
<file path=[Content_Types].xml><?xml version="1.0" encoding="utf-8"?>
<Types xmlns="http://schemas.openxmlformats.org/package/2006/content-types">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1"/>
  </p:sldMasterIdLst>
  <p:notesMasterIdLst>
    <p:notesMasterId r:id="rId37"/>
  </p:notesMasterIdLst>
  <p:sldIdLst>
    <p:sldId id="256" r:id="rId2"/>
    <p:sldId id="259" r:id="rId3"/>
    <p:sldId id="333" r:id="rId4"/>
    <p:sldId id="283" r:id="rId5"/>
    <p:sldId id="282" r:id="rId6"/>
    <p:sldId id="301" r:id="rId7"/>
    <p:sldId id="300" r:id="rId8"/>
    <p:sldId id="338" r:id="rId9"/>
    <p:sldId id="297" r:id="rId10"/>
    <p:sldId id="285" r:id="rId11"/>
    <p:sldId id="262" r:id="rId12"/>
    <p:sldId id="339" r:id="rId13"/>
    <p:sldId id="341" r:id="rId14"/>
    <p:sldId id="342" r:id="rId15"/>
    <p:sldId id="340" r:id="rId16"/>
    <p:sldId id="343" r:id="rId17"/>
    <p:sldId id="344" r:id="rId18"/>
    <p:sldId id="345" r:id="rId19"/>
    <p:sldId id="346" r:id="rId20"/>
    <p:sldId id="351" r:id="rId21"/>
    <p:sldId id="347" r:id="rId22"/>
    <p:sldId id="348" r:id="rId23"/>
    <p:sldId id="353" r:id="rId24"/>
    <p:sldId id="349" r:id="rId25"/>
    <p:sldId id="298" r:id="rId26"/>
    <p:sldId id="337" r:id="rId27"/>
    <p:sldId id="362" r:id="rId28"/>
    <p:sldId id="356" r:id="rId29"/>
    <p:sldId id="358" r:id="rId30"/>
    <p:sldId id="359" r:id="rId31"/>
    <p:sldId id="360" r:id="rId32"/>
    <p:sldId id="363" r:id="rId33"/>
    <p:sldId id="291" r:id="rId34"/>
    <p:sldId id="361" r:id="rId35"/>
    <p:sldId id="332" r:id="rId3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NCENT MONTREUIL" initials="VM"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22838BEF-8BB2-4498-84A7-C5851F593DF1}" styleName="Style moyen 4 - Accentuation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Style moyen 3 - Accentuation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Style léger 2 - Accentuation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395" autoAdjust="0"/>
    <p:restoredTop sz="94434" autoAdjust="0"/>
  </p:normalViewPr>
  <p:slideViewPr>
    <p:cSldViewPr snapToGrid="0">
      <p:cViewPr>
        <p:scale>
          <a:sx n="87" d="100"/>
          <a:sy n="87" d="100"/>
        </p:scale>
        <p:origin x="-1170" y="-90"/>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31F7BB-9BCF-41E9-9E6A-B18E6E1597CF}" type="datetimeFigureOut">
              <a:rPr lang="fr-FR" smtClean="0"/>
              <a:t>22/11/2024</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34CE2EA-FEBA-4D09-80C4-E67AB60AD306}" type="slidenum">
              <a:rPr lang="fr-FR" smtClean="0"/>
              <a:t>‹N°›</a:t>
            </a:fld>
            <a:endParaRPr lang="fr-FR"/>
          </a:p>
        </p:txBody>
      </p:sp>
    </p:spTree>
    <p:extLst>
      <p:ext uri="{BB962C8B-B14F-4D97-AF65-F5344CB8AC3E}">
        <p14:creationId xmlns:p14="http://schemas.microsoft.com/office/powerpoint/2010/main" val="816102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a:t>Modifiez le style du titre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11/22/2024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6486844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11/22/2024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3980268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11/22/2024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5356782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smtClean="0"/>
              <a:t>11/22/2024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475566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Modifiez le style du titre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Date Placeholder 3"/>
          <p:cNvSpPr>
            <a:spLocks noGrp="1"/>
          </p:cNvSpPr>
          <p:nvPr>
            <p:ph type="dt" sz="half" idx="10"/>
          </p:nvPr>
        </p:nvSpPr>
        <p:spPr/>
        <p:txBody>
          <a:bodyPr/>
          <a:lstStyle/>
          <a:p>
            <a:fld id="{C764DE79-268F-4C1A-8933-263129D2AF90}" type="datetimeFigureOut">
              <a:rPr lang="en-US" smtClean="0"/>
              <a:t>11/22/2024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313692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smtClean="0"/>
              <a:t>11/22/2024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4204719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a:t>Modifiez le style du titre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smtClean="0"/>
              <a:t>11/22/2024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3343482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smtClean="0"/>
              <a:t>11/22/2024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745303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11/22/2024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1356651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C764DE79-268F-4C1A-8933-263129D2AF90}" type="datetimeFigureOut">
              <a:rPr lang="en-US" smtClean="0"/>
              <a:t>11/22/2024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651059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Date Placeholder 4"/>
          <p:cNvSpPr>
            <a:spLocks noGrp="1"/>
          </p:cNvSpPr>
          <p:nvPr>
            <p:ph type="dt" sz="half" idx="10"/>
          </p:nvPr>
        </p:nvSpPr>
        <p:spPr/>
        <p:txBody>
          <a:bodyPr/>
          <a:lstStyle/>
          <a:p>
            <a:fld id="{C764DE79-268F-4C1A-8933-263129D2AF90}" type="datetimeFigureOut">
              <a:rPr lang="en-US" smtClean="0"/>
              <a:t>11/22/2024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t>‹N°›</a:t>
            </a:fld>
            <a:endParaRPr lang="en-US" dirty="0"/>
          </a:p>
        </p:txBody>
      </p:sp>
    </p:spTree>
    <p:extLst>
      <p:ext uri="{BB962C8B-B14F-4D97-AF65-F5344CB8AC3E}">
        <p14:creationId xmlns:p14="http://schemas.microsoft.com/office/powerpoint/2010/main" val="22522523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smtClean="0"/>
              <a:t>11/22/2024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smtClean="0"/>
              <a:t>‹N°›</a:t>
            </a:fld>
            <a:endParaRPr lang="en-US" dirty="0"/>
          </a:p>
        </p:txBody>
      </p:sp>
    </p:spTree>
    <p:extLst>
      <p:ext uri="{BB962C8B-B14F-4D97-AF65-F5344CB8AC3E}">
        <p14:creationId xmlns:p14="http://schemas.microsoft.com/office/powerpoint/2010/main" val="290713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11.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12.xml.rels><?xml version="1.0" encoding="UTF-8" standalone="yes"?>
<Relationships xmlns="http://schemas.openxmlformats.org/package/2006/relationships"><Relationship Id="rId8" Type="http://schemas.openxmlformats.org/officeDocument/2006/relationships/hyperlink" Target="http://www.norminfo.afnor.org/" TargetMode="External"/><Relationship Id="rId13" Type="http://schemas.openxmlformats.org/officeDocument/2006/relationships/slide" Target="slide3.xml"/><Relationship Id="rId18" Type="http://schemas.openxmlformats.org/officeDocument/2006/relationships/slide" Target="slide33.xml"/><Relationship Id="rId3" Type="http://schemas.openxmlformats.org/officeDocument/2006/relationships/hyperlink" Target="https://www.ameli.fr/sites/default/files/Documents/8944/document/r408.pdf" TargetMode="External"/><Relationship Id="rId21" Type="http://schemas.openxmlformats.org/officeDocument/2006/relationships/slide" Target="slide8.xml"/><Relationship Id="rId7" Type="http://schemas.openxmlformats.org/officeDocument/2006/relationships/hyperlink" Target="https://www.innoprev.com/formation-prevention-sante-securite-travail/formations-securite-travaux-protection/document-reference-R457-echafaudage-roulant.pdf" TargetMode="External"/><Relationship Id="rId12" Type="http://schemas.openxmlformats.org/officeDocument/2006/relationships/slide" Target="slide2.xml"/><Relationship Id="rId17" Type="http://schemas.openxmlformats.org/officeDocument/2006/relationships/slide" Target="slide26.xml"/><Relationship Id="rId2" Type="http://schemas.openxmlformats.org/officeDocument/2006/relationships/image" Target="../media/image1.jpg"/><Relationship Id="rId16" Type="http://schemas.openxmlformats.org/officeDocument/2006/relationships/slide" Target="slide34.xml"/><Relationship Id="rId20"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hyperlink" Target="https://eduscol.education.fr/sti/sites/eduscol.education.fr.sti/files/seminaires/14102/14102-document-reference-echafaudage-pied.pdf" TargetMode="External"/><Relationship Id="rId11" Type="http://schemas.openxmlformats.org/officeDocument/2006/relationships/image" Target="../media/image3.jpg"/><Relationship Id="rId5" Type="http://schemas.openxmlformats.org/officeDocument/2006/relationships/hyperlink" Target="https://www.ameli.fr/sites/default/files/Documents/31246/document/r457.pdf" TargetMode="External"/><Relationship Id="rId15" Type="http://schemas.openxmlformats.org/officeDocument/2006/relationships/slide" Target="slide9.xml"/><Relationship Id="rId23" Type="http://schemas.openxmlformats.org/officeDocument/2006/relationships/slide" Target="slide35.xml"/><Relationship Id="rId10" Type="http://schemas.openxmlformats.org/officeDocument/2006/relationships/hyperlink" Target="https://www.echafaudage-coffrage-etaiement.org/actualites/guide-professionnel-de-montage-et-d-utilisation-des-echafaudages" TargetMode="External"/><Relationship Id="rId19" Type="http://schemas.openxmlformats.org/officeDocument/2006/relationships/slide" Target="slide11.xml"/><Relationship Id="rId4" Type="http://schemas.openxmlformats.org/officeDocument/2006/relationships/hyperlink" Target="https://www.matieres.fr/images/recommandation_inrs/recommandation-R431-INRS.pdf" TargetMode="External"/><Relationship Id="rId9" Type="http://schemas.openxmlformats.org/officeDocument/2006/relationships/hyperlink" Target="http://www.sfece.fr/" TargetMode="External"/><Relationship Id="rId14" Type="http://schemas.openxmlformats.org/officeDocument/2006/relationships/slide" Target="slide5.xml"/><Relationship Id="rId22" Type="http://schemas.openxmlformats.org/officeDocument/2006/relationships/slide" Target="slide25.xml"/></Relationships>
</file>

<file path=ppt/slides/_rels/slide13.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4.xml"/><Relationship Id="rId3" Type="http://schemas.openxmlformats.org/officeDocument/2006/relationships/hyperlink" Target="https://www.echafaudage-coffrage-etaiement.org/actualites/guide-professionnel-de-montage-et-d-utilisation-des-echafaudages" TargetMode="External"/><Relationship Id="rId7" Type="http://schemas.openxmlformats.org/officeDocument/2006/relationships/slide" Target="slide5.xml"/><Relationship Id="rId12" Type="http://schemas.openxmlformats.org/officeDocument/2006/relationships/slide" Target="slide11.xml"/><Relationship Id="rId2" Type="http://schemas.openxmlformats.org/officeDocument/2006/relationships/image" Target="../media/image1.jpg"/><Relationship Id="rId16" Type="http://schemas.openxmlformats.org/officeDocument/2006/relationships/slide" Target="slide35.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33.xml"/><Relationship Id="rId5" Type="http://schemas.openxmlformats.org/officeDocument/2006/relationships/slide" Target="slide2.xml"/><Relationship Id="rId15" Type="http://schemas.openxmlformats.org/officeDocument/2006/relationships/slide" Target="slide25.xml"/><Relationship Id="rId10" Type="http://schemas.openxmlformats.org/officeDocument/2006/relationships/slide" Target="slide26.xml"/><Relationship Id="rId4" Type="http://schemas.openxmlformats.org/officeDocument/2006/relationships/image" Target="../media/image3.jpg"/><Relationship Id="rId9" Type="http://schemas.openxmlformats.org/officeDocument/2006/relationships/slide" Target="slide34.xml"/><Relationship Id="rId14" Type="http://schemas.openxmlformats.org/officeDocument/2006/relationships/slide" Target="slide8.xml"/></Relationships>
</file>

<file path=ppt/slides/_rels/slide14.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15.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4.xml"/><Relationship Id="rId3" Type="http://schemas.openxmlformats.org/officeDocument/2006/relationships/hyperlink" Target="https://www.echafaudage-coffrage-etaiement.org/actualites/guide-professionnel-de-montage-et-d-utilisation-des-echafaudages" TargetMode="External"/><Relationship Id="rId7" Type="http://schemas.openxmlformats.org/officeDocument/2006/relationships/slide" Target="slide5.xml"/><Relationship Id="rId12" Type="http://schemas.openxmlformats.org/officeDocument/2006/relationships/slide" Target="slide11.xml"/><Relationship Id="rId2" Type="http://schemas.openxmlformats.org/officeDocument/2006/relationships/image" Target="../media/image1.jpg"/><Relationship Id="rId16" Type="http://schemas.openxmlformats.org/officeDocument/2006/relationships/slide" Target="slide35.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33.xml"/><Relationship Id="rId5" Type="http://schemas.openxmlformats.org/officeDocument/2006/relationships/slide" Target="slide2.xml"/><Relationship Id="rId15" Type="http://schemas.openxmlformats.org/officeDocument/2006/relationships/slide" Target="slide25.xml"/><Relationship Id="rId10" Type="http://schemas.openxmlformats.org/officeDocument/2006/relationships/slide" Target="slide26.xml"/><Relationship Id="rId4" Type="http://schemas.openxmlformats.org/officeDocument/2006/relationships/image" Target="../media/image3.jpg"/><Relationship Id="rId9" Type="http://schemas.openxmlformats.org/officeDocument/2006/relationships/slide" Target="slide34.xml"/><Relationship Id="rId14" Type="http://schemas.openxmlformats.org/officeDocument/2006/relationships/slide" Target="slide8.xml"/></Relationships>
</file>

<file path=ppt/slides/_rels/slide16.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33.xml"/><Relationship Id="rId18" Type="http://schemas.openxmlformats.org/officeDocument/2006/relationships/slide" Target="slide35.xml"/><Relationship Id="rId3" Type="http://schemas.openxmlformats.org/officeDocument/2006/relationships/hyperlink" Target="https://www.echafaudage-coffrage-etaiement.org/echafaudage/metiers" TargetMode="External"/><Relationship Id="rId7" Type="http://schemas.openxmlformats.org/officeDocument/2006/relationships/slide" Target="slide2.xml"/><Relationship Id="rId12" Type="http://schemas.openxmlformats.org/officeDocument/2006/relationships/slide" Target="slide26.xml"/><Relationship Id="rId17" Type="http://schemas.openxmlformats.org/officeDocument/2006/relationships/slide" Target="slide25.xml"/><Relationship Id="rId2" Type="http://schemas.openxmlformats.org/officeDocument/2006/relationships/image" Target="../media/image1.jpg"/><Relationship Id="rId16"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image" Target="../media/image3.jpg"/><Relationship Id="rId11" Type="http://schemas.openxmlformats.org/officeDocument/2006/relationships/slide" Target="slide34.xml"/><Relationship Id="rId5" Type="http://schemas.openxmlformats.org/officeDocument/2006/relationships/hyperlink" Target="https://ressources.inrs.fr/tutoprev/content/BTP/story.html" TargetMode="External"/><Relationship Id="rId15" Type="http://schemas.openxmlformats.org/officeDocument/2006/relationships/slide" Target="slide4.xml"/><Relationship Id="rId10" Type="http://schemas.openxmlformats.org/officeDocument/2006/relationships/slide" Target="slide9.xml"/><Relationship Id="rId4" Type="http://schemas.openxmlformats.org/officeDocument/2006/relationships/hyperlink" Target="https://www.echafaudage-coffrage-etaiement.org/fiches-techniques" TargetMode="External"/><Relationship Id="rId9" Type="http://schemas.openxmlformats.org/officeDocument/2006/relationships/slide" Target="slide5.xml"/><Relationship Id="rId14" Type="http://schemas.openxmlformats.org/officeDocument/2006/relationships/slide" Target="slide11.xml"/></Relationships>
</file>

<file path=ppt/slides/_rels/slide17.xml.rels><?xml version="1.0" encoding="UTF-8" standalone="yes"?>
<Relationships xmlns="http://schemas.openxmlformats.org/package/2006/relationships"><Relationship Id="rId8" Type="http://schemas.openxmlformats.org/officeDocument/2006/relationships/slide" Target="slide2.xml"/><Relationship Id="rId13" Type="http://schemas.openxmlformats.org/officeDocument/2006/relationships/slide" Target="slide26.xml"/><Relationship Id="rId18" Type="http://schemas.openxmlformats.org/officeDocument/2006/relationships/slide" Target="slide25.xml"/><Relationship Id="rId3" Type="http://schemas.openxmlformats.org/officeDocument/2006/relationships/hyperlink" Target="https://www.ameli.fr/sites/default/files/Documents/8944/document/r408.pdf" TargetMode="External"/><Relationship Id="rId7" Type="http://schemas.openxmlformats.org/officeDocument/2006/relationships/image" Target="../media/image3.jpg"/><Relationship Id="rId12" Type="http://schemas.openxmlformats.org/officeDocument/2006/relationships/slide" Target="slide34.xml"/><Relationship Id="rId17" Type="http://schemas.openxmlformats.org/officeDocument/2006/relationships/slide" Target="slide8.xml"/><Relationship Id="rId2" Type="http://schemas.openxmlformats.org/officeDocument/2006/relationships/image" Target="../media/image1.jpg"/><Relationship Id="rId16"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hyperlink" Target="https://www.inrs.fr/services/formation/publics/risque-activite-physique.html" TargetMode="External"/><Relationship Id="rId11" Type="http://schemas.openxmlformats.org/officeDocument/2006/relationships/slide" Target="slide9.xml"/><Relationship Id="rId5" Type="http://schemas.openxmlformats.org/officeDocument/2006/relationships/hyperlink" Target="https://www.echafaudage-coffrage-etaiement.org/fiches-techniques" TargetMode="External"/><Relationship Id="rId15" Type="http://schemas.openxmlformats.org/officeDocument/2006/relationships/slide" Target="slide11.xml"/><Relationship Id="rId10" Type="http://schemas.openxmlformats.org/officeDocument/2006/relationships/slide" Target="slide5.xml"/><Relationship Id="rId19" Type="http://schemas.openxmlformats.org/officeDocument/2006/relationships/slide" Target="slide35.xml"/><Relationship Id="rId4" Type="http://schemas.openxmlformats.org/officeDocument/2006/relationships/hyperlink" Target="https://www.ameli.fr/sites/default/files/Documents/31246/document/r457.pdf" TargetMode="External"/><Relationship Id="rId9" Type="http://schemas.openxmlformats.org/officeDocument/2006/relationships/slide" Target="slide3.xml"/><Relationship Id="rId14" Type="http://schemas.openxmlformats.org/officeDocument/2006/relationships/slide" Target="slide33.xml"/></Relationships>
</file>

<file path=ppt/slides/_rels/slide18.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19.xml.rels><?xml version="1.0" encoding="UTF-8" standalone="yes"?>
<Relationships xmlns="http://schemas.openxmlformats.org/package/2006/relationships"><Relationship Id="rId8" Type="http://schemas.openxmlformats.org/officeDocument/2006/relationships/slide" Target="slide3.xml"/><Relationship Id="rId13" Type="http://schemas.openxmlformats.org/officeDocument/2006/relationships/slide" Target="slide33.xml"/><Relationship Id="rId18" Type="http://schemas.openxmlformats.org/officeDocument/2006/relationships/slide" Target="slide35.xml"/><Relationship Id="rId3" Type="http://schemas.openxmlformats.org/officeDocument/2006/relationships/hyperlink" Target="https://www.ameli.fr/sites/default/files/Documents/8944/document/r408.pdf" TargetMode="External"/><Relationship Id="rId7" Type="http://schemas.openxmlformats.org/officeDocument/2006/relationships/slide" Target="slide2.xml"/><Relationship Id="rId12" Type="http://schemas.openxmlformats.org/officeDocument/2006/relationships/slide" Target="slide26.xml"/><Relationship Id="rId17" Type="http://schemas.openxmlformats.org/officeDocument/2006/relationships/slide" Target="slide25.xml"/><Relationship Id="rId2" Type="http://schemas.openxmlformats.org/officeDocument/2006/relationships/image" Target="../media/image1.jpg"/><Relationship Id="rId16"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image" Target="../media/image3.jpg"/><Relationship Id="rId11" Type="http://schemas.openxmlformats.org/officeDocument/2006/relationships/slide" Target="slide34.xml"/><Relationship Id="rId5" Type="http://schemas.openxmlformats.org/officeDocument/2006/relationships/hyperlink" Target="https://www.echafaudage-coffrage-etaiement.org/actualites/guide-professionnel-de-montage-et-d-utilisation-des-echafaudages" TargetMode="External"/><Relationship Id="rId15" Type="http://schemas.openxmlformats.org/officeDocument/2006/relationships/slide" Target="slide4.xml"/><Relationship Id="rId10" Type="http://schemas.openxmlformats.org/officeDocument/2006/relationships/slide" Target="slide9.xml"/><Relationship Id="rId4" Type="http://schemas.openxmlformats.org/officeDocument/2006/relationships/hyperlink" Target="https://www.ameli.fr/sites/default/files/Documents/31246/document/r457.pdf" TargetMode="External"/><Relationship Id="rId9" Type="http://schemas.openxmlformats.org/officeDocument/2006/relationships/slide" Target="slide5.xml"/><Relationship Id="rId14" Type="http://schemas.openxmlformats.org/officeDocument/2006/relationships/slide" Target="slide11.xml"/></Relationships>
</file>

<file path=ppt/slides/_rels/slide2.xml.rels><?xml version="1.0" encoding="UTF-8" standalone="yes"?>
<Relationships xmlns="http://schemas.openxmlformats.org/package/2006/relationships"><Relationship Id="rId8" Type="http://schemas.openxmlformats.org/officeDocument/2006/relationships/slide" Target="slide26.xml"/><Relationship Id="rId13" Type="http://schemas.openxmlformats.org/officeDocument/2006/relationships/slide" Target="slide8.xml"/><Relationship Id="rId3" Type="http://schemas.openxmlformats.org/officeDocument/2006/relationships/slide" Target="slide2.xml"/><Relationship Id="rId7" Type="http://schemas.openxmlformats.org/officeDocument/2006/relationships/slide" Target="slide34.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image" Target="../media/image3.jpg"/><Relationship Id="rId5" Type="http://schemas.openxmlformats.org/officeDocument/2006/relationships/slide" Target="slide5.xml"/><Relationship Id="rId15" Type="http://schemas.openxmlformats.org/officeDocument/2006/relationships/slide" Target="slide35.xml"/><Relationship Id="rId10" Type="http://schemas.openxmlformats.org/officeDocument/2006/relationships/slide" Target="slide11.xml"/><Relationship Id="rId4" Type="http://schemas.openxmlformats.org/officeDocument/2006/relationships/slide" Target="slide3.xml"/><Relationship Id="rId9" Type="http://schemas.openxmlformats.org/officeDocument/2006/relationships/slide" Target="slide33.xml"/><Relationship Id="rId14" Type="http://schemas.openxmlformats.org/officeDocument/2006/relationships/slide" Target="slide25.xml"/></Relationships>
</file>

<file path=ppt/slides/_rels/slide20.xml.rels><?xml version="1.0" encoding="UTF-8" standalone="yes"?>
<Relationships xmlns="http://schemas.openxmlformats.org/package/2006/relationships"><Relationship Id="rId8" Type="http://schemas.openxmlformats.org/officeDocument/2006/relationships/hyperlink" Target="https://ressources.inrs.fr/tutoprev/content/BTP/story.html" TargetMode="External"/><Relationship Id="rId13" Type="http://schemas.openxmlformats.org/officeDocument/2006/relationships/slide" Target="slide5.xml"/><Relationship Id="rId18" Type="http://schemas.openxmlformats.org/officeDocument/2006/relationships/slide" Target="slide11.xml"/><Relationship Id="rId3" Type="http://schemas.openxmlformats.org/officeDocument/2006/relationships/hyperlink" Target="https://www.inrs.fr/media.html?refINRS=ED%206178" TargetMode="External"/><Relationship Id="rId21" Type="http://schemas.openxmlformats.org/officeDocument/2006/relationships/slide" Target="slide25.xml"/><Relationship Id="rId7" Type="http://schemas.openxmlformats.org/officeDocument/2006/relationships/hyperlink" Target="https://www.preventionbtp.fr/ressources/solutions/travail-en-hauteur-organiser-la-prevention-avec-les-systemes-d-arret-de-chutes_foHVDs3QD4XukJJUkDZDy6" TargetMode="External"/><Relationship Id="rId12" Type="http://schemas.openxmlformats.org/officeDocument/2006/relationships/slide" Target="slide3.xml"/><Relationship Id="rId17" Type="http://schemas.openxmlformats.org/officeDocument/2006/relationships/slide" Target="slide33.xml"/><Relationship Id="rId2" Type="http://schemas.openxmlformats.org/officeDocument/2006/relationships/image" Target="../media/image1.jpg"/><Relationship Id="rId16" Type="http://schemas.openxmlformats.org/officeDocument/2006/relationships/slide" Target="slide26.xml"/><Relationship Id="rId20"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hyperlink" Target="https://www.echafaudage-coffrage-etaiement.org/fiches-techniques" TargetMode="External"/><Relationship Id="rId11" Type="http://schemas.openxmlformats.org/officeDocument/2006/relationships/slide" Target="slide2.xml"/><Relationship Id="rId5" Type="http://schemas.openxmlformats.org/officeDocument/2006/relationships/hyperlink" Target="https://www.preventionbtp.fr/ressources/solutions/maitriser-les-installations-de-levage-de-charges-temporaires_kAATCD5L5E9ZqK9J7EH7Ha" TargetMode="External"/><Relationship Id="rId15" Type="http://schemas.openxmlformats.org/officeDocument/2006/relationships/slide" Target="slide34.xml"/><Relationship Id="rId10" Type="http://schemas.openxmlformats.org/officeDocument/2006/relationships/image" Target="../media/image3.jpg"/><Relationship Id="rId19" Type="http://schemas.openxmlformats.org/officeDocument/2006/relationships/slide" Target="slide4.xml"/><Relationship Id="rId4" Type="http://schemas.openxmlformats.org/officeDocument/2006/relationships/hyperlink" Target="https://www.preventionbtp.fr/ressources/questions/pour-approvisionner-des-materiaux-a-differents-niveaux-d-un-echafaudage-peut-on-utiliser-un-monte-materiaux-constitue-d-une-poulie-de-levage-fixee-sur-un-echafaudage_sLKay3qAJdGA73SJYupHz5" TargetMode="External"/><Relationship Id="rId9" Type="http://schemas.openxmlformats.org/officeDocument/2006/relationships/hyperlink" Target="https://www.echafaudage-coffrage-etaiement.org/actualites/systemes-delevation-dacces-et-travail-motorises-deux-nouveaux-guides-sont-disponibles" TargetMode="External"/><Relationship Id="rId14" Type="http://schemas.openxmlformats.org/officeDocument/2006/relationships/slide" Target="slide9.xml"/><Relationship Id="rId22" Type="http://schemas.openxmlformats.org/officeDocument/2006/relationships/slide" Target="slide35.xml"/></Relationships>
</file>

<file path=ppt/slides/_rels/slide21.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22.xml.rels><?xml version="1.0" encoding="UTF-8" standalone="yes"?>
<Relationships xmlns="http://schemas.openxmlformats.org/package/2006/relationships"><Relationship Id="rId8" Type="http://schemas.openxmlformats.org/officeDocument/2006/relationships/hyperlink" Target="https://www.echafaudage-coffrage-etaiement.org/fiches-techniques" TargetMode="External"/><Relationship Id="rId13" Type="http://schemas.openxmlformats.org/officeDocument/2006/relationships/slide" Target="slide5.xml"/><Relationship Id="rId18" Type="http://schemas.openxmlformats.org/officeDocument/2006/relationships/slide" Target="slide11.xml"/><Relationship Id="rId3" Type="http://schemas.openxmlformats.org/officeDocument/2006/relationships/hyperlink" Target="https://www.legifrance.gouv.fr/loda/id/JORFTEXT000000240930/" TargetMode="External"/><Relationship Id="rId21" Type="http://schemas.openxmlformats.org/officeDocument/2006/relationships/slide" Target="slide25.xml"/><Relationship Id="rId7" Type="http://schemas.openxmlformats.org/officeDocument/2006/relationships/hyperlink" Target="https://www.preventionbtp.fr/ressources/documentation" TargetMode="External"/><Relationship Id="rId12" Type="http://schemas.openxmlformats.org/officeDocument/2006/relationships/slide" Target="slide3.xml"/><Relationship Id="rId17" Type="http://schemas.openxmlformats.org/officeDocument/2006/relationships/slide" Target="slide33.xml"/><Relationship Id="rId2" Type="http://schemas.openxmlformats.org/officeDocument/2006/relationships/image" Target="../media/image1.jpg"/><Relationship Id="rId16" Type="http://schemas.openxmlformats.org/officeDocument/2006/relationships/slide" Target="slide26.xml"/><Relationship Id="rId20" Type="http://schemas.openxmlformats.org/officeDocument/2006/relationships/slide" Target="slide8.xml"/><Relationship Id="rId1" Type="http://schemas.openxmlformats.org/officeDocument/2006/relationships/slideLayout" Target="../slideLayouts/slideLayout2.xml"/><Relationship Id="rId6" Type="http://schemas.openxmlformats.org/officeDocument/2006/relationships/hyperlink" Target="https://www.ameli.fr/sites/default/files/Documents/31246/document/r457.pdf" TargetMode="External"/><Relationship Id="rId11" Type="http://schemas.openxmlformats.org/officeDocument/2006/relationships/slide" Target="slide2.xml"/><Relationship Id="rId5" Type="http://schemas.openxmlformats.org/officeDocument/2006/relationships/hyperlink" Target="https://www.ameli.fr/sites/default/files/Documents/8944/document/r408.pdf" TargetMode="External"/><Relationship Id="rId15" Type="http://schemas.openxmlformats.org/officeDocument/2006/relationships/slide" Target="slide34.xml"/><Relationship Id="rId10" Type="http://schemas.openxmlformats.org/officeDocument/2006/relationships/image" Target="../media/image3.jpg"/><Relationship Id="rId19" Type="http://schemas.openxmlformats.org/officeDocument/2006/relationships/slide" Target="slide4.xml"/><Relationship Id="rId4" Type="http://schemas.openxmlformats.org/officeDocument/2006/relationships/hyperlink" Target="https://travail-emploi.gouv.fr/publications/picts/bo/30082005/A0080006.htm" TargetMode="External"/><Relationship Id="rId9" Type="http://schemas.openxmlformats.org/officeDocument/2006/relationships/hyperlink" Target="https://check-chantier.preventionbtp.fr/" TargetMode="External"/><Relationship Id="rId14" Type="http://schemas.openxmlformats.org/officeDocument/2006/relationships/slide" Target="slide9.xml"/><Relationship Id="rId22" Type="http://schemas.openxmlformats.org/officeDocument/2006/relationships/slide" Target="slide35.xml"/></Relationships>
</file>

<file path=ppt/slides/_rels/slide23.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4.xml"/><Relationship Id="rId3" Type="http://schemas.openxmlformats.org/officeDocument/2006/relationships/hyperlink" Target="https://www.ameli.fr/sites/default/files/Documents/8944/document/r408.pdf" TargetMode="External"/><Relationship Id="rId7" Type="http://schemas.openxmlformats.org/officeDocument/2006/relationships/slide" Target="slide5.xml"/><Relationship Id="rId12" Type="http://schemas.openxmlformats.org/officeDocument/2006/relationships/slide" Target="slide11.xml"/><Relationship Id="rId2" Type="http://schemas.openxmlformats.org/officeDocument/2006/relationships/image" Target="../media/image1.jpg"/><Relationship Id="rId16" Type="http://schemas.openxmlformats.org/officeDocument/2006/relationships/slide" Target="slide35.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33.xml"/><Relationship Id="rId5" Type="http://schemas.openxmlformats.org/officeDocument/2006/relationships/slide" Target="slide2.xml"/><Relationship Id="rId15" Type="http://schemas.openxmlformats.org/officeDocument/2006/relationships/slide" Target="slide25.xml"/><Relationship Id="rId10" Type="http://schemas.openxmlformats.org/officeDocument/2006/relationships/slide" Target="slide26.xml"/><Relationship Id="rId4" Type="http://schemas.openxmlformats.org/officeDocument/2006/relationships/image" Target="../media/image3.jpg"/><Relationship Id="rId9" Type="http://schemas.openxmlformats.org/officeDocument/2006/relationships/slide" Target="slide34.xml"/><Relationship Id="rId14" Type="http://schemas.openxmlformats.org/officeDocument/2006/relationships/slide" Target="slide8.xml"/></Relationships>
</file>

<file path=ppt/slides/_rels/slide24.xml.rels><?xml version="1.0" encoding="UTF-8" standalone="yes"?>
<Relationships xmlns="http://schemas.openxmlformats.org/package/2006/relationships"><Relationship Id="rId8" Type="http://schemas.openxmlformats.org/officeDocument/2006/relationships/slide" Target="slide9.xml"/><Relationship Id="rId13" Type="http://schemas.openxmlformats.org/officeDocument/2006/relationships/slide" Target="slide4.xml"/><Relationship Id="rId3" Type="http://schemas.openxmlformats.org/officeDocument/2006/relationships/hyperlink" Target="https://www.ih2ef.gouv.fr/sites/default/files/2020-07/-crits-professionnels---r-gles-g-n-rales-de-la-communication-crite-795.pdf" TargetMode="External"/><Relationship Id="rId7" Type="http://schemas.openxmlformats.org/officeDocument/2006/relationships/slide" Target="slide5.xml"/><Relationship Id="rId12" Type="http://schemas.openxmlformats.org/officeDocument/2006/relationships/slide" Target="slide11.xml"/><Relationship Id="rId2" Type="http://schemas.openxmlformats.org/officeDocument/2006/relationships/image" Target="../media/image1.jpg"/><Relationship Id="rId16" Type="http://schemas.openxmlformats.org/officeDocument/2006/relationships/slide" Target="slide35.xml"/><Relationship Id="rId1" Type="http://schemas.openxmlformats.org/officeDocument/2006/relationships/slideLayout" Target="../slideLayouts/slideLayout2.xml"/><Relationship Id="rId6" Type="http://schemas.openxmlformats.org/officeDocument/2006/relationships/slide" Target="slide3.xml"/><Relationship Id="rId11" Type="http://schemas.openxmlformats.org/officeDocument/2006/relationships/slide" Target="slide33.xml"/><Relationship Id="rId5" Type="http://schemas.openxmlformats.org/officeDocument/2006/relationships/slide" Target="slide2.xml"/><Relationship Id="rId15" Type="http://schemas.openxmlformats.org/officeDocument/2006/relationships/slide" Target="slide25.xml"/><Relationship Id="rId10" Type="http://schemas.openxmlformats.org/officeDocument/2006/relationships/slide" Target="slide26.xml"/><Relationship Id="rId4" Type="http://schemas.openxmlformats.org/officeDocument/2006/relationships/image" Target="../media/image3.jpg"/><Relationship Id="rId9" Type="http://schemas.openxmlformats.org/officeDocument/2006/relationships/slide" Target="slide34.xml"/><Relationship Id="rId14" Type="http://schemas.openxmlformats.org/officeDocument/2006/relationships/slide" Target="slide8.xml"/></Relationships>
</file>

<file path=ppt/slides/_rels/slide25.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26.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27.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28.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29.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3.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30.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31.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18" Type="http://schemas.openxmlformats.org/officeDocument/2006/relationships/hyperlink" Target="https://www.entrepose-echafaudages.fr/logiciels/noemi-3d" TargetMode="External"/><Relationship Id="rId3" Type="http://schemas.openxmlformats.org/officeDocument/2006/relationships/image" Target="../media/image3.jpg"/><Relationship Id="rId21" Type="http://schemas.openxmlformats.org/officeDocument/2006/relationships/hyperlink" Target="https://www.retotub.com/catalogues/echafaudages/multidec/" TargetMode="External"/><Relationship Id="rId7" Type="http://schemas.openxmlformats.org/officeDocument/2006/relationships/slide" Target="slide9.xml"/><Relationship Id="rId12" Type="http://schemas.openxmlformats.org/officeDocument/2006/relationships/slide" Target="slide4.xml"/><Relationship Id="rId17" Type="http://schemas.openxmlformats.org/officeDocument/2006/relationships/hyperlink" Target="https://www.layher.fr/new" TargetMode="External"/><Relationship Id="rId2" Type="http://schemas.openxmlformats.org/officeDocument/2006/relationships/image" Target="../media/image1.jpg"/><Relationship Id="rId16" Type="http://schemas.openxmlformats.org/officeDocument/2006/relationships/hyperlink" Target="https://www.sketchup.com/fr/plans-and-pricing/sketchup-free" TargetMode="External"/><Relationship Id="rId20" Type="http://schemas.openxmlformats.org/officeDocument/2006/relationships/hyperlink" Target="http://plettac-vision.fr/" TargetMode="External"/><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19" Type="http://schemas.openxmlformats.org/officeDocument/2006/relationships/hyperlink" Target="https://www.mills.fr/noemi-bim" TargetMode="Externa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32.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33.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34.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35.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4.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5.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6.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7.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8.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_rels/slide9.xml.rels><?xml version="1.0" encoding="UTF-8" standalone="yes"?>
<Relationships xmlns="http://schemas.openxmlformats.org/package/2006/relationships"><Relationship Id="rId8" Type="http://schemas.openxmlformats.org/officeDocument/2006/relationships/slide" Target="slide34.xml"/><Relationship Id="rId13" Type="http://schemas.openxmlformats.org/officeDocument/2006/relationships/slide" Target="slide8.xml"/><Relationship Id="rId3" Type="http://schemas.openxmlformats.org/officeDocument/2006/relationships/image" Target="../media/image3.jpg"/><Relationship Id="rId7" Type="http://schemas.openxmlformats.org/officeDocument/2006/relationships/slide" Target="slide9.xml"/><Relationship Id="rId12" Type="http://schemas.openxmlformats.org/officeDocument/2006/relationships/slide" Target="slide4.xm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slide" Target="slide5.xml"/><Relationship Id="rId11" Type="http://schemas.openxmlformats.org/officeDocument/2006/relationships/slide" Target="slide11.xml"/><Relationship Id="rId5" Type="http://schemas.openxmlformats.org/officeDocument/2006/relationships/slide" Target="slide3.xml"/><Relationship Id="rId15" Type="http://schemas.openxmlformats.org/officeDocument/2006/relationships/slide" Target="slide35.xml"/><Relationship Id="rId10" Type="http://schemas.openxmlformats.org/officeDocument/2006/relationships/slide" Target="slide33.xml"/><Relationship Id="rId4" Type="http://schemas.openxmlformats.org/officeDocument/2006/relationships/slide" Target="slide2.xml"/><Relationship Id="rId9" Type="http://schemas.openxmlformats.org/officeDocument/2006/relationships/slide" Target="slide26.xml"/><Relationship Id="rId14" Type="http://schemas.openxmlformats.org/officeDocument/2006/relationships/slide" Target="slide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740588" y="209114"/>
            <a:ext cx="4295477" cy="3380517"/>
          </a:xfrm>
        </p:spPr>
        <p:txBody>
          <a:bodyPr anchor="ctr" anchorCtr="0">
            <a:noAutofit/>
          </a:bodyPr>
          <a:lstStyle/>
          <a:p>
            <a:pPr defTabSz="685800">
              <a:defRPr sz="1800" b="0" i="0" u="none" strike="noStrike" kern="0" cap="none" spc="0" baseline="0">
                <a:solidFill>
                  <a:srgbClr val="000000"/>
                </a:solidFill>
                <a:uFillTx/>
              </a:defRPr>
            </a:pPr>
            <a:r>
              <a:rPr lang="fr-FR" sz="4000" b="1" dirty="0">
                <a:solidFill>
                  <a:srgbClr val="0070C0"/>
                </a:solidFill>
                <a:latin typeface="Marianne" panose="02000000000000000000" pitchFamily="50" charset="0"/>
                <a:cs typeface="Arial" panose="020B0604020202020204" pitchFamily="34" charset="0"/>
              </a:rPr>
              <a:t>Mention complémentaire</a:t>
            </a:r>
            <a:br>
              <a:rPr lang="fr-FR" sz="4000" b="1" dirty="0">
                <a:solidFill>
                  <a:srgbClr val="0070C0"/>
                </a:solidFill>
                <a:latin typeface="Marianne" panose="02000000000000000000" pitchFamily="50" charset="0"/>
                <a:cs typeface="Arial" panose="020B0604020202020204" pitchFamily="34" charset="0"/>
              </a:rPr>
            </a:br>
            <a:r>
              <a:rPr lang="fr-FR" sz="4000" b="1" dirty="0">
                <a:solidFill>
                  <a:srgbClr val="0070C0"/>
                </a:solidFill>
                <a:latin typeface="Marianne" panose="02000000000000000000" pitchFamily="50" charset="0"/>
                <a:cs typeface="Arial" panose="020B0604020202020204" pitchFamily="34" charset="0"/>
              </a:rPr>
              <a:t>Echafaudeur</a:t>
            </a:r>
          </a:p>
        </p:txBody>
      </p:sp>
      <p:sp>
        <p:nvSpPr>
          <p:cNvPr id="3" name="Sous-titre 2"/>
          <p:cNvSpPr>
            <a:spLocks noGrp="1"/>
          </p:cNvSpPr>
          <p:nvPr>
            <p:ph type="subTitle" idx="1"/>
          </p:nvPr>
        </p:nvSpPr>
        <p:spPr>
          <a:xfrm>
            <a:off x="6045958" y="3480180"/>
            <a:ext cx="3098042" cy="3241611"/>
          </a:xfrm>
        </p:spPr>
        <p:txBody>
          <a:bodyPr anchor="ctr" anchorCtr="0">
            <a:noAutofit/>
          </a:bodyPr>
          <a:lstStyle/>
          <a:p>
            <a:r>
              <a:rPr lang="fr-FR" sz="4000" b="1" dirty="0">
                <a:solidFill>
                  <a:srgbClr val="0070C0"/>
                </a:solidFill>
                <a:latin typeface="Marianne" panose="02000000000000000000" pitchFamily="50" charset="0"/>
                <a:cs typeface="Arial" panose="020B0604020202020204" pitchFamily="34" charset="0"/>
              </a:rPr>
              <a:t>Repère pour la formation</a:t>
            </a:r>
          </a:p>
        </p:txBody>
      </p:sp>
      <p:sp>
        <p:nvSpPr>
          <p:cNvPr id="20" name="ZoneTexte 79"/>
          <p:cNvSpPr txBox="1"/>
          <p:nvPr/>
        </p:nvSpPr>
        <p:spPr>
          <a:xfrm>
            <a:off x="0" y="2377672"/>
            <a:ext cx="1869744" cy="3624069"/>
          </a:xfrm>
          <a:prstGeom prst="rect">
            <a:avLst/>
          </a:prstGeom>
          <a:solidFill>
            <a:schemeClr val="accent5">
              <a:lumMod val="40000"/>
              <a:lumOff val="60000"/>
            </a:schemeClr>
          </a:solid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100" b="1" dirty="0">
                <a:solidFill>
                  <a:srgbClr val="0070C0"/>
                </a:solidFill>
                <a:latin typeface="Marianne" panose="02000000000000000000" pitchFamily="50" charset="0"/>
                <a:cs typeface="Arial" panose="020B0604020202020204" pitchFamily="34" charset="0"/>
              </a:rPr>
              <a:t>AUTEURS : </a:t>
            </a:r>
          </a:p>
          <a:p>
            <a:pPr marL="133350" indent="-133350" algn="ctr" defTabSz="685800">
              <a:defRPr sz="1800" b="0" i="0" u="none" strike="noStrike" kern="0" cap="none" spc="0" baseline="0">
                <a:solidFill>
                  <a:srgbClr val="000000"/>
                </a:solidFill>
                <a:uFillTx/>
              </a:defRPr>
            </a:pPr>
            <a:endParaRPr lang="fr-FR" sz="1100" dirty="0">
              <a:solidFill>
                <a:srgbClr val="0070C0"/>
              </a:solidFill>
              <a:latin typeface="Marianne" panose="02000000000000000000" pitchFamily="50" charset="0"/>
              <a:cs typeface="Arial" panose="020B0604020202020204" pitchFamily="34" charset="0"/>
            </a:endParaRPr>
          </a:p>
          <a:p>
            <a:pPr marL="87313" indent="-87313">
              <a:buFont typeface="Arial" panose="020B0604020202020204" pitchFamily="34" charset="0"/>
              <a:buChar char="•"/>
            </a:pPr>
            <a:r>
              <a:rPr lang="fr-FR" sz="1100" b="1" dirty="0">
                <a:solidFill>
                  <a:srgbClr val="0070C0"/>
                </a:solidFill>
                <a:latin typeface="Marianne" panose="02000000000000000000" pitchFamily="50" charset="0"/>
                <a:cs typeface="Arial" panose="020B0604020202020204" pitchFamily="34" charset="0"/>
              </a:rPr>
              <a:t>Vincent MONTREUIL</a:t>
            </a:r>
            <a:r>
              <a:rPr lang="fr-FR" sz="1100" dirty="0">
                <a:solidFill>
                  <a:srgbClr val="0070C0"/>
                </a:solidFill>
                <a:latin typeface="Marianne" panose="02000000000000000000" pitchFamily="50" charset="0"/>
                <a:cs typeface="Arial" panose="020B0604020202020204" pitchFamily="34" charset="0"/>
              </a:rPr>
              <a:t>,  inspecteur général de l’éducation, du sport et de la recherche.</a:t>
            </a:r>
          </a:p>
          <a:p>
            <a:pPr marL="87313" indent="-87313">
              <a:buFont typeface="Arial" panose="020B0604020202020204" pitchFamily="34" charset="0"/>
              <a:buChar char="•"/>
            </a:pPr>
            <a:endParaRPr lang="fr-FR" sz="1100" b="1" dirty="0">
              <a:solidFill>
                <a:srgbClr val="0070C0"/>
              </a:solidFill>
              <a:latin typeface="Marianne" panose="02000000000000000000" pitchFamily="50" charset="0"/>
              <a:cs typeface="Arial" panose="020B0604020202020204" pitchFamily="34" charset="0"/>
            </a:endParaRPr>
          </a:p>
          <a:p>
            <a:pPr marL="87313" indent="-87313">
              <a:buFont typeface="Arial" panose="020B0604020202020204" pitchFamily="34" charset="0"/>
              <a:buChar char="•"/>
            </a:pPr>
            <a:r>
              <a:rPr lang="fr-FR" sz="1100" b="1" dirty="0">
                <a:solidFill>
                  <a:srgbClr val="0070C0"/>
                </a:solidFill>
                <a:latin typeface="Marianne" panose="02000000000000000000" pitchFamily="50" charset="0"/>
                <a:cs typeface="Arial" panose="020B0604020202020204" pitchFamily="34" charset="0"/>
              </a:rPr>
              <a:t>Philippe VERPLANCKE, Lionel LESCARRET</a:t>
            </a:r>
            <a:r>
              <a:rPr lang="fr-FR" sz="1100" dirty="0">
                <a:solidFill>
                  <a:srgbClr val="0070C0"/>
                </a:solidFill>
                <a:latin typeface="Marianne" panose="02000000000000000000" pitchFamily="50" charset="0"/>
                <a:cs typeface="Arial" panose="020B0604020202020204" pitchFamily="34" charset="0"/>
              </a:rPr>
              <a:t>, inspecteurs de l’éducation nationale.</a:t>
            </a:r>
          </a:p>
          <a:p>
            <a:pPr marL="87313" indent="-87313">
              <a:buFont typeface="Arial" panose="020B0604020202020204" pitchFamily="34" charset="0"/>
              <a:buChar char="•"/>
            </a:pPr>
            <a:endParaRPr lang="fr-FR" sz="1100" b="1" dirty="0">
              <a:solidFill>
                <a:srgbClr val="0070C0"/>
              </a:solidFill>
              <a:latin typeface="Marianne" panose="02000000000000000000" pitchFamily="50" charset="0"/>
              <a:cs typeface="Arial" panose="020B0604020202020204" pitchFamily="34" charset="0"/>
            </a:endParaRPr>
          </a:p>
          <a:p>
            <a:pPr marL="87313" indent="-87313">
              <a:buFont typeface="Arial" panose="020B0604020202020204" pitchFamily="34" charset="0"/>
              <a:buChar char="•"/>
            </a:pPr>
            <a:r>
              <a:rPr lang="fr-FR" sz="1100" b="1" dirty="0">
                <a:solidFill>
                  <a:srgbClr val="0070C0"/>
                </a:solidFill>
                <a:latin typeface="Marianne" panose="02000000000000000000" pitchFamily="50" charset="0"/>
                <a:cs typeface="Arial" panose="020B0604020202020204" pitchFamily="34" charset="0"/>
              </a:rPr>
              <a:t>Norbert BELLANGER, Marc CLINCHAMPS,   Yvan MULATTIERI,        Franck STRAZZA, </a:t>
            </a:r>
            <a:r>
              <a:rPr lang="fr-FR" sz="1100" dirty="0">
                <a:solidFill>
                  <a:srgbClr val="0070C0"/>
                </a:solidFill>
                <a:latin typeface="Marianne" panose="02000000000000000000" pitchFamily="50" charset="0"/>
                <a:cs typeface="Arial" panose="020B0604020202020204" pitchFamily="34" charset="0"/>
              </a:rPr>
              <a:t>enseignants.</a:t>
            </a:r>
          </a:p>
          <a:p>
            <a:pPr marL="87313" indent="-87313">
              <a:buFont typeface="Arial" panose="020B0604020202020204" pitchFamily="34" charset="0"/>
              <a:buChar char="•"/>
            </a:pPr>
            <a:endParaRPr lang="fr-FR" sz="1100" b="1" dirty="0">
              <a:solidFill>
                <a:srgbClr val="0070C0"/>
              </a:solidFill>
              <a:latin typeface="Marianne" panose="02000000000000000000" pitchFamily="50" charset="0"/>
              <a:cs typeface="Arial" panose="020B0604020202020204" pitchFamily="34" charset="0"/>
            </a:endParaRPr>
          </a:p>
          <a:p>
            <a:pPr marL="87313" indent="-87313">
              <a:buFont typeface="Arial" panose="020B0604020202020204" pitchFamily="34" charset="0"/>
              <a:buChar char="•"/>
            </a:pPr>
            <a:r>
              <a:rPr lang="fr-FR" sz="1100" b="1" dirty="0">
                <a:solidFill>
                  <a:srgbClr val="0070C0"/>
                </a:solidFill>
                <a:latin typeface="Marianne" panose="02000000000000000000" pitchFamily="50" charset="0"/>
                <a:cs typeface="Arial" panose="020B0604020202020204" pitchFamily="34" charset="0"/>
              </a:rPr>
              <a:t>Laurent MEULEY,    Gabriel STANIUL, </a:t>
            </a:r>
            <a:r>
              <a:rPr lang="fr-FR" sz="1100" dirty="0">
                <a:solidFill>
                  <a:srgbClr val="0070C0"/>
                </a:solidFill>
                <a:latin typeface="Marianne" panose="02000000000000000000" pitchFamily="50" charset="0"/>
                <a:cs typeface="Arial" panose="020B0604020202020204" pitchFamily="34" charset="0"/>
              </a:rPr>
              <a:t>professionnels.</a:t>
            </a:r>
          </a:p>
        </p:txBody>
      </p:sp>
      <p:sp>
        <p:nvSpPr>
          <p:cNvPr id="22" name="ZoneTexte 79"/>
          <p:cNvSpPr txBox="1"/>
          <p:nvPr/>
        </p:nvSpPr>
        <p:spPr>
          <a:xfrm>
            <a:off x="306761" y="1623824"/>
            <a:ext cx="1433828" cy="700192"/>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900" b="1" dirty="0">
                <a:latin typeface="Arial" panose="020B0604020202020204" pitchFamily="34" charset="0"/>
                <a:cs typeface="Arial" panose="020B0604020202020204" pitchFamily="34" charset="0"/>
              </a:rPr>
              <a:t>Inspection générale de l’éducation, du sport et de la recherche</a:t>
            </a:r>
          </a:p>
          <a:p>
            <a:pPr algn="ctr" defTabSz="685800">
              <a:defRPr sz="1800" b="0" i="0" u="none" strike="noStrike" kern="0" cap="none" spc="0" baseline="0">
                <a:solidFill>
                  <a:srgbClr val="000000"/>
                </a:solidFill>
                <a:uFillTx/>
              </a:defRPr>
            </a:pPr>
            <a:endParaRPr lang="fr-FR" sz="500" b="1" dirty="0">
              <a:latin typeface="Arial" panose="020B0604020202020204" pitchFamily="34" charset="0"/>
              <a:cs typeface="Arial" panose="020B0604020202020204" pitchFamily="34" charset="0"/>
            </a:endParaRPr>
          </a:p>
          <a:p>
            <a:pPr algn="ctr" defTabSz="685800">
              <a:defRPr sz="1800" b="0" i="0" u="none" strike="noStrike" kern="0" cap="none" spc="0" baseline="0">
                <a:solidFill>
                  <a:srgbClr val="000000"/>
                </a:solidFill>
                <a:uFillTx/>
              </a:defRPr>
            </a:pPr>
            <a:r>
              <a:rPr lang="fr-FR" sz="900" b="1" dirty="0">
                <a:latin typeface="Arial" panose="020B0604020202020204" pitchFamily="34" charset="0"/>
                <a:cs typeface="Arial" panose="020B0604020202020204" pitchFamily="34" charset="0"/>
              </a:rPr>
              <a:t>DGESCO</a:t>
            </a:r>
          </a:p>
        </p:txBody>
      </p:sp>
      <p:grpSp>
        <p:nvGrpSpPr>
          <p:cNvPr id="25" name="Groupe 24"/>
          <p:cNvGrpSpPr/>
          <p:nvPr/>
        </p:nvGrpSpPr>
        <p:grpSpPr>
          <a:xfrm>
            <a:off x="314771" y="213914"/>
            <a:ext cx="1417808" cy="1359981"/>
            <a:chOff x="2641023" y="1839258"/>
            <a:chExt cx="988653" cy="1104087"/>
          </a:xfrm>
        </p:grpSpPr>
        <p:pic>
          <p:nvPicPr>
            <p:cNvPr id="26" name="Image 25"/>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27" name="Image 26"/>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1" name="Sous-titre 2"/>
          <p:cNvSpPr txBox="1">
            <a:spLocks/>
          </p:cNvSpPr>
          <p:nvPr/>
        </p:nvSpPr>
        <p:spPr>
          <a:xfrm>
            <a:off x="1" y="6055397"/>
            <a:ext cx="1869742" cy="666394"/>
          </a:xfrm>
          <a:prstGeom prst="rect">
            <a:avLst/>
          </a:prstGeom>
        </p:spPr>
        <p:txBody>
          <a:bodyPr vert="horz" lIns="91440" tIns="45720" rIns="91440" bIns="45720" rtlCol="0" anchor="ctr"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fr-FR" sz="1600" b="1" i="1" dirty="0" smtClean="0">
                <a:solidFill>
                  <a:srgbClr val="0070C0"/>
                </a:solidFill>
                <a:latin typeface="Marianne" panose="02000000000000000000" pitchFamily="50" charset="0"/>
                <a:cs typeface="Arial" panose="020B0604020202020204" pitchFamily="34" charset="0"/>
              </a:rPr>
              <a:t>Novembre 2024</a:t>
            </a:r>
            <a:endParaRPr lang="fr-FR" sz="1600" i="1" dirty="0">
              <a:solidFill>
                <a:srgbClr val="0070C0"/>
              </a:solidFill>
              <a:latin typeface="Marianne" panose="02000000000000000000" pitchFamily="50" charset="0"/>
            </a:endParaRPr>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69743" y="3480180"/>
            <a:ext cx="4176215" cy="3241612"/>
          </a:xfrm>
          <a:prstGeom prst="rect">
            <a:avLst/>
          </a:prstGeom>
        </p:spPr>
      </p:pic>
      <p:pic>
        <p:nvPicPr>
          <p:cNvPr id="12" name="Imag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44074" y="209114"/>
            <a:ext cx="3090033" cy="3271066"/>
          </a:xfrm>
          <a:prstGeom prst="rect">
            <a:avLst/>
          </a:prstGeom>
        </p:spPr>
      </p:pic>
    </p:spTree>
    <p:extLst>
      <p:ext uri="{BB962C8B-B14F-4D97-AF65-F5344CB8AC3E}">
        <p14:creationId xmlns:p14="http://schemas.microsoft.com/office/powerpoint/2010/main" val="1792453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tabLst>
                <a:tab pos="1970088" algn="l"/>
              </a:tabLst>
            </a:pPr>
            <a:r>
              <a:rPr lang="fr-FR" sz="4000" b="1" dirty="0">
                <a:solidFill>
                  <a:srgbClr val="0070C0"/>
                </a:solidFill>
                <a:latin typeface="Marianne" panose="02000000000000000000" pitchFamily="50" charset="0"/>
                <a:cs typeface="Arial" panose="020B0604020202020204" pitchFamily="34" charset="0"/>
              </a:rPr>
              <a:t>Le référentiel d’évaluation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10</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44"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7" name="Imag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graphicFrame>
        <p:nvGraphicFramePr>
          <p:cNvPr id="20" name="Tableau 19"/>
          <p:cNvGraphicFramePr>
            <a:graphicFrameLocks noGrp="1"/>
          </p:cNvGraphicFramePr>
          <p:nvPr>
            <p:extLst>
              <p:ext uri="{D42A27DB-BD31-4B8C-83A1-F6EECF244321}">
                <p14:modId xmlns:p14="http://schemas.microsoft.com/office/powerpoint/2010/main" val="3397956009"/>
              </p:ext>
            </p:extLst>
          </p:nvPr>
        </p:nvGraphicFramePr>
        <p:xfrm>
          <a:off x="2168444" y="1062435"/>
          <a:ext cx="6868052" cy="5376178"/>
        </p:xfrm>
        <a:graphic>
          <a:graphicData uri="http://schemas.openxmlformats.org/drawingml/2006/table">
            <a:tbl>
              <a:tblPr firstRow="1" firstCol="1" bandRow="1">
                <a:tableStyleId>{5C22544A-7EE6-4342-B048-85BDC9FD1C3A}</a:tableStyleId>
              </a:tblPr>
              <a:tblGrid>
                <a:gridCol w="1946356">
                  <a:extLst>
                    <a:ext uri="{9D8B030D-6E8A-4147-A177-3AD203B41FA5}">
                      <a16:colId xmlns="" xmlns:a16="http://schemas.microsoft.com/office/drawing/2014/main" val="20000"/>
                    </a:ext>
                  </a:extLst>
                </a:gridCol>
                <a:gridCol w="4921696">
                  <a:extLst>
                    <a:ext uri="{9D8B030D-6E8A-4147-A177-3AD203B41FA5}">
                      <a16:colId xmlns="" xmlns:a16="http://schemas.microsoft.com/office/drawing/2014/main" val="20001"/>
                    </a:ext>
                  </a:extLst>
                </a:gridCol>
              </a:tblGrid>
              <a:tr h="369323">
                <a:tc>
                  <a:txBody>
                    <a:bodyPr/>
                    <a:lstStyle/>
                    <a:p>
                      <a:pPr algn="ctr"/>
                      <a:r>
                        <a:rPr lang="fr-FR" sz="1600" i="1" dirty="0">
                          <a:latin typeface="Marianne" panose="02000000000000000000" pitchFamily="50" charset="0"/>
                        </a:rPr>
                        <a:t>Epreuves</a:t>
                      </a:r>
                    </a:p>
                  </a:txBody>
                  <a:tcPr/>
                </a:tc>
                <a:tc>
                  <a:txBody>
                    <a:bodyPr/>
                    <a:lstStyle/>
                    <a:p>
                      <a:pPr algn="ctr"/>
                      <a:r>
                        <a:rPr lang="fr-FR" sz="1600" i="1" dirty="0">
                          <a:latin typeface="Marianne" panose="02000000000000000000" pitchFamily="50" charset="0"/>
                        </a:rPr>
                        <a:t>Commentaires</a:t>
                      </a:r>
                    </a:p>
                  </a:txBody>
                  <a:tcPr/>
                </a:tc>
                <a:extLst>
                  <a:ext uri="{0D108BD9-81ED-4DB2-BD59-A6C34878D82A}">
                    <a16:rowId xmlns="" xmlns:a16="http://schemas.microsoft.com/office/drawing/2014/main" val="10000"/>
                  </a:ext>
                </a:extLst>
              </a:tr>
              <a:tr h="1948256">
                <a:tc>
                  <a:txBody>
                    <a:bodyPr/>
                    <a:lstStyle/>
                    <a:p>
                      <a:pPr indent="90170" algn="l">
                        <a:lnSpc>
                          <a:spcPct val="115000"/>
                        </a:lnSpc>
                        <a:spcAft>
                          <a:spcPts val="0"/>
                        </a:spcAft>
                        <a:tabLst>
                          <a:tab pos="2250440" algn="l"/>
                        </a:tabLst>
                      </a:pPr>
                      <a:r>
                        <a:rPr lang="fr-FR" sz="1400" b="1" dirty="0">
                          <a:solidFill>
                            <a:schemeClr val="bg1"/>
                          </a:solidFill>
                          <a:effectLst/>
                          <a:latin typeface="Marianne" panose="02000000000000000000" pitchFamily="50" charset="0"/>
                          <a:ea typeface="Times New Roman" panose="02020603050405020304" pitchFamily="18" charset="0"/>
                          <a:cs typeface="Arial" panose="020B0604020202020204" pitchFamily="34" charset="0"/>
                        </a:rPr>
                        <a:t>E1 : Étude et préparation d’une intervention</a:t>
                      </a:r>
                      <a:endParaRPr lang="fr-FR" sz="14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Epreuve écrite </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Dossier technique et sujet réponses</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À partir d’un ensemble de documents, y compris sous forme numérique, décrivant un ouvrage ou partie d'ouvrage, le candidat procède à l’étude d’une intervention professionnelle de son métier.</a:t>
                      </a:r>
                    </a:p>
                  </a:txBody>
                  <a:tcPr marL="46906" marR="46906" marT="0" marB="0" anchor="ctr"/>
                </a:tc>
                <a:extLst>
                  <a:ext uri="{0D108BD9-81ED-4DB2-BD59-A6C34878D82A}">
                    <a16:rowId xmlns="" xmlns:a16="http://schemas.microsoft.com/office/drawing/2014/main" val="10001"/>
                  </a:ext>
                </a:extLst>
              </a:tr>
              <a:tr h="1410394">
                <a:tc>
                  <a:txBody>
                    <a:bodyPr/>
                    <a:lstStyle/>
                    <a:p>
                      <a:pPr indent="90170" algn="l">
                        <a:lnSpc>
                          <a:spcPct val="115000"/>
                        </a:lnSpc>
                        <a:spcAft>
                          <a:spcPts val="0"/>
                        </a:spcAft>
                        <a:tabLst>
                          <a:tab pos="2250440" algn="l"/>
                        </a:tabLst>
                      </a:pPr>
                      <a:r>
                        <a:rPr lang="fr-FR" sz="1400" b="1" dirty="0">
                          <a:solidFill>
                            <a:schemeClr val="bg1"/>
                          </a:solidFill>
                          <a:effectLst/>
                          <a:latin typeface="Marianne" panose="02000000000000000000" pitchFamily="50" charset="0"/>
                          <a:ea typeface="Times New Roman" panose="02020603050405020304" pitchFamily="18" charset="0"/>
                          <a:cs typeface="Arial" panose="020B0604020202020204" pitchFamily="34" charset="0"/>
                        </a:rPr>
                        <a:t>E2 : Mise en œuvre et contrôle d’une structure</a:t>
                      </a:r>
                      <a:endParaRPr lang="fr-FR" sz="14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Epreuve pratique</a:t>
                      </a:r>
                    </a:p>
                    <a:p>
                      <a:pPr marL="0" marR="0" lvl="0" indent="0" algn="l" defTabSz="914400" rtl="0" eaLnBrk="1" fontAlgn="auto" latinLnBrk="0" hangingPunct="1">
                        <a:lnSpc>
                          <a:spcPct val="115000"/>
                        </a:lnSpc>
                        <a:spcBef>
                          <a:spcPts val="0"/>
                        </a:spcBef>
                        <a:spcAft>
                          <a:spcPts val="0"/>
                        </a:spcAft>
                        <a:buClrTx/>
                        <a:buSzTx/>
                        <a:buFontTx/>
                        <a:buNone/>
                        <a:tabLst/>
                        <a:defRPr/>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Cette épreuve permet d’évaluer les compétences du candidat concernant le montage, le démontage et le contrôle d’une structure d’échafaudage.</a:t>
                      </a:r>
                    </a:p>
                  </a:txBody>
                  <a:tcPr marL="68580" marR="68580" marT="0" marB="0" anchor="ctr"/>
                </a:tc>
                <a:extLst>
                  <a:ext uri="{0D108BD9-81ED-4DB2-BD59-A6C34878D82A}">
                    <a16:rowId xmlns="" xmlns:a16="http://schemas.microsoft.com/office/drawing/2014/main" val="10002"/>
                  </a:ext>
                </a:extLst>
              </a:tr>
              <a:tr h="1648205">
                <a:tc>
                  <a:txBody>
                    <a:bodyPr/>
                    <a:lstStyle/>
                    <a:p>
                      <a:pPr indent="90170" algn="l">
                        <a:lnSpc>
                          <a:spcPct val="115000"/>
                        </a:lnSpc>
                        <a:spcAft>
                          <a:spcPts val="0"/>
                        </a:spcAft>
                        <a:tabLst>
                          <a:tab pos="2250440" algn="l"/>
                        </a:tabLst>
                      </a:pPr>
                      <a:r>
                        <a:rPr lang="fr-FR" sz="1400" b="1" dirty="0">
                          <a:solidFill>
                            <a:schemeClr val="bg1"/>
                          </a:solidFill>
                          <a:effectLst/>
                          <a:latin typeface="Marianne" panose="02000000000000000000" pitchFamily="50" charset="0"/>
                          <a:ea typeface="Times New Roman" panose="02020603050405020304" pitchFamily="18" charset="0"/>
                          <a:cs typeface="Arial" panose="020B0604020202020204" pitchFamily="34" charset="0"/>
                        </a:rPr>
                        <a:t>E3 : Vérification et compte-rendu </a:t>
                      </a:r>
                      <a:endParaRPr lang="fr-FR" sz="14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Epreuve pratique et orale</a:t>
                      </a:r>
                    </a:p>
                    <a:p>
                      <a:pPr algn="l">
                        <a:lnSpc>
                          <a:spcPct val="115000"/>
                        </a:lnSpc>
                        <a:spcAft>
                          <a:spcPts val="0"/>
                        </a:spcAft>
                      </a:pP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Cette épreuve permet d’évaluer particulièrement l’aptitude du candidat à mobiliser ses connaissances sur une activité réelle et à </a:t>
                      </a:r>
                      <a:r>
                        <a:rPr lang="fr-FR" sz="1400" b="1" dirty="0" smtClean="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évaluer </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son esprit critique sur ce qui a été réalisé.</a:t>
                      </a:r>
                    </a:p>
                  </a:txBody>
                  <a:tcPr marL="46906" marR="46906" marT="0" marB="0" anchor="ctr"/>
                </a:tc>
                <a:extLst>
                  <a:ext uri="{0D108BD9-81ED-4DB2-BD59-A6C34878D82A}">
                    <a16:rowId xmlns="" xmlns:a16="http://schemas.microsoft.com/office/drawing/2014/main" val="10003"/>
                  </a:ext>
                </a:extLst>
              </a:tr>
            </a:tbl>
          </a:graphicData>
        </a:graphic>
      </p:graphicFrame>
      <p:sp>
        <p:nvSpPr>
          <p:cNvPr id="21" name="Rectangle 20"/>
          <p:cNvSpPr/>
          <p:nvPr/>
        </p:nvSpPr>
        <p:spPr>
          <a:xfrm>
            <a:off x="8737755" y="676390"/>
            <a:ext cx="465192"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2/2</a:t>
            </a:r>
            <a:endParaRPr lang="fr-FR" sz="1200" i="1" dirty="0">
              <a:solidFill>
                <a:schemeClr val="bg1"/>
              </a:solidFill>
              <a:latin typeface="Marianne" panose="02000000000000000000" pitchFamily="50" charset="0"/>
            </a:endParaRPr>
          </a:p>
        </p:txBody>
      </p:sp>
      <p:sp>
        <p:nvSpPr>
          <p:cNvPr id="22" name="Flèche droite 21"/>
          <p:cNvSpPr/>
          <p:nvPr/>
        </p:nvSpPr>
        <p:spPr>
          <a:xfrm>
            <a:off x="-27146" y="271287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
        <p:nvSpPr>
          <p:cNvPr id="23"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7"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8"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9"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Tree>
    <p:extLst>
      <p:ext uri="{BB962C8B-B14F-4D97-AF65-F5344CB8AC3E}">
        <p14:creationId xmlns:p14="http://schemas.microsoft.com/office/powerpoint/2010/main" val="782422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11</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2022729740"/>
              </p:ext>
            </p:extLst>
          </p:nvPr>
        </p:nvGraphicFramePr>
        <p:xfrm>
          <a:off x="2168444" y="1038149"/>
          <a:ext cx="6868052" cy="5355136"/>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70381">
                <a:tc gridSpan="2">
                  <a:txBody>
                    <a:bodyPr/>
                    <a:lstStyle/>
                    <a:p>
                      <a:pPr algn="ctr">
                        <a:lnSpc>
                          <a:spcPct val="115000"/>
                        </a:lnSpc>
                        <a:spcAft>
                          <a:spcPts val="0"/>
                        </a:spcAft>
                      </a:pPr>
                      <a:r>
                        <a:rPr lang="fr-FR" sz="1600" dirty="0">
                          <a:effectLst/>
                          <a:latin typeface="Marianne" panose="02000000000000000000" pitchFamily="50" charset="0"/>
                          <a:ea typeface="Times New Roman" panose="02020603050405020304" pitchFamily="18" charset="0"/>
                          <a:cs typeface="Times New Roman" panose="02020603050405020304" pitchFamily="18" charset="0"/>
                        </a:rPr>
                        <a:t>C1.1 : Exploiter des documents</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70381">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797495">
                <a:tc>
                  <a:txBody>
                    <a:bodyPr/>
                    <a:lstStyle/>
                    <a:p>
                      <a:pPr algn="l">
                        <a:lnSpc>
                          <a:spcPct val="115000"/>
                        </a:lnSpc>
                        <a:spcAft>
                          <a:spcPts val="0"/>
                        </a:spcAft>
                      </a:pPr>
                      <a:r>
                        <a:rPr lang="fr-FR" sz="1400" dirty="0">
                          <a:effectLst/>
                          <a:latin typeface="Marianne" panose="02000000000000000000" pitchFamily="50" charset="0"/>
                        </a:rPr>
                        <a:t>Les techniques de représentation graphique et numérique des ouvrages</a:t>
                      </a: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rPr>
                        <a:t>Exploitation d’une maquette numérique</a:t>
                      </a:r>
                    </a:p>
                    <a:p>
                      <a:pPr algn="l">
                        <a:lnSpc>
                          <a:spcPct val="115000"/>
                        </a:lnSpc>
                        <a:spcAft>
                          <a:spcPts val="0"/>
                        </a:spcAft>
                      </a:pPr>
                      <a:r>
                        <a:rPr lang="fr-FR" sz="1400" b="1" dirty="0">
                          <a:solidFill>
                            <a:srgbClr val="0070C0"/>
                          </a:solidFill>
                          <a:effectLst/>
                          <a:latin typeface="Marianne" panose="02000000000000000000" pitchFamily="50" charset="0"/>
                        </a:rPr>
                        <a:t>Lecture et analyse de différents plans : bâtiment, industriel, échafaudage</a:t>
                      </a: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2"/>
                  </a:ext>
                </a:extLst>
              </a:tr>
              <a:tr h="43174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kern="1200" dirty="0">
                          <a:solidFill>
                            <a:schemeClr val="lt1"/>
                          </a:solidFill>
                          <a:effectLst/>
                          <a:latin typeface="Marianne" panose="02000000000000000000" pitchFamily="50" charset="0"/>
                          <a:ea typeface="+mn-ea"/>
                          <a:cs typeface="+mn-cs"/>
                        </a:rPr>
                        <a:t>La terminologie de la construction des ouvrages</a:t>
                      </a:r>
                    </a:p>
                  </a:txBody>
                  <a:tcPr marL="68580" marR="68580" marT="0" marB="0"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Documents</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techniques de référence du bâtiment</a:t>
                      </a:r>
                    </a:p>
                  </a:txBody>
                  <a:tcPr marL="68580" marR="68580" marT="0" marB="0" anchor="ctr"/>
                </a:tc>
                <a:extLst>
                  <a:ext uri="{0D108BD9-81ED-4DB2-BD59-A6C34878D82A}">
                    <a16:rowId xmlns="" xmlns:a16="http://schemas.microsoft.com/office/drawing/2014/main" val="10003"/>
                  </a:ext>
                </a:extLst>
              </a:tr>
              <a:tr h="3385130">
                <a:tc>
                  <a:txBody>
                    <a:bodyPr/>
                    <a:lstStyle/>
                    <a:p>
                      <a:pPr algn="l">
                        <a:lnSpc>
                          <a:spcPct val="115000"/>
                        </a:lnSpc>
                        <a:spcAft>
                          <a:spcPts val="0"/>
                        </a:spcAft>
                      </a:pPr>
                      <a:r>
                        <a:rPr lang="fr-FR" sz="1400" dirty="0">
                          <a:effectLst/>
                          <a:latin typeface="Marianne" panose="02000000000000000000" pitchFamily="50" charset="0"/>
                        </a:rPr>
                        <a:t>Les pièces écrites et graphiques d'un dossier de travaux</a:t>
                      </a: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rPr>
                        <a:t>Cahier des charges (fiche d’expression des besoins du client)</a:t>
                      </a:r>
                    </a:p>
                    <a:p>
                      <a:pPr algn="l">
                        <a:lnSpc>
                          <a:spcPct val="115000"/>
                        </a:lnSpc>
                        <a:spcAft>
                          <a:spcPts val="0"/>
                        </a:spcAft>
                      </a:pPr>
                      <a:r>
                        <a:rPr lang="fr-FR" sz="1400" b="1" dirty="0">
                          <a:solidFill>
                            <a:srgbClr val="0070C0"/>
                          </a:solidFill>
                          <a:effectLst/>
                          <a:latin typeface="Marianne" panose="02000000000000000000" pitchFamily="50" charset="0"/>
                        </a:rPr>
                        <a:t>Plans de la structure d’échafaudages et décompte matériel</a:t>
                      </a:r>
                    </a:p>
                    <a:p>
                      <a:pPr algn="l">
                        <a:lnSpc>
                          <a:spcPct val="115000"/>
                        </a:lnSpc>
                        <a:spcAft>
                          <a:spcPts val="0"/>
                        </a:spcAft>
                      </a:pPr>
                      <a:r>
                        <a:rPr lang="fr-FR" sz="1400" b="1" dirty="0">
                          <a:solidFill>
                            <a:srgbClr val="0070C0"/>
                          </a:solidFill>
                          <a:effectLst/>
                          <a:latin typeface="Marianne" panose="02000000000000000000" pitchFamily="50" charset="0"/>
                        </a:rPr>
                        <a:t>Descriptif de la zone d’intervention (plan de masse, façades, photos, maquette numérique …)  </a:t>
                      </a:r>
                    </a:p>
                    <a:p>
                      <a:pPr algn="l">
                        <a:lnSpc>
                          <a:spcPct val="115000"/>
                        </a:lnSpc>
                        <a:spcAft>
                          <a:spcPts val="0"/>
                        </a:spcAft>
                      </a:pPr>
                      <a:r>
                        <a:rPr lang="fr-FR" sz="1400" b="1" dirty="0">
                          <a:solidFill>
                            <a:srgbClr val="0070C0"/>
                          </a:solidFill>
                          <a:effectLst/>
                          <a:latin typeface="Marianne" panose="02000000000000000000" pitchFamily="50" charset="0"/>
                        </a:rPr>
                        <a:t>Plannings</a:t>
                      </a:r>
                    </a:p>
                    <a:p>
                      <a:pPr algn="l">
                        <a:lnSpc>
                          <a:spcPct val="115000"/>
                        </a:lnSpc>
                        <a:spcAft>
                          <a:spcPts val="0"/>
                        </a:spcAft>
                      </a:pPr>
                      <a:r>
                        <a:rPr lang="fr-FR" sz="1400" b="1" dirty="0">
                          <a:solidFill>
                            <a:srgbClr val="0070C0"/>
                          </a:solidFill>
                          <a:effectLst/>
                          <a:latin typeface="Marianne" panose="02000000000000000000" pitchFamily="50" charset="0"/>
                        </a:rPr>
                        <a:t>Plan d’installation de chantier</a:t>
                      </a:r>
                    </a:p>
                    <a:p>
                      <a:pPr algn="l">
                        <a:lnSpc>
                          <a:spcPct val="115000"/>
                        </a:lnSpc>
                        <a:spcAft>
                          <a:spcPts val="0"/>
                        </a:spcAft>
                      </a:pPr>
                      <a:r>
                        <a:rPr lang="fr-FR" sz="1400" b="1" dirty="0">
                          <a:solidFill>
                            <a:srgbClr val="0070C0"/>
                          </a:solidFill>
                          <a:effectLst/>
                          <a:latin typeface="Marianne" panose="02000000000000000000" pitchFamily="50" charset="0"/>
                        </a:rPr>
                        <a:t>Mode opératoire</a:t>
                      </a:r>
                    </a:p>
                    <a:p>
                      <a:pPr algn="l">
                        <a:lnSpc>
                          <a:spcPct val="115000"/>
                        </a:lnSpc>
                        <a:spcAft>
                          <a:spcPts val="0"/>
                        </a:spcAft>
                      </a:pPr>
                      <a:r>
                        <a:rPr lang="fr-FR" sz="1400" b="1" dirty="0">
                          <a:solidFill>
                            <a:srgbClr val="0070C0"/>
                          </a:solidFill>
                          <a:effectLst/>
                          <a:latin typeface="Marianne" panose="02000000000000000000" pitchFamily="50" charset="0"/>
                        </a:rPr>
                        <a:t>Plan général de coordination (PGC)</a:t>
                      </a:r>
                    </a:p>
                    <a:p>
                      <a:pPr algn="l">
                        <a:lnSpc>
                          <a:spcPct val="115000"/>
                        </a:lnSpc>
                        <a:spcAft>
                          <a:spcPts val="0"/>
                        </a:spcAft>
                      </a:pPr>
                      <a:r>
                        <a:rPr lang="fr-FR" sz="1400" b="1" dirty="0">
                          <a:solidFill>
                            <a:srgbClr val="0070C0"/>
                          </a:solidFill>
                          <a:effectLst/>
                          <a:latin typeface="Marianne" panose="02000000000000000000" pitchFamily="50" charset="0"/>
                        </a:rPr>
                        <a:t>Plan d’assurance qualité (PAQ)</a:t>
                      </a:r>
                    </a:p>
                    <a:p>
                      <a:pPr algn="l">
                        <a:lnSpc>
                          <a:spcPct val="115000"/>
                        </a:lnSpc>
                        <a:spcAft>
                          <a:spcPts val="0"/>
                        </a:spcAft>
                      </a:pPr>
                      <a:r>
                        <a:rPr lang="fr-FR" sz="1400" b="1" dirty="0">
                          <a:solidFill>
                            <a:srgbClr val="0070C0"/>
                          </a:solidFill>
                          <a:effectLst/>
                          <a:latin typeface="Marianne" panose="02000000000000000000" pitchFamily="50" charset="0"/>
                        </a:rPr>
                        <a:t>Plan d’assurance environnemental (PAE)</a:t>
                      </a:r>
                    </a:p>
                    <a:p>
                      <a:pPr algn="l">
                        <a:lnSpc>
                          <a:spcPct val="115000"/>
                        </a:lnSpc>
                        <a:spcAft>
                          <a:spcPts val="0"/>
                        </a:spcAft>
                      </a:pPr>
                      <a:r>
                        <a:rPr lang="fr-FR" sz="1400" b="1" dirty="0">
                          <a:solidFill>
                            <a:srgbClr val="0070C0"/>
                          </a:solidFill>
                          <a:effectLst/>
                          <a:latin typeface="Marianne" panose="02000000000000000000" pitchFamily="50" charset="0"/>
                        </a:rPr>
                        <a:t>Notice technique du constructeur</a:t>
                      </a:r>
                    </a:p>
                    <a:p>
                      <a:pPr algn="l">
                        <a:lnSpc>
                          <a:spcPct val="115000"/>
                        </a:lnSpc>
                        <a:spcAft>
                          <a:spcPts val="0"/>
                        </a:spcAft>
                      </a:pPr>
                      <a:r>
                        <a:rPr lang="fr-FR" sz="1400" b="1" dirty="0">
                          <a:solidFill>
                            <a:srgbClr val="0070C0"/>
                          </a:solidFill>
                          <a:effectLst/>
                          <a:latin typeface="Marianne" panose="02000000000000000000" pitchFamily="50" charset="0"/>
                        </a:rPr>
                        <a:t>Autorisations (voirie, stockage, …)</a:t>
                      </a: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4"/>
                  </a:ext>
                </a:extLst>
              </a:tr>
            </a:tbl>
          </a:graphicData>
        </a:graphic>
      </p:graphicFrame>
      <p:pic>
        <p:nvPicPr>
          <p:cNvPr id="16" name="Imag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Rectangle 16"/>
          <p:cNvSpPr/>
          <p:nvPr/>
        </p:nvSpPr>
        <p:spPr>
          <a:xfrm>
            <a:off x="8687542" y="669458"/>
            <a:ext cx="514308"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1/14</a:t>
            </a:r>
            <a:endParaRPr lang="fr-FR" sz="1200" i="1" dirty="0">
              <a:solidFill>
                <a:schemeClr val="bg1"/>
              </a:solidFill>
              <a:latin typeface="Marianne" panose="02000000000000000000" pitchFamily="50" charset="0"/>
            </a:endParaRPr>
          </a:p>
        </p:txBody>
      </p:sp>
      <p:sp>
        <p:nvSpPr>
          <p:cNvPr id="18" name="Flèche droite 17"/>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
        <p:nvSpPr>
          <p:cNvPr id="19"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Tree>
    <p:extLst>
      <p:ext uri="{BB962C8B-B14F-4D97-AF65-F5344CB8AC3E}">
        <p14:creationId xmlns:p14="http://schemas.microsoft.com/office/powerpoint/2010/main" val="19138678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12</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2526005305"/>
              </p:ext>
            </p:extLst>
          </p:nvPr>
        </p:nvGraphicFramePr>
        <p:xfrm>
          <a:off x="2168444" y="1070906"/>
          <a:ext cx="6868052" cy="5355652"/>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70843">
                <a:tc gridSpan="2">
                  <a:txBody>
                    <a:bodyPr/>
                    <a:lstStyle/>
                    <a:p>
                      <a:pPr algn="ctr">
                        <a:lnSpc>
                          <a:spcPct val="115000"/>
                        </a:lnSpc>
                        <a:spcAft>
                          <a:spcPts val="0"/>
                        </a:spcAft>
                      </a:pPr>
                      <a:r>
                        <a:rPr lang="fr-FR" sz="1600" dirty="0">
                          <a:effectLst/>
                          <a:latin typeface="Marianne" panose="02000000000000000000" pitchFamily="50" charset="0"/>
                          <a:ea typeface="Times New Roman" panose="02020603050405020304" pitchFamily="18" charset="0"/>
                          <a:cs typeface="Times New Roman" panose="02020603050405020304" pitchFamily="18" charset="0"/>
                        </a:rPr>
                        <a:t>C1.1 : Exploiter des documents (suite)</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70843">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1907739">
                <a:tc>
                  <a:txBody>
                    <a:bodyPr/>
                    <a:lstStyle/>
                    <a:p>
                      <a:pPr algn="l">
                        <a:lnSpc>
                          <a:spcPct val="115000"/>
                        </a:lnSpc>
                        <a:spcAft>
                          <a:spcPts val="0"/>
                        </a:spcAft>
                      </a:pPr>
                      <a:r>
                        <a:rPr lang="fr-FR" sz="1400" dirty="0">
                          <a:effectLst/>
                          <a:latin typeface="Marianne" panose="02000000000000000000" pitchFamily="50" charset="0"/>
                        </a:rPr>
                        <a:t>Les documents de prévention d'hygiène et de sécurité </a:t>
                      </a: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rPr>
                        <a:t>Plan particulier de sécurité et de protection de la santé (PPSPS) et/ou plan de prévention (industrie)</a:t>
                      </a:r>
                    </a:p>
                    <a:p>
                      <a:pPr algn="l">
                        <a:lnSpc>
                          <a:spcPct val="115000"/>
                        </a:lnSpc>
                        <a:spcAft>
                          <a:spcPts val="0"/>
                        </a:spcAft>
                      </a:pPr>
                      <a:r>
                        <a:rPr lang="fr-FR" sz="1400" b="1" dirty="0">
                          <a:solidFill>
                            <a:srgbClr val="0070C0"/>
                          </a:solidFill>
                          <a:effectLst/>
                          <a:latin typeface="Marianne" panose="02000000000000000000" pitchFamily="50" charset="0"/>
                        </a:rPr>
                        <a:t>Recommandations </a:t>
                      </a:r>
                      <a:r>
                        <a:rPr lang="fr-FR" sz="1400" b="1" dirty="0">
                          <a:solidFill>
                            <a:srgbClr val="0070C0"/>
                          </a:solidFill>
                          <a:effectLst/>
                          <a:latin typeface="Marianne" panose="02000000000000000000" pitchFamily="50" charset="0"/>
                          <a:hlinkClick r:id="rId3"/>
                        </a:rPr>
                        <a:t>R408</a:t>
                      </a:r>
                      <a:r>
                        <a:rPr lang="fr-FR" sz="1400" b="1" dirty="0">
                          <a:solidFill>
                            <a:srgbClr val="0070C0"/>
                          </a:solidFill>
                          <a:effectLst/>
                          <a:latin typeface="Marianne" panose="02000000000000000000" pitchFamily="50" charset="0"/>
                        </a:rPr>
                        <a:t> et </a:t>
                      </a:r>
                      <a:r>
                        <a:rPr lang="fr-FR" sz="1400" b="1" dirty="0">
                          <a:solidFill>
                            <a:srgbClr val="0070C0"/>
                          </a:solidFill>
                          <a:effectLst/>
                          <a:latin typeface="Marianne" panose="02000000000000000000" pitchFamily="50" charset="0"/>
                          <a:hlinkClick r:id="rId4"/>
                        </a:rPr>
                        <a:t>R431</a:t>
                      </a:r>
                      <a:r>
                        <a:rPr lang="fr-FR" sz="1400" b="1" dirty="0">
                          <a:solidFill>
                            <a:srgbClr val="0070C0"/>
                          </a:solidFill>
                          <a:effectLst/>
                          <a:latin typeface="Marianne" panose="02000000000000000000" pitchFamily="50" charset="0"/>
                        </a:rPr>
                        <a:t> et </a:t>
                      </a:r>
                      <a:r>
                        <a:rPr lang="fr-FR" sz="1400" b="1" dirty="0">
                          <a:solidFill>
                            <a:srgbClr val="0070C0"/>
                          </a:solidFill>
                          <a:effectLst/>
                          <a:latin typeface="Marianne" panose="02000000000000000000" pitchFamily="50" charset="0"/>
                          <a:hlinkClick r:id="rId5"/>
                        </a:rPr>
                        <a:t>R457</a:t>
                      </a:r>
                      <a:endParaRPr lang="fr-FR" sz="1400" b="1" dirty="0">
                        <a:solidFill>
                          <a:srgbClr val="0070C0"/>
                        </a:solidFill>
                        <a:effectLst/>
                        <a:latin typeface="Marianne" panose="02000000000000000000" pitchFamily="50" charset="0"/>
                      </a:endParaRPr>
                    </a:p>
                    <a:p>
                      <a:pPr algn="l">
                        <a:lnSpc>
                          <a:spcPct val="115000"/>
                        </a:lnSpc>
                        <a:spcAft>
                          <a:spcPts val="0"/>
                        </a:spcAft>
                      </a:pPr>
                      <a:r>
                        <a:rPr lang="fr-FR" sz="1400" b="1" dirty="0">
                          <a:solidFill>
                            <a:srgbClr val="0070C0"/>
                          </a:solidFill>
                          <a:effectLst/>
                          <a:latin typeface="Marianne" panose="02000000000000000000" pitchFamily="50" charset="0"/>
                          <a:hlinkClick r:id="rId6"/>
                        </a:rPr>
                        <a:t>Document de référence du dispositif de formation échafaudage R408</a:t>
                      </a:r>
                      <a:r>
                        <a:rPr lang="fr-FR" sz="1400" b="1" dirty="0">
                          <a:solidFill>
                            <a:srgbClr val="0070C0"/>
                          </a:solidFill>
                          <a:effectLst/>
                          <a:latin typeface="Marianne" panose="02000000000000000000" pitchFamily="50" charset="0"/>
                        </a:rPr>
                        <a:t/>
                      </a:r>
                      <a:br>
                        <a:rPr lang="fr-FR" sz="1400" b="1" dirty="0">
                          <a:solidFill>
                            <a:srgbClr val="0070C0"/>
                          </a:solidFill>
                          <a:effectLst/>
                          <a:latin typeface="Marianne" panose="02000000000000000000" pitchFamily="50" charset="0"/>
                        </a:rPr>
                      </a:br>
                      <a:r>
                        <a:rPr lang="fr-FR" sz="1400" b="1" dirty="0">
                          <a:solidFill>
                            <a:srgbClr val="0070C0"/>
                          </a:solidFill>
                          <a:effectLst/>
                          <a:latin typeface="Marianne" panose="02000000000000000000" pitchFamily="50" charset="0"/>
                          <a:hlinkClick r:id="rId7"/>
                        </a:rPr>
                        <a:t>Document de référence du dispositif de formation échafaudage R457</a:t>
                      </a:r>
                      <a:endParaRPr lang="fr-FR" sz="1400" b="1" dirty="0">
                        <a:solidFill>
                          <a:srgbClr val="0070C0"/>
                        </a:solidFill>
                        <a:effectLst/>
                        <a:latin typeface="Marianne" panose="02000000000000000000" pitchFamily="50" charset="0"/>
                      </a:endParaRPr>
                    </a:p>
                  </a:txBody>
                  <a:tcPr marL="46906" marR="46906" marT="0" marB="0" anchor="ctr"/>
                </a:tc>
                <a:extLst>
                  <a:ext uri="{0D108BD9-81ED-4DB2-BD59-A6C34878D82A}">
                    <a16:rowId xmlns="" xmlns:a16="http://schemas.microsoft.com/office/drawing/2014/main" val="10002"/>
                  </a:ext>
                </a:extLst>
              </a:tr>
              <a:tr h="1888625">
                <a:tc>
                  <a:txBody>
                    <a:bodyPr/>
                    <a:lstStyle/>
                    <a:p>
                      <a:pPr algn="l">
                        <a:lnSpc>
                          <a:spcPct val="115000"/>
                        </a:lnSpc>
                        <a:spcAft>
                          <a:spcPts val="0"/>
                        </a:spcAft>
                      </a:pPr>
                      <a:r>
                        <a:rPr lang="fr-FR" sz="1400" dirty="0">
                          <a:effectLst/>
                          <a:latin typeface="Marianne" panose="02000000000000000000" pitchFamily="50" charset="0"/>
                        </a:rPr>
                        <a:t>Les normes et les règlementations en vigueur</a:t>
                      </a: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rPr>
                        <a:t>Code du travail – santé et sécurité au travail</a:t>
                      </a:r>
                    </a:p>
                    <a:p>
                      <a:pPr algn="l">
                        <a:lnSpc>
                          <a:spcPct val="115000"/>
                        </a:lnSpc>
                        <a:spcAft>
                          <a:spcPts val="0"/>
                        </a:spcAft>
                      </a:pPr>
                      <a:r>
                        <a:rPr lang="fr-FR" sz="1400" b="1" dirty="0">
                          <a:solidFill>
                            <a:srgbClr val="0070C0"/>
                          </a:solidFill>
                          <a:effectLst/>
                          <a:latin typeface="Marianne" panose="02000000000000000000" pitchFamily="50" charset="0"/>
                        </a:rPr>
                        <a:t>Arrêtés d’application et circulaires</a:t>
                      </a:r>
                    </a:p>
                    <a:p>
                      <a:pPr algn="l">
                        <a:lnSpc>
                          <a:spcPct val="115000"/>
                        </a:lnSpc>
                        <a:spcAft>
                          <a:spcPts val="0"/>
                        </a:spcAft>
                      </a:pPr>
                      <a:r>
                        <a:rPr lang="fr-FR" sz="1400" b="1" dirty="0">
                          <a:solidFill>
                            <a:srgbClr val="0070C0"/>
                          </a:solidFill>
                          <a:effectLst/>
                          <a:latin typeface="Marianne" panose="02000000000000000000" pitchFamily="50" charset="0"/>
                        </a:rPr>
                        <a:t>Textes normatifs : NF et EN</a:t>
                      </a:r>
                    </a:p>
                    <a:p>
                      <a:pPr algn="l">
                        <a:lnSpc>
                          <a:spcPct val="115000"/>
                        </a:lnSpc>
                        <a:spcAft>
                          <a:spcPts val="0"/>
                        </a:spcAft>
                      </a:pPr>
                      <a:r>
                        <a:rPr lang="fr-FR" sz="1400" b="1" u="sng" dirty="0">
                          <a:effectLst/>
                          <a:latin typeface="Marianne" panose="02000000000000000000" pitchFamily="50" charset="0"/>
                          <a:hlinkClick r:id="rId8"/>
                        </a:rPr>
                        <a:t>www.norminfo.afnor.org</a:t>
                      </a:r>
                      <a:endParaRPr lang="fr-FR" sz="1400" b="1" dirty="0">
                        <a:effectLst/>
                        <a:latin typeface="Marianne" panose="02000000000000000000" pitchFamily="50" charset="0"/>
                      </a:endParaRPr>
                    </a:p>
                    <a:p>
                      <a:pPr algn="l">
                        <a:lnSpc>
                          <a:spcPct val="115000"/>
                        </a:lnSpc>
                        <a:spcAft>
                          <a:spcPts val="0"/>
                        </a:spcAft>
                      </a:pPr>
                      <a:r>
                        <a:rPr lang="fr-FR" sz="1400" b="1" dirty="0">
                          <a:solidFill>
                            <a:srgbClr val="0070C0"/>
                          </a:solidFill>
                          <a:effectLst/>
                          <a:latin typeface="Marianne" panose="02000000000000000000" pitchFamily="50" charset="0"/>
                        </a:rPr>
                        <a:t>Syndicat : </a:t>
                      </a:r>
                      <a:r>
                        <a:rPr lang="fr-FR" sz="1400" b="1" u="sng" dirty="0">
                          <a:effectLst/>
                          <a:latin typeface="Marianne" panose="02000000000000000000" pitchFamily="50" charset="0"/>
                          <a:hlinkClick r:id="rId9"/>
                        </a:rPr>
                        <a:t>www.sfece.fr</a:t>
                      </a:r>
                      <a:endParaRPr lang="fr-FR" sz="1400" b="1" dirty="0">
                        <a:effectLst/>
                        <a:latin typeface="Marianne" panose="02000000000000000000" pitchFamily="50" charset="0"/>
                      </a:endParaRP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10"/>
                        </a:rPr>
                        <a:t>Guide professionnel de montage et d’utilisation</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10"/>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10"/>
                        </a:rPr>
                        <a:t>des échafaudages fixes et roulants (FFB)</a:t>
                      </a: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3"/>
                  </a:ext>
                </a:extLst>
              </a:tr>
              <a:tr h="817602">
                <a:tc>
                  <a:txBody>
                    <a:bodyPr/>
                    <a:lstStyle/>
                    <a:p>
                      <a:pPr algn="l">
                        <a:lnSpc>
                          <a:spcPct val="115000"/>
                        </a:lnSpc>
                        <a:spcAft>
                          <a:spcPts val="0"/>
                        </a:spcAft>
                      </a:pPr>
                      <a:r>
                        <a:rPr lang="fr-FR" sz="1400" dirty="0">
                          <a:effectLst/>
                          <a:latin typeface="Marianne" panose="02000000000000000000" pitchFamily="50" charset="0"/>
                        </a:rPr>
                        <a:t>Les effets météorologiques sur les structures</a:t>
                      </a: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rPr>
                        <a:t>Exploiter la notice de montage sur la stabilisation de la structure (efforts sur amarrage, stabilisateurs, lests …)</a:t>
                      </a: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4"/>
                  </a:ext>
                </a:extLst>
              </a:tr>
            </a:tbl>
          </a:graphicData>
        </a:graphic>
      </p:graphicFrame>
      <p:pic>
        <p:nvPicPr>
          <p:cNvPr id="16" name="Image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Rectangle 16"/>
          <p:cNvSpPr/>
          <p:nvPr/>
        </p:nvSpPr>
        <p:spPr>
          <a:xfrm>
            <a:off x="8687542" y="669458"/>
            <a:ext cx="541559"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2/14</a:t>
            </a:r>
            <a:endParaRPr lang="fr-FR" sz="1200" i="1" dirty="0">
              <a:solidFill>
                <a:schemeClr val="bg1"/>
              </a:solidFill>
              <a:latin typeface="Marianne" panose="02000000000000000000" pitchFamily="50" charset="0"/>
            </a:endParaRPr>
          </a:p>
        </p:txBody>
      </p:sp>
      <p:sp>
        <p:nvSpPr>
          <p:cNvPr id="19" name="ZoneTexte 67">
            <a:hlinkClick r:id="rId12"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4"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6"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7"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8"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2"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9"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20"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21"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22"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23"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Flèche droite 35"/>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4765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13</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716259582"/>
              </p:ext>
            </p:extLst>
          </p:nvPr>
        </p:nvGraphicFramePr>
        <p:xfrm>
          <a:off x="2168444" y="1070905"/>
          <a:ext cx="6868052" cy="5339900"/>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81137">
                <a:tc gridSpan="2">
                  <a:txBody>
                    <a:bodyPr/>
                    <a:lstStyle/>
                    <a:p>
                      <a:pPr algn="ctr"/>
                      <a:r>
                        <a:rPr lang="fr-FR" sz="1600" b="1" kern="1200" dirty="0">
                          <a:solidFill>
                            <a:schemeClr val="lt1"/>
                          </a:solidFill>
                          <a:effectLst/>
                          <a:latin typeface="Marianne" panose="02000000000000000000" pitchFamily="50" charset="0"/>
                          <a:ea typeface="+mn-ea"/>
                          <a:cs typeface="+mn-cs"/>
                        </a:rPr>
                        <a:t>C1.2 : Définir une solution technique</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81137">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861895">
                <a:tc>
                  <a:txBody>
                    <a:bodyPr/>
                    <a:lstStyle/>
                    <a:p>
                      <a:pPr algn="l"/>
                      <a:r>
                        <a:rPr lang="fr-FR" sz="1400" dirty="0">
                          <a:effectLst/>
                          <a:latin typeface="Marianne" panose="02000000000000000000" pitchFamily="50" charset="0"/>
                          <a:cs typeface="Arial" panose="020B0604020202020204" pitchFamily="34" charset="0"/>
                        </a:rPr>
                        <a:t>Les règlementations liées à l’intervention</a:t>
                      </a:r>
                      <a:endParaRPr lang="fr-FR" sz="1400" dirty="0">
                        <a:effectLst/>
                        <a:latin typeface="Marianne" panose="02000000000000000000" pitchFamily="50"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IPR, PRE, plomb, amiante, ATEX, risques chimiques, travail au-dessus de l’eau</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Autorisations (voirie, stockage)</a:t>
                      </a:r>
                    </a:p>
                  </a:txBody>
                  <a:tcPr marL="68580" marR="68580" marT="0" marB="0" anchor="ctr"/>
                </a:tc>
                <a:extLst>
                  <a:ext uri="{0D108BD9-81ED-4DB2-BD59-A6C34878D82A}">
                    <a16:rowId xmlns="" xmlns:a16="http://schemas.microsoft.com/office/drawing/2014/main" val="10002"/>
                  </a:ext>
                </a:extLst>
              </a:tr>
              <a:tr h="1053679">
                <a:tc>
                  <a:txBody>
                    <a:bodyPr/>
                    <a:lstStyle/>
                    <a:p>
                      <a:pPr algn="l"/>
                      <a:r>
                        <a:rPr lang="fr-FR" sz="1400" dirty="0">
                          <a:effectLst/>
                          <a:latin typeface="Marianne" panose="02000000000000000000" pitchFamily="50" charset="0"/>
                          <a:cs typeface="Arial" panose="020B0604020202020204" pitchFamily="34" charset="0"/>
                        </a:rPr>
                        <a:t>Les types d’échafaudage et leur domaine d’utilisation</a:t>
                      </a:r>
                      <a:endParaRPr lang="fr-FR" sz="1400" dirty="0">
                        <a:effectLst/>
                        <a:latin typeface="Marianne" panose="02000000000000000000" pitchFamily="50"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De pieds, roulant, suspendus, auto-stable</a:t>
                      </a:r>
                    </a:p>
                    <a:p>
                      <a:pPr marL="0" marR="0" lvl="0" indent="0" algn="l" defTabSz="914400" rtl="0" eaLnBrk="1" fontAlgn="auto" latinLnBrk="0" hangingPunct="1">
                        <a:lnSpc>
                          <a:spcPct val="115000"/>
                        </a:lnSpc>
                        <a:spcBef>
                          <a:spcPts val="0"/>
                        </a:spcBef>
                        <a:spcAft>
                          <a:spcPts val="0"/>
                        </a:spcAft>
                        <a:buClrTx/>
                        <a:buSzTx/>
                        <a:buFontTx/>
                        <a:buNone/>
                        <a:tabLst/>
                        <a:defRPr/>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Multidirectionnel, à cadre, tubes et colliers.</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Les</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échafaudages seront montés dans la limite de la notice.</a:t>
                      </a:r>
                    </a:p>
                  </a:txBody>
                  <a:tcPr marL="68580" marR="68580" marT="0" marB="0" anchor="ctr"/>
                </a:tc>
                <a:extLst>
                  <a:ext uri="{0D108BD9-81ED-4DB2-BD59-A6C34878D82A}">
                    <a16:rowId xmlns="" xmlns:a16="http://schemas.microsoft.com/office/drawing/2014/main" val="10003"/>
                  </a:ext>
                </a:extLst>
              </a:tr>
              <a:tr h="730693">
                <a:tc>
                  <a:txBody>
                    <a:bodyPr/>
                    <a:lstStyle/>
                    <a:p>
                      <a:pPr algn="l">
                        <a:spcAft>
                          <a:spcPts val="1000"/>
                        </a:spcAft>
                      </a:pPr>
                      <a:r>
                        <a:rPr lang="fr-FR" sz="1400" dirty="0">
                          <a:effectLst/>
                          <a:latin typeface="Marianne" panose="02000000000000000000" pitchFamily="50" charset="0"/>
                          <a:ea typeface="Calibri" panose="020F0502020204030204" pitchFamily="34" charset="0"/>
                          <a:cs typeface="Arial" panose="020B0604020202020204" pitchFamily="34" charset="0"/>
                        </a:rPr>
                        <a:t>La nomenclature et les fonctions des éléments d’échafaudage</a:t>
                      </a:r>
                      <a:endParaRPr lang="fr-FR" sz="1400" dirty="0">
                        <a:effectLst/>
                        <a:latin typeface="Marianne" panose="02000000000000000000" pitchFamily="50"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Notices fabricants </a:t>
                      </a:r>
                    </a:p>
                    <a:p>
                      <a:pPr marL="0" marR="0" lvl="0" indent="0" algn="l" defTabSz="914400" rtl="0" eaLnBrk="1" fontAlgn="auto" latinLnBrk="0" hangingPunct="1">
                        <a:lnSpc>
                          <a:spcPct val="115000"/>
                        </a:lnSpc>
                        <a:spcBef>
                          <a:spcPts val="0"/>
                        </a:spcBef>
                        <a:spcAft>
                          <a:spcPts val="0"/>
                        </a:spcAft>
                        <a:buClrTx/>
                        <a:buSzTx/>
                        <a:buFontTx/>
                        <a:buNone/>
                        <a:tabLst/>
                        <a:defRPr/>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Catalogues des éléments</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3"/>
                        </a:rPr>
                        <a:t>Guide professionnel de montage et d’utilisation</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3"/>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3"/>
                        </a:rPr>
                        <a:t>des échafaudages fixes et roulants (FFB) </a:t>
                      </a:r>
                      <a:endPar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1680596">
                <a:tc>
                  <a:txBody>
                    <a:bodyPr/>
                    <a:lstStyle/>
                    <a:p>
                      <a:pPr algn="l"/>
                      <a:r>
                        <a:rPr lang="fr-FR" sz="1400" b="1" dirty="0">
                          <a:effectLst/>
                          <a:latin typeface="Marianne" panose="02000000000000000000" pitchFamily="50" charset="0"/>
                          <a:cs typeface="Arial" panose="020B0604020202020204" pitchFamily="34" charset="0"/>
                        </a:rPr>
                        <a:t>Les dispositions constructives</a:t>
                      </a:r>
                      <a:endParaRPr lang="fr-FR" sz="1400" b="1" dirty="0">
                        <a:effectLst/>
                        <a:latin typeface="Marianne" panose="02000000000000000000" pitchFamily="50"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Les appuis et calages, les planchers, les contreventements, les amarrages, les garde-corps, les accès,  les bâches et filets, les règles d’auto-stabilité, les montages spécifiques (console, porte à faux, poutre de franchissement, escalier d’accès, potence …)</a:t>
                      </a:r>
                    </a:p>
                  </a:txBody>
                  <a:tcPr marL="68580" marR="68580" marT="0" marB="0" anchor="ctr"/>
                </a:tc>
                <a:extLst>
                  <a:ext uri="{0D108BD9-81ED-4DB2-BD59-A6C34878D82A}">
                    <a16:rowId xmlns="" xmlns:a16="http://schemas.microsoft.com/office/drawing/2014/main" val="10005"/>
                  </a:ext>
                </a:extLst>
              </a:tr>
            </a:tbl>
          </a:graphicData>
        </a:graphic>
      </p:graphicFrame>
      <p:pic>
        <p:nvPicPr>
          <p:cNvPr id="16" name="Imag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Rectangle 16"/>
          <p:cNvSpPr/>
          <p:nvPr/>
        </p:nvSpPr>
        <p:spPr>
          <a:xfrm>
            <a:off x="8687542" y="669458"/>
            <a:ext cx="541559"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3/14</a:t>
            </a:r>
            <a:endParaRPr lang="fr-FR" sz="1200" i="1" dirty="0">
              <a:solidFill>
                <a:schemeClr val="bg1"/>
              </a:solidFill>
              <a:latin typeface="Marianne" panose="02000000000000000000" pitchFamily="50" charset="0"/>
            </a:endParaRPr>
          </a:p>
        </p:txBody>
      </p:sp>
      <p:sp>
        <p:nvSpPr>
          <p:cNvPr id="19" name="ZoneTexte 67">
            <a:hlinkClick r:id="rId5"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5"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4"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5"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6"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Flèche droite 35"/>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878385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14</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248479044"/>
              </p:ext>
            </p:extLst>
          </p:nvPr>
        </p:nvGraphicFramePr>
        <p:xfrm>
          <a:off x="2168444" y="1070906"/>
          <a:ext cx="6868052" cy="5306803"/>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81810">
                <a:tc gridSpan="2">
                  <a:txBody>
                    <a:bodyPr/>
                    <a:lstStyle/>
                    <a:p>
                      <a:pPr algn="ctr"/>
                      <a:r>
                        <a:rPr lang="fr-FR" sz="1600" b="1" kern="1200" dirty="0">
                          <a:solidFill>
                            <a:schemeClr val="lt1"/>
                          </a:solidFill>
                          <a:effectLst/>
                          <a:latin typeface="Marianne" panose="02000000000000000000" pitchFamily="50" charset="0"/>
                          <a:ea typeface="+mn-ea"/>
                          <a:cs typeface="+mn-cs"/>
                        </a:rPr>
                        <a:t>C1.2 : Définir une solution technique (suite)</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404900">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1020216">
                <a:tc>
                  <a:txBody>
                    <a:bodyPr/>
                    <a:lstStyle/>
                    <a:p>
                      <a:pPr algn="l"/>
                      <a:r>
                        <a:rPr lang="fr-FR" sz="1400" b="1" dirty="0">
                          <a:effectLst/>
                          <a:latin typeface="Marianne" panose="02000000000000000000" pitchFamily="50" charset="0"/>
                          <a:cs typeface="Arial" panose="020B0604020202020204" pitchFamily="34" charset="0"/>
                        </a:rPr>
                        <a:t>Les techniques de relevé d’ouvrages</a:t>
                      </a:r>
                      <a:endParaRPr lang="fr-FR" sz="1400" b="1" dirty="0">
                        <a:effectLst/>
                        <a:latin typeface="Marianne" panose="02000000000000000000" pitchFamily="50"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Prise de cotes</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Utilisation d’outils numériques : téléphone, tablette, appareil photo</a:t>
                      </a:r>
                    </a:p>
                  </a:txBody>
                  <a:tcPr marL="68580" marR="68580" marT="0" marB="0" anchor="ctr"/>
                </a:tc>
                <a:extLst>
                  <a:ext uri="{0D108BD9-81ED-4DB2-BD59-A6C34878D82A}">
                    <a16:rowId xmlns="" xmlns:a16="http://schemas.microsoft.com/office/drawing/2014/main" val="10002"/>
                  </a:ext>
                </a:extLst>
              </a:tr>
              <a:tr h="1119373">
                <a:tc>
                  <a:txBody>
                    <a:bodyPr/>
                    <a:lstStyle/>
                    <a:p>
                      <a:pPr algn="l">
                        <a:spcAft>
                          <a:spcPts val="1000"/>
                        </a:spcAft>
                      </a:pPr>
                      <a:r>
                        <a:rPr lang="fr-FR" sz="1400" b="1" dirty="0">
                          <a:effectLst/>
                          <a:latin typeface="Marianne" panose="02000000000000000000" pitchFamily="50" charset="0"/>
                          <a:ea typeface="Calibri" panose="020F0502020204030204" pitchFamily="34" charset="0"/>
                          <a:cs typeface="Arial" panose="020B0604020202020204" pitchFamily="34" charset="0"/>
                        </a:rPr>
                        <a:t>Les appareils de mesures</a:t>
                      </a:r>
                      <a:endParaRPr lang="fr-FR" sz="1400" b="1" dirty="0">
                        <a:effectLst/>
                        <a:latin typeface="Marianne" panose="02000000000000000000" pitchFamily="50"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Distance mètre électronique, </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niveau de chantier …</a:t>
                      </a:r>
                    </a:p>
                  </a:txBody>
                  <a:tcPr marL="68580" marR="68580" marT="0" marB="0" anchor="ctr"/>
                </a:tc>
                <a:extLst>
                  <a:ext uri="{0D108BD9-81ED-4DB2-BD59-A6C34878D82A}">
                    <a16:rowId xmlns="" xmlns:a16="http://schemas.microsoft.com/office/drawing/2014/main" val="10003"/>
                  </a:ext>
                </a:extLst>
              </a:tr>
              <a:tr h="2380504">
                <a:tc>
                  <a:txBody>
                    <a:bodyPr/>
                    <a:lstStyle/>
                    <a:p>
                      <a:pPr algn="l">
                        <a:lnSpc>
                          <a:spcPct val="115000"/>
                        </a:lnSpc>
                        <a:spcAft>
                          <a:spcPts val="0"/>
                        </a:spcAft>
                      </a:pPr>
                      <a:r>
                        <a:rPr lang="fr-FR" sz="1400" b="1" dirty="0">
                          <a:effectLst/>
                          <a:latin typeface="Marianne" panose="02000000000000000000" pitchFamily="50" charset="0"/>
                          <a:ea typeface="Times New Roman" panose="02020603050405020304" pitchFamily="18" charset="0"/>
                          <a:cs typeface="Arial" panose="020B0604020202020204" pitchFamily="34" charset="0"/>
                        </a:rPr>
                        <a:t>Les techniques de représentation graphique et numérique d’une structure</a:t>
                      </a:r>
                      <a:endParaRPr lang="fr-FR" sz="1400" b="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Exploitation d’une maquette numérique</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Utilisation d’un logiciel fabricant (modélisation d’échafaudage, dénombrement des éléments, descente de charge …)</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Réalisation d’un croquis de relevé d’ouvrage et de structure d’échafaudage</a:t>
                      </a:r>
                    </a:p>
                  </a:txBody>
                  <a:tcPr marL="68580" marR="68580" marT="0" marB="0" anchor="ctr"/>
                </a:tc>
                <a:extLst>
                  <a:ext uri="{0D108BD9-81ED-4DB2-BD59-A6C34878D82A}">
                    <a16:rowId xmlns="" xmlns:a16="http://schemas.microsoft.com/office/drawing/2014/main" val="10004"/>
                  </a:ext>
                </a:extLst>
              </a:tr>
            </a:tbl>
          </a:graphicData>
        </a:graphic>
      </p:graphicFrame>
      <p:pic>
        <p:nvPicPr>
          <p:cNvPr id="16" name="Imag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Rectangle 16"/>
          <p:cNvSpPr/>
          <p:nvPr/>
        </p:nvSpPr>
        <p:spPr>
          <a:xfrm>
            <a:off x="8687542" y="669458"/>
            <a:ext cx="541559"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4/14</a:t>
            </a:r>
            <a:endParaRPr lang="fr-FR" sz="1200" i="1" dirty="0">
              <a:solidFill>
                <a:schemeClr val="bg1"/>
              </a:solidFill>
              <a:latin typeface="Marianne" panose="02000000000000000000" pitchFamily="50" charset="0"/>
            </a:endParaRPr>
          </a:p>
        </p:txBody>
      </p:sp>
      <p:sp>
        <p:nvSpPr>
          <p:cNvPr id="19"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Flèche droite 35"/>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246515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15</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2401968232"/>
              </p:ext>
            </p:extLst>
          </p:nvPr>
        </p:nvGraphicFramePr>
        <p:xfrm>
          <a:off x="2168444" y="1046841"/>
          <a:ext cx="6868052" cy="5276925"/>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48821">
                <a:tc gridSpan="2">
                  <a:txBody>
                    <a:bodyPr/>
                    <a:lstStyle/>
                    <a:p>
                      <a:pPr algn="ctr"/>
                      <a:r>
                        <a:rPr lang="fr-FR" sz="1600" b="1" kern="1200" dirty="0">
                          <a:solidFill>
                            <a:schemeClr val="lt1"/>
                          </a:solidFill>
                          <a:effectLst/>
                          <a:latin typeface="Marianne" panose="02000000000000000000" pitchFamily="50" charset="0"/>
                          <a:ea typeface="+mn-ea"/>
                          <a:cs typeface="+mn-cs"/>
                        </a:rPr>
                        <a:t>C1.3 : Déterminer les besoins </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430401">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1349311">
                <a:tc>
                  <a:txBody>
                    <a:bodyPr/>
                    <a:lstStyle/>
                    <a:p>
                      <a:pPr algn="l">
                        <a:lnSpc>
                          <a:spcPct val="115000"/>
                        </a:lnSpc>
                        <a:spcAft>
                          <a:spcPts val="0"/>
                        </a:spcAft>
                      </a:pPr>
                      <a:r>
                        <a:rPr lang="fr-FR" sz="1400" dirty="0">
                          <a:effectLst/>
                          <a:latin typeface="Marianne" panose="02000000000000000000" pitchFamily="50" charset="0"/>
                          <a:ea typeface="Times New Roman" panose="02020603050405020304" pitchFamily="18" charset="0"/>
                          <a:cs typeface="Arial" panose="020B0604020202020204" pitchFamily="34" charset="0"/>
                        </a:rPr>
                        <a:t>La nomenclature des éléments d’échafaudage et accessoires</a:t>
                      </a: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Notices fabricants </a:t>
                      </a:r>
                    </a:p>
                    <a:p>
                      <a:pPr marL="0" marR="0" lvl="0" indent="0" algn="l" defTabSz="914400" rtl="0" eaLnBrk="1" fontAlgn="auto" latinLnBrk="0" hangingPunct="1">
                        <a:lnSpc>
                          <a:spcPct val="115000"/>
                        </a:lnSpc>
                        <a:spcBef>
                          <a:spcPts val="0"/>
                        </a:spcBef>
                        <a:spcAft>
                          <a:spcPts val="0"/>
                        </a:spcAft>
                        <a:buClrTx/>
                        <a:buSzTx/>
                        <a:buFontTx/>
                        <a:buNone/>
                        <a:tabLst/>
                        <a:defRPr/>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Catalogues des éléments</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3"/>
                        </a:rPr>
                        <a:t>Guide professionnel de montage et d’utilisation</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3"/>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3"/>
                        </a:rPr>
                        <a:t>des échafaudages fixes et roulants (FFB) </a:t>
                      </a:r>
                      <a:endPar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1799081">
                <a:tc>
                  <a:txBody>
                    <a:bodyPr/>
                    <a:lstStyle/>
                    <a:p>
                      <a:pPr algn="l">
                        <a:lnSpc>
                          <a:spcPct val="115000"/>
                        </a:lnSpc>
                        <a:spcAft>
                          <a:spcPts val="0"/>
                        </a:spcAft>
                      </a:pPr>
                      <a:r>
                        <a:rPr lang="fr-FR" sz="1400">
                          <a:effectLst/>
                          <a:latin typeface="Marianne" panose="02000000000000000000" pitchFamily="50" charset="0"/>
                          <a:ea typeface="Arial" panose="020B0604020202020204" pitchFamily="34" charset="0"/>
                          <a:cs typeface="Arial" panose="020B0604020202020204" pitchFamily="34" charset="0"/>
                        </a:rPr>
                        <a:t>Les techniques de dénombrement</a:t>
                      </a:r>
                      <a:endParaRPr lang="fr-FR" sz="1400">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Décomposition du plan de la structure en éléments d’échafaudage</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Dénombrement par niveau et par travée</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Classification des éléments par catégorie</a:t>
                      </a:r>
                    </a:p>
                  </a:txBody>
                  <a:tcPr marL="68580" marR="68580" marT="0" marB="0" anchor="ctr"/>
                </a:tc>
                <a:extLst>
                  <a:ext uri="{0D108BD9-81ED-4DB2-BD59-A6C34878D82A}">
                    <a16:rowId xmlns="" xmlns:a16="http://schemas.microsoft.com/office/drawing/2014/main" val="10003"/>
                  </a:ext>
                </a:extLst>
              </a:tr>
              <a:tr h="1349311">
                <a:tc>
                  <a:txBody>
                    <a:bodyPr/>
                    <a:lstStyle/>
                    <a:p>
                      <a:pPr algn="l">
                        <a:spcAft>
                          <a:spcPts val="1000"/>
                        </a:spcAft>
                      </a:pPr>
                      <a:r>
                        <a:rPr lang="fr-FR" sz="1400">
                          <a:effectLst/>
                          <a:latin typeface="Marianne" panose="02000000000000000000" pitchFamily="50" charset="0"/>
                          <a:ea typeface="Arial" panose="020B0604020202020204" pitchFamily="34" charset="0"/>
                          <a:cs typeface="Arial" panose="020B0604020202020204" pitchFamily="34" charset="0"/>
                        </a:rPr>
                        <a:t>Les logiciels ou applications professionnels</a:t>
                      </a:r>
                      <a:endParaRPr lang="fr-FR" sz="1400">
                        <a:effectLst/>
                        <a:latin typeface="Marianne" panose="02000000000000000000" pitchFamily="50"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Utilisation d’un logiciel fabricant (modélisation d’échafaudage, dénombrement des éléments, descente de charge …)</a:t>
                      </a:r>
                    </a:p>
                  </a:txBody>
                  <a:tcPr marL="68580" marR="68580" marT="0" marB="0" anchor="ctr"/>
                </a:tc>
                <a:extLst>
                  <a:ext uri="{0D108BD9-81ED-4DB2-BD59-A6C34878D82A}">
                    <a16:rowId xmlns="" xmlns:a16="http://schemas.microsoft.com/office/drawing/2014/main" val="10004"/>
                  </a:ext>
                </a:extLst>
              </a:tr>
            </a:tbl>
          </a:graphicData>
        </a:graphic>
      </p:graphicFrame>
      <p:pic>
        <p:nvPicPr>
          <p:cNvPr id="16" name="Imag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Rectangle 16"/>
          <p:cNvSpPr/>
          <p:nvPr/>
        </p:nvSpPr>
        <p:spPr>
          <a:xfrm>
            <a:off x="8687542" y="669458"/>
            <a:ext cx="541559"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5/14</a:t>
            </a:r>
            <a:endParaRPr lang="fr-FR" sz="1200" i="1" dirty="0">
              <a:solidFill>
                <a:schemeClr val="bg1"/>
              </a:solidFill>
              <a:latin typeface="Marianne" panose="02000000000000000000" pitchFamily="50" charset="0"/>
            </a:endParaRPr>
          </a:p>
        </p:txBody>
      </p:sp>
      <p:sp>
        <p:nvSpPr>
          <p:cNvPr id="19" name="ZoneTexte 67">
            <a:hlinkClick r:id="rId5"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5"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4"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5"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6"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Flèche droite 35"/>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30113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16</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2407114483"/>
              </p:ext>
            </p:extLst>
          </p:nvPr>
        </p:nvGraphicFramePr>
        <p:xfrm>
          <a:off x="2168444" y="1043953"/>
          <a:ext cx="6868052" cy="5142333"/>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39679">
                <a:tc gridSpan="2">
                  <a:txBody>
                    <a:bodyPr/>
                    <a:lstStyle/>
                    <a:p>
                      <a:pPr algn="ctr"/>
                      <a:r>
                        <a:rPr lang="fr-FR" sz="1600" b="1" kern="1200" dirty="0">
                          <a:solidFill>
                            <a:schemeClr val="lt1"/>
                          </a:solidFill>
                          <a:effectLst/>
                          <a:latin typeface="Marianne" panose="02000000000000000000" pitchFamily="50" charset="0"/>
                          <a:ea typeface="+mn-ea"/>
                          <a:cs typeface="+mn-cs"/>
                        </a:rPr>
                        <a:t>C2.1 : Organiser</a:t>
                      </a:r>
                      <a:r>
                        <a:rPr lang="fr-FR" sz="1600" b="1" kern="1200" baseline="0" dirty="0">
                          <a:solidFill>
                            <a:schemeClr val="lt1"/>
                          </a:solidFill>
                          <a:effectLst/>
                          <a:latin typeface="Marianne" panose="02000000000000000000" pitchFamily="50" charset="0"/>
                          <a:ea typeface="+mn-ea"/>
                          <a:cs typeface="+mn-cs"/>
                        </a:rPr>
                        <a:t> et sécuris</a:t>
                      </a:r>
                      <a:r>
                        <a:rPr lang="fr-FR" sz="1600" b="1" kern="1200" dirty="0">
                          <a:solidFill>
                            <a:schemeClr val="lt1"/>
                          </a:solidFill>
                          <a:effectLst/>
                          <a:latin typeface="Marianne" panose="02000000000000000000" pitchFamily="50" charset="0"/>
                          <a:ea typeface="+mn-ea"/>
                          <a:cs typeface="+mn-cs"/>
                        </a:rPr>
                        <a:t>er son</a:t>
                      </a:r>
                      <a:r>
                        <a:rPr lang="fr-FR" sz="1600" b="1" kern="1200" baseline="0" dirty="0">
                          <a:solidFill>
                            <a:schemeClr val="lt1"/>
                          </a:solidFill>
                          <a:effectLst/>
                          <a:latin typeface="Marianne" panose="02000000000000000000" pitchFamily="50" charset="0"/>
                          <a:ea typeface="+mn-ea"/>
                          <a:cs typeface="+mn-cs"/>
                        </a:rPr>
                        <a:t> activité</a:t>
                      </a:r>
                      <a:r>
                        <a:rPr lang="fr-FR" sz="1600" b="1" kern="1200" dirty="0">
                          <a:solidFill>
                            <a:schemeClr val="lt1"/>
                          </a:solidFill>
                          <a:effectLst/>
                          <a:latin typeface="Marianne" panose="02000000000000000000" pitchFamily="50" charset="0"/>
                          <a:ea typeface="+mn-ea"/>
                          <a:cs typeface="+mn-cs"/>
                        </a:rPr>
                        <a:t> </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440599">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1022079">
                <a:tc>
                  <a:txBody>
                    <a:bodyPr/>
                    <a:lstStyle/>
                    <a:p>
                      <a:r>
                        <a:rPr lang="fr-FR" sz="1400" b="1" kern="1200" dirty="0">
                          <a:solidFill>
                            <a:schemeClr val="lt1"/>
                          </a:solidFill>
                          <a:effectLst/>
                          <a:latin typeface="Marianne" panose="02000000000000000000" pitchFamily="50" charset="0"/>
                          <a:ea typeface="+mn-ea"/>
                          <a:cs typeface="+mn-cs"/>
                        </a:rPr>
                        <a:t>Les différents acteurs, leurs rôles et leurs responsabilités</a:t>
                      </a:r>
                    </a:p>
                  </a:txBody>
                  <a:tcPr marL="68580" marR="68580" marT="0" marB="0" anchor="ctr"/>
                </a:tc>
                <a:tc>
                  <a:txBody>
                    <a:bodyPr/>
                    <a:lstStyle/>
                    <a:p>
                      <a:pPr algn="l">
                        <a:lnSpc>
                          <a:spcPct val="115000"/>
                        </a:lnSpc>
                        <a:spcAft>
                          <a:spcPts val="0"/>
                        </a:spcAft>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3"/>
                        </a:rPr>
                        <a:t>Carnet des métiers de l’échafaudage </a:t>
                      </a:r>
                      <a:endParaRPr lang="fr-FR" sz="1400" b="1" baseline="0"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Les acteurs de la prévention (Inspecteur du travail, contrôleur CARSAT, conseiller OPPBTP, coordonnateur SPS, service de prévention et de santé au travail)</a:t>
                      </a:r>
                    </a:p>
                  </a:txBody>
                  <a:tcPr marL="68580" marR="68580" marT="0" marB="0" anchor="ctr"/>
                </a:tc>
                <a:extLst>
                  <a:ext uri="{0D108BD9-81ED-4DB2-BD59-A6C34878D82A}">
                    <a16:rowId xmlns="" xmlns:a16="http://schemas.microsoft.com/office/drawing/2014/main" val="10002"/>
                  </a:ext>
                </a:extLst>
              </a:tr>
              <a:tr h="1113696">
                <a:tc>
                  <a:txBody>
                    <a:bodyPr/>
                    <a:lstStyle/>
                    <a:p>
                      <a:pPr algn="l">
                        <a:lnSpc>
                          <a:spcPct val="115000"/>
                        </a:lnSpc>
                        <a:spcAft>
                          <a:spcPts val="0"/>
                        </a:spcAft>
                      </a:pPr>
                      <a:r>
                        <a:rPr lang="fr-FR" sz="1400" dirty="0">
                          <a:effectLst/>
                          <a:latin typeface="Marianne" panose="02000000000000000000" pitchFamily="50" charset="0"/>
                          <a:ea typeface="Times New Roman" panose="02020603050405020304" pitchFamily="18" charset="0"/>
                          <a:cs typeface="Arial" panose="020B0604020202020204" pitchFamily="34" charset="0"/>
                        </a:rPr>
                        <a:t>Les risques professionnels liés aux activités</a:t>
                      </a: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4"/>
                        </a:rPr>
                        <a:t>Fiche Z1 SFECE – Aide à l’analyse des risques pour les opérations de montage et démontage des échafaudages. </a:t>
                      </a:r>
                      <a:endPar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1400" b="1" dirty="0" err="1">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5"/>
                        </a:rPr>
                        <a:t>Tutoprev</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5"/>
                        </a:rPr>
                        <a:t>’ INRS </a:t>
                      </a:r>
                      <a:endPar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3"/>
                  </a:ext>
                </a:extLst>
              </a:tr>
              <a:tr h="999460">
                <a:tc>
                  <a:txBody>
                    <a:bodyPr/>
                    <a:lstStyle/>
                    <a:p>
                      <a:pPr algn="l">
                        <a:lnSpc>
                          <a:spcPct val="115000"/>
                        </a:lnSpc>
                        <a:spcAft>
                          <a:spcPts val="0"/>
                        </a:spcAft>
                      </a:pPr>
                      <a:r>
                        <a:rPr lang="fr-FR" sz="1400" dirty="0">
                          <a:effectLst/>
                          <a:latin typeface="Marianne" panose="02000000000000000000" pitchFamily="50" charset="0"/>
                          <a:ea typeface="Arial" panose="020B0604020202020204" pitchFamily="34" charset="0"/>
                          <a:cs typeface="Arial" panose="020B0604020202020204" pitchFamily="34" charset="0"/>
                        </a:rPr>
                        <a:t>Les équipements de protection collectifs et individuels</a:t>
                      </a: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OPPBTP</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err="1">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5"/>
                        </a:rPr>
                        <a:t>Tutoprev</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5"/>
                        </a:rPr>
                        <a:t>’ INRS </a:t>
                      </a:r>
                      <a:endPar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4"/>
                        </a:rPr>
                        <a:t>Fiche Z3 SFECE – Systèmes d’arrêt de chutes</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4"/>
                        </a:rPr>
                        <a:t>Notices fabricants </a:t>
                      </a:r>
                      <a:endPar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72301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kern="1200" dirty="0">
                          <a:solidFill>
                            <a:schemeClr val="lt1"/>
                          </a:solidFill>
                          <a:effectLst/>
                          <a:latin typeface="Marianne" panose="02000000000000000000" pitchFamily="50" charset="0"/>
                          <a:ea typeface="+mn-ea"/>
                          <a:cs typeface="+mn-cs"/>
                        </a:rPr>
                        <a:t>Les principes et procédures d’alerte en cas de situation dangereuse</a:t>
                      </a:r>
                      <a:endParaRPr lang="fr-FR" sz="1400" b="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Documents OPPBTP et INRS</a:t>
                      </a:r>
                    </a:p>
                    <a:p>
                      <a:pPr algn="l">
                        <a:lnSpc>
                          <a:spcPct val="115000"/>
                        </a:lnSpc>
                        <a:spcAft>
                          <a:spcPts val="0"/>
                        </a:spcAft>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Documents de prévention, hygiène et sécurité : PPSPS et plan de prévention …</a:t>
                      </a:r>
                    </a:p>
                  </a:txBody>
                  <a:tcPr marL="68580" marR="68580" marT="0" marB="0" anchor="ctr"/>
                </a:tc>
                <a:extLst>
                  <a:ext uri="{0D108BD9-81ED-4DB2-BD59-A6C34878D82A}">
                    <a16:rowId xmlns="" xmlns:a16="http://schemas.microsoft.com/office/drawing/2014/main" val="10005"/>
                  </a:ext>
                </a:extLst>
              </a:tr>
              <a:tr h="446568">
                <a:tc>
                  <a:txBody>
                    <a:bodyPr/>
                    <a:lstStyle/>
                    <a:p>
                      <a:pPr algn="l">
                        <a:spcAft>
                          <a:spcPts val="1000"/>
                        </a:spcAft>
                      </a:pPr>
                      <a:r>
                        <a:rPr lang="fr-FR" sz="1400" dirty="0">
                          <a:effectLst/>
                          <a:latin typeface="Marianne" panose="02000000000000000000" pitchFamily="50" charset="0"/>
                          <a:ea typeface="Arial" panose="020B0604020202020204" pitchFamily="34" charset="0"/>
                          <a:cs typeface="Arial" panose="020B0604020202020204" pitchFamily="34" charset="0"/>
                        </a:rPr>
                        <a:t>L</a:t>
                      </a:r>
                      <a:r>
                        <a:rPr lang="fr-FR" sz="1400" dirty="0">
                          <a:effectLst/>
                          <a:latin typeface="Marianne" panose="02000000000000000000" pitchFamily="50" charset="0"/>
                          <a:cs typeface="Arial" panose="020B0604020202020204" pitchFamily="34" charset="0"/>
                        </a:rPr>
                        <a:t>a communication graphique et numérique</a:t>
                      </a:r>
                      <a:endParaRPr lang="fr-FR" sz="1400" dirty="0">
                        <a:effectLst/>
                        <a:latin typeface="Marianne" panose="02000000000000000000" pitchFamily="50"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Utilisation de techniques de communication : sms, </a:t>
                      </a:r>
                      <a:r>
                        <a:rPr lang="fr-FR" sz="1400" b="1" dirty="0" err="1">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mms</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messagerie électronique …</a:t>
                      </a:r>
                    </a:p>
                  </a:txBody>
                  <a:tcPr marL="68580" marR="68580" marT="0" marB="0" anchor="ctr"/>
                </a:tc>
                <a:extLst>
                  <a:ext uri="{0D108BD9-81ED-4DB2-BD59-A6C34878D82A}">
                    <a16:rowId xmlns="" xmlns:a16="http://schemas.microsoft.com/office/drawing/2014/main" val="10006"/>
                  </a:ext>
                </a:extLst>
              </a:tr>
            </a:tbl>
          </a:graphicData>
        </a:graphic>
      </p:graphicFrame>
      <p:pic>
        <p:nvPicPr>
          <p:cNvPr id="16" name="Imag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Rectangle 16"/>
          <p:cNvSpPr/>
          <p:nvPr/>
        </p:nvSpPr>
        <p:spPr>
          <a:xfrm>
            <a:off x="8687542" y="669458"/>
            <a:ext cx="541559"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6/14</a:t>
            </a:r>
            <a:endParaRPr lang="fr-FR" sz="1200" i="1" dirty="0">
              <a:solidFill>
                <a:schemeClr val="bg1"/>
              </a:solidFill>
              <a:latin typeface="Marianne" panose="02000000000000000000" pitchFamily="50" charset="0"/>
            </a:endParaRPr>
          </a:p>
        </p:txBody>
      </p:sp>
      <p:sp>
        <p:nvSpPr>
          <p:cNvPr id="19" name="ZoneTexte 67">
            <a:hlinkClick r:id="rId7"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7"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4"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6"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7"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8"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Flèche droite 35"/>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08658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17</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2799222679"/>
              </p:ext>
            </p:extLst>
          </p:nvPr>
        </p:nvGraphicFramePr>
        <p:xfrm>
          <a:off x="2168444" y="1070905"/>
          <a:ext cx="6868052" cy="5474600"/>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38550">
                <a:tc gridSpan="2">
                  <a:txBody>
                    <a:bodyPr/>
                    <a:lstStyle/>
                    <a:p>
                      <a:pPr algn="ctr"/>
                      <a:r>
                        <a:rPr lang="fr-FR" sz="1600" b="1" kern="1200" dirty="0">
                          <a:solidFill>
                            <a:schemeClr val="lt1"/>
                          </a:solidFill>
                          <a:effectLst/>
                          <a:latin typeface="Marianne" panose="02000000000000000000" pitchFamily="50" charset="0"/>
                          <a:ea typeface="+mn-ea"/>
                          <a:cs typeface="+mn-cs"/>
                        </a:rPr>
                        <a:t>C2.2 : Gérer le matériel</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62371">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1101618">
                <a:tc>
                  <a:txBody>
                    <a:bodyPr/>
                    <a:lstStyle/>
                    <a:p>
                      <a:pPr algn="l">
                        <a:lnSpc>
                          <a:spcPct val="115000"/>
                        </a:lnSpc>
                        <a:spcAft>
                          <a:spcPts val="0"/>
                        </a:spcAft>
                      </a:pPr>
                      <a:r>
                        <a:rPr lang="fr-FR" sz="1400" b="1" dirty="0">
                          <a:effectLst/>
                          <a:latin typeface="Marianne" panose="02000000000000000000" pitchFamily="50" charset="0"/>
                          <a:ea typeface="Times New Roman" panose="02020603050405020304" pitchFamily="18" charset="0"/>
                          <a:cs typeface="Arial" panose="020B0604020202020204" pitchFamily="34" charset="0"/>
                        </a:rPr>
                        <a:t>Les points de vérification de l’état des matériels </a:t>
                      </a:r>
                      <a:endParaRPr lang="fr-FR" sz="1400" b="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Annexe 3 de la recommandation </a:t>
                      </a:r>
                      <a:r>
                        <a:rPr lang="fr-FR" sz="1400" b="1" dirty="0">
                          <a:solidFill>
                            <a:srgbClr val="0070C0"/>
                          </a:solidFill>
                          <a:effectLst/>
                          <a:latin typeface="Marianne" panose="02000000000000000000" pitchFamily="50" charset="0"/>
                          <a:hlinkClick r:id="rId3"/>
                        </a:rPr>
                        <a:t>R408</a:t>
                      </a: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Annexe 2 de la recommandation </a:t>
                      </a:r>
                      <a:r>
                        <a:rPr lang="fr-FR" sz="1400" b="1" dirty="0">
                          <a:solidFill>
                            <a:srgbClr val="0070C0"/>
                          </a:solidFill>
                          <a:effectLst/>
                          <a:latin typeface="Marianne" panose="02000000000000000000" pitchFamily="50" charset="0"/>
                          <a:hlinkClick r:id="rId4"/>
                        </a:rPr>
                        <a:t>R457</a:t>
                      </a: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Guide professionnel de montage et d’utilisation des échafaudages fixes et roulants (FFB)</a:t>
                      </a:r>
                    </a:p>
                  </a:txBody>
                  <a:tcPr marL="68580" marR="68580" marT="0" marB="0" anchor="ctr"/>
                </a:tc>
                <a:extLst>
                  <a:ext uri="{0D108BD9-81ED-4DB2-BD59-A6C34878D82A}">
                    <a16:rowId xmlns="" xmlns:a16="http://schemas.microsoft.com/office/drawing/2014/main" val="10002"/>
                  </a:ext>
                </a:extLst>
              </a:tr>
              <a:tr h="1468825">
                <a:tc>
                  <a:txBody>
                    <a:bodyPr/>
                    <a:lstStyle/>
                    <a:p>
                      <a:pPr algn="l">
                        <a:lnSpc>
                          <a:spcPct val="115000"/>
                        </a:lnSpc>
                        <a:spcAft>
                          <a:spcPts val="0"/>
                        </a:spcAft>
                      </a:pPr>
                      <a:r>
                        <a:rPr lang="fr-FR" sz="1400" b="1" dirty="0">
                          <a:effectLst/>
                          <a:latin typeface="Marianne" panose="02000000000000000000" pitchFamily="50" charset="0"/>
                          <a:ea typeface="Times New Roman" panose="02020603050405020304" pitchFamily="18" charset="0"/>
                          <a:cs typeface="Arial" panose="020B0604020202020204" pitchFamily="34" charset="0"/>
                        </a:rPr>
                        <a:t>Les conditions de stockage et de colisage</a:t>
                      </a:r>
                      <a:endParaRPr lang="fr-FR" sz="1400" b="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Notices fabricants</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5"/>
                        </a:rPr>
                        <a:t>Fiche Z6 SFECE : levage de composants </a:t>
                      </a:r>
                      <a:r>
                        <a:rPr lang="fr-FR" sz="1400" b="1" dirty="0" err="1">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5"/>
                        </a:rPr>
                        <a:t>colisés</a:t>
                      </a: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Notions de CMU (charge maximale d’utilisation)</a:t>
                      </a:r>
                    </a:p>
                  </a:txBody>
                  <a:tcPr marL="68580" marR="68580" marT="0" marB="0" anchor="ctr"/>
                </a:tc>
                <a:extLst>
                  <a:ext uri="{0D108BD9-81ED-4DB2-BD59-A6C34878D82A}">
                    <a16:rowId xmlns="" xmlns:a16="http://schemas.microsoft.com/office/drawing/2014/main" val="10003"/>
                  </a:ext>
                </a:extLst>
              </a:tr>
              <a:tr h="1101618">
                <a:tc>
                  <a:txBody>
                    <a:bodyPr/>
                    <a:lstStyle/>
                    <a:p>
                      <a:pPr algn="l">
                        <a:lnSpc>
                          <a:spcPct val="115000"/>
                        </a:lnSpc>
                        <a:spcAft>
                          <a:spcPts val="0"/>
                        </a:spcAft>
                      </a:pPr>
                      <a:r>
                        <a:rPr lang="fr-FR" sz="1400" b="1" dirty="0">
                          <a:solidFill>
                            <a:schemeClr val="bg1"/>
                          </a:solidFill>
                          <a:effectLst/>
                          <a:latin typeface="Marianne" panose="02000000000000000000" pitchFamily="50" charset="0"/>
                          <a:ea typeface="Times New Roman" panose="02020603050405020304" pitchFamily="18" charset="0"/>
                          <a:cs typeface="Arial" panose="020B0604020202020204" pitchFamily="34" charset="0"/>
                        </a:rPr>
                        <a:t>Les charges et les limites admissibles des supports de stockage</a:t>
                      </a:r>
                      <a:endParaRPr lang="fr-FR" sz="1400" b="1"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Notices fabricants</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Notions de nature et de résistance des supports (sols, planchers, caillebotis…)</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Notions de répartition des charges</a:t>
                      </a:r>
                    </a:p>
                  </a:txBody>
                  <a:tcPr marL="68580" marR="68580" marT="0" marB="0" anchor="ctr"/>
                </a:tc>
                <a:extLst>
                  <a:ext uri="{0D108BD9-81ED-4DB2-BD59-A6C34878D82A}">
                    <a16:rowId xmlns="" xmlns:a16="http://schemas.microsoft.com/office/drawing/2014/main" val="10004"/>
                  </a:ext>
                </a:extLst>
              </a:tr>
              <a:tr h="1101618">
                <a:tc>
                  <a:txBody>
                    <a:bodyPr/>
                    <a:lstStyle/>
                    <a:p>
                      <a:pPr algn="l">
                        <a:spcAft>
                          <a:spcPts val="1000"/>
                        </a:spcAft>
                      </a:pPr>
                      <a:r>
                        <a:rPr lang="fr-FR" sz="1400" b="1">
                          <a:effectLst/>
                          <a:latin typeface="Marianne" panose="02000000000000000000" pitchFamily="50" charset="0"/>
                          <a:cs typeface="Arial" panose="020B0604020202020204" pitchFamily="34" charset="0"/>
                        </a:rPr>
                        <a:t>Les principes de la PRAP</a:t>
                      </a:r>
                      <a:endParaRPr lang="fr-FR" sz="1400" b="1">
                        <a:effectLst/>
                        <a:latin typeface="Marianne" panose="02000000000000000000" pitchFamily="50" charset="0"/>
                      </a:endParaRPr>
                    </a:p>
                  </a:txBody>
                  <a:tcPr marL="68580" marR="68580" marT="0" marB="0" anchor="ctr"/>
                </a:tc>
                <a:tc>
                  <a:txBody>
                    <a:bodyPr/>
                    <a:lstStyle/>
                    <a:p>
                      <a:pPr algn="l">
                        <a:lnSpc>
                          <a:spcPct val="115000"/>
                        </a:lnSpc>
                        <a:spcAft>
                          <a:spcPts val="0"/>
                        </a:spcAft>
                      </a:pPr>
                      <a:r>
                        <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hlinkClick r:id="rId6"/>
                        </a:rPr>
                        <a:t>PRAP IBC : programme INRS</a:t>
                      </a:r>
                      <a:r>
                        <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rPr>
                        <a:t/>
                      </a:r>
                      <a:br>
                        <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 adapter</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au métier d’échafaudeur</a:t>
                      </a:r>
                    </a:p>
                  </a:txBody>
                  <a:tcPr marL="68580" marR="68580" marT="0" marB="0" anchor="ctr"/>
                </a:tc>
                <a:extLst>
                  <a:ext uri="{0D108BD9-81ED-4DB2-BD59-A6C34878D82A}">
                    <a16:rowId xmlns="" xmlns:a16="http://schemas.microsoft.com/office/drawing/2014/main" val="10005"/>
                  </a:ext>
                </a:extLst>
              </a:tr>
            </a:tbl>
          </a:graphicData>
        </a:graphic>
      </p:graphicFrame>
      <p:pic>
        <p:nvPicPr>
          <p:cNvPr id="16" name="Image 1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Rectangle 16"/>
          <p:cNvSpPr/>
          <p:nvPr/>
        </p:nvSpPr>
        <p:spPr>
          <a:xfrm>
            <a:off x="8687542" y="669458"/>
            <a:ext cx="541559"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7/14</a:t>
            </a:r>
            <a:endParaRPr lang="fr-FR" sz="1200" i="1" dirty="0">
              <a:solidFill>
                <a:schemeClr val="bg1"/>
              </a:solidFill>
              <a:latin typeface="Marianne" panose="02000000000000000000" pitchFamily="50" charset="0"/>
            </a:endParaRPr>
          </a:p>
        </p:txBody>
      </p:sp>
      <p:sp>
        <p:nvSpPr>
          <p:cNvPr id="19" name="ZoneTexte 67">
            <a:hlinkClick r:id="rId8"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4"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8"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6"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7"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8"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9"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Flèche droite 35"/>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6641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18</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1977385629"/>
              </p:ext>
            </p:extLst>
          </p:nvPr>
        </p:nvGraphicFramePr>
        <p:xfrm>
          <a:off x="2168444" y="1070905"/>
          <a:ext cx="6868052" cy="4762583"/>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38550">
                <a:tc gridSpan="2">
                  <a:txBody>
                    <a:bodyPr/>
                    <a:lstStyle/>
                    <a:p>
                      <a:pPr algn="ctr"/>
                      <a:r>
                        <a:rPr lang="fr-FR" sz="1600" b="1" kern="1200" dirty="0">
                          <a:solidFill>
                            <a:schemeClr val="lt1"/>
                          </a:solidFill>
                          <a:effectLst/>
                          <a:latin typeface="Marianne" panose="02000000000000000000" pitchFamily="50" charset="0"/>
                          <a:ea typeface="+mn-ea"/>
                          <a:cs typeface="+mn-cs"/>
                        </a:rPr>
                        <a:t>C3.1 : Monter une structure</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62371">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726675">
                <a:tc>
                  <a:txBody>
                    <a:bodyPr/>
                    <a:lstStyle/>
                    <a:p>
                      <a:pPr algn="just">
                        <a:lnSpc>
                          <a:spcPct val="115000"/>
                        </a:lnSpc>
                        <a:spcAft>
                          <a:spcPts val="0"/>
                        </a:spcAft>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Les techniques et procédés d'implantation</a:t>
                      </a:r>
                    </a:p>
                  </a:txBody>
                  <a:tcPr marL="68580" marR="68580" marT="0" marB="0" anchor="ctr"/>
                </a:tc>
                <a:tc>
                  <a:txBody>
                    <a:bodyPr/>
                    <a:lstStyle/>
                    <a:p>
                      <a:pPr algn="just">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Notices fabricants, l'altimétrie, la planimétrie, l'alignement, l'aplomb, l'équerrage, le maillage, départ point le plus haut.</a:t>
                      </a:r>
                    </a:p>
                  </a:txBody>
                  <a:tcPr marL="68580" marR="68580" marT="0" marB="0" anchor="ctr"/>
                </a:tc>
                <a:extLst>
                  <a:ext uri="{0D108BD9-81ED-4DB2-BD59-A6C34878D82A}">
                    <a16:rowId xmlns="" xmlns:a16="http://schemas.microsoft.com/office/drawing/2014/main" val="10002"/>
                  </a:ext>
                </a:extLst>
              </a:tr>
              <a:tr h="270457">
                <a:tc>
                  <a:txBody>
                    <a:bodyPr/>
                    <a:lstStyle/>
                    <a:p>
                      <a:pPr algn="just">
                        <a:lnSpc>
                          <a:spcPct val="115000"/>
                        </a:lnSpc>
                        <a:spcAft>
                          <a:spcPts val="0"/>
                        </a:spcAft>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 matériel d'implantation</a:t>
                      </a:r>
                    </a:p>
                  </a:txBody>
                  <a:tcPr marL="68580" marR="68580" marT="0" marB="0" anchor="ctr"/>
                </a:tc>
                <a:tc>
                  <a:txBody>
                    <a:bodyPr/>
                    <a:lstStyle/>
                    <a:p>
                      <a:pPr algn="just">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Les outils de mesure, de nivellement</a:t>
                      </a:r>
                    </a:p>
                  </a:txBody>
                  <a:tcPr marL="68580" marR="68580" marT="0" marB="0" anchor="ctr"/>
                </a:tc>
                <a:extLst>
                  <a:ext uri="{0D108BD9-81ED-4DB2-BD59-A6C34878D82A}">
                    <a16:rowId xmlns="" xmlns:a16="http://schemas.microsoft.com/office/drawing/2014/main" val="10003"/>
                  </a:ext>
                </a:extLst>
              </a:tr>
              <a:tr h="1101618">
                <a:tc>
                  <a:txBody>
                    <a:bodyPr/>
                    <a:lstStyle/>
                    <a:p>
                      <a:pPr algn="just">
                        <a:lnSpc>
                          <a:spcPct val="115000"/>
                        </a:lnSpc>
                        <a:spcAft>
                          <a:spcPts val="0"/>
                        </a:spcAft>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Les montages courants</a:t>
                      </a: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De pieds, roulant, suspendus, auto-stable</a:t>
                      </a:r>
                    </a:p>
                    <a:p>
                      <a:pPr marL="0" marR="0" lvl="0" indent="0" algn="l" defTabSz="914400" rtl="0" eaLnBrk="1" fontAlgn="auto" latinLnBrk="0" hangingPunct="1">
                        <a:lnSpc>
                          <a:spcPct val="115000"/>
                        </a:lnSpc>
                        <a:spcBef>
                          <a:spcPts val="0"/>
                        </a:spcBef>
                        <a:spcAft>
                          <a:spcPts val="0"/>
                        </a:spcAft>
                        <a:buClrTx/>
                        <a:buSzTx/>
                        <a:buFontTx/>
                        <a:buNone/>
                        <a:tabLst/>
                        <a:defRPr/>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Multidirectionnel, à cadre, tubes et colliers.</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Les</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échafaudages seront montés dans la limite de la notice.</a:t>
                      </a:r>
                    </a:p>
                  </a:txBody>
                  <a:tcPr marL="68580" marR="68580" marT="0" marB="0" anchor="ctr"/>
                </a:tc>
                <a:extLst>
                  <a:ext uri="{0D108BD9-81ED-4DB2-BD59-A6C34878D82A}">
                    <a16:rowId xmlns="" xmlns:a16="http://schemas.microsoft.com/office/drawing/2014/main" val="10004"/>
                  </a:ext>
                </a:extLst>
              </a:tr>
              <a:tr h="1101618">
                <a:tc>
                  <a:txBody>
                    <a:bodyPr/>
                    <a:lstStyle/>
                    <a:p>
                      <a:pPr algn="just">
                        <a:lnSpc>
                          <a:spcPct val="115000"/>
                        </a:lnSpc>
                        <a:spcAft>
                          <a:spcPts val="0"/>
                        </a:spcAft>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Les montages spécifiques des différentes parties d'un échafaudage </a:t>
                      </a: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Consoles intérieures, extérieures,</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Extension en porte à faux,</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Franchissement en poutre et ou en poutre reconstituée,</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Départ sur un pied, </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Escalier d’accès,</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Potence,</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Passage piétons,</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Passage en planches, garde-corps tubes et colliers, </a:t>
                      </a:r>
                    </a:p>
                  </a:txBody>
                  <a:tcPr marL="68580" marR="68580" marT="0" marB="0" anchor="ctr"/>
                </a:tc>
                <a:extLst>
                  <a:ext uri="{0D108BD9-81ED-4DB2-BD59-A6C34878D82A}">
                    <a16:rowId xmlns="" xmlns:a16="http://schemas.microsoft.com/office/drawing/2014/main" val="10005"/>
                  </a:ext>
                </a:extLst>
              </a:tr>
            </a:tbl>
          </a:graphicData>
        </a:graphic>
      </p:graphicFrame>
      <p:pic>
        <p:nvPicPr>
          <p:cNvPr id="16" name="Imag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Rectangle 16"/>
          <p:cNvSpPr/>
          <p:nvPr/>
        </p:nvSpPr>
        <p:spPr>
          <a:xfrm>
            <a:off x="8687542" y="669458"/>
            <a:ext cx="541559"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8/14</a:t>
            </a:r>
            <a:endParaRPr lang="fr-FR" sz="1200" i="1" dirty="0">
              <a:solidFill>
                <a:schemeClr val="bg1"/>
              </a:solidFill>
              <a:latin typeface="Marianne" panose="02000000000000000000" pitchFamily="50" charset="0"/>
            </a:endParaRPr>
          </a:p>
        </p:txBody>
      </p:sp>
      <p:sp>
        <p:nvSpPr>
          <p:cNvPr id="19"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Flèche droite 35"/>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46839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19</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1391300514"/>
              </p:ext>
            </p:extLst>
          </p:nvPr>
        </p:nvGraphicFramePr>
        <p:xfrm>
          <a:off x="2168444" y="1070905"/>
          <a:ext cx="6868052" cy="4444444"/>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38550">
                <a:tc gridSpan="2">
                  <a:txBody>
                    <a:bodyPr/>
                    <a:lstStyle/>
                    <a:p>
                      <a:pPr algn="ctr"/>
                      <a:r>
                        <a:rPr lang="fr-FR" sz="1600" b="1" kern="1200" dirty="0">
                          <a:solidFill>
                            <a:schemeClr val="lt1"/>
                          </a:solidFill>
                          <a:effectLst/>
                          <a:latin typeface="Marianne" panose="02000000000000000000" pitchFamily="50" charset="0"/>
                          <a:ea typeface="+mn-ea"/>
                          <a:cs typeface="+mn-cs"/>
                        </a:rPr>
                        <a:t>C3.1 : Monter une structure (suite)</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62371">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1101618">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Les montages spécifiques des différentes parties d'un échafaudage (suite)</a:t>
                      </a:r>
                    </a:p>
                    <a:p>
                      <a:pPr algn="l">
                        <a:lnSpc>
                          <a:spcPct val="115000"/>
                        </a:lnSpc>
                        <a:spcAft>
                          <a:spcPts val="0"/>
                        </a:spcAft>
                      </a:pPr>
                      <a:endParaRPr lang="fr-FR" sz="1400" b="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Traversée de plancher, </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Montage de tour isolée,</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Montage de portillon pour réaliser un accès extérieur,</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Sapine de levage, de stockage (recette) </a:t>
                      </a:r>
                    </a:p>
                    <a:p>
                      <a:pPr algn="just">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Protection bas de pente.</a:t>
                      </a:r>
                    </a:p>
                  </a:txBody>
                  <a:tcPr marL="68580" marR="68580" marT="0" marB="0" anchor="ctr"/>
                </a:tc>
                <a:extLst>
                  <a:ext uri="{0D108BD9-81ED-4DB2-BD59-A6C34878D82A}">
                    <a16:rowId xmlns="" xmlns:a16="http://schemas.microsoft.com/office/drawing/2014/main" val="10002"/>
                  </a:ext>
                </a:extLst>
              </a:tr>
              <a:tr h="696925">
                <a:tc>
                  <a:txBody>
                    <a:bodyPr/>
                    <a:lstStyle/>
                    <a:p>
                      <a:pPr algn="l">
                        <a:lnSpc>
                          <a:spcPct val="115000"/>
                        </a:lnSpc>
                        <a:spcAft>
                          <a:spcPts val="0"/>
                        </a:spcAft>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Les dispositifs complémentaires de protection </a:t>
                      </a: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Filets, bâches, bardage, pare gravats …</a:t>
                      </a:r>
                    </a:p>
                  </a:txBody>
                  <a:tcPr marL="68580" marR="68580" marT="0" marB="0" anchor="ctr"/>
                </a:tc>
                <a:extLst>
                  <a:ext uri="{0D108BD9-81ED-4DB2-BD59-A6C34878D82A}">
                    <a16:rowId xmlns="" xmlns:a16="http://schemas.microsoft.com/office/drawing/2014/main" val="10003"/>
                  </a:ext>
                </a:extLst>
              </a:tr>
              <a:tr h="553791">
                <a:tc>
                  <a:txBody>
                    <a:bodyPr/>
                    <a:lstStyle/>
                    <a:p>
                      <a:pPr algn="l">
                        <a:lnSpc>
                          <a:spcPct val="115000"/>
                        </a:lnSpc>
                        <a:spcAft>
                          <a:spcPts val="0"/>
                        </a:spcAft>
                      </a:pPr>
                      <a:r>
                        <a:rPr lang="fr-FR" sz="1400">
                          <a:effectLst/>
                          <a:latin typeface="Marianne" panose="02000000000000000000" pitchFamily="50" charset="0"/>
                          <a:ea typeface="Times New Roman" panose="02020603050405020304" pitchFamily="18" charset="0"/>
                          <a:cs typeface="Times New Roman" panose="02020603050405020304" pitchFamily="18" charset="0"/>
                        </a:rPr>
                        <a:t>Les modes opératoires de montage des échafaudages</a:t>
                      </a: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Notices de fabricants, vidéo de montage, </a:t>
                      </a:r>
                    </a:p>
                  </a:txBody>
                  <a:tcPr marL="68580" marR="68580" marT="0" marB="0" anchor="ctr"/>
                </a:tc>
                <a:extLst>
                  <a:ext uri="{0D108BD9-81ED-4DB2-BD59-A6C34878D82A}">
                    <a16:rowId xmlns="" xmlns:a16="http://schemas.microsoft.com/office/drawing/2014/main" val="10004"/>
                  </a:ext>
                </a:extLst>
              </a:tr>
              <a:tr h="918200">
                <a:tc>
                  <a:txBody>
                    <a:bodyPr/>
                    <a:lstStyle/>
                    <a:p>
                      <a:pPr algn="l">
                        <a:lnSpc>
                          <a:spcPct val="115000"/>
                        </a:lnSpc>
                        <a:spcAft>
                          <a:spcPts val="0"/>
                        </a:spcAft>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Les tolérances liées à la mise en œuvre des structures</a:t>
                      </a: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Annexe 3 de la recommandation </a:t>
                      </a:r>
                      <a:r>
                        <a:rPr lang="fr-FR" sz="1400" b="1" dirty="0">
                          <a:solidFill>
                            <a:srgbClr val="0070C0"/>
                          </a:solidFill>
                          <a:effectLst/>
                          <a:latin typeface="Marianne" panose="02000000000000000000" pitchFamily="50" charset="0"/>
                          <a:hlinkClick r:id="rId3"/>
                        </a:rPr>
                        <a:t>R408</a:t>
                      </a: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Annexe 2 de la recommandation </a:t>
                      </a:r>
                      <a:r>
                        <a:rPr lang="fr-FR" sz="1400" b="1" dirty="0">
                          <a:solidFill>
                            <a:srgbClr val="0070C0"/>
                          </a:solidFill>
                          <a:effectLst/>
                          <a:latin typeface="Marianne" panose="02000000000000000000" pitchFamily="50" charset="0"/>
                          <a:hlinkClick r:id="rId4"/>
                        </a:rPr>
                        <a:t>R457</a:t>
                      </a: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5"/>
                        </a:rPr>
                        <a:t>Guide professionnel de montage et d’utilisation</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5"/>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5"/>
                        </a:rPr>
                        <a:t>des échafaudages fixes et roulants (FFB) </a:t>
                      </a:r>
                      <a:endPar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5"/>
                  </a:ext>
                </a:extLst>
              </a:tr>
            </a:tbl>
          </a:graphicData>
        </a:graphic>
      </p:graphicFrame>
      <p:pic>
        <p:nvPicPr>
          <p:cNvPr id="16" name="Image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Rectangle 16"/>
          <p:cNvSpPr/>
          <p:nvPr/>
        </p:nvSpPr>
        <p:spPr>
          <a:xfrm>
            <a:off x="8687542" y="669458"/>
            <a:ext cx="541559"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9/14</a:t>
            </a:r>
            <a:endParaRPr lang="fr-FR" sz="1200" i="1" dirty="0">
              <a:solidFill>
                <a:schemeClr val="bg1"/>
              </a:solidFill>
              <a:latin typeface="Marianne" panose="02000000000000000000" pitchFamily="50" charset="0"/>
            </a:endParaRPr>
          </a:p>
        </p:txBody>
      </p:sp>
      <p:sp>
        <p:nvSpPr>
          <p:cNvPr id="19" name="ZoneTexte 67">
            <a:hlinkClick r:id="rId7"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7"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4"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6"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7"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8"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Flèche droite 35"/>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44115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3" name="Espace réservé du contenu 2"/>
          <p:cNvSpPr>
            <a:spLocks noGrp="1"/>
          </p:cNvSpPr>
          <p:nvPr>
            <p:ph idx="1"/>
          </p:nvPr>
        </p:nvSpPr>
        <p:spPr>
          <a:xfrm>
            <a:off x="2089487" y="996587"/>
            <a:ext cx="7054513" cy="5861412"/>
          </a:xfrm>
        </p:spPr>
        <p:txBody>
          <a:bodyPr>
            <a:noAutofit/>
          </a:bodyPr>
          <a:lstStyle/>
          <a:p>
            <a:pPr marL="0" indent="0" algn="just">
              <a:lnSpc>
                <a:spcPct val="114000"/>
              </a:lnSpc>
              <a:spcBef>
                <a:spcPts val="600"/>
              </a:spcBef>
              <a:buNone/>
            </a:pPr>
            <a:r>
              <a:rPr lang="fr-FR" sz="1600" dirty="0">
                <a:solidFill>
                  <a:srgbClr val="0070C0"/>
                </a:solidFill>
                <a:latin typeface="Marianne" panose="02000000000000000000" pitchFamily="50" charset="0"/>
              </a:rPr>
              <a:t>Ce repère pour la formation a pour objectif d’accompagner les établissements, les DDFPT et les équipes enseignantes dans la mise en œuvre du nouveau référentiel de la Mention complémentaire de niveau 3 spécialité Echafaudeur défini par l’arrêté du 21 février 2020 publié au JO du 17 mars 2020 et au BO n° 16 du 16 avril 2020. </a:t>
            </a:r>
          </a:p>
          <a:p>
            <a:pPr marL="0" indent="0" algn="just">
              <a:lnSpc>
                <a:spcPct val="114000"/>
              </a:lnSpc>
              <a:spcBef>
                <a:spcPts val="600"/>
              </a:spcBef>
              <a:buNone/>
            </a:pPr>
            <a:r>
              <a:rPr lang="fr-FR" sz="1600" dirty="0">
                <a:solidFill>
                  <a:srgbClr val="0070C0"/>
                </a:solidFill>
                <a:latin typeface="Marianne" panose="02000000000000000000" pitchFamily="50" charset="0"/>
              </a:rPr>
              <a:t>Son contenu développe un complément d’information à celui du référentiel lorsque cela est utile à une meilleure compréhension. Il propose également des exemples d’organisation ou d’activités.  Dans tous les cas, il ne se substitue pas au référentiel qui reste le seul document de référence.  </a:t>
            </a:r>
          </a:p>
          <a:p>
            <a:pPr marL="0" indent="0" algn="just">
              <a:lnSpc>
                <a:spcPct val="114000"/>
              </a:lnSpc>
              <a:spcBef>
                <a:spcPts val="600"/>
              </a:spcBef>
              <a:buNone/>
            </a:pPr>
            <a:r>
              <a:rPr lang="fr-FR" sz="1600" dirty="0">
                <a:solidFill>
                  <a:srgbClr val="0070C0"/>
                </a:solidFill>
                <a:latin typeface="Marianne" panose="02000000000000000000" pitchFamily="50" charset="0"/>
              </a:rPr>
              <a:t>La lecture de ce repère pour la formation est facilitée par son organisation sous forme de pages HTML. Lorsque ce fichier est en mode diaporama, le menu ci-contre vous permet de naviguer pour aller directement au chapitre souhaité. Son investigation propose trois niveaux d’information : le premier, les pages de ce diaporama, le second par la consultation de ressources à partir de liens et le troisième niveau part la mission à disposition de dossiers d’études.</a:t>
            </a:r>
          </a:p>
          <a:p>
            <a:pPr marL="0" indent="0" algn="just">
              <a:lnSpc>
                <a:spcPct val="114000"/>
              </a:lnSpc>
              <a:spcBef>
                <a:spcPts val="600"/>
              </a:spcBef>
              <a:buNone/>
            </a:pPr>
            <a:r>
              <a:rPr lang="fr-FR" sz="1600" dirty="0">
                <a:solidFill>
                  <a:srgbClr val="0070C0"/>
                </a:solidFill>
                <a:latin typeface="Marianne" panose="02000000000000000000" pitchFamily="50" charset="0"/>
              </a:rPr>
              <a:t>Il convient de remercier, ici, les professionnels et les enseignants qui ont contribué à l’écriture de ce document d’accompagnement. </a:t>
            </a:r>
          </a:p>
          <a:p>
            <a:pPr marL="0" indent="0">
              <a:lnSpc>
                <a:spcPct val="114000"/>
              </a:lnSpc>
              <a:spcBef>
                <a:spcPts val="600"/>
              </a:spcBef>
              <a:buNone/>
            </a:pPr>
            <a:endParaRPr lang="fr-FR" sz="1400" dirty="0">
              <a:solidFill>
                <a:srgbClr val="0000CC"/>
              </a:solidFill>
            </a:endParaRPr>
          </a:p>
        </p:txBody>
      </p:sp>
      <p:sp>
        <p:nvSpPr>
          <p:cNvPr id="6" name="Espace réservé du numéro de diapositive 12"/>
          <p:cNvSpPr>
            <a:spLocks noGrp="1"/>
          </p:cNvSpPr>
          <p:nvPr>
            <p:ph type="sldNum" sz="quarter" idx="12"/>
          </p:nvPr>
        </p:nvSpPr>
        <p:spPr>
          <a:xfrm>
            <a:off x="-15352" y="6550702"/>
            <a:ext cx="299858" cy="27384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77" name="Flèche droite 76"/>
          <p:cNvSpPr/>
          <p:nvPr/>
        </p:nvSpPr>
        <p:spPr>
          <a:xfrm>
            <a:off x="-33715" y="1098110"/>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
        <p:nvSpPr>
          <p:cNvPr id="53" name="Rectangle 61"/>
          <p:cNvSpPr/>
          <p:nvPr/>
        </p:nvSpPr>
        <p:spPr>
          <a:xfrm>
            <a:off x="-29571" y="1"/>
            <a:ext cx="2108421" cy="989752"/>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54"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Introduction</a:t>
            </a:r>
          </a:p>
        </p:txBody>
      </p:sp>
      <p:sp>
        <p:nvSpPr>
          <p:cNvPr id="55"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cxnSp>
        <p:nvCxnSpPr>
          <p:cNvPr id="56" name="Connecteur droit 55"/>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Connecteur droit 56"/>
          <p:cNvCxnSpPr>
            <a:cxnSpLocks/>
          </p:cNvCxnSpPr>
          <p:nvPr/>
        </p:nvCxnSpPr>
        <p:spPr>
          <a:xfrm>
            <a:off x="2073655" y="0"/>
            <a:ext cx="0" cy="989753"/>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8" name="Groupe 57"/>
          <p:cNvGrpSpPr/>
          <p:nvPr/>
        </p:nvGrpSpPr>
        <p:grpSpPr>
          <a:xfrm>
            <a:off x="28855" y="65589"/>
            <a:ext cx="503843" cy="628831"/>
            <a:chOff x="2641023" y="1839258"/>
            <a:chExt cx="988653" cy="1104087"/>
          </a:xfrm>
        </p:grpSpPr>
        <p:pic>
          <p:nvPicPr>
            <p:cNvPr id="59" name="Image 58"/>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61" name="Image 6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40" name="ZoneTexte 67">
            <a:hlinkClick r:id="rId3"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4"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43"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64"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75"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88"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89"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90"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3"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44"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pic>
        <p:nvPicPr>
          <p:cNvPr id="32" name="Image 3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33"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7"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Tree>
    <p:extLst>
      <p:ext uri="{BB962C8B-B14F-4D97-AF65-F5344CB8AC3E}">
        <p14:creationId xmlns:p14="http://schemas.microsoft.com/office/powerpoint/2010/main" val="12562724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20</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1796332110"/>
              </p:ext>
            </p:extLst>
          </p:nvPr>
        </p:nvGraphicFramePr>
        <p:xfrm>
          <a:off x="2159040" y="1062508"/>
          <a:ext cx="6868052" cy="5482999"/>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38550">
                <a:tc gridSpan="2">
                  <a:txBody>
                    <a:bodyPr/>
                    <a:lstStyle/>
                    <a:p>
                      <a:pPr algn="ctr"/>
                      <a:r>
                        <a:rPr lang="fr-FR" sz="1600" b="1" kern="1200" dirty="0">
                          <a:solidFill>
                            <a:schemeClr val="lt1"/>
                          </a:solidFill>
                          <a:effectLst/>
                          <a:latin typeface="Marianne" panose="02000000000000000000" pitchFamily="50" charset="0"/>
                          <a:ea typeface="+mn-ea"/>
                          <a:cs typeface="+mn-cs"/>
                        </a:rPr>
                        <a:t>C3.1 : Monter une structure (suite)</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62371">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806955">
                <a:tc>
                  <a:txBody>
                    <a:bodyPr/>
                    <a:lstStyle/>
                    <a:p>
                      <a:pPr algn="l">
                        <a:lnSpc>
                          <a:spcPct val="115000"/>
                        </a:lnSpc>
                        <a:spcAft>
                          <a:spcPts val="0"/>
                        </a:spcAft>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Les techniques et matériels de manutention</a:t>
                      </a: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3"/>
                        </a:rPr>
                        <a:t>Memento de l’élingueur INRS ED6178</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Elingage dans le cadre de son activité</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Utilisation de </a:t>
                      </a:r>
                      <a:r>
                        <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hlinkClick r:id="rId4"/>
                        </a:rPr>
                        <a:t>poulie</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de</a:t>
                      </a:r>
                      <a:r>
                        <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rPr>
                        <a:t> </a:t>
                      </a:r>
                      <a:r>
                        <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hlinkClick r:id="rId5"/>
                        </a:rPr>
                        <a:t>treuil</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OPPBTP</a:t>
                      </a:r>
                      <a:r>
                        <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rPr>
                        <a:t/>
                      </a:r>
                      <a:br>
                        <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hlinkClick r:id="rId6"/>
                        </a:rPr>
                        <a:t>Fiche Z7 SFCE – Levage de charges par potence  </a:t>
                      </a:r>
                      <a:endPar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718471">
                <a:tc>
                  <a:txBody>
                    <a:bodyPr/>
                    <a:lstStyle/>
                    <a:p>
                      <a:pPr algn="l">
                        <a:lnSpc>
                          <a:spcPct val="115000"/>
                        </a:lnSpc>
                        <a:spcAft>
                          <a:spcPts val="0"/>
                        </a:spcAft>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Les techniques d'amarrage</a:t>
                      </a: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Les notices, utilisation d'</a:t>
                      </a:r>
                      <a:r>
                        <a:rPr lang="fr-FR" sz="1400" b="1" dirty="0" err="1">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extractomètre</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cravatage, ancrage, </a:t>
                      </a:r>
                      <a:r>
                        <a:rPr lang="fr-FR" sz="1400" b="1" dirty="0" err="1">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vérinage</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choix et mise en œuvre de fixation par rapport au support …  </a:t>
                      </a:r>
                    </a:p>
                  </a:txBody>
                  <a:tcPr marL="68580" marR="68580" marT="0" marB="0" anchor="ctr"/>
                </a:tc>
                <a:extLst>
                  <a:ext uri="{0D108BD9-81ED-4DB2-BD59-A6C34878D82A}">
                    <a16:rowId xmlns="" xmlns:a16="http://schemas.microsoft.com/office/drawing/2014/main" val="10003"/>
                  </a:ext>
                </a:extLst>
              </a:tr>
              <a:tr h="1101618">
                <a:tc>
                  <a:txBody>
                    <a:bodyPr/>
                    <a:lstStyle/>
                    <a:p>
                      <a:pPr algn="l">
                        <a:lnSpc>
                          <a:spcPct val="115000"/>
                        </a:lnSpc>
                        <a:spcAft>
                          <a:spcPts val="0"/>
                        </a:spcAft>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Les modalités d’utilisation</a:t>
                      </a:r>
                      <a:r>
                        <a:rPr lang="fr-FR" sz="1400"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rPr>
                        <a:t> </a:t>
                      </a: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d’un </a:t>
                      </a:r>
                      <a:r>
                        <a:rPr lang="fr-FR" sz="1400" dirty="0">
                          <a:effectLst/>
                          <a:latin typeface="Marianne" panose="02000000000000000000" pitchFamily="50" charset="0"/>
                          <a:ea typeface="Arial" panose="020B0604020202020204" pitchFamily="34" charset="0"/>
                          <a:cs typeface="Times New Roman" panose="02020603050405020304" pitchFamily="18" charset="0"/>
                        </a:rPr>
                        <a:t>système d’arrêt de chute </a:t>
                      </a: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7"/>
                        </a:rPr>
                        <a:t>OPPBTP</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err="1">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8"/>
                        </a:rPr>
                        <a:t>Tutoprev</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8"/>
                        </a:rPr>
                        <a:t>’ INRS </a:t>
                      </a:r>
                      <a:endPar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6"/>
                        </a:rPr>
                        <a:t>Fiche Z3 SFECE – Systèmes d’arrêt de chutes</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6"/>
                        </a:rPr>
                        <a:t>Notices fabricants</a:t>
                      </a:r>
                      <a:endPar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1101618">
                <a:tc>
                  <a:txBody>
                    <a:bodyPr/>
                    <a:lstStyle/>
                    <a:p>
                      <a:pPr algn="l">
                        <a:lnSpc>
                          <a:spcPct val="115000"/>
                        </a:lnSpc>
                        <a:spcAft>
                          <a:spcPts val="0"/>
                        </a:spcAft>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Les matériels autres pour le travail en hauteur</a:t>
                      </a: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Notions sur</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les p</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lates-formes</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élévatrices mobiles de personnels, monte-charge, ascenseur de chantier</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9"/>
                        </a:rPr>
                        <a:t>Guide technique d’élévation, d’accès et de travail motorisés </a:t>
                      </a:r>
                      <a:endPar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5"/>
                  </a:ext>
                </a:extLst>
              </a:tr>
              <a:tr h="489684">
                <a:tc>
                  <a:txBody>
                    <a:bodyPr/>
                    <a:lstStyle/>
                    <a:p>
                      <a:pPr algn="l">
                        <a:lnSpc>
                          <a:spcPct val="115000"/>
                        </a:lnSpc>
                        <a:spcAft>
                          <a:spcPts val="0"/>
                        </a:spcAft>
                      </a:pPr>
                      <a:r>
                        <a:rPr lang="fr-FR" sz="1400" dirty="0">
                          <a:effectLst/>
                          <a:latin typeface="Arial" panose="020B0604020202020204" pitchFamily="34" charset="0"/>
                          <a:ea typeface="Arial" panose="020B0604020202020204" pitchFamily="34" charset="0"/>
                          <a:cs typeface="Times New Roman" panose="02020603050405020304" pitchFamily="18" charset="0"/>
                        </a:rPr>
                        <a:t>Les affichages règlementaires en cours de montage</a:t>
                      </a:r>
                      <a:endParaRPr lang="fr-FR"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Interdiction d’accès : e</a:t>
                      </a: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cours de montage et à la fin du montage</a:t>
                      </a:r>
                    </a:p>
                  </a:txBody>
                  <a:tcPr marL="68580" marR="68580" marT="0" marB="0" anchor="ctr"/>
                </a:tc>
                <a:extLst>
                  <a:ext uri="{0D108BD9-81ED-4DB2-BD59-A6C34878D82A}">
                    <a16:rowId xmlns="" xmlns:a16="http://schemas.microsoft.com/office/drawing/2014/main" val="10006"/>
                  </a:ext>
                </a:extLst>
              </a:tr>
            </a:tbl>
          </a:graphicData>
        </a:graphic>
      </p:graphicFrame>
      <p:pic>
        <p:nvPicPr>
          <p:cNvPr id="16" name="Image 1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Rectangle 16"/>
          <p:cNvSpPr/>
          <p:nvPr/>
        </p:nvSpPr>
        <p:spPr>
          <a:xfrm>
            <a:off x="8616588" y="681939"/>
            <a:ext cx="619913"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10/14</a:t>
            </a:r>
            <a:endParaRPr lang="fr-FR" sz="1200" i="1" dirty="0">
              <a:solidFill>
                <a:schemeClr val="bg1"/>
              </a:solidFill>
              <a:latin typeface="Marianne" panose="02000000000000000000" pitchFamily="50" charset="0"/>
            </a:endParaRPr>
          </a:p>
        </p:txBody>
      </p:sp>
      <p:sp>
        <p:nvSpPr>
          <p:cNvPr id="19" name="ZoneTexte 67">
            <a:hlinkClick r:id="rId11"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4"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6"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7"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1"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8"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9"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20"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21"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22"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Flèche droite 35"/>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71452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21</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3375708184"/>
              </p:ext>
            </p:extLst>
          </p:nvPr>
        </p:nvGraphicFramePr>
        <p:xfrm>
          <a:off x="2168444" y="1076101"/>
          <a:ext cx="6868052" cy="5362837"/>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38550">
                <a:tc gridSpan="2">
                  <a:txBody>
                    <a:bodyPr/>
                    <a:lstStyle/>
                    <a:p>
                      <a:pPr algn="ctr"/>
                      <a:r>
                        <a:rPr lang="fr-FR" sz="1600" b="1" kern="1200" dirty="0">
                          <a:solidFill>
                            <a:schemeClr val="lt1"/>
                          </a:solidFill>
                          <a:effectLst/>
                          <a:latin typeface="Marianne" panose="02000000000000000000" pitchFamily="50" charset="0"/>
                          <a:ea typeface="+mn-ea"/>
                          <a:cs typeface="+mn-cs"/>
                        </a:rPr>
                        <a:t>C3.2 : Démonter une structure</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62371">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1101618">
                <a:tc>
                  <a:txBody>
                    <a:bodyPr/>
                    <a:lstStyle/>
                    <a:p>
                      <a:pPr algn="l">
                        <a:lnSpc>
                          <a:spcPct val="115000"/>
                        </a:lnSpc>
                        <a:spcAft>
                          <a:spcPts val="0"/>
                        </a:spcAft>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Les démontages spécifiques des différentes parties d'un échafaudage </a:t>
                      </a: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Consoles intérieures, extérieures,</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Extensions en porte à faux,</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Franchissement en poutre et ou en poutre reconstituée,</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Départ sur un pied, </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Escalier d’accès,</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Potence,</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Passage piétons,</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Passage en planches, garde-corps tubes et colliers,  </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Traversé de plancher, </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Montage de tour isolée,</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Montage de portillon pour réaliser un accès extérieur,</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Sapine de levage, de stockage (recette) ,</a:t>
                      </a:r>
                    </a:p>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Protection bas de pente.</a:t>
                      </a:r>
                    </a:p>
                  </a:txBody>
                  <a:tcPr marL="68580" marR="68580" marT="0" marB="0" anchor="ctr"/>
                </a:tc>
                <a:extLst>
                  <a:ext uri="{0D108BD9-81ED-4DB2-BD59-A6C34878D82A}">
                    <a16:rowId xmlns="" xmlns:a16="http://schemas.microsoft.com/office/drawing/2014/main" val="10002"/>
                  </a:ext>
                </a:extLst>
              </a:tr>
              <a:tr h="601550">
                <a:tc>
                  <a:txBody>
                    <a:bodyPr/>
                    <a:lstStyle/>
                    <a:p>
                      <a:pPr algn="l">
                        <a:lnSpc>
                          <a:spcPct val="115000"/>
                        </a:lnSpc>
                        <a:spcAft>
                          <a:spcPts val="0"/>
                        </a:spcAft>
                      </a:pPr>
                      <a:r>
                        <a:rPr lang="fr-FR" sz="1400" dirty="0">
                          <a:effectLst/>
                          <a:latin typeface="Marianne" panose="02000000000000000000" pitchFamily="50" charset="0"/>
                          <a:ea typeface="Times New Roman" panose="02020603050405020304" pitchFamily="18" charset="0"/>
                          <a:cs typeface="Times New Roman" panose="02020603050405020304" pitchFamily="18" charset="0"/>
                        </a:rPr>
                        <a:t>Les modes opératoires de démontage des échafaudages</a:t>
                      </a: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Notices de fabricants</a:t>
                      </a:r>
                    </a:p>
                  </a:txBody>
                  <a:tcPr marL="68580" marR="68580" marT="0" marB="0" anchor="ctr"/>
                </a:tc>
                <a:extLst>
                  <a:ext uri="{0D108BD9-81ED-4DB2-BD59-A6C34878D82A}">
                    <a16:rowId xmlns="" xmlns:a16="http://schemas.microsoft.com/office/drawing/2014/main" val="10003"/>
                  </a:ext>
                </a:extLst>
              </a:tr>
            </a:tbl>
          </a:graphicData>
        </a:graphic>
      </p:graphicFrame>
      <p:pic>
        <p:nvPicPr>
          <p:cNvPr id="17" name="Imag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8" name="Rectangle 17"/>
          <p:cNvSpPr/>
          <p:nvPr/>
        </p:nvSpPr>
        <p:spPr>
          <a:xfrm>
            <a:off x="8616588" y="681939"/>
            <a:ext cx="588687"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11/14</a:t>
            </a:r>
            <a:endParaRPr lang="fr-FR" sz="1200" i="1" dirty="0">
              <a:solidFill>
                <a:schemeClr val="bg1"/>
              </a:solidFill>
              <a:latin typeface="Marianne" panose="02000000000000000000" pitchFamily="50" charset="0"/>
            </a:endParaRPr>
          </a:p>
        </p:txBody>
      </p:sp>
      <p:sp>
        <p:nvSpPr>
          <p:cNvPr id="20"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7" name="Flèche droite 36"/>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585142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22</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4200910784"/>
              </p:ext>
            </p:extLst>
          </p:nvPr>
        </p:nvGraphicFramePr>
        <p:xfrm>
          <a:off x="2168444" y="1065192"/>
          <a:ext cx="6868052" cy="4480719"/>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90629">
                <a:tc gridSpan="2">
                  <a:txBody>
                    <a:bodyPr/>
                    <a:lstStyle/>
                    <a:p>
                      <a:pPr algn="ctr"/>
                      <a:r>
                        <a:rPr lang="fr-FR" sz="1600" b="1" kern="1200" dirty="0">
                          <a:solidFill>
                            <a:schemeClr val="lt1"/>
                          </a:solidFill>
                          <a:effectLst/>
                          <a:latin typeface="Marianne" panose="02000000000000000000" pitchFamily="50" charset="0"/>
                          <a:ea typeface="+mn-ea"/>
                          <a:cs typeface="+mn-cs"/>
                        </a:rPr>
                        <a:t>C4.1 : Effectuer</a:t>
                      </a:r>
                      <a:r>
                        <a:rPr lang="fr-FR" sz="1600" b="1" kern="1200" baseline="0" dirty="0">
                          <a:solidFill>
                            <a:schemeClr val="lt1"/>
                          </a:solidFill>
                          <a:effectLst/>
                          <a:latin typeface="Marianne" panose="02000000000000000000" pitchFamily="50" charset="0"/>
                          <a:ea typeface="+mn-ea"/>
                          <a:cs typeface="+mn-cs"/>
                        </a:rPr>
                        <a:t> les vérifications </a:t>
                      </a:r>
                      <a:r>
                        <a:rPr lang="fr-FR" sz="1600" b="1" kern="1200" dirty="0">
                          <a:solidFill>
                            <a:schemeClr val="lt1"/>
                          </a:solidFill>
                          <a:effectLst/>
                          <a:latin typeface="Marianne" panose="02000000000000000000" pitchFamily="50" charset="0"/>
                          <a:ea typeface="+mn-ea"/>
                          <a:cs typeface="+mn-cs"/>
                        </a:rPr>
                        <a:t>règlementaires</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85011">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363612">
                <a:tc>
                  <a:txBody>
                    <a:bodyPr/>
                    <a:lstStyle/>
                    <a:p>
                      <a:pPr algn="l">
                        <a:lnSpc>
                          <a:spcPct val="115000"/>
                        </a:lnSpc>
                        <a:spcAft>
                          <a:spcPts val="0"/>
                        </a:spcAft>
                      </a:pPr>
                      <a:r>
                        <a:rPr lang="fr-FR" sz="1400" dirty="0">
                          <a:solidFill>
                            <a:schemeClr val="bg1"/>
                          </a:solidFill>
                          <a:effectLst/>
                          <a:latin typeface="Marianne" panose="02000000000000000000" pitchFamily="50" charset="0"/>
                          <a:ea typeface="Arial" panose="020B0604020202020204" pitchFamily="34" charset="0"/>
                          <a:cs typeface="Times New Roman" panose="02020603050405020304" pitchFamily="18" charset="0"/>
                        </a:rPr>
                        <a:t>Les textes règlementaires</a:t>
                      </a:r>
                      <a:endParaRPr lang="fr-FR" sz="14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3"/>
                        </a:rPr>
                        <a:t>Arrêté du 21</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3"/>
                        </a:rPr>
                        <a:t> décembre 2004</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4"/>
                        </a:rPr>
                        <a:t>Circulaire DRT 2005-08 du 27 juin 2005</a:t>
                      </a:r>
                      <a:endPar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760711">
                <a:tc>
                  <a:txBody>
                    <a:bodyPr/>
                    <a:lstStyle/>
                    <a:p>
                      <a:pPr algn="l">
                        <a:lnSpc>
                          <a:spcPct val="115000"/>
                        </a:lnSpc>
                        <a:spcAft>
                          <a:spcPts val="0"/>
                        </a:spcAft>
                      </a:pPr>
                      <a:r>
                        <a:rPr lang="fr-FR" sz="1400" dirty="0">
                          <a:solidFill>
                            <a:schemeClr val="bg1"/>
                          </a:solidFill>
                          <a:effectLst/>
                          <a:latin typeface="Marianne" panose="02000000000000000000" pitchFamily="50" charset="0"/>
                          <a:ea typeface="Arial" panose="020B0604020202020204" pitchFamily="34" charset="0"/>
                          <a:cs typeface="Times New Roman" panose="02020603050405020304" pitchFamily="18" charset="0"/>
                        </a:rPr>
                        <a:t>Les recommandations CNAM</a:t>
                      </a:r>
                      <a:endParaRPr lang="fr-FR" sz="14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rPr>
                        <a:t>Recommandations </a:t>
                      </a:r>
                      <a:r>
                        <a:rPr lang="fr-FR" sz="1400" b="1" dirty="0">
                          <a:solidFill>
                            <a:srgbClr val="0070C0"/>
                          </a:solidFill>
                          <a:effectLst/>
                          <a:latin typeface="Marianne" panose="02000000000000000000" pitchFamily="50" charset="0"/>
                          <a:hlinkClick r:id="rId5"/>
                        </a:rPr>
                        <a:t>R408</a:t>
                      </a:r>
                      <a:r>
                        <a:rPr lang="fr-FR" sz="1400" b="1" dirty="0">
                          <a:solidFill>
                            <a:srgbClr val="0070C0"/>
                          </a:solidFill>
                          <a:effectLst/>
                          <a:latin typeface="Marianne" panose="02000000000000000000" pitchFamily="50" charset="0"/>
                        </a:rPr>
                        <a:t> et </a:t>
                      </a:r>
                      <a:r>
                        <a:rPr lang="fr-FR" sz="1400" b="1" dirty="0">
                          <a:solidFill>
                            <a:srgbClr val="0070C0"/>
                          </a:solidFill>
                          <a:effectLst/>
                          <a:latin typeface="Marianne" panose="02000000000000000000" pitchFamily="50" charset="0"/>
                          <a:hlinkClick r:id="rId6"/>
                        </a:rPr>
                        <a:t>R457</a:t>
                      </a:r>
                      <a:endParaRPr lang="fr-FR" sz="1400" b="1" dirty="0">
                        <a:solidFill>
                          <a:srgbClr val="0070C0"/>
                        </a:solidFill>
                        <a:effectLst/>
                        <a:latin typeface="Marianne" panose="02000000000000000000" pitchFamily="50" charset="0"/>
                      </a:endParaRPr>
                    </a:p>
                    <a:p>
                      <a:pPr algn="l">
                        <a:lnSpc>
                          <a:spcPct val="115000"/>
                        </a:lnSpc>
                        <a:spcAft>
                          <a:spcPts val="0"/>
                        </a:spcAft>
                      </a:pP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3"/>
                  </a:ext>
                </a:extLst>
              </a:tr>
              <a:tr h="701724">
                <a:tc>
                  <a:txBody>
                    <a:bodyPr/>
                    <a:lstStyle/>
                    <a:p>
                      <a:pPr algn="l">
                        <a:lnSpc>
                          <a:spcPct val="115000"/>
                        </a:lnSpc>
                        <a:spcAft>
                          <a:spcPts val="0"/>
                        </a:spcAft>
                      </a:pPr>
                      <a:r>
                        <a:rPr lang="fr-FR" sz="1400" dirty="0">
                          <a:solidFill>
                            <a:schemeClr val="bg1"/>
                          </a:solidFill>
                          <a:effectLst/>
                          <a:latin typeface="Marianne" panose="02000000000000000000" pitchFamily="50" charset="0"/>
                          <a:ea typeface="Arial" panose="020B0604020202020204" pitchFamily="34" charset="0"/>
                          <a:cs typeface="Times New Roman" panose="02020603050405020304" pitchFamily="18" charset="0"/>
                        </a:rPr>
                        <a:t>Les documents types à renseigner</a:t>
                      </a:r>
                      <a:endParaRPr lang="fr-FR" sz="14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Rapport de vérification de mise en service</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Rapport de vérification journalière</a:t>
                      </a:r>
                    </a:p>
                    <a:p>
                      <a:pPr algn="l">
                        <a:lnSpc>
                          <a:spcPct val="115000"/>
                        </a:lnSpc>
                        <a:spcAft>
                          <a:spcPts val="0"/>
                        </a:spcAft>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Rapport de vérification trimestrielle</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Procès verbal de mise en service</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7"/>
                        </a:rPr>
                        <a:t>Documents OPPBTP</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hlinkClick r:id="rId8"/>
                        </a:rPr>
                        <a:t>Documents SFECE </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hlinkClick r:id="rId9"/>
                        </a:rPr>
                        <a:t>Check chantier</a:t>
                      </a:r>
                      <a:endPar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4"/>
                  </a:ext>
                </a:extLst>
              </a:tr>
              <a:tr h="701724">
                <a:tc>
                  <a:txBody>
                    <a:bodyPr/>
                    <a:lstStyle/>
                    <a:p>
                      <a:pPr algn="l">
                        <a:lnSpc>
                          <a:spcPct val="115000"/>
                        </a:lnSpc>
                        <a:spcAft>
                          <a:spcPts val="0"/>
                        </a:spcAft>
                      </a:pPr>
                      <a:r>
                        <a:rPr lang="fr-FR" sz="1400" dirty="0">
                          <a:solidFill>
                            <a:schemeClr val="bg1"/>
                          </a:solidFill>
                          <a:effectLst/>
                          <a:latin typeface="Marianne" panose="02000000000000000000" pitchFamily="50" charset="0"/>
                          <a:ea typeface="Arial" panose="020B0604020202020204" pitchFamily="34" charset="0"/>
                          <a:cs typeface="Times New Roman" panose="02020603050405020304" pitchFamily="18" charset="0"/>
                        </a:rPr>
                        <a:t>Les trois examens règlementaires</a:t>
                      </a:r>
                      <a:endParaRPr lang="fr-FR" sz="14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Adéquation</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Etat de conservation</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Montage et</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installation</a:t>
                      </a: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5"/>
                  </a:ext>
                </a:extLst>
              </a:tr>
            </a:tbl>
          </a:graphicData>
        </a:graphic>
      </p:graphicFrame>
      <p:pic>
        <p:nvPicPr>
          <p:cNvPr id="16" name="Image 15"/>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Rectangle 16"/>
          <p:cNvSpPr/>
          <p:nvPr/>
        </p:nvSpPr>
        <p:spPr>
          <a:xfrm>
            <a:off x="8616588" y="681939"/>
            <a:ext cx="620106"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12/14</a:t>
            </a:r>
            <a:endParaRPr lang="fr-FR" sz="1200" i="1" dirty="0">
              <a:solidFill>
                <a:schemeClr val="bg1"/>
              </a:solidFill>
              <a:latin typeface="Marianne" panose="02000000000000000000" pitchFamily="50" charset="0"/>
            </a:endParaRPr>
          </a:p>
        </p:txBody>
      </p:sp>
      <p:sp>
        <p:nvSpPr>
          <p:cNvPr id="19" name="ZoneTexte 67">
            <a:hlinkClick r:id="rId11"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4"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6"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7"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1"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8"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9"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20"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21"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22"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Flèche droite 35"/>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8908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23</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3595997260"/>
              </p:ext>
            </p:extLst>
          </p:nvPr>
        </p:nvGraphicFramePr>
        <p:xfrm>
          <a:off x="2168444" y="1065192"/>
          <a:ext cx="6868052" cy="3544765"/>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66566">
                <a:tc gridSpan="2">
                  <a:txBody>
                    <a:bodyPr/>
                    <a:lstStyle/>
                    <a:p>
                      <a:pPr algn="ctr"/>
                      <a:r>
                        <a:rPr lang="fr-FR" sz="1600" b="1" kern="1200" dirty="0">
                          <a:solidFill>
                            <a:schemeClr val="lt1"/>
                          </a:solidFill>
                          <a:effectLst/>
                          <a:latin typeface="Marianne" panose="02000000000000000000" pitchFamily="50" charset="0"/>
                          <a:ea typeface="+mn-ea"/>
                          <a:cs typeface="+mn-cs"/>
                        </a:rPr>
                        <a:t>C4.1 : Effectuer</a:t>
                      </a:r>
                      <a:r>
                        <a:rPr lang="fr-FR" sz="1600" b="1" kern="1200" baseline="0" dirty="0">
                          <a:solidFill>
                            <a:schemeClr val="lt1"/>
                          </a:solidFill>
                          <a:effectLst/>
                          <a:latin typeface="Marianne" panose="02000000000000000000" pitchFamily="50" charset="0"/>
                          <a:ea typeface="+mn-ea"/>
                          <a:cs typeface="+mn-cs"/>
                        </a:rPr>
                        <a:t> les vérifications </a:t>
                      </a:r>
                      <a:r>
                        <a:rPr lang="fr-FR" sz="1600" b="1" kern="1200" dirty="0">
                          <a:solidFill>
                            <a:schemeClr val="lt1"/>
                          </a:solidFill>
                          <a:effectLst/>
                          <a:latin typeface="Marianne" panose="02000000000000000000" pitchFamily="50" charset="0"/>
                          <a:ea typeface="+mn-ea"/>
                          <a:cs typeface="+mn-cs"/>
                        </a:rPr>
                        <a:t>règlementaires (suite)</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60947">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463991">
                <a:tc>
                  <a:txBody>
                    <a:bodyPr/>
                    <a:lstStyle/>
                    <a:p>
                      <a:pPr algn="l">
                        <a:lnSpc>
                          <a:spcPct val="115000"/>
                        </a:lnSpc>
                        <a:spcAft>
                          <a:spcPts val="0"/>
                        </a:spcAft>
                      </a:pPr>
                      <a:r>
                        <a:rPr lang="fr-FR" sz="1400" dirty="0">
                          <a:solidFill>
                            <a:schemeClr val="bg1"/>
                          </a:solidFill>
                          <a:effectLst/>
                          <a:latin typeface="Marianne" panose="02000000000000000000" pitchFamily="50" charset="0"/>
                          <a:ea typeface="Arial" panose="020B0604020202020204" pitchFamily="34" charset="0"/>
                          <a:cs typeface="Times New Roman" panose="02020603050405020304" pitchFamily="18" charset="0"/>
                        </a:rPr>
                        <a:t>Les quatre vérifications</a:t>
                      </a:r>
                      <a:endParaRPr lang="fr-FR" sz="14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Mise en service</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Journalière</a:t>
                      </a:r>
                    </a:p>
                    <a:p>
                      <a:pPr algn="l">
                        <a:lnSpc>
                          <a:spcPct val="115000"/>
                        </a:lnSpc>
                        <a:spcAft>
                          <a:spcPts val="0"/>
                        </a:spcAft>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Trimestrielle</a:t>
                      </a:r>
                    </a:p>
                    <a:p>
                      <a:pPr algn="l">
                        <a:lnSpc>
                          <a:spcPct val="115000"/>
                        </a:lnSpc>
                        <a:spcAft>
                          <a:spcPts val="0"/>
                        </a:spcAft>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Remise en service</a:t>
                      </a: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r h="363612">
                <a:tc>
                  <a:txBody>
                    <a:bodyPr/>
                    <a:lstStyle/>
                    <a:p>
                      <a:pPr algn="l">
                        <a:lnSpc>
                          <a:spcPct val="115000"/>
                        </a:lnSpc>
                        <a:spcAft>
                          <a:spcPts val="0"/>
                        </a:spcAft>
                      </a:pPr>
                      <a:r>
                        <a:rPr lang="fr-FR" sz="1400" dirty="0">
                          <a:solidFill>
                            <a:schemeClr val="bg1"/>
                          </a:solidFill>
                          <a:effectLst/>
                          <a:latin typeface="Marianne" panose="02000000000000000000" pitchFamily="50" charset="0"/>
                          <a:ea typeface="Arial" panose="020B0604020202020204" pitchFamily="34" charset="0"/>
                          <a:cs typeface="Times New Roman" panose="02020603050405020304" pitchFamily="18" charset="0"/>
                        </a:rPr>
                        <a:t>Les points de vérifications</a:t>
                      </a:r>
                      <a:endParaRPr lang="fr-FR" sz="14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Annexes 3 et 4 de la recommandation </a:t>
                      </a:r>
                      <a:r>
                        <a:rPr lang="fr-FR" sz="1400" b="1" dirty="0">
                          <a:solidFill>
                            <a:srgbClr val="0070C0"/>
                          </a:solidFill>
                          <a:effectLst/>
                          <a:latin typeface="Marianne" panose="02000000000000000000" pitchFamily="50" charset="0"/>
                          <a:hlinkClick r:id="rId3"/>
                        </a:rPr>
                        <a:t>R408</a:t>
                      </a:r>
                      <a:endPar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3"/>
                  </a:ext>
                </a:extLst>
              </a:tr>
              <a:tr h="701724">
                <a:tc>
                  <a:txBody>
                    <a:bodyPr/>
                    <a:lstStyle/>
                    <a:p>
                      <a:pPr algn="l">
                        <a:lnSpc>
                          <a:spcPct val="115000"/>
                        </a:lnSpc>
                        <a:spcAft>
                          <a:spcPts val="0"/>
                        </a:spcAft>
                      </a:pPr>
                      <a:r>
                        <a:rPr lang="fr-FR" sz="1400" dirty="0">
                          <a:solidFill>
                            <a:schemeClr val="bg1"/>
                          </a:solidFill>
                          <a:effectLst/>
                          <a:latin typeface="Marianne" panose="02000000000000000000" pitchFamily="50" charset="0"/>
                          <a:ea typeface="Arial" panose="020B0604020202020204" pitchFamily="34" charset="0"/>
                          <a:cs typeface="Times New Roman" panose="02020603050405020304" pitchFamily="18" charset="0"/>
                        </a:rPr>
                        <a:t>Les notions de bilan de charge</a:t>
                      </a:r>
                      <a:endParaRPr lang="fr-FR" sz="14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Descente de charge</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Répartition au sol</a:t>
                      </a:r>
                      <a:b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Notices fabricants </a:t>
                      </a:r>
                    </a:p>
                  </a:txBody>
                  <a:tcPr marL="68580" marR="68580" marT="0" marB="0" anchor="ctr"/>
                </a:tc>
                <a:extLst>
                  <a:ext uri="{0D108BD9-81ED-4DB2-BD59-A6C34878D82A}">
                    <a16:rowId xmlns="" xmlns:a16="http://schemas.microsoft.com/office/drawing/2014/main" val="10004"/>
                  </a:ext>
                </a:extLst>
              </a:tr>
              <a:tr h="701724">
                <a:tc>
                  <a:txBody>
                    <a:bodyPr/>
                    <a:lstStyle/>
                    <a:p>
                      <a:pPr algn="l">
                        <a:lnSpc>
                          <a:spcPct val="115000"/>
                        </a:lnSpc>
                        <a:spcAft>
                          <a:spcPts val="0"/>
                        </a:spcAft>
                      </a:pPr>
                      <a:r>
                        <a:rPr lang="fr-FR" sz="1400" dirty="0">
                          <a:effectLst/>
                          <a:latin typeface="Arial" panose="020B0604020202020204" pitchFamily="34" charset="0"/>
                          <a:ea typeface="Arial" panose="020B0604020202020204" pitchFamily="34" charset="0"/>
                          <a:cs typeface="Times New Roman" panose="02020603050405020304" pitchFamily="18" charset="0"/>
                        </a:rPr>
                        <a:t>Les affichages règlementaires après vérification</a:t>
                      </a:r>
                      <a:endParaRPr lang="fr-FR"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ct val="115000"/>
                        </a:lnSpc>
                        <a:spcAft>
                          <a:spcPts val="0"/>
                        </a:spcAft>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Autorisation d’accès : après mise en service </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Charges autorisées : sur les niveaux de planchers</a:t>
                      </a:r>
                    </a:p>
                  </a:txBody>
                  <a:tcPr marL="68580" marR="68580" marT="0" marB="0" anchor="ctr"/>
                </a:tc>
                <a:extLst>
                  <a:ext uri="{0D108BD9-81ED-4DB2-BD59-A6C34878D82A}">
                    <a16:rowId xmlns="" xmlns:a16="http://schemas.microsoft.com/office/drawing/2014/main" val="10005"/>
                  </a:ext>
                </a:extLst>
              </a:tr>
            </a:tbl>
          </a:graphicData>
        </a:graphic>
      </p:graphicFrame>
      <p:pic>
        <p:nvPicPr>
          <p:cNvPr id="16" name="Imag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Rectangle 16"/>
          <p:cNvSpPr/>
          <p:nvPr/>
        </p:nvSpPr>
        <p:spPr>
          <a:xfrm>
            <a:off x="8616588" y="681939"/>
            <a:ext cx="616515"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13/14</a:t>
            </a:r>
            <a:endParaRPr lang="fr-FR" sz="1200" i="1" dirty="0">
              <a:solidFill>
                <a:schemeClr val="bg1"/>
              </a:solidFill>
              <a:latin typeface="Marianne" panose="02000000000000000000" pitchFamily="50" charset="0"/>
            </a:endParaRPr>
          </a:p>
        </p:txBody>
      </p:sp>
      <p:sp>
        <p:nvSpPr>
          <p:cNvPr id="19" name="ZoneTexte 67">
            <a:hlinkClick r:id="rId5"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5"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4"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5"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6"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Flèche droite 35"/>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290509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24</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8"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7" name="Tableau 6"/>
          <p:cNvGraphicFramePr>
            <a:graphicFrameLocks noGrp="1"/>
          </p:cNvGraphicFramePr>
          <p:nvPr>
            <p:extLst>
              <p:ext uri="{D42A27DB-BD31-4B8C-83A1-F6EECF244321}">
                <p14:modId xmlns:p14="http://schemas.microsoft.com/office/powerpoint/2010/main" val="1349596435"/>
              </p:ext>
            </p:extLst>
          </p:nvPr>
        </p:nvGraphicFramePr>
        <p:xfrm>
          <a:off x="2168444" y="1070905"/>
          <a:ext cx="6868052" cy="2418469"/>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38550">
                <a:tc gridSpan="2">
                  <a:txBody>
                    <a:bodyPr/>
                    <a:lstStyle/>
                    <a:p>
                      <a:pPr algn="ctr"/>
                      <a:r>
                        <a:rPr lang="fr-FR" sz="1600" b="1" kern="1200" dirty="0">
                          <a:solidFill>
                            <a:schemeClr val="lt1"/>
                          </a:solidFill>
                          <a:effectLst/>
                          <a:latin typeface="Marianne" panose="02000000000000000000" pitchFamily="50" charset="0"/>
                          <a:ea typeface="+mn-ea"/>
                          <a:cs typeface="+mn-cs"/>
                        </a:rPr>
                        <a:t>C5.1 : Compléter et transmettre</a:t>
                      </a:r>
                      <a:r>
                        <a:rPr lang="fr-FR" sz="1600" b="1" kern="1200" baseline="0" dirty="0">
                          <a:solidFill>
                            <a:schemeClr val="lt1"/>
                          </a:solidFill>
                          <a:effectLst/>
                          <a:latin typeface="Marianne" panose="02000000000000000000" pitchFamily="50" charset="0"/>
                          <a:ea typeface="+mn-ea"/>
                          <a:cs typeface="+mn-cs"/>
                        </a:rPr>
                        <a:t> des documents</a:t>
                      </a:r>
                      <a:endParaRPr lang="fr-FR" sz="1600" b="1" kern="1200" dirty="0">
                        <a:solidFill>
                          <a:schemeClr val="lt1"/>
                        </a:solidFill>
                        <a:effectLst/>
                        <a:latin typeface="Marianne" panose="02000000000000000000" pitchFamily="50" charset="0"/>
                        <a:ea typeface="+mn-ea"/>
                        <a:cs typeface="+mn-cs"/>
                      </a:endParaRP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62371">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1101618">
                <a:tc>
                  <a:txBody>
                    <a:bodyPr/>
                    <a:lstStyle/>
                    <a:p>
                      <a:pPr algn="l">
                        <a:lnSpc>
                          <a:spcPct val="115000"/>
                        </a:lnSpc>
                        <a:spcAft>
                          <a:spcPts val="0"/>
                        </a:spcAft>
                      </a:pPr>
                      <a:r>
                        <a:rPr lang="fr-FR" sz="1400" dirty="0">
                          <a:effectLst/>
                          <a:latin typeface="Marianne" panose="02000000000000000000" pitchFamily="50" charset="0"/>
                          <a:ea typeface="Arial" panose="020B0604020202020204" pitchFamily="34" charset="0"/>
                          <a:cs typeface="Times New Roman" panose="02020603050405020304" pitchFamily="18" charset="0"/>
                        </a:rPr>
                        <a:t>Les règles de communication écrite</a:t>
                      </a: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fr-FR" sz="1400" b="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Utiliser,</a:t>
                      </a: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compléter et diffuser les rapports et procès verbaux</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Forme de communication : adresse courriel professionnelle, expéditeur, destinataire, objet, mise en forme, formules de politesses, abréviations, fautes d’orthographe, relecture, ponctuation, </a:t>
                      </a:r>
                      <a:r>
                        <a:rPr lang="fr-FR" sz="1400" b="1" baseline="0"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hlinkClick r:id="rId3"/>
                        </a:rPr>
                        <a:t>Document IH2EF</a:t>
                      </a:r>
                      <a:endParaRPr lang="fr-FR" sz="1400" b="1" dirty="0">
                        <a:solidFill>
                          <a:srgbClr val="FF000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bl>
          </a:graphicData>
        </a:graphic>
      </p:graphicFrame>
      <p:pic>
        <p:nvPicPr>
          <p:cNvPr id="16" name="Imag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8" name="Rectangle 17"/>
          <p:cNvSpPr/>
          <p:nvPr/>
        </p:nvSpPr>
        <p:spPr>
          <a:xfrm>
            <a:off x="8616588" y="681939"/>
            <a:ext cx="617926"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14/14</a:t>
            </a:r>
            <a:endParaRPr lang="fr-FR" sz="1200" i="1" dirty="0">
              <a:solidFill>
                <a:schemeClr val="bg1"/>
              </a:solidFill>
              <a:latin typeface="Marianne" panose="02000000000000000000" pitchFamily="50" charset="0"/>
            </a:endParaRPr>
          </a:p>
        </p:txBody>
      </p:sp>
      <p:graphicFrame>
        <p:nvGraphicFramePr>
          <p:cNvPr id="20" name="Tableau 19"/>
          <p:cNvGraphicFramePr>
            <a:graphicFrameLocks noGrp="1"/>
          </p:cNvGraphicFramePr>
          <p:nvPr>
            <p:extLst>
              <p:ext uri="{D42A27DB-BD31-4B8C-83A1-F6EECF244321}">
                <p14:modId xmlns:p14="http://schemas.microsoft.com/office/powerpoint/2010/main" val="448941503"/>
              </p:ext>
            </p:extLst>
          </p:nvPr>
        </p:nvGraphicFramePr>
        <p:xfrm>
          <a:off x="2168444" y="3559430"/>
          <a:ext cx="6868052" cy="1930454"/>
        </p:xfrm>
        <a:graphic>
          <a:graphicData uri="http://schemas.openxmlformats.org/drawingml/2006/table">
            <a:tbl>
              <a:tblPr firstRow="1" firstCol="1" bandRow="1">
                <a:tableStyleId>{5C22544A-7EE6-4342-B048-85BDC9FD1C3A}</a:tableStyleId>
              </a:tblPr>
              <a:tblGrid>
                <a:gridCol w="2534935">
                  <a:extLst>
                    <a:ext uri="{9D8B030D-6E8A-4147-A177-3AD203B41FA5}">
                      <a16:colId xmlns="" xmlns:a16="http://schemas.microsoft.com/office/drawing/2014/main" val="20000"/>
                    </a:ext>
                  </a:extLst>
                </a:gridCol>
                <a:gridCol w="4333117">
                  <a:extLst>
                    <a:ext uri="{9D8B030D-6E8A-4147-A177-3AD203B41FA5}">
                      <a16:colId xmlns="" xmlns:a16="http://schemas.microsoft.com/office/drawing/2014/main" val="20001"/>
                    </a:ext>
                  </a:extLst>
                </a:gridCol>
              </a:tblGrid>
              <a:tr h="338490">
                <a:tc gridSpan="2">
                  <a:txBody>
                    <a:bodyPr/>
                    <a:lstStyle/>
                    <a:p>
                      <a:pPr algn="ctr"/>
                      <a:r>
                        <a:rPr lang="fr-FR" sz="1600" b="1" kern="1200" dirty="0">
                          <a:solidFill>
                            <a:schemeClr val="lt1"/>
                          </a:solidFill>
                          <a:effectLst/>
                          <a:latin typeface="Marianne" panose="02000000000000000000" pitchFamily="50" charset="0"/>
                          <a:ea typeface="+mn-ea"/>
                          <a:cs typeface="+mn-cs"/>
                        </a:rPr>
                        <a:t>C5.2 : Echanger et rendre compte oralement</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65144">
                <a:tc>
                  <a:txBody>
                    <a:bodyPr/>
                    <a:lstStyle/>
                    <a:p>
                      <a:pPr algn="ctr">
                        <a:lnSpc>
                          <a:spcPct val="115000"/>
                        </a:lnSpc>
                        <a:spcAft>
                          <a:spcPts val="0"/>
                        </a:spcAft>
                      </a:pPr>
                      <a:r>
                        <a:rPr lang="fr-FR" sz="1400" b="1" i="1" dirty="0">
                          <a:effectLst/>
                          <a:latin typeface="Marianne" panose="02000000000000000000" pitchFamily="50" charset="0"/>
                          <a:ea typeface="+mn-ea"/>
                          <a:cs typeface="+mn-cs"/>
                        </a:rPr>
                        <a:t>Connaissances</a:t>
                      </a:r>
                      <a:r>
                        <a:rPr lang="fr-FR" sz="1400" b="1" i="1" baseline="0" dirty="0">
                          <a:effectLst/>
                          <a:latin typeface="Marianne" panose="02000000000000000000" pitchFamily="50" charset="0"/>
                          <a:ea typeface="+mn-ea"/>
                          <a:cs typeface="+mn-cs"/>
                        </a:rPr>
                        <a:t> associées</a:t>
                      </a:r>
                      <a:endParaRPr lang="fr-FR" sz="1400" b="1" i="1"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tc>
                  <a:txBody>
                    <a:bodyPr/>
                    <a:lstStyle/>
                    <a:p>
                      <a:pPr algn="ctr">
                        <a:lnSpc>
                          <a:spcPct val="115000"/>
                        </a:lnSpc>
                        <a:spcAft>
                          <a:spcPts val="0"/>
                        </a:spcAft>
                      </a:pPr>
                      <a:r>
                        <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Commentaires</a:t>
                      </a:r>
                    </a:p>
                  </a:txBody>
                  <a:tcPr marL="46906" marR="46906" marT="0" marB="0" anchor="ctr"/>
                </a:tc>
                <a:extLst>
                  <a:ext uri="{0D108BD9-81ED-4DB2-BD59-A6C34878D82A}">
                    <a16:rowId xmlns="" xmlns:a16="http://schemas.microsoft.com/office/drawing/2014/main" val="10001"/>
                  </a:ext>
                </a:extLst>
              </a:tr>
              <a:tr h="10166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400" b="1" dirty="0">
                          <a:effectLst/>
                          <a:latin typeface="Marianne" panose="02000000000000000000" pitchFamily="50" charset="0"/>
                          <a:ea typeface="Times New Roman" panose="02020603050405020304" pitchFamily="18" charset="0"/>
                          <a:cs typeface="Times New Roman" panose="02020603050405020304" pitchFamily="18" charset="0"/>
                        </a:rPr>
                        <a:t>Les règles de communication orale</a:t>
                      </a:r>
                    </a:p>
                  </a:txBody>
                  <a:tcPr marL="68580" marR="68580" marT="0" marB="0" anchor="ctr"/>
                </a:tc>
                <a:tc>
                  <a:txBody>
                    <a:bodyPr/>
                    <a:lstStyle/>
                    <a:p>
                      <a:pPr algn="l">
                        <a:lnSpc>
                          <a:spcPct val="115000"/>
                        </a:lnSpc>
                        <a:spcAft>
                          <a:spcPts val="0"/>
                        </a:spcAft>
                      </a:pP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Structurer son intervention orale</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La voix : la posture, le timbre, l’intensité, l’intonation, le débit …</a:t>
                      </a:r>
                      <a:b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400" b="1"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Le discours : se présenter, la politesse, le langage technique …</a:t>
                      </a:r>
                    </a:p>
                  </a:txBody>
                  <a:tcPr marL="68580" marR="68580" marT="0" marB="0" anchor="ctr"/>
                </a:tc>
                <a:extLst>
                  <a:ext uri="{0D108BD9-81ED-4DB2-BD59-A6C34878D82A}">
                    <a16:rowId xmlns="" xmlns:a16="http://schemas.microsoft.com/office/drawing/2014/main" val="10002"/>
                  </a:ext>
                </a:extLst>
              </a:tr>
            </a:tbl>
          </a:graphicData>
        </a:graphic>
      </p:graphicFrame>
      <p:sp>
        <p:nvSpPr>
          <p:cNvPr id="22" name="ZoneTexte 67">
            <a:hlinkClick r:id="rId5"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5"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4"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7"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5"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9"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6"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43" name="Flèche droite 42"/>
          <p:cNvSpPr/>
          <p:nvPr/>
        </p:nvSpPr>
        <p:spPr>
          <a:xfrm>
            <a:off x="-26368" y="2992841"/>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152973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Les préconisations</a:t>
            </a:r>
            <a:endParaRPr lang="fr-FR" sz="4000" dirty="0">
              <a:solidFill>
                <a:srgbClr val="0070C0"/>
              </a:solidFill>
              <a:latin typeface="Marianne" panose="02000000000000000000" pitchFamily="50" charset="0"/>
              <a:cs typeface="Arial" panose="020B0604020202020204" pitchFamily="34" charset="0"/>
            </a:endParaRPr>
          </a:p>
        </p:txBody>
      </p:sp>
      <p:sp>
        <p:nvSpPr>
          <p:cNvPr id="3" name="Espace réservé du contenu 2"/>
          <p:cNvSpPr>
            <a:spLocks noGrp="1"/>
          </p:cNvSpPr>
          <p:nvPr>
            <p:ph idx="1"/>
          </p:nvPr>
        </p:nvSpPr>
        <p:spPr>
          <a:xfrm>
            <a:off x="2159040" y="1089932"/>
            <a:ext cx="6877455" cy="5651436"/>
          </a:xfrm>
        </p:spPr>
        <p:txBody>
          <a:bodyPr>
            <a:noAutofit/>
          </a:bodyPr>
          <a:lstStyle/>
          <a:p>
            <a:pPr>
              <a:lnSpc>
                <a:spcPct val="114000"/>
              </a:lnSpc>
              <a:spcBef>
                <a:spcPts val="0"/>
              </a:spcBef>
              <a:buFont typeface="Wingdings" panose="05000000000000000000" pitchFamily="2" charset="2"/>
              <a:buChar char="Ø"/>
            </a:pPr>
            <a:r>
              <a:rPr lang="fr-FR" sz="1600" b="1" dirty="0">
                <a:solidFill>
                  <a:srgbClr val="0070C0"/>
                </a:solidFill>
                <a:latin typeface="Marianne" panose="02000000000000000000" pitchFamily="50" charset="0"/>
              </a:rPr>
              <a:t>La maitrise de la communication écrite et de la communication orale sont indispensables dans le cadre du travail en équipe, des relations avec différents acteurs (supérieur hiérarchique, donneur d’ordre, utilisateurs, personnes extérieures au chantier…)</a:t>
            </a:r>
            <a:br>
              <a:rPr lang="fr-FR" sz="1600" b="1" dirty="0">
                <a:solidFill>
                  <a:srgbClr val="0070C0"/>
                </a:solidFill>
                <a:latin typeface="Marianne" panose="02000000000000000000" pitchFamily="50" charset="0"/>
              </a:rPr>
            </a:br>
            <a:r>
              <a:rPr lang="fr-FR" sz="1600" b="1" dirty="0">
                <a:solidFill>
                  <a:srgbClr val="0070C0"/>
                </a:solidFill>
                <a:latin typeface="Marianne" panose="02000000000000000000" pitchFamily="50" charset="0"/>
              </a:rPr>
              <a:t>Aussi il est préconisé qu’un enseignement spécifique soit dispensé par un enseignant de lettres.</a:t>
            </a:r>
          </a:p>
          <a:p>
            <a:pPr marL="0" indent="0" algn="just">
              <a:lnSpc>
                <a:spcPct val="115000"/>
              </a:lnSpc>
              <a:spcBef>
                <a:spcPts val="0"/>
              </a:spcBef>
              <a:buNone/>
            </a:pPr>
            <a:endParaRPr lang="fr-FR" sz="1600" b="1" dirty="0">
              <a:solidFill>
                <a:srgbClr val="0070C0"/>
              </a:solidFill>
              <a:latin typeface="Marianne" panose="02000000000000000000" pitchFamily="50" charset="0"/>
            </a:endParaRPr>
          </a:p>
          <a:p>
            <a:pPr>
              <a:lnSpc>
                <a:spcPct val="115000"/>
              </a:lnSpc>
              <a:spcBef>
                <a:spcPts val="0"/>
              </a:spcBef>
              <a:buFont typeface="Wingdings" panose="05000000000000000000" pitchFamily="2" charset="2"/>
              <a:buChar char="Ø"/>
            </a:pPr>
            <a:r>
              <a:rPr lang="fr-FR" sz="1600" b="1" dirty="0">
                <a:solidFill>
                  <a:srgbClr val="0070C0"/>
                </a:solidFill>
                <a:latin typeface="Marianne" panose="02000000000000000000" pitchFamily="50" charset="0"/>
              </a:rPr>
              <a:t>Les formations primordiales suivantes sont à effectuer en début de formation et doivent être intégrées dans les mises en situations professionnelles : </a:t>
            </a:r>
          </a:p>
          <a:p>
            <a:pPr lvl="1">
              <a:lnSpc>
                <a:spcPct val="115000"/>
              </a:lnSpc>
              <a:spcBef>
                <a:spcPts val="0"/>
              </a:spcBef>
              <a:buFont typeface="Wingdings" panose="05000000000000000000" pitchFamily="2" charset="2"/>
              <a:buChar char="§"/>
            </a:pPr>
            <a:r>
              <a:rPr lang="fr-FR" sz="1600" b="1" dirty="0">
                <a:solidFill>
                  <a:srgbClr val="0070C0"/>
                </a:solidFill>
                <a:latin typeface="Marianne" panose="02000000000000000000" pitchFamily="50" charset="0"/>
              </a:rPr>
              <a:t>Port du harnais</a:t>
            </a:r>
            <a:endParaRPr lang="fr-FR" sz="1600" b="1" dirty="0">
              <a:solidFill>
                <a:srgbClr val="FF0000"/>
              </a:solidFill>
              <a:latin typeface="Marianne" panose="02000000000000000000" pitchFamily="50" charset="0"/>
            </a:endParaRPr>
          </a:p>
          <a:p>
            <a:pPr lvl="1">
              <a:lnSpc>
                <a:spcPct val="115000"/>
              </a:lnSpc>
              <a:spcBef>
                <a:spcPts val="0"/>
              </a:spcBef>
              <a:buFont typeface="Wingdings" panose="05000000000000000000" pitchFamily="2" charset="2"/>
              <a:buChar char="§"/>
            </a:pPr>
            <a:r>
              <a:rPr lang="fr-FR" sz="1600" b="1" dirty="0">
                <a:solidFill>
                  <a:srgbClr val="0070C0"/>
                </a:solidFill>
                <a:latin typeface="Marianne" panose="02000000000000000000" pitchFamily="50" charset="0"/>
              </a:rPr>
              <a:t>PRAP IBC</a:t>
            </a:r>
          </a:p>
          <a:p>
            <a:pPr lvl="1">
              <a:lnSpc>
                <a:spcPct val="115000"/>
              </a:lnSpc>
              <a:spcBef>
                <a:spcPts val="0"/>
              </a:spcBef>
              <a:buFont typeface="Wingdings" panose="05000000000000000000" pitchFamily="2" charset="2"/>
              <a:buChar char="§"/>
            </a:pPr>
            <a:r>
              <a:rPr lang="fr-FR" sz="1600" b="1" dirty="0">
                <a:solidFill>
                  <a:srgbClr val="0070C0"/>
                </a:solidFill>
                <a:latin typeface="Marianne" panose="02000000000000000000" pitchFamily="50" charset="0"/>
              </a:rPr>
              <a:t>SST</a:t>
            </a:r>
          </a:p>
          <a:p>
            <a:pPr lvl="1">
              <a:lnSpc>
                <a:spcPct val="115000"/>
              </a:lnSpc>
              <a:spcBef>
                <a:spcPts val="0"/>
              </a:spcBef>
              <a:buFont typeface="Wingdings" panose="05000000000000000000" pitchFamily="2" charset="2"/>
              <a:buChar char="§"/>
            </a:pPr>
            <a:r>
              <a:rPr lang="fr-FR" sz="1600" b="1" dirty="0">
                <a:solidFill>
                  <a:srgbClr val="0070C0"/>
                </a:solidFill>
                <a:latin typeface="Marianne" panose="02000000000000000000" pitchFamily="50" charset="0"/>
              </a:rPr>
              <a:t>IPR opérateur</a:t>
            </a:r>
          </a:p>
          <a:p>
            <a:pPr marL="457200" lvl="1" indent="0">
              <a:lnSpc>
                <a:spcPct val="115000"/>
              </a:lnSpc>
              <a:spcBef>
                <a:spcPts val="0"/>
              </a:spcBef>
              <a:buNone/>
            </a:pPr>
            <a:endParaRPr lang="fr-FR" sz="1600" b="1" dirty="0">
              <a:solidFill>
                <a:srgbClr val="0070C0"/>
              </a:solidFill>
              <a:latin typeface="Marianne" panose="02000000000000000000" pitchFamily="50" charset="0"/>
            </a:endParaRPr>
          </a:p>
          <a:p>
            <a:pPr>
              <a:lnSpc>
                <a:spcPct val="115000"/>
              </a:lnSpc>
              <a:spcBef>
                <a:spcPts val="0"/>
              </a:spcBef>
              <a:buFont typeface="Wingdings" panose="05000000000000000000" pitchFamily="2" charset="2"/>
              <a:buChar char="Ø"/>
            </a:pPr>
            <a:r>
              <a:rPr lang="fr-FR" sz="1600" b="1" dirty="0">
                <a:solidFill>
                  <a:srgbClr val="0070C0"/>
                </a:solidFill>
                <a:latin typeface="Marianne" panose="02000000000000000000" pitchFamily="50" charset="0"/>
              </a:rPr>
              <a:t>Une sensibilisation aux problématiques suivantes sera apportée : amiante, plomb, bruit</a:t>
            </a:r>
          </a:p>
          <a:p>
            <a:pPr marL="0" indent="0" algn="just">
              <a:lnSpc>
                <a:spcPct val="115000"/>
              </a:lnSpc>
              <a:spcBef>
                <a:spcPts val="0"/>
              </a:spcBef>
              <a:buNone/>
            </a:pPr>
            <a:endParaRPr lang="fr-FR" sz="1400" dirty="0">
              <a:solidFill>
                <a:srgbClr val="0070C0"/>
              </a:solidFill>
              <a:latin typeface="Arial" panose="020B0604020202020204" pitchFamily="34" charset="0"/>
            </a:endParaRPr>
          </a:p>
          <a:p>
            <a:pPr marL="0" indent="0" algn="just">
              <a:lnSpc>
                <a:spcPct val="115000"/>
              </a:lnSpc>
              <a:spcBef>
                <a:spcPts val="0"/>
              </a:spcBef>
              <a:buNone/>
            </a:pPr>
            <a:endParaRPr lang="fr-FR" sz="1400" dirty="0">
              <a:solidFill>
                <a:srgbClr val="0070C0"/>
              </a:solidFill>
              <a:latin typeface="Arial" panose="020B0604020202020204" pitchFamily="34" charset="0"/>
            </a:endParaRPr>
          </a:p>
          <a:p>
            <a:pPr marL="0" indent="0" algn="just">
              <a:lnSpc>
                <a:spcPct val="115000"/>
              </a:lnSpc>
              <a:spcBef>
                <a:spcPts val="0"/>
              </a:spcBef>
              <a:buNone/>
            </a:pPr>
            <a:endParaRPr lang="fr-FR" sz="1400" dirty="0">
              <a:solidFill>
                <a:srgbClr val="0070C0"/>
              </a:solidFill>
              <a:latin typeface="Arial" panose="020B0604020202020204" pitchFamily="34" charset="0"/>
            </a:endParaRPr>
          </a:p>
          <a:p>
            <a:pPr marL="0" indent="0" algn="just">
              <a:lnSpc>
                <a:spcPct val="115000"/>
              </a:lnSpc>
              <a:spcBef>
                <a:spcPts val="0"/>
              </a:spcBef>
              <a:buNone/>
            </a:pPr>
            <a:endParaRPr lang="fr-FR" sz="1400" dirty="0">
              <a:solidFill>
                <a:srgbClr val="0070C0"/>
              </a:solidFill>
              <a:latin typeface="Arial" panose="020B0604020202020204" pitchFamily="34" charset="0"/>
            </a:endParaRPr>
          </a:p>
          <a:p>
            <a:pPr marL="0" indent="0" algn="just">
              <a:lnSpc>
                <a:spcPct val="115000"/>
              </a:lnSpc>
              <a:spcBef>
                <a:spcPts val="0"/>
              </a:spcBef>
              <a:buNone/>
            </a:pPr>
            <a:endParaRPr lang="fr-FR" sz="1400" dirty="0">
              <a:solidFill>
                <a:srgbClr val="0070C0"/>
              </a:solidFill>
              <a:latin typeface="Arial" panose="020B0604020202020204" pitchFamily="34" charset="0"/>
            </a:endParaRPr>
          </a:p>
          <a:p>
            <a:pPr marL="0" indent="0" algn="just">
              <a:lnSpc>
                <a:spcPct val="115000"/>
              </a:lnSpc>
              <a:spcBef>
                <a:spcPts val="0"/>
              </a:spcBef>
              <a:buNone/>
            </a:pPr>
            <a:endParaRPr lang="fr-FR" sz="1400" dirty="0">
              <a:solidFill>
                <a:srgbClr val="0070C0"/>
              </a:solidFill>
              <a:latin typeface="Arial" panose="020B0604020202020204" pitchFamily="34" charset="0"/>
            </a:endParaRPr>
          </a:p>
          <a:p>
            <a:pPr marL="0" indent="0" algn="just">
              <a:lnSpc>
                <a:spcPct val="115000"/>
              </a:lnSpc>
              <a:spcBef>
                <a:spcPts val="0"/>
              </a:spcBef>
              <a:buNone/>
            </a:pPr>
            <a:endParaRPr lang="fr-FR" sz="1400" dirty="0">
              <a:solidFill>
                <a:srgbClr val="0070C0"/>
              </a:solidFill>
              <a:latin typeface="Arial" panose="020B0604020202020204" pitchFamily="34" charset="0"/>
            </a:endParaRPr>
          </a:p>
          <a:p>
            <a:pPr marL="0" indent="0" algn="just">
              <a:lnSpc>
                <a:spcPct val="115000"/>
              </a:lnSpc>
              <a:spcBef>
                <a:spcPts val="0"/>
              </a:spcBef>
              <a:buNone/>
            </a:pPr>
            <a:endParaRPr lang="fr-FR" sz="1400" dirty="0">
              <a:solidFill>
                <a:srgbClr val="0070C0"/>
              </a:solidFill>
              <a:latin typeface="Arial" panose="020B0604020202020204" pitchFamily="34" charset="0"/>
            </a:endParaRPr>
          </a:p>
          <a:p>
            <a:pPr marL="0" indent="0" algn="just">
              <a:lnSpc>
                <a:spcPct val="115000"/>
              </a:lnSpc>
              <a:spcBef>
                <a:spcPts val="0"/>
              </a:spcBef>
              <a:buNone/>
            </a:pPr>
            <a:endParaRPr lang="fr-FR" sz="1400" dirty="0">
              <a:solidFill>
                <a:srgbClr val="0070C0"/>
              </a:solidFill>
              <a:latin typeface="Arial" panose="020B0604020202020204" pitchFamily="34" charset="0"/>
            </a:endParaRPr>
          </a:p>
          <a:p>
            <a:pPr marL="0" indent="0" algn="just">
              <a:lnSpc>
                <a:spcPct val="115000"/>
              </a:lnSpc>
              <a:spcBef>
                <a:spcPts val="0"/>
              </a:spcBef>
              <a:buNone/>
            </a:pPr>
            <a:endParaRPr lang="fr-FR" sz="1400" dirty="0">
              <a:solidFill>
                <a:srgbClr val="0000CC"/>
              </a:solidFill>
              <a:latin typeface="Arial" panose="020B0604020202020204" pitchFamily="34" charset="0"/>
            </a:endParaRPr>
          </a:p>
          <a:p>
            <a:pPr marL="0" indent="0" algn="just">
              <a:lnSpc>
                <a:spcPct val="115000"/>
              </a:lnSpc>
              <a:spcBef>
                <a:spcPts val="0"/>
              </a:spcBef>
              <a:buNone/>
            </a:pPr>
            <a:endParaRPr lang="fr-FR" sz="1400" dirty="0">
              <a:solidFill>
                <a:srgbClr val="0000CC"/>
              </a:solidFill>
              <a:latin typeface="Arial" panose="020B0604020202020204" pitchFamily="34" charset="0"/>
            </a:endParaRPr>
          </a:p>
          <a:p>
            <a:pPr marL="0" indent="0" algn="just">
              <a:lnSpc>
                <a:spcPct val="115000"/>
              </a:lnSpc>
              <a:spcBef>
                <a:spcPts val="0"/>
              </a:spcBef>
              <a:buNone/>
            </a:pPr>
            <a:endParaRPr lang="fr-FR" sz="1400" dirty="0">
              <a:solidFill>
                <a:srgbClr val="0000CC"/>
              </a:solidFill>
              <a:latin typeface="Arial" panose="020B0604020202020204" pitchFamily="34" charset="0"/>
            </a:endParaRPr>
          </a:p>
          <a:p>
            <a:pPr marL="0" indent="0" algn="just">
              <a:lnSpc>
                <a:spcPct val="115000"/>
              </a:lnSpc>
              <a:spcBef>
                <a:spcPts val="0"/>
              </a:spcBef>
              <a:buNone/>
            </a:pPr>
            <a:endParaRPr lang="fr-FR" sz="1400" dirty="0">
              <a:solidFill>
                <a:srgbClr val="0000CC"/>
              </a:solidFill>
              <a:latin typeface="Arial" panose="020B0604020202020204" pitchFamily="34" charset="0"/>
            </a:endParaRPr>
          </a:p>
        </p:txBody>
      </p:sp>
      <p:sp>
        <p:nvSpPr>
          <p:cNvPr id="6" name="Espace réservé du numéro de diapositive 12"/>
          <p:cNvSpPr>
            <a:spLocks noGrp="1"/>
          </p:cNvSpPr>
          <p:nvPr>
            <p:ph type="sldNum" sz="quarter" idx="12"/>
          </p:nvPr>
        </p:nvSpPr>
        <p:spPr>
          <a:xfrm>
            <a:off x="-15352" y="6550702"/>
            <a:ext cx="445106" cy="27384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25</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44"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6" name="Imag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8"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19"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5" name="Flèche droite 34"/>
          <p:cNvSpPr/>
          <p:nvPr/>
        </p:nvSpPr>
        <p:spPr>
          <a:xfrm>
            <a:off x="-28422" y="3271556"/>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5780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fontScale="90000"/>
          </a:bodyPr>
          <a:lstStyle/>
          <a:p>
            <a:pPr marL="1440000" algn="ctr"/>
            <a:r>
              <a:rPr lang="fr-FR" sz="4000" b="1" dirty="0">
                <a:solidFill>
                  <a:srgbClr val="0070C0"/>
                </a:solidFill>
                <a:latin typeface="Marianne" panose="02000000000000000000" pitchFamily="50" charset="0"/>
                <a:cs typeface="Arial" panose="020B0604020202020204" pitchFamily="34" charset="0"/>
              </a:rPr>
              <a:t>L’espace de formation</a:t>
            </a:r>
          </a:p>
        </p:txBody>
      </p:sp>
      <p:sp>
        <p:nvSpPr>
          <p:cNvPr id="3" name="Espace réservé du contenu 2"/>
          <p:cNvSpPr>
            <a:spLocks noGrp="1"/>
          </p:cNvSpPr>
          <p:nvPr>
            <p:ph idx="1"/>
          </p:nvPr>
        </p:nvSpPr>
        <p:spPr>
          <a:xfrm>
            <a:off x="2159040" y="1089932"/>
            <a:ext cx="6877455" cy="5651436"/>
          </a:xfrm>
        </p:spPr>
        <p:txBody>
          <a:bodyPr>
            <a:normAutofit/>
          </a:bodyPr>
          <a:lstStyle/>
          <a:p>
            <a:pPr marL="0" indent="0">
              <a:lnSpc>
                <a:spcPct val="124000"/>
              </a:lnSpc>
              <a:spcBef>
                <a:spcPts val="0"/>
              </a:spcBef>
              <a:buNone/>
            </a:pPr>
            <a:endParaRPr lang="fr-FR" sz="1400" dirty="0">
              <a:solidFill>
                <a:srgbClr val="0000CC"/>
              </a:solidFill>
            </a:endParaRP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26</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15"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8" name="Imag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9" name="Rectangle 18"/>
          <p:cNvSpPr/>
          <p:nvPr/>
        </p:nvSpPr>
        <p:spPr>
          <a:xfrm>
            <a:off x="8616588" y="681939"/>
            <a:ext cx="437940"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1/5</a:t>
            </a:r>
            <a:endParaRPr lang="fr-FR" sz="1200" i="1" dirty="0">
              <a:solidFill>
                <a:schemeClr val="bg1"/>
              </a:solidFill>
              <a:latin typeface="Marianne" panose="02000000000000000000" pitchFamily="50" charset="0"/>
            </a:endParaRPr>
          </a:p>
        </p:txBody>
      </p:sp>
      <p:graphicFrame>
        <p:nvGraphicFramePr>
          <p:cNvPr id="20" name="Tableau 19"/>
          <p:cNvGraphicFramePr>
            <a:graphicFrameLocks noGrp="1"/>
          </p:cNvGraphicFramePr>
          <p:nvPr>
            <p:extLst>
              <p:ext uri="{D42A27DB-BD31-4B8C-83A1-F6EECF244321}">
                <p14:modId xmlns:p14="http://schemas.microsoft.com/office/powerpoint/2010/main" val="56740770"/>
              </p:ext>
            </p:extLst>
          </p:nvPr>
        </p:nvGraphicFramePr>
        <p:xfrm>
          <a:off x="2168444" y="1059718"/>
          <a:ext cx="6868052" cy="5275018"/>
        </p:xfrm>
        <a:graphic>
          <a:graphicData uri="http://schemas.openxmlformats.org/drawingml/2006/table">
            <a:tbl>
              <a:tblPr firstRow="1" firstCol="1" bandRow="1">
                <a:tableStyleId>{5C22544A-7EE6-4342-B048-85BDC9FD1C3A}</a:tableStyleId>
              </a:tblPr>
              <a:tblGrid>
                <a:gridCol w="2054640">
                  <a:extLst>
                    <a:ext uri="{9D8B030D-6E8A-4147-A177-3AD203B41FA5}">
                      <a16:colId xmlns="" xmlns:a16="http://schemas.microsoft.com/office/drawing/2014/main" val="20000"/>
                    </a:ext>
                  </a:extLst>
                </a:gridCol>
                <a:gridCol w="4813412">
                  <a:extLst>
                    <a:ext uri="{9D8B030D-6E8A-4147-A177-3AD203B41FA5}">
                      <a16:colId xmlns="" xmlns:a16="http://schemas.microsoft.com/office/drawing/2014/main" val="20001"/>
                    </a:ext>
                  </a:extLst>
                </a:gridCol>
              </a:tblGrid>
              <a:tr h="338490">
                <a:tc gridSpan="2">
                  <a:txBody>
                    <a:bodyPr/>
                    <a:lstStyle/>
                    <a:p>
                      <a:pPr algn="ctr"/>
                      <a:r>
                        <a:rPr lang="fr-FR" sz="1600" b="1" kern="1200" dirty="0">
                          <a:solidFill>
                            <a:schemeClr val="lt1"/>
                          </a:solidFill>
                          <a:effectLst/>
                          <a:latin typeface="Marianne" panose="02000000000000000000" pitchFamily="50" charset="0"/>
                          <a:ea typeface="+mn-ea"/>
                          <a:cs typeface="+mn-cs"/>
                        </a:rPr>
                        <a:t>Différentes zones</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65144">
                <a:tc>
                  <a:txBody>
                    <a:bodyPr/>
                    <a:lstStyle/>
                    <a:p>
                      <a:pPr algn="ctr">
                        <a:lnSpc>
                          <a:spcPct val="115000"/>
                        </a:lnSpc>
                        <a:spcAft>
                          <a:spcPts val="0"/>
                        </a:spcAft>
                      </a:pPr>
                      <a:r>
                        <a:rPr lang="fr-FR" sz="1600" b="1" i="0" dirty="0">
                          <a:effectLst/>
                          <a:latin typeface="Marianne" panose="02000000000000000000" pitchFamily="50" charset="0"/>
                          <a:ea typeface="Times New Roman" panose="02020603050405020304" pitchFamily="18" charset="0"/>
                          <a:cs typeface="Times New Roman" panose="02020603050405020304" pitchFamily="18" charset="0"/>
                        </a:rPr>
                        <a:t>Salle de préparation</a:t>
                      </a:r>
                    </a:p>
                  </a:txBody>
                  <a:tcPr marL="46906" marR="46906" marT="0" marB="0" anchor="ctr"/>
                </a:tc>
                <a:tc>
                  <a:txBody>
                    <a:bodyPr/>
                    <a:lstStyle/>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Pour 8 postes de</a:t>
                      </a: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travail avec au moins 4 postes informatiques équipés des logiciels professionnels</a:t>
                      </a:r>
                      <a:endPar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1"/>
                  </a:ext>
                </a:extLst>
              </a:tr>
              <a:tr h="365144">
                <a:tc>
                  <a:txBody>
                    <a:bodyPr/>
                    <a:lstStyle/>
                    <a:p>
                      <a:pPr algn="ctr">
                        <a:lnSpc>
                          <a:spcPct val="115000"/>
                        </a:lnSpc>
                        <a:spcAft>
                          <a:spcPts val="0"/>
                        </a:spcAft>
                      </a:pPr>
                      <a:r>
                        <a:rPr lang="fr-FR" sz="1600" b="1" i="0" dirty="0">
                          <a:effectLst/>
                          <a:latin typeface="Marianne" panose="02000000000000000000" pitchFamily="50" charset="0"/>
                          <a:ea typeface="Times New Roman" panose="02020603050405020304" pitchFamily="18" charset="0"/>
                          <a:cs typeface="Times New Roman" panose="02020603050405020304" pitchFamily="18" charset="0"/>
                        </a:rPr>
                        <a:t>Vestiaires</a:t>
                      </a:r>
                    </a:p>
                  </a:txBody>
                  <a:tcPr marL="46906" marR="46906" marT="0" marB="0" anchor="ctr"/>
                </a:tc>
                <a:tc>
                  <a:txBody>
                    <a:bodyPr/>
                    <a:lstStyle/>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Equipés selon le code du travail</a:t>
                      </a:r>
                    </a:p>
                  </a:txBody>
                  <a:tcPr marL="46906" marR="46906" marT="0" marB="0" anchor="ctr"/>
                </a:tc>
                <a:extLst>
                  <a:ext uri="{0D108BD9-81ED-4DB2-BD59-A6C34878D82A}">
                    <a16:rowId xmlns="" xmlns:a16="http://schemas.microsoft.com/office/drawing/2014/main" val="10002"/>
                  </a:ext>
                </a:extLst>
              </a:tr>
              <a:tr h="365144">
                <a:tc>
                  <a:txBody>
                    <a:bodyPr/>
                    <a:lstStyle/>
                    <a:p>
                      <a:pPr algn="ctr">
                        <a:lnSpc>
                          <a:spcPct val="115000"/>
                        </a:lnSpc>
                        <a:spcAft>
                          <a:spcPts val="0"/>
                        </a:spcAft>
                      </a:pPr>
                      <a:r>
                        <a:rPr lang="fr-FR" sz="1600" b="1" i="0" dirty="0">
                          <a:effectLst/>
                          <a:latin typeface="Marianne" panose="02000000000000000000" pitchFamily="50" charset="0"/>
                          <a:ea typeface="Times New Roman" panose="02020603050405020304" pitchFamily="18" charset="0"/>
                          <a:cs typeface="Times New Roman" panose="02020603050405020304" pitchFamily="18" charset="0"/>
                        </a:rPr>
                        <a:t>Magasin</a:t>
                      </a:r>
                    </a:p>
                  </a:txBody>
                  <a:tcPr marL="46906" marR="46906" marT="0" marB="0" anchor="ctr"/>
                </a:tc>
                <a:tc>
                  <a:txBody>
                    <a:bodyPr/>
                    <a:lstStyle/>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Pour EPI, outillage et accessoires</a:t>
                      </a:r>
                    </a:p>
                  </a:txBody>
                  <a:tcPr marL="46906" marR="46906" marT="0" marB="0" anchor="ctr"/>
                </a:tc>
                <a:extLst>
                  <a:ext uri="{0D108BD9-81ED-4DB2-BD59-A6C34878D82A}">
                    <a16:rowId xmlns="" xmlns:a16="http://schemas.microsoft.com/office/drawing/2014/main" val="10003"/>
                  </a:ext>
                </a:extLst>
              </a:tr>
              <a:tr h="365144">
                <a:tc>
                  <a:txBody>
                    <a:bodyPr/>
                    <a:lstStyle/>
                    <a:p>
                      <a:pPr algn="ctr">
                        <a:lnSpc>
                          <a:spcPct val="115000"/>
                        </a:lnSpc>
                        <a:spcAft>
                          <a:spcPts val="0"/>
                        </a:spcAft>
                      </a:pPr>
                      <a:r>
                        <a:rPr lang="fr-FR" sz="1600" b="1" i="0" dirty="0">
                          <a:effectLst/>
                          <a:latin typeface="Marianne" panose="02000000000000000000" pitchFamily="50" charset="0"/>
                          <a:ea typeface="Times New Roman" panose="02020603050405020304" pitchFamily="18" charset="0"/>
                          <a:cs typeface="Times New Roman" panose="02020603050405020304" pitchFamily="18" charset="0"/>
                        </a:rPr>
                        <a:t>Montage intérieur</a:t>
                      </a:r>
                    </a:p>
                  </a:txBody>
                  <a:tcPr marL="46906" marR="46906" marT="0" marB="0" anchor="ctr"/>
                </a:tc>
                <a:tc>
                  <a:txBody>
                    <a:bodyPr/>
                    <a:lstStyle/>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Pour échafaudage roulant ou fixe</a:t>
                      </a:r>
                    </a:p>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Surface</a:t>
                      </a: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de 100 m² (10 x 10 m)</a:t>
                      </a:r>
                      <a:b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Hauteur libre de 8 m recommandée</a:t>
                      </a:r>
                      <a:endPar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4"/>
                  </a:ext>
                </a:extLst>
              </a:tr>
              <a:tr h="365144">
                <a:tc>
                  <a:txBody>
                    <a:bodyPr/>
                    <a:lstStyle/>
                    <a:p>
                      <a:pPr algn="ctr">
                        <a:lnSpc>
                          <a:spcPct val="115000"/>
                        </a:lnSpc>
                        <a:spcAft>
                          <a:spcPts val="0"/>
                        </a:spcAft>
                      </a:pPr>
                      <a:r>
                        <a:rPr lang="fr-FR" sz="1600" b="1" i="0" dirty="0">
                          <a:effectLst/>
                          <a:latin typeface="Marianne" panose="02000000000000000000" pitchFamily="50" charset="0"/>
                          <a:ea typeface="Times New Roman" panose="02020603050405020304" pitchFamily="18" charset="0"/>
                          <a:cs typeface="Times New Roman" panose="02020603050405020304" pitchFamily="18" charset="0"/>
                        </a:rPr>
                        <a:t>Stockage intérieur</a:t>
                      </a:r>
                    </a:p>
                  </a:txBody>
                  <a:tcPr marL="46906" marR="46906" marT="0" marB="0" anchor="ctr"/>
                </a:tc>
                <a:tc>
                  <a:txBody>
                    <a:bodyPr/>
                    <a:lstStyle/>
                    <a:p>
                      <a:pPr algn="l">
                        <a:lnSpc>
                          <a:spcPct val="115000"/>
                        </a:lnSpc>
                        <a:spcAft>
                          <a:spcPts val="0"/>
                        </a:spcAft>
                      </a:pP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Contiguë à la zone de montage intérieur (&gt;20m²)</a:t>
                      </a:r>
                      <a:endPar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5"/>
                  </a:ext>
                </a:extLst>
              </a:tr>
              <a:tr h="35364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i="0" dirty="0">
                          <a:effectLst/>
                          <a:latin typeface="Marianne" panose="02000000000000000000" pitchFamily="50" charset="0"/>
                          <a:ea typeface="Times New Roman" panose="02020603050405020304" pitchFamily="18" charset="0"/>
                          <a:cs typeface="Times New Roman" panose="02020603050405020304" pitchFamily="18" charset="0"/>
                        </a:rPr>
                        <a:t>Montage extérieur</a:t>
                      </a:r>
                    </a:p>
                  </a:txBody>
                  <a:tcPr marL="68580" marR="68580" marT="0" marB="0"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Pour échafaudage fixe : montage en façade et auto stable</a:t>
                      </a:r>
                      <a:b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Surface de 240m²</a:t>
                      </a:r>
                      <a:b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Longueur de façade 20 m, largeur de 12 m</a:t>
                      </a:r>
                      <a:b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Hauteur libre de 12 m recommandée</a:t>
                      </a:r>
                      <a:endPar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Retour d’angle et décrochement</a:t>
                      </a:r>
                    </a:p>
                    <a:p>
                      <a:pPr algn="l">
                        <a:lnSpc>
                          <a:spcPct val="115000"/>
                        </a:lnSpc>
                        <a:spcAft>
                          <a:spcPts val="0"/>
                        </a:spcAft>
                      </a:pP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Un point d’eau et une arrivée électrique</a:t>
                      </a:r>
                    </a:p>
                  </a:txBody>
                  <a:tcPr marL="68580" marR="68580" marT="0" marB="0" anchor="ctr"/>
                </a:tc>
                <a:extLst>
                  <a:ext uri="{0D108BD9-81ED-4DB2-BD59-A6C34878D82A}">
                    <a16:rowId xmlns="" xmlns:a16="http://schemas.microsoft.com/office/drawing/2014/main" val="10006"/>
                  </a:ext>
                </a:extLst>
              </a:tr>
            </a:tbl>
          </a:graphicData>
        </a:graphic>
      </p:graphicFrame>
      <p:sp>
        <p:nvSpPr>
          <p:cNvPr id="22"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7"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8"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9" name="Flèche droite 38"/>
          <p:cNvSpPr/>
          <p:nvPr/>
        </p:nvSpPr>
        <p:spPr>
          <a:xfrm>
            <a:off x="-29572" y="3561614"/>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426690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L’espace de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27</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15"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8" name="Imag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9" name="Rectangle 18"/>
          <p:cNvSpPr/>
          <p:nvPr/>
        </p:nvSpPr>
        <p:spPr>
          <a:xfrm>
            <a:off x="8616588" y="681939"/>
            <a:ext cx="437940"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1/5</a:t>
            </a:r>
            <a:endParaRPr lang="fr-FR" sz="1200" i="1" dirty="0">
              <a:solidFill>
                <a:schemeClr val="bg1"/>
              </a:solidFill>
              <a:latin typeface="Marianne" panose="02000000000000000000" pitchFamily="50" charset="0"/>
            </a:endParaRPr>
          </a:p>
        </p:txBody>
      </p:sp>
      <p:graphicFrame>
        <p:nvGraphicFramePr>
          <p:cNvPr id="20" name="Tableau 19"/>
          <p:cNvGraphicFramePr>
            <a:graphicFrameLocks noGrp="1"/>
          </p:cNvGraphicFramePr>
          <p:nvPr>
            <p:extLst>
              <p:ext uri="{D42A27DB-BD31-4B8C-83A1-F6EECF244321}">
                <p14:modId xmlns:p14="http://schemas.microsoft.com/office/powerpoint/2010/main" val="3602403552"/>
              </p:ext>
            </p:extLst>
          </p:nvPr>
        </p:nvGraphicFramePr>
        <p:xfrm>
          <a:off x="2168444" y="1059718"/>
          <a:ext cx="6868052" cy="1740570"/>
        </p:xfrm>
        <a:graphic>
          <a:graphicData uri="http://schemas.openxmlformats.org/drawingml/2006/table">
            <a:tbl>
              <a:tblPr firstRow="1" firstCol="1" bandRow="1">
                <a:tableStyleId>{5C22544A-7EE6-4342-B048-85BDC9FD1C3A}</a:tableStyleId>
              </a:tblPr>
              <a:tblGrid>
                <a:gridCol w="2054640">
                  <a:extLst>
                    <a:ext uri="{9D8B030D-6E8A-4147-A177-3AD203B41FA5}">
                      <a16:colId xmlns="" xmlns:a16="http://schemas.microsoft.com/office/drawing/2014/main" val="20000"/>
                    </a:ext>
                  </a:extLst>
                </a:gridCol>
                <a:gridCol w="4813412">
                  <a:extLst>
                    <a:ext uri="{9D8B030D-6E8A-4147-A177-3AD203B41FA5}">
                      <a16:colId xmlns="" xmlns:a16="http://schemas.microsoft.com/office/drawing/2014/main" val="20001"/>
                    </a:ext>
                  </a:extLst>
                </a:gridCol>
              </a:tblGrid>
              <a:tr h="338490">
                <a:tc gridSpan="2">
                  <a:txBody>
                    <a:bodyPr/>
                    <a:lstStyle/>
                    <a:p>
                      <a:pPr algn="ctr"/>
                      <a:r>
                        <a:rPr lang="fr-FR" sz="1600" b="1" kern="1200" dirty="0">
                          <a:solidFill>
                            <a:schemeClr val="lt1"/>
                          </a:solidFill>
                          <a:effectLst/>
                          <a:latin typeface="Marianne" panose="02000000000000000000" pitchFamily="50" charset="0"/>
                          <a:ea typeface="+mn-ea"/>
                          <a:cs typeface="+mn-cs"/>
                        </a:rPr>
                        <a:t>Différentes zones (suite)</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5364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1" i="0" dirty="0">
                          <a:effectLst/>
                          <a:latin typeface="Marianne" panose="02000000000000000000" pitchFamily="50" charset="0"/>
                          <a:ea typeface="Times New Roman" panose="02020603050405020304" pitchFamily="18" charset="0"/>
                          <a:cs typeface="Times New Roman" panose="02020603050405020304" pitchFamily="18" charset="0"/>
                        </a:rPr>
                        <a:t>Stockage extérieur</a:t>
                      </a:r>
                    </a:p>
                  </a:txBody>
                  <a:tcPr marL="68580" marR="68580" marT="0" marB="0"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Contiguë à la zone de montage extérieure (&gt;240m²)</a:t>
                      </a:r>
                      <a:endPar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15000"/>
                        </a:lnSpc>
                        <a:spcBef>
                          <a:spcPts val="0"/>
                        </a:spcBef>
                        <a:spcAft>
                          <a:spcPts val="0"/>
                        </a:spcAft>
                        <a:buClrTx/>
                        <a:buSzTx/>
                        <a:buFontTx/>
                        <a:buNone/>
                        <a:tabLst/>
                        <a:defRPr/>
                      </a:pPr>
                      <a:r>
                        <a:rPr lang="fr-FR" sz="1600" b="1" dirty="0">
                          <a:solidFill>
                            <a:srgbClr val="0070C0"/>
                          </a:solidFill>
                          <a:latin typeface="Marianne" panose="02000000000000000000" pitchFamily="50" charset="0"/>
                        </a:rPr>
                        <a:t>Sol résistant</a:t>
                      </a:r>
                      <a:r>
                        <a:rPr lang="fr-FR" sz="1600" b="1" baseline="0" dirty="0">
                          <a:solidFill>
                            <a:srgbClr val="0070C0"/>
                          </a:solidFill>
                          <a:latin typeface="Marianne" panose="02000000000000000000" pitchFamily="50" charset="0"/>
                        </a:rPr>
                        <a:t> stabilisé, bétonné ou enrobé</a:t>
                      </a:r>
                      <a:endPar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1"/>
                  </a:ext>
                </a:extLst>
              </a:tr>
              <a:tr h="353648">
                <a:tc>
                  <a:txBody>
                    <a:bodyPr/>
                    <a:lstStyle/>
                    <a:p>
                      <a:pPr algn="ctr"/>
                      <a:r>
                        <a:rPr lang="fr-FR" sz="1600" b="1" i="0" dirty="0">
                          <a:effectLst/>
                          <a:latin typeface="Marianne" panose="02000000000000000000" pitchFamily="50" charset="0"/>
                          <a:ea typeface="Times New Roman" panose="02020603050405020304" pitchFamily="18" charset="0"/>
                          <a:cs typeface="Times New Roman" panose="02020603050405020304" pitchFamily="18" charset="0"/>
                        </a:rPr>
                        <a:t>Essais</a:t>
                      </a:r>
                      <a:r>
                        <a:rPr lang="fr-FR" sz="1600" b="1" i="0" baseline="0" dirty="0">
                          <a:effectLst/>
                          <a:latin typeface="Marianne" panose="02000000000000000000" pitchFamily="50" charset="0"/>
                          <a:ea typeface="Times New Roman" panose="02020603050405020304" pitchFamily="18" charset="0"/>
                          <a:cs typeface="Times New Roman" panose="02020603050405020304" pitchFamily="18" charset="0"/>
                        </a:rPr>
                        <a:t> </a:t>
                      </a:r>
                      <a:r>
                        <a:rPr lang="fr-FR" sz="1600" b="1" i="0" kern="1200" baseline="0" dirty="0">
                          <a:effectLst/>
                          <a:latin typeface="Marianne" panose="02000000000000000000" pitchFamily="50" charset="0"/>
                          <a:ea typeface="+mn-ea"/>
                          <a:cs typeface="+mn-cs"/>
                        </a:rPr>
                        <a:t>d’a</a:t>
                      </a:r>
                      <a:r>
                        <a:rPr lang="fr-FR" sz="1600" kern="1200" dirty="0">
                          <a:effectLst/>
                          <a:latin typeface="Marianne" panose="02000000000000000000" pitchFamily="50" charset="0"/>
                        </a:rPr>
                        <a:t>marrages et d’ancrages</a:t>
                      </a:r>
                      <a:endParaRPr lang="fr-FR" sz="1600" b="1" kern="1200" dirty="0">
                        <a:solidFill>
                          <a:schemeClr val="lt1"/>
                        </a:solidFill>
                        <a:effectLst/>
                        <a:latin typeface="Marianne" panose="02000000000000000000" pitchFamily="50" charset="0"/>
                        <a:ea typeface="+mn-ea"/>
                        <a:cs typeface="+mn-cs"/>
                      </a:endParaRPr>
                    </a:p>
                  </a:txBody>
                  <a:tcPr marL="68580" marR="68580" marT="0" marB="0" anchor="ctr"/>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Différents</a:t>
                      </a: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supports didactiques pour réaliser des essais représentatifs : béton, brique creuse, pierre, </a:t>
                      </a:r>
                      <a:r>
                        <a:rPr lang="fr-FR" sz="1600" b="1" i="0" baseline="0" dirty="0" err="1">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bbm</a:t>
                      </a: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bois, métallique, ITE …</a:t>
                      </a:r>
                      <a:endPar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 xmlns:a16="http://schemas.microsoft.com/office/drawing/2014/main" val="10002"/>
                  </a:ext>
                </a:extLst>
              </a:tr>
            </a:tbl>
          </a:graphicData>
        </a:graphic>
      </p:graphicFrame>
      <p:sp>
        <p:nvSpPr>
          <p:cNvPr id="22"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7"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8"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9" name="Flèche droite 38"/>
          <p:cNvSpPr/>
          <p:nvPr/>
        </p:nvSpPr>
        <p:spPr>
          <a:xfrm>
            <a:off x="-29572" y="3561614"/>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600816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L’espace de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28</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15"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6" name="Imag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64" name="Forme libre 63"/>
          <p:cNvSpPr/>
          <p:nvPr/>
        </p:nvSpPr>
        <p:spPr>
          <a:xfrm>
            <a:off x="2770660" y="4451022"/>
            <a:ext cx="3161013" cy="1422753"/>
          </a:xfrm>
          <a:custGeom>
            <a:avLst/>
            <a:gdLst>
              <a:gd name="connsiteX0" fmla="*/ 0 w 3161013"/>
              <a:gd name="connsiteY0" fmla="*/ 0 h 1422753"/>
              <a:gd name="connsiteX1" fmla="*/ 2601166 w 3161013"/>
              <a:gd name="connsiteY1" fmla="*/ 0 h 1422753"/>
              <a:gd name="connsiteX2" fmla="*/ 2601166 w 3161013"/>
              <a:gd name="connsiteY2" fmla="*/ 235773 h 1422753"/>
              <a:gd name="connsiteX3" fmla="*/ 3161013 w 3161013"/>
              <a:gd name="connsiteY3" fmla="*/ 235773 h 1422753"/>
              <a:gd name="connsiteX4" fmla="*/ 3161013 w 3161013"/>
              <a:gd name="connsiteY4" fmla="*/ 1422753 h 1422753"/>
              <a:gd name="connsiteX5" fmla="*/ 2601166 w 3161013"/>
              <a:gd name="connsiteY5" fmla="*/ 1422753 h 1422753"/>
              <a:gd name="connsiteX6" fmla="*/ 2601166 w 3161013"/>
              <a:gd name="connsiteY6" fmla="*/ 1422752 h 1422753"/>
              <a:gd name="connsiteX7" fmla="*/ 0 w 3161013"/>
              <a:gd name="connsiteY7" fmla="*/ 1422752 h 1422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61013" h="1422753">
                <a:moveTo>
                  <a:pt x="0" y="0"/>
                </a:moveTo>
                <a:lnTo>
                  <a:pt x="2601166" y="0"/>
                </a:lnTo>
                <a:lnTo>
                  <a:pt x="2601166" y="235773"/>
                </a:lnTo>
                <a:lnTo>
                  <a:pt x="3161013" y="235773"/>
                </a:lnTo>
                <a:lnTo>
                  <a:pt x="3161013" y="1422753"/>
                </a:lnTo>
                <a:lnTo>
                  <a:pt x="2601166" y="1422753"/>
                </a:lnTo>
                <a:lnTo>
                  <a:pt x="2601166" y="1422752"/>
                </a:lnTo>
                <a:lnTo>
                  <a:pt x="0" y="1422752"/>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fr-FR"/>
          </a:p>
        </p:txBody>
      </p:sp>
      <p:sp>
        <p:nvSpPr>
          <p:cNvPr id="23" name="ZoneTexte 22"/>
          <p:cNvSpPr txBox="1"/>
          <p:nvPr/>
        </p:nvSpPr>
        <p:spPr>
          <a:xfrm>
            <a:off x="2950239" y="4646219"/>
            <a:ext cx="2601166" cy="901688"/>
          </a:xfrm>
          <a:prstGeom prst="rect">
            <a:avLst/>
          </a:prstGeom>
          <a:noFill/>
          <a:ln>
            <a:noFill/>
          </a:ln>
        </p:spPr>
        <p:txBody>
          <a:bodyPr wrap="square" rtlCol="0">
            <a:spAutoFit/>
          </a:bodyPr>
          <a:lstStyle/>
          <a:p>
            <a:pPr algn="ctr"/>
            <a:r>
              <a:rPr lang="fr-FR" b="1" dirty="0">
                <a:solidFill>
                  <a:schemeClr val="bg1"/>
                </a:solidFill>
                <a:latin typeface="Marianne" panose="02000000000000000000" pitchFamily="50" charset="0"/>
              </a:rPr>
              <a:t>Montage</a:t>
            </a:r>
            <a:br>
              <a:rPr lang="fr-FR" b="1" dirty="0">
                <a:solidFill>
                  <a:schemeClr val="bg1"/>
                </a:solidFill>
                <a:latin typeface="Marianne" panose="02000000000000000000" pitchFamily="50" charset="0"/>
              </a:rPr>
            </a:br>
            <a:r>
              <a:rPr lang="fr-FR" b="1" dirty="0">
                <a:solidFill>
                  <a:schemeClr val="bg1"/>
                </a:solidFill>
                <a:latin typeface="Marianne" panose="02000000000000000000" pitchFamily="50" charset="0"/>
              </a:rPr>
              <a:t>extérieur</a:t>
            </a:r>
            <a:br>
              <a:rPr lang="fr-FR" b="1" dirty="0">
                <a:solidFill>
                  <a:schemeClr val="bg1"/>
                </a:solidFill>
                <a:latin typeface="Marianne" panose="02000000000000000000" pitchFamily="50" charset="0"/>
              </a:rPr>
            </a:br>
            <a:r>
              <a:rPr lang="fr-FR" b="1" dirty="0">
                <a:solidFill>
                  <a:schemeClr val="bg1"/>
                </a:solidFill>
                <a:latin typeface="Marianne" panose="02000000000000000000" pitchFamily="50" charset="0"/>
              </a:rPr>
              <a:t>20 x 12 = 240 m²</a:t>
            </a:r>
          </a:p>
        </p:txBody>
      </p:sp>
      <p:grpSp>
        <p:nvGrpSpPr>
          <p:cNvPr id="8" name="Groupe 7"/>
          <p:cNvGrpSpPr/>
          <p:nvPr/>
        </p:nvGrpSpPr>
        <p:grpSpPr>
          <a:xfrm>
            <a:off x="6010228" y="4683659"/>
            <a:ext cx="2606360" cy="1190116"/>
            <a:chOff x="6123993" y="3488732"/>
            <a:chExt cx="2606360" cy="1190116"/>
          </a:xfrm>
        </p:grpSpPr>
        <p:sp>
          <p:nvSpPr>
            <p:cNvPr id="19" name="Rectangle 18"/>
            <p:cNvSpPr/>
            <p:nvPr/>
          </p:nvSpPr>
          <p:spPr>
            <a:xfrm>
              <a:off x="6123993" y="3488732"/>
              <a:ext cx="2606360" cy="11901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p:cNvSpPr txBox="1"/>
            <p:nvPr/>
          </p:nvSpPr>
          <p:spPr>
            <a:xfrm>
              <a:off x="6123993" y="3559843"/>
              <a:ext cx="2606360" cy="923330"/>
            </a:xfrm>
            <a:prstGeom prst="rect">
              <a:avLst/>
            </a:prstGeom>
            <a:noFill/>
            <a:ln>
              <a:noFill/>
            </a:ln>
          </p:spPr>
          <p:txBody>
            <a:bodyPr wrap="square" rtlCol="0">
              <a:spAutoFit/>
            </a:bodyPr>
            <a:lstStyle/>
            <a:p>
              <a:pPr algn="ctr"/>
              <a:r>
                <a:rPr lang="fr-FR" b="1" dirty="0">
                  <a:solidFill>
                    <a:schemeClr val="bg1"/>
                  </a:solidFill>
                  <a:latin typeface="Marianne" panose="02000000000000000000" pitchFamily="50" charset="0"/>
                </a:rPr>
                <a:t>Stockage</a:t>
              </a:r>
              <a:br>
                <a:rPr lang="fr-FR" b="1" dirty="0">
                  <a:solidFill>
                    <a:schemeClr val="bg1"/>
                  </a:solidFill>
                  <a:latin typeface="Marianne" panose="02000000000000000000" pitchFamily="50" charset="0"/>
                </a:rPr>
              </a:br>
              <a:r>
                <a:rPr lang="fr-FR" b="1" dirty="0">
                  <a:solidFill>
                    <a:schemeClr val="bg1"/>
                  </a:solidFill>
                  <a:latin typeface="Marianne" panose="02000000000000000000" pitchFamily="50" charset="0"/>
                </a:rPr>
                <a:t>extérieur</a:t>
              </a:r>
              <a:br>
                <a:rPr lang="fr-FR" b="1" dirty="0">
                  <a:solidFill>
                    <a:schemeClr val="bg1"/>
                  </a:solidFill>
                  <a:latin typeface="Marianne" panose="02000000000000000000" pitchFamily="50" charset="0"/>
                </a:rPr>
              </a:br>
              <a:r>
                <a:rPr lang="fr-FR" b="1" dirty="0">
                  <a:solidFill>
                    <a:schemeClr val="bg1"/>
                  </a:solidFill>
                  <a:latin typeface="Marianne" panose="02000000000000000000" pitchFamily="50" charset="0"/>
                </a:rPr>
                <a:t>20 x 10 = 200 m²</a:t>
              </a:r>
            </a:p>
          </p:txBody>
        </p:sp>
      </p:grpSp>
      <p:sp>
        <p:nvSpPr>
          <p:cNvPr id="25" name="Rectangle 24"/>
          <p:cNvSpPr/>
          <p:nvPr/>
        </p:nvSpPr>
        <p:spPr>
          <a:xfrm rot="5400000">
            <a:off x="3212207" y="3431138"/>
            <a:ext cx="349766" cy="12556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4104727" y="3884098"/>
            <a:ext cx="587354" cy="3479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8" name="Rectangle 27"/>
          <p:cNvSpPr/>
          <p:nvPr/>
        </p:nvSpPr>
        <p:spPr>
          <a:xfrm>
            <a:off x="4784472" y="3891411"/>
            <a:ext cx="587354" cy="3479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ZoneTexte 31"/>
          <p:cNvSpPr txBox="1"/>
          <p:nvPr/>
        </p:nvSpPr>
        <p:spPr>
          <a:xfrm>
            <a:off x="2754052" y="3830267"/>
            <a:ext cx="1260881" cy="415498"/>
          </a:xfrm>
          <a:prstGeom prst="rect">
            <a:avLst/>
          </a:prstGeom>
          <a:noFill/>
          <a:ln>
            <a:noFill/>
          </a:ln>
        </p:spPr>
        <p:txBody>
          <a:bodyPr wrap="square" rtlCol="0">
            <a:spAutoFit/>
          </a:bodyPr>
          <a:lstStyle/>
          <a:p>
            <a:pPr algn="ctr"/>
            <a:r>
              <a:rPr lang="fr-FR" sz="1050" b="1" dirty="0">
                <a:solidFill>
                  <a:schemeClr val="bg1"/>
                </a:solidFill>
                <a:latin typeface="Marianne" panose="02000000000000000000" pitchFamily="50" charset="0"/>
              </a:rPr>
              <a:t>Stockage </a:t>
            </a:r>
            <a:r>
              <a:rPr lang="fr-FR" sz="1050" b="1" dirty="0" err="1">
                <a:solidFill>
                  <a:schemeClr val="bg1"/>
                </a:solidFill>
                <a:latin typeface="Marianne" panose="02000000000000000000" pitchFamily="50" charset="0"/>
              </a:rPr>
              <a:t>int</a:t>
            </a:r>
            <a:r>
              <a:rPr lang="fr-FR" sz="1050" b="1" dirty="0">
                <a:solidFill>
                  <a:schemeClr val="bg1"/>
                </a:solidFill>
                <a:latin typeface="Marianne" panose="02000000000000000000" pitchFamily="50" charset="0"/>
              </a:rPr>
              <a:t>.</a:t>
            </a:r>
            <a:br>
              <a:rPr lang="fr-FR" sz="1050" b="1" dirty="0">
                <a:solidFill>
                  <a:schemeClr val="bg1"/>
                </a:solidFill>
                <a:latin typeface="Marianne" panose="02000000000000000000" pitchFamily="50" charset="0"/>
              </a:rPr>
            </a:br>
            <a:r>
              <a:rPr lang="fr-FR" sz="1050" b="1" dirty="0">
                <a:solidFill>
                  <a:schemeClr val="bg1"/>
                </a:solidFill>
                <a:latin typeface="Marianne" panose="02000000000000000000" pitchFamily="50" charset="0"/>
              </a:rPr>
              <a:t>10 x 2 = 20 m²</a:t>
            </a:r>
          </a:p>
        </p:txBody>
      </p:sp>
      <p:grpSp>
        <p:nvGrpSpPr>
          <p:cNvPr id="13" name="Groupe 12"/>
          <p:cNvGrpSpPr/>
          <p:nvPr/>
        </p:nvGrpSpPr>
        <p:grpSpPr>
          <a:xfrm>
            <a:off x="2759247" y="2592543"/>
            <a:ext cx="1255686" cy="1194126"/>
            <a:chOff x="2755998" y="2161542"/>
            <a:chExt cx="1255686" cy="1194126"/>
          </a:xfrm>
        </p:grpSpPr>
        <p:sp>
          <p:nvSpPr>
            <p:cNvPr id="7" name="Rectangle 6"/>
            <p:cNvSpPr/>
            <p:nvPr/>
          </p:nvSpPr>
          <p:spPr>
            <a:xfrm>
              <a:off x="2755998" y="2161542"/>
              <a:ext cx="1255686" cy="11941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5" name="ZoneTexte 34"/>
            <p:cNvSpPr txBox="1"/>
            <p:nvPr/>
          </p:nvSpPr>
          <p:spPr>
            <a:xfrm>
              <a:off x="2759124" y="2270977"/>
              <a:ext cx="1252560" cy="954107"/>
            </a:xfrm>
            <a:prstGeom prst="rect">
              <a:avLst/>
            </a:prstGeom>
            <a:noFill/>
            <a:ln>
              <a:noFill/>
            </a:ln>
          </p:spPr>
          <p:txBody>
            <a:bodyPr wrap="square" rtlCol="0">
              <a:spAutoFit/>
            </a:bodyPr>
            <a:lstStyle/>
            <a:p>
              <a:pPr algn="ctr"/>
              <a:r>
                <a:rPr lang="fr-FR" sz="1400" b="1" dirty="0">
                  <a:solidFill>
                    <a:schemeClr val="bg1"/>
                  </a:solidFill>
                  <a:latin typeface="Marianne" panose="02000000000000000000" pitchFamily="50" charset="0"/>
                </a:rPr>
                <a:t>Montage</a:t>
              </a:r>
              <a:br>
                <a:rPr lang="fr-FR" sz="1400" b="1" dirty="0">
                  <a:solidFill>
                    <a:schemeClr val="bg1"/>
                  </a:solidFill>
                  <a:latin typeface="Marianne" panose="02000000000000000000" pitchFamily="50" charset="0"/>
                </a:rPr>
              </a:br>
              <a:r>
                <a:rPr lang="fr-FR" sz="1400" b="1" dirty="0">
                  <a:solidFill>
                    <a:schemeClr val="bg1"/>
                  </a:solidFill>
                  <a:latin typeface="Marianne" panose="02000000000000000000" pitchFamily="50" charset="0"/>
                </a:rPr>
                <a:t>intérieur</a:t>
              </a:r>
              <a:br>
                <a:rPr lang="fr-FR" sz="1400" b="1" dirty="0">
                  <a:solidFill>
                    <a:schemeClr val="bg1"/>
                  </a:solidFill>
                  <a:latin typeface="Marianne" panose="02000000000000000000" pitchFamily="50" charset="0"/>
                </a:rPr>
              </a:br>
              <a:r>
                <a:rPr lang="fr-FR" sz="1400" b="1" dirty="0">
                  <a:solidFill>
                    <a:schemeClr val="bg1"/>
                  </a:solidFill>
                  <a:latin typeface="Marianne" panose="02000000000000000000" pitchFamily="50" charset="0"/>
                </a:rPr>
                <a:t>10 x 10 = 100 m²</a:t>
              </a:r>
            </a:p>
          </p:txBody>
        </p:sp>
      </p:grpSp>
      <p:sp>
        <p:nvSpPr>
          <p:cNvPr id="36" name="ZoneTexte 35"/>
          <p:cNvSpPr txBox="1"/>
          <p:nvPr/>
        </p:nvSpPr>
        <p:spPr>
          <a:xfrm>
            <a:off x="4104727" y="3958954"/>
            <a:ext cx="582159" cy="200055"/>
          </a:xfrm>
          <a:prstGeom prst="rect">
            <a:avLst/>
          </a:prstGeom>
          <a:noFill/>
          <a:ln>
            <a:noFill/>
          </a:ln>
        </p:spPr>
        <p:txBody>
          <a:bodyPr wrap="square" rtlCol="0">
            <a:spAutoFit/>
          </a:bodyPr>
          <a:lstStyle/>
          <a:p>
            <a:pPr algn="ctr"/>
            <a:r>
              <a:rPr lang="fr-FR" sz="700" b="1" dirty="0">
                <a:solidFill>
                  <a:schemeClr val="bg1"/>
                </a:solidFill>
                <a:latin typeface="Marianne" panose="02000000000000000000" pitchFamily="50" charset="0"/>
              </a:rPr>
              <a:t>Magasin</a:t>
            </a:r>
          </a:p>
        </p:txBody>
      </p:sp>
      <p:sp>
        <p:nvSpPr>
          <p:cNvPr id="37" name="ZoneTexte 36"/>
          <p:cNvSpPr txBox="1"/>
          <p:nvPr/>
        </p:nvSpPr>
        <p:spPr>
          <a:xfrm>
            <a:off x="4768808" y="3956307"/>
            <a:ext cx="582159" cy="200055"/>
          </a:xfrm>
          <a:prstGeom prst="rect">
            <a:avLst/>
          </a:prstGeom>
          <a:noFill/>
          <a:ln>
            <a:noFill/>
          </a:ln>
        </p:spPr>
        <p:txBody>
          <a:bodyPr wrap="square" rtlCol="0">
            <a:spAutoFit/>
          </a:bodyPr>
          <a:lstStyle/>
          <a:p>
            <a:pPr algn="ctr"/>
            <a:r>
              <a:rPr lang="fr-FR" sz="700" b="1" dirty="0">
                <a:solidFill>
                  <a:schemeClr val="bg1"/>
                </a:solidFill>
                <a:latin typeface="Marianne" panose="02000000000000000000" pitchFamily="50" charset="0"/>
              </a:rPr>
              <a:t>Vestiaire</a:t>
            </a:r>
          </a:p>
        </p:txBody>
      </p:sp>
      <p:grpSp>
        <p:nvGrpSpPr>
          <p:cNvPr id="12" name="Groupe 11"/>
          <p:cNvGrpSpPr/>
          <p:nvPr/>
        </p:nvGrpSpPr>
        <p:grpSpPr>
          <a:xfrm>
            <a:off x="2752005" y="1812161"/>
            <a:ext cx="1262928" cy="690279"/>
            <a:chOff x="2748756" y="1381160"/>
            <a:chExt cx="1262928" cy="690279"/>
          </a:xfrm>
        </p:grpSpPr>
        <p:sp>
          <p:nvSpPr>
            <p:cNvPr id="26" name="Rectangle 25"/>
            <p:cNvSpPr/>
            <p:nvPr/>
          </p:nvSpPr>
          <p:spPr>
            <a:xfrm>
              <a:off x="2755998" y="1381160"/>
              <a:ext cx="1255686" cy="6902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ZoneTexte 37"/>
            <p:cNvSpPr txBox="1"/>
            <p:nvPr/>
          </p:nvSpPr>
          <p:spPr>
            <a:xfrm>
              <a:off x="2748756" y="1431356"/>
              <a:ext cx="1252560" cy="523220"/>
            </a:xfrm>
            <a:prstGeom prst="rect">
              <a:avLst/>
            </a:prstGeom>
            <a:noFill/>
            <a:ln>
              <a:noFill/>
            </a:ln>
          </p:spPr>
          <p:txBody>
            <a:bodyPr wrap="square" rtlCol="0">
              <a:spAutoFit/>
            </a:bodyPr>
            <a:lstStyle/>
            <a:p>
              <a:pPr algn="ctr"/>
              <a:r>
                <a:rPr lang="fr-FR" sz="1400" b="1" dirty="0">
                  <a:solidFill>
                    <a:schemeClr val="bg1"/>
                  </a:solidFill>
                  <a:latin typeface="Marianne" panose="02000000000000000000" pitchFamily="50" charset="0"/>
                </a:rPr>
                <a:t>Salle de préparation</a:t>
              </a:r>
            </a:p>
          </p:txBody>
        </p:sp>
      </p:grpSp>
      <p:sp>
        <p:nvSpPr>
          <p:cNvPr id="39" name="ZoneTexte 38"/>
          <p:cNvSpPr txBox="1"/>
          <p:nvPr/>
        </p:nvSpPr>
        <p:spPr>
          <a:xfrm>
            <a:off x="5171421" y="2266276"/>
            <a:ext cx="3090077" cy="923330"/>
          </a:xfrm>
          <a:prstGeom prst="rect">
            <a:avLst/>
          </a:prstGeom>
          <a:noFill/>
          <a:ln>
            <a:noFill/>
          </a:ln>
        </p:spPr>
        <p:txBody>
          <a:bodyPr wrap="square" rtlCol="0">
            <a:spAutoFit/>
          </a:bodyPr>
          <a:lstStyle/>
          <a:p>
            <a:pPr algn="ctr"/>
            <a:r>
              <a:rPr lang="fr-FR" b="1" dirty="0">
                <a:solidFill>
                  <a:srgbClr val="0070C0"/>
                </a:solidFill>
                <a:latin typeface="Marianne" panose="02000000000000000000" pitchFamily="50" charset="0"/>
              </a:rPr>
              <a:t>Exemple d’agencement des zones contiguës sur un espace total de 600 m²</a:t>
            </a:r>
          </a:p>
        </p:txBody>
      </p:sp>
      <p:sp>
        <p:nvSpPr>
          <p:cNvPr id="10" name="Rectangle 9"/>
          <p:cNvSpPr/>
          <p:nvPr/>
        </p:nvSpPr>
        <p:spPr>
          <a:xfrm>
            <a:off x="2684891" y="4304270"/>
            <a:ext cx="2827511" cy="6393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Rectangle 42"/>
          <p:cNvSpPr/>
          <p:nvPr/>
        </p:nvSpPr>
        <p:spPr>
          <a:xfrm rot="5400000">
            <a:off x="300161" y="3889281"/>
            <a:ext cx="4677215" cy="7150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Rectangle 43"/>
          <p:cNvSpPr/>
          <p:nvPr/>
        </p:nvSpPr>
        <p:spPr>
          <a:xfrm>
            <a:off x="5472659" y="4559095"/>
            <a:ext cx="3345337" cy="62762"/>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Rectangle 44"/>
          <p:cNvSpPr/>
          <p:nvPr/>
        </p:nvSpPr>
        <p:spPr>
          <a:xfrm rot="5400000">
            <a:off x="5378882" y="4398005"/>
            <a:ext cx="266256" cy="78789"/>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9" name="Rectangle 48"/>
          <p:cNvSpPr/>
          <p:nvPr/>
        </p:nvSpPr>
        <p:spPr>
          <a:xfrm>
            <a:off x="8616588" y="681939"/>
            <a:ext cx="465192" cy="337913"/>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2/5</a:t>
            </a:r>
            <a:endParaRPr lang="fr-FR" sz="1200" i="1" dirty="0">
              <a:solidFill>
                <a:schemeClr val="bg1"/>
              </a:solidFill>
              <a:latin typeface="Marianne" panose="02000000000000000000" pitchFamily="50" charset="0"/>
            </a:endParaRPr>
          </a:p>
        </p:txBody>
      </p:sp>
      <p:sp>
        <p:nvSpPr>
          <p:cNvPr id="51"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52"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53"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54"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55"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56"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57"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58"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59"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60"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61"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62"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63" name="Flèche droite 62"/>
          <p:cNvSpPr/>
          <p:nvPr/>
        </p:nvSpPr>
        <p:spPr>
          <a:xfrm>
            <a:off x="-29572" y="3561614"/>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920897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L’espace de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29</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15"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8" name="Imag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9" name="Rectangle 18"/>
          <p:cNvSpPr/>
          <p:nvPr/>
        </p:nvSpPr>
        <p:spPr>
          <a:xfrm>
            <a:off x="8616588" y="681939"/>
            <a:ext cx="465192"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3/5</a:t>
            </a:r>
            <a:endParaRPr lang="fr-FR" sz="1200" i="1" dirty="0">
              <a:solidFill>
                <a:schemeClr val="bg1"/>
              </a:solidFill>
              <a:latin typeface="Marianne" panose="02000000000000000000" pitchFamily="50" charset="0"/>
            </a:endParaRPr>
          </a:p>
        </p:txBody>
      </p:sp>
      <p:graphicFrame>
        <p:nvGraphicFramePr>
          <p:cNvPr id="20" name="Tableau 19"/>
          <p:cNvGraphicFramePr>
            <a:graphicFrameLocks noGrp="1"/>
          </p:cNvGraphicFramePr>
          <p:nvPr>
            <p:extLst>
              <p:ext uri="{D42A27DB-BD31-4B8C-83A1-F6EECF244321}">
                <p14:modId xmlns:p14="http://schemas.microsoft.com/office/powerpoint/2010/main" val="186554350"/>
              </p:ext>
            </p:extLst>
          </p:nvPr>
        </p:nvGraphicFramePr>
        <p:xfrm>
          <a:off x="2168444" y="1059718"/>
          <a:ext cx="6868052" cy="2946962"/>
        </p:xfrm>
        <a:graphic>
          <a:graphicData uri="http://schemas.openxmlformats.org/drawingml/2006/table">
            <a:tbl>
              <a:tblPr firstRow="1" firstCol="1" bandRow="1">
                <a:tableStyleId>{5C22544A-7EE6-4342-B048-85BDC9FD1C3A}</a:tableStyleId>
              </a:tblPr>
              <a:tblGrid>
                <a:gridCol w="1470106">
                  <a:extLst>
                    <a:ext uri="{9D8B030D-6E8A-4147-A177-3AD203B41FA5}">
                      <a16:colId xmlns="" xmlns:a16="http://schemas.microsoft.com/office/drawing/2014/main" val="20000"/>
                    </a:ext>
                  </a:extLst>
                </a:gridCol>
                <a:gridCol w="5397946">
                  <a:extLst>
                    <a:ext uri="{9D8B030D-6E8A-4147-A177-3AD203B41FA5}">
                      <a16:colId xmlns="" xmlns:a16="http://schemas.microsoft.com/office/drawing/2014/main" val="20001"/>
                    </a:ext>
                  </a:extLst>
                </a:gridCol>
              </a:tblGrid>
              <a:tr h="338490">
                <a:tc gridSpan="2">
                  <a:txBody>
                    <a:bodyPr/>
                    <a:lstStyle/>
                    <a:p>
                      <a:pPr algn="ctr"/>
                      <a:r>
                        <a:rPr lang="fr-FR" sz="1600" b="1" kern="1200" dirty="0">
                          <a:solidFill>
                            <a:schemeClr val="lt1"/>
                          </a:solidFill>
                          <a:effectLst/>
                          <a:latin typeface="Marianne" panose="02000000000000000000" pitchFamily="50" charset="0"/>
                          <a:ea typeface="+mn-ea"/>
                          <a:cs typeface="+mn-cs"/>
                        </a:rPr>
                        <a:t>Matériel d’échafaudage certifié NF</a:t>
                      </a:r>
                    </a:p>
                  </a:txBody>
                  <a:tcPr marL="46906" marR="46906" marT="0" marB="0" anchor="ctr"/>
                </a:tc>
                <a:tc hMerge="1">
                  <a:txBody>
                    <a:bodyPr/>
                    <a:lstStyle/>
                    <a:p>
                      <a:pPr algn="ctr">
                        <a:lnSpc>
                          <a:spcPct val="115000"/>
                        </a:lnSpc>
                        <a:spcAft>
                          <a:spcPts val="0"/>
                        </a:spcAft>
                      </a:pP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0"/>
                  </a:ext>
                </a:extLst>
              </a:tr>
              <a:tr h="365144">
                <a:tc>
                  <a:txBody>
                    <a:bodyPr/>
                    <a:lstStyle/>
                    <a:p>
                      <a:pPr algn="ctr">
                        <a:lnSpc>
                          <a:spcPct val="115000"/>
                        </a:lnSpc>
                        <a:spcAft>
                          <a:spcPts val="0"/>
                        </a:spcAft>
                      </a:pPr>
                      <a:r>
                        <a:rPr lang="fr-FR" sz="1600" b="1" i="0" dirty="0">
                          <a:effectLst/>
                          <a:latin typeface="Marianne" panose="02000000000000000000" pitchFamily="50" charset="0"/>
                          <a:ea typeface="Times New Roman" panose="02020603050405020304" pitchFamily="18" charset="0"/>
                          <a:cs typeface="Times New Roman" panose="02020603050405020304" pitchFamily="18" charset="0"/>
                        </a:rPr>
                        <a:t>Echafaudage de pieds </a:t>
                      </a:r>
                    </a:p>
                  </a:txBody>
                  <a:tcPr marL="46906" marR="46906" marT="0" marB="0" anchor="ctr"/>
                </a:tc>
                <a:tc>
                  <a:txBody>
                    <a:bodyPr/>
                    <a:lstStyle/>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Eléments courants (cadres et multidirectionnels) selon exemples de dossiers d’études fournis</a:t>
                      </a: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et zone de montage</a:t>
                      </a: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Travée maxi de 2,50 m</a:t>
                      </a:r>
                    </a:p>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Avec deux types d’assemblage : étrier et rosace</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Eléments pour montage et démontage en sécurité (MDS)</a:t>
                      </a:r>
                    </a:p>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EN 12810 et EN</a:t>
                      </a: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a:t>
                      </a: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12811</a:t>
                      </a:r>
                    </a:p>
                  </a:txBody>
                  <a:tcPr marL="46906" marR="46906" marT="0" marB="0" anchor="ctr"/>
                </a:tc>
                <a:extLst>
                  <a:ext uri="{0D108BD9-81ED-4DB2-BD59-A6C34878D82A}">
                    <a16:rowId xmlns="" xmlns:a16="http://schemas.microsoft.com/office/drawing/2014/main" val="10001"/>
                  </a:ext>
                </a:extLst>
              </a:tr>
              <a:tr h="365144">
                <a:tc>
                  <a:txBody>
                    <a:bodyPr/>
                    <a:lstStyle/>
                    <a:p>
                      <a:pPr algn="ctr">
                        <a:lnSpc>
                          <a:spcPct val="115000"/>
                        </a:lnSpc>
                        <a:spcAft>
                          <a:spcPts val="0"/>
                        </a:spcAft>
                      </a:pPr>
                      <a:r>
                        <a:rPr lang="fr-FR" sz="1600" b="1" i="0" dirty="0">
                          <a:effectLst/>
                          <a:latin typeface="Marianne" panose="02000000000000000000" pitchFamily="50" charset="0"/>
                          <a:ea typeface="Times New Roman" panose="02020603050405020304" pitchFamily="18" charset="0"/>
                          <a:cs typeface="Times New Roman" panose="02020603050405020304" pitchFamily="18" charset="0"/>
                        </a:rPr>
                        <a:t>Echafaudage roulant</a:t>
                      </a:r>
                    </a:p>
                  </a:txBody>
                  <a:tcPr marL="46906" marR="46906" marT="0" marB="0" anchor="ctr"/>
                </a:tc>
                <a:tc>
                  <a:txBody>
                    <a:bodyPr/>
                    <a:lstStyle/>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Eléments pour montage et démontage en sécurité</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EN 1004</a:t>
                      </a:r>
                    </a:p>
                  </a:txBody>
                  <a:tcPr marL="46906" marR="46906" marT="0" marB="0" anchor="ctr"/>
                </a:tc>
                <a:extLst>
                  <a:ext uri="{0D108BD9-81ED-4DB2-BD59-A6C34878D82A}">
                    <a16:rowId xmlns="" xmlns:a16="http://schemas.microsoft.com/office/drawing/2014/main" val="10002"/>
                  </a:ext>
                </a:extLst>
              </a:tr>
              <a:tr h="365144">
                <a:tc>
                  <a:txBody>
                    <a:bodyPr/>
                    <a:lstStyle/>
                    <a:p>
                      <a:pPr algn="ctr">
                        <a:lnSpc>
                          <a:spcPct val="115000"/>
                        </a:lnSpc>
                        <a:spcAft>
                          <a:spcPts val="0"/>
                        </a:spcAft>
                      </a:pPr>
                      <a:r>
                        <a:rPr lang="fr-FR" sz="1600" b="1" i="0" dirty="0">
                          <a:effectLst/>
                          <a:latin typeface="Marianne" panose="02000000000000000000" pitchFamily="50" charset="0"/>
                          <a:ea typeface="Times New Roman" panose="02020603050405020304" pitchFamily="18" charset="0"/>
                          <a:cs typeface="Times New Roman" panose="02020603050405020304" pitchFamily="18" charset="0"/>
                        </a:rPr>
                        <a:t>Appuis</a:t>
                      </a:r>
                    </a:p>
                  </a:txBody>
                  <a:tcPr marL="46906" marR="46906" marT="0" marB="0" anchor="ctr"/>
                </a:tc>
                <a:tc>
                  <a:txBody>
                    <a:bodyPr/>
                    <a:lstStyle/>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Vérins, pieds, pieds orientables, cales, semelles de répartition</a:t>
                      </a:r>
                    </a:p>
                  </a:txBody>
                  <a:tcPr marL="46906" marR="46906" marT="0" marB="0" anchor="ctr"/>
                </a:tc>
                <a:extLst>
                  <a:ext uri="{0D108BD9-81ED-4DB2-BD59-A6C34878D82A}">
                    <a16:rowId xmlns="" xmlns:a16="http://schemas.microsoft.com/office/drawing/2014/main" val="10003"/>
                  </a:ext>
                </a:extLst>
              </a:tr>
            </a:tbl>
          </a:graphicData>
        </a:graphic>
      </p:graphicFrame>
      <p:graphicFrame>
        <p:nvGraphicFramePr>
          <p:cNvPr id="21" name="Tableau 20"/>
          <p:cNvGraphicFramePr>
            <a:graphicFrameLocks noGrp="1"/>
          </p:cNvGraphicFramePr>
          <p:nvPr>
            <p:extLst>
              <p:ext uri="{D42A27DB-BD31-4B8C-83A1-F6EECF244321}">
                <p14:modId xmlns:p14="http://schemas.microsoft.com/office/powerpoint/2010/main" val="484335876"/>
              </p:ext>
            </p:extLst>
          </p:nvPr>
        </p:nvGraphicFramePr>
        <p:xfrm>
          <a:off x="2168444" y="4775104"/>
          <a:ext cx="6868051" cy="899322"/>
        </p:xfrm>
        <a:graphic>
          <a:graphicData uri="http://schemas.openxmlformats.org/drawingml/2006/table">
            <a:tbl>
              <a:tblPr firstRow="1" firstCol="1" bandRow="1">
                <a:tableStyleId>{B301B821-A1FF-4177-AEE7-76D212191A09}</a:tableStyleId>
              </a:tblPr>
              <a:tblGrid>
                <a:gridCol w="6868051">
                  <a:extLst>
                    <a:ext uri="{9D8B030D-6E8A-4147-A177-3AD203B41FA5}">
                      <a16:colId xmlns="" xmlns:a16="http://schemas.microsoft.com/office/drawing/2014/main" val="20000"/>
                    </a:ext>
                  </a:extLst>
                </a:gridCol>
              </a:tblGrid>
              <a:tr h="338490">
                <a:tc>
                  <a:txBody>
                    <a:bodyPr/>
                    <a:lstStyle/>
                    <a:p>
                      <a:pPr algn="ctr"/>
                      <a:r>
                        <a:rPr lang="fr-FR" sz="1600" kern="1200" dirty="0">
                          <a:effectLst/>
                          <a:latin typeface="Marianne" panose="02000000000000000000" pitchFamily="50" charset="0"/>
                        </a:rPr>
                        <a:t>Matériel de sécurisation</a:t>
                      </a:r>
                      <a:endParaRPr lang="fr-FR" sz="1600" b="1" kern="1200" dirty="0">
                        <a:solidFill>
                          <a:schemeClr val="lt1"/>
                        </a:solidFill>
                        <a:effectLst/>
                        <a:latin typeface="Marianne" panose="02000000000000000000" pitchFamily="50" charset="0"/>
                        <a:ea typeface="+mn-ea"/>
                        <a:cs typeface="+mn-cs"/>
                      </a:endParaRPr>
                    </a:p>
                  </a:txBody>
                  <a:tcPr marL="46906" marR="46906" marT="0" marB="0" anchor="ctr"/>
                </a:tc>
                <a:extLst>
                  <a:ext uri="{0D108BD9-81ED-4DB2-BD59-A6C34878D82A}">
                    <a16:rowId xmlns="" xmlns:a16="http://schemas.microsoft.com/office/drawing/2014/main" val="10000"/>
                  </a:ext>
                </a:extLst>
              </a:tr>
              <a:tr h="365144">
                <a:tc>
                  <a:txBody>
                    <a:bodyPr/>
                    <a:lstStyle/>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Clôture de chantier pour fermer l’espace de formation</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Signalisation, balisage : plots, rubalise,</a:t>
                      </a: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p</a:t>
                      </a: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anneaux courants …</a:t>
                      </a:r>
                    </a:p>
                  </a:txBody>
                  <a:tcPr marL="46906" marR="46906" marT="0" marB="0" anchor="ctr"/>
                </a:tc>
                <a:extLst>
                  <a:ext uri="{0D108BD9-81ED-4DB2-BD59-A6C34878D82A}">
                    <a16:rowId xmlns="" xmlns:a16="http://schemas.microsoft.com/office/drawing/2014/main" val="10001"/>
                  </a:ext>
                </a:extLst>
              </a:tr>
            </a:tbl>
          </a:graphicData>
        </a:graphic>
      </p:graphicFrame>
      <p:sp>
        <p:nvSpPr>
          <p:cNvPr id="23"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7"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8"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9"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43" name="Flèche droite 42"/>
          <p:cNvSpPr/>
          <p:nvPr/>
        </p:nvSpPr>
        <p:spPr>
          <a:xfrm>
            <a:off x="-29572" y="3561614"/>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85468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3" name="Espace réservé du contenu 2"/>
          <p:cNvSpPr>
            <a:spLocks noGrp="1"/>
          </p:cNvSpPr>
          <p:nvPr>
            <p:ph idx="1"/>
          </p:nvPr>
        </p:nvSpPr>
        <p:spPr>
          <a:xfrm>
            <a:off x="2068462" y="1003125"/>
            <a:ext cx="7075538" cy="5854874"/>
          </a:xfrm>
        </p:spPr>
        <p:txBody>
          <a:bodyPr>
            <a:noAutofit/>
          </a:bodyPr>
          <a:lstStyle/>
          <a:p>
            <a:pPr marL="0" indent="0">
              <a:lnSpc>
                <a:spcPct val="114000"/>
              </a:lnSpc>
              <a:spcBef>
                <a:spcPts val="600"/>
              </a:spcBef>
              <a:buNone/>
            </a:pPr>
            <a:r>
              <a:rPr lang="fr-FR" sz="1800" b="1" dirty="0">
                <a:solidFill>
                  <a:srgbClr val="0070C0"/>
                </a:solidFill>
                <a:latin typeface="Marianne" panose="02000000000000000000" pitchFamily="50" charset="0"/>
                <a:cs typeface="Arial" panose="020B0604020202020204" pitchFamily="34" charset="0"/>
              </a:rPr>
              <a:t>La MC3  Echafaudeur est créée afin de répondre aux besoins en recrutements et aux enjeux de développement des compétences et de la reconnaissance du métier. </a:t>
            </a:r>
          </a:p>
          <a:p>
            <a:pPr marL="0" indent="0">
              <a:lnSpc>
                <a:spcPct val="114000"/>
              </a:lnSpc>
              <a:spcBef>
                <a:spcPts val="600"/>
              </a:spcBef>
              <a:buNone/>
            </a:pPr>
            <a:r>
              <a:rPr lang="fr-FR" sz="1800" b="1" dirty="0">
                <a:solidFill>
                  <a:srgbClr val="0070C0"/>
                </a:solidFill>
                <a:latin typeface="Marianne" panose="02000000000000000000" pitchFamily="50" charset="0"/>
                <a:cs typeface="Arial" panose="020B0604020202020204" pitchFamily="34" charset="0"/>
              </a:rPr>
              <a:t>L’échafaudeur doit être capable de réaliser les tâches de technicités courantes en s’assurant de la stabilité, de la sécurité de l’ouvrage et de son environnement. </a:t>
            </a:r>
          </a:p>
          <a:p>
            <a:pPr marL="0" indent="0">
              <a:lnSpc>
                <a:spcPct val="114000"/>
              </a:lnSpc>
              <a:spcBef>
                <a:spcPts val="600"/>
              </a:spcBef>
              <a:buNone/>
            </a:pPr>
            <a:r>
              <a:rPr lang="fr-FR" sz="1800" b="1" dirty="0">
                <a:solidFill>
                  <a:srgbClr val="0070C0"/>
                </a:solidFill>
                <a:latin typeface="Marianne" panose="02000000000000000000" pitchFamily="50" charset="0"/>
                <a:cs typeface="Arial" panose="020B0604020202020204" pitchFamily="34" charset="0"/>
              </a:rPr>
              <a:t>Or les activités de l’échafaudeur, telles que définies ne sont pas intégrées dans les formations échafaudages de la R408 (annexes 3, 4 et 5) des diplômes de niveau 3 et 4 du secteur du bâtiment.</a:t>
            </a:r>
          </a:p>
          <a:p>
            <a:pPr marL="0" indent="0">
              <a:lnSpc>
                <a:spcPct val="114000"/>
              </a:lnSpc>
              <a:spcBef>
                <a:spcPts val="600"/>
              </a:spcBef>
              <a:buNone/>
            </a:pPr>
            <a:r>
              <a:rPr lang="fr-FR" sz="1800" b="1" u="sng" dirty="0">
                <a:solidFill>
                  <a:srgbClr val="0070C0"/>
                </a:solidFill>
                <a:latin typeface="Marianne" panose="02000000000000000000" pitchFamily="50" charset="0"/>
                <a:cs typeface="Arial" panose="020B0604020202020204" pitchFamily="34" charset="0"/>
              </a:rPr>
              <a:t>Groupe de travail pour l’écriture du référentiel </a:t>
            </a:r>
            <a:r>
              <a:rPr lang="fr-FR" sz="1800" b="1" dirty="0">
                <a:solidFill>
                  <a:srgbClr val="0070C0"/>
                </a:solidFill>
                <a:latin typeface="Marianne" panose="02000000000000000000" pitchFamily="50" charset="0"/>
                <a:cs typeface="Arial" panose="020B0604020202020204" pitchFamily="34" charset="0"/>
              </a:rPr>
              <a:t>: </a:t>
            </a:r>
            <a:br>
              <a:rPr lang="fr-FR" sz="1800" b="1" dirty="0">
                <a:solidFill>
                  <a:srgbClr val="0070C0"/>
                </a:solidFill>
                <a:latin typeface="Marianne" panose="02000000000000000000" pitchFamily="50" charset="0"/>
                <a:cs typeface="Arial" panose="020B0604020202020204" pitchFamily="34" charset="0"/>
              </a:rPr>
            </a:br>
            <a:r>
              <a:rPr lang="fr-FR" sz="1800" b="1" dirty="0">
                <a:solidFill>
                  <a:srgbClr val="0070C0"/>
                </a:solidFill>
                <a:latin typeface="Marianne" panose="02000000000000000000" pitchFamily="50" charset="0"/>
                <a:cs typeface="Arial" panose="020B0604020202020204" pitchFamily="34" charset="0"/>
              </a:rPr>
              <a:t>- 2 représentants proposés par la FFB et désigné par le SFECE (syndicat français de l’échafaudage)</a:t>
            </a:r>
            <a:br>
              <a:rPr lang="fr-FR" sz="1800" b="1" dirty="0">
                <a:solidFill>
                  <a:srgbClr val="0070C0"/>
                </a:solidFill>
                <a:latin typeface="Marianne" panose="02000000000000000000" pitchFamily="50" charset="0"/>
                <a:cs typeface="Arial" panose="020B0604020202020204" pitchFamily="34" charset="0"/>
              </a:rPr>
            </a:br>
            <a:r>
              <a:rPr lang="fr-FR" sz="1800" b="1" dirty="0">
                <a:solidFill>
                  <a:srgbClr val="0070C0"/>
                </a:solidFill>
                <a:latin typeface="Marianne" panose="02000000000000000000" pitchFamily="50" charset="0"/>
                <a:cs typeface="Arial" panose="020B0604020202020204" pitchFamily="34" charset="0"/>
              </a:rPr>
              <a:t>- 1 inspecteur général de l’éducation du sport et de la recherche</a:t>
            </a:r>
            <a:br>
              <a:rPr lang="fr-FR" sz="1800" b="1" dirty="0">
                <a:solidFill>
                  <a:srgbClr val="0070C0"/>
                </a:solidFill>
                <a:latin typeface="Marianne" panose="02000000000000000000" pitchFamily="50" charset="0"/>
                <a:cs typeface="Arial" panose="020B0604020202020204" pitchFamily="34" charset="0"/>
              </a:rPr>
            </a:br>
            <a:r>
              <a:rPr lang="fr-FR" sz="1800" b="1" dirty="0">
                <a:solidFill>
                  <a:srgbClr val="0070C0"/>
                </a:solidFill>
                <a:latin typeface="Marianne" panose="02000000000000000000" pitchFamily="50" charset="0"/>
                <a:cs typeface="Arial" panose="020B0604020202020204" pitchFamily="34" charset="0"/>
              </a:rPr>
              <a:t>- 2 inspecteurs de l’éducation nationale</a:t>
            </a:r>
            <a:br>
              <a:rPr lang="fr-FR" sz="1800" b="1" dirty="0">
                <a:solidFill>
                  <a:srgbClr val="0070C0"/>
                </a:solidFill>
                <a:latin typeface="Marianne" panose="02000000000000000000" pitchFamily="50" charset="0"/>
                <a:cs typeface="Arial" panose="020B0604020202020204" pitchFamily="34" charset="0"/>
              </a:rPr>
            </a:br>
            <a:r>
              <a:rPr lang="fr-FR" sz="1800" b="1" dirty="0">
                <a:solidFill>
                  <a:srgbClr val="0070C0"/>
                </a:solidFill>
                <a:latin typeface="Marianne" panose="02000000000000000000" pitchFamily="50" charset="0"/>
                <a:cs typeface="Arial" panose="020B0604020202020204" pitchFamily="34" charset="0"/>
              </a:rPr>
              <a:t>- 4 enseignants</a:t>
            </a:r>
          </a:p>
          <a:p>
            <a:pPr marL="0" indent="0">
              <a:lnSpc>
                <a:spcPct val="114000"/>
              </a:lnSpc>
              <a:spcBef>
                <a:spcPts val="600"/>
              </a:spcBef>
              <a:buNone/>
            </a:pPr>
            <a:endParaRPr lang="fr-FR" sz="1800" dirty="0">
              <a:solidFill>
                <a:srgbClr val="FF0000"/>
              </a:solidFill>
              <a:latin typeface="Marianne" panose="02000000000000000000" pitchFamily="50" charset="0"/>
              <a:cs typeface="Arial" panose="020B0604020202020204" pitchFamily="34" charset="0"/>
            </a:endParaRPr>
          </a:p>
          <a:p>
            <a:pPr marL="0" indent="0">
              <a:lnSpc>
                <a:spcPct val="114000"/>
              </a:lnSpc>
              <a:spcBef>
                <a:spcPts val="600"/>
              </a:spcBef>
              <a:buNone/>
            </a:pPr>
            <a:endParaRPr lang="fr-FR" sz="1800" b="1" dirty="0">
              <a:solidFill>
                <a:srgbClr val="FF0000"/>
              </a:solidFill>
              <a:latin typeface="Marianne" panose="02000000000000000000" pitchFamily="50" charset="0"/>
              <a:cs typeface="Arial" panose="020B0604020202020204" pitchFamily="34" charset="0"/>
            </a:endParaRPr>
          </a:p>
        </p:txBody>
      </p:sp>
      <p:sp>
        <p:nvSpPr>
          <p:cNvPr id="6" name="Espace réservé du numéro de diapositive 12"/>
          <p:cNvSpPr>
            <a:spLocks noGrp="1"/>
          </p:cNvSpPr>
          <p:nvPr>
            <p:ph type="sldNum" sz="quarter" idx="12"/>
          </p:nvPr>
        </p:nvSpPr>
        <p:spPr>
          <a:xfrm>
            <a:off x="-15352" y="6550702"/>
            <a:ext cx="299858" cy="27384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3</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53" name="Rectangle 61"/>
          <p:cNvSpPr/>
          <p:nvPr/>
        </p:nvSpPr>
        <p:spPr>
          <a:xfrm>
            <a:off x="-29571" y="1"/>
            <a:ext cx="2108421" cy="989752"/>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54"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fontScale="90000"/>
          </a:bodyPr>
          <a:lstStyle/>
          <a:p>
            <a:pPr marL="1440000" algn="ctr"/>
            <a:r>
              <a:rPr lang="fr-FR" sz="4000" b="1" dirty="0">
                <a:solidFill>
                  <a:srgbClr val="0070C0"/>
                </a:solidFill>
                <a:latin typeface="Marianne" panose="02000000000000000000" pitchFamily="50" charset="0"/>
                <a:cs typeface="Arial" panose="020B0604020202020204" pitchFamily="34" charset="0"/>
              </a:rPr>
              <a:t>Les attendus de</a:t>
            </a:r>
            <a:br>
              <a:rPr lang="fr-FR" sz="4000" b="1" dirty="0">
                <a:solidFill>
                  <a:srgbClr val="0070C0"/>
                </a:solidFill>
                <a:latin typeface="Marianne" panose="02000000000000000000" pitchFamily="50" charset="0"/>
                <a:cs typeface="Arial" panose="020B0604020202020204" pitchFamily="34" charset="0"/>
              </a:rPr>
            </a:br>
            <a:r>
              <a:rPr lang="fr-FR" sz="4000" b="1" dirty="0">
                <a:solidFill>
                  <a:srgbClr val="0070C0"/>
                </a:solidFill>
                <a:latin typeface="Marianne" panose="02000000000000000000" pitchFamily="50" charset="0"/>
                <a:cs typeface="Arial" panose="020B0604020202020204" pitchFamily="34" charset="0"/>
              </a:rPr>
              <a:t>la profession</a:t>
            </a:r>
          </a:p>
        </p:txBody>
      </p:sp>
      <p:cxnSp>
        <p:nvCxnSpPr>
          <p:cNvPr id="56" name="Connecteur droit 55"/>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Connecteur droit 56"/>
          <p:cNvCxnSpPr>
            <a:cxnSpLocks/>
          </p:cNvCxnSpPr>
          <p:nvPr/>
        </p:nvCxnSpPr>
        <p:spPr>
          <a:xfrm>
            <a:off x="2073655" y="0"/>
            <a:ext cx="0" cy="989753"/>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8" name="Groupe 57"/>
          <p:cNvGrpSpPr/>
          <p:nvPr/>
        </p:nvGrpSpPr>
        <p:grpSpPr>
          <a:xfrm>
            <a:off x="28855" y="65589"/>
            <a:ext cx="503843" cy="628831"/>
            <a:chOff x="2641023" y="1839258"/>
            <a:chExt cx="988653" cy="1104087"/>
          </a:xfrm>
        </p:grpSpPr>
        <p:pic>
          <p:nvPicPr>
            <p:cNvPr id="59" name="Image 58"/>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61" name="Image 6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9"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8" name="Imag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9" name="Flèche droite 18"/>
          <p:cNvSpPr/>
          <p:nvPr/>
        </p:nvSpPr>
        <p:spPr>
          <a:xfrm>
            <a:off x="-29571" y="1418214"/>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
        <p:nvSpPr>
          <p:cNvPr id="20"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3"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Tree>
    <p:extLst>
      <p:ext uri="{BB962C8B-B14F-4D97-AF65-F5344CB8AC3E}">
        <p14:creationId xmlns:p14="http://schemas.microsoft.com/office/powerpoint/2010/main" val="40306000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L’espace de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30</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15"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8" name="Imag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9" name="Rectangle 18"/>
          <p:cNvSpPr/>
          <p:nvPr/>
        </p:nvSpPr>
        <p:spPr>
          <a:xfrm>
            <a:off x="8616588" y="681939"/>
            <a:ext cx="465192"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4/5</a:t>
            </a:r>
            <a:endParaRPr lang="fr-FR" sz="1200" i="1" dirty="0">
              <a:solidFill>
                <a:schemeClr val="bg1"/>
              </a:solidFill>
              <a:latin typeface="Marianne" panose="02000000000000000000" pitchFamily="50" charset="0"/>
            </a:endParaRPr>
          </a:p>
        </p:txBody>
      </p:sp>
      <p:graphicFrame>
        <p:nvGraphicFramePr>
          <p:cNvPr id="20" name="Tableau 19"/>
          <p:cNvGraphicFramePr>
            <a:graphicFrameLocks noGrp="1"/>
          </p:cNvGraphicFramePr>
          <p:nvPr>
            <p:extLst>
              <p:ext uri="{D42A27DB-BD31-4B8C-83A1-F6EECF244321}">
                <p14:modId xmlns:p14="http://schemas.microsoft.com/office/powerpoint/2010/main" val="3208160211"/>
              </p:ext>
            </p:extLst>
          </p:nvPr>
        </p:nvGraphicFramePr>
        <p:xfrm>
          <a:off x="2168443" y="1059718"/>
          <a:ext cx="6868051" cy="3703482"/>
        </p:xfrm>
        <a:graphic>
          <a:graphicData uri="http://schemas.openxmlformats.org/drawingml/2006/table">
            <a:tbl>
              <a:tblPr firstRow="1" firstCol="1" bandRow="1">
                <a:tableStyleId>{B301B821-A1FF-4177-AEE7-76D212191A09}</a:tableStyleId>
              </a:tblPr>
              <a:tblGrid>
                <a:gridCol w="6868051">
                  <a:extLst>
                    <a:ext uri="{9D8B030D-6E8A-4147-A177-3AD203B41FA5}">
                      <a16:colId xmlns="" xmlns:a16="http://schemas.microsoft.com/office/drawing/2014/main" val="20000"/>
                    </a:ext>
                  </a:extLst>
                </a:gridCol>
              </a:tblGrid>
              <a:tr h="338490">
                <a:tc>
                  <a:txBody>
                    <a:bodyPr/>
                    <a:lstStyle/>
                    <a:p>
                      <a:pPr algn="ctr"/>
                      <a:r>
                        <a:rPr lang="fr-FR" sz="1600" kern="1200" dirty="0">
                          <a:effectLst/>
                          <a:latin typeface="Marianne" panose="02000000000000000000" pitchFamily="50" charset="0"/>
                        </a:rPr>
                        <a:t>Matériel pour montages spécifiques</a:t>
                      </a:r>
                      <a:endParaRPr lang="fr-FR" sz="1600" b="1" kern="1200" dirty="0">
                        <a:solidFill>
                          <a:schemeClr val="lt1"/>
                        </a:solidFill>
                        <a:effectLst/>
                        <a:latin typeface="Marianne" panose="02000000000000000000" pitchFamily="50" charset="0"/>
                        <a:ea typeface="+mn-ea"/>
                        <a:cs typeface="+mn-cs"/>
                      </a:endParaRPr>
                    </a:p>
                  </a:txBody>
                  <a:tcPr marL="46906" marR="46906" marT="0" marB="0" anchor="ctr"/>
                </a:tc>
                <a:extLst>
                  <a:ext uri="{0D108BD9-81ED-4DB2-BD59-A6C34878D82A}">
                    <a16:rowId xmlns="" xmlns:a16="http://schemas.microsoft.com/office/drawing/2014/main" val="10000"/>
                  </a:ext>
                </a:extLst>
              </a:tr>
              <a:tr h="365144">
                <a:tc>
                  <a:txBody>
                    <a:bodyPr/>
                    <a:lstStyle/>
                    <a:p>
                      <a:pPr algn="l">
                        <a:lnSpc>
                          <a:spcPct val="115000"/>
                        </a:lnSpc>
                        <a:spcAft>
                          <a:spcPts val="0"/>
                        </a:spcAft>
                      </a:pPr>
                      <a:r>
                        <a:rPr lang="fr-FR" sz="1600" dirty="0">
                          <a:solidFill>
                            <a:srgbClr val="0070C0"/>
                          </a:solidFill>
                          <a:effectLst/>
                          <a:latin typeface="Marianne" panose="02000000000000000000" pitchFamily="50" charset="0"/>
                        </a:rPr>
                        <a:t>Passage piéton</a:t>
                      </a:r>
                      <a:br>
                        <a:rPr lang="fr-FR" sz="1600" dirty="0">
                          <a:solidFill>
                            <a:srgbClr val="0070C0"/>
                          </a:solidFill>
                          <a:effectLst/>
                          <a:latin typeface="Marianne" panose="02000000000000000000" pitchFamily="50" charset="0"/>
                        </a:rPr>
                      </a:br>
                      <a:r>
                        <a:rPr lang="fr-FR" sz="1600" dirty="0">
                          <a:solidFill>
                            <a:srgbClr val="0070C0"/>
                          </a:solidFill>
                          <a:effectLst/>
                          <a:latin typeface="Marianne" panose="02000000000000000000" pitchFamily="50" charset="0"/>
                        </a:rPr>
                        <a:t>Poutre de franchissement (mini de 4m) </a:t>
                      </a:r>
                      <a:br>
                        <a:rPr lang="fr-FR" sz="1600" dirty="0">
                          <a:solidFill>
                            <a:srgbClr val="0070C0"/>
                          </a:solidFill>
                          <a:effectLst/>
                          <a:latin typeface="Marianne" panose="02000000000000000000" pitchFamily="50" charset="0"/>
                        </a:rPr>
                      </a:br>
                      <a:r>
                        <a:rPr lang="fr-FR" sz="1600" dirty="0">
                          <a:solidFill>
                            <a:srgbClr val="0070C0"/>
                          </a:solidFill>
                          <a:effectLst/>
                          <a:latin typeface="Marianne" panose="02000000000000000000" pitchFamily="50" charset="0"/>
                        </a:rPr>
                        <a:t>Escalier (jusqu’au dernier niveau)</a:t>
                      </a:r>
                      <a:br>
                        <a:rPr lang="fr-FR" sz="1600" dirty="0">
                          <a:solidFill>
                            <a:srgbClr val="0070C0"/>
                          </a:solidFill>
                          <a:effectLst/>
                          <a:latin typeface="Marianne" panose="02000000000000000000" pitchFamily="50" charset="0"/>
                        </a:rPr>
                      </a:br>
                      <a:r>
                        <a:rPr lang="fr-FR" sz="1600" dirty="0">
                          <a:solidFill>
                            <a:srgbClr val="0070C0"/>
                          </a:solidFill>
                          <a:effectLst/>
                          <a:latin typeface="Marianne" panose="02000000000000000000" pitchFamily="50" charset="0"/>
                        </a:rPr>
                        <a:t>Console (0,30 m)</a:t>
                      </a:r>
                      <a:br>
                        <a:rPr lang="fr-FR" sz="1600" dirty="0">
                          <a:solidFill>
                            <a:srgbClr val="0070C0"/>
                          </a:solidFill>
                          <a:effectLst/>
                          <a:latin typeface="Marianne" panose="02000000000000000000" pitchFamily="50" charset="0"/>
                        </a:rPr>
                      </a:br>
                      <a:r>
                        <a:rPr lang="fr-FR" sz="1600" dirty="0">
                          <a:solidFill>
                            <a:srgbClr val="0070C0"/>
                          </a:solidFill>
                          <a:effectLst/>
                          <a:latin typeface="Marianne" panose="02000000000000000000" pitchFamily="50" charset="0"/>
                        </a:rPr>
                        <a:t>Porte à faux (1,50 m)</a:t>
                      </a:r>
                      <a:br>
                        <a:rPr lang="fr-FR" sz="1600" dirty="0">
                          <a:solidFill>
                            <a:srgbClr val="0070C0"/>
                          </a:solidFill>
                          <a:effectLst/>
                          <a:latin typeface="Marianne" panose="02000000000000000000" pitchFamily="50" charset="0"/>
                        </a:rPr>
                      </a:br>
                      <a:r>
                        <a:rPr lang="fr-FR" sz="1600" dirty="0">
                          <a:solidFill>
                            <a:srgbClr val="0070C0"/>
                          </a:solidFill>
                          <a:effectLst/>
                          <a:latin typeface="Marianne" panose="02000000000000000000" pitchFamily="50" charset="0"/>
                        </a:rPr>
                        <a:t>Sapine de stockage</a:t>
                      </a:r>
                      <a:br>
                        <a:rPr lang="fr-FR" sz="1600" dirty="0">
                          <a:solidFill>
                            <a:srgbClr val="0070C0"/>
                          </a:solidFill>
                          <a:effectLst/>
                          <a:latin typeface="Marianne" panose="02000000000000000000" pitchFamily="50" charset="0"/>
                        </a:rPr>
                      </a:br>
                      <a:r>
                        <a:rPr lang="fr-FR" sz="1600" dirty="0">
                          <a:solidFill>
                            <a:srgbClr val="0070C0"/>
                          </a:solidFill>
                          <a:effectLst/>
                          <a:latin typeface="Marianne" panose="02000000000000000000" pitchFamily="50" charset="0"/>
                        </a:rPr>
                        <a:t>Barrière écluse </a:t>
                      </a:r>
                      <a:br>
                        <a:rPr lang="fr-FR" sz="1600" dirty="0">
                          <a:solidFill>
                            <a:srgbClr val="0070C0"/>
                          </a:solidFill>
                          <a:effectLst/>
                          <a:latin typeface="Marianne" panose="02000000000000000000" pitchFamily="50" charset="0"/>
                        </a:rPr>
                      </a:br>
                      <a:r>
                        <a:rPr lang="fr-FR" sz="1600" dirty="0">
                          <a:solidFill>
                            <a:srgbClr val="0070C0"/>
                          </a:solidFill>
                          <a:effectLst/>
                          <a:latin typeface="Marianne" panose="02000000000000000000" pitchFamily="50" charset="0"/>
                        </a:rPr>
                        <a:t>Pare gravât</a:t>
                      </a:r>
                      <a:br>
                        <a:rPr lang="fr-FR" sz="1600" dirty="0">
                          <a:solidFill>
                            <a:srgbClr val="0070C0"/>
                          </a:solidFill>
                          <a:effectLst/>
                          <a:latin typeface="Marianne" panose="02000000000000000000" pitchFamily="50" charset="0"/>
                        </a:rPr>
                      </a:br>
                      <a:r>
                        <a:rPr lang="fr-FR" sz="1600" dirty="0">
                          <a:solidFill>
                            <a:srgbClr val="0070C0"/>
                          </a:solidFill>
                          <a:effectLst/>
                          <a:latin typeface="Marianne" panose="02000000000000000000" pitchFamily="50" charset="0"/>
                        </a:rPr>
                        <a:t>Filets</a:t>
                      </a:r>
                      <a:br>
                        <a:rPr lang="fr-FR" sz="1600" dirty="0">
                          <a:solidFill>
                            <a:srgbClr val="0070C0"/>
                          </a:solidFill>
                          <a:effectLst/>
                          <a:latin typeface="Marianne" panose="02000000000000000000" pitchFamily="50" charset="0"/>
                        </a:rPr>
                      </a:br>
                      <a:r>
                        <a:rPr lang="fr-FR" sz="1600" dirty="0">
                          <a:solidFill>
                            <a:srgbClr val="0070C0"/>
                          </a:solidFill>
                          <a:effectLst/>
                          <a:latin typeface="Marianne" panose="02000000000000000000" pitchFamily="50" charset="0"/>
                        </a:rPr>
                        <a:t>Galets</a:t>
                      </a:r>
                      <a:br>
                        <a:rPr lang="fr-FR" sz="1600" dirty="0">
                          <a:solidFill>
                            <a:srgbClr val="0070C0"/>
                          </a:solidFill>
                          <a:effectLst/>
                          <a:latin typeface="Marianne" panose="02000000000000000000" pitchFamily="50" charset="0"/>
                        </a:rPr>
                      </a:br>
                      <a:r>
                        <a:rPr lang="fr-FR" sz="1600" dirty="0">
                          <a:solidFill>
                            <a:srgbClr val="0070C0"/>
                          </a:solidFill>
                          <a:effectLst/>
                          <a:latin typeface="Marianne" panose="02000000000000000000" pitchFamily="50" charset="0"/>
                        </a:rPr>
                        <a:t>Protections bas de pente</a:t>
                      </a:r>
                    </a:p>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t>
                      </a:r>
                    </a:p>
                  </a:txBody>
                  <a:tcPr marL="46906" marR="46906" marT="0" marB="0" anchor="ctr"/>
                </a:tc>
                <a:extLst>
                  <a:ext uri="{0D108BD9-81ED-4DB2-BD59-A6C34878D82A}">
                    <a16:rowId xmlns="" xmlns:a16="http://schemas.microsoft.com/office/drawing/2014/main" val="10001"/>
                  </a:ext>
                </a:extLst>
              </a:tr>
            </a:tbl>
          </a:graphicData>
        </a:graphic>
      </p:graphicFrame>
      <p:graphicFrame>
        <p:nvGraphicFramePr>
          <p:cNvPr id="21" name="Tableau 20"/>
          <p:cNvGraphicFramePr>
            <a:graphicFrameLocks noGrp="1"/>
          </p:cNvGraphicFramePr>
          <p:nvPr>
            <p:extLst>
              <p:ext uri="{D42A27DB-BD31-4B8C-83A1-F6EECF244321}">
                <p14:modId xmlns:p14="http://schemas.microsoft.com/office/powerpoint/2010/main" val="1174745401"/>
              </p:ext>
            </p:extLst>
          </p:nvPr>
        </p:nvGraphicFramePr>
        <p:xfrm>
          <a:off x="2168443" y="4807466"/>
          <a:ext cx="3450190" cy="1740570"/>
        </p:xfrm>
        <a:graphic>
          <a:graphicData uri="http://schemas.openxmlformats.org/drawingml/2006/table">
            <a:tbl>
              <a:tblPr firstRow="1" firstCol="1" bandRow="1">
                <a:tableStyleId>{B301B821-A1FF-4177-AEE7-76D212191A09}</a:tableStyleId>
              </a:tblPr>
              <a:tblGrid>
                <a:gridCol w="3450190">
                  <a:extLst>
                    <a:ext uri="{9D8B030D-6E8A-4147-A177-3AD203B41FA5}">
                      <a16:colId xmlns="" xmlns:a16="http://schemas.microsoft.com/office/drawing/2014/main" val="20000"/>
                    </a:ext>
                  </a:extLst>
                </a:gridCol>
              </a:tblGrid>
              <a:tr h="338490">
                <a:tc>
                  <a:txBody>
                    <a:bodyPr/>
                    <a:lstStyle/>
                    <a:p>
                      <a:pPr algn="ctr"/>
                      <a:r>
                        <a:rPr lang="fr-FR" sz="1600" kern="1200" dirty="0">
                          <a:effectLst/>
                          <a:latin typeface="Marianne" panose="02000000000000000000" pitchFamily="50" charset="0"/>
                        </a:rPr>
                        <a:t>Matériel de manutention</a:t>
                      </a:r>
                      <a:endParaRPr lang="fr-FR" sz="1600" b="1" kern="1200" dirty="0">
                        <a:solidFill>
                          <a:schemeClr val="lt1"/>
                        </a:solidFill>
                        <a:effectLst/>
                        <a:latin typeface="Marianne" panose="02000000000000000000" pitchFamily="50" charset="0"/>
                        <a:ea typeface="+mn-ea"/>
                        <a:cs typeface="+mn-cs"/>
                      </a:endParaRPr>
                    </a:p>
                  </a:txBody>
                  <a:tcPr marL="46906" marR="46906" marT="0" marB="0" anchor="ctr"/>
                </a:tc>
                <a:extLst>
                  <a:ext uri="{0D108BD9-81ED-4DB2-BD59-A6C34878D82A}">
                    <a16:rowId xmlns="" xmlns:a16="http://schemas.microsoft.com/office/drawing/2014/main" val="10000"/>
                  </a:ext>
                </a:extLst>
              </a:tr>
              <a:tr h="365144">
                <a:tc>
                  <a:txBody>
                    <a:bodyPr/>
                    <a:lstStyle/>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Potence</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Poulie </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Treuil bas</a:t>
                      </a:r>
                    </a:p>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Accessoires de levage :</a:t>
                      </a:r>
                      <a:r>
                        <a:rPr lang="fr-FR" sz="1600" b="1" i="0" baseline="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 élingues, sangles, crochets …</a:t>
                      </a:r>
                      <a:endPar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1"/>
                  </a:ext>
                </a:extLst>
              </a:tr>
            </a:tbl>
          </a:graphicData>
        </a:graphic>
      </p:graphicFrame>
      <p:graphicFrame>
        <p:nvGraphicFramePr>
          <p:cNvPr id="22" name="Tableau 21"/>
          <p:cNvGraphicFramePr>
            <a:graphicFrameLocks noGrp="1"/>
          </p:cNvGraphicFramePr>
          <p:nvPr>
            <p:extLst>
              <p:ext uri="{D42A27DB-BD31-4B8C-83A1-F6EECF244321}">
                <p14:modId xmlns:p14="http://schemas.microsoft.com/office/powerpoint/2010/main" val="2195551951"/>
              </p:ext>
            </p:extLst>
          </p:nvPr>
        </p:nvGraphicFramePr>
        <p:xfrm>
          <a:off x="5697447" y="4800180"/>
          <a:ext cx="3339047" cy="1740570"/>
        </p:xfrm>
        <a:graphic>
          <a:graphicData uri="http://schemas.openxmlformats.org/drawingml/2006/table">
            <a:tbl>
              <a:tblPr firstRow="1" firstCol="1" bandRow="1">
                <a:tableStyleId>{B301B821-A1FF-4177-AEE7-76D212191A09}</a:tableStyleId>
              </a:tblPr>
              <a:tblGrid>
                <a:gridCol w="3339047">
                  <a:extLst>
                    <a:ext uri="{9D8B030D-6E8A-4147-A177-3AD203B41FA5}">
                      <a16:colId xmlns="" xmlns:a16="http://schemas.microsoft.com/office/drawing/2014/main" val="20000"/>
                    </a:ext>
                  </a:extLst>
                </a:gridCol>
              </a:tblGrid>
              <a:tr h="338490">
                <a:tc>
                  <a:txBody>
                    <a:bodyPr/>
                    <a:lstStyle/>
                    <a:p>
                      <a:pPr algn="ctr"/>
                      <a:r>
                        <a:rPr lang="fr-FR" sz="1600" kern="1200" dirty="0">
                          <a:effectLst/>
                          <a:latin typeface="Marianne" panose="02000000000000000000" pitchFamily="50" charset="0"/>
                        </a:rPr>
                        <a:t>Matériel de stockage</a:t>
                      </a:r>
                      <a:endParaRPr lang="fr-FR" sz="1600" b="1" kern="1200" dirty="0">
                        <a:solidFill>
                          <a:schemeClr val="lt1"/>
                        </a:solidFill>
                        <a:effectLst/>
                        <a:latin typeface="Marianne" panose="02000000000000000000" pitchFamily="50" charset="0"/>
                        <a:ea typeface="+mn-ea"/>
                        <a:cs typeface="+mn-cs"/>
                      </a:endParaRPr>
                    </a:p>
                  </a:txBody>
                  <a:tcPr marL="46906" marR="46906" marT="0" marB="0" anchor="ctr"/>
                </a:tc>
                <a:extLst>
                  <a:ext uri="{0D108BD9-81ED-4DB2-BD59-A6C34878D82A}">
                    <a16:rowId xmlns="" xmlns:a16="http://schemas.microsoft.com/office/drawing/2014/main" val="10000"/>
                  </a:ext>
                </a:extLst>
              </a:tr>
              <a:tr h="365144">
                <a:tc>
                  <a:txBody>
                    <a:bodyPr/>
                    <a:lstStyle/>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Racks </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Paniers</a:t>
                      </a:r>
                    </a:p>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a:t>
                      </a:r>
                    </a:p>
                    <a:p>
                      <a:pPr algn="l">
                        <a:lnSpc>
                          <a:spcPct val="115000"/>
                        </a:lnSpc>
                        <a:spcAft>
                          <a:spcPts val="0"/>
                        </a:spcAft>
                      </a:pPr>
                      <a:endPar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p>
                      <a:pPr algn="l">
                        <a:lnSpc>
                          <a:spcPct val="115000"/>
                        </a:lnSpc>
                        <a:spcAft>
                          <a:spcPts val="0"/>
                        </a:spcAft>
                      </a:pPr>
                      <a:endPar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1"/>
                  </a:ext>
                </a:extLst>
              </a:tr>
            </a:tbl>
          </a:graphicData>
        </a:graphic>
      </p:graphicFrame>
      <p:sp>
        <p:nvSpPr>
          <p:cNvPr id="24"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37"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8"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9"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43"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44" name="Flèche droite 43"/>
          <p:cNvSpPr/>
          <p:nvPr/>
        </p:nvSpPr>
        <p:spPr>
          <a:xfrm>
            <a:off x="-29572" y="3561614"/>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6883767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L’espace de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31</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15"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8" name="Imag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9" name="Rectangle 18"/>
          <p:cNvSpPr/>
          <p:nvPr/>
        </p:nvSpPr>
        <p:spPr>
          <a:xfrm>
            <a:off x="8616588" y="681939"/>
            <a:ext cx="465192"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5/5</a:t>
            </a:r>
            <a:endParaRPr lang="fr-FR" sz="1200" i="1" dirty="0">
              <a:solidFill>
                <a:schemeClr val="bg1"/>
              </a:solidFill>
              <a:latin typeface="Marianne" panose="02000000000000000000" pitchFamily="50" charset="0"/>
            </a:endParaRPr>
          </a:p>
        </p:txBody>
      </p:sp>
      <p:graphicFrame>
        <p:nvGraphicFramePr>
          <p:cNvPr id="20" name="Tableau 19"/>
          <p:cNvGraphicFramePr>
            <a:graphicFrameLocks noGrp="1"/>
          </p:cNvGraphicFramePr>
          <p:nvPr>
            <p:extLst>
              <p:ext uri="{D42A27DB-BD31-4B8C-83A1-F6EECF244321}">
                <p14:modId xmlns:p14="http://schemas.microsoft.com/office/powerpoint/2010/main" val="1345636707"/>
              </p:ext>
            </p:extLst>
          </p:nvPr>
        </p:nvGraphicFramePr>
        <p:xfrm>
          <a:off x="2168443" y="1059718"/>
          <a:ext cx="6868051" cy="1460154"/>
        </p:xfrm>
        <a:graphic>
          <a:graphicData uri="http://schemas.openxmlformats.org/drawingml/2006/table">
            <a:tbl>
              <a:tblPr firstRow="1" firstCol="1" bandRow="1">
                <a:tableStyleId>{B301B821-A1FF-4177-AEE7-76D212191A09}</a:tableStyleId>
              </a:tblPr>
              <a:tblGrid>
                <a:gridCol w="6868051">
                  <a:extLst>
                    <a:ext uri="{9D8B030D-6E8A-4147-A177-3AD203B41FA5}">
                      <a16:colId xmlns="" xmlns:a16="http://schemas.microsoft.com/office/drawing/2014/main" val="20000"/>
                    </a:ext>
                  </a:extLst>
                </a:gridCol>
              </a:tblGrid>
              <a:tr h="338490">
                <a:tc>
                  <a:txBody>
                    <a:bodyPr/>
                    <a:lstStyle/>
                    <a:p>
                      <a:pPr algn="ctr"/>
                      <a:r>
                        <a:rPr lang="fr-FR" sz="1600" kern="1200" dirty="0">
                          <a:effectLst/>
                          <a:latin typeface="Marianne" panose="02000000000000000000" pitchFamily="50" charset="0"/>
                        </a:rPr>
                        <a:t>Amarrages et ancrages</a:t>
                      </a:r>
                      <a:endParaRPr lang="fr-FR" sz="1600" b="1" kern="1200" dirty="0">
                        <a:solidFill>
                          <a:schemeClr val="lt1"/>
                        </a:solidFill>
                        <a:effectLst/>
                        <a:latin typeface="Marianne" panose="02000000000000000000" pitchFamily="50" charset="0"/>
                        <a:ea typeface="+mn-ea"/>
                        <a:cs typeface="+mn-cs"/>
                      </a:endParaRPr>
                    </a:p>
                  </a:txBody>
                  <a:tcPr marL="46906" marR="46906" marT="0" marB="0" anchor="ctr"/>
                </a:tc>
                <a:extLst>
                  <a:ext uri="{0D108BD9-81ED-4DB2-BD59-A6C34878D82A}">
                    <a16:rowId xmlns="" xmlns:a16="http://schemas.microsoft.com/office/drawing/2014/main" val="10000"/>
                  </a:ext>
                </a:extLst>
              </a:tr>
              <a:tr h="365144">
                <a:tc>
                  <a:txBody>
                    <a:bodyPr/>
                    <a:lstStyle/>
                    <a:p>
                      <a:pPr algn="l">
                        <a:lnSpc>
                          <a:spcPct val="115000"/>
                        </a:lnSpc>
                        <a:spcAft>
                          <a:spcPts val="0"/>
                        </a:spcAft>
                      </a:pPr>
                      <a:r>
                        <a:rPr lang="fr-FR" sz="1600" dirty="0">
                          <a:solidFill>
                            <a:srgbClr val="0070C0"/>
                          </a:solidFill>
                          <a:effectLst/>
                          <a:latin typeface="Marianne" panose="02000000000000000000" pitchFamily="50" charset="0"/>
                        </a:rPr>
                        <a:t>Amarrage : barres d’amarrage et raccords NF EN74</a:t>
                      </a:r>
                      <a:br>
                        <a:rPr lang="fr-FR" sz="1600" dirty="0">
                          <a:solidFill>
                            <a:srgbClr val="0070C0"/>
                          </a:solidFill>
                          <a:effectLst/>
                          <a:latin typeface="Marianne" panose="02000000000000000000" pitchFamily="50" charset="0"/>
                        </a:rPr>
                      </a:br>
                      <a:r>
                        <a:rPr lang="fr-FR" sz="1600" dirty="0">
                          <a:solidFill>
                            <a:srgbClr val="0070C0"/>
                          </a:solidFill>
                          <a:effectLst/>
                          <a:latin typeface="Marianne" panose="02000000000000000000" pitchFamily="50" charset="0"/>
                        </a:rPr>
                        <a:t>Ancrage : fixations, cravatage, butonnage, </a:t>
                      </a:r>
                      <a:r>
                        <a:rPr lang="fr-FR" sz="1600" dirty="0" err="1">
                          <a:solidFill>
                            <a:srgbClr val="0070C0"/>
                          </a:solidFill>
                          <a:effectLst/>
                          <a:latin typeface="Marianne" panose="02000000000000000000" pitchFamily="50" charset="0"/>
                        </a:rPr>
                        <a:t>vérinage</a:t>
                      </a:r>
                      <a:r>
                        <a:rPr lang="fr-FR" sz="1600" dirty="0">
                          <a:solidFill>
                            <a:srgbClr val="0070C0"/>
                          </a:solidFill>
                          <a:effectLst/>
                          <a:latin typeface="Marianne" panose="02000000000000000000" pitchFamily="50" charset="0"/>
                        </a:rPr>
                        <a:t/>
                      </a:r>
                      <a:br>
                        <a:rPr lang="fr-FR" sz="1600" dirty="0">
                          <a:solidFill>
                            <a:srgbClr val="0070C0"/>
                          </a:solidFill>
                          <a:effectLst/>
                          <a:latin typeface="Marianne" panose="02000000000000000000" pitchFamily="50" charset="0"/>
                        </a:rPr>
                      </a:br>
                      <a:r>
                        <a:rPr lang="fr-FR" sz="1600" dirty="0" err="1">
                          <a:solidFill>
                            <a:srgbClr val="0070C0"/>
                          </a:solidFill>
                          <a:effectLst/>
                          <a:latin typeface="Marianne" panose="02000000000000000000" pitchFamily="50" charset="0"/>
                        </a:rPr>
                        <a:t>Extractomètre</a:t>
                      </a:r>
                      <a:r>
                        <a:rPr lang="fr-FR" sz="1600" dirty="0">
                          <a:solidFill>
                            <a:srgbClr val="0070C0"/>
                          </a:solidFill>
                          <a:effectLst/>
                          <a:latin typeface="Marianne" panose="02000000000000000000" pitchFamily="50" charset="0"/>
                        </a:rPr>
                        <a:t> (testeur d’ancrage)</a:t>
                      </a:r>
                      <a:br>
                        <a:rPr lang="fr-FR" sz="1600" dirty="0">
                          <a:solidFill>
                            <a:srgbClr val="0070C0"/>
                          </a:solidFill>
                          <a:effectLst/>
                          <a:latin typeface="Marianne" panose="02000000000000000000" pitchFamily="50" charset="0"/>
                        </a:rPr>
                      </a:br>
                      <a:r>
                        <a:rPr lang="fr-FR" sz="1600" dirty="0">
                          <a:solidFill>
                            <a:srgbClr val="0070C0"/>
                          </a:solidFill>
                          <a:effectLst/>
                          <a:latin typeface="Marianne" panose="02000000000000000000" pitchFamily="50" charset="0"/>
                        </a:rPr>
                        <a:t>Supports didactiques pour amarrage et ancrage </a:t>
                      </a:r>
                    </a:p>
                  </a:txBody>
                  <a:tcPr marL="46906" marR="46906" marT="0" marB="0" anchor="ctr"/>
                </a:tc>
                <a:extLst>
                  <a:ext uri="{0D108BD9-81ED-4DB2-BD59-A6C34878D82A}">
                    <a16:rowId xmlns="" xmlns:a16="http://schemas.microsoft.com/office/drawing/2014/main" val="10001"/>
                  </a:ext>
                </a:extLst>
              </a:tr>
            </a:tbl>
          </a:graphicData>
        </a:graphic>
      </p:graphicFrame>
      <p:graphicFrame>
        <p:nvGraphicFramePr>
          <p:cNvPr id="17" name="Tableau 16"/>
          <p:cNvGraphicFramePr>
            <a:graphicFrameLocks noGrp="1"/>
          </p:cNvGraphicFramePr>
          <p:nvPr>
            <p:extLst>
              <p:ext uri="{D42A27DB-BD31-4B8C-83A1-F6EECF244321}">
                <p14:modId xmlns:p14="http://schemas.microsoft.com/office/powerpoint/2010/main" val="3195020878"/>
              </p:ext>
            </p:extLst>
          </p:nvPr>
        </p:nvGraphicFramePr>
        <p:xfrm>
          <a:off x="2168443" y="2597139"/>
          <a:ext cx="3450190" cy="1740570"/>
        </p:xfrm>
        <a:graphic>
          <a:graphicData uri="http://schemas.openxmlformats.org/drawingml/2006/table">
            <a:tbl>
              <a:tblPr firstRow="1" firstCol="1" bandRow="1">
                <a:tableStyleId>{B301B821-A1FF-4177-AEE7-76D212191A09}</a:tableStyleId>
              </a:tblPr>
              <a:tblGrid>
                <a:gridCol w="3450190">
                  <a:extLst>
                    <a:ext uri="{9D8B030D-6E8A-4147-A177-3AD203B41FA5}">
                      <a16:colId xmlns="" xmlns:a16="http://schemas.microsoft.com/office/drawing/2014/main" val="20000"/>
                    </a:ext>
                  </a:extLst>
                </a:gridCol>
              </a:tblGrid>
              <a:tr h="338490">
                <a:tc>
                  <a:txBody>
                    <a:bodyPr/>
                    <a:lstStyle/>
                    <a:p>
                      <a:pPr algn="ctr"/>
                      <a:r>
                        <a:rPr lang="fr-FR" sz="1600" kern="1200" dirty="0">
                          <a:effectLst/>
                          <a:latin typeface="Marianne" panose="02000000000000000000" pitchFamily="50" charset="0"/>
                        </a:rPr>
                        <a:t>EPI</a:t>
                      </a:r>
                      <a:endParaRPr lang="fr-FR" sz="1600" b="1" kern="1200" dirty="0">
                        <a:solidFill>
                          <a:schemeClr val="lt1"/>
                        </a:solidFill>
                        <a:effectLst/>
                        <a:latin typeface="Marianne" panose="02000000000000000000" pitchFamily="50" charset="0"/>
                        <a:ea typeface="+mn-ea"/>
                        <a:cs typeface="+mn-cs"/>
                      </a:endParaRPr>
                    </a:p>
                  </a:txBody>
                  <a:tcPr marL="46906" marR="46906" marT="0" marB="0" anchor="ctr"/>
                </a:tc>
                <a:extLst>
                  <a:ext uri="{0D108BD9-81ED-4DB2-BD59-A6C34878D82A}">
                    <a16:rowId xmlns="" xmlns:a16="http://schemas.microsoft.com/office/drawing/2014/main" val="10000"/>
                  </a:ext>
                </a:extLst>
              </a:tr>
              <a:tr h="365144">
                <a:tc>
                  <a:txBody>
                    <a:bodyPr/>
                    <a:lstStyle/>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Tenue de travail </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Chaussures de sécurité</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Harnais, longe</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Casque pour travail en hauteur</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Gants</a:t>
                      </a:r>
                    </a:p>
                  </a:txBody>
                  <a:tcPr marL="46906" marR="46906" marT="0" marB="0" anchor="ctr"/>
                </a:tc>
                <a:extLst>
                  <a:ext uri="{0D108BD9-81ED-4DB2-BD59-A6C34878D82A}">
                    <a16:rowId xmlns="" xmlns:a16="http://schemas.microsoft.com/office/drawing/2014/main" val="10001"/>
                  </a:ext>
                </a:extLst>
              </a:tr>
            </a:tbl>
          </a:graphicData>
        </a:graphic>
      </p:graphicFrame>
      <p:graphicFrame>
        <p:nvGraphicFramePr>
          <p:cNvPr id="21" name="Tableau 20"/>
          <p:cNvGraphicFramePr>
            <a:graphicFrameLocks noGrp="1"/>
          </p:cNvGraphicFramePr>
          <p:nvPr>
            <p:extLst>
              <p:ext uri="{D42A27DB-BD31-4B8C-83A1-F6EECF244321}">
                <p14:modId xmlns:p14="http://schemas.microsoft.com/office/powerpoint/2010/main" val="4000001249"/>
              </p:ext>
            </p:extLst>
          </p:nvPr>
        </p:nvGraphicFramePr>
        <p:xfrm>
          <a:off x="5706849" y="2597139"/>
          <a:ext cx="3339047" cy="1740570"/>
        </p:xfrm>
        <a:graphic>
          <a:graphicData uri="http://schemas.openxmlformats.org/drawingml/2006/table">
            <a:tbl>
              <a:tblPr firstRow="1" firstCol="1" bandRow="1">
                <a:tableStyleId>{B301B821-A1FF-4177-AEE7-76D212191A09}</a:tableStyleId>
              </a:tblPr>
              <a:tblGrid>
                <a:gridCol w="3339047">
                  <a:extLst>
                    <a:ext uri="{9D8B030D-6E8A-4147-A177-3AD203B41FA5}">
                      <a16:colId xmlns="" xmlns:a16="http://schemas.microsoft.com/office/drawing/2014/main" val="20000"/>
                    </a:ext>
                  </a:extLst>
                </a:gridCol>
              </a:tblGrid>
              <a:tr h="338490">
                <a:tc>
                  <a:txBody>
                    <a:bodyPr/>
                    <a:lstStyle/>
                    <a:p>
                      <a:pPr algn="ctr"/>
                      <a:r>
                        <a:rPr lang="fr-FR" sz="1600" kern="1200" dirty="0">
                          <a:effectLst/>
                          <a:latin typeface="Marianne" panose="02000000000000000000" pitchFamily="50" charset="0"/>
                        </a:rPr>
                        <a:t>Outillage</a:t>
                      </a:r>
                      <a:endParaRPr lang="fr-FR" sz="1600" b="1" kern="1200" dirty="0">
                        <a:solidFill>
                          <a:schemeClr val="lt1"/>
                        </a:solidFill>
                        <a:effectLst/>
                        <a:latin typeface="Marianne" panose="02000000000000000000" pitchFamily="50" charset="0"/>
                        <a:ea typeface="+mn-ea"/>
                        <a:cs typeface="+mn-cs"/>
                      </a:endParaRPr>
                    </a:p>
                  </a:txBody>
                  <a:tcPr marL="46906" marR="46906" marT="0" marB="0" anchor="ctr"/>
                </a:tc>
                <a:extLst>
                  <a:ext uri="{0D108BD9-81ED-4DB2-BD59-A6C34878D82A}">
                    <a16:rowId xmlns="" xmlns:a16="http://schemas.microsoft.com/office/drawing/2014/main" val="10000"/>
                  </a:ext>
                </a:extLst>
              </a:tr>
              <a:tr h="365144">
                <a:tc>
                  <a:txBody>
                    <a:bodyPr/>
                    <a:lstStyle/>
                    <a:p>
                      <a:pPr algn="l">
                        <a:lnSpc>
                          <a:spcPct val="115000"/>
                        </a:lnSpc>
                        <a:spcAft>
                          <a:spcPts val="0"/>
                        </a:spcAft>
                      </a:pP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Marteau anti vibration</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Clé dynamométrique</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Clé à cliquet</a:t>
                      </a:r>
                      <a:b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br>
                      <a:r>
                        <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rPr>
                        <a:t>Ceinture porte outils</a:t>
                      </a:r>
                    </a:p>
                    <a:p>
                      <a:pPr algn="l">
                        <a:lnSpc>
                          <a:spcPct val="115000"/>
                        </a:lnSpc>
                        <a:spcAft>
                          <a:spcPts val="0"/>
                        </a:spcAft>
                      </a:pPr>
                      <a:endParaRPr lang="fr-FR" sz="1600" b="1" i="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46906" marR="46906" marT="0" marB="0" anchor="ctr"/>
                </a:tc>
                <a:extLst>
                  <a:ext uri="{0D108BD9-81ED-4DB2-BD59-A6C34878D82A}">
                    <a16:rowId xmlns="" xmlns:a16="http://schemas.microsoft.com/office/drawing/2014/main" val="10001"/>
                  </a:ext>
                </a:extLst>
              </a:tr>
            </a:tbl>
          </a:graphicData>
        </a:graphic>
      </p:graphicFrame>
      <p:sp>
        <p:nvSpPr>
          <p:cNvPr id="23"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7"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8"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9"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43" name="Flèche droite 42"/>
          <p:cNvSpPr/>
          <p:nvPr/>
        </p:nvSpPr>
        <p:spPr>
          <a:xfrm>
            <a:off x="-29572" y="3561614"/>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graphicFrame>
        <p:nvGraphicFramePr>
          <p:cNvPr id="44" name="Tableau 43"/>
          <p:cNvGraphicFramePr>
            <a:graphicFrameLocks noGrp="1"/>
          </p:cNvGraphicFramePr>
          <p:nvPr>
            <p:extLst>
              <p:ext uri="{D42A27DB-BD31-4B8C-83A1-F6EECF244321}">
                <p14:modId xmlns:p14="http://schemas.microsoft.com/office/powerpoint/2010/main" val="434725726"/>
              </p:ext>
            </p:extLst>
          </p:nvPr>
        </p:nvGraphicFramePr>
        <p:xfrm>
          <a:off x="2168442" y="4395291"/>
          <a:ext cx="6868051" cy="2161194"/>
        </p:xfrm>
        <a:graphic>
          <a:graphicData uri="http://schemas.openxmlformats.org/drawingml/2006/table">
            <a:tbl>
              <a:tblPr firstRow="1" firstCol="1" bandRow="1">
                <a:tableStyleId>{B301B821-A1FF-4177-AEE7-76D212191A09}</a:tableStyleId>
              </a:tblPr>
              <a:tblGrid>
                <a:gridCol w="6868051">
                  <a:extLst>
                    <a:ext uri="{9D8B030D-6E8A-4147-A177-3AD203B41FA5}">
                      <a16:colId xmlns="" xmlns:a16="http://schemas.microsoft.com/office/drawing/2014/main" val="20000"/>
                    </a:ext>
                  </a:extLst>
                </a:gridCol>
              </a:tblGrid>
              <a:tr h="338490">
                <a:tc>
                  <a:txBody>
                    <a:bodyPr/>
                    <a:lstStyle/>
                    <a:p>
                      <a:pPr algn="ctr"/>
                      <a:r>
                        <a:rPr lang="fr-FR" sz="1600" kern="1200" dirty="0">
                          <a:effectLst/>
                          <a:latin typeface="Marianne" panose="02000000000000000000" pitchFamily="50" charset="0"/>
                        </a:rPr>
                        <a:t>Logiciels professionnels</a:t>
                      </a:r>
                      <a:endParaRPr lang="fr-FR" sz="1600" b="1" kern="1200" dirty="0">
                        <a:solidFill>
                          <a:schemeClr val="lt1"/>
                        </a:solidFill>
                        <a:effectLst/>
                        <a:latin typeface="Marianne" panose="02000000000000000000" pitchFamily="50" charset="0"/>
                        <a:ea typeface="+mn-ea"/>
                        <a:cs typeface="+mn-cs"/>
                      </a:endParaRPr>
                    </a:p>
                  </a:txBody>
                  <a:tcPr marL="46906" marR="46906" marT="0" marB="0" anchor="ctr"/>
                </a:tc>
                <a:extLst>
                  <a:ext uri="{0D108BD9-81ED-4DB2-BD59-A6C34878D82A}">
                    <a16:rowId xmlns="" xmlns:a16="http://schemas.microsoft.com/office/drawing/2014/main" val="10000"/>
                  </a:ext>
                </a:extLst>
              </a:tr>
              <a:tr h="365144">
                <a:tc>
                  <a:txBody>
                    <a:bodyPr/>
                    <a:lstStyle/>
                    <a:p>
                      <a:pPr algn="l">
                        <a:lnSpc>
                          <a:spcPct val="115000"/>
                        </a:lnSpc>
                        <a:spcAft>
                          <a:spcPts val="0"/>
                        </a:spcAft>
                      </a:pPr>
                      <a:r>
                        <a:rPr lang="fr-FR" sz="1600" dirty="0">
                          <a:solidFill>
                            <a:srgbClr val="0070C0"/>
                          </a:solidFill>
                          <a:effectLst/>
                          <a:latin typeface="Marianne" panose="02000000000000000000" pitchFamily="50" charset="0"/>
                        </a:rPr>
                        <a:t>SketchUp &gt; </a:t>
                      </a:r>
                      <a:r>
                        <a:rPr lang="fr-FR" sz="1200" dirty="0">
                          <a:solidFill>
                            <a:srgbClr val="FF0000"/>
                          </a:solidFill>
                          <a:effectLst/>
                          <a:latin typeface="Marianne" panose="02000000000000000000" pitchFamily="50" charset="0"/>
                          <a:hlinkClick r:id="rId16"/>
                        </a:rPr>
                        <a:t>https://www.sketchup.com/fr/plans-and-pricing/sketchup-free</a:t>
                      </a:r>
                      <a:endParaRPr lang="fr-FR" sz="1600" dirty="0">
                        <a:solidFill>
                          <a:srgbClr val="FF0000"/>
                        </a:solidFill>
                        <a:effectLst/>
                        <a:latin typeface="Marianne" panose="02000000000000000000" pitchFamily="50" charset="0"/>
                      </a:endParaRPr>
                    </a:p>
                    <a:p>
                      <a:pPr algn="l">
                        <a:lnSpc>
                          <a:spcPct val="115000"/>
                        </a:lnSpc>
                        <a:spcAft>
                          <a:spcPts val="0"/>
                        </a:spcAft>
                      </a:pPr>
                      <a:r>
                        <a:rPr lang="fr-FR" sz="1600" dirty="0">
                          <a:solidFill>
                            <a:srgbClr val="0070C0"/>
                          </a:solidFill>
                          <a:effectLst/>
                          <a:latin typeface="Marianne" panose="02000000000000000000" pitchFamily="50" charset="0"/>
                        </a:rPr>
                        <a:t>Windec3D5</a:t>
                      </a:r>
                      <a:r>
                        <a:rPr lang="fr-FR" sz="1600" baseline="0" dirty="0">
                          <a:solidFill>
                            <a:srgbClr val="0070C0"/>
                          </a:solidFill>
                          <a:effectLst/>
                          <a:latin typeface="Marianne" panose="02000000000000000000" pitchFamily="50" charset="0"/>
                        </a:rPr>
                        <a:t> – </a:t>
                      </a:r>
                      <a:r>
                        <a:rPr lang="fr-FR" sz="1600" baseline="0" dirty="0" err="1">
                          <a:solidFill>
                            <a:srgbClr val="0070C0"/>
                          </a:solidFill>
                          <a:effectLst/>
                          <a:latin typeface="Marianne" panose="02000000000000000000" pitchFamily="50" charset="0"/>
                        </a:rPr>
                        <a:t>Lahyer</a:t>
                      </a:r>
                      <a:r>
                        <a:rPr lang="fr-FR" sz="1600" baseline="0" dirty="0">
                          <a:solidFill>
                            <a:srgbClr val="0070C0"/>
                          </a:solidFill>
                          <a:effectLst/>
                          <a:latin typeface="Marianne" panose="02000000000000000000" pitchFamily="50" charset="0"/>
                        </a:rPr>
                        <a:t> &gt; </a:t>
                      </a:r>
                      <a:r>
                        <a:rPr lang="fr-FR" sz="1200" baseline="0" dirty="0">
                          <a:solidFill>
                            <a:srgbClr val="FF0000"/>
                          </a:solidFill>
                          <a:effectLst/>
                          <a:latin typeface="Marianne" panose="02000000000000000000" pitchFamily="50" charset="0"/>
                          <a:hlinkClick r:id="rId17"/>
                        </a:rPr>
                        <a:t>https://www.layher.fr/new</a:t>
                      </a:r>
                      <a:endParaRPr lang="fr-FR" sz="1200" baseline="0" dirty="0">
                        <a:solidFill>
                          <a:srgbClr val="FF0000"/>
                        </a:solidFill>
                        <a:effectLst/>
                        <a:latin typeface="Marianne" panose="02000000000000000000" pitchFamily="50" charset="0"/>
                      </a:endParaRPr>
                    </a:p>
                    <a:p>
                      <a:pPr algn="l">
                        <a:lnSpc>
                          <a:spcPct val="115000"/>
                        </a:lnSpc>
                        <a:spcAft>
                          <a:spcPts val="0"/>
                        </a:spcAft>
                      </a:pPr>
                      <a:r>
                        <a:rPr lang="fr-FR" sz="1600" dirty="0">
                          <a:solidFill>
                            <a:srgbClr val="0070C0"/>
                          </a:solidFill>
                          <a:effectLst/>
                          <a:latin typeface="Marianne" panose="02000000000000000000" pitchFamily="50" charset="0"/>
                        </a:rPr>
                        <a:t>Noémi3D</a:t>
                      </a:r>
                      <a:r>
                        <a:rPr lang="fr-FR" sz="1600" baseline="0" dirty="0">
                          <a:solidFill>
                            <a:srgbClr val="0070C0"/>
                          </a:solidFill>
                          <a:effectLst/>
                          <a:latin typeface="Marianne" panose="02000000000000000000" pitchFamily="50" charset="0"/>
                        </a:rPr>
                        <a:t> – Entrepose &gt; </a:t>
                      </a:r>
                      <a:r>
                        <a:rPr lang="fr-FR" sz="1200" baseline="0" dirty="0">
                          <a:solidFill>
                            <a:srgbClr val="FF0000"/>
                          </a:solidFill>
                          <a:effectLst/>
                          <a:latin typeface="Marianne" panose="02000000000000000000" pitchFamily="50" charset="0"/>
                          <a:hlinkClick r:id="rId18"/>
                        </a:rPr>
                        <a:t>https://www.entrepose-echafaudages.fr/logiciels/noemi-3d</a:t>
                      </a:r>
                      <a:endParaRPr lang="fr-FR" sz="1200" baseline="0" dirty="0">
                        <a:solidFill>
                          <a:srgbClr val="FF0000"/>
                        </a:solidFill>
                        <a:effectLst/>
                        <a:latin typeface="Marianne" panose="02000000000000000000" pitchFamily="50" charset="0"/>
                      </a:endParaRPr>
                    </a:p>
                    <a:p>
                      <a:pPr algn="l">
                        <a:lnSpc>
                          <a:spcPct val="115000"/>
                        </a:lnSpc>
                        <a:spcAft>
                          <a:spcPts val="0"/>
                        </a:spcAft>
                      </a:pPr>
                      <a:r>
                        <a:rPr lang="fr-FR" sz="1600" baseline="0" dirty="0" err="1">
                          <a:solidFill>
                            <a:srgbClr val="0070C0"/>
                          </a:solidFill>
                          <a:effectLst/>
                          <a:latin typeface="Marianne" panose="02000000000000000000" pitchFamily="50" charset="0"/>
                        </a:rPr>
                        <a:t>NoémiBIM</a:t>
                      </a:r>
                      <a:r>
                        <a:rPr lang="fr-FR" sz="1600" baseline="0" dirty="0">
                          <a:solidFill>
                            <a:srgbClr val="0070C0"/>
                          </a:solidFill>
                          <a:effectLst/>
                          <a:latin typeface="Marianne" panose="02000000000000000000" pitchFamily="50" charset="0"/>
                        </a:rPr>
                        <a:t> – Mills &gt; </a:t>
                      </a:r>
                      <a:r>
                        <a:rPr lang="fr-FR" sz="1200" baseline="0" dirty="0">
                          <a:solidFill>
                            <a:srgbClr val="FF0000"/>
                          </a:solidFill>
                          <a:effectLst/>
                          <a:latin typeface="Marianne" panose="02000000000000000000" pitchFamily="50" charset="0"/>
                          <a:hlinkClick r:id="rId19"/>
                        </a:rPr>
                        <a:t>https://www.mills.fr/noemi-bim</a:t>
                      </a:r>
                      <a:endParaRPr lang="fr-FR" sz="1200" baseline="0" dirty="0">
                        <a:solidFill>
                          <a:srgbClr val="FF0000"/>
                        </a:solidFill>
                        <a:effectLst/>
                        <a:latin typeface="Marianne" panose="02000000000000000000" pitchFamily="50" charset="0"/>
                      </a:endParaRPr>
                    </a:p>
                    <a:p>
                      <a:pPr algn="l">
                        <a:lnSpc>
                          <a:spcPct val="115000"/>
                        </a:lnSpc>
                        <a:spcAft>
                          <a:spcPts val="0"/>
                        </a:spcAft>
                      </a:pPr>
                      <a:r>
                        <a:rPr lang="fr-FR" sz="1600" baseline="0" dirty="0" err="1">
                          <a:solidFill>
                            <a:srgbClr val="0070C0"/>
                          </a:solidFill>
                          <a:effectLst/>
                          <a:latin typeface="Marianne" panose="02000000000000000000" pitchFamily="50" charset="0"/>
                        </a:rPr>
                        <a:t>Plettac</a:t>
                      </a:r>
                      <a:r>
                        <a:rPr lang="fr-FR" sz="1600" baseline="0" dirty="0">
                          <a:solidFill>
                            <a:srgbClr val="0070C0"/>
                          </a:solidFill>
                          <a:effectLst/>
                          <a:latin typeface="Marianne" panose="02000000000000000000" pitchFamily="50" charset="0"/>
                        </a:rPr>
                        <a:t> vision – </a:t>
                      </a:r>
                      <a:r>
                        <a:rPr lang="fr-FR" sz="1600" baseline="0" dirty="0" err="1">
                          <a:solidFill>
                            <a:srgbClr val="0070C0"/>
                          </a:solidFill>
                          <a:effectLst/>
                          <a:latin typeface="Marianne" panose="02000000000000000000" pitchFamily="50" charset="0"/>
                        </a:rPr>
                        <a:t>Altrad</a:t>
                      </a:r>
                      <a:r>
                        <a:rPr lang="fr-FR" sz="1600" baseline="0" dirty="0">
                          <a:solidFill>
                            <a:srgbClr val="0070C0"/>
                          </a:solidFill>
                          <a:effectLst/>
                          <a:latin typeface="Marianne" panose="02000000000000000000" pitchFamily="50" charset="0"/>
                        </a:rPr>
                        <a:t> &gt; </a:t>
                      </a:r>
                      <a:r>
                        <a:rPr lang="fr-FR" sz="1200" dirty="0">
                          <a:solidFill>
                            <a:srgbClr val="FF0000"/>
                          </a:solidFill>
                          <a:effectLst/>
                          <a:latin typeface="Marianne" panose="02000000000000000000" pitchFamily="50" charset="0"/>
                          <a:hlinkClick r:id="rId20"/>
                        </a:rPr>
                        <a:t>http://plettac-vision.fr</a:t>
                      </a:r>
                      <a:endParaRPr lang="fr-FR" sz="1600" dirty="0">
                        <a:solidFill>
                          <a:srgbClr val="FF0000"/>
                        </a:solidFill>
                        <a:effectLst/>
                        <a:latin typeface="Marianne" panose="02000000000000000000" pitchFamily="50" charset="0"/>
                      </a:endParaRPr>
                    </a:p>
                    <a:p>
                      <a:pPr algn="l">
                        <a:lnSpc>
                          <a:spcPct val="115000"/>
                        </a:lnSpc>
                        <a:spcAft>
                          <a:spcPts val="0"/>
                        </a:spcAft>
                      </a:pPr>
                      <a:r>
                        <a:rPr lang="fr-FR" sz="1600" dirty="0" err="1">
                          <a:solidFill>
                            <a:srgbClr val="0070C0"/>
                          </a:solidFill>
                          <a:effectLst/>
                          <a:latin typeface="Marianne" panose="02000000000000000000" pitchFamily="50" charset="0"/>
                        </a:rPr>
                        <a:t>MultiDec</a:t>
                      </a:r>
                      <a:r>
                        <a:rPr lang="fr-FR" sz="1600" dirty="0">
                          <a:solidFill>
                            <a:srgbClr val="0070C0"/>
                          </a:solidFill>
                          <a:effectLst/>
                          <a:latin typeface="Marianne" panose="02000000000000000000" pitchFamily="50" charset="0"/>
                        </a:rPr>
                        <a:t> –</a:t>
                      </a:r>
                      <a:r>
                        <a:rPr lang="fr-FR" sz="1600" baseline="0" dirty="0">
                          <a:solidFill>
                            <a:srgbClr val="0070C0"/>
                          </a:solidFill>
                          <a:effectLst/>
                          <a:latin typeface="Marianne" panose="02000000000000000000" pitchFamily="50" charset="0"/>
                        </a:rPr>
                        <a:t> </a:t>
                      </a:r>
                      <a:r>
                        <a:rPr lang="fr-FR" sz="1600" dirty="0" err="1">
                          <a:solidFill>
                            <a:srgbClr val="0070C0"/>
                          </a:solidFill>
                          <a:effectLst/>
                          <a:latin typeface="Marianne" panose="02000000000000000000" pitchFamily="50" charset="0"/>
                        </a:rPr>
                        <a:t>Retotub</a:t>
                      </a:r>
                      <a:r>
                        <a:rPr lang="fr-FR" sz="1600" dirty="0">
                          <a:solidFill>
                            <a:srgbClr val="0070C0"/>
                          </a:solidFill>
                          <a:effectLst/>
                          <a:latin typeface="Marianne" panose="02000000000000000000" pitchFamily="50" charset="0"/>
                        </a:rPr>
                        <a:t> &gt; </a:t>
                      </a:r>
                      <a:r>
                        <a:rPr lang="fr-FR" sz="1200" dirty="0">
                          <a:solidFill>
                            <a:srgbClr val="0070C0"/>
                          </a:solidFill>
                          <a:effectLst/>
                          <a:latin typeface="Marianne" panose="02000000000000000000" pitchFamily="50" charset="0"/>
                          <a:hlinkClick r:id="rId21"/>
                        </a:rPr>
                        <a:t>https://www.retotub.com/catalogues/echafaudages/multidec</a:t>
                      </a:r>
                      <a:endParaRPr lang="fr-FR" sz="1200" dirty="0">
                        <a:solidFill>
                          <a:srgbClr val="0070C0"/>
                        </a:solidFill>
                        <a:effectLst/>
                        <a:latin typeface="Marianne" panose="02000000000000000000" pitchFamily="50" charset="0"/>
                      </a:endParaRPr>
                    </a:p>
                    <a:p>
                      <a:pPr algn="l">
                        <a:lnSpc>
                          <a:spcPct val="115000"/>
                        </a:lnSpc>
                        <a:spcAft>
                          <a:spcPts val="0"/>
                        </a:spcAft>
                      </a:pPr>
                      <a:endParaRPr lang="fr-FR" sz="800" dirty="0">
                        <a:solidFill>
                          <a:srgbClr val="0070C0"/>
                        </a:solidFill>
                        <a:effectLst/>
                        <a:latin typeface="Marianne" panose="02000000000000000000" pitchFamily="50" charset="0"/>
                      </a:endParaRPr>
                    </a:p>
                  </a:txBody>
                  <a:tcPr marL="46906" marR="46906" marT="0" marB="0" anchor="ctr"/>
                </a:tc>
                <a:extLst>
                  <a:ext uri="{0D108BD9-81ED-4DB2-BD59-A6C34878D82A}">
                    <a16:rowId xmlns="" xmlns:a16="http://schemas.microsoft.com/office/drawing/2014/main" val="10001"/>
                  </a:ext>
                </a:extLst>
              </a:tr>
            </a:tbl>
          </a:graphicData>
        </a:graphic>
      </p:graphicFrame>
    </p:spTree>
    <p:extLst>
      <p:ext uri="{BB962C8B-B14F-4D97-AF65-F5344CB8AC3E}">
        <p14:creationId xmlns:p14="http://schemas.microsoft.com/office/powerpoint/2010/main" val="12559788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marL="1440000" algn="ctr"/>
            <a:r>
              <a:rPr lang="fr-FR" sz="3600" b="1" dirty="0">
                <a:solidFill>
                  <a:srgbClr val="0070C0"/>
                </a:solidFill>
                <a:latin typeface="Arial" panose="020B0604020202020204" pitchFamily="34" charset="0"/>
                <a:cs typeface="Arial" panose="020B0604020202020204" pitchFamily="34" charset="0"/>
              </a:rPr>
              <a:t>L’alternance</a:t>
            </a:r>
          </a:p>
        </p:txBody>
      </p:sp>
      <p:sp>
        <p:nvSpPr>
          <p:cNvPr id="3" name="Espace réservé du contenu 2"/>
          <p:cNvSpPr>
            <a:spLocks noGrp="1"/>
          </p:cNvSpPr>
          <p:nvPr>
            <p:ph idx="1"/>
          </p:nvPr>
        </p:nvSpPr>
        <p:spPr>
          <a:xfrm>
            <a:off x="2159040" y="1089932"/>
            <a:ext cx="6877455" cy="5651436"/>
          </a:xfrm>
        </p:spPr>
        <p:txBody>
          <a:bodyPr>
            <a:noAutofit/>
          </a:bodyPr>
          <a:lstStyle/>
          <a:p>
            <a:pPr marL="0" indent="0">
              <a:lnSpc>
                <a:spcPct val="107000"/>
              </a:lnSpc>
              <a:spcBef>
                <a:spcPts val="600"/>
              </a:spcBef>
              <a:spcAft>
                <a:spcPts val="600"/>
              </a:spcAft>
              <a:buNone/>
              <a:defRPr/>
            </a:pPr>
            <a:r>
              <a:rPr lang="fr-FR" sz="1600" b="1" u="sng" spc="5" dirty="0">
                <a:solidFill>
                  <a:srgbClr val="0070C0"/>
                </a:solidFill>
                <a:latin typeface="Marianne" panose="02000000000000000000" pitchFamily="50" charset="0"/>
                <a:cs typeface="Arial" panose="020B0604020202020204" pitchFamily="34" charset="0"/>
              </a:rPr>
              <a:t>Sous statut scolaire</a:t>
            </a:r>
            <a:r>
              <a:rPr lang="fr-FR" sz="1600" b="1" spc="5" dirty="0">
                <a:solidFill>
                  <a:srgbClr val="0070C0"/>
                </a:solidFill>
                <a:latin typeface="Marianne" panose="02000000000000000000" pitchFamily="50" charset="0"/>
                <a:cs typeface="Arial" panose="020B0604020202020204" pitchFamily="34" charset="0"/>
              </a:rPr>
              <a:t> : la période de formation en milieu professionnel est de 16 semaines.</a:t>
            </a:r>
          </a:p>
          <a:p>
            <a:pPr marL="0" indent="0" algn="just">
              <a:lnSpc>
                <a:spcPct val="114000"/>
              </a:lnSpc>
              <a:spcBef>
                <a:spcPts val="0"/>
              </a:spcBef>
              <a:buNone/>
            </a:pPr>
            <a:r>
              <a:rPr lang="fr-FR" sz="1600" b="1" spc="5" dirty="0">
                <a:solidFill>
                  <a:srgbClr val="0070C0"/>
                </a:solidFill>
                <a:latin typeface="Marianne" panose="02000000000000000000" pitchFamily="50" charset="0"/>
                <a:cs typeface="Arial" panose="020B0604020202020204" pitchFamily="34" charset="0"/>
              </a:rPr>
              <a:t>À l’initiative de l’étudiant, </a:t>
            </a:r>
            <a:r>
              <a:rPr lang="fr-FR" sz="1600" b="1" dirty="0">
                <a:solidFill>
                  <a:srgbClr val="0070C0"/>
                </a:solidFill>
                <a:latin typeface="Marianne" panose="02000000000000000000" pitchFamily="50" charset="0"/>
              </a:rPr>
              <a:t>la recherche </a:t>
            </a:r>
            <a:r>
              <a:rPr lang="fr-FR" sz="1600" b="1" spc="5" dirty="0">
                <a:solidFill>
                  <a:srgbClr val="0070C0"/>
                </a:solidFill>
                <a:latin typeface="Marianne" panose="02000000000000000000" pitchFamily="50" charset="0"/>
                <a:cs typeface="Arial" panose="020B0604020202020204" pitchFamily="34" charset="0"/>
              </a:rPr>
              <a:t>du lieu de stage est </a:t>
            </a:r>
            <a:r>
              <a:rPr lang="fr-FR" sz="1600" b="1" dirty="0">
                <a:solidFill>
                  <a:srgbClr val="0070C0"/>
                </a:solidFill>
                <a:latin typeface="Marianne" panose="02000000000000000000" pitchFamily="50" charset="0"/>
              </a:rPr>
              <a:t>menée sous la responsabilité  de l'équipe pédagogique, coordonnée par le directeur ou la directrice délégué(e) aux formations </a:t>
            </a:r>
            <a:r>
              <a:rPr lang="fr-FR" sz="1600" b="1" spc="5" dirty="0">
                <a:solidFill>
                  <a:srgbClr val="0070C0"/>
                </a:solidFill>
                <a:latin typeface="Marianne" panose="02000000000000000000" pitchFamily="50" charset="0"/>
                <a:cs typeface="Arial" panose="020B0604020202020204" pitchFamily="34" charset="0"/>
              </a:rPr>
              <a:t>qui valide la proposition en accord avec l’entreprise recevant le stagiaire. </a:t>
            </a:r>
          </a:p>
          <a:p>
            <a:pPr marL="0" indent="0" algn="just">
              <a:lnSpc>
                <a:spcPct val="114000"/>
              </a:lnSpc>
              <a:spcBef>
                <a:spcPts val="0"/>
              </a:spcBef>
              <a:buNone/>
            </a:pPr>
            <a:endParaRPr lang="fr-FR" sz="1600" b="1" spc="5" dirty="0">
              <a:solidFill>
                <a:srgbClr val="0070C0"/>
              </a:solidFill>
              <a:latin typeface="Marianne" panose="02000000000000000000" pitchFamily="50" charset="0"/>
              <a:cs typeface="Arial" panose="020B0604020202020204" pitchFamily="34" charset="0"/>
            </a:endParaRPr>
          </a:p>
          <a:p>
            <a:pPr marL="0" indent="0" algn="just">
              <a:lnSpc>
                <a:spcPct val="114000"/>
              </a:lnSpc>
              <a:spcBef>
                <a:spcPts val="0"/>
              </a:spcBef>
              <a:buNone/>
            </a:pPr>
            <a:r>
              <a:rPr lang="fr-FR" sz="1600" b="1" spc="5" dirty="0">
                <a:solidFill>
                  <a:srgbClr val="0070C0"/>
                </a:solidFill>
                <a:latin typeface="Marianne" panose="02000000000000000000" pitchFamily="50" charset="0"/>
                <a:cs typeface="Arial" panose="020B0604020202020204" pitchFamily="34" charset="0"/>
              </a:rPr>
              <a:t>Il est préconisé une première période d’une durée de 3 semaines située avant les vacances d’automne.</a:t>
            </a:r>
          </a:p>
          <a:p>
            <a:pPr marL="0" indent="0" algn="just">
              <a:lnSpc>
                <a:spcPct val="114000"/>
              </a:lnSpc>
              <a:spcBef>
                <a:spcPts val="0"/>
              </a:spcBef>
              <a:buNone/>
            </a:pPr>
            <a:endParaRPr lang="fr-FR" sz="1600" b="1" spc="5" dirty="0">
              <a:solidFill>
                <a:srgbClr val="0070C0"/>
              </a:solidFill>
              <a:latin typeface="Marianne" panose="02000000000000000000" pitchFamily="50" charset="0"/>
              <a:cs typeface="Arial" panose="020B0604020202020204" pitchFamily="34" charset="0"/>
            </a:endParaRPr>
          </a:p>
          <a:p>
            <a:pPr marL="0" indent="0">
              <a:lnSpc>
                <a:spcPct val="114000"/>
              </a:lnSpc>
              <a:spcBef>
                <a:spcPts val="0"/>
              </a:spcBef>
              <a:buNone/>
            </a:pPr>
            <a:r>
              <a:rPr lang="fr-FR" sz="1600" b="1" u="sng" spc="5" dirty="0">
                <a:solidFill>
                  <a:srgbClr val="0070C0"/>
                </a:solidFill>
                <a:latin typeface="Marianne" panose="02000000000000000000" pitchFamily="50" charset="0"/>
                <a:cs typeface="Arial" panose="020B0604020202020204" pitchFamily="34" charset="0"/>
              </a:rPr>
              <a:t>En apprentissage, le contrat d’apprentissage d’un an est décomposé comme suit</a:t>
            </a:r>
            <a:r>
              <a:rPr lang="fr-FR" sz="1600" b="1" spc="5" dirty="0">
                <a:solidFill>
                  <a:srgbClr val="0070C0"/>
                </a:solidFill>
                <a:latin typeface="Marianne" panose="02000000000000000000" pitchFamily="50" charset="0"/>
                <a:cs typeface="Arial" panose="020B0604020202020204" pitchFamily="34" charset="0"/>
              </a:rPr>
              <a:t> : </a:t>
            </a:r>
            <a:br>
              <a:rPr lang="fr-FR" sz="1600" b="1" spc="5" dirty="0">
                <a:solidFill>
                  <a:srgbClr val="0070C0"/>
                </a:solidFill>
                <a:latin typeface="Marianne" panose="02000000000000000000" pitchFamily="50" charset="0"/>
                <a:cs typeface="Arial" panose="020B0604020202020204" pitchFamily="34" charset="0"/>
              </a:rPr>
            </a:br>
            <a:r>
              <a:rPr lang="fr-FR" sz="1600" b="1" spc="5" dirty="0">
                <a:solidFill>
                  <a:srgbClr val="0070C0"/>
                </a:solidFill>
                <a:latin typeface="Marianne" panose="02000000000000000000" pitchFamily="50" charset="0"/>
                <a:cs typeface="Arial" panose="020B0604020202020204" pitchFamily="34" charset="0"/>
              </a:rPr>
              <a:t>- 12 semaines en centre de formation pour atteindre au moins 400 heures de formation</a:t>
            </a:r>
            <a:br>
              <a:rPr lang="fr-FR" sz="1600" b="1" spc="5" dirty="0">
                <a:solidFill>
                  <a:srgbClr val="0070C0"/>
                </a:solidFill>
                <a:latin typeface="Marianne" panose="02000000000000000000" pitchFamily="50" charset="0"/>
                <a:cs typeface="Arial" panose="020B0604020202020204" pitchFamily="34" charset="0"/>
              </a:rPr>
            </a:br>
            <a:r>
              <a:rPr lang="fr-FR" sz="1600" b="1" spc="5" dirty="0">
                <a:solidFill>
                  <a:srgbClr val="0070C0"/>
                </a:solidFill>
                <a:latin typeface="Marianne" panose="02000000000000000000" pitchFamily="50" charset="0"/>
                <a:cs typeface="Arial" panose="020B0604020202020204" pitchFamily="34" charset="0"/>
              </a:rPr>
              <a:t>- 5 semaines de congés</a:t>
            </a:r>
            <a:br>
              <a:rPr lang="fr-FR" sz="1600" b="1" spc="5" dirty="0">
                <a:solidFill>
                  <a:srgbClr val="0070C0"/>
                </a:solidFill>
                <a:latin typeface="Marianne" panose="02000000000000000000" pitchFamily="50" charset="0"/>
                <a:cs typeface="Arial" panose="020B0604020202020204" pitchFamily="34" charset="0"/>
              </a:rPr>
            </a:br>
            <a:r>
              <a:rPr lang="fr-FR" sz="1600" b="1" spc="5" dirty="0">
                <a:solidFill>
                  <a:srgbClr val="0070C0"/>
                </a:solidFill>
                <a:latin typeface="Marianne" panose="02000000000000000000" pitchFamily="50" charset="0"/>
                <a:cs typeface="Arial" panose="020B0604020202020204" pitchFamily="34" charset="0"/>
              </a:rPr>
              <a:t>- 35 semaines en entreprise</a:t>
            </a:r>
            <a:br>
              <a:rPr lang="fr-FR" sz="1600" b="1" spc="5" dirty="0">
                <a:solidFill>
                  <a:srgbClr val="0070C0"/>
                </a:solidFill>
                <a:latin typeface="Marianne" panose="02000000000000000000" pitchFamily="50" charset="0"/>
                <a:cs typeface="Arial" panose="020B0604020202020204" pitchFamily="34" charset="0"/>
              </a:rPr>
            </a:br>
            <a:r>
              <a:rPr lang="fr-FR" sz="1600" b="1" spc="5" dirty="0">
                <a:solidFill>
                  <a:srgbClr val="0070C0"/>
                </a:solidFill>
                <a:latin typeface="Marianne" panose="02000000000000000000" pitchFamily="50" charset="0"/>
                <a:cs typeface="Arial" panose="020B0604020202020204" pitchFamily="34" charset="0"/>
              </a:rPr>
              <a:t>Soit une alternance moyenne de 1 semaine en centre et 3 semaines en entreprise.</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32</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7"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5" name="Imag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18"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19"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Flèche droite 31"/>
          <p:cNvSpPr/>
          <p:nvPr/>
        </p:nvSpPr>
        <p:spPr>
          <a:xfrm>
            <a:off x="-27690" y="3858202"/>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48860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marL="1440000" algn="ctr"/>
            <a:r>
              <a:rPr lang="fr-FR" sz="3600" b="1" dirty="0">
                <a:solidFill>
                  <a:srgbClr val="0070C0"/>
                </a:solidFill>
                <a:latin typeface="Arial" panose="020B0604020202020204" pitchFamily="34" charset="0"/>
                <a:cs typeface="Arial" panose="020B0604020202020204" pitchFamily="34" charset="0"/>
              </a:rPr>
              <a:t>L’alternance</a:t>
            </a:r>
          </a:p>
        </p:txBody>
      </p:sp>
      <p:sp>
        <p:nvSpPr>
          <p:cNvPr id="3" name="Espace réservé du contenu 2"/>
          <p:cNvSpPr>
            <a:spLocks noGrp="1"/>
          </p:cNvSpPr>
          <p:nvPr>
            <p:ph idx="1"/>
          </p:nvPr>
        </p:nvSpPr>
        <p:spPr>
          <a:xfrm>
            <a:off x="2159040" y="1089932"/>
            <a:ext cx="6877455" cy="5651436"/>
          </a:xfrm>
        </p:spPr>
        <p:txBody>
          <a:bodyPr>
            <a:noAutofit/>
          </a:bodyPr>
          <a:lstStyle/>
          <a:p>
            <a:pPr marL="0" indent="0">
              <a:lnSpc>
                <a:spcPct val="114000"/>
              </a:lnSpc>
              <a:spcBef>
                <a:spcPts val="0"/>
              </a:spcBef>
              <a:buNone/>
            </a:pPr>
            <a:r>
              <a:rPr lang="fr-FR" sz="1600" b="1" u="sng" dirty="0">
                <a:solidFill>
                  <a:srgbClr val="0070C0"/>
                </a:solidFill>
                <a:latin typeface="Marianne" panose="02000000000000000000" pitchFamily="50" charset="0"/>
              </a:rPr>
              <a:t>Type de lieux de formation en milieu professionnel</a:t>
            </a:r>
            <a:r>
              <a:rPr lang="fr-FR" sz="1600" b="1" dirty="0">
                <a:solidFill>
                  <a:srgbClr val="0070C0"/>
                </a:solidFill>
                <a:latin typeface="Marianne" panose="02000000000000000000" pitchFamily="50" charset="0"/>
              </a:rPr>
              <a:t> :</a:t>
            </a:r>
          </a:p>
          <a:p>
            <a:pPr marL="0" indent="0">
              <a:lnSpc>
                <a:spcPct val="114000"/>
              </a:lnSpc>
              <a:spcBef>
                <a:spcPts val="0"/>
              </a:spcBef>
              <a:buNone/>
            </a:pPr>
            <a:r>
              <a:rPr lang="fr-FR" sz="1600" b="1" dirty="0">
                <a:solidFill>
                  <a:srgbClr val="0070C0"/>
                </a:solidFill>
                <a:latin typeface="Marianne" panose="02000000000000000000" pitchFamily="50" charset="0"/>
              </a:rPr>
              <a:t>Dans la mesure du possible le stagiaire ou l’apprenti recherchera à diversifier ses périodes de formation en milieu professionnel  tant au niveau du matériel utilisé que des secteurs d’activités.</a:t>
            </a:r>
          </a:p>
          <a:p>
            <a:pPr marL="0" indent="0">
              <a:lnSpc>
                <a:spcPct val="114000"/>
              </a:lnSpc>
              <a:spcBef>
                <a:spcPts val="0"/>
              </a:spcBef>
              <a:buNone/>
            </a:pPr>
            <a:endParaRPr lang="fr-FR" sz="1600" b="1" dirty="0">
              <a:solidFill>
                <a:srgbClr val="0070C0"/>
              </a:solidFill>
              <a:latin typeface="Marianne" panose="02000000000000000000" pitchFamily="50" charset="0"/>
            </a:endParaRPr>
          </a:p>
          <a:p>
            <a:pPr marL="0" indent="0">
              <a:lnSpc>
                <a:spcPct val="114000"/>
              </a:lnSpc>
              <a:spcBef>
                <a:spcPts val="0"/>
              </a:spcBef>
              <a:buNone/>
            </a:pPr>
            <a:r>
              <a:rPr lang="fr-FR" sz="1600" b="1" u="sng" spc="5" dirty="0">
                <a:solidFill>
                  <a:srgbClr val="0070C0"/>
                </a:solidFill>
                <a:latin typeface="Marianne" panose="02000000000000000000" pitchFamily="50" charset="0"/>
                <a:cs typeface="Arial" panose="020B0604020202020204" pitchFamily="34" charset="0"/>
              </a:rPr>
              <a:t>Evaluation</a:t>
            </a:r>
            <a:r>
              <a:rPr lang="fr-FR" sz="1600" b="1" spc="5" dirty="0">
                <a:solidFill>
                  <a:srgbClr val="0070C0"/>
                </a:solidFill>
                <a:latin typeface="Marianne" panose="02000000000000000000" pitchFamily="50" charset="0"/>
                <a:cs typeface="Arial" panose="020B0604020202020204" pitchFamily="34" charset="0"/>
              </a:rPr>
              <a:t> : une des deux situations d’évaluation de l’épreuve EP2 se déroule en entreprise durant la seconde partie de la formation.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33</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7"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5" name="Imag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18"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19"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Flèche droite 31"/>
          <p:cNvSpPr/>
          <p:nvPr/>
        </p:nvSpPr>
        <p:spPr>
          <a:xfrm>
            <a:off x="-27690" y="3858202"/>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20873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marL="1440000" algn="ctr" defTabSz="984250"/>
            <a:r>
              <a:rPr lang="fr-FR" sz="3600" b="1" dirty="0">
                <a:solidFill>
                  <a:srgbClr val="0070C0"/>
                </a:solidFill>
                <a:latin typeface="Marianne" panose="02000000000000000000" pitchFamily="50" charset="0"/>
                <a:cs typeface="Arial" panose="020B0604020202020204" pitchFamily="34" charset="0"/>
              </a:rPr>
              <a:t>La progression pédagogique</a:t>
            </a:r>
          </a:p>
        </p:txBody>
      </p:sp>
      <p:sp>
        <p:nvSpPr>
          <p:cNvPr id="3" name="Espace réservé du contenu 2"/>
          <p:cNvSpPr>
            <a:spLocks noGrp="1"/>
          </p:cNvSpPr>
          <p:nvPr>
            <p:ph idx="1"/>
          </p:nvPr>
        </p:nvSpPr>
        <p:spPr>
          <a:xfrm>
            <a:off x="2159040" y="1089932"/>
            <a:ext cx="6877455" cy="5651436"/>
          </a:xfrm>
        </p:spPr>
        <p:txBody>
          <a:bodyPr>
            <a:noAutofit/>
          </a:bodyPr>
          <a:lstStyle/>
          <a:p>
            <a:pPr marL="0" indent="0">
              <a:lnSpc>
                <a:spcPct val="114000"/>
              </a:lnSpc>
              <a:spcBef>
                <a:spcPts val="0"/>
              </a:spcBef>
              <a:buNone/>
              <a:defRPr/>
            </a:pP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Une progression pédagogique sur l’année de formation est proposée selon la chronologie ci-dessous : </a:t>
            </a:r>
          </a:p>
          <a:p>
            <a:pPr marL="0" indent="0">
              <a:lnSpc>
                <a:spcPct val="114000"/>
              </a:lnSpc>
              <a:spcBef>
                <a:spcPts val="0"/>
              </a:spcBef>
              <a:buNone/>
              <a:defRPr/>
            </a:pPr>
            <a:endPar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endParaRPr>
          </a:p>
          <a:p>
            <a:pPr marL="0" indent="0">
              <a:lnSpc>
                <a:spcPct val="114000"/>
              </a:lnSpc>
              <a:spcBef>
                <a:spcPts val="0"/>
              </a:spcBef>
              <a:buNone/>
              <a:defRPr/>
            </a:pPr>
            <a:endPar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endParaRPr>
          </a:p>
          <a:p>
            <a:pPr marL="0" indent="0">
              <a:lnSpc>
                <a:spcPct val="114000"/>
              </a:lnSpc>
              <a:spcBef>
                <a:spcPts val="0"/>
              </a:spcBef>
              <a:buNone/>
              <a:defRPr/>
            </a:pP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
            </a:r>
            <a:b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b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A1 : Activité d’implantation</a:t>
            </a:r>
          </a:p>
          <a:p>
            <a:pPr marL="0" indent="0">
              <a:lnSpc>
                <a:spcPct val="114000"/>
              </a:lnSpc>
              <a:spcBef>
                <a:spcPts val="0"/>
              </a:spcBef>
              <a:buNone/>
              <a:defRPr/>
            </a:pP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A2 : Activité de montage au sol</a:t>
            </a:r>
            <a:b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b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D1 : Dossier d’étude 1 – Structure simple</a:t>
            </a:r>
            <a:b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b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D2 : Dossier d’étude 2 – Structure complexe</a:t>
            </a:r>
            <a:b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b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D3 : Dossier d’étude 3 – Structure particulière</a:t>
            </a:r>
          </a:p>
          <a:p>
            <a:pPr marL="0" indent="0">
              <a:lnSpc>
                <a:spcPct val="114000"/>
              </a:lnSpc>
              <a:spcBef>
                <a:spcPts val="0"/>
              </a:spcBef>
              <a:buNone/>
              <a:defRPr/>
            </a:pP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A3 : Activité sur les ancrages et amarrages</a:t>
            </a:r>
          </a:p>
          <a:p>
            <a:pPr marL="0" indent="0">
              <a:lnSpc>
                <a:spcPct val="114000"/>
              </a:lnSpc>
              <a:spcBef>
                <a:spcPts val="0"/>
              </a:spcBef>
              <a:buNone/>
              <a:defRPr/>
            </a:pP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D4 : Dossier d’étude 4 – Contexte d’un projet « travaux publics »</a:t>
            </a:r>
            <a:b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b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D5 : Dossier d’étude 5 – Contexte d’un projet « évènementiel »</a:t>
            </a:r>
            <a:b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b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D6 : Dossier d’étude 6 – Contexte d’un projet « industriel »</a:t>
            </a:r>
            <a:b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b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
            </a:r>
            <a:b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br>
            <a:endParaRPr lang="fr-FR" sz="1600" b="1" spc="5" dirty="0">
              <a:solidFill>
                <a:srgbClr val="FF0000"/>
              </a:solidFill>
              <a:latin typeface="Marianne" panose="02000000000000000000" pitchFamily="50" charset="0"/>
              <a:ea typeface="Calibri" panose="020F0502020204030204" pitchFamily="34" charset="0"/>
              <a:cs typeface="Arial" panose="020B0604020202020204" pitchFamily="34" charset="0"/>
            </a:endParaRPr>
          </a:p>
        </p:txBody>
      </p:sp>
      <p:sp>
        <p:nvSpPr>
          <p:cNvPr id="6" name="Espace réservé du numéro de diapositive 12"/>
          <p:cNvSpPr>
            <a:spLocks noGrp="1"/>
          </p:cNvSpPr>
          <p:nvPr>
            <p:ph type="sldNum" sz="quarter" idx="12"/>
          </p:nvPr>
        </p:nvSpPr>
        <p:spPr>
          <a:xfrm>
            <a:off x="-15353" y="6550703"/>
            <a:ext cx="367251" cy="228618"/>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34</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7"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5" name="Imag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18"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19"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Flèche droite 31"/>
          <p:cNvSpPr/>
          <p:nvPr/>
        </p:nvSpPr>
        <p:spPr>
          <a:xfrm>
            <a:off x="-33715" y="4192242"/>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graphicFrame>
        <p:nvGraphicFramePr>
          <p:cNvPr id="5" name="Tableau 4"/>
          <p:cNvGraphicFramePr>
            <a:graphicFrameLocks noGrp="1"/>
          </p:cNvGraphicFramePr>
          <p:nvPr>
            <p:extLst>
              <p:ext uri="{D42A27DB-BD31-4B8C-83A1-F6EECF244321}">
                <p14:modId xmlns:p14="http://schemas.microsoft.com/office/powerpoint/2010/main" val="2807094768"/>
              </p:ext>
            </p:extLst>
          </p:nvPr>
        </p:nvGraphicFramePr>
        <p:xfrm>
          <a:off x="2261773" y="1831117"/>
          <a:ext cx="6774723" cy="370840"/>
        </p:xfrm>
        <a:graphic>
          <a:graphicData uri="http://schemas.openxmlformats.org/drawingml/2006/table">
            <a:tbl>
              <a:tblPr firstRow="1" bandRow="1">
                <a:tableStyleId>{5C22544A-7EE6-4342-B048-85BDC9FD1C3A}</a:tableStyleId>
              </a:tblPr>
              <a:tblGrid>
                <a:gridCol w="752747">
                  <a:extLst>
                    <a:ext uri="{9D8B030D-6E8A-4147-A177-3AD203B41FA5}">
                      <a16:colId xmlns="" xmlns:a16="http://schemas.microsoft.com/office/drawing/2014/main" val="20000"/>
                    </a:ext>
                  </a:extLst>
                </a:gridCol>
                <a:gridCol w="752747">
                  <a:extLst>
                    <a:ext uri="{9D8B030D-6E8A-4147-A177-3AD203B41FA5}">
                      <a16:colId xmlns="" xmlns:a16="http://schemas.microsoft.com/office/drawing/2014/main" val="20001"/>
                    </a:ext>
                  </a:extLst>
                </a:gridCol>
                <a:gridCol w="752747">
                  <a:extLst>
                    <a:ext uri="{9D8B030D-6E8A-4147-A177-3AD203B41FA5}">
                      <a16:colId xmlns="" xmlns:a16="http://schemas.microsoft.com/office/drawing/2014/main" val="20002"/>
                    </a:ext>
                  </a:extLst>
                </a:gridCol>
                <a:gridCol w="752747">
                  <a:extLst>
                    <a:ext uri="{9D8B030D-6E8A-4147-A177-3AD203B41FA5}">
                      <a16:colId xmlns="" xmlns:a16="http://schemas.microsoft.com/office/drawing/2014/main" val="20003"/>
                    </a:ext>
                  </a:extLst>
                </a:gridCol>
                <a:gridCol w="752747">
                  <a:extLst>
                    <a:ext uri="{9D8B030D-6E8A-4147-A177-3AD203B41FA5}">
                      <a16:colId xmlns="" xmlns:a16="http://schemas.microsoft.com/office/drawing/2014/main" val="20004"/>
                    </a:ext>
                  </a:extLst>
                </a:gridCol>
                <a:gridCol w="752747">
                  <a:extLst>
                    <a:ext uri="{9D8B030D-6E8A-4147-A177-3AD203B41FA5}">
                      <a16:colId xmlns="" xmlns:a16="http://schemas.microsoft.com/office/drawing/2014/main" val="20005"/>
                    </a:ext>
                  </a:extLst>
                </a:gridCol>
                <a:gridCol w="752747">
                  <a:extLst>
                    <a:ext uri="{9D8B030D-6E8A-4147-A177-3AD203B41FA5}">
                      <a16:colId xmlns="" xmlns:a16="http://schemas.microsoft.com/office/drawing/2014/main" val="20006"/>
                    </a:ext>
                  </a:extLst>
                </a:gridCol>
                <a:gridCol w="752747">
                  <a:extLst>
                    <a:ext uri="{9D8B030D-6E8A-4147-A177-3AD203B41FA5}">
                      <a16:colId xmlns="" xmlns:a16="http://schemas.microsoft.com/office/drawing/2014/main" val="20007"/>
                    </a:ext>
                  </a:extLst>
                </a:gridCol>
                <a:gridCol w="752747">
                  <a:extLst>
                    <a:ext uri="{9D8B030D-6E8A-4147-A177-3AD203B41FA5}">
                      <a16:colId xmlns="" xmlns:a16="http://schemas.microsoft.com/office/drawing/2014/main" val="20008"/>
                    </a:ext>
                  </a:extLst>
                </a:gridCol>
              </a:tblGrid>
              <a:tr h="370840">
                <a:tc>
                  <a:txBody>
                    <a:bodyPr/>
                    <a:lstStyle/>
                    <a:p>
                      <a:pPr algn="ctr"/>
                      <a:r>
                        <a:rPr lang="fr-FR" dirty="0"/>
                        <a:t>A1</a:t>
                      </a:r>
                    </a:p>
                  </a:txBody>
                  <a:tcPr>
                    <a:solidFill>
                      <a:schemeClr val="accent5">
                        <a:lumMod val="60000"/>
                        <a:lumOff val="40000"/>
                      </a:schemeClr>
                    </a:solidFill>
                  </a:tcPr>
                </a:tc>
                <a:tc>
                  <a:txBody>
                    <a:bodyPr/>
                    <a:lstStyle/>
                    <a:p>
                      <a:pPr algn="ctr"/>
                      <a:r>
                        <a:rPr lang="fr-FR" dirty="0"/>
                        <a:t>A2</a:t>
                      </a:r>
                    </a:p>
                  </a:txBody>
                  <a:tcPr>
                    <a:solidFill>
                      <a:schemeClr val="accent5">
                        <a:lumMod val="60000"/>
                        <a:lumOff val="40000"/>
                      </a:schemeClr>
                    </a:solidFill>
                  </a:tcPr>
                </a:tc>
                <a:tc>
                  <a:txBody>
                    <a:bodyPr/>
                    <a:lstStyle/>
                    <a:p>
                      <a:pPr algn="ctr"/>
                      <a:r>
                        <a:rPr lang="fr-FR" dirty="0"/>
                        <a:t>D1</a:t>
                      </a:r>
                    </a:p>
                  </a:txBody>
                  <a:tcPr/>
                </a:tc>
                <a:tc>
                  <a:txBody>
                    <a:bodyPr/>
                    <a:lstStyle/>
                    <a:p>
                      <a:pPr algn="ctr"/>
                      <a:r>
                        <a:rPr lang="fr-FR" dirty="0"/>
                        <a:t>D2</a:t>
                      </a:r>
                    </a:p>
                  </a:txBody>
                  <a:tcPr/>
                </a:tc>
                <a:tc>
                  <a:txBody>
                    <a:bodyPr/>
                    <a:lstStyle/>
                    <a:p>
                      <a:pPr algn="ctr"/>
                      <a:r>
                        <a:rPr lang="fr-FR" dirty="0"/>
                        <a:t>A3    </a:t>
                      </a:r>
                    </a:p>
                  </a:txBody>
                  <a:tcPr>
                    <a:solidFill>
                      <a:schemeClr val="accent5">
                        <a:lumMod val="60000"/>
                        <a:lumOff val="40000"/>
                      </a:schemeClr>
                    </a:solidFill>
                  </a:tcPr>
                </a:tc>
                <a:tc>
                  <a:txBody>
                    <a:bodyPr/>
                    <a:lstStyle/>
                    <a:p>
                      <a:pPr algn="ctr"/>
                      <a:r>
                        <a:rPr lang="fr-FR" dirty="0"/>
                        <a:t>D3</a:t>
                      </a:r>
                    </a:p>
                  </a:txBody>
                  <a:tcPr/>
                </a:tc>
                <a:tc>
                  <a:txBody>
                    <a:bodyPr/>
                    <a:lstStyle/>
                    <a:p>
                      <a:pPr algn="ctr"/>
                      <a:r>
                        <a:rPr lang="fr-FR" dirty="0"/>
                        <a:t>D4</a:t>
                      </a:r>
                    </a:p>
                  </a:txBody>
                  <a:tcPr/>
                </a:tc>
                <a:tc>
                  <a:txBody>
                    <a:bodyPr/>
                    <a:lstStyle/>
                    <a:p>
                      <a:pPr algn="ctr"/>
                      <a:r>
                        <a:rPr lang="fr-FR" dirty="0"/>
                        <a:t>D5</a:t>
                      </a:r>
                    </a:p>
                  </a:txBody>
                  <a:tcPr/>
                </a:tc>
                <a:tc>
                  <a:txBody>
                    <a:bodyPr/>
                    <a:lstStyle/>
                    <a:p>
                      <a:pPr algn="ctr"/>
                      <a:r>
                        <a:rPr lang="fr-FR" dirty="0"/>
                        <a:t>D6</a:t>
                      </a:r>
                    </a:p>
                  </a:txBody>
                  <a:tcPr/>
                </a:tc>
                <a:extLst>
                  <a:ext uri="{0D108BD9-81ED-4DB2-BD59-A6C34878D82A}">
                    <a16:rowId xmlns="" xmlns:a16="http://schemas.microsoft.com/office/drawing/2014/main" val="10000"/>
                  </a:ext>
                </a:extLst>
              </a:tr>
            </a:tbl>
          </a:graphicData>
        </a:graphic>
      </p:graphicFrame>
    </p:spTree>
    <p:extLst>
      <p:ext uri="{BB962C8B-B14F-4D97-AF65-F5344CB8AC3E}">
        <p14:creationId xmlns:p14="http://schemas.microsoft.com/office/powerpoint/2010/main" val="18646950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marL="1440000" algn="ctr" defTabSz="984250"/>
            <a:r>
              <a:rPr lang="fr-FR" sz="3600" b="1" dirty="0">
                <a:solidFill>
                  <a:srgbClr val="0070C0"/>
                </a:solidFill>
                <a:latin typeface="Marianne" panose="02000000000000000000" pitchFamily="50" charset="0"/>
                <a:cs typeface="Arial" panose="020B0604020202020204" pitchFamily="34" charset="0"/>
              </a:rPr>
              <a:t>Dossiers d’études</a:t>
            </a:r>
          </a:p>
        </p:txBody>
      </p:sp>
      <p:sp>
        <p:nvSpPr>
          <p:cNvPr id="3" name="Espace réservé du contenu 2"/>
          <p:cNvSpPr>
            <a:spLocks noGrp="1"/>
          </p:cNvSpPr>
          <p:nvPr>
            <p:ph idx="1"/>
          </p:nvPr>
        </p:nvSpPr>
        <p:spPr>
          <a:xfrm>
            <a:off x="2159040" y="1089931"/>
            <a:ext cx="6877455" cy="5160743"/>
          </a:xfrm>
        </p:spPr>
        <p:txBody>
          <a:bodyPr>
            <a:noAutofit/>
          </a:bodyPr>
          <a:lstStyle/>
          <a:p>
            <a:pPr marL="0" indent="0" algn="just">
              <a:lnSpc>
                <a:spcPct val="107000"/>
              </a:lnSpc>
              <a:spcBef>
                <a:spcPts val="600"/>
              </a:spcBef>
              <a:spcAft>
                <a:spcPts val="600"/>
              </a:spcAft>
              <a:buNone/>
              <a:defRPr/>
            </a:pP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Le groupe de travail propose 3 dossiers d’études qui permettront d’aborder les cas de figures les plus représentatifs : </a:t>
            </a:r>
          </a:p>
          <a:p>
            <a:pPr>
              <a:lnSpc>
                <a:spcPct val="114000"/>
              </a:lnSpc>
              <a:spcBef>
                <a:spcPts val="0"/>
              </a:spcBef>
              <a:buFontTx/>
              <a:buChar char="-"/>
              <a:defRPr/>
            </a:pP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Dossier 1 : Structure simple : échafaudage de façade cadre et multidirectionnel auto stable sur 3 niveaux</a:t>
            </a:r>
            <a:b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br>
            <a:endPar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endParaRPr>
          </a:p>
          <a:p>
            <a:pPr>
              <a:lnSpc>
                <a:spcPct val="114000"/>
              </a:lnSpc>
              <a:spcBef>
                <a:spcPts val="0"/>
              </a:spcBef>
              <a:buFontTx/>
              <a:buChar char="-"/>
              <a:defRPr/>
            </a:pP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Dossier 2 : Structure complexe : Echafaudage cadre et multidirectionnel avec différents montages spécifiques (passage de poutre ….)</a:t>
            </a:r>
            <a:b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br>
            <a:endPar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endParaRPr>
          </a:p>
          <a:p>
            <a:pPr>
              <a:lnSpc>
                <a:spcPct val="114000"/>
              </a:lnSpc>
              <a:spcBef>
                <a:spcPts val="0"/>
              </a:spcBef>
              <a:buFontTx/>
              <a:buChar char="-"/>
              <a:defRPr/>
            </a:pP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Dossier 3 : Structure particulière d’adaptation à un lieu : départ sur un pied, formes arrondies ….</a:t>
            </a:r>
          </a:p>
          <a:p>
            <a:pPr marL="0" indent="0">
              <a:lnSpc>
                <a:spcPct val="114000"/>
              </a:lnSpc>
              <a:spcBef>
                <a:spcPts val="0"/>
              </a:spcBef>
              <a:buNone/>
              <a:defRPr/>
            </a:pP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
            </a:r>
            <a:b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b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Ces trois dossiers ont été élaborés par MM BELLANGER, CLINCHAMPS, MULATTIERI et STRAZZA avec l’appui de deux professionnels</a:t>
            </a:r>
          </a:p>
          <a:p>
            <a:pPr marL="0" indent="0">
              <a:lnSpc>
                <a:spcPct val="114000"/>
              </a:lnSpc>
              <a:spcBef>
                <a:spcPts val="0"/>
              </a:spcBef>
              <a:buNone/>
              <a:defRPr/>
            </a:pP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
            </a:r>
            <a:b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b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Ces dossiers sont mis à disposition sur </a:t>
            </a:r>
            <a:r>
              <a:rPr lang="fr-FR" sz="1600" b="1" spc="5" dirty="0" err="1" smtClean="0">
                <a:solidFill>
                  <a:srgbClr val="0070C0"/>
                </a:solidFill>
                <a:latin typeface="Marianne" panose="02000000000000000000" pitchFamily="50" charset="0"/>
                <a:ea typeface="Calibri" panose="020F0502020204030204" pitchFamily="34" charset="0"/>
                <a:cs typeface="Arial" panose="020B0604020202020204" pitchFamily="34" charset="0"/>
              </a:rPr>
              <a:t>éduscol</a:t>
            </a:r>
            <a:r>
              <a:rPr lang="fr-FR" sz="1600" b="1" spc="5" dirty="0" smtClean="0">
                <a:solidFill>
                  <a:srgbClr val="0070C0"/>
                </a:solidFill>
                <a:latin typeface="Marianne" panose="02000000000000000000" pitchFamily="50" charset="0"/>
                <a:ea typeface="Calibri" panose="020F0502020204030204" pitchFamily="34" charset="0"/>
                <a:cs typeface="Arial" panose="020B0604020202020204" pitchFamily="34" charset="0"/>
              </a:rPr>
              <a:t> </a:t>
            </a:r>
            <a:r>
              <a:rPr lang="fr-FR" sz="1600" b="1" spc="5" dirty="0">
                <a:solidFill>
                  <a:srgbClr val="0070C0"/>
                </a:solidFill>
                <a:latin typeface="Marianne" panose="02000000000000000000" pitchFamily="50" charset="0"/>
                <a:ea typeface="Calibri" panose="020F0502020204030204" pitchFamily="34" charset="0"/>
                <a:cs typeface="Arial" panose="020B0604020202020204" pitchFamily="34" charset="0"/>
              </a:rPr>
              <a:t>STI</a:t>
            </a:r>
          </a:p>
        </p:txBody>
      </p:sp>
      <p:sp>
        <p:nvSpPr>
          <p:cNvPr id="6" name="Espace réservé du numéro de diapositive 12"/>
          <p:cNvSpPr>
            <a:spLocks noGrp="1"/>
          </p:cNvSpPr>
          <p:nvPr>
            <p:ph type="sldNum" sz="quarter" idx="12"/>
          </p:nvPr>
        </p:nvSpPr>
        <p:spPr>
          <a:xfrm>
            <a:off x="-15353" y="6550703"/>
            <a:ext cx="367251" cy="228618"/>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35</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7"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5" name="Imag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18"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19"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Flèche droite 31"/>
          <p:cNvSpPr/>
          <p:nvPr/>
        </p:nvSpPr>
        <p:spPr>
          <a:xfrm>
            <a:off x="-32011" y="4683093"/>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14987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3656" y="-7354"/>
            <a:ext cx="7070344"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marL="1440000" algn="ctr"/>
            <a:r>
              <a:rPr lang="fr-FR" sz="3200" b="1" dirty="0">
                <a:solidFill>
                  <a:srgbClr val="0070C0"/>
                </a:solidFill>
                <a:latin typeface="Marianne" panose="02000000000000000000" pitchFamily="50" charset="0"/>
                <a:cs typeface="Arial" panose="020B0604020202020204" pitchFamily="34" charset="0"/>
              </a:rPr>
              <a:t>Tableau de synthèse</a:t>
            </a:r>
          </a:p>
        </p:txBody>
      </p:sp>
      <p:sp>
        <p:nvSpPr>
          <p:cNvPr id="3" name="Espace réservé du contenu 2"/>
          <p:cNvSpPr>
            <a:spLocks noGrp="1"/>
          </p:cNvSpPr>
          <p:nvPr>
            <p:ph idx="1"/>
          </p:nvPr>
        </p:nvSpPr>
        <p:spPr>
          <a:xfrm>
            <a:off x="2159040" y="1089932"/>
            <a:ext cx="6877455" cy="5651436"/>
          </a:xfrm>
        </p:spPr>
        <p:txBody>
          <a:bodyPr>
            <a:noAutofit/>
          </a:bodyPr>
          <a:lstStyle/>
          <a:p>
            <a:pPr marL="0" lvl="0" indent="0" algn="just">
              <a:lnSpc>
                <a:spcPct val="100000"/>
              </a:lnSpc>
              <a:spcBef>
                <a:spcPts val="0"/>
              </a:spcBef>
              <a:buNone/>
            </a:pPr>
            <a:r>
              <a:rPr lang="fr-FR" sz="1400" dirty="0">
                <a:solidFill>
                  <a:srgbClr val="0070C0"/>
                </a:solidFill>
                <a:latin typeface="Marianne" panose="02000000000000000000" pitchFamily="50" charset="0"/>
                <a:cs typeface="Arial" panose="020B0604020202020204" pitchFamily="34" charset="0"/>
              </a:rPr>
              <a:t>5 compétences et 10 compétences détaillées ont été déterminées, leur évaluation est répartie sur les trois blocs de compétences et unités. </a:t>
            </a:r>
          </a:p>
          <a:p>
            <a:pPr algn="just">
              <a:lnSpc>
                <a:spcPct val="114000"/>
              </a:lnSpc>
              <a:spcBef>
                <a:spcPts val="0"/>
              </a:spcBef>
            </a:pPr>
            <a:endParaRPr lang="fr-FR" sz="1400" dirty="0">
              <a:solidFill>
                <a:srgbClr val="0000CC"/>
              </a:solidFill>
            </a:endParaRPr>
          </a:p>
        </p:txBody>
      </p:sp>
      <p:sp>
        <p:nvSpPr>
          <p:cNvPr id="6" name="Espace réservé du numéro de diapositive 12"/>
          <p:cNvSpPr>
            <a:spLocks noGrp="1"/>
          </p:cNvSpPr>
          <p:nvPr>
            <p:ph type="sldNum" sz="quarter" idx="12"/>
          </p:nvPr>
        </p:nvSpPr>
        <p:spPr>
          <a:xfrm>
            <a:off x="-15352" y="6550703"/>
            <a:ext cx="445106" cy="190666"/>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4</a:t>
            </a:fld>
            <a:endParaRPr lang="fr-FR" dirty="0">
              <a:solidFill>
                <a:schemeClr val="tx1"/>
              </a:solidFill>
              <a:latin typeface="Arial" panose="020B0604020202020204" pitchFamily="34" charset="0"/>
              <a:cs typeface="Arial" panose="020B0604020202020204" pitchFamily="34" charset="0"/>
            </a:endParaRPr>
          </a:p>
        </p:txBody>
      </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graphicFrame>
        <p:nvGraphicFramePr>
          <p:cNvPr id="52" name="Tableau 51"/>
          <p:cNvGraphicFramePr>
            <a:graphicFrameLocks noGrp="1"/>
          </p:cNvGraphicFramePr>
          <p:nvPr>
            <p:extLst>
              <p:ext uri="{D42A27DB-BD31-4B8C-83A1-F6EECF244321}">
                <p14:modId xmlns:p14="http://schemas.microsoft.com/office/powerpoint/2010/main" val="283317345"/>
              </p:ext>
            </p:extLst>
          </p:nvPr>
        </p:nvGraphicFramePr>
        <p:xfrm>
          <a:off x="2159040" y="1566455"/>
          <a:ext cx="6919809" cy="4548226"/>
        </p:xfrm>
        <a:graphic>
          <a:graphicData uri="http://schemas.openxmlformats.org/drawingml/2006/table">
            <a:tbl>
              <a:tblPr firstRow="1" firstCol="1" bandRow="1">
                <a:tableStyleId>{5C22544A-7EE6-4342-B048-85BDC9FD1C3A}</a:tableStyleId>
              </a:tblPr>
              <a:tblGrid>
                <a:gridCol w="1734680">
                  <a:extLst>
                    <a:ext uri="{9D8B030D-6E8A-4147-A177-3AD203B41FA5}">
                      <a16:colId xmlns="" xmlns:a16="http://schemas.microsoft.com/office/drawing/2014/main" val="20000"/>
                    </a:ext>
                  </a:extLst>
                </a:gridCol>
                <a:gridCol w="3789947">
                  <a:extLst>
                    <a:ext uri="{9D8B030D-6E8A-4147-A177-3AD203B41FA5}">
                      <a16:colId xmlns="" xmlns:a16="http://schemas.microsoft.com/office/drawing/2014/main" val="20001"/>
                    </a:ext>
                  </a:extLst>
                </a:gridCol>
                <a:gridCol w="1395182">
                  <a:extLst>
                    <a:ext uri="{9D8B030D-6E8A-4147-A177-3AD203B41FA5}">
                      <a16:colId xmlns="" xmlns:a16="http://schemas.microsoft.com/office/drawing/2014/main" val="20002"/>
                    </a:ext>
                  </a:extLst>
                </a:gridCol>
              </a:tblGrid>
              <a:tr h="347405">
                <a:tc>
                  <a:txBody>
                    <a:bodyPr/>
                    <a:lstStyle/>
                    <a:p>
                      <a:pPr marL="1270" algn="ctr">
                        <a:spcAft>
                          <a:spcPts val="0"/>
                        </a:spcAft>
                      </a:pPr>
                      <a:r>
                        <a:rPr lang="fr-FR" sz="1400" i="1" u="none" dirty="0">
                          <a:effectLst/>
                          <a:latin typeface="Marianne" panose="02000000000000000000" pitchFamily="50" charset="0"/>
                        </a:rPr>
                        <a:t>Activités</a:t>
                      </a:r>
                      <a:endParaRPr lang="fr-FR" sz="1400" i="1"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ctr">
                        <a:spcAft>
                          <a:spcPts val="0"/>
                        </a:spcAft>
                      </a:pPr>
                      <a:r>
                        <a:rPr lang="fr-FR" sz="1400" i="1" u="none" dirty="0">
                          <a:effectLst/>
                          <a:latin typeface="Marianne" panose="02000000000000000000" pitchFamily="50" charset="0"/>
                        </a:rPr>
                        <a:t>Blocs de compétences</a:t>
                      </a:r>
                      <a:endParaRPr lang="fr-FR" sz="1400" i="1"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ctr">
                        <a:spcAft>
                          <a:spcPts val="0"/>
                        </a:spcAft>
                      </a:pPr>
                      <a:r>
                        <a:rPr lang="fr-FR" sz="1400" i="1" u="none" dirty="0">
                          <a:effectLst/>
                          <a:latin typeface="Marianne" panose="02000000000000000000" pitchFamily="50" charset="0"/>
                        </a:rPr>
                        <a:t>Unités</a:t>
                      </a:r>
                      <a:endParaRPr lang="fr-FR" sz="1400" i="1"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extLst>
                  <a:ext uri="{0D108BD9-81ED-4DB2-BD59-A6C34878D82A}">
                    <a16:rowId xmlns="" xmlns:a16="http://schemas.microsoft.com/office/drawing/2014/main" val="10000"/>
                  </a:ext>
                </a:extLst>
              </a:tr>
              <a:tr h="1083782">
                <a:tc>
                  <a:txBody>
                    <a:bodyPr/>
                    <a:lstStyle/>
                    <a:p>
                      <a:pPr marL="1270" algn="ctr">
                        <a:spcAft>
                          <a:spcPts val="0"/>
                        </a:spcAft>
                      </a:pPr>
                      <a:r>
                        <a:rPr lang="fr-FR" sz="1400" u="none" dirty="0">
                          <a:effectLst/>
                          <a:latin typeface="Marianne" panose="02000000000000000000" pitchFamily="50" charset="0"/>
                        </a:rPr>
                        <a:t>Pôle  1</a:t>
                      </a:r>
                    </a:p>
                    <a:p>
                      <a:pPr algn="ctr">
                        <a:spcAft>
                          <a:spcPts val="0"/>
                        </a:spcAft>
                      </a:pPr>
                      <a:r>
                        <a:rPr lang="fr-FR" sz="1400" u="none" dirty="0">
                          <a:effectLst/>
                          <a:latin typeface="Marianne" panose="02000000000000000000" pitchFamily="50" charset="0"/>
                        </a:rPr>
                        <a:t>PREPARATION </a:t>
                      </a:r>
                      <a:endParaRPr lang="fr-FR" sz="14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l">
                        <a:spcBef>
                          <a:spcPts val="0"/>
                        </a:spcBef>
                        <a:spcAft>
                          <a:spcPts val="0"/>
                        </a:spcAft>
                      </a:pPr>
                      <a:r>
                        <a:rPr lang="fr-FR" sz="1400" b="1" u="none" dirty="0">
                          <a:solidFill>
                            <a:srgbClr val="0070C0"/>
                          </a:solidFill>
                          <a:effectLst/>
                          <a:latin typeface="Marianne" panose="02000000000000000000" pitchFamily="50" charset="0"/>
                        </a:rPr>
                        <a:t>Etude et préparation</a:t>
                      </a:r>
                      <a:r>
                        <a:rPr lang="fr-FR" sz="1400" b="1" u="none" baseline="0" dirty="0">
                          <a:solidFill>
                            <a:srgbClr val="0070C0"/>
                          </a:solidFill>
                          <a:effectLst/>
                          <a:latin typeface="Marianne" panose="02000000000000000000" pitchFamily="50" charset="0"/>
                        </a:rPr>
                        <a:t> </a:t>
                      </a:r>
                      <a:r>
                        <a:rPr lang="fr-FR" sz="1400" b="1" u="none" dirty="0">
                          <a:solidFill>
                            <a:srgbClr val="0070C0"/>
                          </a:solidFill>
                          <a:effectLst/>
                          <a:latin typeface="Marianne" panose="02000000000000000000" pitchFamily="50" charset="0"/>
                        </a:rPr>
                        <a:t>d’une intervention</a:t>
                      </a:r>
                      <a:br>
                        <a:rPr lang="fr-FR" sz="1400" b="1" u="none"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C1 : PREPARER SON INTERVENTION</a:t>
                      </a:r>
                      <a:br>
                        <a:rPr lang="fr-FR" sz="1400" b="1" u="none"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a:t>
                      </a:r>
                      <a:r>
                        <a:rPr lang="fr-FR" sz="1400" b="1" u="none" baseline="0" dirty="0">
                          <a:solidFill>
                            <a:srgbClr val="0070C0"/>
                          </a:solidFill>
                          <a:effectLst/>
                          <a:latin typeface="Marianne" panose="02000000000000000000" pitchFamily="50" charset="0"/>
                        </a:rPr>
                        <a:t> </a:t>
                      </a:r>
                      <a:r>
                        <a:rPr lang="fr-FR" sz="1400" b="1" u="none" dirty="0">
                          <a:solidFill>
                            <a:srgbClr val="0070C0"/>
                          </a:solidFill>
                          <a:effectLst/>
                          <a:latin typeface="Marianne" panose="02000000000000000000" pitchFamily="50" charset="0"/>
                        </a:rPr>
                        <a:t>C1.1 : Exploiter des documents</a:t>
                      </a:r>
                      <a:br>
                        <a:rPr lang="fr-FR" sz="1400" b="1" u="none"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a:t>
                      </a:r>
                      <a:r>
                        <a:rPr lang="fr-FR" sz="1400" b="1" u="none" baseline="0" dirty="0">
                          <a:solidFill>
                            <a:srgbClr val="0070C0"/>
                          </a:solidFill>
                          <a:effectLst/>
                          <a:latin typeface="Marianne" panose="02000000000000000000" pitchFamily="50" charset="0"/>
                        </a:rPr>
                        <a:t> </a:t>
                      </a:r>
                      <a:r>
                        <a:rPr lang="fr-FR" sz="1400" b="1" u="none" dirty="0">
                          <a:solidFill>
                            <a:srgbClr val="0070C0"/>
                          </a:solidFill>
                          <a:effectLst/>
                          <a:latin typeface="Marianne" panose="02000000000000000000" pitchFamily="50" charset="0"/>
                        </a:rPr>
                        <a:t>C1.2 : Définir une solution technique</a:t>
                      </a:r>
                      <a:br>
                        <a:rPr lang="fr-FR" sz="1400" b="1" u="none"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a:t>
                      </a:r>
                      <a:r>
                        <a:rPr lang="fr-FR" sz="1400" b="1" u="none" baseline="0" dirty="0">
                          <a:solidFill>
                            <a:srgbClr val="0070C0"/>
                          </a:solidFill>
                          <a:effectLst/>
                          <a:latin typeface="Marianne" panose="02000000000000000000" pitchFamily="50" charset="0"/>
                        </a:rPr>
                        <a:t> </a:t>
                      </a:r>
                      <a:r>
                        <a:rPr lang="fr-FR" sz="1400" b="1" u="none" dirty="0">
                          <a:solidFill>
                            <a:srgbClr val="0070C0"/>
                          </a:solidFill>
                          <a:effectLst/>
                          <a:latin typeface="Marianne" panose="02000000000000000000" pitchFamily="50" charset="0"/>
                        </a:rPr>
                        <a:t>C1.3 : Déterminer les besoins </a:t>
                      </a:r>
                      <a:endParaRPr lang="fr-FR" sz="1400" b="1" u="none" dirty="0">
                        <a:solidFill>
                          <a:srgbClr val="FF0000"/>
                        </a:solidFill>
                        <a:effectLst/>
                        <a:latin typeface="Marianne" panose="02000000000000000000" pitchFamily="50" charset="0"/>
                      </a:endParaRPr>
                    </a:p>
                  </a:txBody>
                  <a:tcPr marL="32799" marR="32799" marT="0" marB="0" anchor="ctr"/>
                </a:tc>
                <a:tc>
                  <a:txBody>
                    <a:bodyPr/>
                    <a:lstStyle/>
                    <a:p>
                      <a:pPr algn="ctr">
                        <a:spcAft>
                          <a:spcPts val="0"/>
                        </a:spcAft>
                      </a:pPr>
                      <a:r>
                        <a:rPr lang="fr-FR" sz="1400" b="1" u="none" dirty="0">
                          <a:solidFill>
                            <a:srgbClr val="0070C0"/>
                          </a:solidFill>
                          <a:effectLst/>
                          <a:latin typeface="Marianne" panose="02000000000000000000" pitchFamily="50" charset="0"/>
                        </a:rPr>
                        <a:t>Unité UP1</a:t>
                      </a:r>
                    </a:p>
                    <a:p>
                      <a:pPr algn="ctr">
                        <a:spcAft>
                          <a:spcPts val="0"/>
                        </a:spcAft>
                      </a:pPr>
                      <a:r>
                        <a:rPr lang="fr-FR" sz="1400" b="1" u="none" dirty="0">
                          <a:solidFill>
                            <a:srgbClr val="0070C0"/>
                          </a:solidFill>
                          <a:effectLst/>
                          <a:latin typeface="Marianne" panose="02000000000000000000" pitchFamily="50" charset="0"/>
                        </a:rPr>
                        <a:t>Etude et préparation</a:t>
                      </a:r>
                    </a:p>
                    <a:p>
                      <a:pPr algn="ctr">
                        <a:spcAft>
                          <a:spcPts val="0"/>
                        </a:spcAft>
                      </a:pPr>
                      <a:r>
                        <a:rPr lang="fr-FR" sz="1400" b="1" u="none" dirty="0">
                          <a:solidFill>
                            <a:srgbClr val="0070C0"/>
                          </a:solidFill>
                          <a:effectLst/>
                          <a:latin typeface="Marianne" panose="02000000000000000000" pitchFamily="50" charset="0"/>
                        </a:rPr>
                        <a:t>d’une intervention</a:t>
                      </a:r>
                    </a:p>
                  </a:txBody>
                  <a:tcPr marL="32799" marR="32799" marT="0" marB="0" anchor="ctr"/>
                </a:tc>
                <a:extLst>
                  <a:ext uri="{0D108BD9-81ED-4DB2-BD59-A6C34878D82A}">
                    <a16:rowId xmlns="" xmlns:a16="http://schemas.microsoft.com/office/drawing/2014/main" val="10001"/>
                  </a:ext>
                </a:extLst>
              </a:tr>
              <a:tr h="807647">
                <a:tc>
                  <a:txBody>
                    <a:bodyPr/>
                    <a:lstStyle/>
                    <a:p>
                      <a:pPr algn="ctr">
                        <a:spcAft>
                          <a:spcPts val="0"/>
                        </a:spcAft>
                      </a:pPr>
                      <a:r>
                        <a:rPr lang="fr-FR" sz="1400" u="none" dirty="0">
                          <a:effectLst/>
                          <a:latin typeface="Marianne" panose="02000000000000000000" pitchFamily="50" charset="0"/>
                        </a:rPr>
                        <a:t>Pôle 2</a:t>
                      </a:r>
                    </a:p>
                    <a:p>
                      <a:pPr algn="ctr">
                        <a:spcAft>
                          <a:spcPts val="0"/>
                        </a:spcAft>
                      </a:pPr>
                      <a:r>
                        <a:rPr lang="fr-FR" sz="1400" u="none" dirty="0">
                          <a:effectLst/>
                          <a:latin typeface="Marianne" panose="02000000000000000000" pitchFamily="50" charset="0"/>
                        </a:rPr>
                        <a:t>MISE EN ŒUVRE</a:t>
                      </a:r>
                      <a:endParaRPr lang="fr-FR" sz="14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marL="0" algn="l" defTabSz="914400" rtl="0" eaLnBrk="1" latinLnBrk="0" hangingPunct="1">
                        <a:spcBef>
                          <a:spcPts val="0"/>
                        </a:spcBef>
                        <a:spcAft>
                          <a:spcPts val="0"/>
                        </a:spcAft>
                      </a:pPr>
                      <a:r>
                        <a:rPr lang="fr-FR" sz="1400" b="1" u="none" kern="1200" dirty="0">
                          <a:solidFill>
                            <a:srgbClr val="0070C0"/>
                          </a:solidFill>
                          <a:effectLst/>
                          <a:latin typeface="Marianne" panose="02000000000000000000" pitchFamily="50" charset="0"/>
                        </a:rPr>
                        <a:t>Mise en œuvre et contrôle d’une structure</a:t>
                      </a:r>
                    </a:p>
                    <a:p>
                      <a:pPr marL="0" algn="l" defTabSz="914400" rtl="0" eaLnBrk="1" latinLnBrk="0" hangingPunct="1">
                        <a:spcBef>
                          <a:spcPts val="0"/>
                        </a:spcBef>
                        <a:spcAft>
                          <a:spcPts val="0"/>
                        </a:spcAft>
                      </a:pPr>
                      <a:r>
                        <a:rPr lang="fr-FR" sz="1400" b="1" u="none" dirty="0">
                          <a:solidFill>
                            <a:srgbClr val="0070C0"/>
                          </a:solidFill>
                          <a:effectLst/>
                          <a:latin typeface="Marianne" panose="02000000000000000000" pitchFamily="50" charset="0"/>
                        </a:rPr>
                        <a:t>C2 : ORGANISER SON INTERVENTION</a:t>
                      </a:r>
                      <a:br>
                        <a:rPr lang="fr-FR" sz="1400" b="1" u="none"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 C2.1 : Organiser et sécuriser son activité </a:t>
                      </a:r>
                      <a:br>
                        <a:rPr lang="fr-FR" sz="1400" b="1" u="none"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 C2.2 : Gérer le matériel </a:t>
                      </a:r>
                    </a:p>
                    <a:p>
                      <a:pPr marL="0" algn="l" defTabSz="914400" rtl="0" eaLnBrk="1" latinLnBrk="0" hangingPunct="1">
                        <a:spcBef>
                          <a:spcPts val="0"/>
                        </a:spcBef>
                        <a:spcAft>
                          <a:spcPts val="0"/>
                        </a:spcAft>
                      </a:pPr>
                      <a:r>
                        <a:rPr lang="fr-FR" sz="1400" b="1" u="none" dirty="0">
                          <a:solidFill>
                            <a:srgbClr val="0070C0"/>
                          </a:solidFill>
                          <a:effectLst/>
                          <a:latin typeface="Marianne" panose="02000000000000000000" pitchFamily="50" charset="0"/>
                        </a:rPr>
                        <a:t>C3</a:t>
                      </a:r>
                      <a:r>
                        <a:rPr lang="fr-FR" sz="1400" b="1" u="none" baseline="0" dirty="0">
                          <a:solidFill>
                            <a:srgbClr val="0070C0"/>
                          </a:solidFill>
                          <a:effectLst/>
                          <a:latin typeface="Marianne" panose="02000000000000000000" pitchFamily="50" charset="0"/>
                        </a:rPr>
                        <a:t> : </a:t>
                      </a:r>
                      <a:r>
                        <a:rPr lang="fr-FR" sz="1400" b="1" u="none" dirty="0">
                          <a:solidFill>
                            <a:srgbClr val="0070C0"/>
                          </a:solidFill>
                          <a:effectLst/>
                          <a:latin typeface="Marianne" panose="02000000000000000000" pitchFamily="50" charset="0"/>
                        </a:rPr>
                        <a:t>METTRE EN ŒUVRE UNE STRUCTURE</a:t>
                      </a:r>
                      <a:br>
                        <a:rPr lang="fr-FR" sz="1400" b="1" u="none"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 C3.1 : Monter une structure</a:t>
                      </a:r>
                      <a:br>
                        <a:rPr lang="fr-FR" sz="1400" b="1" u="none"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 C3.2 : Démonter une structure</a:t>
                      </a:r>
                    </a:p>
                  </a:txBody>
                  <a:tcPr marL="32799" marR="32799" marT="0" marB="0" anchor="ctr"/>
                </a:tc>
                <a:tc>
                  <a:txBody>
                    <a:bodyPr/>
                    <a:lstStyle/>
                    <a:p>
                      <a:pPr algn="ctr">
                        <a:spcAft>
                          <a:spcPts val="0"/>
                        </a:spcAft>
                      </a:pPr>
                      <a:r>
                        <a:rPr lang="fr-FR" sz="1400" b="1" u="none" dirty="0">
                          <a:solidFill>
                            <a:srgbClr val="0070C0"/>
                          </a:solidFill>
                          <a:effectLst/>
                          <a:latin typeface="Marianne" panose="02000000000000000000" pitchFamily="50" charset="0"/>
                        </a:rPr>
                        <a:t>Unité UP2</a:t>
                      </a:r>
                    </a:p>
                    <a:p>
                      <a:pPr algn="ctr">
                        <a:spcAft>
                          <a:spcPts val="0"/>
                        </a:spcAft>
                      </a:pPr>
                      <a:r>
                        <a:rPr lang="fr-FR" sz="1400" b="1" u="none" dirty="0">
                          <a:solidFill>
                            <a:srgbClr val="0070C0"/>
                          </a:solidFill>
                          <a:effectLst/>
                          <a:latin typeface="Marianne" panose="02000000000000000000" pitchFamily="50" charset="0"/>
                        </a:rPr>
                        <a:t>Mise en œuvre et contrôle d’une structure</a:t>
                      </a:r>
                    </a:p>
                  </a:txBody>
                  <a:tcPr marL="32799" marR="32799" marT="0" marB="0" anchor="ctr"/>
                </a:tc>
                <a:extLst>
                  <a:ext uri="{0D108BD9-81ED-4DB2-BD59-A6C34878D82A}">
                    <a16:rowId xmlns="" xmlns:a16="http://schemas.microsoft.com/office/drawing/2014/main" val="10002"/>
                  </a:ext>
                </a:extLst>
              </a:tr>
              <a:tr h="1623519">
                <a:tc>
                  <a:txBody>
                    <a:bodyPr/>
                    <a:lstStyle/>
                    <a:p>
                      <a:pPr algn="ctr">
                        <a:spcAft>
                          <a:spcPts val="0"/>
                        </a:spcAft>
                      </a:pPr>
                      <a:r>
                        <a:rPr lang="fr-FR" sz="1400" u="none" dirty="0">
                          <a:effectLst/>
                          <a:latin typeface="Marianne" panose="02000000000000000000" pitchFamily="50" charset="0"/>
                        </a:rPr>
                        <a:t>Pôle 3</a:t>
                      </a:r>
                    </a:p>
                    <a:p>
                      <a:pPr algn="ctr">
                        <a:spcAft>
                          <a:spcPts val="0"/>
                        </a:spcAft>
                      </a:pPr>
                      <a:r>
                        <a:rPr lang="fr-FR" sz="1400" u="none" dirty="0">
                          <a:effectLst/>
                          <a:latin typeface="Marianne" panose="02000000000000000000" pitchFamily="50" charset="0"/>
                        </a:rPr>
                        <a:t>COMMUNICATION</a:t>
                      </a:r>
                      <a:endParaRPr lang="fr-FR" sz="14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marL="0" algn="l" defTabSz="914400" rtl="0" eaLnBrk="1" latinLnBrk="0" hangingPunct="1">
                        <a:spcBef>
                          <a:spcPts val="0"/>
                        </a:spcBef>
                        <a:spcAft>
                          <a:spcPts val="0"/>
                        </a:spcAft>
                      </a:pPr>
                      <a:r>
                        <a:rPr lang="fr-FR" sz="1400" b="1" u="none" kern="1200" dirty="0">
                          <a:solidFill>
                            <a:srgbClr val="0070C0"/>
                          </a:solidFill>
                          <a:effectLst/>
                          <a:latin typeface="Marianne" panose="02000000000000000000" pitchFamily="50" charset="0"/>
                        </a:rPr>
                        <a:t>Vérification et compte-rendu</a:t>
                      </a:r>
                      <a:br>
                        <a:rPr lang="fr-FR" sz="1400" b="1" u="none" kern="1200"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C4 : VERIFIER UNE STRUCTURE</a:t>
                      </a:r>
                      <a:br>
                        <a:rPr lang="fr-FR" sz="1400" b="1" u="none"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a:t>
                      </a:r>
                      <a:r>
                        <a:rPr lang="fr-FR" sz="1400" b="1" u="none" baseline="0" dirty="0">
                          <a:solidFill>
                            <a:srgbClr val="0070C0"/>
                          </a:solidFill>
                          <a:effectLst/>
                          <a:latin typeface="Marianne" panose="02000000000000000000" pitchFamily="50" charset="0"/>
                        </a:rPr>
                        <a:t> </a:t>
                      </a:r>
                      <a:r>
                        <a:rPr lang="fr-FR" sz="1400" b="1" u="none" dirty="0">
                          <a:solidFill>
                            <a:srgbClr val="0070C0"/>
                          </a:solidFill>
                          <a:effectLst/>
                          <a:latin typeface="Marianne" panose="02000000000000000000" pitchFamily="50" charset="0"/>
                        </a:rPr>
                        <a:t>C4.1 : Effectuer les vérifications réglementaires</a:t>
                      </a:r>
                      <a:br>
                        <a:rPr lang="fr-FR" sz="1400" b="1" u="none"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C5 : COMMUNIQUER</a:t>
                      </a:r>
                      <a:br>
                        <a:rPr lang="fr-FR" sz="1400" b="1" u="none"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 C5.1 : Compléter et transmettre des documents</a:t>
                      </a:r>
                    </a:p>
                    <a:p>
                      <a:pPr algn="l">
                        <a:spcAft>
                          <a:spcPts val="0"/>
                        </a:spcAft>
                      </a:pPr>
                      <a:r>
                        <a:rPr lang="fr-FR" sz="1400" b="1" u="none" dirty="0">
                          <a:solidFill>
                            <a:srgbClr val="0070C0"/>
                          </a:solidFill>
                          <a:effectLst/>
                          <a:latin typeface="Marianne" panose="02000000000000000000" pitchFamily="50" charset="0"/>
                        </a:rPr>
                        <a:t>- C5.2 : Echanger et rendre compte oralement</a:t>
                      </a:r>
                    </a:p>
                  </a:txBody>
                  <a:tcPr marL="32799" marR="32799" marT="0" marB="0" anchor="ctr"/>
                </a:tc>
                <a:tc>
                  <a:txBody>
                    <a:bodyPr/>
                    <a:lstStyle/>
                    <a:p>
                      <a:pPr marL="51435" algn="ctr">
                        <a:spcAft>
                          <a:spcPts val="0"/>
                        </a:spcAft>
                      </a:pPr>
                      <a:r>
                        <a:rPr lang="fr-FR" sz="1400" b="1" u="none" dirty="0">
                          <a:solidFill>
                            <a:srgbClr val="0070C0"/>
                          </a:solidFill>
                          <a:effectLst/>
                          <a:latin typeface="Marianne" panose="02000000000000000000" pitchFamily="50" charset="0"/>
                        </a:rPr>
                        <a:t>Unité UP3</a:t>
                      </a:r>
                    </a:p>
                    <a:p>
                      <a:pPr marL="51435" algn="ctr">
                        <a:spcAft>
                          <a:spcPts val="0"/>
                        </a:spcAft>
                      </a:pPr>
                      <a:r>
                        <a:rPr lang="fr-FR" sz="1400" b="1" u="none" dirty="0">
                          <a:solidFill>
                            <a:srgbClr val="0070C0"/>
                          </a:solidFill>
                          <a:effectLst/>
                          <a:latin typeface="Marianne" panose="02000000000000000000" pitchFamily="50" charset="0"/>
                        </a:rPr>
                        <a:t>Vérification et </a:t>
                      </a:r>
                      <a:br>
                        <a:rPr lang="fr-FR" sz="1400" b="1" u="none" dirty="0">
                          <a:solidFill>
                            <a:srgbClr val="0070C0"/>
                          </a:solidFill>
                          <a:effectLst/>
                          <a:latin typeface="Marianne" panose="02000000000000000000" pitchFamily="50" charset="0"/>
                        </a:rPr>
                      </a:br>
                      <a:r>
                        <a:rPr lang="fr-FR" sz="1400" b="1" u="none" dirty="0">
                          <a:solidFill>
                            <a:srgbClr val="0070C0"/>
                          </a:solidFill>
                          <a:effectLst/>
                          <a:latin typeface="Marianne" panose="02000000000000000000" pitchFamily="50" charset="0"/>
                        </a:rPr>
                        <a:t>compte-rendu</a:t>
                      </a:r>
                    </a:p>
                  </a:txBody>
                  <a:tcPr marL="32799" marR="32799" marT="0" marB="0" anchor="ctr"/>
                </a:tc>
                <a:extLst>
                  <a:ext uri="{0D108BD9-81ED-4DB2-BD59-A6C34878D82A}">
                    <a16:rowId xmlns="" xmlns:a16="http://schemas.microsoft.com/office/drawing/2014/main" val="10003"/>
                  </a:ext>
                </a:extLst>
              </a:tr>
            </a:tbl>
          </a:graphicData>
        </a:graphic>
      </p:graphicFrame>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44"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9" name="Flèche droite 18"/>
          <p:cNvSpPr/>
          <p:nvPr/>
        </p:nvSpPr>
        <p:spPr>
          <a:xfrm>
            <a:off x="-29572" y="1862355"/>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
        <p:nvSpPr>
          <p:cNvPr id="20"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Tree>
    <p:extLst>
      <p:ext uri="{BB962C8B-B14F-4D97-AF65-F5344CB8AC3E}">
        <p14:creationId xmlns:p14="http://schemas.microsoft.com/office/powerpoint/2010/main" val="136073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marL="1440000" algn="ctr"/>
            <a:r>
              <a:rPr lang="fr-FR" sz="3200" b="1" dirty="0">
                <a:solidFill>
                  <a:srgbClr val="0070C0"/>
                </a:solidFill>
                <a:latin typeface="Marianne" panose="02000000000000000000" pitchFamily="50" charset="0"/>
                <a:cs typeface="Arial" panose="020B0604020202020204" pitchFamily="34" charset="0"/>
              </a:rPr>
              <a:t>Le référentiel d’activités professionnelles  </a:t>
            </a:r>
          </a:p>
        </p:txBody>
      </p:sp>
      <p:sp>
        <p:nvSpPr>
          <p:cNvPr id="3" name="Espace réservé du contenu 2"/>
          <p:cNvSpPr>
            <a:spLocks noGrp="1"/>
          </p:cNvSpPr>
          <p:nvPr>
            <p:ph idx="1"/>
          </p:nvPr>
        </p:nvSpPr>
        <p:spPr>
          <a:xfrm>
            <a:off x="2159040" y="1089932"/>
            <a:ext cx="6877455" cy="5651436"/>
          </a:xfrm>
        </p:spPr>
        <p:txBody>
          <a:bodyPr>
            <a:noAutofit/>
          </a:bodyPr>
          <a:lstStyle/>
          <a:p>
            <a:pPr marL="0" lvl="0" indent="0" algn="just">
              <a:lnSpc>
                <a:spcPct val="100000"/>
              </a:lnSpc>
              <a:spcBef>
                <a:spcPts val="0"/>
              </a:spcBef>
              <a:buNone/>
            </a:pPr>
            <a:r>
              <a:rPr lang="fr-FR" sz="1600" dirty="0">
                <a:solidFill>
                  <a:srgbClr val="0070C0"/>
                </a:solidFill>
                <a:latin typeface="Marianne" panose="02000000000000000000" pitchFamily="50" charset="0"/>
                <a:cs typeface="Arial" panose="020B0604020202020204" pitchFamily="34" charset="0"/>
              </a:rPr>
              <a:t>6 activités (et 17 tâches associées) ont été définies, elles sont intégrées dans 3 pôles qui correspondent aux 3 blocs de compétences du référentiel. </a:t>
            </a:r>
          </a:p>
          <a:p>
            <a:pPr algn="just">
              <a:lnSpc>
                <a:spcPct val="114000"/>
              </a:lnSpc>
              <a:spcBef>
                <a:spcPts val="0"/>
              </a:spcBef>
            </a:pPr>
            <a:endParaRPr lang="fr-FR" sz="1400" dirty="0">
              <a:solidFill>
                <a:srgbClr val="0000CC"/>
              </a:solidFill>
            </a:endParaRP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5</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50" name="Rectangle 49"/>
          <p:cNvSpPr/>
          <p:nvPr/>
        </p:nvSpPr>
        <p:spPr>
          <a:xfrm>
            <a:off x="8737755" y="676390"/>
            <a:ext cx="437940"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1/3</a:t>
            </a:r>
            <a:endParaRPr lang="fr-FR" sz="1200" i="1" dirty="0">
              <a:solidFill>
                <a:schemeClr val="bg1"/>
              </a:solidFill>
              <a:latin typeface="Marianne" panose="02000000000000000000" pitchFamily="50" charset="0"/>
            </a:endParaRPr>
          </a:p>
        </p:txBody>
      </p:sp>
      <p:sp>
        <p:nvSpPr>
          <p:cNvPr id="43"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7" name="Imag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graphicFrame>
        <p:nvGraphicFramePr>
          <p:cNvPr id="18" name="Tableau 17"/>
          <p:cNvGraphicFramePr>
            <a:graphicFrameLocks noGrp="1"/>
          </p:cNvGraphicFramePr>
          <p:nvPr>
            <p:extLst>
              <p:ext uri="{D42A27DB-BD31-4B8C-83A1-F6EECF244321}">
                <p14:modId xmlns:p14="http://schemas.microsoft.com/office/powerpoint/2010/main" val="1523887100"/>
              </p:ext>
            </p:extLst>
          </p:nvPr>
        </p:nvGraphicFramePr>
        <p:xfrm>
          <a:off x="2159040" y="1900810"/>
          <a:ext cx="6919809" cy="4465583"/>
        </p:xfrm>
        <a:graphic>
          <a:graphicData uri="http://schemas.openxmlformats.org/drawingml/2006/table">
            <a:tbl>
              <a:tblPr firstRow="1" firstCol="1" bandRow="1">
                <a:tableStyleId>{5C22544A-7EE6-4342-B048-85BDC9FD1C3A}</a:tableStyleId>
              </a:tblPr>
              <a:tblGrid>
                <a:gridCol w="2072719">
                  <a:extLst>
                    <a:ext uri="{9D8B030D-6E8A-4147-A177-3AD203B41FA5}">
                      <a16:colId xmlns="" xmlns:a16="http://schemas.microsoft.com/office/drawing/2014/main" val="20000"/>
                    </a:ext>
                  </a:extLst>
                </a:gridCol>
                <a:gridCol w="4847090">
                  <a:extLst>
                    <a:ext uri="{9D8B030D-6E8A-4147-A177-3AD203B41FA5}">
                      <a16:colId xmlns="" xmlns:a16="http://schemas.microsoft.com/office/drawing/2014/main" val="20001"/>
                    </a:ext>
                  </a:extLst>
                </a:gridCol>
              </a:tblGrid>
              <a:tr h="335188">
                <a:tc>
                  <a:txBody>
                    <a:bodyPr/>
                    <a:lstStyle/>
                    <a:p>
                      <a:pPr marL="1270" algn="ctr">
                        <a:spcAft>
                          <a:spcPts val="0"/>
                        </a:spcAft>
                      </a:pPr>
                      <a:r>
                        <a:rPr lang="fr-FR" sz="1600" i="1" u="none" dirty="0">
                          <a:effectLst/>
                          <a:latin typeface="Marianne" panose="02000000000000000000" pitchFamily="50" charset="0"/>
                        </a:rPr>
                        <a:t>Pôles d’activités</a:t>
                      </a:r>
                      <a:endParaRPr lang="fr-FR" sz="1600" i="1"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i="1" kern="1200" dirty="0">
                          <a:solidFill>
                            <a:schemeClr val="bg1"/>
                          </a:solidFill>
                          <a:effectLst/>
                          <a:latin typeface="Marianne" panose="02000000000000000000" pitchFamily="50" charset="0"/>
                        </a:rPr>
                        <a:t>Activités professionnelles</a:t>
                      </a:r>
                      <a:endParaRPr lang="fr-FR" sz="1600" i="1" dirty="0">
                        <a:solidFill>
                          <a:schemeClr val="bg1"/>
                        </a:solidFill>
                        <a:latin typeface="Marianne" panose="02000000000000000000" pitchFamily="50" charset="0"/>
                      </a:endParaRPr>
                    </a:p>
                  </a:txBody>
                  <a:tcPr marL="32799" marR="32799" marT="0" marB="0" anchor="ctr"/>
                </a:tc>
                <a:extLst>
                  <a:ext uri="{0D108BD9-81ED-4DB2-BD59-A6C34878D82A}">
                    <a16:rowId xmlns="" xmlns:a16="http://schemas.microsoft.com/office/drawing/2014/main" val="10000"/>
                  </a:ext>
                </a:extLst>
              </a:tr>
              <a:tr h="730886">
                <a:tc rowSpan="2">
                  <a:txBody>
                    <a:bodyPr/>
                    <a:lstStyle/>
                    <a:p>
                      <a:pPr marL="1270" algn="ctr">
                        <a:spcAft>
                          <a:spcPts val="0"/>
                        </a:spcAft>
                      </a:pPr>
                      <a:r>
                        <a:rPr lang="fr-FR" sz="1400" u="none" dirty="0">
                          <a:effectLst/>
                          <a:latin typeface="Marianne" panose="02000000000000000000" pitchFamily="50" charset="0"/>
                        </a:rPr>
                        <a:t>1</a:t>
                      </a:r>
                    </a:p>
                    <a:p>
                      <a:pPr algn="ctr">
                        <a:spcAft>
                          <a:spcPts val="0"/>
                        </a:spcAft>
                      </a:pPr>
                      <a:r>
                        <a:rPr lang="fr-FR" sz="1400" u="none" dirty="0">
                          <a:effectLst/>
                          <a:latin typeface="Marianne" panose="02000000000000000000" pitchFamily="50" charset="0"/>
                        </a:rPr>
                        <a:t>PREPARATION </a:t>
                      </a:r>
                      <a:endParaRPr lang="fr-FR" sz="14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ctr"/>
                      <a:r>
                        <a:rPr lang="fr-FR" sz="1600" kern="1200" dirty="0">
                          <a:solidFill>
                            <a:srgbClr val="0070C0"/>
                          </a:solidFill>
                          <a:effectLst/>
                          <a:latin typeface="Marianne" panose="02000000000000000000" pitchFamily="50" charset="0"/>
                        </a:rPr>
                        <a:t>Activité 1.1 </a:t>
                      </a:r>
                    </a:p>
                    <a:p>
                      <a:pPr algn="ctr"/>
                      <a:r>
                        <a:rPr lang="fr-FR" sz="1600" kern="1200" dirty="0">
                          <a:solidFill>
                            <a:srgbClr val="0070C0"/>
                          </a:solidFill>
                          <a:effectLst/>
                          <a:latin typeface="Marianne" panose="02000000000000000000" pitchFamily="50" charset="0"/>
                        </a:rPr>
                        <a:t>Étude et exploitation du dossier</a:t>
                      </a:r>
                    </a:p>
                  </a:txBody>
                  <a:tcPr anchor="ctr"/>
                </a:tc>
                <a:extLst>
                  <a:ext uri="{0D108BD9-81ED-4DB2-BD59-A6C34878D82A}">
                    <a16:rowId xmlns="" xmlns:a16="http://schemas.microsoft.com/office/drawing/2014/main" val="10001"/>
                  </a:ext>
                </a:extLst>
              </a:tr>
              <a:tr h="646738">
                <a:tc vMerge="1">
                  <a:txBody>
                    <a:bodyPr/>
                    <a:lstStyle/>
                    <a:p>
                      <a:pPr algn="ctr">
                        <a:spcAft>
                          <a:spcPts val="0"/>
                        </a:spcAft>
                      </a:pPr>
                      <a:endParaRPr lang="fr-FR" sz="14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ctr"/>
                      <a:r>
                        <a:rPr lang="fr-FR" sz="1600" kern="1200" dirty="0">
                          <a:solidFill>
                            <a:srgbClr val="0070C0"/>
                          </a:solidFill>
                          <a:effectLst/>
                          <a:latin typeface="Marianne" panose="02000000000000000000" pitchFamily="50" charset="0"/>
                        </a:rPr>
                        <a:t>Activité 1.2</a:t>
                      </a:r>
                    </a:p>
                    <a:p>
                      <a:pPr algn="ctr"/>
                      <a:r>
                        <a:rPr lang="fr-FR" sz="1600" kern="1200" dirty="0">
                          <a:solidFill>
                            <a:srgbClr val="0070C0"/>
                          </a:solidFill>
                          <a:effectLst/>
                          <a:latin typeface="Marianne" panose="02000000000000000000" pitchFamily="50" charset="0"/>
                        </a:rPr>
                        <a:t>Préparation de l’intervention</a:t>
                      </a:r>
                    </a:p>
                  </a:txBody>
                  <a:tcPr anchor="ctr"/>
                </a:tc>
                <a:extLst>
                  <a:ext uri="{0D108BD9-81ED-4DB2-BD59-A6C34878D82A}">
                    <a16:rowId xmlns="" xmlns:a16="http://schemas.microsoft.com/office/drawing/2014/main" val="10004"/>
                  </a:ext>
                </a:extLst>
              </a:tr>
              <a:tr h="653195">
                <a:tc rowSpan="2">
                  <a:txBody>
                    <a:bodyPr/>
                    <a:lstStyle/>
                    <a:p>
                      <a:pPr algn="ctr">
                        <a:spcAft>
                          <a:spcPts val="0"/>
                        </a:spcAft>
                      </a:pPr>
                      <a:r>
                        <a:rPr lang="fr-FR" sz="1400" u="none" dirty="0">
                          <a:effectLst/>
                          <a:latin typeface="Marianne" panose="02000000000000000000" pitchFamily="50" charset="0"/>
                        </a:rPr>
                        <a:t>2</a:t>
                      </a:r>
                    </a:p>
                    <a:p>
                      <a:pPr algn="ctr">
                        <a:spcAft>
                          <a:spcPts val="0"/>
                        </a:spcAft>
                      </a:pPr>
                      <a:r>
                        <a:rPr lang="fr-FR" sz="1400" u="none" dirty="0">
                          <a:effectLst/>
                          <a:latin typeface="Marianne" panose="02000000000000000000" pitchFamily="50" charset="0"/>
                        </a:rPr>
                        <a:t>MISE EN ŒUVRE</a:t>
                      </a:r>
                      <a:endParaRPr lang="fr-FR" sz="14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ctr"/>
                      <a:r>
                        <a:rPr lang="fr-FR" sz="1600" dirty="0">
                          <a:solidFill>
                            <a:srgbClr val="0070C0"/>
                          </a:solidFill>
                          <a:latin typeface="Marianne" panose="02000000000000000000" pitchFamily="50" charset="0"/>
                        </a:rPr>
                        <a:t>Activité 2.1</a:t>
                      </a:r>
                    </a:p>
                    <a:p>
                      <a:pPr algn="ctr"/>
                      <a:r>
                        <a:rPr lang="fr-FR" sz="1600" dirty="0">
                          <a:solidFill>
                            <a:srgbClr val="0070C0"/>
                          </a:solidFill>
                          <a:latin typeface="Marianne" panose="02000000000000000000" pitchFamily="50" charset="0"/>
                        </a:rPr>
                        <a:t>Organisation de l’intervention</a:t>
                      </a:r>
                      <a:endParaRPr lang="fr-FR" sz="1600" i="0" dirty="0">
                        <a:solidFill>
                          <a:srgbClr val="0070C0"/>
                        </a:solidFill>
                        <a:latin typeface="Marianne" panose="02000000000000000000" pitchFamily="50" charset="0"/>
                      </a:endParaRPr>
                    </a:p>
                  </a:txBody>
                  <a:tcPr anchor="ctr"/>
                </a:tc>
                <a:extLst>
                  <a:ext uri="{0D108BD9-81ED-4DB2-BD59-A6C34878D82A}">
                    <a16:rowId xmlns="" xmlns:a16="http://schemas.microsoft.com/office/drawing/2014/main" val="10002"/>
                  </a:ext>
                </a:extLst>
              </a:tr>
              <a:tr h="807647">
                <a:tc vMerge="1">
                  <a:txBody>
                    <a:bodyPr/>
                    <a:lstStyle/>
                    <a:p>
                      <a:pPr algn="ctr">
                        <a:spcAft>
                          <a:spcPts val="0"/>
                        </a:spcAft>
                      </a:pPr>
                      <a:endParaRPr lang="fr-FR" sz="14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ctr"/>
                      <a:r>
                        <a:rPr lang="fr-FR" sz="1600" dirty="0">
                          <a:solidFill>
                            <a:srgbClr val="0070C0"/>
                          </a:solidFill>
                          <a:latin typeface="Marianne" panose="02000000000000000000" pitchFamily="50" charset="0"/>
                        </a:rPr>
                        <a:t>Activité 2.2</a:t>
                      </a:r>
                    </a:p>
                    <a:p>
                      <a:pPr algn="ctr"/>
                      <a:r>
                        <a:rPr lang="fr-FR" sz="1600" dirty="0">
                          <a:solidFill>
                            <a:srgbClr val="0070C0"/>
                          </a:solidFill>
                          <a:latin typeface="Marianne" panose="02000000000000000000" pitchFamily="50" charset="0"/>
                        </a:rPr>
                        <a:t>Montage et démontage</a:t>
                      </a:r>
                      <a:br>
                        <a:rPr lang="fr-FR" sz="1600" dirty="0">
                          <a:solidFill>
                            <a:srgbClr val="0070C0"/>
                          </a:solidFill>
                          <a:latin typeface="Marianne" panose="02000000000000000000" pitchFamily="50" charset="0"/>
                        </a:rPr>
                      </a:br>
                      <a:r>
                        <a:rPr lang="fr-FR" sz="1600" dirty="0">
                          <a:solidFill>
                            <a:srgbClr val="0070C0"/>
                          </a:solidFill>
                          <a:latin typeface="Marianne" panose="02000000000000000000" pitchFamily="50" charset="0"/>
                        </a:rPr>
                        <a:t>des structures d'échafaudage</a:t>
                      </a:r>
                      <a:endParaRPr lang="fr-FR" sz="1600" i="0" dirty="0">
                        <a:solidFill>
                          <a:srgbClr val="0070C0"/>
                        </a:solidFill>
                        <a:latin typeface="Marianne" panose="02000000000000000000" pitchFamily="50" charset="0"/>
                      </a:endParaRPr>
                    </a:p>
                  </a:txBody>
                  <a:tcPr anchor="ctr"/>
                </a:tc>
                <a:extLst>
                  <a:ext uri="{0D108BD9-81ED-4DB2-BD59-A6C34878D82A}">
                    <a16:rowId xmlns="" xmlns:a16="http://schemas.microsoft.com/office/drawing/2014/main" val="10005"/>
                  </a:ext>
                </a:extLst>
              </a:tr>
              <a:tr h="670560">
                <a:tc rowSpan="2">
                  <a:txBody>
                    <a:bodyPr/>
                    <a:lstStyle/>
                    <a:p>
                      <a:pPr algn="ctr">
                        <a:spcAft>
                          <a:spcPts val="0"/>
                        </a:spcAft>
                      </a:pPr>
                      <a:r>
                        <a:rPr lang="fr-FR" sz="1400" u="none" dirty="0">
                          <a:effectLst/>
                          <a:latin typeface="Marianne" panose="02000000000000000000" pitchFamily="50" charset="0"/>
                        </a:rPr>
                        <a:t>3</a:t>
                      </a:r>
                    </a:p>
                    <a:p>
                      <a:pPr algn="ctr">
                        <a:spcAft>
                          <a:spcPts val="0"/>
                        </a:spcAft>
                      </a:pPr>
                      <a:r>
                        <a:rPr lang="fr-FR" sz="1400" u="none" dirty="0">
                          <a:effectLst/>
                          <a:latin typeface="Marianne" panose="02000000000000000000" pitchFamily="50" charset="0"/>
                        </a:rPr>
                        <a:t>COMMUNICATION</a:t>
                      </a:r>
                      <a:endParaRPr lang="fr-FR" sz="14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ctr"/>
                      <a:r>
                        <a:rPr lang="fr-FR" sz="1600" dirty="0">
                          <a:solidFill>
                            <a:srgbClr val="0070C0"/>
                          </a:solidFill>
                          <a:latin typeface="Marianne" panose="02000000000000000000" pitchFamily="50" charset="0"/>
                        </a:rPr>
                        <a:t>Activité 3.1</a:t>
                      </a:r>
                    </a:p>
                    <a:p>
                      <a:pPr algn="ctr"/>
                      <a:r>
                        <a:rPr lang="fr-FR" sz="1600" dirty="0">
                          <a:solidFill>
                            <a:srgbClr val="0070C0"/>
                          </a:solidFill>
                          <a:latin typeface="Marianne" panose="02000000000000000000" pitchFamily="50" charset="0"/>
                        </a:rPr>
                        <a:t>Vérification d’une structure</a:t>
                      </a:r>
                      <a:endParaRPr lang="fr-FR" sz="1600" i="0" dirty="0">
                        <a:solidFill>
                          <a:srgbClr val="0070C0"/>
                        </a:solidFill>
                        <a:latin typeface="Marianne" panose="02000000000000000000" pitchFamily="50" charset="0"/>
                      </a:endParaRPr>
                    </a:p>
                  </a:txBody>
                  <a:tcPr anchor="ctr"/>
                </a:tc>
                <a:extLst>
                  <a:ext uri="{0D108BD9-81ED-4DB2-BD59-A6C34878D82A}">
                    <a16:rowId xmlns="" xmlns:a16="http://schemas.microsoft.com/office/drawing/2014/main" val="10006"/>
                  </a:ext>
                </a:extLst>
              </a:tr>
              <a:tr h="606056">
                <a:tc vMerge="1">
                  <a:txBody>
                    <a:bodyPr/>
                    <a:lstStyle/>
                    <a:p>
                      <a:pPr algn="ctr">
                        <a:spcAft>
                          <a:spcPts val="0"/>
                        </a:spcAft>
                      </a:pPr>
                      <a:endParaRPr lang="fr-FR" sz="14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ctr"/>
                      <a:r>
                        <a:rPr lang="fr-FR" sz="1600" dirty="0">
                          <a:solidFill>
                            <a:srgbClr val="0070C0"/>
                          </a:solidFill>
                          <a:latin typeface="Marianne" panose="02000000000000000000" pitchFamily="50" charset="0"/>
                        </a:rPr>
                        <a:t>Activité 3.2</a:t>
                      </a:r>
                    </a:p>
                    <a:p>
                      <a:pPr algn="ctr"/>
                      <a:r>
                        <a:rPr lang="fr-FR" sz="1600" dirty="0">
                          <a:solidFill>
                            <a:srgbClr val="0070C0"/>
                          </a:solidFill>
                          <a:latin typeface="Marianne" panose="02000000000000000000" pitchFamily="50" charset="0"/>
                        </a:rPr>
                        <a:t>Relations avec les intervenants</a:t>
                      </a:r>
                      <a:endParaRPr lang="fr-FR" sz="1600" i="0" dirty="0">
                        <a:solidFill>
                          <a:srgbClr val="0070C0"/>
                        </a:solidFill>
                        <a:latin typeface="Marianne" panose="02000000000000000000" pitchFamily="50" charset="0"/>
                      </a:endParaRPr>
                    </a:p>
                  </a:txBody>
                  <a:tcPr anchor="ctr"/>
                </a:tc>
                <a:extLst>
                  <a:ext uri="{0D108BD9-81ED-4DB2-BD59-A6C34878D82A}">
                    <a16:rowId xmlns="" xmlns:a16="http://schemas.microsoft.com/office/drawing/2014/main" val="10003"/>
                  </a:ext>
                </a:extLst>
              </a:tr>
            </a:tbl>
          </a:graphicData>
        </a:graphic>
      </p:graphicFrame>
      <p:sp>
        <p:nvSpPr>
          <p:cNvPr id="19" name="Flèche droite 18"/>
          <p:cNvSpPr/>
          <p:nvPr/>
        </p:nvSpPr>
        <p:spPr>
          <a:xfrm>
            <a:off x="-34565" y="2161366"/>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
        <p:nvSpPr>
          <p:cNvPr id="20"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Tree>
    <p:extLst>
      <p:ext uri="{BB962C8B-B14F-4D97-AF65-F5344CB8AC3E}">
        <p14:creationId xmlns:p14="http://schemas.microsoft.com/office/powerpoint/2010/main" val="41772677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marL="1440000" algn="ctr"/>
            <a:r>
              <a:rPr lang="fr-FR" sz="3200" b="1" dirty="0">
                <a:solidFill>
                  <a:srgbClr val="0070C0"/>
                </a:solidFill>
                <a:latin typeface="Marianne" panose="02000000000000000000" pitchFamily="50" charset="0"/>
                <a:cs typeface="Arial" panose="020B0604020202020204" pitchFamily="34" charset="0"/>
              </a:rPr>
              <a:t>Le référentiel d’activités professionnelles  </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6</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52" name="Espace réservé du contenu 2"/>
          <p:cNvSpPr>
            <a:spLocks noGrp="1"/>
          </p:cNvSpPr>
          <p:nvPr>
            <p:ph sz="half" idx="1"/>
          </p:nvPr>
        </p:nvSpPr>
        <p:spPr>
          <a:xfrm>
            <a:off x="2168466" y="4668253"/>
            <a:ext cx="3666850" cy="1696454"/>
          </a:xfrm>
          <a:solidFill>
            <a:schemeClr val="accent5">
              <a:lumMod val="40000"/>
              <a:lumOff val="60000"/>
            </a:schemeClr>
          </a:solidFill>
          <a:ln/>
        </p:spPr>
        <p:style>
          <a:lnRef idx="1">
            <a:schemeClr val="accent6"/>
          </a:lnRef>
          <a:fillRef idx="2">
            <a:schemeClr val="accent6"/>
          </a:fillRef>
          <a:effectRef idx="1">
            <a:schemeClr val="accent6"/>
          </a:effectRef>
          <a:fontRef idx="minor">
            <a:schemeClr val="dk1"/>
          </a:fontRef>
        </p:style>
        <p:txBody>
          <a:bodyPr>
            <a:noAutofit/>
          </a:bodyPr>
          <a:lstStyle/>
          <a:p>
            <a:pPr marL="0" indent="0">
              <a:lnSpc>
                <a:spcPct val="120000"/>
              </a:lnSpc>
              <a:spcBef>
                <a:spcPts val="0"/>
              </a:spcBef>
              <a:buNone/>
            </a:pPr>
            <a:r>
              <a:rPr lang="fr-FR" sz="1600" b="1" dirty="0">
                <a:solidFill>
                  <a:srgbClr val="0070C0"/>
                </a:solidFill>
                <a:latin typeface="Marianne" panose="02000000000000000000" pitchFamily="50" charset="0"/>
                <a:cs typeface="Arial" panose="020B0604020202020204" pitchFamily="34" charset="0"/>
              </a:rPr>
              <a:t>Le cadre d’intervention </a:t>
            </a:r>
            <a:r>
              <a:rPr lang="fr-FR" sz="1600" b="1" dirty="0">
                <a:solidFill>
                  <a:srgbClr val="0070C0"/>
                </a:solidFill>
                <a:latin typeface="Marianne" panose="02000000000000000000" pitchFamily="50" charset="0"/>
              </a:rPr>
              <a:t>:</a:t>
            </a:r>
          </a:p>
          <a:p>
            <a:pPr marL="285750" lvl="1" indent="-285750">
              <a:lnSpc>
                <a:spcPct val="100000"/>
              </a:lnSpc>
              <a:spcBef>
                <a:spcPts val="0"/>
              </a:spcBef>
            </a:pPr>
            <a:r>
              <a:rPr lang="fr-FR" sz="1600" dirty="0">
                <a:solidFill>
                  <a:srgbClr val="002060"/>
                </a:solidFill>
                <a:latin typeface="Marianne" panose="02000000000000000000" pitchFamily="50" charset="0"/>
                <a:cs typeface="Arial" panose="020B0604020202020204" pitchFamily="34" charset="0"/>
              </a:rPr>
              <a:t>travaux neufs</a:t>
            </a:r>
          </a:p>
          <a:p>
            <a:pPr marL="285750" lvl="1" indent="-285750">
              <a:lnSpc>
                <a:spcPct val="100000"/>
              </a:lnSpc>
              <a:spcBef>
                <a:spcPts val="0"/>
              </a:spcBef>
            </a:pPr>
            <a:r>
              <a:rPr lang="fr-FR" sz="1600" dirty="0">
                <a:solidFill>
                  <a:srgbClr val="002060"/>
                </a:solidFill>
                <a:latin typeface="Marianne" panose="02000000000000000000" pitchFamily="50" charset="0"/>
                <a:cs typeface="Arial" panose="020B0604020202020204" pitchFamily="34" charset="0"/>
              </a:rPr>
              <a:t>travaux de rénovation</a:t>
            </a:r>
          </a:p>
          <a:p>
            <a:pPr marL="285750" lvl="1" indent="-285750">
              <a:lnSpc>
                <a:spcPct val="100000"/>
              </a:lnSpc>
              <a:spcBef>
                <a:spcPts val="0"/>
              </a:spcBef>
            </a:pPr>
            <a:r>
              <a:rPr lang="fr-FR" sz="1600" dirty="0">
                <a:solidFill>
                  <a:srgbClr val="002060"/>
                </a:solidFill>
                <a:latin typeface="Marianne" panose="02000000000000000000" pitchFamily="50" charset="0"/>
                <a:cs typeface="Arial" panose="020B0604020202020204" pitchFamily="34" charset="0"/>
              </a:rPr>
              <a:t>travaux d’adaptation</a:t>
            </a:r>
          </a:p>
          <a:p>
            <a:pPr marL="285750" lvl="1" indent="-285750">
              <a:lnSpc>
                <a:spcPct val="100000"/>
              </a:lnSpc>
              <a:spcBef>
                <a:spcPts val="0"/>
              </a:spcBef>
            </a:pPr>
            <a:r>
              <a:rPr lang="fr-FR" sz="1600" dirty="0">
                <a:solidFill>
                  <a:srgbClr val="002060"/>
                </a:solidFill>
                <a:latin typeface="Marianne" panose="02000000000000000000" pitchFamily="50" charset="0"/>
                <a:cs typeface="Arial" panose="020B0604020202020204" pitchFamily="34" charset="0"/>
              </a:rPr>
              <a:t>travaux de maintenance</a:t>
            </a:r>
            <a:endParaRPr lang="fr-FR" sz="1600" dirty="0">
              <a:solidFill>
                <a:srgbClr val="002060"/>
              </a:solidFill>
              <a:latin typeface="Marianne" panose="02000000000000000000" pitchFamily="50" charset="0"/>
            </a:endParaRPr>
          </a:p>
        </p:txBody>
      </p:sp>
      <p:sp>
        <p:nvSpPr>
          <p:cNvPr id="53" name="Espace réservé du contenu 3"/>
          <p:cNvSpPr txBox="1">
            <a:spLocks/>
          </p:cNvSpPr>
          <p:nvPr/>
        </p:nvSpPr>
        <p:spPr>
          <a:xfrm>
            <a:off x="5924933" y="1357830"/>
            <a:ext cx="3130484" cy="5006876"/>
          </a:xfrm>
          <a:prstGeom prst="rect">
            <a:avLst/>
          </a:prstGeom>
          <a:solidFill>
            <a:schemeClr val="accent5">
              <a:lumMod val="40000"/>
              <a:lumOff val="60000"/>
            </a:schemeClr>
          </a:solidFill>
          <a:ln/>
        </p:spPr>
        <p:style>
          <a:lnRef idx="1">
            <a:schemeClr val="accent1"/>
          </a:lnRef>
          <a:fillRef idx="2">
            <a:schemeClr val="accent1"/>
          </a:fillRef>
          <a:effectRef idx="1">
            <a:schemeClr val="accent1"/>
          </a:effectRef>
          <a:fontRef idx="minor">
            <a:schemeClr val="dk1"/>
          </a:fontRef>
        </p:style>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fr-FR" sz="1600" b="1" dirty="0">
                <a:solidFill>
                  <a:srgbClr val="0070C0"/>
                </a:solidFill>
                <a:latin typeface="Marianne" panose="02000000000000000000" pitchFamily="50" charset="0"/>
              </a:rPr>
              <a:t>Des enjeux forts :</a:t>
            </a:r>
          </a:p>
          <a:p>
            <a:pPr>
              <a:lnSpc>
                <a:spcPct val="100000"/>
              </a:lnSpc>
              <a:spcBef>
                <a:spcPts val="0"/>
              </a:spcBef>
            </a:pPr>
            <a:r>
              <a:rPr lang="fr-FR" sz="1600" dirty="0">
                <a:solidFill>
                  <a:srgbClr val="002060"/>
                </a:solidFill>
                <a:latin typeface="Marianne" panose="02000000000000000000" pitchFamily="50" charset="0"/>
              </a:rPr>
              <a:t>de structuration et </a:t>
            </a:r>
            <a:r>
              <a:rPr lang="fr-FR" sz="1600" dirty="0">
                <a:solidFill>
                  <a:srgbClr val="0070C0"/>
                </a:solidFill>
                <a:latin typeface="Marianne" panose="02000000000000000000" pitchFamily="50" charset="0"/>
              </a:rPr>
              <a:t>professionnalisation du métier</a:t>
            </a:r>
          </a:p>
          <a:p>
            <a:pPr>
              <a:lnSpc>
                <a:spcPct val="100000"/>
              </a:lnSpc>
              <a:spcBef>
                <a:spcPts val="0"/>
              </a:spcBef>
            </a:pPr>
            <a:r>
              <a:rPr lang="fr-FR" sz="1600" dirty="0">
                <a:solidFill>
                  <a:srgbClr val="002060"/>
                </a:solidFill>
                <a:latin typeface="Marianne" panose="02000000000000000000" pitchFamily="50" charset="0"/>
              </a:rPr>
              <a:t>du renforcement de la </a:t>
            </a:r>
            <a:r>
              <a:rPr lang="fr-FR" sz="1600" dirty="0">
                <a:solidFill>
                  <a:srgbClr val="0070C0"/>
                </a:solidFill>
                <a:latin typeface="Marianne" panose="02000000000000000000" pitchFamily="50" charset="0"/>
              </a:rPr>
              <a:t>sécurité et des accès sur les chantiers</a:t>
            </a:r>
          </a:p>
          <a:p>
            <a:pPr>
              <a:lnSpc>
                <a:spcPct val="100000"/>
              </a:lnSpc>
              <a:spcBef>
                <a:spcPts val="0"/>
              </a:spcBef>
            </a:pPr>
            <a:r>
              <a:rPr lang="fr-FR" sz="1600" dirty="0">
                <a:solidFill>
                  <a:srgbClr val="002060"/>
                </a:solidFill>
                <a:latin typeface="Marianne" panose="02000000000000000000" pitchFamily="50" charset="0"/>
              </a:rPr>
              <a:t>de participation aux travaux de </a:t>
            </a:r>
            <a:r>
              <a:rPr lang="fr-FR" sz="1600" dirty="0">
                <a:solidFill>
                  <a:srgbClr val="0070C0"/>
                </a:solidFill>
                <a:latin typeface="Marianne" panose="02000000000000000000" pitchFamily="50" charset="0"/>
              </a:rPr>
              <a:t>rénovation énergétique </a:t>
            </a:r>
            <a:r>
              <a:rPr lang="fr-FR" sz="1600" dirty="0">
                <a:solidFill>
                  <a:srgbClr val="002060"/>
                </a:solidFill>
                <a:latin typeface="Marianne" panose="02000000000000000000" pitchFamily="50" charset="0"/>
              </a:rPr>
              <a:t>(isolation thermique extérieure …)</a:t>
            </a:r>
          </a:p>
          <a:p>
            <a:pPr>
              <a:lnSpc>
                <a:spcPct val="100000"/>
              </a:lnSpc>
              <a:spcBef>
                <a:spcPts val="0"/>
              </a:spcBef>
            </a:pPr>
            <a:r>
              <a:rPr lang="fr-FR" sz="1600" dirty="0">
                <a:solidFill>
                  <a:srgbClr val="002060"/>
                </a:solidFill>
                <a:latin typeface="Marianne" panose="02000000000000000000" pitchFamily="50" charset="0"/>
              </a:rPr>
              <a:t>de participation à la </a:t>
            </a:r>
            <a:r>
              <a:rPr lang="fr-FR" sz="1600" dirty="0">
                <a:solidFill>
                  <a:srgbClr val="0070C0"/>
                </a:solidFill>
                <a:latin typeface="Marianne" panose="02000000000000000000" pitchFamily="50" charset="0"/>
              </a:rPr>
              <a:t>préservation du patrimoine </a:t>
            </a:r>
            <a:r>
              <a:rPr lang="fr-FR" sz="1600" dirty="0">
                <a:solidFill>
                  <a:srgbClr val="002060"/>
                </a:solidFill>
                <a:latin typeface="Marianne" panose="02000000000000000000" pitchFamily="50" charset="0"/>
              </a:rPr>
              <a:t>(monuments historiques, ouvrages d’art …)</a:t>
            </a:r>
          </a:p>
          <a:p>
            <a:pPr>
              <a:lnSpc>
                <a:spcPct val="100000"/>
              </a:lnSpc>
              <a:spcBef>
                <a:spcPts val="0"/>
              </a:spcBef>
            </a:pPr>
            <a:r>
              <a:rPr lang="fr-FR" sz="1600" dirty="0">
                <a:solidFill>
                  <a:srgbClr val="002060"/>
                </a:solidFill>
                <a:latin typeface="Marianne" panose="02000000000000000000" pitchFamily="50" charset="0"/>
              </a:rPr>
              <a:t>de </a:t>
            </a:r>
            <a:r>
              <a:rPr lang="fr-FR" sz="1600" dirty="0">
                <a:solidFill>
                  <a:srgbClr val="0070C0"/>
                </a:solidFill>
                <a:latin typeface="Marianne" panose="02000000000000000000" pitchFamily="50" charset="0"/>
              </a:rPr>
              <a:t>participation à des évènements </a:t>
            </a:r>
            <a:r>
              <a:rPr lang="fr-FR" sz="1600" dirty="0">
                <a:solidFill>
                  <a:srgbClr val="002060"/>
                </a:solidFill>
                <a:latin typeface="Marianne" panose="02000000000000000000" pitchFamily="50" charset="0"/>
              </a:rPr>
              <a:t>(sportif, culturel …)</a:t>
            </a:r>
          </a:p>
          <a:p>
            <a:pPr>
              <a:lnSpc>
                <a:spcPct val="100000"/>
              </a:lnSpc>
              <a:spcBef>
                <a:spcPts val="0"/>
              </a:spcBef>
            </a:pPr>
            <a:r>
              <a:rPr lang="fr-FR" sz="1600" dirty="0">
                <a:solidFill>
                  <a:srgbClr val="002060"/>
                </a:solidFill>
                <a:latin typeface="Marianne" panose="02000000000000000000" pitchFamily="50" charset="0"/>
              </a:rPr>
              <a:t>d’accompagnement du </a:t>
            </a:r>
            <a:r>
              <a:rPr lang="fr-FR" sz="1600" dirty="0">
                <a:solidFill>
                  <a:srgbClr val="0070C0"/>
                </a:solidFill>
                <a:latin typeface="Marianne" panose="02000000000000000000" pitchFamily="50" charset="0"/>
              </a:rPr>
              <a:t>développement industriel</a:t>
            </a:r>
          </a:p>
        </p:txBody>
      </p:sp>
      <p:sp>
        <p:nvSpPr>
          <p:cNvPr id="83" name="Espace réservé du contenu 2"/>
          <p:cNvSpPr txBox="1">
            <a:spLocks/>
          </p:cNvSpPr>
          <p:nvPr/>
        </p:nvSpPr>
        <p:spPr>
          <a:xfrm>
            <a:off x="2168466" y="1357830"/>
            <a:ext cx="3666850" cy="1577876"/>
          </a:xfrm>
          <a:prstGeom prst="rect">
            <a:avLst/>
          </a:prstGeom>
          <a:solidFill>
            <a:schemeClr val="accent5">
              <a:lumMod val="40000"/>
              <a:lumOff val="60000"/>
            </a:schemeClr>
          </a:solidFill>
          <a:ln/>
        </p:spPr>
        <p:style>
          <a:lnRef idx="1">
            <a:schemeClr val="accent3"/>
          </a:lnRef>
          <a:fillRef idx="2">
            <a:schemeClr val="accent3"/>
          </a:fillRef>
          <a:effectRef idx="1">
            <a:schemeClr val="accent3"/>
          </a:effectRef>
          <a:fontRef idx="minor">
            <a:schemeClr val="dk1"/>
          </a:fontRef>
        </p:style>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00000"/>
              </a:lnSpc>
              <a:spcBef>
                <a:spcPts val="0"/>
              </a:spcBef>
              <a:buFont typeface="Arial" panose="020B0604020202020204" pitchFamily="34" charset="0"/>
              <a:buNone/>
            </a:pPr>
            <a:r>
              <a:rPr lang="fr-FR" sz="1600" dirty="0">
                <a:solidFill>
                  <a:srgbClr val="0070C0"/>
                </a:solidFill>
                <a:latin typeface="Marianne" panose="02000000000000000000" pitchFamily="50" charset="0"/>
              </a:rPr>
              <a:t>Les environnements d’accueil des titulaires de la MC  :</a:t>
            </a:r>
          </a:p>
          <a:p>
            <a:pPr algn="just">
              <a:lnSpc>
                <a:spcPct val="100000"/>
              </a:lnSpc>
              <a:spcBef>
                <a:spcPts val="0"/>
              </a:spcBef>
            </a:pPr>
            <a:r>
              <a:rPr lang="fr-FR" sz="1600" dirty="0">
                <a:solidFill>
                  <a:srgbClr val="002060"/>
                </a:solidFill>
                <a:latin typeface="Marianne" panose="02000000000000000000" pitchFamily="50" charset="0"/>
                <a:cs typeface="Arial" panose="020B0604020202020204" pitchFamily="34" charset="0"/>
              </a:rPr>
              <a:t>entreprises spécialisées dans le montage d’échafaudage</a:t>
            </a:r>
          </a:p>
          <a:p>
            <a:pPr>
              <a:lnSpc>
                <a:spcPct val="100000"/>
              </a:lnSpc>
              <a:spcBef>
                <a:spcPts val="0"/>
              </a:spcBef>
            </a:pPr>
            <a:r>
              <a:rPr lang="fr-FR" sz="1600" dirty="0">
                <a:solidFill>
                  <a:srgbClr val="002060"/>
                </a:solidFill>
                <a:latin typeface="Marianne" panose="02000000000000000000" pitchFamily="50" charset="0"/>
                <a:cs typeface="Arial" panose="020B0604020202020204" pitchFamily="34" charset="0"/>
              </a:rPr>
              <a:t>entreprises d’un secteur d’activité listé ci-après</a:t>
            </a:r>
            <a:endParaRPr lang="fr-FR" sz="1600" dirty="0">
              <a:solidFill>
                <a:srgbClr val="002060"/>
              </a:solidFill>
              <a:latin typeface="Marianne" panose="02000000000000000000" pitchFamily="50" charset="0"/>
            </a:endParaRPr>
          </a:p>
        </p:txBody>
      </p:sp>
      <p:sp>
        <p:nvSpPr>
          <p:cNvPr id="44" name="Espace réservé du contenu 3"/>
          <p:cNvSpPr txBox="1">
            <a:spLocks/>
          </p:cNvSpPr>
          <p:nvPr/>
        </p:nvSpPr>
        <p:spPr>
          <a:xfrm>
            <a:off x="2168466" y="3031958"/>
            <a:ext cx="3666850" cy="1540042"/>
          </a:xfrm>
          <a:prstGeom prst="rect">
            <a:avLst/>
          </a:prstGeom>
          <a:solidFill>
            <a:schemeClr val="accent5">
              <a:lumMod val="40000"/>
              <a:lumOff val="60000"/>
            </a:schemeClr>
          </a:solidFill>
          <a:ln/>
        </p:spPr>
        <p:style>
          <a:lnRef idx="1">
            <a:schemeClr val="accent1"/>
          </a:lnRef>
          <a:fillRef idx="2">
            <a:schemeClr val="accent1"/>
          </a:fillRef>
          <a:effectRef idx="1">
            <a:schemeClr val="accent1"/>
          </a:effectRef>
          <a:fontRef idx="minor">
            <a:schemeClr val="dk1"/>
          </a:fontRef>
        </p:style>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 typeface="Arial" panose="020B0604020202020204" pitchFamily="34" charset="0"/>
              <a:buNone/>
            </a:pPr>
            <a:r>
              <a:rPr lang="fr-FR" sz="1600" b="1" dirty="0">
                <a:solidFill>
                  <a:srgbClr val="0070C0"/>
                </a:solidFill>
                <a:latin typeface="Marianne" panose="02000000000000000000" pitchFamily="50" charset="0"/>
              </a:rPr>
              <a:t>Les évolutions du contexte :</a:t>
            </a:r>
          </a:p>
          <a:p>
            <a:pPr>
              <a:lnSpc>
                <a:spcPct val="100000"/>
              </a:lnSpc>
              <a:spcBef>
                <a:spcPts val="0"/>
              </a:spcBef>
            </a:pPr>
            <a:r>
              <a:rPr lang="fr-FR" sz="1600" dirty="0">
                <a:solidFill>
                  <a:srgbClr val="002060"/>
                </a:solidFill>
                <a:latin typeface="Marianne" panose="02000000000000000000" pitchFamily="50" charset="0"/>
              </a:rPr>
              <a:t>la mécanisation des manutentions</a:t>
            </a:r>
          </a:p>
          <a:p>
            <a:pPr>
              <a:lnSpc>
                <a:spcPct val="100000"/>
              </a:lnSpc>
              <a:spcBef>
                <a:spcPts val="0"/>
              </a:spcBef>
            </a:pPr>
            <a:r>
              <a:rPr lang="fr-FR" sz="1600" dirty="0">
                <a:solidFill>
                  <a:srgbClr val="002060"/>
                </a:solidFill>
                <a:latin typeface="Marianne" panose="02000000000000000000" pitchFamily="50" charset="0"/>
              </a:rPr>
              <a:t>Le développement des outils numériques</a:t>
            </a:r>
          </a:p>
          <a:p>
            <a:pPr>
              <a:lnSpc>
                <a:spcPct val="100000"/>
              </a:lnSpc>
              <a:spcBef>
                <a:spcPts val="0"/>
              </a:spcBef>
            </a:pPr>
            <a:r>
              <a:rPr lang="fr-FR" sz="1600" dirty="0">
                <a:solidFill>
                  <a:srgbClr val="002060"/>
                </a:solidFill>
                <a:latin typeface="Marianne" panose="02000000000000000000" pitchFamily="50" charset="0"/>
              </a:rPr>
              <a:t>les lois et la règlementation</a:t>
            </a:r>
          </a:p>
        </p:txBody>
      </p:sp>
      <p:sp>
        <p:nvSpPr>
          <p:cNvPr id="45"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9" name="Imag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21" name="Rectangle 20"/>
          <p:cNvSpPr/>
          <p:nvPr/>
        </p:nvSpPr>
        <p:spPr>
          <a:xfrm>
            <a:off x="8737755" y="676390"/>
            <a:ext cx="465192" cy="337913"/>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2/3</a:t>
            </a:r>
            <a:endParaRPr lang="fr-FR" sz="1200" i="1" dirty="0">
              <a:solidFill>
                <a:schemeClr val="bg1"/>
              </a:solidFill>
              <a:latin typeface="Marianne" panose="02000000000000000000" pitchFamily="50" charset="0"/>
            </a:endParaRPr>
          </a:p>
        </p:txBody>
      </p:sp>
      <p:sp>
        <p:nvSpPr>
          <p:cNvPr id="22" name="Flèche droite 21"/>
          <p:cNvSpPr/>
          <p:nvPr/>
        </p:nvSpPr>
        <p:spPr>
          <a:xfrm>
            <a:off x="-27966" y="2163949"/>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
        <p:nvSpPr>
          <p:cNvPr id="23"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7"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8"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9"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Tree>
    <p:extLst>
      <p:ext uri="{BB962C8B-B14F-4D97-AF65-F5344CB8AC3E}">
        <p14:creationId xmlns:p14="http://schemas.microsoft.com/office/powerpoint/2010/main" val="36930700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Ellipse 20"/>
          <p:cNvSpPr/>
          <p:nvPr/>
        </p:nvSpPr>
        <p:spPr>
          <a:xfrm>
            <a:off x="4164173" y="2130606"/>
            <a:ext cx="2738817" cy="2351099"/>
          </a:xfrm>
          <a:prstGeom prst="ellipse">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marL="1440000" algn="ctr" defTabSz="984250"/>
            <a:r>
              <a:rPr lang="fr-FR" sz="3200" b="1" dirty="0">
                <a:solidFill>
                  <a:srgbClr val="0070C0"/>
                </a:solidFill>
                <a:latin typeface="Marianne" panose="02000000000000000000" pitchFamily="50" charset="0"/>
                <a:cs typeface="Arial" panose="020B0604020202020204" pitchFamily="34" charset="0"/>
              </a:rPr>
              <a:t>Le référentiel d’activités professionnelles  </a:t>
            </a:r>
          </a:p>
        </p:txBody>
      </p:sp>
      <p:sp>
        <p:nvSpPr>
          <p:cNvPr id="6" name="Espace réservé du numéro de diapositive 12"/>
          <p:cNvSpPr>
            <a:spLocks noGrp="1"/>
          </p:cNvSpPr>
          <p:nvPr>
            <p:ph type="sldNum" sz="quarter" idx="12"/>
          </p:nvPr>
        </p:nvSpPr>
        <p:spPr>
          <a:xfrm>
            <a:off x="-15352" y="6550702"/>
            <a:ext cx="365902"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7</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400"/>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8" name="Forme libre 7"/>
          <p:cNvSpPr/>
          <p:nvPr/>
        </p:nvSpPr>
        <p:spPr>
          <a:xfrm>
            <a:off x="4709105" y="1853547"/>
            <a:ext cx="1648952" cy="806579"/>
          </a:xfrm>
          <a:custGeom>
            <a:avLst/>
            <a:gdLst>
              <a:gd name="connsiteX0" fmla="*/ 0 w 1637109"/>
              <a:gd name="connsiteY0" fmla="*/ 177357 h 1064121"/>
              <a:gd name="connsiteX1" fmla="*/ 177357 w 1637109"/>
              <a:gd name="connsiteY1" fmla="*/ 0 h 1064121"/>
              <a:gd name="connsiteX2" fmla="*/ 1459752 w 1637109"/>
              <a:gd name="connsiteY2" fmla="*/ 0 h 1064121"/>
              <a:gd name="connsiteX3" fmla="*/ 1637109 w 1637109"/>
              <a:gd name="connsiteY3" fmla="*/ 177357 h 1064121"/>
              <a:gd name="connsiteX4" fmla="*/ 1637109 w 1637109"/>
              <a:gd name="connsiteY4" fmla="*/ 886764 h 1064121"/>
              <a:gd name="connsiteX5" fmla="*/ 1459752 w 1637109"/>
              <a:gd name="connsiteY5" fmla="*/ 1064121 h 1064121"/>
              <a:gd name="connsiteX6" fmla="*/ 177357 w 1637109"/>
              <a:gd name="connsiteY6" fmla="*/ 1064121 h 1064121"/>
              <a:gd name="connsiteX7" fmla="*/ 0 w 1637109"/>
              <a:gd name="connsiteY7" fmla="*/ 886764 h 1064121"/>
              <a:gd name="connsiteX8" fmla="*/ 0 w 1637109"/>
              <a:gd name="connsiteY8" fmla="*/ 177357 h 1064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7109" h="1064121">
                <a:moveTo>
                  <a:pt x="0" y="177357"/>
                </a:moveTo>
                <a:cubicBezTo>
                  <a:pt x="0" y="79405"/>
                  <a:pt x="79405" y="0"/>
                  <a:pt x="177357" y="0"/>
                </a:cubicBezTo>
                <a:lnTo>
                  <a:pt x="1459752" y="0"/>
                </a:lnTo>
                <a:cubicBezTo>
                  <a:pt x="1557704" y="0"/>
                  <a:pt x="1637109" y="79405"/>
                  <a:pt x="1637109" y="177357"/>
                </a:cubicBezTo>
                <a:lnTo>
                  <a:pt x="1637109" y="886764"/>
                </a:lnTo>
                <a:cubicBezTo>
                  <a:pt x="1637109" y="984716"/>
                  <a:pt x="1557704" y="1064121"/>
                  <a:pt x="1459752" y="1064121"/>
                </a:cubicBezTo>
                <a:lnTo>
                  <a:pt x="177357" y="1064121"/>
                </a:lnTo>
                <a:cubicBezTo>
                  <a:pt x="79405" y="1064121"/>
                  <a:pt x="0" y="984716"/>
                  <a:pt x="0" y="886764"/>
                </a:cubicBezTo>
                <a:lnTo>
                  <a:pt x="0" y="177357"/>
                </a:lnTo>
                <a:close/>
              </a:path>
            </a:pathLst>
          </a:custGeom>
          <a:solidFill>
            <a:schemeClr val="accent2"/>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12906" tIns="112906" rIns="112906" bIns="112906" numCol="1" spcCol="1270" anchor="ctr" anchorCtr="0">
            <a:noAutofit/>
          </a:bodyPr>
          <a:lstStyle/>
          <a:p>
            <a:pPr lvl="0" algn="ctr" defTabSz="711200">
              <a:lnSpc>
                <a:spcPct val="90000"/>
              </a:lnSpc>
              <a:spcBef>
                <a:spcPct val="0"/>
              </a:spcBef>
              <a:spcAft>
                <a:spcPct val="35000"/>
              </a:spcAft>
            </a:pPr>
            <a:r>
              <a:rPr lang="fr-FR" b="1" kern="1200" dirty="0">
                <a:solidFill>
                  <a:srgbClr val="0070C0"/>
                </a:solidFill>
                <a:latin typeface="Marianne" panose="02000000000000000000" pitchFamily="50" charset="0"/>
                <a:cs typeface="Arial" panose="020B0604020202020204" pitchFamily="34" charset="0"/>
              </a:rPr>
              <a:t>Préparation</a:t>
            </a:r>
          </a:p>
        </p:txBody>
      </p:sp>
      <p:sp>
        <p:nvSpPr>
          <p:cNvPr id="12" name="Forme libre 11"/>
          <p:cNvSpPr/>
          <p:nvPr/>
        </p:nvSpPr>
        <p:spPr>
          <a:xfrm>
            <a:off x="4759068" y="3956443"/>
            <a:ext cx="1628103" cy="830709"/>
          </a:xfrm>
          <a:custGeom>
            <a:avLst/>
            <a:gdLst>
              <a:gd name="connsiteX0" fmla="*/ 0 w 1637109"/>
              <a:gd name="connsiteY0" fmla="*/ 177357 h 1064121"/>
              <a:gd name="connsiteX1" fmla="*/ 177357 w 1637109"/>
              <a:gd name="connsiteY1" fmla="*/ 0 h 1064121"/>
              <a:gd name="connsiteX2" fmla="*/ 1459752 w 1637109"/>
              <a:gd name="connsiteY2" fmla="*/ 0 h 1064121"/>
              <a:gd name="connsiteX3" fmla="*/ 1637109 w 1637109"/>
              <a:gd name="connsiteY3" fmla="*/ 177357 h 1064121"/>
              <a:gd name="connsiteX4" fmla="*/ 1637109 w 1637109"/>
              <a:gd name="connsiteY4" fmla="*/ 886764 h 1064121"/>
              <a:gd name="connsiteX5" fmla="*/ 1459752 w 1637109"/>
              <a:gd name="connsiteY5" fmla="*/ 1064121 h 1064121"/>
              <a:gd name="connsiteX6" fmla="*/ 177357 w 1637109"/>
              <a:gd name="connsiteY6" fmla="*/ 1064121 h 1064121"/>
              <a:gd name="connsiteX7" fmla="*/ 0 w 1637109"/>
              <a:gd name="connsiteY7" fmla="*/ 886764 h 1064121"/>
              <a:gd name="connsiteX8" fmla="*/ 0 w 1637109"/>
              <a:gd name="connsiteY8" fmla="*/ 177357 h 1064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37109" h="1064121">
                <a:moveTo>
                  <a:pt x="0" y="177357"/>
                </a:moveTo>
                <a:cubicBezTo>
                  <a:pt x="0" y="79405"/>
                  <a:pt x="79405" y="0"/>
                  <a:pt x="177357" y="0"/>
                </a:cubicBezTo>
                <a:lnTo>
                  <a:pt x="1459752" y="0"/>
                </a:lnTo>
                <a:cubicBezTo>
                  <a:pt x="1557704" y="0"/>
                  <a:pt x="1637109" y="79405"/>
                  <a:pt x="1637109" y="177357"/>
                </a:cubicBezTo>
                <a:lnTo>
                  <a:pt x="1637109" y="886764"/>
                </a:lnTo>
                <a:cubicBezTo>
                  <a:pt x="1637109" y="984716"/>
                  <a:pt x="1557704" y="1064121"/>
                  <a:pt x="1459752" y="1064121"/>
                </a:cubicBezTo>
                <a:lnTo>
                  <a:pt x="177357" y="1064121"/>
                </a:lnTo>
                <a:cubicBezTo>
                  <a:pt x="79405" y="1064121"/>
                  <a:pt x="0" y="984716"/>
                  <a:pt x="0" y="886764"/>
                </a:cubicBezTo>
                <a:lnTo>
                  <a:pt x="0" y="177357"/>
                </a:lnTo>
                <a:close/>
              </a:path>
            </a:pathLst>
          </a:custGeom>
          <a:solidFill>
            <a:schemeClr val="accent4">
              <a:lumMod val="60000"/>
              <a:lumOff val="40000"/>
            </a:schemeClr>
          </a:solidFill>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120526" tIns="120526" rIns="120526" bIns="120526" numCol="1" spcCol="1270" anchor="ctr" anchorCtr="0">
            <a:noAutofit/>
          </a:bodyPr>
          <a:lstStyle/>
          <a:p>
            <a:pPr lvl="0" algn="ctr" defTabSz="800100">
              <a:lnSpc>
                <a:spcPct val="90000"/>
              </a:lnSpc>
              <a:spcBef>
                <a:spcPct val="0"/>
              </a:spcBef>
              <a:spcAft>
                <a:spcPct val="35000"/>
              </a:spcAft>
            </a:pPr>
            <a:r>
              <a:rPr lang="fr-FR" b="1" kern="1200" dirty="0">
                <a:solidFill>
                  <a:srgbClr val="0070C0"/>
                </a:solidFill>
                <a:latin typeface="Marianne" panose="02000000000000000000" pitchFamily="50" charset="0"/>
                <a:cs typeface="Arial" panose="020B0604020202020204" pitchFamily="34" charset="0"/>
              </a:rPr>
              <a:t>Vérification</a:t>
            </a:r>
            <a:endParaRPr lang="fr-FR" sz="1200" b="1" kern="1200" dirty="0">
              <a:solidFill>
                <a:srgbClr val="0070C0"/>
              </a:solidFill>
              <a:latin typeface="Marianne" panose="02000000000000000000" pitchFamily="50" charset="0"/>
              <a:cs typeface="Arial" panose="020B0604020202020204" pitchFamily="34" charset="0"/>
            </a:endParaRPr>
          </a:p>
        </p:txBody>
      </p:sp>
      <p:sp>
        <p:nvSpPr>
          <p:cNvPr id="14" name="Forme libre 13"/>
          <p:cNvSpPr/>
          <p:nvPr/>
        </p:nvSpPr>
        <p:spPr>
          <a:xfrm>
            <a:off x="6664834" y="2954755"/>
            <a:ext cx="1654146" cy="794582"/>
          </a:xfrm>
          <a:custGeom>
            <a:avLst/>
            <a:gdLst>
              <a:gd name="connsiteX0" fmla="*/ 0 w 1926714"/>
              <a:gd name="connsiteY0" fmla="*/ 176894 h 1061343"/>
              <a:gd name="connsiteX1" fmla="*/ 176894 w 1926714"/>
              <a:gd name="connsiteY1" fmla="*/ 0 h 1061343"/>
              <a:gd name="connsiteX2" fmla="*/ 1749820 w 1926714"/>
              <a:gd name="connsiteY2" fmla="*/ 0 h 1061343"/>
              <a:gd name="connsiteX3" fmla="*/ 1926714 w 1926714"/>
              <a:gd name="connsiteY3" fmla="*/ 176894 h 1061343"/>
              <a:gd name="connsiteX4" fmla="*/ 1926714 w 1926714"/>
              <a:gd name="connsiteY4" fmla="*/ 884449 h 1061343"/>
              <a:gd name="connsiteX5" fmla="*/ 1749820 w 1926714"/>
              <a:gd name="connsiteY5" fmla="*/ 1061343 h 1061343"/>
              <a:gd name="connsiteX6" fmla="*/ 176894 w 1926714"/>
              <a:gd name="connsiteY6" fmla="*/ 1061343 h 1061343"/>
              <a:gd name="connsiteX7" fmla="*/ 0 w 1926714"/>
              <a:gd name="connsiteY7" fmla="*/ 884449 h 1061343"/>
              <a:gd name="connsiteX8" fmla="*/ 0 w 1926714"/>
              <a:gd name="connsiteY8" fmla="*/ 176894 h 1061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6714" h="1061343">
                <a:moveTo>
                  <a:pt x="0" y="176894"/>
                </a:moveTo>
                <a:cubicBezTo>
                  <a:pt x="0" y="79198"/>
                  <a:pt x="79198" y="0"/>
                  <a:pt x="176894" y="0"/>
                </a:cubicBezTo>
                <a:lnTo>
                  <a:pt x="1749820" y="0"/>
                </a:lnTo>
                <a:cubicBezTo>
                  <a:pt x="1847516" y="0"/>
                  <a:pt x="1926714" y="79198"/>
                  <a:pt x="1926714" y="176894"/>
                </a:cubicBezTo>
                <a:lnTo>
                  <a:pt x="1926714" y="884449"/>
                </a:lnTo>
                <a:cubicBezTo>
                  <a:pt x="1926714" y="982145"/>
                  <a:pt x="1847516" y="1061343"/>
                  <a:pt x="1749820" y="1061343"/>
                </a:cubicBezTo>
                <a:lnTo>
                  <a:pt x="176894" y="1061343"/>
                </a:lnTo>
                <a:cubicBezTo>
                  <a:pt x="79198" y="1061343"/>
                  <a:pt x="0" y="982145"/>
                  <a:pt x="0" y="884449"/>
                </a:cubicBezTo>
                <a:lnTo>
                  <a:pt x="0" y="176894"/>
                </a:lnTo>
                <a:close/>
              </a:path>
            </a:pathLst>
          </a:custGeom>
          <a:solidFill>
            <a:srgbClr val="92D050"/>
          </a:solidFill>
        </p:spPr>
        <p:style>
          <a:lnRef idx="2">
            <a:schemeClr val="lt1">
              <a:hueOff val="0"/>
              <a:satOff val="0"/>
              <a:lumOff val="0"/>
              <a:alphaOff val="0"/>
            </a:schemeClr>
          </a:lnRef>
          <a:fillRef idx="1">
            <a:scrgbClr r="0" g="0" b="0"/>
          </a:fillRef>
          <a:effectRef idx="0">
            <a:schemeClr val="accent5">
              <a:hueOff val="0"/>
              <a:satOff val="0"/>
              <a:lumOff val="0"/>
              <a:alphaOff val="0"/>
            </a:schemeClr>
          </a:effectRef>
          <a:fontRef idx="minor">
            <a:schemeClr val="lt1"/>
          </a:fontRef>
        </p:style>
        <p:txBody>
          <a:bodyPr spcFirstLastPara="0" vert="horz" wrap="square" lIns="120390" tIns="120390" rIns="120390" bIns="120390" numCol="1" spcCol="1270" anchor="ctr" anchorCtr="0">
            <a:noAutofit/>
          </a:bodyPr>
          <a:lstStyle/>
          <a:p>
            <a:pPr lvl="0" algn="ctr" defTabSz="800100">
              <a:lnSpc>
                <a:spcPct val="90000"/>
              </a:lnSpc>
              <a:spcBef>
                <a:spcPct val="0"/>
              </a:spcBef>
              <a:spcAft>
                <a:spcPct val="35000"/>
              </a:spcAft>
            </a:pPr>
            <a:r>
              <a:rPr lang="fr-FR" b="1" kern="1200" dirty="0">
                <a:solidFill>
                  <a:srgbClr val="0070C0"/>
                </a:solidFill>
                <a:latin typeface="Marianne" panose="02000000000000000000" pitchFamily="50" charset="0"/>
                <a:cs typeface="Arial" panose="020B0604020202020204" pitchFamily="34" charset="0"/>
              </a:rPr>
              <a:t>Montage</a:t>
            </a:r>
          </a:p>
        </p:txBody>
      </p:sp>
      <p:sp>
        <p:nvSpPr>
          <p:cNvPr id="18" name="Forme libre 17"/>
          <p:cNvSpPr/>
          <p:nvPr/>
        </p:nvSpPr>
        <p:spPr>
          <a:xfrm>
            <a:off x="2825390" y="2927183"/>
            <a:ext cx="1656016" cy="838546"/>
          </a:xfrm>
          <a:custGeom>
            <a:avLst/>
            <a:gdLst>
              <a:gd name="connsiteX0" fmla="*/ 0 w 1981950"/>
              <a:gd name="connsiteY0" fmla="*/ 177357 h 1064121"/>
              <a:gd name="connsiteX1" fmla="*/ 177357 w 1981950"/>
              <a:gd name="connsiteY1" fmla="*/ 0 h 1064121"/>
              <a:gd name="connsiteX2" fmla="*/ 1804593 w 1981950"/>
              <a:gd name="connsiteY2" fmla="*/ 0 h 1064121"/>
              <a:gd name="connsiteX3" fmla="*/ 1981950 w 1981950"/>
              <a:gd name="connsiteY3" fmla="*/ 177357 h 1064121"/>
              <a:gd name="connsiteX4" fmla="*/ 1981950 w 1981950"/>
              <a:gd name="connsiteY4" fmla="*/ 886764 h 1064121"/>
              <a:gd name="connsiteX5" fmla="*/ 1804593 w 1981950"/>
              <a:gd name="connsiteY5" fmla="*/ 1064121 h 1064121"/>
              <a:gd name="connsiteX6" fmla="*/ 177357 w 1981950"/>
              <a:gd name="connsiteY6" fmla="*/ 1064121 h 1064121"/>
              <a:gd name="connsiteX7" fmla="*/ 0 w 1981950"/>
              <a:gd name="connsiteY7" fmla="*/ 886764 h 1064121"/>
              <a:gd name="connsiteX8" fmla="*/ 0 w 1981950"/>
              <a:gd name="connsiteY8" fmla="*/ 177357 h 1064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81950" h="1064121">
                <a:moveTo>
                  <a:pt x="0" y="177357"/>
                </a:moveTo>
                <a:cubicBezTo>
                  <a:pt x="0" y="79405"/>
                  <a:pt x="79405" y="0"/>
                  <a:pt x="177357" y="0"/>
                </a:cubicBezTo>
                <a:lnTo>
                  <a:pt x="1804593" y="0"/>
                </a:lnTo>
                <a:cubicBezTo>
                  <a:pt x="1902545" y="0"/>
                  <a:pt x="1981950" y="79405"/>
                  <a:pt x="1981950" y="177357"/>
                </a:cubicBezTo>
                <a:lnTo>
                  <a:pt x="1981950" y="886764"/>
                </a:lnTo>
                <a:cubicBezTo>
                  <a:pt x="1981950" y="984716"/>
                  <a:pt x="1902545" y="1064121"/>
                  <a:pt x="1804593" y="1064121"/>
                </a:cubicBezTo>
                <a:lnTo>
                  <a:pt x="177357" y="1064121"/>
                </a:lnTo>
                <a:cubicBezTo>
                  <a:pt x="79405" y="1064121"/>
                  <a:pt x="0" y="984716"/>
                  <a:pt x="0" y="886764"/>
                </a:cubicBezTo>
                <a:lnTo>
                  <a:pt x="0" y="177357"/>
                </a:lnTo>
                <a:close/>
              </a:path>
            </a:pathLst>
          </a:custGeom>
          <a:solidFill>
            <a:schemeClr val="accent6">
              <a:lumMod val="60000"/>
              <a:lumOff val="40000"/>
            </a:schemeClr>
          </a:solidFill>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120526" tIns="120526" rIns="120526" bIns="120526" numCol="1" spcCol="1270" anchor="ctr" anchorCtr="0">
            <a:noAutofit/>
          </a:bodyPr>
          <a:lstStyle/>
          <a:p>
            <a:pPr lvl="0" algn="ctr" defTabSz="800100">
              <a:lnSpc>
                <a:spcPct val="90000"/>
              </a:lnSpc>
              <a:spcBef>
                <a:spcPct val="0"/>
              </a:spcBef>
              <a:spcAft>
                <a:spcPct val="35000"/>
              </a:spcAft>
            </a:pPr>
            <a:r>
              <a:rPr lang="fr-FR" b="1" kern="1200" dirty="0">
                <a:solidFill>
                  <a:srgbClr val="0070C0"/>
                </a:solidFill>
                <a:latin typeface="Marianne" panose="02000000000000000000" pitchFamily="50" charset="0"/>
                <a:cs typeface="Arial" panose="020B0604020202020204" pitchFamily="34" charset="0"/>
              </a:rPr>
              <a:t>Démontage</a:t>
            </a:r>
          </a:p>
        </p:txBody>
      </p:sp>
      <p:sp>
        <p:nvSpPr>
          <p:cNvPr id="53" name="ZoneTexte 52"/>
          <p:cNvSpPr txBox="1"/>
          <p:nvPr/>
        </p:nvSpPr>
        <p:spPr>
          <a:xfrm>
            <a:off x="4759068" y="3161790"/>
            <a:ext cx="1628103" cy="369332"/>
          </a:xfrm>
          <a:prstGeom prst="rect">
            <a:avLst/>
          </a:prstGeom>
          <a:solidFill>
            <a:schemeClr val="accent5">
              <a:lumMod val="40000"/>
              <a:lumOff val="60000"/>
            </a:schemeClr>
          </a:solidFill>
        </p:spPr>
        <p:txBody>
          <a:bodyPr wrap="square" rtlCol="0">
            <a:spAutoFit/>
          </a:bodyPr>
          <a:lstStyle/>
          <a:p>
            <a:pPr algn="ctr"/>
            <a:r>
              <a:rPr lang="fr-FR" b="1" dirty="0">
                <a:solidFill>
                  <a:srgbClr val="0070C0"/>
                </a:solidFill>
                <a:latin typeface="Marianne" panose="02000000000000000000" pitchFamily="50" charset="0"/>
              </a:rPr>
              <a:t>Echafaudeur</a:t>
            </a:r>
          </a:p>
        </p:txBody>
      </p:sp>
      <p:sp>
        <p:nvSpPr>
          <p:cNvPr id="54"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32" name="Imag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36" name="Rectangle 35"/>
          <p:cNvSpPr/>
          <p:nvPr/>
        </p:nvSpPr>
        <p:spPr>
          <a:xfrm>
            <a:off x="8737755" y="690038"/>
            <a:ext cx="465192" cy="337913"/>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3/3</a:t>
            </a:r>
            <a:endParaRPr lang="fr-FR" sz="1200" i="1" dirty="0">
              <a:solidFill>
                <a:schemeClr val="bg1"/>
              </a:solidFill>
              <a:latin typeface="Marianne" panose="02000000000000000000" pitchFamily="50" charset="0"/>
            </a:endParaRPr>
          </a:p>
        </p:txBody>
      </p:sp>
      <p:sp>
        <p:nvSpPr>
          <p:cNvPr id="37" name="Flèche droite 36"/>
          <p:cNvSpPr/>
          <p:nvPr/>
        </p:nvSpPr>
        <p:spPr>
          <a:xfrm>
            <a:off x="-27966" y="2161366"/>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
        <p:nvSpPr>
          <p:cNvPr id="38"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39"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43"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44"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45"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46"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47"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48"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49"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51"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52"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60"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
        <p:nvSpPr>
          <p:cNvPr id="62" name="ZoneTexte 61"/>
          <p:cNvSpPr txBox="1"/>
          <p:nvPr/>
        </p:nvSpPr>
        <p:spPr>
          <a:xfrm>
            <a:off x="2347827" y="1190329"/>
            <a:ext cx="2763943" cy="369332"/>
          </a:xfrm>
          <a:prstGeom prst="rect">
            <a:avLst/>
          </a:prstGeom>
          <a:solidFill>
            <a:schemeClr val="accent5">
              <a:lumMod val="60000"/>
              <a:lumOff val="40000"/>
            </a:schemeClr>
          </a:solidFill>
        </p:spPr>
        <p:txBody>
          <a:bodyPr wrap="square" rtlCol="0">
            <a:spAutoFit/>
          </a:bodyPr>
          <a:lstStyle/>
          <a:p>
            <a:pPr algn="ctr"/>
            <a:r>
              <a:rPr lang="fr-FR" b="1" dirty="0">
                <a:solidFill>
                  <a:srgbClr val="002060"/>
                </a:solidFill>
                <a:latin typeface="Marianne" panose="02000000000000000000" pitchFamily="50" charset="0"/>
              </a:rPr>
              <a:t>Echafaudage de pied</a:t>
            </a:r>
          </a:p>
        </p:txBody>
      </p:sp>
      <p:sp>
        <p:nvSpPr>
          <p:cNvPr id="63" name="ZoneTexte 62"/>
          <p:cNvSpPr txBox="1"/>
          <p:nvPr/>
        </p:nvSpPr>
        <p:spPr>
          <a:xfrm>
            <a:off x="6062599" y="1191071"/>
            <a:ext cx="2763943" cy="369332"/>
          </a:xfrm>
          <a:prstGeom prst="rect">
            <a:avLst/>
          </a:prstGeom>
          <a:solidFill>
            <a:schemeClr val="accent5">
              <a:lumMod val="60000"/>
              <a:lumOff val="40000"/>
            </a:schemeClr>
          </a:solidFill>
        </p:spPr>
        <p:txBody>
          <a:bodyPr wrap="square" rtlCol="0">
            <a:spAutoFit/>
          </a:bodyPr>
          <a:lstStyle/>
          <a:p>
            <a:pPr algn="ctr"/>
            <a:r>
              <a:rPr lang="fr-FR" b="1" dirty="0">
                <a:solidFill>
                  <a:srgbClr val="002060"/>
                </a:solidFill>
                <a:latin typeface="Marianne" panose="02000000000000000000" pitchFamily="50" charset="0"/>
              </a:rPr>
              <a:t>Echafaudage roulant</a:t>
            </a:r>
          </a:p>
        </p:txBody>
      </p:sp>
      <p:sp>
        <p:nvSpPr>
          <p:cNvPr id="64" name="ZoneTexte 63"/>
          <p:cNvSpPr txBox="1"/>
          <p:nvPr/>
        </p:nvSpPr>
        <p:spPr>
          <a:xfrm>
            <a:off x="2376485" y="5051908"/>
            <a:ext cx="1509716" cy="1446550"/>
          </a:xfrm>
          <a:prstGeom prst="rect">
            <a:avLst/>
          </a:prstGeom>
          <a:solidFill>
            <a:schemeClr val="accent5">
              <a:lumMod val="60000"/>
              <a:lumOff val="40000"/>
            </a:schemeClr>
          </a:solidFill>
        </p:spPr>
        <p:txBody>
          <a:bodyPr wrap="square" rtlCol="0">
            <a:spAutoFit/>
          </a:bodyPr>
          <a:lstStyle/>
          <a:p>
            <a:pPr algn="ctr"/>
            <a:r>
              <a:rPr lang="fr-FR" b="1" dirty="0">
                <a:solidFill>
                  <a:srgbClr val="002060"/>
                </a:solidFill>
                <a:latin typeface="Marianne" panose="02000000000000000000" pitchFamily="50" charset="0"/>
              </a:rPr>
              <a:t>Bâtiment </a:t>
            </a:r>
            <a:r>
              <a:rPr lang="fr-FR" sz="1400" b="1" dirty="0">
                <a:solidFill>
                  <a:srgbClr val="002060"/>
                </a:solidFill>
                <a:latin typeface="Marianne" panose="02000000000000000000" pitchFamily="50" charset="0"/>
              </a:rPr>
              <a:t>(constructions neuves, rénovation ou monuments historiques)</a:t>
            </a:r>
          </a:p>
        </p:txBody>
      </p:sp>
      <p:sp>
        <p:nvSpPr>
          <p:cNvPr id="65" name="ZoneTexte 64"/>
          <p:cNvSpPr txBox="1"/>
          <p:nvPr/>
        </p:nvSpPr>
        <p:spPr>
          <a:xfrm>
            <a:off x="3997418" y="5051908"/>
            <a:ext cx="1223522" cy="1461939"/>
          </a:xfrm>
          <a:prstGeom prst="rect">
            <a:avLst/>
          </a:prstGeom>
          <a:solidFill>
            <a:schemeClr val="accent5">
              <a:lumMod val="60000"/>
              <a:lumOff val="40000"/>
            </a:schemeClr>
          </a:solidFill>
        </p:spPr>
        <p:txBody>
          <a:bodyPr wrap="square" rtlCol="0">
            <a:spAutoFit/>
          </a:bodyPr>
          <a:lstStyle/>
          <a:p>
            <a:pPr algn="ctr"/>
            <a:r>
              <a:rPr lang="fr-FR" b="1" dirty="0">
                <a:solidFill>
                  <a:srgbClr val="002060"/>
                </a:solidFill>
                <a:latin typeface="Marianne" panose="02000000000000000000" pitchFamily="50" charset="0"/>
              </a:rPr>
              <a:t>Travaux publics </a:t>
            </a:r>
            <a:r>
              <a:rPr lang="fr-FR" sz="1400" b="1" dirty="0">
                <a:solidFill>
                  <a:srgbClr val="002060"/>
                </a:solidFill>
                <a:latin typeface="Marianne" panose="02000000000000000000" pitchFamily="50" charset="0"/>
              </a:rPr>
              <a:t>(ouvrages d’art…)</a:t>
            </a:r>
          </a:p>
          <a:p>
            <a:pPr algn="ctr"/>
            <a:endParaRPr lang="fr-FR" sz="1400" b="1" dirty="0">
              <a:solidFill>
                <a:srgbClr val="002060"/>
              </a:solidFill>
              <a:latin typeface="Marianne" panose="02000000000000000000" pitchFamily="50" charset="0"/>
            </a:endParaRPr>
          </a:p>
          <a:p>
            <a:pPr algn="ctr"/>
            <a:endParaRPr lang="fr-FR" sz="1100" b="1" dirty="0">
              <a:solidFill>
                <a:srgbClr val="002060"/>
              </a:solidFill>
              <a:latin typeface="Marianne" panose="02000000000000000000" pitchFamily="50" charset="0"/>
            </a:endParaRPr>
          </a:p>
        </p:txBody>
      </p:sp>
      <p:sp>
        <p:nvSpPr>
          <p:cNvPr id="66" name="ZoneTexte 65"/>
          <p:cNvSpPr txBox="1"/>
          <p:nvPr/>
        </p:nvSpPr>
        <p:spPr>
          <a:xfrm>
            <a:off x="5345435" y="5051095"/>
            <a:ext cx="1681008" cy="1446550"/>
          </a:xfrm>
          <a:prstGeom prst="rect">
            <a:avLst/>
          </a:prstGeom>
          <a:solidFill>
            <a:schemeClr val="accent5">
              <a:lumMod val="60000"/>
              <a:lumOff val="40000"/>
            </a:schemeClr>
          </a:solidFill>
        </p:spPr>
        <p:txBody>
          <a:bodyPr wrap="square" rtlCol="0">
            <a:spAutoFit/>
          </a:bodyPr>
          <a:lstStyle/>
          <a:p>
            <a:pPr algn="ctr"/>
            <a:r>
              <a:rPr lang="fr-FR" b="1" dirty="0">
                <a:solidFill>
                  <a:srgbClr val="002060"/>
                </a:solidFill>
                <a:latin typeface="Marianne" panose="02000000000000000000" pitchFamily="50" charset="0"/>
              </a:rPr>
              <a:t>Industrie </a:t>
            </a:r>
            <a:r>
              <a:rPr lang="fr-FR" sz="1400" b="1" dirty="0">
                <a:solidFill>
                  <a:srgbClr val="002060"/>
                </a:solidFill>
                <a:latin typeface="Marianne" panose="02000000000000000000" pitchFamily="50" charset="0"/>
              </a:rPr>
              <a:t>(aéronautique, nucléaire, navale, pétrochimie …)</a:t>
            </a:r>
          </a:p>
          <a:p>
            <a:pPr algn="ctr"/>
            <a:endParaRPr lang="fr-FR" sz="1400" b="1" dirty="0">
              <a:solidFill>
                <a:srgbClr val="002060"/>
              </a:solidFill>
              <a:latin typeface="Marianne" panose="02000000000000000000" pitchFamily="50" charset="0"/>
            </a:endParaRPr>
          </a:p>
          <a:p>
            <a:pPr algn="ctr"/>
            <a:endParaRPr lang="fr-FR" sz="1400" b="1" dirty="0">
              <a:solidFill>
                <a:srgbClr val="002060"/>
              </a:solidFill>
              <a:latin typeface="Marianne" panose="02000000000000000000" pitchFamily="50" charset="0"/>
            </a:endParaRPr>
          </a:p>
        </p:txBody>
      </p:sp>
      <p:sp>
        <p:nvSpPr>
          <p:cNvPr id="67" name="ZoneTexte 66"/>
          <p:cNvSpPr txBox="1"/>
          <p:nvPr/>
        </p:nvSpPr>
        <p:spPr>
          <a:xfrm>
            <a:off x="7139509" y="5067297"/>
            <a:ext cx="1687034" cy="1446550"/>
          </a:xfrm>
          <a:prstGeom prst="rect">
            <a:avLst/>
          </a:prstGeom>
          <a:solidFill>
            <a:schemeClr val="accent5">
              <a:lumMod val="60000"/>
              <a:lumOff val="40000"/>
            </a:schemeClr>
          </a:solidFill>
        </p:spPr>
        <p:txBody>
          <a:bodyPr wrap="square" rtlCol="0">
            <a:spAutoFit/>
          </a:bodyPr>
          <a:lstStyle/>
          <a:p>
            <a:pPr algn="ctr"/>
            <a:r>
              <a:rPr lang="fr-FR" b="1" dirty="0">
                <a:solidFill>
                  <a:srgbClr val="002060"/>
                </a:solidFill>
                <a:latin typeface="Marianne" panose="02000000000000000000" pitchFamily="50" charset="0"/>
              </a:rPr>
              <a:t>Evènementiel </a:t>
            </a:r>
            <a:r>
              <a:rPr lang="fr-FR" sz="1400" b="1" dirty="0">
                <a:solidFill>
                  <a:srgbClr val="002060"/>
                </a:solidFill>
                <a:latin typeface="Marianne" panose="02000000000000000000" pitchFamily="50" charset="0"/>
              </a:rPr>
              <a:t>(festivals, concerts, manifestations sportives…)</a:t>
            </a:r>
          </a:p>
          <a:p>
            <a:pPr algn="ctr"/>
            <a:endParaRPr lang="fr-FR" sz="1400" b="1" dirty="0">
              <a:solidFill>
                <a:srgbClr val="002060"/>
              </a:solidFill>
              <a:latin typeface="Marianne" panose="02000000000000000000" pitchFamily="50" charset="0"/>
            </a:endParaRPr>
          </a:p>
        </p:txBody>
      </p:sp>
    </p:spTree>
    <p:extLst>
      <p:ext uri="{BB962C8B-B14F-4D97-AF65-F5344CB8AC3E}">
        <p14:creationId xmlns:p14="http://schemas.microsoft.com/office/powerpoint/2010/main" val="315677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Autofit/>
          </a:bodyPr>
          <a:lstStyle/>
          <a:p>
            <a:pPr marL="1440000" algn="ctr"/>
            <a:r>
              <a:rPr lang="fr-FR" sz="3600" b="1" dirty="0">
                <a:solidFill>
                  <a:srgbClr val="0070C0"/>
                </a:solidFill>
                <a:latin typeface="Arial" panose="020B0604020202020204" pitchFamily="34" charset="0"/>
                <a:cs typeface="Arial" panose="020B0604020202020204" pitchFamily="34" charset="0"/>
              </a:rPr>
              <a:t>Le référentiel de compétences</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8</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37"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graphicFrame>
        <p:nvGraphicFramePr>
          <p:cNvPr id="15" name="Tableau 14"/>
          <p:cNvGraphicFramePr>
            <a:graphicFrameLocks noGrp="1"/>
          </p:cNvGraphicFramePr>
          <p:nvPr>
            <p:extLst>
              <p:ext uri="{D42A27DB-BD31-4B8C-83A1-F6EECF244321}">
                <p14:modId xmlns:p14="http://schemas.microsoft.com/office/powerpoint/2010/main" val="609083030"/>
              </p:ext>
            </p:extLst>
          </p:nvPr>
        </p:nvGraphicFramePr>
        <p:xfrm>
          <a:off x="2151520" y="1076101"/>
          <a:ext cx="6919809" cy="5376764"/>
        </p:xfrm>
        <a:graphic>
          <a:graphicData uri="http://schemas.openxmlformats.org/drawingml/2006/table">
            <a:tbl>
              <a:tblPr firstRow="1" firstCol="1" bandRow="1">
                <a:tableStyleId>{5C22544A-7EE6-4342-B048-85BDC9FD1C3A}</a:tableStyleId>
              </a:tblPr>
              <a:tblGrid>
                <a:gridCol w="1358034">
                  <a:extLst>
                    <a:ext uri="{9D8B030D-6E8A-4147-A177-3AD203B41FA5}">
                      <a16:colId xmlns="" xmlns:a16="http://schemas.microsoft.com/office/drawing/2014/main" val="20000"/>
                    </a:ext>
                  </a:extLst>
                </a:gridCol>
                <a:gridCol w="2586446">
                  <a:extLst>
                    <a:ext uri="{9D8B030D-6E8A-4147-A177-3AD203B41FA5}">
                      <a16:colId xmlns="" xmlns:a16="http://schemas.microsoft.com/office/drawing/2014/main" val="20001"/>
                    </a:ext>
                  </a:extLst>
                </a:gridCol>
                <a:gridCol w="2975329">
                  <a:extLst>
                    <a:ext uri="{9D8B030D-6E8A-4147-A177-3AD203B41FA5}">
                      <a16:colId xmlns="" xmlns:a16="http://schemas.microsoft.com/office/drawing/2014/main" val="20002"/>
                    </a:ext>
                  </a:extLst>
                </a:gridCol>
              </a:tblGrid>
              <a:tr h="295499">
                <a:tc>
                  <a:txBody>
                    <a:bodyPr/>
                    <a:lstStyle/>
                    <a:p>
                      <a:pPr marL="1270" algn="ctr">
                        <a:spcAft>
                          <a:spcPts val="0"/>
                        </a:spcAft>
                      </a:pPr>
                      <a:r>
                        <a:rPr lang="fr-FR" sz="1200" i="1" u="none" dirty="0">
                          <a:effectLst/>
                          <a:latin typeface="Marianne" panose="02000000000000000000" pitchFamily="50" charset="0"/>
                        </a:rPr>
                        <a:t>Compétences</a:t>
                      </a:r>
                      <a:endParaRPr lang="fr-FR" sz="1200" i="1"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ctr">
                        <a:spcAft>
                          <a:spcPts val="0"/>
                        </a:spcAft>
                      </a:pPr>
                      <a:r>
                        <a:rPr lang="fr-FR" sz="1200" i="1" u="none" dirty="0">
                          <a:effectLst/>
                          <a:latin typeface="Marianne" panose="02000000000000000000" pitchFamily="50" charset="0"/>
                        </a:rPr>
                        <a:t>Compétences détaillées</a:t>
                      </a:r>
                      <a:endParaRPr lang="fr-FR" sz="1200" i="1"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ctr">
                        <a:spcAft>
                          <a:spcPts val="0"/>
                        </a:spcAft>
                      </a:pPr>
                      <a:r>
                        <a:rPr lang="fr-FR" sz="1200" i="1" u="none" dirty="0">
                          <a:effectLst/>
                          <a:latin typeface="Marianne" panose="02000000000000000000" pitchFamily="50" charset="0"/>
                        </a:rPr>
                        <a:t>Tâches</a:t>
                      </a:r>
                      <a:endParaRPr lang="fr-FR" sz="1200" i="1"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extLst>
                  <a:ext uri="{0D108BD9-81ED-4DB2-BD59-A6C34878D82A}">
                    <a16:rowId xmlns="" xmlns:a16="http://schemas.microsoft.com/office/drawing/2014/main" val="10000"/>
                  </a:ext>
                </a:extLst>
              </a:tr>
              <a:tr h="597091">
                <a:tc rowSpan="3">
                  <a:txBody>
                    <a:bodyPr/>
                    <a:lstStyle/>
                    <a:p>
                      <a:pPr marL="1270" algn="ctr">
                        <a:spcAft>
                          <a:spcPts val="0"/>
                        </a:spcAft>
                      </a:pPr>
                      <a:r>
                        <a:rPr lang="fr-FR" sz="1200" u="none" dirty="0">
                          <a:effectLst/>
                          <a:latin typeface="Marianne" panose="02000000000000000000" pitchFamily="50" charset="0"/>
                        </a:rPr>
                        <a:t>C1 : </a:t>
                      </a:r>
                      <a:br>
                        <a:rPr lang="fr-FR" sz="1200" u="none" dirty="0">
                          <a:effectLst/>
                          <a:latin typeface="Marianne" panose="02000000000000000000" pitchFamily="50" charset="0"/>
                        </a:rPr>
                      </a:br>
                      <a:r>
                        <a:rPr lang="fr-FR" sz="1200" u="none" dirty="0">
                          <a:effectLst/>
                          <a:latin typeface="Marianne" panose="02000000000000000000" pitchFamily="50" charset="0"/>
                        </a:rPr>
                        <a:t>PREPARER SON INTERVENTION</a:t>
                      </a:r>
                      <a:endParaRPr lang="fr-FR" sz="12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l">
                        <a:spcBef>
                          <a:spcPts val="600"/>
                        </a:spcBef>
                        <a:spcAft>
                          <a:spcPts val="600"/>
                        </a:spcAft>
                      </a:pPr>
                      <a:r>
                        <a:rPr lang="fr-FR" sz="1200" u="none" dirty="0">
                          <a:solidFill>
                            <a:srgbClr val="0070C0"/>
                          </a:solidFill>
                          <a:effectLst/>
                          <a:latin typeface="Marianne" panose="02000000000000000000" pitchFamily="50" charset="0"/>
                        </a:rPr>
                        <a:t>C1.1 : Exploiter des documents</a:t>
                      </a:r>
                      <a:endParaRPr lang="fr-FR" sz="1200" b="0" u="none" dirty="0">
                        <a:solidFill>
                          <a:srgbClr val="0070C0"/>
                        </a:solidFill>
                        <a:effectLst/>
                        <a:latin typeface="Marianne" panose="02000000000000000000" pitchFamily="50" charset="0"/>
                      </a:endParaRPr>
                    </a:p>
                  </a:txBody>
                  <a:tcPr marL="32799" marR="32799" marT="0" marB="0" anchor="ctr"/>
                </a:tc>
                <a:tc>
                  <a:txBody>
                    <a:bodyPr/>
                    <a:lstStyle/>
                    <a:p>
                      <a:pPr algn="l">
                        <a:spcAft>
                          <a:spcPts val="0"/>
                        </a:spcAft>
                      </a:pPr>
                      <a:r>
                        <a:rPr lang="fr-FR" sz="1200" u="none" dirty="0">
                          <a:solidFill>
                            <a:srgbClr val="0070C0"/>
                          </a:solidFill>
                          <a:effectLst/>
                          <a:latin typeface="Marianne" panose="02000000000000000000" pitchFamily="50" charset="0"/>
                        </a:rPr>
                        <a:t>-</a:t>
                      </a:r>
                      <a:r>
                        <a:rPr lang="fr-FR" sz="1200" u="none" baseline="0" dirty="0">
                          <a:solidFill>
                            <a:srgbClr val="0070C0"/>
                          </a:solidFill>
                          <a:effectLst/>
                          <a:latin typeface="Marianne" panose="02000000000000000000" pitchFamily="50" charset="0"/>
                        </a:rPr>
                        <a:t> </a:t>
                      </a:r>
                      <a:r>
                        <a:rPr lang="fr-FR" sz="1200" u="none" dirty="0">
                          <a:solidFill>
                            <a:srgbClr val="0070C0"/>
                          </a:solidFill>
                          <a:effectLst/>
                          <a:latin typeface="Marianne" panose="02000000000000000000" pitchFamily="50" charset="0"/>
                        </a:rPr>
                        <a:t>Analyse du dossier technique</a:t>
                      </a:r>
                    </a:p>
                    <a:p>
                      <a:pPr algn="l">
                        <a:spcAft>
                          <a:spcPts val="0"/>
                        </a:spcAft>
                      </a:pPr>
                      <a:r>
                        <a:rPr lang="fr-FR" sz="1200" u="none" dirty="0">
                          <a:solidFill>
                            <a:srgbClr val="0070C0"/>
                          </a:solidFill>
                          <a:effectLst/>
                          <a:latin typeface="Marianne" panose="02000000000000000000" pitchFamily="50" charset="0"/>
                        </a:rPr>
                        <a:t>- Inventaire des informations liées à l’environnement</a:t>
                      </a:r>
                    </a:p>
                  </a:txBody>
                  <a:tcPr marL="32799" marR="32799" marT="0" marB="0" anchor="ctr"/>
                </a:tc>
                <a:extLst>
                  <a:ext uri="{0D108BD9-81ED-4DB2-BD59-A6C34878D82A}">
                    <a16:rowId xmlns="" xmlns:a16="http://schemas.microsoft.com/office/drawing/2014/main" val="10001"/>
                  </a:ext>
                </a:extLst>
              </a:tr>
              <a:tr h="376765">
                <a:tc vMerge="1">
                  <a:txBody>
                    <a:bodyPr/>
                    <a:lstStyle/>
                    <a:p>
                      <a:pPr marL="1270" algn="ctr">
                        <a:spcAft>
                          <a:spcPts val="0"/>
                        </a:spcAft>
                      </a:pPr>
                      <a:endParaRPr lang="fr-FR" sz="1100" u="none" dirty="0">
                        <a:solidFill>
                          <a:srgbClr val="0000CC"/>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l">
                        <a:spcBef>
                          <a:spcPts val="600"/>
                        </a:spcBef>
                        <a:spcAft>
                          <a:spcPts val="600"/>
                        </a:spcAft>
                      </a:pPr>
                      <a:r>
                        <a:rPr lang="fr-FR" sz="1200" u="none" dirty="0">
                          <a:solidFill>
                            <a:srgbClr val="0070C0"/>
                          </a:solidFill>
                          <a:effectLst/>
                          <a:latin typeface="Marianne" panose="02000000000000000000" pitchFamily="50" charset="0"/>
                        </a:rPr>
                        <a:t>C1.2 : Définir une solution technique</a:t>
                      </a:r>
                      <a:endParaRPr lang="fr-FR" sz="1200" b="0" u="none" dirty="0">
                        <a:solidFill>
                          <a:srgbClr val="0070C0"/>
                        </a:solidFill>
                        <a:effectLst/>
                        <a:latin typeface="Marianne" panose="02000000000000000000" pitchFamily="50" charset="0"/>
                      </a:endParaRPr>
                    </a:p>
                  </a:txBody>
                  <a:tcPr marL="32799" marR="32799" marT="0" marB="0" anchor="ctr"/>
                </a:tc>
                <a:tc>
                  <a:txBody>
                    <a:bodyPr/>
                    <a:lstStyle/>
                    <a:p>
                      <a:pPr algn="l">
                        <a:spcAft>
                          <a:spcPts val="0"/>
                        </a:spcAft>
                      </a:pPr>
                      <a:r>
                        <a:rPr lang="fr-FR" sz="1200" u="none" dirty="0">
                          <a:solidFill>
                            <a:srgbClr val="0070C0"/>
                          </a:solidFill>
                          <a:effectLst/>
                          <a:latin typeface="Marianne" panose="02000000000000000000" pitchFamily="50" charset="0"/>
                        </a:rPr>
                        <a:t>-</a:t>
                      </a:r>
                      <a:r>
                        <a:rPr lang="fr-FR" sz="1200" u="none" baseline="0" dirty="0">
                          <a:solidFill>
                            <a:srgbClr val="0070C0"/>
                          </a:solidFill>
                          <a:effectLst/>
                          <a:latin typeface="Marianne" panose="02000000000000000000" pitchFamily="50" charset="0"/>
                        </a:rPr>
                        <a:t> </a:t>
                      </a:r>
                      <a:r>
                        <a:rPr lang="fr-FR" sz="1200" u="none" dirty="0">
                          <a:solidFill>
                            <a:srgbClr val="0070C0"/>
                          </a:solidFill>
                          <a:effectLst/>
                          <a:latin typeface="Marianne" panose="02000000000000000000" pitchFamily="50" charset="0"/>
                        </a:rPr>
                        <a:t>Participation à la conception</a:t>
                      </a:r>
                    </a:p>
                    <a:p>
                      <a:pPr algn="l">
                        <a:spcAft>
                          <a:spcPts val="0"/>
                        </a:spcAft>
                      </a:pPr>
                      <a:r>
                        <a:rPr lang="fr-FR" sz="1200" u="none" dirty="0">
                          <a:solidFill>
                            <a:srgbClr val="0070C0"/>
                          </a:solidFill>
                          <a:effectLst/>
                          <a:latin typeface="Marianne" panose="02000000000000000000" pitchFamily="50" charset="0"/>
                        </a:rPr>
                        <a:t>- Adaptation de solution technique</a:t>
                      </a:r>
                    </a:p>
                  </a:txBody>
                  <a:tcPr marL="32799" marR="32799" marT="0" marB="0" anchor="ctr"/>
                </a:tc>
                <a:extLst>
                  <a:ext uri="{0D108BD9-81ED-4DB2-BD59-A6C34878D82A}">
                    <a16:rowId xmlns="" xmlns:a16="http://schemas.microsoft.com/office/drawing/2014/main" val="10004"/>
                  </a:ext>
                </a:extLst>
              </a:tr>
              <a:tr h="340242">
                <a:tc vMerge="1">
                  <a:txBody>
                    <a:bodyPr/>
                    <a:lstStyle/>
                    <a:p>
                      <a:pPr marL="1270" algn="ctr">
                        <a:spcAft>
                          <a:spcPts val="0"/>
                        </a:spcAft>
                      </a:pPr>
                      <a:endParaRPr lang="fr-FR" sz="1100" u="none" dirty="0">
                        <a:solidFill>
                          <a:srgbClr val="0000CC"/>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marL="0" marR="0" lvl="0" indent="0" algn="l" defTabSz="914400" rtl="0" eaLnBrk="1" fontAlgn="auto" latinLnBrk="0" hangingPunct="1">
                        <a:lnSpc>
                          <a:spcPct val="100000"/>
                        </a:lnSpc>
                        <a:spcBef>
                          <a:spcPts val="600"/>
                        </a:spcBef>
                        <a:spcAft>
                          <a:spcPts val="600"/>
                        </a:spcAft>
                        <a:buClrTx/>
                        <a:buSzTx/>
                        <a:buFontTx/>
                        <a:buNone/>
                        <a:tabLst/>
                        <a:defRPr/>
                      </a:pPr>
                      <a:r>
                        <a:rPr lang="fr-FR" sz="1200" u="none" dirty="0">
                          <a:solidFill>
                            <a:srgbClr val="0070C0"/>
                          </a:solidFill>
                          <a:effectLst/>
                          <a:latin typeface="Marianne" panose="02000000000000000000" pitchFamily="50" charset="0"/>
                        </a:rPr>
                        <a:t>C1.3 : Déterminer les besoins </a:t>
                      </a:r>
                      <a:endParaRPr lang="fr-FR" sz="1200" b="0" u="none" dirty="0">
                        <a:solidFill>
                          <a:srgbClr val="0070C0"/>
                        </a:solidFill>
                        <a:effectLst/>
                        <a:latin typeface="Marianne" panose="02000000000000000000" pitchFamily="50" charset="0"/>
                      </a:endParaRPr>
                    </a:p>
                  </a:txBody>
                  <a:tcPr marL="32799" marR="32799" marT="0" marB="0" anchor="ctr"/>
                </a:tc>
                <a:tc>
                  <a:txBody>
                    <a:bodyPr/>
                    <a:lstStyle/>
                    <a:p>
                      <a:pPr algn="l">
                        <a:spcAft>
                          <a:spcPts val="0"/>
                        </a:spcAft>
                      </a:pPr>
                      <a:r>
                        <a:rPr lang="fr-FR" sz="1200" u="none" dirty="0">
                          <a:solidFill>
                            <a:srgbClr val="0070C0"/>
                          </a:solidFill>
                          <a:effectLst/>
                          <a:latin typeface="Marianne" panose="02000000000000000000" pitchFamily="50" charset="0"/>
                        </a:rPr>
                        <a:t>- Quantification des éléments de structure et accessoires</a:t>
                      </a:r>
                    </a:p>
                  </a:txBody>
                  <a:tcPr marL="32799" marR="32799" marT="0" marB="0" anchor="ctr"/>
                </a:tc>
                <a:extLst>
                  <a:ext uri="{0D108BD9-81ED-4DB2-BD59-A6C34878D82A}">
                    <a16:rowId xmlns="" xmlns:a16="http://schemas.microsoft.com/office/drawing/2014/main" val="10005"/>
                  </a:ext>
                </a:extLst>
              </a:tr>
              <a:tr h="389152">
                <a:tc rowSpan="2">
                  <a:txBody>
                    <a:bodyPr/>
                    <a:lstStyle/>
                    <a:p>
                      <a:pPr marL="1270" algn="ctr">
                        <a:spcAft>
                          <a:spcPts val="0"/>
                        </a:spcAft>
                      </a:pPr>
                      <a:r>
                        <a:rPr lang="fr-FR" sz="1200" u="none" dirty="0">
                          <a:effectLst/>
                          <a:latin typeface="Marianne" panose="02000000000000000000" pitchFamily="50" charset="0"/>
                        </a:rPr>
                        <a:t>C2 :</a:t>
                      </a:r>
                      <a:br>
                        <a:rPr lang="fr-FR" sz="1200" u="none" dirty="0">
                          <a:effectLst/>
                          <a:latin typeface="Marianne" panose="02000000000000000000" pitchFamily="50" charset="0"/>
                        </a:rPr>
                      </a:br>
                      <a:r>
                        <a:rPr lang="fr-FR" sz="1200" u="none" dirty="0">
                          <a:effectLst/>
                          <a:latin typeface="Marianne" panose="02000000000000000000" pitchFamily="50" charset="0"/>
                        </a:rPr>
                        <a:t>ORGANISER SON</a:t>
                      </a:r>
                      <a:r>
                        <a:rPr lang="fr-FR" sz="1200" u="none" baseline="0" dirty="0">
                          <a:effectLst/>
                          <a:latin typeface="Marianne" panose="02000000000000000000" pitchFamily="50" charset="0"/>
                        </a:rPr>
                        <a:t> </a:t>
                      </a:r>
                      <a:r>
                        <a:rPr lang="fr-FR" sz="1200" u="none" dirty="0">
                          <a:effectLst/>
                          <a:latin typeface="Marianne" panose="02000000000000000000" pitchFamily="50" charset="0"/>
                        </a:rPr>
                        <a:t>INTERVENTION</a:t>
                      </a:r>
                      <a:endParaRPr lang="fr-FR" sz="12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l">
                        <a:spcBef>
                          <a:spcPts val="600"/>
                        </a:spcBef>
                        <a:spcAft>
                          <a:spcPts val="600"/>
                        </a:spcAft>
                      </a:pPr>
                      <a:r>
                        <a:rPr lang="fr-FR" sz="1200" u="none" dirty="0">
                          <a:solidFill>
                            <a:srgbClr val="0070C0"/>
                          </a:solidFill>
                          <a:effectLst/>
                          <a:latin typeface="Marianne" panose="02000000000000000000" pitchFamily="50" charset="0"/>
                        </a:rPr>
                        <a:t>C2.1 : Organiser et sécuriser son activité </a:t>
                      </a:r>
                      <a:endParaRPr lang="fr-FR" sz="1200" b="0" u="none" dirty="0">
                        <a:solidFill>
                          <a:srgbClr val="0070C0"/>
                        </a:solidFill>
                        <a:effectLst/>
                        <a:latin typeface="Marianne" panose="02000000000000000000" pitchFamily="50" charset="0"/>
                      </a:endParaRPr>
                    </a:p>
                  </a:txBody>
                  <a:tcPr marL="32799" marR="32799" marT="0" marB="0" anchor="ctr"/>
                </a:tc>
                <a:tc>
                  <a:txBody>
                    <a:bodyPr/>
                    <a:lstStyle/>
                    <a:p>
                      <a:pPr algn="l">
                        <a:spcAft>
                          <a:spcPts val="0"/>
                        </a:spcAft>
                      </a:pPr>
                      <a:r>
                        <a:rPr lang="fr-FR" sz="1200" u="none" dirty="0">
                          <a:solidFill>
                            <a:srgbClr val="0070C0"/>
                          </a:solidFill>
                          <a:effectLst/>
                          <a:latin typeface="Marianne" panose="02000000000000000000" pitchFamily="50" charset="0"/>
                        </a:rPr>
                        <a:t>- Organisation de son poste de travail</a:t>
                      </a:r>
                    </a:p>
                    <a:p>
                      <a:pPr algn="l">
                        <a:spcAft>
                          <a:spcPts val="0"/>
                        </a:spcAft>
                      </a:pPr>
                      <a:r>
                        <a:rPr lang="fr-FR" sz="1200" u="none" dirty="0">
                          <a:solidFill>
                            <a:srgbClr val="0070C0"/>
                          </a:solidFill>
                          <a:effectLst/>
                          <a:latin typeface="Marianne" panose="02000000000000000000" pitchFamily="50" charset="0"/>
                        </a:rPr>
                        <a:t>- Sécurisation de son intervention</a:t>
                      </a:r>
                    </a:p>
                  </a:txBody>
                  <a:tcPr marL="32799" marR="32799" marT="0" marB="0" anchor="ctr"/>
                </a:tc>
                <a:extLst>
                  <a:ext uri="{0D108BD9-81ED-4DB2-BD59-A6C34878D82A}">
                    <a16:rowId xmlns="" xmlns:a16="http://schemas.microsoft.com/office/drawing/2014/main" val="10006"/>
                  </a:ext>
                </a:extLst>
              </a:tr>
              <a:tr h="740000">
                <a:tc vMerge="1">
                  <a:txBody>
                    <a:bodyPr/>
                    <a:lstStyle/>
                    <a:p>
                      <a:pPr marL="1270" algn="ctr">
                        <a:spcAft>
                          <a:spcPts val="0"/>
                        </a:spcAft>
                      </a:pPr>
                      <a:endParaRPr lang="fr-FR" sz="11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l">
                        <a:spcBef>
                          <a:spcPts val="600"/>
                        </a:spcBef>
                        <a:spcAft>
                          <a:spcPts val="600"/>
                        </a:spcAft>
                      </a:pPr>
                      <a:r>
                        <a:rPr lang="fr-FR" sz="1200" u="none" dirty="0">
                          <a:solidFill>
                            <a:srgbClr val="0070C0"/>
                          </a:solidFill>
                          <a:effectLst/>
                          <a:latin typeface="Marianne" panose="02000000000000000000" pitchFamily="50" charset="0"/>
                        </a:rPr>
                        <a:t>C2.2 : Gérer le matériel </a:t>
                      </a:r>
                      <a:endParaRPr lang="fr-FR" sz="1200" b="0" u="none" dirty="0">
                        <a:solidFill>
                          <a:srgbClr val="0070C0"/>
                        </a:solidFill>
                        <a:effectLst/>
                        <a:latin typeface="Marianne" panose="02000000000000000000" pitchFamily="50" charset="0"/>
                      </a:endParaRPr>
                    </a:p>
                  </a:txBody>
                  <a:tcPr marL="32799" marR="32799" marT="0" marB="0" anchor="ctr"/>
                </a:tc>
                <a:tc>
                  <a:txBody>
                    <a:bodyPr/>
                    <a:lstStyle/>
                    <a:p>
                      <a:pPr algn="l">
                        <a:spcAft>
                          <a:spcPts val="0"/>
                        </a:spcAft>
                      </a:pPr>
                      <a:r>
                        <a:rPr lang="fr-FR" sz="1200" u="none" dirty="0">
                          <a:solidFill>
                            <a:srgbClr val="0070C0"/>
                          </a:solidFill>
                          <a:effectLst/>
                          <a:latin typeface="Marianne" panose="02000000000000000000" pitchFamily="50" charset="0"/>
                        </a:rPr>
                        <a:t>- Réception et suivi des</a:t>
                      </a:r>
                      <a:r>
                        <a:rPr lang="fr-FR" sz="1200" u="none" baseline="0" dirty="0">
                          <a:solidFill>
                            <a:srgbClr val="0070C0"/>
                          </a:solidFill>
                          <a:effectLst/>
                          <a:latin typeface="Marianne" panose="02000000000000000000" pitchFamily="50" charset="0"/>
                        </a:rPr>
                        <a:t> </a:t>
                      </a:r>
                      <a:r>
                        <a:rPr lang="fr-FR" sz="1200" u="none" dirty="0">
                          <a:solidFill>
                            <a:srgbClr val="0070C0"/>
                          </a:solidFill>
                          <a:effectLst/>
                          <a:latin typeface="Marianne" panose="02000000000000000000" pitchFamily="50" charset="0"/>
                        </a:rPr>
                        <a:t>approvisionnements</a:t>
                      </a:r>
                    </a:p>
                    <a:p>
                      <a:pPr algn="l">
                        <a:spcAft>
                          <a:spcPts val="0"/>
                        </a:spcAft>
                      </a:pPr>
                      <a:r>
                        <a:rPr lang="fr-FR" sz="1200" u="none" dirty="0">
                          <a:solidFill>
                            <a:srgbClr val="0070C0"/>
                          </a:solidFill>
                          <a:effectLst/>
                          <a:latin typeface="Marianne" panose="02000000000000000000" pitchFamily="50" charset="0"/>
                        </a:rPr>
                        <a:t>- Organisation du stockage </a:t>
                      </a:r>
                    </a:p>
                    <a:p>
                      <a:pPr algn="l">
                        <a:spcAft>
                          <a:spcPts val="0"/>
                        </a:spcAft>
                      </a:pPr>
                      <a:r>
                        <a:rPr lang="fr-FR" sz="1200" u="none" dirty="0">
                          <a:solidFill>
                            <a:srgbClr val="0070C0"/>
                          </a:solidFill>
                          <a:effectLst/>
                          <a:latin typeface="Marianne" panose="02000000000000000000" pitchFamily="50" charset="0"/>
                        </a:rPr>
                        <a:t>- Repli du chantier</a:t>
                      </a:r>
                    </a:p>
                  </a:txBody>
                  <a:tcPr marL="32799" marR="32799" marT="0" marB="0" anchor="ctr"/>
                </a:tc>
                <a:extLst>
                  <a:ext uri="{0D108BD9-81ED-4DB2-BD59-A6C34878D82A}">
                    <a16:rowId xmlns="" xmlns:a16="http://schemas.microsoft.com/office/drawing/2014/main" val="10007"/>
                  </a:ext>
                </a:extLst>
              </a:tr>
              <a:tr h="546539">
                <a:tc rowSpan="2">
                  <a:txBody>
                    <a:bodyPr/>
                    <a:lstStyle/>
                    <a:p>
                      <a:pPr algn="ctr">
                        <a:spcAft>
                          <a:spcPts val="0"/>
                        </a:spcAft>
                      </a:pPr>
                      <a:r>
                        <a:rPr lang="fr-FR" sz="1200" u="none" dirty="0">
                          <a:effectLst/>
                          <a:latin typeface="Marianne" panose="02000000000000000000" pitchFamily="50" charset="0"/>
                        </a:rPr>
                        <a:t>C3</a:t>
                      </a:r>
                      <a:r>
                        <a:rPr lang="fr-FR" sz="1200" u="none" baseline="0" dirty="0">
                          <a:effectLst/>
                          <a:latin typeface="Marianne" panose="02000000000000000000" pitchFamily="50" charset="0"/>
                        </a:rPr>
                        <a:t> :</a:t>
                      </a:r>
                      <a:br>
                        <a:rPr lang="fr-FR" sz="1200" u="none" baseline="0" dirty="0">
                          <a:effectLst/>
                          <a:latin typeface="Marianne" panose="02000000000000000000" pitchFamily="50" charset="0"/>
                        </a:rPr>
                      </a:br>
                      <a:r>
                        <a:rPr lang="fr-FR" sz="1200" u="none" dirty="0">
                          <a:effectLst/>
                          <a:latin typeface="Marianne" panose="02000000000000000000" pitchFamily="50" charset="0"/>
                        </a:rPr>
                        <a:t>METTRE EN ŒUVRE UNE STRUCTURE</a:t>
                      </a:r>
                      <a:br>
                        <a:rPr lang="fr-FR" sz="1200" u="none" dirty="0">
                          <a:effectLst/>
                          <a:latin typeface="Marianne" panose="02000000000000000000" pitchFamily="50" charset="0"/>
                        </a:rPr>
                      </a:br>
                      <a:endParaRPr lang="fr-FR" sz="12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marL="0" algn="l" defTabSz="914400" rtl="0" eaLnBrk="1" latinLnBrk="0" hangingPunct="1">
                        <a:spcBef>
                          <a:spcPts val="600"/>
                        </a:spcBef>
                        <a:spcAft>
                          <a:spcPts val="600"/>
                        </a:spcAft>
                      </a:pPr>
                      <a:r>
                        <a:rPr lang="fr-FR" sz="1200" u="none" kern="1200" dirty="0">
                          <a:solidFill>
                            <a:srgbClr val="0070C0"/>
                          </a:solidFill>
                          <a:effectLst/>
                          <a:latin typeface="Marianne" panose="02000000000000000000" pitchFamily="50" charset="0"/>
                        </a:rPr>
                        <a:t/>
                      </a:r>
                      <a:br>
                        <a:rPr lang="fr-FR" sz="1200" u="none" kern="1200" dirty="0">
                          <a:solidFill>
                            <a:srgbClr val="0070C0"/>
                          </a:solidFill>
                          <a:effectLst/>
                          <a:latin typeface="Marianne" panose="02000000000000000000" pitchFamily="50" charset="0"/>
                        </a:rPr>
                      </a:br>
                      <a:r>
                        <a:rPr lang="fr-FR" sz="1200" u="none" dirty="0">
                          <a:solidFill>
                            <a:srgbClr val="0070C0"/>
                          </a:solidFill>
                          <a:effectLst/>
                          <a:latin typeface="Marianne" panose="02000000000000000000" pitchFamily="50" charset="0"/>
                        </a:rPr>
                        <a:t>C3.1 : Monter une structure</a:t>
                      </a:r>
                      <a:br>
                        <a:rPr lang="fr-FR" sz="1200" u="none" dirty="0">
                          <a:solidFill>
                            <a:srgbClr val="0070C0"/>
                          </a:solidFill>
                          <a:effectLst/>
                          <a:latin typeface="Marianne" panose="02000000000000000000" pitchFamily="50" charset="0"/>
                        </a:rPr>
                      </a:br>
                      <a:endParaRPr lang="fr-FR" sz="1200" b="0" u="none" dirty="0">
                        <a:solidFill>
                          <a:srgbClr val="0070C0"/>
                        </a:solidFill>
                        <a:effectLst/>
                        <a:latin typeface="Marianne" panose="02000000000000000000" pitchFamily="50" charset="0"/>
                      </a:endParaRPr>
                    </a:p>
                  </a:txBody>
                  <a:tcPr marL="32799" marR="32799" marT="0" marB="0" anchor="ctr"/>
                </a:tc>
                <a:tc>
                  <a:txBody>
                    <a:bodyPr/>
                    <a:lstStyle/>
                    <a:p>
                      <a:pPr algn="l">
                        <a:spcAft>
                          <a:spcPts val="0"/>
                        </a:spcAft>
                      </a:pPr>
                      <a:r>
                        <a:rPr lang="fr-FR" sz="1200" u="none" dirty="0">
                          <a:solidFill>
                            <a:srgbClr val="0070C0"/>
                          </a:solidFill>
                          <a:effectLst/>
                          <a:latin typeface="Marianne" panose="02000000000000000000" pitchFamily="50" charset="0"/>
                        </a:rPr>
                        <a:t>- Implantation de la structure</a:t>
                      </a:r>
                    </a:p>
                    <a:p>
                      <a:pPr algn="l">
                        <a:spcAft>
                          <a:spcPts val="0"/>
                        </a:spcAft>
                      </a:pPr>
                      <a:r>
                        <a:rPr lang="fr-FR" sz="1200" u="none" dirty="0">
                          <a:solidFill>
                            <a:srgbClr val="0070C0"/>
                          </a:solidFill>
                          <a:effectLst/>
                          <a:latin typeface="Marianne" panose="02000000000000000000" pitchFamily="50" charset="0"/>
                        </a:rPr>
                        <a:t>- Montage des éléments de structure</a:t>
                      </a:r>
                    </a:p>
                    <a:p>
                      <a:pPr algn="l">
                        <a:spcAft>
                          <a:spcPts val="0"/>
                        </a:spcAft>
                      </a:pPr>
                      <a:r>
                        <a:rPr lang="fr-FR" sz="1200" u="none" dirty="0">
                          <a:solidFill>
                            <a:srgbClr val="0070C0"/>
                          </a:solidFill>
                          <a:effectLst/>
                          <a:latin typeface="Marianne" panose="02000000000000000000" pitchFamily="50" charset="0"/>
                        </a:rPr>
                        <a:t>- Contrôle de la structure</a:t>
                      </a:r>
                    </a:p>
                  </a:txBody>
                  <a:tcPr marL="32799" marR="32799" marT="0" marB="0" anchor="ctr"/>
                </a:tc>
                <a:extLst>
                  <a:ext uri="{0D108BD9-81ED-4DB2-BD59-A6C34878D82A}">
                    <a16:rowId xmlns="" xmlns:a16="http://schemas.microsoft.com/office/drawing/2014/main" val="10002"/>
                  </a:ext>
                </a:extLst>
              </a:tr>
              <a:tr h="444138">
                <a:tc vMerge="1">
                  <a:txBody>
                    <a:bodyPr/>
                    <a:lstStyle/>
                    <a:p>
                      <a:pPr algn="ctr">
                        <a:spcAft>
                          <a:spcPts val="0"/>
                        </a:spcAft>
                      </a:pPr>
                      <a:endParaRPr lang="fr-FR" sz="11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marL="0" algn="l" defTabSz="914400" rtl="0" eaLnBrk="1" latinLnBrk="0" hangingPunct="1">
                        <a:spcBef>
                          <a:spcPts val="600"/>
                        </a:spcBef>
                        <a:spcAft>
                          <a:spcPts val="600"/>
                        </a:spcAft>
                      </a:pPr>
                      <a:r>
                        <a:rPr lang="fr-FR" sz="1200" u="none" dirty="0">
                          <a:solidFill>
                            <a:srgbClr val="0070C0"/>
                          </a:solidFill>
                          <a:effectLst/>
                          <a:latin typeface="Marianne" panose="02000000000000000000" pitchFamily="50" charset="0"/>
                        </a:rPr>
                        <a:t>C3.2 : Démonter une structure</a:t>
                      </a:r>
                      <a:endParaRPr lang="fr-FR" sz="1200" b="0" u="none" dirty="0">
                        <a:solidFill>
                          <a:srgbClr val="0070C0"/>
                        </a:solidFill>
                        <a:effectLst/>
                        <a:latin typeface="Marianne" panose="02000000000000000000" pitchFamily="50" charset="0"/>
                      </a:endParaRPr>
                    </a:p>
                  </a:txBody>
                  <a:tcPr marL="32799" marR="32799" marT="0" marB="0" anchor="ctr"/>
                </a:tc>
                <a:tc>
                  <a:txBody>
                    <a:bodyPr/>
                    <a:lstStyle/>
                    <a:p>
                      <a:pPr algn="l">
                        <a:spcAft>
                          <a:spcPts val="0"/>
                        </a:spcAft>
                      </a:pPr>
                      <a:r>
                        <a:rPr lang="fr-FR" sz="1200" u="none" dirty="0">
                          <a:solidFill>
                            <a:srgbClr val="0070C0"/>
                          </a:solidFill>
                          <a:effectLst/>
                          <a:latin typeface="Marianne" panose="02000000000000000000" pitchFamily="50" charset="0"/>
                        </a:rPr>
                        <a:t>- Contrôle de la structure </a:t>
                      </a:r>
                    </a:p>
                    <a:p>
                      <a:pPr algn="l">
                        <a:spcAft>
                          <a:spcPts val="0"/>
                        </a:spcAft>
                      </a:pPr>
                      <a:r>
                        <a:rPr lang="fr-FR" sz="1200" u="none" dirty="0">
                          <a:solidFill>
                            <a:srgbClr val="0070C0"/>
                          </a:solidFill>
                          <a:effectLst/>
                          <a:latin typeface="Marianne" panose="02000000000000000000" pitchFamily="50" charset="0"/>
                        </a:rPr>
                        <a:t>- Démontage des éléments de structure</a:t>
                      </a:r>
                    </a:p>
                  </a:txBody>
                  <a:tcPr marL="32799" marR="32799" marT="0" marB="0" anchor="ctr"/>
                </a:tc>
                <a:extLst>
                  <a:ext uri="{0D108BD9-81ED-4DB2-BD59-A6C34878D82A}">
                    <a16:rowId xmlns="" xmlns:a16="http://schemas.microsoft.com/office/drawing/2014/main" val="10008"/>
                  </a:ext>
                </a:extLst>
              </a:tr>
              <a:tr h="489226">
                <a:tc>
                  <a:txBody>
                    <a:bodyPr/>
                    <a:lstStyle/>
                    <a:p>
                      <a:pPr algn="ctr">
                        <a:spcAft>
                          <a:spcPts val="0"/>
                        </a:spcAft>
                      </a:pPr>
                      <a:r>
                        <a:rPr lang="fr-FR" sz="1200" u="none" dirty="0">
                          <a:effectLst/>
                          <a:latin typeface="Marianne" panose="02000000000000000000" pitchFamily="50" charset="0"/>
                        </a:rPr>
                        <a:t>C4 :</a:t>
                      </a:r>
                      <a:br>
                        <a:rPr lang="fr-FR" sz="1200" u="none" dirty="0">
                          <a:effectLst/>
                          <a:latin typeface="Marianne" panose="02000000000000000000" pitchFamily="50" charset="0"/>
                        </a:rPr>
                      </a:br>
                      <a:r>
                        <a:rPr lang="fr-FR" sz="1200" u="none" dirty="0">
                          <a:effectLst/>
                          <a:latin typeface="Marianne" panose="02000000000000000000" pitchFamily="50" charset="0"/>
                        </a:rPr>
                        <a:t>VERIFIER UNE STRUCTURE</a:t>
                      </a:r>
                      <a:endParaRPr lang="fr-FR" sz="12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marL="0" algn="l" defTabSz="914400" rtl="0" eaLnBrk="1" latinLnBrk="0" hangingPunct="1">
                        <a:spcBef>
                          <a:spcPts val="600"/>
                        </a:spcBef>
                        <a:spcAft>
                          <a:spcPts val="600"/>
                        </a:spcAft>
                      </a:pPr>
                      <a:r>
                        <a:rPr lang="fr-FR" sz="1200" u="none" dirty="0">
                          <a:solidFill>
                            <a:srgbClr val="0070C0"/>
                          </a:solidFill>
                          <a:effectLst/>
                          <a:latin typeface="Marianne" panose="02000000000000000000" pitchFamily="50" charset="0"/>
                        </a:rPr>
                        <a:t>C4.1 : Effectuer les vérifications réglementaires</a:t>
                      </a:r>
                      <a:endParaRPr lang="fr-FR" sz="1200" b="0" u="none" dirty="0">
                        <a:solidFill>
                          <a:srgbClr val="0070C0"/>
                        </a:solidFill>
                        <a:effectLst/>
                        <a:latin typeface="Marianne" panose="02000000000000000000" pitchFamily="50" charset="0"/>
                      </a:endParaRPr>
                    </a:p>
                  </a:txBody>
                  <a:tcPr marL="32799" marR="32799" marT="0" marB="0" anchor="ctr"/>
                </a:tc>
                <a:tc>
                  <a:txBody>
                    <a:bodyPr/>
                    <a:lstStyle/>
                    <a:p>
                      <a:pPr marL="51435" algn="l">
                        <a:spcAft>
                          <a:spcPts val="0"/>
                        </a:spcAft>
                      </a:pPr>
                      <a:r>
                        <a:rPr lang="fr-FR" sz="1200" u="none" dirty="0">
                          <a:solidFill>
                            <a:srgbClr val="0070C0"/>
                          </a:solidFill>
                          <a:effectLst/>
                          <a:latin typeface="Marianne" panose="02000000000000000000" pitchFamily="50" charset="0"/>
                        </a:rPr>
                        <a:t>- Vérifications périodiques réglementaires</a:t>
                      </a:r>
                    </a:p>
                  </a:txBody>
                  <a:tcPr marL="32799" marR="32799" marT="0" marB="0" anchor="ctr"/>
                </a:tc>
                <a:extLst>
                  <a:ext uri="{0D108BD9-81ED-4DB2-BD59-A6C34878D82A}">
                    <a16:rowId xmlns="" xmlns:a16="http://schemas.microsoft.com/office/drawing/2014/main" val="10003"/>
                  </a:ext>
                </a:extLst>
              </a:tr>
              <a:tr h="557274">
                <a:tc rowSpan="2">
                  <a:txBody>
                    <a:bodyPr/>
                    <a:lstStyle/>
                    <a:p>
                      <a:pPr algn="ctr">
                        <a:spcAft>
                          <a:spcPts val="0"/>
                        </a:spcAft>
                      </a:pPr>
                      <a:r>
                        <a:rPr lang="fr-FR" sz="1200" u="none" dirty="0">
                          <a:effectLst/>
                          <a:latin typeface="Marianne" panose="02000000000000000000" pitchFamily="50" charset="0"/>
                        </a:rPr>
                        <a:t>C5 : COMMUNIQUER</a:t>
                      </a:r>
                      <a:endParaRPr lang="fr-FR" sz="12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u="none" dirty="0">
                          <a:solidFill>
                            <a:srgbClr val="0070C0"/>
                          </a:solidFill>
                          <a:effectLst/>
                          <a:latin typeface="Marianne" panose="02000000000000000000" pitchFamily="50" charset="0"/>
                        </a:rPr>
                        <a:t>C5.1 : Compléter et transmettre des documents</a:t>
                      </a:r>
                      <a:endParaRPr lang="fr-FR" sz="1200" b="0" u="none" dirty="0">
                        <a:solidFill>
                          <a:srgbClr val="0070C0"/>
                        </a:solidFill>
                        <a:effectLst/>
                        <a:latin typeface="Marianne" panose="02000000000000000000" pitchFamily="50" charset="0"/>
                      </a:endParaRPr>
                    </a:p>
                  </a:txBody>
                  <a:tcPr marL="32799" marR="32799" marT="0" marB="0" anchor="ctr"/>
                </a:tc>
                <a:tc>
                  <a:txBody>
                    <a:bodyPr/>
                    <a:lstStyle/>
                    <a:p>
                      <a:pPr marL="51435" algn="l">
                        <a:spcAft>
                          <a:spcPts val="0"/>
                        </a:spcAft>
                      </a:pPr>
                      <a:r>
                        <a:rPr lang="fr-FR" sz="1200" u="none" dirty="0">
                          <a:solidFill>
                            <a:srgbClr val="0070C0"/>
                          </a:solidFill>
                          <a:effectLst/>
                          <a:latin typeface="Marianne" panose="02000000000000000000" pitchFamily="50" charset="0"/>
                        </a:rPr>
                        <a:t>- Rédaction et transmission de documents liés à ses interventions</a:t>
                      </a:r>
                    </a:p>
                  </a:txBody>
                  <a:tcPr marL="32799" marR="32799" marT="0" marB="0" anchor="ctr"/>
                </a:tc>
                <a:extLst>
                  <a:ext uri="{0D108BD9-81ED-4DB2-BD59-A6C34878D82A}">
                    <a16:rowId xmlns="" xmlns:a16="http://schemas.microsoft.com/office/drawing/2014/main" val="10009"/>
                  </a:ext>
                </a:extLst>
              </a:tr>
              <a:tr h="513805">
                <a:tc vMerge="1">
                  <a:txBody>
                    <a:bodyPr/>
                    <a:lstStyle/>
                    <a:p>
                      <a:pPr algn="ctr">
                        <a:spcAft>
                          <a:spcPts val="0"/>
                        </a:spcAft>
                      </a:pPr>
                      <a:endParaRPr lang="fr-FR" sz="1100"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tc>
                  <a:txBody>
                    <a:bodyPr/>
                    <a:lstStyle/>
                    <a:p>
                      <a:pPr algn="l">
                        <a:spcAft>
                          <a:spcPts val="0"/>
                        </a:spcAft>
                      </a:pPr>
                      <a:r>
                        <a:rPr lang="fr-FR" sz="1200" u="none" dirty="0">
                          <a:solidFill>
                            <a:srgbClr val="0070C0"/>
                          </a:solidFill>
                          <a:effectLst/>
                          <a:latin typeface="Marianne" panose="02000000000000000000" pitchFamily="50" charset="0"/>
                        </a:rPr>
                        <a:t>C5.2 : Echanger et rendre compte oralement</a:t>
                      </a:r>
                      <a:endParaRPr lang="fr-FR" sz="1200" b="0" u="none" dirty="0">
                        <a:solidFill>
                          <a:srgbClr val="0070C0"/>
                        </a:solidFill>
                        <a:effectLst/>
                        <a:latin typeface="Marianne" panose="02000000000000000000" pitchFamily="50" charset="0"/>
                      </a:endParaRPr>
                    </a:p>
                  </a:txBody>
                  <a:tcPr marL="32799" marR="32799" marT="0" marB="0" anchor="ctr"/>
                </a:tc>
                <a:tc>
                  <a:txBody>
                    <a:bodyPr/>
                    <a:lstStyle/>
                    <a:p>
                      <a:pPr marL="51435" marR="0" lvl="0" indent="0" algn="l" defTabSz="914400" rtl="0" eaLnBrk="1" fontAlgn="auto" latinLnBrk="0" hangingPunct="1">
                        <a:lnSpc>
                          <a:spcPct val="100000"/>
                        </a:lnSpc>
                        <a:spcBef>
                          <a:spcPts val="0"/>
                        </a:spcBef>
                        <a:spcAft>
                          <a:spcPts val="0"/>
                        </a:spcAft>
                        <a:buClrTx/>
                        <a:buSzTx/>
                        <a:buFontTx/>
                        <a:buNone/>
                        <a:tabLst/>
                        <a:defRPr/>
                      </a:pPr>
                      <a:r>
                        <a:rPr lang="fr-FR" sz="1200" u="none" dirty="0">
                          <a:solidFill>
                            <a:srgbClr val="0070C0"/>
                          </a:solidFill>
                          <a:effectLst/>
                          <a:latin typeface="Marianne" panose="02000000000000000000" pitchFamily="50" charset="0"/>
                        </a:rPr>
                        <a:t>- Échange d’informations nécessaires aux activités de préparation, de mise en œuvre et de vérification</a:t>
                      </a:r>
                    </a:p>
                  </a:txBody>
                  <a:tcPr marL="32799" marR="32799" marT="0" marB="0" anchor="ctr"/>
                </a:tc>
                <a:extLst>
                  <a:ext uri="{0D108BD9-81ED-4DB2-BD59-A6C34878D82A}">
                    <a16:rowId xmlns="" xmlns:a16="http://schemas.microsoft.com/office/drawing/2014/main" val="10010"/>
                  </a:ext>
                </a:extLst>
              </a:tr>
            </a:tbl>
          </a:graphicData>
        </a:graphic>
      </p:graphicFrame>
      <p:pic>
        <p:nvPicPr>
          <p:cNvPr id="16" name="Imag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sp>
        <p:nvSpPr>
          <p:cNvPr id="17" name="Flèche droite 16"/>
          <p:cNvSpPr/>
          <p:nvPr/>
        </p:nvSpPr>
        <p:spPr>
          <a:xfrm>
            <a:off x="-20046" y="2447883"/>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
        <p:nvSpPr>
          <p:cNvPr id="18"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19"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0"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1"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Tree>
    <p:extLst>
      <p:ext uri="{BB962C8B-B14F-4D97-AF65-F5344CB8AC3E}">
        <p14:creationId xmlns:p14="http://schemas.microsoft.com/office/powerpoint/2010/main" val="38694719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1"/>
          <p:cNvSpPr/>
          <p:nvPr/>
        </p:nvSpPr>
        <p:spPr>
          <a:xfrm>
            <a:off x="-29571" y="0"/>
            <a:ext cx="2108421" cy="6857999"/>
          </a:xfrm>
          <a:prstGeom prst="rect">
            <a:avLst/>
          </a:prstGeom>
          <a:solidFill>
            <a:schemeClr val="accent5">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vert="horz" wrap="square" lIns="68580" tIns="34290" rIns="68580" bIns="34290" anchor="ctr" anchorCtr="1" compatLnSpc="1"/>
          <a:lstStyle/>
          <a:p>
            <a:pPr algn="ctr" defTabSz="685800">
              <a:defRPr sz="1800" b="0" i="0" u="none" strike="noStrike" kern="0" cap="none" spc="0" baseline="0">
                <a:solidFill>
                  <a:srgbClr val="000000"/>
                </a:solidFill>
                <a:uFillTx/>
              </a:defRPr>
            </a:pPr>
            <a:endParaRPr lang="fr-FR" sz="1350">
              <a:solidFill>
                <a:srgbClr val="FFFFFF"/>
              </a:solidFill>
              <a:latin typeface="Calibri"/>
            </a:endParaRPr>
          </a:p>
        </p:txBody>
      </p:sp>
      <p:sp>
        <p:nvSpPr>
          <p:cNvPr id="2" name="Titre 1"/>
          <p:cNvSpPr>
            <a:spLocks noGrp="1"/>
          </p:cNvSpPr>
          <p:nvPr>
            <p:ph type="title"/>
          </p:nvPr>
        </p:nvSpPr>
        <p:spPr>
          <a:xfrm>
            <a:off x="2078850" y="-7354"/>
            <a:ext cx="7065150" cy="1003121"/>
          </a:xfrm>
          <a:solidFill>
            <a:schemeClr val="accent5">
              <a:lumMod val="40000"/>
              <a:lumOff val="60000"/>
            </a:schemeClr>
          </a:solidFill>
          <a:ln>
            <a:noFill/>
          </a:ln>
        </p:spPr>
        <p:style>
          <a:lnRef idx="3">
            <a:schemeClr val="lt1"/>
          </a:lnRef>
          <a:fillRef idx="1">
            <a:schemeClr val="accent3"/>
          </a:fillRef>
          <a:effectRef idx="1">
            <a:schemeClr val="accent3"/>
          </a:effectRef>
          <a:fontRef idx="minor">
            <a:schemeClr val="lt1"/>
          </a:fontRef>
        </p:style>
        <p:txBody>
          <a:bodyPr>
            <a:normAutofit/>
          </a:bodyPr>
          <a:lstStyle/>
          <a:p>
            <a:pPr marL="1440000" algn="ctr"/>
            <a:r>
              <a:rPr lang="fr-FR" sz="4000" b="1" dirty="0">
                <a:solidFill>
                  <a:srgbClr val="0070C0"/>
                </a:solidFill>
                <a:latin typeface="Marianne" panose="02000000000000000000" pitchFamily="50" charset="0"/>
                <a:cs typeface="Arial" panose="020B0604020202020204" pitchFamily="34" charset="0"/>
              </a:rPr>
              <a:t>Le référentiel d’évaluation</a:t>
            </a:r>
          </a:p>
        </p:txBody>
      </p:sp>
      <p:sp>
        <p:nvSpPr>
          <p:cNvPr id="6" name="Espace réservé du numéro de diapositive 12"/>
          <p:cNvSpPr>
            <a:spLocks noGrp="1"/>
          </p:cNvSpPr>
          <p:nvPr>
            <p:ph type="sldNum" sz="quarter" idx="12"/>
          </p:nvPr>
        </p:nvSpPr>
        <p:spPr>
          <a:xfrm>
            <a:off x="-15352" y="6550702"/>
            <a:ext cx="445106" cy="307297"/>
          </a:xfrm>
          <a:prstGeom prst="rect">
            <a:avLst/>
          </a:prstGeom>
        </p:spPr>
        <p:txBody>
          <a:bodyPr/>
          <a:lstStyle/>
          <a:p>
            <a:pPr lvl="0" algn="l"/>
            <a:fld id="{F2EFEFE2-2224-44A4-A922-1FD17FD1A56C}" type="slidenum">
              <a:rPr lang="fr-FR" smtClean="0">
                <a:solidFill>
                  <a:schemeClr val="tx1"/>
                </a:solidFill>
                <a:latin typeface="Arial" panose="020B0604020202020204" pitchFamily="34" charset="0"/>
                <a:cs typeface="Arial" panose="020B0604020202020204" pitchFamily="34" charset="0"/>
              </a:rPr>
              <a:pPr lvl="0" algn="l"/>
              <a:t>9</a:t>
            </a:fld>
            <a:endParaRPr lang="fr-FR" dirty="0">
              <a:solidFill>
                <a:schemeClr val="tx1"/>
              </a:solidFill>
              <a:latin typeface="Arial" panose="020B0604020202020204" pitchFamily="34" charset="0"/>
              <a:cs typeface="Arial" panose="020B0604020202020204" pitchFamily="34" charset="0"/>
            </a:endParaRPr>
          </a:p>
        </p:txBody>
      </p:sp>
      <p:grpSp>
        <p:nvGrpSpPr>
          <p:cNvPr id="29" name="Groupe 28"/>
          <p:cNvGrpSpPr/>
          <p:nvPr/>
        </p:nvGrpSpPr>
        <p:grpSpPr>
          <a:xfrm>
            <a:off x="8079020" y="6550702"/>
            <a:ext cx="957476" cy="190666"/>
            <a:chOff x="3851920" y="5877272"/>
            <a:chExt cx="1539062" cy="432048"/>
          </a:xfrm>
        </p:grpSpPr>
        <p:sp>
          <p:nvSpPr>
            <p:cNvPr id="30" name="Bouton d'action : Précédent 29">
              <a:hlinkClick r:id="" action="ppaction://hlinkshowjump?jump=previousslide" highlightClick="1"/>
            </p:cNvPr>
            <p:cNvSpPr/>
            <p:nvPr/>
          </p:nvSpPr>
          <p:spPr>
            <a:xfrm>
              <a:off x="3851920" y="5877272"/>
              <a:ext cx="720080" cy="432048"/>
            </a:xfrm>
            <a:prstGeom prst="actionButtonBackPrevious">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Bouton d’action : Suivant 30">
              <a:hlinkClick r:id="" action="ppaction://hlinkshowjump?jump=nextslide" highlightClick="1"/>
            </p:cNvPr>
            <p:cNvSpPr/>
            <p:nvPr/>
          </p:nvSpPr>
          <p:spPr>
            <a:xfrm>
              <a:off x="4716016" y="5877272"/>
              <a:ext cx="674966" cy="432048"/>
            </a:xfrm>
            <a:prstGeom prst="actionButtonForwardNext">
              <a:avLst/>
            </a:prstGeom>
            <a:solidFill>
              <a:srgbClr val="00D600"/>
            </a:solidFill>
            <a:ln>
              <a:solidFill>
                <a:srgbClr val="00D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33" name="Connecteur droit 32"/>
          <p:cNvCxnSpPr/>
          <p:nvPr/>
        </p:nvCxnSpPr>
        <p:spPr>
          <a:xfrm flipH="1">
            <a:off x="-29571" y="990572"/>
            <a:ext cx="9173571" cy="5195"/>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Connecteur droit 33"/>
          <p:cNvCxnSpPr/>
          <p:nvPr/>
        </p:nvCxnSpPr>
        <p:spPr>
          <a:xfrm>
            <a:off x="2073655" y="0"/>
            <a:ext cx="0" cy="6858000"/>
          </a:xfrm>
          <a:prstGeom prst="line">
            <a:avLst/>
          </a:prstGeom>
          <a:ln w="28575">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42" name="Groupe 41"/>
          <p:cNvGrpSpPr/>
          <p:nvPr/>
        </p:nvGrpSpPr>
        <p:grpSpPr>
          <a:xfrm>
            <a:off x="28855" y="65589"/>
            <a:ext cx="503843" cy="628831"/>
            <a:chOff x="2641023" y="1839258"/>
            <a:chExt cx="988653" cy="1104087"/>
          </a:xfrm>
        </p:grpSpPr>
        <p:pic>
          <p:nvPicPr>
            <p:cNvPr id="40" name="Image 39"/>
            <p:cNvPicPr>
              <a:picLocks noChangeAspect="1"/>
            </p:cNvPicPr>
            <p:nvPr/>
          </p:nvPicPr>
          <p:blipFill rotWithShape="1">
            <a:blip r:embed="rId2">
              <a:extLst>
                <a:ext uri="{28A0092B-C50C-407E-A947-70E740481C1C}">
                  <a14:useLocalDpi xmlns:a14="http://schemas.microsoft.com/office/drawing/2010/main" val="0"/>
                </a:ext>
              </a:extLst>
            </a:blip>
            <a:srcRect l="44013"/>
            <a:stretch/>
          </p:blipFill>
          <p:spPr>
            <a:xfrm>
              <a:off x="2641025" y="2403475"/>
              <a:ext cx="988651" cy="539870"/>
            </a:xfrm>
            <a:prstGeom prst="rect">
              <a:avLst/>
            </a:prstGeom>
          </p:spPr>
        </p:pic>
        <p:pic>
          <p:nvPicPr>
            <p:cNvPr id="41" name="Image 40"/>
            <p:cNvPicPr>
              <a:picLocks noChangeAspect="1"/>
            </p:cNvPicPr>
            <p:nvPr/>
          </p:nvPicPr>
          <p:blipFill rotWithShape="1">
            <a:blip r:embed="rId2">
              <a:extLst>
                <a:ext uri="{28A0092B-C50C-407E-A947-70E740481C1C}">
                  <a14:useLocalDpi xmlns:a14="http://schemas.microsoft.com/office/drawing/2010/main" val="0"/>
                </a:ext>
              </a:extLst>
            </a:blip>
            <a:srcRect l="1" r="55455"/>
            <a:stretch/>
          </p:blipFill>
          <p:spPr>
            <a:xfrm>
              <a:off x="2641023" y="1839258"/>
              <a:ext cx="988653" cy="568872"/>
            </a:xfrm>
            <a:prstGeom prst="rect">
              <a:avLst/>
            </a:prstGeom>
          </p:spPr>
        </p:pic>
      </p:grpSp>
      <p:sp>
        <p:nvSpPr>
          <p:cNvPr id="43" name="ZoneTexte 79"/>
          <p:cNvSpPr txBox="1"/>
          <p:nvPr/>
        </p:nvSpPr>
        <p:spPr>
          <a:xfrm>
            <a:off x="429754" y="-20786"/>
            <a:ext cx="1729286" cy="931024"/>
          </a:xfrm>
          <a:prstGeom prst="rect">
            <a:avLst/>
          </a:prstGeom>
          <a:noFill/>
          <a:ln>
            <a:noFill/>
          </a:ln>
        </p:spPr>
        <p:txBody>
          <a:bodyPr vert="horz" wrap="square" lIns="68580" tIns="34290" rIns="68580" bIns="34290" anchor="t" anchorCtr="0" compatLnSpc="1">
            <a:spAutoFit/>
          </a:bodyPr>
          <a:lstStyle/>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Repère pour la formation</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MC3</a:t>
            </a:r>
          </a:p>
          <a:p>
            <a:pPr algn="ctr" defTabSz="685800">
              <a:defRPr sz="1800" b="0" i="0" u="none" strike="noStrike" kern="0" cap="none" spc="0" baseline="0">
                <a:solidFill>
                  <a:srgbClr val="000000"/>
                </a:solidFill>
                <a:uFillTx/>
              </a:defRPr>
            </a:pPr>
            <a:r>
              <a:rPr lang="fr-FR" sz="1400" b="1" dirty="0">
                <a:latin typeface="Marianne" panose="02000000000000000000" pitchFamily="50" charset="0"/>
                <a:cs typeface="Arial" panose="020B0604020202020204" pitchFamily="34" charset="0"/>
              </a:rPr>
              <a:t>Echafaudeur</a:t>
            </a:r>
          </a:p>
        </p:txBody>
      </p:sp>
      <p:pic>
        <p:nvPicPr>
          <p:cNvPr id="17" name="Imag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10545" y="3"/>
            <a:ext cx="1276422" cy="957317"/>
          </a:xfrm>
          <a:prstGeom prst="rect">
            <a:avLst/>
          </a:prstGeom>
        </p:spPr>
      </p:pic>
      <p:graphicFrame>
        <p:nvGraphicFramePr>
          <p:cNvPr id="18" name="Tableau 17"/>
          <p:cNvGraphicFramePr>
            <a:graphicFrameLocks noGrp="1"/>
          </p:cNvGraphicFramePr>
          <p:nvPr>
            <p:extLst>
              <p:ext uri="{D42A27DB-BD31-4B8C-83A1-F6EECF244321}">
                <p14:modId xmlns:p14="http://schemas.microsoft.com/office/powerpoint/2010/main" val="624109030"/>
              </p:ext>
            </p:extLst>
          </p:nvPr>
        </p:nvGraphicFramePr>
        <p:xfrm>
          <a:off x="2176851" y="1098782"/>
          <a:ext cx="6869148" cy="4402421"/>
        </p:xfrm>
        <a:graphic>
          <a:graphicData uri="http://schemas.openxmlformats.org/drawingml/2006/table">
            <a:tbl>
              <a:tblPr firstRow="1" firstCol="1" bandRow="1">
                <a:tableStyleId>{5C22544A-7EE6-4342-B048-85BDC9FD1C3A}</a:tableStyleId>
              </a:tblPr>
              <a:tblGrid>
                <a:gridCol w="2094360">
                  <a:extLst>
                    <a:ext uri="{9D8B030D-6E8A-4147-A177-3AD203B41FA5}">
                      <a16:colId xmlns="" xmlns:a16="http://schemas.microsoft.com/office/drawing/2014/main" val="20000"/>
                    </a:ext>
                  </a:extLst>
                </a:gridCol>
                <a:gridCol w="697831">
                  <a:extLst>
                    <a:ext uri="{9D8B030D-6E8A-4147-A177-3AD203B41FA5}">
                      <a16:colId xmlns="" xmlns:a16="http://schemas.microsoft.com/office/drawing/2014/main" val="20001"/>
                    </a:ext>
                  </a:extLst>
                </a:gridCol>
                <a:gridCol w="589547">
                  <a:extLst>
                    <a:ext uri="{9D8B030D-6E8A-4147-A177-3AD203B41FA5}">
                      <a16:colId xmlns="" xmlns:a16="http://schemas.microsoft.com/office/drawing/2014/main" val="20003"/>
                    </a:ext>
                  </a:extLst>
                </a:gridCol>
                <a:gridCol w="1696453">
                  <a:extLst>
                    <a:ext uri="{9D8B030D-6E8A-4147-A177-3AD203B41FA5}">
                      <a16:colId xmlns="" xmlns:a16="http://schemas.microsoft.com/office/drawing/2014/main" val="20004"/>
                    </a:ext>
                  </a:extLst>
                </a:gridCol>
                <a:gridCol w="962526">
                  <a:extLst>
                    <a:ext uri="{9D8B030D-6E8A-4147-A177-3AD203B41FA5}">
                      <a16:colId xmlns="" xmlns:a16="http://schemas.microsoft.com/office/drawing/2014/main" val="20005"/>
                    </a:ext>
                  </a:extLst>
                </a:gridCol>
                <a:gridCol w="828431">
                  <a:extLst>
                    <a:ext uri="{9D8B030D-6E8A-4147-A177-3AD203B41FA5}">
                      <a16:colId xmlns="" xmlns:a16="http://schemas.microsoft.com/office/drawing/2014/main" val="20002"/>
                    </a:ext>
                  </a:extLst>
                </a:gridCol>
              </a:tblGrid>
              <a:tr h="295499">
                <a:tc gridSpan="3">
                  <a:txBody>
                    <a:bodyPr/>
                    <a:lstStyle/>
                    <a:p>
                      <a:pPr algn="l">
                        <a:lnSpc>
                          <a:spcPct val="107000"/>
                        </a:lnSpc>
                        <a:spcAft>
                          <a:spcPts val="800"/>
                        </a:spcAft>
                      </a:pPr>
                      <a:endParaRPr lang="fr-FR" sz="1400" dirty="0">
                        <a:effectLst/>
                        <a:latin typeface="Marianne" panose="02000000000000000000" pitchFamily="50" charset="0"/>
                        <a:ea typeface="Calibri" panose="020F0502020204030204" pitchFamily="34" charset="0"/>
                        <a:cs typeface="Times New Roman" panose="02020603050405020304" pitchFamily="18" charset="0"/>
                      </a:endParaRPr>
                    </a:p>
                  </a:txBody>
                  <a:tcPr marL="0" marR="0" marT="0" marB="0" anchor="ctr"/>
                </a:tc>
                <a:tc hMerge="1">
                  <a:txBody>
                    <a:bodyPr/>
                    <a:lstStyle/>
                    <a:p>
                      <a:pPr algn="ctr">
                        <a:lnSpc>
                          <a:spcPct val="115000"/>
                        </a:lnSpc>
                        <a:spcAft>
                          <a:spcPts val="0"/>
                        </a:spcAft>
                      </a:pPr>
                      <a:endParaRPr lang="fr-FR" sz="12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hMerge="1">
                  <a:txBody>
                    <a:bodyPr/>
                    <a:lstStyle/>
                    <a:p>
                      <a:pPr algn="ctr">
                        <a:lnSpc>
                          <a:spcPct val="115000"/>
                        </a:lnSpc>
                        <a:spcAft>
                          <a:spcPts val="0"/>
                        </a:spcAft>
                      </a:pPr>
                      <a:endParaRPr lang="fr-FR" sz="12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ctr">
                        <a:lnSpc>
                          <a:spcPct val="100000"/>
                        </a:lnSpc>
                        <a:spcAft>
                          <a:spcPts val="0"/>
                        </a:spcAft>
                      </a:pPr>
                      <a:r>
                        <a:rPr lang="fr-FR" sz="1200" dirty="0">
                          <a:solidFill>
                            <a:srgbClr val="002060"/>
                          </a:solidFill>
                          <a:effectLst/>
                          <a:latin typeface="Marianne" panose="02000000000000000000" pitchFamily="50" charset="0"/>
                        </a:rPr>
                        <a:t>Scolaire</a:t>
                      </a:r>
                    </a:p>
                    <a:p>
                      <a:pPr algn="ctr">
                        <a:lnSpc>
                          <a:spcPct val="100000"/>
                        </a:lnSpc>
                        <a:spcAft>
                          <a:spcPts val="0"/>
                        </a:spcAft>
                      </a:pPr>
                      <a:r>
                        <a:rPr lang="fr-FR" sz="1200" dirty="0">
                          <a:effectLst/>
                          <a:latin typeface="Marianne" panose="02000000000000000000" pitchFamily="50" charset="0"/>
                        </a:rPr>
                        <a:t>(établissement public</a:t>
                      </a:r>
                    </a:p>
                    <a:p>
                      <a:pPr algn="ctr">
                        <a:lnSpc>
                          <a:spcPct val="100000"/>
                        </a:lnSpc>
                        <a:spcAft>
                          <a:spcPts val="0"/>
                        </a:spcAft>
                      </a:pPr>
                      <a:r>
                        <a:rPr lang="fr-FR" sz="1200" dirty="0">
                          <a:effectLst/>
                          <a:latin typeface="Marianne" panose="02000000000000000000" pitchFamily="50" charset="0"/>
                        </a:rPr>
                        <a:t> et privé sous contrat)</a:t>
                      </a:r>
                    </a:p>
                    <a:p>
                      <a:pPr algn="ctr">
                        <a:lnSpc>
                          <a:spcPct val="100000"/>
                        </a:lnSpc>
                        <a:spcAft>
                          <a:spcPts val="0"/>
                        </a:spcAft>
                      </a:pPr>
                      <a:r>
                        <a:rPr lang="fr-FR" sz="1200" dirty="0">
                          <a:solidFill>
                            <a:srgbClr val="002060"/>
                          </a:solidFill>
                          <a:effectLst/>
                          <a:latin typeface="Marianne" panose="02000000000000000000" pitchFamily="50" charset="0"/>
                        </a:rPr>
                        <a:t>Apprenti </a:t>
                      </a:r>
                    </a:p>
                    <a:p>
                      <a:pPr algn="ctr">
                        <a:lnSpc>
                          <a:spcPct val="100000"/>
                        </a:lnSpc>
                        <a:spcAft>
                          <a:spcPts val="0"/>
                        </a:spcAft>
                      </a:pPr>
                      <a:r>
                        <a:rPr lang="fr-FR" sz="1200" dirty="0">
                          <a:effectLst/>
                          <a:latin typeface="Marianne" panose="02000000000000000000" pitchFamily="50" charset="0"/>
                        </a:rPr>
                        <a:t>(CFA et section d'apprentissage</a:t>
                      </a:r>
                    </a:p>
                    <a:p>
                      <a:pPr algn="ctr">
                        <a:lnSpc>
                          <a:spcPct val="100000"/>
                        </a:lnSpc>
                        <a:spcAft>
                          <a:spcPts val="0"/>
                        </a:spcAft>
                      </a:pPr>
                      <a:r>
                        <a:rPr lang="fr-FR" sz="1200" dirty="0">
                          <a:effectLst/>
                          <a:latin typeface="Marianne" panose="02000000000000000000" pitchFamily="50" charset="0"/>
                        </a:rPr>
                        <a:t> habilité)</a:t>
                      </a:r>
                    </a:p>
                    <a:p>
                      <a:pPr algn="ctr">
                        <a:lnSpc>
                          <a:spcPct val="100000"/>
                        </a:lnSpc>
                        <a:spcAft>
                          <a:spcPts val="0"/>
                        </a:spcAft>
                      </a:pPr>
                      <a:r>
                        <a:rPr lang="fr-FR" sz="1200" dirty="0">
                          <a:solidFill>
                            <a:srgbClr val="002060"/>
                          </a:solidFill>
                          <a:effectLst/>
                          <a:latin typeface="Marianne" panose="02000000000000000000" pitchFamily="50" charset="0"/>
                        </a:rPr>
                        <a:t>Formation professionnelle continue </a:t>
                      </a:r>
                      <a:br>
                        <a:rPr lang="fr-FR" sz="1200" dirty="0">
                          <a:solidFill>
                            <a:srgbClr val="002060"/>
                          </a:solidFill>
                          <a:effectLst/>
                          <a:latin typeface="Marianne" panose="02000000000000000000" pitchFamily="50" charset="0"/>
                        </a:rPr>
                      </a:br>
                      <a:r>
                        <a:rPr lang="fr-FR" sz="1200" dirty="0">
                          <a:effectLst/>
                          <a:latin typeface="Marianne" panose="02000000000000000000" pitchFamily="50" charset="0"/>
                        </a:rPr>
                        <a:t>(établissement</a:t>
                      </a:r>
                    </a:p>
                    <a:p>
                      <a:pPr algn="ctr">
                        <a:lnSpc>
                          <a:spcPct val="100000"/>
                        </a:lnSpc>
                        <a:spcAft>
                          <a:spcPts val="0"/>
                        </a:spcAft>
                      </a:pPr>
                      <a:r>
                        <a:rPr lang="fr-FR" sz="1200" dirty="0">
                          <a:effectLst/>
                          <a:latin typeface="Marianne" panose="02000000000000000000" pitchFamily="50" charset="0"/>
                        </a:rPr>
                        <a:t>public)</a:t>
                      </a:r>
                    </a:p>
                  </a:txBody>
                  <a:tcPr marL="32799" marR="32799" marT="0" marB="0" anchor="ctr"/>
                </a:tc>
                <a:tc gridSpan="2">
                  <a:txBody>
                    <a:bodyPr/>
                    <a:lstStyle/>
                    <a:p>
                      <a:pPr algn="ctr">
                        <a:lnSpc>
                          <a:spcPct val="100000"/>
                        </a:lnSpc>
                        <a:spcAft>
                          <a:spcPts val="0"/>
                        </a:spcAft>
                      </a:pPr>
                      <a:r>
                        <a:rPr lang="fr-FR" sz="1200" dirty="0">
                          <a:solidFill>
                            <a:srgbClr val="002060"/>
                          </a:solidFill>
                          <a:effectLst/>
                          <a:latin typeface="Marianne" panose="02000000000000000000" pitchFamily="50" charset="0"/>
                        </a:rPr>
                        <a:t>Scolaire</a:t>
                      </a:r>
                    </a:p>
                    <a:p>
                      <a:pPr algn="ctr">
                        <a:lnSpc>
                          <a:spcPct val="100000"/>
                        </a:lnSpc>
                        <a:spcAft>
                          <a:spcPts val="0"/>
                        </a:spcAft>
                      </a:pPr>
                      <a:r>
                        <a:rPr lang="fr-FR" sz="1200" dirty="0">
                          <a:effectLst/>
                          <a:latin typeface="Marianne" panose="02000000000000000000" pitchFamily="50" charset="0"/>
                        </a:rPr>
                        <a:t>(établissement privé</a:t>
                      </a:r>
                    </a:p>
                    <a:p>
                      <a:pPr algn="ctr">
                        <a:lnSpc>
                          <a:spcPct val="100000"/>
                        </a:lnSpc>
                        <a:spcAft>
                          <a:spcPts val="0"/>
                        </a:spcAft>
                      </a:pPr>
                      <a:r>
                        <a:rPr lang="fr-FR" sz="1200" dirty="0">
                          <a:effectLst/>
                          <a:latin typeface="Marianne" panose="02000000000000000000" pitchFamily="50" charset="0"/>
                        </a:rPr>
                        <a:t> hors contrat)</a:t>
                      </a:r>
                    </a:p>
                    <a:p>
                      <a:pPr algn="ctr">
                        <a:lnSpc>
                          <a:spcPct val="100000"/>
                        </a:lnSpc>
                        <a:spcAft>
                          <a:spcPts val="0"/>
                        </a:spcAft>
                      </a:pPr>
                      <a:r>
                        <a:rPr lang="fr-FR" sz="1200" dirty="0">
                          <a:solidFill>
                            <a:srgbClr val="002060"/>
                          </a:solidFill>
                          <a:effectLst/>
                          <a:latin typeface="Marianne" panose="02000000000000000000" pitchFamily="50" charset="0"/>
                        </a:rPr>
                        <a:t>Apprenti </a:t>
                      </a:r>
                    </a:p>
                    <a:p>
                      <a:pPr algn="ctr">
                        <a:lnSpc>
                          <a:spcPct val="100000"/>
                        </a:lnSpc>
                        <a:spcAft>
                          <a:spcPts val="0"/>
                        </a:spcAft>
                      </a:pPr>
                      <a:r>
                        <a:rPr lang="fr-FR" sz="1200" dirty="0">
                          <a:effectLst/>
                          <a:latin typeface="Marianne" panose="02000000000000000000" pitchFamily="50" charset="0"/>
                        </a:rPr>
                        <a:t>(CFA et section d'apprentissage</a:t>
                      </a:r>
                    </a:p>
                    <a:p>
                      <a:pPr algn="ctr">
                        <a:lnSpc>
                          <a:spcPct val="100000"/>
                        </a:lnSpc>
                        <a:spcAft>
                          <a:spcPts val="0"/>
                        </a:spcAft>
                      </a:pPr>
                      <a:r>
                        <a:rPr lang="fr-FR" sz="1200" dirty="0">
                          <a:effectLst/>
                          <a:latin typeface="Marianne" panose="02000000000000000000" pitchFamily="50" charset="0"/>
                        </a:rPr>
                        <a:t> non habilité)</a:t>
                      </a:r>
                    </a:p>
                    <a:p>
                      <a:pPr algn="ctr">
                        <a:lnSpc>
                          <a:spcPct val="100000"/>
                        </a:lnSpc>
                        <a:spcAft>
                          <a:spcPts val="0"/>
                        </a:spcAft>
                      </a:pPr>
                      <a:r>
                        <a:rPr lang="fr-FR" sz="1200" dirty="0">
                          <a:solidFill>
                            <a:srgbClr val="002060"/>
                          </a:solidFill>
                          <a:effectLst/>
                          <a:latin typeface="Marianne" panose="02000000000000000000" pitchFamily="50" charset="0"/>
                        </a:rPr>
                        <a:t>Formation professionnelle continue</a:t>
                      </a:r>
                    </a:p>
                    <a:p>
                      <a:pPr algn="ctr">
                        <a:lnSpc>
                          <a:spcPct val="100000"/>
                        </a:lnSpc>
                        <a:spcAft>
                          <a:spcPts val="0"/>
                        </a:spcAft>
                      </a:pPr>
                      <a:r>
                        <a:rPr lang="fr-FR" sz="1200" dirty="0">
                          <a:effectLst/>
                          <a:latin typeface="Marianne" panose="02000000000000000000" pitchFamily="50" charset="0"/>
                        </a:rPr>
                        <a:t> (établissement privé)</a:t>
                      </a:r>
                    </a:p>
                    <a:p>
                      <a:pPr algn="ctr">
                        <a:lnSpc>
                          <a:spcPct val="100000"/>
                        </a:lnSpc>
                        <a:spcAft>
                          <a:spcPts val="0"/>
                        </a:spcAft>
                      </a:pPr>
                      <a:r>
                        <a:rPr lang="fr-FR" sz="1200" dirty="0">
                          <a:effectLst/>
                          <a:latin typeface="Marianne" panose="02000000000000000000" pitchFamily="50" charset="0"/>
                        </a:rPr>
                        <a:t>Enseignement à distance</a:t>
                      </a:r>
                    </a:p>
                    <a:p>
                      <a:pPr algn="ctr">
                        <a:lnSpc>
                          <a:spcPct val="100000"/>
                        </a:lnSpc>
                        <a:spcAft>
                          <a:spcPts val="0"/>
                        </a:spcAft>
                      </a:pPr>
                      <a:r>
                        <a:rPr lang="fr-FR" sz="1200" dirty="0">
                          <a:effectLst/>
                          <a:latin typeface="Marianne" panose="02000000000000000000" pitchFamily="50" charset="0"/>
                        </a:rPr>
                        <a:t>Candidat individuel</a:t>
                      </a:r>
                    </a:p>
                  </a:txBody>
                  <a:tcPr marL="32799" marR="32799" marT="0" marB="0" anchor="ctr"/>
                </a:tc>
                <a:tc hMerge="1">
                  <a:txBody>
                    <a:bodyPr/>
                    <a:lstStyle/>
                    <a:p>
                      <a:pPr algn="ctr">
                        <a:spcAft>
                          <a:spcPts val="0"/>
                        </a:spcAft>
                      </a:pPr>
                      <a:endParaRPr lang="fr-FR" sz="1200" i="1" u="none" dirty="0">
                        <a:solidFill>
                          <a:srgbClr val="0070C0"/>
                        </a:solidFill>
                        <a:effectLst/>
                        <a:latin typeface="Marianne" panose="02000000000000000000" pitchFamily="50" charset="0"/>
                        <a:ea typeface="Times New Roman" panose="02020603050405020304" pitchFamily="18" charset="0"/>
                      </a:endParaRPr>
                    </a:p>
                  </a:txBody>
                  <a:tcPr marL="32799" marR="32799" marT="0" marB="0" anchor="ctr"/>
                </a:tc>
                <a:extLst>
                  <a:ext uri="{0D108BD9-81ED-4DB2-BD59-A6C34878D82A}">
                    <a16:rowId xmlns="" xmlns:a16="http://schemas.microsoft.com/office/drawing/2014/main" val="10000"/>
                  </a:ext>
                </a:extLst>
              </a:tr>
              <a:tr h="407572">
                <a:tc>
                  <a:txBody>
                    <a:bodyPr/>
                    <a:lstStyle/>
                    <a:p>
                      <a:pPr marL="0" marR="0" lvl="0" indent="90170" algn="l" defTabSz="914400" rtl="0" eaLnBrk="1" fontAlgn="auto" latinLnBrk="0" hangingPunct="1">
                        <a:lnSpc>
                          <a:spcPct val="115000"/>
                        </a:lnSpc>
                        <a:spcBef>
                          <a:spcPts val="0"/>
                        </a:spcBef>
                        <a:spcAft>
                          <a:spcPts val="0"/>
                        </a:spcAft>
                        <a:buClrTx/>
                        <a:buSzTx/>
                        <a:buFontTx/>
                        <a:buNone/>
                        <a:tabLst>
                          <a:tab pos="2250440" algn="l"/>
                        </a:tabLst>
                        <a:defRPr/>
                      </a:pPr>
                      <a:r>
                        <a:rPr lang="fr-FR" sz="1400" i="1" spc="5" dirty="0">
                          <a:effectLst/>
                          <a:latin typeface="Marianne" panose="02000000000000000000" pitchFamily="50" charset="0"/>
                        </a:rPr>
                        <a:t>Ep</a:t>
                      </a:r>
                      <a:r>
                        <a:rPr lang="fr-FR" sz="1400" i="1" dirty="0">
                          <a:effectLst/>
                          <a:latin typeface="Marianne" panose="02000000000000000000" pitchFamily="50" charset="0"/>
                        </a:rPr>
                        <a:t>r</a:t>
                      </a:r>
                      <a:r>
                        <a:rPr lang="fr-FR" sz="1400" i="1" spc="5" dirty="0">
                          <a:effectLst/>
                          <a:latin typeface="Marianne" panose="02000000000000000000" pitchFamily="50" charset="0"/>
                        </a:rPr>
                        <a:t>eu</a:t>
                      </a:r>
                      <a:r>
                        <a:rPr lang="fr-FR" sz="1400" i="1" spc="-5" dirty="0">
                          <a:effectLst/>
                          <a:latin typeface="Marianne" panose="02000000000000000000" pitchFamily="50" charset="0"/>
                        </a:rPr>
                        <a:t>v</a:t>
                      </a:r>
                      <a:r>
                        <a:rPr lang="fr-FR" sz="1400" i="1" spc="-10" dirty="0">
                          <a:effectLst/>
                          <a:latin typeface="Marianne" panose="02000000000000000000" pitchFamily="50" charset="0"/>
                        </a:rPr>
                        <a:t>e</a:t>
                      </a:r>
                      <a:r>
                        <a:rPr lang="fr-FR" sz="1400" i="1" dirty="0">
                          <a:effectLst/>
                          <a:latin typeface="Marianne" panose="02000000000000000000" pitchFamily="50" charset="0"/>
                        </a:rPr>
                        <a:t>s</a:t>
                      </a:r>
                      <a:endParaRPr lang="fr-FR" sz="1400" i="1" dirty="0">
                        <a:effectLst/>
                        <a:latin typeface="Marianne" panose="02000000000000000000" pitchFamily="50" charset="0"/>
                        <a:ea typeface="Calibri" panose="020F0502020204030204" pitchFamily="34" charset="0"/>
                        <a:cs typeface="Times New Roman" panose="02020603050405020304" pitchFamily="18" charset="0"/>
                      </a:endParaRPr>
                    </a:p>
                  </a:txBody>
                  <a:tcPr marL="36195" marR="36195" marT="36195" marB="36195" anchor="ct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fr-FR" sz="1400" b="1" i="1"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Unité</a:t>
                      </a:r>
                      <a:endPar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fr-FR" sz="1400" b="1" i="1" dirty="0" err="1">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Coef</a:t>
                      </a:r>
                      <a:r>
                        <a:rPr lang="fr-FR" sz="1400" b="1" i="1"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a:t>
                      </a:r>
                      <a:endParaRPr lang="fr-FR" sz="1400" b="1" i="1"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ctr">
                        <a:spcBef>
                          <a:spcPts val="600"/>
                        </a:spcBef>
                        <a:spcAft>
                          <a:spcPts val="600"/>
                        </a:spcAft>
                      </a:pPr>
                      <a:r>
                        <a:rPr lang="fr-FR" sz="1400" b="1" i="1" u="none" dirty="0">
                          <a:solidFill>
                            <a:srgbClr val="0070C0"/>
                          </a:solidFill>
                          <a:effectLst/>
                          <a:latin typeface="Marianne" panose="02000000000000000000" pitchFamily="50" charset="0"/>
                        </a:rPr>
                        <a:t>Mode</a:t>
                      </a:r>
                    </a:p>
                  </a:txBody>
                  <a:tcPr marL="32799" marR="32799" marT="0" marB="0" anchor="ctr"/>
                </a:tc>
                <a:tc>
                  <a:txBody>
                    <a:bodyPr/>
                    <a:lstStyle/>
                    <a:p>
                      <a:pPr algn="ctr">
                        <a:spcBef>
                          <a:spcPts val="600"/>
                        </a:spcBef>
                        <a:spcAft>
                          <a:spcPts val="600"/>
                        </a:spcAft>
                      </a:pPr>
                      <a:r>
                        <a:rPr lang="fr-FR" sz="1400" b="1" i="1" u="none" dirty="0">
                          <a:solidFill>
                            <a:srgbClr val="0070C0"/>
                          </a:solidFill>
                          <a:effectLst/>
                          <a:latin typeface="Marianne" panose="02000000000000000000" pitchFamily="50" charset="0"/>
                        </a:rPr>
                        <a:t>Mode</a:t>
                      </a:r>
                    </a:p>
                  </a:txBody>
                  <a:tcPr marL="32799" marR="32799" marT="0" marB="0" anchor="ctr"/>
                </a:tc>
                <a:tc>
                  <a:txBody>
                    <a:bodyPr/>
                    <a:lstStyle/>
                    <a:p>
                      <a:pPr algn="ctr">
                        <a:spcAft>
                          <a:spcPts val="0"/>
                        </a:spcAft>
                      </a:pPr>
                      <a:r>
                        <a:rPr lang="fr-FR" sz="1400" b="1" i="1" u="none" dirty="0">
                          <a:solidFill>
                            <a:srgbClr val="0070C0"/>
                          </a:solidFill>
                          <a:effectLst/>
                          <a:latin typeface="Marianne" panose="02000000000000000000" pitchFamily="50" charset="0"/>
                        </a:rPr>
                        <a:t>Durée</a:t>
                      </a:r>
                    </a:p>
                  </a:txBody>
                  <a:tcPr marL="32799" marR="32799" marT="0" marB="0" anchor="ctr"/>
                </a:tc>
                <a:extLst>
                  <a:ext uri="{0D108BD9-81ED-4DB2-BD59-A6C34878D82A}">
                    <a16:rowId xmlns="" xmlns:a16="http://schemas.microsoft.com/office/drawing/2014/main" val="10002"/>
                  </a:ext>
                </a:extLst>
              </a:tr>
              <a:tr h="597091">
                <a:tc>
                  <a:txBody>
                    <a:bodyPr/>
                    <a:lstStyle/>
                    <a:p>
                      <a:pPr indent="90170" algn="l">
                        <a:lnSpc>
                          <a:spcPct val="115000"/>
                        </a:lnSpc>
                        <a:spcAft>
                          <a:spcPts val="0"/>
                        </a:spcAft>
                        <a:tabLst>
                          <a:tab pos="2250440" algn="l"/>
                        </a:tabLst>
                      </a:pPr>
                      <a:r>
                        <a:rPr lang="fr-FR" sz="1400" b="1" dirty="0">
                          <a:effectLst/>
                          <a:latin typeface="Marianne" panose="02000000000000000000" pitchFamily="50" charset="0"/>
                          <a:ea typeface="Times New Roman" panose="02020603050405020304" pitchFamily="18" charset="0"/>
                          <a:cs typeface="Arial" panose="020B0604020202020204" pitchFamily="34" charset="0"/>
                        </a:rPr>
                        <a:t>E1 </a:t>
                      </a:r>
                      <a:r>
                        <a:rPr lang="fr-FR" sz="1400" b="1" dirty="0">
                          <a:solidFill>
                            <a:schemeClr val="bg1"/>
                          </a:solidFill>
                          <a:effectLst/>
                          <a:latin typeface="Marianne" panose="02000000000000000000" pitchFamily="50" charset="0"/>
                          <a:ea typeface="Times New Roman" panose="02020603050405020304" pitchFamily="18" charset="0"/>
                          <a:cs typeface="Arial" panose="020B0604020202020204" pitchFamily="34" charset="0"/>
                        </a:rPr>
                        <a:t>: Étude et préparation d’une intervention</a:t>
                      </a:r>
                      <a:endParaRPr lang="fr-FR" sz="1400" dirty="0">
                        <a:solidFill>
                          <a:schemeClr val="bg1"/>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ctr">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U1</a:t>
                      </a:r>
                      <a:endParaRPr lang="fr-FR" sz="140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ctr">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3</a:t>
                      </a:r>
                      <a:endParaRPr lang="fr-FR" sz="140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ctr">
                        <a:spcBef>
                          <a:spcPts val="600"/>
                        </a:spcBef>
                        <a:spcAft>
                          <a:spcPts val="600"/>
                        </a:spcAft>
                      </a:pPr>
                      <a:r>
                        <a:rPr lang="fr-FR" sz="1400" b="0" u="none" dirty="0">
                          <a:solidFill>
                            <a:srgbClr val="0070C0"/>
                          </a:solidFill>
                          <a:effectLst/>
                          <a:latin typeface="Marianne" panose="02000000000000000000" pitchFamily="50" charset="0"/>
                        </a:rPr>
                        <a:t>CCF</a:t>
                      </a:r>
                      <a:br>
                        <a:rPr lang="fr-FR" sz="1400" b="0" u="none" dirty="0">
                          <a:solidFill>
                            <a:srgbClr val="0070C0"/>
                          </a:solidFill>
                          <a:effectLst/>
                          <a:latin typeface="Marianne" panose="02000000000000000000" pitchFamily="50" charset="0"/>
                        </a:rPr>
                      </a:br>
                      <a:r>
                        <a:rPr lang="fr-FR" sz="1400" b="0" u="none" dirty="0">
                          <a:solidFill>
                            <a:srgbClr val="0070C0"/>
                          </a:solidFill>
                          <a:effectLst/>
                          <a:latin typeface="Marianne" panose="02000000000000000000" pitchFamily="50" charset="0"/>
                        </a:rPr>
                        <a:t>1 situation d’évaluation</a:t>
                      </a:r>
                    </a:p>
                  </a:txBody>
                  <a:tcPr marL="32799" marR="32799" marT="0" marB="0" anchor="ctr"/>
                </a:tc>
                <a:tc>
                  <a:txBody>
                    <a:bodyPr/>
                    <a:lstStyle/>
                    <a:p>
                      <a:pPr algn="ctr">
                        <a:lnSpc>
                          <a:spcPct val="115000"/>
                        </a:lnSpc>
                        <a:spcAft>
                          <a:spcPts val="0"/>
                        </a:spcAft>
                      </a:pPr>
                      <a:r>
                        <a:rPr lang="fr-FR" sz="1400"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Ponctuel</a:t>
                      </a:r>
                      <a:br>
                        <a:rPr lang="fr-FR" sz="1400"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br>
                      <a:r>
                        <a:rPr lang="fr-FR" sz="1400"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écrit</a:t>
                      </a:r>
                      <a:endParaRPr lang="fr-FR" sz="140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ctr">
                        <a:lnSpc>
                          <a:spcPct val="115000"/>
                        </a:lnSpc>
                        <a:spcAft>
                          <a:spcPts val="0"/>
                        </a:spcAft>
                      </a:pPr>
                      <a:r>
                        <a:rPr lang="fr-FR" sz="140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3h</a:t>
                      </a:r>
                      <a:endParaRPr lang="fr-FR" sz="140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extLst>
                  <a:ext uri="{0D108BD9-81ED-4DB2-BD59-A6C34878D82A}">
                    <a16:rowId xmlns="" xmlns:a16="http://schemas.microsoft.com/office/drawing/2014/main" val="10001"/>
                  </a:ext>
                </a:extLst>
              </a:tr>
              <a:tr h="376765">
                <a:tc>
                  <a:txBody>
                    <a:bodyPr/>
                    <a:lstStyle/>
                    <a:p>
                      <a:pPr indent="90170" algn="l">
                        <a:lnSpc>
                          <a:spcPct val="115000"/>
                        </a:lnSpc>
                        <a:spcAft>
                          <a:spcPts val="0"/>
                        </a:spcAft>
                        <a:tabLst>
                          <a:tab pos="2250440" algn="l"/>
                        </a:tabLst>
                      </a:pPr>
                      <a:r>
                        <a:rPr lang="fr-FR" sz="1400" b="1" dirty="0">
                          <a:effectLst/>
                          <a:latin typeface="Marianne" panose="02000000000000000000" pitchFamily="50" charset="0"/>
                          <a:ea typeface="Times New Roman" panose="02020603050405020304" pitchFamily="18" charset="0"/>
                          <a:cs typeface="Arial" panose="020B0604020202020204" pitchFamily="34" charset="0"/>
                        </a:rPr>
                        <a:t>E2 : Mise en œuvre et contrôle d’une structure</a:t>
                      </a: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ctr">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U2</a:t>
                      </a:r>
                      <a:endParaRPr lang="fr-FR" sz="140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ctr">
                        <a:lnSpc>
                          <a:spcPct val="115000"/>
                        </a:lnSpc>
                        <a:spcAft>
                          <a:spcPts val="0"/>
                        </a:spcAft>
                      </a:pPr>
                      <a:r>
                        <a:rPr lang="fr-FR" sz="1400" b="1">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8</a:t>
                      </a:r>
                      <a:endParaRPr lang="fr-FR" sz="140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marL="0" marR="0" lvl="0" indent="0" algn="ctr" defTabSz="914400" rtl="0" eaLnBrk="1" fontAlgn="auto" latinLnBrk="0" hangingPunct="1">
                        <a:lnSpc>
                          <a:spcPct val="100000"/>
                        </a:lnSpc>
                        <a:spcBef>
                          <a:spcPts val="600"/>
                        </a:spcBef>
                        <a:spcAft>
                          <a:spcPts val="600"/>
                        </a:spcAft>
                        <a:buClrTx/>
                        <a:buSzTx/>
                        <a:buFontTx/>
                        <a:buNone/>
                        <a:tabLst/>
                        <a:defRPr/>
                      </a:pPr>
                      <a:r>
                        <a:rPr lang="fr-FR" sz="1400" b="0" u="none" dirty="0">
                          <a:solidFill>
                            <a:srgbClr val="0070C0"/>
                          </a:solidFill>
                          <a:effectLst/>
                          <a:latin typeface="Marianne" panose="02000000000000000000" pitchFamily="50" charset="0"/>
                        </a:rPr>
                        <a:t>CCF</a:t>
                      </a:r>
                      <a:br>
                        <a:rPr lang="fr-FR" sz="1400" b="0" u="none" dirty="0">
                          <a:solidFill>
                            <a:srgbClr val="0070C0"/>
                          </a:solidFill>
                          <a:effectLst/>
                          <a:latin typeface="Marianne" panose="02000000000000000000" pitchFamily="50" charset="0"/>
                        </a:rPr>
                      </a:br>
                      <a:r>
                        <a:rPr lang="fr-FR" sz="1400" b="0" u="none" dirty="0">
                          <a:solidFill>
                            <a:srgbClr val="0070C0"/>
                          </a:solidFill>
                          <a:effectLst/>
                          <a:latin typeface="Marianne" panose="02000000000000000000" pitchFamily="50" charset="0"/>
                        </a:rPr>
                        <a:t>2 situations</a:t>
                      </a:r>
                      <a:br>
                        <a:rPr lang="fr-FR" sz="1400" b="0" u="none" dirty="0">
                          <a:solidFill>
                            <a:srgbClr val="0070C0"/>
                          </a:solidFill>
                          <a:effectLst/>
                          <a:latin typeface="Marianne" panose="02000000000000000000" pitchFamily="50" charset="0"/>
                        </a:rPr>
                      </a:br>
                      <a:r>
                        <a:rPr lang="fr-FR" sz="1400" b="0" u="none" dirty="0">
                          <a:solidFill>
                            <a:srgbClr val="0070C0"/>
                          </a:solidFill>
                          <a:effectLst/>
                          <a:latin typeface="Marianne" panose="02000000000000000000" pitchFamily="50" charset="0"/>
                        </a:rPr>
                        <a:t>d’évaluation</a:t>
                      </a:r>
                    </a:p>
                  </a:txBody>
                  <a:tcPr marL="32799" marR="32799" marT="0" marB="0" anchor="ctr"/>
                </a:tc>
                <a:tc>
                  <a:txBody>
                    <a:bodyPr/>
                    <a:lstStyle/>
                    <a:p>
                      <a:pPr algn="ctr">
                        <a:lnSpc>
                          <a:spcPct val="115000"/>
                        </a:lnSpc>
                        <a:spcAft>
                          <a:spcPts val="0"/>
                        </a:spcAft>
                      </a:pPr>
                      <a:r>
                        <a:rPr lang="fr-FR" sz="1400" spc="-10"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Ponctuel</a:t>
                      </a:r>
                      <a:r>
                        <a:rPr lang="fr-FR" sz="1400"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 pratique</a:t>
                      </a:r>
                      <a:endParaRPr lang="fr-FR" sz="140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ctr">
                        <a:lnSpc>
                          <a:spcPct val="115000"/>
                        </a:lnSpc>
                        <a:spcAft>
                          <a:spcPts val="0"/>
                        </a:spcAft>
                      </a:pPr>
                      <a:r>
                        <a:rPr lang="fr-FR" sz="1400"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7h</a:t>
                      </a:r>
                      <a:endParaRPr lang="fr-FR" sz="140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extLst>
                  <a:ext uri="{0D108BD9-81ED-4DB2-BD59-A6C34878D82A}">
                    <a16:rowId xmlns="" xmlns:a16="http://schemas.microsoft.com/office/drawing/2014/main" val="10003"/>
                  </a:ext>
                </a:extLst>
              </a:tr>
              <a:tr h="340242">
                <a:tc>
                  <a:txBody>
                    <a:bodyPr/>
                    <a:lstStyle/>
                    <a:p>
                      <a:pPr indent="90170" algn="l">
                        <a:lnSpc>
                          <a:spcPct val="115000"/>
                        </a:lnSpc>
                        <a:spcAft>
                          <a:spcPts val="0"/>
                        </a:spcAft>
                        <a:tabLst>
                          <a:tab pos="2250440" algn="l"/>
                        </a:tabLst>
                      </a:pPr>
                      <a:r>
                        <a:rPr lang="fr-FR" sz="1400" b="1" dirty="0">
                          <a:effectLst/>
                          <a:latin typeface="Marianne" panose="02000000000000000000" pitchFamily="50" charset="0"/>
                          <a:ea typeface="Times New Roman" panose="02020603050405020304" pitchFamily="18" charset="0"/>
                          <a:cs typeface="Arial" panose="020B0604020202020204" pitchFamily="34" charset="0"/>
                        </a:rPr>
                        <a:t>E3 : Vérification et compte-rendu </a:t>
                      </a:r>
                      <a:endParaRPr lang="fr-FR" sz="1400" dirty="0">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ctr">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U3</a:t>
                      </a:r>
                      <a:endParaRPr lang="fr-FR" sz="140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ctr">
                        <a:lnSpc>
                          <a:spcPct val="115000"/>
                        </a:lnSpc>
                        <a:spcAft>
                          <a:spcPts val="0"/>
                        </a:spcAft>
                      </a:pPr>
                      <a:r>
                        <a:rPr lang="fr-FR" sz="1400" b="1"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3</a:t>
                      </a:r>
                      <a:endParaRPr lang="fr-FR" sz="140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marL="0" marR="0" lvl="0" indent="0" algn="ctr" defTabSz="914400" rtl="0" eaLnBrk="1" fontAlgn="auto" latinLnBrk="0" hangingPunct="1">
                        <a:lnSpc>
                          <a:spcPct val="100000"/>
                        </a:lnSpc>
                        <a:spcBef>
                          <a:spcPts val="600"/>
                        </a:spcBef>
                        <a:spcAft>
                          <a:spcPts val="600"/>
                        </a:spcAft>
                        <a:buClrTx/>
                        <a:buSzTx/>
                        <a:buFontTx/>
                        <a:buNone/>
                        <a:tabLst/>
                        <a:defRPr/>
                      </a:pPr>
                      <a:r>
                        <a:rPr lang="fr-FR" sz="1400" b="0" u="none" dirty="0">
                          <a:solidFill>
                            <a:srgbClr val="0070C0"/>
                          </a:solidFill>
                          <a:effectLst/>
                          <a:latin typeface="Marianne" panose="02000000000000000000" pitchFamily="50" charset="0"/>
                        </a:rPr>
                        <a:t>CCF</a:t>
                      </a:r>
                      <a:br>
                        <a:rPr lang="fr-FR" sz="1400" b="0" u="none" dirty="0">
                          <a:solidFill>
                            <a:srgbClr val="0070C0"/>
                          </a:solidFill>
                          <a:effectLst/>
                          <a:latin typeface="Marianne" panose="02000000000000000000" pitchFamily="50" charset="0"/>
                        </a:rPr>
                      </a:br>
                      <a:r>
                        <a:rPr lang="fr-FR" sz="1400" b="0" u="none" dirty="0">
                          <a:solidFill>
                            <a:srgbClr val="0070C0"/>
                          </a:solidFill>
                          <a:effectLst/>
                          <a:latin typeface="Marianne" panose="02000000000000000000" pitchFamily="50" charset="0"/>
                        </a:rPr>
                        <a:t>1 situation d’évaluation</a:t>
                      </a:r>
                    </a:p>
                  </a:txBody>
                  <a:tcPr marL="32799" marR="32799" marT="0" marB="0" anchor="ctr"/>
                </a:tc>
                <a:tc>
                  <a:txBody>
                    <a:bodyPr/>
                    <a:lstStyle/>
                    <a:p>
                      <a:pPr algn="ctr">
                        <a:lnSpc>
                          <a:spcPct val="115000"/>
                        </a:lnSpc>
                        <a:spcAft>
                          <a:spcPts val="0"/>
                        </a:spcAft>
                      </a:pPr>
                      <a:r>
                        <a:rPr lang="fr-FR" sz="1400" spc="-10"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Ponctuel </a:t>
                      </a:r>
                      <a:r>
                        <a:rPr lang="fr-FR" sz="1400"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
                      </a:r>
                      <a:br>
                        <a:rPr lang="fr-FR" sz="1400"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br>
                      <a:r>
                        <a:rPr lang="fr-FR" sz="1400"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oral</a:t>
                      </a:r>
                      <a:endParaRPr lang="fr-FR" sz="140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tc>
                  <a:txBody>
                    <a:bodyPr/>
                    <a:lstStyle/>
                    <a:p>
                      <a:pPr algn="ctr">
                        <a:lnSpc>
                          <a:spcPct val="115000"/>
                        </a:lnSpc>
                        <a:spcAft>
                          <a:spcPts val="0"/>
                        </a:spcAft>
                      </a:pPr>
                      <a:r>
                        <a:rPr lang="fr-FR" sz="1400" dirty="0">
                          <a:solidFill>
                            <a:srgbClr val="0070C0"/>
                          </a:solidFill>
                          <a:effectLst/>
                          <a:latin typeface="Marianne" panose="02000000000000000000" pitchFamily="50" charset="0"/>
                          <a:ea typeface="Times New Roman" panose="02020603050405020304" pitchFamily="18" charset="0"/>
                          <a:cs typeface="Arial" panose="020B0604020202020204" pitchFamily="34" charset="0"/>
                        </a:rPr>
                        <a:t>2h</a:t>
                      </a:r>
                      <a:endParaRPr lang="fr-FR" sz="1400" dirty="0">
                        <a:solidFill>
                          <a:srgbClr val="0070C0"/>
                        </a:solidFill>
                        <a:effectLst/>
                        <a:latin typeface="Marianne" panose="02000000000000000000" pitchFamily="50" charset="0"/>
                        <a:ea typeface="Times New Roman" panose="02020603050405020304" pitchFamily="18" charset="0"/>
                        <a:cs typeface="Times New Roman" panose="02020603050405020304" pitchFamily="18" charset="0"/>
                      </a:endParaRPr>
                    </a:p>
                  </a:txBody>
                  <a:tcPr marL="36195" marR="36195" marT="36195" marB="36195" anchor="ctr"/>
                </a:tc>
                <a:extLst>
                  <a:ext uri="{0D108BD9-81ED-4DB2-BD59-A6C34878D82A}">
                    <a16:rowId xmlns="" xmlns:a16="http://schemas.microsoft.com/office/drawing/2014/main" val="10004"/>
                  </a:ext>
                </a:extLst>
              </a:tr>
            </a:tbl>
          </a:graphicData>
        </a:graphic>
      </p:graphicFrame>
      <p:sp>
        <p:nvSpPr>
          <p:cNvPr id="19" name="Rectangle 18"/>
          <p:cNvSpPr/>
          <p:nvPr/>
        </p:nvSpPr>
        <p:spPr>
          <a:xfrm>
            <a:off x="8737755" y="676390"/>
            <a:ext cx="437940" cy="321114"/>
          </a:xfrm>
          <a:prstGeom prst="rect">
            <a:avLst/>
          </a:prstGeom>
        </p:spPr>
        <p:txBody>
          <a:bodyPr wrap="none">
            <a:spAutoFit/>
          </a:bodyPr>
          <a:lstStyle/>
          <a:p>
            <a:pPr>
              <a:lnSpc>
                <a:spcPct val="114000"/>
              </a:lnSpc>
            </a:pPr>
            <a:r>
              <a:rPr lang="fr-FR" sz="1400" b="1" i="1" dirty="0">
                <a:solidFill>
                  <a:schemeClr val="bg1"/>
                </a:solidFill>
                <a:latin typeface="Marianne" panose="02000000000000000000" pitchFamily="50" charset="0"/>
              </a:rPr>
              <a:t>1/2</a:t>
            </a:r>
            <a:endParaRPr lang="fr-FR" sz="1200" i="1" dirty="0">
              <a:solidFill>
                <a:schemeClr val="bg1"/>
              </a:solidFill>
              <a:latin typeface="Marianne" panose="02000000000000000000" pitchFamily="50" charset="0"/>
            </a:endParaRPr>
          </a:p>
        </p:txBody>
      </p:sp>
      <p:sp>
        <p:nvSpPr>
          <p:cNvPr id="20" name="Flèche droite 19"/>
          <p:cNvSpPr/>
          <p:nvPr/>
        </p:nvSpPr>
        <p:spPr>
          <a:xfrm>
            <a:off x="-30778" y="2710444"/>
            <a:ext cx="241766" cy="196481"/>
          </a:xfrm>
          <a:prstGeom prst="rightArrow">
            <a:avLst>
              <a:gd name="adj1" fmla="val 57776"/>
              <a:gd name="adj2" fmla="val 47883"/>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fr-FR" sz="900" b="1">
              <a:solidFill>
                <a:srgbClr val="000099"/>
              </a:solidFill>
              <a:latin typeface="Arial" panose="020B0604020202020204" pitchFamily="34" charset="0"/>
              <a:cs typeface="Arial" panose="020B0604020202020204" pitchFamily="34" charset="0"/>
            </a:endParaRPr>
          </a:p>
        </p:txBody>
      </p:sp>
      <p:sp>
        <p:nvSpPr>
          <p:cNvPr id="21" name="ZoneTexte 67">
            <a:hlinkClick r:id="rId4" action="ppaction://hlinksldjump"/>
          </p:cNvPr>
          <p:cNvSpPr txBox="1"/>
          <p:nvPr/>
        </p:nvSpPr>
        <p:spPr>
          <a:xfrm>
            <a:off x="120770" y="1374340"/>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5" action="ppaction://hlinksldjump"/>
              </a:rPr>
              <a:t>Les attendus de la profession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2" name="ZoneTexte 67">
            <a:hlinkClick r:id="" action="ppaction://noaction"/>
          </p:cNvPr>
          <p:cNvSpPr txBox="1"/>
          <p:nvPr/>
        </p:nvSpPr>
        <p:spPr>
          <a:xfrm>
            <a:off x="120770" y="21326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6" action="ppaction://hlinksldjump"/>
              </a:rPr>
              <a:t>Le RAP</a:t>
            </a:r>
            <a:endParaRPr lang="fr-FR" sz="1200" b="1" dirty="0">
              <a:solidFill>
                <a:srgbClr val="000099"/>
              </a:solidFill>
              <a:latin typeface="Marianne" panose="02000000000000000000" pitchFamily="50" charset="0"/>
              <a:cs typeface="Arial" panose="020B0604020202020204" pitchFamily="34" charset="0"/>
            </a:endParaRPr>
          </a:p>
        </p:txBody>
      </p:sp>
      <p:sp>
        <p:nvSpPr>
          <p:cNvPr id="23" name="ZoneTexte 67">
            <a:hlinkClick r:id="" action="ppaction://noaction"/>
          </p:cNvPr>
          <p:cNvSpPr txBox="1"/>
          <p:nvPr/>
        </p:nvSpPr>
        <p:spPr>
          <a:xfrm>
            <a:off x="100785" y="2685591"/>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7" action="ppaction://hlinksldjump"/>
              </a:rPr>
              <a:t>Le RE</a:t>
            </a:r>
            <a:endParaRPr lang="fr-FR" sz="1200" b="1" dirty="0">
              <a:solidFill>
                <a:srgbClr val="000099"/>
              </a:solidFill>
              <a:latin typeface="Marianne" panose="02000000000000000000" pitchFamily="50" charset="0"/>
              <a:cs typeface="Arial" panose="020B0604020202020204" pitchFamily="34" charset="0"/>
            </a:endParaRPr>
          </a:p>
        </p:txBody>
      </p:sp>
      <p:sp>
        <p:nvSpPr>
          <p:cNvPr id="24" name="ZoneTexte 67">
            <a:hlinkClick r:id="" action="ppaction://noaction"/>
          </p:cNvPr>
          <p:cNvSpPr txBox="1"/>
          <p:nvPr/>
        </p:nvSpPr>
        <p:spPr>
          <a:xfrm>
            <a:off x="134577" y="4145386"/>
            <a:ext cx="1965128" cy="438582"/>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8" action="ppaction://hlinksldjump"/>
              </a:rPr>
              <a:t>La progression pédagogique</a:t>
            </a:r>
            <a:endParaRPr lang="fr-FR" sz="1200" b="1" dirty="0">
              <a:solidFill>
                <a:srgbClr val="000099"/>
              </a:solidFill>
              <a:latin typeface="Marianne" panose="02000000000000000000" pitchFamily="50" charset="0"/>
              <a:cs typeface="Arial" panose="020B0604020202020204" pitchFamily="34" charset="0"/>
            </a:endParaRPr>
          </a:p>
        </p:txBody>
      </p:sp>
      <p:sp>
        <p:nvSpPr>
          <p:cNvPr id="25" name="ZoneTexte 67">
            <a:hlinkClick r:id="" action="ppaction://noaction"/>
          </p:cNvPr>
          <p:cNvSpPr txBox="1"/>
          <p:nvPr/>
        </p:nvSpPr>
        <p:spPr>
          <a:xfrm>
            <a:off x="149893" y="353715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9" action="ppaction://hlinksldjump"/>
              </a:rPr>
              <a:t>L’espace de formation </a:t>
            </a:r>
            <a:endParaRPr lang="fr-FR" sz="1200" b="1" dirty="0">
              <a:solidFill>
                <a:srgbClr val="000099"/>
              </a:solidFill>
              <a:latin typeface="Marianne" panose="02000000000000000000" pitchFamily="50" charset="0"/>
              <a:cs typeface="Arial" panose="020B0604020202020204" pitchFamily="34" charset="0"/>
            </a:endParaRPr>
          </a:p>
        </p:txBody>
      </p:sp>
      <p:sp>
        <p:nvSpPr>
          <p:cNvPr id="26" name="ZoneTexte 67">
            <a:hlinkClick r:id="" action="ppaction://noaction"/>
          </p:cNvPr>
          <p:cNvSpPr txBox="1"/>
          <p:nvPr/>
        </p:nvSpPr>
        <p:spPr>
          <a:xfrm>
            <a:off x="100785" y="3829485"/>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0" action="ppaction://hlinksldjump"/>
              </a:rPr>
              <a:t>L’alternance</a:t>
            </a:r>
            <a:endParaRPr lang="fr-FR" sz="1200" b="1" dirty="0">
              <a:solidFill>
                <a:srgbClr val="000099"/>
              </a:solidFill>
              <a:latin typeface="Marianne" panose="02000000000000000000" pitchFamily="50" charset="0"/>
              <a:cs typeface="Arial" panose="020B0604020202020204" pitchFamily="34" charset="0"/>
            </a:endParaRPr>
          </a:p>
        </p:txBody>
      </p:sp>
      <p:sp>
        <p:nvSpPr>
          <p:cNvPr id="27" name="ZoneTexte 67">
            <a:hlinkClick r:id="" action="ppaction://noaction"/>
          </p:cNvPr>
          <p:cNvSpPr txBox="1"/>
          <p:nvPr/>
        </p:nvSpPr>
        <p:spPr>
          <a:xfrm>
            <a:off x="120770" y="1096514"/>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4" action="ppaction://hlinksldjump"/>
              </a:rPr>
              <a:t>Introduction</a:t>
            </a:r>
            <a:endParaRPr lang="fr-FR" sz="1200" b="1" dirty="0">
              <a:solidFill>
                <a:srgbClr val="0070C0"/>
              </a:solidFill>
              <a:latin typeface="Marianne" panose="02000000000000000000" pitchFamily="50" charset="0"/>
              <a:cs typeface="Arial" panose="020B0604020202020204" pitchFamily="34" charset="0"/>
            </a:endParaRPr>
          </a:p>
        </p:txBody>
      </p:sp>
      <p:sp>
        <p:nvSpPr>
          <p:cNvPr id="28" name="ZoneTexte 67">
            <a:hlinkClick r:id="" action="ppaction://noaction"/>
          </p:cNvPr>
          <p:cNvSpPr txBox="1"/>
          <p:nvPr/>
        </p:nvSpPr>
        <p:spPr>
          <a:xfrm>
            <a:off x="87169" y="2964124"/>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1" action="ppaction://hlinksldjump"/>
              </a:rPr>
              <a:t>La formation</a:t>
            </a:r>
            <a:endParaRPr lang="fr-FR" sz="1200" b="1" dirty="0">
              <a:solidFill>
                <a:srgbClr val="000099"/>
              </a:solidFill>
              <a:latin typeface="Marianne" panose="02000000000000000000" pitchFamily="50" charset="0"/>
              <a:cs typeface="Arial" panose="020B0604020202020204" pitchFamily="34" charset="0"/>
            </a:endParaRPr>
          </a:p>
        </p:txBody>
      </p:sp>
      <p:sp>
        <p:nvSpPr>
          <p:cNvPr id="32" name="ZoneTexte 67">
            <a:hlinkClick r:id="" action="ppaction://noaction"/>
          </p:cNvPr>
          <p:cNvSpPr txBox="1"/>
          <p:nvPr/>
        </p:nvSpPr>
        <p:spPr>
          <a:xfrm>
            <a:off x="133537" y="1831117"/>
            <a:ext cx="1965128"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2" action="ppaction://hlinksldjump"/>
              </a:rPr>
              <a:t>Tableau de synthèse</a:t>
            </a:r>
            <a:endParaRPr lang="fr-FR" sz="1200" b="1" dirty="0">
              <a:solidFill>
                <a:srgbClr val="000099"/>
              </a:solidFill>
              <a:latin typeface="Marianne" panose="02000000000000000000" pitchFamily="50" charset="0"/>
              <a:cs typeface="Arial" panose="020B0604020202020204" pitchFamily="34" charset="0"/>
            </a:endParaRPr>
          </a:p>
        </p:txBody>
      </p:sp>
      <p:sp>
        <p:nvSpPr>
          <p:cNvPr id="35" name="ZoneTexte 67">
            <a:hlinkClick r:id="" action="ppaction://noaction"/>
          </p:cNvPr>
          <p:cNvSpPr txBox="1"/>
          <p:nvPr/>
        </p:nvSpPr>
        <p:spPr>
          <a:xfrm>
            <a:off x="127264" y="2413149"/>
            <a:ext cx="1925032"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3" action="ppaction://hlinksldjump"/>
              </a:rPr>
              <a:t>Le RC</a:t>
            </a:r>
            <a:endParaRPr lang="fr-FR" sz="1200" b="1" dirty="0">
              <a:solidFill>
                <a:srgbClr val="000099"/>
              </a:solidFill>
              <a:latin typeface="Marianne" panose="02000000000000000000" pitchFamily="50" charset="0"/>
              <a:cs typeface="Arial" panose="020B0604020202020204" pitchFamily="34" charset="0"/>
            </a:endParaRPr>
          </a:p>
        </p:txBody>
      </p:sp>
      <p:sp>
        <p:nvSpPr>
          <p:cNvPr id="36" name="ZoneTexte 67">
            <a:hlinkClick r:id="" action="ppaction://noaction"/>
          </p:cNvPr>
          <p:cNvSpPr txBox="1"/>
          <p:nvPr/>
        </p:nvSpPr>
        <p:spPr>
          <a:xfrm>
            <a:off x="87168" y="3243520"/>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70C0"/>
                </a:solidFill>
                <a:latin typeface="Marianne" panose="02000000000000000000" pitchFamily="50" charset="0"/>
                <a:cs typeface="Arial" panose="020B0604020202020204" pitchFamily="34" charset="0"/>
                <a:hlinkClick r:id="rId14" action="ppaction://hlinksldjump"/>
              </a:rPr>
              <a:t>Les préconisations</a:t>
            </a:r>
            <a:endParaRPr lang="fr-FR" sz="1200" b="1" dirty="0">
              <a:solidFill>
                <a:srgbClr val="0070C0"/>
              </a:solidFill>
              <a:latin typeface="Marianne" panose="02000000000000000000" pitchFamily="50" charset="0"/>
              <a:cs typeface="Arial" panose="020B0604020202020204" pitchFamily="34" charset="0"/>
            </a:endParaRPr>
          </a:p>
        </p:txBody>
      </p:sp>
      <p:sp>
        <p:nvSpPr>
          <p:cNvPr id="37" name="ZoneTexte 67">
            <a:hlinkClick r:id="" action="ppaction://noaction"/>
          </p:cNvPr>
          <p:cNvSpPr txBox="1"/>
          <p:nvPr/>
        </p:nvSpPr>
        <p:spPr>
          <a:xfrm>
            <a:off x="108528" y="4648146"/>
            <a:ext cx="1965127" cy="253916"/>
          </a:xfrm>
          <a:prstGeom prst="rect">
            <a:avLst/>
          </a:prstGeom>
          <a:noFill/>
          <a:ln>
            <a:noFill/>
          </a:ln>
        </p:spPr>
        <p:txBody>
          <a:bodyPr vert="horz" wrap="square" lIns="68580" tIns="34290" rIns="68580" bIns="34290" anchor="t" anchorCtr="1" compatLnSpc="1">
            <a:spAutoFit/>
          </a:bodyPr>
          <a:lstStyle/>
          <a:p>
            <a:pPr algn="ctr" defTabSz="685800">
              <a:defRPr sz="1800" b="0" i="0" u="none" strike="noStrike" kern="0" cap="none" spc="0" baseline="0">
                <a:solidFill>
                  <a:srgbClr val="000000"/>
                </a:solidFill>
                <a:uFillTx/>
              </a:defRPr>
            </a:pPr>
            <a:r>
              <a:rPr lang="fr-FR" sz="1200" b="1" dirty="0">
                <a:solidFill>
                  <a:srgbClr val="000099"/>
                </a:solidFill>
                <a:latin typeface="Marianne" panose="02000000000000000000" pitchFamily="50" charset="0"/>
                <a:cs typeface="Arial" panose="020B0604020202020204" pitchFamily="34" charset="0"/>
                <a:hlinkClick r:id="rId15" action="ppaction://hlinksldjump"/>
              </a:rPr>
              <a:t>Dossiers d’études</a:t>
            </a:r>
            <a:endParaRPr lang="fr-FR" sz="1200" b="1" dirty="0">
              <a:solidFill>
                <a:srgbClr val="000099"/>
              </a:solidFill>
              <a:latin typeface="Marianne" panose="02000000000000000000" pitchFamily="50" charset="0"/>
              <a:cs typeface="Arial" panose="020B0604020202020204" pitchFamily="34" charset="0"/>
            </a:endParaRPr>
          </a:p>
        </p:txBody>
      </p:sp>
    </p:spTree>
    <p:extLst>
      <p:ext uri="{BB962C8B-B14F-4D97-AF65-F5344CB8AC3E}">
        <p14:creationId xmlns:p14="http://schemas.microsoft.com/office/powerpoint/2010/main" val="2336888990"/>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14248</TotalTime>
  <Words>4127</Words>
  <Application>Microsoft Office PowerPoint</Application>
  <PresentationFormat>Affichage à l'écran (4:3)</PresentationFormat>
  <Paragraphs>1121</Paragraphs>
  <Slides>35</Slides>
  <Notes>0</Notes>
  <HiddenSlides>0</HiddenSlides>
  <MMClips>0</MMClips>
  <ScaleCrop>false</ScaleCrop>
  <HeadingPairs>
    <vt:vector size="4" baseType="variant">
      <vt:variant>
        <vt:lpstr>Thème</vt:lpstr>
      </vt:variant>
      <vt:variant>
        <vt:i4>1</vt:i4>
      </vt:variant>
      <vt:variant>
        <vt:lpstr>Titres des diapositives</vt:lpstr>
      </vt:variant>
      <vt:variant>
        <vt:i4>35</vt:i4>
      </vt:variant>
    </vt:vector>
  </HeadingPairs>
  <TitlesOfParts>
    <vt:vector size="36" baseType="lpstr">
      <vt:lpstr>Thème Office</vt:lpstr>
      <vt:lpstr>Mention complémentaire Echafaudeur</vt:lpstr>
      <vt:lpstr>Introduction</vt:lpstr>
      <vt:lpstr>Les attendus de la profession</vt:lpstr>
      <vt:lpstr>Tableau de synthèse</vt:lpstr>
      <vt:lpstr>Le référentiel d’activités professionnelles  </vt:lpstr>
      <vt:lpstr>Le référentiel d’activités professionnelles  </vt:lpstr>
      <vt:lpstr>Le référentiel d’activités professionnelles  </vt:lpstr>
      <vt:lpstr>Le référentiel de compétences</vt:lpstr>
      <vt:lpstr>Le référentiel d’évaluation</vt:lpstr>
      <vt:lpstr>Le référentiel d’évaluation</vt:lpstr>
      <vt:lpstr>La formation</vt:lpstr>
      <vt:lpstr>La formation</vt:lpstr>
      <vt:lpstr>La formation</vt:lpstr>
      <vt:lpstr>La formation</vt:lpstr>
      <vt:lpstr>La formation</vt:lpstr>
      <vt:lpstr>La formation</vt:lpstr>
      <vt:lpstr>La formation</vt:lpstr>
      <vt:lpstr>La formation</vt:lpstr>
      <vt:lpstr>La formation</vt:lpstr>
      <vt:lpstr>La formation</vt:lpstr>
      <vt:lpstr>La formation</vt:lpstr>
      <vt:lpstr>La formation</vt:lpstr>
      <vt:lpstr>La formation</vt:lpstr>
      <vt:lpstr>La formation</vt:lpstr>
      <vt:lpstr>Les préconisations</vt:lpstr>
      <vt:lpstr>L’espace de formation</vt:lpstr>
      <vt:lpstr>L’espace de formation</vt:lpstr>
      <vt:lpstr>L’espace de formation</vt:lpstr>
      <vt:lpstr>L’espace de formation</vt:lpstr>
      <vt:lpstr>L’espace de formation</vt:lpstr>
      <vt:lpstr>L’espace de formation</vt:lpstr>
      <vt:lpstr>L’alternance</vt:lpstr>
      <vt:lpstr>L’alternance</vt:lpstr>
      <vt:lpstr>La progression pédagogique</vt:lpstr>
      <vt:lpstr>Dossiers d’études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Mention complémentaire Echafaudeur</dc:title>
  <cp:lastModifiedBy>Utilisateur</cp:lastModifiedBy>
  <cp:revision>1</cp:revision>
  <dcterms:created xsi:type="dcterms:W3CDTF">2020-02-05T12:38:10Z</dcterms:created>
  <dcterms:modified xsi:type="dcterms:W3CDTF">2024-11-22T13:35:18Z</dcterms:modified>
</cp:coreProperties>
</file>