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76" r:id="rId2"/>
    <p:sldId id="277" r:id="rId3"/>
    <p:sldId id="278" r:id="rId4"/>
    <p:sldId id="279" r:id="rId5"/>
    <p:sldId id="283" r:id="rId6"/>
    <p:sldId id="280" r:id="rId7"/>
    <p:sldId id="258" r:id="rId8"/>
    <p:sldId id="275" r:id="rId9"/>
    <p:sldId id="295" r:id="rId10"/>
    <p:sldId id="296" r:id="rId11"/>
    <p:sldId id="297" r:id="rId12"/>
    <p:sldId id="269" r:id="rId13"/>
    <p:sldId id="286" r:id="rId14"/>
    <p:sldId id="288" r:id="rId15"/>
    <p:sldId id="289" r:id="rId16"/>
    <p:sldId id="290" r:id="rId17"/>
    <p:sldId id="285" r:id="rId18"/>
    <p:sldId id="291" r:id="rId19"/>
    <p:sldId id="292" r:id="rId20"/>
    <p:sldId id="302" r:id="rId21"/>
    <p:sldId id="299" r:id="rId22"/>
    <p:sldId id="273" r:id="rId23"/>
    <p:sldId id="293" r:id="rId24"/>
    <p:sldId id="294" r:id="rId25"/>
    <p:sldId id="300" r:id="rId26"/>
    <p:sldId id="301" r:id="rId27"/>
    <p:sldId id="303" r:id="rId28"/>
    <p:sldId id="304" r:id="rId2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89" autoAdjust="0"/>
    <p:restoredTop sz="94659" autoAdjust="0"/>
  </p:normalViewPr>
  <p:slideViewPr>
    <p:cSldViewPr>
      <p:cViewPr>
        <p:scale>
          <a:sx n="82" d="100"/>
          <a:sy n="82" d="100"/>
        </p:scale>
        <p:origin x="-558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F7DC4-A425-4F41-86B6-D3009070D431}" type="datetimeFigureOut">
              <a:rPr lang="fr-FR" smtClean="0"/>
              <a:pPr/>
              <a:t>15/05/2012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45BA2-1AD5-483F-B6AC-449192C6B6C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00371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26EDE-0044-4969-8B95-2C0BCA4EA43B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0020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7698-16EF-4548-873A-DD0732E852A9}" type="datetimeFigureOut">
              <a:rPr lang="fr-FR" smtClean="0"/>
              <a:pPr/>
              <a:t>15/05/2012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455D-8C50-4FD5-BCD6-C376FEAA44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7698-16EF-4548-873A-DD0732E852A9}" type="datetimeFigureOut">
              <a:rPr lang="fr-FR" smtClean="0"/>
              <a:pPr/>
              <a:t>15/05/2012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455D-8C50-4FD5-BCD6-C376FEAA44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7698-16EF-4548-873A-DD0732E852A9}" type="datetimeFigureOut">
              <a:rPr lang="fr-FR" smtClean="0"/>
              <a:pPr/>
              <a:t>15/05/2012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455D-8C50-4FD5-BCD6-C376FEAA44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7698-16EF-4548-873A-DD0732E852A9}" type="datetimeFigureOut">
              <a:rPr lang="fr-FR" smtClean="0"/>
              <a:pPr/>
              <a:t>15/05/2012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455D-8C50-4FD5-BCD6-C376FEAA44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7698-16EF-4548-873A-DD0732E852A9}" type="datetimeFigureOut">
              <a:rPr lang="fr-FR" smtClean="0"/>
              <a:pPr/>
              <a:t>15/05/2012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455D-8C50-4FD5-BCD6-C376FEAA44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7698-16EF-4548-873A-DD0732E852A9}" type="datetimeFigureOut">
              <a:rPr lang="fr-FR" smtClean="0"/>
              <a:pPr/>
              <a:t>15/05/2012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455D-8C50-4FD5-BCD6-C376FEAA44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7698-16EF-4548-873A-DD0732E852A9}" type="datetimeFigureOut">
              <a:rPr lang="fr-FR" smtClean="0"/>
              <a:pPr/>
              <a:t>15/05/2012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455D-8C50-4FD5-BCD6-C376FEAA44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7698-16EF-4548-873A-DD0732E852A9}" type="datetimeFigureOut">
              <a:rPr lang="fr-FR" smtClean="0"/>
              <a:pPr/>
              <a:t>15/05/2012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455D-8C50-4FD5-BCD6-C376FEAA44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7698-16EF-4548-873A-DD0732E852A9}" type="datetimeFigureOut">
              <a:rPr lang="fr-FR" smtClean="0"/>
              <a:pPr/>
              <a:t>15/05/2012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455D-8C50-4FD5-BCD6-C376FEAA44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7698-16EF-4548-873A-DD0732E852A9}" type="datetimeFigureOut">
              <a:rPr lang="fr-FR" smtClean="0"/>
              <a:pPr/>
              <a:t>15/05/2012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455D-8C50-4FD5-BCD6-C376FEAA44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97698-16EF-4548-873A-DD0732E852A9}" type="datetimeFigureOut">
              <a:rPr lang="fr-FR" smtClean="0"/>
              <a:pPr/>
              <a:t>15/05/2012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4455D-8C50-4FD5-BCD6-C376FEAA44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297698-16EF-4548-873A-DD0732E852A9}" type="datetimeFigureOut">
              <a:rPr lang="fr-FR" smtClean="0"/>
              <a:pPr/>
              <a:t>15/05/2012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4455D-8C50-4FD5-BCD6-C376FEAA44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908720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>CO-ENSEIGNEMENT </a:t>
            </a:r>
            <a:br>
              <a:rPr lang="fr-FR" dirty="0" smtClean="0"/>
            </a:br>
            <a:r>
              <a:rPr lang="fr-FR" dirty="0" smtClean="0"/>
              <a:t>STI2D et LANGUE VIVANTE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fr-FR" dirty="0" smtClean="0"/>
              <a:t>Une étude de cas en Première STI2D :</a:t>
            </a:r>
          </a:p>
          <a:p>
            <a:r>
              <a:rPr lang="fr-FR" dirty="0" smtClean="0"/>
              <a:t>PUMPED STORAGE HYDRO-ELECTRICITY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604448" y="6488668"/>
            <a:ext cx="53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3419872" y="4725144"/>
            <a:ext cx="57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Christine </a:t>
            </a:r>
            <a:r>
              <a:rPr lang="fr-FR" dirty="0" err="1" smtClean="0"/>
              <a:t>Brélivet</a:t>
            </a:r>
            <a:r>
              <a:rPr lang="fr-FR" dirty="0" smtClean="0"/>
              <a:t>, professeur d’anglais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3968" y="6021288"/>
            <a:ext cx="2028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Lycée Pablo Neruda</a:t>
            </a:r>
          </a:p>
          <a:p>
            <a:pPr algn="ctr"/>
            <a:r>
              <a:rPr lang="fr-FR" dirty="0" smtClean="0"/>
              <a:t>DIEPPE</a:t>
            </a:r>
            <a:endParaRPr lang="fr-FR" dirty="0"/>
          </a:p>
        </p:txBody>
      </p:sp>
      <p:pic>
        <p:nvPicPr>
          <p:cNvPr id="7" name="Image 6" descr="pablologo_18k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6093296"/>
            <a:ext cx="576064" cy="647707"/>
          </a:xfrm>
          <a:prstGeom prst="rect">
            <a:avLst/>
          </a:prstGeom>
        </p:spPr>
      </p:pic>
      <p:pic>
        <p:nvPicPr>
          <p:cNvPr id="8" name="Image 7" descr="lycée_pablo_EducN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5229200"/>
            <a:ext cx="1512168" cy="1425758"/>
          </a:xfrm>
          <a:prstGeom prst="rect">
            <a:avLst/>
          </a:prstGeom>
        </p:spPr>
      </p:pic>
      <p:pic>
        <p:nvPicPr>
          <p:cNvPr id="9" name="Image 8" descr="aca_roue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16476" cy="1584176"/>
          </a:xfrm>
          <a:prstGeom prst="rect">
            <a:avLst/>
          </a:prstGeom>
        </p:spPr>
      </p:pic>
      <p:grpSp>
        <p:nvGrpSpPr>
          <p:cNvPr id="12" name="Groupe 11"/>
          <p:cNvGrpSpPr/>
          <p:nvPr/>
        </p:nvGrpSpPr>
        <p:grpSpPr>
          <a:xfrm>
            <a:off x="2483768" y="5517232"/>
            <a:ext cx="929307" cy="792088"/>
            <a:chOff x="-126865" y="0"/>
            <a:chExt cx="918952" cy="792088"/>
          </a:xfrm>
        </p:grpSpPr>
        <p:sp>
          <p:nvSpPr>
            <p:cNvPr id="13" name="Triangle rectangle 12"/>
            <p:cNvSpPr/>
            <p:nvPr/>
          </p:nvSpPr>
          <p:spPr>
            <a:xfrm flipV="1">
              <a:off x="15544" y="0"/>
              <a:ext cx="776543" cy="792088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 rot="19077888">
              <a:off x="-126865" y="122116"/>
              <a:ext cx="79195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STI2D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2555776" y="4725144"/>
            <a:ext cx="864096" cy="770250"/>
            <a:chOff x="-80667" y="-78"/>
            <a:chExt cx="810415" cy="792164"/>
          </a:xfrm>
        </p:grpSpPr>
        <p:sp>
          <p:nvSpPr>
            <p:cNvPr id="16" name="Triangle rectangle 15"/>
            <p:cNvSpPr/>
            <p:nvPr/>
          </p:nvSpPr>
          <p:spPr>
            <a:xfrm flipV="1">
              <a:off x="0" y="49469"/>
              <a:ext cx="729748" cy="742617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 rot="19077888">
              <a:off x="-80667" y="-78"/>
              <a:ext cx="674085" cy="601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dirty="0" smtClean="0">
                  <a:solidFill>
                    <a:schemeClr val="bg1"/>
                  </a:solidFill>
                </a:rPr>
                <a:t>LV</a:t>
              </a:r>
              <a:endParaRPr lang="fr-FR" sz="32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Image 17" descr="uk-fla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5848" y="0"/>
            <a:ext cx="1368152" cy="824312"/>
          </a:xfrm>
          <a:prstGeom prst="rect">
            <a:avLst/>
          </a:prstGeom>
        </p:spPr>
      </p:pic>
      <p:sp>
        <p:nvSpPr>
          <p:cNvPr id="26" name="ZoneTexte 25"/>
          <p:cNvSpPr txBox="1"/>
          <p:nvPr/>
        </p:nvSpPr>
        <p:spPr>
          <a:xfrm>
            <a:off x="3419872" y="5517232"/>
            <a:ext cx="5724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Pierre-Louis </a:t>
            </a:r>
            <a:r>
              <a:rPr lang="fr-FR" dirty="0" err="1" smtClean="0"/>
              <a:t>Corrieu</a:t>
            </a:r>
            <a:r>
              <a:rPr lang="fr-FR" dirty="0" smtClean="0"/>
              <a:t>, professeur de sciences et techniques</a:t>
            </a:r>
            <a:endParaRPr lang="fr-FR" dirty="0"/>
          </a:p>
        </p:txBody>
      </p:sp>
    </p:spTree>
  </p:cSld>
  <p:clrMapOvr>
    <a:masterClrMapping/>
  </p:clrMapOvr>
  <p:transition advTm="2942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SEANCE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18456" y="1196752"/>
            <a:ext cx="7725544" cy="4525963"/>
          </a:xfrm>
        </p:spPr>
        <p:txBody>
          <a:bodyPr/>
          <a:lstStyle/>
          <a:p>
            <a:r>
              <a:rPr lang="fr-FR" dirty="0" smtClean="0"/>
              <a:t>EXPOSES </a:t>
            </a:r>
          </a:p>
          <a:p>
            <a:r>
              <a:rPr lang="fr-FR" dirty="0" smtClean="0"/>
              <a:t>Prise de notes et restitution par les autres groupes</a:t>
            </a:r>
            <a:endParaRPr lang="fr-FR" dirty="0"/>
          </a:p>
          <a:p>
            <a:r>
              <a:rPr lang="fr-FR" dirty="0" smtClean="0"/>
              <a:t>Comparaison entre modes de production d’énergie 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(Comparatifs , superlatifs)</a:t>
            </a:r>
            <a:endParaRPr lang="fr-FR" dirty="0">
              <a:solidFill>
                <a:srgbClr val="0070C0"/>
              </a:solidFill>
            </a:endParaRPr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48856944"/>
              </p:ext>
            </p:extLst>
          </p:nvPr>
        </p:nvGraphicFramePr>
        <p:xfrm>
          <a:off x="1115616" y="3645024"/>
          <a:ext cx="9181117" cy="3933056"/>
        </p:xfrm>
        <a:graphic>
          <a:graphicData uri="http://schemas.openxmlformats.org/presentationml/2006/ole">
            <p:oleObj spid="_x0000_s1026" name="OpenOffice.org" r:id="rId3" imgW="9649460" imgH="4132580" progId="opendocument.WriterDocument.1">
              <p:embed/>
            </p:oleObj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423920" y="64886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6" name="Image 5" descr="1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60648"/>
            <a:ext cx="1224136" cy="1224136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-80667" y="-22537"/>
            <a:ext cx="872755" cy="814625"/>
            <a:chOff x="-80667" y="-22537"/>
            <a:chExt cx="872755" cy="814625"/>
          </a:xfrm>
        </p:grpSpPr>
        <p:sp>
          <p:nvSpPr>
            <p:cNvPr id="8" name="Triangle rectangle 7"/>
            <p:cNvSpPr/>
            <p:nvPr/>
          </p:nvSpPr>
          <p:spPr>
            <a:xfrm flipV="1">
              <a:off x="0" y="0"/>
              <a:ext cx="792088" cy="792088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 rot="19077888">
              <a:off x="-80667" y="-22537"/>
              <a:ext cx="674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schemeClr val="bg1"/>
                  </a:solidFill>
                </a:rPr>
                <a:t>LV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0" y="3645024"/>
            <a:ext cx="611560" cy="2808312"/>
            <a:chOff x="0" y="3645024"/>
            <a:chExt cx="611560" cy="2808312"/>
          </a:xfrm>
        </p:grpSpPr>
        <p:sp>
          <p:nvSpPr>
            <p:cNvPr id="21" name="Rectangle 20"/>
            <p:cNvSpPr/>
            <p:nvPr/>
          </p:nvSpPr>
          <p:spPr>
            <a:xfrm>
              <a:off x="0" y="3861048"/>
              <a:ext cx="61156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#1</a:t>
              </a:r>
              <a:endParaRPr lang="fr-FR" sz="1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4437112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1</a:t>
              </a:r>
              <a:endParaRPr lang="fr-FR" sz="11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414908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#2</a:t>
              </a:r>
              <a:endParaRPr lang="fr-FR" sz="12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3645024"/>
              <a:ext cx="61156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  <a:endParaRPr lang="fr-FR" sz="11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5445224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2</a:t>
              </a:r>
              <a:endParaRPr lang="fr-FR" sz="11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486916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#3</a:t>
              </a:r>
              <a:endParaRPr lang="fr-FR" sz="1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15719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#4</a:t>
              </a:r>
              <a:endParaRPr lang="fr-FR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587727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#5</a:t>
              </a:r>
              <a:endParaRPr lang="fr-FR" sz="1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6165304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#6</a:t>
              </a:r>
              <a:endParaRPr lang="fr-FR" sz="1200" dirty="0"/>
            </a:p>
          </p:txBody>
        </p:sp>
      </p:grpSp>
      <p:sp>
        <p:nvSpPr>
          <p:cNvPr id="31" name="Flèche droite 30"/>
          <p:cNvSpPr/>
          <p:nvPr/>
        </p:nvSpPr>
        <p:spPr>
          <a:xfrm flipH="1">
            <a:off x="539552" y="4221088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51184306"/>
      </p:ext>
    </p:extLst>
  </p:cSld>
  <p:clrMapOvr>
    <a:masterClrMapping/>
  </p:clrMapOvr>
  <p:transition advTm="2705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fr-FR" dirty="0" smtClean="0"/>
              <a:t>Séance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124744"/>
            <a:ext cx="8075240" cy="4857403"/>
          </a:xfrm>
        </p:spPr>
        <p:txBody>
          <a:bodyPr>
            <a:normAutofit/>
          </a:bodyPr>
          <a:lstStyle/>
          <a:p>
            <a:r>
              <a:rPr lang="fr-FR" dirty="0" smtClean="0"/>
              <a:t>VIDEO  :  </a:t>
            </a:r>
            <a:r>
              <a:rPr lang="fr-FR" dirty="0" err="1" smtClean="0"/>
              <a:t>Dinorwig</a:t>
            </a:r>
            <a:r>
              <a:rPr lang="fr-FR" dirty="0" smtClean="0"/>
              <a:t>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«</a:t>
            </a:r>
            <a:r>
              <a:rPr lang="fr-FR" dirty="0" smtClean="0"/>
              <a:t>  How </a:t>
            </a:r>
            <a:r>
              <a:rPr lang="fr-FR" dirty="0" err="1" smtClean="0"/>
              <a:t>they</a:t>
            </a:r>
            <a:r>
              <a:rPr lang="fr-FR" dirty="0" smtClean="0"/>
              <a:t> do </a:t>
            </a:r>
            <a:r>
              <a:rPr lang="fr-FR" dirty="0" err="1" smtClean="0"/>
              <a:t>it</a:t>
            </a:r>
            <a:r>
              <a:rPr lang="fr-FR" dirty="0" smtClean="0"/>
              <a:t>  »</a:t>
            </a:r>
          </a:p>
          <a:p>
            <a:endParaRPr lang="fr-FR" dirty="0" smtClean="0"/>
          </a:p>
          <a:p>
            <a:r>
              <a:rPr lang="fr-FR" dirty="0" smtClean="0"/>
              <a:t>La </a:t>
            </a:r>
            <a:r>
              <a:rPr lang="fr-FR" dirty="0" smtClean="0"/>
              <a:t>centrale 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smtClean="0"/>
              <a:t> </a:t>
            </a:r>
            <a:r>
              <a:rPr lang="fr-FR" dirty="0" smtClean="0"/>
              <a:t>de </a:t>
            </a:r>
            <a:r>
              <a:rPr lang="fr-FR" dirty="0" err="1" smtClean="0"/>
              <a:t>Dinorwig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Le </a:t>
            </a:r>
            <a:r>
              <a:rPr lang="fr-FR" dirty="0" smtClean="0"/>
              <a:t>phénomène du ‘TV pickup’</a:t>
            </a:r>
          </a:p>
          <a:p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11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-80667" y="-22537"/>
            <a:ext cx="872755" cy="814625"/>
            <a:chOff x="-80667" y="-22537"/>
            <a:chExt cx="872755" cy="814625"/>
          </a:xfrm>
        </p:grpSpPr>
        <p:sp>
          <p:nvSpPr>
            <p:cNvPr id="6" name="Triangle rectangle 5"/>
            <p:cNvSpPr/>
            <p:nvPr/>
          </p:nvSpPr>
          <p:spPr>
            <a:xfrm flipV="1">
              <a:off x="0" y="0"/>
              <a:ext cx="792088" cy="792088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 rot="19077888">
              <a:off x="-80667" y="-22537"/>
              <a:ext cx="674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schemeClr val="bg1"/>
                  </a:solidFill>
                </a:rPr>
                <a:t>LV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0" y="3645024"/>
            <a:ext cx="611560" cy="2808312"/>
            <a:chOff x="0" y="3645024"/>
            <a:chExt cx="611560" cy="2808312"/>
          </a:xfrm>
        </p:grpSpPr>
        <p:sp>
          <p:nvSpPr>
            <p:cNvPr id="19" name="Rectangle 18"/>
            <p:cNvSpPr/>
            <p:nvPr/>
          </p:nvSpPr>
          <p:spPr>
            <a:xfrm>
              <a:off x="0" y="3861048"/>
              <a:ext cx="61156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#1</a:t>
              </a:r>
              <a:endParaRPr lang="fr-FR" sz="1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4437112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1</a:t>
              </a:r>
              <a:endParaRPr lang="fr-FR" sz="11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414908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#2</a:t>
              </a:r>
              <a:endParaRPr lang="fr-FR" sz="1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3645024"/>
              <a:ext cx="61156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  <a:endParaRPr lang="fr-FR" sz="11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5445224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2</a:t>
              </a:r>
              <a:endParaRPr lang="fr-FR" sz="11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486916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#3</a:t>
              </a:r>
              <a:endParaRPr lang="fr-FR" sz="1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515719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#4</a:t>
              </a:r>
              <a:endParaRPr lang="fr-FR" sz="12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587727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#5</a:t>
              </a:r>
              <a:endParaRPr lang="fr-FR" sz="1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6165304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#6</a:t>
              </a:r>
              <a:endParaRPr lang="fr-FR" sz="1200" dirty="0"/>
            </a:p>
          </p:txBody>
        </p:sp>
      </p:grpSp>
      <p:sp>
        <p:nvSpPr>
          <p:cNvPr id="28" name="Flèche droite 27"/>
          <p:cNvSpPr/>
          <p:nvPr/>
        </p:nvSpPr>
        <p:spPr>
          <a:xfrm flipH="1">
            <a:off x="539552" y="4221088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580" name="Picture 4" descr="http://thehiberniatimes.com/wp-content/uploads/2011/06/T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345832"/>
            <a:ext cx="1957006" cy="1368152"/>
          </a:xfrm>
          <a:prstGeom prst="rect">
            <a:avLst/>
          </a:prstGeom>
          <a:noFill/>
        </p:spPr>
      </p:pic>
      <p:pic>
        <p:nvPicPr>
          <p:cNvPr id="24584" name="Picture 8" descr="http://newsimg.bbc.co.uk/media/images/42288000/jpg/_42288664_dinorwigpowerstation_2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9"/>
            <a:ext cx="1933575" cy="1440160"/>
          </a:xfrm>
          <a:prstGeom prst="rect">
            <a:avLst/>
          </a:prstGeom>
          <a:noFill/>
        </p:spPr>
      </p:pic>
      <p:pic>
        <p:nvPicPr>
          <p:cNvPr id="24586" name="Picture 10" descr="http://www.carbonmanagers.com/newsletter/carbonnews/28-01-09/images/article/tunnels-sml.jpg"/>
          <p:cNvPicPr>
            <a:picLocks noChangeAspect="1" noChangeArrowheads="1"/>
          </p:cNvPicPr>
          <p:nvPr/>
        </p:nvPicPr>
        <p:blipFill>
          <a:blip r:embed="rId4" cstate="print"/>
          <a:srcRect b="25500"/>
          <a:stretch>
            <a:fillRect/>
          </a:stretch>
        </p:blipFill>
        <p:spPr bwMode="auto">
          <a:xfrm>
            <a:off x="5004048" y="3068960"/>
            <a:ext cx="1944216" cy="1440160"/>
          </a:xfrm>
          <a:prstGeom prst="rect">
            <a:avLst/>
          </a:prstGeom>
          <a:noFill/>
        </p:spPr>
      </p:pic>
      <p:pic>
        <p:nvPicPr>
          <p:cNvPr id="30" name="Image 29" descr="kett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5976" y="5358611"/>
            <a:ext cx="2088232" cy="1355373"/>
          </a:xfrm>
          <a:prstGeom prst="rect">
            <a:avLst/>
          </a:prstGeom>
        </p:spPr>
      </p:pic>
      <p:pic>
        <p:nvPicPr>
          <p:cNvPr id="24588" name="Picture 12"/>
          <p:cNvPicPr>
            <a:picLocks noChangeAspect="1" noChangeArrowheads="1"/>
          </p:cNvPicPr>
          <p:nvPr/>
        </p:nvPicPr>
        <p:blipFill>
          <a:blip r:embed="rId6" cstate="print"/>
          <a:srcRect l="18800" t="10401" r="19349" b="15304"/>
          <a:stretch>
            <a:fillRect/>
          </a:stretch>
        </p:blipFill>
        <p:spPr bwMode="auto">
          <a:xfrm>
            <a:off x="6804248" y="1340768"/>
            <a:ext cx="1918293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/>
          <p:cNvPicPr>
            <a:picLocks noChangeAspect="1" noChangeArrowheads="1"/>
          </p:cNvPicPr>
          <p:nvPr/>
        </p:nvPicPr>
        <p:blipFill>
          <a:blip r:embed="rId7" cstate="print"/>
          <a:srcRect l="18810" t="11147" r="19386" b="17196"/>
          <a:stretch>
            <a:fillRect/>
          </a:stretch>
        </p:blipFill>
        <p:spPr bwMode="auto">
          <a:xfrm>
            <a:off x="2915816" y="3068960"/>
            <a:ext cx="1987421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5"/>
          <p:cNvPicPr>
            <a:picLocks noChangeAspect="1" noChangeArrowheads="1"/>
          </p:cNvPicPr>
          <p:nvPr/>
        </p:nvPicPr>
        <p:blipFill>
          <a:blip r:embed="rId8" cstate="print"/>
          <a:srcRect l="18719" t="9984" r="19507" b="10148"/>
          <a:stretch>
            <a:fillRect/>
          </a:stretch>
        </p:blipFill>
        <p:spPr bwMode="auto">
          <a:xfrm>
            <a:off x="7020272" y="3068960"/>
            <a:ext cx="1944216" cy="14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6"/>
          <p:cNvPicPr>
            <a:picLocks noChangeAspect="1" noChangeArrowheads="1"/>
          </p:cNvPicPr>
          <p:nvPr/>
        </p:nvPicPr>
        <p:blipFill>
          <a:blip r:embed="rId9" cstate="print"/>
          <a:srcRect l="18990" t="10669" r="19284" b="16174"/>
          <a:stretch>
            <a:fillRect/>
          </a:stretch>
        </p:blipFill>
        <p:spPr bwMode="auto">
          <a:xfrm>
            <a:off x="6588224" y="5373216"/>
            <a:ext cx="2088233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66469431"/>
      </p:ext>
    </p:extLst>
  </p:cSld>
  <p:clrMapOvr>
    <a:masterClrMapping/>
  </p:clrMapOvr>
  <p:transition advTm="3887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COURS CO-ENSEIGNEMENT</a:t>
            </a:r>
            <a:br>
              <a:rPr lang="fr-FR" sz="3600" dirty="0" smtClean="0"/>
            </a:br>
            <a:r>
              <a:rPr lang="fr-FR" sz="3600" dirty="0" smtClean="0"/>
              <a:t>SEANCE 1</a:t>
            </a:r>
            <a:endParaRPr lang="fr-FR" sz="3600" dirty="0"/>
          </a:p>
        </p:txBody>
      </p:sp>
      <p:sp>
        <p:nvSpPr>
          <p:cNvPr id="4" name="ZoneTexte 3"/>
          <p:cNvSpPr txBox="1"/>
          <p:nvPr/>
        </p:nvSpPr>
        <p:spPr>
          <a:xfrm>
            <a:off x="8423920" y="64886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683568" y="2420888"/>
            <a:ext cx="75963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Task 1</a:t>
            </a:r>
            <a:r>
              <a:rPr lang="en-US" sz="2000" i="1" dirty="0" smtClean="0">
                <a:solidFill>
                  <a:schemeClr val="tx2">
                    <a:lumMod val="50000"/>
                  </a:schemeClr>
                </a:solidFill>
              </a:rPr>
              <a:t>: 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How does a pumped storage power plant  work ? </a:t>
            </a:r>
            <a:endParaRPr lang="fr-FR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b="1" i="1" dirty="0" smtClean="0">
                <a:solidFill>
                  <a:schemeClr val="tx2">
                    <a:lumMod val="50000"/>
                  </a:schemeClr>
                </a:solidFill>
              </a:rPr>
              <a:t>Task 2</a:t>
            </a:r>
            <a:r>
              <a:rPr lang="en-US" sz="2800" i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What's the use of a pumped storage power plant  ? </a:t>
            </a:r>
            <a:endParaRPr lang="fr-FR" sz="16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i="1" dirty="0" smtClean="0">
                <a:solidFill>
                  <a:schemeClr val="tx2">
                    <a:lumMod val="50000"/>
                  </a:schemeClr>
                </a:solidFill>
              </a:rPr>
              <a:t>Etre capable d'exprimer l'utilité de l'installation . Vérification orale itinérante .</a:t>
            </a:r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b="1" i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1124744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/>
              <a:t>Activité 1: Appropriation du problème. </a:t>
            </a:r>
            <a:endParaRPr lang="fr-FR" sz="3200" dirty="0" smtClean="0"/>
          </a:p>
          <a:p>
            <a:r>
              <a:rPr lang="fr-FR" sz="2400" dirty="0" smtClean="0"/>
              <a:t>Structure </a:t>
            </a:r>
            <a:r>
              <a:rPr lang="fr-FR" sz="2400" i="1" dirty="0" smtClean="0"/>
              <a:t>: groupes de 3 élèves, 1 ordinateur par groupe</a:t>
            </a:r>
            <a:endParaRPr lang="fr-FR" sz="2400" dirty="0" smtClean="0"/>
          </a:p>
          <a:p>
            <a:r>
              <a:rPr lang="fr-FR" sz="2400" dirty="0" smtClean="0"/>
              <a:t>Professeur STI2D et professeur d'anglais</a:t>
            </a:r>
            <a:r>
              <a:rPr lang="fr-FR" sz="2400" i="1" dirty="0" smtClean="0"/>
              <a:t> : en ressource mobile</a:t>
            </a:r>
            <a:endParaRPr lang="fr-FR" sz="2400" dirty="0"/>
          </a:p>
        </p:txBody>
      </p:sp>
      <p:pic>
        <p:nvPicPr>
          <p:cNvPr id="6" name="Image 5" descr="2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3" y="0"/>
            <a:ext cx="1475657" cy="1475657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-108520" y="0"/>
            <a:ext cx="1006620" cy="792088"/>
            <a:chOff x="-108520" y="0"/>
            <a:chExt cx="1006620" cy="792088"/>
          </a:xfrm>
        </p:grpSpPr>
        <p:grpSp>
          <p:nvGrpSpPr>
            <p:cNvPr id="10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12" name="Triangle rectangle 11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riangle rectangle 13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0" y="3645024"/>
            <a:ext cx="611560" cy="2808312"/>
            <a:chOff x="0" y="3645024"/>
            <a:chExt cx="611560" cy="2808312"/>
          </a:xfrm>
        </p:grpSpPr>
        <p:sp>
          <p:nvSpPr>
            <p:cNvPr id="26" name="Rectangle 25"/>
            <p:cNvSpPr/>
            <p:nvPr/>
          </p:nvSpPr>
          <p:spPr>
            <a:xfrm>
              <a:off x="0" y="3861048"/>
              <a:ext cx="61156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#1</a:t>
              </a:r>
              <a:endParaRPr lang="fr-FR" sz="1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4437112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1</a:t>
              </a:r>
              <a:endParaRPr lang="fr-FR" sz="11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414908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#2</a:t>
              </a:r>
              <a:endParaRPr lang="fr-FR" sz="1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3645024"/>
              <a:ext cx="61156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  <a:endParaRPr lang="fr-FR" sz="11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5445224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2</a:t>
              </a:r>
              <a:endParaRPr lang="fr-FR" sz="11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0" y="486916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#3</a:t>
              </a:r>
              <a:endParaRPr lang="fr-FR" sz="12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515719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#4</a:t>
              </a:r>
              <a:endParaRPr lang="fr-FR" sz="12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587727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#5</a:t>
              </a:r>
              <a:endParaRPr lang="fr-FR" sz="1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165304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#6</a:t>
              </a:r>
              <a:endParaRPr lang="fr-FR" sz="1200" dirty="0"/>
            </a:p>
          </p:txBody>
        </p:sp>
      </p:grpSp>
      <p:pic>
        <p:nvPicPr>
          <p:cNvPr id="36" name="Image 35" descr="25m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12360" y="1340768"/>
            <a:ext cx="1224136" cy="1008112"/>
          </a:xfrm>
          <a:prstGeom prst="rect">
            <a:avLst/>
          </a:prstGeom>
        </p:spPr>
      </p:pic>
      <p:pic>
        <p:nvPicPr>
          <p:cNvPr id="37" name="Image 36" descr="1h30.png"/>
          <p:cNvPicPr>
            <a:picLocks noChangeAspect="1"/>
          </p:cNvPicPr>
          <p:nvPr/>
        </p:nvPicPr>
        <p:blipFill>
          <a:blip r:embed="rId4" cstate="print">
            <a:lum bright="26000" contrast="-45000"/>
          </a:blip>
          <a:stretch>
            <a:fillRect/>
          </a:stretch>
        </p:blipFill>
        <p:spPr>
          <a:xfrm>
            <a:off x="8063880" y="2276872"/>
            <a:ext cx="720080" cy="720080"/>
          </a:xfrm>
          <a:prstGeom prst="rect">
            <a:avLst/>
          </a:prstGeom>
        </p:spPr>
      </p:pic>
      <p:sp>
        <p:nvSpPr>
          <p:cNvPr id="35" name="Flèche droite 34"/>
          <p:cNvSpPr/>
          <p:nvPr/>
        </p:nvSpPr>
        <p:spPr>
          <a:xfrm flipH="1">
            <a:off x="8783960" y="1700808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Flèche droite 37"/>
          <p:cNvSpPr/>
          <p:nvPr/>
        </p:nvSpPr>
        <p:spPr>
          <a:xfrm flipH="1">
            <a:off x="539552" y="4509120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TP_WORK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7744" y="3717032"/>
            <a:ext cx="5325410" cy="2996952"/>
          </a:xfrm>
          <a:prstGeom prst="rect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0" name="ZoneTexte 39"/>
          <p:cNvSpPr txBox="1"/>
          <p:nvPr/>
        </p:nvSpPr>
        <p:spPr>
          <a:xfrm rot="19565694">
            <a:off x="1158862" y="4430781"/>
            <a:ext cx="269979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2400" dirty="0" err="1" smtClean="0"/>
              <a:t>activités</a:t>
            </a:r>
            <a:r>
              <a:rPr lang="en-US" sz="2400" dirty="0" smtClean="0"/>
              <a:t> </a:t>
            </a:r>
            <a:r>
              <a:rPr lang="en-US" sz="2400" dirty="0" err="1" smtClean="0"/>
              <a:t>TPWorks</a:t>
            </a:r>
            <a:endParaRPr lang="fr-F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77127620"/>
      </p:ext>
    </p:extLst>
  </p:cSld>
  <p:clrMapOvr>
    <a:masterClrMapping/>
  </p:clrMapOvr>
  <p:transition advTm="10985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08720"/>
            <a:ext cx="3600400" cy="3191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7624" y="0"/>
            <a:ext cx="7956376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 smtClean="0"/>
              <a:t>COURS CO-ENSEIGNEMENT</a:t>
            </a:r>
            <a:br>
              <a:rPr lang="fr-FR" sz="3200" dirty="0" smtClean="0"/>
            </a:br>
            <a:r>
              <a:rPr lang="fr-FR" sz="3200" dirty="0" smtClean="0"/>
              <a:t>SEANCE 1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8423920" y="64886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13</a:t>
            </a:fld>
            <a:endParaRPr lang="fr-F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2448272" cy="3036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 cstate="print"/>
          <a:srcRect b="16498"/>
          <a:stretch>
            <a:fillRect/>
          </a:stretch>
        </p:blipFill>
        <p:spPr bwMode="auto">
          <a:xfrm>
            <a:off x="1259632" y="3998096"/>
            <a:ext cx="2592288" cy="267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4293096"/>
            <a:ext cx="337692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 rot="19521716">
            <a:off x="395306" y="1463107"/>
            <a:ext cx="310818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Documents  </a:t>
            </a:r>
            <a:r>
              <a:rPr lang="en-US" sz="2400" dirty="0" err="1" smtClean="0"/>
              <a:t>ressources</a:t>
            </a:r>
            <a:endParaRPr lang="fr-FR" sz="2400" dirty="0" smtClean="0"/>
          </a:p>
        </p:txBody>
      </p:sp>
      <p:grpSp>
        <p:nvGrpSpPr>
          <p:cNvPr id="12" name="Groupe 11"/>
          <p:cNvGrpSpPr/>
          <p:nvPr/>
        </p:nvGrpSpPr>
        <p:grpSpPr>
          <a:xfrm>
            <a:off x="-108520" y="0"/>
            <a:ext cx="1006620" cy="792088"/>
            <a:chOff x="-108520" y="0"/>
            <a:chExt cx="1006620" cy="792088"/>
          </a:xfrm>
        </p:grpSpPr>
        <p:grpSp>
          <p:nvGrpSpPr>
            <p:cNvPr id="13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15" name="Triangle rectangle 14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riangle rectangle 16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0" y="3645024"/>
            <a:ext cx="611560" cy="2808312"/>
            <a:chOff x="0" y="3645024"/>
            <a:chExt cx="611560" cy="2808312"/>
          </a:xfrm>
        </p:grpSpPr>
        <p:sp>
          <p:nvSpPr>
            <p:cNvPr id="29" name="Rectangle 28"/>
            <p:cNvSpPr/>
            <p:nvPr/>
          </p:nvSpPr>
          <p:spPr>
            <a:xfrm>
              <a:off x="0" y="3861048"/>
              <a:ext cx="61156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#1</a:t>
              </a:r>
              <a:endParaRPr lang="fr-FR" sz="12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4437112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1</a:t>
              </a:r>
              <a:endParaRPr lang="fr-FR" sz="11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0" y="414908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#2</a:t>
              </a:r>
              <a:endParaRPr lang="fr-FR" sz="12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3645024"/>
              <a:ext cx="61156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  <a:endParaRPr lang="fr-FR" sz="11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5445224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2</a:t>
              </a:r>
              <a:endParaRPr lang="fr-FR" sz="11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486916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#3</a:t>
              </a:r>
              <a:endParaRPr lang="fr-FR" sz="12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515719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#4</a:t>
              </a:r>
              <a:endParaRPr lang="fr-FR" sz="1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0" y="587727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#5</a:t>
              </a:r>
              <a:endParaRPr lang="fr-FR" sz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6165304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#6</a:t>
              </a:r>
              <a:endParaRPr lang="fr-FR" sz="1200" dirty="0"/>
            </a:p>
          </p:txBody>
        </p:sp>
      </p:grpSp>
      <p:sp>
        <p:nvSpPr>
          <p:cNvPr id="38" name="Flèche droite 37"/>
          <p:cNvSpPr/>
          <p:nvPr/>
        </p:nvSpPr>
        <p:spPr>
          <a:xfrm flipH="1">
            <a:off x="539552" y="4581128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7127620"/>
      </p:ext>
    </p:extLst>
  </p:cSld>
  <p:clrMapOvr>
    <a:masterClrMapping/>
  </p:clrMapOvr>
  <p:transition advTm="5160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200" dirty="0" smtClean="0"/>
              <a:t>COURS CO-ENSEIGNEMENT</a:t>
            </a:r>
            <a:br>
              <a:rPr lang="fr-FR" sz="3200" dirty="0" smtClean="0"/>
            </a:br>
            <a:r>
              <a:rPr lang="fr-FR" sz="3200" dirty="0" smtClean="0"/>
              <a:t>SEANCE 1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908720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Document à </a:t>
            </a:r>
            <a:r>
              <a:rPr lang="en-US" sz="2400" dirty="0" err="1" smtClean="0"/>
              <a:t>compléter</a:t>
            </a:r>
            <a:endParaRPr lang="fr-FR" sz="2400" dirty="0" smtClean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8064896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5"/>
          <p:cNvGrpSpPr/>
          <p:nvPr/>
        </p:nvGrpSpPr>
        <p:grpSpPr>
          <a:xfrm>
            <a:off x="-108520" y="0"/>
            <a:ext cx="1006620" cy="792088"/>
            <a:chOff x="-108520" y="0"/>
            <a:chExt cx="1006620" cy="792088"/>
          </a:xfrm>
        </p:grpSpPr>
        <p:grpSp>
          <p:nvGrpSpPr>
            <p:cNvPr id="7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10" name="Triangle rectangle 9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riangle rectangle 11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" name="ZoneTexte 8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0" y="3645024"/>
            <a:ext cx="611560" cy="2808312"/>
            <a:chOff x="0" y="3645024"/>
            <a:chExt cx="611560" cy="2808312"/>
          </a:xfrm>
        </p:grpSpPr>
        <p:sp>
          <p:nvSpPr>
            <p:cNvPr id="24" name="Rectangle 23"/>
            <p:cNvSpPr/>
            <p:nvPr/>
          </p:nvSpPr>
          <p:spPr>
            <a:xfrm>
              <a:off x="0" y="3861048"/>
              <a:ext cx="61156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#1</a:t>
              </a:r>
              <a:endParaRPr lang="fr-FR" sz="1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4437112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1</a:t>
              </a:r>
              <a:endParaRPr lang="fr-FR" sz="11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414908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#2</a:t>
              </a:r>
              <a:endParaRPr lang="fr-FR" sz="1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3645024"/>
              <a:ext cx="61156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  <a:endParaRPr lang="fr-FR" sz="11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5445224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2</a:t>
              </a:r>
              <a:endParaRPr lang="fr-FR" sz="11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486916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#3</a:t>
              </a:r>
              <a:endParaRPr lang="fr-FR" sz="12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515719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#4</a:t>
              </a:r>
              <a:endParaRPr lang="fr-FR" sz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0" y="587727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#5</a:t>
              </a:r>
              <a:endParaRPr lang="fr-FR" sz="12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6165304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#6</a:t>
              </a:r>
              <a:endParaRPr lang="fr-FR" sz="1200" dirty="0"/>
            </a:p>
          </p:txBody>
        </p:sp>
      </p:grpSp>
      <p:sp>
        <p:nvSpPr>
          <p:cNvPr id="33" name="Flèche droite 32"/>
          <p:cNvSpPr/>
          <p:nvPr/>
        </p:nvSpPr>
        <p:spPr>
          <a:xfrm flipH="1">
            <a:off x="539552" y="4581128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7127620"/>
      </p:ext>
    </p:extLst>
  </p:cSld>
  <p:clrMapOvr>
    <a:masterClrMapping/>
  </p:clrMapOvr>
  <p:transition advTm="5285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èche vers le bas 16"/>
          <p:cNvSpPr/>
          <p:nvPr/>
        </p:nvSpPr>
        <p:spPr>
          <a:xfrm>
            <a:off x="3995936" y="3573016"/>
            <a:ext cx="1008112" cy="2880320"/>
          </a:xfrm>
          <a:prstGeom prst="downArrow">
            <a:avLst/>
          </a:prstGeom>
          <a:solidFill>
            <a:schemeClr val="accent1">
              <a:lumMod val="20000"/>
              <a:lumOff val="80000"/>
              <a:alpha val="42000"/>
            </a:schemeClr>
          </a:solidFill>
          <a:ln>
            <a:solidFill>
              <a:schemeClr val="accent1">
                <a:shade val="50000"/>
                <a:alpha val="3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 smtClean="0"/>
              <a:t>COURS CO-ENSEIGNEMENT</a:t>
            </a:r>
            <a:br>
              <a:rPr lang="fr-FR" sz="4000" dirty="0" smtClean="0"/>
            </a:br>
            <a:r>
              <a:rPr lang="fr-FR" sz="4000" dirty="0" smtClean="0"/>
              <a:t>SEANCE 1 (suite)</a:t>
            </a:r>
            <a:endParaRPr lang="fr-FR" sz="4000" dirty="0"/>
          </a:p>
        </p:txBody>
      </p:sp>
      <p:sp>
        <p:nvSpPr>
          <p:cNvPr id="4" name="ZoneTexte 3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" y="22768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5 descriptifs d’installations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1196752"/>
            <a:ext cx="91440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/>
              <a:t>Activité 2 : Application à un cas particulier</a:t>
            </a:r>
          </a:p>
          <a:p>
            <a:r>
              <a:rPr lang="fr-FR" sz="2000" dirty="0" smtClean="0"/>
              <a:t>Structure : </a:t>
            </a:r>
            <a:r>
              <a:rPr lang="fr-FR" sz="2000" i="1" dirty="0" smtClean="0"/>
              <a:t>10 groupes de 3 élèves, organisés en 2 x 5 groupes</a:t>
            </a:r>
            <a:endParaRPr lang="fr-FR" sz="2000" dirty="0" smtClean="0"/>
          </a:p>
          <a:p>
            <a:r>
              <a:rPr lang="en-US" sz="2000" dirty="0" err="1" smtClean="0"/>
              <a:t>Professeurs</a:t>
            </a:r>
            <a:r>
              <a:rPr lang="en-US" sz="2000" i="1" dirty="0" smtClean="0"/>
              <a:t> : en </a:t>
            </a:r>
            <a:r>
              <a:rPr lang="en-US" sz="2000" i="1" dirty="0" err="1" smtClean="0"/>
              <a:t>ressource</a:t>
            </a:r>
            <a:r>
              <a:rPr lang="en-US" sz="2000" i="1" dirty="0" smtClean="0"/>
              <a:t> mobile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3429000"/>
            <a:ext cx="7560840" cy="3139321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Extraire les informations pertinentes, compléter le tableau récapitulatif</a:t>
            </a:r>
          </a:p>
          <a:p>
            <a:r>
              <a:rPr lang="fr-FR" sz="2000" i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Sélectionner deux paramètres significatifs (justifier)</a:t>
            </a:r>
          </a:p>
          <a:p>
            <a:r>
              <a:rPr lang="fr-FR" sz="2000" i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Confrontation et harmonisation des critères et valeurs choisis  </a:t>
            </a:r>
          </a:p>
          <a:p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Créer un graphique sommatif (</a:t>
            </a:r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</a:rPr>
              <a:t>cobweb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</a:rPr>
              <a:t>chart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 sur ordinateur) *</a:t>
            </a:r>
          </a:p>
          <a:p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Préparer une présentation structurée de la centrale</a:t>
            </a:r>
          </a:p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(illustrations fournies : 1 carte , 1 photo pour chaque centrale)</a:t>
            </a: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" name="Flèche vers le bas 9"/>
          <p:cNvSpPr/>
          <p:nvPr/>
        </p:nvSpPr>
        <p:spPr>
          <a:xfrm>
            <a:off x="3995936" y="2780928"/>
            <a:ext cx="100811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-108520" y="0"/>
            <a:ext cx="1006620" cy="792088"/>
            <a:chOff x="-108520" y="0"/>
            <a:chExt cx="1006620" cy="792088"/>
          </a:xfrm>
        </p:grpSpPr>
        <p:grpSp>
          <p:nvGrpSpPr>
            <p:cNvPr id="12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14" name="Triangle rectangle 13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ZoneTexte 14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riangle rectangle 15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" name="ZoneTexte 12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0" y="3645024"/>
            <a:ext cx="611560" cy="2808312"/>
            <a:chOff x="0" y="3645024"/>
            <a:chExt cx="611560" cy="2808312"/>
          </a:xfrm>
        </p:grpSpPr>
        <p:sp>
          <p:nvSpPr>
            <p:cNvPr id="29" name="Rectangle 28"/>
            <p:cNvSpPr/>
            <p:nvPr/>
          </p:nvSpPr>
          <p:spPr>
            <a:xfrm>
              <a:off x="0" y="3861048"/>
              <a:ext cx="61156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#1</a:t>
              </a:r>
              <a:endParaRPr lang="fr-FR" sz="12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4437112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1</a:t>
              </a:r>
              <a:endParaRPr lang="fr-FR" sz="11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0" y="414908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#2</a:t>
              </a:r>
              <a:endParaRPr lang="fr-FR" sz="12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3645024"/>
              <a:ext cx="61156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  <a:endParaRPr lang="fr-FR" sz="11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5445224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2</a:t>
              </a:r>
              <a:endParaRPr lang="fr-FR" sz="11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486916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#3</a:t>
              </a:r>
              <a:endParaRPr lang="fr-FR" sz="12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515719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#4</a:t>
              </a:r>
              <a:endParaRPr lang="fr-FR" sz="12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0" y="587727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#5</a:t>
              </a:r>
              <a:endParaRPr lang="fr-FR" sz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6165304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#6</a:t>
              </a:r>
              <a:endParaRPr lang="fr-FR" sz="1200" dirty="0"/>
            </a:p>
          </p:txBody>
        </p:sp>
      </p:grpSp>
      <p:sp>
        <p:nvSpPr>
          <p:cNvPr id="38" name="Flèche droite 37"/>
          <p:cNvSpPr/>
          <p:nvPr/>
        </p:nvSpPr>
        <p:spPr>
          <a:xfrm flipH="1">
            <a:off x="539552" y="4581128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1h3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2132856"/>
            <a:ext cx="1008112" cy="1008112"/>
          </a:xfrm>
          <a:prstGeom prst="rect">
            <a:avLst/>
          </a:prstGeom>
        </p:spPr>
      </p:pic>
      <p:pic>
        <p:nvPicPr>
          <p:cNvPr id="40" name="Image 39" descr="25mn.png"/>
          <p:cNvPicPr>
            <a:picLocks noChangeAspect="1"/>
          </p:cNvPicPr>
          <p:nvPr/>
        </p:nvPicPr>
        <p:blipFill>
          <a:blip r:embed="rId3" cstate="print">
            <a:lum bright="23000" contrast="-71000"/>
          </a:blip>
          <a:stretch>
            <a:fillRect/>
          </a:stretch>
        </p:blipFill>
        <p:spPr>
          <a:xfrm>
            <a:off x="7884368" y="1556792"/>
            <a:ext cx="576064" cy="576064"/>
          </a:xfrm>
          <a:prstGeom prst="rect">
            <a:avLst/>
          </a:prstGeom>
        </p:spPr>
      </p:pic>
      <p:sp>
        <p:nvSpPr>
          <p:cNvPr id="41" name="Flèche droite 40"/>
          <p:cNvSpPr/>
          <p:nvPr/>
        </p:nvSpPr>
        <p:spPr>
          <a:xfrm flipH="1">
            <a:off x="8532440" y="2492896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2" name="Image 41" descr="2h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3" y="0"/>
            <a:ext cx="1475657" cy="1475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127620"/>
      </p:ext>
    </p:extLst>
  </p:cSld>
  <p:clrMapOvr>
    <a:masterClrMapping/>
  </p:clrMapOvr>
  <p:transition advTm="8723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dirty="0" smtClean="0"/>
              <a:t>COURS CO-ENSEIGNEMENT SEANCE 1 (suite)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92696"/>
            <a:ext cx="4788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>
                <a:solidFill>
                  <a:schemeClr val="tx2">
                    <a:lumMod val="50000"/>
                  </a:schemeClr>
                </a:solidFill>
              </a:rPr>
              <a:t>5 centres de pompage turbinage  </a:t>
            </a:r>
            <a:endParaRPr lang="fr-FR" sz="12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2656267" cy="2160239"/>
          </a:xfrm>
          <a:prstGeom prst="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700808"/>
            <a:ext cx="2754136" cy="3024335"/>
          </a:xfrm>
          <a:prstGeom prst="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861048"/>
            <a:ext cx="3086470" cy="2708920"/>
          </a:xfrm>
          <a:prstGeom prst="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4644008" y="692696"/>
            <a:ext cx="4499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smtClean="0">
                <a:solidFill>
                  <a:schemeClr val="tx2">
                    <a:lumMod val="50000"/>
                  </a:schemeClr>
                </a:solidFill>
              </a:rPr>
              <a:t>5 x 2 groupes de 3 élèves</a:t>
            </a:r>
            <a:endParaRPr lang="fr-FR" sz="12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Double flèche horizontale 10"/>
          <p:cNvSpPr/>
          <p:nvPr/>
        </p:nvSpPr>
        <p:spPr>
          <a:xfrm>
            <a:off x="4499992" y="836712"/>
            <a:ext cx="648072" cy="216024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789040"/>
            <a:ext cx="2811267" cy="2780928"/>
          </a:xfrm>
          <a:prstGeom prst="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1340768"/>
            <a:ext cx="3069033" cy="3205556"/>
          </a:xfrm>
          <a:prstGeom prst="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12" name="Groupe 11"/>
          <p:cNvGrpSpPr/>
          <p:nvPr/>
        </p:nvGrpSpPr>
        <p:grpSpPr>
          <a:xfrm>
            <a:off x="-108520" y="0"/>
            <a:ext cx="1006620" cy="792088"/>
            <a:chOff x="-108520" y="0"/>
            <a:chExt cx="1006620" cy="792088"/>
          </a:xfrm>
        </p:grpSpPr>
        <p:grpSp>
          <p:nvGrpSpPr>
            <p:cNvPr id="13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15" name="Triangle rectangle 14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ZoneTexte 15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riangle rectangle 16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" name="ZoneTexte 13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ZoneTexte 17"/>
          <p:cNvSpPr txBox="1"/>
          <p:nvPr/>
        </p:nvSpPr>
        <p:spPr>
          <a:xfrm rot="19521716">
            <a:off x="-144246" y="3263307"/>
            <a:ext cx="310818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Documents  </a:t>
            </a:r>
            <a:r>
              <a:rPr lang="en-US" sz="2400" dirty="0" err="1" smtClean="0"/>
              <a:t>ressources</a:t>
            </a:r>
            <a:endParaRPr lang="fr-F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77127620"/>
      </p:ext>
    </p:extLst>
  </p:cSld>
  <p:clrMapOvr>
    <a:masterClrMapping/>
  </p:clrMapOvr>
  <p:transition advTm="2393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29266"/>
            <a:ext cx="8352928" cy="59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dirty="0" smtClean="0"/>
              <a:t>COURS CO-ENSEIGNEMENT SEANCE 1 (suite)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4046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i="1" dirty="0" smtClean="0">
                <a:solidFill>
                  <a:schemeClr val="tx2">
                    <a:lumMod val="50000"/>
                  </a:schemeClr>
                </a:solidFill>
              </a:rPr>
              <a:t>Problématique  projetée en plein écran</a:t>
            </a:r>
            <a:endParaRPr lang="fr-FR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-108520" y="0"/>
            <a:ext cx="1006620" cy="792088"/>
            <a:chOff x="-108520" y="0"/>
            <a:chExt cx="1006620" cy="792088"/>
          </a:xfrm>
        </p:grpSpPr>
        <p:grpSp>
          <p:nvGrpSpPr>
            <p:cNvPr id="8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10" name="Triangle rectangle 9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riangle rectangle 11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" name="ZoneTexte 8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0" y="3645024"/>
            <a:ext cx="611560" cy="2808312"/>
            <a:chOff x="0" y="3645024"/>
            <a:chExt cx="611560" cy="2808312"/>
          </a:xfrm>
        </p:grpSpPr>
        <p:sp>
          <p:nvSpPr>
            <p:cNvPr id="24" name="Rectangle 23"/>
            <p:cNvSpPr/>
            <p:nvPr/>
          </p:nvSpPr>
          <p:spPr>
            <a:xfrm>
              <a:off x="0" y="3861048"/>
              <a:ext cx="61156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#1</a:t>
              </a:r>
              <a:endParaRPr lang="fr-FR" sz="1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4437112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1</a:t>
              </a:r>
              <a:endParaRPr lang="fr-FR" sz="11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414908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#2</a:t>
              </a:r>
              <a:endParaRPr lang="fr-FR" sz="1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3645024"/>
              <a:ext cx="61156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  <a:endParaRPr lang="fr-FR" sz="11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5445224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2</a:t>
              </a:r>
              <a:endParaRPr lang="fr-FR" sz="11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486916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#3</a:t>
              </a:r>
              <a:endParaRPr lang="fr-FR" sz="12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515719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#4</a:t>
              </a:r>
              <a:endParaRPr lang="fr-FR" sz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0" y="587727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#5</a:t>
              </a:r>
              <a:endParaRPr lang="fr-FR" sz="12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6165304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#6</a:t>
              </a:r>
              <a:endParaRPr lang="fr-FR" sz="1200" dirty="0"/>
            </a:p>
          </p:txBody>
        </p:sp>
      </p:grpSp>
      <p:sp>
        <p:nvSpPr>
          <p:cNvPr id="33" name="Flèche droite 32"/>
          <p:cNvSpPr/>
          <p:nvPr/>
        </p:nvSpPr>
        <p:spPr>
          <a:xfrm flipH="1">
            <a:off x="539552" y="4581128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7127620"/>
      </p:ext>
    </p:extLst>
  </p:cSld>
  <p:clrMapOvr>
    <a:masterClrMapping/>
  </p:clrMapOvr>
  <p:transition advTm="59312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Deba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5503848"/>
            <a:ext cx="1572562" cy="135415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dirty="0" smtClean="0"/>
              <a:t>COURS CO-ENSEIGNEMENT SEANCE 1 (suite)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chemeClr val="tx2">
                    <a:lumMod val="50000"/>
                  </a:schemeClr>
                </a:solidFill>
              </a:rPr>
              <a:t>Documents d’appui</a:t>
            </a:r>
            <a:endParaRPr lang="fr-FR" sz="16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628800"/>
            <a:ext cx="3824706" cy="2736304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96752"/>
            <a:ext cx="4896544" cy="3528392"/>
          </a:xfrm>
          <a:prstGeom prst="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46510" y="4797152"/>
            <a:ext cx="909749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/>
              <a:t>+ TOOLBOX : « LA LANGUE DU DEBAT »</a:t>
            </a:r>
            <a:endParaRPr lang="fr-FR" sz="4400" dirty="0"/>
          </a:p>
        </p:txBody>
      </p:sp>
      <p:grpSp>
        <p:nvGrpSpPr>
          <p:cNvPr id="9" name="Groupe 8"/>
          <p:cNvGrpSpPr/>
          <p:nvPr/>
        </p:nvGrpSpPr>
        <p:grpSpPr>
          <a:xfrm>
            <a:off x="-108520" y="0"/>
            <a:ext cx="1006620" cy="792088"/>
            <a:chOff x="-108520" y="0"/>
            <a:chExt cx="1006620" cy="792088"/>
          </a:xfrm>
        </p:grpSpPr>
        <p:grpSp>
          <p:nvGrpSpPr>
            <p:cNvPr id="10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12" name="Triangle rectangle 11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riangle rectangle 13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Image 15" descr="toolbox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3928" y="6093296"/>
            <a:ext cx="1168405" cy="919145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 rot="19521716">
            <a:off x="2339522" y="1823148"/>
            <a:ext cx="310818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Documents  </a:t>
            </a:r>
            <a:r>
              <a:rPr lang="en-US" sz="2400" dirty="0" err="1" smtClean="0"/>
              <a:t>ressources</a:t>
            </a:r>
            <a:endParaRPr lang="fr-FR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77127620"/>
      </p:ext>
    </p:extLst>
  </p:cSld>
  <p:clrMapOvr>
    <a:masterClrMapping/>
  </p:clrMapOvr>
  <p:transition advTm="46738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400" dirty="0" smtClean="0"/>
              <a:t>COURS CO-ENSEIGNEMENT SEANCE 1 (suite)</a:t>
            </a:r>
            <a:endParaRPr lang="fr-FR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40466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 smtClean="0">
                <a:solidFill>
                  <a:schemeClr val="tx2">
                    <a:lumMod val="50000"/>
                  </a:schemeClr>
                </a:solidFill>
              </a:rPr>
              <a:t>Document à compléter par chaque groupe</a:t>
            </a:r>
            <a:endParaRPr lang="fr-FR" sz="1600" b="1" i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7" y="980728"/>
            <a:ext cx="6408712" cy="399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941168"/>
            <a:ext cx="3058475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e 7"/>
          <p:cNvGrpSpPr/>
          <p:nvPr/>
        </p:nvGrpSpPr>
        <p:grpSpPr>
          <a:xfrm>
            <a:off x="-108520" y="0"/>
            <a:ext cx="1006620" cy="792088"/>
            <a:chOff x="-108520" y="0"/>
            <a:chExt cx="1006620" cy="792088"/>
          </a:xfrm>
        </p:grpSpPr>
        <p:grpSp>
          <p:nvGrpSpPr>
            <p:cNvPr id="9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11" name="Triangle rectangle 10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riangle rectangle 12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0" name="ZoneTexte 9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0" y="3645024"/>
            <a:ext cx="611560" cy="2808312"/>
            <a:chOff x="0" y="3645024"/>
            <a:chExt cx="611560" cy="2808312"/>
          </a:xfrm>
        </p:grpSpPr>
        <p:sp>
          <p:nvSpPr>
            <p:cNvPr id="25" name="Rectangle 24"/>
            <p:cNvSpPr/>
            <p:nvPr/>
          </p:nvSpPr>
          <p:spPr>
            <a:xfrm>
              <a:off x="0" y="3861048"/>
              <a:ext cx="61156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#1</a:t>
              </a:r>
              <a:endParaRPr lang="fr-FR" sz="12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4437112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1</a:t>
              </a:r>
              <a:endParaRPr lang="fr-FR" sz="11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414908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#2</a:t>
              </a:r>
              <a:endParaRPr lang="fr-FR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3645024"/>
              <a:ext cx="61156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  <a:endParaRPr lang="fr-FR" sz="11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5445224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2</a:t>
              </a:r>
              <a:endParaRPr lang="fr-FR" sz="11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486916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#3</a:t>
              </a:r>
              <a:endParaRPr lang="fr-FR" sz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0" y="515719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#4</a:t>
              </a:r>
              <a:endParaRPr lang="fr-FR" sz="12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587727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#5</a:t>
              </a:r>
              <a:endParaRPr lang="fr-FR" sz="12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6165304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#6</a:t>
              </a:r>
              <a:endParaRPr lang="fr-FR" sz="1200" dirty="0"/>
            </a:p>
          </p:txBody>
        </p:sp>
      </p:grpSp>
      <p:sp>
        <p:nvSpPr>
          <p:cNvPr id="34" name="Flèche droite 33"/>
          <p:cNvSpPr/>
          <p:nvPr/>
        </p:nvSpPr>
        <p:spPr>
          <a:xfrm flipH="1">
            <a:off x="539552" y="4581128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7127620"/>
      </p:ext>
    </p:extLst>
  </p:cSld>
  <p:clrMapOvr>
    <a:masterClrMapping/>
  </p:clrMapOvr>
  <p:transition advTm="23868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16632"/>
            <a:ext cx="7772400" cy="980727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OBJECTIFS PEDAGOGIQUES</a:t>
            </a:r>
            <a:br>
              <a:rPr lang="fr-FR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TECHNOLOGIE</a:t>
            </a:r>
            <a:endParaRPr lang="fr-F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11560" y="6237312"/>
            <a:ext cx="8208912" cy="620688"/>
          </a:xfrm>
        </p:spPr>
        <p:txBody>
          <a:bodyPr>
            <a:normAutofit/>
          </a:bodyPr>
          <a:lstStyle/>
          <a:p>
            <a:r>
              <a:rPr lang="fr-FR" sz="2800" dirty="0" err="1" smtClean="0">
                <a:solidFill>
                  <a:schemeClr val="bg2">
                    <a:lumMod val="25000"/>
                  </a:schemeClr>
                </a:solidFill>
              </a:rPr>
              <a:t>Cf</a:t>
            </a:r>
            <a:r>
              <a:rPr lang="fr-FR" sz="2800" dirty="0" smtClean="0">
                <a:solidFill>
                  <a:schemeClr val="bg2">
                    <a:lumMod val="25000"/>
                  </a:schemeClr>
                </a:solidFill>
              </a:rPr>
              <a:t> référentiel STI2D</a:t>
            </a:r>
            <a:endParaRPr lang="fr-FR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423920" y="64886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051720" y="1340768"/>
            <a:ext cx="57241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3000"/>
                    </a:srgbClr>
                  </a:outerShdw>
                </a:effectLst>
              </a:rPr>
              <a:t>Société et développement durable </a:t>
            </a:r>
          </a:p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3000"/>
                    </a:srgbClr>
                  </a:outerShdw>
                </a:effectLst>
              </a:rPr>
              <a:t>O1</a:t>
            </a:r>
            <a:endParaRPr lang="fr-FR" sz="2800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000000">
                    <a:alpha val="73000"/>
                  </a:srgbClr>
                </a:outerShdw>
              </a:effectLst>
            </a:endParaRPr>
          </a:p>
          <a:p>
            <a:endParaRPr lang="fr-FR" sz="140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683568" y="3140968"/>
            <a:ext cx="21957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3000"/>
                    </a:srgbClr>
                  </a:outerShdw>
                </a:effectLst>
              </a:rPr>
              <a:t>Technologie</a:t>
            </a:r>
          </a:p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3000"/>
                    </a:srgbClr>
                  </a:outerShdw>
                </a:effectLst>
              </a:rPr>
              <a:t>O4</a:t>
            </a:r>
            <a:endParaRPr lang="fr-FR" sz="2800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000000">
                    <a:alpha val="73000"/>
                  </a:srgbClr>
                </a:outerShdw>
              </a:effectLst>
            </a:endParaRPr>
          </a:p>
          <a:p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2771800" y="5013176"/>
            <a:ext cx="439248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3000"/>
                    </a:srgbClr>
                  </a:outerShdw>
                </a:effectLst>
              </a:rPr>
              <a:t>Communication </a:t>
            </a:r>
          </a:p>
          <a:p>
            <a:pPr algn="ctr"/>
            <a:r>
              <a:rPr lang="fr-FR" sz="28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3000"/>
                    </a:srgbClr>
                  </a:outerShdw>
                </a:effectLst>
              </a:rPr>
              <a:t> O6</a:t>
            </a:r>
            <a:endParaRPr lang="fr-FR" sz="2800" dirty="0" smtClean="0">
              <a:solidFill>
                <a:schemeClr val="tx2">
                  <a:lumMod val="50000"/>
                </a:schemeClr>
              </a:solidFill>
              <a:effectLst>
                <a:outerShdw blurRad="50800" dist="50800" dir="5400000" algn="ctr" rotWithShape="0">
                  <a:srgbClr val="000000">
                    <a:alpha val="73000"/>
                  </a:srgbClr>
                </a:outerShdw>
              </a:effectLst>
            </a:endParaRPr>
          </a:p>
          <a:p>
            <a:endParaRPr lang="fr-FR" sz="1400" dirty="0"/>
          </a:p>
        </p:txBody>
      </p:sp>
      <p:cxnSp>
        <p:nvCxnSpPr>
          <p:cNvPr id="11" name="Connecteur en arc 10"/>
          <p:cNvCxnSpPr/>
          <p:nvPr/>
        </p:nvCxnSpPr>
        <p:spPr>
          <a:xfrm flipV="1">
            <a:off x="2771800" y="2348880"/>
            <a:ext cx="2232248" cy="1368152"/>
          </a:xfrm>
          <a:prstGeom prst="curvedConnector3">
            <a:avLst>
              <a:gd name="adj1" fmla="val 99778"/>
            </a:avLst>
          </a:prstGeom>
          <a:ln w="984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en arc 20"/>
          <p:cNvCxnSpPr/>
          <p:nvPr/>
        </p:nvCxnSpPr>
        <p:spPr>
          <a:xfrm rot="5400000" flipH="1" flipV="1">
            <a:off x="3671900" y="3681028"/>
            <a:ext cx="2664296" cy="12700"/>
          </a:xfrm>
          <a:prstGeom prst="curvedConnector3">
            <a:avLst>
              <a:gd name="adj1" fmla="val 50000"/>
            </a:avLst>
          </a:prstGeom>
          <a:ln w="984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en arc 23"/>
          <p:cNvCxnSpPr/>
          <p:nvPr/>
        </p:nvCxnSpPr>
        <p:spPr>
          <a:xfrm rot="10800000">
            <a:off x="2771800" y="3717032"/>
            <a:ext cx="2232248" cy="1296144"/>
          </a:xfrm>
          <a:prstGeom prst="curvedConnector3">
            <a:avLst>
              <a:gd name="adj1" fmla="val 222"/>
            </a:avLst>
          </a:prstGeom>
          <a:ln w="9842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e 42"/>
          <p:cNvGrpSpPr/>
          <p:nvPr/>
        </p:nvGrpSpPr>
        <p:grpSpPr>
          <a:xfrm>
            <a:off x="-65212" y="0"/>
            <a:ext cx="857300" cy="792088"/>
            <a:chOff x="-65212" y="0"/>
            <a:chExt cx="857300" cy="792088"/>
          </a:xfrm>
        </p:grpSpPr>
        <p:sp>
          <p:nvSpPr>
            <p:cNvPr id="44" name="Triangle rectangle 43"/>
            <p:cNvSpPr/>
            <p:nvPr/>
          </p:nvSpPr>
          <p:spPr>
            <a:xfrm flipV="1">
              <a:off x="0" y="0"/>
              <a:ext cx="792088" cy="792088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44"/>
            <p:cNvSpPr txBox="1"/>
            <p:nvPr/>
          </p:nvSpPr>
          <p:spPr>
            <a:xfrm rot="19077888">
              <a:off x="-65212" y="96758"/>
              <a:ext cx="7199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STI2D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55692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fr-FR" dirty="0" smtClean="0"/>
              <a:t>SEANCE 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836712"/>
            <a:ext cx="8460432" cy="5184576"/>
          </a:xfrm>
        </p:spPr>
        <p:txBody>
          <a:bodyPr>
            <a:noAutofit/>
          </a:bodyPr>
          <a:lstStyle/>
          <a:p>
            <a:r>
              <a:rPr lang="fr-FR" sz="2800" dirty="0" smtClean="0"/>
              <a:t>VIDEO TRAILER : The </a:t>
            </a:r>
            <a:r>
              <a:rPr lang="fr-FR" sz="2800" dirty="0" err="1" smtClean="0"/>
              <a:t>Dinorwig</a:t>
            </a:r>
            <a:r>
              <a:rPr lang="fr-FR" sz="2800" dirty="0" smtClean="0"/>
              <a:t> Slate </a:t>
            </a:r>
            <a:r>
              <a:rPr lang="fr-FR" sz="2800" dirty="0" err="1" smtClean="0"/>
              <a:t>Quarry</a:t>
            </a:r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Récapitulatif chronologique de la carrière</a:t>
            </a:r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endParaRPr lang="fr-FR" sz="2800" dirty="0" smtClean="0"/>
          </a:p>
          <a:p>
            <a:r>
              <a:rPr lang="fr-FR" sz="2800" dirty="0" smtClean="0"/>
              <a:t>Opposition passé / présent </a:t>
            </a:r>
            <a:r>
              <a:rPr lang="fr-FR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fr-FR" sz="2800" dirty="0" err="1" smtClean="0">
                <a:solidFill>
                  <a:srgbClr val="0070C0"/>
                </a:solidFill>
              </a:rPr>
              <a:t>used</a:t>
            </a:r>
            <a:r>
              <a:rPr lang="fr-FR" sz="2800" dirty="0" smtClean="0">
                <a:solidFill>
                  <a:srgbClr val="0070C0"/>
                </a:solidFill>
              </a:rPr>
              <a:t> to, </a:t>
            </a:r>
            <a:r>
              <a:rPr lang="fr-FR" sz="2800" dirty="0" err="1" smtClean="0">
                <a:solidFill>
                  <a:srgbClr val="0070C0"/>
                </a:solidFill>
              </a:rPr>
              <a:t>didn’t</a:t>
            </a:r>
            <a:r>
              <a:rPr lang="fr-FR" sz="2800" dirty="0" smtClean="0">
                <a:solidFill>
                  <a:srgbClr val="0070C0"/>
                </a:solidFill>
              </a:rPr>
              <a:t> use to) (comparaison des conditions de travail)</a:t>
            </a:r>
            <a:endParaRPr lang="fr-FR" sz="2800" dirty="0">
              <a:solidFill>
                <a:srgbClr val="0070C0"/>
              </a:solidFill>
            </a:endParaRPr>
          </a:p>
          <a:p>
            <a:endParaRPr lang="fr-FR" sz="2800" dirty="0" smtClean="0"/>
          </a:p>
        </p:txBody>
      </p:sp>
      <p:sp>
        <p:nvSpPr>
          <p:cNvPr id="4" name="Flèche droite 3"/>
          <p:cNvSpPr/>
          <p:nvPr/>
        </p:nvSpPr>
        <p:spPr>
          <a:xfrm>
            <a:off x="1835696" y="616530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059832" y="6093296"/>
            <a:ext cx="5372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Vision diachronique du progrès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7" name="Image 6" descr="1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9864" y="0"/>
            <a:ext cx="1224136" cy="1224136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-80667" y="-22537"/>
            <a:ext cx="872755" cy="814625"/>
            <a:chOff x="-80667" y="-22537"/>
            <a:chExt cx="872755" cy="814625"/>
          </a:xfrm>
        </p:grpSpPr>
        <p:sp>
          <p:nvSpPr>
            <p:cNvPr id="9" name="Triangle rectangle 8"/>
            <p:cNvSpPr/>
            <p:nvPr/>
          </p:nvSpPr>
          <p:spPr>
            <a:xfrm flipV="1">
              <a:off x="0" y="0"/>
              <a:ext cx="792088" cy="792088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 rot="19077888">
              <a:off x="-80667" y="-22537"/>
              <a:ext cx="674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schemeClr val="bg1"/>
                  </a:solidFill>
                </a:rPr>
                <a:t>LV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Rectangle 11"/>
          <p:cNvSpPr/>
          <p:nvPr/>
        </p:nvSpPr>
        <p:spPr>
          <a:xfrm>
            <a:off x="0" y="3861048"/>
            <a:ext cx="611560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200" dirty="0" smtClean="0"/>
              <a:t>LV   #1</a:t>
            </a:r>
            <a:endParaRPr lang="fr-FR" sz="1200" dirty="0"/>
          </a:p>
        </p:txBody>
      </p:sp>
      <p:sp>
        <p:nvSpPr>
          <p:cNvPr id="13" name="Rectangle 12"/>
          <p:cNvSpPr/>
          <p:nvPr/>
        </p:nvSpPr>
        <p:spPr>
          <a:xfrm>
            <a:off x="0" y="4437112"/>
            <a:ext cx="611560" cy="430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100" dirty="0" smtClean="0"/>
              <a:t>STI2D</a:t>
            </a:r>
          </a:p>
          <a:p>
            <a:r>
              <a:rPr lang="fr-FR" sz="1100" dirty="0" smtClean="0"/>
              <a:t> LV  # 1</a:t>
            </a:r>
            <a:endParaRPr lang="fr-FR" sz="1100" dirty="0"/>
          </a:p>
        </p:txBody>
      </p:sp>
      <p:sp>
        <p:nvSpPr>
          <p:cNvPr id="14" name="Rectangle 13"/>
          <p:cNvSpPr/>
          <p:nvPr/>
        </p:nvSpPr>
        <p:spPr>
          <a:xfrm>
            <a:off x="0" y="4149080"/>
            <a:ext cx="611560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200" dirty="0" smtClean="0"/>
              <a:t>LV   #2</a:t>
            </a:r>
            <a:endParaRPr lang="fr-FR" sz="1200" dirty="0"/>
          </a:p>
        </p:txBody>
      </p:sp>
      <p:sp>
        <p:nvSpPr>
          <p:cNvPr id="19" name="Rectangle 18"/>
          <p:cNvSpPr/>
          <p:nvPr/>
        </p:nvSpPr>
        <p:spPr>
          <a:xfrm>
            <a:off x="0" y="3645024"/>
            <a:ext cx="611560" cy="2616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100" dirty="0" smtClean="0"/>
              <a:t>STI2D</a:t>
            </a:r>
            <a:endParaRPr lang="fr-FR" sz="1100" dirty="0"/>
          </a:p>
        </p:txBody>
      </p:sp>
      <p:sp>
        <p:nvSpPr>
          <p:cNvPr id="20" name="Rectangle 19"/>
          <p:cNvSpPr/>
          <p:nvPr/>
        </p:nvSpPr>
        <p:spPr>
          <a:xfrm>
            <a:off x="0" y="5445224"/>
            <a:ext cx="611560" cy="4308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100" dirty="0" smtClean="0"/>
              <a:t>STI2D</a:t>
            </a:r>
          </a:p>
          <a:p>
            <a:r>
              <a:rPr lang="fr-FR" sz="1100" dirty="0" smtClean="0"/>
              <a:t> LV  # 2</a:t>
            </a:r>
            <a:endParaRPr lang="fr-FR" sz="1100" dirty="0"/>
          </a:p>
        </p:txBody>
      </p:sp>
      <p:sp>
        <p:nvSpPr>
          <p:cNvPr id="21" name="Rectangle 20"/>
          <p:cNvSpPr/>
          <p:nvPr/>
        </p:nvSpPr>
        <p:spPr>
          <a:xfrm>
            <a:off x="0" y="4869160"/>
            <a:ext cx="611560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200" dirty="0" smtClean="0"/>
              <a:t>LV   #3</a:t>
            </a:r>
            <a:endParaRPr lang="fr-FR" sz="1200" dirty="0"/>
          </a:p>
        </p:txBody>
      </p:sp>
      <p:sp>
        <p:nvSpPr>
          <p:cNvPr id="22" name="Rectangle 21"/>
          <p:cNvSpPr/>
          <p:nvPr/>
        </p:nvSpPr>
        <p:spPr>
          <a:xfrm>
            <a:off x="0" y="5157192"/>
            <a:ext cx="611560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200" dirty="0" smtClean="0"/>
              <a:t>LV   #4</a:t>
            </a:r>
            <a:endParaRPr lang="fr-FR" sz="1200" dirty="0"/>
          </a:p>
        </p:txBody>
      </p:sp>
      <p:sp>
        <p:nvSpPr>
          <p:cNvPr id="23" name="Rectangle 22"/>
          <p:cNvSpPr/>
          <p:nvPr/>
        </p:nvSpPr>
        <p:spPr>
          <a:xfrm>
            <a:off x="0" y="5877272"/>
            <a:ext cx="611560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200" dirty="0" smtClean="0"/>
              <a:t>LV   #5</a:t>
            </a:r>
            <a:endParaRPr lang="fr-FR" sz="1200" dirty="0"/>
          </a:p>
        </p:txBody>
      </p:sp>
      <p:sp>
        <p:nvSpPr>
          <p:cNvPr id="24" name="Rectangle 23"/>
          <p:cNvSpPr/>
          <p:nvPr/>
        </p:nvSpPr>
        <p:spPr>
          <a:xfrm>
            <a:off x="0" y="6165304"/>
            <a:ext cx="611560" cy="288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15875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200" dirty="0" smtClean="0"/>
              <a:t>LV   #6</a:t>
            </a:r>
            <a:endParaRPr lang="fr-FR" sz="1200" dirty="0"/>
          </a:p>
        </p:txBody>
      </p:sp>
      <p:sp>
        <p:nvSpPr>
          <p:cNvPr id="27" name="Flèche droite 26"/>
          <p:cNvSpPr/>
          <p:nvPr/>
        </p:nvSpPr>
        <p:spPr>
          <a:xfrm flipH="1">
            <a:off x="539552" y="4941168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Image 24" descr="slate_quarry_movi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23006">
            <a:off x="6828593" y="1070531"/>
            <a:ext cx="2019935" cy="1746971"/>
          </a:xfrm>
          <a:prstGeom prst="rect">
            <a:avLst/>
          </a:prstGeom>
        </p:spPr>
      </p:pic>
      <p:pic>
        <p:nvPicPr>
          <p:cNvPr id="26" name="Image 25" descr="movie-camer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940152" y="1484784"/>
            <a:ext cx="578933" cy="1008112"/>
          </a:xfrm>
          <a:prstGeom prst="rect">
            <a:avLst/>
          </a:prstGeom>
        </p:spPr>
      </p:pic>
      <p:pic>
        <p:nvPicPr>
          <p:cNvPr id="28" name="Image 27" descr="quarr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996952"/>
            <a:ext cx="2160240" cy="1440792"/>
          </a:xfrm>
          <a:prstGeom prst="rect">
            <a:avLst/>
          </a:prstGeom>
        </p:spPr>
      </p:pic>
      <p:pic>
        <p:nvPicPr>
          <p:cNvPr id="29" name="Image 28" descr="quarry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2996952"/>
            <a:ext cx="2160240" cy="1430735"/>
          </a:xfrm>
          <a:prstGeom prst="rect">
            <a:avLst/>
          </a:prstGeom>
        </p:spPr>
      </p:pic>
      <p:pic>
        <p:nvPicPr>
          <p:cNvPr id="30" name="Image 29" descr="quarry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0152" y="2996952"/>
            <a:ext cx="2367592" cy="144016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2995094"/>
      </p:ext>
    </p:extLst>
  </p:cSld>
  <p:clrMapOvr>
    <a:masterClrMapping/>
  </p:clrMapOvr>
  <p:transition advTm="51199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052736"/>
            <a:ext cx="3908434" cy="4538827"/>
          </a:xfrm>
          <a:prstGeom prst="rect">
            <a:avLst/>
          </a:prstGeom>
          <a:noFill/>
          <a:ln w="222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fr-FR" dirty="0" smtClean="0"/>
              <a:t>SEANCE 4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600200"/>
            <a:ext cx="8075240" cy="4525963"/>
          </a:xfrm>
        </p:spPr>
        <p:txBody>
          <a:bodyPr/>
          <a:lstStyle/>
          <a:p>
            <a:r>
              <a:rPr lang="fr-FR" dirty="0" smtClean="0"/>
              <a:t>Texte TV Pickup</a:t>
            </a:r>
          </a:p>
          <a:p>
            <a:endParaRPr lang="fr-FR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517232"/>
            <a:ext cx="8676456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21</a:t>
            </a:fld>
            <a:endParaRPr lang="fr-FR" dirty="0"/>
          </a:p>
        </p:txBody>
      </p:sp>
      <p:pic>
        <p:nvPicPr>
          <p:cNvPr id="7" name="Image 6" descr="1h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19864" y="0"/>
            <a:ext cx="1224136" cy="1224136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-80667" y="-22537"/>
            <a:ext cx="872755" cy="814625"/>
            <a:chOff x="-80667" y="-22537"/>
            <a:chExt cx="872755" cy="814625"/>
          </a:xfrm>
        </p:grpSpPr>
        <p:sp>
          <p:nvSpPr>
            <p:cNvPr id="9" name="Triangle rectangle 8"/>
            <p:cNvSpPr/>
            <p:nvPr/>
          </p:nvSpPr>
          <p:spPr>
            <a:xfrm flipV="1">
              <a:off x="0" y="0"/>
              <a:ext cx="792088" cy="792088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 rot="19077888">
              <a:off x="-80667" y="-22537"/>
              <a:ext cx="674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schemeClr val="bg1"/>
                  </a:solidFill>
                </a:rPr>
                <a:t>LV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0" y="3645024"/>
            <a:ext cx="611560" cy="2808312"/>
            <a:chOff x="0" y="3645024"/>
            <a:chExt cx="611560" cy="2808312"/>
          </a:xfrm>
        </p:grpSpPr>
        <p:sp>
          <p:nvSpPr>
            <p:cNvPr id="22" name="Rectangle 21"/>
            <p:cNvSpPr/>
            <p:nvPr/>
          </p:nvSpPr>
          <p:spPr>
            <a:xfrm>
              <a:off x="0" y="3861048"/>
              <a:ext cx="61156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#1</a:t>
              </a:r>
              <a:endParaRPr lang="fr-FR" sz="1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4437112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1</a:t>
              </a:r>
              <a:endParaRPr lang="fr-FR" sz="11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414908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#2</a:t>
              </a:r>
              <a:endParaRPr lang="fr-FR" sz="1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3645024"/>
              <a:ext cx="61156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  <a:endParaRPr lang="fr-FR" sz="11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5445224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2</a:t>
              </a:r>
              <a:endParaRPr lang="fr-FR" sz="11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486916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#3</a:t>
              </a:r>
              <a:endParaRPr lang="fr-FR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515719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#4</a:t>
              </a:r>
              <a:endParaRPr lang="fr-FR" sz="1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587727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#5</a:t>
              </a:r>
              <a:endParaRPr lang="fr-FR" sz="12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6165304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#6</a:t>
              </a:r>
              <a:endParaRPr lang="fr-FR" sz="1200" dirty="0"/>
            </a:p>
          </p:txBody>
        </p:sp>
      </p:grpSp>
      <p:sp>
        <p:nvSpPr>
          <p:cNvPr id="31" name="Flèche droite 30"/>
          <p:cNvSpPr/>
          <p:nvPr/>
        </p:nvSpPr>
        <p:spPr>
          <a:xfrm flipH="1">
            <a:off x="539552" y="5229200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36364724"/>
      </p:ext>
    </p:extLst>
  </p:cSld>
  <p:clrMapOvr>
    <a:masterClrMapping/>
  </p:clrMapOvr>
  <p:transition advTm="33805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8820472" cy="1268760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tx2">
                    <a:lumMod val="50000"/>
                  </a:schemeClr>
                </a:solidFill>
              </a:rPr>
              <a:t>COURS CO-ENSEIGNEMENT</a:t>
            </a:r>
            <a:br>
              <a:rPr lang="fr-FR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3600" dirty="0" smtClean="0">
                <a:solidFill>
                  <a:schemeClr val="tx2">
                    <a:lumMod val="50000"/>
                  </a:schemeClr>
                </a:solidFill>
              </a:rPr>
              <a:t>SEANCE 2</a:t>
            </a:r>
            <a:endParaRPr lang="fr-FR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80120" y="2564904"/>
            <a:ext cx="806388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Présentation en groupe du travail réalisé à l'activité 2</a:t>
            </a:r>
          </a:p>
          <a:p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5 groupes de 3         5 exposés de 5 mn + 3 mn de questions = 40mn </a:t>
            </a:r>
          </a:p>
          <a:p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Résultat attendu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: dire si les contraintes sont satisfaites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«  our plant is called … »  «  is located … »</a:t>
            </a:r>
            <a:endParaRPr lang="fr-F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«  the production capability of our plant is … » </a:t>
            </a:r>
          </a:p>
          <a:p>
            <a:endParaRPr lang="fr-F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fr-FR" sz="2400" b="1" dirty="0" smtClean="0">
                <a:solidFill>
                  <a:schemeClr val="tx2">
                    <a:lumMod val="50000"/>
                  </a:schemeClr>
                </a:solidFill>
              </a:rPr>
              <a:t>Tâches des groupes auditeurs : </a:t>
            </a:r>
          </a:p>
          <a:p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Noter les informations transmises par les orateurs (objectif : valorisation différentielle)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105273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i="1" dirty="0" smtClean="0"/>
              <a:t>Activité 3 : 	Mise en commun </a:t>
            </a:r>
          </a:p>
          <a:p>
            <a:r>
              <a:rPr lang="fr-FR" sz="2800" b="1" i="1" dirty="0" smtClean="0"/>
              <a:t>		Résolution  problématique  </a:t>
            </a:r>
          </a:p>
          <a:p>
            <a:r>
              <a:rPr lang="fr-FR" sz="2000" dirty="0" smtClean="0"/>
              <a:t>Structure : 2 demi-classes</a:t>
            </a:r>
          </a:p>
          <a:p>
            <a:r>
              <a:rPr lang="fr-FR" sz="2000" dirty="0" smtClean="0"/>
              <a:t>Professeurs</a:t>
            </a:r>
            <a:r>
              <a:rPr lang="fr-FR" sz="2000" i="1" dirty="0" smtClean="0"/>
              <a:t> : supervisent et régulent les échanges</a:t>
            </a:r>
            <a:endParaRPr lang="fr-FR" sz="2000" dirty="0"/>
          </a:p>
        </p:txBody>
      </p:sp>
      <p:sp>
        <p:nvSpPr>
          <p:cNvPr id="6" name="Double flèche horizontale 5"/>
          <p:cNvSpPr/>
          <p:nvPr/>
        </p:nvSpPr>
        <p:spPr>
          <a:xfrm>
            <a:off x="3059832" y="3068960"/>
            <a:ext cx="360040" cy="216024"/>
          </a:xfrm>
          <a:prstGeom prst="left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22</a:t>
            </a:fld>
            <a:endParaRPr lang="fr-FR" dirty="0"/>
          </a:p>
        </p:txBody>
      </p:sp>
      <p:pic>
        <p:nvPicPr>
          <p:cNvPr id="8" name="Image 7" descr="2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-108520" y="0"/>
            <a:ext cx="1006620" cy="792088"/>
            <a:chOff x="-108520" y="0"/>
            <a:chExt cx="1006620" cy="792088"/>
          </a:xfrm>
        </p:grpSpPr>
        <p:grpSp>
          <p:nvGrpSpPr>
            <p:cNvPr id="10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12" name="Triangle rectangle 11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riangle rectangle 13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1" name="ZoneTexte 10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0" y="3645024"/>
            <a:ext cx="611560" cy="2808312"/>
            <a:chOff x="0" y="3645024"/>
            <a:chExt cx="611560" cy="2808312"/>
          </a:xfrm>
        </p:grpSpPr>
        <p:sp>
          <p:nvSpPr>
            <p:cNvPr id="26" name="Rectangle 25"/>
            <p:cNvSpPr/>
            <p:nvPr/>
          </p:nvSpPr>
          <p:spPr>
            <a:xfrm>
              <a:off x="0" y="3861048"/>
              <a:ext cx="61156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#1</a:t>
              </a:r>
              <a:endParaRPr lang="fr-FR" sz="1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4437112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1</a:t>
              </a:r>
              <a:endParaRPr lang="fr-FR" sz="11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414908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#2</a:t>
              </a:r>
              <a:endParaRPr lang="fr-FR" sz="1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0" y="3645024"/>
              <a:ext cx="61156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  <a:endParaRPr lang="fr-FR" sz="11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0" y="5445224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2</a:t>
              </a:r>
              <a:endParaRPr lang="fr-FR" sz="11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0" y="486916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#3</a:t>
              </a:r>
              <a:endParaRPr lang="fr-FR" sz="1200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0" y="515719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#4</a:t>
              </a:r>
              <a:endParaRPr lang="fr-FR" sz="12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0" y="587727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#5</a:t>
              </a:r>
              <a:endParaRPr lang="fr-FR" sz="12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165304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#6</a:t>
              </a:r>
              <a:endParaRPr lang="fr-FR" sz="1200" dirty="0"/>
            </a:p>
          </p:txBody>
        </p:sp>
      </p:grpSp>
      <p:sp>
        <p:nvSpPr>
          <p:cNvPr id="35" name="Flèche droite 34"/>
          <p:cNvSpPr/>
          <p:nvPr/>
        </p:nvSpPr>
        <p:spPr>
          <a:xfrm flipH="1">
            <a:off x="539552" y="5589240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 descr="40m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00392" y="1268760"/>
            <a:ext cx="787543" cy="787543"/>
          </a:xfrm>
          <a:prstGeom prst="rect">
            <a:avLst/>
          </a:prstGeom>
        </p:spPr>
      </p:pic>
      <p:sp>
        <p:nvSpPr>
          <p:cNvPr id="38" name="Flèche droite 37"/>
          <p:cNvSpPr/>
          <p:nvPr/>
        </p:nvSpPr>
        <p:spPr>
          <a:xfrm flipH="1">
            <a:off x="8676456" y="1484784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9" name="Image 38" descr="40mn.png"/>
          <p:cNvPicPr>
            <a:picLocks noChangeAspect="1"/>
          </p:cNvPicPr>
          <p:nvPr/>
        </p:nvPicPr>
        <p:blipFill>
          <a:blip r:embed="rId3" cstate="print">
            <a:lum bright="33000" contrast="-57000"/>
          </a:blip>
          <a:stretch>
            <a:fillRect/>
          </a:stretch>
        </p:blipFill>
        <p:spPr>
          <a:xfrm>
            <a:off x="7884368" y="1988840"/>
            <a:ext cx="648072" cy="648072"/>
          </a:xfrm>
          <a:prstGeom prst="rect">
            <a:avLst/>
          </a:prstGeom>
        </p:spPr>
      </p:pic>
      <p:pic>
        <p:nvPicPr>
          <p:cNvPr id="40" name="Image 39" descr="40mn.png"/>
          <p:cNvPicPr>
            <a:picLocks noChangeAspect="1"/>
          </p:cNvPicPr>
          <p:nvPr/>
        </p:nvPicPr>
        <p:blipFill>
          <a:blip r:embed="rId3" cstate="print">
            <a:lum bright="33000"/>
          </a:blip>
          <a:stretch>
            <a:fillRect/>
          </a:stretch>
        </p:blipFill>
        <p:spPr>
          <a:xfrm>
            <a:off x="8495928" y="198884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10619170"/>
      </p:ext>
    </p:extLst>
  </p:cSld>
  <p:clrMapOvr>
    <a:masterClrMapping/>
  </p:clrMapOvr>
  <p:transition advTm="9605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40m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4368" y="1988840"/>
            <a:ext cx="648072" cy="648072"/>
          </a:xfrm>
          <a:prstGeom prst="rect">
            <a:avLst/>
          </a:prstGeom>
        </p:spPr>
      </p:pic>
      <p:pic>
        <p:nvPicPr>
          <p:cNvPr id="27" name="Image 26" descr="40mn.png"/>
          <p:cNvPicPr>
            <a:picLocks noChangeAspect="1"/>
          </p:cNvPicPr>
          <p:nvPr/>
        </p:nvPicPr>
        <p:blipFill>
          <a:blip r:embed="rId2" cstate="print">
            <a:lum bright="33000"/>
          </a:blip>
          <a:stretch>
            <a:fillRect/>
          </a:stretch>
        </p:blipFill>
        <p:spPr>
          <a:xfrm>
            <a:off x="8495928" y="1988840"/>
            <a:ext cx="648072" cy="6480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tx2">
                    <a:lumMod val="50000"/>
                  </a:schemeClr>
                </a:solidFill>
              </a:rPr>
              <a:t>COURS CO-ENSEIGNEMENT</a:t>
            </a:r>
            <a:br>
              <a:rPr lang="fr-FR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3600" dirty="0" smtClean="0">
                <a:solidFill>
                  <a:schemeClr val="tx2">
                    <a:lumMod val="50000"/>
                  </a:schemeClr>
                </a:solidFill>
              </a:rPr>
              <a:t>SEANCE 2</a:t>
            </a:r>
            <a:endParaRPr lang="fr-FR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1196752"/>
            <a:ext cx="83164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chemeClr val="tx2">
                    <a:lumMod val="50000"/>
                  </a:schemeClr>
                </a:solidFill>
              </a:rPr>
              <a:t>Activité 4 : Valorisation</a:t>
            </a:r>
          </a:p>
          <a:p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Structure : </a:t>
            </a:r>
            <a:r>
              <a:rPr lang="fr-FR" sz="2800" i="1" dirty="0" smtClean="0">
                <a:solidFill>
                  <a:schemeClr val="tx2">
                    <a:lumMod val="50000"/>
                  </a:schemeClr>
                </a:solidFill>
              </a:rPr>
              <a:t>2 demi-classes</a:t>
            </a:r>
          </a:p>
          <a:p>
            <a:r>
              <a:rPr lang="fr-FR" sz="2800" i="1" dirty="0" smtClean="0">
                <a:solidFill>
                  <a:schemeClr val="tx2">
                    <a:lumMod val="50000"/>
                  </a:schemeClr>
                </a:solidFill>
              </a:rPr>
              <a:t>Permutation activités après 40 mn</a:t>
            </a:r>
            <a:r>
              <a:rPr lang="fr-FR" sz="2000" b="1" i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2800" b="1" i="1" dirty="0" smtClean="0">
                <a:solidFill>
                  <a:schemeClr val="tx2">
                    <a:lumMod val="50000"/>
                  </a:schemeClr>
                </a:solidFill>
              </a:rPr>
              <a:t>4.1 Production orale avec l'assistante </a:t>
            </a:r>
            <a:endParaRPr lang="fr-FR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Structure : demi-classe soit 5 groupes = 15 élèves</a:t>
            </a:r>
          </a:p>
          <a:p>
            <a:r>
              <a:rPr lang="fr-FR" sz="3200" u="sng" dirty="0" smtClean="0">
                <a:solidFill>
                  <a:schemeClr val="tx2">
                    <a:lumMod val="50000"/>
                  </a:schemeClr>
                </a:solidFill>
              </a:rPr>
              <a:t>Professeur d'anglais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</a:p>
          <a:p>
            <a:r>
              <a:rPr lang="fr-FR" sz="2400" i="1" dirty="0" smtClean="0">
                <a:solidFill>
                  <a:schemeClr val="tx2">
                    <a:lumMod val="50000"/>
                  </a:schemeClr>
                </a:solidFill>
              </a:rPr>
              <a:t>            évalue la prise de parole par grille </a:t>
            </a:r>
            <a:r>
              <a:rPr lang="fr-FR" sz="2400" i="1" dirty="0" err="1" smtClean="0">
                <a:solidFill>
                  <a:schemeClr val="tx2">
                    <a:lumMod val="50000"/>
                  </a:schemeClr>
                </a:solidFill>
              </a:rPr>
              <a:t>critériée</a:t>
            </a:r>
            <a:r>
              <a:rPr lang="fr-FR" sz="2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fr-F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2400" i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fr-F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2400" b="1" i="1" dirty="0" err="1" smtClean="0">
                <a:solidFill>
                  <a:schemeClr val="tx2">
                    <a:lumMod val="50000"/>
                  </a:schemeClr>
                </a:solidFill>
              </a:rPr>
              <a:t>Task</a:t>
            </a:r>
            <a:r>
              <a:rPr lang="fr-FR" sz="2400" i="1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« Vendre » votre centre de stockage à l’assistante ('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investor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') au cours d'une table ronde ; 15 élèves face à l'assistante</a:t>
            </a:r>
          </a:p>
          <a:p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Utilisation de comparaisons numériques (STI)</a:t>
            </a:r>
          </a:p>
          <a:p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Utilisation de comparaisons et superlatifs(LV)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23</a:t>
            </a:fld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-108520" y="0"/>
            <a:ext cx="1006620" cy="792088"/>
            <a:chOff x="-108520" y="0"/>
            <a:chExt cx="1006620" cy="792088"/>
          </a:xfrm>
        </p:grpSpPr>
        <p:grpSp>
          <p:nvGrpSpPr>
            <p:cNvPr id="7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9" name="Triangle rectangle 8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riangle rectangle 10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0" y="3645024"/>
            <a:ext cx="611560" cy="2808312"/>
            <a:chOff x="0" y="3645024"/>
            <a:chExt cx="611560" cy="2808312"/>
          </a:xfrm>
        </p:grpSpPr>
        <p:sp>
          <p:nvSpPr>
            <p:cNvPr id="13" name="Rectangle 12"/>
            <p:cNvSpPr/>
            <p:nvPr/>
          </p:nvSpPr>
          <p:spPr>
            <a:xfrm>
              <a:off x="0" y="3861048"/>
              <a:ext cx="61156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#1</a:t>
              </a:r>
              <a:endParaRPr lang="fr-FR" sz="1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437112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1</a:t>
              </a:r>
              <a:endParaRPr lang="fr-FR" sz="11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414908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#2</a:t>
              </a:r>
              <a:endParaRPr lang="fr-FR" sz="12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3645024"/>
              <a:ext cx="61156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  <a:endParaRPr lang="fr-FR" sz="11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5445224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2</a:t>
              </a:r>
              <a:endParaRPr lang="fr-FR" sz="11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486916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#3</a:t>
              </a:r>
              <a:endParaRPr lang="fr-FR" sz="12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515719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#4</a:t>
              </a:r>
              <a:endParaRPr lang="fr-FR" sz="1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587727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#5</a:t>
              </a:r>
              <a:endParaRPr lang="fr-FR" sz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165304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#6</a:t>
              </a:r>
              <a:endParaRPr lang="fr-FR" sz="1200" dirty="0"/>
            </a:p>
          </p:txBody>
        </p:sp>
      </p:grpSp>
      <p:sp>
        <p:nvSpPr>
          <p:cNvPr id="22" name="Flèche droite 21"/>
          <p:cNvSpPr/>
          <p:nvPr/>
        </p:nvSpPr>
        <p:spPr>
          <a:xfrm flipH="1">
            <a:off x="539552" y="5589240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3" name="Image 22" descr="2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  <p:pic>
        <p:nvPicPr>
          <p:cNvPr id="24" name="Image 23" descr="40mn.png"/>
          <p:cNvPicPr>
            <a:picLocks noChangeAspect="1"/>
          </p:cNvPicPr>
          <p:nvPr/>
        </p:nvPicPr>
        <p:blipFill>
          <a:blip r:embed="rId2" cstate="print">
            <a:lum bright="33000"/>
          </a:blip>
          <a:stretch>
            <a:fillRect/>
          </a:stretch>
        </p:blipFill>
        <p:spPr>
          <a:xfrm>
            <a:off x="8100392" y="1268760"/>
            <a:ext cx="787543" cy="787543"/>
          </a:xfrm>
          <a:prstGeom prst="rect">
            <a:avLst/>
          </a:prstGeom>
        </p:spPr>
      </p:pic>
      <p:sp>
        <p:nvSpPr>
          <p:cNvPr id="25" name="Flèche droite 24"/>
          <p:cNvSpPr/>
          <p:nvPr/>
        </p:nvSpPr>
        <p:spPr>
          <a:xfrm rot="5400000" flipH="1">
            <a:off x="8064388" y="2456892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10619170"/>
      </p:ext>
    </p:extLst>
  </p:cSld>
  <p:clrMapOvr>
    <a:masterClrMapping/>
  </p:clrMapOvr>
  <p:transition advTm="66706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</a:bodyPr>
          <a:lstStyle/>
          <a:p>
            <a:r>
              <a:rPr lang="fr-FR" sz="3600" dirty="0" smtClean="0">
                <a:solidFill>
                  <a:schemeClr val="tx2">
                    <a:lumMod val="50000"/>
                  </a:schemeClr>
                </a:solidFill>
              </a:rPr>
              <a:t>COURS CO-ENSEIGNEMENT</a:t>
            </a:r>
            <a:br>
              <a:rPr lang="fr-FR" sz="36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fr-FR" sz="3600" dirty="0" smtClean="0">
                <a:solidFill>
                  <a:schemeClr val="tx2">
                    <a:lumMod val="50000"/>
                  </a:schemeClr>
                </a:solidFill>
              </a:rPr>
              <a:t>SEANCE 2</a:t>
            </a:r>
            <a:endParaRPr lang="fr-FR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1196752"/>
            <a:ext cx="831641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i="1" dirty="0" smtClean="0">
                <a:solidFill>
                  <a:schemeClr val="tx2">
                    <a:lumMod val="50000"/>
                  </a:schemeClr>
                </a:solidFill>
              </a:rPr>
              <a:t>Activité 4 : Valorisation</a:t>
            </a:r>
          </a:p>
          <a:p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Structure : </a:t>
            </a:r>
            <a:r>
              <a:rPr lang="fr-FR" sz="2800" i="1" dirty="0" smtClean="0">
                <a:solidFill>
                  <a:schemeClr val="tx2">
                    <a:lumMod val="50000"/>
                  </a:schemeClr>
                </a:solidFill>
              </a:rPr>
              <a:t>2 demi-classes</a:t>
            </a:r>
          </a:p>
          <a:p>
            <a:r>
              <a:rPr lang="fr-FR" sz="2800" i="1" dirty="0" smtClean="0">
                <a:solidFill>
                  <a:schemeClr val="tx2">
                    <a:lumMod val="50000"/>
                  </a:schemeClr>
                </a:solidFill>
              </a:rPr>
              <a:t>Permutation activités après 40 mn</a:t>
            </a:r>
            <a:endParaRPr lang="fr-F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2000" b="1" i="1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r>
              <a:rPr lang="fr-FR" sz="2800" b="1" i="1" dirty="0" smtClean="0">
                <a:solidFill>
                  <a:schemeClr val="tx2">
                    <a:lumMod val="50000"/>
                  </a:schemeClr>
                </a:solidFill>
              </a:rPr>
              <a:t>4.2 Production écrite par groupes de 3</a:t>
            </a:r>
            <a:endParaRPr lang="fr-FR" sz="28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Structure : demi-classe soit 5 groupes = 15 élèves</a:t>
            </a:r>
          </a:p>
          <a:p>
            <a:r>
              <a:rPr lang="fr-FR" sz="3200" u="sng" dirty="0" smtClean="0">
                <a:solidFill>
                  <a:schemeClr val="tx2">
                    <a:lumMod val="50000"/>
                  </a:schemeClr>
                </a:solidFill>
              </a:rPr>
              <a:t>Professeur de STI2D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  <a:r>
              <a:rPr lang="fr-FR" sz="2400" i="1" dirty="0" smtClean="0">
                <a:solidFill>
                  <a:schemeClr val="tx2">
                    <a:lumMod val="50000"/>
                  </a:schemeClr>
                </a:solidFill>
              </a:rPr>
              <a:t>aide à la rédaction</a:t>
            </a:r>
          </a:p>
          <a:p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r>
              <a:rPr lang="fr-FR" sz="2400" b="1" i="1" dirty="0" err="1" smtClean="0">
                <a:solidFill>
                  <a:schemeClr val="tx2">
                    <a:lumMod val="50000"/>
                  </a:schemeClr>
                </a:solidFill>
              </a:rPr>
              <a:t>Task</a:t>
            </a:r>
            <a:r>
              <a:rPr lang="fr-FR" sz="2400" b="1" i="1" dirty="0" smtClean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Communiquer par écrit avec un investisseur : rédiger un courrier électronique de valorisation et une fiche technique récapitulative (publicité comparative admise) .</a:t>
            </a:r>
          </a:p>
          <a:p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</a:p>
          <a:p>
            <a:endParaRPr lang="fr-FR" sz="20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fr-FR" sz="2800" b="1" i="1" dirty="0" smtClean="0">
                <a:solidFill>
                  <a:schemeClr val="tx2">
                    <a:lumMod val="50000"/>
                  </a:schemeClr>
                </a:solidFill>
              </a:rPr>
              <a:t>Le travail écrit est ramassé et évalué à la fin de la séance par les 2 professeurs.</a:t>
            </a:r>
            <a:endParaRPr lang="fr-FR" sz="28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148064" y="5301208"/>
            <a:ext cx="3682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i="1" dirty="0" smtClean="0"/>
              <a:t>+ </a:t>
            </a:r>
            <a:r>
              <a:rPr lang="fr-FR" sz="2400" b="1" i="1" dirty="0" err="1" smtClean="0"/>
              <a:t>Toolbox</a:t>
            </a:r>
            <a:r>
              <a:rPr lang="fr-FR" sz="2400" b="1" i="1" dirty="0" smtClean="0"/>
              <a:t> « </a:t>
            </a:r>
            <a:r>
              <a:rPr lang="fr-FR" sz="2400" b="1" i="1" dirty="0" err="1" smtClean="0"/>
              <a:t>emailing</a:t>
            </a:r>
            <a:r>
              <a:rPr lang="fr-FR" sz="2400" b="1" i="1" dirty="0" smtClean="0"/>
              <a:t> »</a:t>
            </a:r>
            <a:endParaRPr lang="fr-FR" sz="2400" b="1" i="1" dirty="0"/>
          </a:p>
        </p:txBody>
      </p:sp>
      <p:grpSp>
        <p:nvGrpSpPr>
          <p:cNvPr id="7" name="Groupe 6"/>
          <p:cNvGrpSpPr/>
          <p:nvPr/>
        </p:nvGrpSpPr>
        <p:grpSpPr>
          <a:xfrm>
            <a:off x="-108520" y="0"/>
            <a:ext cx="1006620" cy="792088"/>
            <a:chOff x="-108520" y="0"/>
            <a:chExt cx="1006620" cy="792088"/>
          </a:xfrm>
        </p:grpSpPr>
        <p:grpSp>
          <p:nvGrpSpPr>
            <p:cNvPr id="8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10" name="Triangle rectangle 9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riangle rectangle 11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" name="ZoneTexte 8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0" y="3645024"/>
            <a:ext cx="611560" cy="2808312"/>
            <a:chOff x="0" y="3645024"/>
            <a:chExt cx="611560" cy="2808312"/>
          </a:xfrm>
        </p:grpSpPr>
        <p:sp>
          <p:nvSpPr>
            <p:cNvPr id="14" name="Rectangle 13"/>
            <p:cNvSpPr/>
            <p:nvPr/>
          </p:nvSpPr>
          <p:spPr>
            <a:xfrm>
              <a:off x="0" y="3861048"/>
              <a:ext cx="61156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#1</a:t>
              </a:r>
              <a:endParaRPr lang="fr-FR" sz="12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4437112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1</a:t>
              </a:r>
              <a:endParaRPr lang="fr-FR" sz="1100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414908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#2</a:t>
              </a:r>
              <a:endParaRPr lang="fr-FR" sz="12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0" y="3645024"/>
              <a:ext cx="61156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  <a:endParaRPr lang="fr-FR" sz="11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5445224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2</a:t>
              </a:r>
              <a:endParaRPr lang="fr-FR" sz="11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486916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#3</a:t>
              </a:r>
              <a:endParaRPr lang="fr-FR" sz="1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515719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#4</a:t>
              </a:r>
              <a:endParaRPr lang="fr-FR" sz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587727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#5</a:t>
              </a:r>
              <a:endParaRPr lang="fr-FR" sz="1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165304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#6</a:t>
              </a:r>
              <a:endParaRPr lang="fr-FR" sz="1200" dirty="0"/>
            </a:p>
          </p:txBody>
        </p:sp>
      </p:grpSp>
      <p:sp>
        <p:nvSpPr>
          <p:cNvPr id="23" name="Flèche droite 22"/>
          <p:cNvSpPr/>
          <p:nvPr/>
        </p:nvSpPr>
        <p:spPr>
          <a:xfrm flipH="1">
            <a:off x="539552" y="5589240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" name="Image 23" descr="40mn.png"/>
          <p:cNvPicPr>
            <a:picLocks noChangeAspect="1"/>
          </p:cNvPicPr>
          <p:nvPr/>
        </p:nvPicPr>
        <p:blipFill>
          <a:blip r:embed="rId2" cstate="print">
            <a:lum bright="33000"/>
          </a:blip>
          <a:stretch>
            <a:fillRect/>
          </a:stretch>
        </p:blipFill>
        <p:spPr>
          <a:xfrm>
            <a:off x="7884368" y="1988840"/>
            <a:ext cx="648072" cy="648072"/>
          </a:xfrm>
          <a:prstGeom prst="rect">
            <a:avLst/>
          </a:prstGeom>
        </p:spPr>
      </p:pic>
      <p:pic>
        <p:nvPicPr>
          <p:cNvPr id="25" name="Image 24" descr="40m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95928" y="1988840"/>
            <a:ext cx="648072" cy="648072"/>
          </a:xfrm>
          <a:prstGeom prst="rect">
            <a:avLst/>
          </a:prstGeom>
        </p:spPr>
      </p:pic>
      <p:pic>
        <p:nvPicPr>
          <p:cNvPr id="26" name="Image 25" descr="2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47248" y="0"/>
            <a:ext cx="1196752" cy="1196752"/>
          </a:xfrm>
          <a:prstGeom prst="rect">
            <a:avLst/>
          </a:prstGeom>
        </p:spPr>
      </p:pic>
      <p:pic>
        <p:nvPicPr>
          <p:cNvPr id="27" name="Image 26" descr="40mn.png"/>
          <p:cNvPicPr>
            <a:picLocks noChangeAspect="1"/>
          </p:cNvPicPr>
          <p:nvPr/>
        </p:nvPicPr>
        <p:blipFill>
          <a:blip r:embed="rId2" cstate="print">
            <a:lum bright="33000"/>
          </a:blip>
          <a:stretch>
            <a:fillRect/>
          </a:stretch>
        </p:blipFill>
        <p:spPr>
          <a:xfrm>
            <a:off x="8100392" y="1268760"/>
            <a:ext cx="787543" cy="787543"/>
          </a:xfrm>
          <a:prstGeom prst="rect">
            <a:avLst/>
          </a:prstGeom>
        </p:spPr>
      </p:pic>
      <p:sp>
        <p:nvSpPr>
          <p:cNvPr id="28" name="Flèche droite 27"/>
          <p:cNvSpPr/>
          <p:nvPr/>
        </p:nvSpPr>
        <p:spPr>
          <a:xfrm rot="5400000" flipH="1">
            <a:off x="8640452" y="2456892"/>
            <a:ext cx="360040" cy="2880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10619170"/>
      </p:ext>
    </p:extLst>
  </p:cSld>
  <p:clrMapOvr>
    <a:masterClrMapping/>
  </p:clrMapOvr>
  <p:transition advTm="67096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/>
          <a:lstStyle/>
          <a:p>
            <a:r>
              <a:rPr lang="fr-FR" dirty="0" smtClean="0"/>
              <a:t>SEANCE 5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836712"/>
            <a:ext cx="8316416" cy="6021288"/>
          </a:xfrm>
        </p:spPr>
        <p:txBody>
          <a:bodyPr>
            <a:noAutofit/>
          </a:bodyPr>
          <a:lstStyle/>
          <a:p>
            <a:r>
              <a:rPr lang="fr-FR" sz="2800" dirty="0" smtClean="0"/>
              <a:t>TÂCHE FINALE</a:t>
            </a:r>
          </a:p>
          <a:p>
            <a:pPr>
              <a:buNone/>
            </a:pP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TRAVAIL EN GROUPES</a:t>
            </a:r>
          </a:p>
          <a:p>
            <a:pPr marL="0" indent="0">
              <a:buNone/>
            </a:pPr>
            <a:r>
              <a:rPr lang="fr-FR" sz="2800" dirty="0" smtClean="0"/>
              <a:t>AU CDI</a:t>
            </a:r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r>
              <a:rPr lang="fr-FR" sz="2800" dirty="0" smtClean="0"/>
              <a:t>CREATION D’UNE BROCHURE TOURISTIQUE SUR LA CENTRALE ET SON ENVIRONNEMENT CULTUREL</a:t>
            </a:r>
          </a:p>
          <a:p>
            <a:pPr marL="0" indent="0">
              <a:buFont typeface="Wingdings" pitchFamily="2" charset="2"/>
              <a:buChar char="Ø"/>
            </a:pPr>
            <a:r>
              <a:rPr lang="fr-FR" sz="2800" dirty="0" smtClean="0"/>
              <a:t> Réinvestissement contextualisé des connaissances technologiques</a:t>
            </a:r>
          </a:p>
          <a:p>
            <a:pPr marL="0" indent="0">
              <a:buFont typeface="Wingdings" pitchFamily="2" charset="2"/>
              <a:buChar char="Ø"/>
            </a:pPr>
            <a:r>
              <a:rPr lang="fr-FR" sz="2800" dirty="0" smtClean="0"/>
              <a:t> Elaboration d’un historique du lieu</a:t>
            </a:r>
          </a:p>
          <a:p>
            <a:pPr marL="0" indent="0">
              <a:buFont typeface="Wingdings" pitchFamily="2" charset="2"/>
              <a:buChar char="Ø"/>
            </a:pPr>
            <a:r>
              <a:rPr lang="fr-FR" sz="2800" dirty="0" smtClean="0"/>
              <a:t> Ouverture sur l’aspect touristique et culturel</a:t>
            </a:r>
          </a:p>
          <a:p>
            <a:pPr marL="0" indent="0">
              <a:buFont typeface="Wingdings" pitchFamily="2" charset="2"/>
              <a:buChar char="Ø"/>
            </a:pPr>
            <a:r>
              <a:rPr lang="fr-FR" sz="2800" dirty="0" smtClean="0"/>
              <a:t> Travail sur la forme spécifique de la brochure</a:t>
            </a:r>
            <a:endParaRPr lang="fr-FR" sz="2800" dirty="0"/>
          </a:p>
        </p:txBody>
      </p:sp>
      <p:sp>
        <p:nvSpPr>
          <p:cNvPr id="4" name="ZoneTexte 3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25</a:t>
            </a:fld>
            <a:endParaRPr lang="fr-FR" dirty="0"/>
          </a:p>
        </p:txBody>
      </p:sp>
      <p:pic>
        <p:nvPicPr>
          <p:cNvPr id="5" name="Image 4" descr="1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9864" y="0"/>
            <a:ext cx="1224136" cy="1224136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-80667" y="-22537"/>
            <a:ext cx="872755" cy="814625"/>
            <a:chOff x="-80667" y="-22537"/>
            <a:chExt cx="872755" cy="814625"/>
          </a:xfrm>
        </p:grpSpPr>
        <p:sp>
          <p:nvSpPr>
            <p:cNvPr id="7" name="Triangle rectangle 6"/>
            <p:cNvSpPr/>
            <p:nvPr/>
          </p:nvSpPr>
          <p:spPr>
            <a:xfrm flipV="1">
              <a:off x="0" y="0"/>
              <a:ext cx="792088" cy="792088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 rot="19077888">
              <a:off x="-80667" y="-22537"/>
              <a:ext cx="674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schemeClr val="bg1"/>
                  </a:solidFill>
                </a:rPr>
                <a:t>LV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0" y="3645024"/>
            <a:ext cx="611560" cy="2808312"/>
            <a:chOff x="0" y="3645024"/>
            <a:chExt cx="611560" cy="2808312"/>
          </a:xfrm>
        </p:grpSpPr>
        <p:sp>
          <p:nvSpPr>
            <p:cNvPr id="20" name="Rectangle 19"/>
            <p:cNvSpPr/>
            <p:nvPr/>
          </p:nvSpPr>
          <p:spPr>
            <a:xfrm>
              <a:off x="0" y="3861048"/>
              <a:ext cx="61156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#1</a:t>
              </a:r>
              <a:endParaRPr lang="fr-FR" sz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4437112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1</a:t>
              </a:r>
              <a:endParaRPr lang="fr-FR" sz="11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414908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#2</a:t>
              </a:r>
              <a:endParaRPr lang="fr-FR" sz="1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3645024"/>
              <a:ext cx="61156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  <a:endParaRPr lang="fr-FR" sz="11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5445224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2</a:t>
              </a:r>
              <a:endParaRPr lang="fr-FR" sz="11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486916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#3</a:t>
              </a:r>
              <a:endParaRPr lang="fr-FR" sz="12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515719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#4</a:t>
              </a:r>
              <a:endParaRPr lang="fr-FR" sz="1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87727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#5</a:t>
              </a:r>
              <a:endParaRPr lang="fr-FR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165304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#6</a:t>
              </a:r>
              <a:endParaRPr lang="fr-FR" sz="1200" dirty="0"/>
            </a:p>
          </p:txBody>
        </p:sp>
      </p:grpSp>
      <p:sp>
        <p:nvSpPr>
          <p:cNvPr id="29" name="Flèche droite 28"/>
          <p:cNvSpPr/>
          <p:nvPr/>
        </p:nvSpPr>
        <p:spPr>
          <a:xfrm flipH="1">
            <a:off x="539552" y="5949280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96752"/>
            <a:ext cx="2474916" cy="218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196752"/>
            <a:ext cx="2483769" cy="218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540132941"/>
      </p:ext>
    </p:extLst>
  </p:cSld>
  <p:clrMapOvr>
    <a:masterClrMapping/>
  </p:clrMapOvr>
  <p:transition advTm="16026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SEANCE 6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7584" y="1628800"/>
            <a:ext cx="8157592" cy="4525963"/>
          </a:xfrm>
        </p:spPr>
        <p:txBody>
          <a:bodyPr/>
          <a:lstStyle/>
          <a:p>
            <a:r>
              <a:rPr lang="fr-FR" dirty="0" smtClean="0"/>
              <a:t>Evaluation finale</a:t>
            </a:r>
          </a:p>
          <a:p>
            <a:endParaRPr lang="fr-FR" dirty="0" smtClean="0"/>
          </a:p>
          <a:p>
            <a:r>
              <a:rPr lang="fr-FR" dirty="0" smtClean="0"/>
              <a:t>Ecrire un article de presse de type informatif sur leur centrale et son environnement touristique et culturel </a:t>
            </a:r>
          </a:p>
          <a:p>
            <a:r>
              <a:rPr lang="fr-FR" dirty="0" smtClean="0"/>
              <a:t>200 mots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Comparaison -  habitude -  passé/présent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26</a:t>
            </a:fld>
            <a:endParaRPr lang="fr-FR" dirty="0"/>
          </a:p>
        </p:txBody>
      </p:sp>
      <p:pic>
        <p:nvPicPr>
          <p:cNvPr id="5" name="Image 4" descr="1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19864" y="0"/>
            <a:ext cx="1224136" cy="1224136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-80667" y="-22537"/>
            <a:ext cx="872755" cy="814625"/>
            <a:chOff x="-80667" y="-22537"/>
            <a:chExt cx="872755" cy="814625"/>
          </a:xfrm>
        </p:grpSpPr>
        <p:sp>
          <p:nvSpPr>
            <p:cNvPr id="7" name="Triangle rectangle 6"/>
            <p:cNvSpPr/>
            <p:nvPr/>
          </p:nvSpPr>
          <p:spPr>
            <a:xfrm flipV="1">
              <a:off x="0" y="0"/>
              <a:ext cx="792088" cy="792088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 rot="19077888">
              <a:off x="-80667" y="-22537"/>
              <a:ext cx="674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schemeClr val="bg1"/>
                  </a:solidFill>
                </a:rPr>
                <a:t>LV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0" y="3645024"/>
            <a:ext cx="611560" cy="2808312"/>
            <a:chOff x="0" y="3645024"/>
            <a:chExt cx="611560" cy="2808312"/>
          </a:xfrm>
        </p:grpSpPr>
        <p:sp>
          <p:nvSpPr>
            <p:cNvPr id="20" name="Rectangle 19"/>
            <p:cNvSpPr/>
            <p:nvPr/>
          </p:nvSpPr>
          <p:spPr>
            <a:xfrm>
              <a:off x="0" y="3861048"/>
              <a:ext cx="61156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#1</a:t>
              </a:r>
              <a:endParaRPr lang="fr-FR" sz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4437112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1</a:t>
              </a:r>
              <a:endParaRPr lang="fr-FR" sz="11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414908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#2</a:t>
              </a:r>
              <a:endParaRPr lang="fr-FR" sz="1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3645024"/>
              <a:ext cx="61156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  <a:endParaRPr lang="fr-FR" sz="11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5445224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2</a:t>
              </a:r>
              <a:endParaRPr lang="fr-FR" sz="11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486916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#3</a:t>
              </a:r>
              <a:endParaRPr lang="fr-FR" sz="12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515719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#4</a:t>
              </a:r>
              <a:endParaRPr lang="fr-FR" sz="1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87727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#5</a:t>
              </a:r>
              <a:endParaRPr lang="fr-FR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165304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#6</a:t>
              </a:r>
              <a:endParaRPr lang="fr-FR" sz="1200" dirty="0"/>
            </a:p>
          </p:txBody>
        </p:sp>
      </p:grpSp>
      <p:sp>
        <p:nvSpPr>
          <p:cNvPr id="29" name="Flèche droite 28"/>
          <p:cNvSpPr/>
          <p:nvPr/>
        </p:nvSpPr>
        <p:spPr>
          <a:xfrm flipH="1">
            <a:off x="539552" y="6237312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43212070"/>
      </p:ext>
    </p:extLst>
  </p:cSld>
  <p:clrMapOvr>
    <a:masterClrMapping/>
  </p:clrMapOvr>
  <p:transition advTm="46364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179512" y="836712"/>
            <a:ext cx="8784976" cy="4752528"/>
          </a:xfrm>
          <a:prstGeom prst="rect">
            <a:avLst/>
          </a:prstGeom>
          <a:solidFill>
            <a:schemeClr val="accent5">
              <a:lumMod val="20000"/>
              <a:lumOff val="80000"/>
              <a:alpha val="2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676456" y="6488668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27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-108520" y="0"/>
            <a:ext cx="1006620" cy="792088"/>
            <a:chOff x="-108520" y="0"/>
            <a:chExt cx="1006620" cy="792088"/>
          </a:xfrm>
        </p:grpSpPr>
        <p:grpSp>
          <p:nvGrpSpPr>
            <p:cNvPr id="7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9" name="Triangle rectangle 8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riangle rectangle 10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251520" y="908720"/>
            <a:ext cx="8496944" cy="4752528"/>
            <a:chOff x="0" y="1340768"/>
            <a:chExt cx="6479704" cy="3495293"/>
          </a:xfrm>
        </p:grpSpPr>
        <p:sp>
          <p:nvSpPr>
            <p:cNvPr id="12" name="ZoneTexte 11"/>
            <p:cNvSpPr txBox="1"/>
            <p:nvPr/>
          </p:nvSpPr>
          <p:spPr>
            <a:xfrm>
              <a:off x="755576" y="1340768"/>
              <a:ext cx="5724128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 smtClean="0">
                  <a:solidFill>
                    <a:schemeClr val="tx2">
                      <a:lumMod val="50000"/>
                    </a:schemeClr>
                  </a:solidFill>
                </a:rPr>
                <a:t> </a:t>
              </a:r>
              <a:r>
                <a:rPr lang="fr-FR" sz="24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3000"/>
                      </a:srgbClr>
                    </a:outerShdw>
                  </a:effectLst>
                </a:rPr>
                <a:t>Société et développement durable </a:t>
              </a:r>
            </a:p>
            <a:p>
              <a:pPr algn="ctr"/>
              <a:r>
                <a:rPr lang="fr-FR" sz="24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3000"/>
                      </a:srgbClr>
                    </a:outerShdw>
                  </a:effectLst>
                </a:rPr>
                <a:t>O1</a:t>
              </a:r>
              <a:endParaRPr lang="fr-FR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3000"/>
                    </a:srgbClr>
                  </a:outerShdw>
                </a:effectLst>
              </a:endParaRPr>
            </a:p>
            <a:p>
              <a:endParaRPr lang="fr-FR" sz="1400" dirty="0" smtClean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0" y="2780928"/>
              <a:ext cx="219573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chemeClr val="tx2">
                      <a:lumMod val="50000"/>
                    </a:schemeClr>
                  </a:solidFill>
                </a:rPr>
                <a:t> </a:t>
              </a:r>
              <a:r>
                <a:rPr lang="fr-FR" sz="24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3000"/>
                      </a:srgbClr>
                    </a:outerShdw>
                  </a:effectLst>
                </a:rPr>
                <a:t>Technologie</a:t>
              </a:r>
            </a:p>
            <a:p>
              <a:pPr algn="ctr"/>
              <a:r>
                <a:rPr lang="fr-FR" sz="24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3000"/>
                      </a:srgbClr>
                    </a:outerShdw>
                  </a:effectLst>
                </a:rPr>
                <a:t>O4</a:t>
              </a:r>
              <a:endParaRPr lang="fr-FR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50800" dist="50800" dir="5400000" algn="ctr" rotWithShape="0">
                    <a:srgbClr val="000000">
                      <a:alpha val="73000"/>
                    </a:srgbClr>
                  </a:outerShdw>
                </a:effectLst>
              </a:endParaRPr>
            </a:p>
            <a:p>
              <a:endParaRPr lang="fr-FR" sz="1400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2123728" y="4005064"/>
              <a:ext cx="29523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3000"/>
                      </a:srgbClr>
                    </a:outerShdw>
                  </a:effectLst>
                </a:rPr>
                <a:t>Communication </a:t>
              </a:r>
            </a:p>
            <a:p>
              <a:pPr algn="ctr"/>
              <a:r>
                <a:rPr lang="fr-FR" sz="2400" b="1" dirty="0" smtClean="0">
                  <a:solidFill>
                    <a:schemeClr val="tx2">
                      <a:lumMod val="50000"/>
                    </a:schemeClr>
                  </a:solidFill>
                  <a:effectLst>
                    <a:outerShdw blurRad="50800" dist="50800" dir="5400000" algn="ctr" rotWithShape="0">
                      <a:srgbClr val="000000">
                        <a:alpha val="73000"/>
                      </a:srgbClr>
                    </a:outerShdw>
                  </a:effectLst>
                </a:rPr>
                <a:t> O6</a:t>
              </a:r>
              <a:endParaRPr lang="fr-FR" sz="1400" dirty="0"/>
            </a:p>
          </p:txBody>
        </p:sp>
        <p:grpSp>
          <p:nvGrpSpPr>
            <p:cNvPr id="18" name="Groupe 17"/>
            <p:cNvGrpSpPr/>
            <p:nvPr/>
          </p:nvGrpSpPr>
          <p:grpSpPr>
            <a:xfrm>
              <a:off x="1907704" y="2132856"/>
              <a:ext cx="1656184" cy="1872208"/>
              <a:chOff x="2555776" y="2348880"/>
              <a:chExt cx="2238598" cy="2670646"/>
            </a:xfrm>
          </p:grpSpPr>
          <p:cxnSp>
            <p:nvCxnSpPr>
              <p:cNvPr id="15" name="Connecteur en arc 14"/>
              <p:cNvCxnSpPr/>
              <p:nvPr/>
            </p:nvCxnSpPr>
            <p:spPr>
              <a:xfrm flipV="1">
                <a:off x="2555776" y="2348880"/>
                <a:ext cx="2232248" cy="1368152"/>
              </a:xfrm>
              <a:prstGeom prst="curvedConnector3">
                <a:avLst>
                  <a:gd name="adj1" fmla="val 99778"/>
                </a:avLst>
              </a:prstGeom>
              <a:ln w="9842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en arc 15"/>
              <p:cNvCxnSpPr/>
              <p:nvPr/>
            </p:nvCxnSpPr>
            <p:spPr>
              <a:xfrm rot="5400000" flipH="1" flipV="1">
                <a:off x="3455876" y="3681028"/>
                <a:ext cx="2664296" cy="12700"/>
              </a:xfrm>
              <a:prstGeom prst="curvedConnector3">
                <a:avLst>
                  <a:gd name="adj1" fmla="val 50000"/>
                </a:avLst>
              </a:prstGeom>
              <a:ln w="9842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en arc 16"/>
              <p:cNvCxnSpPr/>
              <p:nvPr/>
            </p:nvCxnSpPr>
            <p:spPr>
              <a:xfrm rot="10800000">
                <a:off x="2555776" y="3717032"/>
                <a:ext cx="2232248" cy="1296144"/>
              </a:xfrm>
              <a:prstGeom prst="curvedConnector3">
                <a:avLst>
                  <a:gd name="adj1" fmla="val 222"/>
                </a:avLst>
              </a:prstGeom>
              <a:ln w="98425"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e 18"/>
            <p:cNvGrpSpPr/>
            <p:nvPr/>
          </p:nvGrpSpPr>
          <p:grpSpPr>
            <a:xfrm>
              <a:off x="729362" y="2188112"/>
              <a:ext cx="4212785" cy="1853564"/>
              <a:chOff x="4113738" y="6292568"/>
              <a:chExt cx="4212785" cy="1853564"/>
            </a:xfrm>
          </p:grpSpPr>
          <p:sp>
            <p:nvSpPr>
              <p:cNvPr id="20" name="ZoneTexte 19"/>
              <p:cNvSpPr txBox="1"/>
              <p:nvPr/>
            </p:nvSpPr>
            <p:spPr>
              <a:xfrm>
                <a:off x="4113738" y="6398486"/>
                <a:ext cx="2664296" cy="294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i="1" dirty="0" smtClean="0">
                    <a:solidFill>
                      <a:schemeClr val="tx2">
                        <a:lumMod val="50000"/>
                      </a:schemeClr>
                    </a:solidFill>
                    <a:latin typeface="Arial Black" pitchFamily="34" charset="0"/>
                  </a:rPr>
                  <a:t>« TV pickup »</a:t>
                </a:r>
                <a:endParaRPr lang="fr-FR" sz="2000" i="1" dirty="0">
                  <a:solidFill>
                    <a:schemeClr val="tx2">
                      <a:lumMod val="50000"/>
                    </a:schemeClr>
                  </a:solidFill>
                  <a:latin typeface="Arial Black" pitchFamily="34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>
              <a:xfrm>
                <a:off x="4674786" y="6292568"/>
                <a:ext cx="1963667" cy="529590"/>
              </a:xfrm>
              <a:prstGeom prst="ellipse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9" name="Ellipse 28"/>
              <p:cNvSpPr/>
              <p:nvPr/>
            </p:nvSpPr>
            <p:spPr>
              <a:xfrm>
                <a:off x="7031186" y="6610322"/>
                <a:ext cx="1295337" cy="741426"/>
              </a:xfrm>
              <a:prstGeom prst="ellipse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4506471" y="7563583"/>
                <a:ext cx="2244190" cy="582549"/>
              </a:xfrm>
              <a:prstGeom prst="ellipse">
                <a:avLst/>
              </a:prstGeom>
              <a:noFill/>
              <a:ln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pic>
        <p:nvPicPr>
          <p:cNvPr id="26" name="Image 25" descr="uk-fla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5013176"/>
            <a:ext cx="836607" cy="504056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1979712" y="3933056"/>
            <a:ext cx="25617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Articles techniques</a:t>
            </a:r>
            <a:endParaRPr lang="fr-FR" sz="2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5364088" y="2780928"/>
            <a:ext cx="1102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Culture</a:t>
            </a:r>
            <a:endParaRPr lang="fr-FR" sz="2400" dirty="0"/>
          </a:p>
        </p:txBody>
      </p:sp>
      <p:sp>
        <p:nvSpPr>
          <p:cNvPr id="31" name="ZoneTexte 30"/>
          <p:cNvSpPr txBox="1"/>
          <p:nvPr/>
        </p:nvSpPr>
        <p:spPr>
          <a:xfrm>
            <a:off x="179512" y="5733256"/>
            <a:ext cx="8712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Humaniser la relation à la technique par la dimension culturelle LV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0" y="6237312"/>
            <a:ext cx="81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Alternance </a:t>
            </a:r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des approches cognitives STI2D/ langue vivante</a:t>
            </a:r>
          </a:p>
        </p:txBody>
      </p:sp>
    </p:spTree>
    <p:extLst>
      <p:ext uri="{BB962C8B-B14F-4D97-AF65-F5344CB8AC3E}">
        <p14:creationId xmlns="" xmlns:p14="http://schemas.microsoft.com/office/powerpoint/2010/main" val="3843212070"/>
      </p:ext>
    </p:extLst>
  </p:cSld>
  <p:clrMapOvr>
    <a:masterClrMapping/>
  </p:clrMapOvr>
  <p:transition advTm="109216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4"/>
          <p:cNvGrpSpPr/>
          <p:nvPr/>
        </p:nvGrpSpPr>
        <p:grpSpPr>
          <a:xfrm>
            <a:off x="-108520" y="0"/>
            <a:ext cx="1006620" cy="792088"/>
            <a:chOff x="-108520" y="0"/>
            <a:chExt cx="1006620" cy="792088"/>
          </a:xfrm>
        </p:grpSpPr>
        <p:grpSp>
          <p:nvGrpSpPr>
            <p:cNvPr id="5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9" name="Triangle rectangle 8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ZoneTexte 9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riangle rectangle 10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e 4"/>
          <p:cNvGrpSpPr/>
          <p:nvPr/>
        </p:nvGrpSpPr>
        <p:grpSpPr>
          <a:xfrm>
            <a:off x="755576" y="0"/>
            <a:ext cx="1006620" cy="792088"/>
            <a:chOff x="-108520" y="0"/>
            <a:chExt cx="1006620" cy="792088"/>
          </a:xfrm>
        </p:grpSpPr>
        <p:grpSp>
          <p:nvGrpSpPr>
            <p:cNvPr id="32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34" name="Triangle rectangle 33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5" name="ZoneTexte 34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Triangle rectangle 35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3" name="ZoneTexte 32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oupe 4"/>
          <p:cNvGrpSpPr/>
          <p:nvPr/>
        </p:nvGrpSpPr>
        <p:grpSpPr>
          <a:xfrm>
            <a:off x="1619672" y="0"/>
            <a:ext cx="1006620" cy="792088"/>
            <a:chOff x="-108520" y="0"/>
            <a:chExt cx="1006620" cy="792088"/>
          </a:xfrm>
        </p:grpSpPr>
        <p:grpSp>
          <p:nvGrpSpPr>
            <p:cNvPr id="38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40" name="Triangle rectangle 39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ZoneTexte 40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riangle rectangle 41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9" name="ZoneTexte 38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oupe 4"/>
          <p:cNvGrpSpPr/>
          <p:nvPr/>
        </p:nvGrpSpPr>
        <p:grpSpPr>
          <a:xfrm>
            <a:off x="2483768" y="0"/>
            <a:ext cx="1006620" cy="792088"/>
            <a:chOff x="-108520" y="0"/>
            <a:chExt cx="1006620" cy="792088"/>
          </a:xfrm>
        </p:grpSpPr>
        <p:grpSp>
          <p:nvGrpSpPr>
            <p:cNvPr id="44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46" name="Triangle rectangle 45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ZoneTexte 46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8" name="Triangle rectangle 47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45" name="ZoneTexte 44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e 4"/>
          <p:cNvGrpSpPr/>
          <p:nvPr/>
        </p:nvGrpSpPr>
        <p:grpSpPr>
          <a:xfrm>
            <a:off x="755576" y="908720"/>
            <a:ext cx="1006620" cy="792088"/>
            <a:chOff x="-108520" y="0"/>
            <a:chExt cx="1006620" cy="792088"/>
          </a:xfrm>
        </p:grpSpPr>
        <p:grpSp>
          <p:nvGrpSpPr>
            <p:cNvPr id="50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52" name="Triangle rectangle 51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Triangle rectangle 53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1" name="ZoneTexte 50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5" name="Groupe 4"/>
          <p:cNvGrpSpPr/>
          <p:nvPr/>
        </p:nvGrpSpPr>
        <p:grpSpPr>
          <a:xfrm>
            <a:off x="1619672" y="908720"/>
            <a:ext cx="1006620" cy="792088"/>
            <a:chOff x="-108520" y="0"/>
            <a:chExt cx="1006620" cy="792088"/>
          </a:xfrm>
        </p:grpSpPr>
        <p:grpSp>
          <p:nvGrpSpPr>
            <p:cNvPr id="56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58" name="Triangle rectangle 57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0" name="Triangle rectangle 59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57" name="ZoneTexte 56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e 4"/>
          <p:cNvGrpSpPr/>
          <p:nvPr/>
        </p:nvGrpSpPr>
        <p:grpSpPr>
          <a:xfrm>
            <a:off x="2483768" y="908720"/>
            <a:ext cx="1006620" cy="792088"/>
            <a:chOff x="-108520" y="0"/>
            <a:chExt cx="1006620" cy="792088"/>
          </a:xfrm>
        </p:grpSpPr>
        <p:grpSp>
          <p:nvGrpSpPr>
            <p:cNvPr id="62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64" name="Triangle rectangle 63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ZoneTexte 64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Triangle rectangle 65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3" name="ZoneTexte 62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e 4"/>
          <p:cNvGrpSpPr/>
          <p:nvPr/>
        </p:nvGrpSpPr>
        <p:grpSpPr>
          <a:xfrm>
            <a:off x="3347864" y="908720"/>
            <a:ext cx="1006620" cy="792088"/>
            <a:chOff x="-108520" y="0"/>
            <a:chExt cx="1006620" cy="792088"/>
          </a:xfrm>
        </p:grpSpPr>
        <p:grpSp>
          <p:nvGrpSpPr>
            <p:cNvPr id="68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70" name="Triangle rectangle 69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1" name="ZoneTexte 70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2" name="Triangle rectangle 71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69" name="ZoneTexte 68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3" name="Groupe 4"/>
          <p:cNvGrpSpPr/>
          <p:nvPr/>
        </p:nvGrpSpPr>
        <p:grpSpPr>
          <a:xfrm>
            <a:off x="4788024" y="5201816"/>
            <a:ext cx="1006620" cy="792088"/>
            <a:chOff x="-108520" y="0"/>
            <a:chExt cx="1006620" cy="792088"/>
          </a:xfrm>
        </p:grpSpPr>
        <p:grpSp>
          <p:nvGrpSpPr>
            <p:cNvPr id="74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76" name="Triangle rectangle 75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7" name="ZoneTexte 76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Triangle rectangle 77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75" name="ZoneTexte 74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oupe 4"/>
          <p:cNvGrpSpPr/>
          <p:nvPr/>
        </p:nvGrpSpPr>
        <p:grpSpPr>
          <a:xfrm>
            <a:off x="5652120" y="5201816"/>
            <a:ext cx="1006620" cy="792088"/>
            <a:chOff x="-108520" y="0"/>
            <a:chExt cx="1006620" cy="792088"/>
          </a:xfrm>
        </p:grpSpPr>
        <p:grpSp>
          <p:nvGrpSpPr>
            <p:cNvPr id="80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82" name="Triangle rectangle 81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3" name="ZoneTexte 82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4" name="Triangle rectangle 83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1" name="ZoneTexte 80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Groupe 4"/>
          <p:cNvGrpSpPr/>
          <p:nvPr/>
        </p:nvGrpSpPr>
        <p:grpSpPr>
          <a:xfrm>
            <a:off x="6516216" y="5201816"/>
            <a:ext cx="1006620" cy="792088"/>
            <a:chOff x="-108520" y="0"/>
            <a:chExt cx="1006620" cy="792088"/>
          </a:xfrm>
        </p:grpSpPr>
        <p:grpSp>
          <p:nvGrpSpPr>
            <p:cNvPr id="86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88" name="Triangle rectangle 87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9" name="ZoneTexte 88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0" name="Triangle rectangle 89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87" name="ZoneTexte 86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e 4"/>
          <p:cNvGrpSpPr/>
          <p:nvPr/>
        </p:nvGrpSpPr>
        <p:grpSpPr>
          <a:xfrm>
            <a:off x="7380312" y="5201816"/>
            <a:ext cx="1006620" cy="792088"/>
            <a:chOff x="-108520" y="0"/>
            <a:chExt cx="1006620" cy="792088"/>
          </a:xfrm>
        </p:grpSpPr>
        <p:grpSp>
          <p:nvGrpSpPr>
            <p:cNvPr id="92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94" name="Triangle rectangle 93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5" name="ZoneTexte 94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6" name="Triangle rectangle 95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3" name="ZoneTexte 92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1" name="Groupe 4"/>
          <p:cNvGrpSpPr/>
          <p:nvPr/>
        </p:nvGrpSpPr>
        <p:grpSpPr>
          <a:xfrm>
            <a:off x="5652120" y="6065912"/>
            <a:ext cx="1006620" cy="792088"/>
            <a:chOff x="-108520" y="0"/>
            <a:chExt cx="1006620" cy="792088"/>
          </a:xfrm>
        </p:grpSpPr>
        <p:grpSp>
          <p:nvGrpSpPr>
            <p:cNvPr id="122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124" name="Triangle rectangle 123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5" name="ZoneTexte 124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6" name="Triangle rectangle 125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3" name="ZoneTexte 122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7" name="Groupe 4"/>
          <p:cNvGrpSpPr/>
          <p:nvPr/>
        </p:nvGrpSpPr>
        <p:grpSpPr>
          <a:xfrm>
            <a:off x="6516216" y="6065912"/>
            <a:ext cx="1006620" cy="792088"/>
            <a:chOff x="-108520" y="0"/>
            <a:chExt cx="1006620" cy="792088"/>
          </a:xfrm>
        </p:grpSpPr>
        <p:grpSp>
          <p:nvGrpSpPr>
            <p:cNvPr id="128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130" name="Triangle rectangle 129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1" name="ZoneTexte 130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2" name="Triangle rectangle 131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29" name="ZoneTexte 128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3" name="Groupe 4"/>
          <p:cNvGrpSpPr/>
          <p:nvPr/>
        </p:nvGrpSpPr>
        <p:grpSpPr>
          <a:xfrm>
            <a:off x="7380312" y="6065912"/>
            <a:ext cx="1006620" cy="792088"/>
            <a:chOff x="-108520" y="0"/>
            <a:chExt cx="1006620" cy="792088"/>
          </a:xfrm>
        </p:grpSpPr>
        <p:grpSp>
          <p:nvGrpSpPr>
            <p:cNvPr id="134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136" name="Triangle rectangle 135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7" name="ZoneTexte 136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38" name="Triangle rectangle 137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35" name="ZoneTexte 134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9" name="Groupe 4"/>
          <p:cNvGrpSpPr/>
          <p:nvPr/>
        </p:nvGrpSpPr>
        <p:grpSpPr>
          <a:xfrm>
            <a:off x="8244408" y="6065912"/>
            <a:ext cx="1006620" cy="792088"/>
            <a:chOff x="-108520" y="0"/>
            <a:chExt cx="1006620" cy="792088"/>
          </a:xfrm>
        </p:grpSpPr>
        <p:grpSp>
          <p:nvGrpSpPr>
            <p:cNvPr id="140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142" name="Triangle rectangle 141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3" name="ZoneTexte 142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4" name="Triangle rectangle 143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41" name="ZoneTexte 140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45" name="Image 144" descr="aca_rou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060848"/>
            <a:ext cx="1800200" cy="2200244"/>
          </a:xfrm>
          <a:prstGeom prst="rect">
            <a:avLst/>
          </a:prstGeom>
        </p:spPr>
      </p:pic>
      <p:pic>
        <p:nvPicPr>
          <p:cNvPr id="146" name="Image 145" descr="lycée_pablo_EducNa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916832"/>
            <a:ext cx="2367536" cy="2232248"/>
          </a:xfrm>
          <a:prstGeom prst="rect">
            <a:avLst/>
          </a:prstGeom>
        </p:spPr>
      </p:pic>
      <p:pic>
        <p:nvPicPr>
          <p:cNvPr id="147" name="Image 146" descr="uk-fla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0"/>
            <a:ext cx="1149702" cy="6926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4321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764703"/>
          </a:xfrm>
        </p:spPr>
        <p:txBody>
          <a:bodyPr>
            <a:normAutofit/>
          </a:bodyPr>
          <a:lstStyle/>
          <a:p>
            <a:r>
              <a:rPr lang="fr-FR" dirty="0" smtClean="0"/>
              <a:t>ENSEIGNEMENT CONJOINT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79512" y="836712"/>
            <a:ext cx="8784976" cy="1440160"/>
          </a:xfrm>
          <a:ln w="22225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Notion culturelle : Idée de progrès  </a:t>
            </a:r>
          </a:p>
          <a:p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Pôle de connaissance : Energie et environnement</a:t>
            </a:r>
          </a:p>
          <a:p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    Croisement </a:t>
            </a:r>
            <a:r>
              <a:rPr lang="fr-FR" sz="2800" dirty="0" err="1" smtClean="0">
                <a:solidFill>
                  <a:schemeClr val="tx2">
                    <a:lumMod val="50000"/>
                  </a:schemeClr>
                </a:solidFill>
              </a:rPr>
              <a:t>co</a:t>
            </a:r>
            <a:r>
              <a:rPr lang="fr-FR" sz="2800" dirty="0" smtClean="0">
                <a:solidFill>
                  <a:schemeClr val="tx2">
                    <a:lumMod val="50000"/>
                  </a:schemeClr>
                </a:solidFill>
              </a:rPr>
              <a:t>-enseignement : Efficience énergétique</a:t>
            </a:r>
          </a:p>
          <a:p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423920" y="64886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79512" y="4769768"/>
            <a:ext cx="3384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Progrès</a:t>
            </a:r>
          </a:p>
          <a:p>
            <a:r>
              <a:rPr lang="fr-FR" sz="2400" b="1" dirty="0" smtClean="0">
                <a:solidFill>
                  <a:schemeClr val="accent3">
                    <a:lumMod val="50000"/>
                  </a:schemeClr>
                </a:solidFill>
              </a:rPr>
              <a:t>   Demande énergétique</a:t>
            </a:r>
          </a:p>
        </p:txBody>
      </p:sp>
      <p:sp>
        <p:nvSpPr>
          <p:cNvPr id="7" name="Flèche droite 6"/>
          <p:cNvSpPr/>
          <p:nvPr/>
        </p:nvSpPr>
        <p:spPr>
          <a:xfrm>
            <a:off x="2483768" y="2420888"/>
            <a:ext cx="3888432" cy="1800200"/>
          </a:xfrm>
          <a:prstGeom prst="rightArrow">
            <a:avLst>
              <a:gd name="adj1" fmla="val 66232"/>
              <a:gd name="adj2" fmla="val 61629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Double flèche horizontale 8"/>
          <p:cNvSpPr/>
          <p:nvPr/>
        </p:nvSpPr>
        <p:spPr>
          <a:xfrm>
            <a:off x="3707904" y="4509120"/>
            <a:ext cx="2664296" cy="1368152"/>
          </a:xfrm>
          <a:prstGeom prst="leftRightArrow">
            <a:avLst>
              <a:gd name="adj1" fmla="val 63367"/>
              <a:gd name="adj2" fmla="val 55626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067944" y="4797152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Influence</a:t>
            </a:r>
          </a:p>
          <a:p>
            <a:pPr algn="ctr"/>
            <a:r>
              <a:rPr lang="fr-FR" sz="2400" dirty="0" smtClean="0"/>
              <a:t>réciproque</a:t>
            </a:r>
            <a:endParaRPr lang="fr-FR" sz="2400" dirty="0"/>
          </a:p>
        </p:txBody>
      </p:sp>
      <p:sp>
        <p:nvSpPr>
          <p:cNvPr id="12" name="Accolade fermante 11"/>
          <p:cNvSpPr/>
          <p:nvPr/>
        </p:nvSpPr>
        <p:spPr>
          <a:xfrm>
            <a:off x="3131840" y="4725144"/>
            <a:ext cx="432048" cy="936104"/>
          </a:xfrm>
          <a:prstGeom prst="rightBrace">
            <a:avLst>
              <a:gd name="adj1" fmla="val 30951"/>
              <a:gd name="adj2" fmla="val 50000"/>
            </a:avLst>
          </a:prstGeom>
          <a:ln w="412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2" name="Groupe 21"/>
          <p:cNvGrpSpPr/>
          <p:nvPr/>
        </p:nvGrpSpPr>
        <p:grpSpPr>
          <a:xfrm>
            <a:off x="3635896" y="5877272"/>
            <a:ext cx="2880320" cy="836712"/>
            <a:chOff x="3563888" y="6021288"/>
            <a:chExt cx="2880320" cy="836712"/>
          </a:xfrm>
        </p:grpSpPr>
        <p:sp>
          <p:nvSpPr>
            <p:cNvPr id="11" name="ZoneTexte 10"/>
            <p:cNvSpPr txBox="1"/>
            <p:nvPr/>
          </p:nvSpPr>
          <p:spPr>
            <a:xfrm>
              <a:off x="3707904" y="6209928"/>
              <a:ext cx="2664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i="1" dirty="0" smtClean="0">
                  <a:solidFill>
                    <a:schemeClr val="accent3">
                      <a:lumMod val="50000"/>
                    </a:schemeClr>
                  </a:solidFill>
                  <a:latin typeface="Arial Black" pitchFamily="34" charset="0"/>
                </a:rPr>
                <a:t>« TV pickup »</a:t>
              </a:r>
              <a:endParaRPr lang="fr-FR" sz="2400" i="1" dirty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endParaRPr>
            </a:p>
          </p:txBody>
        </p:sp>
        <p:sp>
          <p:nvSpPr>
            <p:cNvPr id="13" name="Ellipse 12"/>
            <p:cNvSpPr/>
            <p:nvPr/>
          </p:nvSpPr>
          <p:spPr>
            <a:xfrm>
              <a:off x="3563888" y="6021288"/>
              <a:ext cx="2880320" cy="836712"/>
            </a:xfrm>
            <a:prstGeom prst="ellipse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6516216" y="2708920"/>
            <a:ext cx="2627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accent1">
                    <a:lumMod val="75000"/>
                  </a:schemeClr>
                </a:solidFill>
              </a:rPr>
              <a:t>Principe technologique</a:t>
            </a:r>
            <a:endParaRPr lang="fr-FR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11760" y="2708920"/>
            <a:ext cx="1932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Appropriation</a:t>
            </a:r>
            <a:endParaRPr lang="fr-FR" sz="2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347864" y="3068960"/>
            <a:ext cx="1484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Évaluation</a:t>
            </a:r>
            <a:endParaRPr lang="fr-FR" sz="2400" dirty="0"/>
          </a:p>
        </p:txBody>
      </p:sp>
      <p:sp>
        <p:nvSpPr>
          <p:cNvPr id="17" name="ZoneTexte 16"/>
          <p:cNvSpPr txBox="1"/>
          <p:nvPr/>
        </p:nvSpPr>
        <p:spPr>
          <a:xfrm>
            <a:off x="4139952" y="3429000"/>
            <a:ext cx="1661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Valorisation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0" y="2780928"/>
            <a:ext cx="2411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§"/>
            </a:pPr>
            <a:r>
              <a:rPr lang="fr-FR" sz="2400" b="1" dirty="0" smtClean="0"/>
              <a:t> </a:t>
            </a:r>
            <a:r>
              <a:rPr lang="fr-FR" sz="2400" b="1" dirty="0" smtClean="0">
                <a:solidFill>
                  <a:schemeClr val="accent1">
                    <a:lumMod val="75000"/>
                  </a:schemeClr>
                </a:solidFill>
              </a:rPr>
              <a:t>Problématique          technique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445825" y="4869160"/>
            <a:ext cx="2183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smtClean="0">
                <a:solidFill>
                  <a:schemeClr val="accent3">
                    <a:lumMod val="50000"/>
                  </a:schemeClr>
                </a:solidFill>
              </a:rPr>
              <a:t>Modes de vie</a:t>
            </a:r>
            <a:endParaRPr lang="fr-FR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28" name="Groupe 27"/>
          <p:cNvGrpSpPr/>
          <p:nvPr/>
        </p:nvGrpSpPr>
        <p:grpSpPr>
          <a:xfrm>
            <a:off x="-108520" y="0"/>
            <a:ext cx="1006620" cy="792088"/>
            <a:chOff x="-108520" y="0"/>
            <a:chExt cx="1006620" cy="792088"/>
          </a:xfrm>
        </p:grpSpPr>
        <p:grpSp>
          <p:nvGrpSpPr>
            <p:cNvPr id="23" name="Groupe 22"/>
            <p:cNvGrpSpPr/>
            <p:nvPr/>
          </p:nvGrpSpPr>
          <p:grpSpPr>
            <a:xfrm>
              <a:off x="-108520" y="0"/>
              <a:ext cx="888521" cy="792088"/>
              <a:chOff x="227095" y="4005064"/>
              <a:chExt cx="888521" cy="792088"/>
            </a:xfrm>
          </p:grpSpPr>
          <p:sp>
            <p:nvSpPr>
              <p:cNvPr id="24" name="Triangle rectangle 23"/>
              <p:cNvSpPr/>
              <p:nvPr/>
            </p:nvSpPr>
            <p:spPr>
              <a:xfrm flipV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ZoneTexte 24"/>
              <p:cNvSpPr txBox="1"/>
              <p:nvPr/>
            </p:nvSpPr>
            <p:spPr>
              <a:xfrm rot="19077888">
                <a:off x="227095" y="4085841"/>
                <a:ext cx="7653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>
                    <a:solidFill>
                      <a:schemeClr val="bg1"/>
                    </a:solidFill>
                  </a:rPr>
                  <a:t>STI2D</a:t>
                </a:r>
                <a:endParaRPr lang="fr-FR" sz="16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riangle rectangle 25"/>
              <p:cNvSpPr/>
              <p:nvPr/>
            </p:nvSpPr>
            <p:spPr>
              <a:xfrm flipH="1">
                <a:off x="323528" y="4005064"/>
                <a:ext cx="792088" cy="792088"/>
              </a:xfrm>
              <a:prstGeom prst="rt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7" name="ZoneTexte 26"/>
            <p:cNvSpPr txBox="1"/>
            <p:nvPr/>
          </p:nvSpPr>
          <p:spPr>
            <a:xfrm rot="18970333">
              <a:off x="196709" y="229898"/>
              <a:ext cx="70139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>
                  <a:solidFill>
                    <a:schemeClr val="bg1"/>
                  </a:solidFill>
                </a:rPr>
                <a:t>LV</a:t>
              </a:r>
              <a:endParaRPr lang="fr-FR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10116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1"/>
            <a:ext cx="7772400" cy="126875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OBJECTIFS PEDAGOGIQUES</a:t>
            </a:r>
            <a:br>
              <a:rPr lang="fr-FR" dirty="0" smtClean="0"/>
            </a:br>
            <a:r>
              <a:rPr lang="fr-FR" dirty="0" smtClean="0"/>
              <a:t>LANGUE VIVANTE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8423920" y="64886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79512" y="1700808"/>
            <a:ext cx="8640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PRE-REQUIS POUR L’ENSEIGNEMENT CONJOINT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DIMENSION CULTURELLE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COMPETENCES CECRL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-80667" y="-22537"/>
            <a:ext cx="872755" cy="814625"/>
            <a:chOff x="-80667" y="-22537"/>
            <a:chExt cx="872755" cy="814625"/>
          </a:xfrm>
        </p:grpSpPr>
        <p:sp>
          <p:nvSpPr>
            <p:cNvPr id="11" name="Triangle rectangle 10"/>
            <p:cNvSpPr/>
            <p:nvPr/>
          </p:nvSpPr>
          <p:spPr>
            <a:xfrm flipV="1">
              <a:off x="0" y="0"/>
              <a:ext cx="792088" cy="792088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 rot="19077888">
              <a:off x="-80667" y="-22537"/>
              <a:ext cx="674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schemeClr val="bg1"/>
                  </a:solidFill>
                </a:rPr>
                <a:t>LV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85395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692696"/>
            <a:ext cx="2771800" cy="764703"/>
          </a:xfrm>
        </p:spPr>
        <p:txBody>
          <a:bodyPr>
            <a:normAutofit fontScale="90000"/>
          </a:bodyPr>
          <a:lstStyle/>
          <a:p>
            <a:pPr algn="l"/>
            <a:r>
              <a:rPr lang="fr-FR" sz="3200" dirty="0" smtClean="0"/>
              <a:t>COMPETENCES CECRL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8423920" y="64886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32656"/>
            <a:ext cx="5757863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e 8"/>
          <p:cNvGrpSpPr/>
          <p:nvPr/>
        </p:nvGrpSpPr>
        <p:grpSpPr>
          <a:xfrm>
            <a:off x="-80667" y="-22537"/>
            <a:ext cx="872755" cy="814625"/>
            <a:chOff x="-80667" y="-22537"/>
            <a:chExt cx="872755" cy="814625"/>
          </a:xfrm>
        </p:grpSpPr>
        <p:sp>
          <p:nvSpPr>
            <p:cNvPr id="6" name="Triangle rectangle 5"/>
            <p:cNvSpPr/>
            <p:nvPr/>
          </p:nvSpPr>
          <p:spPr>
            <a:xfrm flipV="1">
              <a:off x="0" y="0"/>
              <a:ext cx="792088" cy="792088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 rot="19077888">
              <a:off x="-80667" y="-22537"/>
              <a:ext cx="674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schemeClr val="bg1"/>
                  </a:solidFill>
                </a:rPr>
                <a:t>LV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advTm="4808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423920" y="64886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1124744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TECHNOLOGIE :</a:t>
            </a:r>
            <a:b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 </a:t>
            </a:r>
            <a:r>
              <a:rPr lang="fr-FR" sz="3600" noProof="0" dirty="0" smtClean="0"/>
              <a:t>PRODUCTION HYDROELECTRIQUE</a:t>
            </a:r>
            <a:r>
              <a:rPr lang="fr-FR" sz="3600" dirty="0" smtClean="0">
                <a:latin typeface="+mj-lt"/>
                <a:ea typeface="+mj-ea"/>
                <a:cs typeface="+mj-cs"/>
              </a:rPr>
              <a:t> »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971600" y="1700808"/>
            <a:ext cx="5472608" cy="2564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000" dirty="0" smtClean="0"/>
              <a:t>Conversion d’énergie / réversibilité énergétique</a:t>
            </a:r>
          </a:p>
          <a:p>
            <a:pPr>
              <a:buFont typeface="Arial" pitchFamily="34" charset="0"/>
              <a:buChar char="•"/>
            </a:pPr>
            <a:endParaRPr lang="fr-FR" sz="2000" dirty="0" smtClean="0"/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Machines tournantes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/>
              <a:t> Réseau électrique</a:t>
            </a:r>
          </a:p>
          <a:p>
            <a:pPr>
              <a:buFont typeface="Arial" pitchFamily="34" charset="0"/>
              <a:buChar char="•"/>
            </a:pPr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Barrage et turbinage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051720" y="5565338"/>
            <a:ext cx="5328592" cy="1292662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b="1" i="1" dirty="0" smtClean="0">
                <a:solidFill>
                  <a:schemeClr val="tx2">
                    <a:lumMod val="50000"/>
                  </a:schemeClr>
                </a:solidFill>
              </a:rPr>
              <a:t>Lien avec le programme de physique</a:t>
            </a:r>
            <a:endParaRPr lang="fr-FR" sz="2400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 </a:t>
            </a:r>
            <a:endParaRPr lang="fr-FR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i="1" dirty="0" smtClean="0">
                <a:solidFill>
                  <a:schemeClr val="tx2">
                    <a:lumMod val="50000"/>
                  </a:schemeClr>
                </a:solidFill>
              </a:rPr>
              <a:t>Critères pertinents du stockage par énergie potentielle</a:t>
            </a:r>
            <a:endParaRPr lang="fr-FR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fr-FR" dirty="0" smtClean="0">
                <a:solidFill>
                  <a:schemeClr val="tx2">
                    <a:lumMod val="50000"/>
                  </a:schemeClr>
                </a:solidFill>
              </a:rPr>
              <a:t> Énergie ; puissance.   /  Conservation de l’énergie.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899592" y="1556792"/>
            <a:ext cx="15331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/>
              <a:t>En amont :</a:t>
            </a:r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915816" y="4149080"/>
            <a:ext cx="421196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Activité de comparaison</a:t>
            </a:r>
          </a:p>
          <a:p>
            <a:r>
              <a:rPr lang="fr-FR" sz="2400" dirty="0" smtClean="0"/>
              <a:t>Sélection des critères pertinents</a:t>
            </a:r>
          </a:p>
          <a:p>
            <a:r>
              <a:rPr lang="fr-FR" sz="2400" dirty="0" smtClean="0"/>
              <a:t>Ordres de grandeurs</a:t>
            </a:r>
          </a:p>
        </p:txBody>
      </p:sp>
      <p:pic>
        <p:nvPicPr>
          <p:cNvPr id="13" name="Image 12" descr="4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03233" y="0"/>
            <a:ext cx="1340768" cy="1340768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-65212" y="0"/>
            <a:ext cx="857300" cy="792088"/>
            <a:chOff x="-65212" y="0"/>
            <a:chExt cx="857300" cy="792088"/>
          </a:xfrm>
        </p:grpSpPr>
        <p:sp>
          <p:nvSpPr>
            <p:cNvPr id="15" name="Triangle rectangle 14"/>
            <p:cNvSpPr/>
            <p:nvPr/>
          </p:nvSpPr>
          <p:spPr>
            <a:xfrm flipV="1">
              <a:off x="0" y="0"/>
              <a:ext cx="792088" cy="792088"/>
            </a:xfrm>
            <a:prstGeom prst="rtTriangle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 rot="19077888">
              <a:off x="-65212" y="96758"/>
              <a:ext cx="71991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dirty="0" smtClean="0">
                  <a:solidFill>
                    <a:schemeClr val="bg1"/>
                  </a:solidFill>
                </a:rPr>
                <a:t>STI2D</a:t>
              </a:r>
              <a:endParaRPr lang="fr-FR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4139952" y="1314536"/>
            <a:ext cx="5004049" cy="3194584"/>
            <a:chOff x="4932040" y="1314536"/>
            <a:chExt cx="4211961" cy="2690529"/>
          </a:xfrm>
        </p:grpSpPr>
        <p:pic>
          <p:nvPicPr>
            <p:cNvPr id="5121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20273" y="1314536"/>
              <a:ext cx="2123728" cy="16197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008197" y="2924945"/>
              <a:ext cx="2135803" cy="1080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32040" y="1340768"/>
              <a:ext cx="2127151" cy="58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e 17"/>
          <p:cNvGrpSpPr/>
          <p:nvPr/>
        </p:nvGrpSpPr>
        <p:grpSpPr>
          <a:xfrm>
            <a:off x="0" y="3645024"/>
            <a:ext cx="611560" cy="2808312"/>
            <a:chOff x="0" y="3645024"/>
            <a:chExt cx="611560" cy="2808312"/>
          </a:xfrm>
        </p:grpSpPr>
        <p:sp>
          <p:nvSpPr>
            <p:cNvPr id="19" name="Rectangle 18"/>
            <p:cNvSpPr/>
            <p:nvPr/>
          </p:nvSpPr>
          <p:spPr>
            <a:xfrm>
              <a:off x="0" y="3861048"/>
              <a:ext cx="61156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#1</a:t>
              </a:r>
              <a:endParaRPr lang="fr-FR" sz="1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4437112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1</a:t>
              </a:r>
              <a:endParaRPr lang="fr-FR" sz="11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414908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#2</a:t>
              </a:r>
              <a:endParaRPr lang="fr-FR" sz="1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3645024"/>
              <a:ext cx="61156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  <a:endParaRPr lang="fr-FR" sz="11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5445224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2</a:t>
              </a:r>
              <a:endParaRPr lang="fr-FR" sz="11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486916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#3</a:t>
              </a:r>
              <a:endParaRPr lang="fr-FR" sz="1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515719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#4</a:t>
              </a:r>
              <a:endParaRPr lang="fr-FR" sz="12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587727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#5</a:t>
              </a:r>
              <a:endParaRPr lang="fr-FR" sz="1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6165304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#6</a:t>
              </a:r>
              <a:endParaRPr lang="fr-FR" sz="1200" dirty="0"/>
            </a:p>
          </p:txBody>
        </p:sp>
      </p:grpSp>
      <p:sp>
        <p:nvSpPr>
          <p:cNvPr id="29" name="Flèche droite 28"/>
          <p:cNvSpPr/>
          <p:nvPr/>
        </p:nvSpPr>
        <p:spPr>
          <a:xfrm flipH="1">
            <a:off x="539552" y="3717032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423920" y="64886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7</a:t>
            </a:fld>
            <a:endParaRPr lang="fr-F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362" r="26017"/>
          <a:stretch>
            <a:fillRect/>
          </a:stretch>
        </p:blipFill>
        <p:spPr bwMode="auto">
          <a:xfrm>
            <a:off x="2195736" y="836712"/>
            <a:ext cx="5832648" cy="568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539552" y="0"/>
            <a:ext cx="8604448" cy="1196752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COURS ANGLAIS: ‘</a:t>
            </a:r>
            <a:r>
              <a:rPr lang="fr-FR" sz="3200" dirty="0" smtClean="0">
                <a:latin typeface="+mj-lt"/>
                <a:ea typeface="+mj-ea"/>
                <a:cs typeface="+mj-cs"/>
              </a:rPr>
              <a:t>ENERGY AND OUR LIVES’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SEANCE 1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67544" y="6273225"/>
            <a:ext cx="65904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BRAINSTORMING / ENERGY SOURCES</a:t>
            </a:r>
            <a:endParaRPr lang="fr-FR" sz="3200" dirty="0"/>
          </a:p>
        </p:txBody>
      </p:sp>
      <p:pic>
        <p:nvPicPr>
          <p:cNvPr id="9" name="Image 8" descr="1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7856" y="0"/>
            <a:ext cx="1296144" cy="1296144"/>
          </a:xfrm>
          <a:prstGeom prst="rect">
            <a:avLst/>
          </a:prstGeom>
        </p:spPr>
      </p:pic>
      <p:grpSp>
        <p:nvGrpSpPr>
          <p:cNvPr id="14" name="Groupe 13"/>
          <p:cNvGrpSpPr/>
          <p:nvPr/>
        </p:nvGrpSpPr>
        <p:grpSpPr>
          <a:xfrm>
            <a:off x="-80667" y="-22537"/>
            <a:ext cx="872755" cy="814625"/>
            <a:chOff x="-80667" y="-22537"/>
            <a:chExt cx="872755" cy="814625"/>
          </a:xfrm>
        </p:grpSpPr>
        <p:sp>
          <p:nvSpPr>
            <p:cNvPr id="15" name="Triangle rectangle 14"/>
            <p:cNvSpPr/>
            <p:nvPr/>
          </p:nvSpPr>
          <p:spPr>
            <a:xfrm flipV="1">
              <a:off x="0" y="0"/>
              <a:ext cx="792088" cy="792088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 rot="19077888">
              <a:off x="-80667" y="-22537"/>
              <a:ext cx="674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schemeClr val="bg1"/>
                  </a:solidFill>
                </a:rPr>
                <a:t>LV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0" y="3501008"/>
            <a:ext cx="611560" cy="2808312"/>
            <a:chOff x="0" y="3645024"/>
            <a:chExt cx="611560" cy="2808312"/>
          </a:xfrm>
        </p:grpSpPr>
        <p:sp>
          <p:nvSpPr>
            <p:cNvPr id="34" name="Rectangle 33"/>
            <p:cNvSpPr/>
            <p:nvPr/>
          </p:nvSpPr>
          <p:spPr>
            <a:xfrm>
              <a:off x="0" y="3861048"/>
              <a:ext cx="61156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#1</a:t>
              </a:r>
              <a:endParaRPr lang="fr-FR" sz="12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0" y="4437112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1</a:t>
              </a:r>
              <a:endParaRPr lang="fr-FR" sz="1100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0" y="414908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#2</a:t>
              </a:r>
              <a:endParaRPr lang="fr-FR" sz="12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0" y="3645024"/>
              <a:ext cx="61156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  <a:endParaRPr lang="fr-FR" sz="1100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0" y="5445224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2</a:t>
              </a:r>
              <a:endParaRPr lang="fr-FR" sz="1100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0" y="486916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#3</a:t>
              </a:r>
              <a:endParaRPr lang="fr-FR" sz="1200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0" y="515719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#4</a:t>
              </a:r>
              <a:endParaRPr lang="fr-FR" sz="1200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0" y="587727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#5</a:t>
              </a:r>
              <a:endParaRPr lang="fr-FR" sz="12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0" y="6165304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#6</a:t>
              </a:r>
              <a:endParaRPr lang="fr-FR" sz="1200" dirty="0"/>
            </a:p>
          </p:txBody>
        </p:sp>
      </p:grpSp>
      <p:sp>
        <p:nvSpPr>
          <p:cNvPr id="44" name="Flèche droite 43"/>
          <p:cNvSpPr/>
          <p:nvPr/>
        </p:nvSpPr>
        <p:spPr>
          <a:xfrm flipH="1">
            <a:off x="539552" y="3789040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8101169"/>
      </p:ext>
    </p:extLst>
  </p:cSld>
  <p:clrMapOvr>
    <a:masterClrMapping/>
  </p:clrMapOvr>
  <p:transition advTm="1435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423920" y="64886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8</a:t>
            </a:fld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189" r="25339"/>
          <a:stretch>
            <a:fillRect/>
          </a:stretch>
        </p:blipFill>
        <p:spPr bwMode="auto">
          <a:xfrm>
            <a:off x="968446" y="188640"/>
            <a:ext cx="6699898" cy="6418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-80667" y="-22537"/>
            <a:ext cx="872755" cy="814625"/>
            <a:chOff x="-80667" y="-22537"/>
            <a:chExt cx="872755" cy="814625"/>
          </a:xfrm>
        </p:grpSpPr>
        <p:sp>
          <p:nvSpPr>
            <p:cNvPr id="7" name="Triangle rectangle 6"/>
            <p:cNvSpPr/>
            <p:nvPr/>
          </p:nvSpPr>
          <p:spPr>
            <a:xfrm flipV="1">
              <a:off x="0" y="0"/>
              <a:ext cx="792088" cy="792088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ZoneTexte 7"/>
            <p:cNvSpPr txBox="1"/>
            <p:nvPr/>
          </p:nvSpPr>
          <p:spPr>
            <a:xfrm rot="19077888">
              <a:off x="-80667" y="-22537"/>
              <a:ext cx="674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schemeClr val="bg1"/>
                  </a:solidFill>
                </a:rPr>
                <a:t>LV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0" y="3645024"/>
            <a:ext cx="611560" cy="2808312"/>
            <a:chOff x="0" y="3645024"/>
            <a:chExt cx="611560" cy="2808312"/>
          </a:xfrm>
        </p:grpSpPr>
        <p:sp>
          <p:nvSpPr>
            <p:cNvPr id="20" name="Rectangle 19"/>
            <p:cNvSpPr/>
            <p:nvPr/>
          </p:nvSpPr>
          <p:spPr>
            <a:xfrm>
              <a:off x="0" y="3861048"/>
              <a:ext cx="61156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#1</a:t>
              </a:r>
              <a:endParaRPr lang="fr-FR" sz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4437112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1</a:t>
              </a:r>
              <a:endParaRPr lang="fr-FR" sz="11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414908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#2</a:t>
              </a:r>
              <a:endParaRPr lang="fr-FR" sz="12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3645024"/>
              <a:ext cx="61156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  <a:endParaRPr lang="fr-FR" sz="11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5445224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2</a:t>
              </a:r>
              <a:endParaRPr lang="fr-FR" sz="11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486916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#3</a:t>
              </a:r>
              <a:endParaRPr lang="fr-FR" sz="12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515719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#4</a:t>
              </a:r>
              <a:endParaRPr lang="fr-FR" sz="1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587727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#5</a:t>
              </a:r>
              <a:endParaRPr lang="fr-FR" sz="12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0" y="6165304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#6</a:t>
              </a:r>
              <a:endParaRPr lang="fr-FR" sz="1200" dirty="0"/>
            </a:p>
          </p:txBody>
        </p:sp>
      </p:grpSp>
      <p:sp>
        <p:nvSpPr>
          <p:cNvPr id="30" name="Flèche droite 29"/>
          <p:cNvSpPr/>
          <p:nvPr/>
        </p:nvSpPr>
        <p:spPr>
          <a:xfrm flipH="1">
            <a:off x="539552" y="3933056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74023995"/>
      </p:ext>
    </p:extLst>
  </p:cSld>
  <p:clrMapOvr>
    <a:masterClrMapping/>
  </p:clrMapOvr>
  <p:transition advTm="469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Séance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87624" y="1600200"/>
            <a:ext cx="7776864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FR" dirty="0" smtClean="0"/>
              <a:t> PREPARATION D’EXPOSES  sur centrales nucléaires, hydrauliques et éoliennes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Photo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Schéma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Différentes parties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Fonctionnement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Avantages </a:t>
            </a:r>
          </a:p>
          <a:p>
            <a:pPr>
              <a:buFont typeface="Wingdings" pitchFamily="2" charset="2"/>
              <a:buChar char="Ø"/>
            </a:pPr>
            <a:r>
              <a:rPr lang="fr-FR" dirty="0" smtClean="0"/>
              <a:t>Inconvénients</a:t>
            </a:r>
          </a:p>
          <a:p>
            <a:r>
              <a:rPr lang="fr-FR" dirty="0" smtClean="0"/>
              <a:t>(recherche internet cadrée)(site </a:t>
            </a:r>
            <a:r>
              <a:rPr lang="fr-FR" dirty="0" err="1" smtClean="0"/>
              <a:t>pré-défini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8423920" y="64886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DC51348-7081-4AC7-901A-D7D0E5084CCD}" type="slidenum">
              <a:rPr lang="fr-FR" smtClean="0"/>
              <a:pPr/>
              <a:t>9</a:t>
            </a:fld>
            <a:endParaRPr lang="fr-FR" dirty="0"/>
          </a:p>
        </p:txBody>
      </p:sp>
      <p:grpSp>
        <p:nvGrpSpPr>
          <p:cNvPr id="5" name="Groupe 4"/>
          <p:cNvGrpSpPr/>
          <p:nvPr/>
        </p:nvGrpSpPr>
        <p:grpSpPr>
          <a:xfrm>
            <a:off x="-80667" y="-22537"/>
            <a:ext cx="872755" cy="814625"/>
            <a:chOff x="-80667" y="-22537"/>
            <a:chExt cx="872755" cy="814625"/>
          </a:xfrm>
        </p:grpSpPr>
        <p:sp>
          <p:nvSpPr>
            <p:cNvPr id="6" name="Triangle rectangle 5"/>
            <p:cNvSpPr/>
            <p:nvPr/>
          </p:nvSpPr>
          <p:spPr>
            <a:xfrm flipV="1">
              <a:off x="0" y="0"/>
              <a:ext cx="792088" cy="792088"/>
            </a:xfrm>
            <a:prstGeom prst="rtTriangle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 rot="19077888">
              <a:off x="-80667" y="-22537"/>
              <a:ext cx="674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dirty="0" smtClean="0">
                  <a:solidFill>
                    <a:schemeClr val="bg1"/>
                  </a:solidFill>
                </a:rPr>
                <a:t>LV</a:t>
              </a:r>
              <a:endParaRPr lang="fr-FR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0" y="3645024"/>
            <a:ext cx="611560" cy="2808312"/>
            <a:chOff x="0" y="3645024"/>
            <a:chExt cx="611560" cy="2808312"/>
          </a:xfrm>
        </p:grpSpPr>
        <p:sp>
          <p:nvSpPr>
            <p:cNvPr id="19" name="Rectangle 18"/>
            <p:cNvSpPr/>
            <p:nvPr/>
          </p:nvSpPr>
          <p:spPr>
            <a:xfrm>
              <a:off x="0" y="3861048"/>
              <a:ext cx="611560" cy="276999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#1</a:t>
              </a:r>
              <a:endParaRPr lang="fr-FR" sz="12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4437112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1</a:t>
              </a:r>
              <a:endParaRPr lang="fr-FR" sz="11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414908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#2</a:t>
              </a:r>
              <a:endParaRPr lang="fr-FR" sz="1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3645024"/>
              <a:ext cx="611560" cy="26161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  <a:endParaRPr lang="fr-FR" sz="11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5445224"/>
              <a:ext cx="611560" cy="43088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100" dirty="0" smtClean="0"/>
                <a:t>STI2D</a:t>
              </a:r>
            </a:p>
            <a:p>
              <a:r>
                <a:rPr lang="fr-FR" sz="1100" dirty="0" smtClean="0"/>
                <a:t> LV  # 2</a:t>
              </a:r>
              <a:endParaRPr lang="fr-FR" sz="11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4869160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#3</a:t>
              </a:r>
              <a:endParaRPr lang="fr-FR" sz="12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515719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#4</a:t>
              </a:r>
              <a:endParaRPr lang="fr-FR" sz="12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0" y="5877272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#5</a:t>
              </a:r>
              <a:endParaRPr lang="fr-FR" sz="12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6165304"/>
              <a:ext cx="611560" cy="288032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5875">
              <a:solidFill>
                <a:schemeClr val="tx2">
                  <a:lumMod val="60000"/>
                  <a:lumOff val="4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r>
                <a:rPr lang="fr-FR" sz="1200" dirty="0" smtClean="0"/>
                <a:t>LV   #6</a:t>
              </a:r>
              <a:endParaRPr lang="fr-FR" sz="1200" dirty="0"/>
            </a:p>
          </p:txBody>
        </p:sp>
      </p:grpSp>
      <p:sp>
        <p:nvSpPr>
          <p:cNvPr id="29" name="Flèche droite 28"/>
          <p:cNvSpPr/>
          <p:nvPr/>
        </p:nvSpPr>
        <p:spPr>
          <a:xfrm flipH="1">
            <a:off x="539552" y="3933056"/>
            <a:ext cx="216024" cy="144016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119402815"/>
      </p:ext>
    </p:extLst>
  </p:cSld>
  <p:clrMapOvr>
    <a:masterClrMapping/>
  </p:clrMapOvr>
  <p:transition advTm="22823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762</TotalTime>
  <Words>1259</Words>
  <Application>Microsoft Office PowerPoint</Application>
  <PresentationFormat>Affichage à l'écran (4:3)</PresentationFormat>
  <Paragraphs>509</Paragraphs>
  <Slides>28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0" baseType="lpstr">
      <vt:lpstr>Thème Office</vt:lpstr>
      <vt:lpstr>OpenOffice.org</vt:lpstr>
      <vt:lpstr>CO-ENSEIGNEMENT  STI2D et LANGUE VIVANTE</vt:lpstr>
      <vt:lpstr>OBJECTIFS PEDAGOGIQUES TECHNOLOGIE</vt:lpstr>
      <vt:lpstr>ENSEIGNEMENT CONJOINT</vt:lpstr>
      <vt:lpstr>OBJECTIFS PEDAGOGIQUES LANGUE VIVANTE</vt:lpstr>
      <vt:lpstr>COMPETENCES CECRL</vt:lpstr>
      <vt:lpstr>TECHNOLOGIE :  « PRODUCTION HYDROELECTRIQUE »</vt:lpstr>
      <vt:lpstr>Diapositive 7</vt:lpstr>
      <vt:lpstr>Diapositive 8</vt:lpstr>
      <vt:lpstr>Séance 1</vt:lpstr>
      <vt:lpstr>SEANCE 2</vt:lpstr>
      <vt:lpstr>Séance 2</vt:lpstr>
      <vt:lpstr>COURS CO-ENSEIGNEMENT SEANCE 1</vt:lpstr>
      <vt:lpstr>COURS CO-ENSEIGNEMENT SEANCE 1</vt:lpstr>
      <vt:lpstr>COURS CO-ENSEIGNEMENT SEANCE 1</vt:lpstr>
      <vt:lpstr>COURS CO-ENSEIGNEMENT SEANCE 1 (suite)</vt:lpstr>
      <vt:lpstr>COURS CO-ENSEIGNEMENT SEANCE 1 (suite)</vt:lpstr>
      <vt:lpstr>COURS CO-ENSEIGNEMENT SEANCE 1 (suite)</vt:lpstr>
      <vt:lpstr>COURS CO-ENSEIGNEMENT SEANCE 1 (suite)</vt:lpstr>
      <vt:lpstr>COURS CO-ENSEIGNEMENT SEANCE 1 (suite)</vt:lpstr>
      <vt:lpstr>SEANCE 3</vt:lpstr>
      <vt:lpstr>SEANCE 4</vt:lpstr>
      <vt:lpstr>COURS CO-ENSEIGNEMENT SEANCE 2</vt:lpstr>
      <vt:lpstr>COURS CO-ENSEIGNEMENT SEANCE 2</vt:lpstr>
      <vt:lpstr>COURS CO-ENSEIGNEMENT SEANCE 2</vt:lpstr>
      <vt:lpstr>SEANCE 5</vt:lpstr>
      <vt:lpstr>SEANCE 6</vt:lpstr>
      <vt:lpstr>CONCLUSION</vt:lpstr>
      <vt:lpstr>Diapositive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</dc:creator>
  <cp:lastModifiedBy>plc</cp:lastModifiedBy>
  <cp:revision>132</cp:revision>
  <dcterms:created xsi:type="dcterms:W3CDTF">2012-03-21T17:13:04Z</dcterms:created>
  <dcterms:modified xsi:type="dcterms:W3CDTF">2012-05-15T17:30:49Z</dcterms:modified>
</cp:coreProperties>
</file>