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</p:sldMasterIdLst>
  <p:notesMasterIdLst>
    <p:notesMasterId r:id="rId28"/>
  </p:notesMasterIdLst>
  <p:handoutMasterIdLst>
    <p:handoutMasterId r:id="rId29"/>
  </p:handoutMasterIdLst>
  <p:sldIdLst>
    <p:sldId id="271" r:id="rId7"/>
    <p:sldId id="284" r:id="rId8"/>
    <p:sldId id="270" r:id="rId9"/>
    <p:sldId id="285" r:id="rId10"/>
    <p:sldId id="287" r:id="rId11"/>
    <p:sldId id="289" r:id="rId12"/>
    <p:sldId id="288" r:id="rId13"/>
    <p:sldId id="290" r:id="rId14"/>
    <p:sldId id="291" r:id="rId15"/>
    <p:sldId id="292" r:id="rId16"/>
    <p:sldId id="296" r:id="rId17"/>
    <p:sldId id="295" r:id="rId18"/>
    <p:sldId id="297" r:id="rId19"/>
    <p:sldId id="298" r:id="rId20"/>
    <p:sldId id="294" r:id="rId21"/>
    <p:sldId id="293" r:id="rId22"/>
    <p:sldId id="302" r:id="rId23"/>
    <p:sldId id="301" r:id="rId24"/>
    <p:sldId id="299" r:id="rId25"/>
    <p:sldId id="300" r:id="rId26"/>
    <p:sldId id="278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83086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3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pic>
        <p:nvPicPr>
          <p:cNvPr id="4" name="Image 3" descr="logoIG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3086"/>
                </a:solidFill>
              </a:rPr>
              <a:t>IGEN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>
                <a:solidFill>
                  <a:srgbClr val="683086"/>
                </a:solidFill>
              </a:rPr>
              <a:t>IGEN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hyperlink" Target="tactil&#233;o%20t&#233;l&#233;charg&#233;s/MBLOCK%201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l&#233;gender%20une%20image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actil&#233;o%20t&#233;l&#233;charg&#233;s/Robot%20et%20emploi/index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hyperlink" Target="robot%203.htm" TargetMode="External"/><Relationship Id="rId5" Type="http://schemas.openxmlformats.org/officeDocument/2006/relationships/hyperlink" Target="robot%202.htm" TargetMode="Externa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tactil&#233;o%20t&#233;l&#233;charg&#233;s/m&#233;tiers%20de%20l'eau/index.html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2" Type="http://schemas.openxmlformats.org/officeDocument/2006/relationships/hyperlink" Target="tactil&#233;o%20t&#233;l&#233;charg&#233;s/installateur%20&#233;lectrique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tactil&#233;o%20t&#233;l&#233;charg&#233;s/Gros%20oeuvre/index.html" TargetMode="External"/><Relationship Id="rId11" Type="http://schemas.openxmlformats.org/officeDocument/2006/relationships/image" Target="../media/image39.JPG"/><Relationship Id="rId5" Type="http://schemas.openxmlformats.org/officeDocument/2006/relationships/image" Target="../media/image36.JPG"/><Relationship Id="rId10" Type="http://schemas.openxmlformats.org/officeDocument/2006/relationships/hyperlink" Target="tactil&#233;o%20t&#233;l&#233;charg&#233;s/parcours%20avenir/index.html" TargetMode="External"/><Relationship Id="rId4" Type="http://schemas.openxmlformats.org/officeDocument/2006/relationships/hyperlink" Target="tactil&#233;o%20t&#233;l&#233;charg&#233;s/technicien%20police%20scientifique/index.html" TargetMode="External"/><Relationship Id="rId9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hoto%20ingenieur%20automobil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video%20startifieur%20moulist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Ressources TACTILEO</a:t>
            </a:r>
            <a:br>
              <a:rPr lang="fr-FR"/>
            </a:br>
            <a:r>
              <a:rPr lang="fr-FR"/>
              <a:t>MASKOTT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Ressources numériques à l’usage des enseignants et de leurs élèves dans le cadre des Banques de Ressources Numériques pour l’École, (BRNE),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4" name="Graphique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0279" y="1479630"/>
            <a:ext cx="1905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Combinaison de grains au sein d’activités.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757"/>
            <a:ext cx="9144000" cy="42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Rechercher un module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48"/>
            <a:ext cx="9144000" cy="15017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1" y="1390650"/>
            <a:ext cx="2819400" cy="54673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17" y="3092837"/>
            <a:ext cx="2781300" cy="30194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717" y="1391044"/>
            <a:ext cx="2800350" cy="53530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7" y="3092837"/>
            <a:ext cx="2733675" cy="20574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410" y="3092837"/>
            <a:ext cx="2781300" cy="2514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378" y="3092837"/>
            <a:ext cx="27717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76" y="2599419"/>
            <a:ext cx="2895600" cy="27336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4" y="1992325"/>
            <a:ext cx="9144000" cy="39478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Utiliser un module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>
            <a:hlinkClick r:id="rId4" action="ppaction://hlinkfile"/>
          </p:cNvPr>
          <p:cNvSpPr/>
          <p:nvPr/>
        </p:nvSpPr>
        <p:spPr>
          <a:xfrm>
            <a:off x="7833815" y="4804013"/>
            <a:ext cx="1078173" cy="6960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8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Utiliser un module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023"/>
            <a:ext cx="9144000" cy="26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579"/>
            <a:ext cx="9144000" cy="42422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3" y="1471083"/>
            <a:ext cx="8105775" cy="55435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420"/>
            <a:ext cx="9144000" cy="426765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06" y="809625"/>
            <a:ext cx="7000875" cy="60483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Utiliser un module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86579"/>
            <a:ext cx="9144000" cy="42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Combinaison de grains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854"/>
            <a:ext cx="9144000" cy="18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Et d’activités :</a:t>
            </a:r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6347"/>
            <a:ext cx="9144000" cy="3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Modules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/>
          <a:p>
            <a:r>
              <a:rPr lang="fr-FR" dirty="0"/>
              <a:t>Les modifier ou en créer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93" y="2121618"/>
            <a:ext cx="2886075" cy="276225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345621" y="4468158"/>
            <a:ext cx="915635" cy="1271147"/>
            <a:chOff x="1345621" y="4468158"/>
            <a:chExt cx="915635" cy="1271147"/>
          </a:xfrm>
        </p:grpSpPr>
        <p:pic>
          <p:nvPicPr>
            <p:cNvPr id="8" name="Image 7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65" y="4468158"/>
              <a:ext cx="868691" cy="83142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345621" y="5369973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Module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3682"/>
            <a:ext cx="9144000" cy="3795623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file"/>
          </p:cNvPr>
          <p:cNvSpPr/>
          <p:nvPr/>
        </p:nvSpPr>
        <p:spPr>
          <a:xfrm>
            <a:off x="4080681" y="5132401"/>
            <a:ext cx="600501" cy="620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hlinkClick r:id="rId6" action="ppaction://hlinkfile"/>
          </p:cNvPr>
          <p:cNvSpPr/>
          <p:nvPr/>
        </p:nvSpPr>
        <p:spPr>
          <a:xfrm>
            <a:off x="4080681" y="5691210"/>
            <a:ext cx="600501" cy="620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2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parcours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Succession planifiée de modules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271002"/>
            <a:ext cx="2933700" cy="27527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760"/>
            <a:ext cx="9144000" cy="354563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6495"/>
            <a:ext cx="9144000" cy="4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06743" y="976320"/>
            <a:ext cx="7894637" cy="2433895"/>
          </a:xfrm>
        </p:spPr>
        <p:txBody>
          <a:bodyPr/>
          <a:lstStyle/>
          <a:p>
            <a:pPr algn="ctr"/>
            <a:r>
              <a:rPr lang="fr-FR" dirty="0"/>
              <a:t>Des exemples pour la découverte professionnelle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5" name="Graphique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161" y="4896473"/>
            <a:ext cx="875459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2358660"/>
            <a:ext cx="7881937" cy="4397375"/>
          </a:xfrm>
        </p:spPr>
        <p:txBody>
          <a:bodyPr/>
          <a:lstStyle/>
          <a:p>
            <a:pPr>
              <a:buClr>
                <a:srgbClr val="683086"/>
              </a:buClr>
            </a:pPr>
            <a:r>
              <a:rPr lang="fr-FR" dirty="0">
                <a:solidFill>
                  <a:schemeClr val="tx1"/>
                </a:solidFill>
              </a:rPr>
              <a:t> Objectif des BRNE</a:t>
            </a:r>
          </a:p>
          <a:p>
            <a:pPr>
              <a:buClr>
                <a:srgbClr val="683086"/>
              </a:buClr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Tactiléo</a:t>
            </a:r>
            <a:r>
              <a:rPr lang="fr-FR" dirty="0">
                <a:solidFill>
                  <a:schemeClr val="tx1"/>
                </a:solidFill>
              </a:rPr>
              <a:t> de MASKOTT</a:t>
            </a: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Les ressources :</a:t>
            </a:r>
            <a:br>
              <a:rPr lang="fr-FR" dirty="0"/>
            </a:br>
            <a:r>
              <a:rPr lang="fr-FR" dirty="0"/>
              <a:t>					° les grains,</a:t>
            </a:r>
            <a:br>
              <a:rPr lang="fr-FR" dirty="0"/>
            </a:br>
            <a:r>
              <a:rPr lang="fr-FR" dirty="0"/>
              <a:t>					° les modules,</a:t>
            </a:r>
            <a:br>
              <a:rPr lang="fr-FR" dirty="0"/>
            </a:br>
            <a:r>
              <a:rPr lang="fr-FR" dirty="0"/>
              <a:t>					° les parcours.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Des exemples pour la découverte professionnelle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864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Exemples pour la </a:t>
            </a:r>
            <a:r>
              <a:rPr lang="fr-FR" dirty="0" err="1"/>
              <a:t>d.P</a:t>
            </a:r>
            <a:r>
              <a:rPr lang="fr-FR" dirty="0"/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38" y="1539429"/>
            <a:ext cx="2018483" cy="2160000"/>
          </a:xfrm>
          <a:prstGeom prst="rect">
            <a:avLst/>
          </a:prstGeom>
        </p:spPr>
      </p:pic>
      <p:pic>
        <p:nvPicPr>
          <p:cNvPr id="9" name="Image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60" y="1539430"/>
            <a:ext cx="2294533" cy="2160000"/>
          </a:xfrm>
          <a:prstGeom prst="rect">
            <a:avLst/>
          </a:prstGeom>
        </p:spPr>
      </p:pic>
      <p:pic>
        <p:nvPicPr>
          <p:cNvPr id="11" name="Image 10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00" y="1539429"/>
            <a:ext cx="2310000" cy="2160000"/>
          </a:xfrm>
          <a:prstGeom prst="rect">
            <a:avLst/>
          </a:prstGeom>
        </p:spPr>
      </p:pic>
      <p:pic>
        <p:nvPicPr>
          <p:cNvPr id="13" name="Image 1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00" y="3951921"/>
            <a:ext cx="2279585" cy="2160000"/>
          </a:xfrm>
          <a:prstGeom prst="rect">
            <a:avLst/>
          </a:prstGeom>
        </p:spPr>
      </p:pic>
      <p:pic>
        <p:nvPicPr>
          <p:cNvPr id="15" name="Image 14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340" y="3951921"/>
            <a:ext cx="228575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 : </a:t>
            </a:r>
            <a:br>
              <a:rPr lang="fr-FR" dirty="0"/>
            </a:br>
            <a:r>
              <a:rPr lang="fr-FR" dirty="0"/>
              <a:t>denis Longuet</a:t>
            </a:r>
            <a:br>
              <a:rPr lang="fr-FR" dirty="0"/>
            </a:br>
            <a:r>
              <a:rPr lang="fr-FR" dirty="0"/>
              <a:t>denis.longuet@ac-lille.fr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Objectif des BRNE ?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77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des BRNE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des contenus et services associés : </a:t>
            </a:r>
          </a:p>
          <a:p>
            <a:pPr lvl="1"/>
            <a:r>
              <a:rPr lang="fr-FR" sz="2000" b="1" dirty="0"/>
              <a:t>couvrant les cycles 3 et 4 pour 5 enseignements disciplinaires</a:t>
            </a:r>
          </a:p>
          <a:p>
            <a:pPr lvl="2"/>
            <a:r>
              <a:rPr lang="fr-FR" sz="2000" b="1" dirty="0"/>
              <a:t>	</a:t>
            </a:r>
            <a:r>
              <a:rPr lang="fr-FR" sz="2000" dirty="0"/>
              <a:t>Français, Mathématiques, Histoire Géographie, Sciences, Langues vivantes étrangères </a:t>
            </a:r>
            <a:endParaRPr lang="fr-FR" sz="2000" b="1" dirty="0"/>
          </a:p>
          <a:p>
            <a:pPr lvl="2"/>
            <a:endParaRPr lang="fr-FR" sz="2000" b="1" dirty="0"/>
          </a:p>
          <a:p>
            <a:pPr lvl="1"/>
            <a:r>
              <a:rPr lang="fr-FR" sz="2000" b="1" dirty="0"/>
              <a:t>libérés de droits et gratuitement mis à disposition pour l’ensemble des enseignants et des élèves </a:t>
            </a:r>
          </a:p>
          <a:p>
            <a:pPr lvl="2"/>
            <a:r>
              <a:rPr lang="fr-FR" sz="2000" b="1" dirty="0"/>
              <a:t>	</a:t>
            </a:r>
            <a:r>
              <a:rPr lang="fr-FR" sz="2000" dirty="0"/>
              <a:t>pour une utilisation et une réutilisation dans le cadre pédagogique sur une durée de trois ans</a:t>
            </a:r>
          </a:p>
          <a:p>
            <a:pPr lvl="2"/>
            <a:endParaRPr lang="fr-FR" sz="2000" b="1" dirty="0"/>
          </a:p>
          <a:p>
            <a:pPr lvl="1"/>
            <a:r>
              <a:rPr lang="fr-FR" sz="2000" b="1" dirty="0"/>
              <a:t>disponibles fin décembre 2016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8123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06743" y="976320"/>
            <a:ext cx="7894637" cy="2433895"/>
          </a:xfrm>
        </p:spPr>
        <p:txBody>
          <a:bodyPr/>
          <a:lstStyle/>
          <a:p>
            <a:pPr algn="ctr"/>
            <a:r>
              <a:rPr lang="fr-FR" dirty="0" err="1"/>
              <a:t>Tactiléo</a:t>
            </a:r>
            <a:br>
              <a:rPr lang="fr-FR" dirty="0"/>
            </a:br>
            <a:r>
              <a:rPr lang="fr-FR" dirty="0"/>
              <a:t>de</a:t>
            </a:r>
            <a:br>
              <a:rPr lang="fr-FR" dirty="0"/>
            </a:br>
            <a:r>
              <a:rPr lang="fr-FR" dirty="0"/>
              <a:t>MASKOTT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Graphique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1561" y="3679022"/>
            <a:ext cx="1905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4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Tactiléo</a:t>
            </a:r>
            <a:r>
              <a:rPr lang="fr-FR" dirty="0"/>
              <a:t> De MASKOTT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998062" y="3184105"/>
            <a:ext cx="2971801" cy="85808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4 entrées </a:t>
            </a:r>
            <a:r>
              <a:rPr lang="fr-FR" sz="3600" b="1" dirty="0" err="1"/>
              <a:t>disicplinaires</a:t>
            </a:r>
            <a:endParaRPr lang="fr-FR" sz="3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49" y="4471228"/>
            <a:ext cx="1628775" cy="1085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645" y="2133599"/>
            <a:ext cx="2181225" cy="12477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645" y="4471228"/>
            <a:ext cx="2295525" cy="11525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612" y="2085975"/>
            <a:ext cx="20764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1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06743" y="976320"/>
            <a:ext cx="7894637" cy="2433895"/>
          </a:xfrm>
        </p:spPr>
        <p:txBody>
          <a:bodyPr/>
          <a:lstStyle/>
          <a:p>
            <a:r>
              <a:rPr lang="fr-FR" dirty="0"/>
              <a:t>			Les ressources :</a:t>
            </a:r>
            <a:br>
              <a:rPr lang="fr-FR" dirty="0"/>
            </a:br>
            <a:r>
              <a:rPr lang="fr-FR" dirty="0"/>
              <a:t>					° les grains,</a:t>
            </a:r>
            <a:br>
              <a:rPr lang="fr-FR" dirty="0"/>
            </a:br>
            <a:r>
              <a:rPr lang="fr-FR" dirty="0"/>
              <a:t>					° les modules,</a:t>
            </a:r>
            <a:br>
              <a:rPr lang="fr-FR" dirty="0"/>
            </a:br>
            <a:r>
              <a:rPr lang="fr-FR" dirty="0"/>
              <a:t>					° les parcours.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Graphique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4161" y="4896473"/>
            <a:ext cx="875459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grains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Éléments de base :photo / schéma / animation / vidéo</a:t>
            </a:r>
          </a:p>
          <a:p>
            <a:endParaRPr lang="fr-FR" dirty="0"/>
          </a:p>
        </p:txBody>
      </p:sp>
      <p:pic>
        <p:nvPicPr>
          <p:cNvPr id="9" name="Image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49" y="2980684"/>
            <a:ext cx="2933700" cy="2752725"/>
          </a:xfrm>
          <a:prstGeom prst="rect">
            <a:avLst/>
          </a:prstGeom>
        </p:spPr>
      </p:pic>
      <p:pic>
        <p:nvPicPr>
          <p:cNvPr id="13" name="Image 1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017" y="2980684"/>
            <a:ext cx="29432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5680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9A5E2-31E2-4E63-BA6B-DE52211595B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176</Words>
  <Application>Microsoft Office PowerPoint</Application>
  <PresentationFormat>Affichage à l'écran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Arial Italic</vt:lpstr>
      <vt:lpstr>Calibri</vt:lpstr>
      <vt:lpstr>page de presentation et de partie</vt:lpstr>
      <vt:lpstr>page de sous-partie</vt:lpstr>
      <vt:lpstr>pages de contenus</vt:lpstr>
      <vt:lpstr>Ressources TACTILEO MASKOTT</vt:lpstr>
      <vt:lpstr>SOMMAIRE</vt:lpstr>
      <vt:lpstr>Objectif des BRNE ?</vt:lpstr>
      <vt:lpstr>objectif des BRNE ?</vt:lpstr>
      <vt:lpstr>Tactiléo de MASKOTT</vt:lpstr>
      <vt:lpstr>Tactiléo De MASKOTT</vt:lpstr>
      <vt:lpstr>Présentation PowerPoint</vt:lpstr>
      <vt:lpstr>   Les ressources :      ° les grains,      ° les modules,      ° les parcours.</vt:lpstr>
      <vt:lpstr>Les grains</vt:lpstr>
      <vt:lpstr>Les Modules</vt:lpstr>
      <vt:lpstr>Les Modules</vt:lpstr>
      <vt:lpstr>Les Modules</vt:lpstr>
      <vt:lpstr>Les Modules</vt:lpstr>
      <vt:lpstr>Les Modules</vt:lpstr>
      <vt:lpstr>Les Modules</vt:lpstr>
      <vt:lpstr>Les Modules</vt:lpstr>
      <vt:lpstr>Les Modules</vt:lpstr>
      <vt:lpstr>Les parcours</vt:lpstr>
      <vt:lpstr>Des exemples pour la découverte professionnelle</vt:lpstr>
      <vt:lpstr>Exemples pour la d.P.</vt:lpstr>
      <vt:lpstr>Contact :  denis Longuet denis.longuet@ac-lille.fr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denis longuet</cp:lastModifiedBy>
  <cp:revision>180</cp:revision>
  <cp:lastPrinted>2015-02-04T16:19:06Z</cp:lastPrinted>
  <dcterms:created xsi:type="dcterms:W3CDTF">2015-02-04T10:43:31Z</dcterms:created>
  <dcterms:modified xsi:type="dcterms:W3CDTF">2017-06-06T16:20:45Z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