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4"/>
    <p:sldMasterId id="2147483661" r:id="rId5"/>
    <p:sldMasterId id="2147483663" r:id="rId6"/>
  </p:sldMasterIdLst>
  <p:notesMasterIdLst>
    <p:notesMasterId r:id="rId31"/>
  </p:notesMasterIdLst>
  <p:handoutMasterIdLst>
    <p:handoutMasterId r:id="rId32"/>
  </p:handoutMasterIdLst>
  <p:sldIdLst>
    <p:sldId id="271" r:id="rId7"/>
    <p:sldId id="284" r:id="rId8"/>
    <p:sldId id="270" r:id="rId9"/>
    <p:sldId id="313" r:id="rId10"/>
    <p:sldId id="289" r:id="rId11"/>
    <p:sldId id="290" r:id="rId12"/>
    <p:sldId id="312" r:id="rId13"/>
    <p:sldId id="291" r:id="rId14"/>
    <p:sldId id="292" r:id="rId15"/>
    <p:sldId id="286" r:id="rId16"/>
    <p:sldId id="287" r:id="rId17"/>
    <p:sldId id="288" r:id="rId18"/>
    <p:sldId id="309" r:id="rId19"/>
    <p:sldId id="317" r:id="rId20"/>
    <p:sldId id="310" r:id="rId21"/>
    <p:sldId id="319" r:id="rId22"/>
    <p:sldId id="322" r:id="rId23"/>
    <p:sldId id="315" r:id="rId24"/>
    <p:sldId id="318" r:id="rId25"/>
    <p:sldId id="316" r:id="rId26"/>
    <p:sldId id="305" r:id="rId27"/>
    <p:sldId id="307" r:id="rId28"/>
    <p:sldId id="321" r:id="rId29"/>
    <p:sldId id="323" r:id="rId30"/>
  </p:sldIdLst>
  <p:sldSz cx="9144000" cy="6858000" type="screen4x3"/>
  <p:notesSz cx="6858000" cy="994568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70A0F"/>
    <a:srgbClr val="8800D1"/>
    <a:srgbClr val="7B00AC"/>
    <a:srgbClr val="7800FF"/>
    <a:srgbClr val="683086"/>
    <a:srgbClr val="1A86D0"/>
    <a:srgbClr val="1FA1E5"/>
    <a:srgbClr val="9B008A"/>
    <a:srgbClr val="6E008E"/>
    <a:srgbClr val="82116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76047" autoAdjust="0"/>
  </p:normalViewPr>
  <p:slideViewPr>
    <p:cSldViewPr snapToGrid="0" snapToObjects="1">
      <p:cViewPr>
        <p:scale>
          <a:sx n="70" d="100"/>
          <a:sy n="70" d="100"/>
        </p:scale>
        <p:origin x="-10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1278"/>
    </p:cViewPr>
  </p:notesTextViewPr>
  <p:sorterViewPr>
    <p:cViewPr>
      <p:scale>
        <a:sx n="66" d="100"/>
        <a:sy n="66" d="100"/>
      </p:scale>
      <p:origin x="0" y="0"/>
    </p:cViewPr>
  </p:sorterViewPr>
  <p:notesViewPr>
    <p:cSldViewPr snapToGrid="0" snapToObjects="1">
      <p:cViewPr varScale="1">
        <p:scale>
          <a:sx n="55" d="100"/>
          <a:sy n="55" d="100"/>
        </p:scale>
        <p:origin x="-2904" y="-78"/>
      </p:cViewPr>
      <p:guideLst>
        <p:guide orient="horz" pos="3132"/>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97284"/>
          </a:xfrm>
          <a:prstGeom prst="rect">
            <a:avLst/>
          </a:prstGeom>
        </p:spPr>
        <p:txBody>
          <a:bodyPr vert="horz" lIns="91440" tIns="45720" rIns="91440" bIns="45720" rtlCol="0"/>
          <a:lstStyle>
            <a:lvl1pPr algn="r">
              <a:defRPr sz="1200"/>
            </a:lvl1pPr>
          </a:lstStyle>
          <a:p>
            <a:fld id="{C7D9186E-EAA7-3A42-AFD2-CC349621202A}" type="datetimeFigureOut">
              <a:rPr lang="fr-FR" smtClean="0"/>
              <a:pPr/>
              <a:t>13/06/2017</a:t>
            </a:fld>
            <a:endParaRPr lang="fr-FR"/>
          </a:p>
        </p:txBody>
      </p:sp>
      <p:sp>
        <p:nvSpPr>
          <p:cNvPr id="4" name="Espace réservé du pied de page 3"/>
          <p:cNvSpPr>
            <a:spLocks noGrp="1"/>
          </p:cNvSpPr>
          <p:nvPr>
            <p:ph type="ftr" sz="quarter" idx="2"/>
          </p:nvPr>
        </p:nvSpPr>
        <p:spPr>
          <a:xfrm>
            <a:off x="0" y="9446678"/>
            <a:ext cx="2971800" cy="49728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446678"/>
            <a:ext cx="2971800" cy="497284"/>
          </a:xfrm>
          <a:prstGeom prst="rect">
            <a:avLst/>
          </a:prstGeom>
        </p:spPr>
        <p:txBody>
          <a:bodyPr vert="horz" lIns="91440" tIns="45720" rIns="91440" bIns="45720" rtlCol="0" anchor="b"/>
          <a:lstStyle>
            <a:lvl1pPr algn="r">
              <a:defRPr sz="1200"/>
            </a:lvl1pPr>
          </a:lstStyle>
          <a:p>
            <a:fld id="{2D8815B8-4CE2-F247-96EE-D0C173663BEB}" type="slidenum">
              <a:rPr lang="fr-FR" smtClean="0"/>
              <a:pPr/>
              <a:t>‹N°›</a:t>
            </a:fld>
            <a:endParaRPr lang="fr-FR"/>
          </a:p>
        </p:txBody>
      </p:sp>
    </p:spTree>
    <p:extLst>
      <p:ext uri="{BB962C8B-B14F-4D97-AF65-F5344CB8AC3E}">
        <p14:creationId xmlns:p14="http://schemas.microsoft.com/office/powerpoint/2010/main" val="18701493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28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97284"/>
          </a:xfrm>
          <a:prstGeom prst="rect">
            <a:avLst/>
          </a:prstGeom>
        </p:spPr>
        <p:txBody>
          <a:bodyPr vert="horz" lIns="91440" tIns="45720" rIns="91440" bIns="45720" rtlCol="0"/>
          <a:lstStyle>
            <a:lvl1pPr algn="r">
              <a:defRPr sz="1200"/>
            </a:lvl1pPr>
          </a:lstStyle>
          <a:p>
            <a:fld id="{EE2EF2D4-44B9-F34D-AC77-36ED78FDDA30}" type="datetimeFigureOut">
              <a:rPr lang="fr-FR" smtClean="0"/>
              <a:pPr/>
              <a:t>13/06/2017</a:t>
            </a:fld>
            <a:endParaRPr lang="fr-FR"/>
          </a:p>
        </p:txBody>
      </p:sp>
      <p:sp>
        <p:nvSpPr>
          <p:cNvPr id="4" name="Espace réservé de l'image des diapositives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724202"/>
            <a:ext cx="5486400" cy="447556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a:defRPr sz="1200"/>
            </a:lvl1pPr>
          </a:lstStyle>
          <a:p>
            <a:fld id="{08D7BDEA-8EA0-FE4F-8E67-406CE035A260}" type="slidenum">
              <a:rPr lang="fr-FR" smtClean="0"/>
              <a:pPr/>
              <a:t>‹N°›</a:t>
            </a:fld>
            <a:endParaRPr lang="fr-FR"/>
          </a:p>
        </p:txBody>
      </p:sp>
    </p:spTree>
    <p:extLst>
      <p:ext uri="{BB962C8B-B14F-4D97-AF65-F5344CB8AC3E}">
        <p14:creationId xmlns:p14="http://schemas.microsoft.com/office/powerpoint/2010/main" val="25537604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Mme HARBONNIER, enseignante PLP STI GM construction : « On</a:t>
            </a:r>
            <a:r>
              <a:rPr lang="fr-FR" baseline="0" dirty="0" smtClean="0"/>
              <a:t> </a:t>
            </a:r>
            <a:r>
              <a:rPr lang="fr-FR" baseline="0" dirty="0" smtClean="0"/>
              <a:t>m’a demandé par quelle démarche, un professeur de Lycée professionnel, que je suis, peut créer une séquence de technologie. Matière dont les particularités sont peu connues par les PLP. Dans une première partie, je vous présenterai cette démarche</a:t>
            </a:r>
            <a:r>
              <a:rPr lang="fr-FR" baseline="0" dirty="0" smtClean="0"/>
              <a:t>. » </a:t>
            </a:r>
            <a:endParaRPr lang="fr-FR" baseline="0" dirty="0" smtClean="0"/>
          </a:p>
          <a:p>
            <a:r>
              <a:rPr lang="fr-FR" baseline="0" dirty="0" smtClean="0"/>
              <a:t>« Pour </a:t>
            </a:r>
            <a:r>
              <a:rPr lang="fr-FR" baseline="0" dirty="0" smtClean="0"/>
              <a:t>écrire cette démarche de création, j’ai, forcément, dû réaliser une séquence. Séquence, que je vous présenterai, dans les grandes lignes, en seconde partie</a:t>
            </a:r>
            <a:r>
              <a:rPr lang="fr-FR" baseline="0" dirty="0" smtClean="0"/>
              <a:t>. »</a:t>
            </a:r>
            <a:endParaRPr lang="fr-FR" baseline="0" dirty="0" smtClean="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Voici donc un exemple,</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 problématique,</a:t>
            </a:r>
            <a:r>
              <a:rPr lang="fr-FR" baseline="0" dirty="0" smtClean="0"/>
              <a:t> a été </a:t>
            </a:r>
            <a:r>
              <a:rPr lang="fr-FR" baseline="0" dirty="0" smtClean="0"/>
              <a:t>choisie, </a:t>
            </a:r>
            <a:r>
              <a:rPr lang="fr-FR" baseline="0" dirty="0" smtClean="0"/>
              <a:t>en fonction des compétences à travailler, des liens avec la découverte professionnelle et des autres disciplines. La première </a:t>
            </a:r>
            <a:r>
              <a:rPr lang="fr-FR" baseline="0" dirty="0" smtClean="0"/>
              <a:t>mise en situation consiste à découvrir l’erreur </a:t>
            </a:r>
            <a:r>
              <a:rPr lang="fr-FR" baseline="0" dirty="0" smtClean="0"/>
              <a:t>de calcul du pont Millennium qui a couté plus de 6.5 millions d’euros. Elle donne toute l’importance des calculs liés à la conception d’un ouvrage d’art. Ce pont est, aussi, </a:t>
            </a:r>
            <a:r>
              <a:rPr lang="fr-FR" baseline="0" dirty="0" smtClean="0"/>
              <a:t>cinématographiquement </a:t>
            </a:r>
            <a:r>
              <a:rPr lang="fr-FR" baseline="0" dirty="0" smtClean="0"/>
              <a:t>détruit, dans un des films Harry Potter. Ce qui permet un lien avec l’enseignement de l’anglais. Mais pas que…</a:t>
            </a:r>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11</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Comme ce</a:t>
            </a:r>
            <a:r>
              <a:rPr lang="fr-FR" baseline="0" dirty="0" smtClean="0"/>
              <a:t> choix de séquence est étroitement lié aux enseignements dispensés en découverte professionnelle, je suis partie sur les métiers du bâtiment, car le Lycée Professionnel Blériot est doté d’un plateau technique intéressant dans ce domaine. Beaucoup d’autres métiers (bureau d’étude, sécurité, qualité….) peuvent aussi être introduits.</a:t>
            </a:r>
          </a:p>
          <a:p>
            <a:r>
              <a:rPr lang="fr-FR" baseline="0" dirty="0" smtClean="0"/>
              <a:t>Autres que la découverte professionnelle, il est aisé d’y greffer des liens avec une multitude d’autres </a:t>
            </a:r>
            <a:r>
              <a:rPr lang="fr-FR" baseline="0" dirty="0" smtClean="0"/>
              <a:t>matières. </a:t>
            </a:r>
            <a:endParaRPr lang="fr-FR" baseline="0" dirty="0" smtClean="0"/>
          </a:p>
          <a:p>
            <a:r>
              <a:rPr lang="fr-FR" baseline="0" dirty="0" smtClean="0"/>
              <a:t>Cela démontre l’importance du travail en équipe. Beaucoup de collègues m’ont apporté leur aide pour établir ces liens.</a:t>
            </a:r>
          </a:p>
          <a:p>
            <a:endParaRPr lang="fr-FR" baseline="0" dirty="0" smtClean="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12</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a:t>
            </a:r>
            <a:r>
              <a:rPr lang="fr-FR" baseline="0" dirty="0" smtClean="0"/>
              <a:t> en revenir avec l’enseignement de la technologie, cette diapo présente comment j’essayerai d’attirer l’attention des élèves sur la séquence. Partant de l’erreur du pont Millennium et de son </a:t>
            </a:r>
            <a:r>
              <a:rPr lang="fr-FR" baseline="0" dirty="0" smtClean="0"/>
              <a:t>coût </a:t>
            </a:r>
            <a:r>
              <a:rPr lang="fr-FR" baseline="0" dirty="0" smtClean="0"/>
              <a:t>financier, j’enchainerai sur le coût humain </a:t>
            </a:r>
            <a:r>
              <a:rPr lang="fr-FR" baseline="0" dirty="0" smtClean="0"/>
              <a:t>liés à d’autres </a:t>
            </a:r>
            <a:r>
              <a:rPr lang="fr-FR" baseline="0" dirty="0" smtClean="0"/>
              <a:t>accidents récents liés </a:t>
            </a:r>
            <a:r>
              <a:rPr lang="fr-FR" baseline="0" dirty="0" smtClean="0"/>
              <a:t>aux ponts. </a:t>
            </a:r>
            <a:r>
              <a:rPr lang="fr-FR" baseline="0" dirty="0" smtClean="0"/>
              <a:t>Puis j’approcherai leur lieu de vie en leur racontant l’histoire du pont de </a:t>
            </a:r>
            <a:r>
              <a:rPr lang="fr-FR" baseline="0" dirty="0" err="1" smtClean="0"/>
              <a:t>Masnières</a:t>
            </a:r>
            <a:r>
              <a:rPr lang="fr-FR" baseline="0" dirty="0" smtClean="0"/>
              <a:t> qui s’est écroulé sous le poids d’un tank pendant la 1ère guerre mondiale. Ce qui permet aussi de faire des liens avec les enseignements de français et d’histoire</a:t>
            </a:r>
            <a:r>
              <a:rPr lang="fr-FR" baseline="0" dirty="0" smtClean="0"/>
              <a:t>.</a:t>
            </a:r>
          </a:p>
          <a:p>
            <a:r>
              <a:rPr lang="fr-FR" baseline="0" dirty="0" smtClean="0"/>
              <a:t> </a:t>
            </a:r>
            <a:endParaRPr lang="fr-FR" baseline="0" dirty="0" smtClean="0"/>
          </a:p>
          <a:p>
            <a:r>
              <a:rPr lang="fr-FR" baseline="0" dirty="0" smtClean="0"/>
              <a:t>Enfin, je </a:t>
            </a:r>
            <a:r>
              <a:rPr lang="fr-FR" baseline="0" dirty="0" smtClean="0"/>
              <a:t>leur présenterai </a:t>
            </a:r>
            <a:r>
              <a:rPr lang="fr-FR" baseline="0" dirty="0" smtClean="0"/>
              <a:t>des </a:t>
            </a:r>
            <a:r>
              <a:rPr lang="fr-FR" baseline="0" dirty="0" smtClean="0"/>
              <a:t>photos sur lesquels ils passent à Cambrai  </a:t>
            </a:r>
            <a:r>
              <a:rPr lang="fr-FR" baseline="0" dirty="0" smtClean="0"/>
              <a:t>et </a:t>
            </a:r>
            <a:r>
              <a:rPr lang="fr-FR" baseline="0" dirty="0" smtClean="0"/>
              <a:t>en </a:t>
            </a:r>
            <a:r>
              <a:rPr lang="fr-FR" baseline="0" dirty="0" smtClean="0"/>
              <a:t>fonction </a:t>
            </a:r>
            <a:r>
              <a:rPr lang="fr-FR" baseline="0" dirty="0" smtClean="0"/>
              <a:t>des </a:t>
            </a:r>
            <a:r>
              <a:rPr lang="fr-FR" baseline="0" dirty="0" smtClean="0"/>
              <a:t>matériaux, </a:t>
            </a:r>
            <a:r>
              <a:rPr lang="fr-FR" baseline="0" dirty="0" smtClean="0"/>
              <a:t>s’ils seraient en capacité de les dater, de les caractériser.</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13</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Les élèves de troisième auront peut être déjà étudié les ponts (encore récurrent à l’année de cinquième). Ils auront déjà des notions sur le sujet. Donc afin d’éviter l’ennui, il me parait préférable de revoir le vocabulaire, les différents types de ponts et les contraintes en classe inversée.</a:t>
            </a:r>
          </a:p>
          <a:p>
            <a:r>
              <a:rPr lang="fr-FR" sz="1200" kern="1200" dirty="0" smtClean="0">
                <a:solidFill>
                  <a:schemeClr val="tx1"/>
                </a:solidFill>
                <a:latin typeface="+mn-lt"/>
                <a:ea typeface="+mn-ea"/>
                <a:cs typeface="+mn-cs"/>
              </a:rPr>
              <a:t>Le professeur peut proposer un questionnaire interactif  style </a:t>
            </a:r>
            <a:r>
              <a:rPr lang="fr-FR" sz="1200" kern="1200" dirty="0" err="1" smtClean="0">
                <a:solidFill>
                  <a:schemeClr val="tx1"/>
                </a:solidFill>
                <a:latin typeface="+mn-lt"/>
                <a:ea typeface="+mn-ea"/>
                <a:cs typeface="+mn-cs"/>
              </a:rPr>
              <a:t>plickers</a:t>
            </a:r>
            <a:r>
              <a:rPr lang="fr-FR" sz="1200" kern="1200" dirty="0" smtClean="0">
                <a:solidFill>
                  <a:schemeClr val="tx1"/>
                </a:solidFill>
                <a:latin typeface="+mn-lt"/>
                <a:ea typeface="+mn-ea"/>
                <a:cs typeface="+mn-cs"/>
              </a:rPr>
              <a:t>.</a:t>
            </a:r>
            <a:r>
              <a:rPr lang="fr-FR" sz="1200" kern="1200" baseline="0" dirty="0" smtClean="0">
                <a:solidFill>
                  <a:schemeClr val="tx1"/>
                </a:solidFill>
                <a:latin typeface="+mn-lt"/>
                <a:ea typeface="+mn-ea"/>
                <a:cs typeface="+mn-cs"/>
              </a:rPr>
              <a:t> </a:t>
            </a:r>
            <a:r>
              <a:rPr lang="fr-FR" sz="1200" kern="1200" dirty="0" smtClean="0">
                <a:solidFill>
                  <a:schemeClr val="tx1"/>
                </a:solidFill>
                <a:latin typeface="+mn-lt"/>
                <a:ea typeface="+mn-ea"/>
                <a:cs typeface="+mn-cs"/>
              </a:rPr>
              <a:t>S’il est difficile de faire travailler les élèves à la maison, le fait de répondre en classe à un questionnaire interactif, les motive davantage. En plus d’une culture sur les moyens informatiques, elle permettra surtout de cibler les difficultés des élèves et faire ensuite de l’enseignement différencié</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14</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 thème est donc la stabilité d’une</a:t>
            </a:r>
            <a:r>
              <a:rPr lang="fr-FR" baseline="0" dirty="0" smtClean="0"/>
              <a:t> structure, la problématique : comment franchir un obstacle. </a:t>
            </a:r>
          </a:p>
          <a:p>
            <a:r>
              <a:rPr lang="fr-FR" baseline="0" dirty="0" smtClean="0"/>
              <a:t>Je propose le découpage en 3 </a:t>
            </a:r>
            <a:r>
              <a:rPr lang="fr-FR" baseline="0" dirty="0" smtClean="0"/>
              <a:t>séances ces séances auraient des durées variables en fonction des activités à mener) . </a:t>
            </a:r>
            <a:r>
              <a:rPr lang="fr-FR" baseline="0" dirty="0" smtClean="0"/>
              <a:t>La première sur le choix des matériaux, la seconde sur la recherche de solutions techniques pour parer à la dilatation, enfin, la troisième sur la création d’un système technique qui irait de la détection à l’alerte des usages en cas de problèmes</a:t>
            </a:r>
            <a:r>
              <a:rPr lang="fr-FR" baseline="0" dirty="0" smtClean="0"/>
              <a:t>.</a:t>
            </a:r>
          </a:p>
          <a:p>
            <a:endParaRPr lang="fr-FR" baseline="0" dirty="0" smtClean="0"/>
          </a:p>
          <a:p>
            <a:r>
              <a:rPr lang="fr-FR" baseline="0" dirty="0" smtClean="0"/>
              <a:t>Les ouvertures en </a:t>
            </a:r>
            <a:r>
              <a:rPr lang="fr-FR" baseline="0" dirty="0" smtClean="0"/>
              <a:t>début et fin </a:t>
            </a:r>
            <a:r>
              <a:rPr lang="fr-FR" baseline="0" dirty="0" smtClean="0"/>
              <a:t>de séance me serviront aussi d’enchainement entre elles.</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15</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Les</a:t>
            </a:r>
            <a:r>
              <a:rPr lang="fr-FR" baseline="0" dirty="0" smtClean="0"/>
              <a:t> liens avec le socle et le </a:t>
            </a:r>
            <a:r>
              <a:rPr lang="fr-FR" baseline="0" dirty="0" smtClean="0"/>
              <a:t>programme ne sont pas plus détaillés. Pour </a:t>
            </a:r>
            <a:r>
              <a:rPr lang="fr-FR" baseline="0" dirty="0" smtClean="0"/>
              <a:t>simplifier, la séance 1 sera sur l’utilisation de simulations </a:t>
            </a:r>
            <a:r>
              <a:rPr lang="fr-FR" baseline="0" dirty="0" smtClean="0"/>
              <a:t>et d’étude de comportement d’un objet. La </a:t>
            </a:r>
            <a:r>
              <a:rPr lang="fr-FR" baseline="0" dirty="0" smtClean="0"/>
              <a:t>séance 2 </a:t>
            </a:r>
            <a:r>
              <a:rPr lang="fr-FR" baseline="0" dirty="0" smtClean="0"/>
              <a:t>porte sur </a:t>
            </a:r>
            <a:r>
              <a:rPr lang="fr-FR" baseline="0" dirty="0" smtClean="0"/>
              <a:t>la recherche de solutions techniques </a:t>
            </a:r>
            <a:r>
              <a:rPr lang="fr-FR" baseline="0" dirty="0" smtClean="0"/>
              <a:t>avec une démarche </a:t>
            </a:r>
            <a:r>
              <a:rPr lang="fr-FR" baseline="0" dirty="0" smtClean="0"/>
              <a:t>de veille technologique et la </a:t>
            </a:r>
            <a:r>
              <a:rPr lang="fr-FR" baseline="0" dirty="0" smtClean="0"/>
              <a:t>troisième séance porte sur </a:t>
            </a:r>
            <a:r>
              <a:rPr lang="fr-FR" baseline="0" dirty="0" smtClean="0"/>
              <a:t>la conception d’un programme </a:t>
            </a:r>
            <a:r>
              <a:rPr lang="fr-FR" baseline="0" dirty="0" smtClean="0"/>
              <a:t>informatique dans </a:t>
            </a:r>
            <a:r>
              <a:rPr lang="fr-FR" baseline="0" dirty="0" smtClean="0"/>
              <a:t>lequel les actions sont déclenchées par des événements extérieurs</a:t>
            </a:r>
            <a:r>
              <a:rPr lang="fr-FR" baseline="0" dirty="0" smtClean="0"/>
              <a:t>.</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16</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LA </a:t>
            </a:r>
            <a:r>
              <a:rPr lang="fr-FR" baseline="0" dirty="0" smtClean="0"/>
              <a:t>photo d’une rupture d’un tablier peut être présentée en début de séance. Puis, pour que les élèves puissent s’approprier le problème, il faut qu’ils découvrent les matériaux que l’on peut utiliser pour sa construction. Le vocabulaire inhérent </a:t>
            </a:r>
            <a:r>
              <a:rPr lang="fr-FR" baseline="0" dirty="0" smtClean="0"/>
              <a:t>aux ponts </a:t>
            </a:r>
            <a:r>
              <a:rPr lang="fr-FR" baseline="0" dirty="0" smtClean="0"/>
              <a:t>et les contraintes d’un tablier ayant déjà été vus ou revus en classe inversée. Cette découverte des matériaux, avec un zoom sur les différents types de béton, peut être faite, par exemple, en </a:t>
            </a:r>
            <a:r>
              <a:rPr lang="fr-FR" baseline="0" dirty="0" err="1" smtClean="0"/>
              <a:t>co</a:t>
            </a:r>
            <a:r>
              <a:rPr lang="fr-FR" baseline="0" dirty="0" smtClean="0"/>
              <a:t>-animation avec les professeurs du plateau technique</a:t>
            </a:r>
            <a:r>
              <a:rPr lang="fr-FR"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r>
              <a:rPr lang="fr-FR" dirty="0" smtClean="0"/>
              <a:t>Les élèves formulent alors des hypothèses,</a:t>
            </a:r>
            <a:r>
              <a:rPr lang="fr-FR" baseline="0" dirty="0" smtClean="0"/>
              <a:t> proposent des expérimentations validées ensuite par le professeur. Ils proposent aussi une répartition et une planification des tâches. Par exemple, on peut imaginer que 3 groupes travailleront sur des activités expérimentales et 3 autres sur les simulations numériques. Les trois groupes seront eux-mêmes divisés en 3, un par matériau : béton, béton armé, béton pré contraint.</a:t>
            </a:r>
          </a:p>
          <a:p>
            <a:endParaRPr lang="fr-FR" baseline="0" dirty="0" smtClean="0"/>
          </a:p>
          <a:p>
            <a:r>
              <a:rPr lang="fr-FR" baseline="0" dirty="0" smtClean="0"/>
              <a:t>Dans </a:t>
            </a:r>
            <a:r>
              <a:rPr lang="fr-FR" baseline="0" dirty="0" smtClean="0"/>
              <a:t>un groupe de 4 élèves, il faut que l</a:t>
            </a:r>
            <a:r>
              <a:rPr lang="fr-FR" sz="1200" kern="1200" dirty="0" smtClean="0">
                <a:solidFill>
                  <a:schemeClr val="tx1"/>
                </a:solidFill>
                <a:latin typeface="+mn-lt"/>
                <a:ea typeface="+mn-ea"/>
                <a:cs typeface="+mn-cs"/>
              </a:rPr>
              <a:t>es élèves aient besoin du travail de chacun pour progresser dans leur tâche. Par exemple,</a:t>
            </a:r>
            <a:r>
              <a:rPr lang="fr-FR" sz="1200" kern="1200" baseline="0" dirty="0" smtClean="0">
                <a:solidFill>
                  <a:schemeClr val="tx1"/>
                </a:solidFill>
                <a:latin typeface="+mn-lt"/>
                <a:ea typeface="+mn-ea"/>
                <a:cs typeface="+mn-cs"/>
              </a:rPr>
              <a:t> le premier remplira un mur collaboratif, style </a:t>
            </a:r>
            <a:r>
              <a:rPr lang="fr-FR" sz="1200" kern="1200" baseline="0" dirty="0" err="1" smtClean="0">
                <a:solidFill>
                  <a:schemeClr val="tx1"/>
                </a:solidFill>
                <a:latin typeface="+mn-lt"/>
                <a:ea typeface="+mn-ea"/>
                <a:cs typeface="+mn-cs"/>
              </a:rPr>
              <a:t>paddlet</a:t>
            </a:r>
            <a:r>
              <a:rPr lang="fr-FR" sz="1200" kern="1200" baseline="0" dirty="0" smtClean="0">
                <a:solidFill>
                  <a:schemeClr val="tx1"/>
                </a:solidFill>
                <a:latin typeface="+mn-lt"/>
                <a:ea typeface="+mn-ea"/>
                <a:cs typeface="+mn-cs"/>
              </a:rPr>
              <a:t>, qui sera vidéo projeté en continu. Cela permettra de vérifier l’avancement du groupe et l’aidera à présenter le travail en fin de séance.</a:t>
            </a:r>
          </a:p>
          <a:p>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Un </a:t>
            </a:r>
            <a:r>
              <a:rPr lang="fr-FR" sz="1200" kern="1200" baseline="0" dirty="0" smtClean="0">
                <a:solidFill>
                  <a:schemeClr val="tx1"/>
                </a:solidFill>
                <a:latin typeface="+mn-lt"/>
                <a:ea typeface="+mn-ea"/>
                <a:cs typeface="+mn-cs"/>
              </a:rPr>
              <a:t>second relèvera les données pendant l’expérimentation ou la simulation. Un troisième créera un graphe à l’aide d’un tableur. Et le dernier prendra des photos aux différents stades de l’expérimentation ou des </a:t>
            </a:r>
            <a:r>
              <a:rPr lang="fr-FR" sz="1200" kern="1200" baseline="0" dirty="0" err="1" smtClean="0">
                <a:solidFill>
                  <a:schemeClr val="tx1"/>
                </a:solidFill>
                <a:latin typeface="+mn-lt"/>
                <a:ea typeface="+mn-ea"/>
                <a:cs typeface="+mn-cs"/>
              </a:rPr>
              <a:t>screenshoots</a:t>
            </a:r>
            <a:r>
              <a:rPr lang="fr-FR" sz="1200" kern="1200" baseline="0" dirty="0" smtClean="0">
                <a:solidFill>
                  <a:schemeClr val="tx1"/>
                </a:solidFill>
                <a:latin typeface="+mn-lt"/>
                <a:ea typeface="+mn-ea"/>
                <a:cs typeface="+mn-cs"/>
              </a:rPr>
              <a:t> de la simulation numérique. Ils seront ajoutés au graphe en fonction des phases de la courbe.</a:t>
            </a:r>
          </a:p>
          <a:p>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On </a:t>
            </a:r>
            <a:r>
              <a:rPr lang="fr-FR" sz="1200" kern="1200" baseline="0" dirty="0" smtClean="0">
                <a:solidFill>
                  <a:schemeClr val="tx1"/>
                </a:solidFill>
                <a:latin typeface="+mn-lt"/>
                <a:ea typeface="+mn-ea"/>
                <a:cs typeface="+mn-cs"/>
              </a:rPr>
              <a:t>pourra rajouter au dernier rôle la tâche de surveiller la bonne application des règles de sécurité.</a:t>
            </a:r>
          </a:p>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17</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Voici un zoom des activité expérimentales</a:t>
            </a:r>
            <a:r>
              <a:rPr lang="fr-FR" baseline="0" dirty="0" smtClean="0"/>
              <a:t> de cette séance. Les élèves doivent suivre un protocole d’essai et respecter les règles de sécurité. Cette partie se fait obligatoirement en </a:t>
            </a:r>
            <a:r>
              <a:rPr lang="fr-FR" baseline="0" dirty="0" err="1" smtClean="0"/>
              <a:t>co</a:t>
            </a:r>
            <a:r>
              <a:rPr lang="fr-FR" baseline="0" dirty="0" smtClean="0"/>
              <a:t>-animation avec le plateau technique. </a:t>
            </a:r>
          </a:p>
          <a:p>
            <a:r>
              <a:rPr lang="fr-FR" baseline="0" dirty="0" smtClean="0"/>
              <a:t>Sur la première photo, on retrouve les coffrages pour les 3 matériaux : béton, béton armé, béton précontraint. En dessous, les trois tabliers sous charge. Il y a davantage de photos et des vidéos dans le dossier annexe.</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18</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Cette diapo, pour rappeler</a:t>
            </a:r>
            <a:r>
              <a:rPr lang="fr-FR" baseline="0" dirty="0" smtClean="0"/>
              <a:t> la différence entre le programme de technologie troisième et le référentiel de 3PP. Sur les compétences liées à la simulation, seule une exploitation des résultats est demandée aux élèves. La simulation est réalisée en amont par le professeur.</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19</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Voici</a:t>
            </a:r>
            <a:r>
              <a:rPr lang="fr-FR" baseline="0" dirty="0" smtClean="0"/>
              <a:t> le détaillé de la présentation. On y retrouve les deux parties. La première partie suivra les étapes de création d’une séquence. Pour la seconde, je présenterai la séquence découpée en 3 séances. J’approfondirai uniquement la première, les deux autres étant davantage détaillées dans un document annexe éventuellement disponible.</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2</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Tous les logiciels de simulation ne</a:t>
            </a:r>
            <a:r>
              <a:rPr lang="fr-FR" baseline="0" dirty="0" smtClean="0"/>
              <a:t> sont pas adaptés aux différents matériaux. Surtout avec des matériaux composites. Ici, on a utilisé RDM Le M ans, SolidWorks ne disposant pas de module « Bâtiment ». Les couleurs sont très parlantes. Par exemple, on voit bien à 40 kg, pour le béton simple, la rupture en rouge. </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20</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kern="1200" dirty="0" smtClean="0">
                <a:solidFill>
                  <a:schemeClr val="tx1"/>
                </a:solidFill>
                <a:latin typeface="+mn-lt"/>
                <a:ea typeface="+mn-ea"/>
                <a:cs typeface="+mn-cs"/>
              </a:rPr>
              <a:t>En fin de séance, pour faire un bilan,</a:t>
            </a:r>
            <a:r>
              <a:rPr lang="fr-FR" sz="1200" kern="1200" baseline="0" dirty="0" smtClean="0">
                <a:solidFill>
                  <a:schemeClr val="tx1"/>
                </a:solidFill>
                <a:latin typeface="+mn-lt"/>
                <a:ea typeface="+mn-ea"/>
                <a:cs typeface="+mn-cs"/>
              </a:rPr>
              <a:t> on pourrait mettre en lien les résultats de la simulation numérique et de l’activité expérimentale pour un même matériau (mettre une photo face à une capture d’écran sous un même chargement) Cela mettra en évidence les écarts entre les deux modes d’essais. Les élèves pourront se questionner sur le  « pourquoi » de ces écarts.</a:t>
            </a:r>
          </a:p>
          <a:p>
            <a:r>
              <a:rPr lang="fr-FR" sz="1200" kern="1200" baseline="0" dirty="0" smtClean="0">
                <a:solidFill>
                  <a:schemeClr val="tx1"/>
                </a:solidFill>
                <a:latin typeface="+mn-lt"/>
                <a:ea typeface="+mn-ea"/>
                <a:cs typeface="+mn-cs"/>
              </a:rPr>
              <a:t>Dans un second temps, ils pourront comparer les matériaux. Pour finalement, faire un choix.</a:t>
            </a:r>
            <a:endParaRPr lang="fr-FR"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Pour</a:t>
            </a:r>
            <a:r>
              <a:rPr lang="fr-FR" sz="1200" kern="1200" baseline="0" dirty="0" smtClean="0">
                <a:solidFill>
                  <a:schemeClr val="tx1"/>
                </a:solidFill>
                <a:latin typeface="+mn-lt"/>
                <a:ea typeface="+mn-ea"/>
                <a:cs typeface="+mn-cs"/>
              </a:rPr>
              <a:t> </a:t>
            </a:r>
            <a:r>
              <a:rPr lang="fr-FR" sz="1200" kern="1200" baseline="0" dirty="0" smtClean="0">
                <a:solidFill>
                  <a:schemeClr val="tx1"/>
                </a:solidFill>
                <a:latin typeface="+mn-lt"/>
                <a:ea typeface="+mn-ea"/>
                <a:cs typeface="+mn-cs"/>
              </a:rPr>
              <a:t>l’ouverture, on peut indiquer aux élèves que nou</a:t>
            </a:r>
            <a:r>
              <a:rPr lang="fr-FR" sz="1200" kern="1200" dirty="0" smtClean="0">
                <a:solidFill>
                  <a:schemeClr val="tx1"/>
                </a:solidFill>
                <a:latin typeface="+mn-lt"/>
                <a:ea typeface="+mn-ea"/>
                <a:cs typeface="+mn-cs"/>
              </a:rPr>
              <a:t>s n’avons étudié que la contrainte de flexion. Mais le tablier est soumis à de multiples autres contraintes. Il est nécessaire d’en tenir compte comme le vent, les crues, la chaleur…</a:t>
            </a:r>
            <a:r>
              <a:rPr lang="fr-FR" sz="1200" kern="1200" baseline="0" dirty="0" smtClean="0">
                <a:solidFill>
                  <a:schemeClr val="tx1"/>
                </a:solidFill>
                <a:latin typeface="+mn-lt"/>
                <a:ea typeface="+mn-ea"/>
                <a:cs typeface="+mn-cs"/>
              </a:rPr>
              <a:t> La chaleur et la dilation </a:t>
            </a:r>
            <a:r>
              <a:rPr lang="fr-FR" sz="1200" kern="1200" baseline="0" dirty="0" smtClean="0">
                <a:solidFill>
                  <a:schemeClr val="tx1"/>
                </a:solidFill>
                <a:latin typeface="+mn-lt"/>
                <a:ea typeface="+mn-ea"/>
                <a:cs typeface="+mn-cs"/>
              </a:rPr>
              <a:t>font partie </a:t>
            </a:r>
            <a:r>
              <a:rPr lang="fr-FR" sz="1200" kern="1200" baseline="0" dirty="0" smtClean="0">
                <a:solidFill>
                  <a:schemeClr val="tx1"/>
                </a:solidFill>
                <a:latin typeface="+mn-lt"/>
                <a:ea typeface="+mn-ea"/>
                <a:cs typeface="+mn-cs"/>
              </a:rPr>
              <a:t>de la problématique de la séance 2.</a:t>
            </a:r>
            <a:endParaRPr lang="fr-FR" sz="1200" kern="1200" dirty="0" smtClean="0">
              <a:solidFill>
                <a:schemeClr val="tx1"/>
              </a:solidFill>
              <a:latin typeface="+mn-lt"/>
              <a:ea typeface="+mn-ea"/>
              <a:cs typeface="+mn-cs"/>
            </a:endParaRPr>
          </a:p>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21</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sz="1000" kern="1200" dirty="0" smtClean="0">
                <a:solidFill>
                  <a:schemeClr val="tx1"/>
                </a:solidFill>
                <a:latin typeface="+mn-lt"/>
                <a:ea typeface="+mn-ea"/>
                <a:cs typeface="+mn-cs"/>
              </a:rPr>
              <a:t>Pour</a:t>
            </a:r>
            <a:r>
              <a:rPr lang="fr-FR" sz="1000" kern="1200" baseline="0" dirty="0" smtClean="0">
                <a:solidFill>
                  <a:schemeClr val="tx1"/>
                </a:solidFill>
                <a:latin typeface="+mn-lt"/>
                <a:ea typeface="+mn-ea"/>
                <a:cs typeface="+mn-cs"/>
              </a:rPr>
              <a:t> la </a:t>
            </a:r>
            <a:r>
              <a:rPr lang="fr-FR" sz="1000" kern="1200" dirty="0" smtClean="0">
                <a:solidFill>
                  <a:schemeClr val="tx1"/>
                </a:solidFill>
                <a:latin typeface="+mn-lt"/>
                <a:ea typeface="+mn-ea"/>
                <a:cs typeface="+mn-cs"/>
              </a:rPr>
              <a:t>séance 2, on peut partir d’un article </a:t>
            </a:r>
            <a:r>
              <a:rPr lang="fr-FR" sz="1000" kern="1200" dirty="0" smtClean="0">
                <a:solidFill>
                  <a:schemeClr val="tx1"/>
                </a:solidFill>
                <a:latin typeface="+mn-lt"/>
                <a:ea typeface="+mn-ea"/>
                <a:cs typeface="+mn-cs"/>
              </a:rPr>
              <a:t>du</a:t>
            </a:r>
            <a:r>
              <a:rPr lang="fr-FR" sz="1000" kern="1200" baseline="0" dirty="0" smtClean="0">
                <a:solidFill>
                  <a:schemeClr val="tx1"/>
                </a:solidFill>
                <a:latin typeface="+mn-lt"/>
                <a:ea typeface="+mn-ea"/>
                <a:cs typeface="+mn-cs"/>
              </a:rPr>
              <a:t> quotidien</a:t>
            </a:r>
            <a:r>
              <a:rPr lang="fr-FR" sz="1000" kern="1200" dirty="0" smtClean="0">
                <a:solidFill>
                  <a:schemeClr val="tx1"/>
                </a:solidFill>
                <a:latin typeface="+mn-lt"/>
                <a:ea typeface="+mn-ea"/>
                <a:cs typeface="+mn-cs"/>
              </a:rPr>
              <a:t> « La </a:t>
            </a:r>
            <a:r>
              <a:rPr lang="fr-FR" sz="1000" kern="1200" dirty="0" smtClean="0">
                <a:solidFill>
                  <a:schemeClr val="tx1"/>
                </a:solidFill>
                <a:latin typeface="+mn-lt"/>
                <a:ea typeface="+mn-ea"/>
                <a:cs typeface="+mn-cs"/>
              </a:rPr>
              <a:t>voix du </a:t>
            </a:r>
            <a:r>
              <a:rPr lang="fr-FR" sz="1000" kern="1200" dirty="0" smtClean="0">
                <a:solidFill>
                  <a:schemeClr val="tx1"/>
                </a:solidFill>
                <a:latin typeface="+mn-lt"/>
                <a:ea typeface="+mn-ea"/>
                <a:cs typeface="+mn-cs"/>
              </a:rPr>
              <a:t>Nord » </a:t>
            </a:r>
            <a:r>
              <a:rPr lang="fr-FR" sz="1000" kern="1200" dirty="0" smtClean="0">
                <a:solidFill>
                  <a:schemeClr val="tx1"/>
                </a:solidFill>
                <a:latin typeface="+mn-lt"/>
                <a:ea typeface="+mn-ea"/>
                <a:cs typeface="+mn-cs"/>
              </a:rPr>
              <a:t>racontant les conséquences d’un acte malveillant </a:t>
            </a:r>
            <a:r>
              <a:rPr lang="fr-FR" sz="1000" kern="1200" dirty="0" smtClean="0">
                <a:solidFill>
                  <a:schemeClr val="tx1"/>
                </a:solidFill>
                <a:latin typeface="+mn-lt"/>
                <a:ea typeface="+mn-ea"/>
                <a:cs typeface="+mn-cs"/>
              </a:rPr>
              <a:t>d’enfants </a:t>
            </a:r>
            <a:r>
              <a:rPr lang="fr-FR" sz="1000" kern="1200" dirty="0" smtClean="0">
                <a:solidFill>
                  <a:schemeClr val="tx1"/>
                </a:solidFill>
                <a:latin typeface="+mn-lt"/>
                <a:ea typeface="+mn-ea"/>
                <a:cs typeface="+mn-cs"/>
              </a:rPr>
              <a:t>sous le pont Villars de Valenciennes. Cette </a:t>
            </a:r>
            <a:r>
              <a:rPr lang="fr-FR" sz="1000" kern="1200" dirty="0" smtClean="0">
                <a:solidFill>
                  <a:schemeClr val="tx1"/>
                </a:solidFill>
                <a:latin typeface="+mn-lt"/>
                <a:ea typeface="+mn-ea"/>
                <a:cs typeface="+mn-cs"/>
              </a:rPr>
              <a:t>introduction </a:t>
            </a:r>
            <a:r>
              <a:rPr lang="fr-FR" sz="1000" kern="1200" dirty="0" smtClean="0">
                <a:solidFill>
                  <a:schemeClr val="tx1"/>
                </a:solidFill>
                <a:latin typeface="+mn-lt"/>
                <a:ea typeface="+mn-ea"/>
                <a:cs typeface="+mn-cs"/>
              </a:rPr>
              <a:t>peut d’ailleurs faire partie </a:t>
            </a:r>
            <a:r>
              <a:rPr lang="fr-FR" sz="1000" kern="1200" dirty="0" smtClean="0">
                <a:solidFill>
                  <a:schemeClr val="tx1"/>
                </a:solidFill>
                <a:latin typeface="+mn-lt"/>
                <a:ea typeface="+mn-ea"/>
                <a:cs typeface="+mn-cs"/>
              </a:rPr>
              <a:t>et l’objet d’un débat ou d’une discussion en lien du </a:t>
            </a:r>
            <a:r>
              <a:rPr lang="fr-FR" sz="1000" kern="1200" dirty="0" smtClean="0">
                <a:solidFill>
                  <a:schemeClr val="tx1"/>
                </a:solidFill>
                <a:latin typeface="+mn-lt"/>
                <a:ea typeface="+mn-ea"/>
                <a:cs typeface="+mn-cs"/>
              </a:rPr>
              <a:t>parcours citoyen de l’élève : les élèves peuvent faire le lien entre l’acte des enfants </a:t>
            </a:r>
            <a:r>
              <a:rPr lang="fr-FR" sz="1000" kern="1200" dirty="0" smtClean="0">
                <a:solidFill>
                  <a:schemeClr val="tx1"/>
                </a:solidFill>
                <a:latin typeface="+mn-lt"/>
                <a:ea typeface="+mn-ea"/>
                <a:cs typeface="+mn-cs"/>
              </a:rPr>
              <a:t>(cigarette</a:t>
            </a:r>
            <a:r>
              <a:rPr lang="fr-FR" sz="1000" kern="1200" baseline="0" dirty="0" smtClean="0">
                <a:solidFill>
                  <a:schemeClr val="tx1"/>
                </a:solidFill>
                <a:latin typeface="+mn-lt"/>
                <a:ea typeface="+mn-ea"/>
                <a:cs typeface="+mn-cs"/>
              </a:rPr>
              <a:t> non éteinte </a:t>
            </a:r>
            <a:r>
              <a:rPr lang="fr-FR" sz="1000" kern="1200" dirty="0" smtClean="0">
                <a:solidFill>
                  <a:schemeClr val="tx1"/>
                </a:solidFill>
                <a:latin typeface="+mn-lt"/>
                <a:ea typeface="+mn-ea"/>
                <a:cs typeface="+mn-cs"/>
              </a:rPr>
              <a:t>qui </a:t>
            </a:r>
            <a:r>
              <a:rPr lang="fr-FR" sz="1000" kern="1200" dirty="0" smtClean="0">
                <a:solidFill>
                  <a:schemeClr val="tx1"/>
                </a:solidFill>
                <a:latin typeface="+mn-lt"/>
                <a:ea typeface="+mn-ea"/>
                <a:cs typeface="+mn-cs"/>
              </a:rPr>
              <a:t>entraine un </a:t>
            </a:r>
            <a:r>
              <a:rPr lang="fr-FR" sz="1000" kern="1200" dirty="0" smtClean="0">
                <a:solidFill>
                  <a:schemeClr val="tx1"/>
                </a:solidFill>
                <a:latin typeface="+mn-lt"/>
                <a:ea typeface="+mn-ea"/>
                <a:cs typeface="+mn-cs"/>
              </a:rPr>
              <a:t>incendie sous le pont) </a:t>
            </a:r>
            <a:r>
              <a:rPr lang="fr-FR" sz="1000" kern="1200" dirty="0" smtClean="0">
                <a:solidFill>
                  <a:schemeClr val="tx1"/>
                </a:solidFill>
                <a:latin typeface="+mn-lt"/>
                <a:ea typeface="+mn-ea"/>
                <a:cs typeface="+mn-cs"/>
              </a:rPr>
              <a:t>et ses conséquences (gène pour la circulation routière et fluviale,  surcoût pour les transporteurs qui ont dû détourner leur cargaison, les marchandises fluviales ont dû être </a:t>
            </a:r>
            <a:r>
              <a:rPr lang="fr-FR" sz="1000" kern="1200" dirty="0" smtClean="0">
                <a:solidFill>
                  <a:schemeClr val="tx1"/>
                </a:solidFill>
                <a:latin typeface="+mn-lt"/>
                <a:ea typeface="+mn-ea"/>
                <a:cs typeface="+mn-cs"/>
              </a:rPr>
              <a:t>transportées </a:t>
            </a:r>
            <a:r>
              <a:rPr lang="fr-FR" sz="1000" kern="1200" dirty="0" smtClean="0">
                <a:solidFill>
                  <a:schemeClr val="tx1"/>
                </a:solidFill>
                <a:latin typeface="+mn-lt"/>
                <a:ea typeface="+mn-ea"/>
                <a:cs typeface="+mn-cs"/>
              </a:rPr>
              <a:t>finalement par camion, peines encourues etc</a:t>
            </a:r>
            <a:r>
              <a:rPr lang="fr-FR" sz="1000" kern="1200" dirty="0" smtClean="0">
                <a:solidFill>
                  <a:schemeClr val="tx1"/>
                </a:solidFill>
                <a:latin typeface="+mn-lt"/>
                <a:ea typeface="+mn-ea"/>
                <a:cs typeface="+mn-cs"/>
              </a:rPr>
              <a:t>.…).</a:t>
            </a:r>
          </a:p>
          <a:p>
            <a:r>
              <a:rPr lang="fr-FR" sz="1000" kern="1200" dirty="0" smtClean="0">
                <a:solidFill>
                  <a:schemeClr val="tx1"/>
                </a:solidFill>
                <a:latin typeface="+mn-lt"/>
                <a:ea typeface="+mn-ea"/>
                <a:cs typeface="+mn-cs"/>
              </a:rPr>
              <a:t> </a:t>
            </a:r>
            <a:endParaRPr lang="fr-FR" sz="1000" kern="1200" dirty="0" smtClean="0">
              <a:solidFill>
                <a:schemeClr val="tx1"/>
              </a:solidFill>
              <a:latin typeface="+mn-lt"/>
              <a:ea typeface="+mn-ea"/>
              <a:cs typeface="+mn-cs"/>
            </a:endParaRPr>
          </a:p>
          <a:p>
            <a:r>
              <a:rPr lang="fr-FR" sz="1000" kern="1200" dirty="0" smtClean="0">
                <a:solidFill>
                  <a:schemeClr val="tx1"/>
                </a:solidFill>
                <a:latin typeface="+mn-lt"/>
                <a:ea typeface="+mn-ea"/>
                <a:cs typeface="+mn-cs"/>
              </a:rPr>
              <a:t>On</a:t>
            </a:r>
            <a:r>
              <a:rPr lang="fr-FR" sz="1000" kern="1200" baseline="0" dirty="0" smtClean="0">
                <a:solidFill>
                  <a:schemeClr val="tx1"/>
                </a:solidFill>
                <a:latin typeface="+mn-lt"/>
                <a:ea typeface="+mn-ea"/>
                <a:cs typeface="+mn-cs"/>
              </a:rPr>
              <a:t> peut imaginer que cette discussion</a:t>
            </a:r>
            <a:r>
              <a:rPr lang="fr-FR" sz="1000" kern="1200" dirty="0" smtClean="0">
                <a:solidFill>
                  <a:schemeClr val="tx1"/>
                </a:solidFill>
                <a:latin typeface="+mn-lt"/>
                <a:ea typeface="+mn-ea"/>
                <a:cs typeface="+mn-cs"/>
              </a:rPr>
              <a:t> permettra aux élèves de </a:t>
            </a:r>
            <a:r>
              <a:rPr lang="fr-FR" sz="1000" kern="1200" dirty="0" smtClean="0">
                <a:solidFill>
                  <a:schemeClr val="tx1"/>
                </a:solidFill>
                <a:latin typeface="+mn-lt"/>
                <a:ea typeface="+mn-ea"/>
                <a:cs typeface="+mn-cs"/>
              </a:rPr>
              <a:t>développer un comportement responsable dans le cadre de la prévention, de la santé et de l’environnement</a:t>
            </a:r>
            <a:r>
              <a:rPr lang="fr-FR" sz="1000" kern="1200" dirty="0" smtClean="0">
                <a:solidFill>
                  <a:schemeClr val="tx1"/>
                </a:solidFill>
                <a:latin typeface="+mn-lt"/>
                <a:ea typeface="+mn-ea"/>
                <a:cs typeface="+mn-cs"/>
              </a:rPr>
              <a:t>.</a:t>
            </a:r>
          </a:p>
          <a:p>
            <a:endParaRPr lang="fr-FR" sz="1000" kern="1200" dirty="0" smtClean="0">
              <a:solidFill>
                <a:schemeClr val="tx1"/>
              </a:solidFill>
              <a:latin typeface="+mn-lt"/>
              <a:ea typeface="+mn-ea"/>
              <a:cs typeface="+mn-cs"/>
            </a:endParaRPr>
          </a:p>
          <a:p>
            <a:r>
              <a:rPr lang="fr-FR" sz="1000" kern="1200" dirty="0" smtClean="0">
                <a:solidFill>
                  <a:schemeClr val="tx1"/>
                </a:solidFill>
                <a:latin typeface="+mn-lt"/>
                <a:ea typeface="+mn-ea"/>
                <a:cs typeface="+mn-cs"/>
              </a:rPr>
              <a:t>Le pont a donc été fermé pendant plusieurs semaines. La question que l’on se pose : Pourquoi la chaleur rend-t-elle la construction instable ? </a:t>
            </a:r>
          </a:p>
          <a:p>
            <a:r>
              <a:rPr lang="fr-FR" sz="1000" kern="1200" dirty="0" smtClean="0">
                <a:solidFill>
                  <a:schemeClr val="tx1"/>
                </a:solidFill>
                <a:latin typeface="+mn-lt"/>
                <a:ea typeface="+mn-ea"/>
                <a:cs typeface="+mn-cs"/>
              </a:rPr>
              <a:t>Quelles solutions peuvent être apportées pour compenser les modifications d’un pont à cause de la chaleur ?</a:t>
            </a:r>
          </a:p>
          <a:p>
            <a:pPr marL="0" marR="0" indent="0" algn="l" defTabSz="457200" rtl="0" eaLnBrk="1" fontAlgn="auto" latinLnBrk="0" hangingPunct="1">
              <a:lnSpc>
                <a:spcPct val="100000"/>
              </a:lnSpc>
              <a:spcBef>
                <a:spcPts val="0"/>
              </a:spcBef>
              <a:spcAft>
                <a:spcPts val="0"/>
              </a:spcAft>
              <a:buClrTx/>
              <a:buSzTx/>
              <a:buFontTx/>
              <a:buNone/>
              <a:tabLst/>
              <a:defRPr/>
            </a:pPr>
            <a:endParaRPr lang="fr-FR"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sz="1000" kern="1200" dirty="0" smtClean="0">
                <a:solidFill>
                  <a:schemeClr val="tx1"/>
                </a:solidFill>
                <a:latin typeface="+mn-lt"/>
                <a:ea typeface="+mn-ea"/>
                <a:cs typeface="+mn-cs"/>
              </a:rPr>
              <a:t>Pour </a:t>
            </a:r>
            <a:r>
              <a:rPr lang="fr-FR" sz="1000" kern="1200" dirty="0" smtClean="0">
                <a:solidFill>
                  <a:schemeClr val="tx1"/>
                </a:solidFill>
                <a:latin typeface="+mn-lt"/>
                <a:ea typeface="+mn-ea"/>
                <a:cs typeface="+mn-cs"/>
              </a:rPr>
              <a:t>que les élèves s’approprient le problème, on peut leur demander « pourquoi un pont fixé sur chacun de ses piles casse-t-il ? » et avec l’aide des enseignants du plateau technique, il est possible d’aborder la dilatation du béton. Poursuivre la réflexion en leur demandant : « Comment, dans une démarche de veille technologique, déceler de nouvelles technologies,  anticiper les évolutions pour trouver des solutions toujours plus performantes ? » Ici, sur la dilation du béton.</a:t>
            </a:r>
          </a:p>
          <a:p>
            <a:pPr lvl="0" rtl="0"/>
            <a:r>
              <a:rPr lang="fr-FR" sz="1000" kern="1200" dirty="0" smtClean="0">
                <a:solidFill>
                  <a:schemeClr val="tx1"/>
                </a:solidFill>
                <a:latin typeface="+mn-lt"/>
                <a:ea typeface="+mn-ea"/>
                <a:cs typeface="+mn-cs"/>
              </a:rPr>
              <a:t>Les élèves émettent des hypothèses. </a:t>
            </a:r>
          </a:p>
          <a:p>
            <a:pPr lvl="0" rtl="0"/>
            <a:r>
              <a:rPr lang="fr-FR" sz="1000" kern="1200" dirty="0" smtClean="0">
                <a:solidFill>
                  <a:schemeClr val="tx1"/>
                </a:solidFill>
                <a:latin typeface="+mn-lt"/>
                <a:ea typeface="+mn-ea"/>
                <a:cs typeface="+mn-cs"/>
              </a:rPr>
              <a:t>Ils proposent des activités, une planification et une répartition des tâches.</a:t>
            </a:r>
          </a:p>
          <a:p>
            <a:r>
              <a:rPr lang="fr-FR" sz="1000" kern="1200" dirty="0" smtClean="0">
                <a:solidFill>
                  <a:schemeClr val="tx1"/>
                </a:solidFill>
                <a:latin typeface="+mn-lt"/>
                <a:ea typeface="+mn-ea"/>
                <a:cs typeface="+mn-cs"/>
              </a:rPr>
              <a:t>En exemple de proposition : </a:t>
            </a:r>
          </a:p>
          <a:p>
            <a:r>
              <a:rPr lang="fr-FR" sz="1000" kern="1200" dirty="0" smtClean="0">
                <a:solidFill>
                  <a:schemeClr val="tx1"/>
                </a:solidFill>
                <a:latin typeface="+mn-lt"/>
                <a:ea typeface="+mn-ea"/>
                <a:cs typeface="+mn-cs"/>
              </a:rPr>
              <a:t>Deux groupes travailleront sur le cas du Viaduc de Millau dont les piles de béton sont dédoublées sur les 90 m supérieurs</a:t>
            </a:r>
          </a:p>
          <a:p>
            <a:pPr marL="0" algn="l" defTabSz="457200" rtl="0" eaLnBrk="1" latinLnBrk="0" hangingPunct="1"/>
            <a:r>
              <a:rPr lang="fr-FR" sz="1000" kern="1200" dirty="0" smtClean="0">
                <a:solidFill>
                  <a:schemeClr val="tx1"/>
                </a:solidFill>
                <a:latin typeface="+mn-lt"/>
                <a:ea typeface="+mn-ea"/>
                <a:cs typeface="+mn-cs"/>
              </a:rPr>
              <a:t>Deux autres groupes chercheront comment rendre un béton plus élastique. Cela en lien avec le plateau technique.</a:t>
            </a:r>
          </a:p>
          <a:p>
            <a:pPr marL="0" algn="l" defTabSz="457200" rtl="0" eaLnBrk="1" latinLnBrk="0" hangingPunct="1"/>
            <a:r>
              <a:rPr lang="fr-FR" sz="1000" kern="1200" dirty="0" smtClean="0">
                <a:solidFill>
                  <a:schemeClr val="tx1"/>
                </a:solidFill>
                <a:latin typeface="+mn-lt"/>
                <a:ea typeface="+mn-ea"/>
                <a:cs typeface="+mn-cs"/>
              </a:rPr>
              <a:t>Et les deux derniers groupes étudieront les « peignes » de dilation d’un pont </a:t>
            </a:r>
          </a:p>
          <a:p>
            <a:pPr marL="0" algn="l" defTabSz="457200" rtl="0" eaLnBrk="1" latinLnBrk="0" hangingPunct="1"/>
            <a:r>
              <a:rPr lang="fr-FR" sz="1000" kern="1200" dirty="0" smtClean="0">
                <a:solidFill>
                  <a:schemeClr val="tx1"/>
                </a:solidFill>
                <a:latin typeface="+mn-lt"/>
                <a:ea typeface="+mn-ea"/>
                <a:cs typeface="+mn-cs"/>
              </a:rPr>
              <a:t>Pour la répartition des tâches, un exemple de proposition :</a:t>
            </a:r>
          </a:p>
          <a:p>
            <a:pPr marL="0" algn="l" defTabSz="457200" rtl="0" eaLnBrk="1" latinLnBrk="0" hangingPunct="1"/>
            <a:r>
              <a:rPr lang="fr-FR" sz="1000" kern="1200" dirty="0" smtClean="0">
                <a:solidFill>
                  <a:schemeClr val="tx1"/>
                </a:solidFill>
                <a:latin typeface="+mn-lt"/>
                <a:ea typeface="+mn-ea"/>
                <a:cs typeface="+mn-cs"/>
              </a:rPr>
              <a:t> Dans le rôle 1 : L’élève doit trouver comment fonctionne la solution trouvée. (schéma, croquis…)</a:t>
            </a:r>
          </a:p>
          <a:p>
            <a:pPr marL="0" algn="l" defTabSz="457200" rtl="0" eaLnBrk="1" latinLnBrk="0" hangingPunct="1"/>
            <a:r>
              <a:rPr lang="fr-FR" sz="1000" kern="1200" dirty="0" smtClean="0">
                <a:solidFill>
                  <a:schemeClr val="tx1"/>
                </a:solidFill>
                <a:latin typeface="+mn-lt"/>
                <a:ea typeface="+mn-ea"/>
                <a:cs typeface="+mn-cs"/>
              </a:rPr>
              <a:t> Le rôle n°2 : L’élève doit trouver les avantages de la solution proposée.</a:t>
            </a:r>
          </a:p>
          <a:p>
            <a:pPr marL="0" algn="l" defTabSz="457200" rtl="0" eaLnBrk="1" latinLnBrk="0" hangingPunct="1"/>
            <a:r>
              <a:rPr lang="fr-FR" sz="1000" kern="1200" dirty="0" smtClean="0">
                <a:solidFill>
                  <a:schemeClr val="tx1"/>
                </a:solidFill>
                <a:latin typeface="+mn-lt"/>
                <a:ea typeface="+mn-ea"/>
                <a:cs typeface="+mn-cs"/>
              </a:rPr>
              <a:t> Le rôle n°3 : les inconvénients</a:t>
            </a:r>
          </a:p>
          <a:p>
            <a:r>
              <a:rPr lang="fr-FR" sz="1000" kern="1200" dirty="0" smtClean="0">
                <a:solidFill>
                  <a:schemeClr val="tx1"/>
                </a:solidFill>
                <a:latin typeface="+mn-lt"/>
                <a:ea typeface="+mn-ea"/>
                <a:cs typeface="+mn-cs"/>
              </a:rPr>
              <a:t> Et le Rôle n°4 : il doit préparer un document (power point par exemple) pour présenter le travail du groupe à la fin de la séance. De plus, il tiendra compte de l’avancement du groupe sur un mur collaboratif.</a:t>
            </a:r>
          </a:p>
          <a:p>
            <a:r>
              <a:rPr lang="fr-FR" sz="1000" kern="1200" dirty="0" smtClean="0">
                <a:solidFill>
                  <a:schemeClr val="tx1"/>
                </a:solidFill>
                <a:latin typeface="+mn-lt"/>
                <a:ea typeface="+mn-ea"/>
                <a:cs typeface="+mn-cs"/>
              </a:rPr>
              <a:t>Ensuite, la classe fera un bilan. Enfin, le professeur fera une « Ouverture », peut être en parlant du vieillissement du béton ? Mais aussi en expliquant qu’ils ont vu comment un pont pouvait résister à des conditions ordinaires. Mais, aujourd’hui, les accidents liés aux ponts sont souvent causés par des événements « extraordinaires »  </a:t>
            </a:r>
          </a:p>
          <a:p>
            <a:r>
              <a:rPr lang="fr-FR" sz="1000" kern="1200" dirty="0" smtClean="0">
                <a:solidFill>
                  <a:schemeClr val="tx1"/>
                </a:solidFill>
                <a:latin typeface="+mn-lt"/>
                <a:ea typeface="+mn-ea"/>
                <a:cs typeface="+mn-cs"/>
              </a:rPr>
              <a:t>Alors, si le pont est confronté à des événements extraordinaires, comment assurer la sécurité des usagers ? C’est l’enchainement </a:t>
            </a:r>
            <a:r>
              <a:rPr lang="fr-FR" sz="1000" kern="1200" dirty="0" smtClean="0">
                <a:solidFill>
                  <a:schemeClr val="tx1"/>
                </a:solidFill>
                <a:latin typeface="+mn-lt"/>
                <a:ea typeface="+mn-ea"/>
                <a:cs typeface="+mn-cs"/>
              </a:rPr>
              <a:t>avec la </a:t>
            </a:r>
            <a:r>
              <a:rPr lang="fr-FR" sz="1000" kern="1200" dirty="0" smtClean="0">
                <a:solidFill>
                  <a:schemeClr val="tx1"/>
                </a:solidFill>
                <a:latin typeface="+mn-lt"/>
                <a:ea typeface="+mn-ea"/>
                <a:cs typeface="+mn-cs"/>
              </a:rPr>
              <a:t>séance 3.</a:t>
            </a:r>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22</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sz="1000" kern="1200" dirty="0" smtClean="0">
                <a:solidFill>
                  <a:schemeClr val="tx1"/>
                </a:solidFill>
                <a:latin typeface="+mn-lt"/>
                <a:ea typeface="+mn-ea"/>
                <a:cs typeface="+mn-cs"/>
              </a:rPr>
              <a:t>Chaque accident a sa situation </a:t>
            </a:r>
            <a:r>
              <a:rPr lang="fr-FR" sz="1000" kern="1200" dirty="0" smtClean="0">
                <a:solidFill>
                  <a:schemeClr val="tx1"/>
                </a:solidFill>
                <a:latin typeface="+mn-lt"/>
                <a:ea typeface="+mn-ea"/>
                <a:cs typeface="+mn-cs"/>
              </a:rPr>
              <a:t>déclenchante. </a:t>
            </a:r>
            <a:r>
              <a:rPr lang="fr-FR" sz="1000" kern="1200" dirty="0" smtClean="0">
                <a:solidFill>
                  <a:schemeClr val="tx1"/>
                </a:solidFill>
                <a:latin typeface="+mn-lt"/>
                <a:ea typeface="+mn-ea"/>
                <a:cs typeface="+mn-cs"/>
              </a:rPr>
              <a:t>Nous avons vu, dans la présentation de la séquence, différents articles relatant d’accidents de pont. Ces accidents, de plus en plus rares, ne sont plus causés par des phénomènes « ordinaires » prévisibles mais par des événements imprévisibles (phénomène météorologique rare, crues importantes, accident de la circulation , actes malveillants…) </a:t>
            </a:r>
          </a:p>
          <a:p>
            <a:r>
              <a:rPr lang="fr-FR" sz="1000" kern="1200" dirty="0" smtClean="0">
                <a:solidFill>
                  <a:schemeClr val="tx1"/>
                </a:solidFill>
                <a:latin typeface="+mn-lt"/>
                <a:ea typeface="+mn-ea"/>
                <a:cs typeface="+mn-cs"/>
              </a:rPr>
              <a:t>Comment ces modifications peuvent elles être détectées et signalées aux constructeurs, voire aux utilisateurs ou usagers ?</a:t>
            </a:r>
          </a:p>
          <a:p>
            <a:r>
              <a:rPr lang="fr-FR" sz="1000" kern="1200" dirty="0" smtClean="0">
                <a:solidFill>
                  <a:schemeClr val="tx1"/>
                </a:solidFill>
                <a:latin typeface="+mn-lt"/>
                <a:ea typeface="+mn-ea"/>
                <a:cs typeface="+mn-cs"/>
              </a:rPr>
              <a:t>Pour que les élèves s’approprient le problème, on peut partir d’un Cahier des charges de fonctionnement détaillé dans le dossier annexe.</a:t>
            </a:r>
          </a:p>
          <a:p>
            <a:r>
              <a:rPr lang="fr-FR" sz="1000" kern="1200" dirty="0" smtClean="0">
                <a:solidFill>
                  <a:schemeClr val="tx1"/>
                </a:solidFill>
                <a:latin typeface="+mn-lt"/>
                <a:ea typeface="+mn-ea"/>
                <a:cs typeface="+mn-cs"/>
              </a:rPr>
              <a:t>Après l’effondrement d’un pont, celui qui le remplacera, sera doté d’une capacité de surveiller son propre état, de sorte que le désastre ne se reproduise pas.  </a:t>
            </a:r>
          </a:p>
          <a:p>
            <a:r>
              <a:rPr lang="fr-FR" sz="1000" kern="1200" dirty="0" smtClean="0">
                <a:solidFill>
                  <a:schemeClr val="tx1"/>
                </a:solidFill>
                <a:latin typeface="+mn-lt"/>
                <a:ea typeface="+mn-ea"/>
                <a:cs typeface="+mn-cs"/>
              </a:rPr>
              <a:t>Des capteurs, en nombre suffisant, seront placés sur sa longueur pour mesurer les mouvements provoqués par les conditions météorologiques et la circulation des voitures. Ce système technique permettra de transférer ces données et de prévenir les usagers.</a:t>
            </a:r>
          </a:p>
          <a:p>
            <a:r>
              <a:rPr lang="fr-FR" sz="1000" kern="1200" dirty="0" smtClean="0">
                <a:solidFill>
                  <a:schemeClr val="tx1"/>
                </a:solidFill>
                <a:latin typeface="+mn-lt"/>
                <a:ea typeface="+mn-ea"/>
                <a:cs typeface="+mn-cs"/>
              </a:rPr>
              <a:t>Il faudra décomposer le problème en sous problème : Repérer le flux d’information et l’organisation de la chaîne d’information ,</a:t>
            </a:r>
            <a:r>
              <a:rPr lang="fr-FR" sz="1000" kern="1200" baseline="0" dirty="0" smtClean="0">
                <a:solidFill>
                  <a:schemeClr val="tx1"/>
                </a:solidFill>
                <a:latin typeface="+mn-lt"/>
                <a:ea typeface="+mn-ea"/>
                <a:cs typeface="+mn-cs"/>
              </a:rPr>
              <a:t> voire de la chaine d’énergie alimentant l’installation de surveillance. C’est l’occasion de </a:t>
            </a:r>
            <a:r>
              <a:rPr lang="fr-FR" sz="1000" kern="1200" dirty="0" smtClean="0">
                <a:solidFill>
                  <a:schemeClr val="tx1"/>
                </a:solidFill>
                <a:latin typeface="+mn-lt"/>
                <a:ea typeface="+mn-ea"/>
                <a:cs typeface="+mn-cs"/>
              </a:rPr>
              <a:t>présenter des technologies de capteurs ou de détecteurs et des actionneurs utilisables. Un parallèle sera effectué avec l’utilisation d’une carte type </a:t>
            </a:r>
            <a:r>
              <a:rPr lang="fr-FR" sz="1000" kern="1200" dirty="0" err="1" smtClean="0">
                <a:solidFill>
                  <a:schemeClr val="tx1"/>
                </a:solidFill>
                <a:latin typeface="+mn-lt"/>
                <a:ea typeface="+mn-ea"/>
                <a:cs typeface="+mn-cs"/>
              </a:rPr>
              <a:t>Arduino</a:t>
            </a:r>
            <a:r>
              <a:rPr lang="fr-FR" sz="1000" kern="1200" dirty="0" smtClean="0">
                <a:solidFill>
                  <a:schemeClr val="tx1"/>
                </a:solidFill>
                <a:latin typeface="+mn-lt"/>
                <a:ea typeface="+mn-ea"/>
                <a:cs typeface="+mn-cs"/>
              </a:rPr>
              <a:t> UNO et le module Grove, </a:t>
            </a:r>
            <a:r>
              <a:rPr lang="fr-FR" sz="1000" kern="1200" dirty="0" err="1" smtClean="0">
                <a:solidFill>
                  <a:schemeClr val="tx1"/>
                </a:solidFill>
                <a:latin typeface="+mn-lt"/>
                <a:ea typeface="+mn-ea"/>
                <a:cs typeface="+mn-cs"/>
              </a:rPr>
              <a:t>Rappeller</a:t>
            </a:r>
            <a:r>
              <a:rPr lang="fr-FR" sz="1000" kern="1200" dirty="0" smtClean="0">
                <a:solidFill>
                  <a:schemeClr val="tx1"/>
                </a:solidFill>
                <a:latin typeface="+mn-lt"/>
                <a:ea typeface="+mn-ea"/>
                <a:cs typeface="+mn-cs"/>
              </a:rPr>
              <a:t> le fonctionnement d’une carte type </a:t>
            </a:r>
            <a:r>
              <a:rPr lang="fr-FR" sz="1000" kern="1200" dirty="0" err="1" smtClean="0">
                <a:solidFill>
                  <a:schemeClr val="tx1"/>
                </a:solidFill>
                <a:latin typeface="+mn-lt"/>
                <a:ea typeface="+mn-ea"/>
                <a:cs typeface="+mn-cs"/>
              </a:rPr>
              <a:t>Arduino</a:t>
            </a:r>
            <a:r>
              <a:rPr lang="fr-FR" sz="1000" kern="1200" dirty="0" smtClean="0">
                <a:solidFill>
                  <a:schemeClr val="tx1"/>
                </a:solidFill>
                <a:latin typeface="+mn-lt"/>
                <a:ea typeface="+mn-ea"/>
                <a:cs typeface="+mn-cs"/>
              </a:rPr>
              <a:t> UNO (</a:t>
            </a:r>
            <a:r>
              <a:rPr lang="fr-FR" sz="1000" kern="1200" dirty="0" err="1" smtClean="0">
                <a:solidFill>
                  <a:schemeClr val="tx1"/>
                </a:solidFill>
                <a:latin typeface="+mn-lt"/>
                <a:ea typeface="+mn-ea"/>
                <a:cs typeface="+mn-cs"/>
              </a:rPr>
              <a:t>microcontroleur</a:t>
            </a:r>
            <a:r>
              <a:rPr lang="fr-FR" sz="1000" kern="1200" dirty="0" smtClean="0">
                <a:solidFill>
                  <a:schemeClr val="tx1"/>
                </a:solidFill>
                <a:latin typeface="+mn-lt"/>
                <a:ea typeface="+mn-ea"/>
                <a:cs typeface="+mn-cs"/>
              </a:rPr>
              <a:t>) et du logiciel </a:t>
            </a:r>
            <a:r>
              <a:rPr lang="fr-FR" sz="1000" kern="1200" dirty="0" err="1" smtClean="0">
                <a:solidFill>
                  <a:schemeClr val="tx1"/>
                </a:solidFill>
                <a:latin typeface="+mn-lt"/>
                <a:ea typeface="+mn-ea"/>
                <a:cs typeface="+mn-cs"/>
              </a:rPr>
              <a:t>Mblock</a:t>
            </a:r>
            <a:r>
              <a:rPr lang="fr-FR" sz="1000" kern="1200" dirty="0" smtClean="0">
                <a:solidFill>
                  <a:schemeClr val="tx1"/>
                </a:solidFill>
                <a:latin typeface="+mn-lt"/>
                <a:ea typeface="+mn-ea"/>
                <a:cs typeface="+mn-cs"/>
              </a:rPr>
              <a:t> </a:t>
            </a:r>
          </a:p>
          <a:p>
            <a:r>
              <a:rPr lang="fr-FR" sz="1000" kern="1200" dirty="0" smtClean="0">
                <a:solidFill>
                  <a:schemeClr val="tx1"/>
                </a:solidFill>
                <a:latin typeface="+mn-lt"/>
                <a:ea typeface="+mn-ea"/>
                <a:cs typeface="+mn-cs"/>
              </a:rPr>
              <a:t>Les élèves émettront alors des Hypothèses. Ils proposeront des activités, une planification et une répartition des rôles.</a:t>
            </a:r>
          </a:p>
          <a:p>
            <a:r>
              <a:rPr lang="fr-FR" sz="1000" kern="1200" dirty="0" smtClean="0">
                <a:solidFill>
                  <a:schemeClr val="tx1"/>
                </a:solidFill>
                <a:latin typeface="+mn-lt"/>
                <a:ea typeface="+mn-ea"/>
                <a:cs typeface="+mn-cs"/>
              </a:rPr>
              <a:t> En exemple de propositions, deux groupes travailleront sur Comment détecter la dilatation?, deux autres sur Comment détecter les mouvements du pont ? Et les deux derniers sur Comment détecter le verglas ? </a:t>
            </a:r>
          </a:p>
          <a:p>
            <a:r>
              <a:rPr lang="fr-FR" sz="1000" kern="1200" dirty="0" smtClean="0">
                <a:solidFill>
                  <a:schemeClr val="tx1"/>
                </a:solidFill>
                <a:latin typeface="+mn-lt"/>
                <a:ea typeface="+mn-ea"/>
                <a:cs typeface="+mn-cs"/>
              </a:rPr>
              <a:t> Pour la Répartition des tâches, un exemple de proposition :</a:t>
            </a:r>
          </a:p>
          <a:p>
            <a:r>
              <a:rPr lang="fr-FR" sz="1000" kern="1200" dirty="0" smtClean="0">
                <a:solidFill>
                  <a:schemeClr val="tx1"/>
                </a:solidFill>
                <a:latin typeface="+mn-lt"/>
                <a:ea typeface="+mn-ea"/>
                <a:cs typeface="+mn-cs"/>
              </a:rPr>
              <a:t> L’élève au rôle 1 cherchera Quels détecteurs ? Que doivent ils détecter ? (quelle variation) Pourquoi ? La partie ACQUERIR de la chaine d’information.</a:t>
            </a:r>
          </a:p>
          <a:p>
            <a:r>
              <a:rPr lang="fr-FR" sz="1000" kern="1200" dirty="0" smtClean="0">
                <a:solidFill>
                  <a:schemeClr val="tx1"/>
                </a:solidFill>
                <a:latin typeface="+mn-lt"/>
                <a:ea typeface="+mn-ea"/>
                <a:cs typeface="+mn-cs"/>
              </a:rPr>
              <a:t>Le rôle n°2 travaillera sur Comment traiter l’information numérique ? (</a:t>
            </a:r>
            <a:r>
              <a:rPr lang="fr-FR" sz="1000" kern="1200" dirty="0" err="1" smtClean="0">
                <a:solidFill>
                  <a:schemeClr val="tx1"/>
                </a:solidFill>
                <a:latin typeface="+mn-lt"/>
                <a:ea typeface="+mn-ea"/>
                <a:cs typeface="+mn-cs"/>
              </a:rPr>
              <a:t>mblock</a:t>
            </a:r>
            <a:r>
              <a:rPr lang="fr-FR" sz="1000" kern="1200" dirty="0" smtClean="0">
                <a:solidFill>
                  <a:schemeClr val="tx1"/>
                </a:solidFill>
                <a:latin typeface="+mn-lt"/>
                <a:ea typeface="+mn-ea"/>
                <a:cs typeface="+mn-cs"/>
              </a:rPr>
              <a:t> à compléter) , de fait la partie TRAITER </a:t>
            </a:r>
          </a:p>
          <a:p>
            <a:r>
              <a:rPr lang="fr-FR" sz="1000" kern="1200" dirty="0" smtClean="0">
                <a:solidFill>
                  <a:schemeClr val="tx1"/>
                </a:solidFill>
                <a:latin typeface="+mn-lt"/>
                <a:ea typeface="+mn-ea"/>
                <a:cs typeface="+mn-cs"/>
              </a:rPr>
              <a:t>Le rôle n°3 étudiera comment prévenir l’usager le plus rapidement possible ? (de façon sonore, visuel,…) de fait la partie COMMUNIQUER de la chaine d’information</a:t>
            </a:r>
          </a:p>
          <a:p>
            <a:r>
              <a:rPr lang="fr-FR" sz="1000" kern="1200" dirty="0" smtClean="0">
                <a:solidFill>
                  <a:schemeClr val="tx1"/>
                </a:solidFill>
                <a:latin typeface="+mn-lt"/>
                <a:ea typeface="+mn-ea"/>
                <a:cs typeface="+mn-cs"/>
              </a:rPr>
              <a:t>Les fonctions</a:t>
            </a:r>
            <a:r>
              <a:rPr lang="fr-FR" sz="1000" kern="1200" baseline="0" dirty="0" smtClean="0">
                <a:solidFill>
                  <a:schemeClr val="tx1"/>
                </a:solidFill>
                <a:latin typeface="+mn-lt"/>
                <a:ea typeface="+mn-ea"/>
                <a:cs typeface="+mn-cs"/>
              </a:rPr>
              <a:t> </a:t>
            </a:r>
            <a:r>
              <a:rPr lang="fr-FR" sz="1000" kern="1200" dirty="0" smtClean="0">
                <a:solidFill>
                  <a:schemeClr val="tx1"/>
                </a:solidFill>
                <a:latin typeface="+mn-lt"/>
                <a:ea typeface="+mn-ea"/>
                <a:cs typeface="+mn-cs"/>
              </a:rPr>
              <a:t>ALIMENTER, DISTRIBUER, CONVERTIR et TRANSMETTRE de chaine d’énergie seront évoquées.</a:t>
            </a:r>
          </a:p>
          <a:p>
            <a:r>
              <a:rPr lang="fr-FR" sz="1000" kern="1200" dirty="0" smtClean="0">
                <a:solidFill>
                  <a:schemeClr val="tx1"/>
                </a:solidFill>
                <a:latin typeface="+mn-lt"/>
                <a:ea typeface="+mn-ea"/>
                <a:cs typeface="+mn-cs"/>
              </a:rPr>
              <a:t>Pour le dernier rôle, l’élève devra préparer un document pour présenter le travail du groupe à la fin de la séance et il tiendra compte de l’avancement du groupe sur un mur collaboratif.</a:t>
            </a:r>
          </a:p>
          <a:p>
            <a:r>
              <a:rPr lang="fr-FR" sz="1000" kern="1200" dirty="0" smtClean="0">
                <a:solidFill>
                  <a:schemeClr val="tx1"/>
                </a:solidFill>
                <a:latin typeface="+mn-lt"/>
                <a:ea typeface="+mn-ea"/>
                <a:cs typeface="+mn-cs"/>
              </a:rPr>
              <a:t> Pour l’ouverture, il est possible de parler de la détection de la dilatation. Après avoir vu les solutions techniques dans la séance 2, il faudra déterminer où placer les détecteurs pour qu’ils soient le plus efficaces ?</a:t>
            </a:r>
          </a:p>
          <a:p>
            <a:r>
              <a:rPr lang="fr-FR" sz="1000" kern="1200" dirty="0" smtClean="0">
                <a:solidFill>
                  <a:schemeClr val="tx1"/>
                </a:solidFill>
                <a:latin typeface="+mn-lt"/>
                <a:ea typeface="+mn-ea"/>
                <a:cs typeface="+mn-cs"/>
              </a:rPr>
              <a:t> Pour la détection et la prévention des risque liés à la</a:t>
            </a:r>
            <a:r>
              <a:rPr lang="fr-FR" sz="1000" kern="1200" baseline="0" dirty="0" smtClean="0">
                <a:solidFill>
                  <a:schemeClr val="tx1"/>
                </a:solidFill>
                <a:latin typeface="+mn-lt"/>
                <a:ea typeface="+mn-ea"/>
                <a:cs typeface="+mn-cs"/>
              </a:rPr>
              <a:t> présence </a:t>
            </a:r>
            <a:r>
              <a:rPr lang="fr-FR" sz="1000" kern="1200" dirty="0" smtClean="0">
                <a:solidFill>
                  <a:schemeClr val="tx1"/>
                </a:solidFill>
                <a:latin typeface="+mn-lt"/>
                <a:ea typeface="+mn-ea"/>
                <a:cs typeface="+mn-cs"/>
              </a:rPr>
              <a:t>de verglas, on amènera les élèves à imaginer une autre solution que </a:t>
            </a:r>
            <a:r>
              <a:rPr lang="fr-FR" sz="1000" kern="1200" dirty="0" smtClean="0">
                <a:solidFill>
                  <a:schemeClr val="tx1"/>
                </a:solidFill>
                <a:latin typeface="+mn-lt"/>
                <a:ea typeface="+mn-ea"/>
                <a:cs typeface="+mn-cs"/>
              </a:rPr>
              <a:t>simplement </a:t>
            </a:r>
            <a:r>
              <a:rPr lang="fr-FR" sz="1000" kern="1200" dirty="0" smtClean="0">
                <a:solidFill>
                  <a:schemeClr val="tx1"/>
                </a:solidFill>
                <a:latin typeface="+mn-lt"/>
                <a:ea typeface="+mn-ea"/>
                <a:cs typeface="+mn-cs"/>
              </a:rPr>
              <a:t>communiquer avec les usagers : par exemple un système de prévention ( gicleurs avec solution antigel …)</a:t>
            </a:r>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23</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sz="1200" kern="1200" dirty="0" smtClean="0">
                <a:solidFill>
                  <a:schemeClr val="tx1"/>
                </a:solidFill>
                <a:latin typeface="+mn-lt"/>
                <a:ea typeface="+mn-ea"/>
                <a:cs typeface="+mn-cs"/>
              </a:rPr>
              <a:t>Mon regard de </a:t>
            </a:r>
            <a:r>
              <a:rPr lang="fr-FR" sz="1200" kern="1200" dirty="0" smtClean="0">
                <a:solidFill>
                  <a:schemeClr val="tx1"/>
                </a:solidFill>
                <a:latin typeface="+mn-lt"/>
                <a:ea typeface="+mn-ea"/>
                <a:cs typeface="+mn-cs"/>
              </a:rPr>
              <a:t>professeur PLP dans </a:t>
            </a:r>
            <a:r>
              <a:rPr lang="fr-FR" sz="1200" kern="1200" dirty="0" smtClean="0">
                <a:solidFill>
                  <a:schemeClr val="tx1"/>
                </a:solidFill>
                <a:latin typeface="+mn-lt"/>
                <a:ea typeface="+mn-ea"/>
                <a:cs typeface="+mn-cs"/>
              </a:rPr>
              <a:t>la réflexion de construction d’une séquence pour des 3</a:t>
            </a:r>
            <a:r>
              <a:rPr lang="fr-FR" sz="1200" kern="1200" baseline="30000" dirty="0" smtClean="0">
                <a:solidFill>
                  <a:schemeClr val="tx1"/>
                </a:solidFill>
                <a:latin typeface="+mn-lt"/>
                <a:ea typeface="+mn-ea"/>
                <a:cs typeface="+mn-cs"/>
              </a:rPr>
              <a:t>emes</a:t>
            </a:r>
            <a:r>
              <a:rPr lang="fr-FR" sz="1200" kern="1200" dirty="0" smtClean="0">
                <a:solidFill>
                  <a:schemeClr val="tx1"/>
                </a:solidFill>
                <a:latin typeface="+mn-lt"/>
                <a:ea typeface="+mn-ea"/>
                <a:cs typeface="+mn-cs"/>
              </a:rPr>
              <a:t> PP en technologie : </a:t>
            </a:r>
          </a:p>
          <a:p>
            <a:r>
              <a:rPr lang="fr-FR" sz="1200" kern="1200" dirty="0" smtClean="0">
                <a:solidFill>
                  <a:schemeClr val="tx1"/>
                </a:solidFill>
                <a:latin typeface="+mn-lt"/>
                <a:ea typeface="+mn-ea"/>
                <a:cs typeface="+mn-cs"/>
              </a:rPr>
              <a:t>Adapter les séquences proposées dans le tableau permet un gain de temps mais aussi de coller au mieux avec ce qui est demandé par le </a:t>
            </a:r>
            <a:r>
              <a:rPr lang="fr-FR" sz="1200" kern="1200" dirty="0" smtClean="0">
                <a:solidFill>
                  <a:schemeClr val="tx1"/>
                </a:solidFill>
                <a:latin typeface="+mn-lt"/>
                <a:ea typeface="+mn-ea"/>
                <a:cs typeface="+mn-cs"/>
              </a:rPr>
              <a:t>programme </a:t>
            </a:r>
            <a:r>
              <a:rPr lang="fr-FR" sz="1200" kern="1200" dirty="0" smtClean="0">
                <a:solidFill>
                  <a:schemeClr val="tx1"/>
                </a:solidFill>
                <a:latin typeface="+mn-lt"/>
                <a:ea typeface="+mn-ea"/>
                <a:cs typeface="+mn-cs"/>
              </a:rPr>
              <a:t>de technologie, surtout en les choisissant en fonction de l’enseignement de la découverte professionnelle. </a:t>
            </a:r>
          </a:p>
          <a:p>
            <a:r>
              <a:rPr lang="fr-FR" sz="1200" kern="1200" dirty="0" smtClean="0">
                <a:solidFill>
                  <a:schemeClr val="tx1"/>
                </a:solidFill>
                <a:latin typeface="+mn-lt"/>
                <a:ea typeface="+mn-ea"/>
                <a:cs typeface="+mn-cs"/>
              </a:rPr>
              <a:t>Les élèves venant d’établissements différents et le programme étant dans une logique de cycle, il est important de faire des « évaluations diagnostiques » pour savoir où ils en sont. De plus, il faut veiller à ne pas les lasser en étudiant une séquence qu’ils auraient déjà vue.</a:t>
            </a:r>
          </a:p>
          <a:p>
            <a:r>
              <a:rPr lang="fr-FR" sz="1200" kern="1200" dirty="0" smtClean="0">
                <a:solidFill>
                  <a:schemeClr val="tx1"/>
                </a:solidFill>
                <a:latin typeface="+mn-lt"/>
                <a:ea typeface="+mn-ea"/>
                <a:cs typeface="+mn-cs"/>
              </a:rPr>
              <a:t>Ce qui faciliterait ce travail :</a:t>
            </a:r>
          </a:p>
          <a:p>
            <a:r>
              <a:rPr lang="fr-FR" sz="1200" kern="1200" dirty="0" smtClean="0">
                <a:solidFill>
                  <a:schemeClr val="tx1"/>
                </a:solidFill>
                <a:latin typeface="+mn-lt"/>
                <a:ea typeface="+mn-ea"/>
                <a:cs typeface="+mn-cs"/>
              </a:rPr>
              <a:t>Court terme :</a:t>
            </a:r>
          </a:p>
          <a:p>
            <a:pPr lvl="0"/>
            <a:r>
              <a:rPr lang="fr-FR" sz="1200" kern="1200" dirty="0" smtClean="0">
                <a:solidFill>
                  <a:schemeClr val="tx1"/>
                </a:solidFill>
                <a:latin typeface="+mn-lt"/>
                <a:ea typeface="+mn-ea"/>
                <a:cs typeface="+mn-cs"/>
              </a:rPr>
              <a:t>Des séquences exemples : des séquences applicables, réalisées par un professeur de technologie avec l’aide d’une équipe de lycée professionnel. (Une par spécialisation/secteur) . Servir de repère aux professeurs.</a:t>
            </a:r>
          </a:p>
          <a:p>
            <a:pPr lvl="0"/>
            <a:r>
              <a:rPr lang="fr-FR" sz="1200" kern="1200" dirty="0" smtClean="0">
                <a:solidFill>
                  <a:schemeClr val="tx1"/>
                </a:solidFill>
                <a:latin typeface="+mn-lt"/>
                <a:ea typeface="+mn-ea"/>
                <a:cs typeface="+mn-cs"/>
              </a:rPr>
              <a:t>Approfondir le lien interdisciplinaire dans les établissements.</a:t>
            </a:r>
          </a:p>
          <a:p>
            <a:r>
              <a:rPr lang="fr-FR" sz="1200" kern="1200" dirty="0" smtClean="0">
                <a:solidFill>
                  <a:schemeClr val="tx1"/>
                </a:solidFill>
                <a:latin typeface="+mn-lt"/>
                <a:ea typeface="+mn-ea"/>
                <a:cs typeface="+mn-cs"/>
              </a:rPr>
              <a:t>Long terme :</a:t>
            </a:r>
          </a:p>
          <a:p>
            <a:pPr lvl="0"/>
            <a:r>
              <a:rPr lang="fr-FR" sz="1200" kern="1200" dirty="0" smtClean="0">
                <a:solidFill>
                  <a:schemeClr val="tx1"/>
                </a:solidFill>
                <a:latin typeface="+mn-lt"/>
                <a:ea typeface="+mn-ea"/>
                <a:cs typeface="+mn-cs"/>
              </a:rPr>
              <a:t>Comme les séquences sont propres à l’établissement (de l’enseignement de découverte professionnelle, des ateliers, du matériel…), il serait intéressant de créer une base de données (pré réfléchie, plus qu’à remplir, carte mentale) avec les idées de projets (les grandes lignes) déjà mis en place dans l’établissement. Cela pourrait être fait en équipe et en fin d’année. Cette traçabilité permettrait un gain de temps énorme pour les professeurs en mouvement ou remplaçants. Le travail effectué y serait mis en valeur. </a:t>
            </a:r>
          </a:p>
          <a:p>
            <a:r>
              <a:rPr lang="fr-FR" sz="1200" kern="1200" dirty="0" smtClean="0">
                <a:solidFill>
                  <a:schemeClr val="tx1"/>
                </a:solidFill>
                <a:latin typeface="+mn-lt"/>
                <a:ea typeface="+mn-ea"/>
                <a:cs typeface="+mn-cs"/>
              </a:rPr>
              <a:t>On y verrait les différents liens disciplinaires. </a:t>
            </a:r>
          </a:p>
          <a:p>
            <a:r>
              <a:rPr lang="fr-FR" sz="1200" kern="1200" dirty="0" smtClean="0">
                <a:solidFill>
                  <a:schemeClr val="tx1"/>
                </a:solidFill>
                <a:latin typeface="+mn-lt"/>
                <a:ea typeface="+mn-ea"/>
                <a:cs typeface="+mn-cs"/>
              </a:rPr>
              <a:t>Les années suivantes, ce document pourrait être révisé afin faire un bilan sur ce qui fonctionne ou ne fonctionne pas et évoluer.</a:t>
            </a:r>
          </a:p>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24</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 la démarche</a:t>
            </a:r>
            <a:r>
              <a:rPr lang="fr-FR" dirty="0" smtClean="0"/>
              <a:t>, celle-ci reprend les repères et recommandations qui ont été précisées pour l’enseignement de</a:t>
            </a:r>
            <a:r>
              <a:rPr lang="fr-FR" baseline="0" dirty="0" smtClean="0"/>
              <a:t> </a:t>
            </a:r>
            <a:r>
              <a:rPr lang="fr-FR" dirty="0" smtClean="0"/>
              <a:t>technologie au cycle 4.</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3</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4</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Le</a:t>
            </a:r>
            <a:r>
              <a:rPr lang="fr-FR" baseline="0" dirty="0" smtClean="0"/>
              <a:t> professeur ne part pas de rien. </a:t>
            </a:r>
            <a:r>
              <a:rPr lang="fr-FR" dirty="0" smtClean="0"/>
              <a:t>De</a:t>
            </a:r>
            <a:r>
              <a:rPr lang="fr-FR" baseline="0" dirty="0" smtClean="0"/>
              <a:t> multiples ressources existent déjà. Sites disciplinaires, espaces d’échanges, sites scientifiques… </a:t>
            </a:r>
            <a:r>
              <a:rPr lang="fr-FR" baseline="0" dirty="0" smtClean="0"/>
              <a:t>de même que les recherches sur internet offrent </a:t>
            </a:r>
            <a:r>
              <a:rPr lang="fr-FR" baseline="0" dirty="0" smtClean="0"/>
              <a:t>une multitude d’ouverture. Ensuite, il est indispensable de prendre connaissance du fameux tableau que </a:t>
            </a:r>
            <a:r>
              <a:rPr lang="fr-FR" baseline="0" dirty="0" smtClean="0"/>
              <a:t>présenté qui croise thèmes et compétences à faire travailler, domaines et contenus à aborder </a:t>
            </a:r>
            <a:r>
              <a:rPr lang="fr-FR" baseline="0" dirty="0" smtClean="0"/>
              <a:t>et, évidemment, </a:t>
            </a:r>
            <a:r>
              <a:rPr lang="fr-FR" baseline="0" dirty="0" smtClean="0"/>
              <a:t>cf. programme en vigueur.</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 ce</a:t>
            </a:r>
            <a:r>
              <a:rPr lang="fr-FR" baseline="0" dirty="0" smtClean="0"/>
              <a:t> qui est du tableau ressources. Les professeurs peuvent choisir une séquence déjà détaillée. </a:t>
            </a:r>
          </a:p>
          <a:p>
            <a:r>
              <a:rPr lang="fr-FR" baseline="0" dirty="0" smtClean="0"/>
              <a:t>Pour faire un choix, il faut prendre en compte tous les liens qui peuvent être faits. Les liens avec la découverte professionnelle et les </a:t>
            </a:r>
            <a:r>
              <a:rPr lang="fr-FR" baseline="0" dirty="0" smtClean="0"/>
              <a:t>activités imaginées au sein des plateformes ou espaces techniques du lycée professionnel dans </a:t>
            </a:r>
            <a:r>
              <a:rPr lang="fr-FR" baseline="0" dirty="0" smtClean="0"/>
              <a:t>un premier temps, puis avec les parcours et les autres disciplines dans un second temps. Aussi, le choix dépend des compétences à travailler</a:t>
            </a:r>
            <a:r>
              <a:rPr lang="fr-FR" baseline="0" dirty="0" smtClean="0"/>
              <a:t>.</a:t>
            </a:r>
          </a:p>
          <a:p>
            <a:endParaRPr lang="fr-FR" baseline="0" dirty="0" smtClean="0"/>
          </a:p>
          <a:p>
            <a:r>
              <a:rPr lang="fr-FR" baseline="0" dirty="0" smtClean="0"/>
              <a:t>Cela simplifie énormément le reste du travail et permet de coller au mieux </a:t>
            </a:r>
            <a:r>
              <a:rPr lang="fr-FR" baseline="0" dirty="0" smtClean="0"/>
              <a:t>au programme </a:t>
            </a:r>
            <a:r>
              <a:rPr lang="fr-FR" baseline="0" dirty="0" smtClean="0"/>
              <a:t>de technologie.</a:t>
            </a:r>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Il est judicieux de poursuivre par la structuration</a:t>
            </a:r>
            <a:r>
              <a:rPr lang="fr-FR" baseline="0" dirty="0" smtClean="0"/>
              <a:t> des connaissances. En s’aidant du socle commun et du référentiel, le professeur ordonne les connaissances et compétences à travailler. Cette étape permet de cibler les objectifs des séances.</a:t>
            </a:r>
          </a:p>
          <a:p>
            <a:r>
              <a:rPr lang="fr-FR" baseline="0" smtClean="0"/>
              <a:t>Il peut </a:t>
            </a:r>
            <a:r>
              <a:rPr lang="fr-FR" baseline="0" dirty="0" smtClean="0"/>
              <a:t>relier les connaissances aux activités.</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Ensuite, il faudra faire évoluer la séquence choisie.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Les séances doivent être adaptées : le niveau des compétences exigibles doit correspondre à un niveau de fin de cycle 4 et les activités méritent  d’être en lien avec les activités d’enseignement de la découverte professionnelle.</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Il faut aussi veiller aux liens entre les séances pour donner du sens à la séquence.</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Dernière remarque : prendre une séquence du tableau, c’est prendre le risque que les élèves l’ait déjà étudiée les années précédentes. Ils viennent tous d’établissements différents et le programme est dans une logique de cycle. Il faudra veiller à ne pas être redondant.</a:t>
            </a:r>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Ensuite, il</a:t>
            </a:r>
            <a:r>
              <a:rPr lang="fr-FR" baseline="0" dirty="0" smtClean="0"/>
              <a:t> suffit de suivre le Guide pédagogique qui détaille, en fonction de la démarche choisie, le déroulé des séances.</a:t>
            </a:r>
          </a:p>
          <a:p>
            <a:r>
              <a:rPr lang="fr-FR" baseline="0" dirty="0" smtClean="0"/>
              <a:t>Pour l’activité d’investigation, l’identification des productions, la planification et la répartition des tâches </a:t>
            </a:r>
            <a:r>
              <a:rPr lang="fr-FR" baseline="0" dirty="0" smtClean="0"/>
              <a:t>peuvent, </a:t>
            </a:r>
            <a:r>
              <a:rPr lang="fr-FR" baseline="0" dirty="0" smtClean="0"/>
              <a:t>à un niveau de fin de cycle 4, être proposées par les élèves </a:t>
            </a:r>
            <a:r>
              <a:rPr lang="fr-FR" baseline="0" dirty="0" smtClean="0"/>
              <a:t>mais validées et encadrées par </a:t>
            </a:r>
            <a:r>
              <a:rPr lang="fr-FR" baseline="0" dirty="0" smtClean="0"/>
              <a:t>le professeur.</a:t>
            </a:r>
            <a:endParaRPr lang="fr-FR" dirty="0"/>
          </a:p>
        </p:txBody>
      </p:sp>
      <p:sp>
        <p:nvSpPr>
          <p:cNvPr id="4" name="Espace réservé du numéro de diapositive 3"/>
          <p:cNvSpPr>
            <a:spLocks noGrp="1"/>
          </p:cNvSpPr>
          <p:nvPr>
            <p:ph type="sldNum" sz="quarter" idx="10"/>
          </p:nvPr>
        </p:nvSpPr>
        <p:spPr/>
        <p:txBody>
          <a:bodyPr/>
          <a:lstStyle/>
          <a:p>
            <a:fld id="{08D7BDEA-8EA0-FE4F-8E67-406CE035A260}"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de présentation ou de parti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090609" y="976320"/>
            <a:ext cx="7894637" cy="2433895"/>
          </a:xfrm>
        </p:spPr>
        <p:txBody>
          <a:bodyPr/>
          <a:lstStyle/>
          <a:p>
            <a:r>
              <a:rPr lang="fr-FR" dirty="0" smtClean="0"/>
              <a:t>CLIQUEZ ET MODIFIEZ LE TITRE</a:t>
            </a:r>
            <a:endParaRPr lang="fr-FR" dirty="0"/>
          </a:p>
        </p:txBody>
      </p:sp>
      <p:sp>
        <p:nvSpPr>
          <p:cNvPr id="3" name="Sous-titre 2"/>
          <p:cNvSpPr>
            <a:spLocks noGrp="1"/>
          </p:cNvSpPr>
          <p:nvPr>
            <p:ph type="subTitle" idx="1"/>
          </p:nvPr>
        </p:nvSpPr>
        <p:spPr>
          <a:xfrm>
            <a:off x="1090609" y="3472208"/>
            <a:ext cx="7596190" cy="1752600"/>
          </a:xfrm>
        </p:spPr>
        <p:txBody>
          <a:bodyPr/>
          <a:lstStyle>
            <a:lvl1pPr marL="0" indent="0" algn="l">
              <a:buNone/>
              <a:defRPr>
                <a:solidFill>
                  <a:srgbClr val="68308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fr-FR" dirty="0"/>
          </a:p>
        </p:txBody>
      </p:sp>
      <p:sp>
        <p:nvSpPr>
          <p:cNvPr id="6" name="Espace réservé du numéro de diapositive 5"/>
          <p:cNvSpPr>
            <a:spLocks noGrp="1"/>
          </p:cNvSpPr>
          <p:nvPr>
            <p:ph type="sldNum" sz="quarter" idx="12"/>
          </p:nvPr>
        </p:nvSpPr>
        <p:spPr/>
        <p:txBody>
          <a:bodyPr/>
          <a:lstStyle/>
          <a:p>
            <a:fld id="{1FC8907D-B208-DC44-82F5-2940ECA1C9FA}" type="slidenum">
              <a:rPr lang="fr-FR" smtClean="0"/>
              <a:pPr/>
              <a:t>‹N°›</a:t>
            </a:fld>
            <a:endParaRPr lang="fr-FR"/>
          </a:p>
        </p:txBody>
      </p:sp>
    </p:spTree>
    <p:extLst>
      <p:ext uri="{BB962C8B-B14F-4D97-AF65-F5344CB8AC3E}">
        <p14:creationId xmlns:p14="http://schemas.microsoft.com/office/powerpoint/2010/main" val="263367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age de fin - Contact">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097486" y="3283200"/>
            <a:ext cx="5897726" cy="2108160"/>
          </a:xfrm>
        </p:spPr>
        <p:txBody>
          <a:bodyPr anchor="t" anchorCtr="0">
            <a:normAutofit/>
          </a:bodyPr>
          <a:lstStyle>
            <a:lvl1pPr>
              <a:defRPr sz="1500" baseline="0"/>
            </a:lvl1pPr>
          </a:lstStyle>
          <a:p>
            <a:r>
              <a:rPr lang="fr-FR" dirty="0" smtClean="0"/>
              <a:t>Contacts :</a:t>
            </a:r>
            <a:endParaRPr lang="fr-FR" dirty="0"/>
          </a:p>
        </p:txBody>
      </p:sp>
      <p:sp>
        <p:nvSpPr>
          <p:cNvPr id="5" name="Espace réservé du numéro de diapositive 4"/>
          <p:cNvSpPr>
            <a:spLocks noGrp="1"/>
          </p:cNvSpPr>
          <p:nvPr>
            <p:ph type="sldNum" sz="quarter" idx="12"/>
          </p:nvPr>
        </p:nvSpPr>
        <p:spPr/>
        <p:txBody>
          <a:bodyPr/>
          <a:lstStyle/>
          <a:p>
            <a:fld id="{1FC8907D-B208-DC44-82F5-2940ECA1C9FA}" type="slidenum">
              <a:rPr lang="fr-FR" smtClean="0"/>
              <a:pPr/>
              <a:t>‹N°›</a:t>
            </a:fld>
            <a:endParaRPr lang="fr-FR" dirty="0"/>
          </a:p>
        </p:txBody>
      </p:sp>
    </p:spTree>
    <p:extLst>
      <p:ext uri="{BB962C8B-B14F-4D97-AF65-F5344CB8AC3E}">
        <p14:creationId xmlns:p14="http://schemas.microsoft.com/office/powerpoint/2010/main" val="227072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de sous-parti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Espace réservé du numéro de diapositive 4"/>
          <p:cNvSpPr>
            <a:spLocks noGrp="1"/>
          </p:cNvSpPr>
          <p:nvPr>
            <p:ph type="sldNum" sz="quarter" idx="12"/>
          </p:nvPr>
        </p:nvSpPr>
        <p:spPr>
          <a:xfrm>
            <a:off x="8249851" y="6390910"/>
            <a:ext cx="351529" cy="365125"/>
          </a:xfrm>
        </p:spPr>
        <p:txBody>
          <a:bodyPr/>
          <a:lstStyle/>
          <a:p>
            <a:fld id="{C6B7B3CB-E3BA-F74C-AB76-86EFC5843CD6}" type="slidenum">
              <a:rPr lang="fr-FR" smtClean="0"/>
              <a:pPr/>
              <a:t>‹N°›</a:t>
            </a:fld>
            <a:endParaRPr lang="fr-FR" dirty="0"/>
          </a:p>
        </p:txBody>
      </p:sp>
      <p:sp>
        <p:nvSpPr>
          <p:cNvPr id="8" name="Espace réservé du texte 7"/>
          <p:cNvSpPr>
            <a:spLocks noGrp="1"/>
          </p:cNvSpPr>
          <p:nvPr>
            <p:ph type="body" sz="quarter" idx="13"/>
          </p:nvPr>
        </p:nvSpPr>
        <p:spPr>
          <a:xfrm>
            <a:off x="1095375" y="4121150"/>
            <a:ext cx="7505700" cy="1814513"/>
          </a:xfrm>
        </p:spPr>
        <p:txBody>
          <a:bodyPr>
            <a:normAutofit/>
          </a:bodyPr>
          <a:lstStyle>
            <a:lvl1pPr>
              <a:defRPr sz="1500"/>
            </a:lvl1pPr>
            <a:lvl2pPr marL="457200" indent="-457200">
              <a:buNone/>
              <a:defRPr sz="1500"/>
            </a:lvl2pPr>
            <a:lvl3pPr marL="457200" indent="-457200">
              <a:buNone/>
              <a:defRPr sz="1500"/>
            </a:lvl3pPr>
            <a:lvl4pPr marL="457200" indent="-457200">
              <a:buNone/>
              <a:defRPr sz="1500"/>
            </a:lvl4pPr>
            <a:lvl5pPr marL="457200" indent="-457200">
              <a:buNone/>
              <a:defRPr sz="1500"/>
            </a:lvl5pPr>
          </a:lstStyle>
          <a:p>
            <a:pPr lvl="0"/>
            <a:r>
              <a:rPr lang="fr-FR" dirty="0" smtClean="0"/>
              <a:t>Cliquez pour modifier les styles du texte du masque</a:t>
            </a:r>
            <a:endParaRPr lang="fr-FR" dirty="0"/>
          </a:p>
        </p:txBody>
      </p:sp>
      <p:sp>
        <p:nvSpPr>
          <p:cNvPr id="10" name="Espace réservé du texte 9"/>
          <p:cNvSpPr>
            <a:spLocks noGrp="1"/>
          </p:cNvSpPr>
          <p:nvPr>
            <p:ph type="body" sz="quarter" idx="14"/>
          </p:nvPr>
        </p:nvSpPr>
        <p:spPr>
          <a:xfrm>
            <a:off x="1095375" y="2705101"/>
            <a:ext cx="7505700" cy="1156980"/>
          </a:xfrm>
        </p:spPr>
        <p:txBody>
          <a:bodyPr>
            <a:noAutofit/>
          </a:bodyPr>
          <a:lstStyle>
            <a:lvl1pPr marL="0" indent="0">
              <a:buFont typeface="Arial"/>
              <a:buNone/>
              <a:defRPr sz="3000"/>
            </a:lvl1pPr>
            <a:lvl2pPr marL="0" indent="0">
              <a:buNone/>
              <a:defRPr sz="3000"/>
            </a:lvl2pPr>
            <a:lvl3pPr marL="0" indent="0">
              <a:buNone/>
              <a:defRPr sz="3000"/>
            </a:lvl3pPr>
            <a:lvl4pPr marL="0" indent="0">
              <a:buNone/>
              <a:defRPr sz="3000"/>
            </a:lvl4pPr>
            <a:lvl5pPr marL="0" indent="0">
              <a:buNone/>
              <a:defRPr sz="3000"/>
            </a:lvl5pPr>
          </a:lstStyle>
          <a:p>
            <a:pPr lvl="0"/>
            <a:r>
              <a:rPr lang="fr-FR" dirty="0" smtClean="0"/>
              <a:t>Cliquez pour modifier les styles du texte du masque</a:t>
            </a:r>
            <a:endParaRPr lang="fr-FR" dirty="0"/>
          </a:p>
        </p:txBody>
      </p:sp>
    </p:spTree>
    <p:extLst>
      <p:ext uri="{BB962C8B-B14F-4D97-AF65-F5344CB8AC3E}">
        <p14:creationId xmlns:p14="http://schemas.microsoft.com/office/powerpoint/2010/main" val="4024325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de contenu text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6" name="Espace réservé du texte 6"/>
          <p:cNvSpPr>
            <a:spLocks noGrp="1"/>
          </p:cNvSpPr>
          <p:nvPr>
            <p:ph type="body" sz="quarter" idx="13" hasCustomPrompt="1"/>
          </p:nvPr>
        </p:nvSpPr>
        <p:spPr>
          <a:xfrm>
            <a:off x="804863" y="1471083"/>
            <a:ext cx="7881937" cy="4598988"/>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solidFill>
                  <a:srgbClr val="683086"/>
                </a:solidFill>
              </a:defRPr>
            </a:lvl1pPr>
            <a:lvl2pPr marL="627063" marR="0" indent="-169863" algn="l" defTabSz="457200" rtl="0" eaLnBrk="1" fontAlgn="auto" latinLnBrk="0" hangingPunct="1">
              <a:lnSpc>
                <a:spcPct val="100000"/>
              </a:lnSpc>
              <a:spcBef>
                <a:spcPct val="20000"/>
              </a:spcBef>
              <a:spcAft>
                <a:spcPts val="0"/>
              </a:spcAft>
              <a:buClr>
                <a:srgbClr val="683086"/>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683086"/>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smtClean="0"/>
              <a:t> 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33979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Page de contenu avec texte et 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3" name="Espace réservé du contenu 2"/>
          <p:cNvSpPr>
            <a:spLocks noGrp="1"/>
          </p:cNvSpPr>
          <p:nvPr>
            <p:ph idx="1" hasCustomPrompt="1"/>
          </p:nvPr>
        </p:nvSpPr>
        <p:spPr>
          <a:xfrm>
            <a:off x="805400" y="1476296"/>
            <a:ext cx="7881400" cy="4525963"/>
          </a:xfrm>
        </p:spPr>
        <p:txBody>
          <a:bodyPr/>
          <a:lstStyle>
            <a:lvl1pPr marL="177800" marR="0" indent="-177800" algn="l" defTabSz="457200" rtl="0" eaLnBrk="1" fontAlgn="auto" latinLnBrk="0" hangingPunct="1">
              <a:lnSpc>
                <a:spcPct val="100000"/>
              </a:lnSpc>
              <a:spcBef>
                <a:spcPct val="20000"/>
              </a:spcBef>
              <a:spcAft>
                <a:spcPts val="0"/>
              </a:spcAft>
              <a:buClrTx/>
              <a:buSzPct val="100000"/>
              <a:buFont typeface="Arial"/>
              <a:buChar char="■"/>
              <a:tabLst/>
              <a:defRPr>
                <a:solidFill>
                  <a:srgbClr val="683086"/>
                </a:solidFill>
              </a:defRPr>
            </a:lvl1pPr>
            <a:lvl2pPr marL="627063" marR="0" indent="-169863" algn="l" defTabSz="457200" rtl="0" eaLnBrk="1" fontAlgn="auto" latinLnBrk="0" hangingPunct="1">
              <a:lnSpc>
                <a:spcPct val="100000"/>
              </a:lnSpc>
              <a:spcBef>
                <a:spcPct val="20000"/>
              </a:spcBef>
              <a:spcAft>
                <a:spcPts val="0"/>
              </a:spcAft>
              <a:buClr>
                <a:srgbClr val="683086"/>
              </a:buClr>
              <a:buSzTx/>
              <a:buFont typeface="Arial Italic"/>
              <a:buChar char="■"/>
              <a:tabLst/>
              <a:defRPr/>
            </a:lvl2pPr>
            <a:lvl3pPr marL="627063" marR="0" indent="0" algn="l" defTabSz="457200" rtl="0" eaLnBrk="1" fontAlgn="auto" latinLnBrk="0" hangingPunct="1">
              <a:lnSpc>
                <a:spcPct val="100000"/>
              </a:lnSpc>
              <a:spcBef>
                <a:spcPct val="20000"/>
              </a:spcBef>
              <a:spcAft>
                <a:spcPts val="0"/>
              </a:spcAft>
              <a:buClrTx/>
              <a:buSzTx/>
              <a:buFont typeface="Arial"/>
              <a:buNone/>
              <a:tabLst/>
              <a:defRPr/>
            </a:lvl3pPr>
            <a:lvl4pPr marL="627063" marR="0" indent="177800" algn="l" defTabSz="457200" rtl="0" eaLnBrk="1" fontAlgn="auto" latinLnBrk="0" hangingPunct="1">
              <a:lnSpc>
                <a:spcPct val="100000"/>
              </a:lnSpc>
              <a:spcBef>
                <a:spcPct val="20000"/>
              </a:spcBef>
              <a:spcAft>
                <a:spcPts val="0"/>
              </a:spcAft>
              <a:buClr>
                <a:srgbClr val="683086"/>
              </a:buClr>
              <a:buSzTx/>
              <a:buFont typeface="Arial"/>
              <a:buChar char="–"/>
              <a:tabLst/>
              <a:defRPr/>
            </a:lvl4pPr>
            <a:lvl5pPr marL="806450" marR="0" indent="0" algn="l" defTabSz="457200" rtl="0" eaLnBrk="1" fontAlgn="auto" latinLnBrk="0" hangingPunct="1">
              <a:lnSpc>
                <a:spcPct val="100000"/>
              </a:lnSpc>
              <a:spcBef>
                <a:spcPct val="20000"/>
              </a:spcBef>
              <a:spcAft>
                <a:spcPts val="0"/>
              </a:spcAft>
              <a:buClrTx/>
              <a:buSzTx/>
              <a:buFont typeface="Arial"/>
              <a:buNone/>
              <a:tabLst/>
              <a:defRPr/>
            </a:lvl5pPr>
          </a:lstStyle>
          <a:p>
            <a:pPr lvl="0"/>
            <a:r>
              <a:rPr lang="fr-FR" dirty="0" smtClean="0"/>
              <a:t> 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68153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sommair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et modifiez le titre</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‹N°›</a:t>
            </a:fld>
            <a:endParaRPr lang="fr-FR" dirty="0"/>
          </a:p>
        </p:txBody>
      </p:sp>
      <p:sp>
        <p:nvSpPr>
          <p:cNvPr id="7" name="Espace réservé du texte 6"/>
          <p:cNvSpPr>
            <a:spLocks noGrp="1"/>
          </p:cNvSpPr>
          <p:nvPr>
            <p:ph type="body" sz="quarter" idx="13" hasCustomPrompt="1"/>
          </p:nvPr>
        </p:nvSpPr>
        <p:spPr>
          <a:xfrm>
            <a:off x="804863" y="1469378"/>
            <a:ext cx="7881937" cy="4397375"/>
          </a:xfrm>
        </p:spPr>
        <p:txBody>
          <a:bodyPr/>
          <a:lstStyle>
            <a:lvl1pPr>
              <a:buClr>
                <a:srgbClr val="683086"/>
              </a:buClr>
              <a:defRPr>
                <a:solidFill>
                  <a:srgbClr val="000000"/>
                </a:solidFill>
              </a:defRPr>
            </a:lvl1pPr>
          </a:lstStyle>
          <a:p>
            <a:pPr lvl="0"/>
            <a:r>
              <a:rPr lang="fr-FR" dirty="0" smtClean="0"/>
              <a:t> Cliquez pour modifier les styles du texte du masque</a:t>
            </a:r>
            <a:endParaRPr lang="fr-FR" dirty="0"/>
          </a:p>
        </p:txBody>
      </p:sp>
    </p:spTree>
    <p:extLst>
      <p:ext uri="{BB962C8B-B14F-4D97-AF65-F5344CB8AC3E}">
        <p14:creationId xmlns:p14="http://schemas.microsoft.com/office/powerpoint/2010/main" val="1917172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08773" y="69692"/>
            <a:ext cx="8004162" cy="828574"/>
          </a:xfrm>
        </p:spPr>
        <p:txBody>
          <a:bodyPr anchor="b">
            <a:normAutofit/>
          </a:bodyPr>
          <a:lstStyle>
            <a:lvl1pPr algn="l">
              <a:defRPr sz="3000" b="0"/>
            </a:lvl1pPr>
          </a:lstStyle>
          <a:p>
            <a:r>
              <a:rPr lang="fr-FR" dirty="0" smtClean="0"/>
              <a:t>Cliquez et modifiez le titre</a:t>
            </a:r>
            <a:endParaRPr lang="fr-FR" dirty="0"/>
          </a:p>
        </p:txBody>
      </p:sp>
      <p:sp>
        <p:nvSpPr>
          <p:cNvPr id="3" name="Espace réservé pour une image  2"/>
          <p:cNvSpPr>
            <a:spLocks noGrp="1"/>
          </p:cNvSpPr>
          <p:nvPr>
            <p:ph type="pic" idx="1"/>
          </p:nvPr>
        </p:nvSpPr>
        <p:spPr>
          <a:xfrm>
            <a:off x="677333" y="1494531"/>
            <a:ext cx="7923066" cy="32330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677333" y="5367338"/>
            <a:ext cx="7923066"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7" name="Espace réservé du numéro de diapositive 6"/>
          <p:cNvSpPr>
            <a:spLocks noGrp="1"/>
          </p:cNvSpPr>
          <p:nvPr>
            <p:ph type="sldNum" sz="quarter" idx="12"/>
          </p:nvPr>
        </p:nvSpPr>
        <p:spPr/>
        <p:txBody>
          <a:bodyPr/>
          <a:lstStyle/>
          <a:p>
            <a:fld id="{A786685B-2977-D546-9E3D-3CA676A47F0C}" type="slidenum">
              <a:rPr lang="fr-FR" smtClean="0"/>
              <a:pPr/>
              <a:t>‹N°›</a:t>
            </a:fld>
            <a:endParaRPr lang="fr-FR"/>
          </a:p>
        </p:txBody>
      </p:sp>
    </p:spTree>
    <p:extLst>
      <p:ext uri="{BB962C8B-B14F-4D97-AF65-F5344CB8AC3E}">
        <p14:creationId xmlns:p14="http://schemas.microsoft.com/office/powerpoint/2010/main" val="24309252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97485" y="915840"/>
            <a:ext cx="7982797" cy="2548962"/>
          </a:xfrm>
          <a:prstGeom prst="rect">
            <a:avLst/>
          </a:prstGeom>
        </p:spPr>
        <p:txBody>
          <a:bodyPr vert="horz" lIns="91440" tIns="45720" rIns="91440" bIns="45720" rtlCol="0" anchor="ctr">
            <a:noAutofit/>
          </a:bodyPr>
          <a:lstStyle/>
          <a:p>
            <a:r>
              <a:rPr lang="fr-FR" dirty="0" smtClean="0"/>
              <a:t>CLIQUEZ ET MODIFIEZ </a:t>
            </a:r>
            <a:br>
              <a:rPr lang="fr-FR" dirty="0" smtClean="0"/>
            </a:br>
            <a:r>
              <a:rPr lang="fr-FR" dirty="0" smtClean="0"/>
              <a:t>LE TITRE</a:t>
            </a:r>
            <a:endParaRPr lang="fr-FR" dirty="0"/>
          </a:p>
        </p:txBody>
      </p:sp>
      <p:sp>
        <p:nvSpPr>
          <p:cNvPr id="3" name="Espace réservé du texte 2"/>
          <p:cNvSpPr>
            <a:spLocks noGrp="1"/>
          </p:cNvSpPr>
          <p:nvPr>
            <p:ph type="body" idx="1"/>
          </p:nvPr>
        </p:nvSpPr>
        <p:spPr>
          <a:xfrm>
            <a:off x="1097486" y="3464803"/>
            <a:ext cx="7589313" cy="1249263"/>
          </a:xfrm>
          <a:prstGeom prst="rect">
            <a:avLst/>
          </a:prstGeom>
        </p:spPr>
        <p:txBody>
          <a:bodyPr vert="horz" lIns="91440" tIns="45720" rIns="91440" bIns="45720" rtlCol="0">
            <a:normAutofit/>
          </a:bodyPr>
          <a:lstStyle/>
          <a:p>
            <a:pPr lvl="0"/>
            <a:r>
              <a:rPr lang="fr-FR" dirty="0" smtClean="0"/>
              <a:t>Cliquez pour modifier les styles du texte du masque</a:t>
            </a:r>
          </a:p>
        </p:txBody>
      </p:sp>
      <p:sp>
        <p:nvSpPr>
          <p:cNvPr id="6" name="Espace réservé du numéro de diapositive 5"/>
          <p:cNvSpPr>
            <a:spLocks noGrp="1"/>
          </p:cNvSpPr>
          <p:nvPr>
            <p:ph type="sldNum" sz="quarter" idx="4"/>
          </p:nvPr>
        </p:nvSpPr>
        <p:spPr>
          <a:xfrm>
            <a:off x="8197502" y="6390910"/>
            <a:ext cx="403878" cy="365125"/>
          </a:xfrm>
          <a:prstGeom prst="rect">
            <a:avLst/>
          </a:prstGeom>
        </p:spPr>
        <p:txBody>
          <a:bodyPr vert="horz" lIns="91440" tIns="45720" rIns="91440" bIns="45720" rtlCol="0" anchor="ctr"/>
          <a:lstStyle>
            <a:lvl1pPr algn="r">
              <a:defRPr sz="1000" b="1">
                <a:solidFill>
                  <a:srgbClr val="404040"/>
                </a:solidFill>
              </a:defRPr>
            </a:lvl1pPr>
          </a:lstStyle>
          <a:p>
            <a:fld id="{1FC8907D-B208-DC44-82F5-2940ECA1C9FA}" type="slidenum">
              <a:rPr lang="fr-FR" smtClean="0"/>
              <a:pPr/>
              <a:t>‹N°›</a:t>
            </a:fld>
            <a:endParaRPr lang="fr-FR" dirty="0"/>
          </a:p>
        </p:txBody>
      </p:sp>
      <p:cxnSp>
        <p:nvCxnSpPr>
          <p:cNvPr id="16" name="Connecteur droit 15"/>
          <p:cNvCxnSpPr/>
          <p:nvPr userDrawn="1"/>
        </p:nvCxnSpPr>
        <p:spPr>
          <a:xfrm>
            <a:off x="698885" y="5516417"/>
            <a:ext cx="6290733" cy="0"/>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userDrawn="1"/>
        </p:nvCxnSpPr>
        <p:spPr>
          <a:xfrm flipV="1">
            <a:off x="6995213" y="4489080"/>
            <a:ext cx="1519767" cy="1024465"/>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userDrawn="1"/>
        </p:nvCxnSpPr>
        <p:spPr>
          <a:xfrm flipH="1" flipV="1">
            <a:off x="698885" y="0"/>
            <a:ext cx="295" cy="5507953"/>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sp>
        <p:nvSpPr>
          <p:cNvPr id="12" name="Espace réservé du pied de page 4"/>
          <p:cNvSpPr txBox="1">
            <a:spLocks/>
          </p:cNvSpPr>
          <p:nvPr userDrawn="1"/>
        </p:nvSpPr>
        <p:spPr>
          <a:xfrm>
            <a:off x="6989618" y="6390910"/>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smtClean="0">
              <a:solidFill>
                <a:srgbClr val="1B8ED9"/>
              </a:solidFill>
            </a:endParaRPr>
          </a:p>
          <a:p>
            <a:pPr>
              <a:lnSpc>
                <a:spcPts val="1320"/>
              </a:lnSpc>
            </a:pPr>
            <a:r>
              <a:rPr lang="fr-FR" dirty="0" smtClean="0">
                <a:solidFill>
                  <a:schemeClr val="tx1">
                    <a:lumMod val="75000"/>
                    <a:lumOff val="25000"/>
                  </a:schemeClr>
                </a:solidFill>
              </a:rPr>
              <a:t>08/06/2017</a:t>
            </a:r>
          </a:p>
          <a:p>
            <a:endParaRPr lang="fr-FR" dirty="0"/>
          </a:p>
        </p:txBody>
      </p:sp>
      <p:pic>
        <p:nvPicPr>
          <p:cNvPr id="4" name="Image 3" descr="logoIGEN.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11524" y="6063238"/>
            <a:ext cx="1481328" cy="603504"/>
          </a:xfrm>
          <a:prstGeom prst="rect">
            <a:avLst/>
          </a:prstGeom>
        </p:spPr>
      </p:pic>
      <p:pic>
        <p:nvPicPr>
          <p:cNvPr id="11" name="Image 10" descr="2017_MEN_horizontal_logo.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66933" y="6132905"/>
            <a:ext cx="14636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642489"/>
      </p:ext>
    </p:extLst>
  </p:cSld>
  <p:clrMap bg1="lt1" tx1="dk1" bg2="lt2" tx2="dk2" accent1="accent1" accent2="accent2" accent3="accent3" accent4="accent4" accent5="accent5" accent6="accent6" hlink="hlink" folHlink="folHlink"/>
  <p:sldLayoutIdLst>
    <p:sldLayoutId id="2147483660" r:id="rId1"/>
    <p:sldLayoutId id="2147483675" r:id="rId2"/>
  </p:sldLayoutIdLst>
  <p:hf hdr="0"/>
  <p:txStyles>
    <p:titleStyle>
      <a:lvl1pPr algn="l" defTabSz="457200" rtl="0" eaLnBrk="1" latinLnBrk="0" hangingPunct="1">
        <a:spcBef>
          <a:spcPct val="0"/>
        </a:spcBef>
        <a:buNone/>
        <a:defRPr sz="5000" kern="1200">
          <a:solidFill>
            <a:schemeClr val="tx1">
              <a:lumMod val="75000"/>
              <a:lumOff val="25000"/>
            </a:schemeClr>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683086"/>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095183" y="697997"/>
            <a:ext cx="7781697" cy="2006323"/>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1095182" y="2704320"/>
            <a:ext cx="7781697" cy="1180729"/>
          </a:xfrm>
          <a:prstGeom prst="rect">
            <a:avLst/>
          </a:prstGeom>
        </p:spPr>
        <p:txBody>
          <a:bodyPr vert="horz" lIns="91440" tIns="45720" rIns="91440" bIns="45720" rtlCol="0">
            <a:normAutofit/>
          </a:bodyPr>
          <a:lstStyle/>
          <a:p>
            <a:pPr lvl="0"/>
            <a:r>
              <a:rPr lang="fr-FR" dirty="0" smtClean="0"/>
              <a:t>Cliquez pour modifier </a:t>
            </a:r>
            <a:br>
              <a:rPr lang="fr-FR" dirty="0" smtClean="0"/>
            </a:br>
            <a:r>
              <a:rPr lang="fr-FR" dirty="0" smtClean="0"/>
              <a:t>les styles du texte du masque</a:t>
            </a:r>
          </a:p>
          <a:p>
            <a:pPr lvl="0"/>
            <a:endParaRPr lang="fr-FR" dirty="0" smtClean="0"/>
          </a:p>
        </p:txBody>
      </p:sp>
      <p:sp>
        <p:nvSpPr>
          <p:cNvPr id="6" name="Espace réservé du numéro de diapositive 5"/>
          <p:cNvSpPr>
            <a:spLocks noGrp="1"/>
          </p:cNvSpPr>
          <p:nvPr>
            <p:ph type="sldNum" sz="quarter" idx="4"/>
          </p:nvPr>
        </p:nvSpPr>
        <p:spPr>
          <a:xfrm>
            <a:off x="8249851" y="6390910"/>
            <a:ext cx="351529" cy="365125"/>
          </a:xfrm>
          <a:prstGeom prst="rect">
            <a:avLst/>
          </a:prstGeom>
        </p:spPr>
        <p:txBody>
          <a:bodyPr vert="horz" lIns="91440" tIns="45720" rIns="91440" bIns="45720" rtlCol="0" anchor="ctr"/>
          <a:lstStyle>
            <a:lvl1pPr algn="r">
              <a:defRPr sz="1000" b="1">
                <a:solidFill>
                  <a:srgbClr val="000000"/>
                </a:solidFill>
              </a:defRPr>
            </a:lvl1pPr>
          </a:lstStyle>
          <a:p>
            <a:fld id="{C6B7B3CB-E3BA-F74C-AB76-86EFC5843CD6}" type="slidenum">
              <a:rPr lang="fr-FR" smtClean="0"/>
              <a:pPr/>
              <a:t>‹N°›</a:t>
            </a:fld>
            <a:endParaRPr lang="fr-FR" dirty="0"/>
          </a:p>
        </p:txBody>
      </p:sp>
      <p:cxnSp>
        <p:nvCxnSpPr>
          <p:cNvPr id="15" name="Connecteur droit 14"/>
          <p:cNvCxnSpPr/>
          <p:nvPr userDrawn="1"/>
        </p:nvCxnSpPr>
        <p:spPr>
          <a:xfrm>
            <a:off x="698885" y="3893512"/>
            <a:ext cx="6290733" cy="0"/>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userDrawn="1"/>
        </p:nvCxnSpPr>
        <p:spPr>
          <a:xfrm flipV="1">
            <a:off x="6995213" y="2866175"/>
            <a:ext cx="1519767" cy="1024465"/>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userDrawn="1"/>
        </p:nvCxnSpPr>
        <p:spPr>
          <a:xfrm flipH="1" flipV="1">
            <a:off x="699180" y="0"/>
            <a:ext cx="1" cy="3885049"/>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sp>
        <p:nvSpPr>
          <p:cNvPr id="19" name="Espace réservé du pied de page 4"/>
          <p:cNvSpPr txBox="1">
            <a:spLocks/>
          </p:cNvSpPr>
          <p:nvPr userDrawn="1"/>
        </p:nvSpPr>
        <p:spPr>
          <a:xfrm>
            <a:off x="6989618" y="6390910"/>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smtClean="0">
              <a:solidFill>
                <a:srgbClr val="1B8ED9"/>
              </a:solidFill>
            </a:endParaRPr>
          </a:p>
          <a:p>
            <a:pPr>
              <a:lnSpc>
                <a:spcPts val="1320"/>
              </a:lnSpc>
            </a:pPr>
            <a:r>
              <a:rPr lang="fr-FR" dirty="0" smtClean="0">
                <a:solidFill>
                  <a:schemeClr val="tx1">
                    <a:lumMod val="75000"/>
                    <a:lumOff val="25000"/>
                  </a:schemeClr>
                </a:solidFill>
              </a:rPr>
              <a:t>08/06/2017</a:t>
            </a:r>
          </a:p>
          <a:p>
            <a:endParaRPr lang="fr-FR" dirty="0"/>
          </a:p>
        </p:txBody>
      </p:sp>
      <p:sp>
        <p:nvSpPr>
          <p:cNvPr id="12" name="Espace réservé du pied de page 4"/>
          <p:cNvSpPr txBox="1">
            <a:spLocks/>
          </p:cNvSpPr>
          <p:nvPr userDrawn="1"/>
        </p:nvSpPr>
        <p:spPr>
          <a:xfrm>
            <a:off x="2357525" y="6146185"/>
            <a:ext cx="3120150"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smtClean="0">
              <a:solidFill>
                <a:srgbClr val="1B8ED9"/>
              </a:solidFill>
            </a:endParaRPr>
          </a:p>
          <a:p>
            <a:pPr>
              <a:lnSpc>
                <a:spcPts val="1320"/>
              </a:lnSpc>
            </a:pPr>
            <a:r>
              <a:rPr lang="fr-FR" b="1" dirty="0" smtClean="0">
                <a:solidFill>
                  <a:srgbClr val="683086"/>
                </a:solidFill>
              </a:rPr>
              <a:t>IGEN STI</a:t>
            </a:r>
            <a:r>
              <a:rPr lang="fr-FR" dirty="0" smtClean="0">
                <a:solidFill>
                  <a:srgbClr val="00919D"/>
                </a:solidFill>
              </a:rPr>
              <a:t/>
            </a:r>
            <a:br>
              <a:rPr lang="fr-FR" dirty="0" smtClean="0">
                <a:solidFill>
                  <a:srgbClr val="00919D"/>
                </a:solidFill>
              </a:rPr>
            </a:br>
            <a:r>
              <a:rPr lang="fr-FR" dirty="0" smtClean="0">
                <a:solidFill>
                  <a:schemeClr val="tx1">
                    <a:lumMod val="75000"/>
                    <a:lumOff val="25000"/>
                  </a:schemeClr>
                </a:solidFill>
              </a:rPr>
              <a:t>PNF</a:t>
            </a:r>
            <a:r>
              <a:rPr lang="fr-FR" baseline="0" dirty="0" smtClean="0">
                <a:solidFill>
                  <a:schemeClr val="tx1">
                    <a:lumMod val="75000"/>
                    <a:lumOff val="25000"/>
                  </a:schemeClr>
                </a:solidFill>
              </a:rPr>
              <a:t> PREPA PRO</a:t>
            </a:r>
            <a:endParaRPr lang="fr-FR" dirty="0" smtClean="0">
              <a:solidFill>
                <a:schemeClr val="tx1">
                  <a:lumMod val="75000"/>
                  <a:lumOff val="25000"/>
                </a:schemeClr>
              </a:solidFill>
            </a:endParaRPr>
          </a:p>
          <a:p>
            <a:endParaRPr lang="fr-FR" dirty="0"/>
          </a:p>
        </p:txBody>
      </p:sp>
      <p:pic>
        <p:nvPicPr>
          <p:cNvPr id="11" name="Image 10" descr="2017_MEN_horizontal_logo.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6933" y="6132905"/>
            <a:ext cx="14636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411295"/>
      </p:ext>
    </p:extLst>
  </p:cSld>
  <p:clrMap bg1="lt1" tx1="dk1" bg2="lt2" tx2="dk2" accent1="accent1" accent2="accent2" accent3="accent3" accent4="accent4" accent5="accent5" accent6="accent6" hlink="hlink" folHlink="folHlink"/>
  <p:sldLayoutIdLst>
    <p:sldLayoutId id="2147483679" r:id="rId1"/>
  </p:sldLayoutIdLst>
  <p:hf hdr="0"/>
  <p:txStyles>
    <p:titleStyle>
      <a:lvl1pPr algn="l" defTabSz="457200" rtl="0" eaLnBrk="1" latinLnBrk="0" hangingPunct="1">
        <a:spcBef>
          <a:spcPct val="0"/>
        </a:spcBef>
        <a:buNone/>
        <a:defRPr sz="4400" kern="1200">
          <a:solidFill>
            <a:srgbClr val="683086"/>
          </a:solidFill>
          <a:latin typeface="+mj-lt"/>
          <a:ea typeface="+mj-ea"/>
          <a:cs typeface="+mj-cs"/>
        </a:defRPr>
      </a:lvl1pPr>
    </p:titleStyle>
    <p:bodyStyle>
      <a:lvl1pPr marL="0" indent="0" algn="l" defTabSz="457200" rtl="0" eaLnBrk="1" latinLnBrk="0" hangingPunct="1">
        <a:spcBef>
          <a:spcPct val="20000"/>
        </a:spcBef>
        <a:buFont typeface="Arial"/>
        <a:buNone/>
        <a:defRPr sz="3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05400" y="0"/>
            <a:ext cx="7881400" cy="1286937"/>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805400" y="1476022"/>
            <a:ext cx="7881400" cy="4525963"/>
          </a:xfrm>
          <a:prstGeom prst="rect">
            <a:avLst/>
          </a:prstGeom>
        </p:spPr>
        <p:txBody>
          <a:bodyPr vert="horz" lIns="91440" tIns="45720" rIns="91440" bIns="45720" rtlCol="0">
            <a:normAutofit/>
          </a:bodyPr>
          <a:lstStyle/>
          <a:p>
            <a:pPr lvl="0"/>
            <a:r>
              <a:rPr lang="fr-FR" dirty="0" smtClean="0"/>
              <a:t> 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4"/>
          </p:nvPr>
        </p:nvSpPr>
        <p:spPr>
          <a:xfrm>
            <a:off x="8149942" y="6390910"/>
            <a:ext cx="450457" cy="365125"/>
          </a:xfrm>
          <a:prstGeom prst="rect">
            <a:avLst/>
          </a:prstGeom>
        </p:spPr>
        <p:txBody>
          <a:bodyPr vert="horz" lIns="91440" tIns="45720" rIns="91440" bIns="45720" rtlCol="0" anchor="ctr"/>
          <a:lstStyle>
            <a:lvl1pPr algn="r">
              <a:defRPr sz="1000" b="1">
                <a:solidFill>
                  <a:srgbClr val="404040"/>
                </a:solidFill>
              </a:defRPr>
            </a:lvl1pPr>
          </a:lstStyle>
          <a:p>
            <a:fld id="{A786685B-2977-D546-9E3D-3CA676A47F0C}" type="slidenum">
              <a:rPr lang="fr-FR" smtClean="0"/>
              <a:pPr/>
              <a:t>‹N°›</a:t>
            </a:fld>
            <a:endParaRPr lang="fr-FR" dirty="0"/>
          </a:p>
        </p:txBody>
      </p:sp>
      <p:cxnSp>
        <p:nvCxnSpPr>
          <p:cNvPr id="13" name="Connecteur droit 12"/>
          <p:cNvCxnSpPr/>
          <p:nvPr userDrawn="1"/>
        </p:nvCxnSpPr>
        <p:spPr>
          <a:xfrm>
            <a:off x="698885" y="1295400"/>
            <a:ext cx="7173849" cy="0"/>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cxnSp>
        <p:nvCxnSpPr>
          <p:cNvPr id="17" name="Connecteur droit 16"/>
          <p:cNvCxnSpPr/>
          <p:nvPr userDrawn="1"/>
        </p:nvCxnSpPr>
        <p:spPr>
          <a:xfrm flipV="1">
            <a:off x="7872734" y="872640"/>
            <a:ext cx="642246" cy="419889"/>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userDrawn="1"/>
        </p:nvCxnSpPr>
        <p:spPr>
          <a:xfrm flipH="1" flipV="1">
            <a:off x="699180" y="0"/>
            <a:ext cx="1" cy="1286937"/>
          </a:xfrm>
          <a:prstGeom prst="line">
            <a:avLst/>
          </a:prstGeom>
          <a:ln w="57150" cap="rnd" cmpd="sng">
            <a:solidFill>
              <a:srgbClr val="683086"/>
            </a:solidFill>
            <a:round/>
          </a:ln>
          <a:effectLst/>
        </p:spPr>
        <p:style>
          <a:lnRef idx="2">
            <a:schemeClr val="accent1"/>
          </a:lnRef>
          <a:fillRef idx="0">
            <a:schemeClr val="accent1"/>
          </a:fillRef>
          <a:effectRef idx="1">
            <a:schemeClr val="accent1"/>
          </a:effectRef>
          <a:fontRef idx="minor">
            <a:schemeClr val="tx1"/>
          </a:fontRef>
        </p:style>
      </p:cxnSp>
      <p:sp>
        <p:nvSpPr>
          <p:cNvPr id="19" name="Espace réservé du pied de page 4"/>
          <p:cNvSpPr txBox="1">
            <a:spLocks/>
          </p:cNvSpPr>
          <p:nvPr userDrawn="1"/>
        </p:nvSpPr>
        <p:spPr>
          <a:xfrm>
            <a:off x="6989618" y="6390910"/>
            <a:ext cx="1160324" cy="365125"/>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smtClean="0">
              <a:solidFill>
                <a:srgbClr val="1B8ED9"/>
              </a:solidFill>
            </a:endParaRPr>
          </a:p>
          <a:p>
            <a:pPr>
              <a:lnSpc>
                <a:spcPts val="1320"/>
              </a:lnSpc>
            </a:pPr>
            <a:r>
              <a:rPr lang="fr-FR" dirty="0" smtClean="0">
                <a:solidFill>
                  <a:schemeClr val="tx1">
                    <a:lumMod val="75000"/>
                    <a:lumOff val="25000"/>
                  </a:schemeClr>
                </a:solidFill>
              </a:rPr>
              <a:t>08/06/2017</a:t>
            </a:r>
          </a:p>
          <a:p>
            <a:endParaRPr lang="fr-FR" dirty="0"/>
          </a:p>
        </p:txBody>
      </p:sp>
      <p:sp>
        <p:nvSpPr>
          <p:cNvPr id="14" name="Espace réservé du pied de page 4"/>
          <p:cNvSpPr txBox="1">
            <a:spLocks/>
          </p:cNvSpPr>
          <p:nvPr userDrawn="1"/>
        </p:nvSpPr>
        <p:spPr>
          <a:xfrm>
            <a:off x="2357525" y="6146185"/>
            <a:ext cx="3120150" cy="676894"/>
          </a:xfrm>
          <a:prstGeom prst="rect">
            <a:avLst/>
          </a:prstGeom>
        </p:spPr>
        <p:txBody>
          <a:bodyPr vert="horz" lIns="91440" tIns="45720" rIns="91440" bIns="45720" rtlCol="0" anchor="ctr"/>
          <a:lstStyle>
            <a:defPPr>
              <a:defRPr lang="fr-FR"/>
            </a:defPPr>
            <a:lvl1pPr marL="0" marR="0" indent="0" algn="l" defTabSz="457200" rtl="0" eaLnBrk="1" fontAlgn="auto" latinLnBrk="0" hangingPunct="1">
              <a:lnSpc>
                <a:spcPct val="100000"/>
              </a:lnSpc>
              <a:spcBef>
                <a:spcPts val="0"/>
              </a:spcBef>
              <a:spcAft>
                <a:spcPts val="0"/>
              </a:spcAft>
              <a:buClrTx/>
              <a:buSzTx/>
              <a:buFontTx/>
              <a:buNone/>
              <a:tabLst/>
              <a:defRPr sz="1000" kern="1200" cap="all">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smtClean="0">
              <a:solidFill>
                <a:srgbClr val="1B8ED9"/>
              </a:solidFill>
            </a:endParaRPr>
          </a:p>
          <a:p>
            <a:pPr>
              <a:lnSpc>
                <a:spcPts val="1320"/>
              </a:lnSpc>
            </a:pPr>
            <a:r>
              <a:rPr lang="fr-FR" b="1" dirty="0" smtClean="0">
                <a:solidFill>
                  <a:srgbClr val="683086"/>
                </a:solidFill>
              </a:rPr>
              <a:t>IGEN STI</a:t>
            </a:r>
            <a:r>
              <a:rPr lang="fr-FR" dirty="0" smtClean="0">
                <a:solidFill>
                  <a:srgbClr val="00919D"/>
                </a:solidFill>
              </a:rPr>
              <a:t/>
            </a:r>
            <a:br>
              <a:rPr lang="fr-FR" dirty="0" smtClean="0">
                <a:solidFill>
                  <a:srgbClr val="00919D"/>
                </a:solidFill>
              </a:rPr>
            </a:br>
            <a:r>
              <a:rPr lang="fr-FR" dirty="0" smtClean="0">
                <a:solidFill>
                  <a:schemeClr val="tx1">
                    <a:lumMod val="75000"/>
                    <a:lumOff val="25000"/>
                  </a:schemeClr>
                </a:solidFill>
              </a:rPr>
              <a:t>PNF</a:t>
            </a:r>
            <a:r>
              <a:rPr lang="fr-FR" baseline="0" dirty="0" smtClean="0">
                <a:solidFill>
                  <a:schemeClr val="tx1">
                    <a:lumMod val="75000"/>
                    <a:lumOff val="25000"/>
                  </a:schemeClr>
                </a:solidFill>
              </a:rPr>
              <a:t> PREPA PRO</a:t>
            </a:r>
            <a:endParaRPr lang="fr-FR" dirty="0" smtClean="0">
              <a:solidFill>
                <a:schemeClr val="tx1">
                  <a:lumMod val="75000"/>
                  <a:lumOff val="25000"/>
                </a:schemeClr>
              </a:solidFill>
            </a:endParaRPr>
          </a:p>
          <a:p>
            <a:endParaRPr lang="fr-FR" dirty="0"/>
          </a:p>
        </p:txBody>
      </p:sp>
      <p:pic>
        <p:nvPicPr>
          <p:cNvPr id="11" name="Image 10" descr="2017_MEN_horizontal_logo.jp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66933" y="6132905"/>
            <a:ext cx="146367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756272"/>
      </p:ext>
    </p:extLst>
  </p:cSld>
  <p:clrMap bg1="lt1" tx1="dk1" bg2="lt2" tx2="dk2" accent1="accent1" accent2="accent2" accent3="accent3" accent4="accent4" accent5="accent5" accent6="accent6" hlink="hlink" folHlink="folHlink"/>
  <p:sldLayoutIdLst>
    <p:sldLayoutId id="2147483676" r:id="rId1"/>
    <p:sldLayoutId id="2147483665" r:id="rId2"/>
    <p:sldLayoutId id="2147483680" r:id="rId3"/>
    <p:sldLayoutId id="2147483672" r:id="rId4"/>
  </p:sldLayoutIdLst>
  <p:timing>
    <p:tnLst>
      <p:par>
        <p:cTn id="1" dur="indefinite" restart="never" nodeType="tmRoot"/>
      </p:par>
    </p:tnLst>
  </p:timing>
  <p:hf hdr="0"/>
  <p:txStyles>
    <p:titleStyle>
      <a:lvl1pPr algn="l" defTabSz="457200" rtl="0" eaLnBrk="1" latinLnBrk="0" hangingPunct="1">
        <a:spcBef>
          <a:spcPct val="0"/>
        </a:spcBef>
        <a:buNone/>
        <a:defRPr sz="3000" kern="1200" cap="all">
          <a:solidFill>
            <a:schemeClr val="tx1">
              <a:lumMod val="75000"/>
              <a:lumOff val="25000"/>
            </a:schemeClr>
          </a:solidFill>
          <a:latin typeface="+mj-lt"/>
          <a:ea typeface="+mj-ea"/>
          <a:cs typeface="+mj-cs"/>
        </a:defRPr>
      </a:lvl1pPr>
    </p:titleStyle>
    <p:bodyStyle>
      <a:lvl1pPr marL="177800" indent="-177800" algn="l" defTabSz="457200" rtl="0" eaLnBrk="1" latinLnBrk="0" hangingPunct="1">
        <a:spcBef>
          <a:spcPct val="20000"/>
        </a:spcBef>
        <a:buSzPct val="100000"/>
        <a:buFont typeface="Arial"/>
        <a:buChar char="■"/>
        <a:defRPr sz="2000" kern="1200">
          <a:solidFill>
            <a:srgbClr val="683086"/>
          </a:solidFill>
          <a:latin typeface="+mn-lt"/>
          <a:ea typeface="+mn-ea"/>
          <a:cs typeface="+mn-cs"/>
        </a:defRPr>
      </a:lvl1pPr>
      <a:lvl2pPr marL="627063" indent="-169863" algn="l" defTabSz="457200" rtl="0" eaLnBrk="1" latinLnBrk="0" hangingPunct="1">
        <a:spcBef>
          <a:spcPct val="20000"/>
        </a:spcBef>
        <a:buClr>
          <a:srgbClr val="683086"/>
        </a:buClr>
        <a:buFont typeface="Arial Italic"/>
        <a:buChar char="■"/>
        <a:defRPr sz="1500" kern="1200">
          <a:solidFill>
            <a:schemeClr val="tx1"/>
          </a:solidFill>
          <a:latin typeface="+mn-lt"/>
          <a:ea typeface="+mn-ea"/>
          <a:cs typeface="+mn-cs"/>
        </a:defRPr>
      </a:lvl2pPr>
      <a:lvl3pPr marL="627063" indent="0" algn="l" defTabSz="457200" rtl="0" eaLnBrk="1" latinLnBrk="0" hangingPunct="1">
        <a:spcBef>
          <a:spcPct val="20000"/>
        </a:spcBef>
        <a:buFont typeface="Arial"/>
        <a:buNone/>
        <a:defRPr sz="1500" kern="1200">
          <a:solidFill>
            <a:schemeClr val="tx1"/>
          </a:solidFill>
          <a:latin typeface="+mn-lt"/>
          <a:ea typeface="+mn-ea"/>
          <a:cs typeface="+mn-cs"/>
        </a:defRPr>
      </a:lvl3pPr>
      <a:lvl4pPr marL="627063" indent="177800" algn="l" defTabSz="457200" rtl="0" eaLnBrk="1" latinLnBrk="0" hangingPunct="1">
        <a:spcBef>
          <a:spcPct val="20000"/>
        </a:spcBef>
        <a:buClr>
          <a:srgbClr val="683086"/>
        </a:buClr>
        <a:buFont typeface="Arial"/>
        <a:buChar char="–"/>
        <a:defRPr sz="1100" kern="1200">
          <a:solidFill>
            <a:schemeClr val="tx1"/>
          </a:solidFill>
          <a:latin typeface="+mn-lt"/>
          <a:ea typeface="+mn-ea"/>
          <a:cs typeface="+mn-cs"/>
        </a:defRPr>
      </a:lvl4pPr>
      <a:lvl5pPr marL="806450" indent="0" algn="l" defTabSz="457200" rtl="0" eaLnBrk="1" latinLnBrk="0" hangingPunct="1">
        <a:spcBef>
          <a:spcPct val="20000"/>
        </a:spcBef>
        <a:buFont typeface="Arial"/>
        <a:buNone/>
        <a:defRPr sz="11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jpe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hyperlink" Target="http://techno-flash.com/animations/resistance_materiaux/resistance_materiaux.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hyperlink" Target="http://eduscol.education.fr/cid99549/ressources-technologie-c4.html" TargetMode="External"/><Relationship Id="rId3" Type="http://schemas.openxmlformats.org/officeDocument/2006/relationships/image" Target="../media/image4.png"/><Relationship Id="rId7" Type="http://schemas.openxmlformats.org/officeDocument/2006/relationships/hyperlink" Target="https://www.viaeduc.fr/"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www.viaeduc.fr/login" TargetMode="Externa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cache.media.education.gouv.fr/file/37/79/4/ensel224_referentiel_643794.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eduscol.education.fr/cid99549/ressources-technologie-c4.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ctrTitle"/>
          </p:nvPr>
        </p:nvSpPr>
        <p:spPr/>
        <p:txBody>
          <a:bodyPr/>
          <a:lstStyle/>
          <a:p>
            <a:r>
              <a:rPr lang="fr-FR" dirty="0" smtClean="0"/>
              <a:t>DÉMARCHE DE CONCEPTION D’UNE SÉQUENCE DE TECHNOLOGIE</a:t>
            </a:r>
            <a:endParaRPr lang="fr-FR" dirty="0"/>
          </a:p>
        </p:txBody>
      </p:sp>
      <p:sp>
        <p:nvSpPr>
          <p:cNvPr id="3" name="Sous-titre 2"/>
          <p:cNvSpPr>
            <a:spLocks noGrp="1"/>
          </p:cNvSpPr>
          <p:nvPr>
            <p:ph type="subTitle" idx="1"/>
          </p:nvPr>
        </p:nvSpPr>
        <p:spPr/>
        <p:txBody>
          <a:bodyPr/>
          <a:lstStyle/>
          <a:p>
            <a:r>
              <a:rPr lang="fr-FR" dirty="0" smtClean="0"/>
              <a:t>Les différentes étapes et un exemple de séquence</a:t>
            </a:r>
          </a:p>
          <a:p>
            <a:endParaRPr lang="fr-FR" dirty="0"/>
          </a:p>
        </p:txBody>
      </p:sp>
      <p:sp>
        <p:nvSpPr>
          <p:cNvPr id="8" name="Espace réservé du numéro de diapositive 4"/>
          <p:cNvSpPr>
            <a:spLocks noGrp="1"/>
          </p:cNvSpPr>
          <p:nvPr>
            <p:ph type="sldNum" sz="quarter" idx="12"/>
          </p:nvPr>
        </p:nvSpPr>
        <p:spPr/>
        <p:txBody>
          <a:bodyPr/>
          <a:lstStyle/>
          <a:p>
            <a:fld id="{C6B7B3CB-E3BA-F74C-AB76-86EFC5843CD6}" type="slidenum">
              <a:rPr lang="fr-FR" smtClean="0"/>
              <a:pPr/>
              <a:t>1</a:t>
            </a:fld>
            <a:endParaRPr lang="fr-FR" dirty="0"/>
          </a:p>
        </p:txBody>
      </p:sp>
    </p:spTree>
    <p:extLst>
      <p:ext uri="{BB962C8B-B14F-4D97-AF65-F5344CB8AC3E}">
        <p14:creationId xmlns:p14="http://schemas.microsoft.com/office/powerpoint/2010/main" val="513529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r>
              <a:rPr lang="fr-FR" dirty="0" smtClean="0"/>
              <a:t>3 séances</a:t>
            </a:r>
          </a:p>
          <a:p>
            <a:endParaRPr lang="fr-FR" dirty="0"/>
          </a:p>
          <a:p>
            <a:endParaRPr lang="fr-FR" dirty="0"/>
          </a:p>
        </p:txBody>
      </p:sp>
      <p:sp>
        <p:nvSpPr>
          <p:cNvPr id="6" name="Titre 5"/>
          <p:cNvSpPr>
            <a:spLocks noGrp="1"/>
          </p:cNvSpPr>
          <p:nvPr>
            <p:ph type="ctrTitle"/>
          </p:nvPr>
        </p:nvSpPr>
        <p:spPr/>
        <p:txBody>
          <a:bodyPr/>
          <a:lstStyle/>
          <a:p>
            <a:r>
              <a:rPr lang="fr-FR" dirty="0" smtClean="0"/>
              <a:t>UNE SÉQUENCE EXEMPLE</a:t>
            </a:r>
            <a:endParaRPr lang="fr-FR" dirty="0"/>
          </a:p>
        </p:txBody>
      </p:sp>
      <p:sp>
        <p:nvSpPr>
          <p:cNvPr id="8" name="Espace réservé du numéro de diapositive 4"/>
          <p:cNvSpPr>
            <a:spLocks noGrp="1"/>
          </p:cNvSpPr>
          <p:nvPr>
            <p:ph type="sldNum" sz="quarter" idx="12"/>
          </p:nvPr>
        </p:nvSpPr>
        <p:spPr>
          <a:xfrm>
            <a:off x="8249851" y="6390910"/>
            <a:ext cx="351529" cy="365125"/>
          </a:xfrm>
        </p:spPr>
        <p:txBody>
          <a:bodyPr/>
          <a:lstStyle/>
          <a:p>
            <a:fld id="{C6B7B3CB-E3BA-F74C-AB76-86EFC5843CD6}" type="slidenum">
              <a:rPr lang="fr-FR" smtClean="0"/>
              <a:pPr/>
              <a:t>10</a:t>
            </a:fld>
            <a:endParaRPr lang="fr-FR" dirty="0"/>
          </a:p>
        </p:txBody>
      </p:sp>
    </p:spTree>
    <p:extLst>
      <p:ext uri="{BB962C8B-B14F-4D97-AF65-F5344CB8AC3E}">
        <p14:creationId xmlns:p14="http://schemas.microsoft.com/office/powerpoint/2010/main" val="1330773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Thème de la séquence</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11</a:t>
            </a:fld>
            <a:endParaRPr lang="fr-FR" dirty="0"/>
          </a:p>
        </p:txBody>
      </p:sp>
      <p:sp>
        <p:nvSpPr>
          <p:cNvPr id="6" name="Espace réservé du texte 5"/>
          <p:cNvSpPr>
            <a:spLocks noGrp="1"/>
          </p:cNvSpPr>
          <p:nvPr>
            <p:ph type="body" sz="quarter" idx="13"/>
          </p:nvPr>
        </p:nvSpPr>
        <p:spPr>
          <a:xfrm>
            <a:off x="2550056" y="1719618"/>
            <a:ext cx="6136743" cy="1337481"/>
          </a:xfrm>
          <a:solidFill>
            <a:schemeClr val="bg1"/>
          </a:solidFill>
        </p:spPr>
        <p:txBody>
          <a:bodyPr>
            <a:normAutofit/>
          </a:bodyPr>
          <a:lstStyle/>
          <a:p>
            <a:pPr algn="ctr">
              <a:buNone/>
            </a:pPr>
            <a:r>
              <a:rPr lang="fr-FR" sz="3200" dirty="0" smtClean="0"/>
              <a:t>Une erreur à 6.5 millions d’euros !</a:t>
            </a:r>
          </a:p>
          <a:p>
            <a:pPr>
              <a:buNone/>
            </a:pPr>
            <a:endParaRPr lang="fr-FR" dirty="0"/>
          </a:p>
        </p:txBody>
      </p:sp>
      <p:pic>
        <p:nvPicPr>
          <p:cNvPr id="9" name="Image 8" descr="F:\thumbnail_20170504_124248.jpg"/>
          <p:cNvPicPr/>
          <p:nvPr/>
        </p:nvPicPr>
        <p:blipFill>
          <a:blip r:embed="rId3" cstate="print"/>
          <a:srcRect l="25166" t="13772" r="36589" b="4466"/>
          <a:stretch>
            <a:fillRect/>
          </a:stretch>
        </p:blipFill>
        <p:spPr bwMode="auto">
          <a:xfrm>
            <a:off x="489245" y="1393350"/>
            <a:ext cx="1844522" cy="4666256"/>
          </a:xfrm>
          <a:prstGeom prst="rect">
            <a:avLst/>
          </a:prstGeom>
          <a:noFill/>
          <a:ln w="9525">
            <a:noFill/>
            <a:miter lim="800000"/>
            <a:headEnd/>
            <a:tailEnd/>
          </a:ln>
        </p:spPr>
      </p:pic>
      <p:sp>
        <p:nvSpPr>
          <p:cNvPr id="5123" name="Text Box 3"/>
          <p:cNvSpPr txBox="1">
            <a:spLocks noChangeArrowheads="1"/>
          </p:cNvSpPr>
          <p:nvPr/>
        </p:nvSpPr>
        <p:spPr bwMode="auto">
          <a:xfrm>
            <a:off x="1115692" y="4135272"/>
            <a:ext cx="2075574" cy="64293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TW" sz="1100" b="0" i="0" u="none" strike="noStrike" cap="none" normalizeH="0" baseline="0" dirty="0" smtClean="0">
                <a:ln>
                  <a:noFill/>
                </a:ln>
                <a:solidFill>
                  <a:schemeClr val="tx1"/>
                </a:solidFill>
                <a:effectLst/>
                <a:latin typeface="Calibri" pitchFamily="34" charset="0"/>
                <a:ea typeface="PMingLiU" pitchFamily="18" charset="-120"/>
                <a:cs typeface="Arial" pitchFamily="34" charset="0"/>
              </a:rPr>
              <a:t>Extrait </a:t>
            </a:r>
            <a:r>
              <a:rPr kumimoji="0" lang="fr-FR" altLang="zh-TW" sz="1100" b="0" i="0" u="none" strike="noStrike" cap="none" normalizeH="0" baseline="0" smtClean="0">
                <a:ln>
                  <a:noFill/>
                </a:ln>
                <a:solidFill>
                  <a:schemeClr val="tx1"/>
                </a:solidFill>
                <a:effectLst/>
                <a:latin typeface="Calibri" pitchFamily="34" charset="0"/>
                <a:ea typeface="PMingLiU" pitchFamily="18" charset="-120"/>
                <a:cs typeface="Arial" pitchFamily="34" charset="0"/>
              </a:rPr>
              <a:t>du magazine </a:t>
            </a:r>
            <a:r>
              <a:rPr kumimoji="0" lang="fr-FR" altLang="zh-TW" sz="1100" b="0" i="0" u="none" strike="noStrike" cap="none" normalizeH="0" baseline="0" dirty="0" smtClean="0">
                <a:ln>
                  <a:noFill/>
                </a:ln>
                <a:solidFill>
                  <a:schemeClr val="tx1"/>
                </a:solidFill>
                <a:effectLst/>
                <a:latin typeface="Calibri" pitchFamily="34" charset="0"/>
                <a:ea typeface="PMingLiU" pitchFamily="18" charset="-120"/>
                <a:cs typeface="Arial" pitchFamily="34" charset="0"/>
              </a:rPr>
              <a:t>Comment ça marche – Tout savoir (avril mai juin 2017)</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Image 12" descr="F:\harry-potter-millenium-bridge-londres.jpg"/>
          <p:cNvPicPr/>
          <p:nvPr/>
        </p:nvPicPr>
        <p:blipFill>
          <a:blip r:embed="rId4" cstate="print"/>
          <a:srcRect/>
          <a:stretch>
            <a:fillRect/>
          </a:stretch>
        </p:blipFill>
        <p:spPr bwMode="auto">
          <a:xfrm>
            <a:off x="3565419" y="3057099"/>
            <a:ext cx="5121381" cy="2791314"/>
          </a:xfrm>
          <a:prstGeom prst="rect">
            <a:avLst/>
          </a:prstGeom>
          <a:noFill/>
          <a:ln w="9525">
            <a:noFill/>
            <a:miter lim="800000"/>
            <a:headEnd/>
            <a:tailEnd/>
          </a:ln>
        </p:spPr>
      </p:pic>
      <p:sp>
        <p:nvSpPr>
          <p:cNvPr id="14337" name="Text Box 1"/>
          <p:cNvSpPr txBox="1">
            <a:spLocks noChangeArrowheads="1"/>
          </p:cNvSpPr>
          <p:nvPr/>
        </p:nvSpPr>
        <p:spPr bwMode="auto">
          <a:xfrm>
            <a:off x="6660107" y="2736424"/>
            <a:ext cx="2284413" cy="64135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TW" sz="1100" b="0" i="0" u="none" strike="noStrike" cap="none" normalizeH="0" baseline="0" dirty="0" smtClean="0">
                <a:ln>
                  <a:noFill/>
                </a:ln>
                <a:solidFill>
                  <a:schemeClr val="tx1"/>
                </a:solidFill>
                <a:effectLst/>
                <a:latin typeface="Calibri" pitchFamily="34" charset="0"/>
                <a:ea typeface="PMingLiU" pitchFamily="18" charset="-120"/>
                <a:cs typeface="Arial" pitchFamily="34" charset="0"/>
              </a:rPr>
              <a:t>Extrait du film « Harry Potter et le prisonnier d’</a:t>
            </a:r>
            <a:r>
              <a:rPr kumimoji="0" lang="fr-FR" altLang="zh-TW" sz="1100" b="0" i="0" u="none" strike="noStrike" cap="none" normalizeH="0" baseline="0" dirty="0" err="1" smtClean="0">
                <a:ln>
                  <a:noFill/>
                </a:ln>
                <a:solidFill>
                  <a:schemeClr val="tx1"/>
                </a:solidFill>
                <a:effectLst/>
                <a:latin typeface="Calibri" pitchFamily="34" charset="0"/>
                <a:ea typeface="PMingLiU" pitchFamily="18" charset="-120"/>
                <a:cs typeface="Arial" pitchFamily="34" charset="0"/>
              </a:rPr>
              <a:t>Azkaban</a:t>
            </a:r>
            <a:r>
              <a:rPr kumimoji="0" lang="fr-FR" altLang="zh-TW" sz="1100" b="0" i="0" u="none" strike="noStrike" cap="none" normalizeH="0" baseline="0" dirty="0" smtClean="0">
                <a:ln>
                  <a:noFill/>
                </a:ln>
                <a:solidFill>
                  <a:schemeClr val="tx1"/>
                </a:solidFill>
                <a:effectLst/>
                <a:latin typeface="Calibri" pitchFamily="34" charset="0"/>
                <a:ea typeface="PMingLiU" pitchFamily="18" charset="-120"/>
                <a:cs typeface="Arial" pitchFamily="34" charset="0"/>
              </a:rPr>
              <a:t> » 2004</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328634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Liens interdisciplinaires Et PARCOURS</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12</a:t>
            </a:fld>
            <a:endParaRPr lang="fr-FR" dirty="0"/>
          </a:p>
        </p:txBody>
      </p:sp>
      <p:sp>
        <p:nvSpPr>
          <p:cNvPr id="9" name="Ellipse 8"/>
          <p:cNvSpPr/>
          <p:nvPr/>
        </p:nvSpPr>
        <p:spPr>
          <a:xfrm>
            <a:off x="2989040" y="2593075"/>
            <a:ext cx="3179929" cy="1501254"/>
          </a:xfrm>
          <a:prstGeom prst="ellipse">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Comment franchir un obstacle ?</a:t>
            </a:r>
            <a:endParaRPr lang="fr-FR" b="1" dirty="0"/>
          </a:p>
        </p:txBody>
      </p:sp>
      <p:sp>
        <p:nvSpPr>
          <p:cNvPr id="10" name="Ellipse 9"/>
          <p:cNvSpPr/>
          <p:nvPr/>
        </p:nvSpPr>
        <p:spPr>
          <a:xfrm>
            <a:off x="3275282" y="1569493"/>
            <a:ext cx="2783962" cy="887105"/>
          </a:xfrm>
          <a:prstGeom prst="ellipse">
            <a:avLst/>
          </a:prstGeom>
          <a:solidFill>
            <a:srgbClr val="7B00A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Découverte professionnelle</a:t>
            </a:r>
          </a:p>
          <a:p>
            <a:pPr algn="ctr"/>
            <a:r>
              <a:rPr lang="fr-FR" sz="1000" b="1" dirty="0" smtClean="0"/>
              <a:t>Les métiers du bâtiment</a:t>
            </a:r>
            <a:endParaRPr lang="fr-FR" sz="1000" b="1" dirty="0"/>
          </a:p>
        </p:txBody>
      </p:sp>
      <p:sp>
        <p:nvSpPr>
          <p:cNvPr id="11" name="Ellipse 10"/>
          <p:cNvSpPr/>
          <p:nvPr/>
        </p:nvSpPr>
        <p:spPr>
          <a:xfrm>
            <a:off x="559377" y="1951631"/>
            <a:ext cx="2483893" cy="8461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Français</a:t>
            </a:r>
          </a:p>
          <a:p>
            <a:pPr algn="ctr"/>
            <a:r>
              <a:rPr lang="fr-FR" sz="1000" b="1" dirty="0" smtClean="0"/>
              <a:t>Visions poétiques du monde</a:t>
            </a:r>
          </a:p>
          <a:p>
            <a:pPr algn="ctr"/>
            <a:endParaRPr lang="fr-FR" b="1" dirty="0"/>
          </a:p>
        </p:txBody>
      </p:sp>
      <p:sp>
        <p:nvSpPr>
          <p:cNvPr id="12" name="Ellipse 11"/>
          <p:cNvSpPr/>
          <p:nvPr/>
        </p:nvSpPr>
        <p:spPr>
          <a:xfrm>
            <a:off x="6202907" y="4135272"/>
            <a:ext cx="2483893" cy="8461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Physique</a:t>
            </a:r>
          </a:p>
          <a:p>
            <a:pPr algn="ctr"/>
            <a:r>
              <a:rPr lang="fr-FR" sz="1000" b="1" dirty="0" smtClean="0"/>
              <a:t>Modéliser une interaction par une force</a:t>
            </a:r>
            <a:endParaRPr lang="fr-FR" sz="1000" b="1" dirty="0"/>
          </a:p>
        </p:txBody>
      </p:sp>
      <p:sp>
        <p:nvSpPr>
          <p:cNvPr id="13" name="Ellipse 12"/>
          <p:cNvSpPr/>
          <p:nvPr/>
        </p:nvSpPr>
        <p:spPr>
          <a:xfrm>
            <a:off x="3453154" y="4558352"/>
            <a:ext cx="2483893" cy="8461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Arts plastiques</a:t>
            </a:r>
          </a:p>
          <a:p>
            <a:pPr algn="ctr"/>
            <a:r>
              <a:rPr lang="fr-FR" sz="1000" b="1" dirty="0" smtClean="0"/>
              <a:t> Les ponts dans les œuvres au musée de Cambrai </a:t>
            </a:r>
            <a:endParaRPr lang="fr-FR" sz="1000" b="1" dirty="0"/>
          </a:p>
        </p:txBody>
      </p:sp>
      <p:sp>
        <p:nvSpPr>
          <p:cNvPr id="14" name="Ellipse 13"/>
          <p:cNvSpPr/>
          <p:nvPr/>
        </p:nvSpPr>
        <p:spPr>
          <a:xfrm>
            <a:off x="163774" y="3018430"/>
            <a:ext cx="2483893" cy="84616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Anglais</a:t>
            </a:r>
          </a:p>
          <a:p>
            <a:pPr algn="ctr"/>
            <a:r>
              <a:rPr lang="fr-FR" sz="1000" b="1" dirty="0" smtClean="0"/>
              <a:t>Harry Potter</a:t>
            </a:r>
            <a:endParaRPr lang="fr-FR" sz="1000" b="1" dirty="0"/>
          </a:p>
        </p:txBody>
      </p:sp>
      <p:sp>
        <p:nvSpPr>
          <p:cNvPr id="15" name="Ellipse 14"/>
          <p:cNvSpPr/>
          <p:nvPr/>
        </p:nvSpPr>
        <p:spPr>
          <a:xfrm>
            <a:off x="805400" y="4094329"/>
            <a:ext cx="2783962" cy="8871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Histoire</a:t>
            </a:r>
          </a:p>
          <a:p>
            <a:pPr algn="ctr"/>
            <a:r>
              <a:rPr lang="fr-FR" sz="1000" b="1" dirty="0" smtClean="0"/>
              <a:t>Première guerre mondiale</a:t>
            </a:r>
            <a:endParaRPr lang="fr-FR" sz="1000" b="1" dirty="0"/>
          </a:p>
        </p:txBody>
      </p:sp>
      <p:sp>
        <p:nvSpPr>
          <p:cNvPr id="16" name="Ellipse 15"/>
          <p:cNvSpPr/>
          <p:nvPr/>
        </p:nvSpPr>
        <p:spPr>
          <a:xfrm>
            <a:off x="6360038" y="3018430"/>
            <a:ext cx="2783962" cy="8871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Parcours citoyen</a:t>
            </a:r>
          </a:p>
          <a:p>
            <a:pPr algn="ctr"/>
            <a:r>
              <a:rPr lang="fr-FR" sz="1000" b="1" dirty="0" smtClean="0"/>
              <a:t>Incendie sous le pont Villars de Valenciennes</a:t>
            </a:r>
            <a:endParaRPr lang="fr-FR" sz="1000" b="1" dirty="0"/>
          </a:p>
        </p:txBody>
      </p:sp>
      <p:sp>
        <p:nvSpPr>
          <p:cNvPr id="17" name="Ellipse 16"/>
          <p:cNvSpPr/>
          <p:nvPr/>
        </p:nvSpPr>
        <p:spPr>
          <a:xfrm>
            <a:off x="6168969" y="1910687"/>
            <a:ext cx="2783962" cy="8871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Parcours avenir</a:t>
            </a:r>
            <a:endParaRPr lang="fr-FR" b="1" dirty="0"/>
          </a:p>
        </p:txBody>
      </p:sp>
      <p:sp>
        <p:nvSpPr>
          <p:cNvPr id="18" name="Flèche courbée vers le bas 17"/>
          <p:cNvSpPr/>
          <p:nvPr/>
        </p:nvSpPr>
        <p:spPr>
          <a:xfrm>
            <a:off x="5472752" y="1569492"/>
            <a:ext cx="1562850" cy="586853"/>
          </a:xfrm>
          <a:prstGeom prst="curvedDownArrow">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a:solidFill>
                <a:schemeClr val="tx1"/>
              </a:solidFill>
            </a:endParaRPr>
          </a:p>
        </p:txBody>
      </p:sp>
      <p:cxnSp>
        <p:nvCxnSpPr>
          <p:cNvPr id="24" name="Connecteur droit avec flèche 23"/>
          <p:cNvCxnSpPr/>
          <p:nvPr/>
        </p:nvCxnSpPr>
        <p:spPr>
          <a:xfrm>
            <a:off x="2456597" y="2456598"/>
            <a:ext cx="1228479" cy="56183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4681182" y="2312159"/>
            <a:ext cx="13919" cy="56183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p:nvPr/>
        </p:nvCxnSpPr>
        <p:spPr>
          <a:xfrm flipV="1">
            <a:off x="5472752" y="2456598"/>
            <a:ext cx="1187355" cy="56183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5786651" y="3370997"/>
            <a:ext cx="1037230" cy="1091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p:nvPr/>
        </p:nvCxnSpPr>
        <p:spPr>
          <a:xfrm>
            <a:off x="5295331" y="3643952"/>
            <a:ext cx="1364776" cy="914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p:nvPr/>
        </p:nvCxnSpPr>
        <p:spPr>
          <a:xfrm>
            <a:off x="4681182" y="3864591"/>
            <a:ext cx="0" cy="91212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flipH="1">
            <a:off x="2989040" y="3643952"/>
            <a:ext cx="900572" cy="9144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2" name="Connecteur droit avec flèche 41"/>
          <p:cNvCxnSpPr/>
          <p:nvPr/>
        </p:nvCxnSpPr>
        <p:spPr>
          <a:xfrm>
            <a:off x="2279176" y="3370997"/>
            <a:ext cx="996106"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2" name="Rectangle à coins arrondis 21"/>
          <p:cNvSpPr/>
          <p:nvPr/>
        </p:nvSpPr>
        <p:spPr>
          <a:xfrm>
            <a:off x="6360038" y="5404513"/>
            <a:ext cx="2592893" cy="805218"/>
          </a:xfrm>
          <a:prstGeom prst="round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rgbClr val="070A0F"/>
                </a:solidFill>
              </a:rPr>
              <a:t>Technologie</a:t>
            </a:r>
            <a:endParaRPr lang="fr-FR" b="1" dirty="0">
              <a:solidFill>
                <a:srgbClr val="070A0F"/>
              </a:solidFill>
            </a:endParaRPr>
          </a:p>
        </p:txBody>
      </p:sp>
      <p:cxnSp>
        <p:nvCxnSpPr>
          <p:cNvPr id="27" name="Connecteur droit avec flèche 26"/>
          <p:cNvCxnSpPr/>
          <p:nvPr/>
        </p:nvCxnSpPr>
        <p:spPr>
          <a:xfrm>
            <a:off x="5049672" y="3864591"/>
            <a:ext cx="1774209" cy="179923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634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Problématique</a:t>
            </a:r>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13</a:t>
            </a:fld>
            <a:endParaRPr lang="fr-FR"/>
          </a:p>
        </p:txBody>
      </p:sp>
      <p:pic>
        <p:nvPicPr>
          <p:cNvPr id="5" name="Image 4" descr="F:\thumbnail_20170504_124248.jpg"/>
          <p:cNvPicPr/>
          <p:nvPr/>
        </p:nvPicPr>
        <p:blipFill>
          <a:blip r:embed="rId3" cstate="print"/>
          <a:srcRect l="25166" t="13772" r="36589" b="47799"/>
          <a:stretch>
            <a:fillRect/>
          </a:stretch>
        </p:blipFill>
        <p:spPr bwMode="auto">
          <a:xfrm>
            <a:off x="243585" y="1464357"/>
            <a:ext cx="1844522" cy="2193243"/>
          </a:xfrm>
          <a:prstGeom prst="rect">
            <a:avLst/>
          </a:prstGeom>
          <a:noFill/>
          <a:ln w="9525">
            <a:noFill/>
            <a:miter lim="800000"/>
            <a:headEnd/>
            <a:tailEnd/>
          </a:ln>
        </p:spPr>
      </p:pic>
      <p:pic>
        <p:nvPicPr>
          <p:cNvPr id="1026" name="Picture 2"/>
          <p:cNvPicPr>
            <a:picLocks noChangeAspect="1" noChangeArrowheads="1"/>
          </p:cNvPicPr>
          <p:nvPr/>
        </p:nvPicPr>
        <p:blipFill>
          <a:blip r:embed="rId4"/>
          <a:srcRect l="4091" t="28912" r="68847" b="39785"/>
          <a:stretch>
            <a:fillRect/>
          </a:stretch>
        </p:blipFill>
        <p:spPr bwMode="auto">
          <a:xfrm>
            <a:off x="2088107" y="1464357"/>
            <a:ext cx="3885681" cy="2374710"/>
          </a:xfrm>
          <a:prstGeom prst="rect">
            <a:avLst/>
          </a:prstGeom>
          <a:noFill/>
          <a:ln w="9525">
            <a:noFill/>
            <a:miter lim="800000"/>
            <a:headEnd/>
            <a:tailEnd/>
          </a:ln>
        </p:spPr>
      </p:pic>
      <p:sp>
        <p:nvSpPr>
          <p:cNvPr id="6" name="Flèche droite 5"/>
          <p:cNvSpPr/>
          <p:nvPr/>
        </p:nvSpPr>
        <p:spPr>
          <a:xfrm>
            <a:off x="1883390" y="2006221"/>
            <a:ext cx="1009935" cy="5186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8" name="Image 7"/>
          <p:cNvPicPr/>
          <p:nvPr/>
        </p:nvPicPr>
        <p:blipFill>
          <a:blip r:embed="rId5" cstate="print"/>
          <a:srcRect l="50090" t="13022" r="4278" b="6388"/>
          <a:stretch>
            <a:fillRect/>
          </a:stretch>
        </p:blipFill>
        <p:spPr bwMode="auto">
          <a:xfrm>
            <a:off x="6314982" y="1464357"/>
            <a:ext cx="2626611" cy="2604977"/>
          </a:xfrm>
          <a:prstGeom prst="rect">
            <a:avLst/>
          </a:prstGeom>
          <a:noFill/>
          <a:ln w="9525">
            <a:noFill/>
            <a:miter lim="800000"/>
            <a:headEnd/>
            <a:tailEnd/>
          </a:ln>
        </p:spPr>
      </p:pic>
      <p:sp>
        <p:nvSpPr>
          <p:cNvPr id="9" name="Flèche droite 8"/>
          <p:cNvSpPr/>
          <p:nvPr/>
        </p:nvSpPr>
        <p:spPr>
          <a:xfrm>
            <a:off x="5638799" y="2006221"/>
            <a:ext cx="1009935" cy="5186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28" name="Text Box 4"/>
          <p:cNvSpPr txBox="1">
            <a:spLocks noChangeArrowheads="1"/>
          </p:cNvSpPr>
          <p:nvPr/>
        </p:nvSpPr>
        <p:spPr bwMode="auto">
          <a:xfrm>
            <a:off x="6419055" y="3916140"/>
            <a:ext cx="2522538" cy="3063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TW" sz="1000" b="0" i="0" u="none" strike="noStrike" cap="none" normalizeH="0" baseline="0" smtClean="0">
                <a:ln>
                  <a:noFill/>
                </a:ln>
                <a:solidFill>
                  <a:schemeClr val="tx1"/>
                </a:solidFill>
                <a:effectLst/>
                <a:latin typeface="Calibri" pitchFamily="34" charset="0"/>
                <a:ea typeface="PMingLiU" pitchFamily="18" charset="-120"/>
                <a:cs typeface="Arial" pitchFamily="34" charset="0"/>
              </a:rPr>
              <a:t>Source : Office du tourisme</a:t>
            </a:r>
            <a:r>
              <a:rPr kumimoji="0" lang="fr-FR" altLang="zh-TW" sz="1100" b="0" i="0" u="none" strike="noStrike" cap="none" normalizeH="0" baseline="0" smtClean="0">
                <a:ln>
                  <a:noFill/>
                </a:ln>
                <a:solidFill>
                  <a:schemeClr val="tx1"/>
                </a:solidFill>
                <a:effectLst/>
                <a:latin typeface="Calibri" pitchFamily="34" charset="0"/>
                <a:ea typeface="PMingLiU" pitchFamily="18" charset="-120"/>
                <a:cs typeface="Arial" pitchFamily="34" charset="0"/>
              </a:rPr>
              <a:t> </a:t>
            </a:r>
            <a:r>
              <a:rPr kumimoji="0" lang="fr-FR" altLang="zh-TW" sz="1000" b="0" i="0" u="none" strike="noStrike" cap="none" normalizeH="0" baseline="0" smtClean="0">
                <a:ln>
                  <a:noFill/>
                </a:ln>
                <a:solidFill>
                  <a:schemeClr val="tx1"/>
                </a:solidFill>
                <a:effectLst/>
                <a:latin typeface="Calibri" pitchFamily="34" charset="0"/>
                <a:ea typeface="PMingLiU" pitchFamily="18" charset="-120"/>
                <a:cs typeface="Arial" pitchFamily="34" charset="0"/>
              </a:rPr>
              <a:t>Cambrésis</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 Box 3"/>
          <p:cNvSpPr txBox="1">
            <a:spLocks noChangeArrowheads="1"/>
          </p:cNvSpPr>
          <p:nvPr/>
        </p:nvSpPr>
        <p:spPr bwMode="auto">
          <a:xfrm>
            <a:off x="12533" y="3014663"/>
            <a:ext cx="2075574" cy="64293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TW" sz="1100" b="0" i="0" u="none" strike="noStrike" cap="none" normalizeH="0" baseline="0" dirty="0" smtClean="0">
                <a:ln>
                  <a:noFill/>
                </a:ln>
                <a:solidFill>
                  <a:schemeClr val="tx1"/>
                </a:solidFill>
                <a:effectLst/>
                <a:latin typeface="Calibri" pitchFamily="34" charset="0"/>
                <a:ea typeface="PMingLiU" pitchFamily="18" charset="-120"/>
                <a:cs typeface="Arial" pitchFamily="34" charset="0"/>
              </a:rPr>
              <a:t>Extrait </a:t>
            </a:r>
            <a:r>
              <a:rPr kumimoji="0" lang="fr-FR" altLang="zh-TW" sz="1100" b="0" i="0" u="none" strike="noStrike" cap="none" normalizeH="0" baseline="0" smtClean="0">
                <a:ln>
                  <a:noFill/>
                </a:ln>
                <a:solidFill>
                  <a:schemeClr val="tx1"/>
                </a:solidFill>
                <a:effectLst/>
                <a:latin typeface="Calibri" pitchFamily="34" charset="0"/>
                <a:ea typeface="PMingLiU" pitchFamily="18" charset="-120"/>
                <a:cs typeface="Arial" pitchFamily="34" charset="0"/>
              </a:rPr>
              <a:t>du magazine </a:t>
            </a:r>
            <a:r>
              <a:rPr kumimoji="0" lang="fr-FR" altLang="zh-TW" sz="1100" b="0" i="0" u="none" strike="noStrike" cap="none" normalizeH="0" baseline="0" dirty="0" smtClean="0">
                <a:ln>
                  <a:noFill/>
                </a:ln>
                <a:solidFill>
                  <a:schemeClr val="tx1"/>
                </a:solidFill>
                <a:effectLst/>
                <a:latin typeface="Calibri" pitchFamily="34" charset="0"/>
                <a:ea typeface="PMingLiU" pitchFamily="18" charset="-120"/>
                <a:cs typeface="Arial" pitchFamily="34" charset="0"/>
              </a:rPr>
              <a:t>Comment ça marche – Tout savoir (avril mai juin 2017)</a:t>
            </a: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Image 11"/>
          <p:cNvPicPr/>
          <p:nvPr/>
        </p:nvPicPr>
        <p:blipFill>
          <a:blip r:embed="rId6" cstate="print"/>
          <a:srcRect l="50042" t="28256" r="12158" b="36285"/>
          <a:stretch>
            <a:fillRect/>
          </a:stretch>
        </p:blipFill>
        <p:spPr bwMode="auto">
          <a:xfrm>
            <a:off x="5093500" y="4696628"/>
            <a:ext cx="1760575" cy="1100099"/>
          </a:xfrm>
          <a:prstGeom prst="rect">
            <a:avLst/>
          </a:prstGeom>
          <a:noFill/>
          <a:ln w="9525">
            <a:noFill/>
            <a:miter lim="800000"/>
            <a:headEnd/>
            <a:tailEnd/>
          </a:ln>
        </p:spPr>
      </p:pic>
      <p:pic>
        <p:nvPicPr>
          <p:cNvPr id="13" name="Image 12"/>
          <p:cNvPicPr/>
          <p:nvPr/>
        </p:nvPicPr>
        <p:blipFill>
          <a:blip r:embed="rId7" cstate="print"/>
          <a:srcRect l="49628" t="27764" r="11605" b="26457"/>
          <a:stretch>
            <a:fillRect/>
          </a:stretch>
        </p:blipFill>
        <p:spPr bwMode="auto">
          <a:xfrm>
            <a:off x="3242234" y="4626988"/>
            <a:ext cx="1645925" cy="1217956"/>
          </a:xfrm>
          <a:prstGeom prst="rect">
            <a:avLst/>
          </a:prstGeom>
          <a:noFill/>
          <a:ln w="9525">
            <a:noFill/>
            <a:miter lim="800000"/>
            <a:headEnd/>
            <a:tailEnd/>
          </a:ln>
        </p:spPr>
      </p:pic>
      <p:pic>
        <p:nvPicPr>
          <p:cNvPr id="14" name="Image 13"/>
          <p:cNvPicPr/>
          <p:nvPr/>
        </p:nvPicPr>
        <p:blipFill>
          <a:blip r:embed="rId8" cstate="print"/>
          <a:srcRect l="14077" t="38575" r="12901" b="19141"/>
          <a:stretch>
            <a:fillRect/>
          </a:stretch>
        </p:blipFill>
        <p:spPr bwMode="auto">
          <a:xfrm>
            <a:off x="12533" y="4696628"/>
            <a:ext cx="2901889" cy="1100099"/>
          </a:xfrm>
          <a:prstGeom prst="rect">
            <a:avLst/>
          </a:prstGeom>
          <a:noFill/>
          <a:ln w="9525">
            <a:noFill/>
            <a:miter lim="800000"/>
            <a:headEnd/>
            <a:tailEnd/>
          </a:ln>
        </p:spPr>
      </p:pic>
      <p:pic>
        <p:nvPicPr>
          <p:cNvPr id="15" name="Image 14"/>
          <p:cNvPicPr/>
          <p:nvPr/>
        </p:nvPicPr>
        <p:blipFill>
          <a:blip r:embed="rId9" cstate="print"/>
          <a:srcRect l="61496" t="24079" r="12991" b="7018"/>
          <a:stretch>
            <a:fillRect/>
          </a:stretch>
        </p:blipFill>
        <p:spPr bwMode="auto">
          <a:xfrm>
            <a:off x="7210739" y="4340385"/>
            <a:ext cx="1476061" cy="1885189"/>
          </a:xfrm>
          <a:prstGeom prst="rect">
            <a:avLst/>
          </a:prstGeom>
          <a:noFill/>
          <a:ln w="9525">
            <a:noFill/>
            <a:miter lim="800000"/>
            <a:headEnd/>
            <a:tailEnd/>
          </a:ln>
        </p:spPr>
      </p:pic>
      <p:sp>
        <p:nvSpPr>
          <p:cNvPr id="3" name="Text Box 2"/>
          <p:cNvSpPr txBox="1">
            <a:spLocks noChangeArrowheads="1"/>
          </p:cNvSpPr>
          <p:nvPr/>
        </p:nvSpPr>
        <p:spPr bwMode="auto">
          <a:xfrm>
            <a:off x="4888159" y="5844943"/>
            <a:ext cx="2293937" cy="47307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fr-FR" altLang="zh-TW" sz="1000" b="0" i="0" u="none" strike="noStrike" cap="none" normalizeH="0" baseline="0" smtClean="0">
                <a:ln>
                  <a:noFill/>
                </a:ln>
                <a:solidFill>
                  <a:schemeClr val="tx1"/>
                </a:solidFill>
                <a:effectLst/>
                <a:latin typeface="Calibri" pitchFamily="34" charset="0"/>
                <a:ea typeface="PMingLiU" pitchFamily="18" charset="-120"/>
                <a:cs typeface="Arial" pitchFamily="34" charset="0"/>
              </a:rPr>
              <a:t>Source images : Service Ville d’art et d’histoire de Cambrai</a:t>
            </a: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Appropriation de la problématique</a:t>
            </a:r>
            <a:endParaRPr lang="fr-FR" dirty="0"/>
          </a:p>
        </p:txBody>
      </p:sp>
      <p:sp>
        <p:nvSpPr>
          <p:cNvPr id="3" name="Espace réservé du contenu 2"/>
          <p:cNvSpPr>
            <a:spLocks noGrp="1"/>
          </p:cNvSpPr>
          <p:nvPr>
            <p:ph idx="1"/>
          </p:nvPr>
        </p:nvSpPr>
        <p:spPr/>
        <p:txBody>
          <a:bodyPr/>
          <a:lstStyle/>
          <a:p>
            <a:r>
              <a:rPr lang="fr-FR" dirty="0" smtClean="0"/>
              <a:t>En classe inversée</a:t>
            </a:r>
          </a:p>
          <a:p>
            <a:pPr>
              <a:buNone/>
            </a:pPr>
            <a:endParaRPr lang="fr-FR" dirty="0" smtClean="0"/>
          </a:p>
          <a:p>
            <a:pPr>
              <a:buNone/>
            </a:pPr>
            <a:endParaRPr lang="fr-FR" dirty="0" smtClean="0"/>
          </a:p>
          <a:p>
            <a:pPr>
              <a:buNone/>
            </a:pPr>
            <a:endParaRPr lang="fr-FR" dirty="0" smtClean="0"/>
          </a:p>
          <a:p>
            <a:pPr>
              <a:buNone/>
            </a:pPr>
            <a:endParaRPr lang="fr-FR" dirty="0" smtClean="0"/>
          </a:p>
          <a:p>
            <a:pPr>
              <a:buNone/>
            </a:pPr>
            <a:endParaRPr lang="fr-FR" dirty="0" smtClean="0"/>
          </a:p>
          <a:p>
            <a:pPr>
              <a:buNone/>
            </a:pPr>
            <a:endParaRPr lang="fr-FR" dirty="0" smtClean="0"/>
          </a:p>
          <a:p>
            <a:r>
              <a:rPr lang="fr-FR" dirty="0" smtClean="0"/>
              <a:t>évaluation diagnostique  (</a:t>
            </a:r>
            <a:r>
              <a:rPr lang="fr-FR" dirty="0" err="1" smtClean="0"/>
              <a:t>Plickers</a:t>
            </a:r>
            <a:r>
              <a:rPr lang="fr-FR" dirty="0" smtClean="0"/>
              <a:t>)</a:t>
            </a:r>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14</a:t>
            </a:fld>
            <a:endParaRPr lang="fr-FR"/>
          </a:p>
        </p:txBody>
      </p:sp>
      <p:pic>
        <p:nvPicPr>
          <p:cNvPr id="5" name="Image 4"/>
          <p:cNvPicPr/>
          <p:nvPr/>
        </p:nvPicPr>
        <p:blipFill>
          <a:blip r:embed="rId3" cstate="print"/>
          <a:srcRect l="9752" t="15294" r="8223" b="4412"/>
          <a:stretch>
            <a:fillRect/>
          </a:stretch>
        </p:blipFill>
        <p:spPr bwMode="auto">
          <a:xfrm>
            <a:off x="3418764" y="1476296"/>
            <a:ext cx="3875964" cy="2522498"/>
          </a:xfrm>
          <a:prstGeom prst="rect">
            <a:avLst/>
          </a:prstGeom>
          <a:noFill/>
          <a:ln w="9525">
            <a:noFill/>
            <a:miter lim="800000"/>
            <a:headEnd/>
            <a:tailEnd/>
          </a:ln>
        </p:spPr>
      </p:pic>
      <p:sp>
        <p:nvSpPr>
          <p:cNvPr id="9" name="Rectangle 8"/>
          <p:cNvSpPr/>
          <p:nvPr/>
        </p:nvSpPr>
        <p:spPr>
          <a:xfrm>
            <a:off x="6857999" y="1883391"/>
            <a:ext cx="2013044" cy="830997"/>
          </a:xfrm>
          <a:prstGeom prst="rect">
            <a:avLst/>
          </a:prstGeom>
        </p:spPr>
        <p:txBody>
          <a:bodyPr wrap="square">
            <a:spAutoFit/>
          </a:bodyPr>
          <a:lstStyle/>
          <a:p>
            <a:r>
              <a:rPr lang="fr-FR" sz="1200" u="sng" dirty="0" smtClean="0">
                <a:hlinkClick r:id="rId4"/>
              </a:rPr>
              <a:t>http://techno-flash.com/animations/resistance_materiaux/resistance_materiaux.html</a:t>
            </a:r>
            <a:endParaRPr lang="fr-FR" sz="1200" dirty="0"/>
          </a:p>
        </p:txBody>
      </p:sp>
      <p:pic>
        <p:nvPicPr>
          <p:cNvPr id="10" name="Image 9"/>
          <p:cNvPicPr/>
          <p:nvPr/>
        </p:nvPicPr>
        <p:blipFill>
          <a:blip r:embed="rId5" cstate="print"/>
          <a:srcRect l="4762" t="12059" r="29213"/>
          <a:stretch>
            <a:fillRect/>
          </a:stretch>
        </p:blipFill>
        <p:spPr bwMode="auto">
          <a:xfrm>
            <a:off x="3780320" y="4434889"/>
            <a:ext cx="2620479" cy="1956021"/>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srcRect t="17593" r="24897" b="6250"/>
          <a:stretch>
            <a:fillRect/>
          </a:stretch>
        </p:blipFill>
        <p:spPr bwMode="auto">
          <a:xfrm>
            <a:off x="466252" y="1440820"/>
            <a:ext cx="7683690" cy="4380599"/>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Découpage de la séquence</a:t>
            </a:r>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15</a:t>
            </a:fld>
            <a:endParaRPr lang="fr-FR"/>
          </a:p>
        </p:txBody>
      </p:sp>
      <p:sp>
        <p:nvSpPr>
          <p:cNvPr id="7" name="Ellipse 6"/>
          <p:cNvSpPr/>
          <p:nvPr/>
        </p:nvSpPr>
        <p:spPr>
          <a:xfrm>
            <a:off x="0" y="4244453"/>
            <a:ext cx="2956667" cy="109182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S1 : Quel matériau choisir ?</a:t>
            </a:r>
            <a:endParaRPr lang="fr-FR" b="1" dirty="0"/>
          </a:p>
        </p:txBody>
      </p:sp>
      <p:sp>
        <p:nvSpPr>
          <p:cNvPr id="8" name="Ellipse 7"/>
          <p:cNvSpPr/>
          <p:nvPr/>
        </p:nvSpPr>
        <p:spPr>
          <a:xfrm>
            <a:off x="2606722" y="4080683"/>
            <a:ext cx="3584665" cy="17059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b="1" dirty="0" smtClean="0"/>
          </a:p>
          <a:p>
            <a:pPr algn="ctr"/>
            <a:r>
              <a:rPr lang="fr-FR" b="1" dirty="0" smtClean="0"/>
              <a:t>S2 : Quelles solutions peuvent être apportées pour compenser les modifications d’un pont à cause de la chaleur ?</a:t>
            </a:r>
          </a:p>
          <a:p>
            <a:pPr algn="ctr"/>
            <a:endParaRPr lang="fr-FR" b="1" dirty="0"/>
          </a:p>
        </p:txBody>
      </p:sp>
      <p:sp>
        <p:nvSpPr>
          <p:cNvPr id="9" name="Ellipse 8"/>
          <p:cNvSpPr/>
          <p:nvPr/>
        </p:nvSpPr>
        <p:spPr>
          <a:xfrm>
            <a:off x="5631829" y="4094326"/>
            <a:ext cx="3348398" cy="185609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00" b="1" dirty="0" smtClean="0"/>
          </a:p>
          <a:p>
            <a:pPr algn="ctr"/>
            <a:endParaRPr lang="fr-FR" sz="1300" b="1" dirty="0" smtClean="0"/>
          </a:p>
          <a:p>
            <a:pPr algn="ctr"/>
            <a:r>
              <a:rPr lang="fr-FR" b="1" dirty="0" smtClean="0"/>
              <a:t>S3 : Comment détecter les contraintes « extraordinaires » en temps réel et prévenir les usagers ?</a:t>
            </a:r>
          </a:p>
          <a:p>
            <a:pPr algn="ctr"/>
            <a:endParaRPr lang="fr-FR" sz="1300" b="1" dirty="0" smtClean="0"/>
          </a:p>
          <a:p>
            <a:pPr algn="ctr"/>
            <a:endParaRPr lang="fr-FR" b="1" dirty="0"/>
          </a:p>
        </p:txBody>
      </p:sp>
      <p:sp>
        <p:nvSpPr>
          <p:cNvPr id="13" name="Rectangle à coins arrondis 12"/>
          <p:cNvSpPr/>
          <p:nvPr/>
        </p:nvSpPr>
        <p:spPr>
          <a:xfrm>
            <a:off x="805400" y="1593219"/>
            <a:ext cx="2956667" cy="8792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Thème de la séquence :</a:t>
            </a:r>
          </a:p>
          <a:p>
            <a:pPr algn="ctr"/>
            <a:r>
              <a:rPr lang="fr-FR" dirty="0" smtClean="0"/>
              <a:t>Stabilité d’une structure</a:t>
            </a:r>
            <a:endParaRPr lang="fr-FR" dirty="0"/>
          </a:p>
        </p:txBody>
      </p:sp>
      <p:sp>
        <p:nvSpPr>
          <p:cNvPr id="14" name="Rectangle à coins arrondis 13"/>
          <p:cNvSpPr/>
          <p:nvPr/>
        </p:nvSpPr>
        <p:spPr>
          <a:xfrm>
            <a:off x="4180790" y="1593219"/>
            <a:ext cx="3436889" cy="87929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Problématique :</a:t>
            </a:r>
          </a:p>
          <a:p>
            <a:pPr algn="ctr"/>
            <a:r>
              <a:rPr lang="fr-FR" dirty="0" smtClean="0"/>
              <a:t>Comment franchir un obstacle en toute sécurité ?</a:t>
            </a:r>
            <a:endParaRPr lang="fr-FR" dirty="0"/>
          </a:p>
        </p:txBody>
      </p:sp>
      <p:sp>
        <p:nvSpPr>
          <p:cNvPr id="15" name="Flèche courbée vers le bas 14"/>
          <p:cNvSpPr/>
          <p:nvPr/>
        </p:nvSpPr>
        <p:spPr>
          <a:xfrm>
            <a:off x="1555845" y="3780430"/>
            <a:ext cx="2624945" cy="464023"/>
          </a:xfrm>
          <a:prstGeom prst="curvedDownArrow">
            <a:avLst/>
          </a:prstGeom>
          <a:solidFill>
            <a:srgbClr val="8800D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a:solidFill>
                <a:schemeClr val="tx1"/>
              </a:solidFill>
            </a:endParaRPr>
          </a:p>
        </p:txBody>
      </p:sp>
      <p:sp>
        <p:nvSpPr>
          <p:cNvPr id="16" name="Flèche courbée vers le bas 15"/>
          <p:cNvSpPr/>
          <p:nvPr/>
        </p:nvSpPr>
        <p:spPr>
          <a:xfrm>
            <a:off x="4878914" y="3630304"/>
            <a:ext cx="2624945" cy="464023"/>
          </a:xfrm>
          <a:prstGeom prst="curvedDownArrow">
            <a:avLst/>
          </a:prstGeom>
          <a:solidFill>
            <a:srgbClr val="8800D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ORGANISATION DES </a:t>
            </a:r>
            <a:r>
              <a:rPr lang="fr-FR" dirty="0" err="1" smtClean="0"/>
              <a:t>SéANCES</a:t>
            </a:r>
            <a:r>
              <a:rPr lang="fr-FR" dirty="0" smtClean="0"/>
              <a:t> en VUE d’une Structuration des connaissances</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16</a:t>
            </a:fld>
            <a:endParaRPr lang="fr-FR" dirty="0"/>
          </a:p>
        </p:txBody>
      </p:sp>
      <p:sp>
        <p:nvSpPr>
          <p:cNvPr id="6" name="Espace réservé du texte 5"/>
          <p:cNvSpPr>
            <a:spLocks noGrp="1"/>
          </p:cNvSpPr>
          <p:nvPr>
            <p:ph type="body" sz="quarter" idx="13"/>
          </p:nvPr>
        </p:nvSpPr>
        <p:spPr/>
        <p:txBody>
          <a:bodyPr>
            <a:normAutofit/>
          </a:bodyPr>
          <a:lstStyle/>
          <a:p>
            <a:r>
              <a:rPr lang="fr-FR" dirty="0">
                <a:solidFill>
                  <a:srgbClr val="683086"/>
                </a:solidFill>
              </a:rPr>
              <a:t> </a:t>
            </a:r>
            <a:r>
              <a:rPr lang="fr-FR" dirty="0" smtClean="0">
                <a:solidFill>
                  <a:srgbClr val="683086"/>
                </a:solidFill>
              </a:rPr>
              <a:t>Séance 1</a:t>
            </a:r>
          </a:p>
          <a:p>
            <a:pPr lvl="1">
              <a:buClr>
                <a:srgbClr val="683086"/>
              </a:buClr>
            </a:pPr>
            <a:r>
              <a:rPr lang="fr-FR" dirty="0" smtClean="0"/>
              <a:t>Comportement d’un objet</a:t>
            </a:r>
          </a:p>
          <a:p>
            <a:pPr lvl="1">
              <a:buClr>
                <a:srgbClr val="683086"/>
              </a:buClr>
            </a:pPr>
            <a:r>
              <a:rPr lang="fr-FR" dirty="0" smtClean="0"/>
              <a:t>Les modélisations et expérimentations (écarts)</a:t>
            </a:r>
          </a:p>
          <a:p>
            <a:pPr lvl="1">
              <a:buClr>
                <a:srgbClr val="683086"/>
              </a:buClr>
            </a:pPr>
            <a:r>
              <a:rPr lang="fr-FR" dirty="0" smtClean="0"/>
              <a:t>Les propriétés des matériaux</a:t>
            </a:r>
          </a:p>
          <a:p>
            <a:pPr lvl="2">
              <a:buClr>
                <a:srgbClr val="1B8ED9"/>
              </a:buClr>
            </a:pPr>
            <a:endParaRPr lang="fr-FR" dirty="0" smtClean="0"/>
          </a:p>
          <a:p>
            <a:endParaRPr lang="fr-FR" dirty="0" smtClean="0"/>
          </a:p>
          <a:p>
            <a:endParaRPr lang="fr-FR" dirty="0" smtClean="0"/>
          </a:p>
          <a:p>
            <a:endParaRPr lang="fr-FR" dirty="0" smtClean="0"/>
          </a:p>
          <a:p>
            <a:endParaRPr lang="fr-FR" dirty="0" smtClean="0"/>
          </a:p>
          <a:p>
            <a:r>
              <a:rPr lang="fr-FR" dirty="0" smtClean="0"/>
              <a:t>Séance 3</a:t>
            </a:r>
          </a:p>
          <a:p>
            <a:pPr lvl="1"/>
            <a:r>
              <a:rPr lang="fr-FR" dirty="0" smtClean="0"/>
              <a:t>Les différents types de signaux et de capteurs</a:t>
            </a:r>
          </a:p>
          <a:p>
            <a:pPr lvl="1"/>
            <a:r>
              <a:rPr lang="fr-FR" dirty="0" smtClean="0"/>
              <a:t>Traitement des informations</a:t>
            </a:r>
          </a:p>
          <a:p>
            <a:pPr lvl="1"/>
            <a:r>
              <a:rPr lang="fr-FR" dirty="0" smtClean="0"/>
              <a:t>Chaine d’information, chaine d’énergie</a:t>
            </a:r>
          </a:p>
          <a:p>
            <a:pPr lvl="1">
              <a:buNone/>
            </a:pPr>
            <a:r>
              <a:rPr lang="fr-FR" dirty="0" smtClean="0">
                <a:solidFill>
                  <a:srgbClr val="683086"/>
                </a:solidFill>
              </a:rPr>
              <a:t>														…</a:t>
            </a:r>
            <a:endParaRPr lang="fr-FR" dirty="0">
              <a:solidFill>
                <a:srgbClr val="683086"/>
              </a:solidFill>
            </a:endParaRPr>
          </a:p>
        </p:txBody>
      </p:sp>
      <p:pic>
        <p:nvPicPr>
          <p:cNvPr id="1026" name="Picture 2"/>
          <p:cNvPicPr>
            <a:picLocks noChangeAspect="1" noChangeArrowheads="1"/>
          </p:cNvPicPr>
          <p:nvPr/>
        </p:nvPicPr>
        <p:blipFill>
          <a:blip r:embed="rId3"/>
          <a:srcRect l="27114" t="41635" r="44588" b="45005"/>
          <a:stretch>
            <a:fillRect/>
          </a:stretch>
        </p:blipFill>
        <p:spPr bwMode="auto">
          <a:xfrm>
            <a:off x="534560" y="3185305"/>
            <a:ext cx="4020405" cy="1067185"/>
          </a:xfrm>
          <a:prstGeom prst="rect">
            <a:avLst/>
          </a:prstGeom>
          <a:ln>
            <a:noFill/>
          </a:ln>
          <a:effectLst>
            <a:outerShdw blurRad="190500" algn="tl" rotWithShape="0">
              <a:srgbClr val="000000">
                <a:alpha val="70000"/>
              </a:srgbClr>
            </a:outerShdw>
          </a:effectLst>
        </p:spPr>
      </p:pic>
      <p:pic>
        <p:nvPicPr>
          <p:cNvPr id="7" name="Picture 5"/>
          <p:cNvPicPr>
            <a:picLocks noChangeAspect="1" noChangeArrowheads="1"/>
          </p:cNvPicPr>
          <p:nvPr/>
        </p:nvPicPr>
        <p:blipFill>
          <a:blip r:embed="rId4" cstate="print"/>
          <a:srcRect r="42366" b="67403"/>
          <a:stretch>
            <a:fillRect/>
          </a:stretch>
        </p:blipFill>
        <p:spPr bwMode="auto">
          <a:xfrm>
            <a:off x="5273982" y="1471083"/>
            <a:ext cx="3638006" cy="1244821"/>
          </a:xfrm>
          <a:prstGeom prst="rect">
            <a:avLst/>
          </a:prstGeom>
          <a:ln>
            <a:noFill/>
          </a:ln>
          <a:effectLst>
            <a:outerShdw blurRad="190500" algn="tl" rotWithShape="0">
              <a:srgbClr val="000000">
                <a:alpha val="70000"/>
              </a:srgbClr>
            </a:outerShdw>
          </a:effectLst>
        </p:spPr>
      </p:pic>
      <p:sp>
        <p:nvSpPr>
          <p:cNvPr id="9" name="Espace réservé du texte 5"/>
          <p:cNvSpPr txBox="1">
            <a:spLocks/>
          </p:cNvSpPr>
          <p:nvPr/>
        </p:nvSpPr>
        <p:spPr>
          <a:xfrm>
            <a:off x="4890047" y="3185305"/>
            <a:ext cx="3259895" cy="1442597"/>
          </a:xfrm>
          <a:prstGeom prst="rect">
            <a:avLst/>
          </a:prstGeom>
        </p:spPr>
        <p:txBody>
          <a:bodyPr vert="horz" lIns="91440" tIns="45720" rIns="91440" bIns="45720" rtlCol="0">
            <a:normAutofit lnSpcReduction="10000"/>
          </a:bodyPr>
          <a:lstStyle/>
          <a:p>
            <a:pPr marL="177800" marR="0" lvl="0" indent="-177800" algn="l" defTabSz="457200" rtl="0" eaLnBrk="1" fontAlgn="auto" latinLnBrk="0" hangingPunct="1">
              <a:lnSpc>
                <a:spcPct val="100000"/>
              </a:lnSpc>
              <a:spcBef>
                <a:spcPct val="20000"/>
              </a:spcBef>
              <a:spcAft>
                <a:spcPts val="0"/>
              </a:spcAft>
              <a:buClrTx/>
              <a:buSzPct val="100000"/>
              <a:buFont typeface="Arial"/>
              <a:buChar char="■"/>
              <a:tabLst/>
              <a:defRPr/>
            </a:pPr>
            <a:r>
              <a:rPr kumimoji="0" lang="fr-FR" sz="2000" b="0" i="0" u="none" strike="noStrike" kern="1200" cap="none" spc="0" normalizeH="0" baseline="0" noProof="0" dirty="0" smtClean="0">
                <a:ln>
                  <a:noFill/>
                </a:ln>
                <a:solidFill>
                  <a:srgbClr val="683086"/>
                </a:solidFill>
                <a:effectLst/>
                <a:uLnTx/>
                <a:uFillTx/>
                <a:latin typeface="+mn-lt"/>
                <a:ea typeface="+mn-ea"/>
                <a:cs typeface="+mn-cs"/>
              </a:rPr>
              <a:t> Séance 2</a:t>
            </a:r>
          </a:p>
          <a:p>
            <a:pPr marL="627063" marR="0" lvl="1" indent="-169863" algn="l" defTabSz="457200" rtl="0" eaLnBrk="1" fontAlgn="auto" latinLnBrk="0" hangingPunct="1">
              <a:lnSpc>
                <a:spcPct val="100000"/>
              </a:lnSpc>
              <a:spcBef>
                <a:spcPct val="20000"/>
              </a:spcBef>
              <a:spcAft>
                <a:spcPts val="0"/>
              </a:spcAft>
              <a:buClr>
                <a:srgbClr val="683086"/>
              </a:buClr>
              <a:buSzTx/>
              <a:buFont typeface="Arial Italic"/>
              <a:buChar char="■"/>
              <a:tabLst/>
              <a:defRPr/>
            </a:pPr>
            <a:r>
              <a:rPr kumimoji="0" lang="fr-FR" sz="1500" b="0" i="0" u="none" strike="noStrike" kern="1200" cap="none" spc="0" normalizeH="0" baseline="0" noProof="0" dirty="0" smtClean="0">
                <a:ln>
                  <a:noFill/>
                </a:ln>
                <a:solidFill>
                  <a:schemeClr val="tx1"/>
                </a:solidFill>
                <a:effectLst/>
                <a:uLnTx/>
                <a:uFillTx/>
                <a:latin typeface="+mn-lt"/>
                <a:ea typeface="+mn-ea"/>
                <a:cs typeface="+mn-cs"/>
              </a:rPr>
              <a:t>Veille technologique</a:t>
            </a:r>
          </a:p>
          <a:p>
            <a:pPr marL="627063" marR="0" lvl="1" indent="-169863" algn="l" defTabSz="457200" rtl="0" eaLnBrk="1" fontAlgn="auto" latinLnBrk="0" hangingPunct="1">
              <a:lnSpc>
                <a:spcPct val="100000"/>
              </a:lnSpc>
              <a:spcBef>
                <a:spcPct val="20000"/>
              </a:spcBef>
              <a:spcAft>
                <a:spcPts val="0"/>
              </a:spcAft>
              <a:buClr>
                <a:srgbClr val="683086"/>
              </a:buClr>
              <a:buSzTx/>
              <a:buFont typeface="Arial Italic"/>
              <a:buChar char="■"/>
              <a:tabLst/>
              <a:defRPr/>
            </a:pPr>
            <a:r>
              <a:rPr kumimoji="0" lang="fr-FR" sz="1500" b="0" i="0" u="none" strike="noStrike" kern="1200" cap="none" spc="0" normalizeH="0" baseline="0" noProof="0" dirty="0" smtClean="0">
                <a:ln>
                  <a:noFill/>
                </a:ln>
                <a:solidFill>
                  <a:schemeClr val="tx1"/>
                </a:solidFill>
                <a:effectLst/>
                <a:uLnTx/>
                <a:uFillTx/>
                <a:latin typeface="+mn-lt"/>
                <a:ea typeface="+mn-ea"/>
                <a:cs typeface="+mn-cs"/>
              </a:rPr>
              <a:t>Les solutions techniques</a:t>
            </a:r>
          </a:p>
          <a:p>
            <a:pPr marL="627063" marR="0" lvl="1" indent="-169863" algn="l" defTabSz="457200" rtl="0" eaLnBrk="1" fontAlgn="auto" latinLnBrk="0" hangingPunct="1">
              <a:lnSpc>
                <a:spcPct val="100000"/>
              </a:lnSpc>
              <a:spcBef>
                <a:spcPct val="20000"/>
              </a:spcBef>
              <a:spcAft>
                <a:spcPts val="0"/>
              </a:spcAft>
              <a:buClr>
                <a:srgbClr val="683086"/>
              </a:buClr>
              <a:buSzTx/>
              <a:buFont typeface="Arial Italic"/>
              <a:buChar char="■"/>
              <a:tabLst/>
              <a:defRPr/>
            </a:pPr>
            <a:r>
              <a:rPr kumimoji="0" lang="fr-FR" sz="1500" b="0" i="0" u="none" strike="noStrike" kern="1200" cap="none" spc="0" normalizeH="0" baseline="0" noProof="0" dirty="0" smtClean="0">
                <a:ln>
                  <a:noFill/>
                </a:ln>
                <a:solidFill>
                  <a:schemeClr val="tx1"/>
                </a:solidFill>
                <a:effectLst/>
                <a:uLnTx/>
                <a:uFillTx/>
                <a:latin typeface="+mn-lt"/>
                <a:ea typeface="+mn-ea"/>
                <a:cs typeface="+mn-cs"/>
              </a:rPr>
              <a:t>Les contraintes </a:t>
            </a:r>
          </a:p>
          <a:p>
            <a:pPr marL="177800" marR="0" lvl="0" indent="-177800" algn="l" defTabSz="457200" rtl="0" eaLnBrk="1" fontAlgn="auto" latinLnBrk="0" hangingPunct="1">
              <a:lnSpc>
                <a:spcPct val="100000"/>
              </a:lnSpc>
              <a:spcBef>
                <a:spcPct val="20000"/>
              </a:spcBef>
              <a:spcAft>
                <a:spcPts val="0"/>
              </a:spcAft>
              <a:buClrTx/>
              <a:buSzPct val="100000"/>
              <a:tabLst/>
              <a:defRPr/>
            </a:pPr>
            <a:r>
              <a:rPr kumimoji="0" lang="fr-FR" sz="1500" b="0" i="0" u="none" strike="noStrike" kern="1200" cap="none" spc="0" normalizeH="0" baseline="0" noProof="0" dirty="0" smtClean="0">
                <a:ln>
                  <a:noFill/>
                </a:ln>
                <a:solidFill>
                  <a:srgbClr val="683086"/>
                </a:solidFill>
                <a:effectLst/>
                <a:uLnTx/>
                <a:uFillTx/>
                <a:latin typeface="+mn-lt"/>
                <a:ea typeface="+mn-ea"/>
                <a:cs typeface="+mn-cs"/>
              </a:rPr>
              <a:t>		</a:t>
            </a:r>
            <a:endParaRPr kumimoji="0" lang="fr-FR" sz="1500" b="0" i="0" u="none" strike="noStrike" kern="1200" cap="none" spc="0" normalizeH="0" baseline="0" noProof="0" dirty="0">
              <a:ln>
                <a:noFill/>
              </a:ln>
              <a:solidFill>
                <a:srgbClr val="683086"/>
              </a:solidFill>
              <a:effectLst/>
              <a:uLnTx/>
              <a:uFillTx/>
              <a:latin typeface="+mn-lt"/>
              <a:ea typeface="+mn-ea"/>
              <a:cs typeface="+mn-cs"/>
            </a:endParaRPr>
          </a:p>
        </p:txBody>
      </p:sp>
      <p:pic>
        <p:nvPicPr>
          <p:cNvPr id="1027" name="Picture 3"/>
          <p:cNvPicPr>
            <a:picLocks noChangeAspect="1" noChangeArrowheads="1"/>
          </p:cNvPicPr>
          <p:nvPr/>
        </p:nvPicPr>
        <p:blipFill>
          <a:blip r:embed="rId5"/>
          <a:srcRect l="26118" t="40221" r="48929" b="39179"/>
          <a:stretch>
            <a:fillRect/>
          </a:stretch>
        </p:blipFill>
        <p:spPr bwMode="auto">
          <a:xfrm>
            <a:off x="5273982" y="4445412"/>
            <a:ext cx="3500363" cy="16246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28634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SEANCE 1 : </a:t>
            </a:r>
            <a:r>
              <a:rPr lang="fr-FR" sz="1800" dirty="0" smtClean="0"/>
              <a:t>Quel matériau choisir pour la construction d’un tablier ?</a:t>
            </a:r>
            <a:endParaRPr lang="fr-FR" sz="1800"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17</a:t>
            </a:fld>
            <a:endParaRPr lang="fr-FR" dirty="0"/>
          </a:p>
        </p:txBody>
      </p:sp>
      <p:sp>
        <p:nvSpPr>
          <p:cNvPr id="6" name="ZoneTexte 5"/>
          <p:cNvSpPr txBox="1"/>
          <p:nvPr/>
        </p:nvSpPr>
        <p:spPr>
          <a:xfrm>
            <a:off x="91087" y="1933268"/>
            <a:ext cx="714313" cy="646331"/>
          </a:xfrm>
          <a:prstGeom prst="rect">
            <a:avLst/>
          </a:prstGeom>
          <a:solidFill>
            <a:schemeClr val="bg1"/>
          </a:solidFill>
          <a:ln>
            <a:solidFill>
              <a:schemeClr val="accent1"/>
            </a:solidFill>
          </a:ln>
        </p:spPr>
        <p:txBody>
          <a:bodyPr wrap="square" rtlCol="0">
            <a:spAutoFit/>
          </a:bodyPr>
          <a:lstStyle/>
          <a:p>
            <a:r>
              <a:rPr lang="fr-FR" sz="1200" dirty="0" smtClean="0"/>
              <a:t>Rupture d’un tablier</a:t>
            </a:r>
            <a:endParaRPr lang="fr-FR" sz="1200" dirty="0"/>
          </a:p>
        </p:txBody>
      </p:sp>
      <p:sp>
        <p:nvSpPr>
          <p:cNvPr id="13" name="ZoneTexte 12"/>
          <p:cNvSpPr txBox="1"/>
          <p:nvPr/>
        </p:nvSpPr>
        <p:spPr>
          <a:xfrm>
            <a:off x="-136477" y="1341692"/>
            <a:ext cx="3111690" cy="369332"/>
          </a:xfrm>
          <a:prstGeom prst="rect">
            <a:avLst/>
          </a:prstGeom>
          <a:noFill/>
        </p:spPr>
        <p:txBody>
          <a:bodyPr wrap="square" rtlCol="0">
            <a:spAutoFit/>
          </a:bodyPr>
          <a:lstStyle/>
          <a:p>
            <a:pPr algn="ctr"/>
            <a:r>
              <a:rPr lang="fr-FR" b="1" dirty="0" smtClean="0"/>
              <a:t>Situation qui interpelle</a:t>
            </a:r>
            <a:endParaRPr lang="fr-FR" b="1" dirty="0"/>
          </a:p>
        </p:txBody>
      </p:sp>
      <p:sp>
        <p:nvSpPr>
          <p:cNvPr id="14" name="ZoneTexte 13"/>
          <p:cNvSpPr txBox="1"/>
          <p:nvPr/>
        </p:nvSpPr>
        <p:spPr>
          <a:xfrm>
            <a:off x="4071510" y="1292822"/>
            <a:ext cx="3807725" cy="369332"/>
          </a:xfrm>
          <a:prstGeom prst="rect">
            <a:avLst/>
          </a:prstGeom>
          <a:noFill/>
        </p:spPr>
        <p:txBody>
          <a:bodyPr wrap="square" rtlCol="0">
            <a:spAutoFit/>
          </a:bodyPr>
          <a:lstStyle/>
          <a:p>
            <a:pPr algn="ctr"/>
            <a:r>
              <a:rPr lang="fr-FR" b="1" dirty="0" smtClean="0"/>
              <a:t>Appropriation du problème</a:t>
            </a:r>
            <a:endParaRPr lang="fr-FR" b="1" dirty="0"/>
          </a:p>
        </p:txBody>
      </p:sp>
      <p:sp>
        <p:nvSpPr>
          <p:cNvPr id="15" name="Flèche droite 14"/>
          <p:cNvSpPr/>
          <p:nvPr/>
        </p:nvSpPr>
        <p:spPr>
          <a:xfrm>
            <a:off x="2596200" y="1292822"/>
            <a:ext cx="1009934" cy="3693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a:p>
        </p:txBody>
      </p:sp>
      <p:sp>
        <p:nvSpPr>
          <p:cNvPr id="16" name="ZoneTexte 15"/>
          <p:cNvSpPr txBox="1"/>
          <p:nvPr/>
        </p:nvSpPr>
        <p:spPr>
          <a:xfrm>
            <a:off x="-1" y="3115819"/>
            <a:ext cx="8966579" cy="369332"/>
          </a:xfrm>
          <a:prstGeom prst="rect">
            <a:avLst/>
          </a:prstGeom>
          <a:noFill/>
        </p:spPr>
        <p:txBody>
          <a:bodyPr wrap="square" rtlCol="0">
            <a:spAutoFit/>
          </a:bodyPr>
          <a:lstStyle/>
          <a:p>
            <a:r>
              <a:rPr lang="fr-FR" b="1" dirty="0" smtClean="0"/>
              <a:t>Activités d’investigation : Activités expérimentales et utilisation de simulation numérique</a:t>
            </a:r>
            <a:endParaRPr lang="fr-FR" b="1" dirty="0"/>
          </a:p>
        </p:txBody>
      </p:sp>
      <p:sp>
        <p:nvSpPr>
          <p:cNvPr id="19" name="ZoneTexte 18"/>
          <p:cNvSpPr txBox="1"/>
          <p:nvPr/>
        </p:nvSpPr>
        <p:spPr>
          <a:xfrm rot="10800000">
            <a:off x="66736" y="3589361"/>
            <a:ext cx="738664" cy="1201003"/>
          </a:xfrm>
          <a:prstGeom prst="rect">
            <a:avLst/>
          </a:prstGeom>
          <a:noFill/>
        </p:spPr>
        <p:txBody>
          <a:bodyPr vert="eaVert" wrap="square" rtlCol="0">
            <a:spAutoFit/>
          </a:bodyPr>
          <a:lstStyle/>
          <a:p>
            <a:pPr algn="ctr"/>
            <a:r>
              <a:rPr lang="fr-FR" dirty="0" smtClean="0"/>
              <a:t>Proposition d’activités</a:t>
            </a:r>
            <a:endParaRPr lang="fr-FR" dirty="0"/>
          </a:p>
        </p:txBody>
      </p:sp>
      <p:sp>
        <p:nvSpPr>
          <p:cNvPr id="20" name="ZoneTexte 19"/>
          <p:cNvSpPr txBox="1"/>
          <p:nvPr/>
        </p:nvSpPr>
        <p:spPr>
          <a:xfrm rot="10800000">
            <a:off x="91088" y="4914036"/>
            <a:ext cx="738664" cy="1201003"/>
          </a:xfrm>
          <a:prstGeom prst="rect">
            <a:avLst/>
          </a:prstGeom>
          <a:noFill/>
        </p:spPr>
        <p:txBody>
          <a:bodyPr vert="eaVert" wrap="square" rtlCol="0">
            <a:spAutoFit/>
          </a:bodyPr>
          <a:lstStyle/>
          <a:p>
            <a:pPr algn="ctr"/>
            <a:r>
              <a:rPr lang="fr-FR" dirty="0" smtClean="0"/>
              <a:t>Proposition de tâches</a:t>
            </a:r>
            <a:endParaRPr lang="fr-FR" dirty="0"/>
          </a:p>
        </p:txBody>
      </p:sp>
      <p:sp>
        <p:nvSpPr>
          <p:cNvPr id="21" name="Rectangle à coins arrondis 20"/>
          <p:cNvSpPr/>
          <p:nvPr/>
        </p:nvSpPr>
        <p:spPr>
          <a:xfrm>
            <a:off x="805400" y="4914036"/>
            <a:ext cx="1948383"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Remplir mur collaboratif (gérer l’avancement) et présenter le travail</a:t>
            </a:r>
            <a:endParaRPr lang="fr-FR" sz="1600" dirty="0">
              <a:solidFill>
                <a:schemeClr val="tx1"/>
              </a:solidFill>
            </a:endParaRPr>
          </a:p>
        </p:txBody>
      </p:sp>
      <p:sp>
        <p:nvSpPr>
          <p:cNvPr id="23" name="Rectangle à coins arrondis 22"/>
          <p:cNvSpPr/>
          <p:nvPr/>
        </p:nvSpPr>
        <p:spPr>
          <a:xfrm>
            <a:off x="2906183" y="4914036"/>
            <a:ext cx="1924031"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Relever les données</a:t>
            </a:r>
            <a:endParaRPr lang="fr-FR" sz="1600" dirty="0"/>
          </a:p>
        </p:txBody>
      </p:sp>
      <p:sp>
        <p:nvSpPr>
          <p:cNvPr id="24" name="Rectangle à coins arrondis 23"/>
          <p:cNvSpPr/>
          <p:nvPr/>
        </p:nvSpPr>
        <p:spPr>
          <a:xfrm>
            <a:off x="4916952" y="4914036"/>
            <a:ext cx="1924031"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Créer un graphe</a:t>
            </a:r>
          </a:p>
          <a:p>
            <a:pPr algn="ctr"/>
            <a:r>
              <a:rPr lang="fr-FR" sz="1600" dirty="0" smtClean="0">
                <a:solidFill>
                  <a:schemeClr val="tx1"/>
                </a:solidFill>
              </a:rPr>
              <a:t>(tableur)</a:t>
            </a:r>
            <a:endParaRPr lang="fr-FR" sz="1600" dirty="0"/>
          </a:p>
        </p:txBody>
      </p:sp>
      <p:sp>
        <p:nvSpPr>
          <p:cNvPr id="25" name="Rectangle à coins arrondis 24"/>
          <p:cNvSpPr/>
          <p:nvPr/>
        </p:nvSpPr>
        <p:spPr>
          <a:xfrm>
            <a:off x="6988045" y="4914036"/>
            <a:ext cx="2155955"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Prendre photos/captures d’écran  et veiller à l’application des règles de sécurité</a:t>
            </a:r>
            <a:endParaRPr lang="fr-FR" sz="1600" dirty="0"/>
          </a:p>
        </p:txBody>
      </p:sp>
      <p:pic>
        <p:nvPicPr>
          <p:cNvPr id="22" name="Image 21" descr="Bainville aux miroirs- pont (2)"/>
          <p:cNvPicPr/>
          <p:nvPr/>
        </p:nvPicPr>
        <p:blipFill>
          <a:blip r:embed="rId3" cstate="print"/>
          <a:srcRect/>
          <a:stretch>
            <a:fillRect/>
          </a:stretch>
        </p:blipFill>
        <p:spPr bwMode="auto">
          <a:xfrm>
            <a:off x="805400" y="1662154"/>
            <a:ext cx="1790800" cy="1441773"/>
          </a:xfrm>
          <a:prstGeom prst="rect">
            <a:avLst/>
          </a:prstGeom>
          <a:noFill/>
          <a:ln w="9525">
            <a:noFill/>
            <a:miter lim="800000"/>
            <a:headEnd/>
            <a:tailEnd/>
          </a:ln>
        </p:spPr>
      </p:pic>
      <p:pic>
        <p:nvPicPr>
          <p:cNvPr id="26" name="Image 25"/>
          <p:cNvPicPr/>
          <p:nvPr/>
        </p:nvPicPr>
        <p:blipFill>
          <a:blip r:embed="rId4" cstate="print"/>
          <a:srcRect l="15546" t="12941" r="22932" b="5000"/>
          <a:stretch>
            <a:fillRect/>
          </a:stretch>
        </p:blipFill>
        <p:spPr bwMode="auto">
          <a:xfrm>
            <a:off x="3480180" y="1617033"/>
            <a:ext cx="1976584" cy="1486894"/>
          </a:xfrm>
          <a:prstGeom prst="rect">
            <a:avLst/>
          </a:prstGeom>
          <a:noFill/>
          <a:ln w="9525">
            <a:noFill/>
            <a:miter lim="800000"/>
            <a:headEnd/>
            <a:tailEnd/>
          </a:ln>
        </p:spPr>
      </p:pic>
      <p:pic>
        <p:nvPicPr>
          <p:cNvPr id="27" name="Image 26"/>
          <p:cNvPicPr/>
          <p:nvPr/>
        </p:nvPicPr>
        <p:blipFill>
          <a:blip r:embed="rId5" cstate="print"/>
          <a:srcRect l="8555" t="33907" r="49298" b="4914"/>
          <a:stretch>
            <a:fillRect/>
          </a:stretch>
        </p:blipFill>
        <p:spPr bwMode="auto">
          <a:xfrm>
            <a:off x="4610185" y="1872212"/>
            <a:ext cx="1779726" cy="1231715"/>
          </a:xfrm>
          <a:prstGeom prst="rect">
            <a:avLst/>
          </a:prstGeom>
          <a:noFill/>
          <a:ln w="9525">
            <a:noFill/>
            <a:miter lim="800000"/>
            <a:headEnd/>
            <a:tailEnd/>
          </a:ln>
        </p:spPr>
      </p:pic>
      <p:pic>
        <p:nvPicPr>
          <p:cNvPr id="28" name="Image 27" descr="C:\Users\Camille\Desktop\plateformetechniqueLPCambrai.png"/>
          <p:cNvPicPr/>
          <p:nvPr/>
        </p:nvPicPr>
        <p:blipFill>
          <a:blip r:embed="rId6" cstate="print"/>
          <a:srcRect/>
          <a:stretch>
            <a:fillRect/>
          </a:stretch>
        </p:blipFill>
        <p:spPr bwMode="auto">
          <a:xfrm>
            <a:off x="7292467" y="2048751"/>
            <a:ext cx="1307932" cy="1055176"/>
          </a:xfrm>
          <a:prstGeom prst="rect">
            <a:avLst/>
          </a:prstGeom>
          <a:noFill/>
          <a:ln w="9525">
            <a:noFill/>
            <a:miter lim="800000"/>
            <a:headEnd/>
            <a:tailEnd/>
          </a:ln>
        </p:spPr>
      </p:pic>
      <p:pic>
        <p:nvPicPr>
          <p:cNvPr id="29" name="Image 28"/>
          <p:cNvPicPr/>
          <p:nvPr/>
        </p:nvPicPr>
        <p:blipFill>
          <a:blip r:embed="rId7" cstate="print"/>
          <a:srcRect l="9740" t="43593" r="44737" b="10319"/>
          <a:stretch>
            <a:fillRect/>
          </a:stretch>
        </p:blipFill>
        <p:spPr bwMode="auto">
          <a:xfrm>
            <a:off x="5189213" y="2060643"/>
            <a:ext cx="1944347" cy="1055176"/>
          </a:xfrm>
          <a:prstGeom prst="rect">
            <a:avLst/>
          </a:prstGeom>
          <a:noFill/>
          <a:ln w="9525">
            <a:noFill/>
            <a:miter lim="800000"/>
            <a:headEnd/>
            <a:tailEnd/>
          </a:ln>
        </p:spPr>
      </p:pic>
      <p:sp>
        <p:nvSpPr>
          <p:cNvPr id="30" name="Ellipse 29"/>
          <p:cNvSpPr/>
          <p:nvPr/>
        </p:nvSpPr>
        <p:spPr>
          <a:xfrm>
            <a:off x="7228967" y="1933268"/>
            <a:ext cx="1371432" cy="585630"/>
          </a:xfrm>
          <a:prstGeom prst="ellipse">
            <a:avLst/>
          </a:prstGeom>
          <a:solidFill>
            <a:srgbClr val="7B00A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DP</a:t>
            </a:r>
          </a:p>
          <a:p>
            <a:pPr algn="ctr"/>
            <a:r>
              <a:rPr lang="fr-FR" sz="1000" dirty="0" smtClean="0"/>
              <a:t>Les métiers du bâtiment</a:t>
            </a:r>
            <a:endParaRPr lang="fr-FR" sz="1000" dirty="0"/>
          </a:p>
        </p:txBody>
      </p:sp>
      <p:sp>
        <p:nvSpPr>
          <p:cNvPr id="31" name="Flèche courbée vers le bas 30"/>
          <p:cNvSpPr/>
          <p:nvPr/>
        </p:nvSpPr>
        <p:spPr>
          <a:xfrm>
            <a:off x="5964072" y="1617033"/>
            <a:ext cx="1527525" cy="33772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pic>
        <p:nvPicPr>
          <p:cNvPr id="32" name="Image 31" descr="C:\Users\Camille\Downloads\20170531_094359.jpg"/>
          <p:cNvPicPr/>
          <p:nvPr/>
        </p:nvPicPr>
        <p:blipFill>
          <a:blip r:embed="rId8" cstate="print"/>
          <a:srcRect/>
          <a:stretch>
            <a:fillRect/>
          </a:stretch>
        </p:blipFill>
        <p:spPr bwMode="auto">
          <a:xfrm>
            <a:off x="774857" y="3589361"/>
            <a:ext cx="1978926" cy="1098715"/>
          </a:xfrm>
          <a:prstGeom prst="rect">
            <a:avLst/>
          </a:prstGeom>
          <a:noFill/>
          <a:ln w="9525">
            <a:noFill/>
            <a:miter lim="800000"/>
            <a:headEnd/>
            <a:tailEnd/>
          </a:ln>
        </p:spPr>
      </p:pic>
      <p:pic>
        <p:nvPicPr>
          <p:cNvPr id="33" name="Picture 6" descr="C:\Users\Camille\Desktop\Contrainte Poutre Acier HA.png"/>
          <p:cNvPicPr>
            <a:picLocks noChangeAspect="1" noChangeArrowheads="1"/>
          </p:cNvPicPr>
          <p:nvPr/>
        </p:nvPicPr>
        <p:blipFill>
          <a:blip r:embed="rId9"/>
          <a:srcRect t="38544"/>
          <a:stretch>
            <a:fillRect/>
          </a:stretch>
        </p:blipFill>
        <p:spPr bwMode="auto">
          <a:xfrm>
            <a:off x="6988045" y="3726272"/>
            <a:ext cx="2087051" cy="545750"/>
          </a:xfrm>
          <a:prstGeom prst="rect">
            <a:avLst/>
          </a:prstGeom>
          <a:noFill/>
        </p:spPr>
      </p:pic>
      <p:sp>
        <p:nvSpPr>
          <p:cNvPr id="34" name="Rectangle à coins arrondis 33"/>
          <p:cNvSpPr/>
          <p:nvPr/>
        </p:nvSpPr>
        <p:spPr>
          <a:xfrm>
            <a:off x="2753783" y="3726272"/>
            <a:ext cx="1948383" cy="9448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t>Protocole d’essai :  </a:t>
            </a:r>
          </a:p>
          <a:p>
            <a:pPr algn="ctr"/>
            <a:r>
              <a:rPr lang="fr-FR" sz="1400" dirty="0" smtClean="0"/>
              <a:t>dont procédure et réglementation (sécurité…)</a:t>
            </a:r>
            <a:endParaRPr lang="fr-FR" sz="1400" dirty="0"/>
          </a:p>
        </p:txBody>
      </p:sp>
      <p:cxnSp>
        <p:nvCxnSpPr>
          <p:cNvPr id="38" name="Connecteur droit 37"/>
          <p:cNvCxnSpPr/>
          <p:nvPr/>
        </p:nvCxnSpPr>
        <p:spPr>
          <a:xfrm>
            <a:off x="4830214" y="3485151"/>
            <a:ext cx="0" cy="1305213"/>
          </a:xfrm>
          <a:prstGeom prst="line">
            <a:avLst/>
          </a:prstGeom>
        </p:spPr>
        <p:style>
          <a:lnRef idx="2">
            <a:schemeClr val="accent1"/>
          </a:lnRef>
          <a:fillRef idx="0">
            <a:schemeClr val="accent1"/>
          </a:fillRef>
          <a:effectRef idx="1">
            <a:schemeClr val="accent1"/>
          </a:effectRef>
          <a:fontRef idx="minor">
            <a:schemeClr val="tx1"/>
          </a:fontRef>
        </p:style>
      </p:cxnSp>
      <p:sp>
        <p:nvSpPr>
          <p:cNvPr id="39" name="Rectangle à coins arrondis 38"/>
          <p:cNvSpPr/>
          <p:nvPr/>
        </p:nvSpPr>
        <p:spPr>
          <a:xfrm>
            <a:off x="4916952" y="3726272"/>
            <a:ext cx="1948383" cy="9448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Exploitation des résultats</a:t>
            </a:r>
            <a:endParaRPr lang="fr-FR" dirty="0"/>
          </a:p>
        </p:txBody>
      </p:sp>
      <p:cxnSp>
        <p:nvCxnSpPr>
          <p:cNvPr id="41" name="Connecteur droit avec flèche 40"/>
          <p:cNvCxnSpPr/>
          <p:nvPr/>
        </p:nvCxnSpPr>
        <p:spPr>
          <a:xfrm flipH="1">
            <a:off x="3261816" y="3485151"/>
            <a:ext cx="344318" cy="241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Connecteur droit avec flèche 43"/>
          <p:cNvCxnSpPr/>
          <p:nvPr/>
        </p:nvCxnSpPr>
        <p:spPr>
          <a:xfrm>
            <a:off x="5964072" y="3485151"/>
            <a:ext cx="425839" cy="241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634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Séance 1 : Activités Expérimentales</a:t>
            </a:r>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18</a:t>
            </a:fld>
            <a:endParaRPr lang="fr-FR"/>
          </a:p>
        </p:txBody>
      </p:sp>
      <p:pic>
        <p:nvPicPr>
          <p:cNvPr id="6" name="Picture 2" descr="C:\Users\Camille\Desktop\coffrage.jpg"/>
          <p:cNvPicPr>
            <a:picLocks noChangeAspect="1" noChangeArrowheads="1"/>
          </p:cNvPicPr>
          <p:nvPr/>
        </p:nvPicPr>
        <p:blipFill>
          <a:blip r:embed="rId3" cstate="print"/>
          <a:srcRect/>
          <a:stretch>
            <a:fillRect/>
          </a:stretch>
        </p:blipFill>
        <p:spPr bwMode="auto">
          <a:xfrm>
            <a:off x="2910069" y="1667038"/>
            <a:ext cx="3095529" cy="1852077"/>
          </a:xfrm>
          <a:prstGeom prst="rect">
            <a:avLst/>
          </a:prstGeom>
          <a:noFill/>
        </p:spPr>
      </p:pic>
      <p:pic>
        <p:nvPicPr>
          <p:cNvPr id="7" name="Image 6" descr="C:\Users\Camille\Downloads\20170531_094359.jpg"/>
          <p:cNvPicPr/>
          <p:nvPr/>
        </p:nvPicPr>
        <p:blipFill>
          <a:blip r:embed="rId4" cstate="print"/>
          <a:srcRect/>
          <a:stretch>
            <a:fillRect/>
          </a:stretch>
        </p:blipFill>
        <p:spPr bwMode="auto">
          <a:xfrm>
            <a:off x="6621473" y="4174208"/>
            <a:ext cx="1978926" cy="1098715"/>
          </a:xfrm>
          <a:prstGeom prst="rect">
            <a:avLst/>
          </a:prstGeom>
          <a:noFill/>
          <a:ln w="9525">
            <a:noFill/>
            <a:miter lim="800000"/>
            <a:headEnd/>
            <a:tailEnd/>
          </a:ln>
        </p:spPr>
      </p:pic>
      <p:pic>
        <p:nvPicPr>
          <p:cNvPr id="8" name="Image 7" descr="C:\Users\Camille\Desktop\ProjS\20170531_095330.jpg"/>
          <p:cNvPicPr/>
          <p:nvPr/>
        </p:nvPicPr>
        <p:blipFill>
          <a:blip r:embed="rId5" cstate="print"/>
          <a:srcRect/>
          <a:stretch>
            <a:fillRect/>
          </a:stretch>
        </p:blipFill>
        <p:spPr bwMode="auto">
          <a:xfrm rot="5400000">
            <a:off x="3899314" y="3971997"/>
            <a:ext cx="1303432" cy="1513904"/>
          </a:xfrm>
          <a:prstGeom prst="rect">
            <a:avLst/>
          </a:prstGeom>
          <a:noFill/>
          <a:ln w="9525">
            <a:noFill/>
            <a:miter lim="800000"/>
            <a:headEnd/>
            <a:tailEnd/>
          </a:ln>
        </p:spPr>
      </p:pic>
      <p:pic>
        <p:nvPicPr>
          <p:cNvPr id="9" name="Image 8" descr="C:\Users\Camille\Desktop\ProjS\20170531_100638.jpg"/>
          <p:cNvPicPr/>
          <p:nvPr/>
        </p:nvPicPr>
        <p:blipFill>
          <a:blip r:embed="rId6" cstate="print"/>
          <a:srcRect/>
          <a:stretch>
            <a:fillRect/>
          </a:stretch>
        </p:blipFill>
        <p:spPr bwMode="auto">
          <a:xfrm rot="5400000">
            <a:off x="699413" y="3937379"/>
            <a:ext cx="1303431" cy="1583140"/>
          </a:xfrm>
          <a:prstGeom prst="rect">
            <a:avLst/>
          </a:prstGeom>
          <a:noFill/>
          <a:ln w="9525">
            <a:noFill/>
            <a:miter lim="800000"/>
            <a:headEnd/>
            <a:tailEnd/>
          </a:ln>
        </p:spPr>
      </p:pic>
      <p:pic>
        <p:nvPicPr>
          <p:cNvPr id="1028" name="Picture 4" descr="C:\Users\Camille\Desktop\ProjS\20170531_095107.jpg"/>
          <p:cNvPicPr>
            <a:picLocks noChangeAspect="1" noChangeArrowheads="1"/>
          </p:cNvPicPr>
          <p:nvPr/>
        </p:nvPicPr>
        <p:blipFill>
          <a:blip r:embed="rId7"/>
          <a:srcRect b="26574"/>
          <a:stretch>
            <a:fillRect/>
          </a:stretch>
        </p:blipFill>
        <p:spPr bwMode="auto">
          <a:xfrm>
            <a:off x="3794078" y="5527724"/>
            <a:ext cx="1567446" cy="863186"/>
          </a:xfrm>
          <a:prstGeom prst="rect">
            <a:avLst/>
          </a:prstGeom>
          <a:noFill/>
        </p:spPr>
      </p:pic>
      <p:sp>
        <p:nvSpPr>
          <p:cNvPr id="12" name="ZoneTexte 11"/>
          <p:cNvSpPr txBox="1"/>
          <p:nvPr/>
        </p:nvSpPr>
        <p:spPr>
          <a:xfrm>
            <a:off x="6294635" y="1460310"/>
            <a:ext cx="2392165" cy="2308324"/>
          </a:xfrm>
          <a:prstGeom prst="rect">
            <a:avLst/>
          </a:prstGeom>
          <a:noFill/>
        </p:spPr>
        <p:txBody>
          <a:bodyPr wrap="square" rtlCol="0">
            <a:spAutoFit/>
          </a:bodyPr>
          <a:lstStyle/>
          <a:p>
            <a:pPr algn="ctr"/>
            <a:r>
              <a:rPr lang="fr-FR" dirty="0" smtClean="0"/>
              <a:t>Observation des élèves de Troisième  Prépa Pro,  équipés des Équipements de Protection Individuelle  sur le plateau technique de la filière gros œuvre. </a:t>
            </a:r>
            <a:endParaRPr lang="fr-FR" dirty="0"/>
          </a:p>
        </p:txBody>
      </p:sp>
      <p:cxnSp>
        <p:nvCxnSpPr>
          <p:cNvPr id="14" name="Connecteur droit avec flèche 13"/>
          <p:cNvCxnSpPr/>
          <p:nvPr/>
        </p:nvCxnSpPr>
        <p:spPr>
          <a:xfrm flipH="1">
            <a:off x="1815152" y="3317847"/>
            <a:ext cx="1282890" cy="8563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a:off x="4490113" y="3317847"/>
            <a:ext cx="0" cy="1105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a:off x="5986957" y="3215900"/>
            <a:ext cx="1232709" cy="11054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ectangle à coins arrondis 25"/>
          <p:cNvSpPr/>
          <p:nvPr/>
        </p:nvSpPr>
        <p:spPr>
          <a:xfrm>
            <a:off x="203092" y="2100227"/>
            <a:ext cx="2436206" cy="111567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Protocole d’essai :  </a:t>
            </a:r>
          </a:p>
          <a:p>
            <a:pPr algn="ctr"/>
            <a:r>
              <a:rPr lang="fr-FR" b="1" dirty="0" smtClean="0"/>
              <a:t>dont procédure et réglementation (sécurité…)</a:t>
            </a:r>
            <a:endParaRPr lang="fr-FR"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SéANCE</a:t>
            </a:r>
            <a:r>
              <a:rPr lang="fr-FR" dirty="0" smtClean="0"/>
              <a:t> 1 : Simulations </a:t>
            </a:r>
            <a:r>
              <a:rPr lang="fr-FR" dirty="0" err="1" smtClean="0"/>
              <a:t>NUMéRIQUES</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19</a:t>
            </a:fld>
            <a:endParaRPr lang="fr-FR" dirty="0"/>
          </a:p>
        </p:txBody>
      </p:sp>
      <p:pic>
        <p:nvPicPr>
          <p:cNvPr id="7" name="Picture 3"/>
          <p:cNvPicPr>
            <a:picLocks noChangeAspect="1" noChangeArrowheads="1"/>
          </p:cNvPicPr>
          <p:nvPr/>
        </p:nvPicPr>
        <p:blipFill>
          <a:blip r:embed="rId3" cstate="print"/>
          <a:srcRect r="6072"/>
          <a:stretch>
            <a:fillRect/>
          </a:stretch>
        </p:blipFill>
        <p:spPr bwMode="auto">
          <a:xfrm>
            <a:off x="1234633" y="1444672"/>
            <a:ext cx="7452167" cy="723900"/>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40454" y="2168572"/>
            <a:ext cx="6191250" cy="2705100"/>
          </a:xfrm>
          <a:prstGeom prst="rect">
            <a:avLst/>
          </a:prstGeom>
          <a:noFill/>
          <a:ln w="9525">
            <a:noFill/>
            <a:miter lim="800000"/>
            <a:headEnd/>
            <a:tailEnd/>
          </a:ln>
        </p:spPr>
      </p:pic>
      <p:sp>
        <p:nvSpPr>
          <p:cNvPr id="10" name="Ellipse 9"/>
          <p:cNvSpPr/>
          <p:nvPr/>
        </p:nvSpPr>
        <p:spPr>
          <a:xfrm>
            <a:off x="40454" y="3220872"/>
            <a:ext cx="2852871" cy="982638"/>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Flèche à angle droit 11"/>
          <p:cNvSpPr/>
          <p:nvPr/>
        </p:nvSpPr>
        <p:spPr>
          <a:xfrm rot="5400000">
            <a:off x="1023582" y="4899547"/>
            <a:ext cx="1487606" cy="764274"/>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 name="Picture 5"/>
          <p:cNvPicPr>
            <a:picLocks noChangeAspect="1" noChangeArrowheads="1"/>
          </p:cNvPicPr>
          <p:nvPr/>
        </p:nvPicPr>
        <p:blipFill>
          <a:blip r:embed="rId5" cstate="print"/>
          <a:srcRect b="5002"/>
          <a:stretch>
            <a:fillRect/>
          </a:stretch>
        </p:blipFill>
        <p:spPr bwMode="auto">
          <a:xfrm>
            <a:off x="3176135" y="3220872"/>
            <a:ext cx="5424264" cy="3117514"/>
          </a:xfrm>
          <a:prstGeom prst="rect">
            <a:avLst/>
          </a:prstGeom>
          <a:ln>
            <a:noFill/>
          </a:ln>
          <a:effectLst>
            <a:outerShdw blurRad="190500" algn="tl" rotWithShape="0">
              <a:srgbClr val="000000">
                <a:alpha val="70000"/>
              </a:srgbClr>
            </a:outerShdw>
          </a:effectLst>
        </p:spPr>
      </p:pic>
      <p:cxnSp>
        <p:nvCxnSpPr>
          <p:cNvPr id="22" name="Connecteur droit 21"/>
          <p:cNvCxnSpPr/>
          <p:nvPr/>
        </p:nvCxnSpPr>
        <p:spPr>
          <a:xfrm>
            <a:off x="3303917" y="3562709"/>
            <a:ext cx="2927787" cy="8627"/>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a:off x="3303917" y="3692106"/>
            <a:ext cx="491706" cy="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634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SOMMAIRE</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a:t>
            </a:fld>
            <a:endParaRPr lang="fr-FR" dirty="0"/>
          </a:p>
        </p:txBody>
      </p:sp>
      <p:sp>
        <p:nvSpPr>
          <p:cNvPr id="6" name="Espace réservé du texte 5"/>
          <p:cNvSpPr>
            <a:spLocks noGrp="1"/>
          </p:cNvSpPr>
          <p:nvPr>
            <p:ph type="body" sz="quarter" idx="13"/>
          </p:nvPr>
        </p:nvSpPr>
        <p:spPr>
          <a:xfrm>
            <a:off x="2565779" y="1469378"/>
            <a:ext cx="6121021" cy="4397375"/>
          </a:xfrm>
        </p:spPr>
        <p:txBody>
          <a:bodyPr>
            <a:normAutofit fontScale="92500" lnSpcReduction="10000"/>
          </a:bodyPr>
          <a:lstStyle/>
          <a:p>
            <a:pPr>
              <a:buClr>
                <a:srgbClr val="683086"/>
              </a:buClr>
            </a:pPr>
            <a:r>
              <a:rPr lang="fr-FR" dirty="0" smtClean="0">
                <a:solidFill>
                  <a:schemeClr val="tx1"/>
                </a:solidFill>
              </a:rPr>
              <a:t> La démarche de création de séquence</a:t>
            </a:r>
          </a:p>
          <a:p>
            <a:pPr lvl="1"/>
            <a:r>
              <a:rPr lang="fr-FR" dirty="0" smtClean="0"/>
              <a:t>Mise en situation</a:t>
            </a:r>
          </a:p>
          <a:p>
            <a:pPr lvl="1"/>
            <a:r>
              <a:rPr lang="fr-FR" dirty="0" smtClean="0">
                <a:solidFill>
                  <a:schemeClr val="tx1"/>
                </a:solidFill>
              </a:rPr>
              <a:t>Les ressources</a:t>
            </a:r>
          </a:p>
          <a:p>
            <a:pPr lvl="1"/>
            <a:r>
              <a:rPr lang="fr-FR" dirty="0" smtClean="0"/>
              <a:t>Choix de la séquence</a:t>
            </a:r>
          </a:p>
          <a:p>
            <a:pPr lvl="1"/>
            <a:r>
              <a:rPr lang="fr-FR" dirty="0" smtClean="0"/>
              <a:t>Structuration des connaissances</a:t>
            </a:r>
            <a:endParaRPr lang="fr-FR" dirty="0" smtClean="0">
              <a:solidFill>
                <a:schemeClr val="tx1"/>
              </a:solidFill>
            </a:endParaRPr>
          </a:p>
          <a:p>
            <a:pPr lvl="1"/>
            <a:r>
              <a:rPr lang="fr-FR" dirty="0" smtClean="0"/>
              <a:t>Choix des séances et de leur problématique</a:t>
            </a:r>
          </a:p>
          <a:p>
            <a:pPr lvl="1"/>
            <a:r>
              <a:rPr lang="fr-FR" dirty="0" smtClean="0">
                <a:solidFill>
                  <a:schemeClr val="tx1"/>
                </a:solidFill>
              </a:rPr>
              <a:t>Choix de la démarche pédagogique et c</a:t>
            </a:r>
            <a:r>
              <a:rPr lang="fr-FR" dirty="0" smtClean="0"/>
              <a:t>réation des séances</a:t>
            </a:r>
          </a:p>
          <a:p>
            <a:pPr lvl="1">
              <a:buNone/>
            </a:pPr>
            <a:endParaRPr lang="fr-FR" dirty="0" smtClean="0">
              <a:solidFill>
                <a:schemeClr val="tx1"/>
              </a:solidFill>
            </a:endParaRPr>
          </a:p>
          <a:p>
            <a:pPr>
              <a:buClr>
                <a:srgbClr val="683086"/>
              </a:buClr>
            </a:pPr>
            <a:r>
              <a:rPr lang="fr-FR" dirty="0" smtClean="0">
                <a:solidFill>
                  <a:schemeClr val="tx1"/>
                </a:solidFill>
              </a:rPr>
              <a:t> Exemple de séquence</a:t>
            </a:r>
          </a:p>
          <a:p>
            <a:pPr lvl="1"/>
            <a:r>
              <a:rPr lang="fr-FR" dirty="0" smtClean="0"/>
              <a:t>Thème de la séquence</a:t>
            </a:r>
          </a:p>
          <a:p>
            <a:pPr lvl="1"/>
            <a:r>
              <a:rPr lang="fr-FR" dirty="0" smtClean="0"/>
              <a:t>Liens interdisciplinaires et parcours</a:t>
            </a:r>
          </a:p>
          <a:p>
            <a:pPr lvl="1"/>
            <a:r>
              <a:rPr lang="fr-FR" dirty="0" smtClean="0"/>
              <a:t>Problématique, appropriation de la problématique</a:t>
            </a:r>
          </a:p>
          <a:p>
            <a:pPr lvl="1"/>
            <a:r>
              <a:rPr lang="fr-FR" dirty="0" smtClean="0"/>
              <a:t>Découpage de la séquence</a:t>
            </a:r>
          </a:p>
          <a:p>
            <a:pPr lvl="1"/>
            <a:r>
              <a:rPr lang="fr-FR" dirty="0" smtClean="0"/>
              <a:t>Structuration des connaissances</a:t>
            </a:r>
          </a:p>
          <a:p>
            <a:pPr lvl="1"/>
            <a:r>
              <a:rPr lang="fr-FR" dirty="0" smtClean="0"/>
              <a:t>Séance 1</a:t>
            </a:r>
            <a:r>
              <a:rPr lang="fr-FR" dirty="0"/>
              <a:t> </a:t>
            </a:r>
            <a:r>
              <a:rPr lang="fr-FR" dirty="0" smtClean="0"/>
              <a:t>(détaillée)</a:t>
            </a:r>
          </a:p>
          <a:p>
            <a:pPr lvl="1"/>
            <a:r>
              <a:rPr lang="fr-FR" dirty="0" smtClean="0"/>
              <a:t>Séance 2</a:t>
            </a:r>
          </a:p>
          <a:p>
            <a:pPr lvl="1"/>
            <a:r>
              <a:rPr lang="fr-FR" dirty="0" smtClean="0"/>
              <a:t>Séance 3</a:t>
            </a:r>
          </a:p>
        </p:txBody>
      </p:sp>
    </p:spTree>
    <p:extLst>
      <p:ext uri="{BB962C8B-B14F-4D97-AF65-F5344CB8AC3E}">
        <p14:creationId xmlns:p14="http://schemas.microsoft.com/office/powerpoint/2010/main" val="32688642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Séance 1 : Simulations numériques</a:t>
            </a:r>
            <a:endParaRPr lang="fr-FR" dirty="0"/>
          </a:p>
        </p:txBody>
      </p:sp>
      <p:sp>
        <p:nvSpPr>
          <p:cNvPr id="4" name="Espace réservé du numéro de diapositive 3"/>
          <p:cNvSpPr>
            <a:spLocks noGrp="1"/>
          </p:cNvSpPr>
          <p:nvPr>
            <p:ph type="sldNum" sz="quarter" idx="12"/>
          </p:nvPr>
        </p:nvSpPr>
        <p:spPr/>
        <p:txBody>
          <a:bodyPr/>
          <a:lstStyle/>
          <a:p>
            <a:fld id="{A786685B-2977-D546-9E3D-3CA676A47F0C}" type="slidenum">
              <a:rPr lang="fr-FR" smtClean="0"/>
              <a:pPr/>
              <a:t>20</a:t>
            </a:fld>
            <a:endParaRPr lang="fr-FR"/>
          </a:p>
        </p:txBody>
      </p:sp>
      <p:pic>
        <p:nvPicPr>
          <p:cNvPr id="2050" name="Picture 2" descr="C:\Users\Camille\Desktop\PoutreBeton sans charge Contrainte.png"/>
          <p:cNvPicPr>
            <a:picLocks noChangeAspect="1" noChangeArrowheads="1"/>
          </p:cNvPicPr>
          <p:nvPr/>
        </p:nvPicPr>
        <p:blipFill>
          <a:blip r:embed="rId3"/>
          <a:srcRect/>
          <a:stretch>
            <a:fillRect/>
          </a:stretch>
        </p:blipFill>
        <p:spPr bwMode="auto">
          <a:xfrm>
            <a:off x="902834" y="1286937"/>
            <a:ext cx="5003125" cy="1311578"/>
          </a:xfrm>
          <a:prstGeom prst="rect">
            <a:avLst/>
          </a:prstGeom>
          <a:noFill/>
        </p:spPr>
      </p:pic>
      <p:pic>
        <p:nvPicPr>
          <p:cNvPr id="2051" name="Picture 3" descr="C:\Users\Camille\Desktop\Poutre Beton chargé 20Kg.png"/>
          <p:cNvPicPr>
            <a:picLocks noChangeAspect="1" noChangeArrowheads="1"/>
          </p:cNvPicPr>
          <p:nvPr/>
        </p:nvPicPr>
        <p:blipFill>
          <a:blip r:embed="rId4"/>
          <a:srcRect/>
          <a:stretch>
            <a:fillRect/>
          </a:stretch>
        </p:blipFill>
        <p:spPr bwMode="auto">
          <a:xfrm>
            <a:off x="902834" y="2539937"/>
            <a:ext cx="5003125" cy="1515357"/>
          </a:xfrm>
          <a:prstGeom prst="rect">
            <a:avLst/>
          </a:prstGeom>
          <a:noFill/>
        </p:spPr>
      </p:pic>
      <p:pic>
        <p:nvPicPr>
          <p:cNvPr id="2052" name="Picture 4" descr="C:\Users\Camille\Desktop\Poutre Beton  charge 40 Kg rupture.png"/>
          <p:cNvPicPr>
            <a:picLocks noChangeAspect="1" noChangeArrowheads="1"/>
          </p:cNvPicPr>
          <p:nvPr/>
        </p:nvPicPr>
        <p:blipFill>
          <a:blip r:embed="rId5"/>
          <a:srcRect/>
          <a:stretch>
            <a:fillRect/>
          </a:stretch>
        </p:blipFill>
        <p:spPr bwMode="auto">
          <a:xfrm>
            <a:off x="902834" y="4055294"/>
            <a:ext cx="5003125" cy="1938369"/>
          </a:xfrm>
          <a:prstGeom prst="rect">
            <a:avLst/>
          </a:prstGeom>
          <a:noFill/>
        </p:spPr>
      </p:pic>
      <p:pic>
        <p:nvPicPr>
          <p:cNvPr id="6" name="Picture 2" descr="C:\Users\Camille\Desktop\coffrage.jpg"/>
          <p:cNvPicPr>
            <a:picLocks noChangeAspect="1" noChangeArrowheads="1"/>
          </p:cNvPicPr>
          <p:nvPr/>
        </p:nvPicPr>
        <p:blipFill>
          <a:blip r:embed="rId6" cstate="print"/>
          <a:srcRect l="75090" t="41317"/>
          <a:stretch>
            <a:fillRect/>
          </a:stretch>
        </p:blipFill>
        <p:spPr bwMode="auto">
          <a:xfrm>
            <a:off x="0" y="1267411"/>
            <a:ext cx="902834" cy="1272526"/>
          </a:xfrm>
          <a:prstGeom prst="rect">
            <a:avLst/>
          </a:prstGeom>
          <a:noFill/>
        </p:spPr>
      </p:pic>
      <p:sp>
        <p:nvSpPr>
          <p:cNvPr id="26" name="ZoneTexte 25"/>
          <p:cNvSpPr txBox="1"/>
          <p:nvPr/>
        </p:nvSpPr>
        <p:spPr>
          <a:xfrm rot="10800000">
            <a:off x="301431" y="2870659"/>
            <a:ext cx="461665" cy="2369270"/>
          </a:xfrm>
          <a:prstGeom prst="rect">
            <a:avLst/>
          </a:prstGeom>
          <a:noFill/>
        </p:spPr>
        <p:txBody>
          <a:bodyPr vert="eaVert" wrap="square" rtlCol="0">
            <a:spAutoFit/>
          </a:bodyPr>
          <a:lstStyle/>
          <a:p>
            <a:r>
              <a:rPr lang="fr-FR" b="1" dirty="0" smtClean="0"/>
              <a:t>Exemple : béton simple</a:t>
            </a:r>
            <a:endParaRPr lang="fr-FR" b="1" dirty="0"/>
          </a:p>
        </p:txBody>
      </p:sp>
      <p:pic>
        <p:nvPicPr>
          <p:cNvPr id="2054" name="Picture 6" descr="C:\Users\Camille\Desktop\Contrainte Poutre Acier HA.png"/>
          <p:cNvPicPr>
            <a:picLocks noChangeAspect="1" noChangeArrowheads="1"/>
          </p:cNvPicPr>
          <p:nvPr/>
        </p:nvPicPr>
        <p:blipFill>
          <a:blip r:embed="rId7"/>
          <a:srcRect t="38544"/>
          <a:stretch>
            <a:fillRect/>
          </a:stretch>
        </p:blipFill>
        <p:spPr bwMode="auto">
          <a:xfrm>
            <a:off x="5595582" y="5463022"/>
            <a:ext cx="3548418" cy="927888"/>
          </a:xfrm>
          <a:prstGeom prst="rect">
            <a:avLst/>
          </a:prstGeom>
          <a:noFill/>
        </p:spPr>
      </p:pic>
      <p:sp>
        <p:nvSpPr>
          <p:cNvPr id="29" name="ZoneTexte 28"/>
          <p:cNvSpPr txBox="1"/>
          <p:nvPr/>
        </p:nvSpPr>
        <p:spPr>
          <a:xfrm>
            <a:off x="6177921" y="1534952"/>
            <a:ext cx="2422478" cy="369332"/>
          </a:xfrm>
          <a:prstGeom prst="rect">
            <a:avLst/>
          </a:prstGeom>
          <a:noFill/>
        </p:spPr>
        <p:txBody>
          <a:bodyPr wrap="square" rtlCol="0">
            <a:spAutoFit/>
          </a:bodyPr>
          <a:lstStyle/>
          <a:p>
            <a:r>
              <a:rPr lang="fr-FR" b="1" dirty="0" smtClean="0"/>
              <a:t>Sans chargement</a:t>
            </a:r>
            <a:endParaRPr lang="fr-FR" b="1" dirty="0"/>
          </a:p>
        </p:txBody>
      </p:sp>
      <p:sp>
        <p:nvSpPr>
          <p:cNvPr id="30" name="ZoneTexte 29"/>
          <p:cNvSpPr txBox="1"/>
          <p:nvPr/>
        </p:nvSpPr>
        <p:spPr>
          <a:xfrm>
            <a:off x="6177921" y="3152633"/>
            <a:ext cx="2422478" cy="369332"/>
          </a:xfrm>
          <a:prstGeom prst="rect">
            <a:avLst/>
          </a:prstGeom>
          <a:noFill/>
        </p:spPr>
        <p:txBody>
          <a:bodyPr wrap="square" rtlCol="0">
            <a:spAutoFit/>
          </a:bodyPr>
          <a:lstStyle/>
          <a:p>
            <a:pPr algn="ctr"/>
            <a:r>
              <a:rPr lang="fr-FR" b="1" dirty="0" smtClean="0"/>
              <a:t>20 kg </a:t>
            </a:r>
            <a:endParaRPr lang="fr-FR" b="1" dirty="0"/>
          </a:p>
        </p:txBody>
      </p:sp>
      <p:sp>
        <p:nvSpPr>
          <p:cNvPr id="31" name="ZoneTexte 30"/>
          <p:cNvSpPr txBox="1"/>
          <p:nvPr/>
        </p:nvSpPr>
        <p:spPr>
          <a:xfrm>
            <a:off x="6177921" y="4626591"/>
            <a:ext cx="2422478" cy="369332"/>
          </a:xfrm>
          <a:prstGeom prst="rect">
            <a:avLst/>
          </a:prstGeom>
          <a:noFill/>
        </p:spPr>
        <p:txBody>
          <a:bodyPr wrap="square" rtlCol="0">
            <a:spAutoFit/>
          </a:bodyPr>
          <a:lstStyle/>
          <a:p>
            <a:pPr algn="ctr"/>
            <a:r>
              <a:rPr lang="fr-FR" b="1" dirty="0" smtClean="0"/>
              <a:t>40 kg </a:t>
            </a:r>
            <a:endParaRPr lang="fr-F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SéANCE</a:t>
            </a:r>
            <a:r>
              <a:rPr lang="fr-FR" dirty="0" smtClean="0"/>
              <a:t> 1 : Quel matériau choisir ?</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21</a:t>
            </a:fld>
            <a:endParaRPr lang="fr-FR" dirty="0"/>
          </a:p>
        </p:txBody>
      </p:sp>
      <p:sp>
        <p:nvSpPr>
          <p:cNvPr id="12" name="ZoneTexte 11"/>
          <p:cNvSpPr txBox="1"/>
          <p:nvPr/>
        </p:nvSpPr>
        <p:spPr>
          <a:xfrm>
            <a:off x="0" y="1341692"/>
            <a:ext cx="3002325" cy="338554"/>
          </a:xfrm>
          <a:prstGeom prst="rect">
            <a:avLst/>
          </a:prstGeom>
          <a:noFill/>
        </p:spPr>
        <p:txBody>
          <a:bodyPr wrap="square" rtlCol="0">
            <a:spAutoFit/>
          </a:bodyPr>
          <a:lstStyle/>
          <a:p>
            <a:pPr algn="ctr"/>
            <a:r>
              <a:rPr lang="fr-FR" sz="1600" b="1" dirty="0" smtClean="0"/>
              <a:t>Bilan de séance</a:t>
            </a:r>
            <a:endParaRPr lang="fr-FR" sz="1600" b="1" dirty="0"/>
          </a:p>
        </p:txBody>
      </p:sp>
      <p:sp>
        <p:nvSpPr>
          <p:cNvPr id="13" name="ZoneTexte 12"/>
          <p:cNvSpPr txBox="1"/>
          <p:nvPr/>
        </p:nvSpPr>
        <p:spPr>
          <a:xfrm>
            <a:off x="6621473" y="5982269"/>
            <a:ext cx="2289760" cy="369332"/>
          </a:xfrm>
          <a:prstGeom prst="rect">
            <a:avLst/>
          </a:prstGeom>
          <a:noFill/>
        </p:spPr>
        <p:txBody>
          <a:bodyPr wrap="square" rtlCol="0">
            <a:spAutoFit/>
          </a:bodyPr>
          <a:lstStyle/>
          <a:p>
            <a:pPr algn="ctr"/>
            <a:r>
              <a:rPr lang="fr-FR" dirty="0" smtClean="0"/>
              <a:t>Ouverture</a:t>
            </a:r>
            <a:endParaRPr lang="fr-FR" dirty="0"/>
          </a:p>
        </p:txBody>
      </p:sp>
      <p:sp>
        <p:nvSpPr>
          <p:cNvPr id="14" name="Flèche droite 13"/>
          <p:cNvSpPr/>
          <p:nvPr/>
        </p:nvSpPr>
        <p:spPr>
          <a:xfrm>
            <a:off x="7116552" y="5753674"/>
            <a:ext cx="1009934" cy="3693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ZoneTexte 16"/>
          <p:cNvSpPr txBox="1"/>
          <p:nvPr/>
        </p:nvSpPr>
        <p:spPr>
          <a:xfrm>
            <a:off x="6621473" y="6166935"/>
            <a:ext cx="2474005" cy="369332"/>
          </a:xfrm>
          <a:prstGeom prst="rect">
            <a:avLst/>
          </a:prstGeom>
          <a:noFill/>
        </p:spPr>
        <p:txBody>
          <a:bodyPr wrap="square" rtlCol="0">
            <a:spAutoFit/>
          </a:bodyPr>
          <a:lstStyle/>
          <a:p>
            <a:pPr algn="ctr"/>
            <a:r>
              <a:rPr lang="fr-FR" dirty="0" smtClean="0"/>
              <a:t>Enchainement Séance 2</a:t>
            </a:r>
            <a:endParaRPr lang="fr-FR" dirty="0"/>
          </a:p>
        </p:txBody>
      </p:sp>
      <p:sp>
        <p:nvSpPr>
          <p:cNvPr id="21" name="Rectangle à coins arrondis 20"/>
          <p:cNvSpPr/>
          <p:nvPr/>
        </p:nvSpPr>
        <p:spPr>
          <a:xfrm>
            <a:off x="532263" y="1924334"/>
            <a:ext cx="1965095" cy="124194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t>Lien entre simulation et expérimentation pour un même matériau</a:t>
            </a:r>
            <a:endParaRPr lang="fr-FR" sz="1600" b="1" dirty="0"/>
          </a:p>
        </p:txBody>
      </p:sp>
      <p:sp>
        <p:nvSpPr>
          <p:cNvPr id="24" name="Rectangle à coins arrondis 23"/>
          <p:cNvSpPr/>
          <p:nvPr/>
        </p:nvSpPr>
        <p:spPr>
          <a:xfrm>
            <a:off x="532263" y="4985982"/>
            <a:ext cx="1965095" cy="99628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Choix</a:t>
            </a:r>
            <a:endParaRPr lang="fr-FR" b="1" dirty="0"/>
          </a:p>
        </p:txBody>
      </p:sp>
      <p:sp>
        <p:nvSpPr>
          <p:cNvPr id="25" name="Rectangle à coins arrondis 24"/>
          <p:cNvSpPr/>
          <p:nvPr/>
        </p:nvSpPr>
        <p:spPr>
          <a:xfrm>
            <a:off x="532263" y="3439236"/>
            <a:ext cx="1965095" cy="99628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t>Comparaison des matériaux</a:t>
            </a:r>
            <a:endParaRPr lang="fr-FR" sz="1600" b="1" dirty="0"/>
          </a:p>
        </p:txBody>
      </p:sp>
      <p:pic>
        <p:nvPicPr>
          <p:cNvPr id="26" name="Picture 4" descr="C:\Users\Camille\Desktop\Poutre Beton  charge 40 Kg rupture.png"/>
          <p:cNvPicPr>
            <a:picLocks noChangeAspect="1" noChangeArrowheads="1"/>
          </p:cNvPicPr>
          <p:nvPr/>
        </p:nvPicPr>
        <p:blipFill>
          <a:blip r:embed="rId3"/>
          <a:srcRect/>
          <a:stretch>
            <a:fillRect/>
          </a:stretch>
        </p:blipFill>
        <p:spPr bwMode="auto">
          <a:xfrm>
            <a:off x="2662354" y="1924334"/>
            <a:ext cx="3519041" cy="1363388"/>
          </a:xfrm>
          <a:prstGeom prst="rect">
            <a:avLst/>
          </a:prstGeom>
          <a:noFill/>
        </p:spPr>
      </p:pic>
      <p:pic>
        <p:nvPicPr>
          <p:cNvPr id="27" name="Image 26" descr="C:\Users\Camille\Downloads\20170531_094359.jpg"/>
          <p:cNvPicPr/>
          <p:nvPr/>
        </p:nvPicPr>
        <p:blipFill>
          <a:blip r:embed="rId4" cstate="print"/>
          <a:srcRect/>
          <a:stretch>
            <a:fillRect/>
          </a:stretch>
        </p:blipFill>
        <p:spPr bwMode="auto">
          <a:xfrm>
            <a:off x="7116552" y="1944736"/>
            <a:ext cx="1978926" cy="1098715"/>
          </a:xfrm>
          <a:prstGeom prst="rect">
            <a:avLst/>
          </a:prstGeom>
          <a:noFill/>
          <a:ln w="9525">
            <a:noFill/>
            <a:miter lim="800000"/>
            <a:headEnd/>
            <a:tailEnd/>
          </a:ln>
        </p:spPr>
      </p:pic>
      <p:pic>
        <p:nvPicPr>
          <p:cNvPr id="28" name="Image 27" descr="C:\Users\Camille\Downloads\20170531_094359.jpg"/>
          <p:cNvPicPr/>
          <p:nvPr/>
        </p:nvPicPr>
        <p:blipFill>
          <a:blip r:embed="rId4" cstate="print"/>
          <a:srcRect/>
          <a:stretch>
            <a:fillRect/>
          </a:stretch>
        </p:blipFill>
        <p:spPr bwMode="auto">
          <a:xfrm>
            <a:off x="6621473" y="3439236"/>
            <a:ext cx="1978926" cy="1098715"/>
          </a:xfrm>
          <a:prstGeom prst="rect">
            <a:avLst/>
          </a:prstGeom>
          <a:noFill/>
          <a:ln w="9525">
            <a:noFill/>
            <a:miter lim="800000"/>
            <a:headEnd/>
            <a:tailEnd/>
          </a:ln>
        </p:spPr>
      </p:pic>
      <p:pic>
        <p:nvPicPr>
          <p:cNvPr id="29" name="Image 28" descr="C:\Users\Camille\Desktop\ProjS\20170531_095330.jpg"/>
          <p:cNvPicPr/>
          <p:nvPr/>
        </p:nvPicPr>
        <p:blipFill>
          <a:blip r:embed="rId5" cstate="print"/>
          <a:srcRect/>
          <a:stretch>
            <a:fillRect/>
          </a:stretch>
        </p:blipFill>
        <p:spPr bwMode="auto">
          <a:xfrm rot="5400000">
            <a:off x="4762348" y="3226260"/>
            <a:ext cx="1303432" cy="1513904"/>
          </a:xfrm>
          <a:prstGeom prst="rect">
            <a:avLst/>
          </a:prstGeom>
          <a:noFill/>
          <a:ln w="9525">
            <a:noFill/>
            <a:miter lim="800000"/>
            <a:headEnd/>
            <a:tailEnd/>
          </a:ln>
        </p:spPr>
      </p:pic>
      <p:pic>
        <p:nvPicPr>
          <p:cNvPr id="30" name="Image 29" descr="C:\Users\Camille\Desktop\ProjS\20170531_100638.jpg"/>
          <p:cNvPicPr/>
          <p:nvPr/>
        </p:nvPicPr>
        <p:blipFill>
          <a:blip r:embed="rId6" cstate="print"/>
          <a:srcRect/>
          <a:stretch>
            <a:fillRect/>
          </a:stretch>
        </p:blipFill>
        <p:spPr bwMode="auto">
          <a:xfrm rot="5400000">
            <a:off x="2802208" y="3191642"/>
            <a:ext cx="1303431" cy="1583140"/>
          </a:xfrm>
          <a:prstGeom prst="rect">
            <a:avLst/>
          </a:prstGeom>
          <a:noFill/>
          <a:ln w="9525">
            <a:noFill/>
            <a:miter lim="800000"/>
            <a:headEnd/>
            <a:tailEnd/>
          </a:ln>
        </p:spPr>
      </p:pic>
      <p:sp>
        <p:nvSpPr>
          <p:cNvPr id="31" name="ZoneTexte 30"/>
          <p:cNvSpPr txBox="1"/>
          <p:nvPr/>
        </p:nvSpPr>
        <p:spPr>
          <a:xfrm>
            <a:off x="2497358" y="4634928"/>
            <a:ext cx="1965460" cy="338554"/>
          </a:xfrm>
          <a:prstGeom prst="rect">
            <a:avLst/>
          </a:prstGeom>
          <a:noFill/>
        </p:spPr>
        <p:txBody>
          <a:bodyPr wrap="square" rtlCol="0">
            <a:spAutoFit/>
          </a:bodyPr>
          <a:lstStyle/>
          <a:p>
            <a:r>
              <a:rPr lang="fr-FR" sz="1600" b="1" dirty="0" smtClean="0"/>
              <a:t>Béton précontraint</a:t>
            </a:r>
            <a:endParaRPr lang="fr-FR" sz="1600" b="1" dirty="0"/>
          </a:p>
        </p:txBody>
      </p:sp>
      <p:sp>
        <p:nvSpPr>
          <p:cNvPr id="32" name="ZoneTexte 31"/>
          <p:cNvSpPr txBox="1"/>
          <p:nvPr/>
        </p:nvSpPr>
        <p:spPr>
          <a:xfrm>
            <a:off x="4462818" y="4634928"/>
            <a:ext cx="1965460" cy="338554"/>
          </a:xfrm>
          <a:prstGeom prst="rect">
            <a:avLst/>
          </a:prstGeom>
          <a:noFill/>
        </p:spPr>
        <p:txBody>
          <a:bodyPr wrap="square" rtlCol="0">
            <a:spAutoFit/>
          </a:bodyPr>
          <a:lstStyle/>
          <a:p>
            <a:pPr algn="ctr"/>
            <a:r>
              <a:rPr lang="fr-FR" sz="1600" b="1" dirty="0" smtClean="0"/>
              <a:t>Béton armé</a:t>
            </a:r>
            <a:endParaRPr lang="fr-FR" sz="1600" b="1" dirty="0"/>
          </a:p>
        </p:txBody>
      </p:sp>
      <p:sp>
        <p:nvSpPr>
          <p:cNvPr id="33" name="ZoneTexte 32"/>
          <p:cNvSpPr txBox="1"/>
          <p:nvPr/>
        </p:nvSpPr>
        <p:spPr>
          <a:xfrm>
            <a:off x="6634939" y="4602662"/>
            <a:ext cx="1965460" cy="338554"/>
          </a:xfrm>
          <a:prstGeom prst="rect">
            <a:avLst/>
          </a:prstGeom>
          <a:noFill/>
        </p:spPr>
        <p:txBody>
          <a:bodyPr wrap="square" rtlCol="0">
            <a:spAutoFit/>
          </a:bodyPr>
          <a:lstStyle/>
          <a:p>
            <a:pPr algn="ctr"/>
            <a:r>
              <a:rPr lang="fr-FR" sz="1600" b="1" dirty="0" smtClean="0"/>
              <a:t>Béton « simple »</a:t>
            </a:r>
            <a:endParaRPr lang="fr-FR" sz="1600" b="1" dirty="0"/>
          </a:p>
        </p:txBody>
      </p:sp>
      <p:sp>
        <p:nvSpPr>
          <p:cNvPr id="34" name="ZoneTexte 33"/>
          <p:cNvSpPr txBox="1"/>
          <p:nvPr/>
        </p:nvSpPr>
        <p:spPr>
          <a:xfrm>
            <a:off x="4245494" y="1526358"/>
            <a:ext cx="3904448" cy="338554"/>
          </a:xfrm>
          <a:prstGeom prst="rect">
            <a:avLst/>
          </a:prstGeom>
          <a:noFill/>
        </p:spPr>
        <p:txBody>
          <a:bodyPr wrap="square" rtlCol="0">
            <a:spAutoFit/>
          </a:bodyPr>
          <a:lstStyle/>
          <a:p>
            <a:pPr algn="ctr"/>
            <a:r>
              <a:rPr lang="fr-FR" sz="1600" b="1" dirty="0" smtClean="0"/>
              <a:t>Ex : Béton « simple » à la rupture</a:t>
            </a:r>
            <a:endParaRPr lang="fr-FR" sz="1600" b="1" dirty="0"/>
          </a:p>
        </p:txBody>
      </p:sp>
      <p:sp>
        <p:nvSpPr>
          <p:cNvPr id="35" name="Double flèche horizontale 34"/>
          <p:cNvSpPr/>
          <p:nvPr/>
        </p:nvSpPr>
        <p:spPr>
          <a:xfrm>
            <a:off x="5923310" y="1924334"/>
            <a:ext cx="1446481" cy="696036"/>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t>Ecarts ?</a:t>
            </a:r>
            <a:endParaRPr lang="fr-FR" sz="1600" b="1" dirty="0"/>
          </a:p>
        </p:txBody>
      </p:sp>
      <p:sp>
        <p:nvSpPr>
          <p:cNvPr id="36" name="Flèche droite 35"/>
          <p:cNvSpPr/>
          <p:nvPr/>
        </p:nvSpPr>
        <p:spPr>
          <a:xfrm>
            <a:off x="2497358" y="2292824"/>
            <a:ext cx="504967" cy="5322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a:p>
        </p:txBody>
      </p:sp>
      <p:sp>
        <p:nvSpPr>
          <p:cNvPr id="37" name="Flèche droite 36"/>
          <p:cNvSpPr/>
          <p:nvPr/>
        </p:nvSpPr>
        <p:spPr>
          <a:xfrm>
            <a:off x="2497358" y="3673523"/>
            <a:ext cx="504967" cy="5322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a:p>
        </p:txBody>
      </p:sp>
      <p:sp>
        <p:nvSpPr>
          <p:cNvPr id="38" name="Flèche droite 37"/>
          <p:cNvSpPr/>
          <p:nvPr/>
        </p:nvSpPr>
        <p:spPr>
          <a:xfrm>
            <a:off x="2497358" y="5265340"/>
            <a:ext cx="504967" cy="5322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b="1"/>
          </a:p>
        </p:txBody>
      </p:sp>
      <p:pic>
        <p:nvPicPr>
          <p:cNvPr id="40" name="Image 39" descr="Bainville aux miroirs- pont (2)"/>
          <p:cNvPicPr/>
          <p:nvPr/>
        </p:nvPicPr>
        <p:blipFill>
          <a:blip r:embed="rId7" cstate="print"/>
          <a:srcRect/>
          <a:stretch>
            <a:fillRect/>
          </a:stretch>
        </p:blipFill>
        <p:spPr bwMode="auto">
          <a:xfrm>
            <a:off x="3567418" y="5004260"/>
            <a:ext cx="1790800" cy="1441773"/>
          </a:xfrm>
          <a:prstGeom prst="rect">
            <a:avLst/>
          </a:prstGeom>
          <a:noFill/>
          <a:ln w="9525">
            <a:noFill/>
            <a:miter lim="800000"/>
            <a:headEnd/>
            <a:tailEnd/>
          </a:ln>
        </p:spPr>
      </p:pic>
      <p:sp>
        <p:nvSpPr>
          <p:cNvPr id="39" name="Bulle ronde 38"/>
          <p:cNvSpPr/>
          <p:nvPr/>
        </p:nvSpPr>
        <p:spPr>
          <a:xfrm>
            <a:off x="5720720" y="4971994"/>
            <a:ext cx="1801505" cy="781680"/>
          </a:xfrm>
          <a:prstGeom prst="wedgeEllipseCallout">
            <a:avLst>
              <a:gd name="adj1" fmla="val -101894"/>
              <a:gd name="adj2" fmla="val 659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t>???</a:t>
            </a:r>
            <a:endParaRPr lang="fr-FR" sz="1600" b="1" dirty="0"/>
          </a:p>
        </p:txBody>
      </p:sp>
    </p:spTree>
    <p:extLst>
      <p:ext uri="{BB962C8B-B14F-4D97-AF65-F5344CB8AC3E}">
        <p14:creationId xmlns:p14="http://schemas.microsoft.com/office/powerpoint/2010/main" val="2328634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t>SéANCE</a:t>
            </a:r>
            <a:r>
              <a:rPr lang="fr-FR" dirty="0" smtClean="0"/>
              <a:t> 2 :</a:t>
            </a:r>
            <a:r>
              <a:rPr lang="fr-FR" sz="3200" dirty="0" smtClean="0"/>
              <a:t> </a:t>
            </a:r>
            <a:r>
              <a:rPr lang="fr-FR" sz="1600" dirty="0" smtClean="0"/>
              <a:t>Quelles solutions peuvent être apportées pour compenser les modifications d’un pont à cause de la chaleur ?</a:t>
            </a:r>
            <a:endParaRPr lang="fr-FR" sz="1600"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22</a:t>
            </a:fld>
            <a:endParaRPr lang="fr-FR" dirty="0"/>
          </a:p>
        </p:txBody>
      </p:sp>
      <p:pic>
        <p:nvPicPr>
          <p:cNvPr id="3074" name="Picture 2"/>
          <p:cNvPicPr>
            <a:picLocks noChangeAspect="1" noChangeArrowheads="1"/>
          </p:cNvPicPr>
          <p:nvPr/>
        </p:nvPicPr>
        <p:blipFill>
          <a:blip r:embed="rId3"/>
          <a:srcRect l="15734" t="24627" r="20491" b="43693"/>
          <a:stretch>
            <a:fillRect/>
          </a:stretch>
        </p:blipFill>
        <p:spPr bwMode="auto">
          <a:xfrm>
            <a:off x="204716" y="1596787"/>
            <a:ext cx="4984497" cy="1392073"/>
          </a:xfrm>
          <a:prstGeom prst="rect">
            <a:avLst/>
          </a:prstGeom>
          <a:noFill/>
          <a:ln w="9525">
            <a:noFill/>
            <a:miter lim="800000"/>
            <a:headEnd/>
            <a:tailEnd/>
          </a:ln>
        </p:spPr>
      </p:pic>
      <p:sp>
        <p:nvSpPr>
          <p:cNvPr id="6" name="ZoneTexte 5"/>
          <p:cNvSpPr txBox="1"/>
          <p:nvPr/>
        </p:nvSpPr>
        <p:spPr>
          <a:xfrm>
            <a:off x="91087" y="1933268"/>
            <a:ext cx="1216155" cy="646331"/>
          </a:xfrm>
          <a:prstGeom prst="rect">
            <a:avLst/>
          </a:prstGeom>
          <a:solidFill>
            <a:schemeClr val="bg1"/>
          </a:solidFill>
          <a:ln>
            <a:solidFill>
              <a:schemeClr val="accent1"/>
            </a:solidFill>
          </a:ln>
        </p:spPr>
        <p:txBody>
          <a:bodyPr wrap="square" rtlCol="0">
            <a:spAutoFit/>
          </a:bodyPr>
          <a:lstStyle/>
          <a:p>
            <a:r>
              <a:rPr lang="fr-FR" sz="1200" dirty="0" smtClean="0"/>
              <a:t>Source : La Voix du Nord, 08/04/2017</a:t>
            </a:r>
            <a:endParaRPr lang="fr-FR" sz="1200" dirty="0"/>
          </a:p>
        </p:txBody>
      </p:sp>
      <p:pic>
        <p:nvPicPr>
          <p:cNvPr id="8" name="Image 7"/>
          <p:cNvPicPr/>
          <p:nvPr/>
        </p:nvPicPr>
        <p:blipFill>
          <a:blip r:embed="rId4" cstate="print"/>
          <a:srcRect l="33553" t="33092" r="16486" b="50588"/>
          <a:stretch>
            <a:fillRect/>
          </a:stretch>
        </p:blipFill>
        <p:spPr bwMode="auto">
          <a:xfrm>
            <a:off x="5189213" y="1933268"/>
            <a:ext cx="3842959" cy="818866"/>
          </a:xfrm>
          <a:prstGeom prst="rect">
            <a:avLst/>
          </a:prstGeom>
          <a:noFill/>
          <a:ln w="9525">
            <a:noFill/>
            <a:miter lim="800000"/>
            <a:headEnd/>
            <a:tailEnd/>
          </a:ln>
        </p:spPr>
      </p:pic>
      <p:pic>
        <p:nvPicPr>
          <p:cNvPr id="9" name="Image 8"/>
          <p:cNvPicPr/>
          <p:nvPr/>
        </p:nvPicPr>
        <p:blipFill>
          <a:blip r:embed="rId5" cstate="print"/>
          <a:srcRect t="12285" r="25726"/>
          <a:stretch>
            <a:fillRect/>
          </a:stretch>
        </p:blipFill>
        <p:spPr bwMode="auto">
          <a:xfrm>
            <a:off x="829752" y="3473614"/>
            <a:ext cx="1924032" cy="1316750"/>
          </a:xfrm>
          <a:prstGeom prst="rect">
            <a:avLst/>
          </a:prstGeom>
          <a:noFill/>
          <a:ln w="9525">
            <a:noFill/>
            <a:miter lim="800000"/>
            <a:headEnd/>
            <a:tailEnd/>
          </a:ln>
        </p:spPr>
      </p:pic>
      <p:pic>
        <p:nvPicPr>
          <p:cNvPr id="10" name="Image 9"/>
          <p:cNvPicPr/>
          <p:nvPr/>
        </p:nvPicPr>
        <p:blipFill>
          <a:blip r:embed="rId6" cstate="print"/>
          <a:srcRect l="22415" t="24183" r="22372" b="4630"/>
          <a:stretch>
            <a:fillRect/>
          </a:stretch>
        </p:blipFill>
        <p:spPr bwMode="auto">
          <a:xfrm>
            <a:off x="3480180" y="3473614"/>
            <a:ext cx="2019868" cy="1262322"/>
          </a:xfrm>
          <a:prstGeom prst="rect">
            <a:avLst/>
          </a:prstGeom>
          <a:noFill/>
          <a:ln w="9525">
            <a:noFill/>
            <a:miter lim="800000"/>
            <a:headEnd/>
            <a:tailEnd/>
          </a:ln>
        </p:spPr>
      </p:pic>
      <p:pic>
        <p:nvPicPr>
          <p:cNvPr id="12" name="Image 11" descr="C:\Users\Camille\Desktop\plateformetechniqueLPCambrai.png"/>
          <p:cNvPicPr/>
          <p:nvPr/>
        </p:nvPicPr>
        <p:blipFill>
          <a:blip r:embed="rId7" cstate="print"/>
          <a:srcRect l="48121" t="44890"/>
          <a:stretch>
            <a:fillRect/>
          </a:stretch>
        </p:blipFill>
        <p:spPr bwMode="auto">
          <a:xfrm>
            <a:off x="6558048" y="3651034"/>
            <a:ext cx="1512256" cy="1139330"/>
          </a:xfrm>
          <a:prstGeom prst="rect">
            <a:avLst/>
          </a:prstGeom>
          <a:noFill/>
          <a:ln w="9525">
            <a:noFill/>
            <a:miter lim="800000"/>
            <a:headEnd/>
            <a:tailEnd/>
          </a:ln>
        </p:spPr>
      </p:pic>
      <p:sp>
        <p:nvSpPr>
          <p:cNvPr id="13" name="ZoneTexte 12"/>
          <p:cNvSpPr txBox="1"/>
          <p:nvPr/>
        </p:nvSpPr>
        <p:spPr>
          <a:xfrm>
            <a:off x="604260" y="1341692"/>
            <a:ext cx="3807725" cy="369332"/>
          </a:xfrm>
          <a:prstGeom prst="rect">
            <a:avLst/>
          </a:prstGeom>
          <a:noFill/>
        </p:spPr>
        <p:txBody>
          <a:bodyPr wrap="square" rtlCol="0">
            <a:spAutoFit/>
          </a:bodyPr>
          <a:lstStyle/>
          <a:p>
            <a:pPr algn="ctr"/>
            <a:r>
              <a:rPr lang="fr-FR" b="1" dirty="0" smtClean="0"/>
              <a:t>Situation qui interpelle</a:t>
            </a:r>
            <a:endParaRPr lang="fr-FR" b="1" dirty="0"/>
          </a:p>
        </p:txBody>
      </p:sp>
      <p:sp>
        <p:nvSpPr>
          <p:cNvPr id="14" name="ZoneTexte 13"/>
          <p:cNvSpPr txBox="1"/>
          <p:nvPr/>
        </p:nvSpPr>
        <p:spPr>
          <a:xfrm>
            <a:off x="5189213" y="1341692"/>
            <a:ext cx="3807725" cy="369332"/>
          </a:xfrm>
          <a:prstGeom prst="rect">
            <a:avLst/>
          </a:prstGeom>
          <a:noFill/>
        </p:spPr>
        <p:txBody>
          <a:bodyPr wrap="square" rtlCol="0">
            <a:spAutoFit/>
          </a:bodyPr>
          <a:lstStyle/>
          <a:p>
            <a:pPr algn="ctr"/>
            <a:r>
              <a:rPr lang="fr-FR" b="1" dirty="0" smtClean="0"/>
              <a:t>Appropriation du problème</a:t>
            </a:r>
            <a:endParaRPr lang="fr-FR" b="1" dirty="0"/>
          </a:p>
        </p:txBody>
      </p:sp>
      <p:sp>
        <p:nvSpPr>
          <p:cNvPr id="15" name="Flèche droite 14"/>
          <p:cNvSpPr/>
          <p:nvPr/>
        </p:nvSpPr>
        <p:spPr>
          <a:xfrm>
            <a:off x="3907018" y="1341692"/>
            <a:ext cx="1009934" cy="3693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p:cNvSpPr txBox="1"/>
          <p:nvPr/>
        </p:nvSpPr>
        <p:spPr>
          <a:xfrm>
            <a:off x="1907434" y="3104282"/>
            <a:ext cx="6162870" cy="369332"/>
          </a:xfrm>
          <a:prstGeom prst="rect">
            <a:avLst/>
          </a:prstGeom>
          <a:noFill/>
        </p:spPr>
        <p:txBody>
          <a:bodyPr wrap="square" rtlCol="0">
            <a:spAutoFit/>
          </a:bodyPr>
          <a:lstStyle/>
          <a:p>
            <a:r>
              <a:rPr lang="fr-FR" b="1" dirty="0" smtClean="0"/>
              <a:t>Activités d’investigation : recherches documentaires (veille)</a:t>
            </a:r>
            <a:endParaRPr lang="fr-FR" b="1" dirty="0"/>
          </a:p>
        </p:txBody>
      </p:sp>
      <p:sp>
        <p:nvSpPr>
          <p:cNvPr id="18" name="Ellipse 17"/>
          <p:cNvSpPr/>
          <p:nvPr/>
        </p:nvSpPr>
        <p:spPr>
          <a:xfrm>
            <a:off x="7491597" y="3419185"/>
            <a:ext cx="1505341" cy="573205"/>
          </a:xfrm>
          <a:prstGeom prst="ellipse">
            <a:avLst/>
          </a:prstGeom>
          <a:solidFill>
            <a:srgbClr val="7B00A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DP</a:t>
            </a:r>
            <a:endParaRPr lang="fr-FR" sz="1000" dirty="0"/>
          </a:p>
        </p:txBody>
      </p:sp>
      <p:sp>
        <p:nvSpPr>
          <p:cNvPr id="19" name="ZoneTexte 18"/>
          <p:cNvSpPr txBox="1"/>
          <p:nvPr/>
        </p:nvSpPr>
        <p:spPr>
          <a:xfrm rot="10800000">
            <a:off x="66736" y="3589361"/>
            <a:ext cx="738664" cy="1201003"/>
          </a:xfrm>
          <a:prstGeom prst="rect">
            <a:avLst/>
          </a:prstGeom>
          <a:noFill/>
        </p:spPr>
        <p:txBody>
          <a:bodyPr vert="eaVert" wrap="square" rtlCol="0">
            <a:spAutoFit/>
          </a:bodyPr>
          <a:lstStyle/>
          <a:p>
            <a:pPr algn="ctr"/>
            <a:r>
              <a:rPr lang="fr-FR" dirty="0" smtClean="0"/>
              <a:t>Proposition d’activités</a:t>
            </a:r>
            <a:endParaRPr lang="fr-FR" dirty="0"/>
          </a:p>
        </p:txBody>
      </p:sp>
      <p:sp>
        <p:nvSpPr>
          <p:cNvPr id="20" name="ZoneTexte 19"/>
          <p:cNvSpPr txBox="1"/>
          <p:nvPr/>
        </p:nvSpPr>
        <p:spPr>
          <a:xfrm rot="10800000">
            <a:off x="91088" y="4914036"/>
            <a:ext cx="738664" cy="1201003"/>
          </a:xfrm>
          <a:prstGeom prst="rect">
            <a:avLst/>
          </a:prstGeom>
          <a:noFill/>
        </p:spPr>
        <p:txBody>
          <a:bodyPr vert="eaVert" wrap="square" rtlCol="0">
            <a:spAutoFit/>
          </a:bodyPr>
          <a:lstStyle/>
          <a:p>
            <a:pPr algn="ctr"/>
            <a:r>
              <a:rPr lang="fr-FR" dirty="0" smtClean="0"/>
              <a:t>Proposition de tâches</a:t>
            </a:r>
            <a:endParaRPr lang="fr-FR" dirty="0"/>
          </a:p>
        </p:txBody>
      </p:sp>
      <p:sp>
        <p:nvSpPr>
          <p:cNvPr id="21" name="Rectangle à coins arrondis 20"/>
          <p:cNvSpPr/>
          <p:nvPr/>
        </p:nvSpPr>
        <p:spPr>
          <a:xfrm>
            <a:off x="805400" y="4914036"/>
            <a:ext cx="1948383"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solidFill>
                  <a:schemeClr val="tx1"/>
                </a:solidFill>
              </a:rPr>
              <a:t>Expliquer le fonctionnement de la solution proposée ?</a:t>
            </a:r>
            <a:r>
              <a:rPr lang="fr-FR" sz="1400" i="1" dirty="0" smtClean="0">
                <a:solidFill>
                  <a:schemeClr val="tx1"/>
                </a:solidFill>
              </a:rPr>
              <a:t> (schéma, croquis…)</a:t>
            </a:r>
            <a:endParaRPr lang="fr-FR" sz="1400" dirty="0"/>
          </a:p>
        </p:txBody>
      </p:sp>
      <p:sp>
        <p:nvSpPr>
          <p:cNvPr id="23" name="Rectangle à coins arrondis 22"/>
          <p:cNvSpPr/>
          <p:nvPr/>
        </p:nvSpPr>
        <p:spPr>
          <a:xfrm>
            <a:off x="2906183" y="4914036"/>
            <a:ext cx="1924031"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Lister les AVANTAGES de la solution proposée</a:t>
            </a:r>
            <a:r>
              <a:rPr lang="fr-FR" sz="1600" i="1" dirty="0" smtClean="0">
                <a:solidFill>
                  <a:schemeClr val="tx1"/>
                </a:solidFill>
              </a:rPr>
              <a:t> </a:t>
            </a:r>
            <a:endParaRPr lang="fr-FR" sz="1600" dirty="0"/>
          </a:p>
        </p:txBody>
      </p:sp>
      <p:sp>
        <p:nvSpPr>
          <p:cNvPr id="24" name="Rectangle à coins arrondis 23"/>
          <p:cNvSpPr/>
          <p:nvPr/>
        </p:nvSpPr>
        <p:spPr>
          <a:xfrm>
            <a:off x="4916952" y="4914036"/>
            <a:ext cx="1924031"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Lister les INCONVENIENTS de la solution proposée</a:t>
            </a:r>
            <a:endParaRPr lang="fr-FR" sz="1600" dirty="0"/>
          </a:p>
        </p:txBody>
      </p:sp>
      <p:sp>
        <p:nvSpPr>
          <p:cNvPr id="25" name="Rectangle à coins arrondis 24"/>
          <p:cNvSpPr/>
          <p:nvPr/>
        </p:nvSpPr>
        <p:spPr>
          <a:xfrm>
            <a:off x="6988045" y="4914036"/>
            <a:ext cx="2155955"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smtClean="0">
                <a:solidFill>
                  <a:schemeClr val="tx1"/>
                </a:solidFill>
              </a:rPr>
              <a:t>Préparer un document de présentation et tenir compte de l’avancement sur mur collaboratif</a:t>
            </a:r>
            <a:endParaRPr lang="fr-FR" sz="1400" dirty="0"/>
          </a:p>
        </p:txBody>
      </p:sp>
    </p:spTree>
    <p:extLst>
      <p:ext uri="{BB962C8B-B14F-4D97-AF65-F5344CB8AC3E}">
        <p14:creationId xmlns:p14="http://schemas.microsoft.com/office/powerpoint/2010/main" val="2328634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t>SéANCE</a:t>
            </a:r>
            <a:r>
              <a:rPr lang="fr-FR" dirty="0" smtClean="0"/>
              <a:t> 3 :</a:t>
            </a:r>
            <a:r>
              <a:rPr lang="fr-FR" sz="3200" dirty="0" smtClean="0"/>
              <a:t> </a:t>
            </a:r>
            <a:r>
              <a:rPr lang="fr-FR" sz="1600" dirty="0" smtClean="0"/>
              <a:t>Comment détecter les contraintes « extraordinaires » en temps réel et prévenir les usagers ?</a:t>
            </a:r>
            <a:endParaRPr lang="fr-FR" sz="1600"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23</a:t>
            </a:fld>
            <a:endParaRPr lang="fr-FR" dirty="0"/>
          </a:p>
        </p:txBody>
      </p:sp>
      <p:sp>
        <p:nvSpPr>
          <p:cNvPr id="6" name="ZoneTexte 5"/>
          <p:cNvSpPr txBox="1"/>
          <p:nvPr/>
        </p:nvSpPr>
        <p:spPr>
          <a:xfrm>
            <a:off x="91088" y="1933268"/>
            <a:ext cx="1014382" cy="461665"/>
          </a:xfrm>
          <a:prstGeom prst="rect">
            <a:avLst/>
          </a:prstGeom>
          <a:solidFill>
            <a:schemeClr val="bg1"/>
          </a:solidFill>
          <a:ln>
            <a:solidFill>
              <a:schemeClr val="accent1"/>
            </a:solidFill>
          </a:ln>
        </p:spPr>
        <p:txBody>
          <a:bodyPr wrap="square" rtlCol="0">
            <a:spAutoFit/>
          </a:bodyPr>
          <a:lstStyle/>
          <a:p>
            <a:r>
              <a:rPr lang="fr-FR" sz="1200" dirty="0" smtClean="0"/>
              <a:t>Source : Ouest France</a:t>
            </a:r>
            <a:endParaRPr lang="fr-FR" sz="1200" dirty="0"/>
          </a:p>
        </p:txBody>
      </p:sp>
      <p:sp>
        <p:nvSpPr>
          <p:cNvPr id="13" name="ZoneTexte 12"/>
          <p:cNvSpPr txBox="1"/>
          <p:nvPr/>
        </p:nvSpPr>
        <p:spPr>
          <a:xfrm>
            <a:off x="604260" y="1341692"/>
            <a:ext cx="3807725" cy="369332"/>
          </a:xfrm>
          <a:prstGeom prst="rect">
            <a:avLst/>
          </a:prstGeom>
          <a:noFill/>
        </p:spPr>
        <p:txBody>
          <a:bodyPr wrap="square" rtlCol="0">
            <a:spAutoFit/>
          </a:bodyPr>
          <a:lstStyle/>
          <a:p>
            <a:pPr algn="ctr"/>
            <a:r>
              <a:rPr lang="fr-FR" dirty="0" smtClean="0"/>
              <a:t>Situation qui interpelle</a:t>
            </a:r>
            <a:endParaRPr lang="fr-FR" dirty="0"/>
          </a:p>
        </p:txBody>
      </p:sp>
      <p:sp>
        <p:nvSpPr>
          <p:cNvPr id="14" name="ZoneTexte 13"/>
          <p:cNvSpPr txBox="1"/>
          <p:nvPr/>
        </p:nvSpPr>
        <p:spPr>
          <a:xfrm>
            <a:off x="5189213" y="1341692"/>
            <a:ext cx="3807725" cy="369332"/>
          </a:xfrm>
          <a:prstGeom prst="rect">
            <a:avLst/>
          </a:prstGeom>
          <a:noFill/>
        </p:spPr>
        <p:txBody>
          <a:bodyPr wrap="square" rtlCol="0">
            <a:spAutoFit/>
          </a:bodyPr>
          <a:lstStyle/>
          <a:p>
            <a:pPr algn="ctr"/>
            <a:r>
              <a:rPr lang="fr-FR" dirty="0" smtClean="0"/>
              <a:t>Appropriation du problème</a:t>
            </a:r>
            <a:endParaRPr lang="fr-FR" dirty="0"/>
          </a:p>
        </p:txBody>
      </p:sp>
      <p:sp>
        <p:nvSpPr>
          <p:cNvPr id="15" name="Flèche droite 14"/>
          <p:cNvSpPr/>
          <p:nvPr/>
        </p:nvSpPr>
        <p:spPr>
          <a:xfrm>
            <a:off x="3907018" y="1341692"/>
            <a:ext cx="1009934" cy="3693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ZoneTexte 15"/>
          <p:cNvSpPr txBox="1"/>
          <p:nvPr/>
        </p:nvSpPr>
        <p:spPr>
          <a:xfrm>
            <a:off x="1907434" y="3104282"/>
            <a:ext cx="5584163" cy="369332"/>
          </a:xfrm>
          <a:prstGeom prst="rect">
            <a:avLst/>
          </a:prstGeom>
          <a:noFill/>
        </p:spPr>
        <p:txBody>
          <a:bodyPr wrap="square" rtlCol="0">
            <a:spAutoFit/>
          </a:bodyPr>
          <a:lstStyle/>
          <a:p>
            <a:pPr algn="ctr"/>
            <a:r>
              <a:rPr lang="fr-FR" dirty="0" smtClean="0"/>
              <a:t>Activités d’investigation :</a:t>
            </a:r>
            <a:endParaRPr lang="fr-FR" dirty="0"/>
          </a:p>
        </p:txBody>
      </p:sp>
      <p:sp>
        <p:nvSpPr>
          <p:cNvPr id="19" name="ZoneTexte 18"/>
          <p:cNvSpPr txBox="1"/>
          <p:nvPr/>
        </p:nvSpPr>
        <p:spPr>
          <a:xfrm rot="10800000">
            <a:off x="66736" y="3589361"/>
            <a:ext cx="738664" cy="1201003"/>
          </a:xfrm>
          <a:prstGeom prst="rect">
            <a:avLst/>
          </a:prstGeom>
          <a:noFill/>
        </p:spPr>
        <p:txBody>
          <a:bodyPr vert="eaVert" wrap="square" rtlCol="0">
            <a:spAutoFit/>
          </a:bodyPr>
          <a:lstStyle/>
          <a:p>
            <a:pPr algn="ctr"/>
            <a:r>
              <a:rPr lang="fr-FR" b="1" dirty="0" smtClean="0"/>
              <a:t>Proposition d’activités</a:t>
            </a:r>
            <a:endParaRPr lang="fr-FR" b="1" dirty="0"/>
          </a:p>
        </p:txBody>
      </p:sp>
      <p:sp>
        <p:nvSpPr>
          <p:cNvPr id="20" name="ZoneTexte 19"/>
          <p:cNvSpPr txBox="1"/>
          <p:nvPr/>
        </p:nvSpPr>
        <p:spPr>
          <a:xfrm rot="10800000">
            <a:off x="91088" y="4914036"/>
            <a:ext cx="738664" cy="1201003"/>
          </a:xfrm>
          <a:prstGeom prst="rect">
            <a:avLst/>
          </a:prstGeom>
          <a:noFill/>
        </p:spPr>
        <p:txBody>
          <a:bodyPr vert="eaVert" wrap="square" rtlCol="0">
            <a:spAutoFit/>
          </a:bodyPr>
          <a:lstStyle/>
          <a:p>
            <a:pPr algn="ctr"/>
            <a:r>
              <a:rPr lang="fr-FR" b="1" dirty="0" smtClean="0"/>
              <a:t>Proposition de tâches</a:t>
            </a:r>
            <a:endParaRPr lang="fr-FR" b="1" dirty="0"/>
          </a:p>
        </p:txBody>
      </p:sp>
      <p:sp>
        <p:nvSpPr>
          <p:cNvPr id="21" name="Rectangle à coins arrondis 20"/>
          <p:cNvSpPr/>
          <p:nvPr/>
        </p:nvSpPr>
        <p:spPr>
          <a:xfrm>
            <a:off x="805400" y="4914036"/>
            <a:ext cx="1948383"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rPr>
              <a:t>ACQUÉRIR (chaine d’information)</a:t>
            </a:r>
            <a:endParaRPr lang="fr-FR" sz="1600" b="1" dirty="0"/>
          </a:p>
        </p:txBody>
      </p:sp>
      <p:sp>
        <p:nvSpPr>
          <p:cNvPr id="23" name="Rectangle à coins arrondis 22"/>
          <p:cNvSpPr/>
          <p:nvPr/>
        </p:nvSpPr>
        <p:spPr>
          <a:xfrm>
            <a:off x="2906183" y="4914036"/>
            <a:ext cx="1924031"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rPr>
              <a:t>TRAITER et COMMUNIQUER (chaine d’information)</a:t>
            </a:r>
          </a:p>
          <a:p>
            <a:r>
              <a:rPr lang="fr-FR" sz="1600" b="1" dirty="0" smtClean="0">
                <a:solidFill>
                  <a:schemeClr val="tx1"/>
                </a:solidFill>
              </a:rPr>
              <a:t> </a:t>
            </a:r>
          </a:p>
        </p:txBody>
      </p:sp>
      <p:sp>
        <p:nvSpPr>
          <p:cNvPr id="24" name="Rectangle à coins arrondis 23"/>
          <p:cNvSpPr/>
          <p:nvPr/>
        </p:nvSpPr>
        <p:spPr>
          <a:xfrm>
            <a:off x="4947373" y="4914036"/>
            <a:ext cx="1924031"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rPr>
              <a:t>ALIMENTER, DISTRIBUER, CONVERTIR et TRANSMETTRE (chaine d’énergie)</a:t>
            </a:r>
            <a:endParaRPr lang="fr-FR" sz="1600" b="1" dirty="0"/>
          </a:p>
        </p:txBody>
      </p:sp>
      <p:sp>
        <p:nvSpPr>
          <p:cNvPr id="25" name="Rectangle à coins arrondis 24"/>
          <p:cNvSpPr/>
          <p:nvPr/>
        </p:nvSpPr>
        <p:spPr>
          <a:xfrm>
            <a:off x="6988045" y="4914036"/>
            <a:ext cx="2155955"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smtClean="0">
                <a:solidFill>
                  <a:schemeClr val="tx1"/>
                </a:solidFill>
              </a:rPr>
              <a:t>Préparer présentation du travail, et l’avancement du groupe sur un mur collaboratif.</a:t>
            </a:r>
            <a:endParaRPr lang="fr-FR" sz="1600" dirty="0"/>
          </a:p>
        </p:txBody>
      </p:sp>
      <p:pic>
        <p:nvPicPr>
          <p:cNvPr id="22" name="Image 21"/>
          <p:cNvPicPr/>
          <p:nvPr/>
        </p:nvPicPr>
        <p:blipFill>
          <a:blip r:embed="rId3" cstate="print"/>
          <a:srcRect l="32720" t="25468" r="12701" b="26368"/>
          <a:stretch>
            <a:fillRect/>
          </a:stretch>
        </p:blipFill>
        <p:spPr bwMode="auto">
          <a:xfrm>
            <a:off x="1307242" y="1711024"/>
            <a:ext cx="2511187" cy="1393258"/>
          </a:xfrm>
          <a:prstGeom prst="rect">
            <a:avLst/>
          </a:prstGeom>
          <a:noFill/>
          <a:ln w="9525">
            <a:noFill/>
            <a:miter lim="800000"/>
            <a:headEnd/>
            <a:tailEnd/>
          </a:ln>
        </p:spPr>
      </p:pic>
      <p:pic>
        <p:nvPicPr>
          <p:cNvPr id="26" name="Image 25" descr="C:\Users\Camille\Desktop\etude_systemes-structure_couleur_vierge.gif"/>
          <p:cNvPicPr/>
          <p:nvPr/>
        </p:nvPicPr>
        <p:blipFill>
          <a:blip r:embed="rId4" cstate="print"/>
          <a:srcRect/>
          <a:stretch>
            <a:fillRect/>
          </a:stretch>
        </p:blipFill>
        <p:spPr bwMode="auto">
          <a:xfrm>
            <a:off x="4438586" y="1698562"/>
            <a:ext cx="2425770" cy="1405720"/>
          </a:xfrm>
          <a:prstGeom prst="rect">
            <a:avLst/>
          </a:prstGeom>
          <a:noFill/>
          <a:ln w="9525">
            <a:noFill/>
            <a:miter lim="800000"/>
            <a:headEnd/>
            <a:tailEnd/>
          </a:ln>
        </p:spPr>
      </p:pic>
      <p:pic>
        <p:nvPicPr>
          <p:cNvPr id="27" name="Image 26" descr="C:\Users\Camille\Desktop\20170526_113327.jpg"/>
          <p:cNvPicPr/>
          <p:nvPr/>
        </p:nvPicPr>
        <p:blipFill>
          <a:blip r:embed="rId5" cstate="print"/>
          <a:srcRect/>
          <a:stretch>
            <a:fillRect/>
          </a:stretch>
        </p:blipFill>
        <p:spPr bwMode="auto">
          <a:xfrm>
            <a:off x="7107837" y="1698562"/>
            <a:ext cx="1889101" cy="1405720"/>
          </a:xfrm>
          <a:prstGeom prst="rect">
            <a:avLst/>
          </a:prstGeom>
          <a:noFill/>
          <a:ln w="9525">
            <a:noFill/>
            <a:miter lim="800000"/>
            <a:headEnd/>
            <a:tailEnd/>
          </a:ln>
        </p:spPr>
      </p:pic>
      <p:sp>
        <p:nvSpPr>
          <p:cNvPr id="28" name="Rectangle à coins arrondis 27"/>
          <p:cNvSpPr/>
          <p:nvPr/>
        </p:nvSpPr>
        <p:spPr>
          <a:xfrm>
            <a:off x="805400" y="3589361"/>
            <a:ext cx="2292642"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Comment détecter la dilatation et prévenir les usagers ?</a:t>
            </a:r>
            <a:endParaRPr lang="fr-FR" b="1" dirty="0"/>
          </a:p>
        </p:txBody>
      </p:sp>
      <p:sp>
        <p:nvSpPr>
          <p:cNvPr id="29" name="Rectangle à coins arrondis 28"/>
          <p:cNvSpPr/>
          <p:nvPr/>
        </p:nvSpPr>
        <p:spPr>
          <a:xfrm>
            <a:off x="3616747" y="3589361"/>
            <a:ext cx="2292642"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Comment détecter les mouvements du pont et prévenir les usagers?</a:t>
            </a:r>
            <a:endParaRPr lang="fr-FR" b="1" dirty="0"/>
          </a:p>
        </p:txBody>
      </p:sp>
      <p:sp>
        <p:nvSpPr>
          <p:cNvPr id="30" name="Rectangle à coins arrondis 29"/>
          <p:cNvSpPr/>
          <p:nvPr/>
        </p:nvSpPr>
        <p:spPr>
          <a:xfrm>
            <a:off x="6408828" y="3589361"/>
            <a:ext cx="2292642" cy="120100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Comment détecter le verglas et prévenir les usagers?</a:t>
            </a:r>
            <a:endParaRPr lang="fr-FR" b="1" dirty="0"/>
          </a:p>
        </p:txBody>
      </p:sp>
    </p:spTree>
    <p:extLst>
      <p:ext uri="{BB962C8B-B14F-4D97-AF65-F5344CB8AC3E}">
        <p14:creationId xmlns:p14="http://schemas.microsoft.com/office/powerpoint/2010/main" val="23286343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 :</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24</a:t>
            </a:fld>
            <a:endParaRPr lang="fr-FR" dirty="0"/>
          </a:p>
        </p:txBody>
      </p:sp>
      <p:sp>
        <p:nvSpPr>
          <p:cNvPr id="6" name="Rectangle à coins arrondis 5"/>
          <p:cNvSpPr/>
          <p:nvPr/>
        </p:nvSpPr>
        <p:spPr>
          <a:xfrm>
            <a:off x="805400" y="1801504"/>
            <a:ext cx="2661131" cy="13511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Séquences « exemples » dans chaque secteur (SBSSA, économie gestion, </a:t>
            </a:r>
            <a:r>
              <a:rPr lang="fr-FR" dirty="0" err="1" smtClean="0"/>
              <a:t>etc</a:t>
            </a:r>
            <a:r>
              <a:rPr lang="fr-FR" smtClean="0"/>
              <a:t>…)</a:t>
            </a:r>
            <a:endParaRPr lang="fr-FR" dirty="0"/>
          </a:p>
        </p:txBody>
      </p:sp>
      <p:sp>
        <p:nvSpPr>
          <p:cNvPr id="7" name="Rectangle à coins arrondis 6"/>
          <p:cNvSpPr/>
          <p:nvPr/>
        </p:nvSpPr>
        <p:spPr>
          <a:xfrm>
            <a:off x="5720868" y="1801504"/>
            <a:ext cx="2661131" cy="13511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Travail d’équipe nécessaire</a:t>
            </a:r>
            <a:endParaRPr lang="fr-FR" dirty="0"/>
          </a:p>
        </p:txBody>
      </p:sp>
      <p:sp>
        <p:nvSpPr>
          <p:cNvPr id="10" name="Rectangle à coins arrondis 9"/>
          <p:cNvSpPr/>
          <p:nvPr/>
        </p:nvSpPr>
        <p:spPr>
          <a:xfrm>
            <a:off x="3275462" y="4817660"/>
            <a:ext cx="2879678" cy="14057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Base de données académique</a:t>
            </a:r>
          </a:p>
        </p:txBody>
      </p:sp>
      <p:sp>
        <p:nvSpPr>
          <p:cNvPr id="11" name="Ellipse 10"/>
          <p:cNvSpPr/>
          <p:nvPr/>
        </p:nvSpPr>
        <p:spPr>
          <a:xfrm>
            <a:off x="3466530" y="3152633"/>
            <a:ext cx="2497541" cy="1364776"/>
          </a:xfrm>
          <a:prstGeom prst="ellipse">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Ce qui pourrait aider</a:t>
            </a:r>
            <a:endParaRPr lang="fr-FR" dirty="0"/>
          </a:p>
        </p:txBody>
      </p:sp>
      <p:cxnSp>
        <p:nvCxnSpPr>
          <p:cNvPr id="13" name="Connecteur droit avec flèche 12"/>
          <p:cNvCxnSpPr/>
          <p:nvPr/>
        </p:nvCxnSpPr>
        <p:spPr>
          <a:xfrm flipH="1" flipV="1">
            <a:off x="3029803" y="2784143"/>
            <a:ext cx="846161" cy="887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p:nvPr/>
        </p:nvCxnSpPr>
        <p:spPr>
          <a:xfrm flipV="1">
            <a:off x="5527343" y="2784143"/>
            <a:ext cx="436728" cy="887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a:xfrm>
            <a:off x="4708478" y="4135272"/>
            <a:ext cx="13647" cy="1064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33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r>
              <a:rPr lang="fr-FR" dirty="0" smtClean="0"/>
              <a:t>Les différentes étapes de création d’une séquence de technologie en 3 Prépa pro</a:t>
            </a:r>
          </a:p>
          <a:p>
            <a:endParaRPr lang="fr-FR" dirty="0"/>
          </a:p>
          <a:p>
            <a:endParaRPr lang="fr-FR" dirty="0"/>
          </a:p>
        </p:txBody>
      </p:sp>
      <p:sp>
        <p:nvSpPr>
          <p:cNvPr id="6" name="Titre 5"/>
          <p:cNvSpPr>
            <a:spLocks noGrp="1"/>
          </p:cNvSpPr>
          <p:nvPr>
            <p:ph type="ctrTitle"/>
          </p:nvPr>
        </p:nvSpPr>
        <p:spPr/>
        <p:txBody>
          <a:bodyPr/>
          <a:lstStyle/>
          <a:p>
            <a:r>
              <a:rPr lang="fr-FR" dirty="0" smtClean="0"/>
              <a:t>LA DÉMARCHE</a:t>
            </a:r>
            <a:endParaRPr lang="fr-FR" dirty="0"/>
          </a:p>
        </p:txBody>
      </p:sp>
      <p:sp>
        <p:nvSpPr>
          <p:cNvPr id="8" name="Espace réservé du numéro de diapositive 4"/>
          <p:cNvSpPr>
            <a:spLocks noGrp="1"/>
          </p:cNvSpPr>
          <p:nvPr>
            <p:ph type="sldNum" sz="quarter" idx="12"/>
          </p:nvPr>
        </p:nvSpPr>
        <p:spPr>
          <a:xfrm>
            <a:off x="8249851" y="6390910"/>
            <a:ext cx="351529" cy="365125"/>
          </a:xfrm>
        </p:spPr>
        <p:txBody>
          <a:bodyPr/>
          <a:lstStyle/>
          <a:p>
            <a:fld id="{C6B7B3CB-E3BA-F74C-AB76-86EFC5843CD6}" type="slidenum">
              <a:rPr lang="fr-FR" smtClean="0"/>
              <a:pPr/>
              <a:t>3</a:t>
            </a:fld>
            <a:endParaRPr lang="fr-FR" dirty="0"/>
          </a:p>
        </p:txBody>
      </p:sp>
    </p:spTree>
    <p:extLst>
      <p:ext uri="{BB962C8B-B14F-4D97-AF65-F5344CB8AC3E}">
        <p14:creationId xmlns:p14="http://schemas.microsoft.com/office/powerpoint/2010/main" val="1330773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Mise en situation</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4</a:t>
            </a:fld>
            <a:endParaRPr lang="fr-FR" dirty="0"/>
          </a:p>
        </p:txBody>
      </p:sp>
      <p:sp>
        <p:nvSpPr>
          <p:cNvPr id="7" name="ZoneTexte 6"/>
          <p:cNvSpPr txBox="1"/>
          <p:nvPr/>
        </p:nvSpPr>
        <p:spPr>
          <a:xfrm>
            <a:off x="368490" y="2374710"/>
            <a:ext cx="8231909" cy="923330"/>
          </a:xfrm>
          <a:prstGeom prst="rect">
            <a:avLst/>
          </a:prstGeom>
          <a:noFill/>
        </p:spPr>
        <p:txBody>
          <a:bodyPr wrap="square" rtlCol="0">
            <a:spAutoFit/>
          </a:bodyPr>
          <a:lstStyle/>
          <a:p>
            <a:pPr algn="ctr"/>
            <a:r>
              <a:rPr lang="fr-FR" b="1" dirty="0" smtClean="0"/>
              <a:t>Comment amener les équipes enseignantes de lycée professionnel à appréhender, à mettre en œuvre le référentiel de formation relatif à la technologie en lien avec les activités de découverte professionnelle ? </a:t>
            </a:r>
            <a:endParaRPr lang="fr-FR" b="1" dirty="0"/>
          </a:p>
        </p:txBody>
      </p:sp>
      <p:sp>
        <p:nvSpPr>
          <p:cNvPr id="8" name="ZoneTexte 7"/>
          <p:cNvSpPr txBox="1"/>
          <p:nvPr/>
        </p:nvSpPr>
        <p:spPr>
          <a:xfrm>
            <a:off x="368490" y="1514901"/>
            <a:ext cx="7956644" cy="646331"/>
          </a:xfrm>
          <a:prstGeom prst="rect">
            <a:avLst/>
          </a:prstGeom>
          <a:noFill/>
        </p:spPr>
        <p:txBody>
          <a:bodyPr wrap="square" rtlCol="0">
            <a:spAutoFit/>
          </a:bodyPr>
          <a:lstStyle/>
          <a:p>
            <a:r>
              <a:rPr lang="fr-FR" b="1" u="sng" dirty="0" smtClean="0"/>
              <a:t>Contexte</a:t>
            </a:r>
            <a:r>
              <a:rPr lang="fr-FR" dirty="0" smtClean="0"/>
              <a:t> : classe de Troisième Prépa Pro au sein d’un établissement proposant différentes filières (MEI, TISEC, MENUISERIE, … </a:t>
            </a:r>
            <a:r>
              <a:rPr lang="fr-FR" b="1" dirty="0" smtClean="0"/>
              <a:t>dont celles du bâtiment</a:t>
            </a:r>
            <a:r>
              <a:rPr lang="fr-FR" dirty="0" smtClean="0"/>
              <a:t>.</a:t>
            </a:r>
            <a:endParaRPr lang="fr-FR" dirty="0"/>
          </a:p>
        </p:txBody>
      </p:sp>
      <p:pic>
        <p:nvPicPr>
          <p:cNvPr id="1026" name="Picture 2"/>
          <p:cNvPicPr>
            <a:picLocks noChangeAspect="1" noChangeArrowheads="1"/>
          </p:cNvPicPr>
          <p:nvPr/>
        </p:nvPicPr>
        <p:blipFill>
          <a:blip r:embed="rId3"/>
          <a:srcRect/>
          <a:stretch>
            <a:fillRect/>
          </a:stretch>
        </p:blipFill>
        <p:spPr bwMode="auto">
          <a:xfrm>
            <a:off x="805400" y="4417157"/>
            <a:ext cx="2447925" cy="1514475"/>
          </a:xfrm>
          <a:prstGeom prst="rect">
            <a:avLst/>
          </a:prstGeom>
          <a:noFill/>
          <a:ln w="9525">
            <a:noFill/>
            <a:miter lim="800000"/>
            <a:headEnd/>
            <a:tailEnd/>
          </a:ln>
        </p:spPr>
      </p:pic>
      <p:sp>
        <p:nvSpPr>
          <p:cNvPr id="12" name="ZoneTexte 11"/>
          <p:cNvSpPr txBox="1"/>
          <p:nvPr/>
        </p:nvSpPr>
        <p:spPr>
          <a:xfrm>
            <a:off x="0" y="3816992"/>
            <a:ext cx="4148919" cy="523220"/>
          </a:xfrm>
          <a:prstGeom prst="rect">
            <a:avLst/>
          </a:prstGeom>
          <a:noFill/>
        </p:spPr>
        <p:txBody>
          <a:bodyPr wrap="square" rtlCol="0">
            <a:spAutoFit/>
          </a:bodyPr>
          <a:lstStyle/>
          <a:p>
            <a:pPr algn="ctr"/>
            <a:r>
              <a:rPr lang="fr-FR" sz="1400" dirty="0" smtClean="0"/>
              <a:t>Technologie liée à la mise en œuvre de compétences professionnelles</a:t>
            </a:r>
            <a:endParaRPr lang="fr-FR" sz="1400" dirty="0"/>
          </a:p>
        </p:txBody>
      </p:sp>
      <p:cxnSp>
        <p:nvCxnSpPr>
          <p:cNvPr id="14" name="Connecteur droit 13"/>
          <p:cNvCxnSpPr/>
          <p:nvPr/>
        </p:nvCxnSpPr>
        <p:spPr>
          <a:xfrm>
            <a:off x="805400" y="3589361"/>
            <a:ext cx="2661131" cy="193798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Connecteur droit 14"/>
          <p:cNvCxnSpPr/>
          <p:nvPr/>
        </p:nvCxnSpPr>
        <p:spPr>
          <a:xfrm flipV="1">
            <a:off x="523772" y="3816992"/>
            <a:ext cx="2942759" cy="1710351"/>
          </a:xfrm>
          <a:prstGeom prst="line">
            <a:avLst/>
          </a:prstGeom>
        </p:spPr>
        <p:style>
          <a:lnRef idx="2">
            <a:schemeClr val="accent1"/>
          </a:lnRef>
          <a:fillRef idx="0">
            <a:schemeClr val="accent1"/>
          </a:fillRef>
          <a:effectRef idx="1">
            <a:schemeClr val="accent1"/>
          </a:effectRef>
          <a:fontRef idx="minor">
            <a:schemeClr val="tx1"/>
          </a:fontRef>
        </p:style>
      </p:cxnSp>
      <p:sp>
        <p:nvSpPr>
          <p:cNvPr id="18" name="Flèche droite 17"/>
          <p:cNvSpPr/>
          <p:nvPr/>
        </p:nvSpPr>
        <p:spPr>
          <a:xfrm>
            <a:off x="4735773" y="4417157"/>
            <a:ext cx="750627" cy="48238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9" name="ZoneTexte 18"/>
          <p:cNvSpPr txBox="1"/>
          <p:nvPr/>
        </p:nvSpPr>
        <p:spPr>
          <a:xfrm>
            <a:off x="5813946" y="4121624"/>
            <a:ext cx="2872854" cy="1477328"/>
          </a:xfrm>
          <a:prstGeom prst="rect">
            <a:avLst/>
          </a:prstGeom>
          <a:noFill/>
        </p:spPr>
        <p:txBody>
          <a:bodyPr wrap="square" rtlCol="0">
            <a:spAutoFit/>
          </a:bodyPr>
          <a:lstStyle/>
          <a:p>
            <a:pPr algn="ctr"/>
            <a:r>
              <a:rPr lang="fr-FR" dirty="0" smtClean="0"/>
              <a:t>Référentiel de formation relatif à la technologie en lien avec les activités de découverte professionnelle : en </a:t>
            </a:r>
            <a:r>
              <a:rPr lang="fr-FR" b="1" dirty="0" smtClean="0">
                <a:solidFill>
                  <a:srgbClr val="FF0000"/>
                </a:solidFill>
              </a:rPr>
              <a:t>maçonnerie et en TBEE </a:t>
            </a:r>
            <a:endParaRPr lang="fr-FR" b="1" dirty="0">
              <a:solidFill>
                <a:srgbClr val="FF0000"/>
              </a:solidFill>
            </a:endParaRPr>
          </a:p>
        </p:txBody>
      </p:sp>
    </p:spTree>
    <p:extLst>
      <p:ext uri="{BB962C8B-B14F-4D97-AF65-F5344CB8AC3E}">
        <p14:creationId xmlns:p14="http://schemas.microsoft.com/office/powerpoint/2010/main" val="2328634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ressources</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5</a:t>
            </a:fld>
            <a:endParaRPr lang="fr-FR" dirty="0"/>
          </a:p>
        </p:txBody>
      </p:sp>
      <p:pic>
        <p:nvPicPr>
          <p:cNvPr id="8" name="Picture 2"/>
          <p:cNvPicPr>
            <a:picLocks noChangeAspect="1" noChangeArrowheads="1"/>
          </p:cNvPicPr>
          <p:nvPr/>
        </p:nvPicPr>
        <p:blipFill>
          <a:blip r:embed="rId3"/>
          <a:srcRect l="3101" t="14154" r="4711" b="6250"/>
          <a:stretch>
            <a:fillRect/>
          </a:stretch>
        </p:blipFill>
        <p:spPr bwMode="auto">
          <a:xfrm>
            <a:off x="2839336" y="1286937"/>
            <a:ext cx="4612341" cy="2238950"/>
          </a:xfrm>
          <a:prstGeom prst="rect">
            <a:avLst/>
          </a:prstGeom>
          <a:noFill/>
          <a:ln w="9525">
            <a:noFill/>
            <a:miter lim="800000"/>
            <a:headEnd/>
            <a:tailEnd/>
          </a:ln>
        </p:spPr>
      </p:pic>
      <p:pic>
        <p:nvPicPr>
          <p:cNvPr id="6" name="Picture 3"/>
          <p:cNvPicPr>
            <a:picLocks noChangeAspect="1" noChangeArrowheads="1"/>
          </p:cNvPicPr>
          <p:nvPr/>
        </p:nvPicPr>
        <p:blipFill>
          <a:blip r:embed="rId4"/>
          <a:srcRect t="20970" b="7424"/>
          <a:stretch>
            <a:fillRect/>
          </a:stretch>
        </p:blipFill>
        <p:spPr bwMode="auto">
          <a:xfrm>
            <a:off x="116006" y="3256187"/>
            <a:ext cx="6352744" cy="2557528"/>
          </a:xfrm>
          <a:prstGeom prst="rect">
            <a:avLst/>
          </a:prstGeom>
          <a:noFill/>
          <a:ln w="9525">
            <a:noFill/>
            <a:miter lim="800000"/>
            <a:headEnd/>
            <a:tailEnd/>
          </a:ln>
        </p:spPr>
      </p:pic>
      <p:pic>
        <p:nvPicPr>
          <p:cNvPr id="1026" name="Picture 2"/>
          <p:cNvPicPr>
            <a:picLocks noChangeAspect="1" noChangeArrowheads="1"/>
          </p:cNvPicPr>
          <p:nvPr/>
        </p:nvPicPr>
        <p:blipFill>
          <a:blip r:embed="rId5"/>
          <a:srcRect l="33112" t="20110" r="34896" b="3358"/>
          <a:stretch>
            <a:fillRect/>
          </a:stretch>
        </p:blipFill>
        <p:spPr bwMode="auto">
          <a:xfrm>
            <a:off x="5837258" y="2391802"/>
            <a:ext cx="3228837" cy="4342632"/>
          </a:xfrm>
          <a:prstGeom prst="rect">
            <a:avLst/>
          </a:prstGeom>
          <a:noFill/>
          <a:ln w="9525">
            <a:noFill/>
            <a:miter lim="800000"/>
            <a:headEnd/>
            <a:tailEnd/>
          </a:ln>
        </p:spPr>
      </p:pic>
      <p:sp>
        <p:nvSpPr>
          <p:cNvPr id="14" name="Organigramme : Document 13"/>
          <p:cNvSpPr/>
          <p:nvPr/>
        </p:nvSpPr>
        <p:spPr>
          <a:xfrm>
            <a:off x="4057080" y="1677866"/>
            <a:ext cx="2411670" cy="1100325"/>
          </a:xfrm>
          <a:prstGeom prst="flowChartDocumen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dirty="0" smtClean="0"/>
              <a:t>AUTRES RESSOURCES</a:t>
            </a:r>
            <a:endParaRPr lang="fr-FR" dirty="0" smtClean="0">
              <a:hlinkClick r:id="rId6"/>
            </a:endParaRPr>
          </a:p>
          <a:p>
            <a:r>
              <a:rPr lang="fr-FR" dirty="0" smtClean="0">
                <a:hlinkClick r:id="rId7"/>
              </a:rPr>
              <a:t>https://www.viaeduc.fr</a:t>
            </a:r>
            <a:r>
              <a:rPr lang="fr-FR" dirty="0" smtClean="0"/>
              <a:t>etc…</a:t>
            </a:r>
            <a:endParaRPr lang="fr-FR" dirty="0"/>
          </a:p>
        </p:txBody>
      </p:sp>
      <p:sp>
        <p:nvSpPr>
          <p:cNvPr id="15" name="Organigramme : Document 14"/>
          <p:cNvSpPr/>
          <p:nvPr/>
        </p:nvSpPr>
        <p:spPr>
          <a:xfrm>
            <a:off x="1542198" y="3998794"/>
            <a:ext cx="2527110" cy="1375071"/>
          </a:xfrm>
          <a:prstGeom prst="flowChart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TABLEUR</a:t>
            </a:r>
            <a:endParaRPr lang="fr-FR" dirty="0" smtClean="0">
              <a:hlinkClick r:id="rId8"/>
            </a:endParaRPr>
          </a:p>
          <a:p>
            <a:r>
              <a:rPr lang="fr-FR" dirty="0" smtClean="0">
                <a:hlinkClick r:id="rId8"/>
              </a:rPr>
              <a:t>http://eduscol.education.fr/cid99549/ressources-technologie-c4.html</a:t>
            </a:r>
            <a:endParaRPr lang="fr-FR" dirty="0"/>
          </a:p>
        </p:txBody>
      </p:sp>
      <p:sp>
        <p:nvSpPr>
          <p:cNvPr id="16" name="Organigramme : Document 15"/>
          <p:cNvSpPr/>
          <p:nvPr/>
        </p:nvSpPr>
        <p:spPr>
          <a:xfrm>
            <a:off x="6191334" y="3899906"/>
            <a:ext cx="2495466" cy="1473959"/>
          </a:xfrm>
          <a:prstGeom prst="flowChart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REFERENTIEL</a:t>
            </a:r>
          </a:p>
          <a:p>
            <a:r>
              <a:rPr lang="fr-FR" sz="1200" dirty="0" smtClean="0">
                <a:hlinkClick r:id="rId9"/>
              </a:rPr>
              <a:t>http://cache.media.education.gouv.fr/file/37/79/4/ensel224_referentiel_643794.pdf</a:t>
            </a:r>
            <a:endParaRPr lang="fr-FR" sz="1200" dirty="0"/>
          </a:p>
        </p:txBody>
      </p:sp>
    </p:spTree>
    <p:extLst>
      <p:ext uri="{BB962C8B-B14F-4D97-AF65-F5344CB8AC3E}">
        <p14:creationId xmlns:p14="http://schemas.microsoft.com/office/powerpoint/2010/main" val="2328634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1572" t="19776" r="40090" b="38826"/>
          <a:stretch>
            <a:fillRect/>
          </a:stretch>
        </p:blipFill>
        <p:spPr bwMode="auto">
          <a:xfrm>
            <a:off x="248948" y="1471084"/>
            <a:ext cx="7900994" cy="3152207"/>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Choix de la séquence</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6</a:t>
            </a:fld>
            <a:endParaRPr lang="fr-FR" dirty="0"/>
          </a:p>
        </p:txBody>
      </p:sp>
      <p:sp>
        <p:nvSpPr>
          <p:cNvPr id="10" name="Rectangle avec flèche vers la gauche 9"/>
          <p:cNvSpPr/>
          <p:nvPr/>
        </p:nvSpPr>
        <p:spPr>
          <a:xfrm>
            <a:off x="4724435" y="1692322"/>
            <a:ext cx="3875964" cy="3428941"/>
          </a:xfrm>
          <a:prstGeom prst="left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solidFill>
                  <a:schemeClr val="bg1"/>
                </a:solidFill>
              </a:rPr>
              <a:t>Utilisation de l’existant, en fonction :</a:t>
            </a:r>
          </a:p>
          <a:p>
            <a:pPr algn="ctr"/>
            <a:endParaRPr lang="fr-FR" b="1" dirty="0" smtClean="0">
              <a:solidFill>
                <a:schemeClr val="bg1"/>
              </a:solidFill>
            </a:endParaRPr>
          </a:p>
          <a:p>
            <a:pPr algn="ctr">
              <a:buFontTx/>
              <a:buChar char="-"/>
            </a:pPr>
            <a:r>
              <a:rPr lang="fr-FR" b="1" dirty="0" smtClean="0">
                <a:solidFill>
                  <a:schemeClr val="bg1"/>
                </a:solidFill>
              </a:rPr>
              <a:t> Les compétences à travailler</a:t>
            </a:r>
          </a:p>
          <a:p>
            <a:pPr algn="ctr">
              <a:buFontTx/>
              <a:buChar char="-"/>
            </a:pPr>
            <a:r>
              <a:rPr lang="fr-FR" b="1" dirty="0" smtClean="0">
                <a:solidFill>
                  <a:schemeClr val="bg1"/>
                </a:solidFill>
              </a:rPr>
              <a:t> Les liens avec la découverte professionnelle </a:t>
            </a:r>
          </a:p>
          <a:p>
            <a:pPr algn="ctr">
              <a:buFontTx/>
              <a:buChar char="-"/>
            </a:pPr>
            <a:r>
              <a:rPr lang="fr-FR" b="1" dirty="0" smtClean="0">
                <a:solidFill>
                  <a:schemeClr val="bg1"/>
                </a:solidFill>
              </a:rPr>
              <a:t>Les liens interdisciplinaires et parcours</a:t>
            </a:r>
            <a:endParaRPr lang="fr-FR" b="1" dirty="0">
              <a:solidFill>
                <a:schemeClr val="bg1"/>
              </a:solidFill>
            </a:endParaRPr>
          </a:p>
        </p:txBody>
      </p:sp>
      <p:sp>
        <p:nvSpPr>
          <p:cNvPr id="11" name="Organigramme : Document 10"/>
          <p:cNvSpPr/>
          <p:nvPr/>
        </p:nvSpPr>
        <p:spPr>
          <a:xfrm>
            <a:off x="475397" y="3998794"/>
            <a:ext cx="2527110" cy="1375071"/>
          </a:xfrm>
          <a:prstGeom prst="flowChart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smtClean="0"/>
              <a:t>TABLEUR</a:t>
            </a:r>
            <a:endParaRPr lang="fr-FR" b="1" dirty="0" smtClean="0">
              <a:hlinkClick r:id="rId4"/>
            </a:endParaRPr>
          </a:p>
          <a:p>
            <a:r>
              <a:rPr lang="fr-FR" b="1" dirty="0" smtClean="0">
                <a:solidFill>
                  <a:schemeClr val="bg1"/>
                </a:solidFill>
                <a:hlinkClick r:id="rId4"/>
              </a:rPr>
              <a:t>http://eduscol.education.fr/cid99549/ressources-technologie-c4.html</a:t>
            </a:r>
            <a:endParaRPr lang="fr-FR" b="1" dirty="0">
              <a:solidFill>
                <a:schemeClr val="bg1"/>
              </a:solidFill>
            </a:endParaRPr>
          </a:p>
        </p:txBody>
      </p:sp>
    </p:spTree>
    <p:extLst>
      <p:ext uri="{BB962C8B-B14F-4D97-AF65-F5344CB8AC3E}">
        <p14:creationId xmlns:p14="http://schemas.microsoft.com/office/powerpoint/2010/main" val="232863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l="35087" t="19272" r="35648" b="6661"/>
          <a:stretch>
            <a:fillRect/>
          </a:stretch>
        </p:blipFill>
        <p:spPr bwMode="auto">
          <a:xfrm>
            <a:off x="805400" y="1552278"/>
            <a:ext cx="3216413" cy="4576760"/>
          </a:xfrm>
          <a:prstGeom prst="rect">
            <a:avLst/>
          </a:prstGeom>
          <a:noFill/>
          <a:ln w="9525">
            <a:noFill/>
            <a:miter lim="800000"/>
            <a:headEnd/>
            <a:tailEnd/>
          </a:ln>
        </p:spPr>
      </p:pic>
      <p:sp>
        <p:nvSpPr>
          <p:cNvPr id="2" name="Titre 1"/>
          <p:cNvSpPr>
            <a:spLocks noGrp="1"/>
          </p:cNvSpPr>
          <p:nvPr>
            <p:ph type="title"/>
          </p:nvPr>
        </p:nvSpPr>
        <p:spPr/>
        <p:txBody>
          <a:bodyPr/>
          <a:lstStyle/>
          <a:p>
            <a:r>
              <a:rPr lang="fr-FR" dirty="0" smtClean="0"/>
              <a:t>STRUCTURATION DES CONNAISSANCES</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7</a:t>
            </a:fld>
            <a:endParaRPr lang="fr-FR" dirty="0"/>
          </a:p>
        </p:txBody>
      </p:sp>
      <p:pic>
        <p:nvPicPr>
          <p:cNvPr id="6" name="Picture 2"/>
          <p:cNvPicPr>
            <a:picLocks noChangeAspect="1" noChangeArrowheads="1"/>
          </p:cNvPicPr>
          <p:nvPr/>
        </p:nvPicPr>
        <p:blipFill>
          <a:blip r:embed="rId4"/>
          <a:srcRect l="33112" t="20110" r="34896" b="3358"/>
          <a:stretch>
            <a:fillRect/>
          </a:stretch>
        </p:blipFill>
        <p:spPr bwMode="auto">
          <a:xfrm>
            <a:off x="5547813" y="1610531"/>
            <a:ext cx="3359604" cy="4518507"/>
          </a:xfrm>
          <a:prstGeom prst="rect">
            <a:avLst/>
          </a:prstGeom>
          <a:noFill/>
          <a:ln w="9525">
            <a:noFill/>
            <a:miter lim="800000"/>
            <a:headEnd/>
            <a:tailEnd/>
          </a:ln>
        </p:spPr>
      </p:pic>
      <p:sp>
        <p:nvSpPr>
          <p:cNvPr id="8" name="Ellipse 7"/>
          <p:cNvSpPr/>
          <p:nvPr/>
        </p:nvSpPr>
        <p:spPr>
          <a:xfrm>
            <a:off x="5970896" y="3125831"/>
            <a:ext cx="2715904" cy="12823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Référentiel</a:t>
            </a:r>
            <a:endParaRPr lang="fr-FR" dirty="0"/>
          </a:p>
        </p:txBody>
      </p:sp>
      <p:sp>
        <p:nvSpPr>
          <p:cNvPr id="10" name="Ellipse 9"/>
          <p:cNvSpPr/>
          <p:nvPr/>
        </p:nvSpPr>
        <p:spPr>
          <a:xfrm>
            <a:off x="1018989" y="2921115"/>
            <a:ext cx="2715904" cy="12823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smtClean="0"/>
          </a:p>
          <a:p>
            <a:pPr algn="ctr"/>
            <a:r>
              <a:rPr lang="fr-FR" dirty="0" smtClean="0"/>
              <a:t>Socle commun</a:t>
            </a:r>
          </a:p>
          <a:p>
            <a:pPr algn="ctr"/>
            <a:endParaRPr lang="fr-FR" dirty="0"/>
          </a:p>
        </p:txBody>
      </p:sp>
      <p:sp>
        <p:nvSpPr>
          <p:cNvPr id="11" name="Plus 10"/>
          <p:cNvSpPr/>
          <p:nvPr/>
        </p:nvSpPr>
        <p:spPr>
          <a:xfrm>
            <a:off x="4346810" y="3125831"/>
            <a:ext cx="1201003" cy="1282395"/>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28634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Choix des séances et de leur problématique</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8</a:t>
            </a:fld>
            <a:endParaRPr lang="fr-FR" dirty="0"/>
          </a:p>
        </p:txBody>
      </p:sp>
      <p:pic>
        <p:nvPicPr>
          <p:cNvPr id="8" name="Picture 2"/>
          <p:cNvPicPr>
            <a:picLocks noChangeAspect="1" noChangeArrowheads="1"/>
          </p:cNvPicPr>
          <p:nvPr/>
        </p:nvPicPr>
        <p:blipFill>
          <a:blip r:embed="rId3"/>
          <a:srcRect l="33112" t="20110" r="34896" b="3358"/>
          <a:stretch>
            <a:fillRect/>
          </a:stretch>
        </p:blipFill>
        <p:spPr bwMode="auto">
          <a:xfrm>
            <a:off x="238838" y="1471083"/>
            <a:ext cx="2538481" cy="3414136"/>
          </a:xfrm>
          <a:prstGeom prst="rect">
            <a:avLst/>
          </a:prstGeom>
          <a:noFill/>
          <a:ln w="9525">
            <a:noFill/>
            <a:miter lim="800000"/>
            <a:headEnd/>
            <a:tailEnd/>
          </a:ln>
        </p:spPr>
      </p:pic>
      <p:sp>
        <p:nvSpPr>
          <p:cNvPr id="10" name="Ellipse 9"/>
          <p:cNvSpPr/>
          <p:nvPr/>
        </p:nvSpPr>
        <p:spPr>
          <a:xfrm>
            <a:off x="238838" y="2569332"/>
            <a:ext cx="2715904" cy="12823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Compétences</a:t>
            </a:r>
            <a:endParaRPr lang="fr-FR" dirty="0"/>
          </a:p>
        </p:txBody>
      </p:sp>
      <p:pic>
        <p:nvPicPr>
          <p:cNvPr id="3074" name="Picture 2" descr="C:\Users\Camille\Desktop\plateformetechniqueLPCambrai.png"/>
          <p:cNvPicPr>
            <a:picLocks noChangeAspect="1" noChangeArrowheads="1"/>
          </p:cNvPicPr>
          <p:nvPr/>
        </p:nvPicPr>
        <p:blipFill>
          <a:blip r:embed="rId4"/>
          <a:srcRect/>
          <a:stretch>
            <a:fillRect/>
          </a:stretch>
        </p:blipFill>
        <p:spPr bwMode="auto">
          <a:xfrm>
            <a:off x="5559154" y="1909521"/>
            <a:ext cx="3127646" cy="2347900"/>
          </a:xfrm>
          <a:prstGeom prst="rect">
            <a:avLst/>
          </a:prstGeom>
          <a:noFill/>
        </p:spPr>
      </p:pic>
      <p:sp>
        <p:nvSpPr>
          <p:cNvPr id="11" name="Ellipse 10"/>
          <p:cNvSpPr/>
          <p:nvPr/>
        </p:nvSpPr>
        <p:spPr>
          <a:xfrm>
            <a:off x="5693426" y="1286937"/>
            <a:ext cx="2715904" cy="128239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Découverte professionnelle</a:t>
            </a:r>
            <a:endParaRPr lang="fr-FR" dirty="0"/>
          </a:p>
        </p:txBody>
      </p:sp>
      <p:sp>
        <p:nvSpPr>
          <p:cNvPr id="13" name="Double flèche horizontale 12"/>
          <p:cNvSpPr/>
          <p:nvPr/>
        </p:nvSpPr>
        <p:spPr>
          <a:xfrm>
            <a:off x="5420390" y="4885218"/>
            <a:ext cx="2729552" cy="125559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t>Enchaînement des séances</a:t>
            </a:r>
            <a:endParaRPr lang="fr-FR" dirty="0"/>
          </a:p>
        </p:txBody>
      </p:sp>
      <p:sp>
        <p:nvSpPr>
          <p:cNvPr id="12" name="Rectangle à coins arrondis 11"/>
          <p:cNvSpPr/>
          <p:nvPr/>
        </p:nvSpPr>
        <p:spPr>
          <a:xfrm>
            <a:off x="3173106" y="3176163"/>
            <a:ext cx="2040339" cy="1081258"/>
          </a:xfrm>
          <a:prstGeom prst="roundRect">
            <a:avLst/>
          </a:prstGeom>
          <a:solidFill>
            <a:schemeClr val="accent4">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t>Création des séances</a:t>
            </a:r>
            <a:endParaRPr lang="fr-FR" sz="2800" dirty="0"/>
          </a:p>
        </p:txBody>
      </p:sp>
      <p:cxnSp>
        <p:nvCxnSpPr>
          <p:cNvPr id="15" name="Connecteur droit avec flèche 14"/>
          <p:cNvCxnSpPr/>
          <p:nvPr/>
        </p:nvCxnSpPr>
        <p:spPr>
          <a:xfrm flipV="1">
            <a:off x="4995081" y="2569332"/>
            <a:ext cx="900752" cy="81531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flipH="1" flipV="1">
            <a:off x="2538484" y="3176163"/>
            <a:ext cx="873456" cy="42684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5049672" y="4067033"/>
            <a:ext cx="846161" cy="12692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8634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èche vers le bas 14"/>
          <p:cNvSpPr/>
          <p:nvPr/>
        </p:nvSpPr>
        <p:spPr>
          <a:xfrm>
            <a:off x="3566734" y="3916907"/>
            <a:ext cx="461665" cy="251291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smtClean="0"/>
              <a:t>Choix de la démarche pédagogique et création des séances</a:t>
            </a:r>
            <a:endParaRPr lang="fr-FR" dirty="0"/>
          </a:p>
        </p:txBody>
      </p:sp>
      <p:sp>
        <p:nvSpPr>
          <p:cNvPr id="5" name="Espace réservé du numéro de diapositive 4"/>
          <p:cNvSpPr>
            <a:spLocks noGrp="1"/>
          </p:cNvSpPr>
          <p:nvPr>
            <p:ph type="sldNum" sz="quarter" idx="12"/>
          </p:nvPr>
        </p:nvSpPr>
        <p:spPr/>
        <p:txBody>
          <a:bodyPr/>
          <a:lstStyle/>
          <a:p>
            <a:fld id="{A786685B-2977-D546-9E3D-3CA676A47F0C}" type="slidenum">
              <a:rPr lang="fr-FR" smtClean="0"/>
              <a:pPr/>
              <a:t>9</a:t>
            </a:fld>
            <a:endParaRPr lang="fr-FR" dirty="0"/>
          </a:p>
        </p:txBody>
      </p:sp>
      <p:pic>
        <p:nvPicPr>
          <p:cNvPr id="6" name="Picture 2"/>
          <p:cNvPicPr>
            <a:picLocks noChangeAspect="1" noChangeArrowheads="1"/>
          </p:cNvPicPr>
          <p:nvPr/>
        </p:nvPicPr>
        <p:blipFill>
          <a:blip r:embed="rId3"/>
          <a:srcRect l="19377" t="12316" r="39333" b="12635"/>
          <a:stretch>
            <a:fillRect/>
          </a:stretch>
        </p:blipFill>
        <p:spPr bwMode="auto">
          <a:xfrm>
            <a:off x="116007" y="1487496"/>
            <a:ext cx="2859206" cy="2921829"/>
          </a:xfrm>
          <a:prstGeom prst="rect">
            <a:avLst/>
          </a:prstGeom>
          <a:noFill/>
          <a:ln w="9525">
            <a:noFill/>
            <a:miter lim="800000"/>
            <a:headEnd/>
            <a:tailEnd/>
          </a:ln>
        </p:spPr>
      </p:pic>
      <p:pic>
        <p:nvPicPr>
          <p:cNvPr id="8" name="Picture 3"/>
          <p:cNvPicPr>
            <a:picLocks noChangeAspect="1" noChangeArrowheads="1"/>
          </p:cNvPicPr>
          <p:nvPr/>
        </p:nvPicPr>
        <p:blipFill>
          <a:blip r:embed="rId4"/>
          <a:srcRect l="22290" t="52946" r="29921" b="9510"/>
          <a:stretch>
            <a:fillRect/>
          </a:stretch>
        </p:blipFill>
        <p:spPr bwMode="auto">
          <a:xfrm>
            <a:off x="3522219" y="1510572"/>
            <a:ext cx="5448059" cy="2406335"/>
          </a:xfrm>
          <a:prstGeom prst="rect">
            <a:avLst/>
          </a:prstGeom>
          <a:noFill/>
          <a:ln w="9525">
            <a:noFill/>
            <a:miter lim="800000"/>
            <a:headEnd/>
            <a:tailEnd/>
          </a:ln>
        </p:spPr>
      </p:pic>
      <p:sp>
        <p:nvSpPr>
          <p:cNvPr id="10" name="Flèche droite 9"/>
          <p:cNvSpPr/>
          <p:nvPr/>
        </p:nvSpPr>
        <p:spPr>
          <a:xfrm>
            <a:off x="2816108" y="2293318"/>
            <a:ext cx="750626" cy="65509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028399" y="3936831"/>
            <a:ext cx="4572000" cy="2492990"/>
          </a:xfrm>
          <a:prstGeom prst="rect">
            <a:avLst/>
          </a:prstGeom>
        </p:spPr>
        <p:txBody>
          <a:bodyPr>
            <a:spAutoFit/>
          </a:bodyPr>
          <a:lstStyle/>
          <a:p>
            <a:pPr lvl="0"/>
            <a:r>
              <a:rPr lang="fr-FR" sz="1200" b="1" dirty="0" smtClean="0"/>
              <a:t>Situation qui interpelle</a:t>
            </a:r>
            <a:endParaRPr lang="fr-FR" sz="1200" dirty="0" smtClean="0"/>
          </a:p>
          <a:p>
            <a:pPr lvl="0"/>
            <a:r>
              <a:rPr lang="fr-FR" sz="1200" b="1" dirty="0" smtClean="0"/>
              <a:t>Appropriation du problème et formulation du problème </a:t>
            </a:r>
          </a:p>
          <a:p>
            <a:r>
              <a:rPr lang="fr-FR" sz="1200" b="1" dirty="0" smtClean="0"/>
              <a:t>Hypothèses des élèves</a:t>
            </a:r>
          </a:p>
          <a:p>
            <a:pPr lvl="0"/>
            <a:r>
              <a:rPr lang="fr-FR" sz="1200" b="1" dirty="0" smtClean="0"/>
              <a:t>Expérimentations proposées par les élèves</a:t>
            </a:r>
            <a:endParaRPr lang="fr-FR" sz="1200" dirty="0" smtClean="0"/>
          </a:p>
          <a:p>
            <a:pPr lvl="0"/>
            <a:r>
              <a:rPr lang="fr-FR" sz="1200" b="1" dirty="0" smtClean="0"/>
              <a:t>Activités d’investigation :</a:t>
            </a:r>
            <a:endParaRPr lang="fr-FR" sz="1200" dirty="0" smtClean="0"/>
          </a:p>
          <a:p>
            <a:pPr lvl="1"/>
            <a:r>
              <a:rPr lang="fr-FR" sz="1200" i="1" dirty="0" smtClean="0"/>
              <a:t>Identification des productions (proposée par les élèves, validée par le professeur)</a:t>
            </a:r>
            <a:endParaRPr lang="fr-FR" sz="1200" dirty="0" smtClean="0"/>
          </a:p>
          <a:p>
            <a:pPr lvl="1"/>
            <a:r>
              <a:rPr lang="fr-FR" sz="1200" i="1" dirty="0" smtClean="0"/>
              <a:t>Planification des tâches (proposée par les élèves ; validée par le professeur)</a:t>
            </a:r>
          </a:p>
          <a:p>
            <a:pPr lvl="1"/>
            <a:r>
              <a:rPr lang="fr-FR" sz="1200" i="1" dirty="0" smtClean="0"/>
              <a:t>Répartition des tâches (proposée par les élèves ; validée par le professeur)</a:t>
            </a:r>
            <a:endParaRPr lang="fr-FR" sz="1200" dirty="0" smtClean="0"/>
          </a:p>
          <a:p>
            <a:r>
              <a:rPr lang="fr-FR" sz="1200" b="1" dirty="0" smtClean="0"/>
              <a:t>Bilan de séance </a:t>
            </a:r>
          </a:p>
          <a:p>
            <a:pPr lvl="0"/>
            <a:r>
              <a:rPr lang="fr-FR" sz="1200" b="1" dirty="0" smtClean="0"/>
              <a:t>Ouverture </a:t>
            </a:r>
            <a:endParaRPr lang="fr-FR" sz="1200" dirty="0" smtClean="0"/>
          </a:p>
        </p:txBody>
      </p:sp>
      <p:sp>
        <p:nvSpPr>
          <p:cNvPr id="12" name="Flèche vers le bas 11"/>
          <p:cNvSpPr/>
          <p:nvPr/>
        </p:nvSpPr>
        <p:spPr>
          <a:xfrm>
            <a:off x="6353033" y="3603504"/>
            <a:ext cx="668740" cy="59238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smtClean="0"/>
              <a:t>?</a:t>
            </a:r>
            <a:endParaRPr lang="fr-FR" sz="2000" dirty="0"/>
          </a:p>
        </p:txBody>
      </p:sp>
      <p:sp>
        <p:nvSpPr>
          <p:cNvPr id="14" name="ZoneTexte 13"/>
          <p:cNvSpPr txBox="1"/>
          <p:nvPr/>
        </p:nvSpPr>
        <p:spPr>
          <a:xfrm>
            <a:off x="3566734" y="3916907"/>
            <a:ext cx="461665" cy="2474003"/>
          </a:xfrm>
          <a:prstGeom prst="rect">
            <a:avLst/>
          </a:prstGeom>
          <a:noFill/>
        </p:spPr>
        <p:txBody>
          <a:bodyPr vert="vert270" wrap="square" rtlCol="0">
            <a:spAutoFit/>
          </a:bodyPr>
          <a:lstStyle/>
          <a:p>
            <a:r>
              <a:rPr lang="fr-FR" dirty="0" smtClean="0"/>
              <a:t>Fonction de la démarche</a:t>
            </a:r>
            <a:endParaRPr lang="fr-FR" dirty="0"/>
          </a:p>
        </p:txBody>
      </p:sp>
    </p:spTree>
    <p:extLst>
      <p:ext uri="{BB962C8B-B14F-4D97-AF65-F5344CB8AC3E}">
        <p14:creationId xmlns:p14="http://schemas.microsoft.com/office/powerpoint/2010/main" val="2328634319"/>
      </p:ext>
    </p:extLst>
  </p:cSld>
  <p:clrMapOvr>
    <a:masterClrMapping/>
  </p:clrMapOvr>
</p:sld>
</file>

<file path=ppt/theme/theme1.xml><?xml version="1.0" encoding="utf-8"?>
<a:theme xmlns:a="http://schemas.openxmlformats.org/drawingml/2006/main" name="page de presentation et de 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age de sous-parti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ges de contenus">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6A5D86C437A24C83C1B49F509B56B4" ma:contentTypeVersion="1" ma:contentTypeDescription="Crée un document." ma:contentTypeScope="" ma:versionID="b0d49e8b6fe21d55c3c8d973bf6fc59f">
  <xsd:schema xmlns:xsd="http://www.w3.org/2001/XMLSchema" xmlns:xs="http://www.w3.org/2001/XMLSchema" xmlns:p="http://schemas.microsoft.com/office/2006/metadata/properties" xmlns:ns1="http://schemas.microsoft.com/sharepoint/v3" targetNamespace="http://schemas.microsoft.com/office/2006/metadata/properties" ma:root="true" ma:fieldsID="e3c27bd0fcb797d0a61d91e17cfc962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description="" ma:hidden="true" ma:internalName="PublishingStartDate">
      <xsd:simpleType>
        <xsd:restriction base="dms:Unknown"/>
      </xsd:simpleType>
    </xsd:element>
    <xsd:element name="PublishingExpirationDate" ma:index="9" nillable="true" ma:displayName="Date de fin de planification"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672D60F-A0FA-4913-A0C2-4C42DB1115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DF3BBD-BA71-49D8-A4F6-9C4462E1E1E0}">
  <ds:schemaRefs>
    <ds:schemaRef ds:uri="http://schemas.microsoft.com/sharepoint/v3/contenttype/forms"/>
  </ds:schemaRefs>
</ds:datastoreItem>
</file>

<file path=customXml/itemProps3.xml><?xml version="1.0" encoding="utf-8"?>
<ds:datastoreItem xmlns:ds="http://schemas.openxmlformats.org/officeDocument/2006/customXml" ds:itemID="{A1F9A5E2-31E2-4E63-BA6B-DE52211595B3}">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sharepoint/v3"/>
    <ds:schemaRef ds:uri="http://www.w3.org/XML/1998/namespace"/>
    <ds:schemaRef ds:uri="http://purl.org/dc/terms/"/>
    <ds:schemaRef ds:uri="http://schemas.microsoft.com/office/infopath/2007/PartnerControl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TotalTime>
  <Words>2754</Words>
  <Application>Microsoft Office PowerPoint</Application>
  <PresentationFormat>Affichage à l'écran (4:3)</PresentationFormat>
  <Paragraphs>350</Paragraphs>
  <Slides>24</Slides>
  <Notes>24</Notes>
  <HiddenSlides>0</HiddenSlides>
  <MMClips>0</MMClips>
  <ScaleCrop>false</ScaleCrop>
  <HeadingPairs>
    <vt:vector size="4" baseType="variant">
      <vt:variant>
        <vt:lpstr>Thème</vt:lpstr>
      </vt:variant>
      <vt:variant>
        <vt:i4>3</vt:i4>
      </vt:variant>
      <vt:variant>
        <vt:lpstr>Titres des diapositives</vt:lpstr>
      </vt:variant>
      <vt:variant>
        <vt:i4>24</vt:i4>
      </vt:variant>
    </vt:vector>
  </HeadingPairs>
  <TitlesOfParts>
    <vt:vector size="27" baseType="lpstr">
      <vt:lpstr>page de presentation et de partie</vt:lpstr>
      <vt:lpstr>page de sous-partie</vt:lpstr>
      <vt:lpstr>pages de contenus</vt:lpstr>
      <vt:lpstr>DÉMARCHE DE CONCEPTION D’UNE SÉQUENCE DE TECHNOLOGIE</vt:lpstr>
      <vt:lpstr>SOMMAIRE</vt:lpstr>
      <vt:lpstr>LA DÉMARCHE</vt:lpstr>
      <vt:lpstr>Mise en situation</vt:lpstr>
      <vt:lpstr>Les ressources</vt:lpstr>
      <vt:lpstr>Choix de la séquence</vt:lpstr>
      <vt:lpstr>STRUCTURATION DES CONNAISSANCES</vt:lpstr>
      <vt:lpstr>Choix des séances et de leur problématique</vt:lpstr>
      <vt:lpstr>Choix de la démarche pédagogique et création des séances</vt:lpstr>
      <vt:lpstr>UNE SÉQUENCE EXEMPLE</vt:lpstr>
      <vt:lpstr>Thème de la séquence</vt:lpstr>
      <vt:lpstr>Liens interdisciplinaires Et PARCOURS</vt:lpstr>
      <vt:lpstr>Problématique</vt:lpstr>
      <vt:lpstr>Appropriation de la problématique</vt:lpstr>
      <vt:lpstr>Découpage de la séquence</vt:lpstr>
      <vt:lpstr>ORGANISATION DES SéANCES en VUE d’une Structuration des connaissances</vt:lpstr>
      <vt:lpstr>SEANCE 1 : Quel matériau choisir pour la construction d’un tablier ?</vt:lpstr>
      <vt:lpstr>Séance 1 : Activités Expérimentales</vt:lpstr>
      <vt:lpstr>SéANCE 1 : Simulations NUMéRIQUES</vt:lpstr>
      <vt:lpstr>Séance 1 : Simulations numériques</vt:lpstr>
      <vt:lpstr>SéANCE 1 : Quel matériau choisir ?</vt:lpstr>
      <vt:lpstr>SéANCE 2 : Quelles solutions peuvent être apportées pour compenser les modifications d’un pont à cause de la chaleur ?</vt:lpstr>
      <vt:lpstr>SéANCE 3 : Comment détecter les contraintes « extraordinaires » en temps réel et prévenir les usagers ?</vt:lpstr>
      <vt:lpstr>Conclusion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Administrateur MEN</dc:creator>
  <cp:lastModifiedBy>Administration centrale</cp:lastModifiedBy>
  <cp:revision>396</cp:revision>
  <cp:lastPrinted>2015-02-04T16:19:06Z</cp:lastPrinted>
  <dcterms:created xsi:type="dcterms:W3CDTF">2015-02-04T10:43:31Z</dcterms:created>
  <dcterms:modified xsi:type="dcterms:W3CDTF">2017-06-13T05:39:57Z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0x010100166A5D86C437A24C83C1B49F509B56B4</vt:lpwstr>
  </property>
</Properties>
</file>