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4"/>
    <p:sldMasterId id="2147483661" r:id="rId5"/>
    <p:sldMasterId id="2147483663" r:id="rId6"/>
  </p:sldMasterIdLst>
  <p:notesMasterIdLst>
    <p:notesMasterId r:id="rId23"/>
  </p:notesMasterIdLst>
  <p:handoutMasterIdLst>
    <p:handoutMasterId r:id="rId24"/>
  </p:handoutMasterIdLst>
  <p:sldIdLst>
    <p:sldId id="329" r:id="rId7"/>
    <p:sldId id="335" r:id="rId8"/>
    <p:sldId id="333" r:id="rId9"/>
    <p:sldId id="336" r:id="rId10"/>
    <p:sldId id="317" r:id="rId11"/>
    <p:sldId id="319" r:id="rId12"/>
    <p:sldId id="332" r:id="rId13"/>
    <p:sldId id="321" r:id="rId14"/>
    <p:sldId id="322" r:id="rId15"/>
    <p:sldId id="323" r:id="rId16"/>
    <p:sldId id="320" r:id="rId17"/>
    <p:sldId id="324" r:id="rId18"/>
    <p:sldId id="334" r:id="rId19"/>
    <p:sldId id="327" r:id="rId20"/>
    <p:sldId id="337" r:id="rId21"/>
    <p:sldId id="338" r:id="rId2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ion centrale" initials="A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FF99"/>
    <a:srgbClr val="8800D1"/>
    <a:srgbClr val="070A0F"/>
    <a:srgbClr val="7800FF"/>
    <a:srgbClr val="683086"/>
    <a:srgbClr val="1A86D0"/>
    <a:srgbClr val="1FA1E5"/>
    <a:srgbClr val="9B008A"/>
    <a:srgbClr val="7B00AC"/>
    <a:srgbClr val="6E0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 snapToGrid="0" snapToObjects="1">
      <p:cViewPr>
        <p:scale>
          <a:sx n="70" d="100"/>
          <a:sy n="70" d="100"/>
        </p:scale>
        <p:origin x="-142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80E925-9FE9-4A06-B8FB-2D85CD9F6C8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7F9B95D7-473D-447A-A5CC-243CEAC28289}">
      <dgm:prSet phldrT="[Texte]"/>
      <dgm:spPr/>
      <dgm:t>
        <a:bodyPr/>
        <a:lstStyle/>
        <a:p>
          <a:r>
            <a:rPr lang="fr-FR" b="1" dirty="0" smtClean="0">
              <a:solidFill>
                <a:srgbClr val="FFFF00"/>
              </a:solidFill>
            </a:rPr>
            <a:t>1 - Découverte de l’entreprise, son marché, ses produits, ses compétences</a:t>
          </a:r>
          <a:endParaRPr lang="fr-FR" b="1" dirty="0">
            <a:solidFill>
              <a:srgbClr val="FFFF00"/>
            </a:solidFill>
          </a:endParaRPr>
        </a:p>
      </dgm:t>
    </dgm:pt>
    <dgm:pt modelId="{D0518164-6A95-4EFF-9487-91C8F1D2D07C}" type="parTrans" cxnId="{AD512368-E361-4C62-8AE0-5B756F6EF02D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FD677C9E-E7BD-4FF1-9883-1B2770FAA0CE}" type="sibTrans" cxnId="{AD512368-E361-4C62-8AE0-5B756F6EF02D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466F75EF-BEFC-4BF3-AFD1-6A0F0878B0A4}">
      <dgm:prSet phldrT="[Texte]"/>
      <dgm:spPr/>
      <dgm:t>
        <a:bodyPr/>
        <a:lstStyle/>
        <a:p>
          <a:r>
            <a:rPr lang="fr-FR" b="1" dirty="0" smtClean="0">
              <a:solidFill>
                <a:srgbClr val="FFFF00"/>
              </a:solidFill>
            </a:rPr>
            <a:t>2 - Découverte des métiers de l’entreprise qui contribuent à sa réussite</a:t>
          </a:r>
          <a:endParaRPr lang="fr-FR" b="1" dirty="0">
            <a:solidFill>
              <a:srgbClr val="FFFF00"/>
            </a:solidFill>
          </a:endParaRPr>
        </a:p>
      </dgm:t>
    </dgm:pt>
    <dgm:pt modelId="{BFF9C64B-37D5-48C2-B503-2A1CCAC1B609}" type="parTrans" cxnId="{8B3657AD-1281-4B2C-A2D3-2D1BD51C42BA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6C59D6DC-E707-48AA-8C54-F0AEB3183D2E}" type="sibTrans" cxnId="{8B3657AD-1281-4B2C-A2D3-2D1BD51C42BA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77855115-379C-4E6A-81AF-70D407907CA5}">
      <dgm:prSet phldrT="[Texte]"/>
      <dgm:spPr/>
      <dgm:t>
        <a:bodyPr/>
        <a:lstStyle/>
        <a:p>
          <a:r>
            <a:rPr lang="fr-FR" b="1" dirty="0" smtClean="0">
              <a:solidFill>
                <a:srgbClr val="FFFF00"/>
              </a:solidFill>
            </a:rPr>
            <a:t>3 – Découverte des métiers de La conception de produits chaudronnés, de la gestion de production</a:t>
          </a:r>
          <a:endParaRPr lang="fr-FR" b="1" dirty="0">
            <a:solidFill>
              <a:srgbClr val="FFFF00"/>
            </a:solidFill>
          </a:endParaRPr>
        </a:p>
      </dgm:t>
    </dgm:pt>
    <dgm:pt modelId="{1E5C33B4-BEDD-478E-8828-CA680CAEC979}" type="parTrans" cxnId="{18A7B0C9-ACC8-4D06-83D0-0ADF5C237172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48B2FC79-A1D5-4C4F-8FA8-A586C192BFBC}" type="sibTrans" cxnId="{18A7B0C9-ACC8-4D06-83D0-0ADF5C237172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F34A1011-558A-41E1-B0B4-A53F592D9A8D}">
      <dgm:prSet phldrT="[Texte]"/>
      <dgm:spPr/>
      <dgm:t>
        <a:bodyPr/>
        <a:lstStyle/>
        <a:p>
          <a:r>
            <a:rPr lang="fr-FR" b="1" dirty="0" smtClean="0">
              <a:solidFill>
                <a:srgbClr val="FFFF00"/>
              </a:solidFill>
            </a:rPr>
            <a:t>4 – découverte des métiers de la  transformation et de réalisation des produits, le contrôle qualité</a:t>
          </a:r>
          <a:endParaRPr lang="fr-FR" b="1" dirty="0">
            <a:solidFill>
              <a:srgbClr val="FFFF00"/>
            </a:solidFill>
          </a:endParaRPr>
        </a:p>
      </dgm:t>
    </dgm:pt>
    <dgm:pt modelId="{FE00A913-33E8-4201-90F5-AB7CFAB19F0A}" type="parTrans" cxnId="{217EA4BC-BDAA-41BD-BFC4-DAD2A6554361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B95E5EF4-BABB-4484-BBAE-D0D52F265FC1}" type="sibTrans" cxnId="{217EA4BC-BDAA-41BD-BFC4-DAD2A6554361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1AB1518F-4A0C-47A5-A9EF-E77DFA29D04B}">
      <dgm:prSet phldrT="[Texte]"/>
      <dgm:spPr/>
      <dgm:t>
        <a:bodyPr/>
        <a:lstStyle/>
        <a:p>
          <a:r>
            <a:rPr lang="fr-FR" b="1" dirty="0" smtClean="0">
              <a:solidFill>
                <a:srgbClr val="FFFF00"/>
              </a:solidFill>
            </a:rPr>
            <a:t>5 - Découverte des métiers de la finition et du  le parachèvement </a:t>
          </a:r>
          <a:endParaRPr lang="fr-FR" b="1" dirty="0">
            <a:solidFill>
              <a:srgbClr val="FFFF00"/>
            </a:solidFill>
          </a:endParaRPr>
        </a:p>
      </dgm:t>
    </dgm:pt>
    <dgm:pt modelId="{FFFBE758-8E61-4A51-ABF4-E43ACC6A23F7}" type="parTrans" cxnId="{3C32D227-7E02-4FCE-BCF3-CE4832383531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7A322EEA-5FED-4473-8079-BC13CA8019F7}" type="sibTrans" cxnId="{3C32D227-7E02-4FCE-BCF3-CE4832383531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E9A72C0C-3ABC-492B-9122-AA522F5F8860}" type="pres">
      <dgm:prSet presAssocID="{FC80E925-9FE9-4A06-B8FB-2D85CD9F6C87}" presName="CompostProcess" presStyleCnt="0">
        <dgm:presLayoutVars>
          <dgm:dir/>
          <dgm:resizeHandles val="exact"/>
        </dgm:presLayoutVars>
      </dgm:prSet>
      <dgm:spPr/>
    </dgm:pt>
    <dgm:pt modelId="{35026A80-91C8-4E26-A36A-595996F42AE6}" type="pres">
      <dgm:prSet presAssocID="{FC80E925-9FE9-4A06-B8FB-2D85CD9F6C87}" presName="arrow" presStyleLbl="bgShp" presStyleIdx="0" presStyleCnt="1" custScaleX="117647" custLinFactNeighborX="2091" custLinFactNeighborY="511"/>
      <dgm:spPr/>
    </dgm:pt>
    <dgm:pt modelId="{37B6DA8C-FCE4-472E-ACB7-F7A1159DD531}" type="pres">
      <dgm:prSet presAssocID="{FC80E925-9FE9-4A06-B8FB-2D85CD9F6C87}" presName="linearProcess" presStyleCnt="0"/>
      <dgm:spPr/>
    </dgm:pt>
    <dgm:pt modelId="{916D7A1F-09BD-4BF6-B6B4-151B5F61CCE2}" type="pres">
      <dgm:prSet presAssocID="{7F9B95D7-473D-447A-A5CC-243CEAC28289}" presName="textNode" presStyleLbl="node1" presStyleIdx="0" presStyleCnt="5" custLinFactNeighborX="-4574" custLinFactNeighborY="-295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0B2560B-C1D4-482D-AACF-152782F8950A}" type="pres">
      <dgm:prSet presAssocID="{FD677C9E-E7BD-4FF1-9883-1B2770FAA0CE}" presName="sibTrans" presStyleCnt="0"/>
      <dgm:spPr/>
    </dgm:pt>
    <dgm:pt modelId="{FF9C8F46-ADCE-4CEC-B1E6-A00AF4D2549C}" type="pres">
      <dgm:prSet presAssocID="{466F75EF-BEFC-4BF3-AFD1-6A0F0878B0A4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829FF8E-7121-4FCF-8352-B184DCF5DE42}" type="pres">
      <dgm:prSet presAssocID="{6C59D6DC-E707-48AA-8C54-F0AEB3183D2E}" presName="sibTrans" presStyleCnt="0"/>
      <dgm:spPr/>
    </dgm:pt>
    <dgm:pt modelId="{21B4A5D5-EB12-4B51-89A6-D14E91B804CF}" type="pres">
      <dgm:prSet presAssocID="{77855115-379C-4E6A-81AF-70D407907CA5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CEB948B-EA28-4647-AF6A-1ED7D1BC2641}" type="pres">
      <dgm:prSet presAssocID="{48B2FC79-A1D5-4C4F-8FA8-A586C192BFBC}" presName="sibTrans" presStyleCnt="0"/>
      <dgm:spPr/>
    </dgm:pt>
    <dgm:pt modelId="{4346DB34-C7D1-4032-81A6-A507937F5B74}" type="pres">
      <dgm:prSet presAssocID="{F34A1011-558A-41E1-B0B4-A53F592D9A8D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C1FC708-6012-4A71-8A78-6476D02190D1}" type="pres">
      <dgm:prSet presAssocID="{B95E5EF4-BABB-4484-BBAE-D0D52F265FC1}" presName="sibTrans" presStyleCnt="0"/>
      <dgm:spPr/>
    </dgm:pt>
    <dgm:pt modelId="{53B103E9-5AD6-4DE1-8961-7A3E2AD29B29}" type="pres">
      <dgm:prSet presAssocID="{1AB1518F-4A0C-47A5-A9EF-E77DFA29D04B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22DFAC9-69D7-4089-84F8-E75590DECC43}" type="presOf" srcId="{F34A1011-558A-41E1-B0B4-A53F592D9A8D}" destId="{4346DB34-C7D1-4032-81A6-A507937F5B74}" srcOrd="0" destOrd="0" presId="urn:microsoft.com/office/officeart/2005/8/layout/hProcess9"/>
    <dgm:cxn modelId="{E4F9CC7E-110D-43D9-9A88-EE57F35836B9}" type="presOf" srcId="{FC80E925-9FE9-4A06-B8FB-2D85CD9F6C87}" destId="{E9A72C0C-3ABC-492B-9122-AA522F5F8860}" srcOrd="0" destOrd="0" presId="urn:microsoft.com/office/officeart/2005/8/layout/hProcess9"/>
    <dgm:cxn modelId="{18A7B0C9-ACC8-4D06-83D0-0ADF5C237172}" srcId="{FC80E925-9FE9-4A06-B8FB-2D85CD9F6C87}" destId="{77855115-379C-4E6A-81AF-70D407907CA5}" srcOrd="2" destOrd="0" parTransId="{1E5C33B4-BEDD-478E-8828-CA680CAEC979}" sibTransId="{48B2FC79-A1D5-4C4F-8FA8-A586C192BFBC}"/>
    <dgm:cxn modelId="{BE8F427B-A0A8-4758-861E-9923D7089D77}" type="presOf" srcId="{1AB1518F-4A0C-47A5-A9EF-E77DFA29D04B}" destId="{53B103E9-5AD6-4DE1-8961-7A3E2AD29B29}" srcOrd="0" destOrd="0" presId="urn:microsoft.com/office/officeart/2005/8/layout/hProcess9"/>
    <dgm:cxn modelId="{8B3657AD-1281-4B2C-A2D3-2D1BD51C42BA}" srcId="{FC80E925-9FE9-4A06-B8FB-2D85CD9F6C87}" destId="{466F75EF-BEFC-4BF3-AFD1-6A0F0878B0A4}" srcOrd="1" destOrd="0" parTransId="{BFF9C64B-37D5-48C2-B503-2A1CCAC1B609}" sibTransId="{6C59D6DC-E707-48AA-8C54-F0AEB3183D2E}"/>
    <dgm:cxn modelId="{29BA3CB2-9076-4D80-ABC8-35EE80033053}" type="presOf" srcId="{77855115-379C-4E6A-81AF-70D407907CA5}" destId="{21B4A5D5-EB12-4B51-89A6-D14E91B804CF}" srcOrd="0" destOrd="0" presId="urn:microsoft.com/office/officeart/2005/8/layout/hProcess9"/>
    <dgm:cxn modelId="{217EA4BC-BDAA-41BD-BFC4-DAD2A6554361}" srcId="{FC80E925-9FE9-4A06-B8FB-2D85CD9F6C87}" destId="{F34A1011-558A-41E1-B0B4-A53F592D9A8D}" srcOrd="3" destOrd="0" parTransId="{FE00A913-33E8-4201-90F5-AB7CFAB19F0A}" sibTransId="{B95E5EF4-BABB-4484-BBAE-D0D52F265FC1}"/>
    <dgm:cxn modelId="{3C32D227-7E02-4FCE-BCF3-CE4832383531}" srcId="{FC80E925-9FE9-4A06-B8FB-2D85CD9F6C87}" destId="{1AB1518F-4A0C-47A5-A9EF-E77DFA29D04B}" srcOrd="4" destOrd="0" parTransId="{FFFBE758-8E61-4A51-ABF4-E43ACC6A23F7}" sibTransId="{7A322EEA-5FED-4473-8079-BC13CA8019F7}"/>
    <dgm:cxn modelId="{C4325697-43F3-4A77-8120-981CBB9A7C49}" type="presOf" srcId="{466F75EF-BEFC-4BF3-AFD1-6A0F0878B0A4}" destId="{FF9C8F46-ADCE-4CEC-B1E6-A00AF4D2549C}" srcOrd="0" destOrd="0" presId="urn:microsoft.com/office/officeart/2005/8/layout/hProcess9"/>
    <dgm:cxn modelId="{AD512368-E361-4C62-8AE0-5B756F6EF02D}" srcId="{FC80E925-9FE9-4A06-B8FB-2D85CD9F6C87}" destId="{7F9B95D7-473D-447A-A5CC-243CEAC28289}" srcOrd="0" destOrd="0" parTransId="{D0518164-6A95-4EFF-9487-91C8F1D2D07C}" sibTransId="{FD677C9E-E7BD-4FF1-9883-1B2770FAA0CE}"/>
    <dgm:cxn modelId="{F2BB3BCC-994A-46F7-922B-50BE4E6F11D2}" type="presOf" srcId="{7F9B95D7-473D-447A-A5CC-243CEAC28289}" destId="{916D7A1F-09BD-4BF6-B6B4-151B5F61CCE2}" srcOrd="0" destOrd="0" presId="urn:microsoft.com/office/officeart/2005/8/layout/hProcess9"/>
    <dgm:cxn modelId="{DD0F03DD-A95A-4A7D-A795-B67716530AE4}" type="presParOf" srcId="{E9A72C0C-3ABC-492B-9122-AA522F5F8860}" destId="{35026A80-91C8-4E26-A36A-595996F42AE6}" srcOrd="0" destOrd="0" presId="urn:microsoft.com/office/officeart/2005/8/layout/hProcess9"/>
    <dgm:cxn modelId="{FCC39619-24F8-42D6-87AF-310A751D68D2}" type="presParOf" srcId="{E9A72C0C-3ABC-492B-9122-AA522F5F8860}" destId="{37B6DA8C-FCE4-472E-ACB7-F7A1159DD531}" srcOrd="1" destOrd="0" presId="urn:microsoft.com/office/officeart/2005/8/layout/hProcess9"/>
    <dgm:cxn modelId="{4AA37838-7D9E-4162-B47B-0966E15F2C2C}" type="presParOf" srcId="{37B6DA8C-FCE4-472E-ACB7-F7A1159DD531}" destId="{916D7A1F-09BD-4BF6-B6B4-151B5F61CCE2}" srcOrd="0" destOrd="0" presId="urn:microsoft.com/office/officeart/2005/8/layout/hProcess9"/>
    <dgm:cxn modelId="{11BDE673-FF44-4DFC-84B3-3ABD58187BB3}" type="presParOf" srcId="{37B6DA8C-FCE4-472E-ACB7-F7A1159DD531}" destId="{60B2560B-C1D4-482D-AACF-152782F8950A}" srcOrd="1" destOrd="0" presId="urn:microsoft.com/office/officeart/2005/8/layout/hProcess9"/>
    <dgm:cxn modelId="{FBC80E30-AAA1-4C16-A672-D2121998C817}" type="presParOf" srcId="{37B6DA8C-FCE4-472E-ACB7-F7A1159DD531}" destId="{FF9C8F46-ADCE-4CEC-B1E6-A00AF4D2549C}" srcOrd="2" destOrd="0" presId="urn:microsoft.com/office/officeart/2005/8/layout/hProcess9"/>
    <dgm:cxn modelId="{38A22F93-1288-42CA-AA6C-8DC3FD4B8B40}" type="presParOf" srcId="{37B6DA8C-FCE4-472E-ACB7-F7A1159DD531}" destId="{2829FF8E-7121-4FCF-8352-B184DCF5DE42}" srcOrd="3" destOrd="0" presId="urn:microsoft.com/office/officeart/2005/8/layout/hProcess9"/>
    <dgm:cxn modelId="{01C547CC-144E-4458-9260-AC543E4EA077}" type="presParOf" srcId="{37B6DA8C-FCE4-472E-ACB7-F7A1159DD531}" destId="{21B4A5D5-EB12-4B51-89A6-D14E91B804CF}" srcOrd="4" destOrd="0" presId="urn:microsoft.com/office/officeart/2005/8/layout/hProcess9"/>
    <dgm:cxn modelId="{785D9852-FB60-4E5D-A3B6-F7DA10AA6FD8}" type="presParOf" srcId="{37B6DA8C-FCE4-472E-ACB7-F7A1159DD531}" destId="{2CEB948B-EA28-4647-AF6A-1ED7D1BC2641}" srcOrd="5" destOrd="0" presId="urn:microsoft.com/office/officeart/2005/8/layout/hProcess9"/>
    <dgm:cxn modelId="{E0D1A3C7-1B03-434C-900F-FEDC58745C5F}" type="presParOf" srcId="{37B6DA8C-FCE4-472E-ACB7-F7A1159DD531}" destId="{4346DB34-C7D1-4032-81A6-A507937F5B74}" srcOrd="6" destOrd="0" presId="urn:microsoft.com/office/officeart/2005/8/layout/hProcess9"/>
    <dgm:cxn modelId="{AC8C838F-B803-4094-A967-271F473B38C9}" type="presParOf" srcId="{37B6DA8C-FCE4-472E-ACB7-F7A1159DD531}" destId="{DC1FC708-6012-4A71-8A78-6476D02190D1}" srcOrd="7" destOrd="0" presId="urn:microsoft.com/office/officeart/2005/8/layout/hProcess9"/>
    <dgm:cxn modelId="{BFE60B45-4DB4-4E05-B824-42C2020698E4}" type="presParOf" srcId="{37B6DA8C-FCE4-472E-ACB7-F7A1159DD531}" destId="{53B103E9-5AD6-4DE1-8961-7A3E2AD29B29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80E925-9FE9-4A06-B8FB-2D85CD9F6C8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7F9B95D7-473D-447A-A5CC-243CEAC28289}">
      <dgm:prSet phldrT="[Texte]"/>
      <dgm:spPr/>
      <dgm:t>
        <a:bodyPr/>
        <a:lstStyle/>
        <a:p>
          <a:r>
            <a:rPr lang="fr-FR" b="1" dirty="0" smtClean="0">
              <a:solidFill>
                <a:srgbClr val="FFFF00"/>
              </a:solidFill>
            </a:rPr>
            <a:t>1 - Découverte de l’entreprise, son marché, ses produits, ses compétences</a:t>
          </a:r>
          <a:endParaRPr lang="fr-FR" b="1" dirty="0">
            <a:solidFill>
              <a:srgbClr val="FFFF00"/>
            </a:solidFill>
          </a:endParaRPr>
        </a:p>
      </dgm:t>
    </dgm:pt>
    <dgm:pt modelId="{D0518164-6A95-4EFF-9487-91C8F1D2D07C}" type="parTrans" cxnId="{AD512368-E361-4C62-8AE0-5B756F6EF02D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FD677C9E-E7BD-4FF1-9883-1B2770FAA0CE}" type="sibTrans" cxnId="{AD512368-E361-4C62-8AE0-5B756F6EF02D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466F75EF-BEFC-4BF3-AFD1-6A0F0878B0A4}">
      <dgm:prSet phldrT="[Texte]"/>
      <dgm:spPr/>
      <dgm:t>
        <a:bodyPr/>
        <a:lstStyle/>
        <a:p>
          <a:r>
            <a:rPr lang="fr-FR" b="1" dirty="0" smtClean="0">
              <a:solidFill>
                <a:srgbClr val="FFFF00"/>
              </a:solidFill>
            </a:rPr>
            <a:t>2 - Découverte des métiers de l’entreprise qui contribuent à sa réussite</a:t>
          </a:r>
          <a:endParaRPr lang="fr-FR" b="1" dirty="0">
            <a:solidFill>
              <a:srgbClr val="FFFF00"/>
            </a:solidFill>
          </a:endParaRPr>
        </a:p>
      </dgm:t>
    </dgm:pt>
    <dgm:pt modelId="{BFF9C64B-37D5-48C2-B503-2A1CCAC1B609}" type="parTrans" cxnId="{8B3657AD-1281-4B2C-A2D3-2D1BD51C42BA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6C59D6DC-E707-48AA-8C54-F0AEB3183D2E}" type="sibTrans" cxnId="{8B3657AD-1281-4B2C-A2D3-2D1BD51C42BA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77855115-379C-4E6A-81AF-70D407907CA5}">
      <dgm:prSet phldrT="[Texte]"/>
      <dgm:spPr/>
      <dgm:t>
        <a:bodyPr/>
        <a:lstStyle/>
        <a:p>
          <a:r>
            <a:rPr lang="fr-FR" b="1" dirty="0" smtClean="0">
              <a:solidFill>
                <a:srgbClr val="FFFF00"/>
              </a:solidFill>
            </a:rPr>
            <a:t>3 – </a:t>
          </a:r>
          <a:endParaRPr lang="fr-FR" b="1" dirty="0">
            <a:solidFill>
              <a:srgbClr val="FFFF00"/>
            </a:solidFill>
          </a:endParaRPr>
        </a:p>
      </dgm:t>
    </dgm:pt>
    <dgm:pt modelId="{1E5C33B4-BEDD-478E-8828-CA680CAEC979}" type="parTrans" cxnId="{18A7B0C9-ACC8-4D06-83D0-0ADF5C237172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48B2FC79-A1D5-4C4F-8FA8-A586C192BFBC}" type="sibTrans" cxnId="{18A7B0C9-ACC8-4D06-83D0-0ADF5C237172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F34A1011-558A-41E1-B0B4-A53F592D9A8D}">
      <dgm:prSet phldrT="[Texte]"/>
      <dgm:spPr/>
      <dgm:t>
        <a:bodyPr/>
        <a:lstStyle/>
        <a:p>
          <a:r>
            <a:rPr lang="fr-FR" b="1" dirty="0" smtClean="0">
              <a:solidFill>
                <a:srgbClr val="FFFF00"/>
              </a:solidFill>
            </a:rPr>
            <a:t>4 – </a:t>
          </a:r>
          <a:endParaRPr lang="fr-FR" b="1" dirty="0">
            <a:solidFill>
              <a:srgbClr val="FFFF00"/>
            </a:solidFill>
          </a:endParaRPr>
        </a:p>
      </dgm:t>
    </dgm:pt>
    <dgm:pt modelId="{FE00A913-33E8-4201-90F5-AB7CFAB19F0A}" type="parTrans" cxnId="{217EA4BC-BDAA-41BD-BFC4-DAD2A6554361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B95E5EF4-BABB-4484-BBAE-D0D52F265FC1}" type="sibTrans" cxnId="{217EA4BC-BDAA-41BD-BFC4-DAD2A6554361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1AB1518F-4A0C-47A5-A9EF-E77DFA29D04B}">
      <dgm:prSet phldrT="[Texte]"/>
      <dgm:spPr/>
      <dgm:t>
        <a:bodyPr/>
        <a:lstStyle/>
        <a:p>
          <a:r>
            <a:rPr lang="fr-FR" b="1" dirty="0" smtClean="0">
              <a:solidFill>
                <a:srgbClr val="FFFF00"/>
              </a:solidFill>
            </a:rPr>
            <a:t>5 -</a:t>
          </a:r>
          <a:endParaRPr lang="fr-FR" b="1" dirty="0">
            <a:solidFill>
              <a:srgbClr val="FFFF00"/>
            </a:solidFill>
          </a:endParaRPr>
        </a:p>
      </dgm:t>
    </dgm:pt>
    <dgm:pt modelId="{FFFBE758-8E61-4A51-ABF4-E43ACC6A23F7}" type="parTrans" cxnId="{3C32D227-7E02-4FCE-BCF3-CE4832383531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7A322EEA-5FED-4473-8079-BC13CA8019F7}" type="sibTrans" cxnId="{3C32D227-7E02-4FCE-BCF3-CE4832383531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E9A72C0C-3ABC-492B-9122-AA522F5F8860}" type="pres">
      <dgm:prSet presAssocID="{FC80E925-9FE9-4A06-B8FB-2D85CD9F6C87}" presName="CompostProcess" presStyleCnt="0">
        <dgm:presLayoutVars>
          <dgm:dir/>
          <dgm:resizeHandles val="exact"/>
        </dgm:presLayoutVars>
      </dgm:prSet>
      <dgm:spPr/>
    </dgm:pt>
    <dgm:pt modelId="{35026A80-91C8-4E26-A36A-595996F42AE6}" type="pres">
      <dgm:prSet presAssocID="{FC80E925-9FE9-4A06-B8FB-2D85CD9F6C87}" presName="arrow" presStyleLbl="bgShp" presStyleIdx="0" presStyleCnt="1" custScaleX="117647" custLinFactNeighborX="4942" custLinFactNeighborY="-49988"/>
      <dgm:spPr/>
    </dgm:pt>
    <dgm:pt modelId="{37B6DA8C-FCE4-472E-ACB7-F7A1159DD531}" type="pres">
      <dgm:prSet presAssocID="{FC80E925-9FE9-4A06-B8FB-2D85CD9F6C87}" presName="linearProcess" presStyleCnt="0"/>
      <dgm:spPr/>
    </dgm:pt>
    <dgm:pt modelId="{916D7A1F-09BD-4BF6-B6B4-151B5F61CCE2}" type="pres">
      <dgm:prSet presAssocID="{7F9B95D7-473D-447A-A5CC-243CEAC28289}" presName="textNode" presStyleLbl="node1" presStyleIdx="0" presStyleCnt="5" custLinFactNeighborX="-4574" custLinFactNeighborY="-295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0B2560B-C1D4-482D-AACF-152782F8950A}" type="pres">
      <dgm:prSet presAssocID="{FD677C9E-E7BD-4FF1-9883-1B2770FAA0CE}" presName="sibTrans" presStyleCnt="0"/>
      <dgm:spPr/>
    </dgm:pt>
    <dgm:pt modelId="{FF9C8F46-ADCE-4CEC-B1E6-A00AF4D2549C}" type="pres">
      <dgm:prSet presAssocID="{466F75EF-BEFC-4BF3-AFD1-6A0F0878B0A4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829FF8E-7121-4FCF-8352-B184DCF5DE42}" type="pres">
      <dgm:prSet presAssocID="{6C59D6DC-E707-48AA-8C54-F0AEB3183D2E}" presName="sibTrans" presStyleCnt="0"/>
      <dgm:spPr/>
    </dgm:pt>
    <dgm:pt modelId="{21B4A5D5-EB12-4B51-89A6-D14E91B804CF}" type="pres">
      <dgm:prSet presAssocID="{77855115-379C-4E6A-81AF-70D407907CA5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CEB948B-EA28-4647-AF6A-1ED7D1BC2641}" type="pres">
      <dgm:prSet presAssocID="{48B2FC79-A1D5-4C4F-8FA8-A586C192BFBC}" presName="sibTrans" presStyleCnt="0"/>
      <dgm:spPr/>
    </dgm:pt>
    <dgm:pt modelId="{4346DB34-C7D1-4032-81A6-A507937F5B74}" type="pres">
      <dgm:prSet presAssocID="{F34A1011-558A-41E1-B0B4-A53F592D9A8D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C1FC708-6012-4A71-8A78-6476D02190D1}" type="pres">
      <dgm:prSet presAssocID="{B95E5EF4-BABB-4484-BBAE-D0D52F265FC1}" presName="sibTrans" presStyleCnt="0"/>
      <dgm:spPr/>
    </dgm:pt>
    <dgm:pt modelId="{53B103E9-5AD6-4DE1-8961-7A3E2AD29B29}" type="pres">
      <dgm:prSet presAssocID="{1AB1518F-4A0C-47A5-A9EF-E77DFA29D04B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B3657AD-1281-4B2C-A2D3-2D1BD51C42BA}" srcId="{FC80E925-9FE9-4A06-B8FB-2D85CD9F6C87}" destId="{466F75EF-BEFC-4BF3-AFD1-6A0F0878B0A4}" srcOrd="1" destOrd="0" parTransId="{BFF9C64B-37D5-48C2-B503-2A1CCAC1B609}" sibTransId="{6C59D6DC-E707-48AA-8C54-F0AEB3183D2E}"/>
    <dgm:cxn modelId="{AD512368-E361-4C62-8AE0-5B756F6EF02D}" srcId="{FC80E925-9FE9-4A06-B8FB-2D85CD9F6C87}" destId="{7F9B95D7-473D-447A-A5CC-243CEAC28289}" srcOrd="0" destOrd="0" parTransId="{D0518164-6A95-4EFF-9487-91C8F1D2D07C}" sibTransId="{FD677C9E-E7BD-4FF1-9883-1B2770FAA0CE}"/>
    <dgm:cxn modelId="{F555F60E-0FC3-43EE-8742-D7B4DB833D6F}" type="presOf" srcId="{F34A1011-558A-41E1-B0B4-A53F592D9A8D}" destId="{4346DB34-C7D1-4032-81A6-A507937F5B74}" srcOrd="0" destOrd="0" presId="urn:microsoft.com/office/officeart/2005/8/layout/hProcess9"/>
    <dgm:cxn modelId="{51AFA16E-5D88-4761-8B87-88C2B2B369F1}" type="presOf" srcId="{466F75EF-BEFC-4BF3-AFD1-6A0F0878B0A4}" destId="{FF9C8F46-ADCE-4CEC-B1E6-A00AF4D2549C}" srcOrd="0" destOrd="0" presId="urn:microsoft.com/office/officeart/2005/8/layout/hProcess9"/>
    <dgm:cxn modelId="{217EA4BC-BDAA-41BD-BFC4-DAD2A6554361}" srcId="{FC80E925-9FE9-4A06-B8FB-2D85CD9F6C87}" destId="{F34A1011-558A-41E1-B0B4-A53F592D9A8D}" srcOrd="3" destOrd="0" parTransId="{FE00A913-33E8-4201-90F5-AB7CFAB19F0A}" sibTransId="{B95E5EF4-BABB-4484-BBAE-D0D52F265FC1}"/>
    <dgm:cxn modelId="{650A89C6-28F8-4E29-B998-BB13C172CD41}" type="presOf" srcId="{77855115-379C-4E6A-81AF-70D407907CA5}" destId="{21B4A5D5-EB12-4B51-89A6-D14E91B804CF}" srcOrd="0" destOrd="0" presId="urn:microsoft.com/office/officeart/2005/8/layout/hProcess9"/>
    <dgm:cxn modelId="{58B01590-7FED-4208-97C0-8CA1556DFA47}" type="presOf" srcId="{7F9B95D7-473D-447A-A5CC-243CEAC28289}" destId="{916D7A1F-09BD-4BF6-B6B4-151B5F61CCE2}" srcOrd="0" destOrd="0" presId="urn:microsoft.com/office/officeart/2005/8/layout/hProcess9"/>
    <dgm:cxn modelId="{D3998C81-52EA-4F02-B231-369971B67C33}" type="presOf" srcId="{FC80E925-9FE9-4A06-B8FB-2D85CD9F6C87}" destId="{E9A72C0C-3ABC-492B-9122-AA522F5F8860}" srcOrd="0" destOrd="0" presId="urn:microsoft.com/office/officeart/2005/8/layout/hProcess9"/>
    <dgm:cxn modelId="{18A7B0C9-ACC8-4D06-83D0-0ADF5C237172}" srcId="{FC80E925-9FE9-4A06-B8FB-2D85CD9F6C87}" destId="{77855115-379C-4E6A-81AF-70D407907CA5}" srcOrd="2" destOrd="0" parTransId="{1E5C33B4-BEDD-478E-8828-CA680CAEC979}" sibTransId="{48B2FC79-A1D5-4C4F-8FA8-A586C192BFBC}"/>
    <dgm:cxn modelId="{3C32D227-7E02-4FCE-BCF3-CE4832383531}" srcId="{FC80E925-9FE9-4A06-B8FB-2D85CD9F6C87}" destId="{1AB1518F-4A0C-47A5-A9EF-E77DFA29D04B}" srcOrd="4" destOrd="0" parTransId="{FFFBE758-8E61-4A51-ABF4-E43ACC6A23F7}" sibTransId="{7A322EEA-5FED-4473-8079-BC13CA8019F7}"/>
    <dgm:cxn modelId="{543314EC-1E14-405E-9EBC-0E80C3283E14}" type="presOf" srcId="{1AB1518F-4A0C-47A5-A9EF-E77DFA29D04B}" destId="{53B103E9-5AD6-4DE1-8961-7A3E2AD29B29}" srcOrd="0" destOrd="0" presId="urn:microsoft.com/office/officeart/2005/8/layout/hProcess9"/>
    <dgm:cxn modelId="{BE2A7DAC-C2B9-4829-AE73-3BBC5783E5B5}" type="presParOf" srcId="{E9A72C0C-3ABC-492B-9122-AA522F5F8860}" destId="{35026A80-91C8-4E26-A36A-595996F42AE6}" srcOrd="0" destOrd="0" presId="urn:microsoft.com/office/officeart/2005/8/layout/hProcess9"/>
    <dgm:cxn modelId="{1FC1F24E-60A8-4DE5-970B-AF2E50FCB933}" type="presParOf" srcId="{E9A72C0C-3ABC-492B-9122-AA522F5F8860}" destId="{37B6DA8C-FCE4-472E-ACB7-F7A1159DD531}" srcOrd="1" destOrd="0" presId="urn:microsoft.com/office/officeart/2005/8/layout/hProcess9"/>
    <dgm:cxn modelId="{4FBFE288-B0C5-4744-9E03-F5C03B958741}" type="presParOf" srcId="{37B6DA8C-FCE4-472E-ACB7-F7A1159DD531}" destId="{916D7A1F-09BD-4BF6-B6B4-151B5F61CCE2}" srcOrd="0" destOrd="0" presId="urn:microsoft.com/office/officeart/2005/8/layout/hProcess9"/>
    <dgm:cxn modelId="{3A05E0DC-85AA-4D16-B1D9-B5A3F84ABD39}" type="presParOf" srcId="{37B6DA8C-FCE4-472E-ACB7-F7A1159DD531}" destId="{60B2560B-C1D4-482D-AACF-152782F8950A}" srcOrd="1" destOrd="0" presId="urn:microsoft.com/office/officeart/2005/8/layout/hProcess9"/>
    <dgm:cxn modelId="{C2EFB9B5-1D58-4EEC-8816-09DED38A75F7}" type="presParOf" srcId="{37B6DA8C-FCE4-472E-ACB7-F7A1159DD531}" destId="{FF9C8F46-ADCE-4CEC-B1E6-A00AF4D2549C}" srcOrd="2" destOrd="0" presId="urn:microsoft.com/office/officeart/2005/8/layout/hProcess9"/>
    <dgm:cxn modelId="{B767129F-5BCE-432F-87D7-C402E966AA5A}" type="presParOf" srcId="{37B6DA8C-FCE4-472E-ACB7-F7A1159DD531}" destId="{2829FF8E-7121-4FCF-8352-B184DCF5DE42}" srcOrd="3" destOrd="0" presId="urn:microsoft.com/office/officeart/2005/8/layout/hProcess9"/>
    <dgm:cxn modelId="{D4FF9185-94D9-477D-B901-E5206F8D3F6F}" type="presParOf" srcId="{37B6DA8C-FCE4-472E-ACB7-F7A1159DD531}" destId="{21B4A5D5-EB12-4B51-89A6-D14E91B804CF}" srcOrd="4" destOrd="0" presId="urn:microsoft.com/office/officeart/2005/8/layout/hProcess9"/>
    <dgm:cxn modelId="{17A7AD68-9580-4E47-A079-82509511A83B}" type="presParOf" srcId="{37B6DA8C-FCE4-472E-ACB7-F7A1159DD531}" destId="{2CEB948B-EA28-4647-AF6A-1ED7D1BC2641}" srcOrd="5" destOrd="0" presId="urn:microsoft.com/office/officeart/2005/8/layout/hProcess9"/>
    <dgm:cxn modelId="{05459899-FBAC-4561-A77A-FB1CB24E481C}" type="presParOf" srcId="{37B6DA8C-FCE4-472E-ACB7-F7A1159DD531}" destId="{4346DB34-C7D1-4032-81A6-A507937F5B74}" srcOrd="6" destOrd="0" presId="urn:microsoft.com/office/officeart/2005/8/layout/hProcess9"/>
    <dgm:cxn modelId="{CD1BF1FC-B153-4417-B91B-253B842FB2F4}" type="presParOf" srcId="{37B6DA8C-FCE4-472E-ACB7-F7A1159DD531}" destId="{DC1FC708-6012-4A71-8A78-6476D02190D1}" srcOrd="7" destOrd="0" presId="urn:microsoft.com/office/officeart/2005/8/layout/hProcess9"/>
    <dgm:cxn modelId="{9E8713CD-FC37-4DDF-8CC4-00C9B2039972}" type="presParOf" srcId="{37B6DA8C-FCE4-472E-ACB7-F7A1159DD531}" destId="{53B103E9-5AD6-4DE1-8961-7A3E2AD29B29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80E925-9FE9-4A06-B8FB-2D85CD9F6C8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7F9B95D7-473D-447A-A5CC-243CEAC28289}">
      <dgm:prSet phldrT="[Texte]"/>
      <dgm:spPr/>
      <dgm:t>
        <a:bodyPr/>
        <a:lstStyle/>
        <a:p>
          <a:r>
            <a:rPr lang="fr-FR" b="1" dirty="0" smtClean="0">
              <a:solidFill>
                <a:srgbClr val="FFFF00"/>
              </a:solidFill>
            </a:rPr>
            <a:t>1 - Découverte de l’entreprise, son marché, ses produits, ses compétences</a:t>
          </a:r>
          <a:endParaRPr lang="fr-FR" b="1" dirty="0">
            <a:solidFill>
              <a:srgbClr val="FFFF00"/>
            </a:solidFill>
          </a:endParaRPr>
        </a:p>
      </dgm:t>
    </dgm:pt>
    <dgm:pt modelId="{D0518164-6A95-4EFF-9487-91C8F1D2D07C}" type="parTrans" cxnId="{AD512368-E361-4C62-8AE0-5B756F6EF02D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FD677C9E-E7BD-4FF1-9883-1B2770FAA0CE}" type="sibTrans" cxnId="{AD512368-E361-4C62-8AE0-5B756F6EF02D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466F75EF-BEFC-4BF3-AFD1-6A0F0878B0A4}">
      <dgm:prSet phldrT="[Texte]"/>
      <dgm:spPr/>
      <dgm:t>
        <a:bodyPr/>
        <a:lstStyle/>
        <a:p>
          <a:r>
            <a:rPr lang="fr-FR" b="1" dirty="0" smtClean="0">
              <a:solidFill>
                <a:srgbClr val="FFFF00"/>
              </a:solidFill>
            </a:rPr>
            <a:t>2 - Découverte des métiers de l’entreprise qui contribuent à sa réussite</a:t>
          </a:r>
          <a:endParaRPr lang="fr-FR" b="1" dirty="0">
            <a:solidFill>
              <a:srgbClr val="FFFF00"/>
            </a:solidFill>
          </a:endParaRPr>
        </a:p>
      </dgm:t>
    </dgm:pt>
    <dgm:pt modelId="{BFF9C64B-37D5-48C2-B503-2A1CCAC1B609}" type="parTrans" cxnId="{8B3657AD-1281-4B2C-A2D3-2D1BD51C42BA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6C59D6DC-E707-48AA-8C54-F0AEB3183D2E}" type="sibTrans" cxnId="{8B3657AD-1281-4B2C-A2D3-2D1BD51C42BA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77855115-379C-4E6A-81AF-70D407907CA5}">
      <dgm:prSet phldrT="[Texte]"/>
      <dgm:spPr/>
      <dgm:t>
        <a:bodyPr/>
        <a:lstStyle/>
        <a:p>
          <a:r>
            <a:rPr lang="fr-FR" b="1" dirty="0" smtClean="0">
              <a:solidFill>
                <a:srgbClr val="FFFF00"/>
              </a:solidFill>
            </a:rPr>
            <a:t>3 – </a:t>
          </a:r>
          <a:endParaRPr lang="fr-FR" b="1" dirty="0">
            <a:solidFill>
              <a:srgbClr val="FFFF00"/>
            </a:solidFill>
          </a:endParaRPr>
        </a:p>
      </dgm:t>
    </dgm:pt>
    <dgm:pt modelId="{1E5C33B4-BEDD-478E-8828-CA680CAEC979}" type="parTrans" cxnId="{18A7B0C9-ACC8-4D06-83D0-0ADF5C237172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48B2FC79-A1D5-4C4F-8FA8-A586C192BFBC}" type="sibTrans" cxnId="{18A7B0C9-ACC8-4D06-83D0-0ADF5C237172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F34A1011-558A-41E1-B0B4-A53F592D9A8D}">
      <dgm:prSet phldrT="[Texte]"/>
      <dgm:spPr/>
      <dgm:t>
        <a:bodyPr/>
        <a:lstStyle/>
        <a:p>
          <a:r>
            <a:rPr lang="fr-FR" b="1" dirty="0" smtClean="0">
              <a:solidFill>
                <a:srgbClr val="FFFF00"/>
              </a:solidFill>
            </a:rPr>
            <a:t>4 – </a:t>
          </a:r>
          <a:endParaRPr lang="fr-FR" b="1" dirty="0">
            <a:solidFill>
              <a:srgbClr val="FFFF00"/>
            </a:solidFill>
          </a:endParaRPr>
        </a:p>
      </dgm:t>
    </dgm:pt>
    <dgm:pt modelId="{FE00A913-33E8-4201-90F5-AB7CFAB19F0A}" type="parTrans" cxnId="{217EA4BC-BDAA-41BD-BFC4-DAD2A6554361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B95E5EF4-BABB-4484-BBAE-D0D52F265FC1}" type="sibTrans" cxnId="{217EA4BC-BDAA-41BD-BFC4-DAD2A6554361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1AB1518F-4A0C-47A5-A9EF-E77DFA29D04B}">
      <dgm:prSet phldrT="[Texte]"/>
      <dgm:spPr/>
      <dgm:t>
        <a:bodyPr/>
        <a:lstStyle/>
        <a:p>
          <a:r>
            <a:rPr lang="fr-FR" b="1" dirty="0" smtClean="0">
              <a:solidFill>
                <a:srgbClr val="FFFF00"/>
              </a:solidFill>
            </a:rPr>
            <a:t>5 -</a:t>
          </a:r>
          <a:endParaRPr lang="fr-FR" b="1" dirty="0">
            <a:solidFill>
              <a:srgbClr val="FFFF00"/>
            </a:solidFill>
          </a:endParaRPr>
        </a:p>
      </dgm:t>
    </dgm:pt>
    <dgm:pt modelId="{FFFBE758-8E61-4A51-ABF4-E43ACC6A23F7}" type="parTrans" cxnId="{3C32D227-7E02-4FCE-BCF3-CE4832383531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7A322EEA-5FED-4473-8079-BC13CA8019F7}" type="sibTrans" cxnId="{3C32D227-7E02-4FCE-BCF3-CE4832383531}">
      <dgm:prSet/>
      <dgm:spPr/>
      <dgm:t>
        <a:bodyPr/>
        <a:lstStyle/>
        <a:p>
          <a:endParaRPr lang="fr-FR" b="1">
            <a:solidFill>
              <a:srgbClr val="FFFF00"/>
            </a:solidFill>
          </a:endParaRPr>
        </a:p>
      </dgm:t>
    </dgm:pt>
    <dgm:pt modelId="{E9A72C0C-3ABC-492B-9122-AA522F5F8860}" type="pres">
      <dgm:prSet presAssocID="{FC80E925-9FE9-4A06-B8FB-2D85CD9F6C87}" presName="CompostProcess" presStyleCnt="0">
        <dgm:presLayoutVars>
          <dgm:dir/>
          <dgm:resizeHandles val="exact"/>
        </dgm:presLayoutVars>
      </dgm:prSet>
      <dgm:spPr/>
    </dgm:pt>
    <dgm:pt modelId="{35026A80-91C8-4E26-A36A-595996F42AE6}" type="pres">
      <dgm:prSet presAssocID="{FC80E925-9FE9-4A06-B8FB-2D85CD9F6C87}" presName="arrow" presStyleLbl="bgShp" presStyleIdx="0" presStyleCnt="1" custScaleX="117647" custLinFactNeighborX="4942" custLinFactNeighborY="-49988"/>
      <dgm:spPr/>
    </dgm:pt>
    <dgm:pt modelId="{37B6DA8C-FCE4-472E-ACB7-F7A1159DD531}" type="pres">
      <dgm:prSet presAssocID="{FC80E925-9FE9-4A06-B8FB-2D85CD9F6C87}" presName="linearProcess" presStyleCnt="0"/>
      <dgm:spPr/>
    </dgm:pt>
    <dgm:pt modelId="{916D7A1F-09BD-4BF6-B6B4-151B5F61CCE2}" type="pres">
      <dgm:prSet presAssocID="{7F9B95D7-473D-447A-A5CC-243CEAC28289}" presName="textNode" presStyleLbl="node1" presStyleIdx="0" presStyleCnt="5" custLinFactNeighborX="-4574" custLinFactNeighborY="-295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0B2560B-C1D4-482D-AACF-152782F8950A}" type="pres">
      <dgm:prSet presAssocID="{FD677C9E-E7BD-4FF1-9883-1B2770FAA0CE}" presName="sibTrans" presStyleCnt="0"/>
      <dgm:spPr/>
    </dgm:pt>
    <dgm:pt modelId="{FF9C8F46-ADCE-4CEC-B1E6-A00AF4D2549C}" type="pres">
      <dgm:prSet presAssocID="{466F75EF-BEFC-4BF3-AFD1-6A0F0878B0A4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829FF8E-7121-4FCF-8352-B184DCF5DE42}" type="pres">
      <dgm:prSet presAssocID="{6C59D6DC-E707-48AA-8C54-F0AEB3183D2E}" presName="sibTrans" presStyleCnt="0"/>
      <dgm:spPr/>
    </dgm:pt>
    <dgm:pt modelId="{21B4A5D5-EB12-4B51-89A6-D14E91B804CF}" type="pres">
      <dgm:prSet presAssocID="{77855115-379C-4E6A-81AF-70D407907CA5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CEB948B-EA28-4647-AF6A-1ED7D1BC2641}" type="pres">
      <dgm:prSet presAssocID="{48B2FC79-A1D5-4C4F-8FA8-A586C192BFBC}" presName="sibTrans" presStyleCnt="0"/>
      <dgm:spPr/>
    </dgm:pt>
    <dgm:pt modelId="{4346DB34-C7D1-4032-81A6-A507937F5B74}" type="pres">
      <dgm:prSet presAssocID="{F34A1011-558A-41E1-B0B4-A53F592D9A8D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C1FC708-6012-4A71-8A78-6476D02190D1}" type="pres">
      <dgm:prSet presAssocID="{B95E5EF4-BABB-4484-BBAE-D0D52F265FC1}" presName="sibTrans" presStyleCnt="0"/>
      <dgm:spPr/>
    </dgm:pt>
    <dgm:pt modelId="{53B103E9-5AD6-4DE1-8961-7A3E2AD29B29}" type="pres">
      <dgm:prSet presAssocID="{1AB1518F-4A0C-47A5-A9EF-E77DFA29D04B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B38B2F8-2955-4755-BC1B-E9AFE2ACB826}" type="presOf" srcId="{FC80E925-9FE9-4A06-B8FB-2D85CD9F6C87}" destId="{E9A72C0C-3ABC-492B-9122-AA522F5F8860}" srcOrd="0" destOrd="0" presId="urn:microsoft.com/office/officeart/2005/8/layout/hProcess9"/>
    <dgm:cxn modelId="{62A69B5C-6B2A-462C-90D9-50CC498D0A1D}" type="presOf" srcId="{77855115-379C-4E6A-81AF-70D407907CA5}" destId="{21B4A5D5-EB12-4B51-89A6-D14E91B804CF}" srcOrd="0" destOrd="0" presId="urn:microsoft.com/office/officeart/2005/8/layout/hProcess9"/>
    <dgm:cxn modelId="{AD512368-E361-4C62-8AE0-5B756F6EF02D}" srcId="{FC80E925-9FE9-4A06-B8FB-2D85CD9F6C87}" destId="{7F9B95D7-473D-447A-A5CC-243CEAC28289}" srcOrd="0" destOrd="0" parTransId="{D0518164-6A95-4EFF-9487-91C8F1D2D07C}" sibTransId="{FD677C9E-E7BD-4FF1-9883-1B2770FAA0CE}"/>
    <dgm:cxn modelId="{8B3657AD-1281-4B2C-A2D3-2D1BD51C42BA}" srcId="{FC80E925-9FE9-4A06-B8FB-2D85CD9F6C87}" destId="{466F75EF-BEFC-4BF3-AFD1-6A0F0878B0A4}" srcOrd="1" destOrd="0" parTransId="{BFF9C64B-37D5-48C2-B503-2A1CCAC1B609}" sibTransId="{6C59D6DC-E707-48AA-8C54-F0AEB3183D2E}"/>
    <dgm:cxn modelId="{217EA4BC-BDAA-41BD-BFC4-DAD2A6554361}" srcId="{FC80E925-9FE9-4A06-B8FB-2D85CD9F6C87}" destId="{F34A1011-558A-41E1-B0B4-A53F592D9A8D}" srcOrd="3" destOrd="0" parTransId="{FE00A913-33E8-4201-90F5-AB7CFAB19F0A}" sibTransId="{B95E5EF4-BABB-4484-BBAE-D0D52F265FC1}"/>
    <dgm:cxn modelId="{E7EC9EA4-ADEC-4F5B-9081-8A2395C3809F}" type="presOf" srcId="{F34A1011-558A-41E1-B0B4-A53F592D9A8D}" destId="{4346DB34-C7D1-4032-81A6-A507937F5B74}" srcOrd="0" destOrd="0" presId="urn:microsoft.com/office/officeart/2005/8/layout/hProcess9"/>
    <dgm:cxn modelId="{18A7B0C9-ACC8-4D06-83D0-0ADF5C237172}" srcId="{FC80E925-9FE9-4A06-B8FB-2D85CD9F6C87}" destId="{77855115-379C-4E6A-81AF-70D407907CA5}" srcOrd="2" destOrd="0" parTransId="{1E5C33B4-BEDD-478E-8828-CA680CAEC979}" sibTransId="{48B2FC79-A1D5-4C4F-8FA8-A586C192BFBC}"/>
    <dgm:cxn modelId="{33505EAD-C5FE-4E69-83BE-87DD99C9E300}" type="presOf" srcId="{466F75EF-BEFC-4BF3-AFD1-6A0F0878B0A4}" destId="{FF9C8F46-ADCE-4CEC-B1E6-A00AF4D2549C}" srcOrd="0" destOrd="0" presId="urn:microsoft.com/office/officeart/2005/8/layout/hProcess9"/>
    <dgm:cxn modelId="{3C32D227-7E02-4FCE-BCF3-CE4832383531}" srcId="{FC80E925-9FE9-4A06-B8FB-2D85CD9F6C87}" destId="{1AB1518F-4A0C-47A5-A9EF-E77DFA29D04B}" srcOrd="4" destOrd="0" parTransId="{FFFBE758-8E61-4A51-ABF4-E43ACC6A23F7}" sibTransId="{7A322EEA-5FED-4473-8079-BC13CA8019F7}"/>
    <dgm:cxn modelId="{41292ADC-8D81-4713-A637-62BDF58C688B}" type="presOf" srcId="{7F9B95D7-473D-447A-A5CC-243CEAC28289}" destId="{916D7A1F-09BD-4BF6-B6B4-151B5F61CCE2}" srcOrd="0" destOrd="0" presId="urn:microsoft.com/office/officeart/2005/8/layout/hProcess9"/>
    <dgm:cxn modelId="{29CF6A8D-7097-42D3-8657-28817BE14742}" type="presOf" srcId="{1AB1518F-4A0C-47A5-A9EF-E77DFA29D04B}" destId="{53B103E9-5AD6-4DE1-8961-7A3E2AD29B29}" srcOrd="0" destOrd="0" presId="urn:microsoft.com/office/officeart/2005/8/layout/hProcess9"/>
    <dgm:cxn modelId="{5EA4A0D9-C424-4010-B70D-49E968612800}" type="presParOf" srcId="{E9A72C0C-3ABC-492B-9122-AA522F5F8860}" destId="{35026A80-91C8-4E26-A36A-595996F42AE6}" srcOrd="0" destOrd="0" presId="urn:microsoft.com/office/officeart/2005/8/layout/hProcess9"/>
    <dgm:cxn modelId="{D84A935C-1D91-49B3-9310-2EBCECF311FD}" type="presParOf" srcId="{E9A72C0C-3ABC-492B-9122-AA522F5F8860}" destId="{37B6DA8C-FCE4-472E-ACB7-F7A1159DD531}" srcOrd="1" destOrd="0" presId="urn:microsoft.com/office/officeart/2005/8/layout/hProcess9"/>
    <dgm:cxn modelId="{259FAC32-3B57-4F6C-8D5A-1C24486B6E39}" type="presParOf" srcId="{37B6DA8C-FCE4-472E-ACB7-F7A1159DD531}" destId="{916D7A1F-09BD-4BF6-B6B4-151B5F61CCE2}" srcOrd="0" destOrd="0" presId="urn:microsoft.com/office/officeart/2005/8/layout/hProcess9"/>
    <dgm:cxn modelId="{52E04E14-6ABD-44C3-8528-EB70C385D0F3}" type="presParOf" srcId="{37B6DA8C-FCE4-472E-ACB7-F7A1159DD531}" destId="{60B2560B-C1D4-482D-AACF-152782F8950A}" srcOrd="1" destOrd="0" presId="urn:microsoft.com/office/officeart/2005/8/layout/hProcess9"/>
    <dgm:cxn modelId="{9EB33743-C126-4974-9423-AB0CD7A9FAD8}" type="presParOf" srcId="{37B6DA8C-FCE4-472E-ACB7-F7A1159DD531}" destId="{FF9C8F46-ADCE-4CEC-B1E6-A00AF4D2549C}" srcOrd="2" destOrd="0" presId="urn:microsoft.com/office/officeart/2005/8/layout/hProcess9"/>
    <dgm:cxn modelId="{4E3C781A-4A24-4212-988D-6E230E8726B7}" type="presParOf" srcId="{37B6DA8C-FCE4-472E-ACB7-F7A1159DD531}" destId="{2829FF8E-7121-4FCF-8352-B184DCF5DE42}" srcOrd="3" destOrd="0" presId="urn:microsoft.com/office/officeart/2005/8/layout/hProcess9"/>
    <dgm:cxn modelId="{F2EE5E08-A18E-48ED-ABB5-4B74F1C6AE42}" type="presParOf" srcId="{37B6DA8C-FCE4-472E-ACB7-F7A1159DD531}" destId="{21B4A5D5-EB12-4B51-89A6-D14E91B804CF}" srcOrd="4" destOrd="0" presId="urn:microsoft.com/office/officeart/2005/8/layout/hProcess9"/>
    <dgm:cxn modelId="{A6A31151-CF47-4F0E-9BBB-E16BE4EE9443}" type="presParOf" srcId="{37B6DA8C-FCE4-472E-ACB7-F7A1159DD531}" destId="{2CEB948B-EA28-4647-AF6A-1ED7D1BC2641}" srcOrd="5" destOrd="0" presId="urn:microsoft.com/office/officeart/2005/8/layout/hProcess9"/>
    <dgm:cxn modelId="{A4A381E6-1388-4630-A1C1-5B7794C480F4}" type="presParOf" srcId="{37B6DA8C-FCE4-472E-ACB7-F7A1159DD531}" destId="{4346DB34-C7D1-4032-81A6-A507937F5B74}" srcOrd="6" destOrd="0" presId="urn:microsoft.com/office/officeart/2005/8/layout/hProcess9"/>
    <dgm:cxn modelId="{72C7B7F2-BF36-494E-87E9-8F91828C55DB}" type="presParOf" srcId="{37B6DA8C-FCE4-472E-ACB7-F7A1159DD531}" destId="{DC1FC708-6012-4A71-8A78-6476D02190D1}" srcOrd="7" destOrd="0" presId="urn:microsoft.com/office/officeart/2005/8/layout/hProcess9"/>
    <dgm:cxn modelId="{AE5CF612-20B8-40E9-96F5-F06C958138A1}" type="presParOf" srcId="{37B6DA8C-FCE4-472E-ACB7-F7A1159DD531}" destId="{53B103E9-5AD6-4DE1-8961-7A3E2AD29B29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80E925-9FE9-4A06-B8FB-2D85CD9F6C8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77855115-379C-4E6A-81AF-70D407907CA5}">
      <dgm:prSet phldrT="[Texte]" custT="1"/>
      <dgm:spPr/>
      <dgm:t>
        <a:bodyPr/>
        <a:lstStyle/>
        <a:p>
          <a:r>
            <a:rPr lang="fr-FR" sz="1600" b="1" dirty="0" smtClean="0">
              <a:solidFill>
                <a:srgbClr val="FFFF00"/>
              </a:solidFill>
            </a:rPr>
            <a:t>3 – Découverte des métiers de la conception de produits chaudronnés, de la gestion de production</a:t>
          </a:r>
          <a:endParaRPr lang="fr-FR" sz="1600" b="1" dirty="0">
            <a:solidFill>
              <a:srgbClr val="FFFF00"/>
            </a:solidFill>
          </a:endParaRPr>
        </a:p>
      </dgm:t>
    </dgm:pt>
    <dgm:pt modelId="{1E5C33B4-BEDD-478E-8828-CA680CAEC979}" type="parTrans" cxnId="{18A7B0C9-ACC8-4D06-83D0-0ADF5C237172}">
      <dgm:prSet/>
      <dgm:spPr/>
      <dgm:t>
        <a:bodyPr/>
        <a:lstStyle/>
        <a:p>
          <a:endParaRPr lang="fr-FR" sz="1600" b="1">
            <a:solidFill>
              <a:srgbClr val="FFFF00"/>
            </a:solidFill>
          </a:endParaRPr>
        </a:p>
      </dgm:t>
    </dgm:pt>
    <dgm:pt modelId="{48B2FC79-A1D5-4C4F-8FA8-A586C192BFBC}" type="sibTrans" cxnId="{18A7B0C9-ACC8-4D06-83D0-0ADF5C237172}">
      <dgm:prSet/>
      <dgm:spPr/>
      <dgm:t>
        <a:bodyPr/>
        <a:lstStyle/>
        <a:p>
          <a:endParaRPr lang="fr-FR" sz="1600" b="1">
            <a:solidFill>
              <a:srgbClr val="FFFF00"/>
            </a:solidFill>
          </a:endParaRPr>
        </a:p>
      </dgm:t>
    </dgm:pt>
    <dgm:pt modelId="{F34A1011-558A-41E1-B0B4-A53F592D9A8D}">
      <dgm:prSet phldrT="[Texte]" custT="1"/>
      <dgm:spPr/>
      <dgm:t>
        <a:bodyPr/>
        <a:lstStyle/>
        <a:p>
          <a:r>
            <a:rPr lang="fr-FR" sz="1600" b="1" dirty="0" smtClean="0">
              <a:solidFill>
                <a:srgbClr val="FFFF00"/>
              </a:solidFill>
            </a:rPr>
            <a:t>4 – découverte des métiers de la  transformation et de réalisation des produits, le contrôle qualité</a:t>
          </a:r>
          <a:endParaRPr lang="fr-FR" sz="1600" b="1" dirty="0">
            <a:solidFill>
              <a:srgbClr val="FFFF00"/>
            </a:solidFill>
          </a:endParaRPr>
        </a:p>
      </dgm:t>
    </dgm:pt>
    <dgm:pt modelId="{FE00A913-33E8-4201-90F5-AB7CFAB19F0A}" type="parTrans" cxnId="{217EA4BC-BDAA-41BD-BFC4-DAD2A6554361}">
      <dgm:prSet/>
      <dgm:spPr/>
      <dgm:t>
        <a:bodyPr/>
        <a:lstStyle/>
        <a:p>
          <a:endParaRPr lang="fr-FR" sz="1600" b="1">
            <a:solidFill>
              <a:srgbClr val="FFFF00"/>
            </a:solidFill>
          </a:endParaRPr>
        </a:p>
      </dgm:t>
    </dgm:pt>
    <dgm:pt modelId="{B95E5EF4-BABB-4484-BBAE-D0D52F265FC1}" type="sibTrans" cxnId="{217EA4BC-BDAA-41BD-BFC4-DAD2A6554361}">
      <dgm:prSet/>
      <dgm:spPr/>
      <dgm:t>
        <a:bodyPr/>
        <a:lstStyle/>
        <a:p>
          <a:endParaRPr lang="fr-FR" sz="1600" b="1">
            <a:solidFill>
              <a:srgbClr val="FFFF00"/>
            </a:solidFill>
          </a:endParaRPr>
        </a:p>
      </dgm:t>
    </dgm:pt>
    <dgm:pt modelId="{1AB1518F-4A0C-47A5-A9EF-E77DFA29D04B}">
      <dgm:prSet phldrT="[Texte]" custT="1"/>
      <dgm:spPr/>
      <dgm:t>
        <a:bodyPr/>
        <a:lstStyle/>
        <a:p>
          <a:r>
            <a:rPr lang="fr-FR" sz="1600" b="1" dirty="0" smtClean="0">
              <a:solidFill>
                <a:srgbClr val="FFFF00"/>
              </a:solidFill>
            </a:rPr>
            <a:t>5 - Découverte des métiers de la finition et du  parachèvement </a:t>
          </a:r>
          <a:endParaRPr lang="fr-FR" sz="1600" b="1" dirty="0">
            <a:solidFill>
              <a:srgbClr val="FFFF00"/>
            </a:solidFill>
          </a:endParaRPr>
        </a:p>
      </dgm:t>
    </dgm:pt>
    <dgm:pt modelId="{FFFBE758-8E61-4A51-ABF4-E43ACC6A23F7}" type="parTrans" cxnId="{3C32D227-7E02-4FCE-BCF3-CE4832383531}">
      <dgm:prSet/>
      <dgm:spPr/>
      <dgm:t>
        <a:bodyPr/>
        <a:lstStyle/>
        <a:p>
          <a:endParaRPr lang="fr-FR" sz="1600" b="1">
            <a:solidFill>
              <a:srgbClr val="FFFF00"/>
            </a:solidFill>
          </a:endParaRPr>
        </a:p>
      </dgm:t>
    </dgm:pt>
    <dgm:pt modelId="{7A322EEA-5FED-4473-8079-BC13CA8019F7}" type="sibTrans" cxnId="{3C32D227-7E02-4FCE-BCF3-CE4832383531}">
      <dgm:prSet/>
      <dgm:spPr/>
      <dgm:t>
        <a:bodyPr/>
        <a:lstStyle/>
        <a:p>
          <a:endParaRPr lang="fr-FR" sz="1600" b="1">
            <a:solidFill>
              <a:srgbClr val="FFFF00"/>
            </a:solidFill>
          </a:endParaRPr>
        </a:p>
      </dgm:t>
    </dgm:pt>
    <dgm:pt modelId="{E9A72C0C-3ABC-492B-9122-AA522F5F8860}" type="pres">
      <dgm:prSet presAssocID="{FC80E925-9FE9-4A06-B8FB-2D85CD9F6C87}" presName="CompostProcess" presStyleCnt="0">
        <dgm:presLayoutVars>
          <dgm:dir/>
          <dgm:resizeHandles val="exact"/>
        </dgm:presLayoutVars>
      </dgm:prSet>
      <dgm:spPr/>
    </dgm:pt>
    <dgm:pt modelId="{35026A80-91C8-4E26-A36A-595996F42AE6}" type="pres">
      <dgm:prSet presAssocID="{FC80E925-9FE9-4A06-B8FB-2D85CD9F6C87}" presName="arrow" presStyleLbl="bgShp" presStyleIdx="0" presStyleCnt="1" custScaleX="117647" custLinFactNeighborX="-2091"/>
      <dgm:spPr/>
    </dgm:pt>
    <dgm:pt modelId="{37B6DA8C-FCE4-472E-ACB7-F7A1159DD531}" type="pres">
      <dgm:prSet presAssocID="{FC80E925-9FE9-4A06-B8FB-2D85CD9F6C87}" presName="linearProcess" presStyleCnt="0"/>
      <dgm:spPr/>
    </dgm:pt>
    <dgm:pt modelId="{21B4A5D5-EB12-4B51-89A6-D14E91B804CF}" type="pres">
      <dgm:prSet presAssocID="{77855115-379C-4E6A-81AF-70D407907CA5}" presName="textNode" presStyleLbl="node1" presStyleIdx="0" presStyleCnt="3" custScaleX="14345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CEB948B-EA28-4647-AF6A-1ED7D1BC2641}" type="pres">
      <dgm:prSet presAssocID="{48B2FC79-A1D5-4C4F-8FA8-A586C192BFBC}" presName="sibTrans" presStyleCnt="0"/>
      <dgm:spPr/>
    </dgm:pt>
    <dgm:pt modelId="{4346DB34-C7D1-4032-81A6-A507937F5B74}" type="pres">
      <dgm:prSet presAssocID="{F34A1011-558A-41E1-B0B4-A53F592D9A8D}" presName="textNode" presStyleLbl="node1" presStyleIdx="1" presStyleCnt="3" custScaleX="12886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C1FC708-6012-4A71-8A78-6476D02190D1}" type="pres">
      <dgm:prSet presAssocID="{B95E5EF4-BABB-4484-BBAE-D0D52F265FC1}" presName="sibTrans" presStyleCnt="0"/>
      <dgm:spPr/>
    </dgm:pt>
    <dgm:pt modelId="{53B103E9-5AD6-4DE1-8961-7A3E2AD29B29}" type="pres">
      <dgm:prSet presAssocID="{1AB1518F-4A0C-47A5-A9EF-E77DFA29D04B}" presName="textNode" presStyleLbl="node1" presStyleIdx="2" presStyleCnt="3" custScaleX="1161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8A7B0C9-ACC8-4D06-83D0-0ADF5C237172}" srcId="{FC80E925-9FE9-4A06-B8FB-2D85CD9F6C87}" destId="{77855115-379C-4E6A-81AF-70D407907CA5}" srcOrd="0" destOrd="0" parTransId="{1E5C33B4-BEDD-478E-8828-CA680CAEC979}" sibTransId="{48B2FC79-A1D5-4C4F-8FA8-A586C192BFBC}"/>
    <dgm:cxn modelId="{A43AF45A-828A-46D6-AD59-7DA8E03AF472}" type="presOf" srcId="{FC80E925-9FE9-4A06-B8FB-2D85CD9F6C87}" destId="{E9A72C0C-3ABC-492B-9122-AA522F5F8860}" srcOrd="0" destOrd="0" presId="urn:microsoft.com/office/officeart/2005/8/layout/hProcess9"/>
    <dgm:cxn modelId="{804EBE69-A213-402D-90D9-A92E9444314F}" type="presOf" srcId="{F34A1011-558A-41E1-B0B4-A53F592D9A8D}" destId="{4346DB34-C7D1-4032-81A6-A507937F5B74}" srcOrd="0" destOrd="0" presId="urn:microsoft.com/office/officeart/2005/8/layout/hProcess9"/>
    <dgm:cxn modelId="{D2E7BF27-B500-4360-A65E-12C6382CBB40}" type="presOf" srcId="{1AB1518F-4A0C-47A5-A9EF-E77DFA29D04B}" destId="{53B103E9-5AD6-4DE1-8961-7A3E2AD29B29}" srcOrd="0" destOrd="0" presId="urn:microsoft.com/office/officeart/2005/8/layout/hProcess9"/>
    <dgm:cxn modelId="{8A15144B-9297-4A34-8BC0-E2E9BC2561D2}" type="presOf" srcId="{77855115-379C-4E6A-81AF-70D407907CA5}" destId="{21B4A5D5-EB12-4B51-89A6-D14E91B804CF}" srcOrd="0" destOrd="0" presId="urn:microsoft.com/office/officeart/2005/8/layout/hProcess9"/>
    <dgm:cxn modelId="{217EA4BC-BDAA-41BD-BFC4-DAD2A6554361}" srcId="{FC80E925-9FE9-4A06-B8FB-2D85CD9F6C87}" destId="{F34A1011-558A-41E1-B0B4-A53F592D9A8D}" srcOrd="1" destOrd="0" parTransId="{FE00A913-33E8-4201-90F5-AB7CFAB19F0A}" sibTransId="{B95E5EF4-BABB-4484-BBAE-D0D52F265FC1}"/>
    <dgm:cxn modelId="{3C32D227-7E02-4FCE-BCF3-CE4832383531}" srcId="{FC80E925-9FE9-4A06-B8FB-2D85CD9F6C87}" destId="{1AB1518F-4A0C-47A5-A9EF-E77DFA29D04B}" srcOrd="2" destOrd="0" parTransId="{FFFBE758-8E61-4A51-ABF4-E43ACC6A23F7}" sibTransId="{7A322EEA-5FED-4473-8079-BC13CA8019F7}"/>
    <dgm:cxn modelId="{6BCD4C40-F924-4123-8C29-3FF412D44F5A}" type="presParOf" srcId="{E9A72C0C-3ABC-492B-9122-AA522F5F8860}" destId="{35026A80-91C8-4E26-A36A-595996F42AE6}" srcOrd="0" destOrd="0" presId="urn:microsoft.com/office/officeart/2005/8/layout/hProcess9"/>
    <dgm:cxn modelId="{38565989-827F-4635-869F-26C53AEDC6CC}" type="presParOf" srcId="{E9A72C0C-3ABC-492B-9122-AA522F5F8860}" destId="{37B6DA8C-FCE4-472E-ACB7-F7A1159DD531}" srcOrd="1" destOrd="0" presId="urn:microsoft.com/office/officeart/2005/8/layout/hProcess9"/>
    <dgm:cxn modelId="{859C3303-1FBC-4C7B-89FE-0A03440BF987}" type="presParOf" srcId="{37B6DA8C-FCE4-472E-ACB7-F7A1159DD531}" destId="{21B4A5D5-EB12-4B51-89A6-D14E91B804CF}" srcOrd="0" destOrd="0" presId="urn:microsoft.com/office/officeart/2005/8/layout/hProcess9"/>
    <dgm:cxn modelId="{5AB36A88-B8F6-4EB7-97A8-157CC7C87EF5}" type="presParOf" srcId="{37B6DA8C-FCE4-472E-ACB7-F7A1159DD531}" destId="{2CEB948B-EA28-4647-AF6A-1ED7D1BC2641}" srcOrd="1" destOrd="0" presId="urn:microsoft.com/office/officeart/2005/8/layout/hProcess9"/>
    <dgm:cxn modelId="{EAD0A102-11C4-4341-94FB-11D054A47086}" type="presParOf" srcId="{37B6DA8C-FCE4-472E-ACB7-F7A1159DD531}" destId="{4346DB34-C7D1-4032-81A6-A507937F5B74}" srcOrd="2" destOrd="0" presId="urn:microsoft.com/office/officeart/2005/8/layout/hProcess9"/>
    <dgm:cxn modelId="{DD17AD6E-5815-4225-B1E4-D424F912CC6C}" type="presParOf" srcId="{37B6DA8C-FCE4-472E-ACB7-F7A1159DD531}" destId="{DC1FC708-6012-4A71-8A78-6476D02190D1}" srcOrd="3" destOrd="0" presId="urn:microsoft.com/office/officeart/2005/8/layout/hProcess9"/>
    <dgm:cxn modelId="{1CE339AD-4457-42BB-B66F-E6CCBF50D841}" type="presParOf" srcId="{37B6DA8C-FCE4-472E-ACB7-F7A1159DD531}" destId="{53B103E9-5AD6-4DE1-8961-7A3E2AD29B2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C80E925-9FE9-4A06-B8FB-2D85CD9F6C8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77855115-379C-4E6A-81AF-70D407907CA5}">
      <dgm:prSet phldrT="[Texte]" custT="1"/>
      <dgm:spPr/>
      <dgm:t>
        <a:bodyPr/>
        <a:lstStyle/>
        <a:p>
          <a:r>
            <a:rPr lang="fr-FR" sz="1600" b="1" dirty="0" smtClean="0">
              <a:solidFill>
                <a:srgbClr val="FFFF00"/>
              </a:solidFill>
            </a:rPr>
            <a:t>3 – </a:t>
          </a:r>
        </a:p>
        <a:p>
          <a:r>
            <a:rPr lang="fr-FR" sz="1600" b="1" dirty="0" smtClean="0">
              <a:solidFill>
                <a:srgbClr val="FFFF00"/>
              </a:solidFill>
            </a:rPr>
            <a:t>Dimensionnement,                     DAO et mise en plan          Planning </a:t>
          </a:r>
          <a:endParaRPr lang="fr-FR" sz="1600" b="1" dirty="0">
            <a:solidFill>
              <a:srgbClr val="FFFF00"/>
            </a:solidFill>
          </a:endParaRPr>
        </a:p>
      </dgm:t>
    </dgm:pt>
    <dgm:pt modelId="{1E5C33B4-BEDD-478E-8828-CA680CAEC979}" type="parTrans" cxnId="{18A7B0C9-ACC8-4D06-83D0-0ADF5C237172}">
      <dgm:prSet/>
      <dgm:spPr/>
      <dgm:t>
        <a:bodyPr/>
        <a:lstStyle/>
        <a:p>
          <a:endParaRPr lang="fr-FR" sz="1600" b="1">
            <a:solidFill>
              <a:srgbClr val="FFFF00"/>
            </a:solidFill>
          </a:endParaRPr>
        </a:p>
      </dgm:t>
    </dgm:pt>
    <dgm:pt modelId="{48B2FC79-A1D5-4C4F-8FA8-A586C192BFBC}" type="sibTrans" cxnId="{18A7B0C9-ACC8-4D06-83D0-0ADF5C237172}">
      <dgm:prSet/>
      <dgm:spPr/>
      <dgm:t>
        <a:bodyPr/>
        <a:lstStyle/>
        <a:p>
          <a:endParaRPr lang="fr-FR" sz="1600" b="1">
            <a:solidFill>
              <a:srgbClr val="FFFF00"/>
            </a:solidFill>
          </a:endParaRPr>
        </a:p>
      </dgm:t>
    </dgm:pt>
    <dgm:pt modelId="{F34A1011-558A-41E1-B0B4-A53F592D9A8D}">
      <dgm:prSet phldrT="[Texte]" custT="1"/>
      <dgm:spPr/>
      <dgm:t>
        <a:bodyPr/>
        <a:lstStyle/>
        <a:p>
          <a:r>
            <a:rPr lang="fr-FR" sz="1600" b="1" dirty="0" smtClean="0">
              <a:solidFill>
                <a:srgbClr val="FFFF00"/>
              </a:solidFill>
            </a:rPr>
            <a:t>4 – </a:t>
          </a:r>
        </a:p>
        <a:p>
          <a:r>
            <a:rPr lang="fr-FR" sz="1600" b="1" dirty="0" smtClean="0">
              <a:solidFill>
                <a:srgbClr val="FFFF00"/>
              </a:solidFill>
            </a:rPr>
            <a:t>Découpage, Soudage Contrôle </a:t>
          </a:r>
          <a:endParaRPr lang="fr-FR" sz="1600" b="1" dirty="0">
            <a:solidFill>
              <a:srgbClr val="FFFF00"/>
            </a:solidFill>
          </a:endParaRPr>
        </a:p>
      </dgm:t>
    </dgm:pt>
    <dgm:pt modelId="{FE00A913-33E8-4201-90F5-AB7CFAB19F0A}" type="parTrans" cxnId="{217EA4BC-BDAA-41BD-BFC4-DAD2A6554361}">
      <dgm:prSet/>
      <dgm:spPr/>
      <dgm:t>
        <a:bodyPr/>
        <a:lstStyle/>
        <a:p>
          <a:endParaRPr lang="fr-FR" sz="1600" b="1">
            <a:solidFill>
              <a:srgbClr val="FFFF00"/>
            </a:solidFill>
          </a:endParaRPr>
        </a:p>
      </dgm:t>
    </dgm:pt>
    <dgm:pt modelId="{B95E5EF4-BABB-4484-BBAE-D0D52F265FC1}" type="sibTrans" cxnId="{217EA4BC-BDAA-41BD-BFC4-DAD2A6554361}">
      <dgm:prSet/>
      <dgm:spPr/>
      <dgm:t>
        <a:bodyPr/>
        <a:lstStyle/>
        <a:p>
          <a:endParaRPr lang="fr-FR" sz="1600" b="1">
            <a:solidFill>
              <a:srgbClr val="FFFF00"/>
            </a:solidFill>
          </a:endParaRPr>
        </a:p>
      </dgm:t>
    </dgm:pt>
    <dgm:pt modelId="{1AB1518F-4A0C-47A5-A9EF-E77DFA29D04B}">
      <dgm:prSet phldrT="[Texte]" custT="1"/>
      <dgm:spPr/>
      <dgm:t>
        <a:bodyPr/>
        <a:lstStyle/>
        <a:p>
          <a:r>
            <a:rPr lang="fr-FR" sz="1600" b="1" dirty="0" smtClean="0">
              <a:solidFill>
                <a:srgbClr val="FFFF00"/>
              </a:solidFill>
            </a:rPr>
            <a:t>5 –                             Montage, Peinture  </a:t>
          </a:r>
          <a:endParaRPr lang="fr-FR" sz="1600" b="1" dirty="0">
            <a:solidFill>
              <a:srgbClr val="FFFF00"/>
            </a:solidFill>
          </a:endParaRPr>
        </a:p>
      </dgm:t>
    </dgm:pt>
    <dgm:pt modelId="{FFFBE758-8E61-4A51-ABF4-E43ACC6A23F7}" type="parTrans" cxnId="{3C32D227-7E02-4FCE-BCF3-CE4832383531}">
      <dgm:prSet/>
      <dgm:spPr/>
      <dgm:t>
        <a:bodyPr/>
        <a:lstStyle/>
        <a:p>
          <a:endParaRPr lang="fr-FR" sz="1600" b="1">
            <a:solidFill>
              <a:srgbClr val="FFFF00"/>
            </a:solidFill>
          </a:endParaRPr>
        </a:p>
      </dgm:t>
    </dgm:pt>
    <dgm:pt modelId="{7A322EEA-5FED-4473-8079-BC13CA8019F7}" type="sibTrans" cxnId="{3C32D227-7E02-4FCE-BCF3-CE4832383531}">
      <dgm:prSet/>
      <dgm:spPr/>
      <dgm:t>
        <a:bodyPr/>
        <a:lstStyle/>
        <a:p>
          <a:endParaRPr lang="fr-FR" sz="1600" b="1">
            <a:solidFill>
              <a:srgbClr val="FFFF00"/>
            </a:solidFill>
          </a:endParaRPr>
        </a:p>
      </dgm:t>
    </dgm:pt>
    <dgm:pt modelId="{E9A72C0C-3ABC-492B-9122-AA522F5F8860}" type="pres">
      <dgm:prSet presAssocID="{FC80E925-9FE9-4A06-B8FB-2D85CD9F6C87}" presName="CompostProcess" presStyleCnt="0">
        <dgm:presLayoutVars>
          <dgm:dir/>
          <dgm:resizeHandles val="exact"/>
        </dgm:presLayoutVars>
      </dgm:prSet>
      <dgm:spPr/>
    </dgm:pt>
    <dgm:pt modelId="{35026A80-91C8-4E26-A36A-595996F42AE6}" type="pres">
      <dgm:prSet presAssocID="{FC80E925-9FE9-4A06-B8FB-2D85CD9F6C87}" presName="arrow" presStyleLbl="bgShp" presStyleIdx="0" presStyleCnt="1" custScaleX="117647" custScaleY="85309" custLinFactNeighborX="-2091"/>
      <dgm:spPr/>
    </dgm:pt>
    <dgm:pt modelId="{37B6DA8C-FCE4-472E-ACB7-F7A1159DD531}" type="pres">
      <dgm:prSet presAssocID="{FC80E925-9FE9-4A06-B8FB-2D85CD9F6C87}" presName="linearProcess" presStyleCnt="0"/>
      <dgm:spPr/>
    </dgm:pt>
    <dgm:pt modelId="{21B4A5D5-EB12-4B51-89A6-D14E91B804CF}" type="pres">
      <dgm:prSet presAssocID="{77855115-379C-4E6A-81AF-70D407907CA5}" presName="textNode" presStyleLbl="node1" presStyleIdx="0" presStyleCnt="3" custScaleX="14345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CEB948B-EA28-4647-AF6A-1ED7D1BC2641}" type="pres">
      <dgm:prSet presAssocID="{48B2FC79-A1D5-4C4F-8FA8-A586C192BFBC}" presName="sibTrans" presStyleCnt="0"/>
      <dgm:spPr/>
    </dgm:pt>
    <dgm:pt modelId="{4346DB34-C7D1-4032-81A6-A507937F5B74}" type="pres">
      <dgm:prSet presAssocID="{F34A1011-558A-41E1-B0B4-A53F592D9A8D}" presName="textNode" presStyleLbl="node1" presStyleIdx="1" presStyleCnt="3" custScaleX="12886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C1FC708-6012-4A71-8A78-6476D02190D1}" type="pres">
      <dgm:prSet presAssocID="{B95E5EF4-BABB-4484-BBAE-D0D52F265FC1}" presName="sibTrans" presStyleCnt="0"/>
      <dgm:spPr/>
    </dgm:pt>
    <dgm:pt modelId="{53B103E9-5AD6-4DE1-8961-7A3E2AD29B29}" type="pres">
      <dgm:prSet presAssocID="{1AB1518F-4A0C-47A5-A9EF-E77DFA29D04B}" presName="textNode" presStyleLbl="node1" presStyleIdx="2" presStyleCnt="3" custScaleX="1161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422EFA5-5F0C-4134-9075-5D02BDDC05EE}" type="presOf" srcId="{FC80E925-9FE9-4A06-B8FB-2D85CD9F6C87}" destId="{E9A72C0C-3ABC-492B-9122-AA522F5F8860}" srcOrd="0" destOrd="0" presId="urn:microsoft.com/office/officeart/2005/8/layout/hProcess9"/>
    <dgm:cxn modelId="{18A7B0C9-ACC8-4D06-83D0-0ADF5C237172}" srcId="{FC80E925-9FE9-4A06-B8FB-2D85CD9F6C87}" destId="{77855115-379C-4E6A-81AF-70D407907CA5}" srcOrd="0" destOrd="0" parTransId="{1E5C33B4-BEDD-478E-8828-CA680CAEC979}" sibTransId="{48B2FC79-A1D5-4C4F-8FA8-A586C192BFBC}"/>
    <dgm:cxn modelId="{7E765730-1E40-490C-8A48-229386CA11F5}" type="presOf" srcId="{77855115-379C-4E6A-81AF-70D407907CA5}" destId="{21B4A5D5-EB12-4B51-89A6-D14E91B804CF}" srcOrd="0" destOrd="0" presId="urn:microsoft.com/office/officeart/2005/8/layout/hProcess9"/>
    <dgm:cxn modelId="{5722F0BE-5FC5-45D2-B706-35AACABA49F7}" type="presOf" srcId="{1AB1518F-4A0C-47A5-A9EF-E77DFA29D04B}" destId="{53B103E9-5AD6-4DE1-8961-7A3E2AD29B29}" srcOrd="0" destOrd="0" presId="urn:microsoft.com/office/officeart/2005/8/layout/hProcess9"/>
    <dgm:cxn modelId="{D523F5A6-8876-44F5-9032-7A337E24AA4B}" type="presOf" srcId="{F34A1011-558A-41E1-B0B4-A53F592D9A8D}" destId="{4346DB34-C7D1-4032-81A6-A507937F5B74}" srcOrd="0" destOrd="0" presId="urn:microsoft.com/office/officeart/2005/8/layout/hProcess9"/>
    <dgm:cxn modelId="{217EA4BC-BDAA-41BD-BFC4-DAD2A6554361}" srcId="{FC80E925-9FE9-4A06-B8FB-2D85CD9F6C87}" destId="{F34A1011-558A-41E1-B0B4-A53F592D9A8D}" srcOrd="1" destOrd="0" parTransId="{FE00A913-33E8-4201-90F5-AB7CFAB19F0A}" sibTransId="{B95E5EF4-BABB-4484-BBAE-D0D52F265FC1}"/>
    <dgm:cxn modelId="{3C32D227-7E02-4FCE-BCF3-CE4832383531}" srcId="{FC80E925-9FE9-4A06-B8FB-2D85CD9F6C87}" destId="{1AB1518F-4A0C-47A5-A9EF-E77DFA29D04B}" srcOrd="2" destOrd="0" parTransId="{FFFBE758-8E61-4A51-ABF4-E43ACC6A23F7}" sibTransId="{7A322EEA-5FED-4473-8079-BC13CA8019F7}"/>
    <dgm:cxn modelId="{675007B2-7CDE-4ECB-93C5-749E513E0B1A}" type="presParOf" srcId="{E9A72C0C-3ABC-492B-9122-AA522F5F8860}" destId="{35026A80-91C8-4E26-A36A-595996F42AE6}" srcOrd="0" destOrd="0" presId="urn:microsoft.com/office/officeart/2005/8/layout/hProcess9"/>
    <dgm:cxn modelId="{A322B8AA-604E-45FF-A4DC-71F43610394F}" type="presParOf" srcId="{E9A72C0C-3ABC-492B-9122-AA522F5F8860}" destId="{37B6DA8C-FCE4-472E-ACB7-F7A1159DD531}" srcOrd="1" destOrd="0" presId="urn:microsoft.com/office/officeart/2005/8/layout/hProcess9"/>
    <dgm:cxn modelId="{014B4AB1-6135-458D-B596-C4D139FDCD20}" type="presParOf" srcId="{37B6DA8C-FCE4-472E-ACB7-F7A1159DD531}" destId="{21B4A5D5-EB12-4B51-89A6-D14E91B804CF}" srcOrd="0" destOrd="0" presId="urn:microsoft.com/office/officeart/2005/8/layout/hProcess9"/>
    <dgm:cxn modelId="{8383D3A2-B255-4787-82D3-713173675163}" type="presParOf" srcId="{37B6DA8C-FCE4-472E-ACB7-F7A1159DD531}" destId="{2CEB948B-EA28-4647-AF6A-1ED7D1BC2641}" srcOrd="1" destOrd="0" presId="urn:microsoft.com/office/officeart/2005/8/layout/hProcess9"/>
    <dgm:cxn modelId="{1937CC36-B0E7-4157-88D6-851007AE0561}" type="presParOf" srcId="{37B6DA8C-FCE4-472E-ACB7-F7A1159DD531}" destId="{4346DB34-C7D1-4032-81A6-A507937F5B74}" srcOrd="2" destOrd="0" presId="urn:microsoft.com/office/officeart/2005/8/layout/hProcess9"/>
    <dgm:cxn modelId="{8464A918-E1DD-4A29-A732-C9C2E6942127}" type="presParOf" srcId="{37B6DA8C-FCE4-472E-ACB7-F7A1159DD531}" destId="{DC1FC708-6012-4A71-8A78-6476D02190D1}" srcOrd="3" destOrd="0" presId="urn:microsoft.com/office/officeart/2005/8/layout/hProcess9"/>
    <dgm:cxn modelId="{774AF2F1-8DEC-46E2-8C79-F6078166F60B}" type="presParOf" srcId="{37B6DA8C-FCE4-472E-ACB7-F7A1159DD531}" destId="{53B103E9-5AD6-4DE1-8961-7A3E2AD29B29}" srcOrd="4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026A80-91C8-4E26-A36A-595996F42AE6}">
      <dsp:nvSpPr>
        <dsp:cNvPr id="0" name=""/>
        <dsp:cNvSpPr/>
      </dsp:nvSpPr>
      <dsp:spPr>
        <a:xfrm>
          <a:off x="4" y="0"/>
          <a:ext cx="8984337" cy="394554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6D7A1F-09BD-4BF6-B6B4-151B5F61CCE2}">
      <dsp:nvSpPr>
        <dsp:cNvPr id="0" name=""/>
        <dsp:cNvSpPr/>
      </dsp:nvSpPr>
      <dsp:spPr>
        <a:xfrm>
          <a:off x="0" y="1137105"/>
          <a:ext cx="1726239" cy="15782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b="1" kern="1200" dirty="0" smtClean="0">
              <a:solidFill>
                <a:srgbClr val="FFFF00"/>
              </a:solidFill>
            </a:rPr>
            <a:t>1 - Découverte de l’entreprise, son marché, ses produits, ses compétences</a:t>
          </a:r>
          <a:endParaRPr lang="fr-FR" sz="1300" b="1" kern="1200" dirty="0">
            <a:solidFill>
              <a:srgbClr val="FFFF00"/>
            </a:solidFill>
          </a:endParaRPr>
        </a:p>
      </dsp:txBody>
      <dsp:txXfrm>
        <a:off x="77042" y="1214147"/>
        <a:ext cx="1572155" cy="1424133"/>
      </dsp:txXfrm>
    </dsp:sp>
    <dsp:sp modelId="{FF9C8F46-ADCE-4CEC-B1E6-A00AF4D2549C}">
      <dsp:nvSpPr>
        <dsp:cNvPr id="0" name=""/>
        <dsp:cNvSpPr/>
      </dsp:nvSpPr>
      <dsp:spPr>
        <a:xfrm>
          <a:off x="1816499" y="1183663"/>
          <a:ext cx="1726239" cy="15782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b="1" kern="1200" dirty="0" smtClean="0">
              <a:solidFill>
                <a:srgbClr val="FFFF00"/>
              </a:solidFill>
            </a:rPr>
            <a:t>2 - Découverte des métiers de l’entreprise qui contribuent à sa réussite</a:t>
          </a:r>
          <a:endParaRPr lang="fr-FR" sz="1300" b="1" kern="1200" dirty="0">
            <a:solidFill>
              <a:srgbClr val="FFFF00"/>
            </a:solidFill>
          </a:endParaRPr>
        </a:p>
      </dsp:txBody>
      <dsp:txXfrm>
        <a:off x="1893541" y="1260705"/>
        <a:ext cx="1572155" cy="1424133"/>
      </dsp:txXfrm>
    </dsp:sp>
    <dsp:sp modelId="{21B4A5D5-EB12-4B51-89A6-D14E91B804CF}">
      <dsp:nvSpPr>
        <dsp:cNvPr id="0" name=""/>
        <dsp:cNvSpPr/>
      </dsp:nvSpPr>
      <dsp:spPr>
        <a:xfrm>
          <a:off x="3629051" y="1183663"/>
          <a:ext cx="1726239" cy="15782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b="1" kern="1200" dirty="0" smtClean="0">
              <a:solidFill>
                <a:srgbClr val="FFFF00"/>
              </a:solidFill>
            </a:rPr>
            <a:t>3 – Découverte des métiers de La conception de produits chaudronnés, de la gestion de production</a:t>
          </a:r>
          <a:endParaRPr lang="fr-FR" sz="1300" b="1" kern="1200" dirty="0">
            <a:solidFill>
              <a:srgbClr val="FFFF00"/>
            </a:solidFill>
          </a:endParaRPr>
        </a:p>
      </dsp:txBody>
      <dsp:txXfrm>
        <a:off x="3706093" y="1260705"/>
        <a:ext cx="1572155" cy="1424133"/>
      </dsp:txXfrm>
    </dsp:sp>
    <dsp:sp modelId="{4346DB34-C7D1-4032-81A6-A507937F5B74}">
      <dsp:nvSpPr>
        <dsp:cNvPr id="0" name=""/>
        <dsp:cNvSpPr/>
      </dsp:nvSpPr>
      <dsp:spPr>
        <a:xfrm>
          <a:off x="5441602" y="1183663"/>
          <a:ext cx="1726239" cy="15782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b="1" kern="1200" dirty="0" smtClean="0">
              <a:solidFill>
                <a:srgbClr val="FFFF00"/>
              </a:solidFill>
            </a:rPr>
            <a:t>4 – découverte des métiers de la  transformation et de réalisation des produits, le contrôle qualité</a:t>
          </a:r>
          <a:endParaRPr lang="fr-FR" sz="1300" b="1" kern="1200" dirty="0">
            <a:solidFill>
              <a:srgbClr val="FFFF00"/>
            </a:solidFill>
          </a:endParaRPr>
        </a:p>
      </dsp:txBody>
      <dsp:txXfrm>
        <a:off x="5518644" y="1260705"/>
        <a:ext cx="1572155" cy="1424133"/>
      </dsp:txXfrm>
    </dsp:sp>
    <dsp:sp modelId="{53B103E9-5AD6-4DE1-8961-7A3E2AD29B29}">
      <dsp:nvSpPr>
        <dsp:cNvPr id="0" name=""/>
        <dsp:cNvSpPr/>
      </dsp:nvSpPr>
      <dsp:spPr>
        <a:xfrm>
          <a:off x="7254154" y="1183663"/>
          <a:ext cx="1726239" cy="15782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b="1" kern="1200" dirty="0" smtClean="0">
              <a:solidFill>
                <a:srgbClr val="FFFF00"/>
              </a:solidFill>
            </a:rPr>
            <a:t>5 - Découverte des métiers de la finition et du  le parachèvement </a:t>
          </a:r>
          <a:endParaRPr lang="fr-FR" sz="1300" b="1" kern="1200" dirty="0">
            <a:solidFill>
              <a:srgbClr val="FFFF00"/>
            </a:solidFill>
          </a:endParaRPr>
        </a:p>
      </dsp:txBody>
      <dsp:txXfrm>
        <a:off x="7331196" y="1260705"/>
        <a:ext cx="1572155" cy="1424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026A80-91C8-4E26-A36A-595996F42AE6}">
      <dsp:nvSpPr>
        <dsp:cNvPr id="0" name=""/>
        <dsp:cNvSpPr/>
      </dsp:nvSpPr>
      <dsp:spPr>
        <a:xfrm>
          <a:off x="4" y="0"/>
          <a:ext cx="8984337" cy="394554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6D7A1F-09BD-4BF6-B6B4-151B5F61CCE2}">
      <dsp:nvSpPr>
        <dsp:cNvPr id="0" name=""/>
        <dsp:cNvSpPr/>
      </dsp:nvSpPr>
      <dsp:spPr>
        <a:xfrm>
          <a:off x="0" y="1137105"/>
          <a:ext cx="1726239" cy="15782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b="1" kern="1200" dirty="0" smtClean="0">
              <a:solidFill>
                <a:srgbClr val="FFFF00"/>
              </a:solidFill>
            </a:rPr>
            <a:t>1 - Découverte de l’entreprise, son marché, ses produits, ses compétences</a:t>
          </a:r>
          <a:endParaRPr lang="fr-FR" sz="1700" b="1" kern="1200" dirty="0">
            <a:solidFill>
              <a:srgbClr val="FFFF00"/>
            </a:solidFill>
          </a:endParaRPr>
        </a:p>
      </dsp:txBody>
      <dsp:txXfrm>
        <a:off x="77042" y="1214147"/>
        <a:ext cx="1572155" cy="1424133"/>
      </dsp:txXfrm>
    </dsp:sp>
    <dsp:sp modelId="{FF9C8F46-ADCE-4CEC-B1E6-A00AF4D2549C}">
      <dsp:nvSpPr>
        <dsp:cNvPr id="0" name=""/>
        <dsp:cNvSpPr/>
      </dsp:nvSpPr>
      <dsp:spPr>
        <a:xfrm>
          <a:off x="1816499" y="1183663"/>
          <a:ext cx="1726239" cy="15782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b="1" kern="1200" dirty="0" smtClean="0">
              <a:solidFill>
                <a:srgbClr val="FFFF00"/>
              </a:solidFill>
            </a:rPr>
            <a:t>2 - Découverte des métiers de l’entreprise qui contribuent à sa réussite</a:t>
          </a:r>
          <a:endParaRPr lang="fr-FR" sz="1700" b="1" kern="1200" dirty="0">
            <a:solidFill>
              <a:srgbClr val="FFFF00"/>
            </a:solidFill>
          </a:endParaRPr>
        </a:p>
      </dsp:txBody>
      <dsp:txXfrm>
        <a:off x="1893541" y="1260705"/>
        <a:ext cx="1572155" cy="1424133"/>
      </dsp:txXfrm>
    </dsp:sp>
    <dsp:sp modelId="{21B4A5D5-EB12-4B51-89A6-D14E91B804CF}">
      <dsp:nvSpPr>
        <dsp:cNvPr id="0" name=""/>
        <dsp:cNvSpPr/>
      </dsp:nvSpPr>
      <dsp:spPr>
        <a:xfrm>
          <a:off x="3629051" y="1183663"/>
          <a:ext cx="1726239" cy="15782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b="1" kern="1200" dirty="0" smtClean="0">
              <a:solidFill>
                <a:srgbClr val="FFFF00"/>
              </a:solidFill>
            </a:rPr>
            <a:t>3 – </a:t>
          </a:r>
          <a:endParaRPr lang="fr-FR" sz="1700" b="1" kern="1200" dirty="0">
            <a:solidFill>
              <a:srgbClr val="FFFF00"/>
            </a:solidFill>
          </a:endParaRPr>
        </a:p>
      </dsp:txBody>
      <dsp:txXfrm>
        <a:off x="3706093" y="1260705"/>
        <a:ext cx="1572155" cy="1424133"/>
      </dsp:txXfrm>
    </dsp:sp>
    <dsp:sp modelId="{4346DB34-C7D1-4032-81A6-A507937F5B74}">
      <dsp:nvSpPr>
        <dsp:cNvPr id="0" name=""/>
        <dsp:cNvSpPr/>
      </dsp:nvSpPr>
      <dsp:spPr>
        <a:xfrm>
          <a:off x="5441602" y="1183663"/>
          <a:ext cx="1726239" cy="15782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b="1" kern="1200" dirty="0" smtClean="0">
              <a:solidFill>
                <a:srgbClr val="FFFF00"/>
              </a:solidFill>
            </a:rPr>
            <a:t>4 – </a:t>
          </a:r>
          <a:endParaRPr lang="fr-FR" sz="1700" b="1" kern="1200" dirty="0">
            <a:solidFill>
              <a:srgbClr val="FFFF00"/>
            </a:solidFill>
          </a:endParaRPr>
        </a:p>
      </dsp:txBody>
      <dsp:txXfrm>
        <a:off x="5518644" y="1260705"/>
        <a:ext cx="1572155" cy="1424133"/>
      </dsp:txXfrm>
    </dsp:sp>
    <dsp:sp modelId="{53B103E9-5AD6-4DE1-8961-7A3E2AD29B29}">
      <dsp:nvSpPr>
        <dsp:cNvPr id="0" name=""/>
        <dsp:cNvSpPr/>
      </dsp:nvSpPr>
      <dsp:spPr>
        <a:xfrm>
          <a:off x="7254154" y="1183663"/>
          <a:ext cx="1726239" cy="15782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b="1" kern="1200" dirty="0" smtClean="0">
              <a:solidFill>
                <a:srgbClr val="FFFF00"/>
              </a:solidFill>
            </a:rPr>
            <a:t>5 -</a:t>
          </a:r>
          <a:endParaRPr lang="fr-FR" sz="1700" b="1" kern="1200" dirty="0">
            <a:solidFill>
              <a:srgbClr val="FFFF00"/>
            </a:solidFill>
          </a:endParaRPr>
        </a:p>
      </dsp:txBody>
      <dsp:txXfrm>
        <a:off x="7331196" y="1260705"/>
        <a:ext cx="1572155" cy="14241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026A80-91C8-4E26-A36A-595996F42AE6}">
      <dsp:nvSpPr>
        <dsp:cNvPr id="0" name=""/>
        <dsp:cNvSpPr/>
      </dsp:nvSpPr>
      <dsp:spPr>
        <a:xfrm>
          <a:off x="4" y="0"/>
          <a:ext cx="8984337" cy="394554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6D7A1F-09BD-4BF6-B6B4-151B5F61CCE2}">
      <dsp:nvSpPr>
        <dsp:cNvPr id="0" name=""/>
        <dsp:cNvSpPr/>
      </dsp:nvSpPr>
      <dsp:spPr>
        <a:xfrm>
          <a:off x="0" y="1137105"/>
          <a:ext cx="1726239" cy="15782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b="1" kern="1200" dirty="0" smtClean="0">
              <a:solidFill>
                <a:srgbClr val="FFFF00"/>
              </a:solidFill>
            </a:rPr>
            <a:t>1 - Découverte de l’entreprise, son marché, ses produits, ses compétences</a:t>
          </a:r>
          <a:endParaRPr lang="fr-FR" sz="1700" b="1" kern="1200" dirty="0">
            <a:solidFill>
              <a:srgbClr val="FFFF00"/>
            </a:solidFill>
          </a:endParaRPr>
        </a:p>
      </dsp:txBody>
      <dsp:txXfrm>
        <a:off x="77042" y="1214147"/>
        <a:ext cx="1572155" cy="1424133"/>
      </dsp:txXfrm>
    </dsp:sp>
    <dsp:sp modelId="{FF9C8F46-ADCE-4CEC-B1E6-A00AF4D2549C}">
      <dsp:nvSpPr>
        <dsp:cNvPr id="0" name=""/>
        <dsp:cNvSpPr/>
      </dsp:nvSpPr>
      <dsp:spPr>
        <a:xfrm>
          <a:off x="1816499" y="1183663"/>
          <a:ext cx="1726239" cy="15782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b="1" kern="1200" dirty="0" smtClean="0">
              <a:solidFill>
                <a:srgbClr val="FFFF00"/>
              </a:solidFill>
            </a:rPr>
            <a:t>2 - Découverte des métiers de l’entreprise qui contribuent à sa réussite</a:t>
          </a:r>
          <a:endParaRPr lang="fr-FR" sz="1700" b="1" kern="1200" dirty="0">
            <a:solidFill>
              <a:srgbClr val="FFFF00"/>
            </a:solidFill>
          </a:endParaRPr>
        </a:p>
      </dsp:txBody>
      <dsp:txXfrm>
        <a:off x="1893541" y="1260705"/>
        <a:ext cx="1572155" cy="1424133"/>
      </dsp:txXfrm>
    </dsp:sp>
    <dsp:sp modelId="{21B4A5D5-EB12-4B51-89A6-D14E91B804CF}">
      <dsp:nvSpPr>
        <dsp:cNvPr id="0" name=""/>
        <dsp:cNvSpPr/>
      </dsp:nvSpPr>
      <dsp:spPr>
        <a:xfrm>
          <a:off x="3629051" y="1183663"/>
          <a:ext cx="1726239" cy="15782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b="1" kern="1200" dirty="0" smtClean="0">
              <a:solidFill>
                <a:srgbClr val="FFFF00"/>
              </a:solidFill>
            </a:rPr>
            <a:t>3 – </a:t>
          </a:r>
          <a:endParaRPr lang="fr-FR" sz="1700" b="1" kern="1200" dirty="0">
            <a:solidFill>
              <a:srgbClr val="FFFF00"/>
            </a:solidFill>
          </a:endParaRPr>
        </a:p>
      </dsp:txBody>
      <dsp:txXfrm>
        <a:off x="3706093" y="1260705"/>
        <a:ext cx="1572155" cy="1424133"/>
      </dsp:txXfrm>
    </dsp:sp>
    <dsp:sp modelId="{4346DB34-C7D1-4032-81A6-A507937F5B74}">
      <dsp:nvSpPr>
        <dsp:cNvPr id="0" name=""/>
        <dsp:cNvSpPr/>
      </dsp:nvSpPr>
      <dsp:spPr>
        <a:xfrm>
          <a:off x="5441602" y="1183663"/>
          <a:ext cx="1726239" cy="15782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b="1" kern="1200" dirty="0" smtClean="0">
              <a:solidFill>
                <a:srgbClr val="FFFF00"/>
              </a:solidFill>
            </a:rPr>
            <a:t>4 – </a:t>
          </a:r>
          <a:endParaRPr lang="fr-FR" sz="1700" b="1" kern="1200" dirty="0">
            <a:solidFill>
              <a:srgbClr val="FFFF00"/>
            </a:solidFill>
          </a:endParaRPr>
        </a:p>
      </dsp:txBody>
      <dsp:txXfrm>
        <a:off x="5518644" y="1260705"/>
        <a:ext cx="1572155" cy="1424133"/>
      </dsp:txXfrm>
    </dsp:sp>
    <dsp:sp modelId="{53B103E9-5AD6-4DE1-8961-7A3E2AD29B29}">
      <dsp:nvSpPr>
        <dsp:cNvPr id="0" name=""/>
        <dsp:cNvSpPr/>
      </dsp:nvSpPr>
      <dsp:spPr>
        <a:xfrm>
          <a:off x="7254154" y="1183663"/>
          <a:ext cx="1726239" cy="15782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b="1" kern="1200" dirty="0" smtClean="0">
              <a:solidFill>
                <a:srgbClr val="FFFF00"/>
              </a:solidFill>
            </a:rPr>
            <a:t>5 -</a:t>
          </a:r>
          <a:endParaRPr lang="fr-FR" sz="1700" b="1" kern="1200" dirty="0">
            <a:solidFill>
              <a:srgbClr val="FFFF00"/>
            </a:solidFill>
          </a:endParaRPr>
        </a:p>
      </dsp:txBody>
      <dsp:txXfrm>
        <a:off x="7331196" y="1260705"/>
        <a:ext cx="1572155" cy="14241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026A80-91C8-4E26-A36A-595996F42AE6}">
      <dsp:nvSpPr>
        <dsp:cNvPr id="0" name=""/>
        <dsp:cNvSpPr/>
      </dsp:nvSpPr>
      <dsp:spPr>
        <a:xfrm>
          <a:off x="0" y="0"/>
          <a:ext cx="8984337" cy="394554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4A5D5-EB12-4B51-89A6-D14E91B804CF}">
      <dsp:nvSpPr>
        <dsp:cNvPr id="0" name=""/>
        <dsp:cNvSpPr/>
      </dsp:nvSpPr>
      <dsp:spPr>
        <a:xfrm>
          <a:off x="1796" y="1183663"/>
          <a:ext cx="3054786" cy="15782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solidFill>
                <a:srgbClr val="FFFF00"/>
              </a:solidFill>
            </a:rPr>
            <a:t>3 – Découverte des métiers de la conception de produits chaudronnés, de la gestion de production</a:t>
          </a:r>
          <a:endParaRPr lang="fr-FR" sz="1600" b="1" kern="1200" dirty="0">
            <a:solidFill>
              <a:srgbClr val="FFFF00"/>
            </a:solidFill>
          </a:endParaRPr>
        </a:p>
      </dsp:txBody>
      <dsp:txXfrm>
        <a:off x="78838" y="1260705"/>
        <a:ext cx="2900702" cy="1424133"/>
      </dsp:txXfrm>
    </dsp:sp>
    <dsp:sp modelId="{4346DB34-C7D1-4032-81A6-A507937F5B74}">
      <dsp:nvSpPr>
        <dsp:cNvPr id="0" name=""/>
        <dsp:cNvSpPr/>
      </dsp:nvSpPr>
      <dsp:spPr>
        <a:xfrm>
          <a:off x="3411482" y="1183663"/>
          <a:ext cx="2743937" cy="15782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solidFill>
                <a:srgbClr val="FFFF00"/>
              </a:solidFill>
            </a:rPr>
            <a:t>4 – découverte des métiers de la  transformation et de réalisation des produits, le contrôle qualité</a:t>
          </a:r>
          <a:endParaRPr lang="fr-FR" sz="1600" b="1" kern="1200" dirty="0">
            <a:solidFill>
              <a:srgbClr val="FFFF00"/>
            </a:solidFill>
          </a:endParaRPr>
        </a:p>
      </dsp:txBody>
      <dsp:txXfrm>
        <a:off x="3488524" y="1260705"/>
        <a:ext cx="2589853" cy="1424133"/>
      </dsp:txXfrm>
    </dsp:sp>
    <dsp:sp modelId="{53B103E9-5AD6-4DE1-8961-7A3E2AD29B29}">
      <dsp:nvSpPr>
        <dsp:cNvPr id="0" name=""/>
        <dsp:cNvSpPr/>
      </dsp:nvSpPr>
      <dsp:spPr>
        <a:xfrm>
          <a:off x="6510318" y="1183663"/>
          <a:ext cx="2472226" cy="15782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solidFill>
                <a:srgbClr val="FFFF00"/>
              </a:solidFill>
            </a:rPr>
            <a:t>5 - Découverte des métiers de la finition et du  parachèvement </a:t>
          </a:r>
          <a:endParaRPr lang="fr-FR" sz="1600" b="1" kern="1200" dirty="0">
            <a:solidFill>
              <a:srgbClr val="FFFF00"/>
            </a:solidFill>
          </a:endParaRPr>
        </a:p>
      </dsp:txBody>
      <dsp:txXfrm>
        <a:off x="6587360" y="1260705"/>
        <a:ext cx="2318142" cy="14241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026A80-91C8-4E26-A36A-595996F42AE6}">
      <dsp:nvSpPr>
        <dsp:cNvPr id="0" name=""/>
        <dsp:cNvSpPr/>
      </dsp:nvSpPr>
      <dsp:spPr>
        <a:xfrm>
          <a:off x="0" y="367918"/>
          <a:ext cx="8984337" cy="196708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4A5D5-EB12-4B51-89A6-D14E91B804CF}">
      <dsp:nvSpPr>
        <dsp:cNvPr id="0" name=""/>
        <dsp:cNvSpPr/>
      </dsp:nvSpPr>
      <dsp:spPr>
        <a:xfrm>
          <a:off x="4109" y="1009420"/>
          <a:ext cx="3097148" cy="10811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solidFill>
                <a:srgbClr val="FFFF00"/>
              </a:solidFill>
            </a:rPr>
            <a:t>3 –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solidFill>
                <a:srgbClr val="FFFF00"/>
              </a:solidFill>
            </a:rPr>
            <a:t>Dimensionnement,                     DAO et mise en plan          Planning </a:t>
          </a:r>
          <a:endParaRPr lang="fr-FR" sz="1600" b="1" kern="1200" dirty="0">
            <a:solidFill>
              <a:srgbClr val="FFFF00"/>
            </a:solidFill>
          </a:endParaRPr>
        </a:p>
      </dsp:txBody>
      <dsp:txXfrm>
        <a:off x="56887" y="1062198"/>
        <a:ext cx="2991592" cy="975613"/>
      </dsp:txXfrm>
    </dsp:sp>
    <dsp:sp modelId="{4346DB34-C7D1-4032-81A6-A507937F5B74}">
      <dsp:nvSpPr>
        <dsp:cNvPr id="0" name=""/>
        <dsp:cNvSpPr/>
      </dsp:nvSpPr>
      <dsp:spPr>
        <a:xfrm>
          <a:off x="3396495" y="1009420"/>
          <a:ext cx="2781988" cy="10811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solidFill>
                <a:srgbClr val="FFFF00"/>
              </a:solidFill>
            </a:rPr>
            <a:t>4 –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solidFill>
                <a:srgbClr val="FFFF00"/>
              </a:solidFill>
            </a:rPr>
            <a:t>Découpage, Soudage Contrôle </a:t>
          </a:r>
          <a:endParaRPr lang="fr-FR" sz="1600" b="1" kern="1200" dirty="0">
            <a:solidFill>
              <a:srgbClr val="FFFF00"/>
            </a:solidFill>
          </a:endParaRPr>
        </a:p>
      </dsp:txBody>
      <dsp:txXfrm>
        <a:off x="3449273" y="1062198"/>
        <a:ext cx="2676432" cy="975613"/>
      </dsp:txXfrm>
    </dsp:sp>
    <dsp:sp modelId="{53B103E9-5AD6-4DE1-8961-7A3E2AD29B29}">
      <dsp:nvSpPr>
        <dsp:cNvPr id="0" name=""/>
        <dsp:cNvSpPr/>
      </dsp:nvSpPr>
      <dsp:spPr>
        <a:xfrm>
          <a:off x="6473722" y="1009420"/>
          <a:ext cx="2506510" cy="10811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solidFill>
                <a:srgbClr val="FFFF00"/>
              </a:solidFill>
            </a:rPr>
            <a:t>5 –                             Montage, Peinture  </a:t>
          </a:r>
          <a:endParaRPr lang="fr-FR" sz="1600" b="1" kern="1200" dirty="0">
            <a:solidFill>
              <a:srgbClr val="FFFF00"/>
            </a:solidFill>
          </a:endParaRPr>
        </a:p>
      </dsp:txBody>
      <dsp:txXfrm>
        <a:off x="6526500" y="1062198"/>
        <a:ext cx="2400954" cy="975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9186E-EAA7-3A42-AFD2-CC349621202A}" type="datetimeFigureOut">
              <a:rPr lang="fr-FR" smtClean="0"/>
              <a:pPr/>
              <a:t>13/06/2017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815B8-4CE2-F247-96EE-D0C173663BE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1493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EF2D4-44B9-F34D-AC77-36ED78FDDA30}" type="datetimeFigureOut">
              <a:rPr lang="fr-FR" smtClean="0"/>
              <a:pPr/>
              <a:t>13/06/2017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7BDEA-8EA0-FE4F-8E67-406CE035A26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7604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9C6B7-2F9F-4C15-802D-C8FCFC1447C7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8364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9C6B7-2F9F-4C15-802D-C8FCFC1447C7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836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090609" y="976320"/>
            <a:ext cx="7894637" cy="2433895"/>
          </a:xfrm>
        </p:spPr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90609" y="3472208"/>
            <a:ext cx="759619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68308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7D-B208-DC44-82F5-2940ECA1C9F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67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de fin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097486" y="3283200"/>
            <a:ext cx="5897726" cy="2108160"/>
          </a:xfrm>
        </p:spPr>
        <p:txBody>
          <a:bodyPr anchor="t" anchorCtr="0">
            <a:normAutofit/>
          </a:bodyPr>
          <a:lstStyle>
            <a:lvl1pPr>
              <a:defRPr sz="1500" baseline="0"/>
            </a:lvl1pPr>
          </a:lstStyle>
          <a:p>
            <a:r>
              <a:rPr lang="fr-FR" dirty="0" smtClean="0"/>
              <a:t>Contacts :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7D-B208-DC44-82F5-2940ECA1C9F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0721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249851" y="6390910"/>
            <a:ext cx="351529" cy="365125"/>
          </a:xfrm>
        </p:spPr>
        <p:txBody>
          <a:bodyPr/>
          <a:lstStyle/>
          <a:p>
            <a:fld id="{C6B7B3CB-E3BA-F74C-AB76-86EFC5843CD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095375" y="4121150"/>
            <a:ext cx="7505700" cy="1814513"/>
          </a:xfrm>
        </p:spPr>
        <p:txBody>
          <a:bodyPr>
            <a:normAutofit/>
          </a:bodyPr>
          <a:lstStyle>
            <a:lvl1pPr>
              <a:defRPr sz="1500"/>
            </a:lvl1pPr>
            <a:lvl2pPr marL="457200" indent="-457200">
              <a:buNone/>
              <a:defRPr sz="1500"/>
            </a:lvl2pPr>
            <a:lvl3pPr marL="457200" indent="-457200">
              <a:buNone/>
              <a:defRPr sz="1500"/>
            </a:lvl3pPr>
            <a:lvl4pPr marL="457200" indent="-457200">
              <a:buNone/>
              <a:defRPr sz="1500"/>
            </a:lvl4pPr>
            <a:lvl5pPr marL="457200" indent="-457200">
              <a:buNone/>
              <a:defRPr sz="15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/>
          </p:nvPr>
        </p:nvSpPr>
        <p:spPr>
          <a:xfrm>
            <a:off x="1095375" y="2705101"/>
            <a:ext cx="7505700" cy="1156980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3000"/>
            </a:lvl1pPr>
            <a:lvl2pPr marL="0" indent="0">
              <a:buNone/>
              <a:defRPr sz="3000"/>
            </a:lvl2pPr>
            <a:lvl3pPr marL="0" indent="0">
              <a:buNone/>
              <a:defRPr sz="3000"/>
            </a:lvl3pPr>
            <a:lvl4pPr marL="0" indent="0">
              <a:buNone/>
              <a:defRPr sz="3000"/>
            </a:lvl4pPr>
            <a:lvl5pPr marL="0" indent="0">
              <a:buNone/>
              <a:defRPr sz="30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4325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804863" y="1471083"/>
            <a:ext cx="7881937" cy="4598988"/>
          </a:xfrm>
        </p:spPr>
        <p:txBody>
          <a:bodyPr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>
                <a:solidFill>
                  <a:srgbClr val="683086"/>
                </a:solidFill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/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/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 dirty="0" smtClean="0"/>
              <a:t> 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9791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ge de contenu avec texte et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05400" y="1476296"/>
            <a:ext cx="7881400" cy="4525963"/>
          </a:xfrm>
        </p:spPr>
        <p:txBody>
          <a:bodyPr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>
                <a:solidFill>
                  <a:srgbClr val="683086"/>
                </a:solidFill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/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/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 dirty="0" smtClean="0"/>
              <a:t> 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1539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804863" y="1469378"/>
            <a:ext cx="7881937" cy="4397375"/>
          </a:xfrm>
        </p:spPr>
        <p:txBody>
          <a:bodyPr/>
          <a:lstStyle>
            <a:lvl1pPr>
              <a:buClr>
                <a:srgbClr val="683086"/>
              </a:buCl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fr-FR" dirty="0" smtClean="0"/>
              <a:t> Cliquez pour modifier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717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8773" y="69692"/>
            <a:ext cx="8004162" cy="828574"/>
          </a:xfrm>
        </p:spPr>
        <p:txBody>
          <a:bodyPr anchor="b">
            <a:normAutofit/>
          </a:bodyPr>
          <a:lstStyle>
            <a:lvl1pPr algn="l">
              <a:defRPr sz="3000" b="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77333" y="1494531"/>
            <a:ext cx="7923066" cy="32330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7333" y="5367338"/>
            <a:ext cx="792306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92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 bwMode="gray">
          <a:xfrm>
            <a:off x="7956550" y="6408738"/>
            <a:ext cx="647700" cy="1889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accent1"/>
                </a:solidFill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12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3BBB84B-AED7-455A-90C9-A01BA741B572}" type="datetimeFigureOut">
              <a:rPr lang="fr-FR" smtClean="0"/>
              <a:pPr/>
              <a:t>13/06/2017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5527-78C2-4699-87E7-834C3DC5E82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8160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97485" y="915840"/>
            <a:ext cx="7982797" cy="2548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CLIQUEZ ET MODIFIEZ </a:t>
            </a:r>
            <a:br>
              <a:rPr lang="fr-FR" dirty="0" smtClean="0"/>
            </a:br>
            <a:r>
              <a:rPr lang="fr-FR" dirty="0" smtClean="0"/>
              <a:t>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97486" y="3464803"/>
            <a:ext cx="7589313" cy="124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97502" y="6390910"/>
            <a:ext cx="403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404040"/>
                </a:solidFill>
              </a:defRPr>
            </a:lvl1pPr>
          </a:lstStyle>
          <a:p>
            <a:fld id="{1FC8907D-B208-DC44-82F5-2940ECA1C9FA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698885" y="5516417"/>
            <a:ext cx="6290733" cy="0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 userDrawn="1"/>
        </p:nvCxnSpPr>
        <p:spPr>
          <a:xfrm flipV="1">
            <a:off x="6995213" y="4489080"/>
            <a:ext cx="1519767" cy="1024465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 flipH="1" flipV="1">
            <a:off x="698885" y="0"/>
            <a:ext cx="295" cy="5507953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4"/>
          <p:cNvSpPr txBox="1">
            <a:spLocks/>
          </p:cNvSpPr>
          <p:nvPr userDrawn="1"/>
        </p:nvSpPr>
        <p:spPr>
          <a:xfrm>
            <a:off x="6989618" y="6390910"/>
            <a:ext cx="11603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kern="1200" cap="all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 smtClean="0">
              <a:solidFill>
                <a:srgbClr val="1B8ED9"/>
              </a:solidFill>
            </a:endParaRPr>
          </a:p>
          <a:p>
            <a:pPr>
              <a:lnSpc>
                <a:spcPts val="1320"/>
              </a:lnSpc>
            </a:pP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08/03/2017</a:t>
            </a:r>
          </a:p>
          <a:p>
            <a:endParaRPr lang="fr-FR" dirty="0"/>
          </a:p>
        </p:txBody>
      </p:sp>
      <p:pic>
        <p:nvPicPr>
          <p:cNvPr id="4" name="Image 3" descr="logoIGEN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524" y="6063238"/>
            <a:ext cx="1481328" cy="603504"/>
          </a:xfrm>
          <a:prstGeom prst="rect">
            <a:avLst/>
          </a:prstGeom>
        </p:spPr>
      </p:pic>
      <p:pic>
        <p:nvPicPr>
          <p:cNvPr id="11" name="Image 10" descr="2017_MEN_horizontal_logo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36" y="6083484"/>
            <a:ext cx="146367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64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5" r:id="rId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683086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95183" y="697997"/>
            <a:ext cx="7781697" cy="20063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95182" y="2704320"/>
            <a:ext cx="7781697" cy="1180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</a:t>
            </a:r>
            <a:br>
              <a:rPr lang="fr-FR" dirty="0" smtClean="0"/>
            </a:br>
            <a:r>
              <a:rPr lang="fr-FR" dirty="0" smtClean="0"/>
              <a:t>les styles du texte du masque</a:t>
            </a:r>
          </a:p>
          <a:p>
            <a:pPr lvl="0"/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49851" y="6390910"/>
            <a:ext cx="3515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000000"/>
                </a:solidFill>
              </a:defRPr>
            </a:lvl1pPr>
          </a:lstStyle>
          <a:p>
            <a:fld id="{C6B7B3CB-E3BA-F74C-AB76-86EFC5843CD6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698885" y="3893512"/>
            <a:ext cx="6290733" cy="0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 userDrawn="1"/>
        </p:nvCxnSpPr>
        <p:spPr>
          <a:xfrm flipV="1">
            <a:off x="6995213" y="2866175"/>
            <a:ext cx="1519767" cy="1024465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 userDrawn="1"/>
        </p:nvCxnSpPr>
        <p:spPr>
          <a:xfrm flipH="1" flipV="1">
            <a:off x="699180" y="0"/>
            <a:ext cx="1" cy="3885049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pied de page 4"/>
          <p:cNvSpPr txBox="1">
            <a:spLocks/>
          </p:cNvSpPr>
          <p:nvPr userDrawn="1"/>
        </p:nvSpPr>
        <p:spPr>
          <a:xfrm>
            <a:off x="6989618" y="6390910"/>
            <a:ext cx="11603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kern="1200" cap="all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 smtClean="0">
              <a:solidFill>
                <a:srgbClr val="1B8ED9"/>
              </a:solidFill>
            </a:endParaRPr>
          </a:p>
          <a:p>
            <a:pPr>
              <a:lnSpc>
                <a:spcPts val="1320"/>
              </a:lnSpc>
            </a:pP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JJ/MM/AAAA</a:t>
            </a:r>
          </a:p>
          <a:p>
            <a:endParaRPr lang="fr-FR" dirty="0"/>
          </a:p>
        </p:txBody>
      </p:sp>
      <p:sp>
        <p:nvSpPr>
          <p:cNvPr id="12" name="Espace réservé du pied de page 4"/>
          <p:cNvSpPr txBox="1">
            <a:spLocks/>
          </p:cNvSpPr>
          <p:nvPr userDrawn="1"/>
        </p:nvSpPr>
        <p:spPr>
          <a:xfrm>
            <a:off x="2357525" y="6146185"/>
            <a:ext cx="3120150" cy="6768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kern="1200" cap="all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 smtClean="0">
              <a:solidFill>
                <a:srgbClr val="1B8ED9"/>
              </a:solidFill>
            </a:endParaRPr>
          </a:p>
          <a:p>
            <a:pPr>
              <a:lnSpc>
                <a:spcPts val="1320"/>
              </a:lnSpc>
            </a:pPr>
            <a:r>
              <a:rPr lang="fr-FR" b="1" dirty="0" smtClean="0">
                <a:solidFill>
                  <a:srgbClr val="683086"/>
                </a:solidFill>
              </a:rPr>
              <a:t>IGEN</a:t>
            </a:r>
            <a:r>
              <a:rPr lang="fr-FR" dirty="0" smtClean="0">
                <a:solidFill>
                  <a:srgbClr val="00919D"/>
                </a:solidFill>
              </a:rPr>
              <a:t/>
            </a:r>
            <a:br>
              <a:rPr lang="fr-FR" dirty="0" smtClean="0">
                <a:solidFill>
                  <a:srgbClr val="00919D"/>
                </a:solidFill>
              </a:rPr>
            </a:b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titre de la présentation</a:t>
            </a:r>
          </a:p>
          <a:p>
            <a:endParaRPr lang="fr-FR" dirty="0"/>
          </a:p>
        </p:txBody>
      </p:sp>
      <p:pic>
        <p:nvPicPr>
          <p:cNvPr id="11" name="Image 10" descr="2017_MEN_horizontal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36" y="6083484"/>
            <a:ext cx="146367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41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683086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05400" y="0"/>
            <a:ext cx="7881400" cy="1286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05400" y="1476022"/>
            <a:ext cx="7881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 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49942" y="6390910"/>
            <a:ext cx="4504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404040"/>
                </a:solidFill>
              </a:defRPr>
            </a:lvl1pPr>
          </a:lstStyle>
          <a:p>
            <a:fld id="{A786685B-2977-D546-9E3D-3CA676A47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698885" y="1295400"/>
            <a:ext cx="7173849" cy="0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 userDrawn="1"/>
        </p:nvCxnSpPr>
        <p:spPr>
          <a:xfrm flipV="1">
            <a:off x="7872734" y="872640"/>
            <a:ext cx="642246" cy="419889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>
          <a:xfrm flipH="1" flipV="1">
            <a:off x="699180" y="0"/>
            <a:ext cx="1" cy="1286937"/>
          </a:xfrm>
          <a:prstGeom prst="line">
            <a:avLst/>
          </a:prstGeom>
          <a:ln w="57150" cap="rnd" cmpd="sng">
            <a:solidFill>
              <a:srgbClr val="683086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pied de page 4"/>
          <p:cNvSpPr txBox="1">
            <a:spLocks/>
          </p:cNvSpPr>
          <p:nvPr userDrawn="1"/>
        </p:nvSpPr>
        <p:spPr>
          <a:xfrm>
            <a:off x="6989618" y="6390910"/>
            <a:ext cx="11603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kern="1200" cap="all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 smtClean="0">
              <a:solidFill>
                <a:srgbClr val="1B8ED9"/>
              </a:solidFill>
            </a:endParaRPr>
          </a:p>
          <a:p>
            <a:pPr>
              <a:lnSpc>
                <a:spcPts val="1320"/>
              </a:lnSpc>
            </a:pP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0803/2017</a:t>
            </a:r>
          </a:p>
          <a:p>
            <a:endParaRPr lang="fr-FR" dirty="0"/>
          </a:p>
        </p:txBody>
      </p:sp>
      <p:sp>
        <p:nvSpPr>
          <p:cNvPr id="14" name="Espace réservé du pied de page 4"/>
          <p:cNvSpPr txBox="1">
            <a:spLocks/>
          </p:cNvSpPr>
          <p:nvPr userDrawn="1"/>
        </p:nvSpPr>
        <p:spPr>
          <a:xfrm>
            <a:off x="2357524" y="6095385"/>
            <a:ext cx="4259175" cy="6768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kern="1200" cap="all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20"/>
              </a:lnSpc>
            </a:pPr>
            <a:r>
              <a:rPr lang="fr-FR" b="1" dirty="0" smtClean="0">
                <a:solidFill>
                  <a:srgbClr val="683086"/>
                </a:solidFill>
              </a:rPr>
              <a:t>IGEN STI</a:t>
            </a:r>
            <a:r>
              <a:rPr lang="fr-FR" dirty="0" smtClean="0">
                <a:solidFill>
                  <a:srgbClr val="00919D"/>
                </a:solidFill>
              </a:rPr>
              <a:t/>
            </a:r>
            <a:br>
              <a:rPr lang="fr-FR" dirty="0" smtClean="0">
                <a:solidFill>
                  <a:srgbClr val="00919D"/>
                </a:solidFill>
              </a:rPr>
            </a:br>
            <a:r>
              <a:rPr lang="fr-FR" dirty="0" smtClean="0">
                <a:solidFill>
                  <a:schemeClr val="tx1"/>
                </a:solidFill>
              </a:rPr>
              <a:t>TROISIEME PREPARATOIRE</a:t>
            </a:r>
            <a:r>
              <a:rPr lang="fr-FR" baseline="0" dirty="0" smtClean="0">
                <a:solidFill>
                  <a:schemeClr val="tx1"/>
                </a:solidFill>
              </a:rPr>
              <a:t> A L’ENSEIGNEMENT PROFESSIONNEL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Image 10" descr="2017_MEN_horizontal_logo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36" y="6083484"/>
            <a:ext cx="146367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75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5" r:id="rId2"/>
    <p:sldLayoutId id="2147483680" r:id="rId3"/>
    <p:sldLayoutId id="2147483672" r:id="rId4"/>
    <p:sldLayoutId id="2147483681" r:id="rId5"/>
    <p:sldLayoutId id="2147483683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300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457200" rtl="0" eaLnBrk="1" latinLnBrk="0" hangingPunct="1">
        <a:spcBef>
          <a:spcPct val="20000"/>
        </a:spcBef>
        <a:buSzPct val="100000"/>
        <a:buFont typeface="Arial"/>
        <a:buChar char="■"/>
        <a:defRPr sz="2000" kern="1200">
          <a:solidFill>
            <a:srgbClr val="683086"/>
          </a:solidFill>
          <a:latin typeface="+mn-lt"/>
          <a:ea typeface="+mn-ea"/>
          <a:cs typeface="+mn-cs"/>
        </a:defRPr>
      </a:lvl1pPr>
      <a:lvl2pPr marL="627063" indent="-169863" algn="l" defTabSz="457200" rtl="0" eaLnBrk="1" latinLnBrk="0" hangingPunct="1">
        <a:spcBef>
          <a:spcPct val="20000"/>
        </a:spcBef>
        <a:buClr>
          <a:srgbClr val="683086"/>
        </a:buClr>
        <a:buFont typeface="Arial Italic"/>
        <a:buChar char="■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27063" indent="0" algn="l" defTabSz="457200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627063" indent="177800" algn="l" defTabSz="457200" rtl="0" eaLnBrk="1" latinLnBrk="0" hangingPunct="1">
        <a:spcBef>
          <a:spcPct val="20000"/>
        </a:spcBef>
        <a:buClr>
          <a:srgbClr val="683086"/>
        </a:buClr>
        <a:buFont typeface="Arial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806450" indent="0" algn="l" defTabSz="457200" rtl="0" eaLnBrk="1" latinLnBrk="0" hangingPunct="1">
        <a:spcBef>
          <a:spcPct val="20000"/>
        </a:spcBef>
        <a:buFont typeface="Arial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egazeau\Documents\Actualit&#233;s%20formation\R&#233;forme%20du%20coll&#232;ge%20+%20socle\Formation%20acad%203PP-DP\Formation%203PP-DP%202016-17\3-Fo%20de%20Fo%20enseignants%20J2-J3\Outils-Fiches_enseignants%20J2-J3\Ressource-P%20Avenir_d&#233;cembre2015_orl&#233;ans.pdf_page_10_12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egazeau\Documents\Actualit&#233;s%20formation\R&#233;forme%20du%20coll&#232;ge%20+%20socle\Formation%20acad%203PP-DP\Formation%203PP-DP%202016-17\3-Fo%20de%20Fo%20enseignants%20J2-J3\Outils-Fiches_enseignants%20J2-J3\Ressource-P%20Avenir_d&#233;cembre2015_orl&#233;ans.pdf_page_10_12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Le projet de découverte professionnelle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Exemple de relation « école - entreprise »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907D-B208-DC44-82F5-2940ECA1C9FA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433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972470" y="304801"/>
            <a:ext cx="6894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DEUXIEME TRIMESTRE  : REALISATION D’UNE ARMOIRE DE RANGEMENT D’OUTILS DE JARDIN AVEC LES MOYENS DE L’ENTREPRISE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M68134adm\Desktop\IGEN\prépa pro\DSCN45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392" y="1752886"/>
            <a:ext cx="2394858" cy="314292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68134adm\Desktop\IGEN\prépa pro\DSCN45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/>
          <a:stretch/>
        </p:blipFill>
        <p:spPr bwMode="auto">
          <a:xfrm>
            <a:off x="435428" y="1752886"/>
            <a:ext cx="2394858" cy="314293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120570" y="1752885"/>
            <a:ext cx="28738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Un contexte : la serre du lycée professionnel. </a:t>
            </a:r>
            <a:r>
              <a:rPr lang="fr-FR" b="1" dirty="0"/>
              <a:t>P</a:t>
            </a:r>
            <a:r>
              <a:rPr lang="fr-FR" b="1" dirty="0" smtClean="0"/>
              <a:t>oursuite d’un projet en partenariat avec le service des serres municipales de la ville pour le fleurissement du lycée professionnel.</a:t>
            </a:r>
          </a:p>
          <a:p>
            <a:endParaRPr lang="fr-FR" b="1" dirty="0" smtClean="0"/>
          </a:p>
          <a:p>
            <a:r>
              <a:rPr lang="fr-FR" b="1" dirty="0" smtClean="0"/>
              <a:t>Un besoin : stocker et ranger des outils</a:t>
            </a:r>
          </a:p>
          <a:p>
            <a:endParaRPr lang="fr-FR" b="1" dirty="0" smtClean="0"/>
          </a:p>
          <a:p>
            <a:r>
              <a:rPr lang="fr-FR" b="1" dirty="0" smtClean="0"/>
              <a:t>Le projet : réaliser une armoire métallique 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349829" y="5448300"/>
            <a:ext cx="6056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Un projet conçu au lycée, réalisé avec les moyens et ressources humaines et matérielles de l’entreprise  </a:t>
            </a:r>
            <a:endParaRPr lang="fr-FR" b="1" dirty="0"/>
          </a:p>
        </p:txBody>
      </p:sp>
      <p:pic>
        <p:nvPicPr>
          <p:cNvPr id="3074" name="Picture 2" descr="arton2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18" y="5095492"/>
            <a:ext cx="1227818" cy="81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imm.fr/wp-content/themes/uimm-event/library/images/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7" y="5181600"/>
            <a:ext cx="1228725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604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1700540432"/>
              </p:ext>
            </p:extLst>
          </p:nvPr>
        </p:nvGraphicFramePr>
        <p:xfrm>
          <a:off x="159658" y="128980"/>
          <a:ext cx="8984342" cy="3945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03204" y="304802"/>
            <a:ext cx="6894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DEUXIEME TRIMESTRE  : REALISATION d’UNE ARMOIRE DE RANGEMENT D’OUTILS DE JARDIN AVEC LES MOYENS DE L’ENTREPRISE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614941162"/>
              </p:ext>
            </p:extLst>
          </p:nvPr>
        </p:nvGraphicFramePr>
        <p:xfrm>
          <a:off x="203203" y="4155748"/>
          <a:ext cx="8984342" cy="2702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Double flèche verticale 7"/>
          <p:cNvSpPr/>
          <p:nvPr/>
        </p:nvSpPr>
        <p:spPr>
          <a:xfrm>
            <a:off x="4441380" y="3135086"/>
            <a:ext cx="769257" cy="1915886"/>
          </a:xfrm>
          <a:prstGeom prst="up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Double flèche verticale 10"/>
          <p:cNvSpPr/>
          <p:nvPr/>
        </p:nvSpPr>
        <p:spPr>
          <a:xfrm>
            <a:off x="1168409" y="3116581"/>
            <a:ext cx="769257" cy="1915886"/>
          </a:xfrm>
          <a:prstGeom prst="up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464457" y="3352803"/>
            <a:ext cx="61830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Les élèves découvrent, sous-traitent et/ou participent aux activités de conception, réalisation et finition.</a:t>
            </a:r>
          </a:p>
          <a:p>
            <a:r>
              <a:rPr lang="fr-FR" b="1" dirty="0" smtClean="0"/>
              <a:t> Ils découvrent et formalisent les règles métiers, l’état de l’art, les environnements et matériels techniques, les savoir-faire exigés, les contraintes qualité, délai, sécurité.</a:t>
            </a:r>
            <a:endParaRPr lang="fr-FR" b="1" dirty="0"/>
          </a:p>
        </p:txBody>
      </p:sp>
      <p:sp>
        <p:nvSpPr>
          <p:cNvPr id="12" name="Double flèche verticale 11"/>
          <p:cNvSpPr/>
          <p:nvPr/>
        </p:nvSpPr>
        <p:spPr>
          <a:xfrm>
            <a:off x="7571921" y="3116581"/>
            <a:ext cx="769257" cy="1915886"/>
          </a:xfrm>
          <a:prstGeom prst="up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2702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226888" y="2888721"/>
            <a:ext cx="2016280" cy="151221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PARCOURS</a:t>
            </a:r>
          </a:p>
          <a:p>
            <a:pPr algn="ctr"/>
            <a:r>
              <a:rPr lang="fr-FR" sz="2000" b="1" dirty="0"/>
              <a:t>AVENIR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2552302" y="1197935"/>
            <a:ext cx="2663735" cy="15596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Permettre à l’élève</a:t>
            </a:r>
          </a:p>
          <a:p>
            <a:pPr algn="ctr"/>
            <a:r>
              <a:rPr lang="fr-FR" dirty="0"/>
              <a:t>de découvrir le monde économique et professionnel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2552302" y="3034192"/>
            <a:ext cx="2640996" cy="122417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Développer chez les élèves </a:t>
            </a:r>
          </a:p>
          <a:p>
            <a:pPr algn="ctr"/>
            <a:r>
              <a:rPr lang="fr-FR" b="1" dirty="0"/>
              <a:t>le sens de l’engagement </a:t>
            </a:r>
          </a:p>
          <a:p>
            <a:pPr algn="ctr"/>
            <a:r>
              <a:rPr lang="fr-FR" b="1" dirty="0"/>
              <a:t>et de l’initiative</a:t>
            </a:r>
            <a:endParaRPr lang="fr-FR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2575041" y="4599211"/>
            <a:ext cx="2640996" cy="122417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Permettre à l’élève d’élaborer son projet d’orientation scolaire et professionnelle</a:t>
            </a:r>
            <a:endParaRPr lang="fr-FR" dirty="0"/>
          </a:p>
        </p:txBody>
      </p:sp>
      <p:grpSp>
        <p:nvGrpSpPr>
          <p:cNvPr id="19" name="Groupe 18"/>
          <p:cNvGrpSpPr/>
          <p:nvPr/>
        </p:nvGrpSpPr>
        <p:grpSpPr>
          <a:xfrm>
            <a:off x="1988479" y="1977784"/>
            <a:ext cx="674240" cy="3359277"/>
            <a:chOff x="1988479" y="1760507"/>
            <a:chExt cx="674240" cy="3359277"/>
          </a:xfrm>
        </p:grpSpPr>
        <p:cxnSp>
          <p:nvCxnSpPr>
            <p:cNvPr id="10" name="Connecteur en angle 9"/>
            <p:cNvCxnSpPr/>
            <p:nvPr/>
          </p:nvCxnSpPr>
          <p:spPr>
            <a:xfrm>
              <a:off x="1988479" y="3427549"/>
              <a:ext cx="674240" cy="1692235"/>
            </a:xfrm>
            <a:prstGeom prst="bentConnector3">
              <a:avLst>
                <a:gd name="adj1" fmla="val 50000"/>
              </a:avLst>
            </a:prstGeom>
            <a:ln w="254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en angle 6"/>
            <p:cNvCxnSpPr/>
            <p:nvPr/>
          </p:nvCxnSpPr>
          <p:spPr>
            <a:xfrm flipV="1">
              <a:off x="2126184" y="1760507"/>
              <a:ext cx="398831" cy="1668493"/>
            </a:xfrm>
            <a:prstGeom prst="bentConnector3">
              <a:avLst/>
            </a:prstGeom>
            <a:ln w="254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Connecteur droit avec flèche 14"/>
          <p:cNvCxnSpPr>
            <a:stCxn id="2" idx="6"/>
            <a:endCxn id="4" idx="1"/>
          </p:cNvCxnSpPr>
          <p:nvPr/>
        </p:nvCxnSpPr>
        <p:spPr>
          <a:xfrm>
            <a:off x="2243168" y="3644826"/>
            <a:ext cx="309134" cy="1451"/>
          </a:xfrm>
          <a:prstGeom prst="straightConnector1">
            <a:avLst/>
          </a:prstGeom>
          <a:ln w="254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à coins arrondis 16"/>
          <p:cNvSpPr/>
          <p:nvPr/>
        </p:nvSpPr>
        <p:spPr>
          <a:xfrm>
            <a:off x="5441421" y="653683"/>
            <a:ext cx="3432729" cy="936130"/>
          </a:xfrm>
          <a:prstGeom prst="round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600" i="1" dirty="0"/>
              <a:t>A- Découvrir les principes de fonctionnement et la diversité du monde économique et professionnel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5417671" y="1669017"/>
            <a:ext cx="3456480" cy="936130"/>
          </a:xfrm>
          <a:prstGeom prst="round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i="1" dirty="0"/>
              <a:t>B- Prendre conscience que le monde</a:t>
            </a:r>
          </a:p>
          <a:p>
            <a:pPr algn="ctr"/>
            <a:r>
              <a:rPr lang="fr-FR" sz="1600" i="1" dirty="0"/>
              <a:t>économique et professionnel est en</a:t>
            </a:r>
          </a:p>
          <a:p>
            <a:pPr algn="ctr"/>
            <a:r>
              <a:rPr lang="fr-FR" sz="1600" i="1" dirty="0"/>
              <a:t>constante évolution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5429546" y="3032741"/>
            <a:ext cx="3456480" cy="59825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600" b="1" dirty="0"/>
              <a:t>A</a:t>
            </a:r>
            <a:r>
              <a:rPr lang="fr-FR" sz="1600" dirty="0"/>
              <a:t>- S’engager dans un projet individuel ou collectif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5443696" y="3732371"/>
            <a:ext cx="3456480" cy="46661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600" b="1" dirty="0"/>
              <a:t>B</a:t>
            </a:r>
            <a:r>
              <a:rPr lang="fr-FR" sz="1600" dirty="0"/>
              <a:t>- S’initier au processus créatif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5419945" y="4582406"/>
            <a:ext cx="3456480" cy="726923"/>
          </a:xfrm>
          <a:prstGeom prst="round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600" i="1" dirty="0"/>
              <a:t>A- Découvrir les possibilités de formation et les voies d’accès au monde économique et professionnel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5430811" y="5410901"/>
            <a:ext cx="3456480" cy="59825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600" b="1" dirty="0"/>
              <a:t>B- </a:t>
            </a:r>
            <a:r>
              <a:rPr lang="fr-FR" sz="1600" dirty="0"/>
              <a:t>Dépasser les stéréotypes et les représentations liés aux métiers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5417671" y="6102177"/>
            <a:ext cx="3456480" cy="59825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600" b="1" dirty="0"/>
              <a:t>C</a:t>
            </a:r>
            <a:r>
              <a:rPr lang="fr-FR" sz="1600" dirty="0"/>
              <a:t>- Construire son projet de formation et d’orientation</a:t>
            </a:r>
          </a:p>
        </p:txBody>
      </p:sp>
      <p:cxnSp>
        <p:nvCxnSpPr>
          <p:cNvPr id="23" name="Connecteur en angle 22"/>
          <p:cNvCxnSpPr/>
          <p:nvPr/>
        </p:nvCxnSpPr>
        <p:spPr>
          <a:xfrm>
            <a:off x="5237079" y="1977784"/>
            <a:ext cx="201634" cy="159298"/>
          </a:xfrm>
          <a:prstGeom prst="bentConnector3">
            <a:avLst>
              <a:gd name="adj1" fmla="val 42744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ngle 25"/>
          <p:cNvCxnSpPr>
            <a:stCxn id="3" idx="3"/>
            <a:endCxn id="17" idx="1"/>
          </p:cNvCxnSpPr>
          <p:nvPr/>
        </p:nvCxnSpPr>
        <p:spPr>
          <a:xfrm flipV="1">
            <a:off x="5216037" y="1121748"/>
            <a:ext cx="225384" cy="85603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ngle 28"/>
          <p:cNvCxnSpPr>
            <a:stCxn id="4" idx="3"/>
            <a:endCxn id="11" idx="1"/>
          </p:cNvCxnSpPr>
          <p:nvPr/>
        </p:nvCxnSpPr>
        <p:spPr>
          <a:xfrm flipV="1">
            <a:off x="5193298" y="3331867"/>
            <a:ext cx="236248" cy="31441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31"/>
          <p:cNvCxnSpPr>
            <a:stCxn id="4" idx="3"/>
            <a:endCxn id="12" idx="1"/>
          </p:cNvCxnSpPr>
          <p:nvPr/>
        </p:nvCxnSpPr>
        <p:spPr>
          <a:xfrm>
            <a:off x="5193298" y="3646277"/>
            <a:ext cx="250398" cy="319401"/>
          </a:xfrm>
          <a:prstGeom prst="bentConnector3">
            <a:avLst>
              <a:gd name="adj1" fmla="val 4707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en angle 43"/>
          <p:cNvCxnSpPr>
            <a:stCxn id="5" idx="3"/>
            <a:endCxn id="16" idx="1"/>
          </p:cNvCxnSpPr>
          <p:nvPr/>
        </p:nvCxnSpPr>
        <p:spPr>
          <a:xfrm>
            <a:off x="5216037" y="5211296"/>
            <a:ext cx="201634" cy="1190007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en angle 46"/>
          <p:cNvCxnSpPr>
            <a:stCxn id="5" idx="3"/>
            <a:endCxn id="13" idx="1"/>
          </p:cNvCxnSpPr>
          <p:nvPr/>
        </p:nvCxnSpPr>
        <p:spPr>
          <a:xfrm flipV="1">
            <a:off x="5216037" y="4945868"/>
            <a:ext cx="203908" cy="26542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en angle 49"/>
          <p:cNvCxnSpPr>
            <a:stCxn id="5" idx="3"/>
            <a:endCxn id="14" idx="1"/>
          </p:cNvCxnSpPr>
          <p:nvPr/>
        </p:nvCxnSpPr>
        <p:spPr>
          <a:xfrm>
            <a:off x="5216037" y="5211296"/>
            <a:ext cx="214774" cy="49873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Étoile à 8 branches 5"/>
          <p:cNvSpPr/>
          <p:nvPr/>
        </p:nvSpPr>
        <p:spPr>
          <a:xfrm>
            <a:off x="2439880" y="1977784"/>
            <a:ext cx="501988" cy="478057"/>
          </a:xfrm>
          <a:prstGeom prst="star8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24" name="Étoile à 8 branches 23"/>
          <p:cNvSpPr/>
          <p:nvPr/>
        </p:nvSpPr>
        <p:spPr>
          <a:xfrm>
            <a:off x="2397734" y="4636234"/>
            <a:ext cx="518036" cy="442348"/>
          </a:xfrm>
          <a:prstGeom prst="star8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3</a:t>
            </a:r>
          </a:p>
        </p:txBody>
      </p:sp>
      <p:sp>
        <p:nvSpPr>
          <p:cNvPr id="25" name="Étoile à 8 branches 24"/>
          <p:cNvSpPr/>
          <p:nvPr/>
        </p:nvSpPr>
        <p:spPr>
          <a:xfrm>
            <a:off x="2376245" y="3254708"/>
            <a:ext cx="561013" cy="468728"/>
          </a:xfrm>
          <a:prstGeom prst="star8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2</a:t>
            </a:r>
          </a:p>
        </p:txBody>
      </p:sp>
      <p:sp>
        <p:nvSpPr>
          <p:cNvPr id="8" name="Bouton d'action : Document 7">
            <a:hlinkClick r:id="rId3" action="ppaction://hlinkfile" highlightClick="1"/>
          </p:cNvPr>
          <p:cNvSpPr/>
          <p:nvPr/>
        </p:nvSpPr>
        <p:spPr>
          <a:xfrm>
            <a:off x="379194" y="191603"/>
            <a:ext cx="3218569" cy="712540"/>
          </a:xfrm>
          <a:prstGeom prst="actionButtonDocumen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Objectifs et compétences  </a:t>
            </a:r>
            <a:r>
              <a:rPr lang="fr-FR" b="1" dirty="0"/>
              <a:t>du Parcours Avenir </a:t>
            </a:r>
          </a:p>
        </p:txBody>
      </p:sp>
    </p:spTree>
    <p:extLst>
      <p:ext uri="{BB962C8B-B14F-4D97-AF65-F5344CB8AC3E}">
        <p14:creationId xmlns:p14="http://schemas.microsoft.com/office/powerpoint/2010/main" val="22534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5527-78C2-4699-87E7-834C3DC5E827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5" y="1643915"/>
            <a:ext cx="2153285" cy="3042385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361" y="497215"/>
            <a:ext cx="2542672" cy="143025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70399"/>
            <a:ext cx="2638018" cy="14838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41" y="2271824"/>
            <a:ext cx="2678276" cy="1637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46" y="2214674"/>
            <a:ext cx="2689470" cy="169471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20" y="4229101"/>
            <a:ext cx="2740837" cy="174270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47" y="4229101"/>
            <a:ext cx="2612172" cy="181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6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projet PRÉSENTÉ, VALORISÉ, PRIMÉ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fr-FR" dirty="0" smtClean="0"/>
              <a:t> </a:t>
            </a:r>
            <a:r>
              <a:rPr lang="fr-FR" sz="2800" b="1" dirty="0"/>
              <a:t>Pour les élèves, une </a:t>
            </a:r>
            <a:r>
              <a:rPr lang="fr-FR" sz="2800" dirty="0" smtClean="0"/>
              <a:t>nouvelle activité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800" dirty="0" smtClean="0"/>
              <a:t>en lien avec les compétences  du socle </a:t>
            </a:r>
          </a:p>
          <a:p>
            <a:endParaRPr lang="fr-FR" dirty="0"/>
          </a:p>
          <a:p>
            <a:r>
              <a:rPr lang="fr-FR" dirty="0" smtClean="0"/>
              <a:t>stand, </a:t>
            </a:r>
          </a:p>
          <a:p>
            <a:r>
              <a:rPr lang="fr-FR" dirty="0" smtClean="0"/>
              <a:t>diaporama, </a:t>
            </a:r>
          </a:p>
          <a:p>
            <a:r>
              <a:rPr lang="fr-FR" dirty="0" smtClean="0"/>
              <a:t>affiches, </a:t>
            </a:r>
          </a:p>
          <a:p>
            <a:r>
              <a:rPr lang="fr-FR" dirty="0"/>
              <a:t>d</a:t>
            </a:r>
            <a:r>
              <a:rPr lang="fr-FR" dirty="0" smtClean="0"/>
              <a:t>écoration, </a:t>
            </a:r>
          </a:p>
          <a:p>
            <a:r>
              <a:rPr lang="fr-FR" dirty="0"/>
              <a:t>p</a:t>
            </a:r>
            <a:r>
              <a:rPr lang="fr-FR" dirty="0" smtClean="0"/>
              <a:t>rise de parole ,</a:t>
            </a:r>
          </a:p>
          <a:p>
            <a:r>
              <a:rPr lang="fr-FR" dirty="0"/>
              <a:t>r</a:t>
            </a:r>
            <a:r>
              <a:rPr lang="fr-FR" dirty="0" smtClean="0"/>
              <a:t>éponse aux </a:t>
            </a:r>
          </a:p>
          <a:p>
            <a:pPr marL="0" indent="0">
              <a:buNone/>
            </a:pPr>
            <a:r>
              <a:rPr lang="fr-FR" dirty="0" smtClean="0"/>
              <a:t>   questions</a:t>
            </a:r>
            <a:endParaRPr lang="fr-FR" dirty="0"/>
          </a:p>
        </p:txBody>
      </p:sp>
      <p:pic>
        <p:nvPicPr>
          <p:cNvPr id="1027" name="Picture 3" descr="C:\Users\M68134adm\Desktop\IMG_329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2" y="2400300"/>
            <a:ext cx="4825998" cy="3619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M68134~1\AppData\Local\Temp\_PA763\Prépa Pro\IMG_33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67276" y="1157026"/>
            <a:ext cx="1703912" cy="1277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92706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L’autre groupe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8" name="Espace réservé du numéro de diapositive 3"/>
          <p:cNvSpPr txBox="1">
            <a:spLocks/>
          </p:cNvSpPr>
          <p:nvPr/>
        </p:nvSpPr>
        <p:spPr>
          <a:xfrm>
            <a:off x="8149942" y="6390910"/>
            <a:ext cx="4504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15527-78C2-4699-87E7-834C3DC5E827}" type="slidenum">
              <a:rPr kumimoji="0" lang="fr-FR" sz="1000" b="1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323527" y="1286937"/>
            <a:ext cx="8276872" cy="13336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fr-FR" altLang="fr-FR" dirty="0" smtClean="0">
                <a:solidFill>
                  <a:schemeClr val="dk1"/>
                </a:solidFill>
              </a:rPr>
              <a:t>Visite des serres municipales de Grande-Synthe.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fr-FR" altLang="fr-FR" dirty="0" smtClean="0">
                <a:solidFill>
                  <a:schemeClr val="dk1"/>
                </a:solidFill>
              </a:rPr>
              <a:t>À partir des explications des agents techniques municipaux, les élèves ont ensuite préparé les semis, les ont rempoté et mis dans la serre.</a:t>
            </a:r>
          </a:p>
        </p:txBody>
      </p:sp>
      <p:pic>
        <p:nvPicPr>
          <p:cNvPr id="10" name="Image 3" descr="DSC025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180" y="2273056"/>
            <a:ext cx="2954514" cy="166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4" descr="DSC0246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3056"/>
            <a:ext cx="2460616" cy="166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3" descr="DSC0250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327" y="2273056"/>
            <a:ext cx="2695980" cy="166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271" y="4142498"/>
            <a:ext cx="2460616" cy="138641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92" y="4142498"/>
            <a:ext cx="2561479" cy="1386418"/>
          </a:xfrm>
          <a:prstGeom prst="rect">
            <a:avLst/>
          </a:prstGeom>
        </p:spPr>
      </p:pic>
      <p:sp>
        <p:nvSpPr>
          <p:cNvPr id="16" name="Flèche droite 15"/>
          <p:cNvSpPr/>
          <p:nvPr/>
        </p:nvSpPr>
        <p:spPr>
          <a:xfrm>
            <a:off x="1705970" y="5759355"/>
            <a:ext cx="1078174" cy="30025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2966327" y="5759355"/>
            <a:ext cx="5467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Découverte des métiers relatifs aux travaux paysagers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270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projet qui continue…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8" name="Espace réservé du numéro de diapositive 3"/>
          <p:cNvSpPr txBox="1">
            <a:spLocks/>
          </p:cNvSpPr>
          <p:nvPr/>
        </p:nvSpPr>
        <p:spPr>
          <a:xfrm>
            <a:off x="8149942" y="6390910"/>
            <a:ext cx="4504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15527-78C2-4699-87E7-834C3DC5E827}" type="slidenum">
              <a:rPr kumimoji="0" lang="fr-FR" sz="1000" b="1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538" r="2618"/>
          <a:stretch>
            <a:fillRect/>
          </a:stretch>
        </p:blipFill>
        <p:spPr bwMode="auto">
          <a:xfrm>
            <a:off x="245660" y="1385888"/>
            <a:ext cx="889834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6933063" y="2743200"/>
            <a:ext cx="2210937" cy="2893325"/>
          </a:xfrm>
          <a:prstGeom prst="rect">
            <a:avLst/>
          </a:prstGeom>
          <a:noFill/>
          <a:ln w="38100"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70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Mise en situation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algn="just"/>
            <a:r>
              <a:rPr lang="fr-FR" dirty="0" smtClean="0"/>
              <a:t> </a:t>
            </a:r>
            <a:r>
              <a:rPr lang="fr-FR" b="1" i="1" u="sng" dirty="0" smtClean="0">
                <a:solidFill>
                  <a:schemeClr val="tx1"/>
                </a:solidFill>
              </a:rPr>
              <a:t>Contexte</a:t>
            </a:r>
            <a:r>
              <a:rPr lang="fr-FR" dirty="0" smtClean="0">
                <a:solidFill>
                  <a:schemeClr val="tx1"/>
                </a:solidFill>
              </a:rPr>
              <a:t> : </a:t>
            </a:r>
          </a:p>
          <a:p>
            <a:pPr algn="just">
              <a:buNone/>
            </a:pPr>
            <a:r>
              <a:rPr lang="fr-FR" dirty="0" smtClean="0">
                <a:solidFill>
                  <a:schemeClr val="tx1"/>
                </a:solidFill>
              </a:rPr>
              <a:t>Offre de formations de l’établissement concerné:</a:t>
            </a:r>
          </a:p>
          <a:p>
            <a:pPr algn="just">
              <a:buNone/>
            </a:pPr>
            <a:r>
              <a:rPr lang="fr-FR" dirty="0" smtClean="0">
                <a:solidFill>
                  <a:schemeClr val="tx1"/>
                </a:solidFill>
              </a:rPr>
              <a:t>- </a:t>
            </a:r>
            <a:r>
              <a:rPr lang="fr-FR" b="1" i="1" dirty="0" smtClean="0">
                <a:solidFill>
                  <a:srgbClr val="0070C0"/>
                </a:solidFill>
              </a:rPr>
              <a:t>diplômes du domaine sciences et techniques industrielles</a:t>
            </a:r>
          </a:p>
          <a:p>
            <a:pPr algn="just">
              <a:buFont typeface="Wingdings" pitchFamily="2" charset="2"/>
              <a:buChar char="§"/>
            </a:pPr>
            <a:r>
              <a:rPr lang="fr-FR" dirty="0" smtClean="0">
                <a:solidFill>
                  <a:schemeClr val="tx1"/>
                </a:solidFill>
              </a:rPr>
              <a:t>BAC PRO Maintenance des Équipements Industriels, </a:t>
            </a:r>
          </a:p>
          <a:p>
            <a:pPr algn="just">
              <a:buFont typeface="Wingdings" pitchFamily="2" charset="2"/>
              <a:buChar char="§"/>
            </a:pPr>
            <a:r>
              <a:rPr lang="fr-FR" dirty="0" smtClean="0">
                <a:solidFill>
                  <a:schemeClr val="tx1"/>
                </a:solidFill>
              </a:rPr>
              <a:t>BAC PRO Pilote de Ligne de Production, </a:t>
            </a:r>
          </a:p>
          <a:p>
            <a:pPr algn="just">
              <a:buNone/>
            </a:pPr>
            <a:r>
              <a:rPr lang="fr-FR" smtClean="0">
                <a:solidFill>
                  <a:schemeClr val="tx1"/>
                </a:solidFill>
              </a:rPr>
              <a:t>-  </a:t>
            </a:r>
            <a:r>
              <a:rPr lang="fr-FR" b="1" i="1" smtClean="0">
                <a:solidFill>
                  <a:srgbClr val="0070C0"/>
                </a:solidFill>
              </a:rPr>
              <a:t>diplômes </a:t>
            </a:r>
            <a:r>
              <a:rPr lang="fr-FR" b="1" i="1" dirty="0" smtClean="0">
                <a:solidFill>
                  <a:srgbClr val="0070C0"/>
                </a:solidFill>
              </a:rPr>
              <a:t>du domaine économie-gestion</a:t>
            </a:r>
          </a:p>
          <a:p>
            <a:pPr algn="just">
              <a:buFont typeface="Wingdings" pitchFamily="2" charset="2"/>
              <a:buChar char="§"/>
            </a:pPr>
            <a:r>
              <a:rPr lang="fr-FR" dirty="0" smtClean="0">
                <a:solidFill>
                  <a:schemeClr val="tx1"/>
                </a:solidFill>
              </a:rPr>
              <a:t>BAC PRO Gestion administrative, </a:t>
            </a:r>
          </a:p>
          <a:p>
            <a:pPr algn="just">
              <a:buFont typeface="Wingdings" pitchFamily="2" charset="2"/>
              <a:buChar char="§"/>
            </a:pPr>
            <a:r>
              <a:rPr lang="fr-FR" dirty="0" smtClean="0">
                <a:solidFill>
                  <a:schemeClr val="tx1"/>
                </a:solidFill>
              </a:rPr>
              <a:t>BAC PRO Métiers de la relation aux clients et aux usagers.</a:t>
            </a:r>
          </a:p>
          <a:p>
            <a:endParaRPr lang="fr-FR" dirty="0" smtClean="0">
              <a:solidFill>
                <a:schemeClr val="tx1"/>
              </a:solidFill>
            </a:endParaRPr>
          </a:p>
          <a:p>
            <a:r>
              <a:rPr lang="fr-FR" b="1" u="sng" dirty="0" smtClean="0">
                <a:solidFill>
                  <a:schemeClr val="tx1"/>
                </a:solidFill>
              </a:rPr>
              <a:t>→ la découverte professionnelle = un projet cohérent, planifié </a:t>
            </a:r>
            <a:endParaRPr lang="fr-FR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123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projet sous contraintes 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r>
              <a:rPr lang="fr-FR" dirty="0">
                <a:solidFill>
                  <a:schemeClr val="tx1"/>
                </a:solidFill>
              </a:rPr>
              <a:t>Un projet de découverte professionnelle planifié sur l’année ;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 Intégrant </a:t>
            </a:r>
            <a:r>
              <a:rPr lang="fr-FR" dirty="0">
                <a:solidFill>
                  <a:schemeClr val="tx1"/>
                </a:solidFill>
              </a:rPr>
              <a:t>les étapes du projet ;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 Intégrant </a:t>
            </a:r>
            <a:r>
              <a:rPr lang="fr-FR" dirty="0">
                <a:solidFill>
                  <a:schemeClr val="tx1"/>
                </a:solidFill>
              </a:rPr>
              <a:t>les périodes de stage en entreprise ;</a:t>
            </a:r>
          </a:p>
          <a:p>
            <a:r>
              <a:rPr lang="fr-FR" dirty="0">
                <a:solidFill>
                  <a:schemeClr val="tx1"/>
                </a:solidFill>
              </a:rPr>
              <a:t> Intégrant les périodes de découverte des voies et filières  de formations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49" y="3083874"/>
            <a:ext cx="3776165" cy="261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3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réflexion d’Équipe avec les Élèves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6685B-2977-D546-9E3D-3CA676A47F0C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2300" y="1535640"/>
            <a:ext cx="7247988" cy="4362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235570" y="3716977"/>
            <a:ext cx="4684718" cy="2386940"/>
          </a:xfrm>
          <a:prstGeom prst="rect">
            <a:avLst/>
          </a:prstGeom>
          <a:noFill/>
          <a:ln w="19050"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e bas 10"/>
          <p:cNvSpPr/>
          <p:nvPr/>
        </p:nvSpPr>
        <p:spPr>
          <a:xfrm>
            <a:off x="641267" y="1935678"/>
            <a:ext cx="617517" cy="398612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-23751" y="1917404"/>
            <a:ext cx="1947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Concourir pour le concours</a:t>
            </a:r>
          </a:p>
          <a:p>
            <a:pPr algn="ctr"/>
            <a:r>
              <a:rPr lang="fr-FR" dirty="0" smtClean="0"/>
              <a:t>« BRAVO L’INDUSTRIE »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découverte de l’entreprise « FOURE LAGADEC », Chaudronnerie et MAINTENANCE INDUSTRIELLE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547208392"/>
              </p:ext>
            </p:extLst>
          </p:nvPr>
        </p:nvGraphicFramePr>
        <p:xfrm>
          <a:off x="0" y="1972295"/>
          <a:ext cx="8984342" cy="3945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0" t="21107" r="31335" b="35860"/>
          <a:stretch/>
        </p:blipFill>
        <p:spPr bwMode="auto">
          <a:xfrm>
            <a:off x="355456" y="1167544"/>
            <a:ext cx="3011858" cy="160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9" t="20719" r="18375" b="36755"/>
          <a:stretch/>
        </p:blipFill>
        <p:spPr bwMode="auto">
          <a:xfrm>
            <a:off x="3696593" y="5113088"/>
            <a:ext cx="3185886" cy="160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5" t="20901" r="39455" b="37090"/>
          <a:stretch/>
        </p:blipFill>
        <p:spPr bwMode="auto">
          <a:xfrm>
            <a:off x="508008" y="5093026"/>
            <a:ext cx="2960915" cy="160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5" t="21926" r="16242" b="35246"/>
          <a:stretch/>
        </p:blipFill>
        <p:spPr bwMode="auto">
          <a:xfrm>
            <a:off x="3913968" y="1190149"/>
            <a:ext cx="4155978" cy="158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84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2296064564"/>
              </p:ext>
            </p:extLst>
          </p:nvPr>
        </p:nvGraphicFramePr>
        <p:xfrm>
          <a:off x="159658" y="128980"/>
          <a:ext cx="8984342" cy="3945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812810" y="3280226"/>
            <a:ext cx="63572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Rencontre avec le dirigeant de l’entreprise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Visite </a:t>
            </a:r>
            <a:r>
              <a:rPr lang="fr-FR" b="1" dirty="0" smtClean="0"/>
              <a:t>de l’entreprise </a:t>
            </a:r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Visite des ateliers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Rencontre et entretien avec des salariés exerçant les fonctions, missions et le métier de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secrétaire 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/>
              <a:t>p</a:t>
            </a:r>
            <a:r>
              <a:rPr lang="fr-FR" b="1" dirty="0" smtClean="0"/>
              <a:t>réparateur 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/>
              <a:t>m</a:t>
            </a:r>
            <a:r>
              <a:rPr lang="fr-FR" b="1" dirty="0" smtClean="0"/>
              <a:t>agasinier 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/>
              <a:t>s</a:t>
            </a:r>
            <a:r>
              <a:rPr lang="fr-FR" b="1" dirty="0" smtClean="0"/>
              <a:t>oudeur 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/>
              <a:t>t</a:t>
            </a:r>
            <a:r>
              <a:rPr lang="fr-FR" b="1" dirty="0" smtClean="0"/>
              <a:t>ourneur – fraiseur 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tuyauteur 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/>
              <a:t>r</a:t>
            </a:r>
            <a:r>
              <a:rPr lang="fr-FR" b="1" dirty="0" smtClean="0"/>
              <a:t>esponsable Qualité – Environnement – Sécurité.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754743" y="420914"/>
            <a:ext cx="547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PREMIER TRIMESTRE : DECOUVERTE PROFESSIONELLE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122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2130"/>
            <a:ext cx="2651787" cy="198884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435501"/>
            <a:ext cx="2747797" cy="206084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9" y="3733428"/>
            <a:ext cx="2699792" cy="202484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3763144"/>
            <a:ext cx="2767650" cy="19888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515280"/>
            <a:ext cx="2636084" cy="197706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090" y="3797360"/>
            <a:ext cx="2592288" cy="194421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68854" y="443240"/>
            <a:ext cx="7668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La découverte des différents métiers de l’entreprise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88890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3156849313"/>
              </p:ext>
            </p:extLst>
          </p:nvPr>
        </p:nvGraphicFramePr>
        <p:xfrm>
          <a:off x="159658" y="128980"/>
          <a:ext cx="8984342" cy="3945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449960" y="3280226"/>
            <a:ext cx="71700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Utilisation d’un questionnaire réalisé par le professeur de DP pour découvrir l’entreprise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Recherche sur internet : code NAF, données INSEE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Travail spécifique sur les termes  : industrie, industrie manufacturière, la production unitaire et sérielle, compétence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Elaboration d’un questionnaire et du recueil d’information pour les entretiens avec </a:t>
            </a:r>
            <a:r>
              <a:rPr lang="fr-FR" b="1" dirty="0"/>
              <a:t>l</a:t>
            </a:r>
            <a:r>
              <a:rPr lang="fr-FR" b="1" dirty="0" smtClean="0"/>
              <a:t>es salariés 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/>
              <a:t>d</a:t>
            </a:r>
            <a:r>
              <a:rPr lang="fr-FR" b="1" dirty="0" smtClean="0"/>
              <a:t>escription du métier, tâches et activités ; études et formation ; compétences ; évolution de carrière ; salaires ; </a:t>
            </a:r>
            <a:endParaRPr lang="fr-FR" b="1" dirty="0"/>
          </a:p>
          <a:p>
            <a:pPr marL="261938" lvl="1" indent="-261938">
              <a:buFont typeface="Arial" panose="020B0604020202020204" pitchFamily="34" charset="0"/>
              <a:buChar char="•"/>
            </a:pPr>
            <a:r>
              <a:rPr lang="fr-FR" b="1" dirty="0" smtClean="0"/>
              <a:t>Exploitation des retours, explicitation du vocabulaire technique relevé, mise en forme d’une fiche métier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54743" y="420914"/>
            <a:ext cx="2598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PREMIER TRIMESTRE 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7706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226888" y="2888721"/>
            <a:ext cx="2016280" cy="151221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PARCOURS</a:t>
            </a:r>
          </a:p>
          <a:p>
            <a:pPr algn="ctr"/>
            <a:r>
              <a:rPr lang="fr-FR" sz="2000" b="1" dirty="0"/>
              <a:t>AVENIR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2552302" y="1197935"/>
            <a:ext cx="2663735" cy="15596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Permettre à l’élève</a:t>
            </a:r>
          </a:p>
          <a:p>
            <a:pPr algn="ctr"/>
            <a:r>
              <a:rPr lang="fr-FR" b="1" dirty="0"/>
              <a:t>de découvrir le monde économique et professionnel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2552302" y="3034192"/>
            <a:ext cx="2640996" cy="122417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i="1" dirty="0"/>
              <a:t>Développer chez les élèves </a:t>
            </a:r>
          </a:p>
          <a:p>
            <a:pPr algn="ctr"/>
            <a:r>
              <a:rPr lang="fr-FR" i="1" dirty="0"/>
              <a:t>le sens de l’engagement </a:t>
            </a:r>
          </a:p>
          <a:p>
            <a:pPr algn="ctr"/>
            <a:r>
              <a:rPr lang="fr-FR" i="1" dirty="0"/>
              <a:t>et de l’initiative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2575041" y="4599211"/>
            <a:ext cx="2640996" cy="122417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Permettre à l’élève d’élaborer son projet d’orientation scolaire et professionnelle</a:t>
            </a:r>
            <a:endParaRPr lang="fr-FR" dirty="0"/>
          </a:p>
        </p:txBody>
      </p:sp>
      <p:grpSp>
        <p:nvGrpSpPr>
          <p:cNvPr id="19" name="Groupe 18"/>
          <p:cNvGrpSpPr/>
          <p:nvPr/>
        </p:nvGrpSpPr>
        <p:grpSpPr>
          <a:xfrm>
            <a:off x="1988479" y="1977784"/>
            <a:ext cx="674240" cy="3359277"/>
            <a:chOff x="1988479" y="1760507"/>
            <a:chExt cx="674240" cy="3359277"/>
          </a:xfrm>
        </p:grpSpPr>
        <p:cxnSp>
          <p:nvCxnSpPr>
            <p:cNvPr id="10" name="Connecteur en angle 9"/>
            <p:cNvCxnSpPr/>
            <p:nvPr/>
          </p:nvCxnSpPr>
          <p:spPr>
            <a:xfrm>
              <a:off x="1988479" y="3427549"/>
              <a:ext cx="674240" cy="1692235"/>
            </a:xfrm>
            <a:prstGeom prst="bentConnector3">
              <a:avLst>
                <a:gd name="adj1" fmla="val 50000"/>
              </a:avLst>
            </a:prstGeom>
            <a:ln w="254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en angle 6"/>
            <p:cNvCxnSpPr/>
            <p:nvPr/>
          </p:nvCxnSpPr>
          <p:spPr>
            <a:xfrm flipV="1">
              <a:off x="2126184" y="1760507"/>
              <a:ext cx="398831" cy="1668493"/>
            </a:xfrm>
            <a:prstGeom prst="bentConnector3">
              <a:avLst/>
            </a:prstGeom>
            <a:ln w="254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Connecteur droit avec flèche 14"/>
          <p:cNvCxnSpPr>
            <a:stCxn id="2" idx="6"/>
            <a:endCxn id="4" idx="1"/>
          </p:cNvCxnSpPr>
          <p:nvPr/>
        </p:nvCxnSpPr>
        <p:spPr>
          <a:xfrm>
            <a:off x="2243168" y="3644826"/>
            <a:ext cx="309134" cy="1451"/>
          </a:xfrm>
          <a:prstGeom prst="straightConnector1">
            <a:avLst/>
          </a:prstGeom>
          <a:ln w="254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à coins arrondis 16"/>
          <p:cNvSpPr/>
          <p:nvPr/>
        </p:nvSpPr>
        <p:spPr>
          <a:xfrm>
            <a:off x="5441421" y="653683"/>
            <a:ext cx="3432729" cy="93613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600" b="1" dirty="0"/>
              <a:t>A</a:t>
            </a:r>
            <a:r>
              <a:rPr lang="fr-FR" sz="1600" dirty="0"/>
              <a:t>- Découvrir les principes de fonctionnement et la diversité du monde économique et professionnel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5417671" y="1669017"/>
            <a:ext cx="3456480" cy="93613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B</a:t>
            </a:r>
            <a:r>
              <a:rPr lang="fr-FR" sz="1600" dirty="0"/>
              <a:t>- Prendre conscience que le monde</a:t>
            </a:r>
          </a:p>
          <a:p>
            <a:pPr algn="ctr"/>
            <a:r>
              <a:rPr lang="fr-FR" sz="1600" dirty="0"/>
              <a:t>économique et professionnel est en</a:t>
            </a:r>
          </a:p>
          <a:p>
            <a:pPr algn="ctr"/>
            <a:r>
              <a:rPr lang="fr-FR" sz="1600" dirty="0"/>
              <a:t>constante évolution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5429546" y="3032741"/>
            <a:ext cx="3456480" cy="598252"/>
          </a:xfrm>
          <a:prstGeom prst="round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600" i="1" dirty="0"/>
              <a:t>A- S’engager dans un projet individuel ou collectif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5443696" y="3732371"/>
            <a:ext cx="3456480" cy="466614"/>
          </a:xfrm>
          <a:prstGeom prst="round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600" i="1" dirty="0"/>
              <a:t>B- S’initier au processus créatif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5419945" y="4582406"/>
            <a:ext cx="3456480" cy="72692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600" b="1" dirty="0"/>
              <a:t>A</a:t>
            </a:r>
            <a:r>
              <a:rPr lang="fr-FR" sz="1600" dirty="0"/>
              <a:t>- Découvrir les possibilités de formation et les voies d’accès au monde économique et professionnel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5430811" y="5410901"/>
            <a:ext cx="3456480" cy="598252"/>
          </a:xfrm>
          <a:prstGeom prst="round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600" i="1" dirty="0"/>
              <a:t>B- Dépasser les stéréotypes et les représentations liés aux métiers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5417671" y="6102177"/>
            <a:ext cx="3456480" cy="59825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600" b="1" dirty="0"/>
              <a:t>C</a:t>
            </a:r>
            <a:r>
              <a:rPr lang="fr-FR" sz="1600" dirty="0"/>
              <a:t>- Construire son projet de formation et d’orientation</a:t>
            </a:r>
          </a:p>
        </p:txBody>
      </p:sp>
      <p:cxnSp>
        <p:nvCxnSpPr>
          <p:cNvPr id="23" name="Connecteur en angle 22"/>
          <p:cNvCxnSpPr/>
          <p:nvPr/>
        </p:nvCxnSpPr>
        <p:spPr>
          <a:xfrm>
            <a:off x="5237079" y="1977784"/>
            <a:ext cx="201634" cy="159298"/>
          </a:xfrm>
          <a:prstGeom prst="bentConnector3">
            <a:avLst>
              <a:gd name="adj1" fmla="val 42744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ngle 25"/>
          <p:cNvCxnSpPr>
            <a:stCxn id="3" idx="3"/>
            <a:endCxn id="17" idx="1"/>
          </p:cNvCxnSpPr>
          <p:nvPr/>
        </p:nvCxnSpPr>
        <p:spPr>
          <a:xfrm flipV="1">
            <a:off x="5216037" y="1121748"/>
            <a:ext cx="225384" cy="85603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ngle 28"/>
          <p:cNvCxnSpPr>
            <a:stCxn id="4" idx="3"/>
            <a:endCxn id="11" idx="1"/>
          </p:cNvCxnSpPr>
          <p:nvPr/>
        </p:nvCxnSpPr>
        <p:spPr>
          <a:xfrm flipV="1">
            <a:off x="5193298" y="3331867"/>
            <a:ext cx="236248" cy="31441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31"/>
          <p:cNvCxnSpPr>
            <a:stCxn id="4" idx="3"/>
            <a:endCxn id="12" idx="1"/>
          </p:cNvCxnSpPr>
          <p:nvPr/>
        </p:nvCxnSpPr>
        <p:spPr>
          <a:xfrm>
            <a:off x="5193298" y="3646277"/>
            <a:ext cx="250398" cy="319401"/>
          </a:xfrm>
          <a:prstGeom prst="bentConnector3">
            <a:avLst>
              <a:gd name="adj1" fmla="val 4707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en angle 43"/>
          <p:cNvCxnSpPr>
            <a:stCxn id="5" idx="3"/>
            <a:endCxn id="16" idx="1"/>
          </p:cNvCxnSpPr>
          <p:nvPr/>
        </p:nvCxnSpPr>
        <p:spPr>
          <a:xfrm>
            <a:off x="5216037" y="5211296"/>
            <a:ext cx="201634" cy="1190007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en angle 46"/>
          <p:cNvCxnSpPr>
            <a:stCxn id="5" idx="3"/>
            <a:endCxn id="13" idx="1"/>
          </p:cNvCxnSpPr>
          <p:nvPr/>
        </p:nvCxnSpPr>
        <p:spPr>
          <a:xfrm flipV="1">
            <a:off x="5216037" y="4945868"/>
            <a:ext cx="203908" cy="26542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en angle 49"/>
          <p:cNvCxnSpPr>
            <a:stCxn id="5" idx="3"/>
            <a:endCxn id="14" idx="1"/>
          </p:cNvCxnSpPr>
          <p:nvPr/>
        </p:nvCxnSpPr>
        <p:spPr>
          <a:xfrm>
            <a:off x="5216037" y="5211296"/>
            <a:ext cx="214774" cy="49873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Étoile à 8 branches 5"/>
          <p:cNvSpPr/>
          <p:nvPr/>
        </p:nvSpPr>
        <p:spPr>
          <a:xfrm>
            <a:off x="2439880" y="1977784"/>
            <a:ext cx="501988" cy="478057"/>
          </a:xfrm>
          <a:prstGeom prst="star8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1</a:t>
            </a:r>
          </a:p>
        </p:txBody>
      </p:sp>
      <p:sp>
        <p:nvSpPr>
          <p:cNvPr id="24" name="Étoile à 8 branches 23"/>
          <p:cNvSpPr/>
          <p:nvPr/>
        </p:nvSpPr>
        <p:spPr>
          <a:xfrm>
            <a:off x="2397734" y="4636234"/>
            <a:ext cx="518036" cy="442348"/>
          </a:xfrm>
          <a:prstGeom prst="star8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3</a:t>
            </a:r>
          </a:p>
        </p:txBody>
      </p:sp>
      <p:sp>
        <p:nvSpPr>
          <p:cNvPr id="25" name="Étoile à 8 branches 24"/>
          <p:cNvSpPr/>
          <p:nvPr/>
        </p:nvSpPr>
        <p:spPr>
          <a:xfrm>
            <a:off x="2376245" y="3254708"/>
            <a:ext cx="561013" cy="468728"/>
          </a:xfrm>
          <a:prstGeom prst="star8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8" name="Bouton d'action : Document 7">
            <a:hlinkClick r:id="rId3" action="ppaction://hlinkfile" highlightClick="1"/>
          </p:cNvPr>
          <p:cNvSpPr/>
          <p:nvPr/>
        </p:nvSpPr>
        <p:spPr>
          <a:xfrm>
            <a:off x="379194" y="191603"/>
            <a:ext cx="3218569" cy="712540"/>
          </a:xfrm>
          <a:prstGeom prst="actionButtonDocumen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Objectifs et compétences  </a:t>
            </a:r>
            <a:r>
              <a:rPr lang="fr-FR" b="1" dirty="0"/>
              <a:t>du Parcours Avenir </a:t>
            </a:r>
          </a:p>
        </p:txBody>
      </p:sp>
    </p:spTree>
    <p:extLst>
      <p:ext uri="{BB962C8B-B14F-4D97-AF65-F5344CB8AC3E}">
        <p14:creationId xmlns:p14="http://schemas.microsoft.com/office/powerpoint/2010/main" val="161521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ge de presentation et de parti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age de sous-parti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ages de contenus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6A5D86C437A24C83C1B49F509B56B4" ma:contentTypeVersion="1" ma:contentTypeDescription="Crée un document." ma:contentTypeScope="" ma:versionID="b0d49e8b6fe21d55c3c8d973bf6fc59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3c27bd0fcb797d0a61d91e17cfc962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Date de début de planification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Date de fin de planification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9504F0-1504-4C0A-8E14-04D758271C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290EB7-2416-4515-9C0C-ADD429B5A792}">
  <ds:schemaRefs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elements/1.1/"/>
    <ds:schemaRef ds:uri="http://schemas.microsoft.com/sharepoint/v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ED8556E-1C7B-43F3-97F4-F1BCDA1A88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5519</TotalTime>
  <Words>958</Words>
  <Application>Microsoft Office PowerPoint</Application>
  <PresentationFormat>Affichage à l'écran (4:3)</PresentationFormat>
  <Paragraphs>145</Paragraphs>
  <Slides>16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16</vt:i4>
      </vt:variant>
    </vt:vector>
  </HeadingPairs>
  <TitlesOfParts>
    <vt:vector size="19" baseType="lpstr">
      <vt:lpstr>page de presentation et de partie</vt:lpstr>
      <vt:lpstr>page de sous-partie</vt:lpstr>
      <vt:lpstr>pages de contenus</vt:lpstr>
      <vt:lpstr>Le projet de découverte professionnelle</vt:lpstr>
      <vt:lpstr>Mise en situation</vt:lpstr>
      <vt:lpstr>Un projet sous contraintes </vt:lpstr>
      <vt:lpstr>Une réflexion d’Équipe avec les Élèves</vt:lpstr>
      <vt:lpstr>découverte de l’entreprise « FOURE LAGADEC », Chaudronnerie et MAINTENANCE INDUSTRIELLE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 projet PRÉSENTÉ, VALORISÉ, PRIMÉ</vt:lpstr>
      <vt:lpstr>L’autre groupe</vt:lpstr>
      <vt:lpstr>Un projet qui continue…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Administrateur MEN</dc:creator>
  <cp:lastModifiedBy>Administration centrale</cp:lastModifiedBy>
  <cp:revision>273</cp:revision>
  <cp:lastPrinted>2017-03-06T18:26:42Z</cp:lastPrinted>
  <dcterms:created xsi:type="dcterms:W3CDTF">2015-02-04T10:43:31Z</dcterms:created>
  <dcterms:modified xsi:type="dcterms:W3CDTF">2017-06-13T05:11:03Z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0x010100166A5D86C437A24C83C1B49F509B56B4</vt:lpwstr>
  </property>
</Properties>
</file>