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9" r:id="rId4"/>
    <p:sldMasterId id="2147483661" r:id="rId5"/>
    <p:sldMasterId id="2147483663" r:id="rId6"/>
  </p:sldMasterIdLst>
  <p:notesMasterIdLst>
    <p:notesMasterId r:id="rId21"/>
  </p:notesMasterIdLst>
  <p:handoutMasterIdLst>
    <p:handoutMasterId r:id="rId22"/>
  </p:handoutMasterIdLst>
  <p:sldIdLst>
    <p:sldId id="271" r:id="rId7"/>
    <p:sldId id="286" r:id="rId8"/>
    <p:sldId id="287" r:id="rId9"/>
    <p:sldId id="288" r:id="rId10"/>
    <p:sldId id="289" r:id="rId11"/>
    <p:sldId id="304" r:id="rId12"/>
    <p:sldId id="306" r:id="rId13"/>
    <p:sldId id="307" r:id="rId14"/>
    <p:sldId id="309" r:id="rId15"/>
    <p:sldId id="308" r:id="rId16"/>
    <p:sldId id="311" r:id="rId17"/>
    <p:sldId id="313" r:id="rId18"/>
    <p:sldId id="298" r:id="rId19"/>
    <p:sldId id="303" r:id="rId20"/>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3086"/>
    <a:srgbClr val="1A86D0"/>
    <a:srgbClr val="1FA1E5"/>
    <a:srgbClr val="9B008A"/>
    <a:srgbClr val="7800FF"/>
    <a:srgbClr val="8800D1"/>
    <a:srgbClr val="7B00AC"/>
    <a:srgbClr val="6E008E"/>
    <a:srgbClr val="821164"/>
    <a:srgbClr val="070A0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250" autoAdjust="0"/>
    <p:restoredTop sz="88482" autoAdjust="0"/>
  </p:normalViewPr>
  <p:slideViewPr>
    <p:cSldViewPr snapToGrid="0" snapToObjects="1">
      <p:cViewPr varScale="1">
        <p:scale>
          <a:sx n="62" d="100"/>
          <a:sy n="62" d="100"/>
        </p:scale>
        <p:origin x="-1278"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61" d="100"/>
          <a:sy n="61" d="100"/>
        </p:scale>
        <p:origin x="274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03C45E-B3AA-4A9B-B3F3-BB6ED04B2EE1}" type="doc">
      <dgm:prSet loTypeId="urn:microsoft.com/office/officeart/2005/8/layout/gear1" loCatId="relationship" qsTypeId="urn:microsoft.com/office/officeart/2005/8/quickstyle/simple1" qsCatId="simple" csTypeId="urn:microsoft.com/office/officeart/2005/8/colors/colorful5" csCatId="colorful" phldr="1"/>
      <dgm:spPr/>
    </dgm:pt>
    <dgm:pt modelId="{3CEE4FB5-D32A-4A59-BDBE-78476ADBF846}" type="pres">
      <dgm:prSet presAssocID="{B903C45E-B3AA-4A9B-B3F3-BB6ED04B2EE1}" presName="composite" presStyleCnt="0">
        <dgm:presLayoutVars>
          <dgm:chMax val="3"/>
          <dgm:animLvl val="lvl"/>
          <dgm:resizeHandles val="exact"/>
        </dgm:presLayoutVars>
      </dgm:prSet>
      <dgm:spPr/>
    </dgm:pt>
  </dgm:ptLst>
  <dgm:cxnLst>
    <dgm:cxn modelId="{2FCFA700-5FE6-4C59-B83A-B64F4358BC36}" type="presOf" srcId="{B903C45E-B3AA-4A9B-B3F3-BB6ED04B2EE1}" destId="{3CEE4FB5-D32A-4A59-BDBE-78476ADBF846}" srcOrd="0"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4" y="0"/>
            <a:ext cx="2971800" cy="457200"/>
          </a:xfrm>
          <a:prstGeom prst="rect">
            <a:avLst/>
          </a:prstGeom>
        </p:spPr>
        <p:txBody>
          <a:bodyPr vert="horz" lIns="91440" tIns="45720" rIns="91440" bIns="45720" rtlCol="0"/>
          <a:lstStyle>
            <a:lvl1pPr algn="r">
              <a:defRPr sz="1200"/>
            </a:lvl1pPr>
          </a:lstStyle>
          <a:p>
            <a:fld id="{C7D9186E-EAA7-3A42-AFD2-CC349621202A}" type="datetimeFigureOut">
              <a:rPr lang="fr-FR" smtClean="0"/>
              <a:t>13/06/2017</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4" y="8685213"/>
            <a:ext cx="2971800" cy="457200"/>
          </a:xfrm>
          <a:prstGeom prst="rect">
            <a:avLst/>
          </a:prstGeom>
        </p:spPr>
        <p:txBody>
          <a:bodyPr vert="horz" lIns="91440" tIns="45720" rIns="91440" bIns="45720" rtlCol="0" anchor="b"/>
          <a:lstStyle>
            <a:lvl1pPr algn="r">
              <a:defRPr sz="1200"/>
            </a:lvl1pPr>
          </a:lstStyle>
          <a:p>
            <a:fld id="{2D8815B8-4CE2-F247-96EE-D0C173663BEB}" type="slidenum">
              <a:rPr lang="fr-FR" smtClean="0"/>
              <a:t>‹N°›</a:t>
            </a:fld>
            <a:endParaRPr lang="fr-FR"/>
          </a:p>
        </p:txBody>
      </p:sp>
    </p:spTree>
    <p:extLst>
      <p:ext uri="{BB962C8B-B14F-4D97-AF65-F5344CB8AC3E}">
        <p14:creationId xmlns:p14="http://schemas.microsoft.com/office/powerpoint/2010/main" val="18701493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4" y="0"/>
            <a:ext cx="2971800" cy="457200"/>
          </a:xfrm>
          <a:prstGeom prst="rect">
            <a:avLst/>
          </a:prstGeom>
        </p:spPr>
        <p:txBody>
          <a:bodyPr vert="horz" lIns="91440" tIns="45720" rIns="91440" bIns="45720" rtlCol="0"/>
          <a:lstStyle>
            <a:lvl1pPr algn="r">
              <a:defRPr sz="1200"/>
            </a:lvl1pPr>
          </a:lstStyle>
          <a:p>
            <a:fld id="{EE2EF2D4-44B9-F34D-AC77-36ED78FDDA30}" type="datetimeFigureOut">
              <a:rPr lang="fr-FR" smtClean="0"/>
              <a:t>13/06/2017</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1" y="4343400"/>
            <a:ext cx="5486400" cy="411480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4" y="8685213"/>
            <a:ext cx="2971800" cy="457200"/>
          </a:xfrm>
          <a:prstGeom prst="rect">
            <a:avLst/>
          </a:prstGeom>
        </p:spPr>
        <p:txBody>
          <a:bodyPr vert="horz" lIns="91440" tIns="45720" rIns="91440" bIns="45720" rtlCol="0" anchor="b"/>
          <a:lstStyle>
            <a:lvl1pPr algn="r">
              <a:defRPr sz="1200"/>
            </a:lvl1pPr>
          </a:lstStyle>
          <a:p>
            <a:fld id="{08D7BDEA-8EA0-FE4F-8E67-406CE035A260}" type="slidenum">
              <a:rPr lang="fr-FR" smtClean="0"/>
              <a:t>‹N°›</a:t>
            </a:fld>
            <a:endParaRPr lang="fr-FR"/>
          </a:p>
        </p:txBody>
      </p:sp>
    </p:spTree>
    <p:extLst>
      <p:ext uri="{BB962C8B-B14F-4D97-AF65-F5344CB8AC3E}">
        <p14:creationId xmlns:p14="http://schemas.microsoft.com/office/powerpoint/2010/main" val="255376044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Présentation</a:t>
            </a:r>
            <a:r>
              <a:rPr lang="fr-FR" baseline="0" dirty="0" smtClean="0"/>
              <a:t> : La place et le rôle de l’enseignement « découverte professionnelle »</a:t>
            </a:r>
            <a:br>
              <a:rPr lang="fr-FR" baseline="0" dirty="0" smtClean="0"/>
            </a:br>
            <a:r>
              <a:rPr lang="fr-FR" baseline="0" dirty="0" smtClean="0"/>
              <a:t>à partir des éléments des formations organisées dans l’Académie d’Orléans Tours.</a:t>
            </a:r>
            <a:endParaRPr lang="fr-FR" dirty="0" smtClean="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1</a:t>
            </a:fld>
            <a:endParaRPr lang="fr-FR"/>
          </a:p>
        </p:txBody>
      </p:sp>
    </p:spTree>
    <p:extLst>
      <p:ext uri="{BB962C8B-B14F-4D97-AF65-F5344CB8AC3E}">
        <p14:creationId xmlns:p14="http://schemas.microsoft.com/office/powerpoint/2010/main" val="2459157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aseline="0" dirty="0" smtClean="0"/>
              <a:t>Ces deux exemples conduisent naturellement à s’interroger sur l’approche en DP </a:t>
            </a:r>
            <a:br>
              <a:rPr lang="fr-FR" baseline="0" dirty="0" smtClean="0"/>
            </a:br>
            <a:r>
              <a:rPr lang="fr-FR" baseline="0" dirty="0" smtClean="0"/>
              <a:t>en lien avec le projet pédagogique de la classe de 3eme.</a:t>
            </a:r>
            <a:br>
              <a:rPr lang="fr-FR" baseline="0" dirty="0" smtClean="0"/>
            </a:br>
            <a:r>
              <a:rPr lang="fr-FR" baseline="0" dirty="0" smtClean="0"/>
              <a:t>On voit bien, les interactions de la DP avec le PA (évident)</a:t>
            </a:r>
            <a:br>
              <a:rPr lang="fr-FR" baseline="0" dirty="0" smtClean="0"/>
            </a:br>
            <a:r>
              <a:rPr lang="fr-FR" baseline="0" dirty="0" smtClean="0"/>
              <a:t>mais aussi avec les autres enseignements et EPI qui participent eux aussi au PA </a:t>
            </a:r>
            <a:br>
              <a:rPr lang="fr-FR" baseline="0" dirty="0" smtClean="0"/>
            </a:br>
            <a:r>
              <a:rPr lang="fr-FR" baseline="0" dirty="0" smtClean="0"/>
              <a:t>et au développement des compétences du socle.</a:t>
            </a:r>
          </a:p>
        </p:txBody>
      </p:sp>
      <p:sp>
        <p:nvSpPr>
          <p:cNvPr id="4" name="Espace réservé du numéro de diapositive 3"/>
          <p:cNvSpPr>
            <a:spLocks noGrp="1"/>
          </p:cNvSpPr>
          <p:nvPr>
            <p:ph type="sldNum" sz="quarter" idx="10"/>
          </p:nvPr>
        </p:nvSpPr>
        <p:spPr/>
        <p:txBody>
          <a:bodyPr/>
          <a:lstStyle/>
          <a:p>
            <a:fld id="{CB353177-9D7C-4A4A-84C2-B5E8EF698D69}" type="slidenum">
              <a:rPr lang="fr-FR" smtClean="0">
                <a:solidFill>
                  <a:prstClr val="black"/>
                </a:solidFill>
              </a:rPr>
              <a:pPr/>
              <a:t>10</a:t>
            </a:fld>
            <a:endParaRPr lang="fr-FR" dirty="0">
              <a:solidFill>
                <a:prstClr val="black"/>
              </a:solidFill>
            </a:endParaRPr>
          </a:p>
        </p:txBody>
      </p:sp>
    </p:spTree>
    <p:extLst>
      <p:ext uri="{BB962C8B-B14F-4D97-AF65-F5344CB8AC3E}">
        <p14:creationId xmlns:p14="http://schemas.microsoft.com/office/powerpoint/2010/main" val="25371312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La démarche proposée est donc une démarche de projet pédagogique</a:t>
            </a:r>
            <a:br>
              <a:rPr lang="fr-FR" sz="1200" kern="1200" dirty="0" smtClean="0">
                <a:solidFill>
                  <a:schemeClr val="tx1"/>
                </a:solidFill>
                <a:effectLst/>
                <a:latin typeface="+mn-lt"/>
                <a:ea typeface="+mn-ea"/>
                <a:cs typeface="+mn-cs"/>
              </a:rPr>
            </a:br>
            <a:r>
              <a:rPr lang="fr-FR" sz="1200" kern="1200" dirty="0" smtClean="0">
                <a:solidFill>
                  <a:schemeClr val="tx1"/>
                </a:solidFill>
                <a:effectLst/>
                <a:latin typeface="+mn-lt"/>
                <a:ea typeface="+mn-ea"/>
                <a:cs typeface="+mn-cs"/>
              </a:rPr>
              <a:t>de</a:t>
            </a:r>
            <a:r>
              <a:rPr lang="fr-FR" sz="1200" kern="1200" baseline="0" dirty="0" smtClean="0">
                <a:solidFill>
                  <a:schemeClr val="tx1"/>
                </a:solidFill>
                <a:effectLst/>
                <a:latin typeface="+mn-lt"/>
                <a:ea typeface="+mn-ea"/>
                <a:cs typeface="+mn-cs"/>
              </a:rPr>
              <a:t> succession d’activités </a:t>
            </a:r>
            <a:br>
              <a:rPr lang="fr-FR" sz="1200" kern="1200" baseline="0" dirty="0" smtClean="0">
                <a:solidFill>
                  <a:schemeClr val="tx1"/>
                </a:solidFill>
                <a:effectLst/>
                <a:latin typeface="+mn-lt"/>
                <a:ea typeface="+mn-ea"/>
                <a:cs typeface="+mn-cs"/>
              </a:rPr>
            </a:br>
            <a:r>
              <a:rPr lang="fr-FR" sz="1200" kern="1200" baseline="0" dirty="0" smtClean="0">
                <a:solidFill>
                  <a:schemeClr val="tx1"/>
                </a:solidFill>
                <a:effectLst/>
                <a:latin typeface="+mn-lt"/>
                <a:ea typeface="+mn-ea"/>
                <a:cs typeface="+mn-cs"/>
              </a:rPr>
              <a:t> X en lien avec le PA et les autres parcours éducatifs </a:t>
            </a:r>
            <a:br>
              <a:rPr lang="fr-FR" sz="1200" kern="1200" baseline="0" dirty="0" smtClean="0">
                <a:solidFill>
                  <a:schemeClr val="tx1"/>
                </a:solidFill>
                <a:effectLst/>
                <a:latin typeface="+mn-lt"/>
                <a:ea typeface="+mn-ea"/>
                <a:cs typeface="+mn-cs"/>
              </a:rPr>
            </a:br>
            <a:r>
              <a:rPr lang="fr-FR" sz="1200" kern="1200" baseline="0" dirty="0" smtClean="0">
                <a:solidFill>
                  <a:schemeClr val="tx1"/>
                </a:solidFill>
                <a:effectLst/>
                <a:latin typeface="+mn-lt"/>
                <a:ea typeface="+mn-ea"/>
                <a:cs typeface="+mn-cs"/>
              </a:rPr>
              <a:t>X mais également avec les EPI </a:t>
            </a:r>
            <a:br>
              <a:rPr lang="fr-FR" sz="1200" kern="1200" baseline="0" dirty="0" smtClean="0">
                <a:solidFill>
                  <a:schemeClr val="tx1"/>
                </a:solidFill>
                <a:effectLst/>
                <a:latin typeface="+mn-lt"/>
                <a:ea typeface="+mn-ea"/>
                <a:cs typeface="+mn-cs"/>
              </a:rPr>
            </a:br>
            <a:r>
              <a:rPr lang="fr-FR" sz="1200" kern="1200" baseline="0" dirty="0" smtClean="0">
                <a:solidFill>
                  <a:schemeClr val="tx1"/>
                </a:solidFill>
                <a:effectLst/>
                <a:latin typeface="+mn-lt"/>
                <a:ea typeface="+mn-ea"/>
                <a:cs typeface="+mn-cs"/>
              </a:rPr>
              <a:t>X et les disciplines </a:t>
            </a:r>
            <a:br>
              <a:rPr lang="fr-FR" sz="1200" kern="1200" baseline="0" dirty="0" smtClean="0">
                <a:solidFill>
                  <a:schemeClr val="tx1"/>
                </a:solidFill>
                <a:effectLst/>
                <a:latin typeface="+mn-lt"/>
                <a:ea typeface="+mn-ea"/>
                <a:cs typeface="+mn-cs"/>
              </a:rPr>
            </a:br>
            <a:r>
              <a:rPr lang="fr-FR" sz="1200" kern="1200" baseline="0" dirty="0" smtClean="0">
                <a:solidFill>
                  <a:schemeClr val="tx1"/>
                </a:solidFill>
                <a:effectLst/>
                <a:latin typeface="+mn-lt"/>
                <a:ea typeface="+mn-ea"/>
                <a:cs typeface="+mn-cs"/>
              </a:rPr>
              <a:t>Cette complexité , ou ces complexités , nécessite (nt) donc un projet : s’organise, se gère , se pilote .. Avec des revues de projet…</a:t>
            </a:r>
            <a:endParaRPr lang="fr-FR"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smtClean="0"/>
          </a:p>
        </p:txBody>
      </p:sp>
      <p:sp>
        <p:nvSpPr>
          <p:cNvPr id="4" name="Espace réservé du numéro de diapositive 3"/>
          <p:cNvSpPr>
            <a:spLocks noGrp="1"/>
          </p:cNvSpPr>
          <p:nvPr>
            <p:ph type="sldNum" sz="quarter" idx="10"/>
          </p:nvPr>
        </p:nvSpPr>
        <p:spPr/>
        <p:txBody>
          <a:bodyPr/>
          <a:lstStyle/>
          <a:p>
            <a:fld id="{CB353177-9D7C-4A4A-84C2-B5E8EF698D69}" type="slidenum">
              <a:rPr lang="fr-FR" smtClean="0">
                <a:solidFill>
                  <a:prstClr val="black"/>
                </a:solidFill>
              </a:rPr>
              <a:pPr/>
              <a:t>11</a:t>
            </a:fld>
            <a:endParaRPr lang="fr-FR" dirty="0">
              <a:solidFill>
                <a:prstClr val="black"/>
              </a:solidFill>
            </a:endParaRPr>
          </a:p>
        </p:txBody>
      </p:sp>
    </p:spTree>
    <p:extLst>
      <p:ext uri="{BB962C8B-B14F-4D97-AF65-F5344CB8AC3E}">
        <p14:creationId xmlns:p14="http://schemas.microsoft.com/office/powerpoint/2010/main" val="18522384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Nous avons</a:t>
            </a:r>
            <a:r>
              <a:rPr lang="fr-FR" baseline="0" dirty="0" smtClean="0"/>
              <a:t> proposés aux équipes différents outils </a:t>
            </a:r>
            <a:br>
              <a:rPr lang="fr-FR" baseline="0" dirty="0" smtClean="0"/>
            </a:br>
            <a:r>
              <a:rPr lang="fr-FR" sz="1200" b="1" kern="1200" dirty="0" smtClean="0">
                <a:solidFill>
                  <a:schemeClr val="tx1"/>
                </a:solidFill>
                <a:effectLst/>
                <a:latin typeface="+mn-lt"/>
                <a:ea typeface="+mn-ea"/>
                <a:cs typeface="+mn-cs"/>
              </a:rPr>
              <a:t>d’analyse de l’existant (évaluation </a:t>
            </a:r>
            <a:r>
              <a:rPr lang="fr-FR" sz="1200" kern="1200" dirty="0" smtClean="0">
                <a:solidFill>
                  <a:schemeClr val="tx1"/>
                </a:solidFill>
                <a:effectLst/>
                <a:latin typeface="+mn-lt"/>
                <a:ea typeface="+mn-ea"/>
                <a:cs typeface="+mn-cs"/>
              </a:rPr>
              <a:t>donner de la valeur) par auto évaluation ou par des pairs lors de la formation,  ou par les corps d’inspection</a:t>
            </a:r>
            <a:r>
              <a:rPr lang="fr-FR" sz="1200" b="1" kern="1200" dirty="0" smtClean="0">
                <a:solidFill>
                  <a:schemeClr val="tx1"/>
                </a:solidFill>
                <a:effectLst/>
                <a:latin typeface="+mn-lt"/>
                <a:ea typeface="+mn-ea"/>
                <a:cs typeface="+mn-cs"/>
              </a:rPr>
              <a:t>)</a:t>
            </a:r>
            <a:br>
              <a:rPr lang="fr-FR" sz="1200" b="1" kern="1200" dirty="0" smtClean="0">
                <a:solidFill>
                  <a:schemeClr val="tx1"/>
                </a:solidFill>
                <a:effectLst/>
                <a:latin typeface="+mn-lt"/>
                <a:ea typeface="+mn-ea"/>
                <a:cs typeface="+mn-cs"/>
              </a:rPr>
            </a:br>
            <a:r>
              <a:rPr lang="fr-FR" sz="1200" b="1" kern="1200" dirty="0" smtClean="0">
                <a:solidFill>
                  <a:schemeClr val="tx1"/>
                </a:solidFill>
                <a:effectLst/>
                <a:latin typeface="+mn-lt"/>
                <a:ea typeface="+mn-ea"/>
                <a:cs typeface="+mn-cs"/>
              </a:rPr>
              <a:t> et de constructions de projet.</a:t>
            </a:r>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Cette démarche proposée a été faite en // d’une sectorisation des classes de 3PP et  </a:t>
            </a:r>
            <a:br>
              <a:rPr lang="fr-FR" sz="1200" kern="1200" dirty="0" smtClean="0">
                <a:solidFill>
                  <a:schemeClr val="tx1"/>
                </a:solidFill>
                <a:effectLst/>
                <a:latin typeface="+mn-lt"/>
                <a:ea typeface="+mn-ea"/>
                <a:cs typeface="+mn-cs"/>
              </a:rPr>
            </a:br>
            <a:r>
              <a:rPr lang="fr-FR" sz="1200" kern="1200" dirty="0" smtClean="0">
                <a:solidFill>
                  <a:schemeClr val="tx1"/>
                </a:solidFill>
                <a:effectLst/>
                <a:latin typeface="+mn-lt"/>
                <a:ea typeface="+mn-ea"/>
                <a:cs typeface="+mn-cs"/>
              </a:rPr>
              <a:t>elle a conduit les équipes à une autre approche de l’utilisation des 216 h.</a:t>
            </a:r>
            <a:br>
              <a:rPr lang="fr-FR" sz="1200" kern="1200" dirty="0" smtClean="0">
                <a:solidFill>
                  <a:schemeClr val="tx1"/>
                </a:solidFill>
                <a:effectLst/>
                <a:latin typeface="+mn-lt"/>
                <a:ea typeface="+mn-ea"/>
                <a:cs typeface="+mn-cs"/>
              </a:rPr>
            </a:br>
            <a:r>
              <a:rPr lang="fr-FR" sz="1200" kern="1200" dirty="0" smtClean="0">
                <a:solidFill>
                  <a:schemeClr val="tx1"/>
                </a:solidFill>
                <a:effectLst/>
                <a:latin typeface="+mn-lt"/>
                <a:ea typeface="+mn-ea"/>
                <a:cs typeface="+mn-cs"/>
              </a:rPr>
              <a:t>Précédemment</a:t>
            </a:r>
            <a:r>
              <a:rPr lang="fr-FR" sz="1200"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utilisées pour une rotation d’activités dans les ateliers du LP cela a conduit progressivement à la mise en place de projets plus en conformité avec les textes. </a:t>
            </a:r>
          </a:p>
          <a:p>
            <a:endParaRPr lang="fr-FR" baseline="0" dirty="0" smtClean="0"/>
          </a:p>
          <a:p>
            <a:endParaRPr lang="fr-FR" dirty="0" smtClean="0"/>
          </a:p>
        </p:txBody>
      </p:sp>
      <p:sp>
        <p:nvSpPr>
          <p:cNvPr id="4" name="Espace réservé du numéro de diapositive 3"/>
          <p:cNvSpPr>
            <a:spLocks noGrp="1"/>
          </p:cNvSpPr>
          <p:nvPr>
            <p:ph type="sldNum" sz="quarter" idx="10"/>
          </p:nvPr>
        </p:nvSpPr>
        <p:spPr/>
        <p:txBody>
          <a:bodyPr/>
          <a:lstStyle/>
          <a:p>
            <a:fld id="{CB353177-9D7C-4A4A-84C2-B5E8EF698D69}" type="slidenum">
              <a:rPr lang="fr-FR" smtClean="0">
                <a:solidFill>
                  <a:prstClr val="black"/>
                </a:solidFill>
              </a:rPr>
              <a:pPr/>
              <a:t>12</a:t>
            </a:fld>
            <a:endParaRPr lang="fr-FR" dirty="0">
              <a:solidFill>
                <a:prstClr val="black"/>
              </a:solidFill>
            </a:endParaRPr>
          </a:p>
        </p:txBody>
      </p:sp>
    </p:spTree>
    <p:extLst>
      <p:ext uri="{BB962C8B-B14F-4D97-AF65-F5344CB8AC3E}">
        <p14:creationId xmlns:p14="http://schemas.microsoft.com/office/powerpoint/2010/main" val="8623462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En conclusion. : </a:t>
            </a:r>
            <a:br>
              <a:rPr lang="fr-FR" dirty="0" smtClean="0"/>
            </a:br>
            <a:r>
              <a:rPr lang="fr-FR" dirty="0" smtClean="0"/>
              <a:t>On voit que l’enseignement de complément</a:t>
            </a:r>
            <a:r>
              <a:rPr lang="fr-FR" baseline="0" dirty="0" smtClean="0"/>
              <a:t> DP , le Parcours avenir et le socle s’articulent autour d’une pédagogie de projet, des mises en activités d’élèves (position d’’acteur) , d’une organisation et d’un pilotage.</a:t>
            </a:r>
            <a:r>
              <a:rPr lang="fr-FR" dirty="0" smtClean="0"/>
              <a:t/>
            </a:r>
            <a:br>
              <a:rPr lang="fr-FR" dirty="0" smtClean="0"/>
            </a:br>
            <a:endParaRPr lang="fr-FR" dirty="0" smtClean="0"/>
          </a:p>
          <a:p>
            <a:r>
              <a:rPr lang="fr-FR" dirty="0" smtClean="0"/>
              <a:t>Si je</a:t>
            </a:r>
            <a:r>
              <a:rPr lang="fr-FR" baseline="0" dirty="0" smtClean="0"/>
              <a:t> développe un peu plus …</a:t>
            </a:r>
          </a:p>
          <a:p>
            <a:r>
              <a:rPr lang="fr-FR" sz="1200" kern="1200" dirty="0" smtClean="0">
                <a:solidFill>
                  <a:schemeClr val="tx1"/>
                </a:solidFill>
                <a:effectLst/>
                <a:latin typeface="+mn-lt"/>
                <a:ea typeface="+mn-ea"/>
                <a:cs typeface="+mn-cs"/>
              </a:rPr>
              <a:t>1 </a:t>
            </a:r>
            <a:r>
              <a:rPr lang="fr-FR" sz="1200" b="1" kern="1200" dirty="0" smtClean="0">
                <a:solidFill>
                  <a:schemeClr val="tx1"/>
                </a:solidFill>
                <a:effectLst/>
                <a:latin typeface="+mn-lt"/>
                <a:ea typeface="+mn-ea"/>
                <a:cs typeface="+mn-cs"/>
              </a:rPr>
              <a:t>la DP une place de choix</a:t>
            </a:r>
            <a:r>
              <a:rPr lang="fr-FR" sz="1200" kern="1200" dirty="0" smtClean="0">
                <a:solidFill>
                  <a:schemeClr val="tx1"/>
                </a:solidFill>
                <a:effectLst/>
                <a:latin typeface="+mn-lt"/>
                <a:ea typeface="+mn-ea"/>
                <a:cs typeface="+mn-cs"/>
              </a:rPr>
              <a:t> dans le PA, et dans l’acquisition du socle CCC et donc participe à l’acquisition des compétences du PA et  à l’évaluation du socle.</a:t>
            </a:r>
            <a:br>
              <a:rPr lang="fr-FR" sz="1200" kern="1200" dirty="0" smtClean="0">
                <a:solidFill>
                  <a:schemeClr val="tx1"/>
                </a:solidFill>
                <a:effectLst/>
                <a:latin typeface="+mn-lt"/>
                <a:ea typeface="+mn-ea"/>
                <a:cs typeface="+mn-cs"/>
              </a:rPr>
            </a:br>
            <a:r>
              <a:rPr lang="fr-FR" sz="1200" kern="1200" dirty="0" smtClean="0">
                <a:solidFill>
                  <a:schemeClr val="tx1"/>
                </a:solidFill>
                <a:effectLst/>
                <a:latin typeface="+mn-lt"/>
                <a:ea typeface="+mn-ea"/>
                <a:cs typeface="+mn-cs"/>
              </a:rPr>
              <a:t>	</a:t>
            </a:r>
            <a:r>
              <a:rPr lang="fr-FR" sz="1200" b="1" kern="1200" dirty="0" smtClean="0">
                <a:solidFill>
                  <a:schemeClr val="tx1"/>
                </a:solidFill>
                <a:effectLst/>
                <a:latin typeface="+mn-lt"/>
                <a:ea typeface="+mn-ea"/>
                <a:cs typeface="+mn-cs"/>
              </a:rPr>
              <a:t>Le recentrage sur le référentiel PA redonne la place prévue institutionnellement</a:t>
            </a:r>
            <a:r>
              <a:rPr lang="fr-FR" sz="1200" kern="1200" dirty="0" smtClean="0">
                <a:solidFill>
                  <a:schemeClr val="tx1"/>
                </a:solidFill>
                <a:effectLst/>
                <a:latin typeface="+mn-lt"/>
                <a:ea typeface="+mn-ea"/>
                <a:cs typeface="+mn-cs"/>
              </a:rPr>
              <a:t>. </a:t>
            </a:r>
            <a:r>
              <a:rPr lang="fr-FR" sz="1200" i="1" kern="1200" dirty="0" smtClean="0">
                <a:solidFill>
                  <a:schemeClr val="tx1"/>
                </a:solidFill>
                <a:effectLst/>
                <a:latin typeface="+mn-lt"/>
                <a:ea typeface="+mn-ea"/>
                <a:cs typeface="+mn-cs"/>
              </a:rPr>
              <a:t>(des objectifs d’acquisition au regard des objectifs du Parcours Avenir (programme / référentiel de formation) mais aussi en terme d’acquisition des compétences du socle. La Découverte professionnelle y participe !)</a:t>
            </a:r>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2 </a:t>
            </a:r>
            <a:r>
              <a:rPr lang="fr-FR" sz="1200" b="1" kern="1200" dirty="0" smtClean="0">
                <a:solidFill>
                  <a:schemeClr val="tx1"/>
                </a:solidFill>
                <a:effectLst/>
                <a:latin typeface="+mn-lt"/>
                <a:ea typeface="+mn-ea"/>
                <a:cs typeface="+mn-cs"/>
              </a:rPr>
              <a:t>Le public et les objectifs obligent</a:t>
            </a:r>
            <a:r>
              <a:rPr lang="fr-FR" sz="1200" kern="1200" dirty="0" smtClean="0">
                <a:solidFill>
                  <a:schemeClr val="tx1"/>
                </a:solidFill>
                <a:effectLst/>
                <a:latin typeface="+mn-lt"/>
                <a:ea typeface="+mn-ea"/>
                <a:cs typeface="+mn-cs"/>
              </a:rPr>
              <a:t> la mise en place de </a:t>
            </a:r>
            <a:r>
              <a:rPr lang="fr-FR" sz="1200" b="1" kern="1200" dirty="0" smtClean="0">
                <a:solidFill>
                  <a:schemeClr val="tx1"/>
                </a:solidFill>
                <a:effectLst/>
                <a:latin typeface="+mn-lt"/>
                <a:ea typeface="+mn-ea"/>
                <a:cs typeface="+mn-cs"/>
              </a:rPr>
              <a:t>pédagogies actives et/ou de projet</a:t>
            </a:r>
            <a:r>
              <a:rPr lang="fr-FR" sz="1200" kern="1200" dirty="0" smtClean="0">
                <a:solidFill>
                  <a:schemeClr val="tx1"/>
                </a:solidFill>
                <a:effectLst/>
                <a:latin typeface="+mn-lt"/>
                <a:ea typeface="+mn-ea"/>
                <a:cs typeface="+mn-cs"/>
              </a:rPr>
              <a:t> avec des fils conducteurs par période. Et surtout un projet de classe dans lequel le parcours avenir à sa place et la DP dans le parcours avenir.</a:t>
            </a:r>
          </a:p>
          <a:p>
            <a:r>
              <a:rPr lang="fr-FR" sz="1200" kern="1200" dirty="0" smtClean="0">
                <a:solidFill>
                  <a:schemeClr val="tx1"/>
                </a:solidFill>
                <a:effectLst/>
                <a:latin typeface="+mn-lt"/>
                <a:ea typeface="+mn-ea"/>
                <a:cs typeface="+mn-cs"/>
              </a:rPr>
              <a:t>Cette approche conduit à la </a:t>
            </a:r>
            <a:r>
              <a:rPr lang="fr-FR" sz="1200" b="1" kern="1200" dirty="0" smtClean="0">
                <a:solidFill>
                  <a:schemeClr val="tx1"/>
                </a:solidFill>
                <a:effectLst/>
                <a:latin typeface="+mn-lt"/>
                <a:ea typeface="+mn-ea"/>
                <a:cs typeface="+mn-cs"/>
              </a:rPr>
              <a:t>mobilisation de l’élève</a:t>
            </a:r>
            <a:r>
              <a:rPr lang="fr-FR" sz="1200" kern="1200" dirty="0" smtClean="0">
                <a:solidFill>
                  <a:schemeClr val="tx1"/>
                </a:solidFill>
                <a:effectLst/>
                <a:latin typeface="+mn-lt"/>
                <a:ea typeface="+mn-ea"/>
                <a:cs typeface="+mn-cs"/>
              </a:rPr>
              <a:t> qui autour d’un projet concret, permet de développer la confiance en soi et  la maitrise de l’oral et développer une autre posture en formation professionnelle. (vocation de cette classe, non ?) C’est essentiel !</a:t>
            </a:r>
          </a:p>
          <a:p>
            <a:r>
              <a:rPr lang="fr-FR" sz="1200" i="1" kern="1200" dirty="0" smtClean="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3 Le public induit donc la conduite d’un projet  de classe …[ &gt;Parcours Avenir &gt;DP </a:t>
            </a:r>
            <a:r>
              <a:rPr lang="fr-FR" sz="1200" b="1" kern="1200" dirty="0" smtClean="0">
                <a:solidFill>
                  <a:schemeClr val="tx1"/>
                </a:solidFill>
                <a:effectLst/>
                <a:latin typeface="+mn-lt"/>
                <a:ea typeface="+mn-ea"/>
                <a:cs typeface="+mn-cs"/>
              </a:rPr>
              <a:t>] et nécessite une organisation et un pilotage dans l’établissement. </a:t>
            </a:r>
            <a:r>
              <a:rPr lang="fr-FR" sz="1200" kern="1200" dirty="0" smtClean="0">
                <a:solidFill>
                  <a:schemeClr val="tx1"/>
                </a:solidFill>
                <a:effectLst/>
                <a:latin typeface="+mn-lt"/>
                <a:ea typeface="+mn-ea"/>
                <a:cs typeface="+mn-cs"/>
              </a:rPr>
              <a:t>Les chefs d’établissements et les DDFPT présents aux formations ont investi progressivement ce champ : une organisation &amp; un plan annuel  &amp; prévisionnel de formation sont nécessaires,. Des revues de projet à organiser. </a:t>
            </a:r>
            <a:r>
              <a:rPr lang="fr-FR" sz="1200" b="1" kern="1200" dirty="0" smtClean="0">
                <a:solidFill>
                  <a:schemeClr val="tx1"/>
                </a:solidFill>
                <a:effectLst/>
                <a:latin typeface="+mn-lt"/>
                <a:ea typeface="+mn-ea"/>
                <a:cs typeface="+mn-cs"/>
              </a:rPr>
              <a:t>Le travail en équipe ne se décrète pas il s’organise ! </a:t>
            </a:r>
            <a:br>
              <a:rPr lang="fr-FR" sz="1200" b="1" kern="1200" dirty="0" smtClean="0">
                <a:solidFill>
                  <a:schemeClr val="tx1"/>
                </a:solidFill>
                <a:effectLst/>
                <a:latin typeface="+mn-lt"/>
                <a:ea typeface="+mn-ea"/>
                <a:cs typeface="+mn-cs"/>
              </a:rPr>
            </a:br>
            <a:endParaRPr lang="fr-FR" sz="1200" kern="1200" dirty="0" smtClean="0">
              <a:solidFill>
                <a:schemeClr val="tx1"/>
              </a:solidFill>
              <a:effectLst/>
              <a:latin typeface="+mn-lt"/>
              <a:ea typeface="+mn-ea"/>
              <a:cs typeface="+mn-cs"/>
            </a:endParaRPr>
          </a:p>
          <a:p>
            <a:r>
              <a:rPr lang="fr-FR" sz="1200" i="1" kern="1200" dirty="0" smtClean="0">
                <a:solidFill>
                  <a:schemeClr val="tx1"/>
                </a:solidFill>
                <a:effectLst/>
                <a:latin typeface="+mn-lt"/>
                <a:ea typeface="+mn-ea"/>
                <a:cs typeface="+mn-cs"/>
              </a:rPr>
              <a:t>En conclusion (la dernière) : Nous préparons des jeunes à s’engager dans une formation professionnelle. Il importe de leur en apporter une bonne connaissance. L’implantation des classes de 3PP en LP leur apporte cet environnement, ce contexte : ils sont alors prêts en arrivant en LP au regard de l’environnement matériel, des attentes, et </a:t>
            </a:r>
            <a:r>
              <a:rPr lang="fr-FR" sz="1200" i="1" kern="1200" smtClean="0">
                <a:solidFill>
                  <a:schemeClr val="tx1"/>
                </a:solidFill>
                <a:effectLst/>
                <a:latin typeface="+mn-lt"/>
                <a:ea typeface="+mn-ea"/>
                <a:cs typeface="+mn-cs"/>
              </a:rPr>
              <a:t>même lors</a:t>
            </a:r>
            <a:r>
              <a:rPr lang="fr-FR" sz="1200" i="1" kern="1200" baseline="0" smtClean="0">
                <a:solidFill>
                  <a:schemeClr val="tx1"/>
                </a:solidFill>
                <a:effectLst/>
                <a:latin typeface="+mn-lt"/>
                <a:ea typeface="+mn-ea"/>
                <a:cs typeface="+mn-cs"/>
              </a:rPr>
              <a:t> des </a:t>
            </a:r>
            <a:r>
              <a:rPr lang="fr-FR" sz="1200" i="1" kern="1200" smtClean="0">
                <a:solidFill>
                  <a:schemeClr val="tx1"/>
                </a:solidFill>
                <a:effectLst/>
                <a:latin typeface="+mn-lt"/>
                <a:ea typeface="+mn-ea"/>
                <a:cs typeface="+mn-cs"/>
              </a:rPr>
              <a:t> </a:t>
            </a:r>
            <a:r>
              <a:rPr lang="fr-FR" sz="1200" i="1" kern="1200" dirty="0" smtClean="0">
                <a:solidFill>
                  <a:schemeClr val="tx1"/>
                </a:solidFill>
                <a:effectLst/>
                <a:latin typeface="+mn-lt"/>
                <a:ea typeface="+mn-ea"/>
                <a:cs typeface="+mn-cs"/>
              </a:rPr>
              <a:t>PFMP (relation avec un tuteur). Le constat fait apparaitre une grande différence à l’entrée en LP des élèves passés en 3PP en LP  par rapport aux autres élèves.</a:t>
            </a:r>
            <a:endParaRPr lang="fr-FR" sz="1200" kern="1200" dirty="0" smtClean="0">
              <a:solidFill>
                <a:schemeClr val="tx1"/>
              </a:solidFill>
              <a:effectLst/>
              <a:latin typeface="+mn-lt"/>
              <a:ea typeface="+mn-ea"/>
              <a:cs typeface="+mn-cs"/>
            </a:endParaRPr>
          </a:p>
          <a:p>
            <a:endParaRPr lang="fr-FR" dirty="0" smtClean="0"/>
          </a:p>
        </p:txBody>
      </p:sp>
      <p:sp>
        <p:nvSpPr>
          <p:cNvPr id="4" name="Espace réservé du numéro de diapositive 3"/>
          <p:cNvSpPr>
            <a:spLocks noGrp="1"/>
          </p:cNvSpPr>
          <p:nvPr>
            <p:ph type="sldNum" sz="quarter" idx="10"/>
          </p:nvPr>
        </p:nvSpPr>
        <p:spPr/>
        <p:txBody>
          <a:bodyPr/>
          <a:lstStyle/>
          <a:p>
            <a:fld id="{CB353177-9D7C-4A4A-84C2-B5E8EF698D69}" type="slidenum">
              <a:rPr lang="fr-FR" smtClean="0">
                <a:solidFill>
                  <a:prstClr val="black"/>
                </a:solidFill>
              </a:rPr>
              <a:pPr/>
              <a:t>13</a:t>
            </a:fld>
            <a:endParaRPr lang="fr-FR" dirty="0">
              <a:solidFill>
                <a:prstClr val="black"/>
              </a:solidFill>
            </a:endParaRPr>
          </a:p>
        </p:txBody>
      </p:sp>
    </p:spTree>
    <p:extLst>
      <p:ext uri="{BB962C8B-B14F-4D97-AF65-F5344CB8AC3E}">
        <p14:creationId xmlns:p14="http://schemas.microsoft.com/office/powerpoint/2010/main" val="27555858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14</a:t>
            </a:fld>
            <a:endParaRPr lang="fr-FR"/>
          </a:p>
        </p:txBody>
      </p:sp>
    </p:spTree>
    <p:extLst>
      <p:ext uri="{BB962C8B-B14F-4D97-AF65-F5344CB8AC3E}">
        <p14:creationId xmlns:p14="http://schemas.microsoft.com/office/powerpoint/2010/main" val="1406757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dirty="0" smtClean="0"/>
              <a:t>Cette</a:t>
            </a:r>
            <a:r>
              <a:rPr lang="fr-FR" baseline="0" dirty="0" smtClean="0"/>
              <a:t> intervention  s’articule autour de 3 points qui sont aussi les focales sur lesquelles nous avons travaillé avec les équipes enseignantes</a:t>
            </a:r>
            <a:br>
              <a:rPr lang="fr-FR" baseline="0" dirty="0" smtClean="0"/>
            </a:br>
            <a:r>
              <a:rPr lang="fr-FR" baseline="0" dirty="0" smtClean="0"/>
              <a:t/>
            </a:r>
            <a:br>
              <a:rPr lang="fr-FR" baseline="0" dirty="0" smtClean="0"/>
            </a:br>
            <a:r>
              <a:rPr lang="fr-FR" baseline="0" dirty="0" smtClean="0"/>
              <a:t>1 : La place de la DP ,  quels objectifs ? Liaison avec les domaines du socle, la participation à l’évaluation</a:t>
            </a:r>
          </a:p>
          <a:p>
            <a:pPr marL="0" marR="0" lvl="0" indent="0" algn="l" defTabSz="457200" rtl="0" eaLnBrk="1" fontAlgn="auto" latinLnBrk="0" hangingPunct="1">
              <a:lnSpc>
                <a:spcPct val="100000"/>
              </a:lnSpc>
              <a:spcBef>
                <a:spcPts val="0"/>
              </a:spcBef>
              <a:spcAft>
                <a:spcPts val="0"/>
              </a:spcAft>
              <a:buClrTx/>
              <a:buSzTx/>
              <a:buFontTx/>
              <a:buNone/>
              <a:tabLst/>
              <a:defRPr/>
            </a:pPr>
            <a:r>
              <a:rPr lang="fr-FR" baseline="0" dirty="0" smtClean="0"/>
              <a:t>2 : Une proposition d’approche</a:t>
            </a:r>
            <a:br>
              <a:rPr lang="fr-FR" baseline="0" dirty="0" smtClean="0"/>
            </a:br>
            <a:r>
              <a:rPr lang="fr-FR" baseline="0" dirty="0" smtClean="0"/>
              <a:t>3 : Une proposition sur le pilotage de cette classe de 3eme, en conclusion</a:t>
            </a:r>
            <a:endParaRPr lang="fr-FR" dirty="0"/>
          </a:p>
        </p:txBody>
      </p:sp>
      <p:sp>
        <p:nvSpPr>
          <p:cNvPr id="4" name="Espace réservé du numéro de diapositive 3"/>
          <p:cNvSpPr>
            <a:spLocks noGrp="1"/>
          </p:cNvSpPr>
          <p:nvPr>
            <p:ph type="sldNum" sz="quarter" idx="10"/>
          </p:nvPr>
        </p:nvSpPr>
        <p:spPr/>
        <p:txBody>
          <a:bodyPr/>
          <a:lstStyle/>
          <a:p>
            <a:fld id="{CB353177-9D7C-4A4A-84C2-B5E8EF698D69}" type="slidenum">
              <a:rPr lang="fr-FR" smtClean="0">
                <a:solidFill>
                  <a:prstClr val="black"/>
                </a:solidFill>
              </a:rPr>
              <a:pPr/>
              <a:t>2</a:t>
            </a:fld>
            <a:endParaRPr lang="fr-FR" dirty="0">
              <a:solidFill>
                <a:prstClr val="black"/>
              </a:solidFill>
            </a:endParaRPr>
          </a:p>
        </p:txBody>
      </p:sp>
    </p:spTree>
    <p:extLst>
      <p:ext uri="{BB962C8B-B14F-4D97-AF65-F5344CB8AC3E}">
        <p14:creationId xmlns:p14="http://schemas.microsoft.com/office/powerpoint/2010/main" val="3003368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Dans un</a:t>
            </a:r>
            <a:r>
              <a:rPr lang="fr-FR" sz="1200" kern="1200" baseline="0" dirty="0" smtClean="0">
                <a:solidFill>
                  <a:schemeClr val="tx1"/>
                </a:solidFill>
                <a:effectLst/>
                <a:latin typeface="+mn-lt"/>
                <a:ea typeface="+mn-ea"/>
                <a:cs typeface="+mn-cs"/>
              </a:rPr>
              <a:t> premier temps nous avons à partir des textes</a:t>
            </a:r>
          </a:p>
          <a:p>
            <a:r>
              <a:rPr lang="fr-FR" sz="1200" kern="1200" baseline="0" dirty="0" smtClean="0">
                <a:solidFill>
                  <a:schemeClr val="tx1"/>
                </a:solidFill>
                <a:effectLst/>
                <a:latin typeface="+mn-lt"/>
                <a:ea typeface="+mn-ea"/>
                <a:cs typeface="+mn-cs"/>
              </a:rPr>
              <a:t>donné des repères aux différents objectifs du Parcours Avenir ; ABC et  1, 2 3…</a:t>
            </a:r>
            <a:br>
              <a:rPr lang="fr-FR" sz="1200" kern="1200" baseline="0" dirty="0" smtClean="0">
                <a:solidFill>
                  <a:schemeClr val="tx1"/>
                </a:solidFill>
                <a:effectLst/>
                <a:latin typeface="+mn-lt"/>
                <a:ea typeface="+mn-ea"/>
                <a:cs typeface="+mn-cs"/>
              </a:rPr>
            </a:br>
            <a:r>
              <a:rPr lang="fr-FR" sz="1200" kern="1200" baseline="0" dirty="0" smtClean="0">
                <a:solidFill>
                  <a:schemeClr val="tx1"/>
                </a:solidFill>
                <a:effectLst/>
                <a:latin typeface="+mn-lt"/>
                <a:ea typeface="+mn-ea"/>
                <a:cs typeface="+mn-cs"/>
              </a:rPr>
              <a:t>Afin que ces repères soient l’entrée de la réflexion pour la mise en œuvre des activités à proposer aux élèves</a:t>
            </a:r>
            <a:br>
              <a:rPr lang="fr-FR" sz="1200" kern="1200" baseline="0" dirty="0" smtClean="0">
                <a:solidFill>
                  <a:schemeClr val="tx1"/>
                </a:solidFill>
                <a:effectLst/>
                <a:latin typeface="+mn-lt"/>
                <a:ea typeface="+mn-ea"/>
                <a:cs typeface="+mn-cs"/>
              </a:rPr>
            </a:br>
            <a:r>
              <a:rPr lang="fr-FR" sz="1200" kern="1200" baseline="0" dirty="0" smtClean="0">
                <a:solidFill>
                  <a:schemeClr val="tx1"/>
                </a:solidFill>
                <a:effectLst/>
                <a:latin typeface="+mn-lt"/>
                <a:ea typeface="+mn-ea"/>
                <a:cs typeface="+mn-cs"/>
              </a:rPr>
              <a:t>C’est-à-dire , on entre dans la construction du projet par l’identification des objectifs visés  !</a:t>
            </a:r>
            <a:endParaRPr lang="fr-FR" baseline="0" dirty="0" smtClean="0"/>
          </a:p>
        </p:txBody>
      </p:sp>
      <p:sp>
        <p:nvSpPr>
          <p:cNvPr id="4" name="Espace réservé du numéro de diapositive 3"/>
          <p:cNvSpPr>
            <a:spLocks noGrp="1"/>
          </p:cNvSpPr>
          <p:nvPr>
            <p:ph type="sldNum" sz="quarter" idx="10"/>
          </p:nvPr>
        </p:nvSpPr>
        <p:spPr/>
        <p:txBody>
          <a:bodyPr/>
          <a:lstStyle/>
          <a:p>
            <a:fld id="{2D39C6B7-2F9F-4C15-802D-C8FCFC1447C7}" type="slidenum">
              <a:rPr lang="fr-FR" smtClean="0"/>
              <a:t>3</a:t>
            </a:fld>
            <a:endParaRPr lang="fr-FR" dirty="0"/>
          </a:p>
        </p:txBody>
      </p:sp>
    </p:spTree>
    <p:extLst>
      <p:ext uri="{BB962C8B-B14F-4D97-AF65-F5344CB8AC3E}">
        <p14:creationId xmlns:p14="http://schemas.microsoft.com/office/powerpoint/2010/main" val="2511861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aseline="0" dirty="0" smtClean="0"/>
              <a:t>Avec 6h en moyenne d’enseignement par semaine (216 heures annualisées) , la découverte professionnelle est l’enseignement le plus important en classe de 3eme PP.</a:t>
            </a:r>
          </a:p>
          <a:p>
            <a:r>
              <a:rPr lang="fr-FR" baseline="0" dirty="0" smtClean="0"/>
              <a:t>Quand  on croise les objectifs du PA avec les Domaines du socle , on se rend rapidement compte de la</a:t>
            </a:r>
            <a:br>
              <a:rPr lang="fr-FR" baseline="0" dirty="0" smtClean="0"/>
            </a:br>
            <a:r>
              <a:rPr lang="fr-FR" baseline="0" dirty="0" smtClean="0"/>
              <a:t>place importante de la DP dans la formation et donc l’importance également dans la part évaluative du LSU et donc aussi du DNB</a:t>
            </a:r>
            <a:br>
              <a:rPr lang="fr-FR" baseline="0" dirty="0" smtClean="0"/>
            </a:br>
            <a:endParaRPr lang="fr-FR" baseline="0" dirty="0" smtClean="0"/>
          </a:p>
          <a:p>
            <a:r>
              <a:rPr lang="fr-FR" i="1" baseline="0" dirty="0" smtClean="0"/>
              <a:t>Un positionnement est attendu au regard des bilans au regard de la discipline (chaque trimestre)</a:t>
            </a:r>
            <a:br>
              <a:rPr lang="fr-FR" i="1" baseline="0" dirty="0" smtClean="0"/>
            </a:br>
            <a:r>
              <a:rPr lang="fr-FR" i="1" baseline="0" dirty="0" smtClean="0"/>
              <a:t>La DP joue un rôle important au regard de la maitrise du socle 400 points au DNB</a:t>
            </a:r>
            <a:br>
              <a:rPr lang="fr-FR" i="1" baseline="0" dirty="0" smtClean="0"/>
            </a:br>
            <a:r>
              <a:rPr lang="fr-FR" i="1" baseline="0" dirty="0" smtClean="0"/>
              <a:t>La DP peut jouer un rôle avec ou/non un EPI et être choisi comme support de l’épreuve orale soutenance d’un projet  100 DNB</a:t>
            </a:r>
            <a:br>
              <a:rPr lang="fr-FR" i="1" baseline="0" dirty="0" smtClean="0"/>
            </a:br>
            <a:r>
              <a:rPr lang="fr-FR" sz="1000" i="1" baseline="0" dirty="0" smtClean="0">
                <a:solidFill>
                  <a:srgbClr val="404040"/>
                </a:solidFill>
                <a:latin typeface="Trebuchet MS"/>
              </a:rPr>
              <a:t>et en tant qu’option , enseignement de </a:t>
            </a:r>
            <a:r>
              <a:rPr lang="fr-FR" i="1" dirty="0" smtClean="0">
                <a:solidFill>
                  <a:srgbClr val="404040"/>
                </a:solidFill>
                <a:latin typeface="Trebuchet MS"/>
              </a:rPr>
              <a:t>complément </a:t>
            </a:r>
            <a:r>
              <a:rPr lang="fr-FR" b="1" i="1" dirty="0" smtClean="0">
                <a:solidFill>
                  <a:srgbClr val="404040"/>
                </a:solidFill>
                <a:latin typeface="Trebuchet MS"/>
              </a:rPr>
              <a:t>10 ou 20 points</a:t>
            </a:r>
            <a:endParaRPr lang="fr-FR" i="1" dirty="0" smtClean="0">
              <a:solidFill>
                <a:srgbClr val="404040"/>
              </a:solidFill>
              <a:latin typeface="Trebuchet MS"/>
            </a:endParaRPr>
          </a:p>
          <a:p>
            <a:r>
              <a:rPr lang="fr-FR" baseline="0" dirty="0" smtClean="0"/>
              <a:t/>
            </a:r>
            <a:br>
              <a:rPr lang="fr-FR" baseline="0" dirty="0" smtClean="0"/>
            </a:br>
            <a:r>
              <a:rPr lang="fr-FR" baseline="0" dirty="0" smtClean="0"/>
              <a:t>Cela met en évidence les nombreuses interactions avec les autres enseignements et la nécessité de travailler l’interdisciplinarité.</a:t>
            </a:r>
          </a:p>
          <a:p>
            <a:r>
              <a:rPr lang="fr-FR" baseline="0" dirty="0" smtClean="0"/>
              <a:t/>
            </a:r>
            <a:br>
              <a:rPr lang="fr-FR" baseline="0" dirty="0" smtClean="0"/>
            </a:br>
            <a:endParaRPr lang="fr-FR" baseline="0" dirty="0" smtClean="0"/>
          </a:p>
        </p:txBody>
      </p:sp>
      <p:sp>
        <p:nvSpPr>
          <p:cNvPr id="4" name="Espace réservé du numéro de diapositive 3"/>
          <p:cNvSpPr>
            <a:spLocks noGrp="1"/>
          </p:cNvSpPr>
          <p:nvPr>
            <p:ph type="sldNum" sz="quarter" idx="10"/>
          </p:nvPr>
        </p:nvSpPr>
        <p:spPr/>
        <p:txBody>
          <a:bodyPr/>
          <a:lstStyle/>
          <a:p>
            <a:fld id="{2D39C6B7-2F9F-4C15-802D-C8FCFC1447C7}" type="slidenum">
              <a:rPr lang="fr-FR" smtClean="0"/>
              <a:t>4</a:t>
            </a:fld>
            <a:endParaRPr lang="fr-FR" dirty="0"/>
          </a:p>
        </p:txBody>
      </p:sp>
    </p:spTree>
    <p:extLst>
      <p:ext uri="{BB962C8B-B14F-4D97-AF65-F5344CB8AC3E}">
        <p14:creationId xmlns:p14="http://schemas.microsoft.com/office/powerpoint/2010/main" val="1492423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85801" y="4606570"/>
            <a:ext cx="5486400" cy="4491041"/>
          </a:xfrm>
        </p:spPr>
        <p:txBody>
          <a:bodyPr/>
          <a:lstStyle/>
          <a:p>
            <a:r>
              <a:rPr lang="fr-FR" sz="1200" u="none" kern="1200" dirty="0" smtClean="0">
                <a:solidFill>
                  <a:schemeClr val="tx1"/>
                </a:solidFill>
                <a:effectLst/>
                <a:latin typeface="+mn-lt"/>
                <a:ea typeface="+mn-ea"/>
                <a:cs typeface="+mn-cs"/>
              </a:rPr>
              <a:t>La première étape a été donc d’inviter les équipes à pl</a:t>
            </a:r>
            <a:r>
              <a:rPr lang="fr-FR" sz="1200" u="none" kern="1200" baseline="0" dirty="0" smtClean="0">
                <a:solidFill>
                  <a:schemeClr val="tx1"/>
                </a:solidFill>
                <a:effectLst/>
                <a:latin typeface="+mn-lt"/>
                <a:ea typeface="+mn-ea"/>
                <a:cs typeface="+mn-cs"/>
              </a:rPr>
              <a:t>acer , à définir en premier le ou les objectifs de la séquence. </a:t>
            </a:r>
            <a:r>
              <a:rPr lang="fr-FR" sz="1200" u="none" kern="1200" dirty="0" smtClean="0">
                <a:solidFill>
                  <a:schemeClr val="tx1"/>
                </a:solidFill>
                <a:effectLst/>
                <a:latin typeface="+mn-lt"/>
                <a:ea typeface="+mn-ea"/>
                <a:cs typeface="+mn-cs"/>
              </a:rPr>
              <a:t/>
            </a:r>
            <a:br>
              <a:rPr lang="fr-FR" sz="1200" u="none" kern="1200" dirty="0" smtClean="0">
                <a:solidFill>
                  <a:schemeClr val="tx1"/>
                </a:solidFill>
                <a:effectLst/>
                <a:latin typeface="+mn-lt"/>
                <a:ea typeface="+mn-ea"/>
                <a:cs typeface="+mn-cs"/>
              </a:rPr>
            </a:br>
            <a:r>
              <a:rPr lang="fr-FR" sz="1200" u="none" kern="1200" baseline="0" dirty="0" smtClean="0">
                <a:solidFill>
                  <a:schemeClr val="tx1"/>
                </a:solidFill>
                <a:effectLst/>
                <a:latin typeface="+mn-lt"/>
                <a:ea typeface="+mn-ea"/>
                <a:cs typeface="+mn-cs"/>
              </a:rPr>
              <a:t>Ici autour de l’objectif 1B, de définir un attendu  : </a:t>
            </a:r>
            <a:r>
              <a:rPr lang="fr-FR" sz="1200" b="1" u="none" kern="1200" baseline="0" dirty="0" smtClean="0">
                <a:solidFill>
                  <a:schemeClr val="tx1"/>
                </a:solidFill>
                <a:effectLst/>
                <a:latin typeface="+mn-lt"/>
                <a:ea typeface="+mn-ea"/>
                <a:cs typeface="+mn-cs"/>
              </a:rPr>
              <a:t>une présentation de l’évolution d’un métier </a:t>
            </a:r>
            <a:r>
              <a:rPr lang="fr-FR" sz="1200" u="none" kern="1200" baseline="0" dirty="0" smtClean="0">
                <a:solidFill>
                  <a:schemeClr val="tx1"/>
                </a:solidFill>
                <a:effectLst/>
                <a:latin typeface="+mn-lt"/>
                <a:ea typeface="+mn-ea"/>
                <a:cs typeface="+mn-cs"/>
              </a:rPr>
              <a:t>, par exemple de la mécanisation à aujourd’hui en prenant en compte le numérique , le DD , mais aussi les impacts sociaux organisationnels ou économiques. Comment faire comprendre l’évolution d’un métier à un élève ? Evolutions passées en cours ou à venir. </a:t>
            </a:r>
          </a:p>
          <a:p>
            <a:endParaRPr lang="fr-FR" sz="1200" u="none" kern="1200" baseline="0" dirty="0" smtClean="0">
              <a:solidFill>
                <a:schemeClr val="tx1"/>
              </a:solidFill>
              <a:effectLst/>
              <a:latin typeface="+mn-lt"/>
              <a:ea typeface="+mn-ea"/>
              <a:cs typeface="+mn-cs"/>
            </a:endParaRPr>
          </a:p>
          <a:p>
            <a:r>
              <a:rPr lang="fr-FR" sz="1200" u="none" kern="1200" baseline="0" dirty="0" smtClean="0">
                <a:solidFill>
                  <a:schemeClr val="tx1"/>
                </a:solidFill>
                <a:effectLst/>
                <a:latin typeface="+mn-lt"/>
                <a:ea typeface="+mn-ea"/>
                <a:cs typeface="+mn-cs"/>
              </a:rPr>
              <a:t>Puis à partir des choix de l’objectif et des attendus de définir des activités possibles à structurer en scénario  (en interactions entre elles)</a:t>
            </a:r>
            <a:br>
              <a:rPr lang="fr-FR" sz="1200" u="none" kern="1200" baseline="0" dirty="0" smtClean="0">
                <a:solidFill>
                  <a:schemeClr val="tx1"/>
                </a:solidFill>
                <a:effectLst/>
                <a:latin typeface="+mn-lt"/>
                <a:ea typeface="+mn-ea"/>
                <a:cs typeface="+mn-cs"/>
              </a:rPr>
            </a:br>
            <a:endParaRPr lang="fr-FR" sz="1200" u="none" kern="1200" baseline="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Rapidement on se rend compte que la mise en place d’activités nécessite</a:t>
            </a:r>
            <a:r>
              <a:rPr lang="fr-FR" sz="1200" kern="1200" baseline="0" dirty="0" smtClean="0">
                <a:solidFill>
                  <a:schemeClr val="tx1"/>
                </a:solidFill>
                <a:effectLst/>
                <a:latin typeface="+mn-lt"/>
                <a:ea typeface="+mn-ea"/>
                <a:cs typeface="+mn-cs"/>
              </a:rPr>
              <a:t> la construction d’un scénario pluridisciplinaire. </a:t>
            </a:r>
            <a:r>
              <a:rPr lang="fr-FR" sz="1200" b="1" kern="1200" baseline="0" dirty="0" smtClean="0">
                <a:solidFill>
                  <a:schemeClr val="tx1"/>
                </a:solidFill>
                <a:effectLst/>
                <a:latin typeface="+mn-lt"/>
                <a:ea typeface="+mn-ea"/>
                <a:cs typeface="+mn-cs"/>
              </a:rPr>
              <a:t>Des activités réelles , mettant les élèves acteurs et en travail en équipe</a:t>
            </a:r>
            <a:r>
              <a:rPr lang="fr-FR" sz="1200" kern="1200" baseline="0" dirty="0" smtClean="0">
                <a:solidFill>
                  <a:schemeClr val="tx1"/>
                </a:solidFill>
                <a:effectLst/>
                <a:latin typeface="+mn-lt"/>
                <a:ea typeface="+mn-ea"/>
                <a:cs typeface="+mn-cs"/>
              </a:rPr>
              <a:t>.</a:t>
            </a:r>
          </a:p>
          <a:p>
            <a:endParaRPr lang="fr-FR" sz="1200" kern="1200" dirty="0" smtClean="0">
              <a:solidFill>
                <a:schemeClr val="tx1"/>
              </a:solidFill>
              <a:effectLst/>
              <a:latin typeface="+mn-lt"/>
              <a:ea typeface="+mn-ea"/>
              <a:cs typeface="+mn-cs"/>
            </a:endParaRPr>
          </a:p>
          <a:p>
            <a:r>
              <a:rPr lang="fr-FR" sz="1200" u="none" kern="1200" baseline="0" dirty="0" smtClean="0">
                <a:solidFill>
                  <a:schemeClr val="tx1"/>
                </a:solidFill>
                <a:effectLst/>
                <a:latin typeface="+mn-lt"/>
                <a:ea typeface="+mn-ea"/>
                <a:cs typeface="+mn-cs"/>
              </a:rPr>
              <a:t>Ici cette mise en contexte est importante pour que le jeune appréhende le cadre de la formation professionnelle, qui non seulement doit permettre d’acquérir des gestes et des postures mais également donner des clés pour faciliter l’insertion professionnelle et la formation continue </a:t>
            </a:r>
            <a:r>
              <a:rPr lang="fr-FR" sz="1200" u="none" kern="1200" baseline="0" dirty="0" err="1" smtClean="0">
                <a:solidFill>
                  <a:schemeClr val="tx1"/>
                </a:solidFill>
                <a:effectLst/>
                <a:latin typeface="+mn-lt"/>
                <a:ea typeface="+mn-ea"/>
                <a:cs typeface="+mn-cs"/>
              </a:rPr>
              <a:t>ttlv</a:t>
            </a:r>
            <a:r>
              <a:rPr lang="fr-FR" sz="1200" u="none" kern="1200" baseline="0" dirty="0" smtClean="0">
                <a:solidFill>
                  <a:schemeClr val="tx1"/>
                </a:solidFill>
                <a:effectLst/>
                <a:latin typeface="+mn-lt"/>
                <a:ea typeface="+mn-ea"/>
                <a:cs typeface="+mn-cs"/>
              </a:rPr>
              <a:t>.</a:t>
            </a:r>
            <a:endParaRPr lang="fr-FR" sz="1200" u="sng"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2D39C6B7-2F9F-4C15-802D-C8FCFC1447C7}" type="slidenum">
              <a:rPr lang="fr-FR" smtClean="0"/>
              <a:t>5</a:t>
            </a:fld>
            <a:endParaRPr lang="fr-FR" dirty="0"/>
          </a:p>
        </p:txBody>
      </p:sp>
    </p:spTree>
    <p:extLst>
      <p:ext uri="{BB962C8B-B14F-4D97-AF65-F5344CB8AC3E}">
        <p14:creationId xmlns:p14="http://schemas.microsoft.com/office/powerpoint/2010/main" val="1985661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Nous avons donc proposé</a:t>
            </a:r>
            <a:r>
              <a:rPr lang="fr-FR" baseline="0" dirty="0" smtClean="0"/>
              <a:t> aux équipes </a:t>
            </a:r>
            <a:r>
              <a:rPr lang="fr-FR" dirty="0" smtClean="0"/>
              <a:t>3 axes</a:t>
            </a:r>
            <a:r>
              <a:rPr lang="fr-FR" baseline="0" dirty="0" smtClean="0"/>
              <a:t> de travail .</a:t>
            </a:r>
            <a:br>
              <a:rPr lang="fr-FR" baseline="0" dirty="0" smtClean="0"/>
            </a:br>
            <a:r>
              <a:rPr lang="fr-FR" baseline="0" dirty="0" smtClean="0"/>
              <a:t>Autour des nécessités de :</a:t>
            </a:r>
            <a:br>
              <a:rPr lang="fr-FR" baseline="0" dirty="0" smtClean="0"/>
            </a:br>
            <a:r>
              <a:rPr lang="fr-FR" baseline="0" dirty="0" smtClean="0"/>
              <a:t>* construire un projet pédagogique sur la classe de 3eme  (du fait des interactions disciplinaires et de l’évaluation). Et donc </a:t>
            </a:r>
            <a:br>
              <a:rPr lang="fr-FR" baseline="0" dirty="0" smtClean="0"/>
            </a:br>
            <a:r>
              <a:rPr lang="fr-FR" baseline="0" dirty="0" smtClean="0"/>
              <a:t>* repérer les contributions des différents enseignements (liaisons socles et PA)</a:t>
            </a:r>
            <a:br>
              <a:rPr lang="fr-FR" baseline="0" dirty="0" smtClean="0"/>
            </a:br>
            <a:r>
              <a:rPr lang="fr-FR" baseline="0" dirty="0" smtClean="0"/>
              <a:t>* repérer les articulations possibles , souhaitables…( scénariser)</a:t>
            </a:r>
            <a:br>
              <a:rPr lang="fr-FR" baseline="0" dirty="0" smtClean="0"/>
            </a:br>
            <a:endParaRPr lang="fr-FR" baseline="0" dirty="0" smtClean="0"/>
          </a:p>
          <a:p>
            <a:r>
              <a:rPr lang="fr-FR" dirty="0" smtClean="0"/>
              <a:t>Les équipes ont</a:t>
            </a:r>
            <a:r>
              <a:rPr lang="fr-FR" baseline="0" dirty="0" smtClean="0"/>
              <a:t> donc été invitées à développer des séquences et des scénarios à partir des objectifs du PA en repérant les domaines du socle sollicités afin de participer à l’évaluation du socle.</a:t>
            </a:r>
          </a:p>
          <a:p>
            <a:endParaRPr lang="fr-FR" baseline="0" dirty="0" smtClean="0"/>
          </a:p>
          <a:p>
            <a:r>
              <a:rPr lang="fr-FR" baseline="0" dirty="0" smtClean="0"/>
              <a:t>Mais nous avons aussi choisi de travailler à partir d’une idée de projet à organiser. Souvent c’est l’entrée privilégiée des équipes : on a une idée et on vérifie qu’elle colle aux objectifs de formation.</a:t>
            </a:r>
            <a:br>
              <a:rPr lang="fr-FR" baseline="0" dirty="0" smtClean="0"/>
            </a:br>
            <a:r>
              <a:rPr lang="fr-FR" baseline="0" dirty="0" smtClean="0"/>
              <a:t> Donc à  partir d’une thématique  de la raccrocher aux objectifs.</a:t>
            </a:r>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6</a:t>
            </a:fld>
            <a:endParaRPr lang="fr-FR"/>
          </a:p>
        </p:txBody>
      </p:sp>
    </p:spTree>
    <p:extLst>
      <p:ext uri="{BB962C8B-B14F-4D97-AF65-F5344CB8AC3E}">
        <p14:creationId xmlns:p14="http://schemas.microsoft.com/office/powerpoint/2010/main" val="1315995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Nous avons donc </a:t>
            </a:r>
            <a:r>
              <a:rPr lang="fr-FR" baseline="0" dirty="0" smtClean="0"/>
              <a:t> choisi également  de travailler à partir d’une entrée « idée de projet ».</a:t>
            </a:r>
            <a:br>
              <a:rPr lang="fr-FR" baseline="0" dirty="0" smtClean="0"/>
            </a:br>
            <a:r>
              <a:rPr lang="fr-FR" baseline="0" dirty="0" smtClean="0"/>
              <a:t>On est parti de l’organisation d’un cross et de l’inventaire des fonctions à développer.</a:t>
            </a:r>
            <a:br>
              <a:rPr lang="fr-FR" baseline="0" dirty="0" smtClean="0"/>
            </a:br>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7</a:t>
            </a:fld>
            <a:endParaRPr lang="fr-FR"/>
          </a:p>
        </p:txBody>
      </p:sp>
    </p:spTree>
    <p:extLst>
      <p:ext uri="{BB962C8B-B14F-4D97-AF65-F5344CB8AC3E}">
        <p14:creationId xmlns:p14="http://schemas.microsoft.com/office/powerpoint/2010/main" val="32684329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Chacune</a:t>
            </a:r>
            <a:r>
              <a:rPr lang="fr-FR" baseline="0" dirty="0" smtClean="0"/>
              <a:t> de ces fonctions peut être déclinée au regard des 3 grands objectifs du parcours Avenir (</a:t>
            </a:r>
            <a:r>
              <a:rPr lang="fr-FR" baseline="0" dirty="0" err="1" smtClean="0"/>
              <a:t>rpérés</a:t>
            </a:r>
            <a:r>
              <a:rPr lang="fr-FR" baseline="0" dirty="0" smtClean="0"/>
              <a:t> 1, 2 ou 3)</a:t>
            </a:r>
            <a:br>
              <a:rPr lang="fr-FR" baseline="0" dirty="0" smtClean="0"/>
            </a:br>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8</a:t>
            </a:fld>
            <a:endParaRPr lang="fr-FR"/>
          </a:p>
        </p:txBody>
      </p:sp>
    </p:spTree>
    <p:extLst>
      <p:ext uri="{BB962C8B-B14F-4D97-AF65-F5344CB8AC3E}">
        <p14:creationId xmlns:p14="http://schemas.microsoft.com/office/powerpoint/2010/main" val="8932333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Si l’on focalise sur  la fonction  « assurer la sécurité »</a:t>
            </a:r>
            <a:br>
              <a:rPr lang="fr-FR" sz="1200" kern="1200" dirty="0" smtClean="0">
                <a:solidFill>
                  <a:schemeClr val="tx1"/>
                </a:solidFill>
                <a:effectLst/>
                <a:latin typeface="+mn-lt"/>
                <a:ea typeface="+mn-ea"/>
                <a:cs typeface="+mn-cs"/>
              </a:rPr>
            </a:br>
            <a:r>
              <a:rPr lang="fr-FR" sz="1200" kern="1200" dirty="0" smtClean="0">
                <a:solidFill>
                  <a:schemeClr val="tx1"/>
                </a:solidFill>
                <a:effectLst/>
                <a:latin typeface="+mn-lt"/>
                <a:ea typeface="+mn-ea"/>
                <a:cs typeface="+mn-cs"/>
              </a:rPr>
              <a:t>une</a:t>
            </a:r>
            <a:r>
              <a:rPr lang="fr-FR" sz="1200" kern="1200" baseline="0" dirty="0" smtClean="0">
                <a:solidFill>
                  <a:schemeClr val="tx1"/>
                </a:solidFill>
                <a:effectLst/>
                <a:latin typeface="+mn-lt"/>
                <a:ea typeface="+mn-ea"/>
                <a:cs typeface="+mn-cs"/>
              </a:rPr>
              <a:t> déclinaison avec les 3 grands objectifs du PA</a:t>
            </a:r>
            <a:br>
              <a:rPr lang="fr-FR" sz="1200" kern="1200" baseline="0" dirty="0" smtClean="0">
                <a:solidFill>
                  <a:schemeClr val="tx1"/>
                </a:solidFill>
                <a:effectLst/>
                <a:latin typeface="+mn-lt"/>
                <a:ea typeface="+mn-ea"/>
                <a:cs typeface="+mn-cs"/>
              </a:rPr>
            </a:br>
            <a:r>
              <a:rPr lang="fr-FR" sz="1200" kern="1200" baseline="0" dirty="0" smtClean="0">
                <a:solidFill>
                  <a:schemeClr val="tx1"/>
                </a:solidFill>
                <a:effectLst/>
                <a:latin typeface="+mn-lt"/>
                <a:ea typeface="+mn-ea"/>
                <a:cs typeface="+mn-cs"/>
              </a:rPr>
              <a:t>permet d’identifier de qui peut être construit autour de l’objectif 2 : incontournable « contrôler les accès au circuit »</a:t>
            </a:r>
            <a:br>
              <a:rPr lang="fr-FR" sz="1200" kern="1200" baseline="0" dirty="0" smtClean="0">
                <a:solidFill>
                  <a:schemeClr val="tx1"/>
                </a:solidFill>
                <a:effectLst/>
                <a:latin typeface="+mn-lt"/>
                <a:ea typeface="+mn-ea"/>
                <a:cs typeface="+mn-cs"/>
              </a:rPr>
            </a:br>
            <a:r>
              <a:rPr lang="fr-FR" sz="1200" kern="1200" baseline="0" dirty="0" smtClean="0">
                <a:solidFill>
                  <a:schemeClr val="tx1"/>
                </a:solidFill>
                <a:effectLst/>
                <a:latin typeface="+mn-lt"/>
                <a:ea typeface="+mn-ea"/>
                <a:cs typeface="+mn-cs"/>
              </a:rPr>
              <a:t>pour les objectifs 1 et 3 , il conviendra d’identifier les disciplines/ les enseignements qui développeront des activités en fonction du projet des élèves.</a:t>
            </a:r>
            <a:br>
              <a:rPr lang="fr-FR" sz="1200" kern="1200" baseline="0" dirty="0" smtClean="0">
                <a:solidFill>
                  <a:schemeClr val="tx1"/>
                </a:solidFill>
                <a:effectLst/>
                <a:latin typeface="+mn-lt"/>
                <a:ea typeface="+mn-ea"/>
                <a:cs typeface="+mn-cs"/>
              </a:rPr>
            </a:br>
            <a:r>
              <a:rPr lang="fr-FR" sz="1200" kern="1200" baseline="0" dirty="0" smtClean="0">
                <a:solidFill>
                  <a:schemeClr val="tx1"/>
                </a:solidFill>
                <a:effectLst/>
                <a:latin typeface="+mn-lt"/>
                <a:ea typeface="+mn-ea"/>
                <a:cs typeface="+mn-cs"/>
              </a:rPr>
              <a:t/>
            </a:r>
            <a:br>
              <a:rPr lang="fr-FR" sz="1200" kern="1200" baseline="0" dirty="0" smtClean="0">
                <a:solidFill>
                  <a:schemeClr val="tx1"/>
                </a:solidFill>
                <a:effectLst/>
                <a:latin typeface="+mn-lt"/>
                <a:ea typeface="+mn-ea"/>
                <a:cs typeface="+mn-cs"/>
              </a:rPr>
            </a:br>
            <a:r>
              <a:rPr lang="fr-FR" sz="1200" kern="1200" baseline="0" dirty="0" smtClean="0">
                <a:solidFill>
                  <a:schemeClr val="tx1"/>
                </a:solidFill>
                <a:effectLst/>
                <a:latin typeface="+mn-lt"/>
                <a:ea typeface="+mn-ea"/>
                <a:cs typeface="+mn-cs"/>
              </a:rPr>
              <a:t/>
            </a:r>
            <a:br>
              <a:rPr lang="fr-FR" sz="1200" kern="1200" baseline="0" dirty="0" smtClean="0">
                <a:solidFill>
                  <a:schemeClr val="tx1"/>
                </a:solidFill>
                <a:effectLst/>
                <a:latin typeface="+mn-lt"/>
                <a:ea typeface="+mn-ea"/>
                <a:cs typeface="+mn-cs"/>
              </a:rPr>
            </a:br>
            <a:r>
              <a:rPr lang="fr-FR" sz="1200" kern="1200" dirty="0" smtClean="0">
                <a:solidFill>
                  <a:schemeClr val="tx1"/>
                </a:solidFill>
                <a:effectLst/>
                <a:latin typeface="+mn-lt"/>
                <a:ea typeface="+mn-ea"/>
                <a:cs typeface="+mn-cs"/>
              </a:rPr>
              <a:t/>
            </a:r>
            <a:br>
              <a:rPr lang="fr-FR" sz="1200" kern="1200" dirty="0" smtClean="0">
                <a:solidFill>
                  <a:schemeClr val="tx1"/>
                </a:solidFill>
                <a:effectLst/>
                <a:latin typeface="+mn-lt"/>
                <a:ea typeface="+mn-ea"/>
                <a:cs typeface="+mn-cs"/>
              </a:rPr>
            </a:br>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9</a:t>
            </a:fld>
            <a:endParaRPr lang="fr-FR"/>
          </a:p>
        </p:txBody>
      </p:sp>
    </p:spTree>
    <p:extLst>
      <p:ext uri="{BB962C8B-B14F-4D97-AF65-F5344CB8AC3E}">
        <p14:creationId xmlns:p14="http://schemas.microsoft.com/office/powerpoint/2010/main" val="3914421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ge de présentation ou de partie">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090609" y="976320"/>
            <a:ext cx="7894637" cy="2433895"/>
          </a:xfrm>
        </p:spPr>
        <p:txBody>
          <a:bodyPr/>
          <a:lstStyle/>
          <a:p>
            <a:r>
              <a:rPr lang="fr-FR" dirty="0" smtClean="0"/>
              <a:t>CLIQUEZ ET MODIFIEZ LE TITRE</a:t>
            </a:r>
            <a:endParaRPr lang="fr-FR" dirty="0"/>
          </a:p>
        </p:txBody>
      </p:sp>
      <p:sp>
        <p:nvSpPr>
          <p:cNvPr id="3" name="Sous-titre 2"/>
          <p:cNvSpPr>
            <a:spLocks noGrp="1"/>
          </p:cNvSpPr>
          <p:nvPr>
            <p:ph type="subTitle" idx="1"/>
          </p:nvPr>
        </p:nvSpPr>
        <p:spPr>
          <a:xfrm>
            <a:off x="1090609" y="3472208"/>
            <a:ext cx="7596190" cy="1752600"/>
          </a:xfrm>
        </p:spPr>
        <p:txBody>
          <a:bodyPr/>
          <a:lstStyle>
            <a:lvl1pPr marL="0" indent="0" algn="l">
              <a:buNone/>
              <a:defRPr>
                <a:solidFill>
                  <a:srgbClr val="68308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Cliquez pour modifier le style des sous-titres du masque</a:t>
            </a:r>
            <a:endParaRPr lang="fr-FR" dirty="0"/>
          </a:p>
        </p:txBody>
      </p:sp>
      <p:sp>
        <p:nvSpPr>
          <p:cNvPr id="6" name="Espace réservé du numéro de diapositive 5"/>
          <p:cNvSpPr>
            <a:spLocks noGrp="1"/>
          </p:cNvSpPr>
          <p:nvPr>
            <p:ph type="sldNum" sz="quarter" idx="12"/>
          </p:nvPr>
        </p:nvSpPr>
        <p:spPr/>
        <p:txBody>
          <a:bodyPr/>
          <a:lstStyle/>
          <a:p>
            <a:fld id="{1FC8907D-B208-DC44-82F5-2940ECA1C9FA}" type="slidenum">
              <a:rPr lang="fr-FR" smtClean="0"/>
              <a:t>‹N°›</a:t>
            </a:fld>
            <a:endParaRPr lang="fr-FR"/>
          </a:p>
        </p:txBody>
      </p:sp>
    </p:spTree>
    <p:extLst>
      <p:ext uri="{BB962C8B-B14F-4D97-AF65-F5344CB8AC3E}">
        <p14:creationId xmlns:p14="http://schemas.microsoft.com/office/powerpoint/2010/main" val="2633674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page de fin - Contact">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097486" y="3283200"/>
            <a:ext cx="5897726" cy="2108160"/>
          </a:xfrm>
        </p:spPr>
        <p:txBody>
          <a:bodyPr anchor="t" anchorCtr="0">
            <a:normAutofit/>
          </a:bodyPr>
          <a:lstStyle>
            <a:lvl1pPr>
              <a:defRPr sz="1500" baseline="0"/>
            </a:lvl1pPr>
          </a:lstStyle>
          <a:p>
            <a:r>
              <a:rPr lang="fr-FR" dirty="0" smtClean="0"/>
              <a:t>Contacts :</a:t>
            </a:r>
            <a:endParaRPr lang="fr-FR" dirty="0"/>
          </a:p>
        </p:txBody>
      </p:sp>
      <p:sp>
        <p:nvSpPr>
          <p:cNvPr id="5" name="Espace réservé du numéro de diapositive 4"/>
          <p:cNvSpPr>
            <a:spLocks noGrp="1"/>
          </p:cNvSpPr>
          <p:nvPr>
            <p:ph type="sldNum" sz="quarter" idx="12"/>
          </p:nvPr>
        </p:nvSpPr>
        <p:spPr/>
        <p:txBody>
          <a:bodyPr/>
          <a:lstStyle/>
          <a:p>
            <a:fld id="{1FC8907D-B208-DC44-82F5-2940ECA1C9FA}" type="slidenum">
              <a:rPr lang="fr-FR" smtClean="0"/>
              <a:pPr/>
              <a:t>‹N°›</a:t>
            </a:fld>
            <a:endParaRPr lang="fr-FR" dirty="0"/>
          </a:p>
        </p:txBody>
      </p:sp>
    </p:spTree>
    <p:extLst>
      <p:ext uri="{BB962C8B-B14F-4D97-AF65-F5344CB8AC3E}">
        <p14:creationId xmlns:p14="http://schemas.microsoft.com/office/powerpoint/2010/main" val="2270721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6356350"/>
            <a:ext cx="2133600" cy="365125"/>
          </a:xfrm>
          <a:prstGeom prst="rect">
            <a:avLst/>
          </a:prstGeom>
        </p:spPr>
        <p:txBody>
          <a:bodyPr/>
          <a:lstStyle/>
          <a:p>
            <a:fld id="{33BBB84B-AED7-455A-90C9-A01BA741B572}" type="datetimeFigureOut">
              <a:rPr lang="fr-FR" smtClean="0"/>
              <a:t>13/06/2017</a:t>
            </a:fld>
            <a:endParaRPr lang="fr-FR" dirty="0"/>
          </a:p>
        </p:txBody>
      </p:sp>
      <p:sp>
        <p:nvSpPr>
          <p:cNvPr id="3" name="Espace réservé du pied de page 2"/>
          <p:cNvSpPr>
            <a:spLocks noGrp="1"/>
          </p:cNvSpPr>
          <p:nvPr>
            <p:ph type="ftr" sz="quarter" idx="11"/>
          </p:nvPr>
        </p:nvSpPr>
        <p:spPr>
          <a:xfrm>
            <a:off x="3124200" y="6356350"/>
            <a:ext cx="2895600" cy="365125"/>
          </a:xfrm>
          <a:prstGeom prst="rect">
            <a:avLst/>
          </a:prstGeom>
        </p:spPr>
        <p:txBody>
          <a:bodyPr/>
          <a:lstStyle/>
          <a:p>
            <a:endParaRPr lang="fr-FR" dirty="0"/>
          </a:p>
        </p:txBody>
      </p:sp>
      <p:sp>
        <p:nvSpPr>
          <p:cNvPr id="4" name="Espace réservé du numéro de diapositive 3"/>
          <p:cNvSpPr>
            <a:spLocks noGrp="1"/>
          </p:cNvSpPr>
          <p:nvPr>
            <p:ph type="sldNum" sz="quarter" idx="12"/>
          </p:nvPr>
        </p:nvSpPr>
        <p:spPr/>
        <p:txBody>
          <a:bodyPr/>
          <a:lstStyle/>
          <a:p>
            <a:fld id="{1A915527-78C2-4699-87E7-834C3DC5E827}" type="slidenum">
              <a:rPr lang="fr-FR" smtClean="0"/>
              <a:t>‹N°›</a:t>
            </a:fld>
            <a:endParaRPr lang="fr-FR" dirty="0"/>
          </a:p>
        </p:txBody>
      </p:sp>
    </p:spTree>
    <p:extLst>
      <p:ext uri="{BB962C8B-B14F-4D97-AF65-F5344CB8AC3E}">
        <p14:creationId xmlns:p14="http://schemas.microsoft.com/office/powerpoint/2010/main" val="1665623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page sommair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‹N°›</a:t>
            </a:fld>
            <a:endParaRPr lang="fr-FR" dirty="0"/>
          </a:p>
        </p:txBody>
      </p:sp>
      <p:sp>
        <p:nvSpPr>
          <p:cNvPr id="7" name="Espace réservé du texte 6"/>
          <p:cNvSpPr>
            <a:spLocks noGrp="1"/>
          </p:cNvSpPr>
          <p:nvPr>
            <p:ph type="body" sz="quarter" idx="13" hasCustomPrompt="1"/>
          </p:nvPr>
        </p:nvSpPr>
        <p:spPr>
          <a:xfrm>
            <a:off x="804863" y="1469378"/>
            <a:ext cx="7881937" cy="4397375"/>
          </a:xfrm>
        </p:spPr>
        <p:txBody>
          <a:bodyPr/>
          <a:lstStyle>
            <a:lvl1pPr>
              <a:buClr>
                <a:srgbClr val="683086"/>
              </a:buClr>
              <a:defRPr>
                <a:solidFill>
                  <a:srgbClr val="000000"/>
                </a:solidFill>
              </a:defRPr>
            </a:lvl1pPr>
          </a:lstStyle>
          <a:p>
            <a:pPr lvl="0"/>
            <a:r>
              <a:rPr lang="fr-FR" dirty="0" smtClean="0"/>
              <a:t> Cliquez pour modifier les styles du texte du masque</a:t>
            </a:r>
            <a:endParaRPr lang="fr-FR" dirty="0"/>
          </a:p>
        </p:txBody>
      </p:sp>
    </p:spTree>
    <p:extLst>
      <p:ext uri="{BB962C8B-B14F-4D97-AF65-F5344CB8AC3E}">
        <p14:creationId xmlns:p14="http://schemas.microsoft.com/office/powerpoint/2010/main" val="3702025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age de sous-parti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5" name="Espace réservé du numéro de diapositive 4"/>
          <p:cNvSpPr>
            <a:spLocks noGrp="1"/>
          </p:cNvSpPr>
          <p:nvPr>
            <p:ph type="sldNum" sz="quarter" idx="12"/>
          </p:nvPr>
        </p:nvSpPr>
        <p:spPr>
          <a:xfrm>
            <a:off x="8249851" y="6390910"/>
            <a:ext cx="351529" cy="365125"/>
          </a:xfrm>
        </p:spPr>
        <p:txBody>
          <a:bodyPr/>
          <a:lstStyle/>
          <a:p>
            <a:fld id="{C6B7B3CB-E3BA-F74C-AB76-86EFC5843CD6}" type="slidenum">
              <a:rPr lang="fr-FR" smtClean="0"/>
              <a:pPr/>
              <a:t>‹N°›</a:t>
            </a:fld>
            <a:endParaRPr lang="fr-FR" dirty="0"/>
          </a:p>
        </p:txBody>
      </p:sp>
      <p:sp>
        <p:nvSpPr>
          <p:cNvPr id="8" name="Espace réservé du texte 7"/>
          <p:cNvSpPr>
            <a:spLocks noGrp="1"/>
          </p:cNvSpPr>
          <p:nvPr>
            <p:ph type="body" sz="quarter" idx="13"/>
          </p:nvPr>
        </p:nvSpPr>
        <p:spPr>
          <a:xfrm>
            <a:off x="1095375" y="4121150"/>
            <a:ext cx="7505700" cy="1814513"/>
          </a:xfrm>
        </p:spPr>
        <p:txBody>
          <a:bodyPr>
            <a:normAutofit/>
          </a:bodyPr>
          <a:lstStyle>
            <a:lvl1pPr>
              <a:defRPr sz="1500"/>
            </a:lvl1pPr>
            <a:lvl2pPr marL="457200" indent="-457200">
              <a:buNone/>
              <a:defRPr sz="1500"/>
            </a:lvl2pPr>
            <a:lvl3pPr marL="457200" indent="-457200">
              <a:buNone/>
              <a:defRPr sz="1500"/>
            </a:lvl3pPr>
            <a:lvl4pPr marL="457200" indent="-457200">
              <a:buNone/>
              <a:defRPr sz="1500"/>
            </a:lvl4pPr>
            <a:lvl5pPr marL="457200" indent="-457200">
              <a:buNone/>
              <a:defRPr sz="1500"/>
            </a:lvl5pPr>
          </a:lstStyle>
          <a:p>
            <a:pPr lvl="0"/>
            <a:r>
              <a:rPr lang="fr-FR" dirty="0" smtClean="0"/>
              <a:t>Cliquez pour modifier les styles du texte du masque</a:t>
            </a:r>
            <a:endParaRPr lang="fr-FR" dirty="0"/>
          </a:p>
        </p:txBody>
      </p:sp>
      <p:sp>
        <p:nvSpPr>
          <p:cNvPr id="10" name="Espace réservé du texte 9"/>
          <p:cNvSpPr>
            <a:spLocks noGrp="1"/>
          </p:cNvSpPr>
          <p:nvPr>
            <p:ph type="body" sz="quarter" idx="14"/>
          </p:nvPr>
        </p:nvSpPr>
        <p:spPr>
          <a:xfrm>
            <a:off x="1095375" y="2705101"/>
            <a:ext cx="7505700" cy="1156980"/>
          </a:xfrm>
        </p:spPr>
        <p:txBody>
          <a:bodyPr>
            <a:noAutofit/>
          </a:bodyPr>
          <a:lstStyle>
            <a:lvl1pPr marL="0" indent="0">
              <a:buFont typeface="Arial"/>
              <a:buNone/>
              <a:defRPr sz="3000"/>
            </a:lvl1pPr>
            <a:lvl2pPr marL="0" indent="0">
              <a:buNone/>
              <a:defRPr sz="3000"/>
            </a:lvl2pPr>
            <a:lvl3pPr marL="0" indent="0">
              <a:buNone/>
              <a:defRPr sz="3000"/>
            </a:lvl3pPr>
            <a:lvl4pPr marL="0" indent="0">
              <a:buNone/>
              <a:defRPr sz="3000"/>
            </a:lvl4pPr>
            <a:lvl5pPr marL="0" indent="0">
              <a:buNone/>
              <a:defRPr sz="3000"/>
            </a:lvl5pPr>
          </a:lstStyle>
          <a:p>
            <a:pPr lvl="0"/>
            <a:r>
              <a:rPr lang="fr-FR" dirty="0" smtClean="0"/>
              <a:t>Cliquez pour modifier les styles du texte du masque</a:t>
            </a:r>
            <a:endParaRPr lang="fr-FR" dirty="0"/>
          </a:p>
        </p:txBody>
      </p:sp>
    </p:spTree>
    <p:extLst>
      <p:ext uri="{BB962C8B-B14F-4D97-AF65-F5344CB8AC3E}">
        <p14:creationId xmlns:p14="http://schemas.microsoft.com/office/powerpoint/2010/main" val="4024325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‹N°›</a:t>
            </a:fld>
            <a:endParaRPr lang="fr-FR" dirty="0"/>
          </a:p>
        </p:txBody>
      </p:sp>
      <p:sp>
        <p:nvSpPr>
          <p:cNvPr id="6" name="Espace réservé du texte 6"/>
          <p:cNvSpPr>
            <a:spLocks noGrp="1"/>
          </p:cNvSpPr>
          <p:nvPr>
            <p:ph type="body" sz="quarter" idx="13" hasCustomPrompt="1"/>
          </p:nvPr>
        </p:nvSpPr>
        <p:spPr>
          <a:xfrm>
            <a:off x="804863" y="1471083"/>
            <a:ext cx="7881937" cy="4598988"/>
          </a:xfrm>
        </p:spPr>
        <p:txBody>
          <a:bodyPr/>
          <a:lstStyle>
            <a:lvl1pPr marL="177800" marR="0" indent="-177800" algn="l" defTabSz="457200" rtl="0" eaLnBrk="1" fontAlgn="auto" latinLnBrk="0" hangingPunct="1">
              <a:lnSpc>
                <a:spcPct val="100000"/>
              </a:lnSpc>
              <a:spcBef>
                <a:spcPct val="20000"/>
              </a:spcBef>
              <a:spcAft>
                <a:spcPts val="0"/>
              </a:spcAft>
              <a:buClrTx/>
              <a:buSzPct val="100000"/>
              <a:buFont typeface="Arial"/>
              <a:buChar char="■"/>
              <a:tabLst/>
              <a:defRPr>
                <a:solidFill>
                  <a:srgbClr val="683086"/>
                </a:solidFill>
              </a:defRPr>
            </a:lvl1pPr>
            <a:lvl2pPr marL="627063" marR="0" indent="-169863" algn="l" defTabSz="457200" rtl="0" eaLnBrk="1" fontAlgn="auto" latinLnBrk="0" hangingPunct="1">
              <a:lnSpc>
                <a:spcPct val="100000"/>
              </a:lnSpc>
              <a:spcBef>
                <a:spcPct val="20000"/>
              </a:spcBef>
              <a:spcAft>
                <a:spcPts val="0"/>
              </a:spcAft>
              <a:buClr>
                <a:srgbClr val="683086"/>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683086"/>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3339791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Page de contenu avec texte et graphiqu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3" name="Espace réservé du contenu 2"/>
          <p:cNvSpPr>
            <a:spLocks noGrp="1"/>
          </p:cNvSpPr>
          <p:nvPr>
            <p:ph idx="1" hasCustomPrompt="1"/>
          </p:nvPr>
        </p:nvSpPr>
        <p:spPr>
          <a:xfrm>
            <a:off x="805400" y="1476296"/>
            <a:ext cx="7881400" cy="4525963"/>
          </a:xfrm>
        </p:spPr>
        <p:txBody>
          <a:bodyPr/>
          <a:lstStyle>
            <a:lvl1pPr marL="177800" marR="0" indent="-177800" algn="l" defTabSz="457200" rtl="0" eaLnBrk="1" fontAlgn="auto" latinLnBrk="0" hangingPunct="1">
              <a:lnSpc>
                <a:spcPct val="100000"/>
              </a:lnSpc>
              <a:spcBef>
                <a:spcPct val="20000"/>
              </a:spcBef>
              <a:spcAft>
                <a:spcPts val="0"/>
              </a:spcAft>
              <a:buClrTx/>
              <a:buSzPct val="100000"/>
              <a:buFont typeface="Arial"/>
              <a:buChar char="■"/>
              <a:tabLst/>
              <a:defRPr>
                <a:solidFill>
                  <a:srgbClr val="683086"/>
                </a:solidFill>
              </a:defRPr>
            </a:lvl1pPr>
            <a:lvl2pPr marL="627063" marR="0" indent="-169863" algn="l" defTabSz="457200" rtl="0" eaLnBrk="1" fontAlgn="auto" latinLnBrk="0" hangingPunct="1">
              <a:lnSpc>
                <a:spcPct val="100000"/>
              </a:lnSpc>
              <a:spcBef>
                <a:spcPct val="20000"/>
              </a:spcBef>
              <a:spcAft>
                <a:spcPts val="0"/>
              </a:spcAft>
              <a:buClr>
                <a:srgbClr val="683086"/>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683086"/>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6" name="Espace réservé du numéro de diapositive 5"/>
          <p:cNvSpPr>
            <a:spLocks noGrp="1"/>
          </p:cNvSpPr>
          <p:nvPr>
            <p:ph type="sldNum" sz="quarter" idx="12"/>
          </p:nvPr>
        </p:nvSpPr>
        <p:spPr/>
        <p:txBody>
          <a:bodyPr/>
          <a:lstStyle/>
          <a:p>
            <a:fld id="{A786685B-2977-D546-9E3D-3CA676A47F0C}" type="slidenum">
              <a:rPr lang="fr-FR" smtClean="0"/>
              <a:t>‹N°›</a:t>
            </a:fld>
            <a:endParaRPr lang="fr-FR"/>
          </a:p>
        </p:txBody>
      </p:sp>
    </p:spTree>
    <p:extLst>
      <p:ext uri="{BB962C8B-B14F-4D97-AF65-F5344CB8AC3E}">
        <p14:creationId xmlns:p14="http://schemas.microsoft.com/office/powerpoint/2010/main" val="681539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ge sommair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‹N°›</a:t>
            </a:fld>
            <a:endParaRPr lang="fr-FR" dirty="0"/>
          </a:p>
        </p:txBody>
      </p:sp>
      <p:sp>
        <p:nvSpPr>
          <p:cNvPr id="7" name="Espace réservé du texte 6"/>
          <p:cNvSpPr>
            <a:spLocks noGrp="1"/>
          </p:cNvSpPr>
          <p:nvPr>
            <p:ph type="body" sz="quarter" idx="13" hasCustomPrompt="1"/>
          </p:nvPr>
        </p:nvSpPr>
        <p:spPr>
          <a:xfrm>
            <a:off x="804863" y="1469378"/>
            <a:ext cx="7881937" cy="4397375"/>
          </a:xfrm>
        </p:spPr>
        <p:txBody>
          <a:bodyPr/>
          <a:lstStyle>
            <a:lvl1pPr>
              <a:buClr>
                <a:srgbClr val="683086"/>
              </a:buClr>
              <a:defRPr>
                <a:solidFill>
                  <a:srgbClr val="000000"/>
                </a:solidFill>
              </a:defRPr>
            </a:lvl1pPr>
          </a:lstStyle>
          <a:p>
            <a:pPr lvl="0"/>
            <a:r>
              <a:rPr lang="fr-FR" dirty="0" smtClean="0"/>
              <a:t> Cliquez pour modifier les styles du texte du masque</a:t>
            </a:r>
            <a:endParaRPr lang="fr-FR" dirty="0"/>
          </a:p>
        </p:txBody>
      </p:sp>
    </p:spTree>
    <p:extLst>
      <p:ext uri="{BB962C8B-B14F-4D97-AF65-F5344CB8AC3E}">
        <p14:creationId xmlns:p14="http://schemas.microsoft.com/office/powerpoint/2010/main" val="1917172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08773" y="69692"/>
            <a:ext cx="8004162" cy="828574"/>
          </a:xfrm>
        </p:spPr>
        <p:txBody>
          <a:bodyPr anchor="b">
            <a:normAutofit/>
          </a:bodyPr>
          <a:lstStyle>
            <a:lvl1pPr algn="l">
              <a:defRPr sz="3000" b="0"/>
            </a:lvl1pPr>
          </a:lstStyle>
          <a:p>
            <a:r>
              <a:rPr lang="fr-FR" dirty="0" smtClean="0"/>
              <a:t>Cliquez et modifiez le titre</a:t>
            </a:r>
            <a:endParaRPr lang="fr-FR" dirty="0"/>
          </a:p>
        </p:txBody>
      </p:sp>
      <p:sp>
        <p:nvSpPr>
          <p:cNvPr id="3" name="Espace réservé pour une image  2"/>
          <p:cNvSpPr>
            <a:spLocks noGrp="1"/>
          </p:cNvSpPr>
          <p:nvPr>
            <p:ph type="pic" idx="1"/>
          </p:nvPr>
        </p:nvSpPr>
        <p:spPr>
          <a:xfrm>
            <a:off x="677333" y="1494531"/>
            <a:ext cx="7923066" cy="32330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677333" y="5367338"/>
            <a:ext cx="7923066"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7" name="Espace réservé du numéro de diapositive 6"/>
          <p:cNvSpPr>
            <a:spLocks noGrp="1"/>
          </p:cNvSpPr>
          <p:nvPr>
            <p:ph type="sldNum" sz="quarter" idx="12"/>
          </p:nvPr>
        </p:nvSpPr>
        <p:spPr/>
        <p:txBody>
          <a:bodyPr/>
          <a:lstStyle/>
          <a:p>
            <a:fld id="{A786685B-2977-D546-9E3D-3CA676A47F0C}" type="slidenum">
              <a:rPr lang="fr-FR" smtClean="0"/>
              <a:t>‹N°›</a:t>
            </a:fld>
            <a:endParaRPr lang="fr-FR"/>
          </a:p>
        </p:txBody>
      </p:sp>
    </p:spTree>
    <p:extLst>
      <p:ext uri="{BB962C8B-B14F-4D97-AF65-F5344CB8AC3E}">
        <p14:creationId xmlns:p14="http://schemas.microsoft.com/office/powerpoint/2010/main" val="24309252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2.jpeg"/><Relationship Id="rId5" Type="http://schemas.openxmlformats.org/officeDocument/2006/relationships/theme" Target="../theme/theme3.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097485" y="915840"/>
            <a:ext cx="7982797" cy="2548962"/>
          </a:xfrm>
          <a:prstGeom prst="rect">
            <a:avLst/>
          </a:prstGeom>
        </p:spPr>
        <p:txBody>
          <a:bodyPr vert="horz" lIns="91440" tIns="45720" rIns="91440" bIns="45720" rtlCol="0" anchor="ctr">
            <a:noAutofit/>
          </a:bodyPr>
          <a:lstStyle/>
          <a:p>
            <a:r>
              <a:rPr lang="fr-FR" dirty="0" smtClean="0"/>
              <a:t>CLIQUEZ ET MODIFIEZ </a:t>
            </a:r>
            <a:br>
              <a:rPr lang="fr-FR" dirty="0" smtClean="0"/>
            </a:br>
            <a:r>
              <a:rPr lang="fr-FR" dirty="0" smtClean="0"/>
              <a:t>LE TITRE</a:t>
            </a:r>
            <a:endParaRPr lang="fr-FR" dirty="0"/>
          </a:p>
        </p:txBody>
      </p:sp>
      <p:sp>
        <p:nvSpPr>
          <p:cNvPr id="3" name="Espace réservé du texte 2"/>
          <p:cNvSpPr>
            <a:spLocks noGrp="1"/>
          </p:cNvSpPr>
          <p:nvPr>
            <p:ph type="body" idx="1"/>
          </p:nvPr>
        </p:nvSpPr>
        <p:spPr>
          <a:xfrm>
            <a:off x="1097486" y="3464803"/>
            <a:ext cx="7589313" cy="1249263"/>
          </a:xfrm>
          <a:prstGeom prst="rect">
            <a:avLst/>
          </a:prstGeom>
        </p:spPr>
        <p:txBody>
          <a:bodyPr vert="horz" lIns="91440" tIns="45720" rIns="91440" bIns="45720" rtlCol="0">
            <a:normAutofit/>
          </a:bodyPr>
          <a:lstStyle/>
          <a:p>
            <a:pPr lvl="0"/>
            <a:r>
              <a:rPr lang="fr-FR" dirty="0" smtClean="0"/>
              <a:t>Cliquez pour modifier les styles du texte du masque</a:t>
            </a:r>
          </a:p>
        </p:txBody>
      </p:sp>
      <p:sp>
        <p:nvSpPr>
          <p:cNvPr id="6" name="Espace réservé du numéro de diapositive 5"/>
          <p:cNvSpPr>
            <a:spLocks noGrp="1"/>
          </p:cNvSpPr>
          <p:nvPr>
            <p:ph type="sldNum" sz="quarter" idx="4"/>
          </p:nvPr>
        </p:nvSpPr>
        <p:spPr>
          <a:xfrm>
            <a:off x="8197502" y="6390910"/>
            <a:ext cx="403878" cy="365125"/>
          </a:xfrm>
          <a:prstGeom prst="rect">
            <a:avLst/>
          </a:prstGeom>
        </p:spPr>
        <p:txBody>
          <a:bodyPr vert="horz" lIns="91440" tIns="45720" rIns="91440" bIns="45720" rtlCol="0" anchor="ctr"/>
          <a:lstStyle>
            <a:lvl1pPr algn="r">
              <a:defRPr sz="1000" b="1">
                <a:solidFill>
                  <a:srgbClr val="404040"/>
                </a:solidFill>
              </a:defRPr>
            </a:lvl1pPr>
          </a:lstStyle>
          <a:p>
            <a:fld id="{1FC8907D-B208-DC44-82F5-2940ECA1C9FA}" type="slidenum">
              <a:rPr lang="fr-FR" smtClean="0"/>
              <a:pPr/>
              <a:t>‹N°›</a:t>
            </a:fld>
            <a:endParaRPr lang="fr-FR" dirty="0"/>
          </a:p>
        </p:txBody>
      </p:sp>
      <p:cxnSp>
        <p:nvCxnSpPr>
          <p:cNvPr id="16" name="Connecteur droit 15"/>
          <p:cNvCxnSpPr/>
          <p:nvPr userDrawn="1"/>
        </p:nvCxnSpPr>
        <p:spPr>
          <a:xfrm>
            <a:off x="698885" y="5516417"/>
            <a:ext cx="6290733" cy="0"/>
          </a:xfrm>
          <a:prstGeom prst="line">
            <a:avLst/>
          </a:prstGeom>
          <a:ln w="57150" cap="rnd" cmpd="sng">
            <a:solidFill>
              <a:srgbClr val="683086"/>
            </a:solidFill>
            <a:round/>
          </a:ln>
          <a:effectLst/>
        </p:spPr>
        <p:style>
          <a:lnRef idx="2">
            <a:schemeClr val="accent1"/>
          </a:lnRef>
          <a:fillRef idx="0">
            <a:schemeClr val="accent1"/>
          </a:fillRef>
          <a:effectRef idx="1">
            <a:schemeClr val="accent1"/>
          </a:effectRef>
          <a:fontRef idx="minor">
            <a:schemeClr val="tx1"/>
          </a:fontRef>
        </p:style>
      </p:cxnSp>
      <p:cxnSp>
        <p:nvCxnSpPr>
          <p:cNvPr id="17" name="Connecteur droit 16"/>
          <p:cNvCxnSpPr/>
          <p:nvPr userDrawn="1"/>
        </p:nvCxnSpPr>
        <p:spPr>
          <a:xfrm flipV="1">
            <a:off x="6995213" y="4489080"/>
            <a:ext cx="1519767" cy="1024465"/>
          </a:xfrm>
          <a:prstGeom prst="line">
            <a:avLst/>
          </a:prstGeom>
          <a:ln w="57150" cap="rnd" cmpd="sng">
            <a:solidFill>
              <a:srgbClr val="683086"/>
            </a:solidFill>
            <a:round/>
          </a:ln>
          <a:effectLst/>
        </p:spPr>
        <p:style>
          <a:lnRef idx="2">
            <a:schemeClr val="accent1"/>
          </a:lnRef>
          <a:fillRef idx="0">
            <a:schemeClr val="accent1"/>
          </a:fillRef>
          <a:effectRef idx="1">
            <a:schemeClr val="accent1"/>
          </a:effectRef>
          <a:fontRef idx="minor">
            <a:schemeClr val="tx1"/>
          </a:fontRef>
        </p:style>
      </p:cxnSp>
      <p:cxnSp>
        <p:nvCxnSpPr>
          <p:cNvPr id="18" name="Connecteur droit 17"/>
          <p:cNvCxnSpPr/>
          <p:nvPr userDrawn="1"/>
        </p:nvCxnSpPr>
        <p:spPr>
          <a:xfrm flipH="1" flipV="1">
            <a:off x="698885" y="0"/>
            <a:ext cx="295" cy="5507953"/>
          </a:xfrm>
          <a:prstGeom prst="line">
            <a:avLst/>
          </a:prstGeom>
          <a:ln w="57150" cap="rnd" cmpd="sng">
            <a:solidFill>
              <a:srgbClr val="683086"/>
            </a:solidFill>
            <a:round/>
          </a:ln>
          <a:effectLst/>
        </p:spPr>
        <p:style>
          <a:lnRef idx="2">
            <a:schemeClr val="accent1"/>
          </a:lnRef>
          <a:fillRef idx="0">
            <a:schemeClr val="accent1"/>
          </a:fillRef>
          <a:effectRef idx="1">
            <a:schemeClr val="accent1"/>
          </a:effectRef>
          <a:fontRef idx="minor">
            <a:schemeClr val="tx1"/>
          </a:fontRef>
        </p:style>
      </p:cxnSp>
      <p:sp>
        <p:nvSpPr>
          <p:cNvPr id="12" name="Espace réservé du pied de page 4"/>
          <p:cNvSpPr txBox="1">
            <a:spLocks/>
          </p:cNvSpPr>
          <p:nvPr userDrawn="1"/>
        </p:nvSpPr>
        <p:spPr>
          <a:xfrm>
            <a:off x="6989618" y="6390910"/>
            <a:ext cx="1160324"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dirty="0" smtClean="0">
                <a:solidFill>
                  <a:srgbClr val="1B8ED9"/>
                </a:solidFill>
              </a:rPr>
              <a:t>8 juin 2017</a:t>
            </a:r>
            <a:endParaRPr lang="fr-FR" dirty="0" smtClean="0">
              <a:solidFill>
                <a:schemeClr val="tx1">
                  <a:lumMod val="75000"/>
                  <a:lumOff val="25000"/>
                </a:schemeClr>
              </a:solidFill>
            </a:endParaRPr>
          </a:p>
          <a:p>
            <a:endParaRPr lang="fr-FR" dirty="0"/>
          </a:p>
        </p:txBody>
      </p:sp>
      <p:pic>
        <p:nvPicPr>
          <p:cNvPr id="4" name="Image 3" descr="logoIGEN.jp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611524" y="6063238"/>
            <a:ext cx="1481328" cy="603504"/>
          </a:xfrm>
          <a:prstGeom prst="rect">
            <a:avLst/>
          </a:prstGeom>
        </p:spPr>
      </p:pic>
      <p:pic>
        <p:nvPicPr>
          <p:cNvPr id="11" name="Image 10" descr="2017_MEN_horizontal_logo.jp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666933" y="6132905"/>
            <a:ext cx="1463675"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9642489"/>
      </p:ext>
    </p:extLst>
  </p:cSld>
  <p:clrMap bg1="lt1" tx1="dk1" bg2="lt2" tx2="dk2" accent1="accent1" accent2="accent2" accent3="accent3" accent4="accent4" accent5="accent5" accent6="accent6" hlink="hlink" folHlink="folHlink"/>
  <p:sldLayoutIdLst>
    <p:sldLayoutId id="2147483660" r:id="rId1"/>
    <p:sldLayoutId id="2147483675" r:id="rId2"/>
    <p:sldLayoutId id="2147483682" r:id="rId3"/>
    <p:sldLayoutId id="2147483683" r:id="rId4"/>
  </p:sldLayoutIdLst>
  <p:hf hdr="0"/>
  <p:txStyles>
    <p:titleStyle>
      <a:lvl1pPr algn="l" defTabSz="457200" rtl="0" eaLnBrk="1" latinLnBrk="0" hangingPunct="1">
        <a:spcBef>
          <a:spcPct val="0"/>
        </a:spcBef>
        <a:buNone/>
        <a:defRPr sz="5000" kern="1200">
          <a:solidFill>
            <a:schemeClr val="tx1">
              <a:lumMod val="75000"/>
              <a:lumOff val="25000"/>
            </a:schemeClr>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rgbClr val="683086"/>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095183" y="697997"/>
            <a:ext cx="7781697" cy="2006323"/>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1095182" y="2704320"/>
            <a:ext cx="7781697" cy="1180729"/>
          </a:xfrm>
          <a:prstGeom prst="rect">
            <a:avLst/>
          </a:prstGeom>
        </p:spPr>
        <p:txBody>
          <a:bodyPr vert="horz" lIns="91440" tIns="45720" rIns="91440" bIns="45720" rtlCol="0">
            <a:normAutofit/>
          </a:bodyPr>
          <a:lstStyle/>
          <a:p>
            <a:pPr lvl="0"/>
            <a:r>
              <a:rPr lang="fr-FR" dirty="0" smtClean="0"/>
              <a:t>Cliquez pour modifier </a:t>
            </a:r>
            <a:br>
              <a:rPr lang="fr-FR" dirty="0" smtClean="0"/>
            </a:br>
            <a:r>
              <a:rPr lang="fr-FR" dirty="0" smtClean="0"/>
              <a:t>les styles du texte du masque</a:t>
            </a:r>
          </a:p>
          <a:p>
            <a:pPr lvl="0"/>
            <a:endParaRPr lang="fr-FR" dirty="0" smtClean="0"/>
          </a:p>
        </p:txBody>
      </p:sp>
      <p:sp>
        <p:nvSpPr>
          <p:cNvPr id="6" name="Espace réservé du numéro de diapositive 5"/>
          <p:cNvSpPr>
            <a:spLocks noGrp="1"/>
          </p:cNvSpPr>
          <p:nvPr>
            <p:ph type="sldNum" sz="quarter" idx="4"/>
          </p:nvPr>
        </p:nvSpPr>
        <p:spPr>
          <a:xfrm>
            <a:off x="8249851" y="6390910"/>
            <a:ext cx="351529" cy="365125"/>
          </a:xfrm>
          <a:prstGeom prst="rect">
            <a:avLst/>
          </a:prstGeom>
        </p:spPr>
        <p:txBody>
          <a:bodyPr vert="horz" lIns="91440" tIns="45720" rIns="91440" bIns="45720" rtlCol="0" anchor="ctr"/>
          <a:lstStyle>
            <a:lvl1pPr algn="r">
              <a:defRPr sz="1000" b="1">
                <a:solidFill>
                  <a:srgbClr val="000000"/>
                </a:solidFill>
              </a:defRPr>
            </a:lvl1pPr>
          </a:lstStyle>
          <a:p>
            <a:fld id="{C6B7B3CB-E3BA-F74C-AB76-86EFC5843CD6}" type="slidenum">
              <a:rPr lang="fr-FR" smtClean="0"/>
              <a:pPr/>
              <a:t>‹N°›</a:t>
            </a:fld>
            <a:endParaRPr lang="fr-FR" dirty="0"/>
          </a:p>
        </p:txBody>
      </p:sp>
      <p:cxnSp>
        <p:nvCxnSpPr>
          <p:cNvPr id="15" name="Connecteur droit 14"/>
          <p:cNvCxnSpPr/>
          <p:nvPr userDrawn="1"/>
        </p:nvCxnSpPr>
        <p:spPr>
          <a:xfrm>
            <a:off x="698885" y="3893512"/>
            <a:ext cx="6290733" cy="0"/>
          </a:xfrm>
          <a:prstGeom prst="line">
            <a:avLst/>
          </a:prstGeom>
          <a:ln w="57150" cap="rnd" cmpd="sng">
            <a:solidFill>
              <a:srgbClr val="683086"/>
            </a:solidFill>
            <a:round/>
          </a:ln>
          <a:effectLst/>
        </p:spPr>
        <p:style>
          <a:lnRef idx="2">
            <a:schemeClr val="accent1"/>
          </a:lnRef>
          <a:fillRef idx="0">
            <a:schemeClr val="accent1"/>
          </a:fillRef>
          <a:effectRef idx="1">
            <a:schemeClr val="accent1"/>
          </a:effectRef>
          <a:fontRef idx="minor">
            <a:schemeClr val="tx1"/>
          </a:fontRef>
        </p:style>
      </p:cxnSp>
      <p:cxnSp>
        <p:nvCxnSpPr>
          <p:cNvPr id="16" name="Connecteur droit 15"/>
          <p:cNvCxnSpPr/>
          <p:nvPr userDrawn="1"/>
        </p:nvCxnSpPr>
        <p:spPr>
          <a:xfrm flipV="1">
            <a:off x="6995213" y="2866175"/>
            <a:ext cx="1519767" cy="1024465"/>
          </a:xfrm>
          <a:prstGeom prst="line">
            <a:avLst/>
          </a:prstGeom>
          <a:ln w="57150" cap="rnd" cmpd="sng">
            <a:solidFill>
              <a:srgbClr val="683086"/>
            </a:solidFill>
            <a:round/>
          </a:ln>
          <a:effectLst/>
        </p:spPr>
        <p:style>
          <a:lnRef idx="2">
            <a:schemeClr val="accent1"/>
          </a:lnRef>
          <a:fillRef idx="0">
            <a:schemeClr val="accent1"/>
          </a:fillRef>
          <a:effectRef idx="1">
            <a:schemeClr val="accent1"/>
          </a:effectRef>
          <a:fontRef idx="minor">
            <a:schemeClr val="tx1"/>
          </a:fontRef>
        </p:style>
      </p:cxnSp>
      <p:cxnSp>
        <p:nvCxnSpPr>
          <p:cNvPr id="17" name="Connecteur droit 16"/>
          <p:cNvCxnSpPr/>
          <p:nvPr userDrawn="1"/>
        </p:nvCxnSpPr>
        <p:spPr>
          <a:xfrm flipH="1" flipV="1">
            <a:off x="699180" y="0"/>
            <a:ext cx="1" cy="3885049"/>
          </a:xfrm>
          <a:prstGeom prst="line">
            <a:avLst/>
          </a:prstGeom>
          <a:ln w="57150" cap="rnd" cmpd="sng">
            <a:solidFill>
              <a:srgbClr val="683086"/>
            </a:solidFill>
            <a:round/>
          </a:ln>
          <a:effectLst/>
        </p:spPr>
        <p:style>
          <a:lnRef idx="2">
            <a:schemeClr val="accent1"/>
          </a:lnRef>
          <a:fillRef idx="0">
            <a:schemeClr val="accent1"/>
          </a:fillRef>
          <a:effectRef idx="1">
            <a:schemeClr val="accent1"/>
          </a:effectRef>
          <a:fontRef idx="minor">
            <a:schemeClr val="tx1"/>
          </a:fontRef>
        </p:style>
      </p:cxnSp>
      <p:sp>
        <p:nvSpPr>
          <p:cNvPr id="19" name="Espace réservé du pied de page 4"/>
          <p:cNvSpPr txBox="1">
            <a:spLocks/>
          </p:cNvSpPr>
          <p:nvPr userDrawn="1"/>
        </p:nvSpPr>
        <p:spPr>
          <a:xfrm>
            <a:off x="6989618" y="6390910"/>
            <a:ext cx="1160324"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chemeClr val="tx1">
                    <a:lumMod val="75000"/>
                    <a:lumOff val="25000"/>
                  </a:schemeClr>
                </a:solidFill>
              </a:rPr>
              <a:t>8 juin</a:t>
            </a:r>
            <a:r>
              <a:rPr lang="fr-FR" baseline="0" dirty="0" smtClean="0">
                <a:solidFill>
                  <a:schemeClr val="tx1">
                    <a:lumMod val="75000"/>
                    <a:lumOff val="25000"/>
                  </a:schemeClr>
                </a:solidFill>
              </a:rPr>
              <a:t> 2017</a:t>
            </a:r>
            <a:endParaRPr lang="fr-FR" dirty="0" smtClean="0">
              <a:solidFill>
                <a:schemeClr val="tx1">
                  <a:lumMod val="75000"/>
                  <a:lumOff val="25000"/>
                </a:schemeClr>
              </a:solidFill>
            </a:endParaRPr>
          </a:p>
          <a:p>
            <a:endParaRPr lang="fr-FR" dirty="0"/>
          </a:p>
        </p:txBody>
      </p:sp>
      <p:sp>
        <p:nvSpPr>
          <p:cNvPr id="12" name="Espace réservé du pied de page 4"/>
          <p:cNvSpPr txBox="1">
            <a:spLocks/>
          </p:cNvSpPr>
          <p:nvPr userDrawn="1"/>
        </p:nvSpPr>
        <p:spPr>
          <a:xfrm>
            <a:off x="2357525" y="6146185"/>
            <a:ext cx="3120150" cy="676894"/>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b="1" dirty="0" smtClean="0">
                <a:solidFill>
                  <a:srgbClr val="683086"/>
                </a:solidFill>
              </a:rPr>
              <a:t>IGEN</a:t>
            </a:r>
            <a:r>
              <a:rPr lang="fr-FR" dirty="0" smtClean="0">
                <a:solidFill>
                  <a:srgbClr val="00919D"/>
                </a:solidFill>
              </a:rPr>
              <a:t/>
            </a:r>
            <a:br>
              <a:rPr lang="fr-FR" dirty="0" smtClean="0">
                <a:solidFill>
                  <a:srgbClr val="00919D"/>
                </a:solidFill>
              </a:rPr>
            </a:br>
            <a:r>
              <a:rPr lang="fr-FR" dirty="0" smtClean="0">
                <a:solidFill>
                  <a:schemeClr val="tx1">
                    <a:lumMod val="75000"/>
                    <a:lumOff val="25000"/>
                  </a:schemeClr>
                </a:solidFill>
              </a:rPr>
              <a:t>titre de la présentation</a:t>
            </a:r>
          </a:p>
          <a:p>
            <a:endParaRPr lang="fr-FR" dirty="0"/>
          </a:p>
        </p:txBody>
      </p:sp>
      <p:pic>
        <p:nvPicPr>
          <p:cNvPr id="11" name="Image 10" descr="2017_MEN_horizontal_logo.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66933" y="6132905"/>
            <a:ext cx="1463675"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7411295"/>
      </p:ext>
    </p:extLst>
  </p:cSld>
  <p:clrMap bg1="lt1" tx1="dk1" bg2="lt2" tx2="dk2" accent1="accent1" accent2="accent2" accent3="accent3" accent4="accent4" accent5="accent5" accent6="accent6" hlink="hlink" folHlink="folHlink"/>
  <p:sldLayoutIdLst>
    <p:sldLayoutId id="2147483679" r:id="rId1"/>
  </p:sldLayoutIdLst>
  <p:hf hdr="0"/>
  <p:txStyles>
    <p:titleStyle>
      <a:lvl1pPr algn="l" defTabSz="457200" rtl="0" eaLnBrk="1" latinLnBrk="0" hangingPunct="1">
        <a:spcBef>
          <a:spcPct val="0"/>
        </a:spcBef>
        <a:buNone/>
        <a:defRPr sz="4400" kern="1200">
          <a:solidFill>
            <a:srgbClr val="683086"/>
          </a:solidFill>
          <a:latin typeface="+mj-lt"/>
          <a:ea typeface="+mj-ea"/>
          <a:cs typeface="+mj-cs"/>
        </a:defRPr>
      </a:lvl1pPr>
    </p:titleStyle>
    <p:bodyStyle>
      <a:lvl1pPr marL="0" indent="0" algn="l" defTabSz="457200" rtl="0" eaLnBrk="1" latinLnBrk="0" hangingPunct="1">
        <a:spcBef>
          <a:spcPct val="20000"/>
        </a:spcBef>
        <a:buFont typeface="Arial"/>
        <a:buNone/>
        <a:defRPr sz="3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05400" y="0"/>
            <a:ext cx="7881400" cy="1286937"/>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805400" y="1476022"/>
            <a:ext cx="7881400" cy="4525963"/>
          </a:xfrm>
          <a:prstGeom prst="rect">
            <a:avLst/>
          </a:prstGeom>
        </p:spPr>
        <p:txBody>
          <a:bodyPr vert="horz" lIns="91440" tIns="45720" rIns="91440" bIns="45720" rtlCol="0">
            <a:normAutofit/>
          </a:body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6" name="Espace réservé du numéro de diapositive 5"/>
          <p:cNvSpPr>
            <a:spLocks noGrp="1"/>
          </p:cNvSpPr>
          <p:nvPr>
            <p:ph type="sldNum" sz="quarter" idx="4"/>
          </p:nvPr>
        </p:nvSpPr>
        <p:spPr>
          <a:xfrm>
            <a:off x="8149942" y="6390910"/>
            <a:ext cx="450457" cy="365125"/>
          </a:xfrm>
          <a:prstGeom prst="rect">
            <a:avLst/>
          </a:prstGeom>
        </p:spPr>
        <p:txBody>
          <a:bodyPr vert="horz" lIns="91440" tIns="45720" rIns="91440" bIns="45720" rtlCol="0" anchor="ctr"/>
          <a:lstStyle>
            <a:lvl1pPr algn="r">
              <a:defRPr sz="1000" b="1">
                <a:solidFill>
                  <a:srgbClr val="404040"/>
                </a:solidFill>
              </a:defRPr>
            </a:lvl1pPr>
          </a:lstStyle>
          <a:p>
            <a:fld id="{A786685B-2977-D546-9E3D-3CA676A47F0C}" type="slidenum">
              <a:rPr lang="fr-FR" smtClean="0"/>
              <a:pPr/>
              <a:t>‹N°›</a:t>
            </a:fld>
            <a:endParaRPr lang="fr-FR" dirty="0"/>
          </a:p>
        </p:txBody>
      </p:sp>
      <p:cxnSp>
        <p:nvCxnSpPr>
          <p:cNvPr id="13" name="Connecteur droit 12"/>
          <p:cNvCxnSpPr/>
          <p:nvPr userDrawn="1"/>
        </p:nvCxnSpPr>
        <p:spPr>
          <a:xfrm>
            <a:off x="698885" y="1295400"/>
            <a:ext cx="7173849" cy="0"/>
          </a:xfrm>
          <a:prstGeom prst="line">
            <a:avLst/>
          </a:prstGeom>
          <a:ln w="57150" cap="rnd" cmpd="sng">
            <a:solidFill>
              <a:srgbClr val="683086"/>
            </a:solidFill>
            <a:round/>
          </a:ln>
          <a:effectLst/>
        </p:spPr>
        <p:style>
          <a:lnRef idx="2">
            <a:schemeClr val="accent1"/>
          </a:lnRef>
          <a:fillRef idx="0">
            <a:schemeClr val="accent1"/>
          </a:fillRef>
          <a:effectRef idx="1">
            <a:schemeClr val="accent1"/>
          </a:effectRef>
          <a:fontRef idx="minor">
            <a:schemeClr val="tx1"/>
          </a:fontRef>
        </p:style>
      </p:cxnSp>
      <p:cxnSp>
        <p:nvCxnSpPr>
          <p:cNvPr id="17" name="Connecteur droit 16"/>
          <p:cNvCxnSpPr/>
          <p:nvPr userDrawn="1"/>
        </p:nvCxnSpPr>
        <p:spPr>
          <a:xfrm flipV="1">
            <a:off x="7872734" y="872640"/>
            <a:ext cx="642246" cy="419889"/>
          </a:xfrm>
          <a:prstGeom prst="line">
            <a:avLst/>
          </a:prstGeom>
          <a:ln w="57150" cap="rnd" cmpd="sng">
            <a:solidFill>
              <a:srgbClr val="683086"/>
            </a:solidFill>
            <a:round/>
          </a:ln>
          <a:effectLst/>
        </p:spPr>
        <p:style>
          <a:lnRef idx="2">
            <a:schemeClr val="accent1"/>
          </a:lnRef>
          <a:fillRef idx="0">
            <a:schemeClr val="accent1"/>
          </a:fillRef>
          <a:effectRef idx="1">
            <a:schemeClr val="accent1"/>
          </a:effectRef>
          <a:fontRef idx="minor">
            <a:schemeClr val="tx1"/>
          </a:fontRef>
        </p:style>
      </p:cxnSp>
      <p:cxnSp>
        <p:nvCxnSpPr>
          <p:cNvPr id="18" name="Connecteur droit 17"/>
          <p:cNvCxnSpPr/>
          <p:nvPr userDrawn="1"/>
        </p:nvCxnSpPr>
        <p:spPr>
          <a:xfrm flipH="1" flipV="1">
            <a:off x="699180" y="0"/>
            <a:ext cx="1" cy="1286937"/>
          </a:xfrm>
          <a:prstGeom prst="line">
            <a:avLst/>
          </a:prstGeom>
          <a:ln w="57150" cap="rnd" cmpd="sng">
            <a:solidFill>
              <a:srgbClr val="683086"/>
            </a:solidFill>
            <a:round/>
          </a:ln>
          <a:effectLst/>
        </p:spPr>
        <p:style>
          <a:lnRef idx="2">
            <a:schemeClr val="accent1"/>
          </a:lnRef>
          <a:fillRef idx="0">
            <a:schemeClr val="accent1"/>
          </a:fillRef>
          <a:effectRef idx="1">
            <a:schemeClr val="accent1"/>
          </a:effectRef>
          <a:fontRef idx="minor">
            <a:schemeClr val="tx1"/>
          </a:fontRef>
        </p:style>
      </p:cxnSp>
      <p:sp>
        <p:nvSpPr>
          <p:cNvPr id="19" name="Espace réservé du pied de page 4"/>
          <p:cNvSpPr txBox="1">
            <a:spLocks/>
          </p:cNvSpPr>
          <p:nvPr userDrawn="1"/>
        </p:nvSpPr>
        <p:spPr>
          <a:xfrm>
            <a:off x="6989618" y="6390910"/>
            <a:ext cx="1160324"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chemeClr val="tx1">
                    <a:lumMod val="75000"/>
                    <a:lumOff val="25000"/>
                  </a:schemeClr>
                </a:solidFill>
              </a:rPr>
              <a:t>8 juin 2017</a:t>
            </a:r>
          </a:p>
          <a:p>
            <a:endParaRPr lang="fr-FR" dirty="0"/>
          </a:p>
        </p:txBody>
      </p:sp>
      <p:sp>
        <p:nvSpPr>
          <p:cNvPr id="14" name="Espace réservé du pied de page 4"/>
          <p:cNvSpPr txBox="1">
            <a:spLocks/>
          </p:cNvSpPr>
          <p:nvPr userDrawn="1"/>
        </p:nvSpPr>
        <p:spPr>
          <a:xfrm>
            <a:off x="2357525" y="6146185"/>
            <a:ext cx="3120150" cy="676894"/>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b="1" dirty="0" smtClean="0">
                <a:solidFill>
                  <a:srgbClr val="683086"/>
                </a:solidFill>
              </a:rPr>
              <a:t>IGEN</a:t>
            </a:r>
            <a:r>
              <a:rPr lang="fr-FR" dirty="0" smtClean="0">
                <a:solidFill>
                  <a:srgbClr val="00919D"/>
                </a:solidFill>
              </a:rPr>
              <a:t/>
            </a:r>
            <a:br>
              <a:rPr lang="fr-FR" dirty="0" smtClean="0">
                <a:solidFill>
                  <a:srgbClr val="00919D"/>
                </a:solidFill>
              </a:rPr>
            </a:br>
            <a:r>
              <a:rPr lang="fr-FR" dirty="0" smtClean="0">
                <a:solidFill>
                  <a:schemeClr val="tx1">
                    <a:lumMod val="75000"/>
                    <a:lumOff val="25000"/>
                  </a:schemeClr>
                </a:solidFill>
              </a:rPr>
              <a:t>titre de la présentation</a:t>
            </a:r>
          </a:p>
          <a:p>
            <a:endParaRPr lang="fr-FR" dirty="0"/>
          </a:p>
        </p:txBody>
      </p:sp>
      <p:pic>
        <p:nvPicPr>
          <p:cNvPr id="11" name="Image 10" descr="2017_MEN_horizontal_logo.jp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66933" y="6132905"/>
            <a:ext cx="1463675"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1756272"/>
      </p:ext>
    </p:extLst>
  </p:cSld>
  <p:clrMap bg1="lt1" tx1="dk1" bg2="lt2" tx2="dk2" accent1="accent1" accent2="accent2" accent3="accent3" accent4="accent4" accent5="accent5" accent6="accent6" hlink="hlink" folHlink="folHlink"/>
  <p:sldLayoutIdLst>
    <p:sldLayoutId id="2147483676" r:id="rId1"/>
    <p:sldLayoutId id="2147483665" r:id="rId2"/>
    <p:sldLayoutId id="2147483680" r:id="rId3"/>
    <p:sldLayoutId id="2147483672" r:id="rId4"/>
  </p:sldLayoutIdLst>
  <p:timing>
    <p:tnLst>
      <p:par>
        <p:cTn id="1" dur="indefinite" restart="never" nodeType="tmRoot"/>
      </p:par>
    </p:tnLst>
  </p:timing>
  <p:hf hdr="0"/>
  <p:txStyles>
    <p:titleStyle>
      <a:lvl1pPr algn="l" defTabSz="457200" rtl="0" eaLnBrk="1" latinLnBrk="0" hangingPunct="1">
        <a:spcBef>
          <a:spcPct val="0"/>
        </a:spcBef>
        <a:buNone/>
        <a:defRPr sz="3000" kern="1200" cap="all">
          <a:solidFill>
            <a:schemeClr val="tx1">
              <a:lumMod val="75000"/>
              <a:lumOff val="25000"/>
            </a:schemeClr>
          </a:solidFill>
          <a:latin typeface="+mj-lt"/>
          <a:ea typeface="+mj-ea"/>
          <a:cs typeface="+mj-cs"/>
        </a:defRPr>
      </a:lvl1pPr>
    </p:titleStyle>
    <p:bodyStyle>
      <a:lvl1pPr marL="177800" indent="-177800" algn="l" defTabSz="457200" rtl="0" eaLnBrk="1" latinLnBrk="0" hangingPunct="1">
        <a:spcBef>
          <a:spcPct val="20000"/>
        </a:spcBef>
        <a:buSzPct val="100000"/>
        <a:buFont typeface="Arial"/>
        <a:buChar char="■"/>
        <a:defRPr sz="2000" kern="1200">
          <a:solidFill>
            <a:srgbClr val="683086"/>
          </a:solidFill>
          <a:latin typeface="+mn-lt"/>
          <a:ea typeface="+mn-ea"/>
          <a:cs typeface="+mn-cs"/>
        </a:defRPr>
      </a:lvl1pPr>
      <a:lvl2pPr marL="627063" indent="-169863" algn="l" defTabSz="457200" rtl="0" eaLnBrk="1" latinLnBrk="0" hangingPunct="1">
        <a:spcBef>
          <a:spcPct val="20000"/>
        </a:spcBef>
        <a:buClr>
          <a:srgbClr val="683086"/>
        </a:buClr>
        <a:buFont typeface="Arial Italic"/>
        <a:buChar char="■"/>
        <a:defRPr sz="1500" kern="1200">
          <a:solidFill>
            <a:schemeClr val="tx1"/>
          </a:solidFill>
          <a:latin typeface="+mn-lt"/>
          <a:ea typeface="+mn-ea"/>
          <a:cs typeface="+mn-cs"/>
        </a:defRPr>
      </a:lvl2pPr>
      <a:lvl3pPr marL="627063" indent="0" algn="l" defTabSz="457200" rtl="0" eaLnBrk="1" latinLnBrk="0" hangingPunct="1">
        <a:spcBef>
          <a:spcPct val="20000"/>
        </a:spcBef>
        <a:buFont typeface="Arial"/>
        <a:buNone/>
        <a:defRPr sz="1500" kern="1200">
          <a:solidFill>
            <a:schemeClr val="tx1"/>
          </a:solidFill>
          <a:latin typeface="+mn-lt"/>
          <a:ea typeface="+mn-ea"/>
          <a:cs typeface="+mn-cs"/>
        </a:defRPr>
      </a:lvl3pPr>
      <a:lvl4pPr marL="627063" indent="177800" algn="l" defTabSz="457200" rtl="0" eaLnBrk="1" latinLnBrk="0" hangingPunct="1">
        <a:spcBef>
          <a:spcPct val="20000"/>
        </a:spcBef>
        <a:buClr>
          <a:srgbClr val="683086"/>
        </a:buClr>
        <a:buFont typeface="Arial"/>
        <a:buChar char="–"/>
        <a:defRPr sz="1100" kern="1200">
          <a:solidFill>
            <a:schemeClr val="tx1"/>
          </a:solidFill>
          <a:latin typeface="+mn-lt"/>
          <a:ea typeface="+mn-ea"/>
          <a:cs typeface="+mn-cs"/>
        </a:defRPr>
      </a:lvl4pPr>
      <a:lvl5pPr marL="806450" indent="0" algn="l" defTabSz="457200" rtl="0" eaLnBrk="1" latinLnBrk="0" hangingPunct="1">
        <a:spcBef>
          <a:spcPct val="20000"/>
        </a:spcBef>
        <a:buFont typeface="Arial"/>
        <a:buNone/>
        <a:defRPr sz="11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file:///C:\Users\egazeau\Documents\Actualit&#233;s%20formation\R&#233;forme%20du%20coll&#232;ge%20+%20socle\Formation%20acad%203PP-DP\Formation%203PP-DP%202016-17\Liens%20diapos\Parcours%20avenir_objectifs.pdf"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2.jpeg"/><Relationship Id="rId4" Type="http://schemas.openxmlformats.org/officeDocument/2006/relationships/hyperlink" Target="file:///C:\Users\egazeau\Documents\Actualit&#233;s%20formation\R&#233;forme%20du%20coll&#232;ge%20+%20socle\Formation%20acad%203PP-DP\Formation%203PP-DP%202016-17\3-Fo%20de%20Fo%20enseignants%20J2-J3\Outils-Fiches_enseignants%20J2-J3\Tableaux%20correspondances%20socle%20-%20D&#233;couverte%20Pro.docx"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p:txBody>
          <a:bodyPr/>
          <a:lstStyle/>
          <a:p>
            <a:r>
              <a:rPr lang="fr-FR" dirty="0" smtClean="0"/>
              <a:t>Ancrée sur le Parcours Avenir….</a:t>
            </a:r>
            <a:endParaRPr lang="fr-FR" dirty="0"/>
          </a:p>
        </p:txBody>
      </p:sp>
      <p:sp>
        <p:nvSpPr>
          <p:cNvPr id="7" name="Titre 6"/>
          <p:cNvSpPr>
            <a:spLocks noGrp="1"/>
          </p:cNvSpPr>
          <p:nvPr>
            <p:ph type="ctrTitle"/>
          </p:nvPr>
        </p:nvSpPr>
        <p:spPr>
          <a:xfrm>
            <a:off x="889000" y="976320"/>
            <a:ext cx="8254999" cy="2433895"/>
          </a:xfrm>
        </p:spPr>
        <p:txBody>
          <a:bodyPr/>
          <a:lstStyle/>
          <a:p>
            <a:r>
              <a:rPr lang="fr-FR" dirty="0" smtClean="0"/>
              <a:t>ENSEIGNEMENT de COMPLEMENT </a:t>
            </a:r>
            <a:br>
              <a:rPr lang="fr-FR" dirty="0" smtClean="0"/>
            </a:br>
            <a:r>
              <a:rPr lang="fr-FR" dirty="0" smtClean="0"/>
              <a:t>« découverte professionnelle »</a:t>
            </a:r>
            <a:endParaRPr lang="fr-FR" dirty="0"/>
          </a:p>
        </p:txBody>
      </p:sp>
      <p:sp>
        <p:nvSpPr>
          <p:cNvPr id="8" name="Espace réservé du numéro de diapositive 4"/>
          <p:cNvSpPr>
            <a:spLocks noGrp="1"/>
          </p:cNvSpPr>
          <p:nvPr>
            <p:ph type="sldNum" sz="quarter" idx="12"/>
          </p:nvPr>
        </p:nvSpPr>
        <p:spPr>
          <a:xfrm>
            <a:off x="8249851" y="6390910"/>
            <a:ext cx="351529" cy="365125"/>
          </a:xfrm>
        </p:spPr>
        <p:txBody>
          <a:bodyPr/>
          <a:lstStyle/>
          <a:p>
            <a:fld id="{C6B7B3CB-E3BA-F74C-AB76-86EFC5843CD6}" type="slidenum">
              <a:rPr lang="fr-FR" smtClean="0"/>
              <a:pPr/>
              <a:t>1</a:t>
            </a:fld>
            <a:endParaRPr lang="fr-FR" dirty="0"/>
          </a:p>
        </p:txBody>
      </p:sp>
    </p:spTree>
    <p:extLst>
      <p:ext uri="{BB962C8B-B14F-4D97-AF65-F5344CB8AC3E}">
        <p14:creationId xmlns:p14="http://schemas.microsoft.com/office/powerpoint/2010/main" val="5135290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p:cNvGraphicFramePr/>
          <p:nvPr>
            <p:extLst>
              <p:ext uri="{D42A27DB-BD31-4B8C-83A1-F6EECF244321}">
                <p14:modId xmlns:p14="http://schemas.microsoft.com/office/powerpoint/2010/main" val="2946247609"/>
              </p:ext>
            </p:extLst>
          </p:nvPr>
        </p:nvGraphicFramePr>
        <p:xfrm>
          <a:off x="195780" y="121064"/>
          <a:ext cx="7056980" cy="5535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Espace réservé du numéro de diapositive 5"/>
          <p:cNvSpPr>
            <a:spLocks noGrp="1"/>
          </p:cNvSpPr>
          <p:nvPr>
            <p:ph type="sldNum" sz="quarter" idx="4294967295"/>
          </p:nvPr>
        </p:nvSpPr>
        <p:spPr>
          <a:xfrm>
            <a:off x="8149942" y="6390910"/>
            <a:ext cx="750217" cy="310321"/>
          </a:xfrm>
          <a:prstGeom prst="rect">
            <a:avLst/>
          </a:prstGeom>
        </p:spPr>
        <p:txBody>
          <a:bodyPr vert="horz" lIns="91440" tIns="45720" rIns="91440" bIns="45720" rtlCol="0" anchor="ctr"/>
          <a:lstStyle>
            <a:lvl1pPr algn="r">
              <a:defRPr sz="1000" b="1">
                <a:solidFill>
                  <a:srgbClr val="000000"/>
                </a:solidFill>
              </a:defRPr>
            </a:lvl1pPr>
          </a:lstStyle>
          <a:p>
            <a:r>
              <a:rPr lang="fr-FR" dirty="0" smtClean="0"/>
              <a:t>10</a:t>
            </a:r>
            <a:endParaRPr lang="fr-FR" dirty="0"/>
          </a:p>
        </p:txBody>
      </p:sp>
      <p:sp>
        <p:nvSpPr>
          <p:cNvPr id="6" name="Espace réservé du pied de page 4"/>
          <p:cNvSpPr txBox="1">
            <a:spLocks/>
          </p:cNvSpPr>
          <p:nvPr/>
        </p:nvSpPr>
        <p:spPr>
          <a:xfrm>
            <a:off x="6989618" y="6390910"/>
            <a:ext cx="1160324"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chemeClr val="tx1">
                    <a:lumMod val="75000"/>
                    <a:lumOff val="25000"/>
                  </a:schemeClr>
                </a:solidFill>
              </a:rPr>
              <a:t>8 juin</a:t>
            </a:r>
            <a:r>
              <a:rPr lang="fr-FR" baseline="0" dirty="0" smtClean="0">
                <a:solidFill>
                  <a:schemeClr val="tx1">
                    <a:lumMod val="75000"/>
                    <a:lumOff val="25000"/>
                  </a:schemeClr>
                </a:solidFill>
              </a:rPr>
              <a:t> 2017</a:t>
            </a:r>
            <a:endParaRPr lang="fr-FR" dirty="0" smtClean="0">
              <a:solidFill>
                <a:schemeClr val="tx1">
                  <a:lumMod val="75000"/>
                  <a:lumOff val="25000"/>
                </a:schemeClr>
              </a:solidFill>
            </a:endParaRPr>
          </a:p>
          <a:p>
            <a:endParaRPr lang="fr-FR" dirty="0"/>
          </a:p>
        </p:txBody>
      </p:sp>
      <p:sp>
        <p:nvSpPr>
          <p:cNvPr id="9" name="Espace réservé du pied de page 4"/>
          <p:cNvSpPr txBox="1">
            <a:spLocks/>
          </p:cNvSpPr>
          <p:nvPr/>
        </p:nvSpPr>
        <p:spPr>
          <a:xfrm>
            <a:off x="2357525" y="6146185"/>
            <a:ext cx="3120150" cy="676894"/>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b="1" dirty="0" smtClean="0">
                <a:solidFill>
                  <a:srgbClr val="683086"/>
                </a:solidFill>
              </a:rPr>
              <a:t>IGEN</a:t>
            </a:r>
            <a:r>
              <a:rPr lang="fr-FR" dirty="0" smtClean="0">
                <a:solidFill>
                  <a:srgbClr val="00919D"/>
                </a:solidFill>
              </a:rPr>
              <a:t/>
            </a:r>
            <a:br>
              <a:rPr lang="fr-FR" dirty="0" smtClean="0">
                <a:solidFill>
                  <a:srgbClr val="00919D"/>
                </a:solidFill>
              </a:rPr>
            </a:br>
            <a:r>
              <a:rPr lang="fr-FR" dirty="0" smtClean="0">
                <a:solidFill>
                  <a:schemeClr val="tx1">
                    <a:lumMod val="75000"/>
                    <a:lumOff val="25000"/>
                  </a:schemeClr>
                </a:solidFill>
              </a:rPr>
              <a:t>titre de la présentation</a:t>
            </a:r>
          </a:p>
          <a:p>
            <a:endParaRPr lang="fr-FR" dirty="0"/>
          </a:p>
        </p:txBody>
      </p:sp>
      <p:pic>
        <p:nvPicPr>
          <p:cNvPr id="10" name="Image 9" descr="2017_MEN_horizontal_logo.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66933" y="6132905"/>
            <a:ext cx="1463675"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e 10"/>
          <p:cNvGrpSpPr/>
          <p:nvPr/>
        </p:nvGrpSpPr>
        <p:grpSpPr>
          <a:xfrm>
            <a:off x="2428090" y="2888743"/>
            <a:ext cx="2891201" cy="2891201"/>
            <a:chOff x="3193643" y="2365528"/>
            <a:chExt cx="2891201" cy="2891201"/>
          </a:xfrm>
          <a:scene3d>
            <a:camera prst="orthographicFront">
              <a:rot lat="0" lon="0" rev="0"/>
            </a:camera>
            <a:lightRig rig="balanced" dir="t">
              <a:rot lat="0" lon="0" rev="8700000"/>
            </a:lightRig>
          </a:scene3d>
        </p:grpSpPr>
        <p:sp>
          <p:nvSpPr>
            <p:cNvPr id="21" name="Forme 20"/>
            <p:cNvSpPr/>
            <p:nvPr/>
          </p:nvSpPr>
          <p:spPr>
            <a:xfrm>
              <a:off x="3193643" y="2365528"/>
              <a:ext cx="2891201" cy="2891201"/>
            </a:xfrm>
            <a:prstGeom prst="gear9">
              <a:avLst/>
            </a:prstGeom>
            <a:ln>
              <a:noFill/>
            </a:ln>
            <a:effectLst>
              <a:outerShdw blurRad="44450" dist="27940" dir="5400000" algn="ctr">
                <a:srgbClr val="000000">
                  <a:alpha val="32000"/>
                </a:srgbClr>
              </a:outerShdw>
            </a:effectLst>
            <a:sp3d>
              <a:bevelT w="190500" h="38100"/>
            </a:sp3d>
          </p:spPr>
          <p:style>
            <a:lnRef idx="0">
              <a:schemeClr val="accent5"/>
            </a:lnRef>
            <a:fillRef idx="3">
              <a:schemeClr val="accent5"/>
            </a:fillRef>
            <a:effectRef idx="3">
              <a:schemeClr val="accent5"/>
            </a:effectRef>
            <a:fontRef idx="minor">
              <a:schemeClr val="lt1"/>
            </a:fontRef>
          </p:style>
        </p:sp>
        <p:sp>
          <p:nvSpPr>
            <p:cNvPr id="22" name="Forme 4"/>
            <p:cNvSpPr/>
            <p:nvPr/>
          </p:nvSpPr>
          <p:spPr>
            <a:xfrm>
              <a:off x="3774903" y="3042778"/>
              <a:ext cx="1728681" cy="148613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FR" sz="2000" b="1" kern="1200" dirty="0" smtClean="0">
                  <a:solidFill>
                    <a:schemeClr val="tx1"/>
                  </a:solidFill>
                </a:rPr>
                <a:t>Découverte Professionnelle</a:t>
              </a:r>
              <a:endParaRPr lang="fr-FR" sz="2000" b="1" kern="1200" dirty="0">
                <a:solidFill>
                  <a:schemeClr val="tx1"/>
                </a:solidFill>
              </a:endParaRPr>
            </a:p>
          </p:txBody>
        </p:sp>
      </p:grpSp>
      <p:grpSp>
        <p:nvGrpSpPr>
          <p:cNvPr id="12" name="Groupe 11"/>
          <p:cNvGrpSpPr/>
          <p:nvPr/>
        </p:nvGrpSpPr>
        <p:grpSpPr>
          <a:xfrm>
            <a:off x="602617" y="2101674"/>
            <a:ext cx="2389330" cy="2310080"/>
            <a:chOff x="1368170" y="1578459"/>
            <a:chExt cx="2389330" cy="2310080"/>
          </a:xfrm>
          <a:scene3d>
            <a:camera prst="orthographicFront">
              <a:rot lat="0" lon="0" rev="0"/>
            </a:camera>
            <a:lightRig rig="balanced" dir="t">
              <a:rot lat="0" lon="0" rev="8700000"/>
            </a:lightRig>
          </a:scene3d>
        </p:grpSpPr>
        <p:sp>
          <p:nvSpPr>
            <p:cNvPr id="19" name="Forme 18"/>
            <p:cNvSpPr/>
            <p:nvPr/>
          </p:nvSpPr>
          <p:spPr>
            <a:xfrm>
              <a:off x="1368170" y="1578459"/>
              <a:ext cx="2389330" cy="2310080"/>
            </a:xfrm>
            <a:prstGeom prst="gear6">
              <a:avLst/>
            </a:prstGeom>
            <a:ln>
              <a:noFill/>
            </a:ln>
            <a:effectLst>
              <a:outerShdw blurRad="44450" dist="27940" dir="5400000" algn="ctr">
                <a:srgbClr val="000000">
                  <a:alpha val="32000"/>
                </a:srgbClr>
              </a:outerShdw>
            </a:effectLst>
            <a:sp3d>
              <a:bevelT w="190500" h="38100"/>
            </a:sp3d>
          </p:spPr>
          <p:style>
            <a:lnRef idx="0">
              <a:schemeClr val="accent3"/>
            </a:lnRef>
            <a:fillRef idx="3">
              <a:schemeClr val="accent3"/>
            </a:fillRef>
            <a:effectRef idx="3">
              <a:schemeClr val="accent3"/>
            </a:effectRef>
            <a:fontRef idx="minor">
              <a:schemeClr val="lt1"/>
            </a:fontRef>
          </p:style>
        </p:sp>
        <p:sp>
          <p:nvSpPr>
            <p:cNvPr id="20" name="Forme 6"/>
            <p:cNvSpPr/>
            <p:nvPr/>
          </p:nvSpPr>
          <p:spPr>
            <a:xfrm>
              <a:off x="1961259" y="2163544"/>
              <a:ext cx="1203152" cy="113991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fr-FR" sz="2400" b="1" kern="1200" dirty="0" smtClean="0">
                  <a:solidFill>
                    <a:schemeClr val="tx1"/>
                  </a:solidFill>
                </a:rPr>
                <a:t>Parcours Avenir</a:t>
              </a:r>
              <a:endParaRPr lang="fr-FR" sz="2400" b="1" kern="1200" dirty="0">
                <a:solidFill>
                  <a:schemeClr val="tx1"/>
                </a:solidFill>
              </a:endParaRPr>
            </a:p>
          </p:txBody>
        </p:sp>
      </p:grpSp>
      <p:grpSp>
        <p:nvGrpSpPr>
          <p:cNvPr id="13" name="Groupe 12"/>
          <p:cNvGrpSpPr/>
          <p:nvPr/>
        </p:nvGrpSpPr>
        <p:grpSpPr>
          <a:xfrm>
            <a:off x="1923659" y="754725"/>
            <a:ext cx="2060208" cy="2060208"/>
            <a:chOff x="2689212" y="231510"/>
            <a:chExt cx="2060208" cy="2060208"/>
          </a:xfrm>
          <a:scene3d>
            <a:camera prst="orthographicFront">
              <a:rot lat="0" lon="0" rev="0"/>
            </a:camera>
            <a:lightRig rig="balanced" dir="t">
              <a:rot lat="0" lon="0" rev="8700000"/>
            </a:lightRig>
          </a:scene3d>
        </p:grpSpPr>
        <p:sp>
          <p:nvSpPr>
            <p:cNvPr id="17" name="Forme 16"/>
            <p:cNvSpPr/>
            <p:nvPr/>
          </p:nvSpPr>
          <p:spPr>
            <a:xfrm rot="20700000">
              <a:off x="2689212" y="231510"/>
              <a:ext cx="2060208" cy="2060208"/>
            </a:xfrm>
            <a:prstGeom prst="gear6">
              <a:avLst/>
            </a:prstGeom>
            <a:ln>
              <a:noFill/>
            </a:ln>
            <a:effectLst>
              <a:outerShdw blurRad="44450" dist="27940" dir="5400000" algn="ctr">
                <a:srgbClr val="000000">
                  <a:alpha val="32000"/>
                </a:srgbClr>
              </a:outerShdw>
            </a:effectLst>
            <a:sp3d>
              <a:bevelT w="190500" h="38100"/>
            </a:sp3d>
          </p:spPr>
          <p:style>
            <a:lnRef idx="0">
              <a:schemeClr val="accent6"/>
            </a:lnRef>
            <a:fillRef idx="3">
              <a:schemeClr val="accent6"/>
            </a:fillRef>
            <a:effectRef idx="3">
              <a:schemeClr val="accent6"/>
            </a:effectRef>
            <a:fontRef idx="minor">
              <a:schemeClr val="lt1"/>
            </a:fontRef>
          </p:style>
        </p:sp>
        <p:sp>
          <p:nvSpPr>
            <p:cNvPr id="18" name="Forme 8"/>
            <p:cNvSpPr/>
            <p:nvPr/>
          </p:nvSpPr>
          <p:spPr>
            <a:xfrm>
              <a:off x="3141076" y="683374"/>
              <a:ext cx="1156480" cy="115648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fr-FR" sz="2400" b="1" kern="1200" dirty="0" smtClean="0">
                  <a:solidFill>
                    <a:schemeClr val="tx1"/>
                  </a:solidFill>
                </a:rPr>
                <a:t>Enseignements&amp; EPI</a:t>
              </a:r>
              <a:endParaRPr lang="fr-FR" sz="2400" b="1" kern="1200" dirty="0">
                <a:solidFill>
                  <a:schemeClr val="tx1"/>
                </a:solidFill>
              </a:endParaRPr>
            </a:p>
          </p:txBody>
        </p:sp>
      </p:grpSp>
      <p:sp>
        <p:nvSpPr>
          <p:cNvPr id="14" name="Flèche en arc 13"/>
          <p:cNvSpPr/>
          <p:nvPr/>
        </p:nvSpPr>
        <p:spPr>
          <a:xfrm>
            <a:off x="2217615" y="2445700"/>
            <a:ext cx="3700737" cy="3700737"/>
          </a:xfrm>
          <a:prstGeom prst="circularArrow">
            <a:avLst>
              <a:gd name="adj1" fmla="val 4687"/>
              <a:gd name="adj2" fmla="val 299029"/>
              <a:gd name="adj3" fmla="val 2536798"/>
              <a:gd name="adj4" fmla="val 15817526"/>
              <a:gd name="adj5" fmla="val 5469"/>
            </a:avLst>
          </a:prstGeom>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5" name="Forme 14"/>
          <p:cNvSpPr/>
          <p:nvPr/>
        </p:nvSpPr>
        <p:spPr>
          <a:xfrm>
            <a:off x="373554" y="1735562"/>
            <a:ext cx="2688817" cy="2688817"/>
          </a:xfrm>
          <a:prstGeom prst="leftCircularArrow">
            <a:avLst>
              <a:gd name="adj1" fmla="val 6452"/>
              <a:gd name="adj2" fmla="val 429999"/>
              <a:gd name="adj3" fmla="val 10489124"/>
              <a:gd name="adj4" fmla="val 14837806"/>
              <a:gd name="adj5" fmla="val 7527"/>
            </a:avLst>
          </a:prstGeom>
        </p:spPr>
        <p:style>
          <a:lnRef idx="0">
            <a:schemeClr val="lt1">
              <a:hueOff val="0"/>
              <a:satOff val="0"/>
              <a:lumOff val="0"/>
              <a:alphaOff val="0"/>
            </a:schemeClr>
          </a:lnRef>
          <a:fillRef idx="1">
            <a:schemeClr val="accent5">
              <a:hueOff val="-4966938"/>
              <a:satOff val="19906"/>
              <a:lumOff val="4314"/>
              <a:alphaOff val="0"/>
            </a:schemeClr>
          </a:fillRef>
          <a:effectRef idx="0">
            <a:schemeClr val="accent5">
              <a:hueOff val="-4966938"/>
              <a:satOff val="19906"/>
              <a:lumOff val="4314"/>
              <a:alphaOff val="0"/>
            </a:schemeClr>
          </a:effectRef>
          <a:fontRef idx="minor">
            <a:schemeClr val="lt1"/>
          </a:fontRef>
        </p:style>
      </p:sp>
      <p:sp>
        <p:nvSpPr>
          <p:cNvPr id="16" name="Flèche en arc 15"/>
          <p:cNvSpPr/>
          <p:nvPr/>
        </p:nvSpPr>
        <p:spPr>
          <a:xfrm>
            <a:off x="1447111" y="298904"/>
            <a:ext cx="2899086" cy="2899086"/>
          </a:xfrm>
          <a:prstGeom prst="circularArrow">
            <a:avLst>
              <a:gd name="adj1" fmla="val 5984"/>
              <a:gd name="adj2" fmla="val 394124"/>
              <a:gd name="adj3" fmla="val 13313824"/>
              <a:gd name="adj4" fmla="val 10508221"/>
              <a:gd name="adj5" fmla="val 6981"/>
            </a:avLst>
          </a:prstGeom>
        </p:spPr>
        <p:style>
          <a:lnRef idx="0">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sp>
      <p:sp>
        <p:nvSpPr>
          <p:cNvPr id="23" name="ZoneTexte 22"/>
          <p:cNvSpPr txBox="1"/>
          <p:nvPr/>
        </p:nvSpPr>
        <p:spPr>
          <a:xfrm>
            <a:off x="4135928" y="187714"/>
            <a:ext cx="4824670" cy="2246769"/>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fr-FR" sz="2800" b="1" dirty="0" smtClean="0">
                <a:solidFill>
                  <a:prstClr val="white"/>
                </a:solidFill>
              </a:rPr>
              <a:t>Quelle approche ?</a:t>
            </a:r>
            <a:br>
              <a:rPr lang="fr-FR" sz="2800" b="1" dirty="0" smtClean="0">
                <a:solidFill>
                  <a:prstClr val="white"/>
                </a:solidFill>
              </a:rPr>
            </a:br>
            <a:r>
              <a:rPr lang="fr-FR" sz="2800" b="1" dirty="0" smtClean="0">
                <a:solidFill>
                  <a:prstClr val="white"/>
                </a:solidFill>
              </a:rPr>
              <a:t>Quel projet « Découverte Professionnelle » en lien avec le projet de formation pour la classe de 3PP ?</a:t>
            </a:r>
            <a:endParaRPr lang="fr-FR" sz="2800" b="1" dirty="0">
              <a:solidFill>
                <a:prstClr val="white"/>
              </a:solidFill>
            </a:endParaRPr>
          </a:p>
        </p:txBody>
      </p:sp>
    </p:spTree>
    <p:extLst>
      <p:ext uri="{BB962C8B-B14F-4D97-AF65-F5344CB8AC3E}">
        <p14:creationId xmlns:p14="http://schemas.microsoft.com/office/powerpoint/2010/main" val="35983091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4294967295"/>
          </p:nvPr>
        </p:nvSpPr>
        <p:spPr>
          <a:xfrm>
            <a:off x="8149942" y="6390910"/>
            <a:ext cx="750217" cy="310321"/>
          </a:xfrm>
          <a:prstGeom prst="rect">
            <a:avLst/>
          </a:prstGeom>
        </p:spPr>
        <p:txBody>
          <a:bodyPr vert="horz" lIns="91440" tIns="45720" rIns="91440" bIns="45720" rtlCol="0" anchor="ctr"/>
          <a:lstStyle>
            <a:lvl1pPr algn="r">
              <a:defRPr sz="1000" b="1">
                <a:solidFill>
                  <a:srgbClr val="000000"/>
                </a:solidFill>
              </a:defRPr>
            </a:lvl1pPr>
          </a:lstStyle>
          <a:p>
            <a:r>
              <a:rPr lang="fr-FR" dirty="0" smtClean="0"/>
              <a:t>11</a:t>
            </a:r>
            <a:endParaRPr lang="fr-FR" dirty="0"/>
          </a:p>
        </p:txBody>
      </p:sp>
      <p:sp>
        <p:nvSpPr>
          <p:cNvPr id="6" name="Espace réservé du pied de page 4"/>
          <p:cNvSpPr txBox="1">
            <a:spLocks/>
          </p:cNvSpPr>
          <p:nvPr/>
        </p:nvSpPr>
        <p:spPr>
          <a:xfrm>
            <a:off x="6989618" y="6390910"/>
            <a:ext cx="1160324"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chemeClr val="tx1">
                    <a:lumMod val="75000"/>
                    <a:lumOff val="25000"/>
                  </a:schemeClr>
                </a:solidFill>
              </a:rPr>
              <a:t>8 juin</a:t>
            </a:r>
            <a:r>
              <a:rPr lang="fr-FR" baseline="0" dirty="0" smtClean="0">
                <a:solidFill>
                  <a:schemeClr val="tx1">
                    <a:lumMod val="75000"/>
                    <a:lumOff val="25000"/>
                  </a:schemeClr>
                </a:solidFill>
              </a:rPr>
              <a:t> 2017</a:t>
            </a:r>
            <a:endParaRPr lang="fr-FR" dirty="0" smtClean="0">
              <a:solidFill>
                <a:schemeClr val="tx1">
                  <a:lumMod val="75000"/>
                  <a:lumOff val="25000"/>
                </a:schemeClr>
              </a:solidFill>
            </a:endParaRPr>
          </a:p>
          <a:p>
            <a:endParaRPr lang="fr-FR" dirty="0"/>
          </a:p>
        </p:txBody>
      </p:sp>
      <p:sp>
        <p:nvSpPr>
          <p:cNvPr id="9" name="Espace réservé du pied de page 4"/>
          <p:cNvSpPr txBox="1">
            <a:spLocks/>
          </p:cNvSpPr>
          <p:nvPr/>
        </p:nvSpPr>
        <p:spPr>
          <a:xfrm>
            <a:off x="2357525" y="6146185"/>
            <a:ext cx="3120150" cy="676894"/>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b="1" dirty="0" smtClean="0">
                <a:solidFill>
                  <a:srgbClr val="683086"/>
                </a:solidFill>
              </a:rPr>
              <a:t>IGEN</a:t>
            </a:r>
            <a:r>
              <a:rPr lang="fr-FR" dirty="0" smtClean="0">
                <a:solidFill>
                  <a:srgbClr val="00919D"/>
                </a:solidFill>
              </a:rPr>
              <a:t/>
            </a:r>
            <a:br>
              <a:rPr lang="fr-FR" dirty="0" smtClean="0">
                <a:solidFill>
                  <a:srgbClr val="00919D"/>
                </a:solidFill>
              </a:rPr>
            </a:br>
            <a:r>
              <a:rPr lang="fr-FR" dirty="0" smtClean="0">
                <a:solidFill>
                  <a:schemeClr val="tx1">
                    <a:lumMod val="75000"/>
                    <a:lumOff val="25000"/>
                  </a:schemeClr>
                </a:solidFill>
              </a:rPr>
              <a:t>titre de la présentation</a:t>
            </a:r>
          </a:p>
          <a:p>
            <a:endParaRPr lang="fr-FR" dirty="0"/>
          </a:p>
        </p:txBody>
      </p:sp>
      <p:pic>
        <p:nvPicPr>
          <p:cNvPr id="10" name="Image 9" descr="2017_MEN_horizontal_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6933" y="6132905"/>
            <a:ext cx="1463675"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Flèche vers le bas 24"/>
          <p:cNvSpPr/>
          <p:nvPr/>
        </p:nvSpPr>
        <p:spPr>
          <a:xfrm>
            <a:off x="4367542" y="1576168"/>
            <a:ext cx="428734" cy="4380397"/>
          </a:xfrm>
          <a:prstGeom prst="downArrow">
            <a:avLst>
              <a:gd name="adj1" fmla="val 50000"/>
              <a:gd name="adj2" fmla="val 7546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Ellipse 25"/>
          <p:cNvSpPr/>
          <p:nvPr/>
        </p:nvSpPr>
        <p:spPr>
          <a:xfrm>
            <a:off x="5148080" y="2409365"/>
            <a:ext cx="1205979" cy="565787"/>
          </a:xfrm>
          <a:prstGeom prst="ellipse">
            <a:avLst/>
          </a:prstGeom>
          <a:ln>
            <a:prstDash val="dash"/>
          </a:ln>
        </p:spPr>
        <p:style>
          <a:lnRef idx="1">
            <a:schemeClr val="accent5"/>
          </a:lnRef>
          <a:fillRef idx="2">
            <a:schemeClr val="accent5"/>
          </a:fillRef>
          <a:effectRef idx="1">
            <a:schemeClr val="accent5"/>
          </a:effectRef>
          <a:fontRef idx="minor">
            <a:schemeClr val="dk1"/>
          </a:fontRef>
        </p:style>
        <p:txBody>
          <a:bodyPr rtlCol="0" anchor="ctr"/>
          <a:lstStyle/>
          <a:p>
            <a:pPr algn="ctr"/>
            <a:r>
              <a:rPr lang="fr-FR" b="1" dirty="0" smtClean="0"/>
              <a:t>EPI</a:t>
            </a:r>
          </a:p>
        </p:txBody>
      </p:sp>
      <p:sp>
        <p:nvSpPr>
          <p:cNvPr id="27" name="Ellipse 26"/>
          <p:cNvSpPr/>
          <p:nvPr/>
        </p:nvSpPr>
        <p:spPr>
          <a:xfrm>
            <a:off x="700080" y="429271"/>
            <a:ext cx="2410287" cy="1049397"/>
          </a:xfrm>
          <a:prstGeom prst="ellipse">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2400" b="1" dirty="0" smtClean="0"/>
              <a:t>PARCOURS</a:t>
            </a:r>
          </a:p>
          <a:p>
            <a:pPr algn="ctr"/>
            <a:r>
              <a:rPr lang="fr-FR" sz="2400" b="1" dirty="0" smtClean="0"/>
              <a:t>AVENIR</a:t>
            </a:r>
            <a:endParaRPr lang="fr-FR" sz="2400" b="1" dirty="0"/>
          </a:p>
        </p:txBody>
      </p:sp>
      <p:sp>
        <p:nvSpPr>
          <p:cNvPr id="28" name="Ellipse 27"/>
          <p:cNvSpPr/>
          <p:nvPr/>
        </p:nvSpPr>
        <p:spPr>
          <a:xfrm>
            <a:off x="987490" y="4537450"/>
            <a:ext cx="2160300" cy="1103801"/>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1600" b="1" dirty="0" smtClean="0"/>
              <a:t>PARCOURS ARTISTIQUE ET </a:t>
            </a:r>
          </a:p>
          <a:p>
            <a:pPr algn="ctr"/>
            <a:r>
              <a:rPr lang="fr-FR" sz="1600" b="1" dirty="0" smtClean="0"/>
              <a:t>CULTUREL</a:t>
            </a:r>
            <a:endParaRPr lang="fr-FR" sz="1600" b="1" dirty="0"/>
          </a:p>
        </p:txBody>
      </p:sp>
      <p:sp>
        <p:nvSpPr>
          <p:cNvPr id="29" name="Ellipse 28"/>
          <p:cNvSpPr/>
          <p:nvPr/>
        </p:nvSpPr>
        <p:spPr>
          <a:xfrm>
            <a:off x="700080" y="3085087"/>
            <a:ext cx="1563987" cy="1117159"/>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1600" b="1" dirty="0" smtClean="0"/>
              <a:t>PARCOURS</a:t>
            </a:r>
          </a:p>
          <a:p>
            <a:pPr algn="ctr"/>
            <a:r>
              <a:rPr lang="fr-FR" sz="1600" b="1" dirty="0" smtClean="0"/>
              <a:t>CITOYEN</a:t>
            </a:r>
            <a:endParaRPr lang="fr-FR" sz="1600" b="1" dirty="0"/>
          </a:p>
        </p:txBody>
      </p:sp>
      <p:sp>
        <p:nvSpPr>
          <p:cNvPr id="30" name="Ellipse 29"/>
          <p:cNvSpPr/>
          <p:nvPr/>
        </p:nvSpPr>
        <p:spPr>
          <a:xfrm>
            <a:off x="653959" y="1766583"/>
            <a:ext cx="1656230" cy="1117159"/>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1600" b="1" dirty="0" smtClean="0"/>
              <a:t>PARCOURS</a:t>
            </a:r>
          </a:p>
          <a:p>
            <a:pPr algn="ctr"/>
            <a:r>
              <a:rPr lang="fr-FR" sz="1600" b="1" dirty="0" smtClean="0"/>
              <a:t>SANTE</a:t>
            </a:r>
            <a:endParaRPr lang="fr-FR" sz="1600" b="1" dirty="0"/>
          </a:p>
        </p:txBody>
      </p:sp>
      <p:sp>
        <p:nvSpPr>
          <p:cNvPr id="31" name="Rectangle à coins arrondis 30"/>
          <p:cNvSpPr/>
          <p:nvPr/>
        </p:nvSpPr>
        <p:spPr>
          <a:xfrm>
            <a:off x="3245573" y="670714"/>
            <a:ext cx="2556355" cy="948343"/>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4000" b="1" dirty="0" smtClean="0"/>
              <a:t>PROJET</a:t>
            </a:r>
            <a:endParaRPr lang="fr-FR" sz="4000" b="1" dirty="0"/>
          </a:p>
        </p:txBody>
      </p:sp>
      <p:sp>
        <p:nvSpPr>
          <p:cNvPr id="32" name="Ellipse 31"/>
          <p:cNvSpPr/>
          <p:nvPr/>
        </p:nvSpPr>
        <p:spPr>
          <a:xfrm>
            <a:off x="3760084" y="2238366"/>
            <a:ext cx="1620227" cy="756105"/>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b="1" dirty="0" smtClean="0">
                <a:solidFill>
                  <a:srgbClr val="C00000"/>
                </a:solidFill>
              </a:rPr>
              <a:t>Activité 1</a:t>
            </a:r>
            <a:endParaRPr lang="fr-FR" b="1" dirty="0">
              <a:solidFill>
                <a:srgbClr val="C00000"/>
              </a:solidFill>
            </a:endParaRPr>
          </a:p>
        </p:txBody>
      </p:sp>
      <p:sp>
        <p:nvSpPr>
          <p:cNvPr id="33" name="Ellipse 32"/>
          <p:cNvSpPr/>
          <p:nvPr/>
        </p:nvSpPr>
        <p:spPr>
          <a:xfrm>
            <a:off x="3755248" y="3542663"/>
            <a:ext cx="1620227" cy="756105"/>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b="1" dirty="0" smtClean="0">
                <a:solidFill>
                  <a:srgbClr val="C00000"/>
                </a:solidFill>
              </a:rPr>
              <a:t>Activité 2</a:t>
            </a:r>
            <a:endParaRPr lang="fr-FR" b="1" dirty="0">
              <a:solidFill>
                <a:srgbClr val="C00000"/>
              </a:solidFill>
            </a:endParaRPr>
          </a:p>
        </p:txBody>
      </p:sp>
      <p:sp>
        <p:nvSpPr>
          <p:cNvPr id="34" name="Ellipse 33"/>
          <p:cNvSpPr/>
          <p:nvPr/>
        </p:nvSpPr>
        <p:spPr>
          <a:xfrm>
            <a:off x="3760084" y="4772564"/>
            <a:ext cx="1620227" cy="756105"/>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b="1" dirty="0" smtClean="0">
                <a:solidFill>
                  <a:srgbClr val="C00000"/>
                </a:solidFill>
              </a:rPr>
              <a:t>Activité 3</a:t>
            </a:r>
            <a:endParaRPr lang="fr-FR" b="1" dirty="0">
              <a:solidFill>
                <a:srgbClr val="C00000"/>
              </a:solidFill>
            </a:endParaRPr>
          </a:p>
        </p:txBody>
      </p:sp>
      <p:sp>
        <p:nvSpPr>
          <p:cNvPr id="35" name="Ellipse 34"/>
          <p:cNvSpPr/>
          <p:nvPr/>
        </p:nvSpPr>
        <p:spPr>
          <a:xfrm>
            <a:off x="5545910" y="2874163"/>
            <a:ext cx="1980276" cy="620216"/>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b="1" dirty="0" smtClean="0"/>
              <a:t>DISCIPLINES</a:t>
            </a:r>
          </a:p>
        </p:txBody>
      </p:sp>
      <p:sp>
        <p:nvSpPr>
          <p:cNvPr id="36" name="Ellipse 35"/>
          <p:cNvSpPr/>
          <p:nvPr/>
        </p:nvSpPr>
        <p:spPr>
          <a:xfrm>
            <a:off x="5751069" y="2050631"/>
            <a:ext cx="1931391" cy="565787"/>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b="1" dirty="0" smtClean="0"/>
              <a:t>DISCIPLINES</a:t>
            </a:r>
          </a:p>
        </p:txBody>
      </p:sp>
      <p:sp>
        <p:nvSpPr>
          <p:cNvPr id="37" name="Ellipse 36"/>
          <p:cNvSpPr/>
          <p:nvPr/>
        </p:nvSpPr>
        <p:spPr>
          <a:xfrm>
            <a:off x="6948330" y="3214767"/>
            <a:ext cx="1656230" cy="1448157"/>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b="1" dirty="0" smtClean="0"/>
              <a:t>SOCLE</a:t>
            </a:r>
          </a:p>
          <a:p>
            <a:pPr algn="ctr"/>
            <a:r>
              <a:rPr lang="fr-FR" b="1" dirty="0" smtClean="0"/>
              <a:t>COMMUN</a:t>
            </a:r>
          </a:p>
        </p:txBody>
      </p:sp>
      <p:sp>
        <p:nvSpPr>
          <p:cNvPr id="38" name="ZoneTexte 37"/>
          <p:cNvSpPr txBox="1"/>
          <p:nvPr/>
        </p:nvSpPr>
        <p:spPr>
          <a:xfrm>
            <a:off x="3620882" y="122508"/>
            <a:ext cx="5337836" cy="46166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fr-FR" sz="2400" dirty="0" smtClean="0"/>
              <a:t>Développer une démarche de projet</a:t>
            </a:r>
            <a:endParaRPr lang="fr-FR" sz="2400" dirty="0"/>
          </a:p>
        </p:txBody>
      </p:sp>
      <p:sp>
        <p:nvSpPr>
          <p:cNvPr id="39" name="Ellipse 38"/>
          <p:cNvSpPr/>
          <p:nvPr/>
        </p:nvSpPr>
        <p:spPr>
          <a:xfrm>
            <a:off x="5220090" y="3871297"/>
            <a:ext cx="1980276" cy="620216"/>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b="1" dirty="0" smtClean="0"/>
              <a:t>DISCIPLINES</a:t>
            </a:r>
          </a:p>
        </p:txBody>
      </p:sp>
      <p:cxnSp>
        <p:nvCxnSpPr>
          <p:cNvPr id="40" name="Connecteur droit 39"/>
          <p:cNvCxnSpPr>
            <a:stCxn id="33" idx="2"/>
            <a:endCxn id="30" idx="6"/>
          </p:cNvCxnSpPr>
          <p:nvPr/>
        </p:nvCxnSpPr>
        <p:spPr>
          <a:xfrm flipH="1" flipV="1">
            <a:off x="2310189" y="2325163"/>
            <a:ext cx="1445059" cy="1595553"/>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Connecteur droit 40"/>
          <p:cNvCxnSpPr/>
          <p:nvPr/>
        </p:nvCxnSpPr>
        <p:spPr>
          <a:xfrm>
            <a:off x="2534598" y="3209710"/>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Connecteur droit 41"/>
          <p:cNvCxnSpPr>
            <a:stCxn id="33" idx="2"/>
            <a:endCxn id="29" idx="6"/>
          </p:cNvCxnSpPr>
          <p:nvPr/>
        </p:nvCxnSpPr>
        <p:spPr>
          <a:xfrm flipH="1" flipV="1">
            <a:off x="2264067" y="3643667"/>
            <a:ext cx="1491181" cy="277049"/>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Connecteur droit 42"/>
          <p:cNvCxnSpPr>
            <a:stCxn id="32" idx="3"/>
            <a:endCxn id="28" idx="7"/>
          </p:cNvCxnSpPr>
          <p:nvPr/>
        </p:nvCxnSpPr>
        <p:spPr>
          <a:xfrm flipH="1">
            <a:off x="2831421" y="2883742"/>
            <a:ext cx="1165940" cy="1815356"/>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Connecteur droit 43"/>
          <p:cNvCxnSpPr>
            <a:stCxn id="34" idx="2"/>
            <a:endCxn id="28" idx="7"/>
          </p:cNvCxnSpPr>
          <p:nvPr/>
        </p:nvCxnSpPr>
        <p:spPr>
          <a:xfrm flipH="1" flipV="1">
            <a:off x="2831421" y="4699098"/>
            <a:ext cx="928663" cy="451519"/>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Connecteur droit 44"/>
          <p:cNvCxnSpPr>
            <a:stCxn id="37" idx="3"/>
            <a:endCxn id="47" idx="7"/>
          </p:cNvCxnSpPr>
          <p:nvPr/>
        </p:nvCxnSpPr>
        <p:spPr>
          <a:xfrm flipH="1">
            <a:off x="6910361" y="4450846"/>
            <a:ext cx="280518" cy="661018"/>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Connecteur droit 45"/>
          <p:cNvCxnSpPr>
            <a:stCxn id="32" idx="2"/>
            <a:endCxn id="30" idx="7"/>
          </p:cNvCxnSpPr>
          <p:nvPr/>
        </p:nvCxnSpPr>
        <p:spPr>
          <a:xfrm flipH="1" flipV="1">
            <a:off x="2067640" y="1930187"/>
            <a:ext cx="1692444" cy="686232"/>
          </a:xfrm>
          <a:prstGeom prst="line">
            <a:avLst/>
          </a:prstGeom>
        </p:spPr>
        <p:style>
          <a:lnRef idx="1">
            <a:schemeClr val="accent1"/>
          </a:lnRef>
          <a:fillRef idx="0">
            <a:schemeClr val="accent1"/>
          </a:fillRef>
          <a:effectRef idx="0">
            <a:schemeClr val="accent1"/>
          </a:effectRef>
          <a:fontRef idx="minor">
            <a:schemeClr val="tx1"/>
          </a:fontRef>
        </p:style>
      </p:cxnSp>
      <p:sp>
        <p:nvSpPr>
          <p:cNvPr id="47" name="Ellipse 46"/>
          <p:cNvSpPr/>
          <p:nvPr/>
        </p:nvSpPr>
        <p:spPr>
          <a:xfrm>
            <a:off x="5220090" y="5021035"/>
            <a:ext cx="1980276" cy="620216"/>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b="1" dirty="0" smtClean="0"/>
              <a:t>DISCIPLINES</a:t>
            </a:r>
          </a:p>
        </p:txBody>
      </p:sp>
      <p:cxnSp>
        <p:nvCxnSpPr>
          <p:cNvPr id="49" name="Connecteur droit 48"/>
          <p:cNvCxnSpPr>
            <a:stCxn id="36" idx="5"/>
            <a:endCxn id="37" idx="0"/>
          </p:cNvCxnSpPr>
          <p:nvPr/>
        </p:nvCxnSpPr>
        <p:spPr>
          <a:xfrm>
            <a:off x="7399614" y="2533560"/>
            <a:ext cx="376831" cy="681207"/>
          </a:xfrm>
          <a:prstGeom prst="line">
            <a:avLst/>
          </a:prstGeom>
        </p:spPr>
        <p:style>
          <a:lnRef idx="1">
            <a:schemeClr val="accent1"/>
          </a:lnRef>
          <a:fillRef idx="0">
            <a:schemeClr val="accent1"/>
          </a:fillRef>
          <a:effectRef idx="0">
            <a:schemeClr val="accent1"/>
          </a:effectRef>
          <a:fontRef idx="minor">
            <a:schemeClr val="tx1"/>
          </a:fontRef>
        </p:style>
      </p:cxnSp>
      <p:sp>
        <p:nvSpPr>
          <p:cNvPr id="50" name="Ellipse 49"/>
          <p:cNvSpPr/>
          <p:nvPr/>
        </p:nvSpPr>
        <p:spPr>
          <a:xfrm>
            <a:off x="5538725" y="4455248"/>
            <a:ext cx="1205979" cy="565787"/>
          </a:xfrm>
          <a:prstGeom prst="ellipse">
            <a:avLst/>
          </a:prstGeom>
          <a:ln>
            <a:prstDash val="dash"/>
          </a:ln>
        </p:spPr>
        <p:style>
          <a:lnRef idx="1">
            <a:schemeClr val="accent5"/>
          </a:lnRef>
          <a:fillRef idx="2">
            <a:schemeClr val="accent5"/>
          </a:fillRef>
          <a:effectRef idx="1">
            <a:schemeClr val="accent5"/>
          </a:effectRef>
          <a:fontRef idx="minor">
            <a:schemeClr val="dk1"/>
          </a:fontRef>
        </p:style>
        <p:txBody>
          <a:bodyPr rtlCol="0" anchor="ctr"/>
          <a:lstStyle/>
          <a:p>
            <a:pPr algn="ctr"/>
            <a:r>
              <a:rPr lang="fr-FR" b="1" dirty="0" smtClean="0"/>
              <a:t>EPI</a:t>
            </a:r>
          </a:p>
        </p:txBody>
      </p:sp>
      <p:cxnSp>
        <p:nvCxnSpPr>
          <p:cNvPr id="51" name="Connecteur droit 50"/>
          <p:cNvCxnSpPr>
            <a:stCxn id="32" idx="1"/>
          </p:cNvCxnSpPr>
          <p:nvPr/>
        </p:nvCxnSpPr>
        <p:spPr>
          <a:xfrm flipH="1" flipV="1">
            <a:off x="2310189" y="1396400"/>
            <a:ext cx="1687172" cy="95269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4356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grpId="0" nodeType="withEffect">
                                  <p:stCondLst>
                                    <p:cond delay="10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7"/>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9"/>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9" grpId="0" animBg="1"/>
      <p:bldP spid="47" grpId="0" animBg="1"/>
      <p:bldP spid="5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4294967295"/>
          </p:nvPr>
        </p:nvSpPr>
        <p:spPr>
          <a:xfrm>
            <a:off x="8149942" y="6390910"/>
            <a:ext cx="750217" cy="310321"/>
          </a:xfrm>
          <a:prstGeom prst="rect">
            <a:avLst/>
          </a:prstGeom>
        </p:spPr>
        <p:txBody>
          <a:bodyPr vert="horz" lIns="91440" tIns="45720" rIns="91440" bIns="45720" rtlCol="0" anchor="ctr"/>
          <a:lstStyle>
            <a:lvl1pPr algn="r">
              <a:defRPr sz="1000" b="1">
                <a:solidFill>
                  <a:srgbClr val="000000"/>
                </a:solidFill>
              </a:defRPr>
            </a:lvl1pPr>
          </a:lstStyle>
          <a:p>
            <a:r>
              <a:rPr lang="fr-FR" dirty="0" smtClean="0"/>
              <a:t>12</a:t>
            </a:r>
            <a:endParaRPr lang="fr-FR" dirty="0"/>
          </a:p>
        </p:txBody>
      </p:sp>
      <p:sp>
        <p:nvSpPr>
          <p:cNvPr id="6" name="Espace réservé du pied de page 4"/>
          <p:cNvSpPr txBox="1">
            <a:spLocks/>
          </p:cNvSpPr>
          <p:nvPr/>
        </p:nvSpPr>
        <p:spPr>
          <a:xfrm>
            <a:off x="6989618" y="6390910"/>
            <a:ext cx="1160324"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chemeClr val="tx1">
                    <a:lumMod val="75000"/>
                    <a:lumOff val="25000"/>
                  </a:schemeClr>
                </a:solidFill>
              </a:rPr>
              <a:t>8 juin</a:t>
            </a:r>
            <a:r>
              <a:rPr lang="fr-FR" baseline="0" dirty="0" smtClean="0">
                <a:solidFill>
                  <a:schemeClr val="tx1">
                    <a:lumMod val="75000"/>
                    <a:lumOff val="25000"/>
                  </a:schemeClr>
                </a:solidFill>
              </a:rPr>
              <a:t> 2017</a:t>
            </a:r>
            <a:endParaRPr lang="fr-FR" dirty="0" smtClean="0">
              <a:solidFill>
                <a:schemeClr val="tx1">
                  <a:lumMod val="75000"/>
                  <a:lumOff val="25000"/>
                </a:schemeClr>
              </a:solidFill>
            </a:endParaRPr>
          </a:p>
          <a:p>
            <a:endParaRPr lang="fr-FR" dirty="0"/>
          </a:p>
        </p:txBody>
      </p:sp>
      <p:sp>
        <p:nvSpPr>
          <p:cNvPr id="9" name="Espace réservé du pied de page 4"/>
          <p:cNvSpPr txBox="1">
            <a:spLocks/>
          </p:cNvSpPr>
          <p:nvPr/>
        </p:nvSpPr>
        <p:spPr>
          <a:xfrm>
            <a:off x="2357525" y="6146185"/>
            <a:ext cx="3120150" cy="676894"/>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b="1" dirty="0" smtClean="0">
                <a:solidFill>
                  <a:srgbClr val="683086"/>
                </a:solidFill>
              </a:rPr>
              <a:t>IGEN</a:t>
            </a:r>
            <a:r>
              <a:rPr lang="fr-FR" dirty="0" smtClean="0">
                <a:solidFill>
                  <a:srgbClr val="00919D"/>
                </a:solidFill>
              </a:rPr>
              <a:t/>
            </a:r>
            <a:br>
              <a:rPr lang="fr-FR" dirty="0" smtClean="0">
                <a:solidFill>
                  <a:srgbClr val="00919D"/>
                </a:solidFill>
              </a:rPr>
            </a:br>
            <a:r>
              <a:rPr lang="fr-FR" dirty="0" smtClean="0">
                <a:solidFill>
                  <a:schemeClr val="tx1">
                    <a:lumMod val="75000"/>
                    <a:lumOff val="25000"/>
                  </a:schemeClr>
                </a:solidFill>
              </a:rPr>
              <a:t>titre de la présentation</a:t>
            </a:r>
          </a:p>
          <a:p>
            <a:endParaRPr lang="fr-FR" dirty="0"/>
          </a:p>
        </p:txBody>
      </p:sp>
      <p:pic>
        <p:nvPicPr>
          <p:cNvPr id="10" name="Image 9" descr="2017_MEN_horizontal_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6933" y="6132905"/>
            <a:ext cx="1463675"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8" name="Tableau 47"/>
          <p:cNvGraphicFramePr>
            <a:graphicFrameLocks noGrp="1"/>
          </p:cNvGraphicFramePr>
          <p:nvPr>
            <p:extLst>
              <p:ext uri="{D42A27DB-BD31-4B8C-83A1-F6EECF244321}">
                <p14:modId xmlns:p14="http://schemas.microsoft.com/office/powerpoint/2010/main" val="2730818225"/>
              </p:ext>
            </p:extLst>
          </p:nvPr>
        </p:nvGraphicFramePr>
        <p:xfrm>
          <a:off x="524682" y="897532"/>
          <a:ext cx="8232740" cy="3552928"/>
        </p:xfrm>
        <a:graphic>
          <a:graphicData uri="http://schemas.openxmlformats.org/drawingml/2006/table">
            <a:tbl>
              <a:tblPr firstRow="1" firstCol="1" bandRow="1"/>
              <a:tblGrid>
                <a:gridCol w="1874866"/>
                <a:gridCol w="2385524"/>
                <a:gridCol w="619962"/>
                <a:gridCol w="388178"/>
                <a:gridCol w="2964210"/>
              </a:tblGrid>
              <a:tr h="177870">
                <a:tc>
                  <a:txBody>
                    <a:bodyPr/>
                    <a:lstStyle/>
                    <a:p>
                      <a:pPr>
                        <a:spcAft>
                          <a:spcPts val="0"/>
                        </a:spcAft>
                      </a:pPr>
                      <a:r>
                        <a:rPr lang="fr-FR" sz="1100" b="1" dirty="0">
                          <a:effectLst/>
                          <a:latin typeface="Arial"/>
                          <a:ea typeface="MS Mincho"/>
                          <a:cs typeface="Times New Roman"/>
                        </a:rPr>
                        <a:t>Intitulé du PROJET</a:t>
                      </a:r>
                    </a:p>
                  </a:txBody>
                  <a:tcPr marL="60103" marR="601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fr-FR" sz="1100" b="1">
                          <a:effectLst/>
                          <a:latin typeface="Arial"/>
                          <a:ea typeface="MS Mincho"/>
                          <a:cs typeface="Times New Roman"/>
                        </a:rPr>
                        <a:t> </a:t>
                      </a:r>
                    </a:p>
                  </a:txBody>
                  <a:tcPr marL="60103" marR="60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gridSpan="2">
                  <a:txBody>
                    <a:bodyPr/>
                    <a:lstStyle/>
                    <a:p>
                      <a:pPr>
                        <a:spcAft>
                          <a:spcPts val="0"/>
                        </a:spcAft>
                      </a:pPr>
                      <a:r>
                        <a:rPr lang="fr-FR" sz="1100" b="1">
                          <a:solidFill>
                            <a:srgbClr val="000000"/>
                          </a:solidFill>
                          <a:effectLst/>
                          <a:latin typeface="Arial"/>
                          <a:ea typeface="MS Mincho"/>
                          <a:cs typeface="Times New Roman"/>
                        </a:rPr>
                        <a:t>Lycée : </a:t>
                      </a:r>
                      <a:endParaRPr lang="fr-FR" sz="1100" b="1">
                        <a:effectLst/>
                        <a:latin typeface="Arial"/>
                        <a:ea typeface="MS Mincho"/>
                        <a:cs typeface="Times New Roman"/>
                      </a:endParaRPr>
                    </a:p>
                  </a:txBody>
                  <a:tcPr marL="60103" marR="60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r>
              <a:tr h="380174">
                <a:tc>
                  <a:txBody>
                    <a:bodyPr/>
                    <a:lstStyle/>
                    <a:p>
                      <a:pPr>
                        <a:spcAft>
                          <a:spcPts val="0"/>
                        </a:spcAft>
                      </a:pPr>
                      <a:r>
                        <a:rPr lang="fr-FR" sz="1100" b="1" dirty="0">
                          <a:effectLst/>
                          <a:latin typeface="Arial"/>
                          <a:ea typeface="MS Mincho"/>
                          <a:cs typeface="Times New Roman"/>
                        </a:rPr>
                        <a:t>Descriptif sommaire du projet </a:t>
                      </a:r>
                    </a:p>
                  </a:txBody>
                  <a:tcPr marL="60103" marR="601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spcAft>
                          <a:spcPts val="0"/>
                        </a:spcAft>
                      </a:pPr>
                      <a:r>
                        <a:rPr lang="fr-FR" sz="1100" b="1">
                          <a:effectLst/>
                          <a:latin typeface="Arial"/>
                          <a:ea typeface="MS Mincho"/>
                          <a:cs typeface="Times New Roman"/>
                        </a:rPr>
                        <a:t> </a:t>
                      </a:r>
                    </a:p>
                    <a:p>
                      <a:pPr>
                        <a:spcAft>
                          <a:spcPts val="0"/>
                        </a:spcAft>
                      </a:pPr>
                      <a:r>
                        <a:rPr lang="fr-FR" sz="1100" b="1">
                          <a:effectLst/>
                          <a:latin typeface="Arial"/>
                          <a:ea typeface="MS Mincho"/>
                          <a:cs typeface="Times New Roman"/>
                        </a:rPr>
                        <a:t> </a:t>
                      </a:r>
                    </a:p>
                  </a:txBody>
                  <a:tcPr marL="60103" marR="60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r>
              <a:tr h="355739">
                <a:tc>
                  <a:txBody>
                    <a:bodyPr/>
                    <a:lstStyle/>
                    <a:p>
                      <a:pPr>
                        <a:spcAft>
                          <a:spcPts val="0"/>
                        </a:spcAft>
                      </a:pPr>
                      <a:r>
                        <a:rPr lang="fr-FR" sz="1100" b="1">
                          <a:effectLst/>
                          <a:latin typeface="Arial"/>
                          <a:ea typeface="MS Mincho"/>
                          <a:cs typeface="Times New Roman"/>
                        </a:rPr>
                        <a:t>Durée globale</a:t>
                      </a:r>
                    </a:p>
                  </a:txBody>
                  <a:tcPr marL="60103" marR="601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spcAft>
                          <a:spcPts val="0"/>
                        </a:spcAft>
                      </a:pPr>
                      <a:r>
                        <a:rPr lang="fr-FR" sz="1100" b="1" dirty="0">
                          <a:effectLst/>
                          <a:latin typeface="Arial"/>
                          <a:ea typeface="MS Mincho"/>
                          <a:cs typeface="Times New Roman"/>
                        </a:rPr>
                        <a:t> </a:t>
                      </a:r>
                    </a:p>
                    <a:p>
                      <a:pPr>
                        <a:spcAft>
                          <a:spcPts val="0"/>
                        </a:spcAft>
                      </a:pPr>
                      <a:r>
                        <a:rPr lang="fr-FR" sz="1100" b="1" dirty="0">
                          <a:effectLst/>
                          <a:latin typeface="Arial"/>
                          <a:ea typeface="MS Mincho"/>
                          <a:cs typeface="Times New Roman"/>
                        </a:rPr>
                        <a:t> </a:t>
                      </a:r>
                    </a:p>
                  </a:txBody>
                  <a:tcPr marL="60103" marR="60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r>
              <a:tr h="494808">
                <a:tc>
                  <a:txBody>
                    <a:bodyPr/>
                    <a:lstStyle/>
                    <a:p>
                      <a:pPr>
                        <a:spcAft>
                          <a:spcPts val="0"/>
                        </a:spcAft>
                      </a:pPr>
                      <a:r>
                        <a:rPr lang="fr-FR" sz="1100" b="1" dirty="0">
                          <a:effectLst/>
                          <a:latin typeface="Arial"/>
                          <a:ea typeface="MS Mincho"/>
                          <a:cs typeface="Times New Roman"/>
                        </a:rPr>
                        <a:t>objectifs visés</a:t>
                      </a:r>
                    </a:p>
                  </a:txBody>
                  <a:tcPr marL="60103" marR="601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spcAft>
                          <a:spcPts val="0"/>
                        </a:spcAft>
                      </a:pPr>
                      <a:r>
                        <a:rPr lang="fr-FR" sz="1100" b="1" dirty="0">
                          <a:effectLst/>
                          <a:latin typeface="Arial"/>
                          <a:ea typeface="MS Mincho"/>
                          <a:cs typeface="Times New Roman"/>
                        </a:rPr>
                        <a:t> </a:t>
                      </a:r>
                    </a:p>
                    <a:p>
                      <a:pPr>
                        <a:spcAft>
                          <a:spcPts val="0"/>
                        </a:spcAft>
                      </a:pPr>
                      <a:r>
                        <a:rPr lang="fr-FR" sz="1100" b="1" dirty="0">
                          <a:effectLst/>
                          <a:latin typeface="Arial"/>
                          <a:ea typeface="MS Mincho"/>
                          <a:cs typeface="Times New Roman"/>
                        </a:rPr>
                        <a:t> </a:t>
                      </a:r>
                    </a:p>
                  </a:txBody>
                  <a:tcPr marL="60103" marR="60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r>
              <a:tr h="187768">
                <a:tc gridSpan="5">
                  <a:txBody>
                    <a:bodyPr/>
                    <a:lstStyle/>
                    <a:p>
                      <a:pPr algn="ctr">
                        <a:spcAft>
                          <a:spcPts val="0"/>
                        </a:spcAft>
                      </a:pPr>
                      <a:r>
                        <a:rPr lang="fr-FR" sz="1100" b="1">
                          <a:effectLst/>
                          <a:latin typeface="Arial"/>
                          <a:ea typeface="MS Mincho"/>
                          <a:cs typeface="Times New Roman"/>
                        </a:rPr>
                        <a:t>SCÉNARIO PÉDAGOGIQUE</a:t>
                      </a:r>
                    </a:p>
                  </a:txBody>
                  <a:tcPr marL="60103" marR="601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177870">
                <a:tc>
                  <a:txBody>
                    <a:bodyPr/>
                    <a:lstStyle/>
                    <a:p>
                      <a:pPr>
                        <a:spcAft>
                          <a:spcPts val="0"/>
                        </a:spcAft>
                      </a:pPr>
                      <a:r>
                        <a:rPr lang="fr-FR" sz="1100" b="1" dirty="0">
                          <a:effectLst/>
                          <a:latin typeface="Arial"/>
                          <a:ea typeface="MS Mincho"/>
                          <a:cs typeface="Times New Roman"/>
                        </a:rPr>
                        <a:t>Étapes</a:t>
                      </a:r>
                    </a:p>
                  </a:txBody>
                  <a:tcPr marL="60103" marR="60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100" b="1" dirty="0">
                          <a:effectLst/>
                          <a:latin typeface="Arial"/>
                          <a:ea typeface="MS Mincho"/>
                          <a:cs typeface="Times New Roman"/>
                        </a:rPr>
                        <a:t>activités des élèves </a:t>
                      </a:r>
                    </a:p>
                  </a:txBody>
                  <a:tcPr marL="60103" marR="60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fr-FR" sz="1100" b="1" dirty="0">
                          <a:effectLst/>
                          <a:latin typeface="Arial"/>
                          <a:ea typeface="MS Mincho"/>
                          <a:cs typeface="Times New Roman"/>
                        </a:rPr>
                        <a:t>période</a:t>
                      </a:r>
                    </a:p>
                  </a:txBody>
                  <a:tcPr marL="60103" marR="60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gn="ctr">
                        <a:spcAft>
                          <a:spcPts val="0"/>
                        </a:spcAft>
                      </a:pPr>
                      <a:r>
                        <a:rPr lang="fr-FR" sz="1100" b="1" dirty="0">
                          <a:effectLst/>
                          <a:latin typeface="Arial"/>
                          <a:ea typeface="MS Mincho"/>
                          <a:cs typeface="Times New Roman"/>
                        </a:rPr>
                        <a:t>acteurs </a:t>
                      </a:r>
                    </a:p>
                  </a:txBody>
                  <a:tcPr marL="60103" marR="60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870">
                <a:tc>
                  <a:txBody>
                    <a:bodyPr/>
                    <a:lstStyle/>
                    <a:p>
                      <a:pPr>
                        <a:spcAft>
                          <a:spcPts val="0"/>
                        </a:spcAft>
                      </a:pPr>
                      <a:r>
                        <a:rPr lang="fr-FR" sz="1100" b="1">
                          <a:effectLst/>
                          <a:latin typeface="Arial"/>
                          <a:ea typeface="MS Mincho"/>
                          <a:cs typeface="Times New Roman"/>
                        </a:rPr>
                        <a:t> </a:t>
                      </a:r>
                    </a:p>
                  </a:txBody>
                  <a:tcPr marL="60103" marR="60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spcAft>
                          <a:spcPts val="0"/>
                        </a:spcAft>
                      </a:pPr>
                      <a:r>
                        <a:rPr lang="fr-FR" sz="1100" b="1">
                          <a:effectLst/>
                          <a:latin typeface="Arial"/>
                          <a:ea typeface="MS Mincho"/>
                          <a:cs typeface="Times New Roman"/>
                        </a:rPr>
                        <a:t> </a:t>
                      </a:r>
                    </a:p>
                  </a:txBody>
                  <a:tcPr marL="60103" marR="60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gridSpan="2">
                  <a:txBody>
                    <a:bodyPr/>
                    <a:lstStyle/>
                    <a:p>
                      <a:pPr>
                        <a:spcAft>
                          <a:spcPts val="0"/>
                        </a:spcAft>
                      </a:pPr>
                      <a:r>
                        <a:rPr lang="fr-FR" sz="1100" b="1" dirty="0">
                          <a:effectLst/>
                          <a:latin typeface="Arial"/>
                          <a:ea typeface="MS Mincho"/>
                          <a:cs typeface="Times New Roman"/>
                        </a:rPr>
                        <a:t> </a:t>
                      </a:r>
                    </a:p>
                  </a:txBody>
                  <a:tcPr marL="60103" marR="60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hMerge="1">
                  <a:txBody>
                    <a:bodyPr/>
                    <a:lstStyle/>
                    <a:p>
                      <a:endParaRPr lang="fr-FR"/>
                    </a:p>
                  </a:txBody>
                  <a:tcPr/>
                </a:tc>
                <a:tc>
                  <a:txBody>
                    <a:bodyPr/>
                    <a:lstStyle/>
                    <a:p>
                      <a:pPr>
                        <a:spcAft>
                          <a:spcPts val="0"/>
                        </a:spcAft>
                      </a:pPr>
                      <a:r>
                        <a:rPr lang="fr-FR" sz="1100" b="1">
                          <a:effectLst/>
                          <a:latin typeface="Arial"/>
                          <a:ea typeface="MS Mincho"/>
                          <a:cs typeface="Times New Roman"/>
                        </a:rPr>
                        <a:t> </a:t>
                      </a:r>
                    </a:p>
                  </a:txBody>
                  <a:tcPr marL="60103" marR="60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r>
              <a:tr h="177870">
                <a:tc>
                  <a:txBody>
                    <a:bodyPr/>
                    <a:lstStyle/>
                    <a:p>
                      <a:pPr>
                        <a:spcAft>
                          <a:spcPts val="0"/>
                        </a:spcAft>
                      </a:pPr>
                      <a:r>
                        <a:rPr lang="fr-FR" sz="1100" b="1">
                          <a:effectLst/>
                          <a:latin typeface="Arial"/>
                          <a:ea typeface="MS Mincho"/>
                          <a:cs typeface="Times New Roman"/>
                        </a:rPr>
                        <a:t> </a:t>
                      </a:r>
                    </a:p>
                  </a:txBody>
                  <a:tcPr marL="60103" marR="60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spcAft>
                          <a:spcPts val="0"/>
                        </a:spcAft>
                      </a:pPr>
                      <a:r>
                        <a:rPr lang="fr-FR" sz="1100" b="1">
                          <a:effectLst/>
                          <a:latin typeface="Arial"/>
                          <a:ea typeface="MS Mincho"/>
                          <a:cs typeface="Times New Roman"/>
                        </a:rPr>
                        <a:t> </a:t>
                      </a:r>
                    </a:p>
                  </a:txBody>
                  <a:tcPr marL="60103" marR="60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gridSpan="2">
                  <a:txBody>
                    <a:bodyPr/>
                    <a:lstStyle/>
                    <a:p>
                      <a:pPr>
                        <a:spcAft>
                          <a:spcPts val="0"/>
                        </a:spcAft>
                      </a:pPr>
                      <a:r>
                        <a:rPr lang="fr-FR" sz="1100" b="1">
                          <a:effectLst/>
                          <a:latin typeface="Arial"/>
                          <a:ea typeface="MS Mincho"/>
                          <a:cs typeface="Times New Roman"/>
                        </a:rPr>
                        <a:t> </a:t>
                      </a:r>
                    </a:p>
                  </a:txBody>
                  <a:tcPr marL="60103" marR="60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hMerge="1">
                  <a:txBody>
                    <a:bodyPr/>
                    <a:lstStyle/>
                    <a:p>
                      <a:endParaRPr lang="fr-FR"/>
                    </a:p>
                  </a:txBody>
                  <a:tcPr/>
                </a:tc>
                <a:tc>
                  <a:txBody>
                    <a:bodyPr/>
                    <a:lstStyle/>
                    <a:p>
                      <a:pPr>
                        <a:spcAft>
                          <a:spcPts val="0"/>
                        </a:spcAft>
                      </a:pPr>
                      <a:r>
                        <a:rPr lang="fr-FR" sz="1100" b="1">
                          <a:effectLst/>
                          <a:latin typeface="Arial"/>
                          <a:ea typeface="MS Mincho"/>
                          <a:cs typeface="Times New Roman"/>
                        </a:rPr>
                        <a:t> </a:t>
                      </a:r>
                    </a:p>
                  </a:txBody>
                  <a:tcPr marL="60103" marR="60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r>
              <a:tr h="177870">
                <a:tc>
                  <a:txBody>
                    <a:bodyPr/>
                    <a:lstStyle/>
                    <a:p>
                      <a:pPr>
                        <a:spcAft>
                          <a:spcPts val="0"/>
                        </a:spcAft>
                      </a:pPr>
                      <a:r>
                        <a:rPr lang="fr-FR" sz="1100" b="1">
                          <a:effectLst/>
                          <a:latin typeface="Arial"/>
                          <a:ea typeface="MS Mincho"/>
                          <a:cs typeface="Times New Roman"/>
                        </a:rPr>
                        <a:t> </a:t>
                      </a:r>
                    </a:p>
                  </a:txBody>
                  <a:tcPr marL="60103" marR="60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spcAft>
                          <a:spcPts val="0"/>
                        </a:spcAft>
                      </a:pPr>
                      <a:r>
                        <a:rPr lang="fr-FR" sz="1100" b="1">
                          <a:effectLst/>
                          <a:latin typeface="Arial"/>
                          <a:ea typeface="MS Mincho"/>
                          <a:cs typeface="Times New Roman"/>
                        </a:rPr>
                        <a:t> </a:t>
                      </a:r>
                    </a:p>
                  </a:txBody>
                  <a:tcPr marL="60103" marR="60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gridSpan="2">
                  <a:txBody>
                    <a:bodyPr/>
                    <a:lstStyle/>
                    <a:p>
                      <a:pPr>
                        <a:spcAft>
                          <a:spcPts val="0"/>
                        </a:spcAft>
                      </a:pPr>
                      <a:r>
                        <a:rPr lang="fr-FR" sz="1100" b="1">
                          <a:effectLst/>
                          <a:latin typeface="Arial"/>
                          <a:ea typeface="MS Mincho"/>
                          <a:cs typeface="Times New Roman"/>
                        </a:rPr>
                        <a:t> </a:t>
                      </a:r>
                    </a:p>
                  </a:txBody>
                  <a:tcPr marL="60103" marR="60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hMerge="1">
                  <a:txBody>
                    <a:bodyPr/>
                    <a:lstStyle/>
                    <a:p>
                      <a:endParaRPr lang="fr-FR"/>
                    </a:p>
                  </a:txBody>
                  <a:tcPr/>
                </a:tc>
                <a:tc>
                  <a:txBody>
                    <a:bodyPr/>
                    <a:lstStyle/>
                    <a:p>
                      <a:pPr>
                        <a:spcAft>
                          <a:spcPts val="0"/>
                        </a:spcAft>
                      </a:pPr>
                      <a:r>
                        <a:rPr lang="fr-FR" sz="1100" b="1">
                          <a:effectLst/>
                          <a:latin typeface="Arial"/>
                          <a:ea typeface="MS Mincho"/>
                          <a:cs typeface="Times New Roman"/>
                        </a:rPr>
                        <a:t> </a:t>
                      </a:r>
                    </a:p>
                  </a:txBody>
                  <a:tcPr marL="60103" marR="60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r>
              <a:tr h="177870">
                <a:tc>
                  <a:txBody>
                    <a:bodyPr/>
                    <a:lstStyle/>
                    <a:p>
                      <a:pPr>
                        <a:spcAft>
                          <a:spcPts val="0"/>
                        </a:spcAft>
                      </a:pPr>
                      <a:r>
                        <a:rPr lang="fr-FR" sz="1100" b="1">
                          <a:effectLst/>
                          <a:latin typeface="Arial"/>
                          <a:ea typeface="MS Mincho"/>
                          <a:cs typeface="Times New Roman"/>
                        </a:rPr>
                        <a:t> </a:t>
                      </a:r>
                    </a:p>
                  </a:txBody>
                  <a:tcPr marL="60103" marR="60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spcAft>
                          <a:spcPts val="0"/>
                        </a:spcAft>
                      </a:pPr>
                      <a:r>
                        <a:rPr lang="fr-FR" sz="1100" b="1">
                          <a:effectLst/>
                          <a:latin typeface="Arial"/>
                          <a:ea typeface="MS Mincho"/>
                          <a:cs typeface="Times New Roman"/>
                        </a:rPr>
                        <a:t> </a:t>
                      </a:r>
                    </a:p>
                  </a:txBody>
                  <a:tcPr marL="60103" marR="60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gridSpan="2">
                  <a:txBody>
                    <a:bodyPr/>
                    <a:lstStyle/>
                    <a:p>
                      <a:pPr>
                        <a:spcAft>
                          <a:spcPts val="0"/>
                        </a:spcAft>
                      </a:pPr>
                      <a:r>
                        <a:rPr lang="fr-FR" sz="1100" b="1">
                          <a:effectLst/>
                          <a:latin typeface="Arial"/>
                          <a:ea typeface="MS Mincho"/>
                          <a:cs typeface="Times New Roman"/>
                        </a:rPr>
                        <a:t> </a:t>
                      </a:r>
                    </a:p>
                  </a:txBody>
                  <a:tcPr marL="60103" marR="60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hMerge="1">
                  <a:txBody>
                    <a:bodyPr/>
                    <a:lstStyle/>
                    <a:p>
                      <a:endParaRPr lang="fr-FR"/>
                    </a:p>
                  </a:txBody>
                  <a:tcPr/>
                </a:tc>
                <a:tc>
                  <a:txBody>
                    <a:bodyPr/>
                    <a:lstStyle/>
                    <a:p>
                      <a:pPr>
                        <a:spcAft>
                          <a:spcPts val="0"/>
                        </a:spcAft>
                      </a:pPr>
                      <a:r>
                        <a:rPr lang="fr-FR" sz="1100" b="1">
                          <a:effectLst/>
                          <a:latin typeface="Arial"/>
                          <a:ea typeface="MS Mincho"/>
                          <a:cs typeface="Times New Roman"/>
                        </a:rPr>
                        <a:t> </a:t>
                      </a:r>
                    </a:p>
                  </a:txBody>
                  <a:tcPr marL="60103" marR="60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r>
              <a:tr h="177870">
                <a:tc>
                  <a:txBody>
                    <a:bodyPr/>
                    <a:lstStyle/>
                    <a:p>
                      <a:pPr>
                        <a:spcAft>
                          <a:spcPts val="0"/>
                        </a:spcAft>
                      </a:pPr>
                      <a:r>
                        <a:rPr lang="fr-FR" sz="700" b="1" dirty="0">
                          <a:solidFill>
                            <a:srgbClr val="0070C0"/>
                          </a:solidFill>
                          <a:effectLst/>
                          <a:latin typeface="Arial"/>
                          <a:ea typeface="MS Mincho"/>
                          <a:cs typeface="Times New Roman"/>
                        </a:rPr>
                        <a:t>(</a:t>
                      </a:r>
                      <a:r>
                        <a:rPr lang="fr-FR" sz="700" b="1" dirty="0">
                          <a:solidFill>
                            <a:schemeClr val="tx1"/>
                          </a:solidFill>
                          <a:effectLst/>
                          <a:latin typeface="Arial"/>
                          <a:ea typeface="MS Mincho"/>
                          <a:cs typeface="Times New Roman"/>
                        </a:rPr>
                        <a:t>ajouter autant de ligne que nécessaire)</a:t>
                      </a:r>
                      <a:endParaRPr lang="fr-FR" sz="1100" b="1" dirty="0">
                        <a:solidFill>
                          <a:schemeClr val="tx1"/>
                        </a:solidFill>
                        <a:effectLst/>
                        <a:latin typeface="Arial"/>
                        <a:ea typeface="MS Mincho"/>
                        <a:cs typeface="Times New Roman"/>
                      </a:endParaRPr>
                    </a:p>
                  </a:txBody>
                  <a:tcPr marL="60103" marR="60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100" b="1">
                          <a:effectLst/>
                          <a:latin typeface="Arial"/>
                          <a:ea typeface="MS Mincho"/>
                          <a:cs typeface="Times New Roman"/>
                        </a:rPr>
                        <a:t> </a:t>
                      </a:r>
                    </a:p>
                  </a:txBody>
                  <a:tcPr marL="60103" marR="60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fr-FR" sz="1100" b="1">
                          <a:effectLst/>
                          <a:latin typeface="Arial"/>
                          <a:ea typeface="MS Mincho"/>
                          <a:cs typeface="Times New Roman"/>
                        </a:rPr>
                        <a:t> </a:t>
                      </a:r>
                    </a:p>
                  </a:txBody>
                  <a:tcPr marL="60103" marR="60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spcAft>
                          <a:spcPts val="0"/>
                        </a:spcAft>
                      </a:pPr>
                      <a:r>
                        <a:rPr lang="fr-FR" sz="1100" b="1">
                          <a:effectLst/>
                          <a:latin typeface="Arial"/>
                          <a:ea typeface="MS Mincho"/>
                          <a:cs typeface="Times New Roman"/>
                        </a:rPr>
                        <a:t> </a:t>
                      </a:r>
                    </a:p>
                  </a:txBody>
                  <a:tcPr marL="60103" marR="60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r>
              <a:tr h="177870">
                <a:tc>
                  <a:txBody>
                    <a:bodyPr/>
                    <a:lstStyle/>
                    <a:p>
                      <a:pPr>
                        <a:spcAft>
                          <a:spcPts val="0"/>
                        </a:spcAft>
                      </a:pPr>
                      <a:r>
                        <a:rPr lang="fr-FR" sz="1100" b="1">
                          <a:effectLst/>
                          <a:latin typeface="Arial"/>
                          <a:ea typeface="MS Mincho"/>
                          <a:cs typeface="Times New Roman"/>
                        </a:rPr>
                        <a:t>Liens avec :</a:t>
                      </a:r>
                    </a:p>
                  </a:txBody>
                  <a:tcPr marL="60103" marR="60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spcAft>
                          <a:spcPts val="0"/>
                        </a:spcAft>
                      </a:pPr>
                      <a:r>
                        <a:rPr lang="fr-FR" sz="1100" b="1">
                          <a:effectLst/>
                          <a:latin typeface="Arial"/>
                          <a:ea typeface="MS Mincho"/>
                          <a:cs typeface="Times New Roman"/>
                        </a:rPr>
                        <a:t> </a:t>
                      </a:r>
                    </a:p>
                  </a:txBody>
                  <a:tcPr marL="60103" marR="60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r>
              <a:tr h="177870">
                <a:tc>
                  <a:txBody>
                    <a:bodyPr/>
                    <a:lstStyle/>
                    <a:p>
                      <a:pPr marL="342900" lvl="0" indent="-342900">
                        <a:spcAft>
                          <a:spcPts val="0"/>
                        </a:spcAft>
                        <a:buFont typeface="Wingdings"/>
                        <a:buChar char=""/>
                      </a:pPr>
                      <a:r>
                        <a:rPr lang="fr-FR" sz="1100" b="1">
                          <a:effectLst/>
                          <a:latin typeface="Arial"/>
                          <a:ea typeface="MS Mincho"/>
                          <a:cs typeface="Times New Roman"/>
                        </a:rPr>
                        <a:t>le parcours avenir </a:t>
                      </a:r>
                    </a:p>
                  </a:txBody>
                  <a:tcPr marL="60103" marR="601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spcAft>
                          <a:spcPts val="0"/>
                        </a:spcAft>
                      </a:pPr>
                      <a:r>
                        <a:rPr lang="fr-FR" sz="800" b="1" i="1">
                          <a:effectLst/>
                          <a:latin typeface="Arial"/>
                          <a:ea typeface="MS Mincho"/>
                          <a:cs typeface="Times New Roman"/>
                        </a:rPr>
                        <a:t>(préciser le n° de l’objectif et la lettre)</a:t>
                      </a:r>
                      <a:endParaRPr lang="fr-FR" sz="1100" b="1">
                        <a:effectLst/>
                        <a:latin typeface="Arial"/>
                        <a:ea typeface="MS Mincho"/>
                        <a:cs typeface="Times New Roman"/>
                      </a:endParaRPr>
                    </a:p>
                  </a:txBody>
                  <a:tcPr marL="60103" marR="60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r>
              <a:tr h="355739">
                <a:tc>
                  <a:txBody>
                    <a:bodyPr/>
                    <a:lstStyle/>
                    <a:p>
                      <a:pPr marL="342900" lvl="0" indent="-342900">
                        <a:spcAft>
                          <a:spcPts val="0"/>
                        </a:spcAft>
                        <a:buFont typeface="Wingdings"/>
                        <a:buChar char=""/>
                      </a:pPr>
                      <a:r>
                        <a:rPr lang="fr-FR" sz="1100" b="1">
                          <a:effectLst/>
                          <a:latin typeface="Arial"/>
                          <a:ea typeface="MS Mincho"/>
                          <a:cs typeface="Times New Roman"/>
                        </a:rPr>
                        <a:t>les programmes disciplinaires </a:t>
                      </a:r>
                    </a:p>
                  </a:txBody>
                  <a:tcPr marL="60103" marR="601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spcAft>
                          <a:spcPts val="0"/>
                        </a:spcAft>
                      </a:pPr>
                      <a:r>
                        <a:rPr lang="fr-FR" sz="1100" b="1" dirty="0">
                          <a:effectLst/>
                          <a:latin typeface="Arial"/>
                          <a:ea typeface="MS Mincho"/>
                          <a:cs typeface="Times New Roman"/>
                        </a:rPr>
                        <a:t> </a:t>
                      </a:r>
                    </a:p>
                  </a:txBody>
                  <a:tcPr marL="60103" marR="60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r>
              <a:tr h="177870">
                <a:tc>
                  <a:txBody>
                    <a:bodyPr/>
                    <a:lstStyle/>
                    <a:p>
                      <a:pPr>
                        <a:spcAft>
                          <a:spcPts val="0"/>
                        </a:spcAft>
                      </a:pPr>
                      <a:r>
                        <a:rPr lang="fr-FR" sz="1100" b="1">
                          <a:effectLst/>
                          <a:latin typeface="Arial"/>
                          <a:ea typeface="MS Mincho"/>
                          <a:cs typeface="Times New Roman"/>
                        </a:rPr>
                        <a:t>Contribution au socle </a:t>
                      </a:r>
                    </a:p>
                  </a:txBody>
                  <a:tcPr marL="60103" marR="601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spcAft>
                          <a:spcPts val="0"/>
                        </a:spcAft>
                      </a:pPr>
                      <a:r>
                        <a:rPr lang="fr-FR" sz="1100" b="1" dirty="0">
                          <a:effectLst/>
                          <a:latin typeface="Arial"/>
                          <a:ea typeface="MS Mincho"/>
                          <a:cs typeface="Times New Roman"/>
                        </a:rPr>
                        <a:t> </a:t>
                      </a:r>
                    </a:p>
                  </a:txBody>
                  <a:tcPr marL="60103" marR="60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r>
            </a:tbl>
          </a:graphicData>
        </a:graphic>
      </p:graphicFrame>
      <p:sp>
        <p:nvSpPr>
          <p:cNvPr id="52" name="ZoneTexte 51"/>
          <p:cNvSpPr txBox="1"/>
          <p:nvPr/>
        </p:nvSpPr>
        <p:spPr>
          <a:xfrm>
            <a:off x="3059790" y="260560"/>
            <a:ext cx="5628580"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fr-FR" dirty="0" smtClean="0"/>
              <a:t>Outil d’analyse du projet DP transmis aux établissements</a:t>
            </a:r>
            <a:endParaRPr lang="fr-FR" dirty="0"/>
          </a:p>
        </p:txBody>
      </p:sp>
      <p:graphicFrame>
        <p:nvGraphicFramePr>
          <p:cNvPr id="53" name="Tableau 52"/>
          <p:cNvGraphicFramePr>
            <a:graphicFrameLocks noGrp="1"/>
          </p:cNvGraphicFramePr>
          <p:nvPr>
            <p:extLst>
              <p:ext uri="{D42A27DB-BD31-4B8C-83A1-F6EECF244321}">
                <p14:modId xmlns:p14="http://schemas.microsoft.com/office/powerpoint/2010/main" val="519039676"/>
              </p:ext>
            </p:extLst>
          </p:nvPr>
        </p:nvGraphicFramePr>
        <p:xfrm>
          <a:off x="524682" y="4533489"/>
          <a:ext cx="8229600" cy="1584221"/>
        </p:xfrm>
        <a:graphic>
          <a:graphicData uri="http://schemas.openxmlformats.org/drawingml/2006/table">
            <a:tbl>
              <a:tblPr firstRow="1" firstCol="1" bandRow="1"/>
              <a:tblGrid>
                <a:gridCol w="1880920"/>
                <a:gridCol w="6348680"/>
              </a:tblGrid>
              <a:tr h="226316">
                <a:tc>
                  <a:txBody>
                    <a:bodyPr/>
                    <a:lstStyle/>
                    <a:p>
                      <a:pPr marL="228600">
                        <a:spcAft>
                          <a:spcPts val="0"/>
                        </a:spcAft>
                      </a:pPr>
                      <a:r>
                        <a:rPr lang="fr-FR" sz="1100" b="1" dirty="0">
                          <a:effectLst/>
                          <a:latin typeface="Arial"/>
                          <a:ea typeface="MS Mincho"/>
                          <a:cs typeface="Times New Roman"/>
                        </a:rPr>
                        <a:t>CONSTATS :</a:t>
                      </a:r>
                    </a:p>
                  </a:txBody>
                  <a:tcPr marL="57650" marR="576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100" b="1" dirty="0">
                          <a:solidFill>
                            <a:srgbClr val="000000"/>
                          </a:solidFill>
                          <a:effectLst/>
                          <a:latin typeface="Arial"/>
                          <a:ea typeface="MS Mincho"/>
                          <a:cs typeface="Times New Roman"/>
                        </a:rPr>
                        <a:t>éléments de justification</a:t>
                      </a:r>
                      <a:endParaRPr lang="fr-FR" sz="1100" b="1" dirty="0">
                        <a:effectLst/>
                        <a:latin typeface="Arial"/>
                        <a:ea typeface="MS Mincho"/>
                        <a:cs typeface="Times New Roman"/>
                      </a:endParaRPr>
                    </a:p>
                  </a:txBody>
                  <a:tcPr marL="57650" marR="57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2635">
                <a:tc>
                  <a:txBody>
                    <a:bodyPr/>
                    <a:lstStyle/>
                    <a:p>
                      <a:pPr marL="18415">
                        <a:spcAft>
                          <a:spcPts val="0"/>
                        </a:spcAft>
                      </a:pPr>
                      <a:r>
                        <a:rPr lang="fr-FR" sz="1100" b="1" dirty="0">
                          <a:effectLst/>
                          <a:latin typeface="Arial"/>
                          <a:ea typeface="MS Mincho"/>
                          <a:cs typeface="Times New Roman"/>
                        </a:rPr>
                        <a:t>Projet en accord avec la réforme</a:t>
                      </a:r>
                    </a:p>
                  </a:txBody>
                  <a:tcPr marL="57650" marR="576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100" b="1">
                          <a:effectLst/>
                          <a:latin typeface="Arial"/>
                          <a:ea typeface="MS Mincho"/>
                          <a:cs typeface="Times New Roman"/>
                        </a:rPr>
                        <a:t/>
                      </a:r>
                      <a:br>
                        <a:rPr lang="fr-FR" sz="1100" b="1">
                          <a:effectLst/>
                          <a:latin typeface="Arial"/>
                          <a:ea typeface="MS Mincho"/>
                          <a:cs typeface="Times New Roman"/>
                        </a:rPr>
                      </a:br>
                      <a:endParaRPr lang="fr-FR" sz="1100" b="1">
                        <a:effectLst/>
                        <a:latin typeface="Arial"/>
                        <a:ea typeface="MS Mincho"/>
                        <a:cs typeface="Times New Roman"/>
                      </a:endParaRPr>
                    </a:p>
                  </a:txBody>
                  <a:tcPr marL="57650" marR="57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2635">
                <a:tc>
                  <a:txBody>
                    <a:bodyPr/>
                    <a:lstStyle/>
                    <a:p>
                      <a:pPr marL="18415">
                        <a:spcAft>
                          <a:spcPts val="0"/>
                        </a:spcAft>
                      </a:pPr>
                      <a:r>
                        <a:rPr lang="fr-FR" sz="1100" b="1" dirty="0">
                          <a:effectLst/>
                          <a:latin typeface="Arial"/>
                          <a:ea typeface="MS Mincho"/>
                          <a:cs typeface="Times New Roman"/>
                        </a:rPr>
                        <a:t>Projet nécessitant des ajustements</a:t>
                      </a:r>
                    </a:p>
                  </a:txBody>
                  <a:tcPr marL="57650" marR="576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100" b="1">
                          <a:effectLst/>
                          <a:latin typeface="Arial"/>
                          <a:ea typeface="MS Mincho"/>
                          <a:cs typeface="Times New Roman"/>
                        </a:rPr>
                        <a:t/>
                      </a:r>
                      <a:br>
                        <a:rPr lang="fr-FR" sz="1100" b="1">
                          <a:effectLst/>
                          <a:latin typeface="Arial"/>
                          <a:ea typeface="MS Mincho"/>
                          <a:cs typeface="Times New Roman"/>
                        </a:rPr>
                      </a:br>
                      <a:endParaRPr lang="fr-FR" sz="1100" b="1">
                        <a:effectLst/>
                        <a:latin typeface="Arial"/>
                        <a:ea typeface="MS Mincho"/>
                        <a:cs typeface="Times New Roman"/>
                      </a:endParaRPr>
                    </a:p>
                  </a:txBody>
                  <a:tcPr marL="57650" marR="57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2635">
                <a:tc>
                  <a:txBody>
                    <a:bodyPr/>
                    <a:lstStyle/>
                    <a:p>
                      <a:pPr marL="18415">
                        <a:spcAft>
                          <a:spcPts val="0"/>
                        </a:spcAft>
                      </a:pPr>
                      <a:r>
                        <a:rPr lang="fr-FR" sz="1100" b="1">
                          <a:effectLst/>
                          <a:latin typeface="Arial"/>
                          <a:ea typeface="MS Mincho"/>
                          <a:cs typeface="Times New Roman"/>
                        </a:rPr>
                        <a:t>Projet à reconstruire</a:t>
                      </a:r>
                    </a:p>
                  </a:txBody>
                  <a:tcPr marL="57650" marR="576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100" b="1" dirty="0">
                          <a:effectLst/>
                          <a:latin typeface="Arial"/>
                          <a:ea typeface="MS Mincho"/>
                          <a:cs typeface="Times New Roman"/>
                        </a:rPr>
                        <a:t/>
                      </a:r>
                      <a:br>
                        <a:rPr lang="fr-FR" sz="1100" b="1" dirty="0">
                          <a:effectLst/>
                          <a:latin typeface="Arial"/>
                          <a:ea typeface="MS Mincho"/>
                          <a:cs typeface="Times New Roman"/>
                        </a:rPr>
                      </a:br>
                      <a:endParaRPr lang="fr-FR" sz="1100" b="1" dirty="0">
                        <a:effectLst/>
                        <a:latin typeface="Arial"/>
                        <a:ea typeface="MS Mincho"/>
                        <a:cs typeface="Times New Roman"/>
                      </a:endParaRPr>
                    </a:p>
                  </a:txBody>
                  <a:tcPr marL="57650" marR="57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471789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rme libre 2"/>
          <p:cNvSpPr/>
          <p:nvPr/>
        </p:nvSpPr>
        <p:spPr>
          <a:xfrm>
            <a:off x="2939330" y="3621080"/>
            <a:ext cx="2891201" cy="2891201"/>
          </a:xfrm>
          <a:custGeom>
            <a:avLst/>
            <a:gdLst>
              <a:gd name="connsiteX0" fmla="*/ 2052187 w 2891201"/>
              <a:gd name="connsiteY0" fmla="*/ 460969 h 2891201"/>
              <a:gd name="connsiteX1" fmla="*/ 2277076 w 2891201"/>
              <a:gd name="connsiteY1" fmla="*/ 272254 h 2891201"/>
              <a:gd name="connsiteX2" fmla="*/ 2456737 w 2891201"/>
              <a:gd name="connsiteY2" fmla="*/ 423007 h 2891201"/>
              <a:gd name="connsiteX3" fmla="*/ 2309941 w 2891201"/>
              <a:gd name="connsiteY3" fmla="*/ 677250 h 2891201"/>
              <a:gd name="connsiteX4" fmla="*/ 2543182 w 2891201"/>
              <a:gd name="connsiteY4" fmla="*/ 1081235 h 2891201"/>
              <a:gd name="connsiteX5" fmla="*/ 2836761 w 2891201"/>
              <a:gd name="connsiteY5" fmla="*/ 1081227 h 2891201"/>
              <a:gd name="connsiteX6" fmla="*/ 2877486 w 2891201"/>
              <a:gd name="connsiteY6" fmla="*/ 1312195 h 2891201"/>
              <a:gd name="connsiteX7" fmla="*/ 2601610 w 2891201"/>
              <a:gd name="connsiteY7" fmla="*/ 1412597 h 2891201"/>
              <a:gd name="connsiteX8" fmla="*/ 2520606 w 2891201"/>
              <a:gd name="connsiteY8" fmla="*/ 1871991 h 2891201"/>
              <a:gd name="connsiteX9" fmla="*/ 2745506 w 2891201"/>
              <a:gd name="connsiteY9" fmla="*/ 2060695 h 2891201"/>
              <a:gd name="connsiteX10" fmla="*/ 2628240 w 2891201"/>
              <a:gd name="connsiteY10" fmla="*/ 2263804 h 2891201"/>
              <a:gd name="connsiteX11" fmla="*/ 2352369 w 2891201"/>
              <a:gd name="connsiteY11" fmla="*/ 2163387 h 2891201"/>
              <a:gd name="connsiteX12" fmla="*/ 1995024 w 2891201"/>
              <a:gd name="connsiteY12" fmla="*/ 2463235 h 2891201"/>
              <a:gd name="connsiteX13" fmla="*/ 2046011 w 2891201"/>
              <a:gd name="connsiteY13" fmla="*/ 2752353 h 2891201"/>
              <a:gd name="connsiteX14" fmla="*/ 1825624 w 2891201"/>
              <a:gd name="connsiteY14" fmla="*/ 2832567 h 2891201"/>
              <a:gd name="connsiteX15" fmla="*/ 1678841 w 2891201"/>
              <a:gd name="connsiteY15" fmla="*/ 2578317 h 2891201"/>
              <a:gd name="connsiteX16" fmla="*/ 1212360 w 2891201"/>
              <a:gd name="connsiteY16" fmla="*/ 2578317 h 2891201"/>
              <a:gd name="connsiteX17" fmla="*/ 1065577 w 2891201"/>
              <a:gd name="connsiteY17" fmla="*/ 2832567 h 2891201"/>
              <a:gd name="connsiteX18" fmla="*/ 845190 w 2891201"/>
              <a:gd name="connsiteY18" fmla="*/ 2752353 h 2891201"/>
              <a:gd name="connsiteX19" fmla="*/ 896177 w 2891201"/>
              <a:gd name="connsiteY19" fmla="*/ 2463236 h 2891201"/>
              <a:gd name="connsiteX20" fmla="*/ 538832 w 2891201"/>
              <a:gd name="connsiteY20" fmla="*/ 2163388 h 2891201"/>
              <a:gd name="connsiteX21" fmla="*/ 262961 w 2891201"/>
              <a:gd name="connsiteY21" fmla="*/ 2263804 h 2891201"/>
              <a:gd name="connsiteX22" fmla="*/ 145695 w 2891201"/>
              <a:gd name="connsiteY22" fmla="*/ 2060695 h 2891201"/>
              <a:gd name="connsiteX23" fmla="*/ 370595 w 2891201"/>
              <a:gd name="connsiteY23" fmla="*/ 1871992 h 2891201"/>
              <a:gd name="connsiteX24" fmla="*/ 289591 w 2891201"/>
              <a:gd name="connsiteY24" fmla="*/ 1412598 h 2891201"/>
              <a:gd name="connsiteX25" fmla="*/ 13715 w 2891201"/>
              <a:gd name="connsiteY25" fmla="*/ 1312195 h 2891201"/>
              <a:gd name="connsiteX26" fmla="*/ 54440 w 2891201"/>
              <a:gd name="connsiteY26" fmla="*/ 1081227 h 2891201"/>
              <a:gd name="connsiteX27" fmla="*/ 348019 w 2891201"/>
              <a:gd name="connsiteY27" fmla="*/ 1081235 h 2891201"/>
              <a:gd name="connsiteX28" fmla="*/ 581260 w 2891201"/>
              <a:gd name="connsiteY28" fmla="*/ 677250 h 2891201"/>
              <a:gd name="connsiteX29" fmla="*/ 434464 w 2891201"/>
              <a:gd name="connsiteY29" fmla="*/ 423007 h 2891201"/>
              <a:gd name="connsiteX30" fmla="*/ 614125 w 2891201"/>
              <a:gd name="connsiteY30" fmla="*/ 272254 h 2891201"/>
              <a:gd name="connsiteX31" fmla="*/ 839014 w 2891201"/>
              <a:gd name="connsiteY31" fmla="*/ 460969 h 2891201"/>
              <a:gd name="connsiteX32" fmla="*/ 1277363 w 2891201"/>
              <a:gd name="connsiteY32" fmla="*/ 301423 h 2891201"/>
              <a:gd name="connsiteX33" fmla="*/ 1328335 w 2891201"/>
              <a:gd name="connsiteY33" fmla="*/ 12302 h 2891201"/>
              <a:gd name="connsiteX34" fmla="*/ 1562866 w 2891201"/>
              <a:gd name="connsiteY34" fmla="*/ 12302 h 2891201"/>
              <a:gd name="connsiteX35" fmla="*/ 1613838 w 2891201"/>
              <a:gd name="connsiteY35" fmla="*/ 301423 h 2891201"/>
              <a:gd name="connsiteX36" fmla="*/ 2052187 w 2891201"/>
              <a:gd name="connsiteY36" fmla="*/ 460969 h 2891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891201" h="2891201">
                <a:moveTo>
                  <a:pt x="2052187" y="460969"/>
                </a:moveTo>
                <a:lnTo>
                  <a:pt x="2277076" y="272254"/>
                </a:lnTo>
                <a:lnTo>
                  <a:pt x="2456737" y="423007"/>
                </a:lnTo>
                <a:lnTo>
                  <a:pt x="2309941" y="677250"/>
                </a:lnTo>
                <a:cubicBezTo>
                  <a:pt x="2414321" y="794671"/>
                  <a:pt x="2493683" y="932128"/>
                  <a:pt x="2543182" y="1081235"/>
                </a:cubicBezTo>
                <a:lnTo>
                  <a:pt x="2836761" y="1081227"/>
                </a:lnTo>
                <a:lnTo>
                  <a:pt x="2877486" y="1312195"/>
                </a:lnTo>
                <a:lnTo>
                  <a:pt x="2601610" y="1412597"/>
                </a:lnTo>
                <a:cubicBezTo>
                  <a:pt x="2606094" y="1569641"/>
                  <a:pt x="2578532" y="1725952"/>
                  <a:pt x="2520606" y="1871991"/>
                </a:cubicBezTo>
                <a:lnTo>
                  <a:pt x="2745506" y="2060695"/>
                </a:lnTo>
                <a:lnTo>
                  <a:pt x="2628240" y="2263804"/>
                </a:lnTo>
                <a:lnTo>
                  <a:pt x="2352369" y="2163387"/>
                </a:lnTo>
                <a:cubicBezTo>
                  <a:pt x="2254858" y="2286572"/>
                  <a:pt x="2133269" y="2388596"/>
                  <a:pt x="1995024" y="2463235"/>
                </a:cubicBezTo>
                <a:lnTo>
                  <a:pt x="2046011" y="2752353"/>
                </a:lnTo>
                <a:lnTo>
                  <a:pt x="1825624" y="2832567"/>
                </a:lnTo>
                <a:lnTo>
                  <a:pt x="1678841" y="2578317"/>
                </a:lnTo>
                <a:cubicBezTo>
                  <a:pt x="1524961" y="2610003"/>
                  <a:pt x="1366239" y="2610003"/>
                  <a:pt x="1212360" y="2578317"/>
                </a:cubicBezTo>
                <a:lnTo>
                  <a:pt x="1065577" y="2832567"/>
                </a:lnTo>
                <a:lnTo>
                  <a:pt x="845190" y="2752353"/>
                </a:lnTo>
                <a:lnTo>
                  <a:pt x="896177" y="2463236"/>
                </a:lnTo>
                <a:cubicBezTo>
                  <a:pt x="757931" y="2388597"/>
                  <a:pt x="636343" y="2286572"/>
                  <a:pt x="538832" y="2163388"/>
                </a:cubicBezTo>
                <a:lnTo>
                  <a:pt x="262961" y="2263804"/>
                </a:lnTo>
                <a:lnTo>
                  <a:pt x="145695" y="2060695"/>
                </a:lnTo>
                <a:lnTo>
                  <a:pt x="370595" y="1871992"/>
                </a:lnTo>
                <a:cubicBezTo>
                  <a:pt x="312670" y="1725952"/>
                  <a:pt x="285108" y="1569642"/>
                  <a:pt x="289591" y="1412598"/>
                </a:cubicBezTo>
                <a:lnTo>
                  <a:pt x="13715" y="1312195"/>
                </a:lnTo>
                <a:lnTo>
                  <a:pt x="54440" y="1081227"/>
                </a:lnTo>
                <a:lnTo>
                  <a:pt x="348019" y="1081235"/>
                </a:lnTo>
                <a:cubicBezTo>
                  <a:pt x="397518" y="932128"/>
                  <a:pt x="476879" y="794671"/>
                  <a:pt x="581260" y="677250"/>
                </a:cubicBezTo>
                <a:lnTo>
                  <a:pt x="434464" y="423007"/>
                </a:lnTo>
                <a:lnTo>
                  <a:pt x="614125" y="272254"/>
                </a:lnTo>
                <a:lnTo>
                  <a:pt x="839014" y="460969"/>
                </a:lnTo>
                <a:cubicBezTo>
                  <a:pt x="972776" y="378564"/>
                  <a:pt x="1121926" y="324278"/>
                  <a:pt x="1277363" y="301423"/>
                </a:cubicBezTo>
                <a:lnTo>
                  <a:pt x="1328335" y="12302"/>
                </a:lnTo>
                <a:lnTo>
                  <a:pt x="1562866" y="12302"/>
                </a:lnTo>
                <a:lnTo>
                  <a:pt x="1613838" y="301423"/>
                </a:lnTo>
                <a:cubicBezTo>
                  <a:pt x="1769275" y="324278"/>
                  <a:pt x="1918425" y="378564"/>
                  <a:pt x="2052187" y="460969"/>
                </a:cubicBez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spcFirstLastPara="0" vert="horz" wrap="square" lIns="606660" tIns="702650" rIns="606660" bIns="753214" numCol="1" spcCol="1270" anchor="ctr" anchorCtr="0">
            <a:noAutofit/>
          </a:bodyPr>
          <a:lstStyle/>
          <a:p>
            <a:pPr lvl="0" algn="ctr" defTabSz="889000">
              <a:lnSpc>
                <a:spcPct val="90000"/>
              </a:lnSpc>
              <a:spcBef>
                <a:spcPct val="0"/>
              </a:spcBef>
              <a:spcAft>
                <a:spcPct val="35000"/>
              </a:spcAft>
            </a:pPr>
            <a:r>
              <a:rPr lang="fr-FR" sz="2000" b="1" kern="1200" dirty="0" smtClean="0">
                <a:solidFill>
                  <a:schemeClr val="tx1"/>
                </a:solidFill>
              </a:rPr>
              <a:t>Parcours Avenir </a:t>
            </a:r>
            <a:br>
              <a:rPr lang="fr-FR" sz="2000" b="1" kern="1200" dirty="0" smtClean="0">
                <a:solidFill>
                  <a:schemeClr val="tx1"/>
                </a:solidFill>
              </a:rPr>
            </a:br>
            <a:r>
              <a:rPr lang="fr-FR" sz="2000" b="1" kern="1200" dirty="0" smtClean="0">
                <a:solidFill>
                  <a:schemeClr val="tx1"/>
                </a:solidFill>
              </a:rPr>
              <a:t>&amp;</a:t>
            </a:r>
            <a:br>
              <a:rPr lang="fr-FR" sz="2000" b="1" kern="1200" dirty="0" smtClean="0">
                <a:solidFill>
                  <a:schemeClr val="tx1"/>
                </a:solidFill>
              </a:rPr>
            </a:br>
            <a:r>
              <a:rPr lang="fr-FR" sz="2000" b="1" kern="1200" dirty="0" smtClean="0">
                <a:solidFill>
                  <a:schemeClr val="tx1"/>
                </a:solidFill>
              </a:rPr>
              <a:t>Socle C </a:t>
            </a:r>
            <a:r>
              <a:rPr lang="fr-FR" sz="2000" b="1" kern="1200" dirty="0" err="1" smtClean="0">
                <a:solidFill>
                  <a:schemeClr val="tx1"/>
                </a:solidFill>
              </a:rPr>
              <a:t>C</a:t>
            </a:r>
            <a:r>
              <a:rPr lang="fr-FR" sz="2000" b="1" kern="1200" dirty="0" smtClean="0">
                <a:solidFill>
                  <a:schemeClr val="tx1"/>
                </a:solidFill>
              </a:rPr>
              <a:t> </a:t>
            </a:r>
            <a:r>
              <a:rPr lang="fr-FR" sz="2000" b="1" kern="1200" dirty="0" err="1" smtClean="0">
                <a:solidFill>
                  <a:schemeClr val="tx1"/>
                </a:solidFill>
              </a:rPr>
              <a:t>C</a:t>
            </a:r>
            <a:endParaRPr lang="fr-FR" sz="2000" b="1" kern="1200" dirty="0">
              <a:solidFill>
                <a:schemeClr val="tx1"/>
              </a:solidFill>
            </a:endParaRPr>
          </a:p>
        </p:txBody>
      </p:sp>
      <p:sp>
        <p:nvSpPr>
          <p:cNvPr id="5" name="Forme libre 4"/>
          <p:cNvSpPr/>
          <p:nvPr/>
        </p:nvSpPr>
        <p:spPr>
          <a:xfrm>
            <a:off x="729395" y="2392084"/>
            <a:ext cx="2749212" cy="2736376"/>
          </a:xfrm>
          <a:custGeom>
            <a:avLst/>
            <a:gdLst>
              <a:gd name="connsiteX0" fmla="*/ 1787809 w 2389330"/>
              <a:gd name="connsiteY0" fmla="*/ 613011 h 2442571"/>
              <a:gd name="connsiteX1" fmla="*/ 2141714 w 2389330"/>
              <a:gd name="connsiteY1" fmla="*/ 511527 h 2442571"/>
              <a:gd name="connsiteX2" fmla="*/ 2273396 w 2389330"/>
              <a:gd name="connsiteY2" fmla="*/ 746867 h 2442571"/>
              <a:gd name="connsiteX3" fmla="*/ 2001766 w 2389330"/>
              <a:gd name="connsiteY3" fmla="*/ 995393 h 2442571"/>
              <a:gd name="connsiteX4" fmla="*/ 2001766 w 2389330"/>
              <a:gd name="connsiteY4" fmla="*/ 1447178 h 2442571"/>
              <a:gd name="connsiteX5" fmla="*/ 2273396 w 2389330"/>
              <a:gd name="connsiteY5" fmla="*/ 1695704 h 2442571"/>
              <a:gd name="connsiteX6" fmla="*/ 2141714 w 2389330"/>
              <a:gd name="connsiteY6" fmla="*/ 1931044 h 2442571"/>
              <a:gd name="connsiteX7" fmla="*/ 1787809 w 2389330"/>
              <a:gd name="connsiteY7" fmla="*/ 1829560 h 2442571"/>
              <a:gd name="connsiteX8" fmla="*/ 1408622 w 2389330"/>
              <a:gd name="connsiteY8" fmla="*/ 2055452 h 2442571"/>
              <a:gd name="connsiteX9" fmla="*/ 1324375 w 2389330"/>
              <a:gd name="connsiteY9" fmla="*/ 2413851 h 2442571"/>
              <a:gd name="connsiteX10" fmla="*/ 1064955 w 2389330"/>
              <a:gd name="connsiteY10" fmla="*/ 2413851 h 2442571"/>
              <a:gd name="connsiteX11" fmla="*/ 980708 w 2389330"/>
              <a:gd name="connsiteY11" fmla="*/ 2055452 h 2442571"/>
              <a:gd name="connsiteX12" fmla="*/ 601521 w 2389330"/>
              <a:gd name="connsiteY12" fmla="*/ 1829560 h 2442571"/>
              <a:gd name="connsiteX13" fmla="*/ 247616 w 2389330"/>
              <a:gd name="connsiteY13" fmla="*/ 1931044 h 2442571"/>
              <a:gd name="connsiteX14" fmla="*/ 115934 w 2389330"/>
              <a:gd name="connsiteY14" fmla="*/ 1695704 h 2442571"/>
              <a:gd name="connsiteX15" fmla="*/ 387564 w 2389330"/>
              <a:gd name="connsiteY15" fmla="*/ 1447178 h 2442571"/>
              <a:gd name="connsiteX16" fmla="*/ 387564 w 2389330"/>
              <a:gd name="connsiteY16" fmla="*/ 995393 h 2442571"/>
              <a:gd name="connsiteX17" fmla="*/ 115934 w 2389330"/>
              <a:gd name="connsiteY17" fmla="*/ 746867 h 2442571"/>
              <a:gd name="connsiteX18" fmla="*/ 247616 w 2389330"/>
              <a:gd name="connsiteY18" fmla="*/ 511527 h 2442571"/>
              <a:gd name="connsiteX19" fmla="*/ 601521 w 2389330"/>
              <a:gd name="connsiteY19" fmla="*/ 613011 h 2442571"/>
              <a:gd name="connsiteX20" fmla="*/ 980708 w 2389330"/>
              <a:gd name="connsiteY20" fmla="*/ 387119 h 2442571"/>
              <a:gd name="connsiteX21" fmla="*/ 1064955 w 2389330"/>
              <a:gd name="connsiteY21" fmla="*/ 28720 h 2442571"/>
              <a:gd name="connsiteX22" fmla="*/ 1324375 w 2389330"/>
              <a:gd name="connsiteY22" fmla="*/ 28720 h 2442571"/>
              <a:gd name="connsiteX23" fmla="*/ 1408622 w 2389330"/>
              <a:gd name="connsiteY23" fmla="*/ 387119 h 2442571"/>
              <a:gd name="connsiteX24" fmla="*/ 1787809 w 2389330"/>
              <a:gd name="connsiteY24" fmla="*/ 613011 h 24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89330" h="2442571">
                <a:moveTo>
                  <a:pt x="1787809" y="613011"/>
                </a:moveTo>
                <a:lnTo>
                  <a:pt x="2141714" y="511527"/>
                </a:lnTo>
                <a:lnTo>
                  <a:pt x="2273396" y="746867"/>
                </a:lnTo>
                <a:lnTo>
                  <a:pt x="2001766" y="995393"/>
                </a:lnTo>
                <a:cubicBezTo>
                  <a:pt x="2040652" y="1143315"/>
                  <a:pt x="2040652" y="1299256"/>
                  <a:pt x="2001766" y="1447178"/>
                </a:cubicBezTo>
                <a:lnTo>
                  <a:pt x="2273396" y="1695704"/>
                </a:lnTo>
                <a:lnTo>
                  <a:pt x="2141714" y="1931044"/>
                </a:lnTo>
                <a:lnTo>
                  <a:pt x="1787809" y="1829560"/>
                </a:lnTo>
                <a:cubicBezTo>
                  <a:pt x="1683099" y="1938269"/>
                  <a:pt x="1552217" y="2016239"/>
                  <a:pt x="1408622" y="2055452"/>
                </a:cubicBezTo>
                <a:lnTo>
                  <a:pt x="1324375" y="2413851"/>
                </a:lnTo>
                <a:lnTo>
                  <a:pt x="1064955" y="2413851"/>
                </a:lnTo>
                <a:lnTo>
                  <a:pt x="980708" y="2055452"/>
                </a:lnTo>
                <a:cubicBezTo>
                  <a:pt x="837113" y="2016239"/>
                  <a:pt x="706231" y="1938269"/>
                  <a:pt x="601521" y="1829560"/>
                </a:cubicBezTo>
                <a:lnTo>
                  <a:pt x="247616" y="1931044"/>
                </a:lnTo>
                <a:lnTo>
                  <a:pt x="115934" y="1695704"/>
                </a:lnTo>
                <a:lnTo>
                  <a:pt x="387564" y="1447178"/>
                </a:lnTo>
                <a:cubicBezTo>
                  <a:pt x="348678" y="1299256"/>
                  <a:pt x="348678" y="1143315"/>
                  <a:pt x="387564" y="995393"/>
                </a:cubicBezTo>
                <a:lnTo>
                  <a:pt x="115934" y="746867"/>
                </a:lnTo>
                <a:lnTo>
                  <a:pt x="247616" y="511527"/>
                </a:lnTo>
                <a:lnTo>
                  <a:pt x="601521" y="613011"/>
                </a:lnTo>
                <a:cubicBezTo>
                  <a:pt x="706231" y="504302"/>
                  <a:pt x="837113" y="426332"/>
                  <a:pt x="980708" y="387119"/>
                </a:cubicBezTo>
                <a:lnTo>
                  <a:pt x="1064955" y="28720"/>
                </a:lnTo>
                <a:lnTo>
                  <a:pt x="1324375" y="28720"/>
                </a:lnTo>
                <a:lnTo>
                  <a:pt x="1408622" y="387119"/>
                </a:lnTo>
                <a:cubicBezTo>
                  <a:pt x="1552217" y="426332"/>
                  <a:pt x="1683099" y="504302"/>
                  <a:pt x="1787809" y="613011"/>
                </a:cubicBez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spcFirstLastPara="0" vert="horz" wrap="square" lIns="632001" tIns="643491" rIns="632001" bIns="643491" numCol="1" spcCol="1270" anchor="ctr" anchorCtr="0">
            <a:noAutofit/>
          </a:bodyPr>
          <a:lstStyle/>
          <a:p>
            <a:pPr lvl="0" algn="ctr" defTabSz="1066800">
              <a:lnSpc>
                <a:spcPct val="90000"/>
              </a:lnSpc>
              <a:spcBef>
                <a:spcPct val="0"/>
              </a:spcBef>
              <a:spcAft>
                <a:spcPct val="35000"/>
              </a:spcAft>
            </a:pPr>
            <a:r>
              <a:rPr lang="fr-FR" sz="2400" b="1" kern="1200" dirty="0" smtClean="0">
                <a:solidFill>
                  <a:schemeClr val="tx1"/>
                </a:solidFill>
              </a:rPr>
              <a:t>Pédagogie de projet</a:t>
            </a:r>
            <a:endParaRPr lang="fr-FR" sz="2400" b="1" kern="1200" dirty="0">
              <a:solidFill>
                <a:schemeClr val="tx1"/>
              </a:solidFill>
            </a:endParaRPr>
          </a:p>
        </p:txBody>
      </p:sp>
      <p:sp>
        <p:nvSpPr>
          <p:cNvPr id="6" name="Forme libre 5"/>
          <p:cNvSpPr/>
          <p:nvPr/>
        </p:nvSpPr>
        <p:spPr>
          <a:xfrm>
            <a:off x="1915154" y="-29858"/>
            <a:ext cx="3493249" cy="3407934"/>
          </a:xfrm>
          <a:custGeom>
            <a:avLst/>
            <a:gdLst>
              <a:gd name="connsiteX0" fmla="*/ 1541544 w 2060208"/>
              <a:gd name="connsiteY0" fmla="*/ 521798 h 2060208"/>
              <a:gd name="connsiteX1" fmla="*/ 1845495 w 2060208"/>
              <a:gd name="connsiteY1" fmla="*/ 430193 h 2060208"/>
              <a:gd name="connsiteX2" fmla="*/ 1957337 w 2060208"/>
              <a:gd name="connsiteY2" fmla="*/ 623910 h 2060208"/>
              <a:gd name="connsiteX3" fmla="*/ 1726030 w 2060208"/>
              <a:gd name="connsiteY3" fmla="*/ 841336 h 2060208"/>
              <a:gd name="connsiteX4" fmla="*/ 1726030 w 2060208"/>
              <a:gd name="connsiteY4" fmla="*/ 1218871 h 2060208"/>
              <a:gd name="connsiteX5" fmla="*/ 1957337 w 2060208"/>
              <a:gd name="connsiteY5" fmla="*/ 1436298 h 2060208"/>
              <a:gd name="connsiteX6" fmla="*/ 1845495 w 2060208"/>
              <a:gd name="connsiteY6" fmla="*/ 1630015 h 2060208"/>
              <a:gd name="connsiteX7" fmla="*/ 1541544 w 2060208"/>
              <a:gd name="connsiteY7" fmla="*/ 1538410 h 2060208"/>
              <a:gd name="connsiteX8" fmla="*/ 1214589 w 2060208"/>
              <a:gd name="connsiteY8" fmla="*/ 1727178 h 2060208"/>
              <a:gd name="connsiteX9" fmla="*/ 1141946 w 2060208"/>
              <a:gd name="connsiteY9" fmla="*/ 2036208 h 2060208"/>
              <a:gd name="connsiteX10" fmla="*/ 918262 w 2060208"/>
              <a:gd name="connsiteY10" fmla="*/ 2036208 h 2060208"/>
              <a:gd name="connsiteX11" fmla="*/ 845619 w 2060208"/>
              <a:gd name="connsiteY11" fmla="*/ 1727177 h 2060208"/>
              <a:gd name="connsiteX12" fmla="*/ 518664 w 2060208"/>
              <a:gd name="connsiteY12" fmla="*/ 1538409 h 2060208"/>
              <a:gd name="connsiteX13" fmla="*/ 214713 w 2060208"/>
              <a:gd name="connsiteY13" fmla="*/ 1630015 h 2060208"/>
              <a:gd name="connsiteX14" fmla="*/ 102871 w 2060208"/>
              <a:gd name="connsiteY14" fmla="*/ 1436298 h 2060208"/>
              <a:gd name="connsiteX15" fmla="*/ 334178 w 2060208"/>
              <a:gd name="connsiteY15" fmla="*/ 1218872 h 2060208"/>
              <a:gd name="connsiteX16" fmla="*/ 334178 w 2060208"/>
              <a:gd name="connsiteY16" fmla="*/ 841337 h 2060208"/>
              <a:gd name="connsiteX17" fmla="*/ 102871 w 2060208"/>
              <a:gd name="connsiteY17" fmla="*/ 623910 h 2060208"/>
              <a:gd name="connsiteX18" fmla="*/ 214713 w 2060208"/>
              <a:gd name="connsiteY18" fmla="*/ 430193 h 2060208"/>
              <a:gd name="connsiteX19" fmla="*/ 518664 w 2060208"/>
              <a:gd name="connsiteY19" fmla="*/ 521798 h 2060208"/>
              <a:gd name="connsiteX20" fmla="*/ 845619 w 2060208"/>
              <a:gd name="connsiteY20" fmla="*/ 333030 h 2060208"/>
              <a:gd name="connsiteX21" fmla="*/ 918262 w 2060208"/>
              <a:gd name="connsiteY21" fmla="*/ 24000 h 2060208"/>
              <a:gd name="connsiteX22" fmla="*/ 1141946 w 2060208"/>
              <a:gd name="connsiteY22" fmla="*/ 24000 h 2060208"/>
              <a:gd name="connsiteX23" fmla="*/ 1214589 w 2060208"/>
              <a:gd name="connsiteY23" fmla="*/ 333031 h 2060208"/>
              <a:gd name="connsiteX24" fmla="*/ 1541544 w 2060208"/>
              <a:gd name="connsiteY24" fmla="*/ 521799 h 2060208"/>
              <a:gd name="connsiteX25" fmla="*/ 1541544 w 2060208"/>
              <a:gd name="connsiteY25" fmla="*/ 521798 h 2060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60208" h="2060208">
                <a:moveTo>
                  <a:pt x="1326046" y="521136"/>
                </a:moveTo>
                <a:lnTo>
                  <a:pt x="1546406" y="384657"/>
                </a:lnTo>
                <a:lnTo>
                  <a:pt x="1675551" y="513802"/>
                </a:lnTo>
                <a:lnTo>
                  <a:pt x="1539072" y="734161"/>
                </a:lnTo>
                <a:cubicBezTo>
                  <a:pt x="1591638" y="824565"/>
                  <a:pt x="1619176" y="927339"/>
                  <a:pt x="1618855" y="1031913"/>
                </a:cubicBezTo>
                <a:lnTo>
                  <a:pt x="1847228" y="1154512"/>
                </a:lnTo>
                <a:lnTo>
                  <a:pt x="1799958" y="1330926"/>
                </a:lnTo>
                <a:lnTo>
                  <a:pt x="1540882" y="1322912"/>
                </a:lnTo>
                <a:cubicBezTo>
                  <a:pt x="1488873" y="1413637"/>
                  <a:pt x="1413637" y="1488873"/>
                  <a:pt x="1322912" y="1540882"/>
                </a:cubicBezTo>
                <a:lnTo>
                  <a:pt x="1330926" y="1799958"/>
                </a:lnTo>
                <a:lnTo>
                  <a:pt x="1154512" y="1847228"/>
                </a:lnTo>
                <a:lnTo>
                  <a:pt x="1031914" y="1618854"/>
                </a:lnTo>
                <a:cubicBezTo>
                  <a:pt x="927339" y="1619176"/>
                  <a:pt x="824565" y="1591637"/>
                  <a:pt x="734162" y="1539071"/>
                </a:cubicBezTo>
                <a:lnTo>
                  <a:pt x="513802" y="1675551"/>
                </a:lnTo>
                <a:lnTo>
                  <a:pt x="384657" y="1546406"/>
                </a:lnTo>
                <a:lnTo>
                  <a:pt x="521136" y="1326047"/>
                </a:lnTo>
                <a:cubicBezTo>
                  <a:pt x="468570" y="1235643"/>
                  <a:pt x="441032" y="1132869"/>
                  <a:pt x="441353" y="1028295"/>
                </a:cubicBezTo>
                <a:lnTo>
                  <a:pt x="212980" y="905696"/>
                </a:lnTo>
                <a:lnTo>
                  <a:pt x="260250" y="729282"/>
                </a:lnTo>
                <a:lnTo>
                  <a:pt x="519326" y="737296"/>
                </a:lnTo>
                <a:cubicBezTo>
                  <a:pt x="571335" y="646571"/>
                  <a:pt x="646571" y="571335"/>
                  <a:pt x="737296" y="519326"/>
                </a:cubicBezTo>
                <a:lnTo>
                  <a:pt x="729282" y="260250"/>
                </a:lnTo>
                <a:lnTo>
                  <a:pt x="905696" y="212980"/>
                </a:lnTo>
                <a:lnTo>
                  <a:pt x="1028294" y="441354"/>
                </a:lnTo>
                <a:cubicBezTo>
                  <a:pt x="1132869" y="441032"/>
                  <a:pt x="1235643" y="468571"/>
                  <a:pt x="1326046" y="521137"/>
                </a:cubicBezTo>
                <a:lnTo>
                  <a:pt x="1326046" y="521136"/>
                </a:ln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spcFirstLastPara="0" vert="horz" wrap="square" lIns="713855" tIns="713855" rIns="713855" bIns="713855" numCol="1" spcCol="1270" anchor="ctr" anchorCtr="0">
            <a:noAutofit/>
          </a:bodyPr>
          <a:lstStyle/>
          <a:p>
            <a:pPr lvl="0" algn="ctr" defTabSz="1066800">
              <a:lnSpc>
                <a:spcPct val="90000"/>
              </a:lnSpc>
              <a:spcBef>
                <a:spcPct val="0"/>
              </a:spcBef>
              <a:spcAft>
                <a:spcPct val="35000"/>
              </a:spcAft>
            </a:pPr>
            <a:r>
              <a:rPr lang="fr-FR" sz="2400" b="1" kern="1200" dirty="0" smtClean="0">
                <a:solidFill>
                  <a:schemeClr val="tx1"/>
                </a:solidFill>
              </a:rPr>
              <a:t>Une organisation</a:t>
            </a:r>
            <a:br>
              <a:rPr lang="fr-FR" sz="2400" b="1" kern="1200" dirty="0" smtClean="0">
                <a:solidFill>
                  <a:schemeClr val="tx1"/>
                </a:solidFill>
              </a:rPr>
            </a:br>
            <a:r>
              <a:rPr lang="fr-FR" sz="2400" b="1" kern="1200" dirty="0" smtClean="0">
                <a:solidFill>
                  <a:schemeClr val="tx1"/>
                </a:solidFill>
              </a:rPr>
              <a:t>Un pilotage</a:t>
            </a:r>
            <a:endParaRPr lang="fr-FR" sz="2400" b="1" kern="1200" dirty="0">
              <a:solidFill>
                <a:schemeClr val="tx1"/>
              </a:solidFill>
            </a:endParaRPr>
          </a:p>
        </p:txBody>
      </p:sp>
      <p:sp>
        <p:nvSpPr>
          <p:cNvPr id="9" name="Flèche en arc 8"/>
          <p:cNvSpPr/>
          <p:nvPr/>
        </p:nvSpPr>
        <p:spPr>
          <a:xfrm>
            <a:off x="2939330" y="3313838"/>
            <a:ext cx="3700737" cy="3700737"/>
          </a:xfrm>
          <a:prstGeom prst="circularArrow">
            <a:avLst>
              <a:gd name="adj1" fmla="val 4687"/>
              <a:gd name="adj2" fmla="val 299029"/>
              <a:gd name="adj3" fmla="val 2536798"/>
              <a:gd name="adj4" fmla="val 20617887"/>
              <a:gd name="adj5" fmla="val 5469"/>
            </a:avLst>
          </a:prstGeom>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0" name="Forme 9"/>
          <p:cNvSpPr/>
          <p:nvPr/>
        </p:nvSpPr>
        <p:spPr>
          <a:xfrm>
            <a:off x="213178" y="2226497"/>
            <a:ext cx="2688817" cy="2688817"/>
          </a:xfrm>
          <a:prstGeom prst="leftCircularArrow">
            <a:avLst>
              <a:gd name="adj1" fmla="val 6452"/>
              <a:gd name="adj2" fmla="val 429999"/>
              <a:gd name="adj3" fmla="val 10489124"/>
              <a:gd name="adj4" fmla="val 14837806"/>
              <a:gd name="adj5" fmla="val 7527"/>
            </a:avLst>
          </a:prstGeom>
        </p:spPr>
        <p:style>
          <a:lnRef idx="0">
            <a:schemeClr val="lt1">
              <a:hueOff val="0"/>
              <a:satOff val="0"/>
              <a:lumOff val="0"/>
              <a:alphaOff val="0"/>
            </a:schemeClr>
          </a:lnRef>
          <a:fillRef idx="1">
            <a:schemeClr val="accent5">
              <a:hueOff val="-4966938"/>
              <a:satOff val="19906"/>
              <a:lumOff val="4314"/>
              <a:alphaOff val="0"/>
            </a:schemeClr>
          </a:fillRef>
          <a:effectRef idx="0">
            <a:schemeClr val="accent5">
              <a:hueOff val="-4966938"/>
              <a:satOff val="19906"/>
              <a:lumOff val="4314"/>
              <a:alphaOff val="0"/>
            </a:schemeClr>
          </a:effectRef>
          <a:fontRef idx="minor">
            <a:schemeClr val="lt1"/>
          </a:fontRef>
        </p:style>
      </p:sp>
      <p:sp>
        <p:nvSpPr>
          <p:cNvPr id="11" name="Flèche en arc 10"/>
          <p:cNvSpPr/>
          <p:nvPr/>
        </p:nvSpPr>
        <p:spPr>
          <a:xfrm>
            <a:off x="1740758" y="234434"/>
            <a:ext cx="2899086" cy="2899086"/>
          </a:xfrm>
          <a:prstGeom prst="circularArrow">
            <a:avLst>
              <a:gd name="adj1" fmla="val 5984"/>
              <a:gd name="adj2" fmla="val 961991"/>
              <a:gd name="adj3" fmla="val 13313824"/>
              <a:gd name="adj4" fmla="val 10687941"/>
              <a:gd name="adj5" fmla="val 6981"/>
            </a:avLst>
          </a:prstGeom>
        </p:spPr>
        <p:style>
          <a:lnRef idx="0">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sp>
      <p:sp>
        <p:nvSpPr>
          <p:cNvPr id="8" name="ZoneTexte 7"/>
          <p:cNvSpPr txBox="1"/>
          <p:nvPr/>
        </p:nvSpPr>
        <p:spPr>
          <a:xfrm>
            <a:off x="5292099" y="576203"/>
            <a:ext cx="3731363" cy="2235342"/>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fr-FR" sz="2800" b="1" dirty="0" smtClean="0">
                <a:solidFill>
                  <a:prstClr val="white"/>
                </a:solidFill>
              </a:rPr>
              <a:t>Quelle place?</a:t>
            </a:r>
            <a:br>
              <a:rPr lang="fr-FR" sz="2800" b="1" dirty="0" smtClean="0">
                <a:solidFill>
                  <a:prstClr val="white"/>
                </a:solidFill>
              </a:rPr>
            </a:br>
            <a:r>
              <a:rPr lang="fr-FR" sz="2800" b="1" dirty="0" smtClean="0">
                <a:solidFill>
                  <a:prstClr val="white"/>
                </a:solidFill>
              </a:rPr>
              <a:t>Quel rôle ?</a:t>
            </a:r>
            <a:br>
              <a:rPr lang="fr-FR" sz="2800" b="1" dirty="0" smtClean="0">
                <a:solidFill>
                  <a:prstClr val="white"/>
                </a:solidFill>
              </a:rPr>
            </a:br>
            <a:r>
              <a:rPr lang="fr-FR" sz="2800" b="1" dirty="0" smtClean="0">
                <a:solidFill>
                  <a:prstClr val="white"/>
                </a:solidFill>
              </a:rPr>
              <a:t>De la DP à la classe de 3PP</a:t>
            </a:r>
            <a:br>
              <a:rPr lang="fr-FR" sz="2800" b="1" dirty="0" smtClean="0">
                <a:solidFill>
                  <a:prstClr val="white"/>
                </a:solidFill>
              </a:rPr>
            </a:br>
            <a:r>
              <a:rPr lang="fr-FR" sz="2800" b="1" dirty="0" smtClean="0">
                <a:solidFill>
                  <a:prstClr val="white"/>
                </a:solidFill>
              </a:rPr>
              <a:t>ou l’inverse…</a:t>
            </a:r>
            <a:endParaRPr lang="fr-FR" sz="2800" b="1" dirty="0">
              <a:solidFill>
                <a:prstClr val="white"/>
              </a:solidFill>
            </a:endParaRPr>
          </a:p>
        </p:txBody>
      </p:sp>
      <p:sp>
        <p:nvSpPr>
          <p:cNvPr id="12" name="Espace réservé du numéro de diapositive 5"/>
          <p:cNvSpPr>
            <a:spLocks noGrp="1"/>
          </p:cNvSpPr>
          <p:nvPr>
            <p:ph type="sldNum" sz="quarter" idx="4294967295"/>
          </p:nvPr>
        </p:nvSpPr>
        <p:spPr>
          <a:xfrm>
            <a:off x="8273245" y="6390910"/>
            <a:ext cx="750217" cy="310321"/>
          </a:xfrm>
          <a:prstGeom prst="rect">
            <a:avLst/>
          </a:prstGeom>
        </p:spPr>
        <p:txBody>
          <a:bodyPr vert="horz" lIns="91440" tIns="45720" rIns="91440" bIns="45720" rtlCol="0" anchor="ctr"/>
          <a:lstStyle>
            <a:lvl1pPr algn="r">
              <a:defRPr sz="1000" b="1">
                <a:solidFill>
                  <a:srgbClr val="000000"/>
                </a:solidFill>
              </a:defRPr>
            </a:lvl1pPr>
          </a:lstStyle>
          <a:p>
            <a:r>
              <a:rPr lang="fr-FR" dirty="0" smtClean="0"/>
              <a:t>13</a:t>
            </a:r>
            <a:endParaRPr lang="fr-FR" dirty="0"/>
          </a:p>
        </p:txBody>
      </p:sp>
      <p:sp>
        <p:nvSpPr>
          <p:cNvPr id="13" name="Espace réservé du pied de page 4"/>
          <p:cNvSpPr txBox="1">
            <a:spLocks/>
          </p:cNvSpPr>
          <p:nvPr/>
        </p:nvSpPr>
        <p:spPr>
          <a:xfrm>
            <a:off x="6989618" y="6390910"/>
            <a:ext cx="1160324"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chemeClr val="tx1">
                    <a:lumMod val="75000"/>
                    <a:lumOff val="25000"/>
                  </a:schemeClr>
                </a:solidFill>
              </a:rPr>
              <a:t>8 juin</a:t>
            </a:r>
            <a:r>
              <a:rPr lang="fr-FR" baseline="0" dirty="0" smtClean="0">
                <a:solidFill>
                  <a:schemeClr val="tx1">
                    <a:lumMod val="75000"/>
                    <a:lumOff val="25000"/>
                  </a:schemeClr>
                </a:solidFill>
              </a:rPr>
              <a:t> 2017</a:t>
            </a:r>
            <a:endParaRPr lang="fr-FR" dirty="0" smtClean="0">
              <a:solidFill>
                <a:schemeClr val="tx1">
                  <a:lumMod val="75000"/>
                  <a:lumOff val="25000"/>
                </a:schemeClr>
              </a:solidFill>
            </a:endParaRPr>
          </a:p>
          <a:p>
            <a:endParaRPr lang="fr-FR" dirty="0"/>
          </a:p>
        </p:txBody>
      </p:sp>
      <p:sp>
        <p:nvSpPr>
          <p:cNvPr id="14" name="Espace réservé du pied de page 4"/>
          <p:cNvSpPr txBox="1">
            <a:spLocks/>
          </p:cNvSpPr>
          <p:nvPr/>
        </p:nvSpPr>
        <p:spPr>
          <a:xfrm>
            <a:off x="2357525" y="6146185"/>
            <a:ext cx="3120150" cy="676894"/>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b="1" dirty="0" smtClean="0">
                <a:solidFill>
                  <a:srgbClr val="683086"/>
                </a:solidFill>
              </a:rPr>
              <a:t>IGEN</a:t>
            </a:r>
            <a:r>
              <a:rPr lang="fr-FR" dirty="0" smtClean="0">
                <a:solidFill>
                  <a:srgbClr val="00919D"/>
                </a:solidFill>
              </a:rPr>
              <a:t/>
            </a:r>
            <a:br>
              <a:rPr lang="fr-FR" dirty="0" smtClean="0">
                <a:solidFill>
                  <a:srgbClr val="00919D"/>
                </a:solidFill>
              </a:rPr>
            </a:br>
            <a:r>
              <a:rPr lang="fr-FR" dirty="0" smtClean="0">
                <a:solidFill>
                  <a:schemeClr val="tx1">
                    <a:lumMod val="75000"/>
                    <a:lumOff val="25000"/>
                  </a:schemeClr>
                </a:solidFill>
              </a:rPr>
              <a:t>titre de la présentation</a:t>
            </a:r>
          </a:p>
          <a:p>
            <a:endParaRPr lang="fr-FR" dirty="0"/>
          </a:p>
        </p:txBody>
      </p:sp>
      <p:pic>
        <p:nvPicPr>
          <p:cNvPr id="15" name="Image 14" descr="2017_MEN_horizontal_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6933" y="6132905"/>
            <a:ext cx="1463675"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6377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7486" y="4308230"/>
            <a:ext cx="5897726" cy="1083129"/>
          </a:xfrm>
        </p:spPr>
        <p:txBody>
          <a:bodyPr/>
          <a:lstStyle/>
          <a:p>
            <a:r>
              <a:rPr lang="fr-FR" dirty="0"/>
              <a:t>Contact : </a:t>
            </a:r>
            <a:r>
              <a:rPr lang="fr-FR" dirty="0" smtClean="0"/>
              <a:t>Jean SAISON</a:t>
            </a:r>
            <a:r>
              <a:rPr lang="fr-FR" dirty="0"/>
              <a:t/>
            </a:r>
            <a:br>
              <a:rPr lang="fr-FR" dirty="0"/>
            </a:br>
            <a:r>
              <a:rPr lang="fr-FR" dirty="0"/>
              <a:t/>
            </a:r>
            <a:br>
              <a:rPr lang="fr-FR" dirty="0"/>
            </a:br>
            <a:r>
              <a:rPr lang="fr-FR" dirty="0"/>
              <a:t>adresse </a:t>
            </a:r>
            <a:r>
              <a:rPr lang="fr-FR" dirty="0" smtClean="0"/>
              <a:t>mél : jean.saison@ac-orleans-tours.fr</a:t>
            </a:r>
            <a:r>
              <a:rPr lang="fr-FR" dirty="0"/>
              <a:t/>
            </a:r>
            <a:br>
              <a:rPr lang="fr-FR" dirty="0"/>
            </a:br>
            <a:endParaRPr lang="fr-FR" dirty="0"/>
          </a:p>
        </p:txBody>
      </p:sp>
      <p:sp>
        <p:nvSpPr>
          <p:cNvPr id="5" name="Espace réservé du numéro de diapositive 4"/>
          <p:cNvSpPr>
            <a:spLocks noGrp="1"/>
          </p:cNvSpPr>
          <p:nvPr>
            <p:ph type="sldNum" sz="quarter" idx="12"/>
          </p:nvPr>
        </p:nvSpPr>
        <p:spPr/>
        <p:txBody>
          <a:bodyPr/>
          <a:lstStyle/>
          <a:p>
            <a:fld id="{1FC8907D-B208-DC44-82F5-2940ECA1C9FA}" type="slidenum">
              <a:rPr lang="fr-FR" smtClean="0"/>
              <a:pPr/>
              <a:t>14</a:t>
            </a:fld>
            <a:endParaRPr lang="fr-FR" dirty="0"/>
          </a:p>
        </p:txBody>
      </p:sp>
      <p:sp>
        <p:nvSpPr>
          <p:cNvPr id="4" name="Titre 1"/>
          <p:cNvSpPr txBox="1">
            <a:spLocks/>
          </p:cNvSpPr>
          <p:nvPr/>
        </p:nvSpPr>
        <p:spPr>
          <a:xfrm>
            <a:off x="1847461" y="992777"/>
            <a:ext cx="6551980" cy="2235615"/>
          </a:xfrm>
          <a:prstGeom prst="rect">
            <a:avLst/>
          </a:prstGeom>
        </p:spPr>
        <p:txBody>
          <a:bodyPr vert="horz" lIns="91440" tIns="45720" rIns="91440" bIns="45720" rtlCol="0" anchor="t" anchorCtr="0">
            <a:normAutofit/>
          </a:bodyPr>
          <a:lstStyle>
            <a:lvl1pPr algn="l" defTabSz="457200" rtl="0" eaLnBrk="1" latinLnBrk="0" hangingPunct="1">
              <a:spcBef>
                <a:spcPct val="0"/>
              </a:spcBef>
              <a:buNone/>
              <a:defRPr sz="1500" kern="1200" baseline="0">
                <a:solidFill>
                  <a:schemeClr val="tx1">
                    <a:lumMod val="75000"/>
                    <a:lumOff val="25000"/>
                  </a:schemeClr>
                </a:solidFill>
                <a:latin typeface="+mj-lt"/>
                <a:ea typeface="+mj-ea"/>
                <a:cs typeface="+mj-cs"/>
              </a:defRPr>
            </a:lvl1pPr>
          </a:lstStyle>
          <a:p>
            <a:pPr algn="ctr"/>
            <a:r>
              <a:rPr lang="fr-FR" sz="5400" dirty="0" smtClean="0"/>
              <a:t>Merci à chacun de son attention.</a:t>
            </a:r>
            <a:endParaRPr lang="fr-FR" sz="5400" dirty="0"/>
          </a:p>
        </p:txBody>
      </p:sp>
    </p:spTree>
    <p:extLst>
      <p:ext uri="{BB962C8B-B14F-4D97-AF65-F5344CB8AC3E}">
        <p14:creationId xmlns:p14="http://schemas.microsoft.com/office/powerpoint/2010/main" val="22899639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rme libre 2"/>
          <p:cNvSpPr/>
          <p:nvPr/>
        </p:nvSpPr>
        <p:spPr>
          <a:xfrm rot="485494">
            <a:off x="3761050" y="2407228"/>
            <a:ext cx="3044518" cy="3044518"/>
          </a:xfrm>
          <a:custGeom>
            <a:avLst/>
            <a:gdLst>
              <a:gd name="connsiteX0" fmla="*/ 2161012 w 3044518"/>
              <a:gd name="connsiteY0" fmla="*/ 485413 h 3044518"/>
              <a:gd name="connsiteX1" fmla="*/ 2397827 w 3044518"/>
              <a:gd name="connsiteY1" fmla="*/ 286691 h 3044518"/>
              <a:gd name="connsiteX2" fmla="*/ 2587015 w 3044518"/>
              <a:gd name="connsiteY2" fmla="*/ 445439 h 3044518"/>
              <a:gd name="connsiteX3" fmla="*/ 2432434 w 3044518"/>
              <a:gd name="connsiteY3" fmla="*/ 713164 h 3044518"/>
              <a:gd name="connsiteX4" fmla="*/ 2678043 w 3044518"/>
              <a:gd name="connsiteY4" fmla="*/ 1138572 h 3044518"/>
              <a:gd name="connsiteX5" fmla="*/ 2987191 w 3044518"/>
              <a:gd name="connsiteY5" fmla="*/ 1138563 h 3044518"/>
              <a:gd name="connsiteX6" fmla="*/ 3030076 w 3044518"/>
              <a:gd name="connsiteY6" fmla="*/ 1381779 h 3044518"/>
              <a:gd name="connsiteX7" fmla="*/ 2739570 w 3044518"/>
              <a:gd name="connsiteY7" fmla="*/ 1487506 h 3044518"/>
              <a:gd name="connsiteX8" fmla="*/ 2654271 w 3044518"/>
              <a:gd name="connsiteY8" fmla="*/ 1971262 h 3044518"/>
              <a:gd name="connsiteX9" fmla="*/ 2891097 w 3044518"/>
              <a:gd name="connsiteY9" fmla="*/ 2169971 h 3044518"/>
              <a:gd name="connsiteX10" fmla="*/ 2767613 w 3044518"/>
              <a:gd name="connsiteY10" fmla="*/ 2383851 h 3044518"/>
              <a:gd name="connsiteX11" fmla="*/ 2477113 w 3044518"/>
              <a:gd name="connsiteY11" fmla="*/ 2278109 h 3044518"/>
              <a:gd name="connsiteX12" fmla="*/ 2100818 w 3044518"/>
              <a:gd name="connsiteY12" fmla="*/ 2593858 h 3044518"/>
              <a:gd name="connsiteX13" fmla="*/ 2154508 w 3044518"/>
              <a:gd name="connsiteY13" fmla="*/ 2898307 h 3044518"/>
              <a:gd name="connsiteX14" fmla="*/ 1922435 w 3044518"/>
              <a:gd name="connsiteY14" fmla="*/ 2982775 h 3044518"/>
              <a:gd name="connsiteX15" fmla="*/ 1767868 w 3044518"/>
              <a:gd name="connsiteY15" fmla="*/ 2715042 h 3044518"/>
              <a:gd name="connsiteX16" fmla="*/ 1276650 w 3044518"/>
              <a:gd name="connsiteY16" fmla="*/ 2715042 h 3044518"/>
              <a:gd name="connsiteX17" fmla="*/ 1122083 w 3044518"/>
              <a:gd name="connsiteY17" fmla="*/ 2982775 h 3044518"/>
              <a:gd name="connsiteX18" fmla="*/ 890010 w 3044518"/>
              <a:gd name="connsiteY18" fmla="*/ 2898307 h 3044518"/>
              <a:gd name="connsiteX19" fmla="*/ 943701 w 3044518"/>
              <a:gd name="connsiteY19" fmla="*/ 2593858 h 3044518"/>
              <a:gd name="connsiteX20" fmla="*/ 567406 w 3044518"/>
              <a:gd name="connsiteY20" fmla="*/ 2278109 h 3044518"/>
              <a:gd name="connsiteX21" fmla="*/ 276905 w 3044518"/>
              <a:gd name="connsiteY21" fmla="*/ 2383851 h 3044518"/>
              <a:gd name="connsiteX22" fmla="*/ 153421 w 3044518"/>
              <a:gd name="connsiteY22" fmla="*/ 2169971 h 3044518"/>
              <a:gd name="connsiteX23" fmla="*/ 390247 w 3044518"/>
              <a:gd name="connsiteY23" fmla="*/ 1971261 h 3044518"/>
              <a:gd name="connsiteX24" fmla="*/ 304948 w 3044518"/>
              <a:gd name="connsiteY24" fmla="*/ 1487505 h 3044518"/>
              <a:gd name="connsiteX25" fmla="*/ 14442 w 3044518"/>
              <a:gd name="connsiteY25" fmla="*/ 1381779 h 3044518"/>
              <a:gd name="connsiteX26" fmla="*/ 57327 w 3044518"/>
              <a:gd name="connsiteY26" fmla="*/ 1138563 h 3044518"/>
              <a:gd name="connsiteX27" fmla="*/ 366474 w 3044518"/>
              <a:gd name="connsiteY27" fmla="*/ 1138572 h 3044518"/>
              <a:gd name="connsiteX28" fmla="*/ 612083 w 3044518"/>
              <a:gd name="connsiteY28" fmla="*/ 713164 h 3044518"/>
              <a:gd name="connsiteX29" fmla="*/ 457503 w 3044518"/>
              <a:gd name="connsiteY29" fmla="*/ 445439 h 3044518"/>
              <a:gd name="connsiteX30" fmla="*/ 646691 w 3044518"/>
              <a:gd name="connsiteY30" fmla="*/ 286691 h 3044518"/>
              <a:gd name="connsiteX31" fmla="*/ 883506 w 3044518"/>
              <a:gd name="connsiteY31" fmla="*/ 485413 h 3044518"/>
              <a:gd name="connsiteX32" fmla="*/ 1345100 w 3044518"/>
              <a:gd name="connsiteY32" fmla="*/ 317406 h 3044518"/>
              <a:gd name="connsiteX33" fmla="*/ 1398775 w 3044518"/>
              <a:gd name="connsiteY33" fmla="*/ 12955 h 3044518"/>
              <a:gd name="connsiteX34" fmla="*/ 1645743 w 3044518"/>
              <a:gd name="connsiteY34" fmla="*/ 12955 h 3044518"/>
              <a:gd name="connsiteX35" fmla="*/ 1699417 w 3044518"/>
              <a:gd name="connsiteY35" fmla="*/ 317407 h 3044518"/>
              <a:gd name="connsiteX36" fmla="*/ 2161011 w 3044518"/>
              <a:gd name="connsiteY36" fmla="*/ 485414 h 3044518"/>
              <a:gd name="connsiteX37" fmla="*/ 2161012 w 3044518"/>
              <a:gd name="connsiteY37" fmla="*/ 485413 h 3044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044518" h="3044518">
                <a:moveTo>
                  <a:pt x="2161012" y="485413"/>
                </a:moveTo>
                <a:lnTo>
                  <a:pt x="2397827" y="286691"/>
                </a:lnTo>
                <a:lnTo>
                  <a:pt x="2587015" y="445439"/>
                </a:lnTo>
                <a:lnTo>
                  <a:pt x="2432434" y="713164"/>
                </a:lnTo>
                <a:cubicBezTo>
                  <a:pt x="2542350" y="836811"/>
                  <a:pt x="2625919" y="981558"/>
                  <a:pt x="2678043" y="1138572"/>
                </a:cubicBezTo>
                <a:lnTo>
                  <a:pt x="2987191" y="1138563"/>
                </a:lnTo>
                <a:lnTo>
                  <a:pt x="3030076" y="1381779"/>
                </a:lnTo>
                <a:lnTo>
                  <a:pt x="2739570" y="1487506"/>
                </a:lnTo>
                <a:cubicBezTo>
                  <a:pt x="2744291" y="1652878"/>
                  <a:pt x="2715268" y="1817478"/>
                  <a:pt x="2654271" y="1971262"/>
                </a:cubicBezTo>
                <a:lnTo>
                  <a:pt x="2891097" y="2169971"/>
                </a:lnTo>
                <a:lnTo>
                  <a:pt x="2767613" y="2383851"/>
                </a:lnTo>
                <a:lnTo>
                  <a:pt x="2477113" y="2278109"/>
                </a:lnTo>
                <a:cubicBezTo>
                  <a:pt x="2374431" y="2407826"/>
                  <a:pt x="2246395" y="2515261"/>
                  <a:pt x="2100818" y="2593858"/>
                </a:cubicBezTo>
                <a:lnTo>
                  <a:pt x="2154508" y="2898307"/>
                </a:lnTo>
                <a:lnTo>
                  <a:pt x="1922435" y="2982775"/>
                </a:lnTo>
                <a:lnTo>
                  <a:pt x="1767868" y="2715042"/>
                </a:lnTo>
                <a:cubicBezTo>
                  <a:pt x="1605828" y="2748408"/>
                  <a:pt x="1438689" y="2748408"/>
                  <a:pt x="1276650" y="2715042"/>
                </a:cubicBezTo>
                <a:lnTo>
                  <a:pt x="1122083" y="2982775"/>
                </a:lnTo>
                <a:lnTo>
                  <a:pt x="890010" y="2898307"/>
                </a:lnTo>
                <a:lnTo>
                  <a:pt x="943701" y="2593858"/>
                </a:lnTo>
                <a:cubicBezTo>
                  <a:pt x="798124" y="2515261"/>
                  <a:pt x="670088" y="2407826"/>
                  <a:pt x="567406" y="2278109"/>
                </a:cubicBezTo>
                <a:lnTo>
                  <a:pt x="276905" y="2383851"/>
                </a:lnTo>
                <a:lnTo>
                  <a:pt x="153421" y="2169971"/>
                </a:lnTo>
                <a:lnTo>
                  <a:pt x="390247" y="1971261"/>
                </a:lnTo>
                <a:cubicBezTo>
                  <a:pt x="329250" y="1817477"/>
                  <a:pt x="300227" y="1652877"/>
                  <a:pt x="304948" y="1487505"/>
                </a:cubicBezTo>
                <a:lnTo>
                  <a:pt x="14442" y="1381779"/>
                </a:lnTo>
                <a:lnTo>
                  <a:pt x="57327" y="1138563"/>
                </a:lnTo>
                <a:lnTo>
                  <a:pt x="366474" y="1138572"/>
                </a:lnTo>
                <a:cubicBezTo>
                  <a:pt x="418598" y="981558"/>
                  <a:pt x="502167" y="836812"/>
                  <a:pt x="612083" y="713164"/>
                </a:cubicBezTo>
                <a:lnTo>
                  <a:pt x="457503" y="445439"/>
                </a:lnTo>
                <a:lnTo>
                  <a:pt x="646691" y="286691"/>
                </a:lnTo>
                <a:lnTo>
                  <a:pt x="883506" y="485413"/>
                </a:lnTo>
                <a:cubicBezTo>
                  <a:pt x="1024362" y="398638"/>
                  <a:pt x="1181421" y="341473"/>
                  <a:pt x="1345100" y="317406"/>
                </a:cubicBezTo>
                <a:lnTo>
                  <a:pt x="1398775" y="12955"/>
                </a:lnTo>
                <a:lnTo>
                  <a:pt x="1645743" y="12955"/>
                </a:lnTo>
                <a:lnTo>
                  <a:pt x="1699417" y="317407"/>
                </a:lnTo>
                <a:cubicBezTo>
                  <a:pt x="1863096" y="341474"/>
                  <a:pt x="2020156" y="398639"/>
                  <a:pt x="2161011" y="485414"/>
                </a:cubicBezTo>
                <a:lnTo>
                  <a:pt x="2161012" y="485413"/>
                </a:ln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spcFirstLastPara="0" vert="horz" wrap="square" lIns="642563" tIns="743643" rIns="642564" bIns="796889" numCol="1" spcCol="1270" anchor="ctr" anchorCtr="0">
            <a:noAutofit/>
          </a:bodyPr>
          <a:lstStyle/>
          <a:p>
            <a:pPr lvl="0" algn="ctr" defTabSz="1066800">
              <a:lnSpc>
                <a:spcPct val="90000"/>
              </a:lnSpc>
              <a:spcBef>
                <a:spcPct val="0"/>
              </a:spcBef>
              <a:spcAft>
                <a:spcPct val="35000"/>
              </a:spcAft>
            </a:pPr>
            <a:r>
              <a:rPr lang="fr-FR" sz="2400" b="1" kern="1200" dirty="0" smtClean="0">
                <a:solidFill>
                  <a:schemeClr val="tx1"/>
                </a:solidFill>
              </a:rPr>
              <a:t>Quels objectifs ?</a:t>
            </a:r>
            <a:endParaRPr lang="fr-FR" sz="2400" b="1" kern="1200" dirty="0">
              <a:solidFill>
                <a:schemeClr val="tx1"/>
              </a:solidFill>
            </a:endParaRPr>
          </a:p>
        </p:txBody>
      </p:sp>
      <p:sp>
        <p:nvSpPr>
          <p:cNvPr id="11" name="Forme libre 10"/>
          <p:cNvSpPr/>
          <p:nvPr/>
        </p:nvSpPr>
        <p:spPr>
          <a:xfrm rot="20685139">
            <a:off x="1080454" y="2366202"/>
            <a:ext cx="3001164" cy="2727689"/>
          </a:xfrm>
          <a:custGeom>
            <a:avLst/>
            <a:gdLst>
              <a:gd name="connsiteX0" fmla="*/ 2274707 w 3001164"/>
              <a:gd name="connsiteY0" fmla="*/ 690854 h 2727689"/>
              <a:gd name="connsiteX1" fmla="*/ 2669165 w 3001164"/>
              <a:gd name="connsiteY1" fmla="*/ 545735 h 2727689"/>
              <a:gd name="connsiteX2" fmla="*/ 2842443 w 3001164"/>
              <a:gd name="connsiteY2" fmla="*/ 808260 h 2727689"/>
              <a:gd name="connsiteX3" fmla="*/ 2553948 w 3001164"/>
              <a:gd name="connsiteY3" fmla="*/ 1113919 h 2727689"/>
              <a:gd name="connsiteX4" fmla="*/ 2553948 w 3001164"/>
              <a:gd name="connsiteY4" fmla="*/ 1613771 h 2727689"/>
              <a:gd name="connsiteX5" fmla="*/ 2842443 w 3001164"/>
              <a:gd name="connsiteY5" fmla="*/ 1919429 h 2727689"/>
              <a:gd name="connsiteX6" fmla="*/ 2669165 w 3001164"/>
              <a:gd name="connsiteY6" fmla="*/ 2181954 h 2727689"/>
              <a:gd name="connsiteX7" fmla="*/ 2274707 w 3001164"/>
              <a:gd name="connsiteY7" fmla="*/ 2036835 h 2727689"/>
              <a:gd name="connsiteX8" fmla="*/ 1779822 w 3001164"/>
              <a:gd name="connsiteY8" fmla="*/ 2286761 h 2727689"/>
              <a:gd name="connsiteX9" fmla="*/ 1683644 w 3001164"/>
              <a:gd name="connsiteY9" fmla="*/ 2695914 h 2727689"/>
              <a:gd name="connsiteX10" fmla="*/ 1317520 w 3001164"/>
              <a:gd name="connsiteY10" fmla="*/ 2695914 h 2727689"/>
              <a:gd name="connsiteX11" fmla="*/ 1221342 w 3001164"/>
              <a:gd name="connsiteY11" fmla="*/ 2286761 h 2727689"/>
              <a:gd name="connsiteX12" fmla="*/ 726457 w 3001164"/>
              <a:gd name="connsiteY12" fmla="*/ 2036835 h 2727689"/>
              <a:gd name="connsiteX13" fmla="*/ 331999 w 3001164"/>
              <a:gd name="connsiteY13" fmla="*/ 2181954 h 2727689"/>
              <a:gd name="connsiteX14" fmla="*/ 158721 w 3001164"/>
              <a:gd name="connsiteY14" fmla="*/ 1919429 h 2727689"/>
              <a:gd name="connsiteX15" fmla="*/ 447216 w 3001164"/>
              <a:gd name="connsiteY15" fmla="*/ 1613770 h 2727689"/>
              <a:gd name="connsiteX16" fmla="*/ 447216 w 3001164"/>
              <a:gd name="connsiteY16" fmla="*/ 1113918 h 2727689"/>
              <a:gd name="connsiteX17" fmla="*/ 158721 w 3001164"/>
              <a:gd name="connsiteY17" fmla="*/ 808260 h 2727689"/>
              <a:gd name="connsiteX18" fmla="*/ 331999 w 3001164"/>
              <a:gd name="connsiteY18" fmla="*/ 545735 h 2727689"/>
              <a:gd name="connsiteX19" fmla="*/ 726457 w 3001164"/>
              <a:gd name="connsiteY19" fmla="*/ 690854 h 2727689"/>
              <a:gd name="connsiteX20" fmla="*/ 1221342 w 3001164"/>
              <a:gd name="connsiteY20" fmla="*/ 440928 h 2727689"/>
              <a:gd name="connsiteX21" fmla="*/ 1317520 w 3001164"/>
              <a:gd name="connsiteY21" fmla="*/ 31775 h 2727689"/>
              <a:gd name="connsiteX22" fmla="*/ 1683644 w 3001164"/>
              <a:gd name="connsiteY22" fmla="*/ 31775 h 2727689"/>
              <a:gd name="connsiteX23" fmla="*/ 1779822 w 3001164"/>
              <a:gd name="connsiteY23" fmla="*/ 440928 h 2727689"/>
              <a:gd name="connsiteX24" fmla="*/ 2274707 w 3001164"/>
              <a:gd name="connsiteY24" fmla="*/ 690854 h 2727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001164" h="2727689">
                <a:moveTo>
                  <a:pt x="2274707" y="690854"/>
                </a:moveTo>
                <a:lnTo>
                  <a:pt x="2669165" y="545735"/>
                </a:lnTo>
                <a:lnTo>
                  <a:pt x="2842443" y="808260"/>
                </a:lnTo>
                <a:lnTo>
                  <a:pt x="2553948" y="1113919"/>
                </a:lnTo>
                <a:cubicBezTo>
                  <a:pt x="2604699" y="1277579"/>
                  <a:pt x="2604699" y="1450111"/>
                  <a:pt x="2553948" y="1613771"/>
                </a:cubicBezTo>
                <a:lnTo>
                  <a:pt x="2842443" y="1919429"/>
                </a:lnTo>
                <a:lnTo>
                  <a:pt x="2669165" y="2181954"/>
                </a:lnTo>
                <a:lnTo>
                  <a:pt x="2274707" y="2036835"/>
                </a:lnTo>
                <a:cubicBezTo>
                  <a:pt x="2138048" y="2157110"/>
                  <a:pt x="1967231" y="2243375"/>
                  <a:pt x="1779822" y="2286761"/>
                </a:cubicBezTo>
                <a:lnTo>
                  <a:pt x="1683644" y="2695914"/>
                </a:lnTo>
                <a:lnTo>
                  <a:pt x="1317520" y="2695914"/>
                </a:lnTo>
                <a:lnTo>
                  <a:pt x="1221342" y="2286761"/>
                </a:lnTo>
                <a:cubicBezTo>
                  <a:pt x="1033933" y="2243376"/>
                  <a:pt x="863116" y="2157110"/>
                  <a:pt x="726457" y="2036835"/>
                </a:cubicBezTo>
                <a:lnTo>
                  <a:pt x="331999" y="2181954"/>
                </a:lnTo>
                <a:lnTo>
                  <a:pt x="158721" y="1919429"/>
                </a:lnTo>
                <a:lnTo>
                  <a:pt x="447216" y="1613770"/>
                </a:lnTo>
                <a:cubicBezTo>
                  <a:pt x="396465" y="1450110"/>
                  <a:pt x="396465" y="1277578"/>
                  <a:pt x="447216" y="1113918"/>
                </a:cubicBezTo>
                <a:lnTo>
                  <a:pt x="158721" y="808260"/>
                </a:lnTo>
                <a:lnTo>
                  <a:pt x="331999" y="545735"/>
                </a:lnTo>
                <a:lnTo>
                  <a:pt x="726457" y="690854"/>
                </a:lnTo>
                <a:cubicBezTo>
                  <a:pt x="863116" y="570579"/>
                  <a:pt x="1033933" y="484314"/>
                  <a:pt x="1221342" y="440928"/>
                </a:cubicBezTo>
                <a:lnTo>
                  <a:pt x="1317520" y="31775"/>
                </a:lnTo>
                <a:lnTo>
                  <a:pt x="1683644" y="31775"/>
                </a:lnTo>
                <a:lnTo>
                  <a:pt x="1779822" y="440928"/>
                </a:lnTo>
                <a:cubicBezTo>
                  <a:pt x="1967231" y="484313"/>
                  <a:pt x="2138048" y="570579"/>
                  <a:pt x="2274707" y="690854"/>
                </a:cubicBez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spcFirstLastPara="0" vert="horz" wrap="square" lIns="756936" tIns="721333" rIns="756937" bIns="721334" numCol="1" spcCol="1270" anchor="ctr" anchorCtr="0">
            <a:noAutofit/>
          </a:bodyPr>
          <a:lstStyle/>
          <a:p>
            <a:pPr lvl="0" algn="ctr" defTabSz="1066800">
              <a:lnSpc>
                <a:spcPct val="90000"/>
              </a:lnSpc>
              <a:spcBef>
                <a:spcPct val="0"/>
              </a:spcBef>
              <a:spcAft>
                <a:spcPct val="35000"/>
              </a:spcAft>
            </a:pPr>
            <a:r>
              <a:rPr lang="fr-FR" sz="2400" b="1" kern="1200" dirty="0" smtClean="0">
                <a:solidFill>
                  <a:schemeClr val="tx1"/>
                </a:solidFill>
              </a:rPr>
              <a:t>Quelle approche ?</a:t>
            </a:r>
            <a:endParaRPr lang="fr-FR" sz="2400" b="1" kern="1200" dirty="0">
              <a:solidFill>
                <a:schemeClr val="tx1"/>
              </a:solidFill>
            </a:endParaRPr>
          </a:p>
        </p:txBody>
      </p:sp>
      <p:sp>
        <p:nvSpPr>
          <p:cNvPr id="12" name="Forme libre 11"/>
          <p:cNvSpPr/>
          <p:nvPr/>
        </p:nvSpPr>
        <p:spPr>
          <a:xfrm rot="19962404">
            <a:off x="1965489" y="140220"/>
            <a:ext cx="2657035" cy="2657035"/>
          </a:xfrm>
          <a:custGeom>
            <a:avLst/>
            <a:gdLst>
              <a:gd name="connsiteX0" fmla="*/ 1623291 w 2169459"/>
              <a:gd name="connsiteY0" fmla="*/ 549469 h 2169459"/>
              <a:gd name="connsiteX1" fmla="*/ 1943360 w 2169459"/>
              <a:gd name="connsiteY1" fmla="*/ 453006 h 2169459"/>
              <a:gd name="connsiteX2" fmla="*/ 2061133 w 2169459"/>
              <a:gd name="connsiteY2" fmla="*/ 656996 h 2169459"/>
              <a:gd name="connsiteX3" fmla="*/ 1817560 w 2169459"/>
              <a:gd name="connsiteY3" fmla="*/ 885952 h 2169459"/>
              <a:gd name="connsiteX4" fmla="*/ 1817560 w 2169459"/>
              <a:gd name="connsiteY4" fmla="*/ 1283508 h 2169459"/>
              <a:gd name="connsiteX5" fmla="*/ 2061133 w 2169459"/>
              <a:gd name="connsiteY5" fmla="*/ 1512463 h 2169459"/>
              <a:gd name="connsiteX6" fmla="*/ 1943360 w 2169459"/>
              <a:gd name="connsiteY6" fmla="*/ 1716453 h 2169459"/>
              <a:gd name="connsiteX7" fmla="*/ 1623291 w 2169459"/>
              <a:gd name="connsiteY7" fmla="*/ 1619990 h 2169459"/>
              <a:gd name="connsiteX8" fmla="*/ 1278998 w 2169459"/>
              <a:gd name="connsiteY8" fmla="*/ 1818768 h 2169459"/>
              <a:gd name="connsiteX9" fmla="*/ 1202503 w 2169459"/>
              <a:gd name="connsiteY9" fmla="*/ 2144187 h 2169459"/>
              <a:gd name="connsiteX10" fmla="*/ 966956 w 2169459"/>
              <a:gd name="connsiteY10" fmla="*/ 2144187 h 2169459"/>
              <a:gd name="connsiteX11" fmla="*/ 890461 w 2169459"/>
              <a:gd name="connsiteY11" fmla="*/ 1818768 h 2169459"/>
              <a:gd name="connsiteX12" fmla="*/ 546168 w 2169459"/>
              <a:gd name="connsiteY12" fmla="*/ 1619990 h 2169459"/>
              <a:gd name="connsiteX13" fmla="*/ 226099 w 2169459"/>
              <a:gd name="connsiteY13" fmla="*/ 1716453 h 2169459"/>
              <a:gd name="connsiteX14" fmla="*/ 108326 w 2169459"/>
              <a:gd name="connsiteY14" fmla="*/ 1512463 h 2169459"/>
              <a:gd name="connsiteX15" fmla="*/ 351899 w 2169459"/>
              <a:gd name="connsiteY15" fmla="*/ 1283507 h 2169459"/>
              <a:gd name="connsiteX16" fmla="*/ 351899 w 2169459"/>
              <a:gd name="connsiteY16" fmla="*/ 885951 h 2169459"/>
              <a:gd name="connsiteX17" fmla="*/ 108326 w 2169459"/>
              <a:gd name="connsiteY17" fmla="*/ 656996 h 2169459"/>
              <a:gd name="connsiteX18" fmla="*/ 226099 w 2169459"/>
              <a:gd name="connsiteY18" fmla="*/ 453006 h 2169459"/>
              <a:gd name="connsiteX19" fmla="*/ 546168 w 2169459"/>
              <a:gd name="connsiteY19" fmla="*/ 549469 h 2169459"/>
              <a:gd name="connsiteX20" fmla="*/ 890461 w 2169459"/>
              <a:gd name="connsiteY20" fmla="*/ 350691 h 2169459"/>
              <a:gd name="connsiteX21" fmla="*/ 966956 w 2169459"/>
              <a:gd name="connsiteY21" fmla="*/ 25272 h 2169459"/>
              <a:gd name="connsiteX22" fmla="*/ 1202503 w 2169459"/>
              <a:gd name="connsiteY22" fmla="*/ 25272 h 2169459"/>
              <a:gd name="connsiteX23" fmla="*/ 1278998 w 2169459"/>
              <a:gd name="connsiteY23" fmla="*/ 350691 h 2169459"/>
              <a:gd name="connsiteX24" fmla="*/ 1623291 w 2169459"/>
              <a:gd name="connsiteY24" fmla="*/ 549469 h 2169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69459" h="2169459">
                <a:moveTo>
                  <a:pt x="1396366" y="548772"/>
                </a:moveTo>
                <a:lnTo>
                  <a:pt x="1628411" y="405055"/>
                </a:lnTo>
                <a:lnTo>
                  <a:pt x="1764404" y="541049"/>
                </a:lnTo>
                <a:lnTo>
                  <a:pt x="1620688" y="773093"/>
                </a:lnTo>
                <a:cubicBezTo>
                  <a:pt x="1676041" y="868292"/>
                  <a:pt x="1705039" y="976515"/>
                  <a:pt x="1704701" y="1086636"/>
                </a:cubicBezTo>
                <a:lnTo>
                  <a:pt x="1945185" y="1215734"/>
                </a:lnTo>
                <a:lnTo>
                  <a:pt x="1895409" y="1401504"/>
                </a:lnTo>
                <a:lnTo>
                  <a:pt x="1622593" y="1393065"/>
                </a:lnTo>
                <a:cubicBezTo>
                  <a:pt x="1567826" y="1488601"/>
                  <a:pt x="1488601" y="1567827"/>
                  <a:pt x="1393065" y="1622593"/>
                </a:cubicBezTo>
                <a:lnTo>
                  <a:pt x="1401504" y="1895408"/>
                </a:lnTo>
                <a:lnTo>
                  <a:pt x="1215734" y="1945185"/>
                </a:lnTo>
                <a:lnTo>
                  <a:pt x="1086635" y="1704701"/>
                </a:lnTo>
                <a:cubicBezTo>
                  <a:pt x="976515" y="1705040"/>
                  <a:pt x="868291" y="1676041"/>
                  <a:pt x="773093" y="1620687"/>
                </a:cubicBezTo>
                <a:lnTo>
                  <a:pt x="541048" y="1764404"/>
                </a:lnTo>
                <a:lnTo>
                  <a:pt x="405055" y="1628410"/>
                </a:lnTo>
                <a:lnTo>
                  <a:pt x="548771" y="1396366"/>
                </a:lnTo>
                <a:cubicBezTo>
                  <a:pt x="493418" y="1301167"/>
                  <a:pt x="464420" y="1192944"/>
                  <a:pt x="464758" y="1082823"/>
                </a:cubicBezTo>
                <a:lnTo>
                  <a:pt x="224274" y="953725"/>
                </a:lnTo>
                <a:lnTo>
                  <a:pt x="274050" y="767955"/>
                </a:lnTo>
                <a:lnTo>
                  <a:pt x="546866" y="776394"/>
                </a:lnTo>
                <a:cubicBezTo>
                  <a:pt x="601633" y="680858"/>
                  <a:pt x="680858" y="601632"/>
                  <a:pt x="776394" y="546866"/>
                </a:cubicBezTo>
                <a:lnTo>
                  <a:pt x="767955" y="274051"/>
                </a:lnTo>
                <a:lnTo>
                  <a:pt x="953725" y="224274"/>
                </a:lnTo>
                <a:lnTo>
                  <a:pt x="1082824" y="464758"/>
                </a:lnTo>
                <a:cubicBezTo>
                  <a:pt x="1192944" y="464419"/>
                  <a:pt x="1301168" y="493418"/>
                  <a:pt x="1396366" y="548772"/>
                </a:cubicBez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spcFirstLastPara="0" vert="horz" wrap="square" lIns="750093" tIns="750094" rIns="750094" bIns="750093" numCol="1" spcCol="1270" anchor="ctr" anchorCtr="0">
            <a:noAutofit/>
          </a:bodyPr>
          <a:lstStyle/>
          <a:p>
            <a:pPr lvl="0" algn="ctr" defTabSz="1066800">
              <a:lnSpc>
                <a:spcPct val="90000"/>
              </a:lnSpc>
              <a:spcBef>
                <a:spcPct val="0"/>
              </a:spcBef>
              <a:spcAft>
                <a:spcPct val="35000"/>
              </a:spcAft>
            </a:pPr>
            <a:r>
              <a:rPr lang="fr-FR" sz="2400" b="1" kern="1200" dirty="0" smtClean="0">
                <a:solidFill>
                  <a:schemeClr val="tx1"/>
                </a:solidFill>
              </a:rPr>
              <a:t>Quel pilotage ?</a:t>
            </a:r>
            <a:endParaRPr lang="fr-FR" sz="2400" b="1" kern="1200" dirty="0">
              <a:solidFill>
                <a:schemeClr val="tx1"/>
              </a:solidFill>
            </a:endParaRPr>
          </a:p>
        </p:txBody>
      </p:sp>
      <p:sp>
        <p:nvSpPr>
          <p:cNvPr id="13" name="Flèche en arc 12"/>
          <p:cNvSpPr/>
          <p:nvPr/>
        </p:nvSpPr>
        <p:spPr>
          <a:xfrm>
            <a:off x="3728414" y="2020116"/>
            <a:ext cx="3896983" cy="3896983"/>
          </a:xfrm>
          <a:prstGeom prst="circularArrow">
            <a:avLst>
              <a:gd name="adj1" fmla="val 4687"/>
              <a:gd name="adj2" fmla="val 299029"/>
              <a:gd name="adj3" fmla="val 2541015"/>
              <a:gd name="adj4" fmla="val 15808747"/>
              <a:gd name="adj5" fmla="val 5469"/>
            </a:avLst>
          </a:prstGeom>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4" name="Forme 13"/>
          <p:cNvSpPr/>
          <p:nvPr/>
        </p:nvSpPr>
        <p:spPr>
          <a:xfrm>
            <a:off x="868388" y="2056038"/>
            <a:ext cx="2831402" cy="2831402"/>
          </a:xfrm>
          <a:prstGeom prst="leftCircularArrow">
            <a:avLst>
              <a:gd name="adj1" fmla="val 6452"/>
              <a:gd name="adj2" fmla="val 429999"/>
              <a:gd name="adj3" fmla="val 10489124"/>
              <a:gd name="adj4" fmla="val 14837806"/>
              <a:gd name="adj5" fmla="val 7527"/>
            </a:avLst>
          </a:prstGeom>
        </p:spPr>
        <p:style>
          <a:lnRef idx="0">
            <a:schemeClr val="lt1">
              <a:hueOff val="0"/>
              <a:satOff val="0"/>
              <a:lumOff val="0"/>
              <a:alphaOff val="0"/>
            </a:schemeClr>
          </a:lnRef>
          <a:fillRef idx="1">
            <a:schemeClr val="accent5">
              <a:hueOff val="-4966938"/>
              <a:satOff val="19906"/>
              <a:lumOff val="4314"/>
              <a:alphaOff val="0"/>
            </a:schemeClr>
          </a:fillRef>
          <a:effectRef idx="0">
            <a:schemeClr val="accent5">
              <a:hueOff val="-4966938"/>
              <a:satOff val="19906"/>
              <a:lumOff val="4314"/>
              <a:alphaOff val="0"/>
            </a:schemeClr>
          </a:effectRef>
          <a:fontRef idx="minor">
            <a:schemeClr val="lt1"/>
          </a:fontRef>
        </p:style>
      </p:sp>
      <p:sp>
        <p:nvSpPr>
          <p:cNvPr id="15" name="Flèche en arc 14"/>
          <p:cNvSpPr/>
          <p:nvPr/>
        </p:nvSpPr>
        <p:spPr>
          <a:xfrm>
            <a:off x="1419948" y="-63588"/>
            <a:ext cx="3052821" cy="3052821"/>
          </a:xfrm>
          <a:prstGeom prst="circularArrow">
            <a:avLst>
              <a:gd name="adj1" fmla="val 5984"/>
              <a:gd name="adj2" fmla="val 394124"/>
              <a:gd name="adj3" fmla="val 13313824"/>
              <a:gd name="adj4" fmla="val 10508221"/>
              <a:gd name="adj5" fmla="val 6981"/>
            </a:avLst>
          </a:prstGeom>
        </p:spPr>
        <p:style>
          <a:lnRef idx="0">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sp>
      <p:sp>
        <p:nvSpPr>
          <p:cNvPr id="7" name="ZoneTexte 6"/>
          <p:cNvSpPr txBox="1"/>
          <p:nvPr/>
        </p:nvSpPr>
        <p:spPr>
          <a:xfrm>
            <a:off x="3408750" y="2445220"/>
            <a:ext cx="2304345" cy="369332"/>
          </a:xfrm>
          <a:prstGeom prst="rect">
            <a:avLst/>
          </a:prstGeom>
          <a:noFill/>
        </p:spPr>
        <p:txBody>
          <a:bodyPr wrap="square" rtlCol="0">
            <a:spAutoFit/>
          </a:bodyPr>
          <a:lstStyle/>
          <a:p>
            <a:r>
              <a:rPr lang="fr-FR" dirty="0" smtClean="0">
                <a:solidFill>
                  <a:prstClr val="black"/>
                </a:solidFill>
              </a:rPr>
              <a:t> </a:t>
            </a:r>
            <a:endParaRPr lang="fr-FR" dirty="0">
              <a:solidFill>
                <a:prstClr val="black"/>
              </a:solidFill>
            </a:endParaRPr>
          </a:p>
        </p:txBody>
      </p:sp>
      <p:sp>
        <p:nvSpPr>
          <p:cNvPr id="8" name="ZoneTexte 7"/>
          <p:cNvSpPr txBox="1"/>
          <p:nvPr/>
        </p:nvSpPr>
        <p:spPr>
          <a:xfrm>
            <a:off x="4445890" y="121064"/>
            <a:ext cx="4320600" cy="954107"/>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fr-FR" sz="2800" b="1" dirty="0" smtClean="0">
                <a:solidFill>
                  <a:prstClr val="white"/>
                </a:solidFill>
              </a:rPr>
              <a:t>3PP &amp; « Découverte Professionnelle »  ?</a:t>
            </a:r>
            <a:endParaRPr lang="fr-FR" sz="2800" b="1" dirty="0">
              <a:solidFill>
                <a:prstClr val="white"/>
              </a:solidFill>
            </a:endParaRPr>
          </a:p>
        </p:txBody>
      </p:sp>
      <p:sp>
        <p:nvSpPr>
          <p:cNvPr id="5" name="Espace réservé du numéro de diapositive 5"/>
          <p:cNvSpPr>
            <a:spLocks noGrp="1"/>
          </p:cNvSpPr>
          <p:nvPr>
            <p:ph type="sldNum" sz="quarter" idx="4294967295"/>
          </p:nvPr>
        </p:nvSpPr>
        <p:spPr>
          <a:xfrm>
            <a:off x="8149942" y="6390910"/>
            <a:ext cx="750217" cy="310321"/>
          </a:xfrm>
          <a:prstGeom prst="rect">
            <a:avLst/>
          </a:prstGeom>
        </p:spPr>
        <p:txBody>
          <a:bodyPr vert="horz" lIns="91440" tIns="45720" rIns="91440" bIns="45720" rtlCol="0" anchor="ctr"/>
          <a:lstStyle>
            <a:lvl1pPr algn="r">
              <a:defRPr sz="1000" b="1">
                <a:solidFill>
                  <a:srgbClr val="000000"/>
                </a:solidFill>
              </a:defRPr>
            </a:lvl1pPr>
          </a:lstStyle>
          <a:p>
            <a:r>
              <a:rPr lang="fr-FR" dirty="0" smtClean="0"/>
              <a:t>2</a:t>
            </a:r>
            <a:endParaRPr lang="fr-FR" dirty="0"/>
          </a:p>
        </p:txBody>
      </p:sp>
      <p:sp>
        <p:nvSpPr>
          <p:cNvPr id="6" name="Espace réservé du pied de page 4"/>
          <p:cNvSpPr txBox="1">
            <a:spLocks/>
          </p:cNvSpPr>
          <p:nvPr/>
        </p:nvSpPr>
        <p:spPr>
          <a:xfrm>
            <a:off x="6989618" y="6390910"/>
            <a:ext cx="1160324"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chemeClr val="tx1">
                    <a:lumMod val="75000"/>
                    <a:lumOff val="25000"/>
                  </a:schemeClr>
                </a:solidFill>
              </a:rPr>
              <a:t>8 juin</a:t>
            </a:r>
            <a:r>
              <a:rPr lang="fr-FR" baseline="0" dirty="0" smtClean="0">
                <a:solidFill>
                  <a:schemeClr val="tx1">
                    <a:lumMod val="75000"/>
                    <a:lumOff val="25000"/>
                  </a:schemeClr>
                </a:solidFill>
              </a:rPr>
              <a:t> 2017</a:t>
            </a:r>
            <a:endParaRPr lang="fr-FR" dirty="0" smtClean="0">
              <a:solidFill>
                <a:schemeClr val="tx1">
                  <a:lumMod val="75000"/>
                  <a:lumOff val="25000"/>
                </a:schemeClr>
              </a:solidFill>
            </a:endParaRPr>
          </a:p>
          <a:p>
            <a:endParaRPr lang="fr-FR" dirty="0"/>
          </a:p>
        </p:txBody>
      </p:sp>
      <p:sp>
        <p:nvSpPr>
          <p:cNvPr id="9" name="Espace réservé du pied de page 4"/>
          <p:cNvSpPr txBox="1">
            <a:spLocks/>
          </p:cNvSpPr>
          <p:nvPr/>
        </p:nvSpPr>
        <p:spPr>
          <a:xfrm>
            <a:off x="2357525" y="6146185"/>
            <a:ext cx="3120150" cy="676894"/>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b="1" dirty="0" smtClean="0">
                <a:solidFill>
                  <a:srgbClr val="683086"/>
                </a:solidFill>
              </a:rPr>
              <a:t>IGEN</a:t>
            </a:r>
            <a:r>
              <a:rPr lang="fr-FR" dirty="0" smtClean="0">
                <a:solidFill>
                  <a:srgbClr val="00919D"/>
                </a:solidFill>
              </a:rPr>
              <a:t/>
            </a:r>
            <a:br>
              <a:rPr lang="fr-FR" dirty="0" smtClean="0">
                <a:solidFill>
                  <a:srgbClr val="00919D"/>
                </a:solidFill>
              </a:rPr>
            </a:br>
            <a:r>
              <a:rPr lang="fr-FR" dirty="0" smtClean="0">
                <a:solidFill>
                  <a:schemeClr val="tx1">
                    <a:lumMod val="75000"/>
                    <a:lumOff val="25000"/>
                  </a:schemeClr>
                </a:solidFill>
              </a:rPr>
              <a:t>titre de la présentation</a:t>
            </a:r>
          </a:p>
          <a:p>
            <a:endParaRPr lang="fr-FR" dirty="0"/>
          </a:p>
        </p:txBody>
      </p:sp>
      <p:pic>
        <p:nvPicPr>
          <p:cNvPr id="10" name="Image 9" descr="2017_MEN_horizontal_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6933" y="6132905"/>
            <a:ext cx="1463675"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8555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p:cNvSpPr/>
          <p:nvPr/>
        </p:nvSpPr>
        <p:spPr>
          <a:xfrm>
            <a:off x="204149" y="2473164"/>
            <a:ext cx="2016280" cy="151221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2000" b="1" dirty="0" smtClean="0"/>
              <a:t>PARCOURS</a:t>
            </a:r>
          </a:p>
          <a:p>
            <a:pPr algn="ctr"/>
            <a:r>
              <a:rPr lang="fr-FR" sz="2000" b="1" dirty="0" smtClean="0"/>
              <a:t>AVENIR</a:t>
            </a:r>
            <a:endParaRPr lang="fr-FR" sz="2000" b="1" dirty="0"/>
          </a:p>
        </p:txBody>
      </p:sp>
      <p:sp>
        <p:nvSpPr>
          <p:cNvPr id="3" name="Rectangle à coins arrondis 2"/>
          <p:cNvSpPr/>
          <p:nvPr/>
        </p:nvSpPr>
        <p:spPr>
          <a:xfrm>
            <a:off x="2529563" y="782378"/>
            <a:ext cx="2663735" cy="155969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b="1" dirty="0"/>
              <a:t>Permettre à </a:t>
            </a:r>
            <a:r>
              <a:rPr lang="fr-FR" b="1" dirty="0" smtClean="0"/>
              <a:t>l’élève</a:t>
            </a:r>
          </a:p>
          <a:p>
            <a:pPr algn="ctr"/>
            <a:r>
              <a:rPr lang="fr-FR" b="1" dirty="0" smtClean="0"/>
              <a:t>de </a:t>
            </a:r>
            <a:r>
              <a:rPr lang="fr-FR" b="1" dirty="0"/>
              <a:t>découvrir le monde économique et professionnel</a:t>
            </a:r>
            <a:endParaRPr lang="fr-FR" dirty="0"/>
          </a:p>
        </p:txBody>
      </p:sp>
      <p:sp>
        <p:nvSpPr>
          <p:cNvPr id="4" name="Rectangle à coins arrondis 3"/>
          <p:cNvSpPr/>
          <p:nvPr/>
        </p:nvSpPr>
        <p:spPr>
          <a:xfrm>
            <a:off x="2529563" y="2618635"/>
            <a:ext cx="2640996" cy="122417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b="1" dirty="0"/>
              <a:t>Développer chez les élèves </a:t>
            </a:r>
            <a:endParaRPr lang="fr-FR" b="1" dirty="0" smtClean="0"/>
          </a:p>
          <a:p>
            <a:pPr algn="ctr"/>
            <a:r>
              <a:rPr lang="fr-FR" b="1" dirty="0" smtClean="0"/>
              <a:t>le </a:t>
            </a:r>
            <a:r>
              <a:rPr lang="fr-FR" b="1" dirty="0"/>
              <a:t>sens de l’engagement </a:t>
            </a:r>
            <a:endParaRPr lang="fr-FR" b="1" dirty="0" smtClean="0"/>
          </a:p>
          <a:p>
            <a:pPr algn="ctr"/>
            <a:r>
              <a:rPr lang="fr-FR" b="1" dirty="0" smtClean="0"/>
              <a:t>et </a:t>
            </a:r>
            <a:r>
              <a:rPr lang="fr-FR" b="1" dirty="0"/>
              <a:t>de l’initiative</a:t>
            </a:r>
            <a:endParaRPr lang="fr-FR" dirty="0"/>
          </a:p>
        </p:txBody>
      </p:sp>
      <p:sp>
        <p:nvSpPr>
          <p:cNvPr id="5" name="Rectangle à coins arrondis 4"/>
          <p:cNvSpPr/>
          <p:nvPr/>
        </p:nvSpPr>
        <p:spPr>
          <a:xfrm>
            <a:off x="2552302" y="4183654"/>
            <a:ext cx="2640996" cy="122417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b="1" dirty="0"/>
              <a:t>Permettre à l’élève d’élaborer son projet d’orientation scolaire et professionnelle</a:t>
            </a:r>
            <a:endParaRPr lang="fr-FR" dirty="0"/>
          </a:p>
        </p:txBody>
      </p:sp>
      <p:grpSp>
        <p:nvGrpSpPr>
          <p:cNvPr id="19" name="Groupe 18"/>
          <p:cNvGrpSpPr/>
          <p:nvPr/>
        </p:nvGrpSpPr>
        <p:grpSpPr>
          <a:xfrm>
            <a:off x="1965740" y="1562227"/>
            <a:ext cx="674240" cy="3359277"/>
            <a:chOff x="1988479" y="1760507"/>
            <a:chExt cx="674240" cy="3359277"/>
          </a:xfrm>
        </p:grpSpPr>
        <p:cxnSp>
          <p:nvCxnSpPr>
            <p:cNvPr id="10" name="Connecteur en angle 9"/>
            <p:cNvCxnSpPr/>
            <p:nvPr/>
          </p:nvCxnSpPr>
          <p:spPr>
            <a:xfrm>
              <a:off x="1988479" y="3427549"/>
              <a:ext cx="674240" cy="1692235"/>
            </a:xfrm>
            <a:prstGeom prst="bentConnector3">
              <a:avLst>
                <a:gd name="adj1" fmla="val 50000"/>
              </a:avLst>
            </a:prstGeom>
            <a:ln w="25400">
              <a:tailEnd type="arrow" w="lg" len="lg"/>
            </a:ln>
          </p:spPr>
          <p:style>
            <a:lnRef idx="1">
              <a:schemeClr val="accent1"/>
            </a:lnRef>
            <a:fillRef idx="0">
              <a:schemeClr val="accent1"/>
            </a:fillRef>
            <a:effectRef idx="0">
              <a:schemeClr val="accent1"/>
            </a:effectRef>
            <a:fontRef idx="minor">
              <a:schemeClr val="tx1"/>
            </a:fontRef>
          </p:style>
        </p:cxnSp>
        <p:cxnSp>
          <p:nvCxnSpPr>
            <p:cNvPr id="7" name="Connecteur en angle 6"/>
            <p:cNvCxnSpPr/>
            <p:nvPr/>
          </p:nvCxnSpPr>
          <p:spPr>
            <a:xfrm flipV="1">
              <a:off x="2126184" y="1760507"/>
              <a:ext cx="398831" cy="1668493"/>
            </a:xfrm>
            <a:prstGeom prst="bentConnector3">
              <a:avLst/>
            </a:prstGeom>
            <a:ln w="25400">
              <a:tailEnd type="arrow" w="lg" len="lg"/>
            </a:ln>
          </p:spPr>
          <p:style>
            <a:lnRef idx="1">
              <a:schemeClr val="accent1"/>
            </a:lnRef>
            <a:fillRef idx="0">
              <a:schemeClr val="accent1"/>
            </a:fillRef>
            <a:effectRef idx="0">
              <a:schemeClr val="accent1"/>
            </a:effectRef>
            <a:fontRef idx="minor">
              <a:schemeClr val="tx1"/>
            </a:fontRef>
          </p:style>
        </p:cxnSp>
      </p:grpSp>
      <p:cxnSp>
        <p:nvCxnSpPr>
          <p:cNvPr id="15" name="Connecteur droit avec flèche 14"/>
          <p:cNvCxnSpPr>
            <a:stCxn id="2" idx="6"/>
            <a:endCxn id="4" idx="1"/>
          </p:cNvCxnSpPr>
          <p:nvPr/>
        </p:nvCxnSpPr>
        <p:spPr>
          <a:xfrm>
            <a:off x="2220429" y="3229269"/>
            <a:ext cx="309134" cy="1451"/>
          </a:xfrm>
          <a:prstGeom prst="straightConnector1">
            <a:avLst/>
          </a:prstGeom>
          <a:ln w="25400">
            <a:tailEnd type="arrow" w="lg" len="lg"/>
          </a:ln>
        </p:spPr>
        <p:style>
          <a:lnRef idx="1">
            <a:schemeClr val="accent1"/>
          </a:lnRef>
          <a:fillRef idx="0">
            <a:schemeClr val="accent1"/>
          </a:fillRef>
          <a:effectRef idx="0">
            <a:schemeClr val="accent1"/>
          </a:effectRef>
          <a:fontRef idx="minor">
            <a:schemeClr val="tx1"/>
          </a:fontRef>
        </p:style>
      </p:cxnSp>
      <p:sp>
        <p:nvSpPr>
          <p:cNvPr id="17" name="Rectangle à coins arrondis 16"/>
          <p:cNvSpPr/>
          <p:nvPr/>
        </p:nvSpPr>
        <p:spPr>
          <a:xfrm>
            <a:off x="5418682" y="238126"/>
            <a:ext cx="3432729" cy="93613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r>
              <a:rPr lang="fr-FR" sz="1600" b="1" dirty="0" smtClean="0"/>
              <a:t>A</a:t>
            </a:r>
            <a:r>
              <a:rPr lang="fr-FR" sz="1600" dirty="0" smtClean="0"/>
              <a:t>- Découvrir les principes de fonctionnement et la diversité du monde économique et professionnel</a:t>
            </a:r>
            <a:endParaRPr lang="fr-FR" sz="1600" dirty="0"/>
          </a:p>
        </p:txBody>
      </p:sp>
      <p:sp>
        <p:nvSpPr>
          <p:cNvPr id="18" name="Rectangle à coins arrondis 17"/>
          <p:cNvSpPr/>
          <p:nvPr/>
        </p:nvSpPr>
        <p:spPr>
          <a:xfrm>
            <a:off x="5394932" y="1253460"/>
            <a:ext cx="3456480" cy="93613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fr-FR" sz="1600" b="1" dirty="0"/>
              <a:t>B</a:t>
            </a:r>
            <a:r>
              <a:rPr lang="fr-FR" sz="1600" dirty="0"/>
              <a:t>- Prendre conscience que le monde</a:t>
            </a:r>
          </a:p>
          <a:p>
            <a:pPr algn="ctr"/>
            <a:r>
              <a:rPr lang="fr-FR" sz="1600" dirty="0"/>
              <a:t>économique et professionnel est en</a:t>
            </a:r>
          </a:p>
          <a:p>
            <a:pPr algn="ctr"/>
            <a:r>
              <a:rPr lang="fr-FR" sz="1600" dirty="0"/>
              <a:t>constante évolution</a:t>
            </a:r>
          </a:p>
        </p:txBody>
      </p:sp>
      <p:sp>
        <p:nvSpPr>
          <p:cNvPr id="11" name="Rectangle à coins arrondis 10"/>
          <p:cNvSpPr/>
          <p:nvPr/>
        </p:nvSpPr>
        <p:spPr>
          <a:xfrm>
            <a:off x="5406807" y="2617184"/>
            <a:ext cx="3456480" cy="598252"/>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r>
              <a:rPr lang="fr-FR" sz="1600" b="1" dirty="0"/>
              <a:t>A</a:t>
            </a:r>
            <a:r>
              <a:rPr lang="fr-FR" sz="1600" dirty="0"/>
              <a:t>- S’engager dans un projet individuel ou collectif</a:t>
            </a:r>
          </a:p>
        </p:txBody>
      </p:sp>
      <p:sp>
        <p:nvSpPr>
          <p:cNvPr id="12" name="Rectangle à coins arrondis 11"/>
          <p:cNvSpPr/>
          <p:nvPr/>
        </p:nvSpPr>
        <p:spPr>
          <a:xfrm>
            <a:off x="5420957" y="3316814"/>
            <a:ext cx="3456480" cy="466614"/>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r>
              <a:rPr lang="fr-FR" sz="1600" b="1" dirty="0"/>
              <a:t>B</a:t>
            </a:r>
            <a:r>
              <a:rPr lang="fr-FR" sz="1600" dirty="0"/>
              <a:t>- S’initier au processus créatif</a:t>
            </a:r>
          </a:p>
        </p:txBody>
      </p:sp>
      <p:sp>
        <p:nvSpPr>
          <p:cNvPr id="13" name="Rectangle à coins arrondis 12"/>
          <p:cNvSpPr/>
          <p:nvPr/>
        </p:nvSpPr>
        <p:spPr>
          <a:xfrm>
            <a:off x="5397206" y="4166849"/>
            <a:ext cx="3456480" cy="726923"/>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r>
              <a:rPr lang="fr-FR" sz="1600" b="1" dirty="0"/>
              <a:t>A</a:t>
            </a:r>
            <a:r>
              <a:rPr lang="fr-FR" sz="1600" dirty="0"/>
              <a:t>- Découvrir les possibilités de formation et les voies d’accès au monde économique et professionnel</a:t>
            </a:r>
          </a:p>
        </p:txBody>
      </p:sp>
      <p:sp>
        <p:nvSpPr>
          <p:cNvPr id="14" name="Rectangle à coins arrondis 13"/>
          <p:cNvSpPr/>
          <p:nvPr/>
        </p:nvSpPr>
        <p:spPr>
          <a:xfrm>
            <a:off x="5408072" y="4995344"/>
            <a:ext cx="3456480" cy="598252"/>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r>
              <a:rPr lang="fr-FR" sz="1600" b="1" dirty="0"/>
              <a:t>B- </a:t>
            </a:r>
            <a:r>
              <a:rPr lang="fr-FR" sz="1600" dirty="0"/>
              <a:t>Dépasser les stéréotypes et les représentations liés aux métiers</a:t>
            </a:r>
          </a:p>
        </p:txBody>
      </p:sp>
      <p:sp>
        <p:nvSpPr>
          <p:cNvPr id="16" name="Rectangle à coins arrondis 15"/>
          <p:cNvSpPr/>
          <p:nvPr/>
        </p:nvSpPr>
        <p:spPr>
          <a:xfrm>
            <a:off x="5394932" y="5686620"/>
            <a:ext cx="3456480" cy="598252"/>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r>
              <a:rPr lang="fr-FR" sz="1600" b="1" dirty="0"/>
              <a:t>C</a:t>
            </a:r>
            <a:r>
              <a:rPr lang="fr-FR" sz="1600" dirty="0"/>
              <a:t>- Construire son projet de formation </a:t>
            </a:r>
            <a:r>
              <a:rPr lang="fr-FR" sz="1600" dirty="0" smtClean="0"/>
              <a:t>et d’orientation</a:t>
            </a:r>
            <a:endParaRPr lang="fr-FR" sz="1600" dirty="0"/>
          </a:p>
        </p:txBody>
      </p:sp>
      <p:cxnSp>
        <p:nvCxnSpPr>
          <p:cNvPr id="23" name="Connecteur en angle 22"/>
          <p:cNvCxnSpPr/>
          <p:nvPr/>
        </p:nvCxnSpPr>
        <p:spPr>
          <a:xfrm>
            <a:off x="5237079" y="1760507"/>
            <a:ext cx="201634" cy="159298"/>
          </a:xfrm>
          <a:prstGeom prst="bentConnector3">
            <a:avLst>
              <a:gd name="adj1" fmla="val 42744"/>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Connecteur en angle 25"/>
          <p:cNvCxnSpPr>
            <a:stCxn id="3" idx="3"/>
            <a:endCxn id="17" idx="1"/>
          </p:cNvCxnSpPr>
          <p:nvPr/>
        </p:nvCxnSpPr>
        <p:spPr>
          <a:xfrm flipV="1">
            <a:off x="5193298" y="706191"/>
            <a:ext cx="225384" cy="856036"/>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Connecteur en angle 28"/>
          <p:cNvCxnSpPr>
            <a:stCxn id="4" idx="3"/>
            <a:endCxn id="11" idx="1"/>
          </p:cNvCxnSpPr>
          <p:nvPr/>
        </p:nvCxnSpPr>
        <p:spPr>
          <a:xfrm flipV="1">
            <a:off x="5170559" y="2916310"/>
            <a:ext cx="236248" cy="31441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Connecteur en angle 31"/>
          <p:cNvCxnSpPr>
            <a:stCxn id="4" idx="3"/>
            <a:endCxn id="12" idx="1"/>
          </p:cNvCxnSpPr>
          <p:nvPr/>
        </p:nvCxnSpPr>
        <p:spPr>
          <a:xfrm>
            <a:off x="5170559" y="3230720"/>
            <a:ext cx="250398" cy="319401"/>
          </a:xfrm>
          <a:prstGeom prst="bentConnector3">
            <a:avLst>
              <a:gd name="adj1" fmla="val 47078"/>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Connecteur en angle 43"/>
          <p:cNvCxnSpPr>
            <a:stCxn id="5" idx="3"/>
            <a:endCxn id="16" idx="1"/>
          </p:cNvCxnSpPr>
          <p:nvPr/>
        </p:nvCxnSpPr>
        <p:spPr>
          <a:xfrm>
            <a:off x="5193298" y="4795739"/>
            <a:ext cx="201634" cy="1190007"/>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7" name="Connecteur en angle 46"/>
          <p:cNvCxnSpPr>
            <a:stCxn id="5" idx="3"/>
            <a:endCxn id="13" idx="1"/>
          </p:cNvCxnSpPr>
          <p:nvPr/>
        </p:nvCxnSpPr>
        <p:spPr>
          <a:xfrm flipV="1">
            <a:off x="5193298" y="4530311"/>
            <a:ext cx="203908" cy="265428"/>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0" name="Connecteur en angle 49"/>
          <p:cNvCxnSpPr>
            <a:stCxn id="5" idx="3"/>
            <a:endCxn id="14" idx="1"/>
          </p:cNvCxnSpPr>
          <p:nvPr/>
        </p:nvCxnSpPr>
        <p:spPr>
          <a:xfrm>
            <a:off x="5193298" y="4795739"/>
            <a:ext cx="214774" cy="498731"/>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6" name="Étoile à 8 branches 5"/>
          <p:cNvSpPr/>
          <p:nvPr/>
        </p:nvSpPr>
        <p:spPr>
          <a:xfrm>
            <a:off x="2417141" y="1562227"/>
            <a:ext cx="501988" cy="478057"/>
          </a:xfrm>
          <a:prstGeom prst="star8">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2000" b="1" dirty="0" smtClean="0"/>
              <a:t>1</a:t>
            </a:r>
            <a:endParaRPr lang="fr-FR" sz="2000" b="1" dirty="0"/>
          </a:p>
        </p:txBody>
      </p:sp>
      <p:sp>
        <p:nvSpPr>
          <p:cNvPr id="24" name="Étoile à 8 branches 23"/>
          <p:cNvSpPr/>
          <p:nvPr/>
        </p:nvSpPr>
        <p:spPr>
          <a:xfrm>
            <a:off x="2374995" y="4220677"/>
            <a:ext cx="518036" cy="442348"/>
          </a:xfrm>
          <a:prstGeom prst="star8">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2000" b="1" dirty="0"/>
              <a:t>3</a:t>
            </a:r>
          </a:p>
        </p:txBody>
      </p:sp>
      <p:sp>
        <p:nvSpPr>
          <p:cNvPr id="25" name="Étoile à 8 branches 24"/>
          <p:cNvSpPr/>
          <p:nvPr/>
        </p:nvSpPr>
        <p:spPr>
          <a:xfrm>
            <a:off x="2353506" y="2839151"/>
            <a:ext cx="561013" cy="468728"/>
          </a:xfrm>
          <a:prstGeom prst="star8">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2000" b="1" dirty="0" smtClean="0"/>
              <a:t>2</a:t>
            </a:r>
            <a:endParaRPr lang="fr-FR" sz="2000" b="1" dirty="0"/>
          </a:p>
        </p:txBody>
      </p:sp>
      <p:sp>
        <p:nvSpPr>
          <p:cNvPr id="8" name="Bouton d'action : Document 7">
            <a:hlinkClick r:id="rId3" action="ppaction://hlinkfile" highlightClick="1"/>
          </p:cNvPr>
          <p:cNvSpPr/>
          <p:nvPr/>
        </p:nvSpPr>
        <p:spPr>
          <a:xfrm>
            <a:off x="749528" y="37592"/>
            <a:ext cx="1802774" cy="712540"/>
          </a:xfrm>
          <a:prstGeom prst="actionButtonDocumen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b="1" dirty="0" smtClean="0"/>
              <a:t>Objectifs du Parcours Avenir </a:t>
            </a:r>
            <a:endParaRPr lang="fr-FR" b="1" dirty="0"/>
          </a:p>
        </p:txBody>
      </p:sp>
      <p:sp>
        <p:nvSpPr>
          <p:cNvPr id="36" name="Espace réservé du numéro de diapositive 5"/>
          <p:cNvSpPr>
            <a:spLocks noGrp="1"/>
          </p:cNvSpPr>
          <p:nvPr>
            <p:ph type="sldNum" sz="quarter" idx="4294967295"/>
          </p:nvPr>
        </p:nvSpPr>
        <p:spPr>
          <a:xfrm>
            <a:off x="8249851" y="6377896"/>
            <a:ext cx="601560" cy="378139"/>
          </a:xfrm>
          <a:prstGeom prst="rect">
            <a:avLst/>
          </a:prstGeom>
        </p:spPr>
        <p:txBody>
          <a:bodyPr vert="horz" lIns="91440" tIns="45720" rIns="91440" bIns="45720" rtlCol="0" anchor="ctr"/>
          <a:lstStyle>
            <a:lvl1pPr algn="r">
              <a:defRPr sz="1000" b="1">
                <a:solidFill>
                  <a:srgbClr val="000000"/>
                </a:solidFill>
              </a:defRPr>
            </a:lvl1pPr>
          </a:lstStyle>
          <a:p>
            <a:r>
              <a:rPr lang="fr-FR" dirty="0" smtClean="0"/>
              <a:t>3</a:t>
            </a:r>
            <a:endParaRPr lang="fr-FR" dirty="0"/>
          </a:p>
        </p:txBody>
      </p:sp>
      <p:sp>
        <p:nvSpPr>
          <p:cNvPr id="37" name="Espace réservé du pied de page 4"/>
          <p:cNvSpPr txBox="1">
            <a:spLocks/>
          </p:cNvSpPr>
          <p:nvPr/>
        </p:nvSpPr>
        <p:spPr>
          <a:xfrm>
            <a:off x="6989618" y="6390910"/>
            <a:ext cx="1160324"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chemeClr val="tx1">
                    <a:lumMod val="75000"/>
                    <a:lumOff val="25000"/>
                  </a:schemeClr>
                </a:solidFill>
              </a:rPr>
              <a:t>8 juin</a:t>
            </a:r>
            <a:r>
              <a:rPr lang="fr-FR" baseline="0" dirty="0" smtClean="0">
                <a:solidFill>
                  <a:schemeClr val="tx1">
                    <a:lumMod val="75000"/>
                    <a:lumOff val="25000"/>
                  </a:schemeClr>
                </a:solidFill>
              </a:rPr>
              <a:t> 2017</a:t>
            </a:r>
            <a:endParaRPr lang="fr-FR" dirty="0" smtClean="0">
              <a:solidFill>
                <a:schemeClr val="tx1">
                  <a:lumMod val="75000"/>
                  <a:lumOff val="25000"/>
                </a:schemeClr>
              </a:solidFill>
            </a:endParaRPr>
          </a:p>
          <a:p>
            <a:endParaRPr lang="fr-FR" dirty="0"/>
          </a:p>
        </p:txBody>
      </p:sp>
      <p:sp>
        <p:nvSpPr>
          <p:cNvPr id="38" name="Espace réservé du pied de page 4"/>
          <p:cNvSpPr txBox="1">
            <a:spLocks/>
          </p:cNvSpPr>
          <p:nvPr/>
        </p:nvSpPr>
        <p:spPr>
          <a:xfrm>
            <a:off x="2357525" y="6146185"/>
            <a:ext cx="3120150" cy="676894"/>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b="1" dirty="0" smtClean="0">
                <a:solidFill>
                  <a:srgbClr val="683086"/>
                </a:solidFill>
              </a:rPr>
              <a:t>IGEN</a:t>
            </a:r>
            <a:r>
              <a:rPr lang="fr-FR" dirty="0" smtClean="0">
                <a:solidFill>
                  <a:srgbClr val="00919D"/>
                </a:solidFill>
              </a:rPr>
              <a:t/>
            </a:r>
            <a:br>
              <a:rPr lang="fr-FR" dirty="0" smtClean="0">
                <a:solidFill>
                  <a:srgbClr val="00919D"/>
                </a:solidFill>
              </a:rPr>
            </a:br>
            <a:r>
              <a:rPr lang="fr-FR" dirty="0" smtClean="0">
                <a:solidFill>
                  <a:schemeClr val="tx1">
                    <a:lumMod val="75000"/>
                    <a:lumOff val="25000"/>
                  </a:schemeClr>
                </a:solidFill>
              </a:rPr>
              <a:t>titre de la présentation</a:t>
            </a:r>
          </a:p>
          <a:p>
            <a:endParaRPr lang="fr-FR" dirty="0"/>
          </a:p>
        </p:txBody>
      </p:sp>
      <p:pic>
        <p:nvPicPr>
          <p:cNvPr id="39" name="Image 38" descr="2017_MEN_horizontal_log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6933" y="6132905"/>
            <a:ext cx="1463675"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74583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92620"/>
            <a:ext cx="9201493" cy="5256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Bouton d'action : Document 4">
            <a:hlinkClick r:id="rId4" action="ppaction://hlinkfile" highlightClick="1"/>
          </p:cNvPr>
          <p:cNvSpPr/>
          <p:nvPr/>
        </p:nvSpPr>
        <p:spPr>
          <a:xfrm>
            <a:off x="5220090" y="146691"/>
            <a:ext cx="3672510" cy="360050"/>
          </a:xfrm>
          <a:prstGeom prst="actionButtonDocumen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b="1" dirty="0"/>
              <a:t>Relation  Parcours Avenir </a:t>
            </a:r>
            <a:r>
              <a:rPr lang="fr-FR" b="1" dirty="0" smtClean="0"/>
              <a:t>- Socle</a:t>
            </a:r>
            <a:endParaRPr lang="fr-FR" b="1" dirty="0"/>
          </a:p>
        </p:txBody>
      </p:sp>
      <p:sp>
        <p:nvSpPr>
          <p:cNvPr id="4" name="Espace réservé du numéro de diapositive 5"/>
          <p:cNvSpPr>
            <a:spLocks noGrp="1"/>
          </p:cNvSpPr>
          <p:nvPr>
            <p:ph type="sldNum" sz="quarter" idx="4294967295"/>
          </p:nvPr>
        </p:nvSpPr>
        <p:spPr>
          <a:xfrm>
            <a:off x="8249851" y="6390910"/>
            <a:ext cx="351529" cy="365125"/>
          </a:xfrm>
          <a:prstGeom prst="rect">
            <a:avLst/>
          </a:prstGeom>
        </p:spPr>
        <p:txBody>
          <a:bodyPr vert="horz" lIns="91440" tIns="45720" rIns="91440" bIns="45720" rtlCol="0" anchor="ctr"/>
          <a:lstStyle>
            <a:lvl1pPr algn="r">
              <a:defRPr sz="1000" b="1">
                <a:solidFill>
                  <a:srgbClr val="000000"/>
                </a:solidFill>
              </a:defRPr>
            </a:lvl1pPr>
          </a:lstStyle>
          <a:p>
            <a:r>
              <a:rPr lang="fr-FR" dirty="0" smtClean="0"/>
              <a:t>4</a:t>
            </a:r>
            <a:endParaRPr lang="fr-FR" dirty="0"/>
          </a:p>
        </p:txBody>
      </p:sp>
      <p:sp>
        <p:nvSpPr>
          <p:cNvPr id="6" name="Espace réservé du pied de page 4"/>
          <p:cNvSpPr txBox="1">
            <a:spLocks/>
          </p:cNvSpPr>
          <p:nvPr/>
        </p:nvSpPr>
        <p:spPr>
          <a:xfrm>
            <a:off x="6989618" y="6390910"/>
            <a:ext cx="1160324"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chemeClr val="tx1">
                    <a:lumMod val="75000"/>
                    <a:lumOff val="25000"/>
                  </a:schemeClr>
                </a:solidFill>
              </a:rPr>
              <a:t>8 juin</a:t>
            </a:r>
            <a:r>
              <a:rPr lang="fr-FR" baseline="0" dirty="0" smtClean="0">
                <a:solidFill>
                  <a:schemeClr val="tx1">
                    <a:lumMod val="75000"/>
                    <a:lumOff val="25000"/>
                  </a:schemeClr>
                </a:solidFill>
              </a:rPr>
              <a:t> 2017</a:t>
            </a:r>
            <a:endParaRPr lang="fr-FR" dirty="0" smtClean="0">
              <a:solidFill>
                <a:schemeClr val="tx1">
                  <a:lumMod val="75000"/>
                  <a:lumOff val="25000"/>
                </a:schemeClr>
              </a:solidFill>
            </a:endParaRPr>
          </a:p>
          <a:p>
            <a:endParaRPr lang="fr-FR" dirty="0"/>
          </a:p>
        </p:txBody>
      </p:sp>
      <p:sp>
        <p:nvSpPr>
          <p:cNvPr id="7" name="Espace réservé du pied de page 4"/>
          <p:cNvSpPr txBox="1">
            <a:spLocks/>
          </p:cNvSpPr>
          <p:nvPr/>
        </p:nvSpPr>
        <p:spPr>
          <a:xfrm>
            <a:off x="2357525" y="6146185"/>
            <a:ext cx="3120150" cy="676894"/>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b="1" dirty="0" smtClean="0">
                <a:solidFill>
                  <a:srgbClr val="683086"/>
                </a:solidFill>
              </a:rPr>
              <a:t>IGEN</a:t>
            </a:r>
            <a:r>
              <a:rPr lang="fr-FR" dirty="0" smtClean="0">
                <a:solidFill>
                  <a:srgbClr val="00919D"/>
                </a:solidFill>
              </a:rPr>
              <a:t/>
            </a:r>
            <a:br>
              <a:rPr lang="fr-FR" dirty="0" smtClean="0">
                <a:solidFill>
                  <a:srgbClr val="00919D"/>
                </a:solidFill>
              </a:rPr>
            </a:br>
            <a:r>
              <a:rPr lang="fr-FR" dirty="0" smtClean="0">
                <a:solidFill>
                  <a:schemeClr val="tx1">
                    <a:lumMod val="75000"/>
                    <a:lumOff val="25000"/>
                  </a:schemeClr>
                </a:solidFill>
              </a:rPr>
              <a:t>titre de la présentation</a:t>
            </a:r>
          </a:p>
          <a:p>
            <a:endParaRPr lang="fr-FR" dirty="0"/>
          </a:p>
        </p:txBody>
      </p:sp>
      <p:pic>
        <p:nvPicPr>
          <p:cNvPr id="8" name="Image 7" descr="2017_MEN_horizontal_logo.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66933" y="6132905"/>
            <a:ext cx="1463675"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57569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5335853" y="2525338"/>
            <a:ext cx="1728239" cy="707886"/>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sz="2000" b="1" dirty="0"/>
              <a:t>L’entreprise,</a:t>
            </a:r>
          </a:p>
          <a:p>
            <a:pPr algn="ctr"/>
            <a:r>
              <a:rPr lang="fr-FR" sz="2000" b="1" dirty="0"/>
              <a:t>ses métiers</a:t>
            </a:r>
          </a:p>
        </p:txBody>
      </p:sp>
      <p:graphicFrame>
        <p:nvGraphicFramePr>
          <p:cNvPr id="2" name="Tableau 1"/>
          <p:cNvGraphicFramePr>
            <a:graphicFrameLocks noGrp="1"/>
          </p:cNvGraphicFramePr>
          <p:nvPr>
            <p:extLst>
              <p:ext uri="{D42A27DB-BD31-4B8C-83A1-F6EECF244321}">
                <p14:modId xmlns:p14="http://schemas.microsoft.com/office/powerpoint/2010/main" val="751651495"/>
              </p:ext>
            </p:extLst>
          </p:nvPr>
        </p:nvGraphicFramePr>
        <p:xfrm>
          <a:off x="351945" y="862230"/>
          <a:ext cx="3600062" cy="3979569"/>
        </p:xfrm>
        <a:graphic>
          <a:graphicData uri="http://schemas.openxmlformats.org/drawingml/2006/table">
            <a:tbl>
              <a:tblPr firstRow="1" firstCol="1" bandRow="1">
                <a:tableStyleId>{5C22544A-7EE6-4342-B048-85BDC9FD1C3A}</a:tableStyleId>
              </a:tblPr>
              <a:tblGrid>
                <a:gridCol w="3600062">
                  <a:extLst>
                    <a:ext uri="{9D8B030D-6E8A-4147-A177-3AD203B41FA5}">
                      <a16:colId xmlns:a16="http://schemas.microsoft.com/office/drawing/2014/main" xmlns="" val="20000"/>
                    </a:ext>
                  </a:extLst>
                </a:gridCol>
              </a:tblGrid>
              <a:tr h="442174">
                <a:tc>
                  <a:txBody>
                    <a:bodyPr/>
                    <a:lstStyle/>
                    <a:p>
                      <a:pPr algn="ctr">
                        <a:spcAft>
                          <a:spcPts val="0"/>
                        </a:spcAft>
                      </a:pPr>
                      <a:r>
                        <a:rPr lang="fr-FR" sz="1400" dirty="0">
                          <a:solidFill>
                            <a:schemeClr val="tx2"/>
                          </a:solidFill>
                          <a:effectLst/>
                        </a:rPr>
                        <a:t>Principales connaissances et</a:t>
                      </a:r>
                    </a:p>
                    <a:p>
                      <a:pPr algn="ctr">
                        <a:spcAft>
                          <a:spcPts val="0"/>
                        </a:spcAft>
                      </a:pPr>
                      <a:r>
                        <a:rPr lang="fr-FR" sz="1400" dirty="0">
                          <a:solidFill>
                            <a:schemeClr val="tx2"/>
                          </a:solidFill>
                          <a:effectLst/>
                        </a:rPr>
                        <a:t>compétences associées</a:t>
                      </a:r>
                      <a:endParaRPr lang="fr-FR" sz="1400" dirty="0">
                        <a:solidFill>
                          <a:schemeClr val="tx2"/>
                        </a:solidFill>
                        <a:effectLst/>
                        <a:latin typeface="Arial"/>
                        <a:ea typeface="MS Mincho"/>
                        <a:cs typeface="Times New Roman"/>
                      </a:endParaRPr>
                    </a:p>
                  </a:txBody>
                  <a:tcPr marL="68580" marR="68580" marT="0" marB="0" anchor="ctr">
                    <a:solidFill>
                      <a:schemeClr val="tx2">
                        <a:lumMod val="20000"/>
                        <a:lumOff val="80000"/>
                      </a:schemeClr>
                    </a:solidFill>
                  </a:tcPr>
                </a:tc>
                <a:extLst>
                  <a:ext uri="{0D108BD9-81ED-4DB2-BD59-A6C34878D82A}">
                    <a16:rowId xmlns:a16="http://schemas.microsoft.com/office/drawing/2014/main" xmlns="" val="10000"/>
                  </a:ext>
                </a:extLst>
              </a:tr>
              <a:tr h="3537395">
                <a:tc>
                  <a:txBody>
                    <a:bodyPr/>
                    <a:lstStyle/>
                    <a:p>
                      <a:pPr>
                        <a:spcAft>
                          <a:spcPts val="0"/>
                        </a:spcAft>
                      </a:pPr>
                      <a:r>
                        <a:rPr lang="fr-FR" sz="1400" dirty="0">
                          <a:solidFill>
                            <a:schemeClr val="tx2"/>
                          </a:solidFill>
                          <a:effectLst/>
                        </a:rPr>
                        <a:t> </a:t>
                      </a:r>
                    </a:p>
                    <a:p>
                      <a:pPr>
                        <a:spcAft>
                          <a:spcPts val="0"/>
                        </a:spcAft>
                      </a:pPr>
                      <a:r>
                        <a:rPr lang="fr-FR" sz="1400" dirty="0">
                          <a:solidFill>
                            <a:schemeClr val="tx2"/>
                          </a:solidFill>
                          <a:effectLst/>
                        </a:rPr>
                        <a:t>B- Prendre conscience que le monde</a:t>
                      </a:r>
                    </a:p>
                    <a:p>
                      <a:pPr>
                        <a:spcAft>
                          <a:spcPts val="0"/>
                        </a:spcAft>
                      </a:pPr>
                      <a:r>
                        <a:rPr lang="fr-FR" sz="1400" dirty="0">
                          <a:solidFill>
                            <a:schemeClr val="tx2"/>
                          </a:solidFill>
                          <a:effectLst/>
                        </a:rPr>
                        <a:t>économique et professionnel est en</a:t>
                      </a:r>
                    </a:p>
                    <a:p>
                      <a:pPr>
                        <a:spcAft>
                          <a:spcPts val="0"/>
                        </a:spcAft>
                      </a:pPr>
                      <a:r>
                        <a:rPr lang="fr-FR" sz="1400" dirty="0">
                          <a:solidFill>
                            <a:schemeClr val="tx2"/>
                          </a:solidFill>
                          <a:effectLst/>
                        </a:rPr>
                        <a:t>constante évolution</a:t>
                      </a:r>
                    </a:p>
                    <a:p>
                      <a:pPr>
                        <a:spcAft>
                          <a:spcPts val="0"/>
                        </a:spcAft>
                      </a:pPr>
                      <a:r>
                        <a:rPr lang="fr-FR" sz="1400" dirty="0">
                          <a:solidFill>
                            <a:schemeClr val="tx2"/>
                          </a:solidFill>
                          <a:effectLst/>
                        </a:rPr>
                        <a:t> </a:t>
                      </a:r>
                    </a:p>
                    <a:p>
                      <a:pPr marL="90170" indent="-90170">
                        <a:spcAft>
                          <a:spcPts val="0"/>
                        </a:spcAft>
                      </a:pPr>
                      <a:r>
                        <a:rPr lang="fr-FR" sz="1400" dirty="0">
                          <a:solidFill>
                            <a:srgbClr val="FF0000"/>
                          </a:solidFill>
                          <a:effectLst/>
                        </a:rPr>
                        <a:t>&gt; </a:t>
                      </a:r>
                      <a:r>
                        <a:rPr lang="fr-FR" sz="1400" dirty="0" smtClean="0">
                          <a:solidFill>
                            <a:srgbClr val="FF0000"/>
                          </a:solidFill>
                          <a:effectLst/>
                        </a:rPr>
                        <a:t>Établir </a:t>
                      </a:r>
                      <a:r>
                        <a:rPr lang="fr-FR" sz="1400" dirty="0">
                          <a:solidFill>
                            <a:srgbClr val="FF0000"/>
                          </a:solidFill>
                          <a:effectLst/>
                        </a:rPr>
                        <a:t>la relation entre progrès scientifiques et techniques et évolution des activités professionnelles.</a:t>
                      </a:r>
                    </a:p>
                    <a:p>
                      <a:pPr marL="90170" indent="-90170">
                        <a:spcAft>
                          <a:spcPts val="0"/>
                        </a:spcAft>
                      </a:pPr>
                      <a:r>
                        <a:rPr lang="fr-FR" sz="1400" dirty="0">
                          <a:solidFill>
                            <a:srgbClr val="FF0000"/>
                          </a:solidFill>
                          <a:effectLst/>
                        </a:rPr>
                        <a:t> </a:t>
                      </a:r>
                    </a:p>
                    <a:p>
                      <a:pPr marL="90170" indent="-90170">
                        <a:spcAft>
                          <a:spcPts val="0"/>
                        </a:spcAft>
                      </a:pPr>
                      <a:r>
                        <a:rPr lang="fr-FR" sz="1400" dirty="0">
                          <a:solidFill>
                            <a:srgbClr val="FF0000"/>
                          </a:solidFill>
                          <a:effectLst/>
                        </a:rPr>
                        <a:t>&gt; Situer dans le temps et dans l’espace une activité professionnelle pour mieux comprendre l’impact de l’innovation dans sa transformation et son évolution.</a:t>
                      </a:r>
                    </a:p>
                    <a:p>
                      <a:pPr marL="90170" indent="-90170">
                        <a:spcAft>
                          <a:spcPts val="0"/>
                        </a:spcAft>
                      </a:pPr>
                      <a:r>
                        <a:rPr lang="fr-FR" sz="1400" dirty="0">
                          <a:solidFill>
                            <a:srgbClr val="FF0000"/>
                          </a:solidFill>
                          <a:effectLst/>
                        </a:rPr>
                        <a:t> </a:t>
                      </a:r>
                    </a:p>
                    <a:p>
                      <a:pPr marL="90170" indent="-90170">
                        <a:spcAft>
                          <a:spcPts val="0"/>
                        </a:spcAft>
                      </a:pPr>
                      <a:r>
                        <a:rPr lang="fr-FR" sz="1400" dirty="0">
                          <a:solidFill>
                            <a:srgbClr val="FF0000"/>
                          </a:solidFill>
                          <a:effectLst/>
                        </a:rPr>
                        <a:t>&gt; Identifier les facteurs d’évolution de métiers ou de domaines d’activités.</a:t>
                      </a:r>
                      <a:endParaRPr lang="fr-FR" sz="1400" dirty="0">
                        <a:solidFill>
                          <a:srgbClr val="FF0000"/>
                        </a:solidFill>
                        <a:effectLst/>
                        <a:latin typeface="Arial"/>
                        <a:ea typeface="MS Mincho"/>
                        <a:cs typeface="Times New Roman"/>
                      </a:endParaRPr>
                    </a:p>
                  </a:txBody>
                  <a:tcPr marL="68580" marR="68580" marT="0" marB="0">
                    <a:solidFill>
                      <a:schemeClr val="accent5">
                        <a:lumMod val="20000"/>
                        <a:lumOff val="80000"/>
                      </a:schemeClr>
                    </a:solidFill>
                  </a:tcPr>
                </a:tc>
                <a:extLst>
                  <a:ext uri="{0D108BD9-81ED-4DB2-BD59-A6C34878D82A}">
                    <a16:rowId xmlns:a16="http://schemas.microsoft.com/office/drawing/2014/main" xmlns="" val="10001"/>
                  </a:ext>
                </a:extLst>
              </a:tr>
            </a:tbl>
          </a:graphicData>
        </a:graphic>
      </p:graphicFrame>
      <p:sp>
        <p:nvSpPr>
          <p:cNvPr id="3" name="ZoneTexte 2"/>
          <p:cNvSpPr txBox="1"/>
          <p:nvPr/>
        </p:nvSpPr>
        <p:spPr>
          <a:xfrm>
            <a:off x="1439346" y="291924"/>
            <a:ext cx="1368190"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fr-FR" b="1" dirty="0"/>
              <a:t>Un objectif</a:t>
            </a:r>
          </a:p>
        </p:txBody>
      </p:sp>
      <p:sp>
        <p:nvSpPr>
          <p:cNvPr id="4" name="ZoneTexte 3"/>
          <p:cNvSpPr txBox="1"/>
          <p:nvPr/>
        </p:nvSpPr>
        <p:spPr>
          <a:xfrm>
            <a:off x="237244" y="5599001"/>
            <a:ext cx="2088290"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fr-FR" b="1" dirty="0"/>
              <a:t>Un résultat attendu</a:t>
            </a:r>
          </a:p>
        </p:txBody>
      </p:sp>
      <p:sp>
        <p:nvSpPr>
          <p:cNvPr id="5" name="Flèche en arc 4"/>
          <p:cNvSpPr/>
          <p:nvPr/>
        </p:nvSpPr>
        <p:spPr>
          <a:xfrm>
            <a:off x="5088637" y="1589252"/>
            <a:ext cx="2939841" cy="2718933"/>
          </a:xfrm>
          <a:prstGeom prst="circularArrow">
            <a:avLst>
              <a:gd name="adj1" fmla="val 2004"/>
              <a:gd name="adj2" fmla="val 717750"/>
              <a:gd name="adj3" fmla="val 9421602"/>
              <a:gd name="adj4" fmla="val 10800000"/>
              <a:gd name="adj5" fmla="val 60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6" name="ZoneTexte 5"/>
          <p:cNvSpPr txBox="1"/>
          <p:nvPr/>
        </p:nvSpPr>
        <p:spPr>
          <a:xfrm>
            <a:off x="4859602" y="294013"/>
            <a:ext cx="2592360"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fr-FR" b="1" dirty="0"/>
              <a:t>Des activités structurées</a:t>
            </a:r>
          </a:p>
        </p:txBody>
      </p:sp>
      <p:sp>
        <p:nvSpPr>
          <p:cNvPr id="10" name="ZoneTexte 9"/>
          <p:cNvSpPr txBox="1"/>
          <p:nvPr/>
        </p:nvSpPr>
        <p:spPr>
          <a:xfrm>
            <a:off x="2589836" y="5279319"/>
            <a:ext cx="2535515" cy="369332"/>
          </a:xfrm>
          <a:prstGeom prst="rect">
            <a:avLst/>
          </a:prstGeom>
          <a:noFill/>
        </p:spPr>
        <p:txBody>
          <a:bodyPr wrap="square" rtlCol="0">
            <a:spAutoFit/>
          </a:bodyPr>
          <a:lstStyle/>
          <a:p>
            <a:r>
              <a:rPr lang="fr-FR" i="1" dirty="0" smtClean="0"/>
              <a:t>De la mécanisation</a:t>
            </a:r>
            <a:endParaRPr lang="fr-FR" i="1" dirty="0"/>
          </a:p>
        </p:txBody>
      </p:sp>
      <p:sp>
        <p:nvSpPr>
          <p:cNvPr id="12" name="Ellipse 11"/>
          <p:cNvSpPr/>
          <p:nvPr/>
        </p:nvSpPr>
        <p:spPr>
          <a:xfrm>
            <a:off x="4073688" y="1666330"/>
            <a:ext cx="1944270" cy="79211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dirty="0"/>
              <a:t>Visite d’entreprise</a:t>
            </a:r>
          </a:p>
        </p:txBody>
      </p:sp>
      <p:sp>
        <p:nvSpPr>
          <p:cNvPr id="13" name="Ellipse 12"/>
          <p:cNvSpPr/>
          <p:nvPr/>
        </p:nvSpPr>
        <p:spPr>
          <a:xfrm>
            <a:off x="5192478" y="1144433"/>
            <a:ext cx="2195670" cy="79211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dirty="0"/>
              <a:t>Questionnaire orienté</a:t>
            </a:r>
          </a:p>
        </p:txBody>
      </p:sp>
      <p:sp>
        <p:nvSpPr>
          <p:cNvPr id="14" name="Ellipse 13"/>
          <p:cNvSpPr/>
          <p:nvPr/>
        </p:nvSpPr>
        <p:spPr>
          <a:xfrm>
            <a:off x="6931006" y="2376517"/>
            <a:ext cx="2125879" cy="79211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dirty="0"/>
              <a:t>Recherche documentaire</a:t>
            </a:r>
          </a:p>
        </p:txBody>
      </p:sp>
      <p:sp>
        <p:nvSpPr>
          <p:cNvPr id="15" name="Ellipse 14"/>
          <p:cNvSpPr/>
          <p:nvPr/>
        </p:nvSpPr>
        <p:spPr>
          <a:xfrm>
            <a:off x="6906654" y="1518062"/>
            <a:ext cx="2160300" cy="79211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dirty="0"/>
              <a:t>Rencontre de professionnels</a:t>
            </a:r>
          </a:p>
        </p:txBody>
      </p:sp>
      <p:sp>
        <p:nvSpPr>
          <p:cNvPr id="16" name="Ellipse 15"/>
          <p:cNvSpPr/>
          <p:nvPr/>
        </p:nvSpPr>
        <p:spPr>
          <a:xfrm>
            <a:off x="4197318" y="3599337"/>
            <a:ext cx="1944270" cy="79211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b="1" dirty="0"/>
              <a:t>Exposition</a:t>
            </a:r>
          </a:p>
        </p:txBody>
      </p:sp>
      <p:sp>
        <p:nvSpPr>
          <p:cNvPr id="19" name="ZoneTexte 18"/>
          <p:cNvSpPr txBox="1"/>
          <p:nvPr/>
        </p:nvSpPr>
        <p:spPr>
          <a:xfrm>
            <a:off x="7044586" y="5219600"/>
            <a:ext cx="1782640" cy="369332"/>
          </a:xfrm>
          <a:prstGeom prst="rect">
            <a:avLst/>
          </a:prstGeom>
          <a:noFill/>
        </p:spPr>
        <p:txBody>
          <a:bodyPr wrap="square" rtlCol="0">
            <a:spAutoFit/>
          </a:bodyPr>
          <a:lstStyle/>
          <a:p>
            <a:pPr algn="r"/>
            <a:r>
              <a:rPr lang="fr-FR" dirty="0"/>
              <a:t>Le </a:t>
            </a:r>
            <a:r>
              <a:rPr lang="fr-FR" i="1" dirty="0"/>
              <a:t>numérique</a:t>
            </a:r>
          </a:p>
        </p:txBody>
      </p:sp>
      <p:sp>
        <p:nvSpPr>
          <p:cNvPr id="20" name="ZoneTexte 19"/>
          <p:cNvSpPr txBox="1"/>
          <p:nvPr/>
        </p:nvSpPr>
        <p:spPr>
          <a:xfrm>
            <a:off x="6518140" y="5578128"/>
            <a:ext cx="2538745" cy="369332"/>
          </a:xfrm>
          <a:prstGeom prst="rect">
            <a:avLst/>
          </a:prstGeom>
          <a:noFill/>
        </p:spPr>
        <p:txBody>
          <a:bodyPr wrap="square" rtlCol="0">
            <a:spAutoFit/>
          </a:bodyPr>
          <a:lstStyle/>
          <a:p>
            <a:r>
              <a:rPr lang="fr-FR" i="1" dirty="0"/>
              <a:t>Développement</a:t>
            </a:r>
            <a:r>
              <a:rPr lang="fr-FR" dirty="0"/>
              <a:t> durable</a:t>
            </a:r>
          </a:p>
        </p:txBody>
      </p:sp>
      <p:sp>
        <p:nvSpPr>
          <p:cNvPr id="21" name="ZoneTexte 20"/>
          <p:cNvSpPr txBox="1"/>
          <p:nvPr/>
        </p:nvSpPr>
        <p:spPr>
          <a:xfrm>
            <a:off x="4419166" y="5968333"/>
            <a:ext cx="4304768" cy="369332"/>
          </a:xfrm>
          <a:prstGeom prst="rect">
            <a:avLst/>
          </a:prstGeom>
          <a:noFill/>
        </p:spPr>
        <p:txBody>
          <a:bodyPr wrap="square" rtlCol="0">
            <a:spAutoFit/>
          </a:bodyPr>
          <a:lstStyle/>
          <a:p>
            <a:pPr algn="r"/>
            <a:r>
              <a:rPr lang="fr-FR" i="1" dirty="0"/>
              <a:t>Impact social, organisationnel, économique</a:t>
            </a:r>
          </a:p>
        </p:txBody>
      </p:sp>
      <p:sp>
        <p:nvSpPr>
          <p:cNvPr id="26" name="Ellipse 25"/>
          <p:cNvSpPr/>
          <p:nvPr/>
        </p:nvSpPr>
        <p:spPr>
          <a:xfrm>
            <a:off x="6195351" y="3240582"/>
            <a:ext cx="2968561" cy="79211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dirty="0"/>
              <a:t>Confrontation inter générationnelle</a:t>
            </a:r>
          </a:p>
        </p:txBody>
      </p:sp>
      <p:sp>
        <p:nvSpPr>
          <p:cNvPr id="27" name="Ellipse 26"/>
          <p:cNvSpPr/>
          <p:nvPr/>
        </p:nvSpPr>
        <p:spPr>
          <a:xfrm>
            <a:off x="5680645" y="3859355"/>
            <a:ext cx="1944270" cy="79211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dirty="0"/>
              <a:t>Analyse comparative</a:t>
            </a:r>
          </a:p>
        </p:txBody>
      </p:sp>
      <p:sp>
        <p:nvSpPr>
          <p:cNvPr id="29" name="ZoneTexte 28"/>
          <p:cNvSpPr txBox="1"/>
          <p:nvPr/>
        </p:nvSpPr>
        <p:spPr>
          <a:xfrm>
            <a:off x="7570124" y="4890757"/>
            <a:ext cx="1183208" cy="369332"/>
          </a:xfrm>
          <a:prstGeom prst="rect">
            <a:avLst/>
          </a:prstGeom>
          <a:noFill/>
        </p:spPr>
        <p:txBody>
          <a:bodyPr wrap="square" rtlCol="0">
            <a:spAutoFit/>
          </a:bodyPr>
          <a:lstStyle/>
          <a:p>
            <a:r>
              <a:rPr lang="fr-FR" dirty="0" smtClean="0"/>
              <a:t>Les </a:t>
            </a:r>
            <a:r>
              <a:rPr lang="fr-FR" i="1" dirty="0"/>
              <a:t>enjeux</a:t>
            </a:r>
          </a:p>
        </p:txBody>
      </p:sp>
      <p:sp>
        <p:nvSpPr>
          <p:cNvPr id="28" name="ZoneTexte 27"/>
          <p:cNvSpPr txBox="1"/>
          <p:nvPr/>
        </p:nvSpPr>
        <p:spPr>
          <a:xfrm>
            <a:off x="363348" y="5014411"/>
            <a:ext cx="4629338" cy="369332"/>
          </a:xfrm>
          <a:prstGeom prst="rect">
            <a:avLst/>
          </a:prstGeom>
          <a:noFill/>
        </p:spPr>
        <p:txBody>
          <a:bodyPr wrap="square" rtlCol="0">
            <a:spAutoFit/>
          </a:bodyPr>
          <a:lstStyle/>
          <a:p>
            <a:r>
              <a:rPr lang="fr-FR" b="1" dirty="0"/>
              <a:t>Environnement technologique et professionnel</a:t>
            </a:r>
          </a:p>
        </p:txBody>
      </p:sp>
      <p:sp>
        <p:nvSpPr>
          <p:cNvPr id="17" name="Rectangle 16"/>
          <p:cNvSpPr/>
          <p:nvPr/>
        </p:nvSpPr>
        <p:spPr>
          <a:xfrm rot="20033791">
            <a:off x="1623227" y="1072832"/>
            <a:ext cx="5031179" cy="923330"/>
          </a:xfrm>
          <a:prstGeom prst="rect">
            <a:avLst/>
          </a:prstGeom>
          <a:noFill/>
        </p:spPr>
        <p:txBody>
          <a:bodyPr wrap="square" lIns="91440" tIns="45720" rIns="91440" bIns="45720">
            <a:spAutoFit/>
          </a:bodyPr>
          <a:lstStyle/>
          <a:p>
            <a:pPr algn="ctr"/>
            <a:r>
              <a:rPr lang="fr-FR"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EXEMPLE</a:t>
            </a:r>
            <a:endParaRPr lang="fr-FR"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0" name="ZoneTexte 29"/>
          <p:cNvSpPr txBox="1"/>
          <p:nvPr/>
        </p:nvSpPr>
        <p:spPr>
          <a:xfrm>
            <a:off x="7064092" y="870063"/>
            <a:ext cx="1516845"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fr-FR" b="1" dirty="0" smtClean="0"/>
              <a:t>Un scénario</a:t>
            </a:r>
            <a:endParaRPr lang="fr-FR" b="1" dirty="0"/>
          </a:p>
        </p:txBody>
      </p:sp>
      <p:cxnSp>
        <p:nvCxnSpPr>
          <p:cNvPr id="24" name="Connecteur en angle 23"/>
          <p:cNvCxnSpPr>
            <a:stCxn id="6" idx="3"/>
            <a:endCxn id="30" idx="0"/>
          </p:cNvCxnSpPr>
          <p:nvPr/>
        </p:nvCxnSpPr>
        <p:spPr>
          <a:xfrm>
            <a:off x="7451962" y="478679"/>
            <a:ext cx="370553" cy="391384"/>
          </a:xfrm>
          <a:prstGeom prst="bentConnector2">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31" name="Espace réservé du numéro de diapositive 5"/>
          <p:cNvSpPr>
            <a:spLocks noGrp="1"/>
          </p:cNvSpPr>
          <p:nvPr>
            <p:ph type="sldNum" sz="quarter" idx="4294967295"/>
          </p:nvPr>
        </p:nvSpPr>
        <p:spPr>
          <a:xfrm>
            <a:off x="8249851" y="6390910"/>
            <a:ext cx="351529" cy="365125"/>
          </a:xfrm>
          <a:prstGeom prst="rect">
            <a:avLst/>
          </a:prstGeom>
        </p:spPr>
        <p:txBody>
          <a:bodyPr vert="horz" lIns="91440" tIns="45720" rIns="91440" bIns="45720" rtlCol="0" anchor="ctr"/>
          <a:lstStyle>
            <a:lvl1pPr algn="r">
              <a:defRPr sz="1000" b="1">
                <a:solidFill>
                  <a:srgbClr val="000000"/>
                </a:solidFill>
              </a:defRPr>
            </a:lvl1pPr>
          </a:lstStyle>
          <a:p>
            <a:r>
              <a:rPr lang="fr-FR" dirty="0"/>
              <a:t>5</a:t>
            </a:r>
          </a:p>
        </p:txBody>
      </p:sp>
      <p:sp>
        <p:nvSpPr>
          <p:cNvPr id="32" name="Espace réservé du pied de page 4"/>
          <p:cNvSpPr txBox="1">
            <a:spLocks/>
          </p:cNvSpPr>
          <p:nvPr/>
        </p:nvSpPr>
        <p:spPr>
          <a:xfrm>
            <a:off x="6989618" y="6390910"/>
            <a:ext cx="1160324"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chemeClr val="tx1">
                    <a:lumMod val="75000"/>
                    <a:lumOff val="25000"/>
                  </a:schemeClr>
                </a:solidFill>
              </a:rPr>
              <a:t>8 juin</a:t>
            </a:r>
            <a:r>
              <a:rPr lang="fr-FR" baseline="0" dirty="0" smtClean="0">
                <a:solidFill>
                  <a:schemeClr val="tx1">
                    <a:lumMod val="75000"/>
                    <a:lumOff val="25000"/>
                  </a:schemeClr>
                </a:solidFill>
              </a:rPr>
              <a:t> 2017</a:t>
            </a:r>
            <a:endParaRPr lang="fr-FR" dirty="0" smtClean="0">
              <a:solidFill>
                <a:schemeClr val="tx1">
                  <a:lumMod val="75000"/>
                  <a:lumOff val="25000"/>
                </a:schemeClr>
              </a:solidFill>
            </a:endParaRPr>
          </a:p>
          <a:p>
            <a:endParaRPr lang="fr-FR" dirty="0"/>
          </a:p>
        </p:txBody>
      </p:sp>
      <p:sp>
        <p:nvSpPr>
          <p:cNvPr id="33" name="Espace réservé du pied de page 4"/>
          <p:cNvSpPr txBox="1">
            <a:spLocks/>
          </p:cNvSpPr>
          <p:nvPr/>
        </p:nvSpPr>
        <p:spPr>
          <a:xfrm>
            <a:off x="2357525" y="6146185"/>
            <a:ext cx="3120150" cy="676894"/>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b="1" dirty="0" smtClean="0">
                <a:solidFill>
                  <a:srgbClr val="683086"/>
                </a:solidFill>
              </a:rPr>
              <a:t>IGEN</a:t>
            </a:r>
            <a:r>
              <a:rPr lang="fr-FR" dirty="0">
                <a:solidFill>
                  <a:srgbClr val="00919D"/>
                </a:solidFill>
              </a:rPr>
              <a:t> </a:t>
            </a:r>
            <a:endParaRPr lang="fr-FR" dirty="0" smtClean="0">
              <a:solidFill>
                <a:schemeClr val="tx1">
                  <a:lumMod val="75000"/>
                  <a:lumOff val="25000"/>
                </a:schemeClr>
              </a:solidFill>
            </a:endParaRPr>
          </a:p>
          <a:p>
            <a:endParaRPr lang="fr-FR" dirty="0"/>
          </a:p>
        </p:txBody>
      </p:sp>
      <p:pic>
        <p:nvPicPr>
          <p:cNvPr id="34" name="Image 33" descr="2017_MEN_horizontal_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6933" y="6132905"/>
            <a:ext cx="1463675"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Flèche droite 34"/>
          <p:cNvSpPr/>
          <p:nvPr/>
        </p:nvSpPr>
        <p:spPr>
          <a:xfrm>
            <a:off x="2440235" y="5482333"/>
            <a:ext cx="4160713" cy="60266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dirty="0" smtClean="0">
                <a:solidFill>
                  <a:schemeClr val="tx1">
                    <a:lumMod val="95000"/>
                    <a:lumOff val="5000"/>
                  </a:schemeClr>
                </a:solidFill>
              </a:rPr>
              <a:t>Présentation de l’évolution d’un métier </a:t>
            </a:r>
            <a:endParaRPr lang="fr-FR" b="1" dirty="0">
              <a:solidFill>
                <a:schemeClr val="tx1">
                  <a:lumMod val="95000"/>
                  <a:lumOff val="5000"/>
                </a:schemeClr>
              </a:solidFill>
            </a:endParaRPr>
          </a:p>
        </p:txBody>
      </p:sp>
    </p:spTree>
    <p:extLst>
      <p:ext uri="{BB962C8B-B14F-4D97-AF65-F5344CB8AC3E}">
        <p14:creationId xmlns:p14="http://schemas.microsoft.com/office/powerpoint/2010/main" val="31175050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4"/>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6"/>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7"/>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P spid="4" grpId="0" animBg="1"/>
      <p:bldP spid="5" grpId="0" animBg="1"/>
      <p:bldP spid="6" grpId="0" animBg="1"/>
      <p:bldP spid="10" grpId="0"/>
      <p:bldP spid="12" grpId="0" animBg="1"/>
      <p:bldP spid="13" grpId="0" animBg="1"/>
      <p:bldP spid="14" grpId="0" animBg="1"/>
      <p:bldP spid="15" grpId="0" animBg="1"/>
      <p:bldP spid="16" grpId="0" animBg="1"/>
      <p:bldP spid="19" grpId="0"/>
      <p:bldP spid="20" grpId="0"/>
      <p:bldP spid="21" grpId="0"/>
      <p:bldP spid="26" grpId="0" animBg="1"/>
      <p:bldP spid="27" grpId="0" animBg="1"/>
      <p:bldP spid="29" grpId="0"/>
      <p:bldP spid="28" grpId="0"/>
      <p:bldP spid="30" grpId="0" animBg="1"/>
      <p:bldP spid="3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26783" y="67291"/>
            <a:ext cx="7982797" cy="1029989"/>
          </a:xfrm>
        </p:spPr>
        <p:txBody>
          <a:bodyPr/>
          <a:lstStyle/>
          <a:p>
            <a:r>
              <a:rPr lang="fr-FR" dirty="0" smtClean="0"/>
              <a:t>Trois axes…</a:t>
            </a:r>
            <a:endParaRPr lang="fr-FR" dirty="0"/>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6</a:t>
            </a:fld>
            <a:endParaRPr lang="fr-FR" dirty="0"/>
          </a:p>
        </p:txBody>
      </p:sp>
      <p:sp>
        <p:nvSpPr>
          <p:cNvPr id="6" name="Espace réservé du texte 5"/>
          <p:cNvSpPr>
            <a:spLocks noGrp="1"/>
          </p:cNvSpPr>
          <p:nvPr>
            <p:ph type="body" sz="quarter" idx="13"/>
          </p:nvPr>
        </p:nvSpPr>
        <p:spPr>
          <a:xfrm>
            <a:off x="977212" y="1423659"/>
            <a:ext cx="7881937" cy="3437100"/>
          </a:xfrm>
        </p:spPr>
        <p:txBody>
          <a:bodyPr>
            <a:normAutofit/>
          </a:bodyPr>
          <a:lstStyle/>
          <a:p>
            <a:pPr marL="457200" indent="-457200">
              <a:buClr>
                <a:srgbClr val="683086"/>
              </a:buClr>
              <a:buFont typeface="Arial" panose="020B0604020202020204" pitchFamily="34" charset="0"/>
              <a:buChar char="•"/>
            </a:pPr>
            <a:r>
              <a:rPr lang="fr-FR" dirty="0" smtClean="0">
                <a:solidFill>
                  <a:schemeClr val="tx1"/>
                </a:solidFill>
              </a:rPr>
              <a:t>Construire un projet pédagogique sur la classe de 3</a:t>
            </a:r>
            <a:r>
              <a:rPr lang="fr-FR" baseline="30000" dirty="0" smtClean="0">
                <a:solidFill>
                  <a:schemeClr val="tx1"/>
                </a:solidFill>
              </a:rPr>
              <a:t>ème</a:t>
            </a:r>
            <a:endParaRPr lang="fr-FR" dirty="0" smtClean="0">
              <a:solidFill>
                <a:schemeClr val="tx1"/>
              </a:solidFill>
            </a:endParaRPr>
          </a:p>
          <a:p>
            <a:pPr marL="457200" indent="-457200">
              <a:buClr>
                <a:srgbClr val="683086"/>
              </a:buClr>
              <a:buFont typeface="Arial" panose="020B0604020202020204" pitchFamily="34" charset="0"/>
              <a:buChar char="•"/>
            </a:pPr>
            <a:r>
              <a:rPr lang="fr-FR" dirty="0" smtClean="0">
                <a:solidFill>
                  <a:schemeClr val="tx1"/>
                </a:solidFill>
              </a:rPr>
              <a:t>Repérer les contributions des différents enseignements</a:t>
            </a:r>
          </a:p>
          <a:p>
            <a:pPr marL="457200" indent="-457200">
              <a:buClr>
                <a:srgbClr val="683086"/>
              </a:buClr>
              <a:buFont typeface="Arial" panose="020B0604020202020204" pitchFamily="34" charset="0"/>
              <a:buChar char="•"/>
            </a:pPr>
            <a:r>
              <a:rPr lang="fr-FR" dirty="0" smtClean="0">
                <a:solidFill>
                  <a:schemeClr val="tx1"/>
                </a:solidFill>
              </a:rPr>
              <a:t>Repérer les articulations</a:t>
            </a:r>
            <a:endParaRPr lang="fr-FR" dirty="0"/>
          </a:p>
        </p:txBody>
      </p:sp>
    </p:spTree>
    <p:extLst>
      <p:ext uri="{BB962C8B-B14F-4D97-AF65-F5344CB8AC3E}">
        <p14:creationId xmlns:p14="http://schemas.microsoft.com/office/powerpoint/2010/main" val="37663693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A786685B-2977-D546-9E3D-3CA676A47F0C}" type="slidenum">
              <a:rPr lang="fr-FR" smtClean="0"/>
              <a:pPr/>
              <a:t>7</a:t>
            </a:fld>
            <a:endParaRPr lang="fr-FR" dirty="0"/>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063" y="723508"/>
            <a:ext cx="8357937" cy="2497634"/>
          </a:xfrm>
          <a:prstGeom prst="rect">
            <a:avLst/>
          </a:prstGeom>
        </p:spPr>
      </p:pic>
    </p:spTree>
    <p:extLst>
      <p:ext uri="{BB962C8B-B14F-4D97-AF65-F5344CB8AC3E}">
        <p14:creationId xmlns:p14="http://schemas.microsoft.com/office/powerpoint/2010/main" val="9015372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A786685B-2977-D546-9E3D-3CA676A47F0C}" type="slidenum">
              <a:rPr lang="fr-FR" smtClean="0"/>
              <a:pPr/>
              <a:t>8</a:t>
            </a:fld>
            <a:endParaRPr lang="fr-FR" dirty="0"/>
          </a:p>
        </p:txBody>
      </p:sp>
      <p:pic>
        <p:nvPicPr>
          <p:cNvPr id="2" name="Image 1"/>
          <p:cNvPicPr>
            <a:picLocks noChangeAspect="1"/>
          </p:cNvPicPr>
          <p:nvPr/>
        </p:nvPicPr>
        <p:blipFill>
          <a:blip r:embed="rId3"/>
          <a:stretch>
            <a:fillRect/>
          </a:stretch>
        </p:blipFill>
        <p:spPr>
          <a:xfrm>
            <a:off x="737913" y="-1"/>
            <a:ext cx="8346119" cy="4996543"/>
          </a:xfrm>
          <a:prstGeom prst="rect">
            <a:avLst/>
          </a:prstGeom>
        </p:spPr>
      </p:pic>
    </p:spTree>
    <p:extLst>
      <p:ext uri="{BB962C8B-B14F-4D97-AF65-F5344CB8AC3E}">
        <p14:creationId xmlns:p14="http://schemas.microsoft.com/office/powerpoint/2010/main" val="8845434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A786685B-2977-D546-9E3D-3CA676A47F0C}" type="slidenum">
              <a:rPr lang="fr-FR" smtClean="0"/>
              <a:pPr/>
              <a:t>9</a:t>
            </a:fld>
            <a:endParaRPr lang="fr-FR" dirty="0"/>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0852" y="146191"/>
            <a:ext cx="7013498" cy="2095870"/>
          </a:xfrm>
          <a:prstGeom prst="rect">
            <a:avLst/>
          </a:prstGeom>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6710" y="2136331"/>
            <a:ext cx="7524410" cy="23900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Flèche courbée vers la droite 6"/>
          <p:cNvSpPr/>
          <p:nvPr/>
        </p:nvSpPr>
        <p:spPr>
          <a:xfrm rot="18765069">
            <a:off x="876415" y="3158593"/>
            <a:ext cx="1728240" cy="252035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3386135861"/>
      </p:ext>
    </p:extLst>
  </p:cSld>
  <p:clrMapOvr>
    <a:masterClrMapping/>
  </p:clrMapOvr>
  <p:timing>
    <p:tnLst>
      <p:par>
        <p:cTn id="1" dur="indefinite" restart="never" nodeType="tmRoot"/>
      </p:par>
    </p:tnLst>
  </p:timing>
</p:sld>
</file>

<file path=ppt/theme/theme1.xml><?xml version="1.0" encoding="utf-8"?>
<a:theme xmlns:a="http://schemas.openxmlformats.org/drawingml/2006/main" name="page de presentation et de 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age de sous-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ages de conten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66A5D86C437A24C83C1B49F509B56B4" ma:contentTypeVersion="1" ma:contentTypeDescription="Crée un document." ma:contentTypeScope="" ma:versionID="b0d49e8b6fe21d55c3c8d973bf6fc59f">
  <xsd:schema xmlns:xsd="http://www.w3.org/2001/XMLSchema" xmlns:xs="http://www.w3.org/2001/XMLSchema" xmlns:p="http://schemas.microsoft.com/office/2006/metadata/properties" xmlns:ns1="http://schemas.microsoft.com/sharepoint/v3" targetNamespace="http://schemas.microsoft.com/office/2006/metadata/properties" ma:root="true" ma:fieldsID="e3c27bd0fcb797d0a61d91e17cfc962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Date de début de planification" ma:description="" ma:hidden="true" ma:internalName="PublishingStartDate">
      <xsd:simpleType>
        <xsd:restriction base="dms:Unknown"/>
      </xsd:simpleType>
    </xsd:element>
    <xsd:element name="PublishingExpirationDate" ma:index="9" nillable="true" ma:displayName="Date de fin de planification"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1F9A5E2-31E2-4E63-BA6B-DE52211595B3}">
  <ds:schemaRefs>
    <ds:schemaRef ds:uri="http://purl.org/dc/terms/"/>
    <ds:schemaRef ds:uri="http://purl.org/dc/elements/1.1/"/>
    <ds:schemaRef ds:uri="http://purl.org/dc/dcmitype/"/>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http://schemas.microsoft.com/sharepoint/v3"/>
    <ds:schemaRef ds:uri="http://schemas.microsoft.com/office/2006/metadata/properties"/>
  </ds:schemaRefs>
</ds:datastoreItem>
</file>

<file path=customXml/itemProps2.xml><?xml version="1.0" encoding="utf-8"?>
<ds:datastoreItem xmlns:ds="http://schemas.openxmlformats.org/officeDocument/2006/customXml" ds:itemID="{4EDF3BBD-BA71-49D8-A4F6-9C4462E1E1E0}">
  <ds:schemaRefs>
    <ds:schemaRef ds:uri="http://schemas.microsoft.com/sharepoint/v3/contenttype/forms"/>
  </ds:schemaRefs>
</ds:datastoreItem>
</file>

<file path=customXml/itemProps3.xml><?xml version="1.0" encoding="utf-8"?>
<ds:datastoreItem xmlns:ds="http://schemas.openxmlformats.org/officeDocument/2006/customXml" ds:itemID="{1672D60F-A0FA-4913-A0C2-4C42DB1115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11514</TotalTime>
  <Words>631</Words>
  <Application>Microsoft Office PowerPoint</Application>
  <PresentationFormat>Affichage à l'écran (4:3)</PresentationFormat>
  <Paragraphs>247</Paragraphs>
  <Slides>14</Slides>
  <Notes>14</Notes>
  <HiddenSlides>0</HiddenSlides>
  <MMClips>0</MMClips>
  <ScaleCrop>false</ScaleCrop>
  <HeadingPairs>
    <vt:vector size="4" baseType="variant">
      <vt:variant>
        <vt:lpstr>Thème</vt:lpstr>
      </vt:variant>
      <vt:variant>
        <vt:i4>3</vt:i4>
      </vt:variant>
      <vt:variant>
        <vt:lpstr>Titres des diapositives</vt:lpstr>
      </vt:variant>
      <vt:variant>
        <vt:i4>14</vt:i4>
      </vt:variant>
    </vt:vector>
  </HeadingPairs>
  <TitlesOfParts>
    <vt:vector size="17" baseType="lpstr">
      <vt:lpstr>page de presentation et de partie</vt:lpstr>
      <vt:lpstr>page de sous-partie</vt:lpstr>
      <vt:lpstr>pages de contenus</vt:lpstr>
      <vt:lpstr>ENSEIGNEMENT de COMPLEMENT  « découverte professionnelle »</vt:lpstr>
      <vt:lpstr>Présentation PowerPoint</vt:lpstr>
      <vt:lpstr>Présentation PowerPoint</vt:lpstr>
      <vt:lpstr>Présentation PowerPoint</vt:lpstr>
      <vt:lpstr>Présentation PowerPoint</vt:lpstr>
      <vt:lpstr>Trois axes…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Contact : Jean SAISON  adresse mél : jean.saison@ac-orleans-tours.fr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Administrateur MEN</dc:creator>
  <cp:lastModifiedBy>Administration centrale</cp:lastModifiedBy>
  <cp:revision>220</cp:revision>
  <cp:lastPrinted>2015-02-04T16:19:06Z</cp:lastPrinted>
  <dcterms:created xsi:type="dcterms:W3CDTF">2015-02-04T10:43:31Z</dcterms:created>
  <dcterms:modified xsi:type="dcterms:W3CDTF">2017-06-13T05:10:32Z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0x010100166A5D86C437A24C83C1B49F509B56B4</vt:lpwstr>
  </property>
</Properties>
</file>