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4"/>
    <p:sldMasterId id="2147483661" r:id="rId5"/>
    <p:sldMasterId id="2147483663" r:id="rId6"/>
  </p:sldMasterIdLst>
  <p:notesMasterIdLst>
    <p:notesMasterId r:id="rId18"/>
  </p:notesMasterIdLst>
  <p:handoutMasterIdLst>
    <p:handoutMasterId r:id="rId19"/>
  </p:handoutMasterIdLst>
  <p:sldIdLst>
    <p:sldId id="271" r:id="rId7"/>
    <p:sldId id="280" r:id="rId8"/>
    <p:sldId id="286" r:id="rId9"/>
    <p:sldId id="287" r:id="rId10"/>
    <p:sldId id="302" r:id="rId11"/>
    <p:sldId id="292" r:id="rId12"/>
    <p:sldId id="293" r:id="rId13"/>
    <p:sldId id="289" r:id="rId14"/>
    <p:sldId id="294" r:id="rId15"/>
    <p:sldId id="295" r:id="rId16"/>
    <p:sldId id="303" r:id="rId1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800D1"/>
    <a:srgbClr val="070A0F"/>
    <a:srgbClr val="7800FF"/>
    <a:srgbClr val="683086"/>
    <a:srgbClr val="1A86D0"/>
    <a:srgbClr val="1FA1E5"/>
    <a:srgbClr val="9B008A"/>
    <a:srgbClr val="7B00AC"/>
    <a:srgbClr val="6E008E"/>
    <a:srgbClr val="821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18" autoAdjust="0"/>
    <p:restoredTop sz="94595"/>
  </p:normalViewPr>
  <p:slideViewPr>
    <p:cSldViewPr snapToGrid="0" snapToObjects="1">
      <p:cViewPr varScale="1">
        <p:scale>
          <a:sx n="96" d="100"/>
          <a:sy n="96" d="100"/>
        </p:scale>
        <p:origin x="120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9186E-EAA7-3A42-AFD2-CC349621202A}" type="datetimeFigureOut">
              <a:rPr lang="fr-FR" smtClean="0"/>
              <a:t>05/07/2017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15B8-4CE2-F247-96EE-D0C173663BE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493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EF2D4-44B9-F34D-AC77-36ED78FDDA30}" type="datetimeFigureOut">
              <a:rPr lang="fr-FR" smtClean="0"/>
              <a:t>05/07/2017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7BDEA-8EA0-FE4F-8E67-406CE035A2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7604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09" y="976320"/>
            <a:ext cx="7894637" cy="2433895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3472208"/>
            <a:ext cx="759619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68308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674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97486" y="3283200"/>
            <a:ext cx="5897726" cy="2108160"/>
          </a:xfrm>
        </p:spPr>
        <p:txBody>
          <a:bodyPr anchor="t" anchorCtr="0">
            <a:normAutofit/>
          </a:bodyPr>
          <a:lstStyle>
            <a:lvl1pPr>
              <a:defRPr sz="1500" baseline="0"/>
            </a:lvl1pPr>
          </a:lstStyle>
          <a:p>
            <a:r>
              <a:rPr lang="fr-FR" dirty="0" smtClean="0"/>
              <a:t>Contacts :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0721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9851" y="6390910"/>
            <a:ext cx="351529" cy="365125"/>
          </a:xfrm>
        </p:spPr>
        <p:txBody>
          <a:bodyPr/>
          <a:lstStyle/>
          <a:p>
            <a:fld id="{C6B7B3CB-E3BA-F74C-AB76-86EFC5843CD6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4121150"/>
            <a:ext cx="7505700" cy="1814513"/>
          </a:xfr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705101"/>
            <a:ext cx="7505700" cy="1156980"/>
          </a:xfr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432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979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>
                <a:solidFill>
                  <a:srgbClr val="683086"/>
                </a:solidFill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83086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53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683086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 smtClean="0"/>
              <a:t> 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7172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>
            <a:normAutofit/>
          </a:bodyPr>
          <a:lstStyle>
            <a:lvl1pPr algn="l">
              <a:defRPr sz="3000" b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7923066" cy="32330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79230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92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2.xml"/><Relationship Id="rId3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theme" Target="../theme/theme3.xml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7485" y="915840"/>
            <a:ext cx="7982797" cy="2548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ET MODIFIEZ </a:t>
            </a:r>
            <a:br>
              <a:rPr lang="fr-FR" dirty="0" smtClean="0"/>
            </a:br>
            <a:r>
              <a:rPr lang="fr-FR" dirty="0" smtClean="0"/>
              <a:t>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486" y="3464803"/>
            <a:ext cx="7589313" cy="1249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97502" y="6390910"/>
            <a:ext cx="4038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404040"/>
                </a:solidFill>
              </a:defRPr>
            </a:lvl1pPr>
          </a:lstStyle>
          <a:p>
            <a:fld id="{1FC8907D-B208-DC44-82F5-2940ECA1C9FA}" type="slidenum">
              <a:rPr lang="fr-FR" smtClean="0"/>
              <a:pPr/>
              <a:t>‹#›</a:t>
            </a:fld>
            <a:endParaRPr lang="fr-FR" dirty="0"/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698885" y="5516417"/>
            <a:ext cx="629073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6995213" y="4489080"/>
            <a:ext cx="1519767" cy="102446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98885" y="0"/>
            <a:ext cx="295" cy="5507953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pied de page 4"/>
          <p:cNvSpPr txBox="1">
            <a:spLocks/>
          </p:cNvSpPr>
          <p:nvPr userDrawn="1"/>
        </p:nvSpPr>
        <p:spPr>
          <a:xfrm>
            <a:off x="6989618" y="639091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08/06/2017</a:t>
            </a:r>
          </a:p>
          <a:p>
            <a:endParaRPr lang="fr-FR" dirty="0"/>
          </a:p>
        </p:txBody>
      </p:sp>
      <p:pic>
        <p:nvPicPr>
          <p:cNvPr id="4" name="Image 3" descr="logoIGEN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524" y="6063238"/>
            <a:ext cx="1481328" cy="603504"/>
          </a:xfrm>
          <a:prstGeom prst="rect">
            <a:avLst/>
          </a:prstGeom>
        </p:spPr>
      </p:pic>
      <p:pic>
        <p:nvPicPr>
          <p:cNvPr id="11" name="Image 10" descr="2017_MEN_horizontal_logo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36" y="6083484"/>
            <a:ext cx="146367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964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5" r:id="rId2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50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683086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5183" y="697997"/>
            <a:ext cx="7781697" cy="2006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5182" y="2704320"/>
            <a:ext cx="7781697" cy="1180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</a:t>
            </a:r>
            <a:br>
              <a:rPr lang="fr-FR" dirty="0" smtClean="0"/>
            </a:br>
            <a:r>
              <a:rPr lang="fr-FR" dirty="0" smtClean="0"/>
              <a:t>les styles du texte du masque</a:t>
            </a:r>
          </a:p>
          <a:p>
            <a:pPr lvl="0"/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49851" y="6390910"/>
            <a:ext cx="3515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000000"/>
                </a:solidFill>
              </a:defRPr>
            </a:lvl1pPr>
          </a:lstStyle>
          <a:p>
            <a:fld id="{C6B7B3CB-E3BA-F74C-AB76-86EFC5843CD6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9" name="Image 11" descr="2014_MENESRlogo_horizontal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05" y="6180053"/>
            <a:ext cx="1656184" cy="46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Connecteur droit 14"/>
          <p:cNvCxnSpPr/>
          <p:nvPr userDrawn="1"/>
        </p:nvCxnSpPr>
        <p:spPr>
          <a:xfrm>
            <a:off x="698885" y="3893512"/>
            <a:ext cx="629073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 userDrawn="1"/>
        </p:nvCxnSpPr>
        <p:spPr>
          <a:xfrm flipV="1">
            <a:off x="6995213" y="2866175"/>
            <a:ext cx="1519767" cy="102446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H="1" flipV="1">
            <a:off x="699180" y="0"/>
            <a:ext cx="1" cy="388504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pied de page 4"/>
          <p:cNvSpPr txBox="1">
            <a:spLocks/>
          </p:cNvSpPr>
          <p:nvPr userDrawn="1"/>
        </p:nvSpPr>
        <p:spPr>
          <a:xfrm>
            <a:off x="6989618" y="639091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JJ/MM/AAAA</a:t>
            </a:r>
          </a:p>
          <a:p>
            <a:endParaRPr lang="fr-FR" dirty="0"/>
          </a:p>
        </p:txBody>
      </p:sp>
      <p:sp>
        <p:nvSpPr>
          <p:cNvPr id="12" name="Espace réservé du pied de page 4"/>
          <p:cNvSpPr txBox="1">
            <a:spLocks/>
          </p:cNvSpPr>
          <p:nvPr userDrawn="1"/>
        </p:nvSpPr>
        <p:spPr>
          <a:xfrm>
            <a:off x="2357525" y="6146185"/>
            <a:ext cx="3120150" cy="676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683086"/>
                </a:solidFill>
              </a:rPr>
              <a:t>IGEN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titre de la présentation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741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83086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5400" y="1476022"/>
            <a:ext cx="78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49942" y="6390910"/>
            <a:ext cx="4504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404040"/>
                </a:solidFill>
              </a:defRPr>
            </a:lvl1pPr>
          </a:lstStyle>
          <a:p>
            <a:fld id="{A786685B-2977-D546-9E3D-3CA676A47F0C}" type="slidenum">
              <a:rPr lang="fr-FR" smtClean="0"/>
              <a:pPr/>
              <a:t>‹#›</a:t>
            </a:fld>
            <a:endParaRPr lang="fr-FR" dirty="0"/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698885" y="1295400"/>
            <a:ext cx="7173849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7872734" y="872640"/>
            <a:ext cx="642246" cy="419889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99180" y="0"/>
            <a:ext cx="1" cy="1286937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pied de page 4"/>
          <p:cNvSpPr txBox="1">
            <a:spLocks/>
          </p:cNvSpPr>
          <p:nvPr userDrawn="1"/>
        </p:nvSpPr>
        <p:spPr>
          <a:xfrm>
            <a:off x="6989618" y="639091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08/06/2017</a:t>
            </a:r>
          </a:p>
          <a:p>
            <a:endParaRPr lang="fr-FR" dirty="0"/>
          </a:p>
        </p:txBody>
      </p:sp>
      <p:sp>
        <p:nvSpPr>
          <p:cNvPr id="14" name="Espace réservé du pied de page 4"/>
          <p:cNvSpPr txBox="1">
            <a:spLocks/>
          </p:cNvSpPr>
          <p:nvPr userDrawn="1"/>
        </p:nvSpPr>
        <p:spPr>
          <a:xfrm>
            <a:off x="2357524" y="6095385"/>
            <a:ext cx="4259175" cy="676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683086"/>
                </a:solidFill>
              </a:rPr>
              <a:t>IGEN STI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TROISIEME PREPARATOIRE</a:t>
            </a:r>
            <a:r>
              <a:rPr lang="fr-FR" baseline="0" dirty="0" smtClean="0">
                <a:solidFill>
                  <a:schemeClr val="tx1"/>
                </a:solidFill>
              </a:rPr>
              <a:t> A L’ENSEIGNEMENT PROFESSIONNEL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11" name="Image 10" descr="2017_MEN_horizontal_logo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81" y="6149669"/>
            <a:ext cx="146367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175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5" r:id="rId2"/>
    <p:sldLayoutId id="2147483680" r:id="rId3"/>
    <p:sldLayoutId id="2147483672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300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457200" rtl="0" eaLnBrk="1" latinLnBrk="0" hangingPunct="1">
        <a:spcBef>
          <a:spcPct val="20000"/>
        </a:spcBef>
        <a:buSzPct val="100000"/>
        <a:buFont typeface="Arial"/>
        <a:buChar char="■"/>
        <a:defRPr sz="2000" kern="1200">
          <a:solidFill>
            <a:srgbClr val="683086"/>
          </a:solidFill>
          <a:latin typeface="+mn-lt"/>
          <a:ea typeface="+mn-ea"/>
          <a:cs typeface="+mn-cs"/>
        </a:defRPr>
      </a:lvl1pPr>
      <a:lvl2pPr marL="627063" indent="-169863" algn="l" defTabSz="457200" rtl="0" eaLnBrk="1" latinLnBrk="0" hangingPunct="1">
        <a:spcBef>
          <a:spcPct val="20000"/>
        </a:spcBef>
        <a:buClr>
          <a:srgbClr val="683086"/>
        </a:buClr>
        <a:buFont typeface="Arial Italic"/>
        <a:buChar char="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0" algn="l" defTabSz="457200" rtl="0" eaLnBrk="1" latinLnBrk="0" hangingPunct="1">
        <a:spcBef>
          <a:spcPct val="20000"/>
        </a:spcBef>
        <a:buFont typeface="Arial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177800" algn="l" defTabSz="457200" rtl="0" eaLnBrk="1" latinLnBrk="0" hangingPunct="1">
        <a:spcBef>
          <a:spcPct val="20000"/>
        </a:spcBef>
        <a:buClr>
          <a:srgbClr val="683086"/>
        </a:buClr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" indent="0" algn="l" defTabSz="457200" rtl="0" eaLnBrk="1" latinLnBrk="0" hangingPunct="1">
        <a:spcBef>
          <a:spcPct val="20000"/>
        </a:spcBef>
        <a:buFont typeface="Arial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Technologie et découverte professionnelle 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000" dirty="0" smtClean="0"/>
              <a:t>LES CLASSES de TROISIÈME </a:t>
            </a:r>
            <a:br>
              <a:rPr lang="fr-FR" sz="4000" dirty="0" smtClean="0"/>
            </a:br>
            <a:r>
              <a:rPr lang="fr-FR" sz="4000" smtClean="0"/>
              <a:t>PRÉPARATOIRES </a:t>
            </a:r>
            <a:r>
              <a:rPr lang="fr-FR" sz="4000" smtClean="0"/>
              <a:t>À </a:t>
            </a:r>
            <a:r>
              <a:rPr lang="fr-FR" sz="4000" dirty="0" smtClean="0"/>
              <a:t>L’ENSEIGNEMENT PROFESSIONNEL</a:t>
            </a:r>
            <a:endParaRPr lang="fr-FR" sz="4000" dirty="0"/>
          </a:p>
        </p:txBody>
      </p:sp>
      <p:sp>
        <p:nvSpPr>
          <p:cNvPr id="8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9851" y="6390910"/>
            <a:ext cx="351529" cy="365125"/>
          </a:xfrm>
        </p:spPr>
        <p:txBody>
          <a:bodyPr/>
          <a:lstStyle/>
          <a:p>
            <a:fld id="{C6B7B3CB-E3BA-F74C-AB76-86EFC5843CD6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52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ÉTAT DES LIEUX : ACCOMPAGNEMENT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660400" y="1471083"/>
            <a:ext cx="8483600" cy="4598988"/>
          </a:xfrm>
        </p:spPr>
        <p:txBody>
          <a:bodyPr>
            <a:noAutofit/>
          </a:bodyPr>
          <a:lstStyle/>
          <a:p>
            <a:pPr marL="355600" indent="0">
              <a:spcBef>
                <a:spcPts val="0"/>
              </a:spcBef>
              <a:buNone/>
              <a:tabLst>
                <a:tab pos="533400" algn="l"/>
              </a:tabLst>
            </a:pPr>
            <a:endParaRPr lang="fr-FR" sz="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FF0000"/>
                </a:solidFill>
              </a:rPr>
              <a:t>2</a:t>
            </a:r>
            <a:r>
              <a:rPr lang="fr-FR" b="1" baseline="30000" dirty="0" smtClean="0">
                <a:solidFill>
                  <a:srgbClr val="FF0000"/>
                </a:solidFill>
              </a:rPr>
              <a:t>e</a:t>
            </a:r>
            <a:r>
              <a:rPr lang="fr-FR" b="1" dirty="0" smtClean="0">
                <a:solidFill>
                  <a:srgbClr val="FF0000"/>
                </a:solidFill>
              </a:rPr>
              <a:t> temps</a:t>
            </a:r>
            <a:r>
              <a:rPr lang="fr-FR" b="1" dirty="0" smtClean="0">
                <a:solidFill>
                  <a:srgbClr val="7800FF"/>
                </a:solidFill>
              </a:rPr>
              <a:t>, au local, dans les bassins, dans les EPLE</a:t>
            </a:r>
          </a:p>
          <a:p>
            <a:pPr marL="0" indent="0">
              <a:spcBef>
                <a:spcPts val="0"/>
              </a:spcBef>
              <a:buNone/>
            </a:pPr>
            <a:endParaRPr lang="fr-FR" b="1" i="1" dirty="0">
              <a:solidFill>
                <a:srgbClr val="7800FF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b="1" i="1" dirty="0" smtClean="0">
                <a:solidFill>
                  <a:schemeClr val="tx1"/>
                </a:solidFill>
              </a:rPr>
              <a:t>Des </a:t>
            </a:r>
            <a:r>
              <a:rPr lang="fr-FR" b="1" i="1" dirty="0">
                <a:solidFill>
                  <a:schemeClr val="tx1"/>
                </a:solidFill>
              </a:rPr>
              <a:t>journées de formation </a:t>
            </a:r>
            <a:r>
              <a:rPr lang="fr-FR" b="1" i="1" dirty="0" smtClean="0">
                <a:solidFill>
                  <a:schemeClr val="tx1"/>
                </a:solidFill>
              </a:rPr>
              <a:t>spécifiques pour </a:t>
            </a:r>
            <a:r>
              <a:rPr lang="fr-FR" b="1" i="1" dirty="0">
                <a:solidFill>
                  <a:schemeClr val="tx1"/>
                </a:solidFill>
              </a:rPr>
              <a:t>accompagner </a:t>
            </a:r>
            <a:r>
              <a:rPr lang="fr-FR" b="1" i="1" dirty="0" smtClean="0">
                <a:solidFill>
                  <a:schemeClr val="tx1"/>
                </a:solidFill>
              </a:rPr>
              <a:t>le programme de technologie : (janvier à juin 2017)</a:t>
            </a:r>
          </a:p>
          <a:p>
            <a:pPr marL="0" indent="0">
              <a:spcBef>
                <a:spcPts val="0"/>
              </a:spcBef>
              <a:buNone/>
            </a:pPr>
            <a:endParaRPr lang="fr-FR" b="1" i="1" dirty="0" smtClean="0">
              <a:solidFill>
                <a:schemeClr val="tx1"/>
              </a:solidFill>
            </a:endParaRPr>
          </a:p>
          <a:p>
            <a:pPr marL="355600" indent="0">
              <a:spcBef>
                <a:spcPts val="0"/>
              </a:spcBef>
              <a:buNone/>
              <a:tabLst>
                <a:tab pos="533400" algn="l"/>
              </a:tabLst>
            </a:pPr>
            <a:r>
              <a:rPr lang="fr-FR" sz="1600" b="1" i="1" dirty="0" smtClean="0">
                <a:solidFill>
                  <a:schemeClr val="tx1"/>
                </a:solidFill>
              </a:rPr>
              <a:t>mobilisation </a:t>
            </a:r>
            <a:r>
              <a:rPr lang="fr-FR" sz="1600" b="1" i="1" dirty="0">
                <a:solidFill>
                  <a:schemeClr val="tx1"/>
                </a:solidFill>
              </a:rPr>
              <a:t>des centres académiques de </a:t>
            </a:r>
            <a:r>
              <a:rPr lang="fr-FR" sz="1600" b="1" i="1" dirty="0" smtClean="0">
                <a:solidFill>
                  <a:schemeClr val="tx1"/>
                </a:solidFill>
              </a:rPr>
              <a:t>ressources, formation </a:t>
            </a:r>
            <a:r>
              <a:rPr lang="fr-FR" sz="1600" b="1" i="1" dirty="0">
                <a:solidFill>
                  <a:schemeClr val="tx1"/>
                </a:solidFill>
              </a:rPr>
              <a:t>des PLP STI, intégration dans les groupes de formation des professeurs </a:t>
            </a:r>
            <a:r>
              <a:rPr lang="fr-FR" sz="1600" b="1" i="1" dirty="0" smtClean="0">
                <a:solidFill>
                  <a:schemeClr val="tx1"/>
                </a:solidFill>
              </a:rPr>
              <a:t>de technologie ou de production de ressources … </a:t>
            </a:r>
          </a:p>
          <a:p>
            <a:pPr marL="355600" indent="0">
              <a:spcBef>
                <a:spcPts val="0"/>
              </a:spcBef>
              <a:buNone/>
              <a:tabLst>
                <a:tab pos="533400" algn="l"/>
              </a:tabLst>
            </a:pPr>
            <a:endParaRPr lang="fr-FR" sz="1600" b="1" i="1" dirty="0" smtClean="0">
              <a:solidFill>
                <a:schemeClr val="tx1"/>
              </a:solidFill>
            </a:endParaRP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 smtClean="0"/>
              <a:t>Appropriation des programmes de technologie, conception de séquence, évaluation, informatique et programmation;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 smtClean="0"/>
              <a:t>Logique de « conception-réalisation » à une logique d’apprentissage (compétences travaillées, acquisition de connaissances, démarches d’investigation, de résolution de problèmes et de projet).</a:t>
            </a:r>
            <a:endParaRPr lang="fr-FR" b="1" dirty="0"/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endParaRPr lang="fr-FR" b="1" dirty="0" smtClean="0"/>
          </a:p>
          <a:p>
            <a:pPr marL="355600" indent="0">
              <a:spcBef>
                <a:spcPts val="0"/>
              </a:spcBef>
              <a:buNone/>
              <a:tabLst>
                <a:tab pos="533400" algn="l"/>
              </a:tabLst>
            </a:pP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3315185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ACCOMPAGNEMENT, </a:t>
            </a:r>
            <a:r>
              <a:rPr lang="fr-FR" cap="none" dirty="0" smtClean="0"/>
              <a:t>suite </a:t>
            </a:r>
            <a:endParaRPr lang="fr-FR" cap="non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660400" y="1471083"/>
            <a:ext cx="8483600" cy="4598988"/>
          </a:xfrm>
        </p:spPr>
        <p:txBody>
          <a:bodyPr>
            <a:noAutofit/>
          </a:bodyPr>
          <a:lstStyle/>
          <a:p>
            <a:pPr marL="355600" indent="0">
              <a:spcBef>
                <a:spcPts val="0"/>
              </a:spcBef>
              <a:buNone/>
              <a:tabLst>
                <a:tab pos="533400" algn="l"/>
              </a:tabLst>
            </a:pPr>
            <a:endParaRPr lang="fr-FR" sz="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FR" sz="2400" b="1" dirty="0">
                <a:solidFill>
                  <a:srgbClr val="FF0000"/>
                </a:solidFill>
              </a:rPr>
              <a:t>3</a:t>
            </a:r>
            <a:r>
              <a:rPr lang="fr-FR" sz="2400" b="1" baseline="30000" dirty="0" smtClean="0">
                <a:solidFill>
                  <a:srgbClr val="FF0000"/>
                </a:solidFill>
              </a:rPr>
              <a:t>e</a:t>
            </a:r>
            <a:r>
              <a:rPr lang="fr-FR" sz="2400" b="1" dirty="0" smtClean="0">
                <a:solidFill>
                  <a:srgbClr val="FF0000"/>
                </a:solidFill>
              </a:rPr>
              <a:t> temps </a:t>
            </a:r>
            <a:r>
              <a:rPr lang="fr-FR" sz="2400" b="1" dirty="0" smtClean="0">
                <a:solidFill>
                  <a:srgbClr val="7800FF"/>
                </a:solidFill>
              </a:rPr>
              <a:t>: Plan National de Formation, Juin 2017, PARIS</a:t>
            </a:r>
          </a:p>
          <a:p>
            <a:pPr marL="0" indent="0">
              <a:spcBef>
                <a:spcPts val="0"/>
              </a:spcBef>
              <a:buNone/>
            </a:pPr>
            <a:endParaRPr lang="fr-FR" b="1" i="1" dirty="0">
              <a:solidFill>
                <a:srgbClr val="7800FF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b="1" i="1" dirty="0" smtClean="0">
                <a:solidFill>
                  <a:schemeClr val="tx1"/>
                </a:solidFill>
              </a:rPr>
              <a:t>Une </a:t>
            </a:r>
            <a:r>
              <a:rPr lang="fr-FR" b="1" i="1" dirty="0">
                <a:solidFill>
                  <a:schemeClr val="tx1"/>
                </a:solidFill>
              </a:rPr>
              <a:t>journées </a:t>
            </a:r>
            <a:r>
              <a:rPr lang="fr-FR" b="1" i="1" dirty="0" smtClean="0">
                <a:solidFill>
                  <a:schemeClr val="tx1"/>
                </a:solidFill>
              </a:rPr>
              <a:t> consacrée à l’articulation entre l’enseignement de la technologie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b="1" i="1" dirty="0">
                <a:solidFill>
                  <a:schemeClr val="tx1"/>
                </a:solidFill>
              </a:rPr>
              <a:t>e</a:t>
            </a:r>
            <a:r>
              <a:rPr lang="fr-FR" b="1" i="1" dirty="0" smtClean="0">
                <a:solidFill>
                  <a:schemeClr val="tx1"/>
                </a:solidFill>
              </a:rPr>
              <a:t>t l’enseignement de complément de découverte professionnelle .</a:t>
            </a:r>
          </a:p>
          <a:p>
            <a:pPr marL="0" indent="0">
              <a:spcBef>
                <a:spcPts val="0"/>
              </a:spcBef>
              <a:buNone/>
            </a:pPr>
            <a:endParaRPr lang="fr-FR" b="1" i="1" dirty="0" smtClean="0">
              <a:solidFill>
                <a:schemeClr val="tx1"/>
              </a:solidFill>
            </a:endParaRP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 smtClean="0"/>
              <a:t>la </a:t>
            </a:r>
            <a:r>
              <a:rPr lang="fr-FR" b="1" dirty="0"/>
              <a:t>découverte professionnelle et le parcours avenir </a:t>
            </a:r>
            <a:r>
              <a:rPr lang="fr-FR" b="1" dirty="0" smtClean="0"/>
              <a:t>;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 smtClean="0"/>
              <a:t>un exemple de « projet » de découverte professionnelle ;</a:t>
            </a:r>
            <a:endParaRPr lang="fr-FR" b="1" dirty="0"/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/>
              <a:t>l</a:t>
            </a:r>
            <a:r>
              <a:rPr lang="fr-FR" b="1" dirty="0" smtClean="0"/>
              <a:t>’enseignement de technologie ;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 smtClean="0"/>
              <a:t>des </a:t>
            </a:r>
            <a:r>
              <a:rPr lang="fr-FR" b="1" dirty="0"/>
              <a:t>exemples d’articulation entre les enseignements de technologie , de découverte professionnelle et les EPI </a:t>
            </a:r>
            <a:r>
              <a:rPr lang="fr-FR" b="1" dirty="0" smtClean="0"/>
              <a:t>;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/>
              <a:t>u</a:t>
            </a:r>
            <a:r>
              <a:rPr lang="fr-FR" b="1" dirty="0" smtClean="0"/>
              <a:t>ne démarche de  conception de séquence de technologie ;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 smtClean="0"/>
              <a:t>une séquence consacrée à l’informatique et la programmation ;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 smtClean="0"/>
              <a:t>les </a:t>
            </a:r>
            <a:r>
              <a:rPr lang="fr-FR" b="1" dirty="0"/>
              <a:t>ressources disponibles pour enseigner la technologie </a:t>
            </a:r>
            <a:r>
              <a:rPr lang="fr-FR" b="1" dirty="0" smtClean="0"/>
              <a:t>;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/>
              <a:t>c</a:t>
            </a:r>
            <a:r>
              <a:rPr lang="fr-FR" b="1" dirty="0" smtClean="0"/>
              <a:t>onclusions, recommandations.</a:t>
            </a:r>
          </a:p>
          <a:p>
            <a:pPr marL="355600" indent="0">
              <a:spcBef>
                <a:spcPts val="0"/>
              </a:spcBef>
              <a:buNone/>
              <a:tabLst>
                <a:tab pos="533400" algn="l"/>
              </a:tabLst>
            </a:pPr>
            <a:endParaRPr lang="fr-FR" b="1" dirty="0"/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endParaRPr lang="fr-FR" b="1" dirty="0" smtClean="0"/>
          </a:p>
          <a:p>
            <a:pPr marL="355600" indent="0">
              <a:spcBef>
                <a:spcPts val="0"/>
              </a:spcBef>
              <a:buNone/>
              <a:tabLst>
                <a:tab pos="533400" algn="l"/>
              </a:tabLst>
            </a:pP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146657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DISPONIBLES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647701" y="1661583"/>
            <a:ext cx="8559800" cy="4078817"/>
          </a:xfrm>
        </p:spPr>
        <p:txBody>
          <a:bodyPr>
            <a:normAutofit lnSpcReduction="10000"/>
          </a:bodyPr>
          <a:lstStyle/>
          <a:p>
            <a:r>
              <a:rPr lang="fr-FR" dirty="0">
                <a:solidFill>
                  <a:srgbClr val="683086"/>
                </a:solidFill>
              </a:rPr>
              <a:t> </a:t>
            </a:r>
            <a:r>
              <a:rPr lang="fr-FR" b="1" dirty="0" smtClean="0">
                <a:solidFill>
                  <a:srgbClr val="683086"/>
                </a:solidFill>
              </a:rPr>
              <a:t>Effectif national : 34 355 élèves à la rentrée 2016 :</a:t>
            </a:r>
          </a:p>
          <a:p>
            <a:pPr marL="0" indent="0">
              <a:buNone/>
            </a:pPr>
            <a:endParaRPr lang="fr-FR" sz="800" b="1" dirty="0">
              <a:solidFill>
                <a:srgbClr val="683086"/>
              </a:solidFill>
            </a:endParaRPr>
          </a:p>
          <a:p>
            <a:pPr lvl="1">
              <a:buClr>
                <a:srgbClr val="683086"/>
              </a:buClr>
            </a:pPr>
            <a:r>
              <a:rPr lang="fr-FR" sz="1800" b="1" dirty="0"/>
              <a:t>e</a:t>
            </a:r>
            <a:r>
              <a:rPr lang="fr-FR" sz="1800" b="1" dirty="0" smtClean="0"/>
              <a:t>n légère augmentation / aux années précédentes ;</a:t>
            </a:r>
          </a:p>
          <a:p>
            <a:pPr lvl="1">
              <a:buClr>
                <a:srgbClr val="683086"/>
              </a:buClr>
            </a:pPr>
            <a:r>
              <a:rPr lang="fr-FR" sz="1800" b="1" dirty="0"/>
              <a:t>d</a:t>
            </a:r>
            <a:r>
              <a:rPr lang="fr-FR" sz="1800" b="1" dirty="0" smtClean="0"/>
              <a:t>es effectifs variables selon les académies : de 2 500 élèves à une centaine d’élèves ;</a:t>
            </a:r>
          </a:p>
          <a:p>
            <a:pPr lvl="1">
              <a:buClr>
                <a:srgbClr val="683086"/>
              </a:buClr>
            </a:pPr>
            <a:r>
              <a:rPr lang="fr-FR" sz="1800" b="1" dirty="0"/>
              <a:t>p</a:t>
            </a:r>
            <a:r>
              <a:rPr lang="fr-FR" sz="1800" b="1" dirty="0" smtClean="0"/>
              <a:t>as de corrélation avec les effectifs de 3</a:t>
            </a:r>
            <a:r>
              <a:rPr lang="fr-FR" sz="1800" b="1" baseline="30000" dirty="0" smtClean="0"/>
              <a:t>e</a:t>
            </a:r>
            <a:r>
              <a:rPr lang="fr-FR" sz="1800" b="1" dirty="0" smtClean="0"/>
              <a:t> en Académie, </a:t>
            </a:r>
          </a:p>
          <a:p>
            <a:pPr lvl="1">
              <a:buClr>
                <a:srgbClr val="683086"/>
              </a:buClr>
            </a:pPr>
            <a:r>
              <a:rPr lang="fr-FR" sz="1800" b="1" dirty="0"/>
              <a:t>p</a:t>
            </a:r>
            <a:r>
              <a:rPr lang="fr-FR" sz="1800" b="1" dirty="0" smtClean="0"/>
              <a:t>as toujours de corrélation avec  les caractéristiques sociales des Académies ;</a:t>
            </a:r>
          </a:p>
          <a:p>
            <a:pPr marL="457200" lvl="1" indent="0">
              <a:buClr>
                <a:srgbClr val="683086"/>
              </a:buClr>
              <a:buNone/>
            </a:pPr>
            <a:r>
              <a:rPr lang="fr-FR" sz="1800" b="1" dirty="0" smtClean="0"/>
              <a:t> </a:t>
            </a:r>
          </a:p>
          <a:p>
            <a:pPr lvl="1">
              <a:buClr>
                <a:srgbClr val="683086"/>
              </a:buClr>
            </a:pPr>
            <a:r>
              <a:rPr lang="fr-FR" sz="1800" b="1" dirty="0" smtClean="0"/>
              <a:t>6% des élèves de 3</a:t>
            </a:r>
            <a:r>
              <a:rPr lang="fr-FR" sz="1800" b="1" baseline="30000" dirty="0" smtClean="0"/>
              <a:t>e</a:t>
            </a:r>
            <a:r>
              <a:rPr lang="fr-FR" sz="1800" b="1" dirty="0" smtClean="0"/>
              <a:t> scolarisés ;</a:t>
            </a:r>
          </a:p>
          <a:p>
            <a:pPr lvl="3"/>
            <a:r>
              <a:rPr lang="fr-FR" sz="1800" b="1" dirty="0" smtClean="0"/>
              <a:t>Taux de réussite au DNB de 83% (de 70% à 90% selon les académies) ;</a:t>
            </a:r>
          </a:p>
          <a:p>
            <a:pPr lvl="3"/>
            <a:r>
              <a:rPr lang="fr-FR" sz="1800" b="1" dirty="0" smtClean="0"/>
              <a:t>22% s’orientent en première CAP  </a:t>
            </a:r>
            <a:r>
              <a:rPr lang="fr-FR" sz="1800" b="1" dirty="0" smtClean="0">
                <a:solidFill>
                  <a:srgbClr val="FF0000"/>
                </a:solidFill>
              </a:rPr>
              <a:t>(indicateur à suivre);</a:t>
            </a:r>
          </a:p>
          <a:p>
            <a:pPr lvl="3"/>
            <a:r>
              <a:rPr lang="fr-FR" sz="1800" b="1" dirty="0" smtClean="0"/>
              <a:t>55% en 2</a:t>
            </a:r>
            <a:r>
              <a:rPr lang="fr-FR" sz="1800" b="1" baseline="30000" dirty="0" smtClean="0"/>
              <a:t>nde</a:t>
            </a:r>
            <a:r>
              <a:rPr lang="fr-FR" sz="1800" b="1" dirty="0" smtClean="0"/>
              <a:t> baccalauréat professionnel </a:t>
            </a:r>
            <a:r>
              <a:rPr lang="fr-FR" sz="1800" b="1" dirty="0" smtClean="0">
                <a:solidFill>
                  <a:srgbClr val="FF0000"/>
                </a:solidFill>
              </a:rPr>
              <a:t>(indicateur à suivre)</a:t>
            </a:r>
            <a:r>
              <a:rPr lang="fr-FR" sz="1800" b="1" dirty="0" smtClean="0"/>
              <a:t> ;</a:t>
            </a:r>
          </a:p>
          <a:p>
            <a:pPr lvl="3"/>
            <a:r>
              <a:rPr lang="fr-FR" sz="1800" b="1" dirty="0"/>
              <a:t>p</a:t>
            </a:r>
            <a:r>
              <a:rPr lang="fr-FR" sz="1800" b="1" dirty="0" smtClean="0"/>
              <a:t>rès de 20% disparaissent des bases ;</a:t>
            </a:r>
          </a:p>
          <a:p>
            <a:pPr lvl="3"/>
            <a:r>
              <a:rPr lang="fr-FR" sz="1800" b="1" dirty="0"/>
              <a:t>f</a:t>
            </a:r>
            <a:r>
              <a:rPr lang="fr-FR" sz="1800" b="1" dirty="0" smtClean="0"/>
              <a:t>aible % de redoublement et d’orientation en 2</a:t>
            </a:r>
            <a:r>
              <a:rPr lang="fr-FR" sz="1800" b="1" baseline="30000" dirty="0" smtClean="0"/>
              <a:t>nde</a:t>
            </a:r>
            <a:r>
              <a:rPr lang="fr-FR" sz="1800" b="1" dirty="0" smtClean="0"/>
              <a:t> G&amp;T.</a:t>
            </a:r>
            <a:endParaRPr lang="fr-FR" sz="1800" b="1" dirty="0"/>
          </a:p>
          <a:p>
            <a:pPr lvl="2">
              <a:buClr>
                <a:srgbClr val="1B8ED9"/>
              </a:buClr>
            </a:pP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32863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DISPONIBLES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804864" y="1471083"/>
            <a:ext cx="8034336" cy="4598988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683086"/>
                </a:solidFill>
              </a:rPr>
              <a:t> </a:t>
            </a:r>
            <a:r>
              <a:rPr lang="fr-FR" b="1" dirty="0" smtClean="0">
                <a:solidFill>
                  <a:srgbClr val="683086"/>
                </a:solidFill>
              </a:rPr>
              <a:t>Implantation des classes : </a:t>
            </a:r>
            <a:endParaRPr lang="fr-FR" b="1" dirty="0">
              <a:solidFill>
                <a:srgbClr val="683086"/>
              </a:solidFill>
            </a:endParaRPr>
          </a:p>
          <a:p>
            <a:pPr marL="457200" lvl="1" indent="-190500">
              <a:buClr>
                <a:srgbClr val="683086"/>
              </a:buClr>
            </a:pPr>
            <a:r>
              <a:rPr lang="fr-FR" sz="1800" b="1" dirty="0"/>
              <a:t>p</a:t>
            </a:r>
            <a:r>
              <a:rPr lang="fr-FR" sz="1800" b="1" dirty="0" smtClean="0"/>
              <a:t>our la grande majorité des académies : </a:t>
            </a:r>
            <a:r>
              <a:rPr lang="fr-FR" sz="1800" b="1" dirty="0" smtClean="0">
                <a:solidFill>
                  <a:srgbClr val="FF0000"/>
                </a:solidFill>
              </a:rPr>
              <a:t>100% en LP ou LPO ;</a:t>
            </a:r>
          </a:p>
          <a:p>
            <a:pPr marL="457200" lvl="1" indent="-190500">
              <a:buClr>
                <a:srgbClr val="683086"/>
              </a:buClr>
            </a:pPr>
            <a:r>
              <a:rPr lang="fr-FR" sz="1800" b="1" dirty="0"/>
              <a:t>p</a:t>
            </a:r>
            <a:r>
              <a:rPr lang="fr-FR" sz="1800" b="1" dirty="0" smtClean="0"/>
              <a:t>our quelques Académies (Versailles, Créteil, Montpellier, Mayotte) : </a:t>
            </a:r>
          </a:p>
          <a:p>
            <a:pPr marL="457200" lvl="1" indent="-190500">
              <a:buClr>
                <a:srgbClr val="683086"/>
              </a:buClr>
              <a:buNone/>
            </a:pPr>
            <a:r>
              <a:rPr lang="fr-FR" sz="1800" b="1" dirty="0">
                <a:solidFill>
                  <a:srgbClr val="FF0000"/>
                </a:solidFill>
              </a:rPr>
              <a:t> </a:t>
            </a:r>
            <a:r>
              <a:rPr lang="fr-FR" sz="1800" b="1" dirty="0" smtClean="0">
                <a:solidFill>
                  <a:srgbClr val="FF0000"/>
                </a:solidFill>
              </a:rPr>
              <a:t>  1/3 en CLG, 1/3 en LP, 1/3 en LEGT ou LPO </a:t>
            </a:r>
            <a:r>
              <a:rPr lang="fr-FR" sz="1800" b="1" dirty="0" smtClean="0"/>
              <a:t>;</a:t>
            </a:r>
          </a:p>
          <a:p>
            <a:pPr marL="457200" lvl="1" indent="-190500">
              <a:buClr>
                <a:srgbClr val="683086"/>
              </a:buClr>
            </a:pPr>
            <a:r>
              <a:rPr lang="fr-FR" sz="1800" b="1" dirty="0"/>
              <a:t>p</a:t>
            </a:r>
            <a:r>
              <a:rPr lang="fr-FR" sz="1800" b="1" dirty="0" smtClean="0"/>
              <a:t>our quelques académies (Corse, </a:t>
            </a:r>
            <a:r>
              <a:rPr lang="fr-FR" sz="1800" b="1" dirty="0"/>
              <a:t>G</a:t>
            </a:r>
            <a:r>
              <a:rPr lang="fr-FR" sz="1800" b="1" dirty="0" smtClean="0"/>
              <a:t>uadeloupe, Guyane, La réunion) : </a:t>
            </a:r>
          </a:p>
          <a:p>
            <a:pPr marL="457200" lvl="1" indent="-190500">
              <a:buClr>
                <a:srgbClr val="683086"/>
              </a:buClr>
              <a:buNone/>
            </a:pPr>
            <a:r>
              <a:rPr lang="fr-FR" sz="1800" b="1" dirty="0"/>
              <a:t> </a:t>
            </a:r>
            <a:r>
              <a:rPr lang="fr-FR" sz="1800" b="1" dirty="0" smtClean="0"/>
              <a:t>  </a:t>
            </a:r>
            <a:r>
              <a:rPr lang="fr-FR" sz="1800" b="1" dirty="0" smtClean="0">
                <a:solidFill>
                  <a:srgbClr val="FF0000"/>
                </a:solidFill>
              </a:rPr>
              <a:t>100% en CLG</a:t>
            </a:r>
            <a:r>
              <a:rPr lang="fr-FR" sz="1800" b="1" dirty="0" smtClean="0"/>
              <a:t> ;</a:t>
            </a:r>
          </a:p>
          <a:p>
            <a:pPr marL="457200" lvl="1" indent="-190500">
              <a:buClr>
                <a:srgbClr val="683086"/>
              </a:buClr>
            </a:pPr>
            <a:r>
              <a:rPr lang="fr-FR" sz="1800" b="1" dirty="0"/>
              <a:t>e</a:t>
            </a:r>
            <a:r>
              <a:rPr lang="fr-FR" sz="1800" b="1" dirty="0" smtClean="0"/>
              <a:t>ffectifs par  EPLE : de quelques élèves (1 à 5) à plusieurs classes (jusqu’à 100 élèves)</a:t>
            </a:r>
            <a:endParaRPr lang="fr-FR" sz="1800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145536"/>
              </p:ext>
            </p:extLst>
          </p:nvPr>
        </p:nvGraphicFramePr>
        <p:xfrm>
          <a:off x="1511300" y="4616828"/>
          <a:ext cx="685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6600"/>
                <a:gridCol w="1092200"/>
                <a:gridCol w="1397000"/>
                <a:gridCol w="1181100"/>
                <a:gridCol w="1181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CLG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EREA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LPO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i="1" dirty="0" smtClean="0"/>
                        <a:t>Nb EPLE : 1449</a:t>
                      </a:r>
                      <a:endParaRPr lang="fr-FR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243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7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824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375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% EPLE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16,5%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0,5%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57%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26%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619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CADRE INSTITUTIONNEL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652464" y="2278666"/>
            <a:ext cx="8034336" cy="3338363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683086"/>
                </a:solidFill>
              </a:rPr>
              <a:t> </a:t>
            </a:r>
            <a:r>
              <a:rPr lang="fr-FR" b="1" dirty="0"/>
              <a:t>l</a:t>
            </a:r>
            <a:r>
              <a:rPr lang="fr-FR" b="1" dirty="0" smtClean="0"/>
              <a:t>oi de refondation de l’École et de la réforme du collège ; </a:t>
            </a:r>
          </a:p>
          <a:p>
            <a:endParaRPr lang="fr-FR" b="1" dirty="0" smtClean="0"/>
          </a:p>
          <a:p>
            <a:r>
              <a:rPr lang="fr-FR" b="1" dirty="0">
                <a:solidFill>
                  <a:srgbClr val="683086"/>
                </a:solidFill>
              </a:rPr>
              <a:t> </a:t>
            </a:r>
            <a:r>
              <a:rPr lang="fr-FR" b="1" dirty="0" smtClean="0">
                <a:solidFill>
                  <a:srgbClr val="683086"/>
                </a:solidFill>
              </a:rPr>
              <a:t>modalités spécifiques de mise en œuvre : arrêté du 02 février 2016 </a:t>
            </a:r>
            <a:r>
              <a:rPr lang="fr-FR" b="1" dirty="0"/>
              <a:t> </a:t>
            </a:r>
            <a:r>
              <a:rPr lang="fr-FR" b="1" dirty="0" smtClean="0"/>
              <a:t>;</a:t>
            </a:r>
            <a:endParaRPr lang="fr-FR" b="1" dirty="0" smtClean="0">
              <a:solidFill>
                <a:srgbClr val="683086"/>
              </a:solidFill>
            </a:endParaRPr>
          </a:p>
          <a:p>
            <a:endParaRPr lang="fr-FR" b="1" dirty="0">
              <a:solidFill>
                <a:srgbClr val="683086"/>
              </a:solidFill>
            </a:endParaRPr>
          </a:p>
          <a:p>
            <a:pPr marL="177800" lvl="1" indent="-177800">
              <a:buClrTx/>
              <a:buSzPct val="100000"/>
              <a:buFont typeface="Arial"/>
              <a:buChar char="■"/>
            </a:pPr>
            <a:r>
              <a:rPr lang="fr-FR" sz="2000" b="1" dirty="0" smtClean="0">
                <a:solidFill>
                  <a:srgbClr val="683086"/>
                </a:solidFill>
              </a:rPr>
              <a:t> modalités </a:t>
            </a:r>
            <a:r>
              <a:rPr lang="fr-FR" sz="2000" b="1" dirty="0">
                <a:solidFill>
                  <a:srgbClr val="683086"/>
                </a:solidFill>
              </a:rPr>
              <a:t>d’attribution du </a:t>
            </a:r>
            <a:r>
              <a:rPr lang="fr-FR" sz="2000" b="1" dirty="0" smtClean="0">
                <a:solidFill>
                  <a:srgbClr val="683086"/>
                </a:solidFill>
              </a:rPr>
              <a:t>DNB : arrêté du 31 décembre 2015 modifié le 01 septembre 2016 ;</a:t>
            </a:r>
          </a:p>
          <a:p>
            <a:pPr marL="0" lvl="1" indent="0">
              <a:buClrTx/>
              <a:buSzPct val="100000"/>
              <a:buNone/>
            </a:pPr>
            <a:endParaRPr lang="fr-FR" sz="2000" b="1" dirty="0">
              <a:solidFill>
                <a:srgbClr val="683086"/>
              </a:solidFill>
            </a:endParaRPr>
          </a:p>
          <a:p>
            <a:pPr marL="177800" lvl="1" indent="-177800">
              <a:buClrTx/>
              <a:buSzPct val="100000"/>
              <a:buFont typeface="Arial"/>
              <a:buChar char="■"/>
            </a:pPr>
            <a:r>
              <a:rPr lang="fr-FR" sz="2100" b="1" dirty="0">
                <a:solidFill>
                  <a:srgbClr val="683086"/>
                </a:solidFill>
              </a:rPr>
              <a:t> </a:t>
            </a:r>
            <a:r>
              <a:rPr lang="fr-FR" sz="2100" b="1" dirty="0" smtClean="0">
                <a:solidFill>
                  <a:srgbClr val="683086"/>
                </a:solidFill>
              </a:rPr>
              <a:t>articles </a:t>
            </a:r>
            <a:r>
              <a:rPr lang="fr-FR" sz="2100" b="1" dirty="0">
                <a:solidFill>
                  <a:srgbClr val="683086"/>
                </a:solidFill>
              </a:rPr>
              <a:t>code du </a:t>
            </a:r>
            <a:r>
              <a:rPr lang="fr-FR" sz="2100" b="1" dirty="0" smtClean="0">
                <a:solidFill>
                  <a:srgbClr val="683086"/>
                </a:solidFill>
              </a:rPr>
              <a:t>travail.  </a:t>
            </a:r>
          </a:p>
          <a:p>
            <a:pPr marL="266700" lvl="1" indent="0">
              <a:buClr>
                <a:srgbClr val="683086"/>
              </a:buClr>
              <a:buNone/>
            </a:pPr>
            <a:endParaRPr lang="fr-FR" sz="1800" b="1" dirty="0"/>
          </a:p>
          <a:p>
            <a:pPr marL="552450" lvl="1" indent="-285750">
              <a:buClr>
                <a:srgbClr val="683086"/>
              </a:buClr>
              <a:buFont typeface="Arial" panose="020B0604020202020204" pitchFamily="34" charset="0"/>
              <a:buChar char="•"/>
            </a:pPr>
            <a:endParaRPr lang="fr-FR" sz="1800" b="1" dirty="0" smtClean="0"/>
          </a:p>
          <a:p>
            <a:pPr marL="552450" lvl="1" indent="-285750">
              <a:buClr>
                <a:srgbClr val="683086"/>
              </a:buClr>
              <a:buFont typeface="Arial" panose="020B0604020202020204" pitchFamily="34" charset="0"/>
              <a:buChar char="•"/>
            </a:pPr>
            <a:endParaRPr lang="fr-FR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702016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OBJECTIFS, un attendu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804864" y="1471083"/>
            <a:ext cx="8034336" cy="4598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chemeClr val="tx1"/>
                </a:solidFill>
              </a:rPr>
              <a:t>Des objectifs :</a:t>
            </a:r>
          </a:p>
          <a:p>
            <a:pPr marL="0" indent="0">
              <a:buNone/>
            </a:pPr>
            <a:endParaRPr lang="fr-FR" dirty="0" smtClean="0">
              <a:solidFill>
                <a:srgbClr val="683086"/>
              </a:solidFill>
            </a:endParaRPr>
          </a:p>
          <a:p>
            <a:pPr marL="0" indent="0">
              <a:buNone/>
            </a:pPr>
            <a:r>
              <a:rPr lang="fr-FR" b="1" dirty="0" smtClean="0"/>
              <a:t>À partir de méthodes pédagogiques différentes ,</a:t>
            </a:r>
            <a:endParaRPr lang="fr-FR" b="1" dirty="0" smtClean="0">
              <a:solidFill>
                <a:srgbClr val="683086"/>
              </a:solidFill>
            </a:endParaRPr>
          </a:p>
          <a:p>
            <a:pPr marL="622300" indent="-266700">
              <a:tabLst>
                <a:tab pos="533400" algn="l"/>
              </a:tabLst>
            </a:pPr>
            <a:r>
              <a:rPr lang="fr-FR" b="1" dirty="0"/>
              <a:t>a</a:t>
            </a:r>
            <a:r>
              <a:rPr lang="fr-FR" b="1" dirty="0" smtClean="0"/>
              <a:t>ccompagnement des élèves vers la réussite scolaire ;</a:t>
            </a:r>
          </a:p>
          <a:p>
            <a:pPr marL="622300" indent="-266700">
              <a:tabLst>
                <a:tab pos="533400" algn="l"/>
              </a:tabLst>
            </a:pPr>
            <a:r>
              <a:rPr lang="fr-FR" b="1" dirty="0"/>
              <a:t>c</a:t>
            </a:r>
            <a:r>
              <a:rPr lang="fr-FR" b="1" dirty="0" smtClean="0"/>
              <a:t>onstruction d’un projet de formation et d’orientation;</a:t>
            </a:r>
          </a:p>
          <a:p>
            <a:pPr marL="622300" indent="-266700">
              <a:tabLst>
                <a:tab pos="533400" algn="l"/>
              </a:tabLst>
            </a:pPr>
            <a:r>
              <a:rPr lang="fr-FR" b="1" dirty="0"/>
              <a:t>c</a:t>
            </a:r>
            <a:r>
              <a:rPr lang="fr-FR" b="1" dirty="0" smtClean="0"/>
              <a:t>onstruction d’un projet personnel de poursuite d’études.</a:t>
            </a:r>
          </a:p>
          <a:p>
            <a:pPr marL="355600" indent="0">
              <a:buNone/>
              <a:tabLst>
                <a:tab pos="533400" algn="l"/>
              </a:tabLst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>
                <a:solidFill>
                  <a:schemeClr val="tx1"/>
                </a:solidFill>
              </a:rPr>
              <a:t>Un </a:t>
            </a:r>
            <a:r>
              <a:rPr lang="fr-FR" b="1" dirty="0" smtClean="0">
                <a:solidFill>
                  <a:schemeClr val="tx1"/>
                </a:solidFill>
              </a:rPr>
              <a:t>attendu </a:t>
            </a:r>
            <a:r>
              <a:rPr lang="fr-FR" b="1" dirty="0">
                <a:solidFill>
                  <a:schemeClr val="tx1"/>
                </a:solidFill>
              </a:rPr>
              <a:t>: </a:t>
            </a:r>
            <a:endParaRPr lang="fr-F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1000" b="1" dirty="0" smtClean="0">
              <a:solidFill>
                <a:schemeClr val="tx1"/>
              </a:solidFill>
            </a:endParaRPr>
          </a:p>
          <a:p>
            <a:pPr marL="622300" indent="-266700">
              <a:tabLst>
                <a:tab pos="533400" algn="l"/>
              </a:tabLst>
            </a:pP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/>
              <a:t>un projet de formation spécifique et </a:t>
            </a:r>
            <a:r>
              <a:rPr lang="fr-FR" b="1" dirty="0" smtClean="0"/>
              <a:t>pluridisciplinaire.</a:t>
            </a:r>
            <a:endParaRPr lang="fr-FR" b="1" dirty="0"/>
          </a:p>
          <a:p>
            <a:pPr marL="622300" indent="-266700">
              <a:tabLst>
                <a:tab pos="533400" algn="l"/>
              </a:tabLst>
            </a:pPr>
            <a:endParaRPr lang="fr-FR" b="1" dirty="0"/>
          </a:p>
          <a:p>
            <a:pPr marL="552450" lvl="1" indent="-285750">
              <a:buClr>
                <a:srgbClr val="683086"/>
              </a:buClr>
              <a:buFont typeface="Arial" panose="020B0604020202020204" pitchFamily="34" charset="0"/>
              <a:buChar char="•"/>
            </a:pPr>
            <a:endParaRPr lang="fr-FR" sz="1800" b="1" dirty="0" smtClean="0"/>
          </a:p>
          <a:p>
            <a:pPr marL="552450" lvl="1" indent="-285750">
              <a:buClr>
                <a:srgbClr val="683086"/>
              </a:buClr>
              <a:buFont typeface="Arial" panose="020B0604020202020204" pitchFamily="34" charset="0"/>
              <a:buChar char="•"/>
            </a:pPr>
            <a:endParaRPr lang="fr-FR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411774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ÉTAT DES LIEUX : enseignement </a:t>
            </a:r>
            <a:r>
              <a:rPr lang="fr-FR" dirty="0" err="1" smtClean="0"/>
              <a:t>dU</a:t>
            </a:r>
            <a:r>
              <a:rPr lang="fr-FR" dirty="0" smtClean="0"/>
              <a:t> PROGRAMME DE technologie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660400" y="1979073"/>
            <a:ext cx="8483600" cy="45989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b="1" i="1" dirty="0">
                <a:solidFill>
                  <a:schemeClr val="tx1"/>
                </a:solidFill>
              </a:rPr>
              <a:t>C</a:t>
            </a:r>
            <a:r>
              <a:rPr lang="fr-FR" b="1" i="1" dirty="0" smtClean="0">
                <a:solidFill>
                  <a:schemeClr val="tx1"/>
                </a:solidFill>
              </a:rPr>
              <a:t>lasses implantées majoritairement en LP STI :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/>
              <a:t>e</a:t>
            </a:r>
            <a:r>
              <a:rPr lang="fr-FR" b="1" dirty="0" smtClean="0"/>
              <a:t>nseignement pris en charge par des PLP STI : </a:t>
            </a:r>
            <a:r>
              <a:rPr lang="fr-FR" b="1" dirty="0">
                <a:solidFill>
                  <a:srgbClr val="FF0000"/>
                </a:solidFill>
              </a:rPr>
              <a:t>m</a:t>
            </a:r>
            <a:r>
              <a:rPr lang="fr-FR" b="1" dirty="0" smtClean="0">
                <a:solidFill>
                  <a:srgbClr val="FF0000"/>
                </a:solidFill>
              </a:rPr>
              <a:t>ajorité </a:t>
            </a:r>
            <a:r>
              <a:rPr lang="fr-FR" b="1" dirty="0">
                <a:solidFill>
                  <a:srgbClr val="FF0000"/>
                </a:solidFill>
              </a:rPr>
              <a:t>des cas </a:t>
            </a:r>
            <a:r>
              <a:rPr lang="fr-FR" b="1" dirty="0" smtClean="0">
                <a:solidFill>
                  <a:srgbClr val="FF0000"/>
                </a:solidFill>
              </a:rPr>
              <a:t>!</a:t>
            </a:r>
            <a:endParaRPr lang="fr-FR" b="1" dirty="0">
              <a:solidFill>
                <a:srgbClr val="FF0000"/>
              </a:solidFill>
            </a:endParaRP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/>
              <a:t>e</a:t>
            </a:r>
            <a:r>
              <a:rPr lang="fr-FR" b="1" dirty="0" smtClean="0"/>
              <a:t>nseignement </a:t>
            </a:r>
            <a:r>
              <a:rPr lang="fr-FR" b="1" dirty="0"/>
              <a:t>pris en charge par des certifiés </a:t>
            </a:r>
            <a:r>
              <a:rPr lang="fr-FR" b="1" dirty="0" smtClean="0"/>
              <a:t>Technologie </a:t>
            </a:r>
            <a:r>
              <a:rPr lang="fr-FR" b="1" dirty="0"/>
              <a:t>ou </a:t>
            </a:r>
            <a:r>
              <a:rPr lang="fr-FR" b="1" dirty="0" smtClean="0"/>
              <a:t>SII : </a:t>
            </a:r>
            <a:r>
              <a:rPr lang="fr-FR" b="1" dirty="0" smtClean="0">
                <a:solidFill>
                  <a:srgbClr val="FF0000"/>
                </a:solidFill>
              </a:rPr>
              <a:t>rarement !</a:t>
            </a:r>
          </a:p>
          <a:p>
            <a:pPr marL="355600" indent="0">
              <a:spcBef>
                <a:spcPts val="0"/>
              </a:spcBef>
              <a:buNone/>
              <a:tabLst>
                <a:tab pos="533400" algn="l"/>
              </a:tabLst>
            </a:pPr>
            <a:endParaRPr lang="fr-FR" b="1" dirty="0"/>
          </a:p>
          <a:p>
            <a:pPr marL="0" indent="0">
              <a:buNone/>
            </a:pPr>
            <a:r>
              <a:rPr lang="fr-FR" b="1" i="1" dirty="0">
                <a:solidFill>
                  <a:schemeClr val="tx1"/>
                </a:solidFill>
              </a:rPr>
              <a:t>C</a:t>
            </a:r>
            <a:r>
              <a:rPr lang="fr-FR" b="1" i="1" dirty="0" smtClean="0">
                <a:solidFill>
                  <a:schemeClr val="tx1"/>
                </a:solidFill>
              </a:rPr>
              <a:t>lasses implantées </a:t>
            </a:r>
            <a:r>
              <a:rPr lang="fr-FR" b="1" i="1" dirty="0">
                <a:solidFill>
                  <a:schemeClr val="tx1"/>
                </a:solidFill>
              </a:rPr>
              <a:t>en LP </a:t>
            </a:r>
            <a:r>
              <a:rPr lang="fr-FR" b="1" i="1" dirty="0" smtClean="0">
                <a:solidFill>
                  <a:schemeClr val="tx1"/>
                </a:solidFill>
              </a:rPr>
              <a:t>tertiaires ou hôteliers </a:t>
            </a:r>
            <a:r>
              <a:rPr lang="fr-FR" b="1" i="1" dirty="0">
                <a:solidFill>
                  <a:schemeClr val="tx1"/>
                </a:solidFill>
              </a:rPr>
              <a:t>: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/>
              <a:t>e</a:t>
            </a:r>
            <a:r>
              <a:rPr lang="fr-FR" b="1" dirty="0" smtClean="0"/>
              <a:t>nseignement </a:t>
            </a:r>
            <a:r>
              <a:rPr lang="fr-FR" b="1" dirty="0"/>
              <a:t>pris en charge par des PLP </a:t>
            </a:r>
            <a:r>
              <a:rPr lang="fr-FR" b="1" dirty="0" smtClean="0"/>
              <a:t>Math-Sciences ou de Biotechnologies : </a:t>
            </a:r>
            <a:r>
              <a:rPr lang="fr-FR" b="1" dirty="0" smtClean="0">
                <a:solidFill>
                  <a:srgbClr val="FF0000"/>
                </a:solidFill>
              </a:rPr>
              <a:t>enseignement intégré ?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/>
              <a:t>e</a:t>
            </a:r>
            <a:r>
              <a:rPr lang="fr-FR" b="1" dirty="0" smtClean="0"/>
              <a:t>nseignement </a:t>
            </a:r>
            <a:r>
              <a:rPr lang="fr-FR" b="1" dirty="0"/>
              <a:t>pris en charge par des certifiés </a:t>
            </a:r>
            <a:r>
              <a:rPr lang="fr-FR" b="1" dirty="0" smtClean="0"/>
              <a:t>technologie : </a:t>
            </a:r>
            <a:r>
              <a:rPr lang="fr-FR" b="1" dirty="0">
                <a:solidFill>
                  <a:srgbClr val="FF0000"/>
                </a:solidFill>
              </a:rPr>
              <a:t>s</a:t>
            </a:r>
            <a:r>
              <a:rPr lang="fr-FR" b="1" dirty="0" smtClean="0">
                <a:solidFill>
                  <a:srgbClr val="FF0000"/>
                </a:solidFill>
              </a:rPr>
              <a:t>olution locale !</a:t>
            </a:r>
            <a:endParaRPr lang="fr-FR" b="1" dirty="0">
              <a:solidFill>
                <a:srgbClr val="FF0000"/>
              </a:solidFill>
            </a:endParaRPr>
          </a:p>
          <a:p>
            <a:pPr marL="355600" indent="0">
              <a:spcBef>
                <a:spcPts val="0"/>
              </a:spcBef>
              <a:buNone/>
              <a:tabLst>
                <a:tab pos="533400" algn="l"/>
              </a:tabLst>
            </a:pP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1110730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ÉTAT DES LIEUX : CONDITIONS D’enseignement </a:t>
            </a:r>
            <a:r>
              <a:rPr lang="fr-FR" dirty="0" err="1" smtClean="0"/>
              <a:t>dU</a:t>
            </a:r>
            <a:r>
              <a:rPr lang="fr-FR" dirty="0" smtClean="0"/>
              <a:t> PROGRAMME DE technologie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653000" y="1813975"/>
            <a:ext cx="8483600" cy="45989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b="1" i="1" dirty="0">
                <a:solidFill>
                  <a:schemeClr val="tx1"/>
                </a:solidFill>
              </a:rPr>
              <a:t>C</a:t>
            </a:r>
            <a:r>
              <a:rPr lang="fr-FR" b="1" i="1" dirty="0" smtClean="0">
                <a:solidFill>
                  <a:schemeClr val="tx1"/>
                </a:solidFill>
              </a:rPr>
              <a:t>lasses implantées majoritairement en LP STI :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sz="1800" b="1" dirty="0" smtClean="0"/>
              <a:t>Salles d’étude des constructions ;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sz="1800" b="1" dirty="0" smtClean="0"/>
              <a:t>En atelier ou sur les plateaux techniques spécialisés, avec salle de cours à proximité ;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sz="1800" b="1" dirty="0" smtClean="0"/>
              <a:t>Salles informatique et/ou plurimédia ;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sz="1800" b="1" dirty="0" smtClean="0"/>
              <a:t>Horaire variable : 1,5 heures à 2 heures, en classe entière et/ou en groupe, </a:t>
            </a:r>
            <a:r>
              <a:rPr lang="fr-FR" sz="1800" b="1" dirty="0" smtClean="0">
                <a:solidFill>
                  <a:srgbClr val="FF0000"/>
                </a:solidFill>
              </a:rPr>
              <a:t>souvent confondu avec l’horaire de DP, ou en réponse aux réalisations pratiques dans le cadre des EPI.</a:t>
            </a:r>
          </a:p>
          <a:p>
            <a:pPr marL="355600" indent="0">
              <a:spcBef>
                <a:spcPts val="0"/>
              </a:spcBef>
              <a:buNone/>
              <a:tabLst>
                <a:tab pos="533400" algn="l"/>
              </a:tabLst>
            </a:pPr>
            <a:endParaRPr lang="fr-FR" sz="800" b="1" dirty="0"/>
          </a:p>
          <a:p>
            <a:pPr marL="0" indent="0">
              <a:buNone/>
            </a:pPr>
            <a:r>
              <a:rPr lang="fr-FR" b="1" i="1" dirty="0">
                <a:solidFill>
                  <a:schemeClr val="tx1"/>
                </a:solidFill>
              </a:rPr>
              <a:t>C</a:t>
            </a:r>
            <a:r>
              <a:rPr lang="fr-FR" b="1" i="1" dirty="0" smtClean="0">
                <a:solidFill>
                  <a:schemeClr val="tx1"/>
                </a:solidFill>
              </a:rPr>
              <a:t>lasses implantées </a:t>
            </a:r>
            <a:r>
              <a:rPr lang="fr-FR" b="1" i="1" dirty="0">
                <a:solidFill>
                  <a:schemeClr val="tx1"/>
                </a:solidFill>
              </a:rPr>
              <a:t>en LP </a:t>
            </a:r>
            <a:r>
              <a:rPr lang="fr-FR" b="1" i="1" dirty="0" smtClean="0">
                <a:solidFill>
                  <a:schemeClr val="tx1"/>
                </a:solidFill>
              </a:rPr>
              <a:t>tertiaires ou Hôteliers </a:t>
            </a:r>
            <a:r>
              <a:rPr lang="fr-FR" b="1" i="1" dirty="0">
                <a:solidFill>
                  <a:schemeClr val="tx1"/>
                </a:solidFill>
              </a:rPr>
              <a:t>: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sz="1800" b="1" dirty="0" smtClean="0"/>
              <a:t>Laboratoires de sciences physiques ;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sz="1800" b="1" dirty="0" smtClean="0"/>
              <a:t>Salles informatique ou plurimédia ;</a:t>
            </a:r>
            <a:endParaRPr lang="fr-FR" sz="1800" b="1" dirty="0"/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sz="1800" b="1" dirty="0" smtClean="0"/>
              <a:t>Horaire : </a:t>
            </a:r>
            <a:r>
              <a:rPr lang="fr-FR" sz="1800" b="1" dirty="0" smtClean="0">
                <a:solidFill>
                  <a:srgbClr val="FF0000"/>
                </a:solidFill>
              </a:rPr>
              <a:t>entre pas assuré et 4,5 heures (enseignement intégré ?)</a:t>
            </a:r>
          </a:p>
          <a:p>
            <a:pPr marL="0" indent="0">
              <a:spcBef>
                <a:spcPts val="0"/>
              </a:spcBef>
              <a:buNone/>
            </a:pPr>
            <a:endParaRPr lang="fr-FR" sz="800" b="1" dirty="0"/>
          </a:p>
          <a:p>
            <a:pPr marL="355600" indent="0">
              <a:spcBef>
                <a:spcPts val="0"/>
              </a:spcBef>
              <a:buNone/>
              <a:tabLst>
                <a:tab pos="533400" algn="l"/>
              </a:tabLst>
            </a:pP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4152425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TECHNOLOGIE en « 3 PREPA PRO »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804864" y="1471083"/>
            <a:ext cx="8034336" cy="4598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chemeClr val="tx1"/>
                </a:solidFill>
              </a:rPr>
              <a:t>Enseignement obligatoire :</a:t>
            </a:r>
            <a:endParaRPr lang="fr-FR" b="1" dirty="0">
              <a:solidFill>
                <a:schemeClr val="tx1"/>
              </a:solidFill>
            </a:endParaRPr>
          </a:p>
          <a:p>
            <a:pPr marL="622300" indent="-266700">
              <a:lnSpc>
                <a:spcPct val="110000"/>
              </a:lnSpc>
              <a:tabLst>
                <a:tab pos="533400" algn="l"/>
              </a:tabLst>
            </a:pPr>
            <a:r>
              <a:rPr lang="fr-FR" b="1" dirty="0"/>
              <a:t>q</a:t>
            </a:r>
            <a:r>
              <a:rPr lang="fr-FR" b="1" dirty="0" smtClean="0"/>
              <a:t>ui </a:t>
            </a:r>
            <a:r>
              <a:rPr lang="fr-FR" b="1" dirty="0"/>
              <a:t>participe à la maitrise du socle et </a:t>
            </a:r>
            <a:r>
              <a:rPr lang="fr-FR" b="1" dirty="0" smtClean="0"/>
              <a:t>à ses 8 composantes ;</a:t>
            </a:r>
          </a:p>
          <a:p>
            <a:pPr marL="355600" indent="0">
              <a:lnSpc>
                <a:spcPct val="110000"/>
              </a:lnSpc>
              <a:buNone/>
              <a:tabLst>
                <a:tab pos="533400" algn="l"/>
              </a:tabLst>
            </a:pPr>
            <a:endParaRPr lang="fr-FR" sz="800" b="1" i="1" dirty="0">
              <a:solidFill>
                <a:schemeClr val="tx1"/>
              </a:solidFill>
            </a:endParaRPr>
          </a:p>
          <a:p>
            <a:pPr marL="622300" indent="-266700">
              <a:lnSpc>
                <a:spcPct val="110000"/>
              </a:lnSpc>
              <a:tabLst>
                <a:tab pos="533400" algn="l"/>
              </a:tabLst>
            </a:pPr>
            <a:r>
              <a:rPr lang="fr-FR" b="1" dirty="0"/>
              <a:t>q</a:t>
            </a:r>
            <a:r>
              <a:rPr lang="fr-FR" b="1" dirty="0" smtClean="0"/>
              <a:t>ui </a:t>
            </a:r>
            <a:r>
              <a:rPr lang="fr-FR" b="1" dirty="0"/>
              <a:t>vise « l’appropriation d’une culture faisant des élèves des acteurs éclairés et responsable de l’usage des technologies et des enjeux associés </a:t>
            </a:r>
            <a:r>
              <a:rPr lang="fr-FR" b="1" dirty="0" smtClean="0"/>
              <a:t>»,</a:t>
            </a:r>
            <a:r>
              <a:rPr lang="fr-FR" b="1" dirty="0"/>
              <a:t> </a:t>
            </a:r>
            <a:endParaRPr lang="fr-FR" b="1" dirty="0" smtClean="0"/>
          </a:p>
          <a:p>
            <a:pPr marL="355600" indent="0">
              <a:lnSpc>
                <a:spcPct val="110000"/>
              </a:lnSpc>
              <a:buNone/>
              <a:tabLst>
                <a:tab pos="533400" algn="l"/>
              </a:tabLst>
            </a:pPr>
            <a:endParaRPr lang="fr-FR" sz="800" b="1" dirty="0" smtClean="0"/>
          </a:p>
          <a:p>
            <a:pPr marL="622300" indent="-266700">
              <a:lnSpc>
                <a:spcPct val="110000"/>
              </a:lnSpc>
              <a:tabLst>
                <a:tab pos="533400" algn="l"/>
              </a:tabLst>
            </a:pPr>
            <a:r>
              <a:rPr lang="fr-FR" b="1" dirty="0"/>
              <a:t>q</a:t>
            </a:r>
            <a:r>
              <a:rPr lang="fr-FR" b="1" dirty="0" smtClean="0"/>
              <a:t>ui </a:t>
            </a:r>
            <a:r>
              <a:rPr lang="fr-FR" b="1" dirty="0"/>
              <a:t>s’appuie sur un programme </a:t>
            </a:r>
            <a:r>
              <a:rPr lang="fr-FR" b="1" dirty="0" smtClean="0">
                <a:solidFill>
                  <a:srgbClr val="FF0000"/>
                </a:solidFill>
              </a:rPr>
              <a:t>aménagé : </a:t>
            </a:r>
          </a:p>
          <a:p>
            <a:pPr marL="622300" indent="-266700">
              <a:lnSpc>
                <a:spcPct val="110000"/>
              </a:lnSpc>
              <a:tabLst>
                <a:tab pos="533400" algn="l"/>
              </a:tabLst>
            </a:pPr>
            <a:r>
              <a:rPr lang="fr-FR" b="1" dirty="0" smtClean="0">
                <a:solidFill>
                  <a:srgbClr val="FF0000"/>
                </a:solidFill>
              </a:rPr>
              <a:t>Sont conservés  : </a:t>
            </a:r>
            <a:r>
              <a:rPr lang="fr-FR" b="1" dirty="0"/>
              <a:t>le lien entre compétences travaillées et domaines et compétences du socle, la structure du programme de technologie  </a:t>
            </a:r>
            <a:r>
              <a:rPr lang="fr-FR" b="1" dirty="0" smtClean="0"/>
              <a:t>(dimensions, compétences </a:t>
            </a:r>
            <a:r>
              <a:rPr lang="fr-FR" b="1" dirty="0"/>
              <a:t>travaillées, attendus fin de de cycle) ;</a:t>
            </a:r>
          </a:p>
          <a:p>
            <a:pPr marL="622300" indent="-266700">
              <a:lnSpc>
                <a:spcPct val="110000"/>
              </a:lnSpc>
              <a:tabLst>
                <a:tab pos="533400" algn="l"/>
              </a:tabLst>
            </a:pPr>
            <a:r>
              <a:rPr lang="fr-FR" b="1" dirty="0" smtClean="0">
                <a:solidFill>
                  <a:srgbClr val="FF0000"/>
                </a:solidFill>
              </a:rPr>
              <a:t>Sont allégés : </a:t>
            </a:r>
            <a:r>
              <a:rPr lang="fr-FR" b="1" dirty="0"/>
              <a:t>le niveau taxonomique de certaines compétences à </a:t>
            </a:r>
            <a:r>
              <a:rPr lang="fr-FR" b="1" dirty="0" smtClean="0"/>
              <a:t>travailler, les contenus relatifs à la modélisation et simulation.</a:t>
            </a:r>
            <a:endParaRPr lang="fr-FR" b="1" dirty="0"/>
          </a:p>
          <a:p>
            <a:pPr marL="622300" indent="-266700">
              <a:lnSpc>
                <a:spcPct val="110000"/>
              </a:lnSpc>
              <a:tabLst>
                <a:tab pos="533400" algn="l"/>
              </a:tabLst>
            </a:pPr>
            <a:endParaRPr lang="fr-FR" b="1" dirty="0"/>
          </a:p>
          <a:p>
            <a:pPr marL="0" indent="0">
              <a:buNone/>
            </a:pPr>
            <a:endParaRPr lang="fr-FR" b="1" i="1" dirty="0">
              <a:solidFill>
                <a:schemeClr val="tx1"/>
              </a:solidFill>
            </a:endParaRPr>
          </a:p>
          <a:p>
            <a:pPr marL="552450" lvl="1" indent="-285750">
              <a:buClr>
                <a:srgbClr val="683086"/>
              </a:buClr>
              <a:buFont typeface="Arial" panose="020B0604020202020204" pitchFamily="34" charset="0"/>
              <a:buChar char="•"/>
            </a:pPr>
            <a:endParaRPr lang="fr-FR" sz="1800" b="1" i="1" dirty="0" smtClean="0"/>
          </a:p>
          <a:p>
            <a:pPr marL="552450" lvl="1" indent="-285750">
              <a:buClr>
                <a:srgbClr val="683086"/>
              </a:buClr>
              <a:buFont typeface="Arial" panose="020B0604020202020204" pitchFamily="34" charset="0"/>
              <a:buChar char="•"/>
            </a:pPr>
            <a:endParaRPr lang="fr-FR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97220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ÉTAT DES LIEUX : ACCOMPAGNEMENT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660400" y="1471083"/>
            <a:ext cx="8483600" cy="45989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</a:rPr>
              <a:t>1</a:t>
            </a:r>
            <a:r>
              <a:rPr lang="fr-FR" b="1" baseline="30000" dirty="0" smtClean="0">
                <a:solidFill>
                  <a:srgbClr val="FF0000"/>
                </a:solidFill>
              </a:rPr>
              <a:t>er</a:t>
            </a:r>
            <a:r>
              <a:rPr lang="fr-FR" b="1" dirty="0" smtClean="0">
                <a:solidFill>
                  <a:srgbClr val="FF0000"/>
                </a:solidFill>
              </a:rPr>
              <a:t> temps </a:t>
            </a:r>
            <a:r>
              <a:rPr lang="fr-FR" b="1" dirty="0" smtClean="0">
                <a:solidFill>
                  <a:srgbClr val="7800FF"/>
                </a:solidFill>
              </a:rPr>
              <a:t>, au plan académique ou par bassin,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7800FF"/>
                </a:solidFill>
              </a:rPr>
              <a:t>Par le comité de pilotage ou à l’initiative des inspecteurs en charge du dossier « prépa pro » , IEN EG et IEN ET, </a:t>
            </a:r>
          </a:p>
          <a:p>
            <a:pPr marL="0" indent="0">
              <a:buNone/>
            </a:pPr>
            <a:endParaRPr lang="fr-FR" b="1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b="1" i="1" dirty="0" smtClean="0">
                <a:solidFill>
                  <a:schemeClr val="tx1"/>
                </a:solidFill>
              </a:rPr>
              <a:t>Des journées de formation pour accompagner la mise en œuvre des axes de la réforme du collège : (mai 2016 à février 2017) 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 smtClean="0"/>
              <a:t>Socle , EPI et AP, évaluation, livret de compétence ;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 smtClean="0"/>
              <a:t>Formations de formateurs « prépa pro » et pour la technologie ;</a:t>
            </a:r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r>
              <a:rPr lang="fr-FR" b="1" dirty="0" smtClean="0"/>
              <a:t>Rédaction de vade-mecum en cours.</a:t>
            </a:r>
          </a:p>
          <a:p>
            <a:pPr marL="355600" indent="0">
              <a:spcBef>
                <a:spcPts val="0"/>
              </a:spcBef>
              <a:buNone/>
              <a:tabLst>
                <a:tab pos="533400" algn="l"/>
              </a:tabLst>
            </a:pPr>
            <a:endParaRPr lang="fr-FR" b="1" dirty="0" smtClean="0"/>
          </a:p>
          <a:p>
            <a:pPr marL="622300" indent="-266700">
              <a:spcBef>
                <a:spcPts val="0"/>
              </a:spcBef>
              <a:tabLst>
                <a:tab pos="533400" algn="l"/>
              </a:tabLst>
            </a:pPr>
            <a:endParaRPr lang="fr-FR" sz="800" b="1" i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b="1" i="1" dirty="0" smtClean="0">
                <a:solidFill>
                  <a:schemeClr val="tx1"/>
                </a:solidFill>
              </a:rPr>
              <a:t>Des projet d’équipements  logiciels et matériels destinés à enrichir les espaces ou salles  </a:t>
            </a:r>
            <a:r>
              <a:rPr lang="fr-FR" b="1" i="1" dirty="0">
                <a:solidFill>
                  <a:schemeClr val="tx1"/>
                </a:solidFill>
              </a:rPr>
              <a:t>: (mai 2016 à </a:t>
            </a:r>
            <a:r>
              <a:rPr lang="fr-FR" b="1" i="1" dirty="0" smtClean="0">
                <a:solidFill>
                  <a:schemeClr val="tx1"/>
                </a:solidFill>
              </a:rPr>
              <a:t>juin 2017 et ultérieurement) </a:t>
            </a:r>
            <a:endParaRPr lang="fr-FR" b="1" i="1" dirty="0">
              <a:solidFill>
                <a:schemeClr val="tx1"/>
              </a:solidFill>
            </a:endParaRPr>
          </a:p>
          <a:p>
            <a:pPr marL="355600" indent="0">
              <a:spcBef>
                <a:spcPts val="0"/>
              </a:spcBef>
              <a:buNone/>
              <a:tabLst>
                <a:tab pos="533400" algn="l"/>
              </a:tabLst>
            </a:pPr>
            <a:endParaRPr lang="fr-FR" sz="800" b="1" dirty="0" smtClean="0"/>
          </a:p>
        </p:txBody>
      </p:sp>
    </p:spTree>
    <p:extLst>
      <p:ext uri="{BB962C8B-B14F-4D97-AF65-F5344CB8AC3E}">
        <p14:creationId xmlns:p14="http://schemas.microsoft.com/office/powerpoint/2010/main" val="4152425243"/>
      </p:ext>
    </p:extLst>
  </p:cSld>
  <p:clrMapOvr>
    <a:masterClrMapping/>
  </p:clrMapOvr>
</p:sld>
</file>

<file path=ppt/theme/theme1.xml><?xml version="1.0" encoding="utf-8"?>
<a:theme xmlns:a="http://schemas.openxmlformats.org/drawingml/2006/main" name="page de presentation et de 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6A5D86C437A24C83C1B49F509B56B4" ma:contentTypeVersion="1" ma:contentTypeDescription="Crée un document." ma:contentTypeScope="" ma:versionID="b0d49e8b6fe21d55c3c8d973bf6fc59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3c27bd0fcb797d0a61d91e17cfc962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e de début de planification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e de fin de planification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39504F0-1504-4C0A-8E14-04D758271C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D8556E-1C7B-43F3-97F4-F1BCDA1A88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290EB7-2416-4515-9C0C-ADD429B5A792}">
  <ds:schemaRefs>
    <ds:schemaRef ds:uri="http://purl.org/dc/dcmitype/"/>
    <ds:schemaRef ds:uri="http://schemas.microsoft.com/sharepoint/v3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730</Words>
  <Application>Microsoft Macintosh PowerPoint</Application>
  <PresentationFormat>Présentation à l'écran (4:3)</PresentationFormat>
  <Paragraphs>138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Arial Italic</vt:lpstr>
      <vt:lpstr>Calibri</vt:lpstr>
      <vt:lpstr>page de presentation et de partie</vt:lpstr>
      <vt:lpstr>page de sous-partie</vt:lpstr>
      <vt:lpstr>pages de contenus</vt:lpstr>
      <vt:lpstr>LES CLASSES de TROISIÈME  PRÉPARATOIRES À L’ENSEIGNEMENT PROFESSIONNEL</vt:lpstr>
      <vt:lpstr>DONNÉES DISPONIBLES</vt:lpstr>
      <vt:lpstr>DONNÉES DISPONIBLES</vt:lpstr>
      <vt:lpstr>CADRE INSTITUTIONNEL</vt:lpstr>
      <vt:lpstr>DES OBJECTIFS, un attendu</vt:lpstr>
      <vt:lpstr>ÉTAT DES LIEUX : enseignement dU PROGRAMME DE technologie </vt:lpstr>
      <vt:lpstr>ÉTAT DES LIEUX : CONDITIONS D’enseignement dU PROGRAMME DE technologie </vt:lpstr>
      <vt:lpstr>LA TECHNOLOGIE en « 3 PREPA PRO »</vt:lpstr>
      <vt:lpstr>ÉTAT DES LIEUX : ACCOMPAGNEMENT </vt:lpstr>
      <vt:lpstr>ÉTAT DES LIEUX : ACCOMPAGNEMENT </vt:lpstr>
      <vt:lpstr>ACCOMPAGNEMENT, suite 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Administrateur MEN</dc:creator>
  <cp:lastModifiedBy>Philippe Young</cp:lastModifiedBy>
  <cp:revision>206</cp:revision>
  <cp:lastPrinted>2017-03-06T18:26:42Z</cp:lastPrinted>
  <dcterms:created xsi:type="dcterms:W3CDTF">2015-02-04T10:43:31Z</dcterms:created>
  <dcterms:modified xsi:type="dcterms:W3CDTF">2017-07-05T10:35:14Z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0x010100166A5D86C437A24C83C1B49F509B56B4</vt:lpwstr>
  </property>
</Properties>
</file>