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20"/>
  </p:notesMasterIdLst>
  <p:handoutMasterIdLst>
    <p:handoutMasterId r:id="rId21"/>
  </p:handoutMasterIdLst>
  <p:sldIdLst>
    <p:sldId id="271" r:id="rId2"/>
    <p:sldId id="373" r:id="rId3"/>
    <p:sldId id="374" r:id="rId4"/>
    <p:sldId id="375" r:id="rId5"/>
    <p:sldId id="376" r:id="rId6"/>
    <p:sldId id="377" r:id="rId7"/>
    <p:sldId id="378" r:id="rId8"/>
    <p:sldId id="362" r:id="rId9"/>
    <p:sldId id="359" r:id="rId10"/>
    <p:sldId id="369" r:id="rId11"/>
    <p:sldId id="366" r:id="rId12"/>
    <p:sldId id="368" r:id="rId13"/>
    <p:sldId id="364" r:id="rId14"/>
    <p:sldId id="371" r:id="rId15"/>
    <p:sldId id="367" r:id="rId16"/>
    <p:sldId id="370" r:id="rId17"/>
    <p:sldId id="363" r:id="rId18"/>
    <p:sldId id="361" r:id="rId19"/>
  </p:sldIdLst>
  <p:sldSz cx="9144000" cy="6858000" type="screen4x3"/>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224">
          <p15:clr>
            <a:srgbClr val="A4A3A4"/>
          </p15:clr>
        </p15:guide>
        <p15:guide id="4"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86D0"/>
    <a:srgbClr val="1FA1E5"/>
    <a:srgbClr val="B6C893"/>
    <a:srgbClr val="683086"/>
    <a:srgbClr val="9B008A"/>
    <a:srgbClr val="7800FF"/>
    <a:srgbClr val="8800D1"/>
    <a:srgbClr val="7B00AC"/>
    <a:srgbClr val="6E008E"/>
    <a:srgbClr val="8211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7" autoAdjust="0"/>
    <p:restoredTop sz="34459" autoAdjust="0"/>
  </p:normalViewPr>
  <p:slideViewPr>
    <p:cSldViewPr snapToGrid="0" snapToObjects="1">
      <p:cViewPr varScale="1">
        <p:scale>
          <a:sx n="30" d="100"/>
          <a:sy n="30" d="100"/>
        </p:scale>
        <p:origin x="272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3168" y="-82"/>
      </p:cViewPr>
      <p:guideLst>
        <p:guide orient="horz" pos="2880"/>
        <p:guide pos="2160"/>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C7D9186E-EAA7-3A42-AFD2-CC349621202A}" type="datetimeFigureOut">
              <a:rPr lang="fr-FR" smtClean="0"/>
              <a:t>06/06/2017</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2D8815B8-4CE2-F247-96EE-D0C173663BEB}" type="slidenum">
              <a:rPr lang="fr-FR" smtClean="0"/>
              <a:t>‹#›</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E2EF2D4-44B9-F34D-AC77-36ED78FDDA30}" type="datetimeFigureOut">
              <a:rPr lang="fr-FR" smtClean="0"/>
              <a:t>06/06/2017</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8D7BDEA-8EA0-FE4F-8E67-406CE035A260}" type="slidenum">
              <a:rPr lang="fr-FR" smtClean="0"/>
              <a:t>‹#›</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Introduction</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à l’exposé de M. </a:t>
            </a:r>
            <a:r>
              <a:rPr lang="fr-FR" sz="1200" kern="1200" dirty="0" err="1" smtClean="0">
                <a:solidFill>
                  <a:schemeClr val="tx1"/>
                </a:solidFill>
                <a:effectLst/>
                <a:latin typeface="+mn-lt"/>
                <a:ea typeface="+mn-ea"/>
                <a:cs typeface="+mn-cs"/>
              </a:rPr>
              <a:t>Féron</a:t>
            </a:r>
            <a:r>
              <a:rPr lang="fr-FR" sz="1200" kern="1200" dirty="0" smtClean="0">
                <a:solidFill>
                  <a:schemeClr val="tx1"/>
                </a:solidFill>
                <a:effectLst/>
                <a:latin typeface="+mn-lt"/>
                <a:ea typeface="+mn-ea"/>
                <a:cs typeface="+mn-cs"/>
              </a:rPr>
              <a:t> du groupe PSA</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à propos du « Véhicule autonome »</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
        <p:nvSpPr>
          <p:cNvPr id="5" name="Espace réservé de la date 4"/>
          <p:cNvSpPr>
            <a:spLocks noGrp="1"/>
          </p:cNvSpPr>
          <p:nvPr>
            <p:ph type="dt" idx="11"/>
          </p:nvPr>
        </p:nvSpPr>
        <p:spPr/>
        <p:txBody>
          <a:bodyPr/>
          <a:lstStyle/>
          <a:p>
            <a:fld id="{19342B43-2FF1-4268-B941-705E9688F470}" type="datetime1">
              <a:rPr lang="fr-FR" smtClean="0"/>
              <a:t>06/06/2017</a:t>
            </a:fld>
            <a:endParaRPr lang="fr-FR"/>
          </a:p>
        </p:txBody>
      </p:sp>
      <p:sp>
        <p:nvSpPr>
          <p:cNvPr id="6" name="Espace réservé de l'en-tête 5"/>
          <p:cNvSpPr>
            <a:spLocks noGrp="1"/>
          </p:cNvSpPr>
          <p:nvPr>
            <p:ph type="hdr" sz="quarter" idx="12"/>
          </p:nvPr>
        </p:nvSpPr>
        <p:spPr/>
        <p:txBody>
          <a:bodyPr/>
          <a:lstStyle/>
          <a:p>
            <a:endParaRPr lang="fr-FR"/>
          </a:p>
        </p:txBody>
      </p:sp>
    </p:spTree>
    <p:extLst>
      <p:ext uri="{BB962C8B-B14F-4D97-AF65-F5344CB8AC3E}">
        <p14:creationId xmlns:p14="http://schemas.microsoft.com/office/powerpoint/2010/main" val="253624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objets connectés sont présents dans de nombreux secteurs comme la santé :</a:t>
            </a:r>
          </a:p>
          <a:p>
            <a:r>
              <a:rPr lang="fr-FR" sz="1200" kern="1200" dirty="0" smtClean="0">
                <a:solidFill>
                  <a:schemeClr val="tx1"/>
                </a:solidFill>
                <a:effectLst/>
                <a:latin typeface="+mn-lt"/>
                <a:ea typeface="+mn-ea"/>
                <a:cs typeface="+mn-cs"/>
              </a:rPr>
              <a:t> le monitoring par exemple.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La domotique, pour la voiture : des applications pour démarrer ou arrêter le moteur ou localiser le véhicule ou pour le choix d’un itinéraire moins encombré.</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les transports en commun : l’abri bus connecté qui reçoit des informations</a:t>
            </a:r>
          </a:p>
          <a:p>
            <a:r>
              <a:rPr lang="fr-FR" sz="1200" kern="1200" dirty="0" smtClean="0">
                <a:solidFill>
                  <a:schemeClr val="tx1"/>
                </a:solidFill>
                <a:effectLst/>
                <a:latin typeface="+mn-lt"/>
                <a:ea typeface="+mn-ea"/>
                <a:cs typeface="+mn-cs"/>
              </a:rPr>
              <a:t> de la part du bus qui calcule le temps de parcours jusqu’à l’arrêt. On parle alors de SAEIV (Système d’aide à l’ Exploitation et à l’Information du voyageur »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C’est en place depuis quelques années déjà dans les grandes villes.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possibilités sont très nombreuses et comme déjà dit tous les objets peuvent être connectés.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
        <p:nvSpPr>
          <p:cNvPr id="5" name="Espace réservé de la date 4"/>
          <p:cNvSpPr>
            <a:spLocks noGrp="1"/>
          </p:cNvSpPr>
          <p:nvPr>
            <p:ph type="dt" idx="11"/>
          </p:nvPr>
        </p:nvSpPr>
        <p:spPr/>
        <p:txBody>
          <a:bodyPr/>
          <a:lstStyle/>
          <a:p>
            <a:fld id="{EC8AFB9A-E124-4F25-8022-CDC7BA54B8CF}" type="datetime1">
              <a:rPr lang="fr-FR" smtClean="0"/>
              <a:t>06/06/2017</a:t>
            </a:fld>
            <a:endParaRPr lang="fr-FR"/>
          </a:p>
        </p:txBody>
      </p:sp>
      <p:sp>
        <p:nvSpPr>
          <p:cNvPr id="6" name="Espace réservé de l'en-tête 5"/>
          <p:cNvSpPr>
            <a:spLocks noGrp="1"/>
          </p:cNvSpPr>
          <p:nvPr>
            <p:ph type="hdr" sz="quarter" idx="12"/>
          </p:nvPr>
        </p:nvSpPr>
        <p:spPr/>
        <p:txBody>
          <a:bodyPr/>
          <a:lstStyle/>
          <a:p>
            <a:endParaRPr lang="fr-FR"/>
          </a:p>
        </p:txBody>
      </p:sp>
    </p:spTree>
    <p:extLst>
      <p:ext uri="{BB962C8B-B14F-4D97-AF65-F5344CB8AC3E}">
        <p14:creationId xmlns:p14="http://schemas.microsoft.com/office/powerpoint/2010/main" val="16110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 se connecter au nuage ces objets ont besoin d’une passerelle. </a:t>
            </a:r>
          </a:p>
          <a:p>
            <a:r>
              <a:rPr lang="fr-FR" sz="1200" kern="1200" dirty="0" smtClean="0">
                <a:solidFill>
                  <a:schemeClr val="tx1"/>
                </a:solidFill>
                <a:effectLst/>
                <a:latin typeface="+mn-lt"/>
                <a:ea typeface="+mn-ea"/>
                <a:cs typeface="+mn-cs"/>
              </a:rPr>
              <a:t>Il faut un lien vers internet finalement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bien des cas cette passerelle est un smartphone qui a des capacités en Wifi ou GSM , c’est-à-dire en 3G ou en 4G.</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L’objet peut se connecter au smartphone en Bluetooth.</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Mais dans certain cas l’usage d’un smartphone comme passerelle n’est pas satisfaisant.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Par exemple si je possède un </a:t>
            </a:r>
            <a:r>
              <a:rPr lang="fr-FR" sz="1200" kern="1200" dirty="0" err="1" smtClean="0">
                <a:solidFill>
                  <a:schemeClr val="tx1"/>
                </a:solidFill>
                <a:effectLst/>
                <a:latin typeface="+mn-lt"/>
                <a:ea typeface="+mn-ea"/>
                <a:cs typeface="+mn-cs"/>
              </a:rPr>
              <a:t>porte-clef</a:t>
            </a:r>
            <a:r>
              <a:rPr lang="fr-FR" sz="1200" kern="1200" dirty="0" smtClean="0">
                <a:solidFill>
                  <a:schemeClr val="tx1"/>
                </a:solidFill>
                <a:effectLst/>
                <a:latin typeface="+mn-lt"/>
                <a:ea typeface="+mn-ea"/>
                <a:cs typeface="+mn-cs"/>
              </a:rPr>
              <a:t> connecté.</a:t>
            </a:r>
          </a:p>
          <a:p>
            <a:r>
              <a:rPr lang="fr-FR" sz="1200" kern="1200" dirty="0" smtClean="0">
                <a:solidFill>
                  <a:schemeClr val="tx1"/>
                </a:solidFill>
                <a:effectLst/>
                <a:latin typeface="+mn-lt"/>
                <a:ea typeface="+mn-ea"/>
                <a:cs typeface="+mn-cs"/>
              </a:rPr>
              <a:t> J’aimerai bien être capable de le localiser si je l’ai perdu ailleurs que dans mon appartement. </a:t>
            </a:r>
          </a:p>
          <a:p>
            <a:r>
              <a:rPr lang="fr-FR" sz="1200" kern="1200" dirty="0" smtClean="0">
                <a:solidFill>
                  <a:schemeClr val="tx1"/>
                </a:solidFill>
                <a:effectLst/>
                <a:latin typeface="+mn-lt"/>
                <a:ea typeface="+mn-ea"/>
                <a:cs typeface="+mn-cs"/>
              </a:rPr>
              <a:t>Donc dans ce cas-là les réseaux comme le Bluetooth ne sont pas satisfaisants du fait de la trop faible portée.</a:t>
            </a:r>
          </a:p>
          <a:p>
            <a:endParaRPr lang="fr-FR" dirty="0" smtClean="0"/>
          </a:p>
          <a:p>
            <a:endParaRPr lang="fr-FR" dirty="0" smtClean="0"/>
          </a:p>
          <a:p>
            <a:r>
              <a:rPr lang="fr-FR" dirty="0" smtClean="0"/>
              <a:t>Que faire</a:t>
            </a:r>
            <a:r>
              <a:rPr lang="fr-FR" baseline="0" dirty="0" smtClean="0"/>
              <a:t> pour les objets loin de la passerelle ?</a:t>
            </a:r>
          </a:p>
          <a:p>
            <a:r>
              <a:rPr lang="fr-FR" baseline="0" dirty="0" smtClean="0"/>
              <a:t>Que faire pour diminuer la consommation ?</a:t>
            </a:r>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23DEB7C7-10E9-47FC-8E8E-76A44DD60E1A}" type="datetime1">
              <a:rPr lang="fr-FR" smtClean="0"/>
              <a:t>06/06/2017</a:t>
            </a:fld>
            <a:endParaRPr lang="fr-FR"/>
          </a:p>
        </p:txBody>
      </p:sp>
      <p:sp>
        <p:nvSpPr>
          <p:cNvPr id="6" name="Espace réservé du numéro de diapositive 5"/>
          <p:cNvSpPr>
            <a:spLocks noGrp="1"/>
          </p:cNvSpPr>
          <p:nvPr>
            <p:ph type="sldNum" sz="quarter" idx="12"/>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3343936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Voici un graphe qui positionne les différents types de réseau sans fils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 qui donne la bande passante en fonction de la portée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bande passante correspond au débit de donnée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Il est à noter que plus elle élevée plus la consommation d’énergie est importante.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voit le RFID et le NFC utilisé pour votre carte bancaire communicante.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Bluetooth, le Wifi, le  GSM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et pour atteindre mon </a:t>
            </a:r>
            <a:r>
              <a:rPr lang="fr-FR" sz="1200" kern="1200" dirty="0" err="1" smtClean="0">
                <a:solidFill>
                  <a:schemeClr val="tx1"/>
                </a:solidFill>
                <a:effectLst/>
                <a:latin typeface="+mn-lt"/>
                <a:ea typeface="+mn-ea"/>
                <a:cs typeface="+mn-cs"/>
              </a:rPr>
              <a:t>porte_clef</a:t>
            </a:r>
            <a:r>
              <a:rPr lang="fr-FR" sz="1200" kern="1200" dirty="0" smtClean="0">
                <a:solidFill>
                  <a:schemeClr val="tx1"/>
                </a:solidFill>
                <a:effectLst/>
                <a:latin typeface="+mn-lt"/>
                <a:ea typeface="+mn-ea"/>
                <a:cs typeface="+mn-cs"/>
              </a:rPr>
              <a:t> perdu au beau milieu de la forêt se développe les LPWAN.</a:t>
            </a:r>
          </a:p>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8AEE6D62-464D-4F4D-A54E-E761343B6854}" type="datetime1">
              <a:rPr lang="fr-FR" smtClean="0"/>
              <a:t>06/06/2017</a:t>
            </a:fld>
            <a:endParaRPr lang="fr-FR"/>
          </a:p>
        </p:txBody>
      </p:sp>
      <p:sp>
        <p:nvSpPr>
          <p:cNvPr id="6" name="Espace réservé du numéro de diapositive 5"/>
          <p:cNvSpPr>
            <a:spLocks noGrp="1"/>
          </p:cNvSpPr>
          <p:nvPr>
            <p:ph type="sldNum" sz="quarter" idx="12"/>
          </p:nvPr>
        </p:nvSpPr>
        <p:spPr/>
        <p:txBody>
          <a:bodyPr/>
          <a:lstStyle/>
          <a:p>
            <a:fld id="{08D7BDEA-8EA0-FE4F-8E67-406CE035A260}" type="slidenum">
              <a:rPr lang="fr-FR" smtClean="0"/>
              <a:t>13</a:t>
            </a:fld>
            <a:endParaRPr lang="fr-FR"/>
          </a:p>
        </p:txBody>
      </p:sp>
    </p:spTree>
    <p:extLst>
      <p:ext uri="{BB962C8B-B14F-4D97-AF65-F5344CB8AC3E}">
        <p14:creationId xmlns:p14="http://schemas.microsoft.com/office/powerpoint/2010/main" val="384812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Dans les années à venir les LPWAN ici au milieu vont représenter 45% des liaison de type </a:t>
            </a:r>
            <a:r>
              <a:rPr lang="fr-FR" sz="1200" kern="1200" dirty="0" err="1" smtClean="0">
                <a:solidFill>
                  <a:schemeClr val="tx1"/>
                </a:solidFill>
                <a:effectLst/>
                <a:latin typeface="+mn-lt"/>
                <a:ea typeface="+mn-ea"/>
                <a:cs typeface="+mn-cs"/>
              </a:rPr>
              <a:t>IoT</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avec un objectif de très faible consommation,</a:t>
            </a:r>
          </a:p>
          <a:p>
            <a:r>
              <a:rPr lang="fr-FR" sz="1200" kern="1200" dirty="0" smtClean="0">
                <a:solidFill>
                  <a:schemeClr val="tx1"/>
                </a:solidFill>
                <a:effectLst/>
                <a:latin typeface="+mn-lt"/>
                <a:ea typeface="+mn-ea"/>
                <a:cs typeface="+mn-cs"/>
              </a:rPr>
              <a:t> car très peu de débit mais une longue portée.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 part et d’autre on a les réseaux plus classiques.</a:t>
            </a:r>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3D63E835-042E-4F43-8A07-E754552A200D}" type="datetime1">
              <a:rPr lang="fr-FR" smtClean="0"/>
              <a:t>06/06/2017</a:t>
            </a:fld>
            <a:endParaRPr lang="fr-FR"/>
          </a:p>
        </p:txBody>
      </p:sp>
      <p:sp>
        <p:nvSpPr>
          <p:cNvPr id="6" name="Espace réservé du numéro de diapositive 5"/>
          <p:cNvSpPr>
            <a:spLocks noGrp="1"/>
          </p:cNvSpPr>
          <p:nvPr>
            <p:ph type="sldNum" sz="quarter" idx="12"/>
          </p:nvPr>
        </p:nvSpPr>
        <p:spPr/>
        <p:txBody>
          <a:bodyPr/>
          <a:lstStyle/>
          <a:p>
            <a:fld id="{08D7BDEA-8EA0-FE4F-8E67-406CE035A260}" type="slidenum">
              <a:rPr lang="fr-FR" smtClean="0"/>
              <a:t>14</a:t>
            </a:fld>
            <a:endParaRPr lang="fr-FR"/>
          </a:p>
        </p:txBody>
      </p:sp>
    </p:spTree>
    <p:extLst>
      <p:ext uri="{BB962C8B-B14F-4D97-AF65-F5344CB8AC3E}">
        <p14:creationId xmlns:p14="http://schemas.microsoft.com/office/powerpoint/2010/main" val="341061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En France on trouve principalement deux réseaux LPWAN </a:t>
            </a:r>
          </a:p>
          <a:p>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LoRa</a:t>
            </a:r>
            <a:r>
              <a:rPr lang="fr-FR" sz="1200" kern="1200" dirty="0" smtClean="0">
                <a:solidFill>
                  <a:schemeClr val="tx1"/>
                </a:solidFill>
                <a:effectLst/>
                <a:latin typeface="+mn-lt"/>
                <a:ea typeface="+mn-ea"/>
                <a:cs typeface="+mn-cs"/>
              </a:rPr>
              <a:t> (long range) soutenu par orange et Bouygues télécom et </a:t>
            </a:r>
            <a:r>
              <a:rPr lang="fr-FR" sz="1200" kern="1200" dirty="0" err="1" smtClean="0">
                <a:solidFill>
                  <a:schemeClr val="tx1"/>
                </a:solidFill>
                <a:effectLst/>
                <a:latin typeface="+mn-lt"/>
                <a:ea typeface="+mn-ea"/>
                <a:cs typeface="+mn-cs"/>
              </a:rPr>
              <a:t>SigFox</a:t>
            </a:r>
            <a:r>
              <a:rPr lang="fr-FR" sz="1200" kern="1200" dirty="0" smtClean="0">
                <a:solidFill>
                  <a:schemeClr val="tx1"/>
                </a:solidFill>
                <a:effectLst/>
                <a:latin typeface="+mn-lt"/>
                <a:ea typeface="+mn-ea"/>
                <a:cs typeface="+mn-cs"/>
              </a:rPr>
              <a:t> qui a le soutien de SFR.</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 l’heure actuelle </a:t>
            </a:r>
            <a:r>
              <a:rPr lang="fr-FR" sz="1200" kern="1200" dirty="0" err="1" smtClean="0">
                <a:solidFill>
                  <a:schemeClr val="tx1"/>
                </a:solidFill>
                <a:effectLst/>
                <a:latin typeface="+mn-lt"/>
                <a:ea typeface="+mn-ea"/>
                <a:cs typeface="+mn-cs"/>
              </a:rPr>
              <a:t>LoRa</a:t>
            </a:r>
            <a:r>
              <a:rPr lang="fr-FR" sz="1200" kern="1200" dirty="0" smtClean="0">
                <a:solidFill>
                  <a:schemeClr val="tx1"/>
                </a:solidFill>
                <a:effectLst/>
                <a:latin typeface="+mn-lt"/>
                <a:ea typeface="+mn-ea"/>
                <a:cs typeface="+mn-cs"/>
              </a:rPr>
              <a:t> couvre 8% des grandes agglomérations </a:t>
            </a:r>
          </a:p>
          <a:p>
            <a:r>
              <a:rPr lang="fr-FR" sz="1200" kern="1200" dirty="0" smtClean="0">
                <a:solidFill>
                  <a:schemeClr val="tx1"/>
                </a:solidFill>
                <a:effectLst/>
                <a:latin typeface="+mn-lt"/>
                <a:ea typeface="+mn-ea"/>
                <a:cs typeface="+mn-cs"/>
              </a:rPr>
              <a:t>et </a:t>
            </a:r>
            <a:r>
              <a:rPr lang="fr-FR" sz="1200" kern="1200" dirty="0" err="1" smtClean="0">
                <a:solidFill>
                  <a:schemeClr val="tx1"/>
                </a:solidFill>
                <a:effectLst/>
                <a:latin typeface="+mn-lt"/>
                <a:ea typeface="+mn-ea"/>
                <a:cs typeface="+mn-cs"/>
              </a:rPr>
              <a:t>SigFox</a:t>
            </a:r>
            <a:r>
              <a:rPr lang="fr-FR" sz="1200" kern="1200" dirty="0" smtClean="0">
                <a:solidFill>
                  <a:schemeClr val="tx1"/>
                </a:solidFill>
                <a:effectLst/>
                <a:latin typeface="+mn-lt"/>
                <a:ea typeface="+mn-ea"/>
                <a:cs typeface="+mn-cs"/>
              </a:rPr>
              <a:t> couvre 95% du territoire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Dans les caractéristiques on notera la durée de vie des batteries de 8 à 10 ans </a:t>
            </a:r>
          </a:p>
          <a:p>
            <a:r>
              <a:rPr lang="fr-FR" sz="1200" kern="1200" dirty="0" smtClean="0">
                <a:solidFill>
                  <a:schemeClr val="tx1"/>
                </a:solidFill>
                <a:effectLst/>
                <a:latin typeface="+mn-lt"/>
                <a:ea typeface="+mn-ea"/>
                <a:cs typeface="+mn-cs"/>
              </a:rPr>
              <a:t>Le cout d’abonnement est de 1 à 2 euros par an et par objets..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15</a:t>
            </a:fld>
            <a:endParaRPr lang="fr-FR"/>
          </a:p>
        </p:txBody>
      </p:sp>
      <p:sp>
        <p:nvSpPr>
          <p:cNvPr id="5" name="Espace réservé de la date 4"/>
          <p:cNvSpPr>
            <a:spLocks noGrp="1"/>
          </p:cNvSpPr>
          <p:nvPr>
            <p:ph type="dt" idx="11"/>
          </p:nvPr>
        </p:nvSpPr>
        <p:spPr/>
        <p:txBody>
          <a:bodyPr/>
          <a:lstStyle/>
          <a:p>
            <a:fld id="{B3AC937C-F7C3-4C3F-AB93-BCF18CB9D43B}" type="datetime1">
              <a:rPr lang="fr-FR" smtClean="0"/>
              <a:t>06/06/2017</a:t>
            </a:fld>
            <a:endParaRPr lang="fr-FR"/>
          </a:p>
        </p:txBody>
      </p:sp>
      <p:sp>
        <p:nvSpPr>
          <p:cNvPr id="6" name="Espace réservé de l'en-tête 5"/>
          <p:cNvSpPr>
            <a:spLocks noGrp="1"/>
          </p:cNvSpPr>
          <p:nvPr>
            <p:ph type="hdr" sz="quarter" idx="12"/>
          </p:nvPr>
        </p:nvSpPr>
        <p:spPr/>
        <p:txBody>
          <a:bodyPr/>
          <a:lstStyle/>
          <a:p>
            <a:endParaRPr lang="fr-FR"/>
          </a:p>
        </p:txBody>
      </p:sp>
    </p:spTree>
    <p:extLst>
      <p:ext uri="{BB962C8B-B14F-4D97-AF65-F5344CB8AC3E}">
        <p14:creationId xmlns:p14="http://schemas.microsoft.com/office/powerpoint/2010/main" val="1383929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 que nos étudiants puissent appréhender ce type de réseau.</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Il existe chez les fabricants de microcontrôleur des kits de développement abordables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qui vont nous permettre dans le cadre de TP ou de projet d’étudier ces nouveaux types de réseaux.</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y a de nombreuses applications qui peuvent être développées pour ces périphériques</a:t>
            </a:r>
            <a:endParaRPr lang="fr-FR" sz="1200" kern="1200" dirty="0">
              <a:solidFill>
                <a:schemeClr val="tx1"/>
              </a:solidFill>
              <a:effectLst/>
              <a:latin typeface="+mn-lt"/>
              <a:ea typeface="+mn-ea"/>
              <a:cs typeface="+mn-cs"/>
            </a:endParaRPr>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07852542-555D-4F30-9C51-121E16B37762}" type="datetime1">
              <a:rPr lang="fr-FR" smtClean="0"/>
              <a:t>06/06/2017</a:t>
            </a:fld>
            <a:endParaRPr lang="fr-FR"/>
          </a:p>
        </p:txBody>
      </p:sp>
      <p:sp>
        <p:nvSpPr>
          <p:cNvPr id="6" name="Espace réservé du numéro de diapositive 5"/>
          <p:cNvSpPr>
            <a:spLocks noGrp="1"/>
          </p:cNvSpPr>
          <p:nvPr>
            <p:ph type="sldNum" sz="quarter" idx="12"/>
          </p:nvPr>
        </p:nvSpPr>
        <p:spPr/>
        <p:txBody>
          <a:bodyPr/>
          <a:lstStyle/>
          <a:p>
            <a:fld id="{08D7BDEA-8EA0-FE4F-8E67-406CE035A260}" type="slidenum">
              <a:rPr lang="fr-FR" smtClean="0"/>
              <a:t>16</a:t>
            </a:fld>
            <a:endParaRPr lang="fr-FR"/>
          </a:p>
        </p:txBody>
      </p:sp>
    </p:spTree>
    <p:extLst>
      <p:ext uri="{BB962C8B-B14F-4D97-AF65-F5344CB8AC3E}">
        <p14:creationId xmlns:p14="http://schemas.microsoft.com/office/powerpoint/2010/main" val="138286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 le cas particulier des véhicules, il y a en cours de développement des réseaux spécifiques :</a:t>
            </a:r>
          </a:p>
          <a:p>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V2X  </a:t>
            </a:r>
            <a:r>
              <a:rPr lang="en-US" sz="1200" kern="1200" dirty="0" err="1" smtClean="0">
                <a:solidFill>
                  <a:schemeClr val="tx1"/>
                </a:solidFill>
                <a:effectLst/>
                <a:latin typeface="+mn-lt"/>
                <a:ea typeface="+mn-ea"/>
                <a:cs typeface="+mn-cs"/>
              </a:rPr>
              <a:t>vehicule</a:t>
            </a:r>
            <a:r>
              <a:rPr lang="en-US" sz="1200" kern="1200" dirty="0" smtClean="0">
                <a:solidFill>
                  <a:schemeClr val="tx1"/>
                </a:solidFill>
                <a:effectLst/>
                <a:latin typeface="+mn-lt"/>
                <a:ea typeface="+mn-ea"/>
                <a:cs typeface="+mn-cs"/>
              </a:rPr>
              <a:t> to anything  / V2I </a:t>
            </a:r>
            <a:r>
              <a:rPr lang="en-US" sz="1200" kern="1200" dirty="0" err="1" smtClean="0">
                <a:solidFill>
                  <a:schemeClr val="tx1"/>
                </a:solidFill>
                <a:effectLst/>
                <a:latin typeface="+mn-lt"/>
                <a:ea typeface="+mn-ea"/>
                <a:cs typeface="+mn-cs"/>
              </a:rPr>
              <a:t>vehicule</a:t>
            </a:r>
            <a:r>
              <a:rPr lang="en-US" sz="1200" kern="1200" dirty="0" smtClean="0">
                <a:solidFill>
                  <a:schemeClr val="tx1"/>
                </a:solidFill>
                <a:effectLst/>
                <a:latin typeface="+mn-lt"/>
                <a:ea typeface="+mn-ea"/>
                <a:cs typeface="+mn-cs"/>
              </a:rPr>
              <a:t> to infrastructure et V2V  </a:t>
            </a:r>
            <a:r>
              <a:rPr lang="en-US" sz="1200" kern="1200" dirty="0" err="1" smtClean="0">
                <a:solidFill>
                  <a:schemeClr val="tx1"/>
                </a:solidFill>
                <a:effectLst/>
                <a:latin typeface="+mn-lt"/>
                <a:ea typeface="+mn-ea"/>
                <a:cs typeface="+mn-cs"/>
              </a:rPr>
              <a:t>vehicule</a:t>
            </a:r>
            <a:r>
              <a:rPr lang="en-US" sz="1200" kern="1200" dirty="0" smtClean="0">
                <a:solidFill>
                  <a:schemeClr val="tx1"/>
                </a:solidFill>
                <a:effectLst/>
                <a:latin typeface="+mn-lt"/>
                <a:ea typeface="+mn-ea"/>
                <a:cs typeface="+mn-cs"/>
              </a:rPr>
              <a:t> to </a:t>
            </a:r>
            <a:r>
              <a:rPr lang="en-US" sz="1200" kern="1200" dirty="0" err="1" smtClean="0">
                <a:solidFill>
                  <a:schemeClr val="tx1"/>
                </a:solidFill>
                <a:effectLst/>
                <a:latin typeface="+mn-lt"/>
                <a:ea typeface="+mn-ea"/>
                <a:cs typeface="+mn-cs"/>
              </a:rPr>
              <a:t>vehicule</a:t>
            </a:r>
            <a:r>
              <a:rPr lang="en-US"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fait de rendre les véhicules communicants </a:t>
            </a:r>
            <a:r>
              <a:rPr lang="fr-FR" sz="1200" kern="1200" dirty="0" err="1" smtClean="0">
                <a:solidFill>
                  <a:schemeClr val="tx1"/>
                </a:solidFill>
                <a:effectLst/>
                <a:latin typeface="+mn-lt"/>
                <a:ea typeface="+mn-ea"/>
                <a:cs typeface="+mn-cs"/>
              </a:rPr>
              <a:t>entre-eux</a:t>
            </a:r>
            <a:r>
              <a:rPr lang="fr-FR" sz="1200" kern="1200" dirty="0" smtClean="0">
                <a:solidFill>
                  <a:schemeClr val="tx1"/>
                </a:solidFill>
                <a:effectLst/>
                <a:latin typeface="+mn-lt"/>
                <a:ea typeface="+mn-ea"/>
                <a:cs typeface="+mn-cs"/>
              </a:rPr>
              <a:t> est séduisant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mais ce n’est pas la solution  car le véhicule se retrouvera confronté à des véhicules ou à des objets non communicants.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est donc préférable dans un premier temps de développer un véhicule qui analyse son environnement.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C’est pour cela que je passe la parole à </a:t>
            </a:r>
            <a:r>
              <a:rPr lang="fr-FR" sz="1200" kern="1200" dirty="0" err="1" smtClean="0">
                <a:solidFill>
                  <a:schemeClr val="tx1"/>
                </a:solidFill>
                <a:effectLst/>
                <a:latin typeface="+mn-lt"/>
                <a:ea typeface="+mn-ea"/>
                <a:cs typeface="+mn-cs"/>
              </a:rPr>
              <a:t>M.Féron</a:t>
            </a:r>
            <a:r>
              <a:rPr lang="fr-FR" sz="1200" kern="1200" dirty="0" smtClean="0">
                <a:solidFill>
                  <a:schemeClr val="tx1"/>
                </a:solidFill>
                <a:effectLst/>
                <a:latin typeface="+mn-lt"/>
                <a:ea typeface="+mn-ea"/>
                <a:cs typeface="+mn-cs"/>
              </a:rPr>
              <a:t> qui va vous parler du véhicule autonome.</a:t>
            </a:r>
          </a:p>
          <a:p>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Merci de votre attention.</a:t>
            </a:r>
            <a:endParaRPr lang="fr-FR" sz="1200" kern="1200" dirty="0">
              <a:solidFill>
                <a:schemeClr val="tx1"/>
              </a:solidFill>
              <a:effectLst/>
              <a:latin typeface="+mn-lt"/>
              <a:ea typeface="+mn-ea"/>
              <a:cs typeface="+mn-cs"/>
            </a:endParaRPr>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E6474AE5-2B9F-4FF3-A85E-7BCB0F0DD782}" type="datetime1">
              <a:rPr lang="fr-FR" smtClean="0"/>
              <a:t>06/06/2017</a:t>
            </a:fld>
            <a:endParaRPr lang="fr-FR"/>
          </a:p>
        </p:txBody>
      </p:sp>
      <p:sp>
        <p:nvSpPr>
          <p:cNvPr id="6" name="Espace réservé du numéro de diapositive 5"/>
          <p:cNvSpPr>
            <a:spLocks noGrp="1"/>
          </p:cNvSpPr>
          <p:nvPr>
            <p:ph type="sldNum" sz="quarter" idx="12"/>
          </p:nvPr>
        </p:nvSpPr>
        <p:spPr/>
        <p:txBody>
          <a:bodyPr/>
          <a:lstStyle/>
          <a:p>
            <a:fld id="{08D7BDEA-8EA0-FE4F-8E67-406CE035A260}" type="slidenum">
              <a:rPr lang="fr-FR" smtClean="0"/>
              <a:t>17</a:t>
            </a:fld>
            <a:endParaRPr lang="fr-FR"/>
          </a:p>
        </p:txBody>
      </p:sp>
    </p:spTree>
    <p:extLst>
      <p:ext uri="{BB962C8B-B14F-4D97-AF65-F5344CB8AC3E}">
        <p14:creationId xmlns:p14="http://schemas.microsoft.com/office/powerpoint/2010/main" val="23930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18</a:t>
            </a:fld>
            <a:endParaRPr lang="fr-FR"/>
          </a:p>
        </p:txBody>
      </p:sp>
      <p:sp>
        <p:nvSpPr>
          <p:cNvPr id="5" name="Espace réservé de la date 4"/>
          <p:cNvSpPr>
            <a:spLocks noGrp="1"/>
          </p:cNvSpPr>
          <p:nvPr>
            <p:ph type="dt" idx="11"/>
          </p:nvPr>
        </p:nvSpPr>
        <p:spPr/>
        <p:txBody>
          <a:bodyPr/>
          <a:lstStyle/>
          <a:p>
            <a:fld id="{A13536D0-97F6-41A7-A10C-8414441B557D}" type="datetime1">
              <a:rPr lang="fr-FR" smtClean="0"/>
              <a:t>06/06/2017</a:t>
            </a:fld>
            <a:endParaRPr lang="fr-FR"/>
          </a:p>
        </p:txBody>
      </p:sp>
      <p:sp>
        <p:nvSpPr>
          <p:cNvPr id="6" name="Espace réservé de l'en-tête 5"/>
          <p:cNvSpPr>
            <a:spLocks noGrp="1"/>
          </p:cNvSpPr>
          <p:nvPr>
            <p:ph type="hdr" sz="quarter" idx="12"/>
          </p:nvPr>
        </p:nvSpPr>
        <p:spPr/>
        <p:txBody>
          <a:bodyPr/>
          <a:lstStyle/>
          <a:p>
            <a:endParaRPr lang="fr-FR"/>
          </a:p>
        </p:txBody>
      </p:sp>
    </p:spTree>
    <p:extLst>
      <p:ext uri="{BB962C8B-B14F-4D97-AF65-F5344CB8AC3E}">
        <p14:creationId xmlns:p14="http://schemas.microsoft.com/office/powerpoint/2010/main" val="206067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92188" y="777875"/>
            <a:ext cx="5114925" cy="3836988"/>
          </a:xfrm>
          <a:solidFill>
            <a:srgbClr val="99CCFF"/>
          </a:solidFill>
          <a:ln w="25400">
            <a:solidFill>
              <a:srgbClr val="000000"/>
            </a:solidFill>
            <a:prstDash val="solid"/>
          </a:ln>
        </p:spPr>
      </p:sp>
      <p:sp>
        <p:nvSpPr>
          <p:cNvPr id="3" name="Espace réservé des commentaires 2"/>
          <p:cNvSpPr txBox="1">
            <a:spLocks noGrp="1"/>
          </p:cNvSpPr>
          <p:nvPr>
            <p:ph type="body" sz="quarter" idx="1"/>
          </p:nvPr>
        </p:nvSpPr>
        <p:spPr>
          <a:xfrm>
            <a:off x="709961" y="4861354"/>
            <a:ext cx="5679346" cy="284681"/>
          </a:xfrm>
        </p:spPr>
        <p:txBody>
          <a:bodyPr>
            <a:spAutoFit/>
          </a:bodyPr>
          <a:lstStyle/>
          <a:p>
            <a:endParaRPr lang="fr-FR" dirty="0"/>
          </a:p>
        </p:txBody>
      </p:sp>
    </p:spTree>
    <p:extLst>
      <p:ext uri="{BB962C8B-B14F-4D97-AF65-F5344CB8AC3E}">
        <p14:creationId xmlns:p14="http://schemas.microsoft.com/office/powerpoint/2010/main" val="288323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92188" y="777875"/>
            <a:ext cx="5114925" cy="3836988"/>
          </a:xfrm>
          <a:solidFill>
            <a:srgbClr val="99CCFF"/>
          </a:solidFill>
          <a:ln w="25400">
            <a:solidFill>
              <a:srgbClr val="000000"/>
            </a:solidFill>
            <a:prstDash val="solid"/>
          </a:ln>
        </p:spPr>
      </p:sp>
      <p:sp>
        <p:nvSpPr>
          <p:cNvPr id="3" name="Espace réservé des commentaires 2"/>
          <p:cNvSpPr txBox="1">
            <a:spLocks noGrp="1"/>
          </p:cNvSpPr>
          <p:nvPr>
            <p:ph type="body" sz="quarter" idx="1"/>
          </p:nvPr>
        </p:nvSpPr>
        <p:spPr>
          <a:xfrm>
            <a:off x="709961" y="4861354"/>
            <a:ext cx="5679346" cy="1023345"/>
          </a:xfrm>
        </p:spPr>
        <p:txBody>
          <a:bodyPr>
            <a:spAutoFit/>
          </a:bodyPr>
          <a:lstStyle/>
          <a:p>
            <a:r>
              <a:rPr lang="fr-FR" sz="1200" kern="1200" dirty="0" smtClean="0">
                <a:solidFill>
                  <a:schemeClr val="tx1"/>
                </a:solidFill>
                <a:effectLst/>
                <a:latin typeface="+mn-lt"/>
                <a:ea typeface="+mn-ea"/>
                <a:cs typeface="+mn-cs"/>
              </a:rPr>
              <a:t>Nous avons ici quelques exemples de systèmes embarqués,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va les retrouver dans les transports, dans l’industrie avec des robots,</a:t>
            </a:r>
          </a:p>
          <a:p>
            <a:r>
              <a:rPr lang="fr-FR" sz="1200" kern="1200" dirty="0" smtClean="0">
                <a:solidFill>
                  <a:schemeClr val="tx1"/>
                </a:solidFill>
                <a:effectLst/>
                <a:latin typeface="+mn-lt"/>
                <a:ea typeface="+mn-ea"/>
                <a:cs typeface="+mn-cs"/>
              </a:rPr>
              <a:t> dans la cuisine avec la cafetière qui est ici, </a:t>
            </a:r>
          </a:p>
          <a:p>
            <a:r>
              <a:rPr lang="fr-FR" sz="1200" kern="1200" dirty="0" smtClean="0">
                <a:solidFill>
                  <a:schemeClr val="tx1"/>
                </a:solidFill>
                <a:effectLst/>
                <a:latin typeface="+mn-lt"/>
                <a:ea typeface="+mn-ea"/>
                <a:cs typeface="+mn-cs"/>
              </a:rPr>
              <a:t>des terminaux de paiements,</a:t>
            </a:r>
          </a:p>
          <a:p>
            <a:r>
              <a:rPr lang="fr-FR" sz="1200" kern="1200" dirty="0" smtClean="0">
                <a:solidFill>
                  <a:schemeClr val="tx1"/>
                </a:solidFill>
                <a:effectLst/>
                <a:latin typeface="+mn-lt"/>
                <a:ea typeface="+mn-ea"/>
                <a:cs typeface="+mn-cs"/>
              </a:rPr>
              <a:t> des systèmes de surveillance, </a:t>
            </a:r>
          </a:p>
          <a:p>
            <a:r>
              <a:rPr lang="fr-FR" sz="1200" kern="1200" dirty="0" smtClean="0">
                <a:solidFill>
                  <a:schemeClr val="tx1"/>
                </a:solidFill>
                <a:effectLst/>
                <a:latin typeface="+mn-lt"/>
                <a:ea typeface="+mn-ea"/>
                <a:cs typeface="+mn-cs"/>
              </a:rPr>
              <a:t>les alarmes,</a:t>
            </a:r>
          </a:p>
          <a:p>
            <a:r>
              <a:rPr lang="fr-FR" sz="1200" kern="1200" dirty="0" smtClean="0">
                <a:solidFill>
                  <a:schemeClr val="tx1"/>
                </a:solidFill>
                <a:effectLst/>
                <a:latin typeface="+mn-lt"/>
                <a:ea typeface="+mn-ea"/>
                <a:cs typeface="+mn-cs"/>
              </a:rPr>
              <a:t> les photocopieurs,</a:t>
            </a:r>
          </a:p>
          <a:p>
            <a:r>
              <a:rPr lang="fr-FR" sz="1200" kern="1200" dirty="0" smtClean="0">
                <a:solidFill>
                  <a:schemeClr val="tx1"/>
                </a:solidFill>
                <a:effectLst/>
                <a:latin typeface="+mn-lt"/>
                <a:ea typeface="+mn-ea"/>
                <a:cs typeface="+mn-cs"/>
              </a:rPr>
              <a:t> un certain nombre de choses,</a:t>
            </a:r>
          </a:p>
          <a:p>
            <a:r>
              <a:rPr lang="fr-FR" sz="1200" kern="1200" dirty="0" smtClean="0">
                <a:solidFill>
                  <a:schemeClr val="tx1"/>
                </a:solidFill>
                <a:effectLst/>
                <a:latin typeface="+mn-lt"/>
                <a:ea typeface="+mn-ea"/>
                <a:cs typeface="+mn-cs"/>
              </a:rPr>
              <a:t> c’est très varié,</a:t>
            </a:r>
          </a:p>
          <a:p>
            <a:r>
              <a:rPr lang="fr-FR" sz="1200" kern="1200" dirty="0" smtClean="0">
                <a:solidFill>
                  <a:schemeClr val="tx1"/>
                </a:solidFill>
                <a:effectLst/>
                <a:latin typeface="+mn-lt"/>
                <a:ea typeface="+mn-ea"/>
                <a:cs typeface="+mn-cs"/>
              </a:rPr>
              <a:t> cela va de la chose la plus insignifiante</a:t>
            </a:r>
          </a:p>
          <a:p>
            <a:r>
              <a:rPr lang="fr-FR" sz="1200" kern="1200" dirty="0" smtClean="0">
                <a:solidFill>
                  <a:schemeClr val="tx1"/>
                </a:solidFill>
                <a:effectLst/>
                <a:latin typeface="+mn-lt"/>
                <a:ea typeface="+mn-ea"/>
                <a:cs typeface="+mn-cs"/>
              </a:rPr>
              <a:t> aux équipements les plus complexes,</a:t>
            </a:r>
          </a:p>
          <a:p>
            <a:r>
              <a:rPr lang="fr-FR" sz="1200" kern="1200" dirty="0" smtClean="0">
                <a:solidFill>
                  <a:schemeClr val="tx1"/>
                </a:solidFill>
                <a:effectLst/>
                <a:latin typeface="+mn-lt"/>
                <a:ea typeface="+mn-ea"/>
                <a:cs typeface="+mn-cs"/>
              </a:rPr>
              <a:t> on a du mal à imaginer que l’on puisse avoir un microcontrôleur à l’intérieur d’une cafetière </a:t>
            </a:r>
          </a:p>
          <a:p>
            <a:r>
              <a:rPr lang="fr-FR" sz="1200" kern="1200" dirty="0" smtClean="0">
                <a:solidFill>
                  <a:schemeClr val="tx1"/>
                </a:solidFill>
                <a:effectLst/>
                <a:latin typeface="+mn-lt"/>
                <a:ea typeface="+mn-ea"/>
                <a:cs typeface="+mn-cs"/>
              </a:rPr>
              <a:t>et pourtant c’est le cas ici.</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 noter que les premiers systèmes embarqués semblent apparaitre dans les années 60 ;</a:t>
            </a:r>
          </a:p>
          <a:p>
            <a:r>
              <a:rPr lang="fr-FR" sz="1200" kern="1200" dirty="0" smtClean="0">
                <a:solidFill>
                  <a:schemeClr val="tx1"/>
                </a:solidFill>
                <a:effectLst/>
                <a:latin typeface="+mn-lt"/>
                <a:ea typeface="+mn-ea"/>
                <a:cs typeface="+mn-cs"/>
              </a:rPr>
              <a:t> on a vu précédemment Apollo 11.</a:t>
            </a:r>
          </a:p>
          <a:p>
            <a:r>
              <a:rPr lang="fr-FR" sz="1200" kern="1200" dirty="0" smtClean="0">
                <a:solidFill>
                  <a:schemeClr val="tx1"/>
                </a:solidFill>
                <a:effectLst/>
                <a:latin typeface="+mn-lt"/>
                <a:ea typeface="+mn-ea"/>
                <a:cs typeface="+mn-cs"/>
              </a:rPr>
              <a:t> Les premiers robots manipulateurs sont apparus à la même époque dans les centrales nucléaire.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microordinateurs tels qu’on les connait actuellement sont arrivés bien plus tard.</a:t>
            </a:r>
          </a:p>
          <a:p>
            <a:r>
              <a:rPr lang="fr-FR" sz="1200" kern="1200" dirty="0" smtClean="0">
                <a:solidFill>
                  <a:schemeClr val="tx1"/>
                </a:solidFill>
                <a:effectLst/>
                <a:latin typeface="+mn-lt"/>
                <a:ea typeface="+mn-ea"/>
                <a:cs typeface="+mn-cs"/>
              </a:rPr>
              <a:t> Comme le </a:t>
            </a:r>
            <a:r>
              <a:rPr lang="fr-FR" sz="1200" kern="1200" dirty="0" err="1" smtClean="0">
                <a:solidFill>
                  <a:schemeClr val="tx1"/>
                </a:solidFill>
                <a:effectLst/>
                <a:latin typeface="+mn-lt"/>
                <a:ea typeface="+mn-ea"/>
                <a:cs typeface="+mn-cs"/>
              </a:rPr>
              <a:t>Micral</a:t>
            </a:r>
            <a:r>
              <a:rPr lang="fr-FR" sz="1200" kern="1200" dirty="0" smtClean="0">
                <a:solidFill>
                  <a:schemeClr val="tx1"/>
                </a:solidFill>
                <a:effectLst/>
                <a:latin typeface="+mn-lt"/>
                <a:ea typeface="+mn-ea"/>
                <a:cs typeface="+mn-cs"/>
              </a:rPr>
              <a:t> d’André Truong qui date de 1972.</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les foyers et dans les écoles il a eu le MO5 (Thomson) , il a été commercialisé à partir de 1984.</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 autre repère : la première épreuve d’informatique est apparue pour le concours de l’agrégation de sciences industrielles en 1980.</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9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92188" y="777875"/>
            <a:ext cx="5114925" cy="3836988"/>
          </a:xfrm>
          <a:solidFill>
            <a:srgbClr val="99CCFF"/>
          </a:solidFill>
          <a:ln w="25400">
            <a:solidFill>
              <a:srgbClr val="000000"/>
            </a:solidFill>
            <a:prstDash val="solid"/>
          </a:ln>
        </p:spPr>
      </p:sp>
      <p:sp>
        <p:nvSpPr>
          <p:cNvPr id="3" name="Espace réservé des commentaires 2"/>
          <p:cNvSpPr txBox="1">
            <a:spLocks noGrp="1"/>
          </p:cNvSpPr>
          <p:nvPr>
            <p:ph type="body" sz="quarter" idx="1"/>
          </p:nvPr>
        </p:nvSpPr>
        <p:spPr>
          <a:xfrm>
            <a:off x="709961" y="4861354"/>
            <a:ext cx="5679346" cy="284681"/>
          </a:xfrm>
        </p:spPr>
        <p:txBody>
          <a:bodyPr>
            <a:spAutoFit/>
          </a:bodyPr>
          <a:lstStyle/>
          <a:p>
            <a:r>
              <a:rPr lang="fr-FR" sz="1200" kern="1200" dirty="0" smtClean="0">
                <a:solidFill>
                  <a:schemeClr val="tx1"/>
                </a:solidFill>
                <a:effectLst/>
                <a:latin typeface="+mn-lt"/>
                <a:ea typeface="+mn-ea"/>
                <a:cs typeface="+mn-cs"/>
              </a:rPr>
              <a:t>D’un point de vue économique</a:t>
            </a:r>
          </a:p>
          <a:p>
            <a:r>
              <a:rPr lang="fr-FR" sz="1200" kern="1200" dirty="0" smtClean="0">
                <a:solidFill>
                  <a:schemeClr val="tx1"/>
                </a:solidFill>
                <a:effectLst/>
                <a:latin typeface="+mn-lt"/>
                <a:ea typeface="+mn-ea"/>
                <a:cs typeface="+mn-cs"/>
              </a:rPr>
              <a:t> si on s’intéresse au nombre d’unités vendues pour les microcontrôleurs</a:t>
            </a:r>
          </a:p>
          <a:p>
            <a:r>
              <a:rPr lang="fr-FR" sz="1200" kern="1200" dirty="0" smtClean="0">
                <a:solidFill>
                  <a:schemeClr val="tx1"/>
                </a:solidFill>
                <a:effectLst/>
                <a:latin typeface="+mn-lt"/>
                <a:ea typeface="+mn-ea"/>
                <a:cs typeface="+mn-cs"/>
              </a:rPr>
              <a:t> qui sont principalement utilisés dans les systèmes embarqués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on note 18 Milliards d’unités vendues en 2016.</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Les Ordinateurs de leur côté représentent 260 millions d’unités.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Donc finalement on voit que l’ordinateur représente à peine 1% des systèmes programmables.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Ce qui veut dire qu’à l’heure actuelle une très grande majorité </a:t>
            </a:r>
          </a:p>
          <a:p>
            <a:r>
              <a:rPr lang="fr-FR" sz="1200" kern="1200" dirty="0" smtClean="0">
                <a:solidFill>
                  <a:schemeClr val="tx1"/>
                </a:solidFill>
                <a:effectLst/>
                <a:latin typeface="+mn-lt"/>
                <a:ea typeface="+mn-ea"/>
                <a:cs typeface="+mn-cs"/>
              </a:rPr>
              <a:t>de développement informatique trouve sa place dans un système </a:t>
            </a:r>
          </a:p>
          <a:p>
            <a:r>
              <a:rPr lang="fr-FR" sz="1200" kern="1200" dirty="0" smtClean="0">
                <a:solidFill>
                  <a:schemeClr val="tx1"/>
                </a:solidFill>
                <a:effectLst/>
                <a:latin typeface="+mn-lt"/>
                <a:ea typeface="+mn-ea"/>
                <a:cs typeface="+mn-cs"/>
              </a:rPr>
              <a:t>embarqué et pas dans un ordinateur.</a:t>
            </a:r>
          </a:p>
          <a:p>
            <a:pPr lvl="0"/>
            <a:endParaRPr lang="fr-FR" dirty="0" smtClean="0"/>
          </a:p>
          <a:p>
            <a:pPr lvl="0"/>
            <a:r>
              <a:rPr lang="fr-FR" dirty="0" smtClean="0"/>
              <a:t>Le </a:t>
            </a:r>
            <a:r>
              <a:rPr lang="fr-FR" dirty="0"/>
              <a:t>marché des systèmes embarqués est en progression de 10 % par an environ….</a:t>
            </a:r>
          </a:p>
        </p:txBody>
      </p:sp>
    </p:spTree>
    <p:extLst>
      <p:ext uri="{BB962C8B-B14F-4D97-AF65-F5344CB8AC3E}">
        <p14:creationId xmlns:p14="http://schemas.microsoft.com/office/powerpoint/2010/main" val="203322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92188" y="777875"/>
            <a:ext cx="5114925" cy="3836988"/>
          </a:xfrm>
          <a:solidFill>
            <a:srgbClr val="99CCFF"/>
          </a:solidFill>
          <a:ln w="25400">
            <a:solidFill>
              <a:srgbClr val="000000"/>
            </a:solidFill>
            <a:prstDash val="solid"/>
          </a:ln>
        </p:spPr>
      </p:sp>
      <p:sp>
        <p:nvSpPr>
          <p:cNvPr id="3" name="Espace réservé des commentaires 2"/>
          <p:cNvSpPr txBox="1">
            <a:spLocks noGrp="1"/>
          </p:cNvSpPr>
          <p:nvPr>
            <p:ph type="body" sz="quarter" idx="1"/>
          </p:nvPr>
        </p:nvSpPr>
        <p:spPr>
          <a:xfrm>
            <a:off x="709961" y="4861354"/>
            <a:ext cx="5679346" cy="2131341"/>
          </a:xfrm>
        </p:spPr>
        <p:txBody>
          <a:bodyPr>
            <a:spAutoFit/>
          </a:bodyPr>
          <a:lstStyle/>
          <a:p>
            <a:pPr lvl="0"/>
            <a:endParaRPr lang="fr-FR" dirty="0"/>
          </a:p>
          <a:p>
            <a:pPr lvl="0"/>
            <a:endParaRPr lang="fr-FR" dirty="0"/>
          </a:p>
        </p:txBody>
      </p:sp>
    </p:spTree>
    <p:extLst>
      <p:ext uri="{BB962C8B-B14F-4D97-AF65-F5344CB8AC3E}">
        <p14:creationId xmlns:p14="http://schemas.microsoft.com/office/powerpoint/2010/main" val="299533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92188" y="777875"/>
            <a:ext cx="5114925" cy="3836988"/>
          </a:xfrm>
          <a:solidFill>
            <a:srgbClr val="99CCFF"/>
          </a:solidFill>
          <a:ln w="25400">
            <a:solidFill>
              <a:srgbClr val="000000"/>
            </a:solidFill>
            <a:prstDash val="solid"/>
          </a:ln>
        </p:spPr>
      </p:sp>
      <p:sp>
        <p:nvSpPr>
          <p:cNvPr id="3" name="Espace réservé des commentaires 2"/>
          <p:cNvSpPr txBox="1">
            <a:spLocks noGrp="1"/>
          </p:cNvSpPr>
          <p:nvPr>
            <p:ph type="body" sz="quarter" idx="1"/>
          </p:nvPr>
        </p:nvSpPr>
        <p:spPr>
          <a:xfrm>
            <a:off x="709961" y="4861354"/>
            <a:ext cx="5679346" cy="1023345"/>
          </a:xfrm>
        </p:spPr>
        <p:txBody>
          <a:bodyPr>
            <a:spAutoFit/>
          </a:bodyPr>
          <a:lstStyle/>
          <a:p>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6364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92188" y="777875"/>
            <a:ext cx="5114925" cy="3836988"/>
          </a:xfrm>
          <a:solidFill>
            <a:srgbClr val="99CCFF"/>
          </a:solidFill>
          <a:ln w="25400">
            <a:solidFill>
              <a:srgbClr val="000000"/>
            </a:solidFill>
            <a:prstDash val="solid"/>
          </a:ln>
        </p:spPr>
      </p:sp>
      <p:sp>
        <p:nvSpPr>
          <p:cNvPr id="3" name="Espace réservé des commentaires 2"/>
          <p:cNvSpPr txBox="1">
            <a:spLocks noGrp="1"/>
          </p:cNvSpPr>
          <p:nvPr>
            <p:ph type="body" sz="quarter" idx="1"/>
          </p:nvPr>
        </p:nvSpPr>
        <p:spPr>
          <a:xfrm>
            <a:off x="709961" y="4861354"/>
            <a:ext cx="5679346" cy="1762009"/>
          </a:xfrm>
        </p:spPr>
        <p:txBody>
          <a:bodyPr>
            <a:spAutoFit/>
          </a:bodyPr>
          <a:lstStyle/>
          <a:p>
            <a:endParaRPr lang="fr-FR"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24596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sz="1200" kern="1200" dirty="0" smtClean="0">
                <a:solidFill>
                  <a:schemeClr val="tx1"/>
                </a:solidFill>
                <a:effectLst/>
                <a:latin typeface="+mn-lt"/>
                <a:ea typeface="+mn-ea"/>
                <a:cs typeface="+mn-cs"/>
              </a:rPr>
              <a:t>Donc en définitive, qu’est-ce qu’un objet connecté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 objet connecté est un objet qui comporte un système d’identification,</a:t>
            </a:r>
          </a:p>
          <a:p>
            <a:r>
              <a:rPr lang="fr-FR" sz="1200" kern="1200" dirty="0" smtClean="0">
                <a:solidFill>
                  <a:schemeClr val="tx1"/>
                </a:solidFill>
                <a:effectLst/>
                <a:latin typeface="+mn-lt"/>
                <a:ea typeface="+mn-ea"/>
                <a:cs typeface="+mn-cs"/>
              </a:rPr>
              <a:t> avec des capteurs, avec éventuellement des actionneurs, </a:t>
            </a:r>
          </a:p>
          <a:p>
            <a:r>
              <a:rPr lang="fr-FR" sz="1200" kern="1200" dirty="0" smtClean="0">
                <a:solidFill>
                  <a:schemeClr val="tx1"/>
                </a:solidFill>
                <a:effectLst/>
                <a:latin typeface="+mn-lt"/>
                <a:ea typeface="+mn-ea"/>
                <a:cs typeface="+mn-cs"/>
              </a:rPr>
              <a:t>un lien vers un réseau  afin d’être relié à une application intelligente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Application qui peut se trouver par exemple sur un smartphone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Smartphone qui lui aussi est un objet connecté,</a:t>
            </a:r>
          </a:p>
          <a:p>
            <a:r>
              <a:rPr lang="fr-FR" sz="1200" kern="1200" dirty="0" smtClean="0">
                <a:solidFill>
                  <a:schemeClr val="tx1"/>
                </a:solidFill>
                <a:effectLst/>
                <a:latin typeface="+mn-lt"/>
                <a:ea typeface="+mn-ea"/>
                <a:cs typeface="+mn-cs"/>
              </a:rPr>
              <a:t> il peut servir de passerelle vers internet et donc le cloud.</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théorie, tout objet peut être connecté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estime qu’il y a un potentiel de 200 objets connectables par personne dans le monde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 liens réseaux qui relient les objets, prend le nom d’internet des objets et souvent on voit l’acronyme </a:t>
            </a:r>
            <a:r>
              <a:rPr lang="fr-FR" sz="1200" kern="1200" dirty="0" err="1" smtClean="0">
                <a:solidFill>
                  <a:schemeClr val="tx1"/>
                </a:solidFill>
                <a:effectLst/>
                <a:latin typeface="+mn-lt"/>
                <a:ea typeface="+mn-ea"/>
                <a:cs typeface="+mn-cs"/>
              </a:rPr>
              <a:t>IoT</a:t>
            </a:r>
            <a:r>
              <a:rPr lang="fr-FR" sz="1200" kern="1200" dirty="0" smtClean="0">
                <a:solidFill>
                  <a:schemeClr val="tx1"/>
                </a:solidFill>
                <a:effectLst/>
                <a:latin typeface="+mn-lt"/>
                <a:ea typeface="+mn-ea"/>
                <a:cs typeface="+mn-cs"/>
              </a:rPr>
              <a:t> ( internet of </a:t>
            </a:r>
            <a:r>
              <a:rPr lang="fr-FR" sz="1200" kern="1200" dirty="0" err="1" smtClean="0">
                <a:solidFill>
                  <a:schemeClr val="tx1"/>
                </a:solidFill>
                <a:effectLst/>
                <a:latin typeface="+mn-lt"/>
                <a:ea typeface="+mn-ea"/>
                <a:cs typeface="+mn-cs"/>
              </a:rPr>
              <a:t>Things</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enjeux sociétaux et économiques sont très importants. D’après l’Institut Montaigne dans les 8 ans on s’attend à une création de valeur de l’ordre de 148 Milliard d’euros. </a:t>
            </a:r>
          </a:p>
          <a:p>
            <a:r>
              <a:rPr lang="fr-FR" sz="1200" kern="1200" dirty="0" smtClean="0">
                <a:solidFill>
                  <a:schemeClr val="tx1"/>
                </a:solidFill>
                <a:effectLst/>
                <a:latin typeface="+mn-lt"/>
                <a:ea typeface="+mn-ea"/>
                <a:cs typeface="+mn-cs"/>
              </a:rPr>
              <a:t>C’est similaire aux bénéfices de Microsoft sur la même période </a:t>
            </a:r>
          </a:p>
          <a:p>
            <a:endParaRPr lang="fr-FR" sz="1200" kern="1200" dirty="0" smtClean="0">
              <a:solidFill>
                <a:schemeClr val="tx1"/>
              </a:solidFill>
              <a:effectLst/>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
        <p:nvSpPr>
          <p:cNvPr id="5" name="Espace réservé de la date 4"/>
          <p:cNvSpPr>
            <a:spLocks noGrp="1"/>
          </p:cNvSpPr>
          <p:nvPr>
            <p:ph type="dt" idx="11"/>
          </p:nvPr>
        </p:nvSpPr>
        <p:spPr/>
        <p:txBody>
          <a:bodyPr/>
          <a:lstStyle/>
          <a:p>
            <a:fld id="{F379BA21-D64C-4CEC-A38B-F26FD0FD1BA6}" type="datetime1">
              <a:rPr lang="fr-FR" smtClean="0"/>
              <a:t>06/06/2017</a:t>
            </a:fld>
            <a:endParaRPr lang="fr-FR"/>
          </a:p>
        </p:txBody>
      </p:sp>
      <p:sp>
        <p:nvSpPr>
          <p:cNvPr id="6" name="Espace réservé de l'en-tête 5"/>
          <p:cNvSpPr>
            <a:spLocks noGrp="1"/>
          </p:cNvSpPr>
          <p:nvPr>
            <p:ph type="hdr" sz="quarter" idx="12"/>
          </p:nvPr>
        </p:nvSpPr>
        <p:spPr/>
        <p:txBody>
          <a:bodyPr/>
          <a:lstStyle/>
          <a:p>
            <a:endParaRPr lang="fr-FR"/>
          </a:p>
        </p:txBody>
      </p:sp>
    </p:spTree>
    <p:extLst>
      <p:ext uri="{BB962C8B-B14F-4D97-AF65-F5344CB8AC3E}">
        <p14:creationId xmlns:p14="http://schemas.microsoft.com/office/powerpoint/2010/main" val="207108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L’émergence de l'Internet des Objets, rencontre du monde du Web et de celui des systèmes embarqués, amplifie de façon considérable le développement des technologies embarquées. Les objets intelligents sont désormais connectés, bénéficient des puissances de traitement du cloud </a:t>
            </a:r>
            <a:r>
              <a:rPr lang="fr-FR" dirty="0" err="1" smtClean="0"/>
              <a:t>computing</a:t>
            </a:r>
            <a:r>
              <a:rPr lang="fr-FR" dirty="0" smtClean="0"/>
              <a:t> et accèdent aux données de l’Internet. Ils génèrent eux-mêmes des quantités considérables de données, dont le traitement ouvre de nouvelles opportunités de création de valeur grâce aux techniques du </a:t>
            </a:r>
            <a:r>
              <a:rPr lang="fr-FR" dirty="0" err="1" smtClean="0"/>
              <a:t>Big</a:t>
            </a:r>
            <a:r>
              <a:rPr lang="fr-FR" dirty="0" smtClean="0"/>
              <a:t> data.</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
        <p:nvSpPr>
          <p:cNvPr id="5" name="Espace réservé de la date 4"/>
          <p:cNvSpPr>
            <a:spLocks noGrp="1"/>
          </p:cNvSpPr>
          <p:nvPr>
            <p:ph type="dt" idx="11"/>
          </p:nvPr>
        </p:nvSpPr>
        <p:spPr/>
        <p:txBody>
          <a:bodyPr/>
          <a:lstStyle/>
          <a:p>
            <a:fld id="{5B9E5D6D-26A7-4593-970F-AB6A600A9014}" type="datetime1">
              <a:rPr lang="fr-FR" smtClean="0"/>
              <a:t>06/06/2017</a:t>
            </a:fld>
            <a:endParaRPr lang="fr-FR"/>
          </a:p>
        </p:txBody>
      </p:sp>
      <p:sp>
        <p:nvSpPr>
          <p:cNvPr id="6" name="Espace réservé de l'en-tête 5"/>
          <p:cNvSpPr>
            <a:spLocks noGrp="1"/>
          </p:cNvSpPr>
          <p:nvPr>
            <p:ph type="hdr" sz="quarter" idx="12"/>
          </p:nvPr>
        </p:nvSpPr>
        <p:spPr/>
        <p:txBody>
          <a:bodyPr/>
          <a:lstStyle/>
          <a:p>
            <a:endParaRPr lang="fr-FR"/>
          </a:p>
        </p:txBody>
      </p:sp>
    </p:spTree>
    <p:extLst>
      <p:ext uri="{BB962C8B-B14F-4D97-AF65-F5344CB8AC3E}">
        <p14:creationId xmlns:p14="http://schemas.microsoft.com/office/powerpoint/2010/main" val="206067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et modifiez le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E30E2307-1E40-4E12-8716-25BFDA8E7013}" type="datetime1">
              <a:rPr lang="en-US" smtClean="0"/>
              <a:pPr/>
              <a:t>6/6/17</a:t>
            </a:fld>
            <a:endParaRPr lang="en-US"/>
          </a:p>
        </p:txBody>
      </p:sp>
      <p:sp>
        <p:nvSpPr>
          <p:cNvPr id="19" name="Espace réservé du pied de page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1FC8907D-B208-DC44-82F5-2940ECA1C9FA}" type="slidenum">
              <a:rPr lang="fr-FR" smtClean="0"/>
              <a:pPr/>
              <a:t>‹#›</a:t>
            </a:fld>
            <a:endParaRPr lang="fr-FR" dirty="0"/>
          </a:p>
        </p:txBody>
      </p:sp>
    </p:spTree>
  </p:cSld>
  <p:clrMapOvr>
    <a:masterClrMapping/>
  </p:clrMapOvr>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5CFCF5A-EA79-452C-A52C-1A2668C2E7DF}" type="datetime1">
              <a:rPr lang="en-US" smtClean="0"/>
              <a:pPr/>
              <a:t>6/6/17</a:t>
            </a:fld>
            <a:endParaRPr lang="en-US"/>
          </a:p>
        </p:txBody>
      </p:sp>
      <p:sp>
        <p:nvSpPr>
          <p:cNvPr id="5" name="Espace réservé du pied de page 4"/>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1FC8907D-B208-DC44-82F5-2940ECA1C9FA}" type="slidenum">
              <a:rPr lang="fr-FR" smtClean="0"/>
              <a:pPr/>
              <a:t>‹#›</a:t>
            </a:fld>
            <a:endParaRPr lang="fr-FR"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E5C4C28-BD4B-4892-9A2D-6E19BD753A9A}" type="datetime1">
              <a:rPr lang="en-US" smtClean="0"/>
              <a:pPr/>
              <a:t>6/6/17</a:t>
            </a:fld>
            <a:endParaRPr lang="en-US"/>
          </a:p>
        </p:txBody>
      </p:sp>
      <p:sp>
        <p:nvSpPr>
          <p:cNvPr id="5" name="Espace réservé du pied de page 4"/>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1FC8907D-B208-DC44-82F5-2940ECA1C9FA}" type="slidenum">
              <a:rPr lang="fr-FR" smtClean="0"/>
              <a:pPr/>
              <a:t>‹#›</a:t>
            </a:fld>
            <a:endParaRPr lang="fr-FR" dirty="0"/>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400"/>
            </a:lvl2pPr>
            <a:lvl3pPr marL="627063" marR="0" indent="0" algn="l" defTabSz="457200" rtl="0" eaLnBrk="1" fontAlgn="auto" latinLnBrk="0" hangingPunct="1">
              <a:lnSpc>
                <a:spcPct val="100000"/>
              </a:lnSpc>
              <a:spcBef>
                <a:spcPct val="20000"/>
              </a:spcBef>
              <a:spcAft>
                <a:spcPts val="0"/>
              </a:spcAft>
              <a:buClrTx/>
              <a:buSzTx/>
              <a:buFont typeface="Arial"/>
              <a:buNone/>
              <a:tabLst/>
              <a:defRPr sz="1200"/>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rtl="0" eaLnBrk="1" latinLnBrk="0" hangingPunct="1">
              <a:spcBef>
                <a:spcPct val="0"/>
              </a:spcBef>
              <a:buNone/>
              <a:defRPr kumimoji="0" lang="fr-FR" sz="3200" b="1" kern="1200" dirty="0">
                <a:solidFill>
                  <a:srgbClr val="683086"/>
                </a:solidFill>
                <a:effectLst>
                  <a:outerShdw blurRad="31750" dist="25400" dir="5400000" algn="tl" rotWithShape="0">
                    <a:srgbClr val="000000">
                      <a:alpha val="25000"/>
                    </a:srgbClr>
                  </a:outerShdw>
                </a:effectLst>
                <a:latin typeface="+mj-lt"/>
                <a:ea typeface="+mj-ea"/>
                <a:cs typeface="+mj-cs"/>
              </a:defRPr>
            </a:lvl1pPr>
          </a:lstStyle>
          <a:p>
            <a:r>
              <a:rPr lang="fr-FR"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sz="1800">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1FD9D02-426E-46C9-9EE9-0DE1EF8B2838}" type="datetime1">
              <a:rPr lang="en-US" smtClean="0"/>
              <a:pPr/>
              <a:t>6/6/17</a:t>
            </a:fld>
            <a:endParaRPr lang="en-US"/>
          </a:p>
        </p:txBody>
      </p:sp>
      <p:sp>
        <p:nvSpPr>
          <p:cNvPr id="5" name="Espace réservé du pied de page 4"/>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687D7A59-36E2-48B9-B146-C1E59501F63F}" type="slidenum">
              <a:rPr lang="en-US" smtClean="0"/>
              <a:pPr/>
              <a:t>‹#›</a:t>
            </a:fld>
            <a:endParaRPr lang="en-US"/>
          </a:p>
        </p:txBody>
      </p:sp>
      <p:sp>
        <p:nvSpPr>
          <p:cNvPr id="7" name="Titre 6"/>
          <p:cNvSpPr>
            <a:spLocks noGrp="1"/>
          </p:cNvSpPr>
          <p:nvPr>
            <p:ph type="title"/>
          </p:nvPr>
        </p:nvSpPr>
        <p:spPr/>
        <p:txBody>
          <a:bodyPr rtlCol="0"/>
          <a:lstStyle>
            <a:extLst/>
          </a:lstStyle>
          <a:p>
            <a:r>
              <a:rPr kumimoji="0" lang="fr-FR" smtClean="0"/>
              <a:t>Cliquez et modifiez le titre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et modifiez le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7B8AEBBE-F8B2-42CF-9895-E86A608384EB}" type="datetime1">
              <a:rPr lang="en-US" smtClean="0"/>
              <a:pPr/>
              <a:t>6/6/17</a:t>
            </a:fld>
            <a:endParaRPr lang="en-US"/>
          </a:p>
        </p:txBody>
      </p:sp>
      <p:sp>
        <p:nvSpPr>
          <p:cNvPr id="5" name="Espace réservé du pied de page 4"/>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1FC8907D-B208-DC44-82F5-2940ECA1C9FA}" type="slidenum">
              <a:rPr lang="fr-FR" smtClean="0"/>
              <a:pPr/>
              <a:t>‹#›</a:t>
            </a:fld>
            <a:endParaRPr lang="fr-FR"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1FAA6B6-10E5-4810-BC9F-DA72D8452E73}" type="datetime1">
              <a:rPr lang="en-US" smtClean="0"/>
              <a:pPr/>
              <a:t>6/6/17</a:t>
            </a:fld>
            <a:endParaRPr lang="en-US"/>
          </a:p>
        </p:txBody>
      </p:sp>
      <p:sp>
        <p:nvSpPr>
          <p:cNvPr id="6" name="Espace réservé du pied de page 5"/>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1FC8907D-B208-DC44-82F5-2940ECA1C9FA}" type="slidenum">
              <a:rPr lang="fr-FR" smtClean="0"/>
              <a:pPr/>
              <a:t>‹#›</a:t>
            </a:fld>
            <a:endParaRPr lang="fr-FR" dirty="0"/>
          </a:p>
        </p:txBody>
      </p:sp>
      <p:sp>
        <p:nvSpPr>
          <p:cNvPr id="8" name="Titre 7"/>
          <p:cNvSpPr>
            <a:spLocks noGrp="1"/>
          </p:cNvSpPr>
          <p:nvPr>
            <p:ph type="title"/>
          </p:nvPr>
        </p:nvSpPr>
        <p:spPr/>
        <p:txBody>
          <a:bodyPr rtlCol="0"/>
          <a:lstStyle>
            <a:extLst/>
          </a:lstStyle>
          <a:p>
            <a:r>
              <a:rPr kumimoji="0" lang="fr-FR" smtClean="0"/>
              <a:t>Cliquez et modifiez le titre</a:t>
            </a:r>
            <a:endParaRPr kumimoji="0" lang="en-US"/>
          </a:p>
        </p:txBody>
      </p:sp>
    </p:spTree>
  </p:cSld>
  <p:clrMapOvr>
    <a:overrideClrMapping bg1="dk1" tx1="lt1" bg2="dk2" tx2="lt2" accent1="accent1" accent2="accent2" accent3="accent3" accent4="accent4" accent5="accent5" accent6="accent6" hlink="hlink" folHlink="folHlink"/>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et modifiez le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6D18D072-EF12-4AA2-BD71-ABC68B06D0E2}" type="datetime1">
              <a:rPr lang="en-US" smtClean="0"/>
              <a:pPr/>
              <a:t>6/6/17</a:t>
            </a:fld>
            <a:endParaRPr lang="en-US"/>
          </a:p>
        </p:txBody>
      </p:sp>
      <p:sp>
        <p:nvSpPr>
          <p:cNvPr id="8" name="Espace réservé du pied de page 7"/>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9" name="Espace réservé du numéro de diapositive 8"/>
          <p:cNvSpPr>
            <a:spLocks noGrp="1"/>
          </p:cNvSpPr>
          <p:nvPr>
            <p:ph type="sldNum" sz="quarter" idx="12"/>
          </p:nvPr>
        </p:nvSpPr>
        <p:spPr/>
        <p:txBody>
          <a:bodyPr/>
          <a:lstStyle>
            <a:extLst/>
          </a:lstStyle>
          <a:p>
            <a:fld id="{1FC8907D-B208-DC44-82F5-2940ECA1C9FA}" type="slidenum">
              <a:rPr lang="fr-FR" smtClean="0"/>
              <a:pPr/>
              <a:t>‹#›</a:t>
            </a:fld>
            <a:endParaRPr lang="fr-FR" dirty="0"/>
          </a:p>
        </p:txBody>
      </p:sp>
    </p:spTree>
  </p:cSld>
  <p:clrMapOvr>
    <a:overrideClrMapping bg1="lt1" tx1="dk1" bg2="lt2" tx2="dk2" accent1="accent1" accent2="accent2" accent3="accent3" accent4="accent4" accent5="accent5" accent6="accent6" hlink="hlink" folHlink="folHlink"/>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B8CDBF60-6CC3-4B74-A60D-3486985E4346}" type="datetime1">
              <a:rPr lang="en-US" smtClean="0"/>
              <a:pPr/>
              <a:t>6/6/17</a:t>
            </a:fld>
            <a:endParaRPr lang="en-US"/>
          </a:p>
        </p:txBody>
      </p:sp>
      <p:sp>
        <p:nvSpPr>
          <p:cNvPr id="4" name="Espace réservé du pied de page 3"/>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5" name="Espace réservé du numéro de diapositive 4"/>
          <p:cNvSpPr>
            <a:spLocks noGrp="1"/>
          </p:cNvSpPr>
          <p:nvPr>
            <p:ph type="sldNum" sz="quarter" idx="12"/>
          </p:nvPr>
        </p:nvSpPr>
        <p:spPr/>
        <p:txBody>
          <a:bodyPr/>
          <a:lstStyle>
            <a:extLst/>
          </a:lstStyle>
          <a:p>
            <a:fld id="{1FC8907D-B208-DC44-82F5-2940ECA1C9FA}" type="slidenum">
              <a:rPr lang="fr-FR" smtClean="0"/>
              <a:pPr/>
              <a:t>‹#›</a:t>
            </a:fld>
            <a:endParaRPr lang="fr-FR" dirty="0"/>
          </a:p>
        </p:txBody>
      </p:sp>
      <p:sp>
        <p:nvSpPr>
          <p:cNvPr id="6" name="Titre 5"/>
          <p:cNvSpPr>
            <a:spLocks noGrp="1"/>
          </p:cNvSpPr>
          <p:nvPr>
            <p:ph type="title"/>
          </p:nvPr>
        </p:nvSpPr>
        <p:spPr/>
        <p:txBody>
          <a:bodyPr rtlCol="0"/>
          <a:lstStyle>
            <a:extLst/>
          </a:lstStyle>
          <a:p>
            <a:r>
              <a:rPr kumimoji="0" lang="fr-FR" smtClean="0"/>
              <a:t>Cliquez et modifiez le titre</a:t>
            </a:r>
            <a:endParaRPr kumimoji="0" lang="en-US"/>
          </a:p>
        </p:txBody>
      </p:sp>
    </p:spTree>
  </p:cSld>
  <p:clrMapOvr>
    <a:overrideClrMapping bg1="dk1" tx1="lt1" bg2="dk2" tx2="lt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22714818-984F-4759-BF72-A33BDC1963BD}" type="datetime1">
              <a:rPr lang="en-US" smtClean="0"/>
              <a:pPr/>
              <a:t>6/6/17</a:t>
            </a:fld>
            <a:endParaRPr lang="en-US"/>
          </a:p>
        </p:txBody>
      </p:sp>
      <p:sp>
        <p:nvSpPr>
          <p:cNvPr id="3" name="Espace réservé du pied de page 2"/>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4" name="Espace réservé du numéro de diapositive 3"/>
          <p:cNvSpPr>
            <a:spLocks noGrp="1"/>
          </p:cNvSpPr>
          <p:nvPr>
            <p:ph type="sldNum" sz="quarter" idx="12"/>
          </p:nvPr>
        </p:nvSpPr>
        <p:spPr/>
        <p:txBody>
          <a:bodyPr/>
          <a:lstStyle>
            <a:extLst/>
          </a:lstStyle>
          <a:p>
            <a:fld id="{1FC8907D-B208-DC44-82F5-2940ECA1C9FA}" type="slidenum">
              <a:rPr lang="fr-FR" smtClean="0"/>
              <a:pPr/>
              <a:t>‹#›</a:t>
            </a:fld>
            <a:endParaRPr lang="fr-FR"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et modifiez le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9EA7E191-5F94-4FC1-B823-BD7CABF7FA06}" type="datetime1">
              <a:rPr lang="en-US" smtClean="0"/>
              <a:pPr/>
              <a:t>6/6/17</a:t>
            </a:fld>
            <a:endParaRPr lang="en-US"/>
          </a:p>
        </p:txBody>
      </p:sp>
      <p:sp>
        <p:nvSpPr>
          <p:cNvPr id="6" name="Espace réservé du pied de page 5"/>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1FC8907D-B208-DC44-82F5-2940ECA1C9FA}" type="slidenum">
              <a:rPr lang="fr-FR" smtClean="0"/>
              <a:pPr/>
              <a:t>‹#›</a:t>
            </a:fld>
            <a:endParaRPr lang="fr-FR" dirty="0"/>
          </a:p>
        </p:txBody>
      </p:sp>
    </p:spTree>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Faire glisser l'image vers l'espace réservé ou cliquer sur l'icône pour l'ajouter</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88856D55-EFBE-4F9B-8A5F-09D42CA22A9B}" type="datetime1">
              <a:rPr lang="en-US" smtClean="0"/>
              <a:pPr/>
              <a:t>6/6/17</a:t>
            </a:fld>
            <a:endParaRPr lang="en-US"/>
          </a:p>
        </p:txBody>
      </p:sp>
      <p:sp>
        <p:nvSpPr>
          <p:cNvPr id="6" name="Espace réservé du pied de page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1FC8907D-B208-DC44-82F5-2940ECA1C9FA}" type="slidenum">
              <a:rPr lang="fr-FR" smtClean="0"/>
              <a:pPr/>
              <a:t>‹#›</a:t>
            </a:fld>
            <a:endParaRPr lang="fr-FR" dirty="0"/>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et modifiez le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dirty="0" smtClean="0"/>
              <a:t>Modifiez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endParaRPr lang="en-US" sz="1000" dirty="0">
              <a:solidFill>
                <a:schemeClr val="tx1"/>
              </a:solidFill>
            </a:endParaRP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86685B-2977-D546-9E3D-3CA676A47F0C}" type="slidenum">
              <a:rPr lang="fr-FR" smtClean="0"/>
              <a:pPr/>
              <a:t>‹#›</a:t>
            </a:fld>
            <a:endParaRPr lang="fr-FR" dirty="0"/>
          </a:p>
        </p:txBody>
      </p:sp>
      <p:sp>
        <p:nvSpPr>
          <p:cNvPr id="11"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smtClean="0">
                <a:solidFill>
                  <a:schemeClr val="tx1">
                    <a:lumMod val="75000"/>
                    <a:lumOff val="25000"/>
                  </a:schemeClr>
                </a:solidFill>
              </a:rPr>
              <a:t>30 Mai 2017</a:t>
            </a:r>
            <a:endParaRPr lang="fr-FR" dirty="0">
              <a:solidFill>
                <a:schemeClr val="tx1">
                  <a:lumMod val="75000"/>
                  <a:lumOff val="25000"/>
                </a:schemeClr>
              </a:solidFill>
            </a:endParaRPr>
          </a:p>
          <a:p>
            <a:endParaRPr lang="fr-FR" dirty="0"/>
          </a:p>
        </p:txBody>
      </p:sp>
      <p:sp>
        <p:nvSpPr>
          <p:cNvPr id="19" name="Espace réservé du texte 9"/>
          <p:cNvSpPr txBox="1">
            <a:spLocks/>
          </p:cNvSpPr>
          <p:nvPr userDrawn="1"/>
        </p:nvSpPr>
        <p:spPr>
          <a:xfrm>
            <a:off x="-6042" y="6293111"/>
            <a:ext cx="1874838" cy="601663"/>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1000" i="1"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0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0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0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defTabSz="914400"/>
            <a:r>
              <a:rPr lang="fr-FR" dirty="0" smtClean="0"/>
              <a:t>Stéphane FERON</a:t>
            </a:r>
          </a:p>
          <a:p>
            <a:pPr defTabSz="914400"/>
            <a:r>
              <a:rPr lang="fr-FR" dirty="0" smtClean="0"/>
              <a:t>Marc  DERUMAUX</a:t>
            </a:r>
          </a:p>
          <a:p>
            <a:pPr defTabSz="914400"/>
            <a:r>
              <a:rPr lang="fr-FR" dirty="0" smtClean="0"/>
              <a:t>Benoit EVRARD</a:t>
            </a:r>
          </a:p>
          <a:p>
            <a:pPr marL="109728" indent="0" defTabSz="914400">
              <a:buNone/>
            </a:pPr>
            <a:endParaRPr lang="fr-FR"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iming>
    <p:tnLst>
      <p:par>
        <p:cTn id="1" dur="indefinite" restart="never" nodeType="tmRoot"/>
      </p:par>
    </p:tnLst>
  </p:timing>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3.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jpg"/><Relationship Id="rId7" Type="http://schemas.openxmlformats.org/officeDocument/2006/relationships/image" Target="../media/image28.jpg"/><Relationship Id="rId8" Type="http://schemas.openxmlformats.org/officeDocument/2006/relationships/image" Target="../media/image29.jp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jpg"/><Relationship Id="rId6" Type="http://schemas.openxmlformats.org/officeDocument/2006/relationships/image" Target="../media/image26.png"/><Relationship Id="rId7" Type="http://schemas.openxmlformats.org/officeDocument/2006/relationships/image" Target="../media/image33.png"/><Relationship Id="rId8" Type="http://schemas.openxmlformats.org/officeDocument/2006/relationships/image" Target="../media/image25.png"/><Relationship Id="rId9" Type="http://schemas.openxmlformats.org/officeDocument/2006/relationships/image" Target="../media/image34.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notesSlide" Target="../notesSlides/notesSlide17.xml"/><Relationship Id="rId1" Type="http://schemas.openxmlformats.org/officeDocument/2006/relationships/tags" Target="../tags/tag6.xml"/><Relationship Id="rId2" Type="http://schemas.openxmlformats.org/officeDocument/2006/relationships/tags" Target="../tags/ta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notesSlide" Target="../notesSlides/notesSlide9.xml"/><Relationship Id="rId5" Type="http://schemas.openxmlformats.org/officeDocument/2006/relationships/image" Target="../media/image16.jp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tags" Target="../tags/tag4.xml"/><Relationship Id="rId2"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custDataLst>
              <p:tags r:id="rId1"/>
            </p:custDataLst>
          </p:nvPr>
        </p:nvSpPr>
        <p:spPr/>
        <p:txBody>
          <a:bodyPr>
            <a:normAutofit fontScale="90000"/>
          </a:bodyPr>
          <a:lstStyle/>
          <a:p>
            <a:r>
              <a:rPr lang="fr-FR" sz="3600" b="1" dirty="0" smtClean="0"/>
              <a:t/>
            </a:r>
            <a:br>
              <a:rPr lang="fr-FR" sz="3600" b="1" dirty="0" smtClean="0"/>
            </a:br>
            <a:r>
              <a:rPr lang="fr-FR" sz="3600" dirty="0"/>
              <a:t>S</a:t>
            </a:r>
            <a:r>
              <a:rPr lang="fr-FR" sz="3600" b="1" dirty="0" smtClean="0"/>
              <a:t>ystèmes embarqués</a:t>
            </a:r>
            <a:r>
              <a:rPr lang="fr-FR" sz="3600" dirty="0"/>
              <a:t/>
            </a:r>
            <a:br>
              <a:rPr lang="fr-FR" sz="3600" dirty="0"/>
            </a:br>
            <a:r>
              <a:rPr lang="fr-FR" sz="3600" dirty="0"/>
              <a:t>O</a:t>
            </a:r>
            <a:r>
              <a:rPr lang="fr-FR" sz="3600" b="1" dirty="0" smtClean="0"/>
              <a:t>bjets communicants</a:t>
            </a:r>
            <a:br>
              <a:rPr lang="fr-FR" sz="3600" b="1" dirty="0" smtClean="0"/>
            </a:br>
            <a:r>
              <a:rPr lang="fr-FR" sz="3600" dirty="0" smtClean="0"/>
              <a:t>Véhicules autonomes</a:t>
            </a:r>
            <a:endParaRPr lang="fr-FR" sz="3600" b="1" dirty="0"/>
          </a:p>
        </p:txBody>
      </p:sp>
      <p:sp>
        <p:nvSpPr>
          <p:cNvPr id="3" name="Sous-titre 2"/>
          <p:cNvSpPr>
            <a:spLocks noGrp="1"/>
          </p:cNvSpPr>
          <p:nvPr>
            <p:ph type="body" idx="1"/>
            <p:custDataLst>
              <p:tags r:id="rId2"/>
            </p:custDataLst>
          </p:nvPr>
        </p:nvSpPr>
        <p:spPr/>
        <p:txBody>
          <a:bodyPr>
            <a:normAutofit fontScale="70000" lnSpcReduction="20000"/>
          </a:bodyPr>
          <a:lstStyle/>
          <a:p>
            <a:r>
              <a:rPr lang="fr-FR" sz="2000" b="1" dirty="0"/>
              <a:t>Séminaire </a:t>
            </a:r>
            <a:r>
              <a:rPr lang="fr-FR" sz="2000" b="1" dirty="0" smtClean="0"/>
              <a:t>du 30 mai 2017</a:t>
            </a:r>
          </a:p>
          <a:p>
            <a:r>
              <a:rPr lang="fr-FR" sz="2000" b="1" dirty="0" smtClean="0"/>
              <a:t>Lycée Diderot</a:t>
            </a:r>
          </a:p>
          <a:p>
            <a:endParaRPr lang="fr-FR" sz="2000" b="1" dirty="0"/>
          </a:p>
          <a:p>
            <a:r>
              <a:rPr lang="fr-FR" sz="2000" b="1" dirty="0" smtClean="0"/>
              <a:t>Stéphane </a:t>
            </a:r>
            <a:r>
              <a:rPr lang="fr-FR" sz="2000" b="1" dirty="0" err="1" smtClean="0"/>
              <a:t>Féron</a:t>
            </a:r>
            <a:endParaRPr lang="fr-FR" sz="2000" b="1" dirty="0" smtClean="0"/>
          </a:p>
          <a:p>
            <a:r>
              <a:rPr lang="fr-FR" sz="2000" b="1" dirty="0" smtClean="0"/>
              <a:t>Marc </a:t>
            </a:r>
            <a:r>
              <a:rPr lang="fr-FR" sz="2000" b="1" dirty="0" err="1" smtClean="0"/>
              <a:t>Derumaux</a:t>
            </a:r>
            <a:endParaRPr lang="fr-FR" sz="2000" b="1" dirty="0" smtClean="0"/>
          </a:p>
          <a:p>
            <a:r>
              <a:rPr lang="fr-FR" sz="2000" b="1" dirty="0" smtClean="0"/>
              <a:t>Benoit Evrard</a:t>
            </a:r>
          </a:p>
          <a:p>
            <a:endParaRPr lang="fr-FR" sz="2000" b="1" dirty="0" smtClean="0"/>
          </a:p>
          <a:p>
            <a:endParaRPr lang="fr-FR" sz="2000" b="1" dirty="0"/>
          </a:p>
        </p:txBody>
      </p:sp>
      <p:sp>
        <p:nvSpPr>
          <p:cNvPr id="8" name="Espace réservé du numéro de diapositive 4"/>
          <p:cNvSpPr>
            <a:spLocks noGrp="1"/>
          </p:cNvSpPr>
          <p:nvPr>
            <p:ph type="sldNum" sz="quarter" idx="12"/>
            <p:custDataLst>
              <p:tags r:id="rId3"/>
            </p:custDataLst>
          </p:nvPr>
        </p:nvSpPr>
        <p:spPr/>
        <p:txBody>
          <a:bodyPr/>
          <a:lstStyle/>
          <a:p>
            <a:fld id="{C6B7B3CB-E3BA-F74C-AB76-86EFC5843CD6}" type="slidenum">
              <a:rPr lang="fr-FR" smtClean="0"/>
              <a:pPr/>
              <a:t>1</a:t>
            </a:fld>
            <a:endParaRPr lang="fr-FR" dirty="0"/>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Enjeux sociétaux</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10</a:t>
            </a:fld>
            <a:endParaRPr lang="fr-FR"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8" y="1417638"/>
            <a:ext cx="7661902" cy="431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11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exemples</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11</a:t>
            </a:fld>
            <a:endParaRPr lang="fr-FR" dirty="0"/>
          </a:p>
        </p:txBody>
      </p:sp>
      <p:sp>
        <p:nvSpPr>
          <p:cNvPr id="4" name="Espace réservé du texte 3"/>
          <p:cNvSpPr>
            <a:spLocks noGrp="1"/>
          </p:cNvSpPr>
          <p:nvPr>
            <p:ph type="body" sz="quarter" idx="13"/>
          </p:nvPr>
        </p:nvSpPr>
        <p:spPr/>
        <p:txBody>
          <a:bodyPr/>
          <a:lstStyle/>
          <a:p>
            <a:r>
              <a:rPr lang="fr-FR" dirty="0" smtClean="0"/>
              <a:t>Le couplage d’objets</a:t>
            </a:r>
          </a:p>
          <a:p>
            <a:endParaRPr lang="fr-FR"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94"/>
          <a:stretch/>
        </p:blipFill>
        <p:spPr bwMode="auto">
          <a:xfrm>
            <a:off x="546100" y="1349375"/>
            <a:ext cx="7995920" cy="415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288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12</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240" y="1021080"/>
            <a:ext cx="7604760" cy="5139241"/>
          </a:xfrm>
          <a:prstGeom prst="rect">
            <a:avLst/>
          </a:prstGeom>
        </p:spPr>
      </p:pic>
    </p:spTree>
    <p:extLst>
      <p:ext uri="{BB962C8B-B14F-4D97-AF65-F5344CB8AC3E}">
        <p14:creationId xmlns:p14="http://schemas.microsoft.com/office/powerpoint/2010/main" val="3617421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solidFill>
                  <a:srgbClr val="683086"/>
                </a:solidFill>
              </a:rPr>
              <a:t>Les supports de communication</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13</a:t>
            </a:fld>
            <a:endParaRPr lang="fr-F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40" y="1420495"/>
            <a:ext cx="6477000" cy="410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4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solidFill>
                  <a:srgbClr val="683086"/>
                </a:solidFill>
              </a:rPr>
              <a:t>Les supports de communication</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14</a:t>
            </a:fld>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04" y="1295400"/>
            <a:ext cx="834046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494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LPWAN </a:t>
            </a:r>
            <a:r>
              <a:rPr lang="fr-FR" sz="2000" dirty="0" smtClean="0"/>
              <a:t>( </a:t>
            </a:r>
            <a:r>
              <a:rPr lang="fr-FR" sz="2000" dirty="0" err="1" smtClean="0"/>
              <a:t>Low</a:t>
            </a:r>
            <a:r>
              <a:rPr lang="fr-FR" sz="2000" dirty="0" smtClean="0"/>
              <a:t> Power Wide Area Network)</a:t>
            </a:r>
            <a:endParaRPr lang="fr-FR" sz="2000"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15</a:t>
            </a:fld>
            <a:endParaRPr lang="fr-F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578" y="1417638"/>
            <a:ext cx="3978682" cy="457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au 4"/>
          <p:cNvGraphicFramePr>
            <a:graphicFrameLocks noGrp="1"/>
          </p:cNvGraphicFramePr>
          <p:nvPr>
            <p:extLst>
              <p:ext uri="{D42A27DB-BD31-4B8C-83A1-F6EECF244321}">
                <p14:modId xmlns:p14="http://schemas.microsoft.com/office/powerpoint/2010/main" val="3826791790"/>
              </p:ext>
            </p:extLst>
          </p:nvPr>
        </p:nvGraphicFramePr>
        <p:xfrm>
          <a:off x="457200" y="1947542"/>
          <a:ext cx="4366260" cy="1584960"/>
        </p:xfrm>
        <a:graphic>
          <a:graphicData uri="http://schemas.openxmlformats.org/drawingml/2006/table">
            <a:tbl>
              <a:tblPr firstRow="1" bandRow="1">
                <a:tableStyleId>{5C22544A-7EE6-4342-B048-85BDC9FD1C3A}</a:tableStyleId>
              </a:tblPr>
              <a:tblGrid>
                <a:gridCol w="2171700"/>
                <a:gridCol w="2194560"/>
              </a:tblGrid>
              <a:tr h="726440">
                <a:tc>
                  <a:txBody>
                    <a:bodyPr/>
                    <a:lstStyle/>
                    <a:p>
                      <a:pPr marL="285750" indent="-285750">
                        <a:buFont typeface="Arial" panose="020B0604020202020204" pitchFamily="34" charset="0"/>
                        <a:buChar char="•"/>
                      </a:pPr>
                      <a:r>
                        <a:rPr lang="fr-FR" sz="1200" baseline="0" dirty="0" smtClean="0"/>
                        <a:t>8% des communes couvertes</a:t>
                      </a:r>
                    </a:p>
                    <a:p>
                      <a:pPr marL="285750" indent="-285750">
                        <a:buFont typeface="Arial" panose="020B0604020202020204" pitchFamily="34" charset="0"/>
                        <a:buChar char="•"/>
                      </a:pPr>
                      <a:r>
                        <a:rPr lang="fr-FR" sz="1200" baseline="0" dirty="0" smtClean="0"/>
                        <a:t>Meilleure bidirectionnalité</a:t>
                      </a:r>
                    </a:p>
                    <a:p>
                      <a:pPr marL="285750" indent="-285750">
                        <a:buFont typeface="Arial" panose="020B0604020202020204" pitchFamily="34" charset="0"/>
                        <a:buChar char="•"/>
                      </a:pPr>
                      <a:r>
                        <a:rPr lang="fr-FR" sz="1200" baseline="0" dirty="0" smtClean="0"/>
                        <a:t>Indoor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aseline="0" dirty="0" smtClean="0"/>
                        <a:t>Messages de 242 octets</a:t>
                      </a:r>
                    </a:p>
                    <a:p>
                      <a:pPr marL="285750" indent="-285750">
                        <a:buFont typeface="Arial" panose="020B0604020202020204" pitchFamily="34" charset="0"/>
                        <a:buChar char="•"/>
                      </a:pPr>
                      <a:endParaRPr lang="fr-FR" sz="1400" dirty="0"/>
                    </a:p>
                  </a:txBody>
                  <a:tcPr/>
                </a:tc>
                <a:tc>
                  <a:txBody>
                    <a:bodyPr/>
                    <a:lstStyle/>
                    <a:p>
                      <a:pPr marL="285750" indent="-285750">
                        <a:buFont typeface="Arial" panose="020B0604020202020204" pitchFamily="34" charset="0"/>
                        <a:buChar char="•"/>
                      </a:pPr>
                      <a:r>
                        <a:rPr lang="fr-FR" sz="1200" dirty="0" smtClean="0"/>
                        <a:t>Moins d’antennes</a:t>
                      </a:r>
                    </a:p>
                    <a:p>
                      <a:pPr marL="285750" indent="-285750">
                        <a:buFont typeface="Arial" panose="020B0604020202020204" pitchFamily="34" charset="0"/>
                        <a:buChar char="•"/>
                      </a:pPr>
                      <a:r>
                        <a:rPr lang="fr-FR" sz="1200" baseline="0" dirty="0" smtClean="0"/>
                        <a:t>95% de couverture</a:t>
                      </a:r>
                    </a:p>
                    <a:p>
                      <a:pPr marL="285750" indent="-285750">
                        <a:buFont typeface="Arial" panose="020B0604020202020204" pitchFamily="34" charset="0"/>
                        <a:buChar char="•"/>
                      </a:pPr>
                      <a:r>
                        <a:rPr lang="fr-FR" sz="1200" baseline="0" dirty="0" smtClean="0"/>
                        <a:t>Messages de 12 octets</a:t>
                      </a:r>
                    </a:p>
                    <a:p>
                      <a:pPr marL="285750" indent="-285750">
                        <a:buFont typeface="Arial" panose="020B0604020202020204" pitchFamily="34" charset="0"/>
                        <a:buChar char="•"/>
                      </a:pPr>
                      <a:endParaRPr lang="fr-FR" dirty="0"/>
                    </a:p>
                  </a:txBody>
                  <a:tcPr/>
                </a:tc>
              </a:tr>
            </a:tbl>
          </a:graphicData>
        </a:graphic>
      </p:graphicFrame>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153" y="1207135"/>
            <a:ext cx="1129665" cy="70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5141" y="1353062"/>
            <a:ext cx="1557337" cy="402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èche vers le bas 7"/>
          <p:cNvSpPr/>
          <p:nvPr/>
        </p:nvSpPr>
        <p:spPr>
          <a:xfrm>
            <a:off x="1680679" y="3833101"/>
            <a:ext cx="220980" cy="472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3708078" y="3833101"/>
            <a:ext cx="220980" cy="472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970" y="4288160"/>
            <a:ext cx="702940" cy="702940"/>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0020" y="4305541"/>
            <a:ext cx="668178" cy="668178"/>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1200" y="4288161"/>
            <a:ext cx="696490" cy="685558"/>
          </a:xfrm>
          <a:prstGeom prst="rect">
            <a:avLst/>
          </a:prstGeom>
        </p:spPr>
      </p:pic>
      <p:sp>
        <p:nvSpPr>
          <p:cNvPr id="14" name="ZoneTexte 13"/>
          <p:cNvSpPr txBox="1"/>
          <p:nvPr/>
        </p:nvSpPr>
        <p:spPr>
          <a:xfrm>
            <a:off x="922020" y="5260330"/>
            <a:ext cx="3901440" cy="523220"/>
          </a:xfrm>
          <a:prstGeom prst="rect">
            <a:avLst/>
          </a:prstGeom>
          <a:noFill/>
        </p:spPr>
        <p:txBody>
          <a:bodyPr wrap="square" rtlCol="0">
            <a:spAutoFit/>
          </a:bodyPr>
          <a:lstStyle/>
          <a:p>
            <a:r>
              <a:rPr lang="fr-FR" sz="1400" dirty="0" smtClean="0"/>
              <a:t>Les deux technologies vont coexister et répondent à des besoins différents</a:t>
            </a:r>
            <a:endParaRPr lang="fr-FR" sz="1400" dirty="0"/>
          </a:p>
        </p:txBody>
      </p:sp>
    </p:spTree>
    <p:extLst>
      <p:ext uri="{BB962C8B-B14F-4D97-AF65-F5344CB8AC3E}">
        <p14:creationId xmlns:p14="http://schemas.microsoft.com/office/powerpoint/2010/main" val="4029892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11908" r="8384"/>
          <a:stretch/>
        </p:blipFill>
        <p:spPr>
          <a:xfrm>
            <a:off x="274320" y="3649515"/>
            <a:ext cx="2499360" cy="2215489"/>
          </a:xfrm>
          <a:prstGeom prst="rect">
            <a:avLst/>
          </a:prstGeom>
        </p:spPr>
      </p:pic>
      <p:sp>
        <p:nvSpPr>
          <p:cNvPr id="2" name="Titre 1"/>
          <p:cNvSpPr>
            <a:spLocks noGrp="1"/>
          </p:cNvSpPr>
          <p:nvPr>
            <p:ph type="title"/>
          </p:nvPr>
        </p:nvSpPr>
        <p:spPr/>
        <p:txBody>
          <a:bodyPr/>
          <a:lstStyle/>
          <a:p>
            <a:r>
              <a:rPr lang="fr-FR" dirty="0" smtClean="0"/>
              <a:t>Kits de développements</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16</a:t>
            </a:fld>
            <a:endParaRPr lang="fr-FR" dirty="0"/>
          </a:p>
        </p:txBody>
      </p:sp>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42333" r="42500"/>
          <a:stretch/>
        </p:blipFill>
        <p:spPr>
          <a:xfrm>
            <a:off x="6972300" y="121920"/>
            <a:ext cx="1386840" cy="609600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50" y="1160981"/>
            <a:ext cx="1836420" cy="1592580"/>
          </a:xfrm>
          <a:prstGeom prst="rect">
            <a:avLst/>
          </a:prstGeom>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2968504"/>
            <a:ext cx="1557337" cy="402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rotWithShape="1">
          <a:blip r:embed="rId7">
            <a:extLst>
              <a:ext uri="{28A0092B-C50C-407E-A947-70E740481C1C}">
                <a14:useLocalDpi xmlns:a14="http://schemas.microsoft.com/office/drawing/2010/main" val="0"/>
              </a:ext>
            </a:extLst>
          </a:blip>
          <a:srcRect l="3795" t="12795" r="2793" b="18396"/>
          <a:stretch/>
        </p:blipFill>
        <p:spPr>
          <a:xfrm>
            <a:off x="5615940" y="1214321"/>
            <a:ext cx="1485900" cy="1094538"/>
          </a:xfrm>
          <a:prstGeom prst="rect">
            <a:avLst/>
          </a:prstGeom>
        </p:spPr>
      </p:pic>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2175" y="2814955"/>
            <a:ext cx="1129665" cy="70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78925" y="3982228"/>
            <a:ext cx="4023805" cy="673589"/>
          </a:xfrm>
          <a:prstGeom prst="rect">
            <a:avLst/>
          </a:prstGeom>
        </p:spPr>
      </p:pic>
    </p:spTree>
    <p:extLst>
      <p:ext uri="{BB962C8B-B14F-4D97-AF65-F5344CB8AC3E}">
        <p14:creationId xmlns:p14="http://schemas.microsoft.com/office/powerpoint/2010/main" val="1422436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41055" y="2413476"/>
            <a:ext cx="4906217" cy="2212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A786685B-2977-D546-9E3D-3CA676A47F0C}" type="slidenum">
              <a:rPr lang="fr-FR" smtClean="0"/>
              <a:pPr/>
              <a:t>17</a:t>
            </a:fld>
            <a:endParaRPr lang="fr-FR" dirty="0"/>
          </a:p>
        </p:txBody>
      </p:sp>
      <p:sp>
        <p:nvSpPr>
          <p:cNvPr id="5" name="Titre 4"/>
          <p:cNvSpPr>
            <a:spLocks noGrp="1"/>
          </p:cNvSpPr>
          <p:nvPr>
            <p:ph type="title"/>
          </p:nvPr>
        </p:nvSpPr>
        <p:spPr/>
        <p:txBody>
          <a:bodyPr/>
          <a:lstStyle/>
          <a:p>
            <a:r>
              <a:rPr lang="fr-FR" cap="none" dirty="0" smtClean="0"/>
              <a:t>Cas particulier de la mobilité</a:t>
            </a:r>
            <a:endParaRPr lang="fr-FR" cap="none" dirty="0"/>
          </a:p>
        </p:txBody>
      </p:sp>
      <p:sp>
        <p:nvSpPr>
          <p:cNvPr id="7" name="ZoneTexte 6"/>
          <p:cNvSpPr txBox="1"/>
          <p:nvPr/>
        </p:nvSpPr>
        <p:spPr>
          <a:xfrm>
            <a:off x="805400" y="1699260"/>
            <a:ext cx="7454680" cy="646331"/>
          </a:xfrm>
          <a:prstGeom prst="rect">
            <a:avLst/>
          </a:prstGeom>
          <a:noFill/>
        </p:spPr>
        <p:txBody>
          <a:bodyPr wrap="square" rtlCol="0">
            <a:spAutoFit/>
          </a:bodyPr>
          <a:lstStyle/>
          <a:p>
            <a:r>
              <a:rPr lang="fr-FR" dirty="0" smtClean="0"/>
              <a:t>Des réseaux spécifiques pour créer des véhicules communicants sont en cours d’élaboration V2X = V2V + V2I</a:t>
            </a:r>
            <a:endParaRPr lang="fr-FR" dirty="0"/>
          </a:p>
        </p:txBody>
      </p:sp>
      <p:sp>
        <p:nvSpPr>
          <p:cNvPr id="8" name="ZoneTexte 7"/>
          <p:cNvSpPr txBox="1"/>
          <p:nvPr/>
        </p:nvSpPr>
        <p:spPr>
          <a:xfrm>
            <a:off x="906780" y="2413476"/>
            <a:ext cx="2712520" cy="1600438"/>
          </a:xfrm>
          <a:prstGeom prst="rect">
            <a:avLst/>
          </a:prstGeom>
          <a:noFill/>
        </p:spPr>
        <p:txBody>
          <a:bodyPr wrap="square" rtlCol="0">
            <a:spAutoFit/>
          </a:bodyPr>
          <a:lstStyle/>
          <a:p>
            <a:r>
              <a:rPr lang="fr-FR" sz="1400" dirty="0" smtClean="0"/>
              <a:t>Difficultés :</a:t>
            </a:r>
          </a:p>
          <a:p>
            <a:pPr marL="285750" indent="-285750">
              <a:buFont typeface="Arial" panose="020B0604020202020204" pitchFamily="34" charset="0"/>
              <a:buChar char="•"/>
            </a:pPr>
            <a:r>
              <a:rPr lang="fr-FR" sz="1400" dirty="0" smtClean="0"/>
              <a:t>Partie « infrastructure » lourde</a:t>
            </a:r>
          </a:p>
          <a:p>
            <a:pPr marL="285750" indent="-285750">
              <a:buFont typeface="Arial" panose="020B0604020202020204" pitchFamily="34" charset="0"/>
              <a:buChar char="•"/>
            </a:pPr>
            <a:r>
              <a:rPr lang="fr-FR" sz="1400" dirty="0" smtClean="0"/>
              <a:t>Rendre communicant tous les objets mobiles (vélo, piétons, bus, animaux …)</a:t>
            </a:r>
          </a:p>
          <a:p>
            <a:pPr marL="285750" indent="-285750">
              <a:buFont typeface="Arial" panose="020B0604020202020204" pitchFamily="34" charset="0"/>
              <a:buChar char="•"/>
            </a:pPr>
            <a:r>
              <a:rPr lang="fr-FR" sz="1400" dirty="0" smtClean="0"/>
              <a:t>Tenir compte des autres objets non-communicants </a:t>
            </a:r>
            <a:endParaRPr lang="fr-FR" sz="1400" dirty="0"/>
          </a:p>
        </p:txBody>
      </p:sp>
      <p:sp>
        <p:nvSpPr>
          <p:cNvPr id="9" name="Flèche à angle droit 8"/>
          <p:cNvSpPr/>
          <p:nvPr/>
        </p:nvSpPr>
        <p:spPr>
          <a:xfrm rot="5400000">
            <a:off x="1618337" y="4739094"/>
            <a:ext cx="1316276" cy="1344930"/>
          </a:xfrm>
          <a:prstGeom prst="bentUpArrow">
            <a:avLst>
              <a:gd name="adj1" fmla="val 15159"/>
              <a:gd name="adj2" fmla="val 25000"/>
              <a:gd name="adj3" fmla="val 412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3238501" y="4810940"/>
            <a:ext cx="5697178" cy="15970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dirty="0" smtClean="0"/>
              <a:t>Développer un véhicule qui analyse son environnement pour obtenir : </a:t>
            </a:r>
          </a:p>
          <a:p>
            <a:pPr marL="285750" indent="-285750">
              <a:buFont typeface="Arial" panose="020B0604020202020204" pitchFamily="34" charset="0"/>
              <a:buChar char="•"/>
            </a:pPr>
            <a:r>
              <a:rPr lang="fr-FR" dirty="0" smtClean="0"/>
              <a:t>une conduite déléguée </a:t>
            </a:r>
          </a:p>
          <a:p>
            <a:pPr marL="285750" indent="-285750">
              <a:buFont typeface="Arial" panose="020B0604020202020204" pitchFamily="34" charset="0"/>
              <a:buChar char="•"/>
            </a:pPr>
            <a:r>
              <a:rPr lang="fr-FR" dirty="0" smtClean="0"/>
              <a:t>une voiture autonome</a:t>
            </a:r>
            <a:endParaRPr lang="fr-FR" dirty="0"/>
          </a:p>
        </p:txBody>
      </p:sp>
    </p:spTree>
    <p:extLst>
      <p:ext uri="{BB962C8B-B14F-4D97-AF65-F5344CB8AC3E}">
        <p14:creationId xmlns:p14="http://schemas.microsoft.com/office/powerpoint/2010/main" val="3679968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normAutofit/>
          </a:bodyPr>
          <a:lstStyle/>
          <a:p>
            <a:r>
              <a:rPr lang="fr-FR" b="1" cap="none" dirty="0" smtClean="0">
                <a:solidFill>
                  <a:srgbClr val="683086"/>
                </a:solidFill>
              </a:rPr>
              <a:t>Logiciel embarqué et objets</a:t>
            </a:r>
            <a:r>
              <a:rPr lang="fr-FR" b="1" cap="none" baseline="0" dirty="0" smtClean="0">
                <a:solidFill>
                  <a:srgbClr val="683086"/>
                </a:solidFill>
              </a:rPr>
              <a:t> connectés</a:t>
            </a:r>
            <a:endParaRPr lang="fr-FR" sz="1800" b="1" cap="none" dirty="0">
              <a:solidFill>
                <a:srgbClr val="683086"/>
              </a:solidFill>
            </a:endParaRPr>
          </a:p>
        </p:txBody>
      </p:sp>
      <p:sp>
        <p:nvSpPr>
          <p:cNvPr id="3" name="Espace réservé du numéro de diapositive 2"/>
          <p:cNvSpPr>
            <a:spLocks noGrp="1"/>
          </p:cNvSpPr>
          <p:nvPr>
            <p:ph type="sldNum" sz="quarter" idx="12"/>
            <p:custDataLst>
              <p:tags r:id="rId2"/>
            </p:custDataLst>
          </p:nvPr>
        </p:nvSpPr>
        <p:spPr/>
        <p:txBody>
          <a:bodyPr/>
          <a:lstStyle/>
          <a:p>
            <a:fld id="{1FC8907D-B208-DC44-82F5-2940ECA1C9FA}" type="slidenum">
              <a:rPr lang="fr-FR" smtClean="0"/>
              <a:pPr/>
              <a:t>18</a:t>
            </a:fld>
            <a:endParaRPr lang="fr-FR" dirty="0"/>
          </a:p>
        </p:txBody>
      </p:sp>
      <p:sp>
        <p:nvSpPr>
          <p:cNvPr id="11" name="Espace réservé du texte 10"/>
          <p:cNvSpPr>
            <a:spLocks noGrp="1"/>
          </p:cNvSpPr>
          <p:nvPr>
            <p:ph type="body" sz="quarter" idx="13"/>
          </p:nvPr>
        </p:nvSpPr>
        <p:spPr>
          <a:xfrm>
            <a:off x="627063" y="1473523"/>
            <a:ext cx="8288337" cy="4605544"/>
          </a:xfrm>
        </p:spPr>
        <p:txBody>
          <a:bodyPr>
            <a:normAutofit/>
          </a:bodyPr>
          <a:lstStyle/>
          <a:p>
            <a:pPr algn="just"/>
            <a:r>
              <a:rPr lang="fr-FR" sz="2000" b="0" i="0" kern="1200" dirty="0" smtClean="0">
                <a:solidFill>
                  <a:srgbClr val="000000"/>
                </a:solidFill>
                <a:effectLst/>
                <a:latin typeface="+mn-lt"/>
                <a:ea typeface="+mn-ea"/>
                <a:cs typeface="+mn-cs"/>
              </a:rPr>
              <a:t>La diffusion croissante de ces objets génère également de nouveaux risques pour la sécurité numérique des institutions, des entreprises et des particuliers, qui appellent de nouvelles réponses.</a:t>
            </a:r>
          </a:p>
          <a:p>
            <a:pPr algn="just"/>
            <a:r>
              <a:rPr lang="fr-FR" dirty="0"/>
              <a:t>Ces technologies du « cœur de filière » numérique (logiciel embarqué et objets connectés, cloud </a:t>
            </a:r>
            <a:r>
              <a:rPr lang="fr-FR" dirty="0" err="1"/>
              <a:t>computing</a:t>
            </a:r>
            <a:r>
              <a:rPr lang="fr-FR" dirty="0"/>
              <a:t>, </a:t>
            </a:r>
            <a:r>
              <a:rPr lang="fr-FR" dirty="0" err="1"/>
              <a:t>Big</a:t>
            </a:r>
            <a:r>
              <a:rPr lang="fr-FR" dirty="0"/>
              <a:t> data, calcul intensif et simulation numérique, sécurité numérique) modifient profondément notre environnement et impactent l’ensemble des activités industrielles et de services. Leur maîtrise constitue donc un élément-clé de compétitivité </a:t>
            </a:r>
            <a:r>
              <a:rPr lang="fr-FR" dirty="0" smtClean="0"/>
              <a:t>industrielle.</a:t>
            </a:r>
          </a:p>
        </p:txBody>
      </p:sp>
    </p:spTree>
    <p:extLst>
      <p:ext uri="{BB962C8B-B14F-4D97-AF65-F5344CB8AC3E}">
        <p14:creationId xmlns:p14="http://schemas.microsoft.com/office/powerpoint/2010/main" val="1705087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6551" y="326585"/>
            <a:ext cx="5784616" cy="613352"/>
          </a:xfrm>
          <a:prstGeom prst="rect">
            <a:avLst/>
          </a:prstGeom>
          <a:noFill/>
          <a:ln>
            <a:noFill/>
          </a:ln>
        </p:spPr>
        <p:txBody>
          <a:bodyPr vert="horz" wrap="none" lIns="81639" tIns="40820" rIns="81639" bIns="40820" anchorCtr="0" compatLnSpc="0">
            <a:spAutoFit/>
          </a:bodyPr>
          <a:lstStyle/>
          <a:p>
            <a:pPr hangingPunct="0"/>
            <a:r>
              <a:rPr lang="fr-FR" sz="3600" b="1" dirty="0">
                <a:solidFill>
                  <a:srgbClr val="993366"/>
                </a:solidFill>
                <a:latin typeface="Arial" pitchFamily="18"/>
                <a:ea typeface="Arial Unicode MS" pitchFamily="2"/>
                <a:cs typeface="Mangal" pitchFamily="2"/>
              </a:rPr>
              <a:t>Les systèmes embarqués</a:t>
            </a:r>
          </a:p>
        </p:txBody>
      </p:sp>
      <p:pic>
        <p:nvPicPr>
          <p:cNvPr id="4" name="Image 3"/>
          <p:cNvPicPr>
            <a:picLocks noChangeAspect="1"/>
          </p:cNvPicPr>
          <p:nvPr/>
        </p:nvPicPr>
        <p:blipFill>
          <a:blip r:embed="rId3">
            <a:lum/>
            <a:alphaModFix/>
          </a:blip>
          <a:srcRect/>
          <a:stretch>
            <a:fillRect/>
          </a:stretch>
        </p:blipFill>
        <p:spPr>
          <a:xfrm>
            <a:off x="6857575" y="2773827"/>
            <a:ext cx="2122583" cy="2653834"/>
          </a:xfrm>
          <a:prstGeom prst="rect">
            <a:avLst/>
          </a:prstGeom>
          <a:noFill/>
          <a:ln>
            <a:noFill/>
          </a:ln>
        </p:spPr>
      </p:pic>
      <p:sp>
        <p:nvSpPr>
          <p:cNvPr id="5" name="ZoneTexte 4"/>
          <p:cNvSpPr txBox="1"/>
          <p:nvPr/>
        </p:nvSpPr>
        <p:spPr>
          <a:xfrm>
            <a:off x="406007" y="3686611"/>
            <a:ext cx="5971933" cy="1879826"/>
          </a:xfrm>
          <a:prstGeom prst="rect">
            <a:avLst/>
          </a:prstGeom>
          <a:noFill/>
          <a:ln>
            <a:noFill/>
          </a:ln>
        </p:spPr>
        <p:txBody>
          <a:bodyPr vert="horz" wrap="none" lIns="81639" tIns="40820" rIns="81639" bIns="40820" compatLnSpc="0"/>
          <a:lstStyle/>
          <a:p>
            <a:pPr hangingPunct="0">
              <a:defRPr b="0"/>
            </a:pPr>
            <a:endParaRPr lang="en-US" sz="2500" dirty="0">
              <a:solidFill>
                <a:srgbClr val="94476B"/>
              </a:solidFill>
              <a:latin typeface="Arial" pitchFamily="34"/>
              <a:ea typeface="Lucida Sans Unicode" pitchFamily="34"/>
              <a:cs typeface="Arial" pitchFamily="34"/>
            </a:endParaRPr>
          </a:p>
        </p:txBody>
      </p:sp>
      <p:sp>
        <p:nvSpPr>
          <p:cNvPr id="6" name="ZoneTexte 5"/>
          <p:cNvSpPr txBox="1"/>
          <p:nvPr/>
        </p:nvSpPr>
        <p:spPr>
          <a:xfrm>
            <a:off x="6651835" y="5557988"/>
            <a:ext cx="2388394" cy="874922"/>
          </a:xfrm>
          <a:prstGeom prst="rect">
            <a:avLst/>
          </a:prstGeom>
          <a:noFill/>
          <a:ln>
            <a:noFill/>
          </a:ln>
        </p:spPr>
        <p:txBody>
          <a:bodyPr vert="horz" wrap="none" lIns="81639" tIns="40820" rIns="81639" bIns="40820" compatLnSpc="0"/>
          <a:lstStyle/>
          <a:p>
            <a:pPr hangingPunct="0">
              <a:defRPr b="0"/>
            </a:pPr>
            <a:r>
              <a:rPr lang="en-US" sz="2500" dirty="0" smtClean="0">
                <a:solidFill>
                  <a:srgbClr val="94476B"/>
                </a:solidFill>
                <a:latin typeface="Arial" pitchFamily="34"/>
                <a:ea typeface="Lucida Sans Unicode" pitchFamily="34"/>
                <a:cs typeface="Arial" pitchFamily="34"/>
              </a:rPr>
              <a:t>Apollo </a:t>
            </a:r>
            <a:r>
              <a:rPr lang="en-US" sz="2500" dirty="0">
                <a:solidFill>
                  <a:srgbClr val="94476B"/>
                </a:solidFill>
                <a:latin typeface="Arial" pitchFamily="34"/>
                <a:ea typeface="Lucida Sans Unicode" pitchFamily="34"/>
                <a:cs typeface="Arial" pitchFamily="34"/>
              </a:rPr>
              <a:t>11</a:t>
            </a:r>
          </a:p>
          <a:p>
            <a:pPr hangingPunct="0">
              <a:defRPr b="0"/>
            </a:pPr>
            <a:r>
              <a:rPr lang="en-US" sz="2500" dirty="0">
                <a:solidFill>
                  <a:srgbClr val="94476B"/>
                </a:solidFill>
                <a:latin typeface="Arial" pitchFamily="34"/>
                <a:ea typeface="Lucida Sans Unicode" pitchFamily="34"/>
                <a:cs typeface="Arial" pitchFamily="34"/>
              </a:rPr>
              <a:t>1961</a:t>
            </a:r>
          </a:p>
        </p:txBody>
      </p:sp>
      <p:sp>
        <p:nvSpPr>
          <p:cNvPr id="8" name="ZoneTexte 7"/>
          <p:cNvSpPr txBox="1"/>
          <p:nvPr/>
        </p:nvSpPr>
        <p:spPr>
          <a:xfrm>
            <a:off x="647700" y="1196340"/>
            <a:ext cx="5867400" cy="1754326"/>
          </a:xfrm>
          <a:prstGeom prst="rect">
            <a:avLst/>
          </a:prstGeom>
          <a:noFill/>
        </p:spPr>
        <p:txBody>
          <a:bodyPr wrap="square" rtlCol="0">
            <a:spAutoFit/>
          </a:bodyPr>
          <a:lstStyle/>
          <a:p>
            <a:pPr hangingPunct="0">
              <a:defRPr b="0"/>
            </a:pPr>
            <a:r>
              <a:rPr lang="fr-FR" dirty="0">
                <a:solidFill>
                  <a:srgbClr val="94476B"/>
                </a:solidFill>
                <a:latin typeface="Arial" pitchFamily="34"/>
                <a:ea typeface="Lucida Sans Unicode" pitchFamily="34"/>
                <a:cs typeface="Arial" pitchFamily="34"/>
              </a:rPr>
              <a:t>Un </a:t>
            </a:r>
            <a:r>
              <a:rPr lang="fr-FR" b="1" dirty="0">
                <a:solidFill>
                  <a:srgbClr val="94476B"/>
                </a:solidFill>
                <a:latin typeface="Arial" pitchFamily="34"/>
                <a:ea typeface="Lucida Sans Unicode" pitchFamily="34"/>
                <a:cs typeface="Arial" pitchFamily="34"/>
              </a:rPr>
              <a:t>système embarqué</a:t>
            </a:r>
            <a:r>
              <a:rPr lang="fr-FR" dirty="0">
                <a:solidFill>
                  <a:srgbClr val="94476B"/>
                </a:solidFill>
                <a:latin typeface="Arial" pitchFamily="34"/>
                <a:ea typeface="Lucida Sans Unicode" pitchFamily="34"/>
                <a:cs typeface="Arial" pitchFamily="34"/>
              </a:rPr>
              <a:t> est : </a:t>
            </a:r>
          </a:p>
          <a:p>
            <a:pPr hangingPunct="0">
              <a:defRPr b="0"/>
            </a:pPr>
            <a:endParaRPr lang="fr-FR" dirty="0">
              <a:solidFill>
                <a:srgbClr val="94476B"/>
              </a:solidFill>
              <a:latin typeface="Arial" pitchFamily="34"/>
              <a:ea typeface="Lucida Sans Unicode" pitchFamily="34"/>
              <a:cs typeface="Arial" pitchFamily="34"/>
            </a:endParaRPr>
          </a:p>
          <a:p>
            <a:pPr hangingPunct="0">
              <a:defRPr b="0"/>
            </a:pPr>
            <a:r>
              <a:rPr lang="fr-FR" dirty="0">
                <a:solidFill>
                  <a:srgbClr val="94476B"/>
                </a:solidFill>
                <a:latin typeface="Arial" pitchFamily="34"/>
                <a:ea typeface="Lucida Sans Unicode" pitchFamily="34"/>
                <a:cs typeface="Arial" pitchFamily="34"/>
              </a:rPr>
              <a:t>un système </a:t>
            </a:r>
            <a:r>
              <a:rPr lang="fr-FR" b="1" dirty="0">
                <a:solidFill>
                  <a:srgbClr val="94476B"/>
                </a:solidFill>
                <a:latin typeface="Arial" pitchFamily="34"/>
                <a:ea typeface="Lucida Sans Unicode" pitchFamily="34"/>
                <a:cs typeface="Arial" pitchFamily="34"/>
              </a:rPr>
              <a:t>électronique</a:t>
            </a:r>
            <a:r>
              <a:rPr lang="fr-FR" dirty="0">
                <a:solidFill>
                  <a:srgbClr val="94476B"/>
                </a:solidFill>
                <a:latin typeface="Arial" pitchFamily="34"/>
                <a:ea typeface="Lucida Sans Unicode" pitchFamily="34"/>
                <a:cs typeface="Arial" pitchFamily="34"/>
              </a:rPr>
              <a:t> et </a:t>
            </a:r>
            <a:r>
              <a:rPr lang="fr-FR" b="1" dirty="0">
                <a:solidFill>
                  <a:srgbClr val="94476B"/>
                </a:solidFill>
                <a:latin typeface="Arial" pitchFamily="34"/>
                <a:ea typeface="Lucida Sans Unicode" pitchFamily="34"/>
                <a:cs typeface="Arial" pitchFamily="34"/>
              </a:rPr>
              <a:t>informatique</a:t>
            </a:r>
            <a:r>
              <a:rPr lang="fr-FR" dirty="0">
                <a:solidFill>
                  <a:srgbClr val="94476B"/>
                </a:solidFill>
                <a:latin typeface="Arial" pitchFamily="34"/>
                <a:ea typeface="Lucida Sans Unicode" pitchFamily="34"/>
                <a:cs typeface="Arial" pitchFamily="34"/>
              </a:rPr>
              <a:t> autonome,</a:t>
            </a:r>
          </a:p>
          <a:p>
            <a:pPr hangingPunct="0">
              <a:defRPr b="0"/>
            </a:pPr>
            <a:r>
              <a:rPr lang="fr-FR" b="1" dirty="0">
                <a:solidFill>
                  <a:srgbClr val="94476B"/>
                </a:solidFill>
                <a:latin typeface="Arial" pitchFamily="34"/>
                <a:ea typeface="Lucida Sans Unicode" pitchFamily="34"/>
                <a:cs typeface="Arial" pitchFamily="34"/>
              </a:rPr>
              <a:t>intégré</a:t>
            </a:r>
            <a:r>
              <a:rPr lang="fr-FR" dirty="0">
                <a:solidFill>
                  <a:srgbClr val="94476B"/>
                </a:solidFill>
                <a:latin typeface="Arial" pitchFamily="34"/>
                <a:ea typeface="Lucida Sans Unicode" pitchFamily="34"/>
                <a:cs typeface="Arial" pitchFamily="34"/>
              </a:rPr>
              <a:t> dans un équipement matériel,</a:t>
            </a:r>
          </a:p>
          <a:p>
            <a:pPr hangingPunct="0">
              <a:defRPr b="0"/>
            </a:pPr>
            <a:r>
              <a:rPr lang="fr-FR" dirty="0">
                <a:solidFill>
                  <a:srgbClr val="94476B"/>
                </a:solidFill>
                <a:latin typeface="Arial" pitchFamily="34"/>
                <a:ea typeface="Lucida Sans Unicode" pitchFamily="34"/>
                <a:cs typeface="Arial" pitchFamily="34"/>
              </a:rPr>
              <a:t>dédié à une </a:t>
            </a:r>
            <a:r>
              <a:rPr lang="fr-FR" b="1" dirty="0">
                <a:solidFill>
                  <a:srgbClr val="94476B"/>
                </a:solidFill>
                <a:latin typeface="Arial" pitchFamily="34"/>
                <a:ea typeface="Lucida Sans Unicode" pitchFamily="34"/>
                <a:cs typeface="Arial" pitchFamily="34"/>
              </a:rPr>
              <a:t>tache précise</a:t>
            </a:r>
            <a:r>
              <a:rPr lang="fr-FR" dirty="0">
                <a:solidFill>
                  <a:srgbClr val="94476B"/>
                </a:solidFill>
                <a:latin typeface="Arial" pitchFamily="34"/>
                <a:ea typeface="Lucida Sans Unicode" pitchFamily="34"/>
                <a:cs typeface="Arial" pitchFamily="34"/>
              </a:rPr>
              <a:t>.</a:t>
            </a:r>
          </a:p>
          <a:p>
            <a:endParaRPr lang="fr-FR" dirty="0"/>
          </a:p>
        </p:txBody>
      </p:sp>
      <p:sp>
        <p:nvSpPr>
          <p:cNvPr id="9" name="ZoneTexte 8"/>
          <p:cNvSpPr txBox="1"/>
          <p:nvPr/>
        </p:nvSpPr>
        <p:spPr>
          <a:xfrm>
            <a:off x="716280" y="3114941"/>
            <a:ext cx="5478780" cy="1477328"/>
          </a:xfrm>
          <a:prstGeom prst="rect">
            <a:avLst/>
          </a:prstGeom>
          <a:noFill/>
        </p:spPr>
        <p:txBody>
          <a:bodyPr wrap="square" rtlCol="0">
            <a:spAutoFit/>
          </a:bodyPr>
          <a:lstStyle/>
          <a:p>
            <a:pPr hangingPunct="0">
              <a:defRPr b="0"/>
            </a:pPr>
            <a:r>
              <a:rPr lang="fr-FR" dirty="0">
                <a:solidFill>
                  <a:srgbClr val="94476B"/>
                </a:solidFill>
                <a:latin typeface="Arial" pitchFamily="34"/>
                <a:ea typeface="Lucida Sans Unicode" pitchFamily="34"/>
                <a:cs typeface="Arial" pitchFamily="34"/>
              </a:rPr>
              <a:t>Il s'agit d'un </a:t>
            </a:r>
            <a:r>
              <a:rPr lang="fr-FR" b="1" i="1" dirty="0">
                <a:solidFill>
                  <a:srgbClr val="94476B"/>
                </a:solidFill>
                <a:latin typeface="Arial" pitchFamily="34"/>
                <a:ea typeface="Lucida Sans Unicode" pitchFamily="34"/>
                <a:cs typeface="Arial" pitchFamily="34"/>
              </a:rPr>
              <a:t>système</a:t>
            </a:r>
            <a:r>
              <a:rPr lang="fr-FR" dirty="0">
                <a:solidFill>
                  <a:srgbClr val="94476B"/>
                </a:solidFill>
                <a:latin typeface="Arial" pitchFamily="34"/>
                <a:ea typeface="Lucida Sans Unicode" pitchFamily="34"/>
                <a:cs typeface="Arial" pitchFamily="34"/>
              </a:rPr>
              <a:t> au sein du système global.</a:t>
            </a:r>
          </a:p>
          <a:p>
            <a:pPr hangingPunct="0">
              <a:defRPr b="0"/>
            </a:pPr>
            <a:endParaRPr lang="fr-FR" dirty="0">
              <a:solidFill>
                <a:srgbClr val="94476B"/>
              </a:solidFill>
              <a:latin typeface="Arial" pitchFamily="34"/>
              <a:ea typeface="Lucida Sans Unicode" pitchFamily="34"/>
              <a:cs typeface="Arial" pitchFamily="34"/>
            </a:endParaRPr>
          </a:p>
          <a:p>
            <a:pPr hangingPunct="0">
              <a:defRPr b="0"/>
            </a:pPr>
            <a:r>
              <a:rPr lang="fr-FR" dirty="0">
                <a:solidFill>
                  <a:srgbClr val="94476B"/>
                </a:solidFill>
                <a:latin typeface="Arial" pitchFamily="34"/>
                <a:ea typeface="Lucida Sans Unicode" pitchFamily="34"/>
                <a:cs typeface="Arial" pitchFamily="34"/>
              </a:rPr>
              <a:t>Les démarches de conception relèvent de </a:t>
            </a:r>
            <a:r>
              <a:rPr lang="fr-FR" b="1" dirty="0" smtClean="0">
                <a:solidFill>
                  <a:srgbClr val="94476B"/>
                </a:solidFill>
                <a:latin typeface="Arial" pitchFamily="34"/>
                <a:ea typeface="Lucida Sans Unicode" pitchFamily="34"/>
                <a:cs typeface="Arial" pitchFamily="34"/>
              </a:rPr>
              <a:t>l'ingénierie </a:t>
            </a:r>
            <a:r>
              <a:rPr lang="fr-FR" b="1" dirty="0">
                <a:solidFill>
                  <a:srgbClr val="94476B"/>
                </a:solidFill>
                <a:latin typeface="Arial" pitchFamily="34"/>
                <a:ea typeface="Lucida Sans Unicode" pitchFamily="34"/>
                <a:cs typeface="Arial" pitchFamily="34"/>
              </a:rPr>
              <a:t>des systèmes</a:t>
            </a:r>
            <a:r>
              <a:rPr lang="en-US" dirty="0">
                <a:solidFill>
                  <a:srgbClr val="94476B"/>
                </a:solidFill>
                <a:latin typeface="Arial" pitchFamily="34"/>
                <a:ea typeface="Lucida Sans Unicode" pitchFamily="34"/>
                <a:cs typeface="Arial" pitchFamily="34"/>
              </a:rPr>
              <a:t>.</a:t>
            </a:r>
          </a:p>
          <a:p>
            <a:endParaRPr lang="fr-FR" dirty="0"/>
          </a:p>
        </p:txBody>
      </p:sp>
    </p:spTree>
    <p:extLst>
      <p:ext uri="{BB962C8B-B14F-4D97-AF65-F5344CB8AC3E}">
        <p14:creationId xmlns:p14="http://schemas.microsoft.com/office/powerpoint/2010/main" val="179511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6551" y="326585"/>
            <a:ext cx="5784616" cy="613352"/>
          </a:xfrm>
          <a:prstGeom prst="rect">
            <a:avLst/>
          </a:prstGeom>
          <a:noFill/>
          <a:ln>
            <a:noFill/>
          </a:ln>
        </p:spPr>
        <p:txBody>
          <a:bodyPr vert="horz" wrap="none" lIns="81639" tIns="40820" rIns="81639" bIns="40820" anchorCtr="0" compatLnSpc="0">
            <a:spAutoFit/>
          </a:bodyPr>
          <a:lstStyle/>
          <a:p>
            <a:pPr hangingPunct="0"/>
            <a:r>
              <a:rPr lang="fr-FR" sz="3600" b="1">
                <a:solidFill>
                  <a:srgbClr val="993366"/>
                </a:solidFill>
                <a:latin typeface="Arial" pitchFamily="18"/>
                <a:ea typeface="Arial Unicode MS" pitchFamily="2"/>
                <a:cs typeface="Mangal" pitchFamily="2"/>
              </a:rPr>
              <a:t>Les systèmes embarqués</a:t>
            </a:r>
          </a:p>
        </p:txBody>
      </p:sp>
      <p:sp>
        <p:nvSpPr>
          <p:cNvPr id="3" name="ZoneTexte 2"/>
          <p:cNvSpPr txBox="1"/>
          <p:nvPr/>
        </p:nvSpPr>
        <p:spPr>
          <a:xfrm>
            <a:off x="489828" y="1450366"/>
            <a:ext cx="8163780" cy="4043654"/>
          </a:xfrm>
          <a:prstGeom prst="rect">
            <a:avLst/>
          </a:prstGeom>
          <a:noFill/>
          <a:ln>
            <a:noFill/>
          </a:ln>
        </p:spPr>
        <p:txBody>
          <a:bodyPr vert="horz" wrap="none" lIns="81639" tIns="40820" rIns="81639" bIns="40820" compatLnSpc="0"/>
          <a:lstStyle/>
          <a:p>
            <a:pPr hangingPunct="0">
              <a:defRPr b="0"/>
            </a:pPr>
            <a:r>
              <a:rPr lang="fr-FR" sz="2500" dirty="0" smtClean="0">
                <a:solidFill>
                  <a:srgbClr val="94476B"/>
                </a:solidFill>
                <a:latin typeface="Arial" pitchFamily="34"/>
                <a:ea typeface="Lucida Sans Unicode" pitchFamily="34"/>
                <a:cs typeface="Arial" pitchFamily="34"/>
              </a:rPr>
              <a:t>Quelques exemples :</a:t>
            </a:r>
          </a:p>
          <a:p>
            <a:pPr hangingPunct="0">
              <a:defRPr b="0"/>
            </a:pPr>
            <a:endParaRPr lang="fr-FR" sz="2500" dirty="0" smtClean="0">
              <a:solidFill>
                <a:srgbClr val="94476B"/>
              </a:solidFill>
              <a:latin typeface="Arial" pitchFamily="34"/>
              <a:ea typeface="Lucida Sans Unicode" pitchFamily="34"/>
              <a:cs typeface="Arial" pitchFamily="34"/>
            </a:endParaRPr>
          </a:p>
          <a:p>
            <a:pPr hangingPunct="0">
              <a:defRPr b="0"/>
            </a:pPr>
            <a:r>
              <a:rPr lang="fr-FR" sz="2500" dirty="0" smtClean="0">
                <a:solidFill>
                  <a:srgbClr val="94476B"/>
                </a:solidFill>
                <a:latin typeface="Arial" pitchFamily="34"/>
                <a:ea typeface="Lucida Sans Unicode" pitchFamily="34"/>
                <a:cs typeface="Arial" pitchFamily="34"/>
              </a:rPr>
              <a:t>Avions, trains, voitures...</a:t>
            </a:r>
          </a:p>
          <a:p>
            <a:pPr hangingPunct="0">
              <a:defRPr b="0"/>
            </a:pPr>
            <a:r>
              <a:rPr lang="fr-FR" sz="2500" dirty="0" smtClean="0">
                <a:solidFill>
                  <a:srgbClr val="94476B"/>
                </a:solidFill>
                <a:latin typeface="Arial" pitchFamily="34"/>
                <a:ea typeface="Lucida Sans Unicode" pitchFamily="34"/>
                <a:cs typeface="Arial" pitchFamily="34"/>
              </a:rPr>
              <a:t>Routeurs, box internet, téléphone,</a:t>
            </a:r>
          </a:p>
          <a:p>
            <a:pPr hangingPunct="0">
              <a:defRPr b="0"/>
            </a:pPr>
            <a:r>
              <a:rPr lang="fr-FR" sz="2500" dirty="0" smtClean="0">
                <a:solidFill>
                  <a:srgbClr val="94476B"/>
                </a:solidFill>
                <a:latin typeface="Arial" pitchFamily="34"/>
                <a:ea typeface="Lucida Sans Unicode" pitchFamily="34"/>
                <a:cs typeface="Arial" pitchFamily="34"/>
              </a:rPr>
              <a:t>Electro-ménager, Hi-Fi, TV,</a:t>
            </a:r>
          </a:p>
          <a:p>
            <a:pPr hangingPunct="0">
              <a:defRPr b="0"/>
            </a:pPr>
            <a:r>
              <a:rPr lang="fr-FR" sz="2500" dirty="0" smtClean="0">
                <a:solidFill>
                  <a:srgbClr val="94476B"/>
                </a:solidFill>
                <a:latin typeface="Arial" pitchFamily="34"/>
                <a:ea typeface="Lucida Sans Unicode" pitchFamily="34"/>
                <a:cs typeface="Arial" pitchFamily="34"/>
              </a:rPr>
              <a:t>Robotique industrielle,</a:t>
            </a:r>
          </a:p>
          <a:p>
            <a:pPr hangingPunct="0">
              <a:defRPr b="0"/>
            </a:pPr>
            <a:r>
              <a:rPr lang="fr-FR" sz="2500" dirty="0" smtClean="0">
                <a:solidFill>
                  <a:srgbClr val="94476B"/>
                </a:solidFill>
                <a:latin typeface="Arial" pitchFamily="34"/>
                <a:ea typeface="Lucida Sans Unicode" pitchFamily="34"/>
                <a:cs typeface="Arial" pitchFamily="34"/>
              </a:rPr>
              <a:t>Imprimantes et photocopieurs,</a:t>
            </a:r>
          </a:p>
          <a:p>
            <a:pPr hangingPunct="0">
              <a:defRPr b="0"/>
            </a:pPr>
            <a:r>
              <a:rPr lang="fr-FR" sz="2500" dirty="0" smtClean="0">
                <a:solidFill>
                  <a:srgbClr val="94476B"/>
                </a:solidFill>
                <a:latin typeface="Arial" pitchFamily="34"/>
                <a:ea typeface="Lucida Sans Unicode" pitchFamily="34"/>
                <a:cs typeface="Arial" pitchFamily="34"/>
              </a:rPr>
              <a:t>Terminaux de paiement,</a:t>
            </a:r>
          </a:p>
          <a:p>
            <a:pPr hangingPunct="0">
              <a:defRPr b="0"/>
            </a:pPr>
            <a:r>
              <a:rPr lang="fr-FR" sz="2500" dirty="0" smtClean="0">
                <a:solidFill>
                  <a:srgbClr val="94476B"/>
                </a:solidFill>
                <a:latin typeface="Arial" pitchFamily="34"/>
                <a:ea typeface="Lucida Sans Unicode" pitchFamily="34"/>
                <a:cs typeface="Arial" pitchFamily="34"/>
              </a:rPr>
              <a:t>Caméra connectée...</a:t>
            </a:r>
          </a:p>
          <a:p>
            <a:pPr hangingPunct="0">
              <a:defRPr b="0"/>
            </a:pPr>
            <a:endParaRPr lang="en-US" sz="2500" dirty="0">
              <a:solidFill>
                <a:srgbClr val="94476B"/>
              </a:solidFill>
              <a:latin typeface="Arial" pitchFamily="34"/>
              <a:ea typeface="Lucida Sans Unicode" pitchFamily="34"/>
              <a:cs typeface="Arial" pitchFamily="34"/>
            </a:endParaRPr>
          </a:p>
          <a:p>
            <a:pPr hangingPunct="0">
              <a:defRPr b="0"/>
            </a:pPr>
            <a:endParaRPr lang="en-US" sz="2500" dirty="0">
              <a:solidFill>
                <a:srgbClr val="94476B"/>
              </a:solidFill>
              <a:latin typeface="Arial" pitchFamily="34"/>
              <a:ea typeface="Lucida Sans Unicode" pitchFamily="34"/>
              <a:cs typeface="Arial" pitchFamily="34"/>
            </a:endParaRPr>
          </a:p>
          <a:p>
            <a:pPr hangingPunct="0">
              <a:defRPr b="0"/>
            </a:pPr>
            <a:endParaRPr lang="en-US" sz="2500" dirty="0">
              <a:solidFill>
                <a:srgbClr val="94476B"/>
              </a:solidFill>
              <a:latin typeface="Arial" pitchFamily="34"/>
              <a:ea typeface="Lucida Sans Unicode" pitchFamily="34"/>
              <a:cs typeface="Arial" pitchFamily="34"/>
            </a:endParaRPr>
          </a:p>
        </p:txBody>
      </p:sp>
      <p:sp>
        <p:nvSpPr>
          <p:cNvPr id="4" name="ZoneTexte 3"/>
          <p:cNvSpPr txBox="1"/>
          <p:nvPr/>
        </p:nvSpPr>
        <p:spPr>
          <a:xfrm>
            <a:off x="560589" y="4857459"/>
            <a:ext cx="3347150" cy="1188509"/>
          </a:xfrm>
          <a:prstGeom prst="rect">
            <a:avLst/>
          </a:prstGeom>
          <a:noFill/>
          <a:ln>
            <a:noFill/>
          </a:ln>
        </p:spPr>
        <p:txBody>
          <a:bodyPr vert="horz" wrap="square" lIns="81639" tIns="40820" rIns="81639" bIns="40820" compatLnSpc="0">
            <a:spAutoFit/>
          </a:bodyPr>
          <a:lstStyle/>
          <a:p>
            <a:pPr hangingPunct="0">
              <a:defRPr b="0"/>
            </a:pPr>
            <a:r>
              <a:rPr lang="fr-FR" sz="2500" dirty="0" smtClean="0">
                <a:solidFill>
                  <a:srgbClr val="94476B"/>
                </a:solidFill>
                <a:latin typeface="Arial" pitchFamily="34"/>
                <a:ea typeface="Lucida Sans Unicode" pitchFamily="34"/>
                <a:cs typeface="Arial" pitchFamily="34"/>
              </a:rPr>
              <a:t>Nous utilisons tous les jours des dizaines de systèmes embarqués.</a:t>
            </a:r>
            <a:endParaRPr lang="fr-FR" sz="2500" dirty="0">
              <a:solidFill>
                <a:srgbClr val="94476B"/>
              </a:solidFill>
              <a:latin typeface="Arial" pitchFamily="34"/>
              <a:ea typeface="Lucida Sans Unicode" pitchFamily="34"/>
              <a:cs typeface="Arial" pitchFamily="34"/>
            </a:endParaRPr>
          </a:p>
        </p:txBody>
      </p:sp>
      <p:pic>
        <p:nvPicPr>
          <p:cNvPr id="5" name="Image 4"/>
          <p:cNvPicPr>
            <a:picLocks noChangeAspect="1"/>
          </p:cNvPicPr>
          <p:nvPr/>
        </p:nvPicPr>
        <p:blipFill>
          <a:blip r:embed="rId3">
            <a:lum/>
            <a:alphaModFix/>
          </a:blip>
          <a:srcRect/>
          <a:stretch>
            <a:fillRect/>
          </a:stretch>
        </p:blipFill>
        <p:spPr>
          <a:xfrm>
            <a:off x="4781362" y="867410"/>
            <a:ext cx="4198795" cy="1745272"/>
          </a:xfrm>
          <a:prstGeom prst="rect">
            <a:avLst/>
          </a:prstGeom>
          <a:noFill/>
          <a:ln>
            <a:noFill/>
          </a:ln>
        </p:spPr>
      </p:pic>
      <p:pic>
        <p:nvPicPr>
          <p:cNvPr id="6" name="Image 5"/>
          <p:cNvPicPr>
            <a:picLocks noChangeAspect="1"/>
          </p:cNvPicPr>
          <p:nvPr/>
        </p:nvPicPr>
        <p:blipFill>
          <a:blip r:embed="rId4">
            <a:lum/>
            <a:alphaModFix/>
          </a:blip>
          <a:srcRect/>
          <a:stretch>
            <a:fillRect/>
          </a:stretch>
        </p:blipFill>
        <p:spPr>
          <a:xfrm>
            <a:off x="5170938" y="2286098"/>
            <a:ext cx="2013187" cy="2449391"/>
          </a:xfrm>
          <a:prstGeom prst="rect">
            <a:avLst/>
          </a:prstGeom>
          <a:noFill/>
          <a:ln>
            <a:noFill/>
          </a:ln>
        </p:spPr>
      </p:pic>
      <p:pic>
        <p:nvPicPr>
          <p:cNvPr id="7" name="Image 6"/>
          <p:cNvPicPr>
            <a:picLocks noChangeAspect="1"/>
          </p:cNvPicPr>
          <p:nvPr/>
        </p:nvPicPr>
        <p:blipFill>
          <a:blip r:embed="rId5">
            <a:lum/>
            <a:alphaModFix/>
          </a:blip>
          <a:srcRect/>
          <a:stretch>
            <a:fillRect/>
          </a:stretch>
        </p:blipFill>
        <p:spPr>
          <a:xfrm>
            <a:off x="6857575" y="2775976"/>
            <a:ext cx="2068049" cy="3102562"/>
          </a:xfrm>
          <a:prstGeom prst="rect">
            <a:avLst/>
          </a:prstGeom>
          <a:noFill/>
          <a:ln>
            <a:noFill/>
          </a:ln>
        </p:spPr>
      </p:pic>
      <p:pic>
        <p:nvPicPr>
          <p:cNvPr id="8" name="Image 7"/>
          <p:cNvPicPr>
            <a:picLocks noChangeAspect="1"/>
          </p:cNvPicPr>
          <p:nvPr/>
        </p:nvPicPr>
        <p:blipFill>
          <a:blip r:embed="rId6">
            <a:lum/>
            <a:alphaModFix/>
          </a:blip>
          <a:srcRect/>
          <a:stretch>
            <a:fillRect/>
          </a:stretch>
        </p:blipFill>
        <p:spPr>
          <a:xfrm>
            <a:off x="5388094" y="4439603"/>
            <a:ext cx="1438785" cy="1438936"/>
          </a:xfrm>
          <a:prstGeom prst="rect">
            <a:avLst/>
          </a:prstGeom>
          <a:noFill/>
          <a:ln>
            <a:noFill/>
          </a:ln>
        </p:spPr>
      </p:pic>
      <p:pic>
        <p:nvPicPr>
          <p:cNvPr id="9" name="Image 8"/>
          <p:cNvPicPr>
            <a:picLocks noChangeAspect="1"/>
          </p:cNvPicPr>
          <p:nvPr/>
        </p:nvPicPr>
        <p:blipFill>
          <a:blip r:embed="rId7">
            <a:lum/>
            <a:alphaModFix/>
          </a:blip>
          <a:srcRect/>
          <a:stretch>
            <a:fillRect/>
          </a:stretch>
        </p:blipFill>
        <p:spPr>
          <a:xfrm>
            <a:off x="3918614" y="4572196"/>
            <a:ext cx="1469480" cy="1469635"/>
          </a:xfrm>
          <a:prstGeom prst="rect">
            <a:avLst/>
          </a:prstGeom>
          <a:noFill/>
          <a:ln>
            <a:noFill/>
          </a:ln>
        </p:spPr>
      </p:pic>
    </p:spTree>
    <p:extLst>
      <p:ext uri="{BB962C8B-B14F-4D97-AF65-F5344CB8AC3E}">
        <p14:creationId xmlns:p14="http://schemas.microsoft.com/office/powerpoint/2010/main" val="109126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6551" y="326585"/>
            <a:ext cx="5784616" cy="613352"/>
          </a:xfrm>
          <a:prstGeom prst="rect">
            <a:avLst/>
          </a:prstGeom>
          <a:noFill/>
          <a:ln>
            <a:noFill/>
          </a:ln>
        </p:spPr>
        <p:txBody>
          <a:bodyPr vert="horz" wrap="none" lIns="81639" tIns="40820" rIns="81639" bIns="40820" anchorCtr="0" compatLnSpc="0">
            <a:spAutoFit/>
          </a:bodyPr>
          <a:lstStyle/>
          <a:p>
            <a:pPr hangingPunct="0"/>
            <a:r>
              <a:rPr lang="fr-FR" sz="3600" b="1">
                <a:solidFill>
                  <a:srgbClr val="993366"/>
                </a:solidFill>
                <a:latin typeface="Arial" pitchFamily="18"/>
                <a:ea typeface="Arial Unicode MS" pitchFamily="2"/>
                <a:cs typeface="Mangal" pitchFamily="2"/>
              </a:rPr>
              <a:t>Les systèmes embarqués</a:t>
            </a:r>
          </a:p>
        </p:txBody>
      </p:sp>
      <p:sp>
        <p:nvSpPr>
          <p:cNvPr id="3" name="ZoneTexte 2"/>
          <p:cNvSpPr txBox="1"/>
          <p:nvPr/>
        </p:nvSpPr>
        <p:spPr>
          <a:xfrm>
            <a:off x="489827" y="1189098"/>
            <a:ext cx="8327055" cy="2598967"/>
          </a:xfrm>
          <a:prstGeom prst="rect">
            <a:avLst/>
          </a:prstGeom>
          <a:noFill/>
          <a:ln>
            <a:noFill/>
          </a:ln>
        </p:spPr>
        <p:txBody>
          <a:bodyPr vert="horz" wrap="none" lIns="81639" tIns="40820" rIns="81639" bIns="40820" compatLnSpc="0"/>
          <a:lstStyle/>
          <a:p>
            <a:pPr hangingPunct="0">
              <a:defRPr b="0"/>
            </a:pPr>
            <a:r>
              <a:rPr lang="fr-FR" sz="2500" dirty="0" smtClean="0">
                <a:solidFill>
                  <a:srgbClr val="94476B"/>
                </a:solidFill>
                <a:latin typeface="Arial" pitchFamily="34"/>
                <a:ea typeface="Lucida Sans Unicode" pitchFamily="34"/>
                <a:cs typeface="Arial" pitchFamily="34"/>
              </a:rPr>
              <a:t>Le marché mondial des microcontrôleurs :</a:t>
            </a:r>
          </a:p>
          <a:p>
            <a:pPr hangingPunct="0">
              <a:defRPr b="0"/>
            </a:pPr>
            <a:endParaRPr lang="fr-FR" sz="2500" dirty="0" smtClean="0">
              <a:solidFill>
                <a:srgbClr val="94476B"/>
              </a:solidFill>
              <a:latin typeface="Arial" pitchFamily="34"/>
              <a:ea typeface="Lucida Sans Unicode" pitchFamily="34"/>
              <a:cs typeface="Arial" pitchFamily="34"/>
            </a:endParaRPr>
          </a:p>
          <a:p>
            <a:pPr hangingPunct="0">
              <a:defRPr b="0"/>
            </a:pPr>
            <a:r>
              <a:rPr lang="fr-FR" sz="2500" dirty="0" smtClean="0">
                <a:solidFill>
                  <a:srgbClr val="94476B"/>
                </a:solidFill>
                <a:latin typeface="Arial" pitchFamily="34"/>
                <a:ea typeface="Lucida Sans Unicode" pitchFamily="34"/>
                <a:cs typeface="Arial" pitchFamily="34"/>
              </a:rPr>
              <a:t>18 milliards d'unités vendues en 2016</a:t>
            </a:r>
          </a:p>
          <a:p>
            <a:pPr hangingPunct="0">
              <a:defRPr b="0"/>
            </a:pPr>
            <a:r>
              <a:rPr lang="fr-FR" sz="2500" dirty="0" smtClean="0">
                <a:solidFill>
                  <a:srgbClr val="94476B"/>
                </a:solidFill>
                <a:latin typeface="Arial" pitchFamily="34"/>
                <a:ea typeface="Lucida Sans Unicode" pitchFamily="34"/>
                <a:cs typeface="Arial" pitchFamily="34"/>
              </a:rPr>
              <a:t>(contre 260 millions d'ordinateurs vendus)</a:t>
            </a:r>
          </a:p>
          <a:p>
            <a:pPr hangingPunct="0">
              <a:defRPr b="0"/>
            </a:pPr>
            <a:endParaRPr lang="en-US" sz="2500" dirty="0">
              <a:solidFill>
                <a:srgbClr val="94476B"/>
              </a:solidFill>
              <a:latin typeface="Arial" pitchFamily="34"/>
              <a:ea typeface="Lucida Sans Unicode" pitchFamily="34"/>
              <a:cs typeface="Arial" pitchFamily="34"/>
            </a:endParaRPr>
          </a:p>
          <a:p>
            <a:pPr hangingPunct="0">
              <a:defRPr b="0"/>
            </a:pPr>
            <a:endParaRPr lang="en-US" sz="2500" dirty="0">
              <a:solidFill>
                <a:srgbClr val="94476B"/>
              </a:solidFill>
              <a:latin typeface="Arial" pitchFamily="34"/>
              <a:ea typeface="Lucida Sans Unicode" pitchFamily="34"/>
              <a:cs typeface="Arial" pitchFamily="34"/>
            </a:endParaRPr>
          </a:p>
          <a:p>
            <a:pPr hangingPunct="0">
              <a:defRPr b="0"/>
            </a:pPr>
            <a:endParaRPr lang="en-US" sz="2500" dirty="0">
              <a:solidFill>
                <a:srgbClr val="94476B"/>
              </a:solidFill>
              <a:latin typeface="Arial" pitchFamily="34"/>
              <a:ea typeface="Lucida Sans Unicode" pitchFamily="34"/>
              <a:cs typeface="Arial" pitchFamily="34"/>
            </a:endParaRPr>
          </a:p>
        </p:txBody>
      </p:sp>
      <p:sp>
        <p:nvSpPr>
          <p:cNvPr id="4" name="ZoneTexte 3"/>
          <p:cNvSpPr txBox="1"/>
          <p:nvPr/>
        </p:nvSpPr>
        <p:spPr>
          <a:xfrm>
            <a:off x="1887471" y="5116509"/>
            <a:ext cx="7175893" cy="1188509"/>
          </a:xfrm>
          <a:prstGeom prst="rect">
            <a:avLst/>
          </a:prstGeom>
          <a:noFill/>
          <a:ln>
            <a:noFill/>
          </a:ln>
        </p:spPr>
        <p:txBody>
          <a:bodyPr vert="horz" wrap="square" lIns="81639" tIns="40820" rIns="81639" bIns="40820" compatLnSpc="0">
            <a:spAutoFit/>
          </a:bodyPr>
          <a:lstStyle/>
          <a:p>
            <a:pPr hangingPunct="0">
              <a:defRPr b="0"/>
            </a:pPr>
            <a:r>
              <a:rPr lang="fr-FR" sz="2500" dirty="0" smtClean="0">
                <a:solidFill>
                  <a:srgbClr val="94476B"/>
                </a:solidFill>
                <a:latin typeface="Arial" pitchFamily="34"/>
                <a:ea typeface="Lucida Sans Unicode" pitchFamily="34"/>
                <a:cs typeface="Arial" pitchFamily="34"/>
              </a:rPr>
              <a:t>Le marché des ordinateurs est largement inférieur à 1% du total...</a:t>
            </a:r>
          </a:p>
          <a:p>
            <a:pPr hangingPunct="0">
              <a:defRPr b="0"/>
            </a:pPr>
            <a:r>
              <a:rPr lang="fr-FR" sz="2500" dirty="0" smtClean="0">
                <a:solidFill>
                  <a:srgbClr val="94476B"/>
                </a:solidFill>
                <a:latin typeface="Arial" pitchFamily="34"/>
                <a:ea typeface="Lucida Sans Unicode" pitchFamily="34"/>
                <a:cs typeface="Arial" pitchFamily="34"/>
              </a:rPr>
              <a:t>30 à 300 milliards d'objets connectés en 2020...</a:t>
            </a:r>
            <a:endParaRPr lang="fr-FR" sz="2500" dirty="0">
              <a:solidFill>
                <a:srgbClr val="94476B"/>
              </a:solidFill>
              <a:latin typeface="Arial" pitchFamily="34"/>
              <a:ea typeface="Lucida Sans Unicode" pitchFamily="34"/>
              <a:cs typeface="Arial" pitchFamily="34"/>
            </a:endParaRPr>
          </a:p>
        </p:txBody>
      </p:sp>
      <p:pic>
        <p:nvPicPr>
          <p:cNvPr id="5" name="Image 4"/>
          <p:cNvPicPr>
            <a:picLocks noChangeAspect="1"/>
          </p:cNvPicPr>
          <p:nvPr/>
        </p:nvPicPr>
        <p:blipFill rotWithShape="1">
          <a:blip r:embed="rId3">
            <a:lum/>
            <a:alphaModFix/>
          </a:blip>
          <a:srcRect b="8721"/>
          <a:stretch/>
        </p:blipFill>
        <p:spPr>
          <a:xfrm>
            <a:off x="489827" y="2743318"/>
            <a:ext cx="2612409" cy="2373191"/>
          </a:xfrm>
          <a:prstGeom prst="rect">
            <a:avLst/>
          </a:prstGeom>
          <a:noFill/>
          <a:ln>
            <a:noFill/>
          </a:ln>
        </p:spPr>
      </p:pic>
      <p:pic>
        <p:nvPicPr>
          <p:cNvPr id="6" name="Image 5"/>
          <p:cNvPicPr>
            <a:picLocks noChangeAspect="1"/>
          </p:cNvPicPr>
          <p:nvPr/>
        </p:nvPicPr>
        <p:blipFill>
          <a:blip r:embed="rId4">
            <a:lum/>
            <a:alphaModFix/>
          </a:blip>
          <a:srcRect/>
          <a:stretch>
            <a:fillRect/>
          </a:stretch>
        </p:blipFill>
        <p:spPr>
          <a:xfrm>
            <a:off x="3592063" y="2745931"/>
            <a:ext cx="5225145" cy="2446778"/>
          </a:xfrm>
          <a:prstGeom prst="rect">
            <a:avLst/>
          </a:prstGeom>
          <a:noFill/>
          <a:ln>
            <a:noFill/>
          </a:ln>
        </p:spPr>
      </p:pic>
    </p:spTree>
    <p:extLst>
      <p:ext uri="{BB962C8B-B14F-4D97-AF65-F5344CB8AC3E}">
        <p14:creationId xmlns:p14="http://schemas.microsoft.com/office/powerpoint/2010/main" val="344147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6551" y="326585"/>
            <a:ext cx="5784616" cy="613352"/>
          </a:xfrm>
          <a:prstGeom prst="rect">
            <a:avLst/>
          </a:prstGeom>
          <a:noFill/>
          <a:ln>
            <a:noFill/>
          </a:ln>
        </p:spPr>
        <p:txBody>
          <a:bodyPr vert="horz" wrap="none" lIns="81639" tIns="40820" rIns="81639" bIns="40820" anchorCtr="0" compatLnSpc="0">
            <a:spAutoFit/>
          </a:bodyPr>
          <a:lstStyle/>
          <a:p>
            <a:pPr hangingPunct="0"/>
            <a:r>
              <a:rPr lang="fr-FR" sz="3600" b="1">
                <a:solidFill>
                  <a:srgbClr val="993366"/>
                </a:solidFill>
                <a:latin typeface="Arial" pitchFamily="18"/>
                <a:ea typeface="Arial Unicode MS" pitchFamily="2"/>
                <a:cs typeface="Mangal" pitchFamily="2"/>
              </a:rPr>
              <a:t>Les systèmes embarqués</a:t>
            </a:r>
          </a:p>
        </p:txBody>
      </p:sp>
      <p:sp>
        <p:nvSpPr>
          <p:cNvPr id="3" name="ZoneTexte 2"/>
          <p:cNvSpPr txBox="1"/>
          <p:nvPr/>
        </p:nvSpPr>
        <p:spPr>
          <a:xfrm>
            <a:off x="326551" y="1189097"/>
            <a:ext cx="8653606" cy="5835103"/>
          </a:xfrm>
          <a:prstGeom prst="rect">
            <a:avLst/>
          </a:prstGeom>
          <a:noFill/>
          <a:ln>
            <a:noFill/>
          </a:ln>
        </p:spPr>
        <p:txBody>
          <a:bodyPr vert="horz" wrap="none" lIns="81639" tIns="40820" rIns="81639" bIns="40820" compatLnSpc="0"/>
          <a:lstStyle/>
          <a:p>
            <a:pPr hangingPunct="0">
              <a:defRPr b="0"/>
            </a:pPr>
            <a:r>
              <a:rPr lang="fr-FR" sz="2500" dirty="0" smtClean="0">
                <a:solidFill>
                  <a:srgbClr val="94476B"/>
                </a:solidFill>
                <a:latin typeface="Arial" pitchFamily="34"/>
                <a:ea typeface="Lucida Sans Unicode" pitchFamily="34"/>
                <a:cs typeface="Arial" pitchFamily="34"/>
              </a:rPr>
              <a:t>Les </a:t>
            </a:r>
            <a:r>
              <a:rPr lang="fr-FR" sz="2500" b="1" dirty="0" smtClean="0">
                <a:solidFill>
                  <a:srgbClr val="94476B"/>
                </a:solidFill>
                <a:latin typeface="Arial" pitchFamily="34"/>
                <a:ea typeface="Lucida Sans Unicode" pitchFamily="34"/>
                <a:cs typeface="Arial" pitchFamily="34"/>
              </a:rPr>
              <a:t>critères de performance </a:t>
            </a:r>
            <a:r>
              <a:rPr lang="fr-FR" sz="2500" dirty="0" smtClean="0">
                <a:solidFill>
                  <a:srgbClr val="94476B"/>
                </a:solidFill>
                <a:latin typeface="Arial" pitchFamily="34"/>
                <a:ea typeface="Lucida Sans Unicode" pitchFamily="34"/>
                <a:cs typeface="Arial" pitchFamily="34"/>
              </a:rPr>
              <a:t>des systèmes embarqués :</a:t>
            </a:r>
          </a:p>
          <a:p>
            <a:pPr hangingPunct="0">
              <a:defRPr b="0"/>
            </a:pPr>
            <a:endParaRPr lang="fr-FR" sz="2500" dirty="0" smtClean="0">
              <a:solidFill>
                <a:srgbClr val="94476B"/>
              </a:solidFill>
              <a:latin typeface="Arial" pitchFamily="34"/>
              <a:ea typeface="Lucida Sans Unicode" pitchFamily="34"/>
              <a:cs typeface="Arial" pitchFamily="34"/>
            </a:endParaRPr>
          </a:p>
          <a:p>
            <a:pPr hangingPunct="0">
              <a:defRPr b="0"/>
            </a:pPr>
            <a:r>
              <a:rPr lang="fr-FR" sz="2500" dirty="0" smtClean="0">
                <a:solidFill>
                  <a:srgbClr val="94476B"/>
                </a:solidFill>
                <a:latin typeface="Arial" pitchFamily="34"/>
                <a:ea typeface="Lucida Sans Unicode" pitchFamily="34"/>
                <a:cs typeface="Arial" pitchFamily="34"/>
              </a:rPr>
              <a:t>Encombrement : du décimètre au millimètre</a:t>
            </a:r>
          </a:p>
          <a:p>
            <a:pPr hangingPunct="0">
              <a:defRPr b="0"/>
            </a:pPr>
            <a:endParaRPr lang="fr-FR" sz="2500" dirty="0" smtClean="0">
              <a:solidFill>
                <a:srgbClr val="94476B"/>
              </a:solidFill>
              <a:latin typeface="Arial" pitchFamily="34"/>
              <a:ea typeface="Lucida Sans Unicode" pitchFamily="34"/>
              <a:cs typeface="Arial" pitchFamily="34"/>
            </a:endParaRPr>
          </a:p>
          <a:p>
            <a:pPr hangingPunct="0">
              <a:defRPr b="0"/>
            </a:pPr>
            <a:r>
              <a:rPr lang="fr-FR" sz="2500" dirty="0" smtClean="0">
                <a:solidFill>
                  <a:srgbClr val="94476B"/>
                </a:solidFill>
                <a:latin typeface="Arial" pitchFamily="34"/>
                <a:ea typeface="Lucida Sans Unicode" pitchFamily="34"/>
                <a:cs typeface="Arial" pitchFamily="34"/>
              </a:rPr>
              <a:t>Puissance de calcul : 10 à 70 MIPS sur 8 à 32 bits</a:t>
            </a:r>
          </a:p>
          <a:p>
            <a:pPr hangingPunct="0">
              <a:defRPr b="0"/>
            </a:pPr>
            <a:endParaRPr lang="fr-FR" sz="2500" dirty="0" smtClean="0">
              <a:solidFill>
                <a:srgbClr val="94476B"/>
              </a:solidFill>
              <a:latin typeface="Arial" pitchFamily="34"/>
              <a:ea typeface="Lucida Sans Unicode" pitchFamily="34"/>
              <a:cs typeface="Arial" pitchFamily="34"/>
            </a:endParaRPr>
          </a:p>
          <a:p>
            <a:pPr hangingPunct="0">
              <a:defRPr b="0"/>
            </a:pPr>
            <a:r>
              <a:rPr lang="fr-FR" sz="2500" dirty="0" smtClean="0">
                <a:solidFill>
                  <a:srgbClr val="94476B"/>
                </a:solidFill>
                <a:latin typeface="Arial" pitchFamily="34"/>
                <a:ea typeface="Lucida Sans Unicode" pitchFamily="34"/>
                <a:cs typeface="Arial" pitchFamily="34"/>
              </a:rPr>
              <a:t>Autonomie/consommation : 10 - 100 mW (1 </a:t>
            </a:r>
            <a:r>
              <a:rPr lang="fr-FR" sz="2500" dirty="0">
                <a:solidFill>
                  <a:srgbClr val="94476B"/>
                </a:solidFill>
                <a:latin typeface="Symbol" panose="05050102010706020507" pitchFamily="18" charset="2"/>
                <a:ea typeface="Lucida Sans Unicode" pitchFamily="34"/>
                <a:cs typeface="Arial" pitchFamily="34"/>
              </a:rPr>
              <a:t>m</a:t>
            </a:r>
            <a:r>
              <a:rPr lang="fr-FR" sz="2500" dirty="0" smtClean="0">
                <a:solidFill>
                  <a:srgbClr val="94476B"/>
                </a:solidFill>
                <a:latin typeface="Arial" pitchFamily="34"/>
                <a:ea typeface="Lucida Sans Unicode" pitchFamily="34"/>
                <a:cs typeface="Arial" pitchFamily="34"/>
              </a:rPr>
              <a:t>W en veille)</a:t>
            </a:r>
          </a:p>
          <a:p>
            <a:pPr hangingPunct="0">
              <a:defRPr b="0"/>
            </a:pPr>
            <a:endParaRPr lang="fr-FR" sz="2500" dirty="0" smtClean="0">
              <a:solidFill>
                <a:srgbClr val="94476B"/>
              </a:solidFill>
              <a:latin typeface="Arial" pitchFamily="34"/>
              <a:ea typeface="Lucida Sans Unicode" pitchFamily="34"/>
              <a:cs typeface="Arial" pitchFamily="34"/>
            </a:endParaRPr>
          </a:p>
          <a:p>
            <a:pPr hangingPunct="0">
              <a:defRPr b="0"/>
            </a:pPr>
            <a:r>
              <a:rPr lang="fr-FR" sz="2500" dirty="0" smtClean="0">
                <a:solidFill>
                  <a:srgbClr val="94476B"/>
                </a:solidFill>
                <a:latin typeface="Arial" pitchFamily="34"/>
                <a:ea typeface="Lucida Sans Unicode" pitchFamily="34"/>
                <a:cs typeface="Arial" pitchFamily="34"/>
              </a:rPr>
              <a:t>Temps de réaction : 10 </a:t>
            </a:r>
            <a:r>
              <a:rPr lang="fr-FR" sz="2500" dirty="0" smtClean="0">
                <a:solidFill>
                  <a:srgbClr val="94476B"/>
                </a:solidFill>
                <a:latin typeface="Symbol" panose="05050102010706020507" pitchFamily="18" charset="2"/>
                <a:ea typeface="Lucida Sans Unicode" pitchFamily="34"/>
                <a:cs typeface="Arial" pitchFamily="34"/>
              </a:rPr>
              <a:t>m</a:t>
            </a:r>
            <a:r>
              <a:rPr lang="fr-FR" sz="2500" dirty="0" smtClean="0">
                <a:solidFill>
                  <a:srgbClr val="94476B"/>
                </a:solidFill>
                <a:latin typeface="Arial" pitchFamily="34"/>
                <a:ea typeface="Lucida Sans Unicode" pitchFamily="34"/>
                <a:cs typeface="Arial" pitchFamily="34"/>
              </a:rPr>
              <a:t>s (voire 10 ns)</a:t>
            </a:r>
          </a:p>
          <a:p>
            <a:pPr hangingPunct="0">
              <a:defRPr b="0"/>
            </a:pPr>
            <a:endParaRPr lang="fr-FR" sz="2500" dirty="0" smtClean="0">
              <a:solidFill>
                <a:srgbClr val="94476B"/>
              </a:solidFill>
              <a:latin typeface="Arial" pitchFamily="34"/>
              <a:ea typeface="Lucida Sans Unicode" pitchFamily="34"/>
              <a:cs typeface="Arial" pitchFamily="34"/>
            </a:endParaRPr>
          </a:p>
          <a:p>
            <a:pPr hangingPunct="0">
              <a:defRPr b="0"/>
            </a:pPr>
            <a:r>
              <a:rPr lang="fr-FR" sz="2500" dirty="0" smtClean="0">
                <a:solidFill>
                  <a:srgbClr val="94476B"/>
                </a:solidFill>
                <a:latin typeface="Arial" pitchFamily="34"/>
                <a:ea typeface="Lucida Sans Unicode" pitchFamily="34"/>
                <a:cs typeface="Arial" pitchFamily="34"/>
              </a:rPr>
              <a:t>fiabilité : MTBF &gt; 10 ans</a:t>
            </a:r>
          </a:p>
          <a:p>
            <a:pPr hangingPunct="0">
              <a:defRPr b="0"/>
            </a:pPr>
            <a:endParaRPr lang="fr-FR" sz="2500" dirty="0" smtClean="0">
              <a:solidFill>
                <a:srgbClr val="94476B"/>
              </a:solidFill>
              <a:latin typeface="Arial" pitchFamily="34"/>
              <a:ea typeface="Lucida Sans Unicode" pitchFamily="34"/>
              <a:cs typeface="Arial" pitchFamily="34"/>
            </a:endParaRPr>
          </a:p>
          <a:p>
            <a:pPr hangingPunct="0">
              <a:defRPr b="0"/>
            </a:pPr>
            <a:r>
              <a:rPr lang="fr-FR" sz="2500" dirty="0" smtClean="0">
                <a:solidFill>
                  <a:srgbClr val="94476B"/>
                </a:solidFill>
                <a:latin typeface="Arial" pitchFamily="34"/>
                <a:ea typeface="Lucida Sans Unicode" pitchFamily="34"/>
                <a:cs typeface="Arial" pitchFamily="34"/>
              </a:rPr>
              <a:t>Connectivité : Ethernet, Wifi, I2C, SPI, USB, etc...</a:t>
            </a:r>
          </a:p>
          <a:p>
            <a:pPr hangingPunct="0">
              <a:defRPr b="0"/>
            </a:pPr>
            <a:endParaRPr lang="en-US" sz="2500" dirty="0">
              <a:solidFill>
                <a:srgbClr val="94476B"/>
              </a:solidFill>
              <a:latin typeface="Arial" pitchFamily="34"/>
              <a:ea typeface="Lucida Sans Unicode" pitchFamily="34"/>
              <a:cs typeface="Arial" pitchFamily="34"/>
            </a:endParaRPr>
          </a:p>
          <a:p>
            <a:pPr hangingPunct="0">
              <a:defRPr b="0"/>
            </a:pPr>
            <a:endParaRPr lang="en-US" sz="2500" dirty="0">
              <a:solidFill>
                <a:srgbClr val="94476B"/>
              </a:solidFill>
              <a:latin typeface="Arial" pitchFamily="34"/>
              <a:ea typeface="Lucida Sans Unicode" pitchFamily="34"/>
              <a:cs typeface="Arial" pitchFamily="34"/>
            </a:endParaRPr>
          </a:p>
          <a:p>
            <a:pPr hangingPunct="0">
              <a:defRPr b="0"/>
            </a:pPr>
            <a:endParaRPr lang="en-US" sz="2500" dirty="0">
              <a:solidFill>
                <a:srgbClr val="94476B"/>
              </a:solidFill>
              <a:latin typeface="Arial" pitchFamily="34"/>
              <a:ea typeface="Lucida Sans Unicode" pitchFamily="34"/>
              <a:cs typeface="Arial" pitchFamily="34"/>
            </a:endParaRPr>
          </a:p>
        </p:txBody>
      </p:sp>
    </p:spTree>
    <p:extLst>
      <p:ext uri="{BB962C8B-B14F-4D97-AF65-F5344CB8AC3E}">
        <p14:creationId xmlns:p14="http://schemas.microsoft.com/office/powerpoint/2010/main" val="289278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lum/>
            <a:alphaModFix/>
          </a:blip>
          <a:srcRect l="20222" t="28" r="21128" b="-28"/>
          <a:stretch/>
        </p:blipFill>
        <p:spPr>
          <a:xfrm>
            <a:off x="5478780" y="4572196"/>
            <a:ext cx="3284220" cy="2223394"/>
          </a:xfrm>
          <a:prstGeom prst="rect">
            <a:avLst/>
          </a:prstGeom>
          <a:noFill/>
          <a:ln>
            <a:noFill/>
          </a:ln>
        </p:spPr>
      </p:pic>
      <p:sp>
        <p:nvSpPr>
          <p:cNvPr id="3" name="ZoneTexte 2"/>
          <p:cNvSpPr txBox="1"/>
          <p:nvPr/>
        </p:nvSpPr>
        <p:spPr>
          <a:xfrm>
            <a:off x="326551" y="326585"/>
            <a:ext cx="5784616" cy="613352"/>
          </a:xfrm>
          <a:prstGeom prst="rect">
            <a:avLst/>
          </a:prstGeom>
          <a:noFill/>
          <a:ln>
            <a:noFill/>
          </a:ln>
        </p:spPr>
        <p:txBody>
          <a:bodyPr vert="horz" wrap="none" lIns="81639" tIns="40820" rIns="81639" bIns="40820" anchorCtr="0" compatLnSpc="0">
            <a:spAutoFit/>
          </a:bodyPr>
          <a:lstStyle/>
          <a:p>
            <a:pPr hangingPunct="0"/>
            <a:r>
              <a:rPr lang="fr-FR" sz="3600" b="1">
                <a:solidFill>
                  <a:srgbClr val="993366"/>
                </a:solidFill>
                <a:latin typeface="Arial" pitchFamily="18"/>
                <a:ea typeface="Arial Unicode MS" pitchFamily="2"/>
                <a:cs typeface="Mangal" pitchFamily="2"/>
              </a:rPr>
              <a:t>Les systèmes embarqués</a:t>
            </a:r>
          </a:p>
        </p:txBody>
      </p:sp>
      <p:sp>
        <p:nvSpPr>
          <p:cNvPr id="4" name="ZoneTexte 3"/>
          <p:cNvSpPr txBox="1"/>
          <p:nvPr/>
        </p:nvSpPr>
        <p:spPr>
          <a:xfrm>
            <a:off x="326551" y="1449183"/>
            <a:ext cx="5495129" cy="3930157"/>
          </a:xfrm>
          <a:prstGeom prst="rect">
            <a:avLst/>
          </a:prstGeom>
          <a:noFill/>
          <a:ln>
            <a:noFill/>
          </a:ln>
        </p:spPr>
        <p:txBody>
          <a:bodyPr vert="horz" wrap="square" lIns="81639" tIns="40820" rIns="81639" bIns="40820" compatLnSpc="0">
            <a:spAutoFit/>
          </a:bodyPr>
          <a:lstStyle/>
          <a:p>
            <a:pPr hangingPunct="0">
              <a:defRPr b="0"/>
            </a:pPr>
            <a:r>
              <a:rPr lang="fr-FR" sz="2000" dirty="0" smtClean="0">
                <a:solidFill>
                  <a:srgbClr val="94476B"/>
                </a:solidFill>
                <a:latin typeface="Arial" pitchFamily="34"/>
                <a:ea typeface="Lucida Sans Unicode" pitchFamily="34"/>
                <a:cs typeface="Arial" pitchFamily="34"/>
              </a:rPr>
              <a:t>Les technologies de type </a:t>
            </a:r>
            <a:r>
              <a:rPr lang="fr-FR" sz="2000" dirty="0" err="1" smtClean="0">
                <a:solidFill>
                  <a:srgbClr val="94476B"/>
                </a:solidFill>
                <a:latin typeface="Arial" pitchFamily="34"/>
                <a:ea typeface="Lucida Sans Unicode" pitchFamily="34"/>
                <a:cs typeface="Arial" pitchFamily="34"/>
              </a:rPr>
              <a:t>SoC</a:t>
            </a:r>
            <a:r>
              <a:rPr lang="fr-FR" sz="2000" dirty="0" smtClean="0">
                <a:solidFill>
                  <a:srgbClr val="94476B"/>
                </a:solidFill>
                <a:latin typeface="Arial" pitchFamily="34"/>
                <a:ea typeface="Lucida Sans Unicode" pitchFamily="34"/>
                <a:cs typeface="Arial" pitchFamily="34"/>
              </a:rPr>
              <a:t> </a:t>
            </a:r>
            <a:r>
              <a:rPr lang="fr-FR" sz="1200" b="1" dirty="0" smtClean="0">
                <a:solidFill>
                  <a:srgbClr val="94476B"/>
                </a:solidFill>
                <a:ea typeface="Lucida Sans Unicode" pitchFamily="34"/>
                <a:cs typeface="Arial" pitchFamily="34"/>
              </a:rPr>
              <a:t>(</a:t>
            </a:r>
            <a:r>
              <a:rPr lang="fr-FR" sz="1200" b="1" dirty="0"/>
              <a:t>system on a </a:t>
            </a:r>
            <a:r>
              <a:rPr lang="fr-FR" sz="1200" b="1" dirty="0" smtClean="0"/>
              <a:t>chip) </a:t>
            </a:r>
            <a:r>
              <a:rPr lang="fr-FR" sz="2000" dirty="0" smtClean="0">
                <a:solidFill>
                  <a:srgbClr val="94476B"/>
                </a:solidFill>
                <a:latin typeface="Arial" pitchFamily="34"/>
                <a:ea typeface="Lucida Sans Unicode" pitchFamily="34"/>
                <a:cs typeface="Arial" pitchFamily="34"/>
              </a:rPr>
              <a:t>:</a:t>
            </a:r>
          </a:p>
          <a:p>
            <a:pPr hangingPunct="0">
              <a:defRPr b="0"/>
            </a:pPr>
            <a:endParaRPr lang="fr-FR" sz="2000" dirty="0" smtClean="0">
              <a:solidFill>
                <a:srgbClr val="94476B"/>
              </a:solidFill>
              <a:latin typeface="Arial" pitchFamily="34"/>
              <a:ea typeface="Lucida Sans Unicode" pitchFamily="34"/>
              <a:cs typeface="Arial" pitchFamily="34"/>
            </a:endParaRPr>
          </a:p>
          <a:p>
            <a:pPr hangingPunct="0">
              <a:defRPr b="0"/>
            </a:pPr>
            <a:r>
              <a:rPr lang="fr-FR" sz="2000" dirty="0" smtClean="0">
                <a:solidFill>
                  <a:srgbClr val="94476B"/>
                </a:solidFill>
                <a:latin typeface="Arial" pitchFamily="34"/>
                <a:ea typeface="Lucida Sans Unicode" pitchFamily="34"/>
                <a:cs typeface="Arial" pitchFamily="34"/>
              </a:rPr>
              <a:t>Les microcontrôleurs</a:t>
            </a:r>
          </a:p>
          <a:p>
            <a:pPr hangingPunct="0">
              <a:defRPr b="0"/>
            </a:pPr>
            <a:endParaRPr lang="fr-FR" sz="2000" dirty="0" smtClean="0">
              <a:solidFill>
                <a:srgbClr val="94476B"/>
              </a:solidFill>
              <a:latin typeface="Arial" pitchFamily="34"/>
              <a:ea typeface="Lucida Sans Unicode" pitchFamily="34"/>
              <a:cs typeface="Arial" pitchFamily="34"/>
            </a:endParaRPr>
          </a:p>
          <a:p>
            <a:pPr hangingPunct="0">
              <a:defRPr b="0"/>
            </a:pPr>
            <a:r>
              <a:rPr lang="fr-FR" sz="2000" dirty="0" smtClean="0">
                <a:solidFill>
                  <a:srgbClr val="94476B"/>
                </a:solidFill>
                <a:latin typeface="Arial" pitchFamily="34"/>
                <a:ea typeface="Lucida Sans Unicode" pitchFamily="34"/>
                <a:cs typeface="Arial" pitchFamily="34"/>
              </a:rPr>
              <a:t>Les micro-processeurs</a:t>
            </a:r>
          </a:p>
          <a:p>
            <a:pPr hangingPunct="0">
              <a:defRPr b="0"/>
            </a:pPr>
            <a:endParaRPr lang="fr-FR" sz="2000" dirty="0" smtClean="0">
              <a:solidFill>
                <a:srgbClr val="94476B"/>
              </a:solidFill>
              <a:latin typeface="Arial" pitchFamily="34"/>
              <a:ea typeface="Lucida Sans Unicode" pitchFamily="34"/>
              <a:cs typeface="Arial" pitchFamily="34"/>
            </a:endParaRPr>
          </a:p>
          <a:p>
            <a:pPr hangingPunct="0">
              <a:defRPr b="0"/>
            </a:pPr>
            <a:r>
              <a:rPr lang="fr-FR" sz="2000" dirty="0" smtClean="0">
                <a:solidFill>
                  <a:srgbClr val="94476B"/>
                </a:solidFill>
                <a:latin typeface="Arial" pitchFamily="34"/>
                <a:ea typeface="Lucida Sans Unicode" pitchFamily="34"/>
                <a:cs typeface="Arial" pitchFamily="34"/>
              </a:rPr>
              <a:t>Les </a:t>
            </a:r>
            <a:r>
              <a:rPr lang="fr-FR" sz="2000" dirty="0" err="1" smtClean="0">
                <a:solidFill>
                  <a:srgbClr val="94476B"/>
                </a:solidFill>
                <a:latin typeface="Arial" pitchFamily="34"/>
                <a:ea typeface="Lucida Sans Unicode" pitchFamily="34"/>
                <a:cs typeface="Arial" pitchFamily="34"/>
              </a:rPr>
              <a:t>ASICs</a:t>
            </a:r>
            <a:r>
              <a:rPr lang="fr-FR" sz="2000" dirty="0" smtClean="0">
                <a:solidFill>
                  <a:srgbClr val="94476B"/>
                </a:solidFill>
                <a:latin typeface="Arial" pitchFamily="34"/>
                <a:ea typeface="Lucida Sans Unicode" pitchFamily="34"/>
                <a:cs typeface="Arial" pitchFamily="34"/>
              </a:rPr>
              <a:t> et FPGA</a:t>
            </a:r>
          </a:p>
          <a:p>
            <a:pPr hangingPunct="0">
              <a:defRPr b="0"/>
            </a:pPr>
            <a:endParaRPr lang="fr-FR" sz="2000" dirty="0" smtClean="0">
              <a:solidFill>
                <a:srgbClr val="94476B"/>
              </a:solidFill>
              <a:latin typeface="Arial" pitchFamily="34"/>
              <a:ea typeface="Lucida Sans Unicode" pitchFamily="34"/>
              <a:cs typeface="Arial" pitchFamily="34"/>
            </a:endParaRPr>
          </a:p>
          <a:p>
            <a:pPr hangingPunct="0">
              <a:defRPr b="0"/>
            </a:pPr>
            <a:r>
              <a:rPr lang="fr-FR" sz="2000" dirty="0" smtClean="0">
                <a:solidFill>
                  <a:srgbClr val="94476B"/>
                </a:solidFill>
                <a:latin typeface="Arial" pitchFamily="34"/>
                <a:ea typeface="Lucida Sans Unicode" pitchFamily="34"/>
                <a:cs typeface="Arial" pitchFamily="34"/>
              </a:rPr>
              <a:t>La conception du système se fait simultanément sur :</a:t>
            </a:r>
          </a:p>
          <a:p>
            <a:pPr lvl="1" hangingPunct="0">
              <a:buSzPct val="45000"/>
              <a:buFont typeface="StarSymbol"/>
              <a:buChar char="●"/>
              <a:defRPr b="0"/>
            </a:pPr>
            <a:r>
              <a:rPr lang="fr-FR" sz="2000" dirty="0" smtClean="0">
                <a:solidFill>
                  <a:srgbClr val="94476B"/>
                </a:solidFill>
                <a:latin typeface="Arial" pitchFamily="34"/>
                <a:ea typeface="Lucida Sans Unicode" pitchFamily="34"/>
                <a:cs typeface="Arial" pitchFamily="34"/>
              </a:rPr>
              <a:t>L'architecture matérielle (électronique)</a:t>
            </a:r>
          </a:p>
          <a:p>
            <a:pPr lvl="1" hangingPunct="0">
              <a:buSzPct val="45000"/>
              <a:buFont typeface="StarSymbol"/>
              <a:buChar char="●"/>
              <a:defRPr b="0"/>
            </a:pPr>
            <a:r>
              <a:rPr lang="fr-FR" sz="2000" dirty="0" smtClean="0">
                <a:solidFill>
                  <a:srgbClr val="94476B"/>
                </a:solidFill>
                <a:latin typeface="Arial" pitchFamily="34"/>
                <a:ea typeface="Lucida Sans Unicode" pitchFamily="34"/>
                <a:cs typeface="Arial" pitchFamily="34"/>
              </a:rPr>
              <a:t>L'architecture logique (code)</a:t>
            </a:r>
          </a:p>
          <a:p>
            <a:pPr lvl="1" hangingPunct="0">
              <a:buSzPct val="45000"/>
              <a:buFont typeface="StarSymbol"/>
              <a:buChar char="●"/>
              <a:defRPr b="0"/>
            </a:pPr>
            <a:r>
              <a:rPr lang="fr-FR" sz="2000" dirty="0" smtClean="0">
                <a:solidFill>
                  <a:srgbClr val="94476B"/>
                </a:solidFill>
                <a:latin typeface="Arial" pitchFamily="34"/>
                <a:ea typeface="Lucida Sans Unicode" pitchFamily="34"/>
                <a:cs typeface="Arial" pitchFamily="34"/>
              </a:rPr>
              <a:t>La cible (microcontrôleur)</a:t>
            </a:r>
            <a:endParaRPr lang="fr-FR" sz="2000" dirty="0">
              <a:solidFill>
                <a:srgbClr val="94476B"/>
              </a:solidFill>
              <a:latin typeface="Arial" pitchFamily="34"/>
              <a:ea typeface="Lucida Sans Unicode" pitchFamily="34"/>
              <a:cs typeface="Arial" pitchFamily="34"/>
            </a:endParaRPr>
          </a:p>
        </p:txBody>
      </p:sp>
      <p:pic>
        <p:nvPicPr>
          <p:cNvPr id="5" name="Image 4"/>
          <p:cNvPicPr>
            <a:picLocks noChangeAspect="1"/>
          </p:cNvPicPr>
          <p:nvPr/>
        </p:nvPicPr>
        <p:blipFill>
          <a:blip r:embed="rId4">
            <a:lum/>
            <a:alphaModFix/>
          </a:blip>
          <a:srcRect/>
          <a:stretch>
            <a:fillRect/>
          </a:stretch>
        </p:blipFill>
        <p:spPr>
          <a:xfrm>
            <a:off x="5736198" y="816464"/>
            <a:ext cx="2590857" cy="2591129"/>
          </a:xfrm>
          <a:prstGeom prst="rect">
            <a:avLst/>
          </a:prstGeom>
          <a:noFill/>
          <a:ln>
            <a:noFill/>
          </a:ln>
        </p:spPr>
      </p:pic>
      <p:pic>
        <p:nvPicPr>
          <p:cNvPr id="6" name="Image 5"/>
          <p:cNvPicPr>
            <a:picLocks noChangeAspect="1"/>
          </p:cNvPicPr>
          <p:nvPr/>
        </p:nvPicPr>
        <p:blipFill>
          <a:blip r:embed="rId5">
            <a:lum/>
            <a:alphaModFix/>
          </a:blip>
          <a:srcRect/>
          <a:stretch>
            <a:fillRect/>
          </a:stretch>
        </p:blipFill>
        <p:spPr>
          <a:xfrm>
            <a:off x="5714646" y="2785447"/>
            <a:ext cx="2863200" cy="2603213"/>
          </a:xfrm>
          <a:prstGeom prst="rect">
            <a:avLst/>
          </a:prstGeom>
          <a:noFill/>
          <a:ln>
            <a:noFill/>
          </a:ln>
        </p:spPr>
      </p:pic>
    </p:spTree>
    <p:extLst>
      <p:ext uri="{BB962C8B-B14F-4D97-AF65-F5344CB8AC3E}">
        <p14:creationId xmlns:p14="http://schemas.microsoft.com/office/powerpoint/2010/main" val="676548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6551" y="326585"/>
            <a:ext cx="5784616" cy="613352"/>
          </a:xfrm>
          <a:prstGeom prst="rect">
            <a:avLst/>
          </a:prstGeom>
          <a:noFill/>
          <a:ln>
            <a:noFill/>
          </a:ln>
        </p:spPr>
        <p:txBody>
          <a:bodyPr vert="horz" wrap="none" lIns="81639" tIns="40820" rIns="81639" bIns="40820" anchorCtr="0" compatLnSpc="0">
            <a:spAutoFit/>
          </a:bodyPr>
          <a:lstStyle/>
          <a:p>
            <a:pPr hangingPunct="0"/>
            <a:r>
              <a:rPr lang="fr-FR" sz="3600" b="1">
                <a:solidFill>
                  <a:srgbClr val="993366"/>
                </a:solidFill>
                <a:latin typeface="Arial" pitchFamily="18"/>
                <a:ea typeface="Arial Unicode MS" pitchFamily="2"/>
                <a:cs typeface="Mangal" pitchFamily="2"/>
              </a:rPr>
              <a:t>Les systèmes embarqués</a:t>
            </a:r>
          </a:p>
        </p:txBody>
      </p:sp>
      <p:sp>
        <p:nvSpPr>
          <p:cNvPr id="3" name="ZoneTexte 2"/>
          <p:cNvSpPr txBox="1"/>
          <p:nvPr/>
        </p:nvSpPr>
        <p:spPr>
          <a:xfrm>
            <a:off x="326551" y="1252455"/>
            <a:ext cx="5061543" cy="5115961"/>
          </a:xfrm>
          <a:prstGeom prst="rect">
            <a:avLst/>
          </a:prstGeom>
          <a:noFill/>
          <a:ln>
            <a:noFill/>
          </a:ln>
        </p:spPr>
        <p:txBody>
          <a:bodyPr vert="horz" wrap="none" lIns="81639" tIns="40820" rIns="81639" bIns="40820" compatLnSpc="0"/>
          <a:lstStyle/>
          <a:p>
            <a:pPr hangingPunct="0">
              <a:defRPr b="0"/>
            </a:pPr>
            <a:r>
              <a:rPr lang="en-US" sz="2500">
                <a:solidFill>
                  <a:srgbClr val="94476B"/>
                </a:solidFill>
                <a:latin typeface="Arial" pitchFamily="34"/>
                <a:ea typeface="Lucida Sans Unicode" pitchFamily="34"/>
                <a:cs typeface="Arial" pitchFamily="34"/>
              </a:rPr>
              <a:t>Les architectures distribuées</a:t>
            </a:r>
          </a:p>
          <a:p>
            <a:pPr hangingPunct="0">
              <a:defRPr b="0"/>
            </a:pPr>
            <a:endParaRPr lang="en-US" sz="2500">
              <a:solidFill>
                <a:srgbClr val="94476B"/>
              </a:solidFill>
              <a:latin typeface="Arial" pitchFamily="34"/>
              <a:ea typeface="Lucida Sans Unicode" pitchFamily="34"/>
              <a:cs typeface="Arial" pitchFamily="34"/>
            </a:endParaRPr>
          </a:p>
          <a:p>
            <a:pPr hangingPunct="0">
              <a:defRPr b="0"/>
            </a:pPr>
            <a:endParaRPr lang="en-US" sz="2500">
              <a:solidFill>
                <a:srgbClr val="94476B"/>
              </a:solidFill>
              <a:latin typeface="Arial" pitchFamily="34"/>
              <a:ea typeface="Lucida Sans Unicode" pitchFamily="34"/>
              <a:cs typeface="Arial" pitchFamily="34"/>
            </a:endParaRPr>
          </a:p>
        </p:txBody>
      </p:sp>
      <p:pic>
        <p:nvPicPr>
          <p:cNvPr id="4" name="Image 3"/>
          <p:cNvPicPr>
            <a:picLocks noChangeAspect="1"/>
          </p:cNvPicPr>
          <p:nvPr/>
        </p:nvPicPr>
        <p:blipFill>
          <a:blip r:embed="rId3">
            <a:lum/>
            <a:alphaModFix/>
          </a:blip>
          <a:srcRect/>
          <a:stretch>
            <a:fillRect/>
          </a:stretch>
        </p:blipFill>
        <p:spPr>
          <a:xfrm>
            <a:off x="218463" y="2047364"/>
            <a:ext cx="7128939" cy="4786437"/>
          </a:xfrm>
          <a:prstGeom prst="rect">
            <a:avLst/>
          </a:prstGeom>
          <a:noFill/>
          <a:ln>
            <a:noFill/>
          </a:ln>
        </p:spPr>
      </p:pic>
      <p:pic>
        <p:nvPicPr>
          <p:cNvPr id="5" name="Image 4"/>
          <p:cNvPicPr>
            <a:picLocks noChangeAspect="1"/>
          </p:cNvPicPr>
          <p:nvPr/>
        </p:nvPicPr>
        <p:blipFill>
          <a:blip r:embed="rId4">
            <a:lum/>
            <a:alphaModFix/>
          </a:blip>
          <a:srcRect/>
          <a:stretch>
            <a:fillRect/>
          </a:stretch>
        </p:blipFill>
        <p:spPr>
          <a:xfrm>
            <a:off x="6922885" y="163293"/>
            <a:ext cx="2057599" cy="3527450"/>
          </a:xfrm>
          <a:prstGeom prst="rect">
            <a:avLst/>
          </a:prstGeom>
          <a:noFill/>
          <a:ln>
            <a:noFill/>
          </a:ln>
        </p:spPr>
      </p:pic>
    </p:spTree>
    <p:extLst>
      <p:ext uri="{BB962C8B-B14F-4D97-AF65-F5344CB8AC3E}">
        <p14:creationId xmlns:p14="http://schemas.microsoft.com/office/powerpoint/2010/main" val="43298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20" y="3322052"/>
            <a:ext cx="4130040" cy="2664117"/>
          </a:xfrm>
          <a:prstGeom prst="rect">
            <a:avLst/>
          </a:prstGeom>
        </p:spPr>
      </p:pic>
      <p:sp>
        <p:nvSpPr>
          <p:cNvPr id="7" name="Titre 6"/>
          <p:cNvSpPr>
            <a:spLocks noGrp="1"/>
          </p:cNvSpPr>
          <p:nvPr>
            <p:ph type="title"/>
          </p:nvPr>
        </p:nvSpPr>
        <p:spPr/>
        <p:txBody>
          <a:bodyPr/>
          <a:lstStyle/>
          <a:p>
            <a:r>
              <a:rPr lang="fr-FR" b="1" cap="none" dirty="0" smtClean="0">
                <a:solidFill>
                  <a:srgbClr val="683086"/>
                </a:solidFill>
              </a:rPr>
              <a:t>Objets connectés </a:t>
            </a:r>
            <a:r>
              <a:rPr lang="fr-FR" dirty="0"/>
              <a:t>- </a:t>
            </a:r>
            <a:r>
              <a:rPr lang="fr-FR" sz="1600" i="1" cap="none" dirty="0" err="1"/>
              <a:t>Connected</a:t>
            </a:r>
            <a:r>
              <a:rPr lang="fr-FR" sz="1600" i="1" cap="none" dirty="0"/>
              <a:t> </a:t>
            </a:r>
            <a:r>
              <a:rPr lang="fr-FR" sz="1600" i="1" cap="none" dirty="0" err="1"/>
              <a:t>things</a:t>
            </a:r>
            <a:r>
              <a:rPr lang="fr-FR" sz="1600" dirty="0"/>
              <a:t> </a:t>
            </a:r>
          </a:p>
        </p:txBody>
      </p:sp>
      <p:sp>
        <p:nvSpPr>
          <p:cNvPr id="3" name="Espace réservé du numéro de diapositive 2"/>
          <p:cNvSpPr>
            <a:spLocks noGrp="1"/>
          </p:cNvSpPr>
          <p:nvPr>
            <p:ph type="sldNum" sz="quarter" idx="12"/>
          </p:nvPr>
        </p:nvSpPr>
        <p:spPr/>
        <p:txBody>
          <a:bodyPr/>
          <a:lstStyle/>
          <a:p>
            <a:fld id="{1FC8907D-B208-DC44-82F5-2940ECA1C9FA}" type="slidenum">
              <a:rPr lang="fr-FR" smtClean="0"/>
              <a:pPr/>
              <a:t>8</a:t>
            </a:fld>
            <a:endParaRPr lang="fr-FR" dirty="0"/>
          </a:p>
        </p:txBody>
      </p:sp>
      <p:sp>
        <p:nvSpPr>
          <p:cNvPr id="8" name="Espace réservé du texte 7"/>
          <p:cNvSpPr>
            <a:spLocks noGrp="1"/>
          </p:cNvSpPr>
          <p:nvPr>
            <p:ph type="body" sz="quarter" idx="13"/>
          </p:nvPr>
        </p:nvSpPr>
        <p:spPr/>
        <p:txBody>
          <a:bodyPr>
            <a:normAutofit/>
          </a:bodyPr>
          <a:lstStyle/>
          <a:p>
            <a:r>
              <a:rPr lang="fr-FR" dirty="0" smtClean="0"/>
              <a:t>Un </a:t>
            </a:r>
            <a:r>
              <a:rPr lang="fr-FR" dirty="0"/>
              <a:t>objet connecté </a:t>
            </a:r>
            <a:r>
              <a:rPr lang="fr-FR" dirty="0" smtClean="0"/>
              <a:t>comporte :</a:t>
            </a:r>
          </a:p>
          <a:p>
            <a:pPr lvl="1"/>
            <a:r>
              <a:rPr lang="fr-FR" dirty="0" smtClean="0"/>
              <a:t> </a:t>
            </a:r>
            <a:r>
              <a:rPr lang="fr-FR" dirty="0"/>
              <a:t>un système d’identification et </a:t>
            </a:r>
            <a:r>
              <a:rPr lang="fr-FR" dirty="0" smtClean="0"/>
              <a:t>des capteurs,</a:t>
            </a:r>
          </a:p>
          <a:p>
            <a:pPr lvl="1"/>
            <a:r>
              <a:rPr lang="fr-FR" dirty="0" smtClean="0"/>
              <a:t> </a:t>
            </a:r>
            <a:r>
              <a:rPr lang="fr-FR" dirty="0"/>
              <a:t>un </a:t>
            </a:r>
            <a:r>
              <a:rPr lang="fr-FR" dirty="0" smtClean="0"/>
              <a:t>lien réseau vers une </a:t>
            </a:r>
            <a:r>
              <a:rPr lang="fr-FR" dirty="0"/>
              <a:t>application « intelligente </a:t>
            </a:r>
            <a:r>
              <a:rPr lang="fr-FR" dirty="0" smtClean="0"/>
              <a:t>»,</a:t>
            </a:r>
          </a:p>
          <a:p>
            <a:pPr lvl="1"/>
            <a:r>
              <a:rPr lang="fr-FR" dirty="0" smtClean="0"/>
              <a:t> </a:t>
            </a:r>
            <a:r>
              <a:rPr lang="fr-FR" dirty="0"/>
              <a:t>une interface comme un smartphone, pour piloter l’application. </a:t>
            </a:r>
            <a:endParaRPr lang="fr-FR" dirty="0" smtClean="0"/>
          </a:p>
          <a:p>
            <a:r>
              <a:rPr lang="fr-FR" dirty="0" smtClean="0"/>
              <a:t>En </a:t>
            </a:r>
            <a:r>
              <a:rPr lang="fr-FR" dirty="0"/>
              <a:t>théorie, tout objet peut être connecté. </a:t>
            </a:r>
            <a:endParaRPr lang="fr-FR" dirty="0" smtClean="0"/>
          </a:p>
          <a:p>
            <a:r>
              <a:rPr lang="fr-FR" dirty="0" smtClean="0"/>
              <a:t>C’est </a:t>
            </a:r>
            <a:r>
              <a:rPr lang="fr-FR" dirty="0"/>
              <a:t>l’Internet </a:t>
            </a:r>
            <a:r>
              <a:rPr lang="fr-FR" dirty="0" smtClean="0"/>
              <a:t>of </a:t>
            </a:r>
            <a:r>
              <a:rPr lang="fr-FR" dirty="0" err="1"/>
              <a:t>T</a:t>
            </a:r>
            <a:r>
              <a:rPr lang="fr-FR" dirty="0" err="1" smtClean="0"/>
              <a:t>hings</a:t>
            </a:r>
            <a:r>
              <a:rPr lang="fr-FR" dirty="0" smtClean="0"/>
              <a:t> </a:t>
            </a:r>
            <a:r>
              <a:rPr lang="fr-FR" dirty="0"/>
              <a:t>(</a:t>
            </a:r>
            <a:r>
              <a:rPr lang="fr-FR" dirty="0" err="1" smtClean="0"/>
              <a:t>IoT</a:t>
            </a:r>
            <a:r>
              <a:rPr lang="fr-FR" dirty="0"/>
              <a:t>) ou Internet des Objets (</a:t>
            </a:r>
            <a:r>
              <a:rPr lang="fr-FR" dirty="0" err="1" smtClean="0"/>
              <a:t>IdO</a:t>
            </a:r>
            <a:r>
              <a:rPr lang="fr-FR" dirty="0" smtClean="0"/>
              <a:t>).</a:t>
            </a:r>
          </a:p>
          <a:p>
            <a:r>
              <a:rPr lang="fr-FR" dirty="0" smtClean="0"/>
              <a:t>Enjeux sociétaux et économiques</a:t>
            </a:r>
          </a:p>
          <a:p>
            <a:pPr lvl="1"/>
            <a:r>
              <a:rPr lang="fr-FR" dirty="0" smtClean="0"/>
              <a:t> Potentiel de création de valeur de l’</a:t>
            </a:r>
            <a:r>
              <a:rPr lang="fr-FR" dirty="0" err="1" smtClean="0"/>
              <a:t>IoT</a:t>
            </a:r>
            <a:endParaRPr lang="fr-FR" dirty="0" smtClean="0"/>
          </a:p>
          <a:p>
            <a:pPr marL="457200" lvl="1" indent="0">
              <a:buNone/>
            </a:pPr>
            <a:r>
              <a:rPr lang="fr-FR" dirty="0"/>
              <a:t>p</a:t>
            </a:r>
            <a:r>
              <a:rPr lang="fr-FR" dirty="0" smtClean="0"/>
              <a:t>our la </a:t>
            </a:r>
            <a:r>
              <a:rPr lang="fr-FR" dirty="0"/>
              <a:t>France </a:t>
            </a:r>
            <a:r>
              <a:rPr lang="fr-FR" dirty="0" smtClean="0"/>
              <a:t>à l’horizon 2025 de </a:t>
            </a:r>
          </a:p>
          <a:p>
            <a:pPr marL="457200" lvl="1" indent="0">
              <a:buNone/>
            </a:pPr>
            <a:r>
              <a:rPr lang="fr-FR" dirty="0" smtClean="0"/>
              <a:t>148 Milliards d’euros</a:t>
            </a:r>
            <a:endParaRPr lang="fr-FR" dirty="0"/>
          </a:p>
        </p:txBody>
      </p:sp>
    </p:spTree>
    <p:extLst>
      <p:ext uri="{BB962C8B-B14F-4D97-AF65-F5344CB8AC3E}">
        <p14:creationId xmlns:p14="http://schemas.microsoft.com/office/powerpoint/2010/main" val="686766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p:txBody>
          <a:bodyPr>
            <a:normAutofit/>
          </a:bodyPr>
          <a:lstStyle/>
          <a:p>
            <a:r>
              <a:rPr lang="fr-FR" dirty="0"/>
              <a:t>O</a:t>
            </a:r>
            <a:r>
              <a:rPr lang="fr-FR" b="1" cap="none" dirty="0" smtClean="0">
                <a:solidFill>
                  <a:srgbClr val="683086"/>
                </a:solidFill>
              </a:rPr>
              <a:t>bjets</a:t>
            </a:r>
            <a:r>
              <a:rPr lang="fr-FR" b="1" cap="none" baseline="0" dirty="0" smtClean="0">
                <a:solidFill>
                  <a:srgbClr val="683086"/>
                </a:solidFill>
              </a:rPr>
              <a:t> connectés et </a:t>
            </a:r>
            <a:r>
              <a:rPr lang="fr-FR" b="1" cap="none" baseline="0" dirty="0" err="1" smtClean="0">
                <a:solidFill>
                  <a:srgbClr val="683086"/>
                </a:solidFill>
              </a:rPr>
              <a:t>Big</a:t>
            </a:r>
            <a:r>
              <a:rPr lang="fr-FR" b="1" cap="none" dirty="0" smtClean="0">
                <a:solidFill>
                  <a:srgbClr val="683086"/>
                </a:solidFill>
              </a:rPr>
              <a:t> Data</a:t>
            </a:r>
            <a:endParaRPr lang="fr-FR" sz="1800" b="1" cap="none" dirty="0">
              <a:solidFill>
                <a:srgbClr val="683086"/>
              </a:solidFill>
            </a:endParaRPr>
          </a:p>
        </p:txBody>
      </p:sp>
      <p:sp>
        <p:nvSpPr>
          <p:cNvPr id="3" name="Espace réservé du numéro de diapositive 2"/>
          <p:cNvSpPr>
            <a:spLocks noGrp="1"/>
          </p:cNvSpPr>
          <p:nvPr>
            <p:ph type="sldNum" sz="quarter" idx="12"/>
            <p:custDataLst>
              <p:tags r:id="rId2"/>
            </p:custDataLst>
          </p:nvPr>
        </p:nvSpPr>
        <p:spPr/>
        <p:txBody>
          <a:bodyPr/>
          <a:lstStyle/>
          <a:p>
            <a:fld id="{1FC8907D-B208-DC44-82F5-2940ECA1C9FA}" type="slidenum">
              <a:rPr lang="fr-FR" smtClean="0"/>
              <a:pPr/>
              <a:t>9</a:t>
            </a:fld>
            <a:endParaRPr lang="fr-FR" dirty="0"/>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7458" y="4640579"/>
            <a:ext cx="4135650" cy="1438487"/>
          </a:xfrm>
          <a:prstGeom prst="rect">
            <a:avLst/>
          </a:prstGeom>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85108"/>
            <a:ext cx="2457458" cy="499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4620" y="1038225"/>
            <a:ext cx="2659380" cy="501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336644" y="6154028"/>
            <a:ext cx="4463081" cy="646331"/>
          </a:xfrm>
          <a:prstGeom prst="rect">
            <a:avLst/>
          </a:prstGeom>
          <a:noFill/>
        </p:spPr>
        <p:txBody>
          <a:bodyPr wrap="none" rtlCol="0">
            <a:spAutoFit/>
          </a:bodyPr>
          <a:lstStyle/>
          <a:p>
            <a:r>
              <a:rPr lang="fr-FR" sz="900" i="1" dirty="0" smtClean="0"/>
              <a:t>In </a:t>
            </a:r>
            <a:r>
              <a:rPr lang="fr-FR" sz="900" i="1" dirty="0"/>
              <a:t>Rapport de l’Institut Montaigne – </a:t>
            </a:r>
            <a:r>
              <a:rPr lang="fr-FR" sz="900" i="1" dirty="0" err="1"/>
              <a:t>Big</a:t>
            </a:r>
            <a:r>
              <a:rPr lang="fr-FR" sz="900" i="1" dirty="0"/>
              <a:t> data et objets connectés </a:t>
            </a:r>
            <a:r>
              <a:rPr lang="fr-FR" sz="900" i="1" dirty="0" smtClean="0"/>
              <a:t>:</a:t>
            </a:r>
          </a:p>
          <a:p>
            <a:r>
              <a:rPr lang="fr-FR" sz="900" i="1" dirty="0" smtClean="0"/>
              <a:t> </a:t>
            </a:r>
            <a:r>
              <a:rPr lang="fr-FR" sz="900" i="1" dirty="0"/>
              <a:t>faire de la France un champion de la révolution </a:t>
            </a:r>
            <a:r>
              <a:rPr lang="fr-FR" sz="900" i="1" dirty="0" smtClean="0"/>
              <a:t>numérique – Maud </a:t>
            </a:r>
            <a:r>
              <a:rPr lang="fr-FR" sz="900" i="1" dirty="0" err="1" smtClean="0"/>
              <a:t>Guillerot</a:t>
            </a:r>
            <a:endParaRPr lang="fr-FR" sz="900" i="1" dirty="0"/>
          </a:p>
          <a:p>
            <a:endParaRPr lang="fr-FR" dirty="0"/>
          </a:p>
        </p:txBody>
      </p:sp>
      <p:pic>
        <p:nvPicPr>
          <p:cNvPr id="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7458" y="1085108"/>
            <a:ext cx="4027162" cy="227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9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embarqués connectés 17 mai" id="{3FFD56EB-07C8-3445-B571-A5ADC9F55CA5}" vid="{FCF17858-2939-CE4B-9570-948C8E8BE75C}"/>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embarqués connectés 17 mai</Template>
  <TotalTime>0</TotalTime>
  <Words>1151</Words>
  <Application>Microsoft Macintosh PowerPoint</Application>
  <PresentationFormat>Présentation à l'écran (4:3)</PresentationFormat>
  <Paragraphs>294</Paragraphs>
  <Slides>18</Slides>
  <Notes>17</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18</vt:i4>
      </vt:variant>
    </vt:vector>
  </HeadingPairs>
  <TitlesOfParts>
    <vt:vector size="30" baseType="lpstr">
      <vt:lpstr>Arial</vt:lpstr>
      <vt:lpstr>Arial Italic</vt:lpstr>
      <vt:lpstr>Arial Unicode MS</vt:lpstr>
      <vt:lpstr>Calibri</vt:lpstr>
      <vt:lpstr>Lucida Sans Unicode</vt:lpstr>
      <vt:lpstr>Mangal</vt:lpstr>
      <vt:lpstr>StarSymbol</vt:lpstr>
      <vt:lpstr>Symbol</vt:lpstr>
      <vt:lpstr>Verdana</vt:lpstr>
      <vt:lpstr>Wingdings 2</vt:lpstr>
      <vt:lpstr>Wingdings 3</vt:lpstr>
      <vt:lpstr>Rotonde</vt:lpstr>
      <vt:lpstr> Systèmes embarqués Objets communicants Véhicules autonomes</vt:lpstr>
      <vt:lpstr>Présentation PowerPoint</vt:lpstr>
      <vt:lpstr>Présentation PowerPoint</vt:lpstr>
      <vt:lpstr>Présentation PowerPoint</vt:lpstr>
      <vt:lpstr>Présentation PowerPoint</vt:lpstr>
      <vt:lpstr>Présentation PowerPoint</vt:lpstr>
      <vt:lpstr>Présentation PowerPoint</vt:lpstr>
      <vt:lpstr>Objets connectés - Connected things </vt:lpstr>
      <vt:lpstr>Objets connectés et Big Data</vt:lpstr>
      <vt:lpstr>Enjeux sociétaux</vt:lpstr>
      <vt:lpstr>Quelques exemples</vt:lpstr>
      <vt:lpstr>Principe</vt:lpstr>
      <vt:lpstr>Les supports de communication</vt:lpstr>
      <vt:lpstr>Les supports de communication</vt:lpstr>
      <vt:lpstr>LPWAN ( Low Power Wide Area Network)</vt:lpstr>
      <vt:lpstr>Kits de développements</vt:lpstr>
      <vt:lpstr>Cas particulier de la mobilité</vt:lpstr>
      <vt:lpstr>Logiciel embarqué et objets connectés</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Systèmes embarqués Objets communicants Véhicules autonomes</dc:title>
  <dc:creator>Philippe Young</dc:creator>
  <cp:lastModifiedBy>Philippe Young</cp:lastModifiedBy>
  <cp:revision>1</cp:revision>
  <cp:lastPrinted>2017-05-27T07:22:28Z</cp:lastPrinted>
  <dcterms:created xsi:type="dcterms:W3CDTF">2017-06-06T12:52:50Z</dcterms:created>
  <dcterms:modified xsi:type="dcterms:W3CDTF">2017-06-06T12:53:09Z</dcterms:modified>
</cp:coreProperties>
</file>