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51"/>
  </p:notesMasterIdLst>
  <p:sldIdLst>
    <p:sldId id="346" r:id="rId2"/>
    <p:sldId id="341" r:id="rId3"/>
    <p:sldId id="280" r:id="rId4"/>
    <p:sldId id="298" r:id="rId5"/>
    <p:sldId id="300" r:id="rId6"/>
    <p:sldId id="302" r:id="rId7"/>
    <p:sldId id="314" r:id="rId8"/>
    <p:sldId id="283" r:id="rId9"/>
    <p:sldId id="303" r:id="rId10"/>
    <p:sldId id="312" r:id="rId11"/>
    <p:sldId id="304" r:id="rId12"/>
    <p:sldId id="305" r:id="rId13"/>
    <p:sldId id="306" r:id="rId14"/>
    <p:sldId id="307" r:id="rId15"/>
    <p:sldId id="308" r:id="rId16"/>
    <p:sldId id="309" r:id="rId17"/>
    <p:sldId id="313" r:id="rId18"/>
    <p:sldId id="311" r:id="rId19"/>
    <p:sldId id="317" r:id="rId20"/>
    <p:sldId id="337" r:id="rId21"/>
    <p:sldId id="319" r:id="rId22"/>
    <p:sldId id="320" r:id="rId23"/>
    <p:sldId id="338" r:id="rId24"/>
    <p:sldId id="343" r:id="rId25"/>
    <p:sldId id="318" r:id="rId26"/>
    <p:sldId id="328" r:id="rId27"/>
    <p:sldId id="344" r:id="rId28"/>
    <p:sldId id="330" r:id="rId29"/>
    <p:sldId id="339" r:id="rId30"/>
    <p:sldId id="331" r:id="rId31"/>
    <p:sldId id="329" r:id="rId32"/>
    <p:sldId id="321" r:id="rId33"/>
    <p:sldId id="333" r:id="rId34"/>
    <p:sldId id="334" r:id="rId35"/>
    <p:sldId id="336" r:id="rId36"/>
    <p:sldId id="340" r:id="rId37"/>
    <p:sldId id="345" r:id="rId38"/>
    <p:sldId id="332" r:id="rId39"/>
    <p:sldId id="322" r:id="rId40"/>
    <p:sldId id="323" r:id="rId41"/>
    <p:sldId id="324" r:id="rId42"/>
    <p:sldId id="325" r:id="rId43"/>
    <p:sldId id="326" r:id="rId44"/>
    <p:sldId id="327" r:id="rId45"/>
    <p:sldId id="260" r:id="rId46"/>
    <p:sldId id="274" r:id="rId47"/>
    <p:sldId id="275" r:id="rId48"/>
    <p:sldId id="276" r:id="rId49"/>
    <p:sldId id="342" r:id="rId5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253D75"/>
    <a:srgbClr val="B9CDE5"/>
    <a:srgbClr val="996633"/>
    <a:srgbClr val="FF0066"/>
    <a:srgbClr val="FF7C80"/>
    <a:srgbClr val="CCCC00"/>
    <a:srgbClr val="FF9900"/>
    <a:srgbClr val="FFFFFF"/>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2" autoAdjust="0"/>
    <p:restoredTop sz="94660"/>
  </p:normalViewPr>
  <p:slideViewPr>
    <p:cSldViewPr>
      <p:cViewPr varScale="1">
        <p:scale>
          <a:sx n="62" d="100"/>
          <a:sy n="62" d="100"/>
        </p:scale>
        <p:origin x="1337" y="43"/>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7C8D76A-D40B-4A76-93EE-6E8A1217FBA1}" type="datetimeFigureOut">
              <a:rPr lang="fr-FR" smtClean="0"/>
              <a:t>25/03/2017</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826ED3-F95F-4F19-A5A6-1E07A22E011F}" type="slidenum">
              <a:rPr lang="fr-FR" smtClean="0"/>
              <a:t>‹N°›</a:t>
            </a:fld>
            <a:endParaRPr lang="fr-FR"/>
          </a:p>
        </p:txBody>
      </p:sp>
    </p:spTree>
    <p:extLst>
      <p:ext uri="{BB962C8B-B14F-4D97-AF65-F5344CB8AC3E}">
        <p14:creationId xmlns:p14="http://schemas.microsoft.com/office/powerpoint/2010/main" val="3181808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fr.wikipedia.org/wiki/Style" TargetMode="External"/><Relationship Id="rId2" Type="http://schemas.openxmlformats.org/officeDocument/2006/relationships/slide" Target="../slides/slide45.xml"/><Relationship Id="rId1" Type="http://schemas.openxmlformats.org/officeDocument/2006/relationships/notesMaster" Target="../notesMasters/notesMaster1.xml"/><Relationship Id="rId5" Type="http://schemas.openxmlformats.org/officeDocument/2006/relationships/hyperlink" Target="https://fr.wikipedia.org/wiki/Style_Empire" TargetMode="External"/><Relationship Id="rId4" Type="http://schemas.openxmlformats.org/officeDocument/2006/relationships/hyperlink" Target="https://fr.wikipedia.org/wiki/Style_Louis_XVI"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2826ED3-F95F-4F19-A5A6-1E07A22E011F}" type="slidenum">
              <a:rPr lang="fr-FR" smtClean="0"/>
              <a:t>22</a:t>
            </a:fld>
            <a:endParaRPr lang="fr-FR"/>
          </a:p>
        </p:txBody>
      </p:sp>
    </p:spTree>
    <p:extLst>
      <p:ext uri="{BB962C8B-B14F-4D97-AF65-F5344CB8AC3E}">
        <p14:creationId xmlns:p14="http://schemas.microsoft.com/office/powerpoint/2010/main" val="1599490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2826ED3-F95F-4F19-A5A6-1E07A22E011F}" type="slidenum">
              <a:rPr lang="fr-FR" smtClean="0"/>
              <a:t>24</a:t>
            </a:fld>
            <a:endParaRPr lang="fr-FR"/>
          </a:p>
        </p:txBody>
      </p:sp>
    </p:spTree>
    <p:extLst>
      <p:ext uri="{BB962C8B-B14F-4D97-AF65-F5344CB8AC3E}">
        <p14:creationId xmlns:p14="http://schemas.microsoft.com/office/powerpoint/2010/main" val="2934558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2826ED3-F95F-4F19-A5A6-1E07A22E011F}" type="slidenum">
              <a:rPr lang="fr-FR" smtClean="0"/>
              <a:t>36</a:t>
            </a:fld>
            <a:endParaRPr lang="fr-FR"/>
          </a:p>
        </p:txBody>
      </p:sp>
    </p:spTree>
    <p:extLst>
      <p:ext uri="{BB962C8B-B14F-4D97-AF65-F5344CB8AC3E}">
        <p14:creationId xmlns:p14="http://schemas.microsoft.com/office/powerpoint/2010/main" val="581896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Le </a:t>
            </a:r>
            <a:r>
              <a:rPr lang="fr-FR" b="1" dirty="0"/>
              <a:t>style Directoire</a:t>
            </a:r>
            <a:r>
              <a:rPr lang="fr-FR" dirty="0"/>
              <a:t> est un </a:t>
            </a:r>
            <a:r>
              <a:rPr lang="fr-FR" dirty="0">
                <a:hlinkClick r:id="rId3" tooltip="Style"/>
              </a:rPr>
              <a:t>style</a:t>
            </a:r>
            <a:r>
              <a:rPr lang="fr-FR" dirty="0"/>
              <a:t> d'ameublement et de décoration en vogue de 1795 à 1803. Marquant la transition entre les styles </a:t>
            </a:r>
            <a:r>
              <a:rPr lang="fr-FR" dirty="0">
                <a:hlinkClick r:id="rId4" tooltip="Style Louis XVI"/>
              </a:rPr>
              <a:t>Louis XVI</a:t>
            </a:r>
            <a:r>
              <a:rPr lang="fr-FR" dirty="0"/>
              <a:t> et </a:t>
            </a:r>
            <a:r>
              <a:rPr lang="fr-FR" dirty="0">
                <a:hlinkClick r:id="rId5" tooltip="Style Empire"/>
              </a:rPr>
              <a:t>Empire</a:t>
            </a:r>
            <a:r>
              <a:rPr lang="fr-FR" dirty="0"/>
              <a:t>, il est caractérisé par une facture sobre et des formes simples.</a:t>
            </a:r>
          </a:p>
          <a:p>
            <a:endParaRPr lang="fr-FR" dirty="0"/>
          </a:p>
        </p:txBody>
      </p:sp>
      <p:sp>
        <p:nvSpPr>
          <p:cNvPr id="4" name="Espace réservé du numéro de diapositive 3"/>
          <p:cNvSpPr>
            <a:spLocks noGrp="1"/>
          </p:cNvSpPr>
          <p:nvPr>
            <p:ph type="sldNum" sz="quarter" idx="10"/>
          </p:nvPr>
        </p:nvSpPr>
        <p:spPr/>
        <p:txBody>
          <a:bodyPr/>
          <a:lstStyle/>
          <a:p>
            <a:fld id="{22826ED3-F95F-4F19-A5A6-1E07A22E011F}" type="slidenum">
              <a:rPr lang="fr-FR" smtClean="0"/>
              <a:t>45</a:t>
            </a:fld>
            <a:endParaRPr lang="fr-FR"/>
          </a:p>
        </p:txBody>
      </p:sp>
    </p:spTree>
    <p:extLst>
      <p:ext uri="{BB962C8B-B14F-4D97-AF65-F5344CB8AC3E}">
        <p14:creationId xmlns:p14="http://schemas.microsoft.com/office/powerpoint/2010/main" val="21217445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fr-FR"/>
              <a:t>Modifiez le style du titre</a:t>
            </a:r>
            <a:endParaRPr kumimoji="0" lang="en-US"/>
          </a:p>
        </p:txBody>
      </p:sp>
      <p:sp>
        <p:nvSpPr>
          <p:cNvPr id="28" name="Espace réservé de la date 27"/>
          <p:cNvSpPr>
            <a:spLocks noGrp="1"/>
          </p:cNvSpPr>
          <p:nvPr>
            <p:ph type="dt" sz="half" idx="10"/>
          </p:nvPr>
        </p:nvSpPr>
        <p:spPr/>
        <p:txBody>
          <a:bodyPr/>
          <a:lstStyle/>
          <a:p>
            <a:fld id="{754C8784-183B-43DE-BB2F-E85B2CE97F70}" type="datetimeFigureOut">
              <a:rPr lang="fr-FR" smtClean="0"/>
              <a:pPr/>
              <a:t>25/03/2017</a:t>
            </a:fld>
            <a:endParaRPr lang="fr-FR"/>
          </a:p>
        </p:txBody>
      </p:sp>
      <p:sp>
        <p:nvSpPr>
          <p:cNvPr id="17" name="Espace réservé du pied de page 16"/>
          <p:cNvSpPr>
            <a:spLocks noGrp="1"/>
          </p:cNvSpPr>
          <p:nvPr>
            <p:ph type="ftr" sz="quarter" idx="11"/>
          </p:nvPr>
        </p:nvSpPr>
        <p:spPr/>
        <p:txBody>
          <a:bodyPr/>
          <a:lstStyle/>
          <a:p>
            <a:endParaRPr lang="fr-FR"/>
          </a:p>
        </p:txBody>
      </p:sp>
      <p:sp>
        <p:nvSpPr>
          <p:cNvPr id="29" name="Espace réservé du numéro de diapositive 28"/>
          <p:cNvSpPr>
            <a:spLocks noGrp="1"/>
          </p:cNvSpPr>
          <p:nvPr>
            <p:ph type="sldNum" sz="quarter" idx="12"/>
          </p:nvPr>
        </p:nvSpPr>
        <p:spPr/>
        <p:txBody>
          <a:bodyPr/>
          <a:lstStyle/>
          <a:p>
            <a:fld id="{BF177AC9-613D-439F-85BD-54EBD632583A}" type="slidenum">
              <a:rPr lang="fr-FR" smtClean="0"/>
              <a:pPr/>
              <a:t>‹N°›</a:t>
            </a:fld>
            <a:endParaRPr lang="fr-FR"/>
          </a:p>
        </p:txBody>
      </p:sp>
      <p:sp>
        <p:nvSpPr>
          <p:cNvPr id="9" name="Sous-titr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a:t>Modifiez le style des sous-titres du masque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Modifiez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754C8784-183B-43DE-BB2F-E85B2CE97F70}" type="datetimeFigureOut">
              <a:rPr lang="fr-FR" smtClean="0"/>
              <a:pPr/>
              <a:t>25/03/2017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F177AC9-613D-439F-85BD-54EBD632583A}"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kumimoji="0" lang="fr-FR"/>
              <a:t>Modifiez le style du titre</a:t>
            </a:r>
            <a:endParaRPr kumimoji="0"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754C8784-183B-43DE-BB2F-E85B2CE97F70}" type="datetimeFigureOut">
              <a:rPr lang="fr-FR" smtClean="0"/>
              <a:pPr/>
              <a:t>25/03/2017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F177AC9-613D-439F-85BD-54EBD632583A}"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Modifiez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e la date 3"/>
          <p:cNvSpPr>
            <a:spLocks noGrp="1"/>
          </p:cNvSpPr>
          <p:nvPr>
            <p:ph type="dt" sz="half" idx="10"/>
          </p:nvPr>
        </p:nvSpPr>
        <p:spPr/>
        <p:txBody>
          <a:bodyPr/>
          <a:lstStyle/>
          <a:p>
            <a:fld id="{754C8784-183B-43DE-BB2F-E85B2CE97F70}" type="datetimeFigureOut">
              <a:rPr lang="fr-FR" smtClean="0"/>
              <a:pPr/>
              <a:t>25/03/2017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BF177AC9-613D-439F-85BD-54EBD632583A}"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fr-FR"/>
              <a:t>Modifiez le style du titre</a:t>
            </a:r>
            <a:endParaRPr kumimoji="0" lang="en-US"/>
          </a:p>
        </p:txBody>
      </p:sp>
      <p:sp>
        <p:nvSpPr>
          <p:cNvPr id="3" name="Espace réservé du texte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a:t>Modifiez les styles du texte du masque</a:t>
            </a:r>
          </a:p>
        </p:txBody>
      </p:sp>
      <p:sp>
        <p:nvSpPr>
          <p:cNvPr id="4" name="Espace réservé de la date 3"/>
          <p:cNvSpPr>
            <a:spLocks noGrp="1"/>
          </p:cNvSpPr>
          <p:nvPr>
            <p:ph type="dt" sz="half" idx="10"/>
          </p:nvPr>
        </p:nvSpPr>
        <p:spPr/>
        <p:txBody>
          <a:bodyPr/>
          <a:lstStyle/>
          <a:p>
            <a:fld id="{754C8784-183B-43DE-BB2F-E85B2CE97F70}" type="datetimeFigureOut">
              <a:rPr lang="fr-FR" smtClean="0"/>
              <a:pPr/>
              <a:t>25/03/2017</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a:xfrm>
            <a:off x="7924800" y="6416675"/>
            <a:ext cx="762000" cy="365125"/>
          </a:xfrm>
        </p:spPr>
        <p:txBody>
          <a:bodyPr/>
          <a:lstStyle/>
          <a:p>
            <a:fld id="{BF177AC9-613D-439F-85BD-54EBD632583A}"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Modifiez le style du titre</a:t>
            </a:r>
            <a:endParaRPr kumimoji="0" lang="en-US"/>
          </a:p>
        </p:txBody>
      </p:sp>
      <p:sp>
        <p:nvSpPr>
          <p:cNvPr id="3" name="Espace réservé du contenu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4" name="Espace réservé du contenu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p:txBody>
          <a:bodyPr/>
          <a:lstStyle/>
          <a:p>
            <a:fld id="{754C8784-183B-43DE-BB2F-E85B2CE97F70}" type="datetimeFigureOut">
              <a:rPr lang="fr-FR" smtClean="0"/>
              <a:pPr/>
              <a:t>25/03/2017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F177AC9-613D-439F-85BD-54EBD632583A}"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8229600" cy="1143000"/>
          </a:xfrm>
        </p:spPr>
        <p:txBody>
          <a:bodyPr anchor="ctr"/>
          <a:lstStyle>
            <a:lvl1pPr>
              <a:defRPr/>
            </a:lvl1pPr>
          </a:lstStyle>
          <a:p>
            <a:r>
              <a:rPr kumimoji="0" lang="fr-FR"/>
              <a:t>Modifiez le style du titre</a:t>
            </a:r>
            <a:endParaRPr kumimoji="0" lang="en-US"/>
          </a:p>
        </p:txBody>
      </p:sp>
      <p:sp>
        <p:nvSpPr>
          <p:cNvPr id="3" name="Espace réservé du texte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a:t>Modifiez les styles du texte du masque</a:t>
            </a:r>
          </a:p>
        </p:txBody>
      </p:sp>
      <p:sp>
        <p:nvSpPr>
          <p:cNvPr id="4" name="Espace réservé du texte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fr-FR"/>
              <a:t>Modifiez les styles du texte du masque</a:t>
            </a:r>
          </a:p>
        </p:txBody>
      </p:sp>
      <p:sp>
        <p:nvSpPr>
          <p:cNvPr id="5" name="Espace réservé du contenu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6" name="Espace réservé du contenu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7" name="Espace réservé de la date 6"/>
          <p:cNvSpPr>
            <a:spLocks noGrp="1"/>
          </p:cNvSpPr>
          <p:nvPr>
            <p:ph type="dt" sz="half" idx="10"/>
          </p:nvPr>
        </p:nvSpPr>
        <p:spPr/>
        <p:txBody>
          <a:bodyPr/>
          <a:lstStyle/>
          <a:p>
            <a:fld id="{754C8784-183B-43DE-BB2F-E85B2CE97F70}" type="datetimeFigureOut">
              <a:rPr lang="fr-FR" smtClean="0"/>
              <a:pPr/>
              <a:t>25/03/2017</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BF177AC9-613D-439F-85BD-54EBD632583A}"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a:t>Modifiez le style du titre</a:t>
            </a:r>
            <a:endParaRPr kumimoji="0" lang="en-US"/>
          </a:p>
        </p:txBody>
      </p:sp>
      <p:sp>
        <p:nvSpPr>
          <p:cNvPr id="3" name="Espace réservé de la date 2"/>
          <p:cNvSpPr>
            <a:spLocks noGrp="1"/>
          </p:cNvSpPr>
          <p:nvPr>
            <p:ph type="dt" sz="half" idx="10"/>
          </p:nvPr>
        </p:nvSpPr>
        <p:spPr/>
        <p:txBody>
          <a:bodyPr/>
          <a:lstStyle/>
          <a:p>
            <a:fld id="{754C8784-183B-43DE-BB2F-E85B2CE97F70}" type="datetimeFigureOut">
              <a:rPr lang="fr-FR" smtClean="0"/>
              <a:pPr/>
              <a:t>25/03/2017</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BF177AC9-613D-439F-85BD-54EBD632583A}"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754C8784-183B-43DE-BB2F-E85B2CE97F70}" type="datetimeFigureOut">
              <a:rPr lang="fr-FR" smtClean="0"/>
              <a:pPr/>
              <a:t>25/03/2017</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BF177AC9-613D-439F-85BD-54EBD632583A}"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fr-FR"/>
              <a:t>Modifiez le style du titre</a:t>
            </a:r>
            <a:endParaRPr kumimoji="0" lang="en-US"/>
          </a:p>
        </p:txBody>
      </p:sp>
      <p:sp>
        <p:nvSpPr>
          <p:cNvPr id="3" name="Espace réservé du texte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a:t>Modifiez les styles du texte du masque</a:t>
            </a:r>
          </a:p>
        </p:txBody>
      </p:sp>
      <p:sp>
        <p:nvSpPr>
          <p:cNvPr id="4" name="Espace réservé du contenu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fr-FR"/>
              <a:t>Modifiez les styles du texte du masque</a:t>
            </a:r>
          </a:p>
          <a:p>
            <a:pPr lvl="1" eaLnBrk="1" latinLnBrk="0" hangingPunct="1"/>
            <a:r>
              <a:rPr lang="fr-FR"/>
              <a:t>Deuxième niveau</a:t>
            </a:r>
          </a:p>
          <a:p>
            <a:pPr lvl="2" eaLnBrk="1" latinLnBrk="0" hangingPunct="1"/>
            <a:r>
              <a:rPr lang="fr-FR"/>
              <a:t>Troisième niveau</a:t>
            </a:r>
          </a:p>
          <a:p>
            <a:pPr lvl="3" eaLnBrk="1" latinLnBrk="0" hangingPunct="1"/>
            <a:r>
              <a:rPr lang="fr-FR"/>
              <a:t>Quatrième niveau</a:t>
            </a:r>
          </a:p>
          <a:p>
            <a:pPr lvl="4" eaLnBrk="1" latinLnBrk="0" hangingPunct="1"/>
            <a:r>
              <a:rPr lang="fr-FR"/>
              <a:t>Cinquième niveau</a:t>
            </a:r>
            <a:endParaRPr kumimoji="0" lang="en-US"/>
          </a:p>
        </p:txBody>
      </p:sp>
      <p:sp>
        <p:nvSpPr>
          <p:cNvPr id="5" name="Espace réservé de la date 4"/>
          <p:cNvSpPr>
            <a:spLocks noGrp="1"/>
          </p:cNvSpPr>
          <p:nvPr>
            <p:ph type="dt" sz="half" idx="10"/>
          </p:nvPr>
        </p:nvSpPr>
        <p:spPr/>
        <p:txBody>
          <a:bodyPr/>
          <a:lstStyle/>
          <a:p>
            <a:fld id="{754C8784-183B-43DE-BB2F-E85B2CE97F70}" type="datetimeFigureOut">
              <a:rPr lang="fr-FR" smtClean="0"/>
              <a:pPr/>
              <a:t>25/03/2017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F177AC9-613D-439F-85BD-54EBD632583A}"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fr-FR"/>
              <a:t>Modifiez le style du titre</a:t>
            </a:r>
            <a:endParaRPr kumimoji="0" lang="en-US"/>
          </a:p>
        </p:txBody>
      </p:sp>
      <p:sp>
        <p:nvSpPr>
          <p:cNvPr id="3" name="Espace réservé pour une image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fr-FR">
                <a:solidFill>
                  <a:schemeClr val="lt1"/>
                </a:solidFill>
                <a:latin typeface="+mn-lt"/>
                <a:ea typeface="+mn-ea"/>
                <a:cs typeface="+mn-cs"/>
              </a:rPr>
              <a:t>Cliquez sur l'icône pour ajouter une image</a:t>
            </a:r>
            <a:endParaRPr kumimoji="0" lang="en-US" dirty="0">
              <a:solidFill>
                <a:schemeClr val="lt1"/>
              </a:solidFill>
              <a:latin typeface="+mn-lt"/>
              <a:ea typeface="+mn-ea"/>
              <a:cs typeface="+mn-cs"/>
            </a:endParaRPr>
          </a:p>
        </p:txBody>
      </p:sp>
      <p:sp>
        <p:nvSpPr>
          <p:cNvPr id="4" name="Espace réservé du texte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fr-FR"/>
              <a:t>Modifiez les styles du texte du masque</a:t>
            </a:r>
          </a:p>
        </p:txBody>
      </p:sp>
      <p:sp>
        <p:nvSpPr>
          <p:cNvPr id="5" name="Espace réservé de la date 4"/>
          <p:cNvSpPr>
            <a:spLocks noGrp="1"/>
          </p:cNvSpPr>
          <p:nvPr>
            <p:ph type="dt" sz="half" idx="10"/>
          </p:nvPr>
        </p:nvSpPr>
        <p:spPr/>
        <p:txBody>
          <a:bodyPr/>
          <a:lstStyle/>
          <a:p>
            <a:fld id="{754C8784-183B-43DE-BB2F-E85B2CE97F70}" type="datetimeFigureOut">
              <a:rPr lang="fr-FR" smtClean="0"/>
              <a:pPr/>
              <a:t>25/03/2017</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BF177AC9-613D-439F-85BD-54EBD632583A}"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fr-FR"/>
              <a:t>Modifiez le style du titre</a:t>
            </a:r>
            <a:endParaRPr kumimoji="0" lang="en-US"/>
          </a:p>
        </p:txBody>
      </p:sp>
      <p:sp>
        <p:nvSpPr>
          <p:cNvPr id="13" name="Espace réservé du texte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fr-FR"/>
              <a:t>Modifiez les styles du texte du masque</a:t>
            </a:r>
          </a:p>
          <a:p>
            <a:pPr lvl="1" eaLnBrk="1" latinLnBrk="0" hangingPunct="1"/>
            <a:r>
              <a:rPr kumimoji="0" lang="fr-FR"/>
              <a:t>Deuxième niveau</a:t>
            </a:r>
          </a:p>
          <a:p>
            <a:pPr lvl="2" eaLnBrk="1" latinLnBrk="0" hangingPunct="1"/>
            <a:r>
              <a:rPr kumimoji="0" lang="fr-FR"/>
              <a:t>Troisième niveau</a:t>
            </a:r>
          </a:p>
          <a:p>
            <a:pPr lvl="3" eaLnBrk="1" latinLnBrk="0" hangingPunct="1"/>
            <a:r>
              <a:rPr kumimoji="0" lang="fr-FR"/>
              <a:t>Quatrième niveau</a:t>
            </a:r>
          </a:p>
          <a:p>
            <a:pPr lvl="4" eaLnBrk="1" latinLnBrk="0" hangingPunct="1"/>
            <a:r>
              <a:rPr kumimoji="0" lang="fr-FR"/>
              <a:t>Cinquième niveau</a:t>
            </a:r>
            <a:endParaRPr kumimoji="0" lang="en-US"/>
          </a:p>
        </p:txBody>
      </p:sp>
      <p:sp>
        <p:nvSpPr>
          <p:cNvPr id="14" name="Espace réservé de la date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754C8784-183B-43DE-BB2F-E85B2CE97F70}" type="datetimeFigureOut">
              <a:rPr lang="fr-FR" smtClean="0"/>
              <a:pPr/>
              <a:t>25/03/2017</a:t>
            </a:fld>
            <a:endParaRPr lang="fr-FR"/>
          </a:p>
        </p:txBody>
      </p:sp>
      <p:sp>
        <p:nvSpPr>
          <p:cNvPr id="3" name="Espace réservé du pied de page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fr-FR"/>
          </a:p>
        </p:txBody>
      </p:sp>
      <p:sp>
        <p:nvSpPr>
          <p:cNvPr id="23" name="Espace réservé du numéro de diapositive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BF177AC9-613D-439F-85BD-54EBD632583A}"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slide" Target="slide44.xml"/><Relationship Id="rId3" Type="http://schemas.openxmlformats.org/officeDocument/2006/relationships/slide" Target="slide39.xml"/><Relationship Id="rId7" Type="http://schemas.openxmlformats.org/officeDocument/2006/relationships/slide" Target="slide43.xml"/><Relationship Id="rId2" Type="http://schemas.openxmlformats.org/officeDocument/2006/relationships/slide" Target="slide38.xml"/><Relationship Id="rId1" Type="http://schemas.openxmlformats.org/officeDocument/2006/relationships/slideLayout" Target="../slideLayouts/slideLayout2.xml"/><Relationship Id="rId6" Type="http://schemas.openxmlformats.org/officeDocument/2006/relationships/slide" Target="slide42.xml"/><Relationship Id="rId5" Type="http://schemas.openxmlformats.org/officeDocument/2006/relationships/slide" Target="slide41.xml"/><Relationship Id="rId4" Type="http://schemas.openxmlformats.org/officeDocument/2006/relationships/slide" Target="slide4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slide" Target="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6.jpeg"/><Relationship Id="rId9" Type="http://schemas.openxmlformats.org/officeDocument/2006/relationships/image" Target="../media/image12.jpeg"/></Relationships>
</file>

<file path=ppt/slides/_rels/slide4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11" Type="http://schemas.openxmlformats.org/officeDocument/2006/relationships/image" Target="../media/image21.jpeg"/><Relationship Id="rId5" Type="http://schemas.openxmlformats.org/officeDocument/2006/relationships/image" Target="../media/image16.jpeg"/><Relationship Id="rId10" Type="http://schemas.openxmlformats.org/officeDocument/2006/relationships/image" Target="../media/image4.png"/><Relationship Id="rId4" Type="http://schemas.openxmlformats.org/officeDocument/2006/relationships/image" Target="../media/image15.jpeg"/><Relationship Id="rId9" Type="http://schemas.openxmlformats.org/officeDocument/2006/relationships/image" Target="../media/image20.jpeg"/></Relationships>
</file>

<file path=ppt/slides/_rels/slide47.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image" Target="../media/image23.jpeg"/><Relationship Id="rId7" Type="http://schemas.openxmlformats.org/officeDocument/2006/relationships/image" Target="../media/image27.jpe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 Id="rId9" Type="http://schemas.openxmlformats.org/officeDocument/2006/relationships/image" Target="../media/image28.jpeg"/></Relationships>
</file>

<file path=ppt/slides/_rels/slide4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30.jpeg"/><Relationship Id="rId7" Type="http://schemas.openxmlformats.org/officeDocument/2006/relationships/image" Target="../media/image33.pn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slide" Target="slide5.xml"/><Relationship Id="rId4" Type="http://schemas.openxmlformats.org/officeDocument/2006/relationships/image" Target="../media/image31.png"/><Relationship Id="rId9" Type="http://schemas.openxmlformats.org/officeDocument/2006/relationships/image" Target="../media/image35.jpeg"/></Relationships>
</file>

<file path=ppt/slides/_rels/slide49.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emf"/><Relationship Id="rId1" Type="http://schemas.openxmlformats.org/officeDocument/2006/relationships/slideLayout" Target="../slideLayouts/slideLayout2.xml"/><Relationship Id="rId4" Type="http://schemas.openxmlformats.org/officeDocument/2006/relationships/slide" Target="slide5.xml"/></Relationships>
</file>

<file path=ppt/slides/_rels/slide5.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slide" Target="slide4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ZoneTexte 12"/>
          <p:cNvSpPr txBox="1"/>
          <p:nvPr/>
        </p:nvSpPr>
        <p:spPr>
          <a:xfrm>
            <a:off x="2483768" y="44624"/>
            <a:ext cx="6624736" cy="4001095"/>
          </a:xfrm>
          <a:prstGeom prst="rect">
            <a:avLst/>
          </a:prstGeom>
          <a:noFill/>
        </p:spPr>
        <p:txBody>
          <a:bodyPr wrap="square" rtlCol="0">
            <a:spAutoFit/>
          </a:bodyPr>
          <a:lstStyle/>
          <a:p>
            <a:r>
              <a:rPr lang="fr-FR" sz="3600" dirty="0">
                <a:solidFill>
                  <a:srgbClr val="7F7F7F"/>
                </a:solidFill>
                <a:latin typeface="Calibri" panose="020F0502020204030204" pitchFamily="34" charset="0"/>
                <a:cs typeface="Calibri" panose="020F0502020204030204" pitchFamily="34" charset="0"/>
              </a:rPr>
              <a:t>L’ébénisterie dans l’artisanat : un univers professionnel en mutation</a:t>
            </a:r>
            <a:r>
              <a:rPr lang="fr-FR" sz="1400" dirty="0">
                <a:solidFill>
                  <a:srgbClr val="7F7F7F"/>
                </a:solidFill>
                <a:latin typeface="Helvetica" charset="0"/>
              </a:rPr>
              <a:t>.</a:t>
            </a:r>
          </a:p>
          <a:p>
            <a:pPr>
              <a:spcBef>
                <a:spcPts val="1200"/>
              </a:spcBef>
            </a:pPr>
            <a:r>
              <a:rPr lang="fr-FR" sz="5400" b="1" dirty="0">
                <a:solidFill>
                  <a:schemeClr val="bg1">
                    <a:lumMod val="50000"/>
                  </a:schemeClr>
                </a:solidFill>
                <a:latin typeface="Calibri" panose="020F0502020204030204" pitchFamily="34" charset="0"/>
                <a:cs typeface="Calibri" panose="020F0502020204030204" pitchFamily="34" charset="0"/>
              </a:rPr>
              <a:t>Réno</a:t>
            </a:r>
            <a:r>
              <a:rPr lang="fr-FR" sz="5400" b="1" dirty="0">
                <a:solidFill>
                  <a:srgbClr val="7F7F7F"/>
                </a:solidFill>
                <a:latin typeface="Calibri" panose="020F0502020204030204" pitchFamily="34" charset="0"/>
                <a:cs typeface="Calibri" panose="020F0502020204030204" pitchFamily="34" charset="0"/>
              </a:rPr>
              <a:t>v</a:t>
            </a:r>
            <a:r>
              <a:rPr lang="fr-FR" sz="5400" b="1" dirty="0">
                <a:solidFill>
                  <a:schemeClr val="bg1">
                    <a:lumMod val="50000"/>
                  </a:schemeClr>
                </a:solidFill>
                <a:latin typeface="Calibri" panose="020F0502020204030204" pitchFamily="34" charset="0"/>
                <a:cs typeface="Calibri" panose="020F0502020204030204" pitchFamily="34" charset="0"/>
              </a:rPr>
              <a:t>ation du CAP ébéniste</a:t>
            </a:r>
          </a:p>
          <a:p>
            <a:pPr>
              <a:spcBef>
                <a:spcPts val="1200"/>
              </a:spcBef>
            </a:pPr>
            <a:r>
              <a:rPr lang="fr-FR" sz="5400" b="1" dirty="0">
                <a:solidFill>
                  <a:schemeClr val="bg1">
                    <a:lumMod val="50000"/>
                  </a:schemeClr>
                </a:solidFill>
                <a:latin typeface="Calibri" panose="020F0502020204030204" pitchFamily="34" charset="0"/>
                <a:cs typeface="Calibri" panose="020F0502020204030204" pitchFamily="34" charset="0"/>
              </a:rPr>
              <a:t>Parcours CAP-BMA </a:t>
            </a:r>
          </a:p>
        </p:txBody>
      </p:sp>
      <p:sp>
        <p:nvSpPr>
          <p:cNvPr id="5" name="Rectangle 4"/>
          <p:cNvSpPr/>
          <p:nvPr/>
        </p:nvSpPr>
        <p:spPr>
          <a:xfrm>
            <a:off x="3074" y="0"/>
            <a:ext cx="2411760" cy="6858000"/>
          </a:xfrm>
          <a:prstGeom prst="rect">
            <a:avLst/>
          </a:prstGeom>
          <a:solidFill>
            <a:srgbClr val="B9C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9" name="ZoneTexte 8"/>
          <p:cNvSpPr txBox="1"/>
          <p:nvPr/>
        </p:nvSpPr>
        <p:spPr>
          <a:xfrm>
            <a:off x="0" y="6128099"/>
            <a:ext cx="2411760" cy="523220"/>
          </a:xfrm>
          <a:prstGeom prst="rect">
            <a:avLst/>
          </a:prstGeom>
          <a:noFill/>
          <a:ln>
            <a:noFill/>
          </a:ln>
        </p:spPr>
        <p:txBody>
          <a:bodyPr wrap="square" rtlCol="0">
            <a:spAutoFit/>
          </a:bodyPr>
          <a:lstStyle/>
          <a:p>
            <a:pPr algn="r"/>
            <a:r>
              <a:rPr lang="fr-FR" sz="1400" dirty="0">
                <a:ln w="18415" cmpd="sng">
                  <a:solidFill>
                    <a:srgbClr val="FFFFFF"/>
                  </a:solidFill>
                  <a:prstDash val="solid"/>
                </a:ln>
                <a:solidFill>
                  <a:schemeClr val="bg1">
                    <a:lumMod val="95000"/>
                  </a:schemeClr>
                </a:solidFill>
              </a:rPr>
              <a:t>30  Mars 2017</a:t>
            </a:r>
          </a:p>
          <a:p>
            <a:pPr algn="r"/>
            <a:r>
              <a:rPr lang="fr-FR" sz="1400" dirty="0">
                <a:ln w="18415" cmpd="sng">
                  <a:solidFill>
                    <a:srgbClr val="FFFFFF"/>
                  </a:solidFill>
                  <a:prstDash val="solid"/>
                </a:ln>
                <a:solidFill>
                  <a:schemeClr val="bg1">
                    <a:lumMod val="95000"/>
                  </a:schemeClr>
                </a:solidFill>
              </a:rPr>
              <a:t>Lycée Diderot - Paris</a:t>
            </a:r>
          </a:p>
        </p:txBody>
      </p:sp>
      <p:sp>
        <p:nvSpPr>
          <p:cNvPr id="4" name="Rectangle 3"/>
          <p:cNvSpPr/>
          <p:nvPr/>
        </p:nvSpPr>
        <p:spPr>
          <a:xfrm>
            <a:off x="0" y="5389435"/>
            <a:ext cx="2403045" cy="738664"/>
          </a:xfrm>
          <a:prstGeom prst="rect">
            <a:avLst/>
          </a:prstGeom>
        </p:spPr>
        <p:txBody>
          <a:bodyPr wrap="square">
            <a:spAutoFit/>
          </a:bodyPr>
          <a:lstStyle/>
          <a:p>
            <a:pPr algn="r"/>
            <a:r>
              <a:rPr lang="fr-FR" sz="1400" b="1" dirty="0">
                <a:solidFill>
                  <a:schemeClr val="bg1"/>
                </a:solidFill>
                <a:latin typeface="Helvetica" charset="0"/>
              </a:rPr>
              <a:t>La construction du parcours avenir dans la filière bois</a:t>
            </a:r>
            <a:endParaRPr lang="fr-FR" sz="1400" b="1" dirty="0">
              <a:solidFill>
                <a:schemeClr val="bg1"/>
              </a:solidFill>
            </a:endParaRPr>
          </a:p>
        </p:txBody>
      </p:sp>
      <p:sp>
        <p:nvSpPr>
          <p:cNvPr id="7" name="ZoneTexte 6"/>
          <p:cNvSpPr txBox="1"/>
          <p:nvPr/>
        </p:nvSpPr>
        <p:spPr>
          <a:xfrm>
            <a:off x="3010897" y="4345359"/>
            <a:ext cx="3505319" cy="307777"/>
          </a:xfrm>
          <a:prstGeom prst="rect">
            <a:avLst/>
          </a:prstGeom>
          <a:noFill/>
        </p:spPr>
        <p:txBody>
          <a:bodyPr wrap="none" rtlCol="0">
            <a:spAutoFit/>
          </a:bodyPr>
          <a:lstStyle/>
          <a:p>
            <a:r>
              <a:rPr lang="fr-FR" sz="1400" dirty="0">
                <a:latin typeface="Calibri" panose="020F0502020204030204" pitchFamily="34" charset="0"/>
                <a:cs typeface="Calibri" panose="020F0502020204030204" pitchFamily="34" charset="0"/>
              </a:rPr>
              <a:t>Patrick AVELINE </a:t>
            </a:r>
            <a:r>
              <a:rPr lang="mr-IN" sz="1400" dirty="0">
                <a:latin typeface="Calibri" panose="020F0502020204030204" pitchFamily="34" charset="0"/>
              </a:rPr>
              <a:t>–</a:t>
            </a:r>
            <a:r>
              <a:rPr lang="fr-FR" sz="1400" dirty="0">
                <a:latin typeface="Calibri" panose="020F0502020204030204" pitchFamily="34" charset="0"/>
                <a:cs typeface="Calibri" panose="020F0502020204030204" pitchFamily="34" charset="0"/>
              </a:rPr>
              <a:t> IEN-ET académie de Nantes</a:t>
            </a:r>
            <a:endParaRPr lang="fr-FR" dirty="0">
              <a:latin typeface="Calibri" panose="020F0502020204030204" pitchFamily="34" charset="0"/>
              <a:cs typeface="Calibri" panose="020F0502020204030204" pitchFamily="34" charset="0"/>
            </a:endParaRPr>
          </a:p>
        </p:txBody>
      </p:sp>
      <p:pic>
        <p:nvPicPr>
          <p:cNvPr id="1026" name="Image 1" descr="cid:part1.54CE354F.8C425097@ac-nantes.f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0" y="4077072"/>
            <a:ext cx="1800200" cy="688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Ebénist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8726" y="4807445"/>
            <a:ext cx="1898515" cy="1716918"/>
          </a:xfrm>
          <a:prstGeom prst="rect">
            <a:avLst/>
          </a:prstGeom>
          <a:noFill/>
          <a:ln w="25400">
            <a:solidFill>
              <a:schemeClr val="tx1"/>
            </a:solidFill>
          </a:ln>
          <a:extLst>
            <a:ext uri="{909E8E84-426E-40DD-AFC4-6F175D3DCCD1}">
              <a14:hiddenFill xmlns:a14="http://schemas.microsoft.com/office/drawing/2010/main">
                <a:solidFill>
                  <a:srgbClr val="FFFFFF"/>
                </a:solidFill>
              </a14:hiddenFill>
            </a:ext>
          </a:extLst>
        </p:spPr>
      </p:pic>
      <p:pic>
        <p:nvPicPr>
          <p:cNvPr id="1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14120" r="11767"/>
          <a:stretch/>
        </p:blipFill>
        <p:spPr bwMode="auto">
          <a:xfrm>
            <a:off x="6740207" y="4803208"/>
            <a:ext cx="2267744" cy="1721155"/>
          </a:xfrm>
          <a:prstGeom prst="rect">
            <a:avLst/>
          </a:prstGeom>
          <a:noFill/>
          <a:ln w="254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5" name="Picture 2" descr="http://www.lamellux.com/UserFiles/Image/illustrations_produits/CHATEAUFRONTENAC7w.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41133" y="4807445"/>
            <a:ext cx="2106567" cy="1716918"/>
          </a:xfrm>
          <a:prstGeom prst="rect">
            <a:avLst/>
          </a:prstGeom>
          <a:noFill/>
          <a:ln w="25400">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1031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Connecteur droit 23"/>
          <p:cNvCxnSpPr/>
          <p:nvPr/>
        </p:nvCxnSpPr>
        <p:spPr>
          <a:xfrm>
            <a:off x="5868144" y="2708920"/>
            <a:ext cx="864096" cy="0"/>
          </a:xfrm>
          <a:prstGeom prst="line">
            <a:avLst/>
          </a:prstGeom>
          <a:ln w="2222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3995936" y="2593584"/>
            <a:ext cx="864096" cy="0"/>
          </a:xfrm>
          <a:prstGeom prst="line">
            <a:avLst/>
          </a:prstGeom>
          <a:ln w="22225">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Rectangle 7"/>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du RAP</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17" name="Tableau 16"/>
          <p:cNvGraphicFramePr>
            <a:graphicFrameLocks noGrp="1"/>
          </p:cNvGraphicFramePr>
          <p:nvPr>
            <p:extLst>
              <p:ext uri="{D42A27DB-BD31-4B8C-83A1-F6EECF244321}">
                <p14:modId xmlns:p14="http://schemas.microsoft.com/office/powerpoint/2010/main" val="1773549087"/>
              </p:ext>
            </p:extLst>
          </p:nvPr>
        </p:nvGraphicFramePr>
        <p:xfrm>
          <a:off x="313183" y="4293096"/>
          <a:ext cx="8517634" cy="2376000"/>
        </p:xfrm>
        <a:graphic>
          <a:graphicData uri="http://schemas.openxmlformats.org/drawingml/2006/table">
            <a:tbl>
              <a:tblPr/>
              <a:tblGrid>
                <a:gridCol w="1748880">
                  <a:extLst>
                    <a:ext uri="{9D8B030D-6E8A-4147-A177-3AD203B41FA5}">
                      <a16:colId xmlns:a16="http://schemas.microsoft.com/office/drawing/2014/main" val="20000"/>
                    </a:ext>
                  </a:extLst>
                </a:gridCol>
                <a:gridCol w="6768754">
                  <a:extLst>
                    <a:ext uri="{9D8B030D-6E8A-4147-A177-3AD203B41FA5}">
                      <a16:colId xmlns:a16="http://schemas.microsoft.com/office/drawing/2014/main" val="20001"/>
                    </a:ext>
                  </a:extLst>
                </a:gridCol>
              </a:tblGrid>
              <a:tr h="540000">
                <a:tc>
                  <a:txBody>
                    <a:bodyPr/>
                    <a:lstStyle/>
                    <a:p>
                      <a:pPr marL="36195" algn="ctr">
                        <a:spcBef>
                          <a:spcPts val="300"/>
                        </a:spcBef>
                        <a:spcAft>
                          <a:spcPts val="300"/>
                        </a:spcAft>
                      </a:pPr>
                      <a:r>
                        <a:rPr kumimoji="0" lang="fr-FR" sz="1600" b="1" kern="1200" dirty="0">
                          <a:solidFill>
                            <a:schemeClr val="accent4">
                              <a:lumMod val="50000"/>
                            </a:schemeClr>
                          </a:solidFill>
                          <a:latin typeface="Calibri" panose="020F0502020204030204" pitchFamily="34" charset="0"/>
                          <a:ea typeface="Times New Roman"/>
                          <a:cs typeface="Arial"/>
                        </a:rPr>
                        <a:t>Sous contrôle (SC)</a:t>
                      </a:r>
                    </a:p>
                  </a:txBody>
                  <a:tcPr marL="44036" marR="44036" marT="0" marB="0" anchor="ctr">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solidFill>
                      <a:schemeClr val="accent3">
                        <a:lumMod val="40000"/>
                        <a:lumOff val="60000"/>
                      </a:schemeClr>
                    </a:solidFill>
                  </a:tcPr>
                </a:tc>
                <a:tc>
                  <a:txBody>
                    <a:bodyPr/>
                    <a:lstStyle/>
                    <a:p>
                      <a:pPr marL="0" indent="0">
                        <a:spcBef>
                          <a:spcPts val="300"/>
                        </a:spcBef>
                        <a:spcAft>
                          <a:spcPts val="300"/>
                        </a:spcAft>
                      </a:pPr>
                      <a:r>
                        <a:rPr kumimoji="0" lang="fr-FR" sz="1600" kern="1200" dirty="0">
                          <a:solidFill>
                            <a:schemeClr val="accent4">
                              <a:lumMod val="50000"/>
                            </a:schemeClr>
                          </a:solidFill>
                          <a:latin typeface="Calibri" panose="020F0502020204030204" pitchFamily="34" charset="0"/>
                          <a:ea typeface="Times New Roman"/>
                          <a:cs typeface="Arial"/>
                        </a:rPr>
                        <a:t>Le titulaire du CAP « Ébéniste » </a:t>
                      </a:r>
                      <a:r>
                        <a:rPr kumimoji="0" lang="fr-FR" sz="1600" b="1" kern="1200" dirty="0">
                          <a:solidFill>
                            <a:schemeClr val="accent4">
                              <a:lumMod val="50000"/>
                            </a:schemeClr>
                          </a:solidFill>
                          <a:latin typeface="Calibri" panose="020F0502020204030204" pitchFamily="34" charset="0"/>
                          <a:ea typeface="Times New Roman"/>
                          <a:cs typeface="Arial"/>
                        </a:rPr>
                        <a:t>exécute la tâche sous la responsabilité d’un supérieur hiérarchique </a:t>
                      </a:r>
                      <a:r>
                        <a:rPr kumimoji="0" lang="fr-FR" sz="1600" kern="1200" dirty="0">
                          <a:solidFill>
                            <a:schemeClr val="accent4">
                              <a:lumMod val="50000"/>
                            </a:schemeClr>
                          </a:solidFill>
                          <a:latin typeface="Calibri" panose="020F0502020204030204" pitchFamily="34" charset="0"/>
                          <a:ea typeface="Times New Roman"/>
                          <a:cs typeface="Arial"/>
                        </a:rPr>
                        <a:t>et </a:t>
                      </a:r>
                      <a:r>
                        <a:rPr kumimoji="0" lang="fr-FR" sz="1600" b="1" kern="1200" dirty="0">
                          <a:solidFill>
                            <a:schemeClr val="accent4">
                              <a:lumMod val="50000"/>
                            </a:schemeClr>
                          </a:solidFill>
                          <a:latin typeface="Calibri" panose="020F0502020204030204" pitchFamily="34" charset="0"/>
                          <a:ea typeface="Times New Roman"/>
                          <a:cs typeface="Arial"/>
                        </a:rPr>
                        <a:t>selon une méthode imposée</a:t>
                      </a:r>
                      <a:r>
                        <a:rPr kumimoji="0" lang="fr-FR" sz="1600" kern="1200" dirty="0">
                          <a:solidFill>
                            <a:schemeClr val="accent4">
                              <a:lumMod val="50000"/>
                            </a:schemeClr>
                          </a:solidFill>
                          <a:latin typeface="Calibri" panose="020F0502020204030204" pitchFamily="34" charset="0"/>
                          <a:ea typeface="Times New Roman"/>
                          <a:cs typeface="Arial"/>
                        </a:rPr>
                        <a:t>. (autonomie partielle)</a:t>
                      </a:r>
                    </a:p>
                  </a:txBody>
                  <a:tcPr marL="44036" marR="44036" marT="0" marB="0" anchor="ctr">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0"/>
                  </a:ext>
                </a:extLst>
              </a:tr>
              <a:tr h="540000">
                <a:tc>
                  <a:txBody>
                    <a:bodyPr/>
                    <a:lstStyle/>
                    <a:p>
                      <a:pPr marL="36195" algn="ctr">
                        <a:spcBef>
                          <a:spcPts val="300"/>
                        </a:spcBef>
                        <a:spcAft>
                          <a:spcPts val="300"/>
                        </a:spcAft>
                      </a:pPr>
                      <a:r>
                        <a:rPr kumimoji="0" lang="fr-FR" sz="1600" b="1" kern="1200" dirty="0">
                          <a:solidFill>
                            <a:schemeClr val="accent4">
                              <a:lumMod val="50000"/>
                            </a:schemeClr>
                          </a:solidFill>
                          <a:latin typeface="Calibri" panose="020F0502020204030204" pitchFamily="34" charset="0"/>
                          <a:ea typeface="Times New Roman"/>
                          <a:cs typeface="Arial"/>
                        </a:rPr>
                        <a:t>Autonomie (A)</a:t>
                      </a:r>
                    </a:p>
                  </a:txBody>
                  <a:tcPr marL="44036" marR="44036" marT="0" marB="0" anchor="ctr">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solidFill>
                      <a:schemeClr val="accent3">
                        <a:lumMod val="40000"/>
                        <a:lumOff val="60000"/>
                      </a:schemeClr>
                    </a:solidFill>
                  </a:tcPr>
                </a:tc>
                <a:tc>
                  <a:txBody>
                    <a:bodyPr/>
                    <a:lstStyle/>
                    <a:p>
                      <a:pPr>
                        <a:spcBef>
                          <a:spcPts val="300"/>
                        </a:spcBef>
                        <a:spcAft>
                          <a:spcPts val="300"/>
                        </a:spcAft>
                      </a:pPr>
                      <a:r>
                        <a:rPr kumimoji="0" lang="fr-FR" sz="1600" kern="1200" dirty="0">
                          <a:solidFill>
                            <a:schemeClr val="accent4">
                              <a:lumMod val="50000"/>
                            </a:schemeClr>
                          </a:solidFill>
                          <a:latin typeface="Calibri" panose="020F0502020204030204" pitchFamily="34" charset="0"/>
                          <a:ea typeface="Times New Roman"/>
                          <a:cs typeface="Arial"/>
                        </a:rPr>
                        <a:t>Le titulaire du CAP « Ébéniste »  </a:t>
                      </a:r>
                      <a:r>
                        <a:rPr kumimoji="0" lang="fr-FR" sz="1600" b="1" kern="1200" dirty="0">
                          <a:solidFill>
                            <a:schemeClr val="accent4">
                              <a:lumMod val="50000"/>
                            </a:schemeClr>
                          </a:solidFill>
                          <a:latin typeface="Calibri" panose="020F0502020204030204" pitchFamily="34" charset="0"/>
                          <a:ea typeface="Times New Roman"/>
                          <a:cs typeface="Arial"/>
                        </a:rPr>
                        <a:t>maîtrise l’exécution de la tâche</a:t>
                      </a:r>
                      <a:r>
                        <a:rPr kumimoji="0" lang="fr-FR" sz="1600" kern="1200" dirty="0">
                          <a:solidFill>
                            <a:schemeClr val="accent4">
                              <a:lumMod val="50000"/>
                            </a:schemeClr>
                          </a:solidFill>
                          <a:latin typeface="Calibri" panose="020F0502020204030204" pitchFamily="34" charset="0"/>
                          <a:ea typeface="Times New Roman"/>
                          <a:cs typeface="Arial"/>
                        </a:rPr>
                        <a:t> et </a:t>
                      </a:r>
                      <a:r>
                        <a:rPr kumimoji="0" lang="fr-FR" sz="1600" b="1" kern="1200" dirty="0">
                          <a:solidFill>
                            <a:schemeClr val="accent4">
                              <a:lumMod val="50000"/>
                            </a:schemeClr>
                          </a:solidFill>
                          <a:latin typeface="Calibri" panose="020F0502020204030204" pitchFamily="34" charset="0"/>
                          <a:ea typeface="Times New Roman"/>
                          <a:cs typeface="Arial"/>
                        </a:rPr>
                        <a:t>peut en choisir la méthode d'exécution</a:t>
                      </a:r>
                      <a:r>
                        <a:rPr kumimoji="0" lang="fr-FR" sz="1600" kern="1200" dirty="0">
                          <a:solidFill>
                            <a:schemeClr val="accent4">
                              <a:lumMod val="50000"/>
                            </a:schemeClr>
                          </a:solidFill>
                          <a:latin typeface="Calibri" panose="020F0502020204030204" pitchFamily="34" charset="0"/>
                          <a:ea typeface="Times New Roman"/>
                          <a:cs typeface="Arial"/>
                        </a:rPr>
                        <a:t>. (autonomie totale)</a:t>
                      </a:r>
                    </a:p>
                  </a:txBody>
                  <a:tcPr marL="44036" marR="44036" marT="0" marB="0" anchor="ctr">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296000">
                <a:tc>
                  <a:txBody>
                    <a:bodyPr/>
                    <a:lstStyle/>
                    <a:p>
                      <a:pPr marL="36195" algn="ctr">
                        <a:spcBef>
                          <a:spcPts val="300"/>
                        </a:spcBef>
                        <a:spcAft>
                          <a:spcPts val="300"/>
                        </a:spcAft>
                      </a:pPr>
                      <a:r>
                        <a:rPr kumimoji="0" lang="fr-FR" sz="1600" b="1" kern="1200" dirty="0">
                          <a:solidFill>
                            <a:schemeClr val="accent4">
                              <a:lumMod val="50000"/>
                            </a:schemeClr>
                          </a:solidFill>
                          <a:latin typeface="Calibri" panose="020F0502020204030204" pitchFamily="34" charset="0"/>
                          <a:ea typeface="Times New Roman"/>
                          <a:cs typeface="Arial"/>
                        </a:rPr>
                        <a:t>Responsabilité (R)</a:t>
                      </a:r>
                    </a:p>
                  </a:txBody>
                  <a:tcPr marL="44036" marR="44036" marT="0" marB="0" anchor="ctr">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solidFill>
                      <a:schemeClr val="accent3">
                        <a:lumMod val="40000"/>
                        <a:lumOff val="60000"/>
                      </a:schemeClr>
                    </a:solidFill>
                  </a:tcPr>
                </a:tc>
                <a:tc>
                  <a:txBody>
                    <a:bodyPr/>
                    <a:lstStyle/>
                    <a:p>
                      <a:pPr>
                        <a:spcBef>
                          <a:spcPts val="0"/>
                        </a:spcBef>
                        <a:spcAft>
                          <a:spcPts val="0"/>
                        </a:spcAft>
                      </a:pPr>
                      <a:r>
                        <a:rPr kumimoji="0" lang="fr-FR" sz="1600" kern="1200" dirty="0">
                          <a:solidFill>
                            <a:schemeClr val="accent4">
                              <a:lumMod val="50000"/>
                            </a:schemeClr>
                          </a:solidFill>
                          <a:latin typeface="Calibri" panose="020F0502020204030204" pitchFamily="34" charset="0"/>
                          <a:ea typeface="Times New Roman"/>
                          <a:cs typeface="Arial"/>
                        </a:rPr>
                        <a:t>Le titulaire du CAP « Ébéniste »  </a:t>
                      </a:r>
                      <a:r>
                        <a:rPr kumimoji="0" lang="fr-FR" sz="1600" b="1" kern="1200" dirty="0">
                          <a:solidFill>
                            <a:schemeClr val="accent4">
                              <a:lumMod val="50000"/>
                            </a:schemeClr>
                          </a:solidFill>
                          <a:latin typeface="Calibri" panose="020F0502020204030204" pitchFamily="34" charset="0"/>
                          <a:ea typeface="Times New Roman"/>
                          <a:cs typeface="Arial"/>
                        </a:rPr>
                        <a:t>exerce durant la tâche la responsabilité</a:t>
                      </a:r>
                      <a:r>
                        <a:rPr kumimoji="0" lang="fr-FR" sz="1600" kern="1200" dirty="0">
                          <a:solidFill>
                            <a:schemeClr val="accent4">
                              <a:lumMod val="50000"/>
                            </a:schemeClr>
                          </a:solidFill>
                          <a:latin typeface="Calibri" panose="020F0502020204030204" pitchFamily="34" charset="0"/>
                          <a:ea typeface="Times New Roman"/>
                          <a:cs typeface="Arial"/>
                        </a:rPr>
                        <a:t> partielle ou totale :</a:t>
                      </a:r>
                    </a:p>
                    <a:p>
                      <a:pPr indent="30480">
                        <a:spcBef>
                          <a:spcPts val="0"/>
                        </a:spcBef>
                        <a:spcAft>
                          <a:spcPts val="0"/>
                        </a:spcAft>
                      </a:pPr>
                      <a:r>
                        <a:rPr kumimoji="0" lang="fr-FR" sz="1600" kern="1200" dirty="0">
                          <a:solidFill>
                            <a:schemeClr val="accent4">
                              <a:lumMod val="50000"/>
                            </a:schemeClr>
                          </a:solidFill>
                          <a:latin typeface="Calibri" panose="020F0502020204030204" pitchFamily="34" charset="0"/>
                          <a:ea typeface="Times New Roman"/>
                          <a:cs typeface="Arial"/>
                        </a:rPr>
                        <a:t>- A : </a:t>
                      </a:r>
                      <a:r>
                        <a:rPr kumimoji="0" lang="fr-FR" sz="1600" b="1" kern="1200" dirty="0">
                          <a:solidFill>
                            <a:schemeClr val="accent4">
                              <a:lumMod val="50000"/>
                            </a:schemeClr>
                          </a:solidFill>
                          <a:latin typeface="Calibri" panose="020F0502020204030204" pitchFamily="34" charset="0"/>
                          <a:ea typeface="Times New Roman"/>
                          <a:cs typeface="Arial"/>
                        </a:rPr>
                        <a:t>des personnels </a:t>
                      </a:r>
                      <a:r>
                        <a:rPr kumimoji="0" lang="fr-FR" sz="1600" kern="1200" dirty="0">
                          <a:solidFill>
                            <a:schemeClr val="accent4">
                              <a:lumMod val="50000"/>
                            </a:schemeClr>
                          </a:solidFill>
                          <a:latin typeface="Calibri" panose="020F0502020204030204" pitchFamily="34" charset="0"/>
                          <a:ea typeface="Times New Roman"/>
                          <a:cs typeface="Arial"/>
                        </a:rPr>
                        <a:t>(gestion d’une petite équipe et de la sécurité),</a:t>
                      </a:r>
                    </a:p>
                    <a:p>
                      <a:pPr indent="30480">
                        <a:spcBef>
                          <a:spcPts val="0"/>
                        </a:spcBef>
                        <a:spcAft>
                          <a:spcPts val="0"/>
                        </a:spcAft>
                      </a:pPr>
                      <a:r>
                        <a:rPr kumimoji="0" lang="fr-FR" sz="1600" kern="1200" dirty="0">
                          <a:solidFill>
                            <a:schemeClr val="accent4">
                              <a:lumMod val="50000"/>
                            </a:schemeClr>
                          </a:solidFill>
                          <a:latin typeface="Calibri" panose="020F0502020204030204" pitchFamily="34" charset="0"/>
                          <a:ea typeface="Times New Roman"/>
                          <a:cs typeface="Arial"/>
                        </a:rPr>
                        <a:t>- B : </a:t>
                      </a:r>
                      <a:r>
                        <a:rPr kumimoji="0" lang="fr-FR" sz="1600" b="1" kern="1200" dirty="0">
                          <a:solidFill>
                            <a:schemeClr val="accent4">
                              <a:lumMod val="50000"/>
                            </a:schemeClr>
                          </a:solidFill>
                          <a:latin typeface="Calibri" panose="020F0502020204030204" pitchFamily="34" charset="0"/>
                          <a:ea typeface="Times New Roman"/>
                          <a:cs typeface="Arial"/>
                        </a:rPr>
                        <a:t>des moyens </a:t>
                      </a:r>
                      <a:r>
                        <a:rPr kumimoji="0" lang="fr-FR" sz="1600" kern="1200" dirty="0">
                          <a:solidFill>
                            <a:schemeClr val="accent4">
                              <a:lumMod val="50000"/>
                            </a:schemeClr>
                          </a:solidFill>
                          <a:latin typeface="Calibri" panose="020F0502020204030204" pitchFamily="34" charset="0"/>
                          <a:ea typeface="Times New Roman"/>
                          <a:cs typeface="Arial"/>
                        </a:rPr>
                        <a:t>(utilisation rationnelle des matériels),</a:t>
                      </a:r>
                    </a:p>
                    <a:p>
                      <a:pPr indent="30480">
                        <a:spcBef>
                          <a:spcPts val="0"/>
                        </a:spcBef>
                        <a:spcAft>
                          <a:spcPts val="0"/>
                        </a:spcAft>
                      </a:pPr>
                      <a:r>
                        <a:rPr kumimoji="0" lang="fr-FR" sz="1600" kern="1200" dirty="0">
                          <a:solidFill>
                            <a:schemeClr val="accent4">
                              <a:lumMod val="50000"/>
                            </a:schemeClr>
                          </a:solidFill>
                          <a:latin typeface="Calibri" panose="020F0502020204030204" pitchFamily="34" charset="0"/>
                          <a:ea typeface="Times New Roman"/>
                          <a:cs typeface="Arial"/>
                        </a:rPr>
                        <a:t>- C : </a:t>
                      </a:r>
                      <a:r>
                        <a:rPr kumimoji="0" lang="fr-FR" sz="1600" b="1" kern="1200" dirty="0">
                          <a:solidFill>
                            <a:schemeClr val="accent4">
                              <a:lumMod val="50000"/>
                            </a:schemeClr>
                          </a:solidFill>
                          <a:latin typeface="Calibri" panose="020F0502020204030204" pitchFamily="34" charset="0"/>
                          <a:ea typeface="Times New Roman"/>
                          <a:cs typeface="Arial"/>
                        </a:rPr>
                        <a:t>des produits </a:t>
                      </a:r>
                      <a:r>
                        <a:rPr kumimoji="0" lang="fr-FR" sz="1600" kern="1200" dirty="0">
                          <a:solidFill>
                            <a:schemeClr val="accent4">
                              <a:lumMod val="50000"/>
                            </a:schemeClr>
                          </a:solidFill>
                          <a:latin typeface="Calibri" panose="020F0502020204030204" pitchFamily="34" charset="0"/>
                          <a:ea typeface="Times New Roman"/>
                          <a:cs typeface="Arial"/>
                        </a:rPr>
                        <a:t>réalisés (conformité, qualité).</a:t>
                      </a:r>
                    </a:p>
                  </a:txBody>
                  <a:tcPr marL="44036" marR="44036" marT="0" marB="0" anchor="ctr">
                    <a:lnL w="12700" cap="flat" cmpd="sng" algn="ctr">
                      <a:solidFill>
                        <a:schemeClr val="accent3">
                          <a:lumMod val="50000"/>
                        </a:schemeClr>
                      </a:solidFill>
                      <a:prstDash val="solid"/>
                      <a:round/>
                      <a:headEnd type="none" w="med" len="med"/>
                      <a:tailEnd type="none" w="med" len="med"/>
                    </a:lnL>
                    <a:lnR w="12700" cap="flat" cmpd="sng" algn="ctr">
                      <a:solidFill>
                        <a:schemeClr val="accent3">
                          <a:lumMod val="50000"/>
                        </a:schemeClr>
                      </a:solidFill>
                      <a:prstDash val="solid"/>
                      <a:round/>
                      <a:headEnd type="none" w="med" len="med"/>
                      <a:tailEnd type="none" w="med" len="med"/>
                    </a:lnR>
                    <a:lnT w="12700" cap="flat" cmpd="sng" algn="ctr">
                      <a:solidFill>
                        <a:schemeClr val="accent3">
                          <a:lumMod val="50000"/>
                        </a:schemeClr>
                      </a:solidFill>
                      <a:prstDash val="solid"/>
                      <a:round/>
                      <a:headEnd type="none" w="med" len="med"/>
                      <a:tailEnd type="none" w="med" len="med"/>
                    </a:lnT>
                    <a:lnB w="12700" cap="flat" cmpd="sng" algn="ctr">
                      <a:solidFill>
                        <a:schemeClr val="accent3">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2"/>
                  </a:ext>
                </a:extLst>
              </a:tr>
            </a:tbl>
          </a:graphicData>
        </a:graphic>
      </p:graphicFrame>
      <p:sp>
        <p:nvSpPr>
          <p:cNvPr id="2" name="Rectangle à coins arrondis 1"/>
          <p:cNvSpPr/>
          <p:nvPr/>
        </p:nvSpPr>
        <p:spPr>
          <a:xfrm>
            <a:off x="457200" y="2204864"/>
            <a:ext cx="3682752" cy="576064"/>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b="1" dirty="0">
                <a:solidFill>
                  <a:schemeClr val="accent4">
                    <a:lumMod val="50000"/>
                  </a:schemeClr>
                </a:solidFill>
                <a:latin typeface="Calibri" panose="020F0502020204030204" pitchFamily="34" charset="0"/>
                <a:ea typeface="Times New Roman"/>
                <a:cs typeface="Arial"/>
              </a:rPr>
              <a:t>Fonction → Réalisation : </a:t>
            </a:r>
            <a:r>
              <a:rPr lang="fr-FR" dirty="0">
                <a:solidFill>
                  <a:schemeClr val="accent4">
                    <a:lumMod val="50000"/>
                  </a:schemeClr>
                </a:solidFill>
                <a:latin typeface="Calibri" panose="020F0502020204030204" pitchFamily="34" charset="0"/>
                <a:ea typeface="Times New Roman"/>
                <a:cs typeface="Arial"/>
              </a:rPr>
              <a:t>fabrication et installation des ouvrages</a:t>
            </a:r>
            <a:r>
              <a:rPr lang="fr-FR" dirty="0"/>
              <a:t>  </a:t>
            </a:r>
          </a:p>
        </p:txBody>
      </p:sp>
      <p:sp>
        <p:nvSpPr>
          <p:cNvPr id="10" name="Rectangle à coins arrondis 9"/>
          <p:cNvSpPr/>
          <p:nvPr/>
        </p:nvSpPr>
        <p:spPr>
          <a:xfrm>
            <a:off x="4572000" y="2406241"/>
            <a:ext cx="1512168" cy="374687"/>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b="1" dirty="0">
                <a:solidFill>
                  <a:schemeClr val="accent4">
                    <a:lumMod val="50000"/>
                  </a:schemeClr>
                </a:solidFill>
                <a:latin typeface="Calibri" panose="020F0502020204030204" pitchFamily="34" charset="0"/>
                <a:ea typeface="Times New Roman"/>
                <a:cs typeface="Arial"/>
              </a:rPr>
              <a:t>Activités</a:t>
            </a:r>
            <a:endParaRPr lang="fr-FR" dirty="0"/>
          </a:p>
        </p:txBody>
      </p:sp>
      <p:sp>
        <p:nvSpPr>
          <p:cNvPr id="11" name="Rectangle à coins arrondis 10"/>
          <p:cNvSpPr/>
          <p:nvPr/>
        </p:nvSpPr>
        <p:spPr>
          <a:xfrm>
            <a:off x="6516216" y="2564904"/>
            <a:ext cx="1512168" cy="374687"/>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fr-FR" b="1" dirty="0">
                <a:solidFill>
                  <a:schemeClr val="accent4">
                    <a:lumMod val="50000"/>
                  </a:schemeClr>
                </a:solidFill>
                <a:latin typeface="Calibri" panose="020F0502020204030204" pitchFamily="34" charset="0"/>
                <a:ea typeface="Times New Roman"/>
                <a:cs typeface="Arial"/>
              </a:rPr>
              <a:t>Tâches</a:t>
            </a:r>
            <a:endParaRPr lang="fr-FR" dirty="0"/>
          </a:p>
        </p:txBody>
      </p:sp>
      <p:sp>
        <p:nvSpPr>
          <p:cNvPr id="5" name="Rectangle 4"/>
          <p:cNvSpPr/>
          <p:nvPr/>
        </p:nvSpPr>
        <p:spPr>
          <a:xfrm>
            <a:off x="1115616" y="3068960"/>
            <a:ext cx="6984776" cy="1200329"/>
          </a:xfrm>
          <a:prstGeom prst="rect">
            <a:avLst/>
          </a:prstGeom>
        </p:spPr>
        <p:txBody>
          <a:bodyPr wrap="square">
            <a:spAutoFit/>
          </a:bodyPr>
          <a:lstStyle/>
          <a:p>
            <a:pPr algn="just">
              <a:spcAft>
                <a:spcPts val="0"/>
              </a:spcAft>
            </a:pPr>
            <a:r>
              <a:rPr lang="fr-FR" dirty="0">
                <a:solidFill>
                  <a:schemeClr val="accent4">
                    <a:lumMod val="50000"/>
                  </a:schemeClr>
                </a:solidFill>
                <a:latin typeface="Calibri" panose="020F0502020204030204" pitchFamily="34" charset="0"/>
                <a:ea typeface="Times New Roman"/>
                <a:cs typeface="Arial"/>
              </a:rPr>
              <a:t>Pour chacune des tâches, le </a:t>
            </a:r>
            <a:r>
              <a:rPr lang="fr-FR" b="1" dirty="0">
                <a:solidFill>
                  <a:schemeClr val="accent4">
                    <a:lumMod val="50000"/>
                  </a:schemeClr>
                </a:solidFill>
                <a:latin typeface="Calibri" panose="020F0502020204030204" pitchFamily="34" charset="0"/>
                <a:ea typeface="Times New Roman"/>
                <a:cs typeface="Arial"/>
              </a:rPr>
              <a:t>degré d'autonomie </a:t>
            </a:r>
            <a:r>
              <a:rPr lang="fr-FR" dirty="0">
                <a:solidFill>
                  <a:schemeClr val="accent4">
                    <a:lumMod val="50000"/>
                  </a:schemeClr>
                </a:solidFill>
                <a:latin typeface="Calibri" panose="020F0502020204030204" pitchFamily="34" charset="0"/>
                <a:ea typeface="Times New Roman"/>
                <a:cs typeface="Arial"/>
              </a:rPr>
              <a:t>de l'opérateur est indiqué selon </a:t>
            </a:r>
            <a:r>
              <a:rPr lang="fr-FR" b="1" dirty="0">
                <a:solidFill>
                  <a:schemeClr val="accent4">
                    <a:lumMod val="50000"/>
                  </a:schemeClr>
                </a:solidFill>
                <a:latin typeface="Calibri" panose="020F0502020204030204" pitchFamily="34" charset="0"/>
                <a:ea typeface="Times New Roman"/>
                <a:cs typeface="Arial"/>
              </a:rPr>
              <a:t>trois niveaux </a:t>
            </a:r>
            <a:r>
              <a:rPr lang="fr-FR" dirty="0">
                <a:solidFill>
                  <a:schemeClr val="accent4">
                    <a:lumMod val="50000"/>
                  </a:schemeClr>
                </a:solidFill>
                <a:latin typeface="Calibri" panose="020F0502020204030204" pitchFamily="34" charset="0"/>
                <a:ea typeface="Times New Roman"/>
                <a:cs typeface="Arial"/>
              </a:rPr>
              <a:t>associant son autonomie réelle de savoir-faire et sa responsabilité concernant l'exécution et le résultat attendu de la tâche.</a:t>
            </a:r>
          </a:p>
        </p:txBody>
      </p:sp>
      <p:sp>
        <p:nvSpPr>
          <p:cNvPr id="6" name="Flèche courbée vers la gauche 5"/>
          <p:cNvSpPr/>
          <p:nvPr/>
        </p:nvSpPr>
        <p:spPr>
          <a:xfrm>
            <a:off x="8172400" y="2708920"/>
            <a:ext cx="648072" cy="1008112"/>
          </a:xfrm>
          <a:prstGeom prst="curvedLeft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fr-FR">
              <a:solidFill>
                <a:schemeClr val="tx1"/>
              </a:solidFill>
            </a:endParaRPr>
          </a:p>
        </p:txBody>
      </p:sp>
      <p:sp>
        <p:nvSpPr>
          <p:cNvPr id="12" name="Flèche courbée vers la droite 11"/>
          <p:cNvSpPr/>
          <p:nvPr/>
        </p:nvSpPr>
        <p:spPr>
          <a:xfrm>
            <a:off x="457200" y="3573016"/>
            <a:ext cx="539552" cy="840289"/>
          </a:xfrm>
          <a:prstGeom prst="curvedRightArrow">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fr-FR">
              <a:solidFill>
                <a:schemeClr val="tx1"/>
              </a:solidFill>
            </a:endParaRPr>
          </a:p>
        </p:txBody>
      </p:sp>
      <p:cxnSp>
        <p:nvCxnSpPr>
          <p:cNvPr id="14" name="Connecteur droit 13"/>
          <p:cNvCxnSpPr/>
          <p:nvPr/>
        </p:nvCxnSpPr>
        <p:spPr>
          <a:xfrm>
            <a:off x="1115616" y="3140968"/>
            <a:ext cx="0" cy="1080120"/>
          </a:xfrm>
          <a:prstGeom prst="lin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Connecteur droit 17"/>
          <p:cNvCxnSpPr/>
          <p:nvPr/>
        </p:nvCxnSpPr>
        <p:spPr>
          <a:xfrm>
            <a:off x="8099641" y="3140968"/>
            <a:ext cx="751" cy="792088"/>
          </a:xfrm>
          <a:prstGeom prst="line">
            <a:avLst/>
          </a:prstGeom>
          <a:ln w="25400">
            <a:solidFill>
              <a:schemeClr val="accent4">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0831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Rectangle 7"/>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du RAP</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208086623"/>
              </p:ext>
            </p:extLst>
          </p:nvPr>
        </p:nvGraphicFramePr>
        <p:xfrm>
          <a:off x="281471" y="2276872"/>
          <a:ext cx="8502808" cy="3996040"/>
        </p:xfrm>
        <a:graphic>
          <a:graphicData uri="http://schemas.openxmlformats.org/drawingml/2006/table">
            <a:tbl>
              <a:tblPr firstRow="1" firstCol="1" lastRow="1" lastCol="1" bandRow="1" bandCol="1">
                <a:tableStyleId>{5C22544A-7EE6-4342-B048-85BDC9FD1C3A}</a:tableStyleId>
              </a:tblPr>
              <a:tblGrid>
                <a:gridCol w="1692000">
                  <a:extLst>
                    <a:ext uri="{9D8B030D-6E8A-4147-A177-3AD203B41FA5}">
                      <a16:colId xmlns:a16="http://schemas.microsoft.com/office/drawing/2014/main" val="20000"/>
                    </a:ext>
                  </a:extLst>
                </a:gridCol>
                <a:gridCol w="5622808">
                  <a:extLst>
                    <a:ext uri="{9D8B030D-6E8A-4147-A177-3AD203B41FA5}">
                      <a16:colId xmlns:a16="http://schemas.microsoft.com/office/drawing/2014/main" val="20001"/>
                    </a:ext>
                  </a:extLst>
                </a:gridCol>
                <a:gridCol w="396000">
                  <a:extLst>
                    <a:ext uri="{9D8B030D-6E8A-4147-A177-3AD203B41FA5}">
                      <a16:colId xmlns:a16="http://schemas.microsoft.com/office/drawing/2014/main" val="20002"/>
                    </a:ext>
                  </a:extLst>
                </a:gridCol>
                <a:gridCol w="396000">
                  <a:extLst>
                    <a:ext uri="{9D8B030D-6E8A-4147-A177-3AD203B41FA5}">
                      <a16:colId xmlns:a16="http://schemas.microsoft.com/office/drawing/2014/main" val="20003"/>
                    </a:ext>
                  </a:extLst>
                </a:gridCol>
                <a:gridCol w="396000">
                  <a:extLst>
                    <a:ext uri="{9D8B030D-6E8A-4147-A177-3AD203B41FA5}">
                      <a16:colId xmlns:a16="http://schemas.microsoft.com/office/drawing/2014/main" val="20004"/>
                    </a:ext>
                  </a:extLst>
                </a:gridCol>
              </a:tblGrid>
              <a:tr h="360040">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ACTIVITÉS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TÂCHES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SC</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648000">
                <a:tc rowSpan="6">
                  <a:txBody>
                    <a:bodyPr/>
                    <a:lstStyle/>
                    <a:p>
                      <a:pPr algn="ctr">
                        <a:spcBef>
                          <a:spcPts val="300"/>
                        </a:spcBef>
                        <a:spcAft>
                          <a:spcPts val="300"/>
                        </a:spcAft>
                      </a:pP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A1 </a:t>
                      </a:r>
                    </a:p>
                    <a:p>
                      <a:pPr algn="ctr">
                        <a:spcBef>
                          <a:spcPts val="300"/>
                        </a:spcBef>
                        <a:spcAft>
                          <a:spcPts val="300"/>
                        </a:spcAft>
                      </a:pP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Etude de l’ouvrage               à réaliser</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T1</a:t>
                      </a:r>
                      <a:r>
                        <a:rPr kumimoji="0" lang="fr-FR" sz="1800" b="0" kern="1200" dirty="0">
                          <a:solidFill>
                            <a:schemeClr val="accent4">
                              <a:lumMod val="50000"/>
                            </a:schemeClr>
                          </a:solidFill>
                          <a:latin typeface="Calibri" panose="020F0502020204030204" pitchFamily="34" charset="0"/>
                          <a:ea typeface="Times New Roman"/>
                          <a:cs typeface="Arial"/>
                        </a:rPr>
                        <a:t> - Prendre connaissance du dossier technique, des consignes écrites et orales</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1"/>
                  </a:ext>
                </a:extLst>
              </a:tr>
              <a:tr h="648000">
                <a:tc vMerge="1">
                  <a:txBody>
                    <a:bodyPr/>
                    <a:lstStyle/>
                    <a:p>
                      <a:endParaRPr lang="fr-FR"/>
                    </a:p>
                  </a:txBody>
                  <a:tcPr/>
                </a:tc>
                <a:tc>
                  <a:txBody>
                    <a:bodyPr/>
                    <a:lstStyle/>
                    <a:p>
                      <a:pPr marL="542925" indent="-542925">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T2</a:t>
                      </a:r>
                      <a:r>
                        <a:rPr kumimoji="0" lang="fr-FR" sz="1800" b="0" kern="1200" dirty="0">
                          <a:solidFill>
                            <a:schemeClr val="accent4">
                              <a:lumMod val="50000"/>
                            </a:schemeClr>
                          </a:solidFill>
                          <a:latin typeface="Calibri" panose="020F0502020204030204" pitchFamily="34" charset="0"/>
                          <a:ea typeface="Times New Roman"/>
                          <a:cs typeface="Arial"/>
                        </a:rPr>
                        <a:t> -  Identifier et interpréter des informations esthétiques (style, époque, inspiration…)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648000">
                <a:tc vMerge="1">
                  <a:txBody>
                    <a:bodyPr/>
                    <a:lstStyle/>
                    <a:p>
                      <a:endParaRPr lang="fr-FR"/>
                    </a:p>
                  </a:txBody>
                  <a:tcPr/>
                </a:tc>
                <a:tc>
                  <a:txBody>
                    <a:bodyPr/>
                    <a:lstStyle/>
                    <a:p>
                      <a:pPr marL="442913" indent="-442913">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T3</a:t>
                      </a:r>
                      <a:r>
                        <a:rPr kumimoji="0" lang="fr-FR" sz="1800" b="0" kern="1200" dirty="0">
                          <a:solidFill>
                            <a:schemeClr val="accent4">
                              <a:lumMod val="50000"/>
                            </a:schemeClr>
                          </a:solidFill>
                          <a:latin typeface="Calibri" panose="020F0502020204030204" pitchFamily="34" charset="0"/>
                          <a:ea typeface="Times New Roman"/>
                          <a:cs typeface="Arial"/>
                        </a:rPr>
                        <a:t> - Traduire plastiquement un élément réel ou figuré (schémas, croquis perspectifs…)</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648000">
                <a:tc vMerge="1">
                  <a:txBody>
                    <a:bodyPr/>
                    <a:lstStyle/>
                    <a:p>
                      <a:endParaRPr lang="fr-FR"/>
                    </a:p>
                  </a:txBody>
                  <a:tcPr/>
                </a:tc>
                <a:tc>
                  <a:txBody>
                    <a:bodyPr/>
                    <a:lstStyle/>
                    <a:p>
                      <a:pPr marL="442913" indent="-442913">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T4</a:t>
                      </a:r>
                      <a:r>
                        <a:rPr kumimoji="0" lang="fr-FR" sz="1800" b="0" kern="1200" dirty="0">
                          <a:solidFill>
                            <a:schemeClr val="accent4">
                              <a:lumMod val="50000"/>
                            </a:schemeClr>
                          </a:solidFill>
                          <a:latin typeface="Calibri" panose="020F0502020204030204" pitchFamily="34" charset="0"/>
                          <a:ea typeface="Times New Roman"/>
                          <a:cs typeface="Arial"/>
                        </a:rPr>
                        <a:t> - Relever des cotes sur site pour l'exécution de mobiliers</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648000">
                <a:tc vMerge="1">
                  <a:txBody>
                    <a:bodyPr/>
                    <a:lstStyle/>
                    <a:p>
                      <a:endParaRPr lang="fr-FR"/>
                    </a:p>
                  </a:txBody>
                  <a:tcPr/>
                </a:tc>
                <a:tc>
                  <a:txBody>
                    <a:bodyPr/>
                    <a:lstStyle/>
                    <a:p>
                      <a:pPr marL="442913" indent="-442913">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T5</a:t>
                      </a:r>
                      <a:r>
                        <a:rPr kumimoji="0" lang="fr-FR" sz="1800" b="0" kern="1200" dirty="0">
                          <a:solidFill>
                            <a:schemeClr val="accent4">
                              <a:lumMod val="50000"/>
                            </a:schemeClr>
                          </a:solidFill>
                          <a:latin typeface="Calibri" panose="020F0502020204030204" pitchFamily="34" charset="0"/>
                          <a:ea typeface="Times New Roman"/>
                          <a:cs typeface="Arial"/>
                        </a:rPr>
                        <a:t> - Interpréter des données techniques relatives à la fabrication et/ou à l'installation des mobiliers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396000">
                <a:tc vMerge="1">
                  <a:txBody>
                    <a:bodyPr/>
                    <a:lstStyle/>
                    <a:p>
                      <a:endParaRPr lang="fr-FR"/>
                    </a:p>
                  </a:txBody>
                  <a:tcPr/>
                </a:tc>
                <a:tc>
                  <a:txBody>
                    <a:bodyPr/>
                    <a:lstStyle/>
                    <a:p>
                      <a:pPr>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T6</a:t>
                      </a:r>
                      <a:r>
                        <a:rPr kumimoji="0" lang="fr-FR" sz="1800" b="0" kern="1200" dirty="0">
                          <a:solidFill>
                            <a:schemeClr val="accent4">
                              <a:lumMod val="50000"/>
                            </a:schemeClr>
                          </a:solidFill>
                          <a:latin typeface="Calibri" panose="020F0502020204030204" pitchFamily="34" charset="0"/>
                          <a:ea typeface="Times New Roman"/>
                          <a:cs typeface="Arial"/>
                        </a:rPr>
                        <a:t> - Choisir des solutions techniques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500775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Rectangle 7"/>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du RAP</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1878762051"/>
              </p:ext>
            </p:extLst>
          </p:nvPr>
        </p:nvGraphicFramePr>
        <p:xfrm>
          <a:off x="281471" y="2276872"/>
          <a:ext cx="8502808" cy="3348040"/>
        </p:xfrm>
        <a:graphic>
          <a:graphicData uri="http://schemas.openxmlformats.org/drawingml/2006/table">
            <a:tbl>
              <a:tblPr firstRow="1" firstCol="1" lastRow="1" lastCol="1" bandRow="1" bandCol="1">
                <a:tableStyleId>{5C22544A-7EE6-4342-B048-85BDC9FD1C3A}</a:tableStyleId>
              </a:tblPr>
              <a:tblGrid>
                <a:gridCol w="1692000">
                  <a:extLst>
                    <a:ext uri="{9D8B030D-6E8A-4147-A177-3AD203B41FA5}">
                      <a16:colId xmlns:a16="http://schemas.microsoft.com/office/drawing/2014/main" val="20000"/>
                    </a:ext>
                  </a:extLst>
                </a:gridCol>
                <a:gridCol w="5622808">
                  <a:extLst>
                    <a:ext uri="{9D8B030D-6E8A-4147-A177-3AD203B41FA5}">
                      <a16:colId xmlns:a16="http://schemas.microsoft.com/office/drawing/2014/main" val="20001"/>
                    </a:ext>
                  </a:extLst>
                </a:gridCol>
                <a:gridCol w="396000">
                  <a:extLst>
                    <a:ext uri="{9D8B030D-6E8A-4147-A177-3AD203B41FA5}">
                      <a16:colId xmlns:a16="http://schemas.microsoft.com/office/drawing/2014/main" val="20002"/>
                    </a:ext>
                  </a:extLst>
                </a:gridCol>
                <a:gridCol w="396000">
                  <a:extLst>
                    <a:ext uri="{9D8B030D-6E8A-4147-A177-3AD203B41FA5}">
                      <a16:colId xmlns:a16="http://schemas.microsoft.com/office/drawing/2014/main" val="20003"/>
                    </a:ext>
                  </a:extLst>
                </a:gridCol>
                <a:gridCol w="396000">
                  <a:extLst>
                    <a:ext uri="{9D8B030D-6E8A-4147-A177-3AD203B41FA5}">
                      <a16:colId xmlns:a16="http://schemas.microsoft.com/office/drawing/2014/main" val="20004"/>
                    </a:ext>
                  </a:extLst>
                </a:gridCol>
              </a:tblGrid>
              <a:tr h="360040">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ACTIVITÉS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TÂCHES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SC</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648000">
                <a:tc rowSpan="5">
                  <a:txBody>
                    <a:bodyPr/>
                    <a:lstStyle/>
                    <a:p>
                      <a:pPr algn="ctr">
                        <a:spcBef>
                          <a:spcPts val="300"/>
                        </a:spcBef>
                        <a:spcAft>
                          <a:spcPts val="300"/>
                        </a:spcAft>
                      </a:pP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A2 </a:t>
                      </a:r>
                    </a:p>
                    <a:p>
                      <a:pPr algn="ctr">
                        <a:spcBef>
                          <a:spcPts val="300"/>
                        </a:spcBef>
                        <a:spcAft>
                          <a:spcPts val="300"/>
                        </a:spcAft>
                      </a:pP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Préparation de la fabrication</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357188" indent="-357188"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T1 </a:t>
                      </a:r>
                      <a:r>
                        <a:rPr kumimoji="0" lang="fr-FR" sz="1800" b="0" kern="1200" dirty="0">
                          <a:solidFill>
                            <a:schemeClr val="accent4">
                              <a:lumMod val="50000"/>
                            </a:schemeClr>
                          </a:solidFill>
                          <a:latin typeface="Calibri" panose="020F0502020204030204" pitchFamily="34" charset="0"/>
                          <a:ea typeface="Times New Roman"/>
                          <a:cs typeface="Arial"/>
                        </a:rPr>
                        <a:t>- Établir les plans d'exécution et de détails de sous ensembles du mobilier (élévations, coupes, détails…) </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endParaRPr lang="fr-F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1"/>
                  </a:ext>
                </a:extLst>
              </a:tr>
              <a:tr h="648000">
                <a:tc vMerge="1">
                  <a:txBody>
                    <a:bodyPr/>
                    <a:lstStyle/>
                    <a:p>
                      <a:endParaRPr lang="fr-FR"/>
                    </a:p>
                  </a:txBody>
                  <a:tcPr/>
                </a:tc>
                <a:tc>
                  <a:txBody>
                    <a:bodyPr/>
                    <a:lstStyle/>
                    <a:p>
                      <a:pPr marL="357188" indent="-357188"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T2 </a:t>
                      </a:r>
                      <a:r>
                        <a:rPr kumimoji="0" lang="fr-FR" sz="1800" b="0" kern="1200" dirty="0">
                          <a:solidFill>
                            <a:schemeClr val="accent4">
                              <a:lumMod val="50000"/>
                            </a:schemeClr>
                          </a:solidFill>
                          <a:latin typeface="Calibri" panose="020F0502020204030204" pitchFamily="34" charset="0"/>
                          <a:ea typeface="Times New Roman"/>
                          <a:cs typeface="Arial"/>
                        </a:rPr>
                        <a:t>- Rédiger les nomenclatures de sous-ensembles et constituants des ouvrages à fabriquer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endParaRPr lang="fr-F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648000">
                <a:tc vMerge="1">
                  <a:txBody>
                    <a:bodyPr/>
                    <a:lstStyle/>
                    <a:p>
                      <a:endParaRPr lang="fr-FR"/>
                    </a:p>
                  </a:txBody>
                  <a:tcPr/>
                </a:tc>
                <a:tc>
                  <a:txBody>
                    <a:bodyPr/>
                    <a:lstStyle/>
                    <a:p>
                      <a:pPr marL="0"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T3 </a:t>
                      </a:r>
                      <a:r>
                        <a:rPr kumimoji="0" lang="fr-FR" sz="1800" b="0" kern="1200" dirty="0">
                          <a:solidFill>
                            <a:schemeClr val="accent4">
                              <a:lumMod val="50000"/>
                            </a:schemeClr>
                          </a:solidFill>
                          <a:latin typeface="Calibri" panose="020F0502020204030204" pitchFamily="34" charset="0"/>
                          <a:ea typeface="Times New Roman"/>
                          <a:cs typeface="Arial"/>
                        </a:rPr>
                        <a:t>- Établir les quantitatifs de tout ou partie d’un mobilier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endParaRPr lang="fr-FR" dirty="0"/>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648000">
                <a:tc vMerge="1">
                  <a:txBody>
                    <a:bodyPr/>
                    <a:lstStyle/>
                    <a:p>
                      <a:endParaRPr lang="fr-FR"/>
                    </a:p>
                  </a:txBody>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T4 </a:t>
                      </a:r>
                      <a:r>
                        <a:rPr kumimoji="0" lang="fr-FR" sz="1800" b="0" kern="1200" dirty="0">
                          <a:solidFill>
                            <a:schemeClr val="accent4">
                              <a:lumMod val="50000"/>
                            </a:schemeClr>
                          </a:solidFill>
                          <a:latin typeface="Calibri" panose="020F0502020204030204" pitchFamily="34" charset="0"/>
                          <a:ea typeface="Times New Roman"/>
                          <a:cs typeface="Arial"/>
                        </a:rPr>
                        <a:t>- Réaliser les tracés d’atelier (gabarit, épure, plan sur règle…)</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396000">
                <a:tc vMerge="1">
                  <a:txBody>
                    <a:bodyPr/>
                    <a:lstStyle/>
                    <a:p>
                      <a:endParaRPr lang="fr-FR"/>
                    </a:p>
                  </a:txBody>
                  <a:tcPr/>
                </a:tc>
                <a:tc>
                  <a:txBody>
                    <a:bodyPr/>
                    <a:lstStyle/>
                    <a:p>
                      <a:pPr marL="0"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T5 </a:t>
                      </a:r>
                      <a:r>
                        <a:rPr kumimoji="0" lang="fr-FR" sz="1800" b="0" kern="1200" dirty="0">
                          <a:solidFill>
                            <a:schemeClr val="accent4">
                              <a:lumMod val="50000"/>
                            </a:schemeClr>
                          </a:solidFill>
                          <a:latin typeface="Calibri" panose="020F0502020204030204" pitchFamily="34" charset="0"/>
                          <a:ea typeface="Times New Roman"/>
                          <a:cs typeface="Arial"/>
                        </a:rPr>
                        <a:t>- Établir les documents de fabrication</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kumimoji="0" lang="fr-FR" sz="2000" b="1" kern="1200" dirty="0">
                          <a:solidFill>
                            <a:schemeClr val="accent4">
                              <a:lumMod val="50000"/>
                            </a:schemeClr>
                          </a:solidFill>
                          <a:latin typeface="Calibri" panose="020F0502020204030204" pitchFamily="34" charset="0"/>
                          <a:ea typeface="Times New Roman"/>
                          <a:cs typeface="Arial"/>
                        </a:rPr>
                        <a:t>X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 </a:t>
                      </a: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5182399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Rectangle 7"/>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du RAP</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4276476930"/>
              </p:ext>
            </p:extLst>
          </p:nvPr>
        </p:nvGraphicFramePr>
        <p:xfrm>
          <a:off x="281471" y="2276872"/>
          <a:ext cx="8502808" cy="2952040"/>
        </p:xfrm>
        <a:graphic>
          <a:graphicData uri="http://schemas.openxmlformats.org/drawingml/2006/table">
            <a:tbl>
              <a:tblPr firstRow="1" firstCol="1" lastRow="1" lastCol="1" bandRow="1" bandCol="1">
                <a:tableStyleId>{5C22544A-7EE6-4342-B048-85BDC9FD1C3A}</a:tableStyleId>
              </a:tblPr>
              <a:tblGrid>
                <a:gridCol w="1692000">
                  <a:extLst>
                    <a:ext uri="{9D8B030D-6E8A-4147-A177-3AD203B41FA5}">
                      <a16:colId xmlns:a16="http://schemas.microsoft.com/office/drawing/2014/main" val="20000"/>
                    </a:ext>
                  </a:extLst>
                </a:gridCol>
                <a:gridCol w="5622808">
                  <a:extLst>
                    <a:ext uri="{9D8B030D-6E8A-4147-A177-3AD203B41FA5}">
                      <a16:colId xmlns:a16="http://schemas.microsoft.com/office/drawing/2014/main" val="20001"/>
                    </a:ext>
                  </a:extLst>
                </a:gridCol>
                <a:gridCol w="396000">
                  <a:extLst>
                    <a:ext uri="{9D8B030D-6E8A-4147-A177-3AD203B41FA5}">
                      <a16:colId xmlns:a16="http://schemas.microsoft.com/office/drawing/2014/main" val="20002"/>
                    </a:ext>
                  </a:extLst>
                </a:gridCol>
                <a:gridCol w="396000">
                  <a:extLst>
                    <a:ext uri="{9D8B030D-6E8A-4147-A177-3AD203B41FA5}">
                      <a16:colId xmlns:a16="http://schemas.microsoft.com/office/drawing/2014/main" val="20003"/>
                    </a:ext>
                  </a:extLst>
                </a:gridCol>
                <a:gridCol w="396000">
                  <a:extLst>
                    <a:ext uri="{9D8B030D-6E8A-4147-A177-3AD203B41FA5}">
                      <a16:colId xmlns:a16="http://schemas.microsoft.com/office/drawing/2014/main" val="20004"/>
                    </a:ext>
                  </a:extLst>
                </a:gridCol>
              </a:tblGrid>
              <a:tr h="360040">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ACTIVITÉS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TÂCHES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SC</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648000">
                <a:tc rowSpan="4">
                  <a:txBody>
                    <a:bodyPr/>
                    <a:lstStyle/>
                    <a:p>
                      <a:pPr algn="ctr">
                        <a:spcBef>
                          <a:spcPts val="300"/>
                        </a:spcBef>
                        <a:spcAft>
                          <a:spcPts val="300"/>
                        </a:spcAft>
                      </a:pP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A3 </a:t>
                      </a:r>
                    </a:p>
                    <a:p>
                      <a:pPr algn="ctr">
                        <a:spcBef>
                          <a:spcPts val="300"/>
                        </a:spcBef>
                        <a:spcAft>
                          <a:spcPts val="300"/>
                        </a:spcAft>
                      </a:pP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Fabrication de l’ouvrage</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520700" indent="-769938" algn="l" rtl="0" eaLnBrk="1" latinLnBrk="0" hangingPunct="1">
                        <a:spcBef>
                          <a:spcPts val="600"/>
                        </a:spcBef>
                        <a:spcAft>
                          <a:spcPts val="600"/>
                        </a:spcAft>
                        <a:tabLst>
                          <a:tab pos="442913" algn="l"/>
                        </a:tabLst>
                      </a:pPr>
                      <a:r>
                        <a:rPr kumimoji="0" lang="fr-FR" sz="1800" b="1" kern="1200" dirty="0">
                          <a:solidFill>
                            <a:schemeClr val="accent4">
                              <a:lumMod val="50000"/>
                            </a:schemeClr>
                          </a:solidFill>
                          <a:latin typeface="Calibri" panose="020F0502020204030204" pitchFamily="34" charset="0"/>
                          <a:ea typeface="Times New Roman"/>
                          <a:cs typeface="Arial"/>
                        </a:rPr>
                        <a:t>T1 </a:t>
                      </a:r>
                      <a:r>
                        <a:rPr kumimoji="0" lang="fr-FR" sz="1800" b="0" kern="1200" dirty="0">
                          <a:solidFill>
                            <a:schemeClr val="accent4">
                              <a:lumMod val="50000"/>
                            </a:schemeClr>
                          </a:solidFill>
                          <a:latin typeface="Calibri" panose="020F0502020204030204" pitchFamily="34" charset="0"/>
                          <a:ea typeface="Times New Roman"/>
                          <a:cs typeface="Arial"/>
                        </a:rPr>
                        <a:t>- Préparer son poste de travail : usinage, montage, finition, contrôle</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800" b="1" kern="1200" dirty="0">
                          <a:solidFill>
                            <a:schemeClr val="accent4">
                              <a:lumMod val="50000"/>
                            </a:schemeClr>
                          </a:solidFill>
                          <a:latin typeface="Calibri" panose="020F0502020204030204" pitchFamily="34" charset="0"/>
                          <a:ea typeface="Times New Roman"/>
                          <a:cs typeface="Arial"/>
                        </a:rPr>
                        <a:t>X</a:t>
                      </a:r>
                    </a:p>
                    <a:p>
                      <a:endParaRPr lang="fr-FR" dirty="0"/>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rowSpan="4">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C</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1"/>
                  </a:ext>
                </a:extLst>
              </a:tr>
              <a:tr h="648000">
                <a:tc vMerge="1">
                  <a:txBody>
                    <a:bodyPr/>
                    <a:lstStyle/>
                    <a:p>
                      <a:endParaRPr lang="fr-FR"/>
                    </a:p>
                  </a:txBody>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T2 </a:t>
                      </a:r>
                      <a:r>
                        <a:rPr kumimoji="0" lang="fr-FR" sz="1800" b="0" kern="1200" dirty="0">
                          <a:solidFill>
                            <a:schemeClr val="accent4">
                              <a:lumMod val="50000"/>
                            </a:schemeClr>
                          </a:solidFill>
                          <a:latin typeface="Calibri" panose="020F0502020204030204" pitchFamily="34" charset="0"/>
                          <a:ea typeface="Times New Roman"/>
                          <a:cs typeface="Arial"/>
                        </a:rPr>
                        <a:t>- Réaliser des gabarits, des appareillages et des montages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endParaRPr lang="fr-F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648000">
                <a:tc vMerge="1">
                  <a:txBody>
                    <a:bodyPr/>
                    <a:lstStyle/>
                    <a:p>
                      <a:endParaRPr lang="fr-FR"/>
                    </a:p>
                  </a:txBody>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T3 </a:t>
                      </a:r>
                      <a:r>
                        <a:rPr kumimoji="0" lang="fr-FR" sz="1800" b="0" kern="1200" dirty="0">
                          <a:solidFill>
                            <a:schemeClr val="accent4">
                              <a:lumMod val="50000"/>
                            </a:schemeClr>
                          </a:solidFill>
                          <a:latin typeface="Calibri" panose="020F0502020204030204" pitchFamily="34" charset="0"/>
                          <a:ea typeface="Times New Roman"/>
                          <a:cs typeface="Arial"/>
                        </a:rPr>
                        <a:t>- Optimiser et préparer les matériaux et les produits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800" b="1" kern="1200" dirty="0">
                          <a:solidFill>
                            <a:schemeClr val="accent4">
                              <a:lumMod val="50000"/>
                            </a:schemeClr>
                          </a:solidFill>
                          <a:latin typeface="Calibri" panose="020F0502020204030204" pitchFamily="34" charset="0"/>
                          <a:ea typeface="Times New Roman"/>
                          <a:cs typeface="Arial"/>
                        </a:rPr>
                        <a:t>X</a:t>
                      </a:r>
                      <a:endParaRPr lang="fr-FR" dirty="0"/>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0003"/>
                  </a:ext>
                </a:extLst>
              </a:tr>
              <a:tr h="648000">
                <a:tc vMerge="1">
                  <a:txBody>
                    <a:bodyPr/>
                    <a:lstStyle/>
                    <a:p>
                      <a:endParaRPr lang="fr-FR"/>
                    </a:p>
                  </a:txBody>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T4 </a:t>
                      </a:r>
                      <a:r>
                        <a:rPr kumimoji="0" lang="fr-FR" sz="1800" b="0" kern="1200" dirty="0">
                          <a:solidFill>
                            <a:schemeClr val="accent4">
                              <a:lumMod val="50000"/>
                            </a:schemeClr>
                          </a:solidFill>
                          <a:latin typeface="Calibri" panose="020F0502020204030204" pitchFamily="34" charset="0"/>
                          <a:ea typeface="Times New Roman"/>
                          <a:cs typeface="Arial"/>
                        </a:rPr>
                        <a:t>- Réaliser et usiner des profils, des liaisons et des formes </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kumimoji="0" lang="fr-FR" sz="2000" b="1" kern="1200" dirty="0">
                          <a:solidFill>
                            <a:schemeClr val="accent4">
                              <a:lumMod val="50000"/>
                            </a:schemeClr>
                          </a:solidFill>
                          <a:latin typeface="Calibri" panose="020F0502020204030204" pitchFamily="34" charset="0"/>
                          <a:ea typeface="Times New Roman"/>
                          <a:cs typeface="Arial"/>
                        </a:rPr>
                        <a:t>X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1916707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Rectangle 7"/>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du RAP</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3470825332"/>
              </p:ext>
            </p:extLst>
          </p:nvPr>
        </p:nvGraphicFramePr>
        <p:xfrm>
          <a:off x="281471" y="2276872"/>
          <a:ext cx="8502808" cy="3240040"/>
        </p:xfrm>
        <a:graphic>
          <a:graphicData uri="http://schemas.openxmlformats.org/drawingml/2006/table">
            <a:tbl>
              <a:tblPr firstRow="1" firstCol="1" lastRow="1" lastCol="1" bandRow="1" bandCol="1">
                <a:tableStyleId>{5C22544A-7EE6-4342-B048-85BDC9FD1C3A}</a:tableStyleId>
              </a:tblPr>
              <a:tblGrid>
                <a:gridCol w="1692000">
                  <a:extLst>
                    <a:ext uri="{9D8B030D-6E8A-4147-A177-3AD203B41FA5}">
                      <a16:colId xmlns:a16="http://schemas.microsoft.com/office/drawing/2014/main" val="20000"/>
                    </a:ext>
                  </a:extLst>
                </a:gridCol>
                <a:gridCol w="5622808">
                  <a:extLst>
                    <a:ext uri="{9D8B030D-6E8A-4147-A177-3AD203B41FA5}">
                      <a16:colId xmlns:a16="http://schemas.microsoft.com/office/drawing/2014/main" val="20001"/>
                    </a:ext>
                  </a:extLst>
                </a:gridCol>
                <a:gridCol w="396000">
                  <a:extLst>
                    <a:ext uri="{9D8B030D-6E8A-4147-A177-3AD203B41FA5}">
                      <a16:colId xmlns:a16="http://schemas.microsoft.com/office/drawing/2014/main" val="20002"/>
                    </a:ext>
                  </a:extLst>
                </a:gridCol>
                <a:gridCol w="396000">
                  <a:extLst>
                    <a:ext uri="{9D8B030D-6E8A-4147-A177-3AD203B41FA5}">
                      <a16:colId xmlns:a16="http://schemas.microsoft.com/office/drawing/2014/main" val="20003"/>
                    </a:ext>
                  </a:extLst>
                </a:gridCol>
                <a:gridCol w="396000">
                  <a:extLst>
                    <a:ext uri="{9D8B030D-6E8A-4147-A177-3AD203B41FA5}">
                      <a16:colId xmlns:a16="http://schemas.microsoft.com/office/drawing/2014/main" val="20004"/>
                    </a:ext>
                  </a:extLst>
                </a:gridCol>
              </a:tblGrid>
              <a:tr h="360040">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ACTIVITÉS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TÂCHES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SC</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396000">
                <a:tc rowSpan="6">
                  <a:txBody>
                    <a:bodyPr/>
                    <a:lstStyle/>
                    <a:p>
                      <a:pPr algn="ctr">
                        <a:spcBef>
                          <a:spcPts val="300"/>
                        </a:spcBef>
                        <a:spcAft>
                          <a:spcPts val="300"/>
                        </a:spcAft>
                      </a:pP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A3 </a:t>
                      </a:r>
                    </a:p>
                    <a:p>
                      <a:pPr algn="ctr">
                        <a:spcBef>
                          <a:spcPts val="300"/>
                        </a:spcBef>
                        <a:spcAft>
                          <a:spcPts val="300"/>
                        </a:spcAft>
                      </a:pP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Fabrication de l’ouvrage</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0"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T5 </a:t>
                      </a:r>
                      <a:r>
                        <a:rPr kumimoji="0" lang="fr-FR" sz="1800" b="0" kern="1200" dirty="0">
                          <a:solidFill>
                            <a:schemeClr val="accent4">
                              <a:lumMod val="50000"/>
                            </a:schemeClr>
                          </a:solidFill>
                          <a:latin typeface="Calibri" panose="020F0502020204030204" pitchFamily="34" charset="0"/>
                          <a:ea typeface="Times New Roman"/>
                          <a:cs typeface="Arial"/>
                        </a:rPr>
                        <a:t>- Préparer les placages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kumimoji="0" lang="fr-FR" sz="2000" b="1" kern="1200" dirty="0">
                          <a:solidFill>
                            <a:schemeClr val="accent4">
                              <a:lumMod val="50000"/>
                            </a:schemeClr>
                          </a:solidFill>
                          <a:latin typeface="Calibri" panose="020F0502020204030204" pitchFamily="34" charset="0"/>
                          <a:ea typeface="Times New Roman"/>
                          <a:cs typeface="Arial"/>
                        </a:rPr>
                        <a:t>X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rowSpan="6">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C</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396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0"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T6 </a:t>
                      </a:r>
                      <a:r>
                        <a:rPr kumimoji="0" lang="fr-FR" sz="1800" b="0" kern="1200" dirty="0">
                          <a:solidFill>
                            <a:schemeClr val="accent4">
                              <a:lumMod val="50000"/>
                            </a:schemeClr>
                          </a:solidFill>
                          <a:latin typeface="Calibri" panose="020F0502020204030204" pitchFamily="34" charset="0"/>
                          <a:ea typeface="Times New Roman"/>
                          <a:cs typeface="Arial"/>
                        </a:rPr>
                        <a:t>- Plaquer des panneaux </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396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0"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T7</a:t>
                      </a:r>
                      <a:r>
                        <a:rPr kumimoji="0" lang="fr-FR" sz="1800" b="0" kern="1200" dirty="0">
                          <a:solidFill>
                            <a:schemeClr val="accent4">
                              <a:lumMod val="50000"/>
                            </a:schemeClr>
                          </a:solidFill>
                          <a:latin typeface="Calibri" panose="020F0502020204030204" pitchFamily="34" charset="0"/>
                          <a:ea typeface="Times New Roman"/>
                          <a:cs typeface="Arial"/>
                        </a:rPr>
                        <a:t> - Effectuer les opérations de montage</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396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0"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T8 </a:t>
                      </a:r>
                      <a:r>
                        <a:rPr kumimoji="0" lang="fr-FR" sz="1800" b="0" kern="1200" dirty="0">
                          <a:solidFill>
                            <a:schemeClr val="accent4">
                              <a:lumMod val="50000"/>
                            </a:schemeClr>
                          </a:solidFill>
                          <a:latin typeface="Calibri" panose="020F0502020204030204" pitchFamily="34" charset="0"/>
                          <a:ea typeface="Times New Roman"/>
                          <a:cs typeface="Arial"/>
                        </a:rPr>
                        <a:t>- Préparer les surfaces </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648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T9 </a:t>
                      </a:r>
                      <a:r>
                        <a:rPr kumimoji="0" lang="fr-FR" sz="1800" b="0" kern="1200" dirty="0">
                          <a:solidFill>
                            <a:schemeClr val="accent4">
                              <a:lumMod val="50000"/>
                            </a:schemeClr>
                          </a:solidFill>
                          <a:latin typeface="Calibri" panose="020F0502020204030204" pitchFamily="34" charset="0"/>
                          <a:ea typeface="Times New Roman"/>
                          <a:cs typeface="Arial"/>
                        </a:rPr>
                        <a:t>- Poser les quincailleries et les éléments d’ornementation </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648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T10 </a:t>
                      </a:r>
                      <a:r>
                        <a:rPr kumimoji="0" lang="fr-FR" sz="1800" b="0" kern="1200" dirty="0">
                          <a:solidFill>
                            <a:schemeClr val="accent4">
                              <a:lumMod val="50000"/>
                            </a:schemeClr>
                          </a:solidFill>
                          <a:latin typeface="Calibri" panose="020F0502020204030204" pitchFamily="34" charset="0"/>
                          <a:ea typeface="Times New Roman"/>
                          <a:cs typeface="Arial"/>
                        </a:rPr>
                        <a:t>- Adapter, intégrer un produit semi-fini et/ou sous-traité</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8371535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Rectangle 7"/>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du RAP</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4095865543"/>
              </p:ext>
            </p:extLst>
          </p:nvPr>
        </p:nvGraphicFramePr>
        <p:xfrm>
          <a:off x="281471" y="2276872"/>
          <a:ext cx="8502808" cy="3168040"/>
        </p:xfrm>
        <a:graphic>
          <a:graphicData uri="http://schemas.openxmlformats.org/drawingml/2006/table">
            <a:tbl>
              <a:tblPr firstRow="1" firstCol="1" lastRow="1" lastCol="1" bandRow="1" bandCol="1">
                <a:tableStyleId>{5C22544A-7EE6-4342-B048-85BDC9FD1C3A}</a:tableStyleId>
              </a:tblPr>
              <a:tblGrid>
                <a:gridCol w="1692000">
                  <a:extLst>
                    <a:ext uri="{9D8B030D-6E8A-4147-A177-3AD203B41FA5}">
                      <a16:colId xmlns:a16="http://schemas.microsoft.com/office/drawing/2014/main" val="20000"/>
                    </a:ext>
                  </a:extLst>
                </a:gridCol>
                <a:gridCol w="5622808">
                  <a:extLst>
                    <a:ext uri="{9D8B030D-6E8A-4147-A177-3AD203B41FA5}">
                      <a16:colId xmlns:a16="http://schemas.microsoft.com/office/drawing/2014/main" val="20001"/>
                    </a:ext>
                  </a:extLst>
                </a:gridCol>
                <a:gridCol w="396000">
                  <a:extLst>
                    <a:ext uri="{9D8B030D-6E8A-4147-A177-3AD203B41FA5}">
                      <a16:colId xmlns:a16="http://schemas.microsoft.com/office/drawing/2014/main" val="20002"/>
                    </a:ext>
                  </a:extLst>
                </a:gridCol>
                <a:gridCol w="396000">
                  <a:extLst>
                    <a:ext uri="{9D8B030D-6E8A-4147-A177-3AD203B41FA5}">
                      <a16:colId xmlns:a16="http://schemas.microsoft.com/office/drawing/2014/main" val="20003"/>
                    </a:ext>
                  </a:extLst>
                </a:gridCol>
                <a:gridCol w="396000">
                  <a:extLst>
                    <a:ext uri="{9D8B030D-6E8A-4147-A177-3AD203B41FA5}">
                      <a16:colId xmlns:a16="http://schemas.microsoft.com/office/drawing/2014/main" val="20004"/>
                    </a:ext>
                  </a:extLst>
                </a:gridCol>
              </a:tblGrid>
              <a:tr h="360040">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ACTIVITÉS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TÂCHES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SC</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648000">
                <a:tc rowSpan="5">
                  <a:txBody>
                    <a:bodyPr/>
                    <a:lstStyle/>
                    <a:p>
                      <a:pPr algn="ctr">
                        <a:spcBef>
                          <a:spcPts val="300"/>
                        </a:spcBef>
                        <a:spcAft>
                          <a:spcPts val="300"/>
                        </a:spcAft>
                      </a:pP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A4 </a:t>
                      </a:r>
                    </a:p>
                    <a:p>
                      <a:pPr algn="ctr">
                        <a:spcBef>
                          <a:spcPts val="300"/>
                        </a:spcBef>
                        <a:spcAft>
                          <a:spcPts val="300"/>
                        </a:spcAft>
                      </a:pPr>
                      <a:r>
                        <a:rPr lang="fr-FR" sz="2400" b="1" kern="1200" dirty="0" err="1">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Condition-nement</a:t>
                      </a: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 livraison et installation</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T1 </a:t>
                      </a:r>
                      <a:r>
                        <a:rPr kumimoji="0" lang="fr-FR" sz="1800" b="0" kern="1200" dirty="0">
                          <a:solidFill>
                            <a:schemeClr val="accent4">
                              <a:lumMod val="50000"/>
                            </a:schemeClr>
                          </a:solidFill>
                          <a:latin typeface="Calibri" panose="020F0502020204030204" pitchFamily="34" charset="0"/>
                          <a:ea typeface="Times New Roman"/>
                          <a:cs typeface="Arial"/>
                        </a:rPr>
                        <a:t>- Conditionner, stocker les ouvrages en vue de la livraison</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kumimoji="0" lang="fr-FR" sz="2000" b="1" kern="1200" dirty="0">
                          <a:solidFill>
                            <a:schemeClr val="accent4">
                              <a:lumMod val="50000"/>
                            </a:schemeClr>
                          </a:solidFill>
                          <a:latin typeface="Calibri" panose="020F0502020204030204" pitchFamily="34" charset="0"/>
                          <a:ea typeface="Times New Roman"/>
                          <a:cs typeface="Arial"/>
                        </a:rPr>
                        <a:t>X </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rowSpan="5">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C</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396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T2 </a:t>
                      </a:r>
                      <a:r>
                        <a:rPr kumimoji="0" lang="fr-FR" sz="1800" b="0" kern="1200" dirty="0">
                          <a:solidFill>
                            <a:schemeClr val="accent4">
                              <a:lumMod val="50000"/>
                            </a:schemeClr>
                          </a:solidFill>
                          <a:latin typeface="Calibri" panose="020F0502020204030204" pitchFamily="34" charset="0"/>
                          <a:ea typeface="Times New Roman"/>
                          <a:cs typeface="Arial"/>
                        </a:rPr>
                        <a:t>- Préparer son intervention sur site</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648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T3 </a:t>
                      </a:r>
                      <a:r>
                        <a:rPr kumimoji="0" lang="fr-FR" sz="1800" b="0" kern="1200" dirty="0">
                          <a:solidFill>
                            <a:schemeClr val="accent4">
                              <a:lumMod val="50000"/>
                            </a:schemeClr>
                          </a:solidFill>
                          <a:latin typeface="Calibri" panose="020F0502020204030204" pitchFamily="34" charset="0"/>
                          <a:ea typeface="Times New Roman"/>
                          <a:cs typeface="Arial"/>
                        </a:rPr>
                        <a:t>- Protéger l’aire d’installation et respecter l’environnement personnel du client </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396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T4 </a:t>
                      </a:r>
                      <a:r>
                        <a:rPr kumimoji="0" lang="fr-FR" sz="1800" b="0" kern="1200" dirty="0">
                          <a:solidFill>
                            <a:schemeClr val="accent4">
                              <a:lumMod val="50000"/>
                            </a:schemeClr>
                          </a:solidFill>
                          <a:latin typeface="Calibri" panose="020F0502020204030204" pitchFamily="34" charset="0"/>
                          <a:ea typeface="Times New Roman"/>
                          <a:cs typeface="Arial"/>
                        </a:rPr>
                        <a:t>- Participer à l’implantation</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720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T5 </a:t>
                      </a:r>
                      <a:r>
                        <a:rPr kumimoji="0" lang="fr-FR" sz="1800" b="0" kern="1200" dirty="0">
                          <a:solidFill>
                            <a:schemeClr val="accent4">
                              <a:lumMod val="50000"/>
                            </a:schemeClr>
                          </a:solidFill>
                          <a:latin typeface="Calibri" panose="020F0502020204030204" pitchFamily="34" charset="0"/>
                          <a:ea typeface="Times New Roman"/>
                          <a:cs typeface="Arial"/>
                        </a:rPr>
                        <a:t>- Installer les accessoires, les habillages, les miroiteries, les éléments décoratifs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867483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Rectangle 7"/>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du RAP</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2521224376"/>
              </p:ext>
            </p:extLst>
          </p:nvPr>
        </p:nvGraphicFramePr>
        <p:xfrm>
          <a:off x="281471" y="2276872"/>
          <a:ext cx="8502808" cy="1800040"/>
        </p:xfrm>
        <a:graphic>
          <a:graphicData uri="http://schemas.openxmlformats.org/drawingml/2006/table">
            <a:tbl>
              <a:tblPr firstRow="1" firstCol="1" lastRow="1" lastCol="1" bandRow="1" bandCol="1">
                <a:tableStyleId>{5C22544A-7EE6-4342-B048-85BDC9FD1C3A}</a:tableStyleId>
              </a:tblPr>
              <a:tblGrid>
                <a:gridCol w="1692000">
                  <a:extLst>
                    <a:ext uri="{9D8B030D-6E8A-4147-A177-3AD203B41FA5}">
                      <a16:colId xmlns:a16="http://schemas.microsoft.com/office/drawing/2014/main" val="20000"/>
                    </a:ext>
                  </a:extLst>
                </a:gridCol>
                <a:gridCol w="5622808">
                  <a:extLst>
                    <a:ext uri="{9D8B030D-6E8A-4147-A177-3AD203B41FA5}">
                      <a16:colId xmlns:a16="http://schemas.microsoft.com/office/drawing/2014/main" val="20001"/>
                    </a:ext>
                  </a:extLst>
                </a:gridCol>
                <a:gridCol w="396000">
                  <a:extLst>
                    <a:ext uri="{9D8B030D-6E8A-4147-A177-3AD203B41FA5}">
                      <a16:colId xmlns:a16="http://schemas.microsoft.com/office/drawing/2014/main" val="20002"/>
                    </a:ext>
                  </a:extLst>
                </a:gridCol>
                <a:gridCol w="396000">
                  <a:extLst>
                    <a:ext uri="{9D8B030D-6E8A-4147-A177-3AD203B41FA5}">
                      <a16:colId xmlns:a16="http://schemas.microsoft.com/office/drawing/2014/main" val="20003"/>
                    </a:ext>
                  </a:extLst>
                </a:gridCol>
                <a:gridCol w="396000">
                  <a:extLst>
                    <a:ext uri="{9D8B030D-6E8A-4147-A177-3AD203B41FA5}">
                      <a16:colId xmlns:a16="http://schemas.microsoft.com/office/drawing/2014/main" val="20004"/>
                    </a:ext>
                  </a:extLst>
                </a:gridCol>
              </a:tblGrid>
              <a:tr h="360040">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ACTIVITÉS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TÂCHES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SC</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648000">
                <a:tc rowSpan="3">
                  <a:txBody>
                    <a:bodyPr/>
                    <a:lstStyle/>
                    <a:p>
                      <a:pPr algn="ctr">
                        <a:spcBef>
                          <a:spcPts val="300"/>
                        </a:spcBef>
                        <a:spcAft>
                          <a:spcPts val="300"/>
                        </a:spcAft>
                      </a:pP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A5 </a:t>
                      </a:r>
                    </a:p>
                    <a:p>
                      <a:pPr algn="ctr">
                        <a:spcBef>
                          <a:spcPts val="300"/>
                        </a:spcBef>
                        <a:spcAft>
                          <a:spcPts val="300"/>
                        </a:spcAft>
                      </a:pPr>
                      <a:r>
                        <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Contrôle</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T1 </a:t>
                      </a:r>
                      <a:r>
                        <a:rPr kumimoji="0" lang="fr-FR" sz="1800" b="0" kern="1200" dirty="0">
                          <a:solidFill>
                            <a:schemeClr val="accent4">
                              <a:lumMod val="50000"/>
                            </a:schemeClr>
                          </a:solidFill>
                          <a:latin typeface="Calibri" panose="020F0502020204030204" pitchFamily="34" charset="0"/>
                          <a:ea typeface="Times New Roman"/>
                          <a:cs typeface="Arial"/>
                        </a:rPr>
                        <a:t>- Contrôler la qualité et la quantité des matériaux et des produits de son ouvrage</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rowSpan="3">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C</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396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T2 </a:t>
                      </a:r>
                      <a:r>
                        <a:rPr kumimoji="0" lang="fr-FR" sz="1800" b="0" kern="1200" dirty="0">
                          <a:solidFill>
                            <a:schemeClr val="accent4">
                              <a:lumMod val="50000"/>
                            </a:schemeClr>
                          </a:solidFill>
                          <a:latin typeface="Calibri" panose="020F0502020204030204" pitchFamily="34" charset="0"/>
                          <a:ea typeface="Times New Roman"/>
                          <a:cs typeface="Arial"/>
                        </a:rPr>
                        <a:t>- Renseigner des documents de suivi</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396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T3 </a:t>
                      </a:r>
                      <a:r>
                        <a:rPr kumimoji="0" lang="fr-FR" sz="1800" b="0" kern="1200" dirty="0">
                          <a:solidFill>
                            <a:schemeClr val="accent4">
                              <a:lumMod val="50000"/>
                            </a:schemeClr>
                          </a:solidFill>
                          <a:latin typeface="Calibri" panose="020F0502020204030204" pitchFamily="34" charset="0"/>
                          <a:ea typeface="Times New Roman"/>
                          <a:cs typeface="Arial"/>
                        </a:rPr>
                        <a:t>- Vérifier la conformité de sa réalisation</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3429509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Rectangle 7"/>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du RAP</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6" name="Tableau 5"/>
          <p:cNvGraphicFramePr>
            <a:graphicFrameLocks noGrp="1"/>
          </p:cNvGraphicFramePr>
          <p:nvPr>
            <p:extLst>
              <p:ext uri="{D42A27DB-BD31-4B8C-83A1-F6EECF244321}">
                <p14:modId xmlns:p14="http://schemas.microsoft.com/office/powerpoint/2010/main" val="1801775886"/>
              </p:ext>
            </p:extLst>
          </p:nvPr>
        </p:nvGraphicFramePr>
        <p:xfrm>
          <a:off x="280800" y="2276872"/>
          <a:ext cx="8502808" cy="1899280"/>
        </p:xfrm>
        <a:graphic>
          <a:graphicData uri="http://schemas.openxmlformats.org/drawingml/2006/table">
            <a:tbl>
              <a:tblPr firstRow="1" firstCol="1" lastRow="1" lastCol="1" bandRow="1" bandCol="1">
                <a:tableStyleId>{5C22544A-7EE6-4342-B048-85BDC9FD1C3A}</a:tableStyleId>
              </a:tblPr>
              <a:tblGrid>
                <a:gridCol w="1692000">
                  <a:extLst>
                    <a:ext uri="{9D8B030D-6E8A-4147-A177-3AD203B41FA5}">
                      <a16:colId xmlns:a16="http://schemas.microsoft.com/office/drawing/2014/main" val="20000"/>
                    </a:ext>
                  </a:extLst>
                </a:gridCol>
                <a:gridCol w="5622808">
                  <a:extLst>
                    <a:ext uri="{9D8B030D-6E8A-4147-A177-3AD203B41FA5}">
                      <a16:colId xmlns:a16="http://schemas.microsoft.com/office/drawing/2014/main" val="20001"/>
                    </a:ext>
                  </a:extLst>
                </a:gridCol>
                <a:gridCol w="396000">
                  <a:extLst>
                    <a:ext uri="{9D8B030D-6E8A-4147-A177-3AD203B41FA5}">
                      <a16:colId xmlns:a16="http://schemas.microsoft.com/office/drawing/2014/main" val="20002"/>
                    </a:ext>
                  </a:extLst>
                </a:gridCol>
                <a:gridCol w="396000">
                  <a:extLst>
                    <a:ext uri="{9D8B030D-6E8A-4147-A177-3AD203B41FA5}">
                      <a16:colId xmlns:a16="http://schemas.microsoft.com/office/drawing/2014/main" val="20003"/>
                    </a:ext>
                  </a:extLst>
                </a:gridCol>
                <a:gridCol w="396000">
                  <a:extLst>
                    <a:ext uri="{9D8B030D-6E8A-4147-A177-3AD203B41FA5}">
                      <a16:colId xmlns:a16="http://schemas.microsoft.com/office/drawing/2014/main" val="20004"/>
                    </a:ext>
                  </a:extLst>
                </a:gridCol>
              </a:tblGrid>
              <a:tr h="360040">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ACTIVITÉS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TÂCHES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SC</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648000">
                <a:tc rowSpan="3">
                  <a:txBody>
                    <a:bodyPr/>
                    <a:lstStyle/>
                    <a:p>
                      <a:pPr marL="0" algn="ctr" rtl="0" eaLnBrk="1" latinLnBrk="0" hangingPunct="1">
                        <a:spcBef>
                          <a:spcPts val="300"/>
                        </a:spcBef>
                        <a:spcAft>
                          <a:spcPts val="300"/>
                        </a:spcAft>
                      </a:pPr>
                      <a:r>
                        <a:rPr kumimoji="0"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A6</a:t>
                      </a:r>
                    </a:p>
                    <a:p>
                      <a:pPr marL="0" algn="ctr" rtl="0" eaLnBrk="1" latinLnBrk="0" hangingPunct="1">
                        <a:spcBef>
                          <a:spcPts val="300"/>
                        </a:spcBef>
                        <a:spcAft>
                          <a:spcPts val="300"/>
                        </a:spcAft>
                      </a:pPr>
                      <a:r>
                        <a:rPr kumimoji="0" lang="fr-FR" sz="2400" b="1" kern="1200" dirty="0" err="1">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Mainte-nance</a:t>
                      </a:r>
                      <a:r>
                        <a:rPr kumimoji="0"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 des matériels</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T1 </a:t>
                      </a:r>
                      <a:r>
                        <a:rPr kumimoji="0" lang="fr-FR" sz="1800" b="0" kern="1200" dirty="0">
                          <a:solidFill>
                            <a:schemeClr val="accent4">
                              <a:lumMod val="50000"/>
                            </a:schemeClr>
                          </a:solidFill>
                          <a:latin typeface="Calibri" panose="020F0502020204030204" pitchFamily="34" charset="0"/>
                          <a:ea typeface="Times New Roman"/>
                          <a:cs typeface="Arial"/>
                        </a:rPr>
                        <a:t>- Effectuer la maintenance de 1</a:t>
                      </a:r>
                      <a:r>
                        <a:rPr kumimoji="0" lang="fr-FR" sz="1800" b="0" kern="1200" baseline="30000" dirty="0">
                          <a:solidFill>
                            <a:schemeClr val="accent4">
                              <a:lumMod val="50000"/>
                            </a:schemeClr>
                          </a:solidFill>
                          <a:latin typeface="Calibri" panose="020F0502020204030204" pitchFamily="34" charset="0"/>
                          <a:ea typeface="Times New Roman"/>
                          <a:cs typeface="Arial"/>
                        </a:rPr>
                        <a:t>er</a:t>
                      </a:r>
                      <a:r>
                        <a:rPr kumimoji="0" lang="fr-FR" sz="1800" b="0" kern="1200" dirty="0">
                          <a:solidFill>
                            <a:schemeClr val="accent4">
                              <a:lumMod val="50000"/>
                            </a:schemeClr>
                          </a:solidFill>
                          <a:latin typeface="Calibri" panose="020F0502020204030204" pitchFamily="34" charset="0"/>
                          <a:ea typeface="Times New Roman"/>
                          <a:cs typeface="Arial"/>
                        </a:rPr>
                        <a:t> niveau des machines fixes, portatives et des outillages manuels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rowSpan="3">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B</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396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T2 </a:t>
                      </a:r>
                      <a:r>
                        <a:rPr kumimoji="0" lang="fr-FR" sz="1800" b="0" kern="1200" dirty="0">
                          <a:solidFill>
                            <a:schemeClr val="accent4">
                              <a:lumMod val="50000"/>
                            </a:schemeClr>
                          </a:solidFill>
                          <a:latin typeface="Calibri" panose="020F0502020204030204" pitchFamily="34" charset="0"/>
                          <a:ea typeface="Times New Roman"/>
                          <a:cs typeface="Arial"/>
                        </a:rPr>
                        <a:t>- Identifier et signaler un dysfonctionnement </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432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T3  </a:t>
                      </a:r>
                      <a:r>
                        <a:rPr kumimoji="0" lang="fr-FR" sz="1800" b="0" kern="1200" dirty="0">
                          <a:solidFill>
                            <a:schemeClr val="accent4">
                              <a:lumMod val="50000"/>
                            </a:schemeClr>
                          </a:solidFill>
                          <a:latin typeface="Calibri" panose="020F0502020204030204" pitchFamily="34" charset="0"/>
                          <a:ea typeface="Times New Roman"/>
                          <a:cs typeface="Arial"/>
                        </a:rPr>
                        <a:t>- Vérifier et maintenir en bon état son aire de travail</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5446987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Rectangle 7"/>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du RAP</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3906850167"/>
              </p:ext>
            </p:extLst>
          </p:nvPr>
        </p:nvGraphicFramePr>
        <p:xfrm>
          <a:off x="281471" y="2276872"/>
          <a:ext cx="8502808" cy="2304040"/>
        </p:xfrm>
        <a:graphic>
          <a:graphicData uri="http://schemas.openxmlformats.org/drawingml/2006/table">
            <a:tbl>
              <a:tblPr firstRow="1" firstCol="1" lastRow="1" lastCol="1" bandRow="1" bandCol="1">
                <a:tableStyleId>{5C22544A-7EE6-4342-B048-85BDC9FD1C3A}</a:tableStyleId>
              </a:tblPr>
              <a:tblGrid>
                <a:gridCol w="1692000">
                  <a:extLst>
                    <a:ext uri="{9D8B030D-6E8A-4147-A177-3AD203B41FA5}">
                      <a16:colId xmlns:a16="http://schemas.microsoft.com/office/drawing/2014/main" val="20000"/>
                    </a:ext>
                  </a:extLst>
                </a:gridCol>
                <a:gridCol w="5622808">
                  <a:extLst>
                    <a:ext uri="{9D8B030D-6E8A-4147-A177-3AD203B41FA5}">
                      <a16:colId xmlns:a16="http://schemas.microsoft.com/office/drawing/2014/main" val="20001"/>
                    </a:ext>
                  </a:extLst>
                </a:gridCol>
                <a:gridCol w="396000">
                  <a:extLst>
                    <a:ext uri="{9D8B030D-6E8A-4147-A177-3AD203B41FA5}">
                      <a16:colId xmlns:a16="http://schemas.microsoft.com/office/drawing/2014/main" val="20002"/>
                    </a:ext>
                  </a:extLst>
                </a:gridCol>
                <a:gridCol w="396000">
                  <a:extLst>
                    <a:ext uri="{9D8B030D-6E8A-4147-A177-3AD203B41FA5}">
                      <a16:colId xmlns:a16="http://schemas.microsoft.com/office/drawing/2014/main" val="20003"/>
                    </a:ext>
                  </a:extLst>
                </a:gridCol>
                <a:gridCol w="396000">
                  <a:extLst>
                    <a:ext uri="{9D8B030D-6E8A-4147-A177-3AD203B41FA5}">
                      <a16:colId xmlns:a16="http://schemas.microsoft.com/office/drawing/2014/main" val="20004"/>
                    </a:ext>
                  </a:extLst>
                </a:gridCol>
              </a:tblGrid>
              <a:tr h="360040">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ACTIVITÉS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TÂCHES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SC</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A</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648000">
                <a:tc rowSpan="3">
                  <a:txBody>
                    <a:bodyPr/>
                    <a:lstStyle/>
                    <a:p>
                      <a:pPr marL="0" algn="ctr" rtl="0" eaLnBrk="1" latinLnBrk="0" hangingPunct="1">
                        <a:spcBef>
                          <a:spcPts val="300"/>
                        </a:spcBef>
                        <a:spcAft>
                          <a:spcPts val="300"/>
                        </a:spcAft>
                      </a:pPr>
                      <a:r>
                        <a:rPr kumimoji="0"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A7 </a:t>
                      </a:r>
                    </a:p>
                    <a:p>
                      <a:pPr marL="0" algn="ctr" rtl="0" eaLnBrk="1" latinLnBrk="0" hangingPunct="1">
                        <a:spcBef>
                          <a:spcPts val="300"/>
                        </a:spcBef>
                        <a:spcAft>
                          <a:spcPts val="300"/>
                        </a:spcAft>
                      </a:pPr>
                      <a:r>
                        <a:rPr kumimoji="0"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 </a:t>
                      </a:r>
                      <a:r>
                        <a:rPr kumimoji="0" lang="fr-FR" sz="2400" b="1" kern="1200" dirty="0" err="1">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Communi-cation</a:t>
                      </a:r>
                      <a:endParaRPr kumimoji="0"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T1 </a:t>
                      </a:r>
                      <a:r>
                        <a:rPr kumimoji="0" lang="fr-FR" sz="1800" b="0" kern="1200" dirty="0">
                          <a:solidFill>
                            <a:schemeClr val="accent4">
                              <a:lumMod val="50000"/>
                            </a:schemeClr>
                          </a:solidFill>
                          <a:latin typeface="Calibri" panose="020F0502020204030204" pitchFamily="34" charset="0"/>
                          <a:ea typeface="Times New Roman"/>
                          <a:cs typeface="Arial"/>
                        </a:rPr>
                        <a:t>- Rendre compte de son travail, des informations et des observations </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rowSpan="3">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C</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1"/>
                  </a:ext>
                </a:extLst>
              </a:tr>
              <a:tr h="648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T2 </a:t>
                      </a:r>
                      <a:r>
                        <a:rPr kumimoji="0" lang="fr-FR" sz="1800" b="0" kern="1200" dirty="0">
                          <a:solidFill>
                            <a:schemeClr val="accent4">
                              <a:lumMod val="50000"/>
                            </a:schemeClr>
                          </a:solidFill>
                          <a:latin typeface="Calibri" panose="020F0502020204030204" pitchFamily="34" charset="0"/>
                          <a:ea typeface="Times New Roman"/>
                          <a:cs typeface="Arial"/>
                        </a:rPr>
                        <a:t>- Relever les interventions : le temps passé et les points particuliers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a:txBody>
                    <a:bodyPr/>
                    <a:lstStyle/>
                    <a:p>
                      <a:pPr algn="ctr">
                        <a:spcBef>
                          <a:spcPts val="300"/>
                        </a:spcBef>
                        <a:spcAft>
                          <a:spcPts val="300"/>
                        </a:spcAft>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648000">
                <a:tc vMerge="1">
                  <a:txBody>
                    <a:bodyPr/>
                    <a:lstStyle/>
                    <a:p>
                      <a:pPr algn="ctr">
                        <a:spcBef>
                          <a:spcPts val="300"/>
                        </a:spcBef>
                        <a:spcAft>
                          <a:spcPts val="300"/>
                        </a:spcAft>
                      </a:pPr>
                      <a:endParaRPr lang="fr-FR" sz="24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442913" indent="-442913" algn="l" rtl="0" eaLnBrk="1" latinLnBrk="0" hangingPunct="1">
                        <a:spcBef>
                          <a:spcPts val="600"/>
                        </a:spcBef>
                        <a:spcAft>
                          <a:spcPts val="600"/>
                        </a:spcAft>
                      </a:pPr>
                      <a:r>
                        <a:rPr kumimoji="0" lang="fr-FR" sz="1800" b="1" kern="1200" dirty="0">
                          <a:solidFill>
                            <a:schemeClr val="accent4">
                              <a:lumMod val="50000"/>
                            </a:schemeClr>
                          </a:solidFill>
                          <a:latin typeface="Calibri" panose="020F0502020204030204" pitchFamily="34" charset="0"/>
                          <a:ea typeface="Times New Roman"/>
                          <a:cs typeface="Arial"/>
                        </a:rPr>
                        <a:t>T 3 </a:t>
                      </a:r>
                      <a:r>
                        <a:rPr kumimoji="0" lang="fr-FR" sz="1800" b="0" kern="1200" dirty="0">
                          <a:solidFill>
                            <a:schemeClr val="accent4">
                              <a:lumMod val="50000"/>
                            </a:schemeClr>
                          </a:solidFill>
                          <a:latin typeface="Calibri" panose="020F0502020204030204" pitchFamily="34" charset="0"/>
                          <a:ea typeface="Times New Roman"/>
                          <a:cs typeface="Arial"/>
                        </a:rPr>
                        <a:t>- Communiquer avec les différents partenaires (client, fournisseur…)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marR="0" indent="0" algn="ctr" defTabSz="914400" rtl="0" eaLnBrk="1" fontAlgn="auto" latinLnBrk="0" hangingPunct="1">
                        <a:lnSpc>
                          <a:spcPct val="100000"/>
                        </a:lnSpc>
                        <a:spcBef>
                          <a:spcPts val="300"/>
                        </a:spcBef>
                        <a:spcAft>
                          <a:spcPts val="300"/>
                        </a:spcAft>
                        <a:buClrTx/>
                        <a:buSzTx/>
                        <a:buFontTx/>
                        <a:buNone/>
                        <a:tabLst/>
                        <a:defRPr/>
                      </a:pPr>
                      <a:r>
                        <a:rPr kumimoji="0" lang="fr-FR" sz="2000" b="1" kern="1200" dirty="0">
                          <a:solidFill>
                            <a:schemeClr val="accent4">
                              <a:lumMod val="50000"/>
                            </a:schemeClr>
                          </a:solidFill>
                          <a:latin typeface="Calibri" panose="020F0502020204030204" pitchFamily="34" charset="0"/>
                          <a:ea typeface="Times New Roman"/>
                          <a:cs typeface="Arial"/>
                        </a:rPr>
                        <a:t>X</a:t>
                      </a: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vMerge="1">
                  <a:txBody>
                    <a:bodyPr/>
                    <a:lstStyle/>
                    <a:p>
                      <a:pPr>
                        <a:spcBef>
                          <a:spcPts val="300"/>
                        </a:spcBef>
                        <a:spcAft>
                          <a:spcPts val="300"/>
                        </a:spcAft>
                      </a:pPr>
                      <a:endParaRPr kumimoji="0" lang="fr-FR" sz="2000" b="1" kern="1200" dirty="0">
                        <a:solidFill>
                          <a:schemeClr val="accent4">
                            <a:lumMod val="50000"/>
                          </a:schemeClr>
                        </a:solidFill>
                        <a:latin typeface="Calibri" panose="020F0502020204030204" pitchFamily="34" charset="0"/>
                        <a:ea typeface="Times New Roman"/>
                        <a:cs typeface="Arial"/>
                      </a:endParaRPr>
                    </a:p>
                  </a:txBody>
                  <a:tcPr marL="68334" marR="68334" marT="0" marB="0">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6086704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1831601981"/>
              </p:ext>
            </p:extLst>
          </p:nvPr>
        </p:nvGraphicFramePr>
        <p:xfrm>
          <a:off x="179512" y="2027536"/>
          <a:ext cx="8856000" cy="213360"/>
        </p:xfrm>
        <a:graphic>
          <a:graphicData uri="http://schemas.openxmlformats.org/drawingml/2006/table">
            <a:tbl>
              <a:tblPr>
                <a:tableStyleId>{5C22544A-7EE6-4342-B048-85BDC9FD1C3A}</a:tableStyleId>
              </a:tblPr>
              <a:tblGrid>
                <a:gridCol w="1944000">
                  <a:extLst>
                    <a:ext uri="{9D8B030D-6E8A-4147-A177-3AD203B41FA5}">
                      <a16:colId xmlns:a16="http://schemas.microsoft.com/office/drawing/2014/main" val="1700493523"/>
                    </a:ext>
                  </a:extLst>
                </a:gridCol>
                <a:gridCol w="6912000">
                  <a:extLst>
                    <a:ext uri="{9D8B030D-6E8A-4147-A177-3AD203B41FA5}">
                      <a16:colId xmlns:a16="http://schemas.microsoft.com/office/drawing/2014/main" val="4235408375"/>
                    </a:ext>
                  </a:extLst>
                </a:gridCol>
              </a:tblGrid>
              <a:tr h="213360">
                <a:tc>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Activités – Tâches RAP</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Capacités – Compétences RC </a:t>
                      </a: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708220449"/>
                  </a:ext>
                </a:extLst>
              </a:tr>
            </a:tbl>
          </a:graphicData>
        </a:graphic>
      </p:graphicFrame>
      <p:cxnSp>
        <p:nvCxnSpPr>
          <p:cNvPr id="4" name="Connecteur droit avec flèche 3"/>
          <p:cNvCxnSpPr/>
          <p:nvPr/>
        </p:nvCxnSpPr>
        <p:spPr>
          <a:xfrm>
            <a:off x="2123776" y="2132856"/>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compétences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4064582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Espace réservé du contenu 2"/>
          <p:cNvSpPr txBox="1">
            <a:spLocks/>
          </p:cNvSpPr>
          <p:nvPr/>
        </p:nvSpPr>
        <p:spPr>
          <a:xfrm>
            <a:off x="1" y="1474152"/>
            <a:ext cx="8964488" cy="5267216"/>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547688" indent="-188913" algn="just">
              <a:spcBef>
                <a:spcPts val="600"/>
              </a:spcBef>
              <a:spcAft>
                <a:spcPts val="0"/>
              </a:spcAft>
              <a:buSzPct val="100000"/>
              <a:buFont typeface="Wingdings" panose="05000000000000000000" pitchFamily="2" charset="2"/>
              <a:buChar char="±"/>
            </a:pPr>
            <a:r>
              <a:rPr lang="fr-FR" sz="2000" b="1" dirty="0">
                <a:solidFill>
                  <a:schemeClr val="accent4">
                    <a:lumMod val="50000"/>
                  </a:schemeClr>
                </a:solidFill>
                <a:latin typeface="Calibri" panose="020F0502020204030204" pitchFamily="34" charset="0"/>
                <a:ea typeface="Times New Roman"/>
                <a:cs typeface="Arial"/>
              </a:rPr>
              <a:t>Quelques chiffres sur la filière professionnelle ébénisterie – Parcours de</a:t>
            </a:r>
          </a:p>
          <a:p>
            <a:pPr marL="358775" indent="0" algn="just">
              <a:spcBef>
                <a:spcPts val="0"/>
              </a:spcBef>
              <a:spcAft>
                <a:spcPts val="0"/>
              </a:spcAft>
              <a:buSzPct val="100000"/>
              <a:buNone/>
            </a:pPr>
            <a:r>
              <a:rPr lang="fr-FR" sz="2000" b="1" dirty="0">
                <a:solidFill>
                  <a:schemeClr val="accent4">
                    <a:lumMod val="50000"/>
                  </a:schemeClr>
                </a:solidFill>
                <a:latin typeface="Calibri" panose="020F0502020204030204" pitchFamily="34" charset="0"/>
                <a:ea typeface="Times New Roman"/>
                <a:cs typeface="Arial"/>
              </a:rPr>
              <a:t>    formation</a:t>
            </a:r>
          </a:p>
          <a:p>
            <a:pPr marL="547688" indent="-188913" algn="just">
              <a:spcBef>
                <a:spcPts val="900"/>
              </a:spcBef>
              <a:spcAft>
                <a:spcPts val="0"/>
              </a:spcAft>
              <a:buSzPct val="100000"/>
              <a:buFont typeface="Wingdings" panose="05000000000000000000" pitchFamily="2" charset="2"/>
              <a:buChar char="±"/>
            </a:pPr>
            <a:r>
              <a:rPr lang="fr-FR" sz="2000" b="1" dirty="0">
                <a:solidFill>
                  <a:schemeClr val="accent4">
                    <a:lumMod val="50000"/>
                  </a:schemeClr>
                </a:solidFill>
                <a:latin typeface="Calibri" panose="020F0502020204030204" pitchFamily="34" charset="0"/>
                <a:ea typeface="Times New Roman"/>
                <a:cs typeface="Arial"/>
              </a:rPr>
              <a:t>Le référentiel d‘activités professionnelles (RAP) </a:t>
            </a:r>
          </a:p>
          <a:p>
            <a:pPr marL="1346200" indent="-357188" algn="just">
              <a:spcBef>
                <a:spcPts val="400"/>
              </a:spcBef>
              <a:spcAft>
                <a:spcPts val="0"/>
              </a:spcAft>
              <a:buSzPct val="100000"/>
              <a:buFont typeface="Wingdings 3" panose="05040102010807070707" pitchFamily="18" charset="2"/>
              <a:buChar char=""/>
            </a:pPr>
            <a:r>
              <a:rPr lang="fr-FR" sz="2000" dirty="0">
                <a:solidFill>
                  <a:schemeClr val="accent4">
                    <a:lumMod val="50000"/>
                  </a:schemeClr>
                </a:solidFill>
                <a:latin typeface="Calibri" panose="020F0502020204030204" pitchFamily="34" charset="0"/>
                <a:ea typeface="Times New Roman"/>
                <a:cs typeface="Arial"/>
              </a:rPr>
              <a:t>les secteurs d’activités</a:t>
            </a:r>
          </a:p>
          <a:p>
            <a:pPr marL="1346200" indent="-357188" algn="just">
              <a:spcBef>
                <a:spcPts val="400"/>
              </a:spcBef>
              <a:spcAft>
                <a:spcPts val="0"/>
              </a:spcAft>
              <a:buSzPct val="100000"/>
              <a:buFont typeface="Wingdings 3" panose="05040102010807070707" pitchFamily="18" charset="2"/>
              <a:buChar char=""/>
            </a:pPr>
            <a:r>
              <a:rPr lang="fr-FR" sz="2000" dirty="0">
                <a:solidFill>
                  <a:schemeClr val="accent4">
                    <a:lumMod val="50000"/>
                  </a:schemeClr>
                </a:solidFill>
                <a:latin typeface="Calibri" panose="020F0502020204030204" pitchFamily="34" charset="0"/>
                <a:ea typeface="Times New Roman"/>
                <a:cs typeface="Arial"/>
              </a:rPr>
              <a:t>les activités professionnelles</a:t>
            </a:r>
          </a:p>
          <a:p>
            <a:pPr marL="1346200" indent="-357188" algn="just">
              <a:spcBef>
                <a:spcPts val="400"/>
              </a:spcBef>
              <a:spcAft>
                <a:spcPts val="0"/>
              </a:spcAft>
              <a:buSzPct val="100000"/>
              <a:buFont typeface="Wingdings 3" panose="05040102010807070707" pitchFamily="18" charset="2"/>
              <a:buChar char=""/>
            </a:pPr>
            <a:r>
              <a:rPr lang="fr-FR" sz="2000" dirty="0">
                <a:solidFill>
                  <a:schemeClr val="accent4">
                    <a:lumMod val="50000"/>
                  </a:schemeClr>
                </a:solidFill>
                <a:latin typeface="Calibri" panose="020F0502020204030204" pitchFamily="34" charset="0"/>
                <a:ea typeface="Times New Roman"/>
                <a:cs typeface="Arial"/>
              </a:rPr>
              <a:t>la caractérisation d‘un ouvrage simple</a:t>
            </a:r>
          </a:p>
          <a:p>
            <a:pPr marL="1346200" indent="-357188" algn="just">
              <a:spcBef>
                <a:spcPts val="400"/>
              </a:spcBef>
              <a:spcAft>
                <a:spcPts val="0"/>
              </a:spcAft>
              <a:buSzPct val="100000"/>
              <a:buFont typeface="Wingdings 3" panose="05040102010807070707" pitchFamily="18" charset="2"/>
              <a:buChar char=""/>
            </a:pPr>
            <a:r>
              <a:rPr lang="fr-FR" sz="2000" dirty="0">
                <a:solidFill>
                  <a:schemeClr val="accent4">
                    <a:lumMod val="50000"/>
                  </a:schemeClr>
                </a:solidFill>
                <a:latin typeface="Calibri" panose="020F0502020204030204" pitchFamily="34" charset="0"/>
                <a:ea typeface="Times New Roman"/>
                <a:cs typeface="Arial"/>
              </a:rPr>
              <a:t>les tâches professionnelles</a:t>
            </a:r>
          </a:p>
          <a:p>
            <a:pPr marL="547688" indent="-103188" algn="just">
              <a:spcBef>
                <a:spcPts val="400"/>
              </a:spcBef>
              <a:spcAft>
                <a:spcPts val="0"/>
              </a:spcAft>
              <a:buSzPct val="100000"/>
              <a:buFont typeface="Wingdings" panose="05000000000000000000" pitchFamily="2" charset="2"/>
              <a:buChar char="±"/>
            </a:pPr>
            <a:r>
              <a:rPr lang="fr-FR" sz="2000" b="1" dirty="0">
                <a:solidFill>
                  <a:schemeClr val="accent4">
                    <a:lumMod val="50000"/>
                  </a:schemeClr>
                </a:solidFill>
                <a:latin typeface="Calibri" panose="020F0502020204030204" pitchFamily="34" charset="0"/>
                <a:ea typeface="Times New Roman"/>
                <a:cs typeface="Arial"/>
              </a:rPr>
              <a:t>Le référentiel de certification (RC)</a:t>
            </a:r>
          </a:p>
          <a:p>
            <a:pPr marL="1346200" indent="-357188" algn="just">
              <a:spcBef>
                <a:spcPts val="400"/>
              </a:spcBef>
              <a:spcAft>
                <a:spcPts val="0"/>
              </a:spcAft>
              <a:buSzPct val="100000"/>
              <a:buFont typeface="Wingdings 3" panose="05040102010807070707" pitchFamily="18" charset="2"/>
              <a:buChar char=""/>
              <a:tabLst>
                <a:tab pos="1346200" algn="l"/>
              </a:tabLst>
            </a:pPr>
            <a:r>
              <a:rPr lang="fr-FR" sz="2000" dirty="0">
                <a:solidFill>
                  <a:schemeClr val="accent4">
                    <a:lumMod val="50000"/>
                  </a:schemeClr>
                </a:solidFill>
                <a:latin typeface="Calibri" panose="020F0502020204030204" pitchFamily="34" charset="0"/>
                <a:ea typeface="Times New Roman"/>
                <a:cs typeface="Arial"/>
              </a:rPr>
              <a:t>les compétences</a:t>
            </a:r>
          </a:p>
          <a:p>
            <a:pPr marL="1346200" indent="-357188" algn="just">
              <a:spcBef>
                <a:spcPts val="400"/>
              </a:spcBef>
              <a:spcAft>
                <a:spcPts val="0"/>
              </a:spcAft>
              <a:buSzPct val="100000"/>
              <a:buFont typeface="Wingdings 3" panose="05040102010807070707" pitchFamily="18" charset="2"/>
              <a:buChar char=""/>
              <a:tabLst>
                <a:tab pos="1346200" algn="l"/>
              </a:tabLst>
            </a:pPr>
            <a:r>
              <a:rPr lang="fr-FR" sz="2000" dirty="0">
                <a:solidFill>
                  <a:schemeClr val="accent4">
                    <a:lumMod val="50000"/>
                  </a:schemeClr>
                </a:solidFill>
                <a:latin typeface="Calibri" panose="020F0502020204030204" pitchFamily="34" charset="0"/>
                <a:ea typeface="Times New Roman"/>
                <a:cs typeface="Arial"/>
              </a:rPr>
              <a:t>les savoirs technologiques associés</a:t>
            </a:r>
          </a:p>
          <a:p>
            <a:pPr marL="547688" indent="-103188" algn="just">
              <a:spcBef>
                <a:spcPts val="400"/>
              </a:spcBef>
              <a:spcAft>
                <a:spcPts val="0"/>
              </a:spcAft>
              <a:buSzPct val="100000"/>
              <a:buFont typeface="Wingdings" panose="05000000000000000000" pitchFamily="2" charset="2"/>
              <a:buChar char="±"/>
            </a:pPr>
            <a:r>
              <a:rPr lang="fr-FR" sz="2000" b="1" dirty="0">
                <a:solidFill>
                  <a:schemeClr val="accent4">
                    <a:lumMod val="50000"/>
                  </a:schemeClr>
                </a:solidFill>
                <a:latin typeface="Calibri" panose="020F0502020204030204" pitchFamily="34" charset="0"/>
                <a:ea typeface="Times New Roman"/>
                <a:cs typeface="Arial"/>
              </a:rPr>
              <a:t>La certification</a:t>
            </a:r>
          </a:p>
          <a:p>
            <a:pPr marL="1346200" indent="-357188" algn="just">
              <a:spcBef>
                <a:spcPts val="400"/>
              </a:spcBef>
              <a:spcAft>
                <a:spcPts val="0"/>
              </a:spcAft>
              <a:buSzPct val="100000"/>
              <a:buFont typeface="Wingdings 3" panose="05040102010807070707" pitchFamily="18" charset="2"/>
              <a:buChar char=""/>
            </a:pPr>
            <a:r>
              <a:rPr lang="fr-FR" sz="2000" dirty="0">
                <a:solidFill>
                  <a:schemeClr val="accent4">
                    <a:lumMod val="50000"/>
                  </a:schemeClr>
                </a:solidFill>
                <a:latin typeface="Calibri" panose="020F0502020204030204" pitchFamily="34" charset="0"/>
                <a:ea typeface="Times New Roman"/>
                <a:cs typeface="Arial"/>
              </a:rPr>
              <a:t>le règlement d‘examen</a:t>
            </a:r>
          </a:p>
          <a:p>
            <a:pPr marL="1346200" indent="-357188" algn="just">
              <a:spcBef>
                <a:spcPts val="400"/>
              </a:spcBef>
              <a:spcAft>
                <a:spcPts val="0"/>
              </a:spcAft>
              <a:buSzPct val="100000"/>
              <a:buFont typeface="Wingdings 3" panose="05040102010807070707" pitchFamily="18" charset="2"/>
              <a:buChar char=""/>
            </a:pPr>
            <a:r>
              <a:rPr lang="fr-FR" sz="2000" dirty="0">
                <a:solidFill>
                  <a:schemeClr val="accent4">
                    <a:lumMod val="50000"/>
                  </a:schemeClr>
                </a:solidFill>
                <a:latin typeface="Calibri" panose="020F0502020204030204" pitchFamily="34" charset="0"/>
                <a:ea typeface="Times New Roman"/>
                <a:cs typeface="Arial"/>
              </a:rPr>
              <a:t>les épreuves du domaine professionnel</a:t>
            </a:r>
          </a:p>
          <a:p>
            <a:pPr marL="1346200" indent="-357188" algn="just">
              <a:spcBef>
                <a:spcPts val="400"/>
              </a:spcBef>
              <a:spcAft>
                <a:spcPts val="0"/>
              </a:spcAft>
              <a:buSzPct val="100000"/>
              <a:buFont typeface="Wingdings 3" panose="05040102010807070707" pitchFamily="18" charset="2"/>
              <a:buChar char=""/>
            </a:pPr>
            <a:r>
              <a:rPr lang="fr-FR" sz="2000" dirty="0">
                <a:solidFill>
                  <a:schemeClr val="accent4">
                    <a:lumMod val="50000"/>
                  </a:schemeClr>
                </a:solidFill>
                <a:latin typeface="Calibri" panose="020F0502020204030204" pitchFamily="34" charset="0"/>
                <a:ea typeface="Times New Roman"/>
                <a:cs typeface="Arial"/>
              </a:rPr>
              <a:t>La correspondance entre les unités de l’ancien diplôme et du nouveau diplôme </a:t>
            </a:r>
          </a:p>
          <a:p>
            <a:pPr marL="1346200" indent="-357188" algn="just">
              <a:spcBef>
                <a:spcPts val="600"/>
              </a:spcBef>
              <a:spcAft>
                <a:spcPts val="0"/>
              </a:spcAft>
              <a:buSzPct val="100000"/>
              <a:buFont typeface="Wingdings 3" panose="05040102010807070707" pitchFamily="18" charset="2"/>
              <a:buChar char=""/>
            </a:pPr>
            <a:endParaRPr lang="fr-FR" sz="2000" dirty="0">
              <a:solidFill>
                <a:schemeClr val="accent4">
                  <a:lumMod val="50000"/>
                </a:schemeClr>
              </a:solidFill>
              <a:latin typeface="Calibri" panose="020F0502020204030204" pitchFamily="34" charset="0"/>
              <a:ea typeface="Times New Roman"/>
              <a:cs typeface="Arial"/>
            </a:endParaRPr>
          </a:p>
          <a:p>
            <a:pPr marL="137160" indent="0" algn="just">
              <a:spcBef>
                <a:spcPts val="600"/>
              </a:spcBef>
              <a:spcAft>
                <a:spcPts val="0"/>
              </a:spcAft>
              <a:buNone/>
            </a:pPr>
            <a:endParaRPr lang="fr-FR" sz="2000" dirty="0">
              <a:solidFill>
                <a:schemeClr val="accent4">
                  <a:lumMod val="50000"/>
                </a:schemeClr>
              </a:solidFill>
              <a:latin typeface="Calibri" panose="020F0502020204030204" pitchFamily="34" charset="0"/>
              <a:ea typeface="Times New Roman"/>
              <a:cs typeface="Arial"/>
            </a:endParaRPr>
          </a:p>
          <a:p>
            <a:pPr marL="137160"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a:t>
            </a: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ndParaRPr>
          </a:p>
          <a:p>
            <a:pPr marL="137160" indent="0" algn="just">
              <a:buFont typeface="Wingdings 2"/>
              <a:buNone/>
            </a:pPr>
            <a:endParaRPr lang="fr-FR" sz="2000" dirty="0">
              <a:solidFill>
                <a:schemeClr val="accent4">
                  <a:lumMod val="50000"/>
                </a:schemeClr>
              </a:solidFill>
              <a:latin typeface="Calibri" panose="020F0502020204030204" pitchFamily="34" charset="0"/>
            </a:endParaRPr>
          </a:p>
          <a:p>
            <a:pPr marL="137160" indent="0" algn="just">
              <a:buFont typeface="Wingdings 2"/>
              <a:buNone/>
            </a:pPr>
            <a:endParaRPr lang="fr-FR" sz="2000" dirty="0">
              <a:solidFill>
                <a:schemeClr val="accent4">
                  <a:lumMod val="50000"/>
                </a:schemeClr>
              </a:solidFill>
              <a:latin typeface="Calibri" panose="020F0502020204030204" pitchFamily="34" charset="0"/>
            </a:endParaRPr>
          </a:p>
        </p:txBody>
      </p:sp>
      <p:sp>
        <p:nvSpPr>
          <p:cNvPr id="9" name="Rectangle 8"/>
          <p:cNvSpPr/>
          <p:nvPr/>
        </p:nvSpPr>
        <p:spPr>
          <a:xfrm>
            <a:off x="280800" y="763200"/>
            <a:ext cx="7304450" cy="523220"/>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Déroulement de la présentation</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879756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1902567198"/>
              </p:ext>
            </p:extLst>
          </p:nvPr>
        </p:nvGraphicFramePr>
        <p:xfrm>
          <a:off x="179512" y="2027536"/>
          <a:ext cx="8856000" cy="1401360"/>
        </p:xfrm>
        <a:graphic>
          <a:graphicData uri="http://schemas.openxmlformats.org/drawingml/2006/table">
            <a:tbl>
              <a:tblPr>
                <a:tableStyleId>{5C22544A-7EE6-4342-B048-85BDC9FD1C3A}</a:tableStyleId>
              </a:tblPr>
              <a:tblGrid>
                <a:gridCol w="1944000">
                  <a:extLst>
                    <a:ext uri="{9D8B030D-6E8A-4147-A177-3AD203B41FA5}">
                      <a16:colId xmlns:a16="http://schemas.microsoft.com/office/drawing/2014/main" val="1700493523"/>
                    </a:ext>
                  </a:extLst>
                </a:gridCol>
                <a:gridCol w="6912000">
                  <a:extLst>
                    <a:ext uri="{9D8B030D-6E8A-4147-A177-3AD203B41FA5}">
                      <a16:colId xmlns:a16="http://schemas.microsoft.com/office/drawing/2014/main" val="4235408375"/>
                    </a:ext>
                  </a:extLst>
                </a:gridCol>
              </a:tblGrid>
              <a:tr h="213360">
                <a:tc>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Activités – Tâches RAP</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Capacités – Compétences RC </a:t>
                      </a: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extLst>
                  <a:ext uri="{0D108BD9-81ED-4DB2-BD59-A6C34878D82A}">
                    <a16:rowId xmlns:a16="http://schemas.microsoft.com/office/drawing/2014/main" val="708220449"/>
                  </a:ext>
                </a:extLst>
              </a:tr>
              <a:tr h="198000">
                <a:tc rowSpan="6">
                  <a:txBody>
                    <a:bodyPr/>
                    <a:lstStyle/>
                    <a:p>
                      <a:pPr algn="ctr">
                        <a:spcBef>
                          <a:spcPts val="300"/>
                        </a:spcBef>
                        <a:spcAft>
                          <a:spcPts val="300"/>
                        </a:spcAf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1 - Identifier, classer et hiérarchiser les informations esthétiques et stylistiques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492054667"/>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2 - Identifier, classer et interpréter les informations techniques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128753013"/>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3 - Identifier des données d’un cahier des charges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751896656"/>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4 - Identifier les caractéristiques esthétiques, stylistiques et contextuelles d'un mobilier ou d’un agencement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337462992"/>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5 - Identifier des contraintes esthétiques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921585870"/>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6 - Identifier les contraintes techniques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359940143"/>
                  </a:ext>
                </a:extLst>
              </a:tr>
            </a:tbl>
          </a:graphicData>
        </a:graphic>
      </p:graphicFrame>
      <p:cxnSp>
        <p:nvCxnSpPr>
          <p:cNvPr id="4" name="Connecteur droit avec flèche 3"/>
          <p:cNvCxnSpPr/>
          <p:nvPr/>
        </p:nvCxnSpPr>
        <p:spPr>
          <a:xfrm>
            <a:off x="2123776" y="2132856"/>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compétences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9" name="Ellipse 8"/>
          <p:cNvSpPr/>
          <p:nvPr/>
        </p:nvSpPr>
        <p:spPr>
          <a:xfrm>
            <a:off x="35495" y="2238178"/>
            <a:ext cx="2135165" cy="1478854"/>
          </a:xfrm>
          <a:prstGeom prst="ellipse">
            <a:avLst/>
          </a:prstGeom>
          <a:solidFill>
            <a:schemeClr val="accent3">
              <a:lumMod val="40000"/>
              <a:lumOff val="6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A1 - Etude de l’ouvrage               à ré</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ali</a:t>
            </a: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ser</a:t>
            </a:r>
            <a:endParaRPr lang="fr-FR" sz="1200" dirty="0">
              <a:latin typeface="Calibri" panose="020F0502020204030204" pitchFamily="34" charset="0"/>
              <a:ea typeface="Times New Roman" panose="02020603050405020304" pitchFamily="18" charset="0"/>
              <a:cs typeface="Calibri" panose="020F0502020204030204" pitchFamily="34" charset="0"/>
            </a:endParaRPr>
          </a:p>
        </p:txBody>
      </p:sp>
      <p:sp>
        <p:nvSpPr>
          <p:cNvPr id="12" name="Rectangle 11"/>
          <p:cNvSpPr/>
          <p:nvPr/>
        </p:nvSpPr>
        <p:spPr>
          <a:xfrm rot="20581150">
            <a:off x="7440393" y="2190279"/>
            <a:ext cx="1471878" cy="584775"/>
          </a:xfrm>
          <a:prstGeom prst="rect">
            <a:avLst/>
          </a:prstGeom>
        </p:spPr>
        <p:txBody>
          <a:bodyPr wrap="non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C1 Capacité :</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S’INFORMER</a:t>
            </a:r>
            <a:endParaRPr lang="fr-FR" sz="1600" dirty="0">
              <a:solidFill>
                <a:schemeClr val="bg1">
                  <a:lumMod val="65000"/>
                </a:schemeClr>
              </a:solidFill>
            </a:endParaRPr>
          </a:p>
        </p:txBody>
      </p:sp>
    </p:spTree>
    <p:extLst>
      <p:ext uri="{BB962C8B-B14F-4D97-AF65-F5344CB8AC3E}">
        <p14:creationId xmlns:p14="http://schemas.microsoft.com/office/powerpoint/2010/main" val="519935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3990748787"/>
              </p:ext>
            </p:extLst>
          </p:nvPr>
        </p:nvGraphicFramePr>
        <p:xfrm>
          <a:off x="179512" y="2027536"/>
          <a:ext cx="8856000" cy="2391360"/>
        </p:xfrm>
        <a:graphic>
          <a:graphicData uri="http://schemas.openxmlformats.org/drawingml/2006/table">
            <a:tbl>
              <a:tblPr>
                <a:tableStyleId>{5C22544A-7EE6-4342-B048-85BDC9FD1C3A}</a:tableStyleId>
              </a:tblPr>
              <a:tblGrid>
                <a:gridCol w="1944000">
                  <a:extLst>
                    <a:ext uri="{9D8B030D-6E8A-4147-A177-3AD203B41FA5}">
                      <a16:colId xmlns:a16="http://schemas.microsoft.com/office/drawing/2014/main" val="1700493523"/>
                    </a:ext>
                  </a:extLst>
                </a:gridCol>
                <a:gridCol w="6912000">
                  <a:extLst>
                    <a:ext uri="{9D8B030D-6E8A-4147-A177-3AD203B41FA5}">
                      <a16:colId xmlns:a16="http://schemas.microsoft.com/office/drawing/2014/main" val="4235408375"/>
                    </a:ext>
                  </a:extLst>
                </a:gridCol>
              </a:tblGrid>
              <a:tr h="213360">
                <a:tc>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Activités – Tâches RAP</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Capacités – Compétences RC </a:t>
                      </a: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extLst>
                  <a:ext uri="{0D108BD9-81ED-4DB2-BD59-A6C34878D82A}">
                    <a16:rowId xmlns:a16="http://schemas.microsoft.com/office/drawing/2014/main" val="708220449"/>
                  </a:ext>
                </a:extLst>
              </a:tr>
              <a:tr h="198000">
                <a:tc rowSpan="6">
                  <a:txBody>
                    <a:bodyPr/>
                    <a:lstStyle/>
                    <a:p>
                      <a:pPr algn="ctr">
                        <a:spcBef>
                          <a:spcPts val="300"/>
                        </a:spcBef>
                        <a:spcAft>
                          <a:spcPts val="300"/>
                        </a:spcAf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1 - Identifier, classer et hiérarchiser les informations esthétiques et stylistiques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492054667"/>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2 - Identifier, classer et interpréter les informations techniques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128753013"/>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3 - Identifier des données d’un cahier des charges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751896656"/>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4 - Identifier les caractéristiques esthétiques, stylistiques et contextuelles d'un mobilier ou d’un agencement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337462992"/>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5 - Identifier des contraintes esthétiques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921585870"/>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6 - Identifier les contraintes techniques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359940143"/>
                  </a:ext>
                </a:extLst>
              </a:tr>
              <a:tr h="198000">
                <a:tc rowSpan="5">
                  <a:txBody>
                    <a:bodyPr/>
                    <a:lstStyle/>
                    <a:p>
                      <a:pPr algn="ctr">
                        <a:spcBef>
                          <a:spcPts val="300"/>
                        </a:spcBef>
                        <a:spcAft>
                          <a:spcPts val="300"/>
                        </a:spcAf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lnB w="9525"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1 - Traduire graphiquement des intentions esthétiques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1070433651"/>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2 - Proposer et justifier les solutions techniques et esthétiques de réalisation</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365086633"/>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3 - Traduire graphiquement des solutions fonctionnelles et techniques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905941413"/>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4 - Établir les quantitatifs de matériaux, d’éléments d’ornementation, de quincaillerie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2459969495"/>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5 - Établir des documents de fabrication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883382550"/>
                  </a:ext>
                </a:extLst>
              </a:tr>
            </a:tbl>
          </a:graphicData>
        </a:graphic>
      </p:graphicFrame>
      <p:cxnSp>
        <p:nvCxnSpPr>
          <p:cNvPr id="4" name="Connecteur droit avec flèche 3"/>
          <p:cNvCxnSpPr/>
          <p:nvPr/>
        </p:nvCxnSpPr>
        <p:spPr>
          <a:xfrm>
            <a:off x="2123776" y="2132856"/>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compétences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10" name="Ellipse 9"/>
          <p:cNvSpPr/>
          <p:nvPr/>
        </p:nvSpPr>
        <p:spPr>
          <a:xfrm>
            <a:off x="35495" y="2238178"/>
            <a:ext cx="2135165" cy="1478854"/>
          </a:xfrm>
          <a:prstGeom prst="ellipse">
            <a:avLst/>
          </a:prstGeom>
          <a:solidFill>
            <a:schemeClr val="accent3">
              <a:lumMod val="40000"/>
              <a:lumOff val="6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A1 - Etude de l’ouvrage               à ré</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ali</a:t>
            </a: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ser</a:t>
            </a:r>
            <a:endParaRPr lang="fr-FR" sz="1200" dirty="0">
              <a:latin typeface="Calibri" panose="020F0502020204030204" pitchFamily="34" charset="0"/>
              <a:ea typeface="Times New Roman" panose="02020603050405020304" pitchFamily="18" charset="0"/>
              <a:cs typeface="Calibri" panose="020F0502020204030204" pitchFamily="34" charset="0"/>
            </a:endParaRPr>
          </a:p>
        </p:txBody>
      </p:sp>
      <p:sp>
        <p:nvSpPr>
          <p:cNvPr id="11" name="Ellipse 10"/>
          <p:cNvSpPr/>
          <p:nvPr/>
        </p:nvSpPr>
        <p:spPr>
          <a:xfrm>
            <a:off x="35496" y="3429000"/>
            <a:ext cx="2135165" cy="144016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A2 - Préparation de la fabrication</a:t>
            </a:r>
            <a:endParaRPr lang="fr-FR" sz="1200" dirty="0">
              <a:latin typeface="Calibri" panose="020F0502020204030204" pitchFamily="34" charset="0"/>
              <a:ea typeface="Times New Roman" panose="02020603050405020304" pitchFamily="18" charset="0"/>
              <a:cs typeface="Calibri" panose="020F0502020204030204" pitchFamily="34" charset="0"/>
            </a:endParaRPr>
          </a:p>
        </p:txBody>
      </p:sp>
      <p:sp>
        <p:nvSpPr>
          <p:cNvPr id="13" name="Rectangle 12"/>
          <p:cNvSpPr/>
          <p:nvPr/>
        </p:nvSpPr>
        <p:spPr>
          <a:xfrm rot="20581150">
            <a:off x="7440393" y="2190279"/>
            <a:ext cx="1471878" cy="584775"/>
          </a:xfrm>
          <a:prstGeom prst="rect">
            <a:avLst/>
          </a:prstGeom>
        </p:spPr>
        <p:txBody>
          <a:bodyPr wrap="non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C1 Capacité :</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S’INFORMER</a:t>
            </a:r>
            <a:endParaRPr lang="fr-FR" sz="1600" dirty="0">
              <a:solidFill>
                <a:schemeClr val="bg1">
                  <a:lumMod val="65000"/>
                </a:schemeClr>
              </a:solidFill>
            </a:endParaRPr>
          </a:p>
        </p:txBody>
      </p:sp>
      <p:sp>
        <p:nvSpPr>
          <p:cNvPr id="15" name="Rectangle 14"/>
          <p:cNvSpPr/>
          <p:nvPr/>
        </p:nvSpPr>
        <p:spPr>
          <a:xfrm rot="20642928">
            <a:off x="7480146" y="3462063"/>
            <a:ext cx="1542410" cy="584775"/>
          </a:xfrm>
          <a:prstGeom prst="rect">
            <a:avLst/>
          </a:prstGeom>
        </p:spPr>
        <p:txBody>
          <a:bodyPr wrap="non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C2 Capacité : </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PRÉPARER</a:t>
            </a:r>
            <a:endParaRPr lang="fr-FR" sz="1600" dirty="0">
              <a:solidFill>
                <a:schemeClr val="bg1">
                  <a:lumMod val="65000"/>
                </a:schemeClr>
              </a:solidFill>
            </a:endParaRPr>
          </a:p>
        </p:txBody>
      </p:sp>
    </p:spTree>
    <p:extLst>
      <p:ext uri="{BB962C8B-B14F-4D97-AF65-F5344CB8AC3E}">
        <p14:creationId xmlns:p14="http://schemas.microsoft.com/office/powerpoint/2010/main" val="3265818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1519894904"/>
              </p:ext>
            </p:extLst>
          </p:nvPr>
        </p:nvGraphicFramePr>
        <p:xfrm>
          <a:off x="179512" y="2027536"/>
          <a:ext cx="8856000" cy="4143120"/>
        </p:xfrm>
        <a:graphic>
          <a:graphicData uri="http://schemas.openxmlformats.org/drawingml/2006/table">
            <a:tbl>
              <a:tblPr>
                <a:tableStyleId>{5C22544A-7EE6-4342-B048-85BDC9FD1C3A}</a:tableStyleId>
              </a:tblPr>
              <a:tblGrid>
                <a:gridCol w="1944000">
                  <a:extLst>
                    <a:ext uri="{9D8B030D-6E8A-4147-A177-3AD203B41FA5}">
                      <a16:colId xmlns:a16="http://schemas.microsoft.com/office/drawing/2014/main" val="1700493523"/>
                    </a:ext>
                  </a:extLst>
                </a:gridCol>
                <a:gridCol w="6912000">
                  <a:extLst>
                    <a:ext uri="{9D8B030D-6E8A-4147-A177-3AD203B41FA5}">
                      <a16:colId xmlns:a16="http://schemas.microsoft.com/office/drawing/2014/main" val="4235408375"/>
                    </a:ext>
                  </a:extLst>
                </a:gridCol>
              </a:tblGrid>
              <a:tr h="213360">
                <a:tc>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Activités – Tâches RAP</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Capacités – Compétences RC </a:t>
                      </a: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extLst>
                  <a:ext uri="{0D108BD9-81ED-4DB2-BD59-A6C34878D82A}">
                    <a16:rowId xmlns:a16="http://schemas.microsoft.com/office/drawing/2014/main" val="708220449"/>
                  </a:ext>
                </a:extLst>
              </a:tr>
              <a:tr h="198000">
                <a:tc rowSpan="6">
                  <a:txBody>
                    <a:bodyPr/>
                    <a:lstStyle/>
                    <a:p>
                      <a:pPr algn="ctr">
                        <a:spcBef>
                          <a:spcPts val="300"/>
                        </a:spcBef>
                        <a:spcAft>
                          <a:spcPts val="300"/>
                        </a:spcAf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1 - Identifier, classer et hiérarchiser les informations esthétiques et stylistiques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492054667"/>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2 - Identifier, classer et interpréter les informations techniques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128753013"/>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3 - Identifier des données d’un cahier des charges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751896656"/>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4 - Identifier les caractéristiques esthétiques, stylistiques et contextuelles d'un mobilier ou d’un agencement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337462992"/>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5 - Identifier des contraintes esthétiques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921585870"/>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6 - Identifier les contraintes techniques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359940143"/>
                  </a:ext>
                </a:extLst>
              </a:tr>
              <a:tr h="198000">
                <a:tc rowSpan="5">
                  <a:txBody>
                    <a:bodyPr/>
                    <a:lstStyle/>
                    <a:p>
                      <a:pPr algn="ctr">
                        <a:spcBef>
                          <a:spcPts val="300"/>
                        </a:spcBef>
                        <a:spcAft>
                          <a:spcPts val="300"/>
                        </a:spcAf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1 - Traduire graphiquement des intentions esthétiques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1070433651"/>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2 - Proposer et justifier les solutions techniques et esthétiques de réalisation</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365086633"/>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3 - Traduire graphiquement des solutions fonctionnelles et techniques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905941413"/>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4 - Établir les quantitatifs de matériaux, d’éléments d’ornementation, de quincaillerie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2459969495"/>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5 - Établir des documents de fabrication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1883382550"/>
                  </a:ext>
                </a:extLst>
              </a:tr>
              <a:tr h="198000">
                <a:tc rowSpan="8">
                  <a:txBody>
                    <a:bodyPr/>
                    <a:lstStyle/>
                    <a:p>
                      <a:pPr algn="ctr">
                        <a:spcBef>
                          <a:spcPts val="300"/>
                        </a:spcBef>
                        <a:spcAft>
                          <a:spcPts val="300"/>
                        </a:spcAft>
                      </a:pPr>
                      <a:endParaRPr lang="fr-FR" sz="14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1 - Organiser et mettre en sécurité son poste de travail</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998850050"/>
                  </a:ext>
                </a:extLst>
              </a:tr>
              <a:tr h="198000">
                <a:tc vMerge="1">
                  <a:txBody>
                    <a:bodyPr/>
                    <a:lstStyle/>
                    <a:p>
                      <a:pPr marL="259715" indent="-22352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2 - Exécuter les tracés et les épures d'un ouvrage</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197285855"/>
                  </a:ext>
                </a:extLst>
              </a:tr>
              <a:tr h="198000">
                <a:tc vMerge="1">
                  <a:txBody>
                    <a:bodyPr/>
                    <a:lstStyle/>
                    <a:p>
                      <a:pPr marL="259715" indent="-22352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3 - Préparer les matériaux, les éléments d’ornementation, la quincaillerie</a:t>
                      </a:r>
                      <a:r>
                        <a:rPr lang="fr-FR" sz="1200" dirty="0">
                          <a:solidFill>
                            <a:srgbClr val="253D75"/>
                          </a:solidFill>
                          <a:effectLst/>
                          <a:highlight>
                            <a:srgbClr val="00FF00"/>
                          </a:highlight>
                          <a:latin typeface="Calibri" panose="020F0502020204030204" pitchFamily="34" charset="0"/>
                          <a:cs typeface="Calibri" panose="020F0502020204030204" pitchFamily="34" charset="0"/>
                        </a:rPr>
                        <a: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061194490"/>
                  </a:ext>
                </a:extLst>
              </a:tr>
              <a:tr h="198000">
                <a:tc vMerge="1">
                  <a:txBody>
                    <a:bodyPr/>
                    <a:lstStyle/>
                    <a:p>
                      <a:pPr marL="259715" indent="-22352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4 - Installer et régler les outillages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836189534"/>
                  </a:ext>
                </a:extLst>
              </a:tr>
              <a:tr h="365760">
                <a:tc vMerge="1">
                  <a:txBody>
                    <a:bodyPr/>
                    <a:lstStyle/>
                    <a:p>
                      <a:pPr marL="259715" indent="-22352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5 - Effectuer les opérations manuelles et d’usinage sur machines conventionnelles ou à positionnement numérique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732143452"/>
                  </a:ext>
                </a:extLst>
              </a:tr>
              <a:tr h="198000">
                <a:tc vMerge="1">
                  <a:txBody>
                    <a:bodyPr/>
                    <a:lstStyle/>
                    <a:p>
                      <a:pPr marL="259715" indent="-22352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6 - Réaliser les opérations de plaquage</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409305871"/>
                  </a:ext>
                </a:extLst>
              </a:tr>
              <a:tr h="198000">
                <a:tc vMerge="1">
                  <a:txBody>
                    <a:bodyPr/>
                    <a:lstStyle/>
                    <a:p>
                      <a:pPr marL="259715" indent="-223520">
                        <a:spcAft>
                          <a:spcPts val="0"/>
                        </a:spcAft>
                        <a:tabLst>
                          <a:tab pos="47625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476250" algn="l"/>
                        </a:tabLst>
                      </a:pPr>
                      <a:r>
                        <a:rPr lang="fr-FR" sz="1200" dirty="0">
                          <a:solidFill>
                            <a:srgbClr val="253D75"/>
                          </a:solidFill>
                          <a:effectLst/>
                          <a:latin typeface="Calibri" panose="020F0502020204030204" pitchFamily="34" charset="0"/>
                          <a:cs typeface="Calibri" panose="020F0502020204030204" pitchFamily="34" charset="0"/>
                        </a:rPr>
                        <a:t>7 - Conduire les opérations de montage et de finition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181155420"/>
                  </a:ext>
                </a:extLst>
              </a:tr>
              <a:tr h="198000">
                <a:tc vMerge="1">
                  <a:txBody>
                    <a:bodyPr/>
                    <a:lstStyle/>
                    <a:p>
                      <a:pPr marL="259715" indent="-223520">
                        <a:spcAft>
                          <a:spcPts val="0"/>
                        </a:spcAft>
                        <a:tabLst>
                          <a:tab pos="47625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476250" algn="l"/>
                        </a:tabLst>
                      </a:pPr>
                      <a:r>
                        <a:rPr lang="fr-FR" sz="1200" dirty="0">
                          <a:solidFill>
                            <a:srgbClr val="253D75"/>
                          </a:solidFill>
                          <a:effectLst/>
                          <a:latin typeface="Calibri" panose="020F0502020204030204" pitchFamily="34" charset="0"/>
                          <a:cs typeface="Calibri" panose="020F0502020204030204" pitchFamily="34" charset="0"/>
                        </a:rPr>
                        <a:t>8 - Conditionner et installer les ouvrages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785001930"/>
                  </a:ext>
                </a:extLst>
              </a:tr>
            </a:tbl>
          </a:graphicData>
        </a:graphic>
      </p:graphicFrame>
      <p:cxnSp>
        <p:nvCxnSpPr>
          <p:cNvPr id="4" name="Connecteur droit avec flèche 3"/>
          <p:cNvCxnSpPr/>
          <p:nvPr/>
        </p:nvCxnSpPr>
        <p:spPr>
          <a:xfrm>
            <a:off x="2123776" y="2132856"/>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compétences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12" name="Ellipse 11"/>
          <p:cNvSpPr/>
          <p:nvPr/>
        </p:nvSpPr>
        <p:spPr>
          <a:xfrm>
            <a:off x="35495" y="2238178"/>
            <a:ext cx="2135165" cy="1478854"/>
          </a:xfrm>
          <a:prstGeom prst="ellipse">
            <a:avLst/>
          </a:prstGeom>
          <a:solidFill>
            <a:schemeClr val="accent3">
              <a:lumMod val="40000"/>
              <a:lumOff val="6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A1 - Etude de l’ouvrage               à ré</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ali</a:t>
            </a: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ser</a:t>
            </a:r>
            <a:endParaRPr lang="fr-FR" sz="1200" dirty="0">
              <a:latin typeface="Calibri" panose="020F0502020204030204" pitchFamily="34" charset="0"/>
              <a:ea typeface="Times New Roman" panose="02020603050405020304" pitchFamily="18" charset="0"/>
              <a:cs typeface="Calibri" panose="020F0502020204030204" pitchFamily="34" charset="0"/>
            </a:endParaRPr>
          </a:p>
        </p:txBody>
      </p:sp>
      <p:sp>
        <p:nvSpPr>
          <p:cNvPr id="13" name="Ellipse 12"/>
          <p:cNvSpPr/>
          <p:nvPr/>
        </p:nvSpPr>
        <p:spPr>
          <a:xfrm>
            <a:off x="35496" y="3429000"/>
            <a:ext cx="2135165" cy="144016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A2 - Préparation de la fabrication</a:t>
            </a:r>
            <a:endParaRPr lang="fr-FR" sz="1200" dirty="0">
              <a:latin typeface="Calibri" panose="020F0502020204030204" pitchFamily="34" charset="0"/>
              <a:ea typeface="Times New Roman" panose="02020603050405020304" pitchFamily="18" charset="0"/>
              <a:cs typeface="Calibri" panose="020F0502020204030204" pitchFamily="34" charset="0"/>
            </a:endParaRPr>
          </a:p>
        </p:txBody>
      </p:sp>
      <p:sp>
        <p:nvSpPr>
          <p:cNvPr id="15" name="Ellipse 14"/>
          <p:cNvSpPr/>
          <p:nvPr/>
        </p:nvSpPr>
        <p:spPr>
          <a:xfrm>
            <a:off x="35496" y="4365104"/>
            <a:ext cx="2160240" cy="1800200"/>
          </a:xfrm>
          <a:prstGeom prst="ellipse">
            <a:avLst/>
          </a:prstGeom>
          <a:solidFill>
            <a:schemeClr val="accent3">
              <a:lumMod val="40000"/>
              <a:lumOff val="6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A3 - Fabrication de l’ouvrage</a:t>
            </a:r>
          </a:p>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A4 - Conditionnement, livraison et installation</a:t>
            </a:r>
            <a:endParaRPr lang="fr-FR" sz="1400" dirty="0">
              <a:latin typeface="Calibri" panose="020F0502020204030204" pitchFamily="34" charset="0"/>
              <a:ea typeface="Times New Roman" panose="02020603050405020304" pitchFamily="18" charset="0"/>
              <a:cs typeface="Calibri" panose="020F0502020204030204" pitchFamily="34" charset="0"/>
            </a:endParaRPr>
          </a:p>
        </p:txBody>
      </p:sp>
      <p:sp>
        <p:nvSpPr>
          <p:cNvPr id="16" name="Rectangle 15"/>
          <p:cNvSpPr/>
          <p:nvPr/>
        </p:nvSpPr>
        <p:spPr>
          <a:xfrm rot="20581150">
            <a:off x="7440393" y="2190279"/>
            <a:ext cx="1471878" cy="584775"/>
          </a:xfrm>
          <a:prstGeom prst="rect">
            <a:avLst/>
          </a:prstGeom>
        </p:spPr>
        <p:txBody>
          <a:bodyPr wrap="non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C1 Capacité :</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S’INFORMER</a:t>
            </a:r>
            <a:endParaRPr lang="fr-FR" sz="1600" dirty="0">
              <a:solidFill>
                <a:schemeClr val="bg1">
                  <a:lumMod val="65000"/>
                </a:schemeClr>
              </a:solidFill>
            </a:endParaRPr>
          </a:p>
        </p:txBody>
      </p:sp>
      <p:sp>
        <p:nvSpPr>
          <p:cNvPr id="20" name="Rectangle 19"/>
          <p:cNvSpPr/>
          <p:nvPr/>
        </p:nvSpPr>
        <p:spPr>
          <a:xfrm rot="20642928">
            <a:off x="7480146" y="3462063"/>
            <a:ext cx="1542410" cy="584775"/>
          </a:xfrm>
          <a:prstGeom prst="rect">
            <a:avLst/>
          </a:prstGeom>
        </p:spPr>
        <p:txBody>
          <a:bodyPr wrap="non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C2 Capacité : </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PRÉPARER</a:t>
            </a:r>
            <a:endParaRPr lang="fr-FR" sz="1600" dirty="0">
              <a:solidFill>
                <a:schemeClr val="bg1">
                  <a:lumMod val="65000"/>
                </a:schemeClr>
              </a:solidFill>
            </a:endParaRPr>
          </a:p>
        </p:txBody>
      </p:sp>
      <p:sp>
        <p:nvSpPr>
          <p:cNvPr id="21" name="Rectangle 20"/>
          <p:cNvSpPr/>
          <p:nvPr/>
        </p:nvSpPr>
        <p:spPr>
          <a:xfrm rot="20747336">
            <a:off x="7302582" y="4446273"/>
            <a:ext cx="1471878" cy="830997"/>
          </a:xfrm>
          <a:prstGeom prst="rect">
            <a:avLst/>
          </a:prstGeom>
        </p:spPr>
        <p:txBody>
          <a:bodyPr wrap="squar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C3 Capacité : FABRIQUER,</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INSTALLER</a:t>
            </a:r>
          </a:p>
        </p:txBody>
      </p:sp>
    </p:spTree>
    <p:extLst>
      <p:ext uri="{BB962C8B-B14F-4D97-AF65-F5344CB8AC3E}">
        <p14:creationId xmlns:p14="http://schemas.microsoft.com/office/powerpoint/2010/main" val="3814621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2226723192"/>
              </p:ext>
            </p:extLst>
          </p:nvPr>
        </p:nvGraphicFramePr>
        <p:xfrm>
          <a:off x="179512" y="2027536"/>
          <a:ext cx="8856000" cy="4783200"/>
        </p:xfrm>
        <a:graphic>
          <a:graphicData uri="http://schemas.openxmlformats.org/drawingml/2006/table">
            <a:tbl>
              <a:tblPr>
                <a:tableStyleId>{5C22544A-7EE6-4342-B048-85BDC9FD1C3A}</a:tableStyleId>
              </a:tblPr>
              <a:tblGrid>
                <a:gridCol w="1944000">
                  <a:extLst>
                    <a:ext uri="{9D8B030D-6E8A-4147-A177-3AD203B41FA5}">
                      <a16:colId xmlns:a16="http://schemas.microsoft.com/office/drawing/2014/main" val="1700493523"/>
                    </a:ext>
                  </a:extLst>
                </a:gridCol>
                <a:gridCol w="6912000">
                  <a:extLst>
                    <a:ext uri="{9D8B030D-6E8A-4147-A177-3AD203B41FA5}">
                      <a16:colId xmlns:a16="http://schemas.microsoft.com/office/drawing/2014/main" val="4235408375"/>
                    </a:ext>
                  </a:extLst>
                </a:gridCol>
              </a:tblGrid>
              <a:tr h="213360">
                <a:tc>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Activités – Tâches RAP</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Capacités – Compétences RC </a:t>
                      </a: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extLst>
                  <a:ext uri="{0D108BD9-81ED-4DB2-BD59-A6C34878D82A}">
                    <a16:rowId xmlns:a16="http://schemas.microsoft.com/office/drawing/2014/main" val="708220449"/>
                  </a:ext>
                </a:extLst>
              </a:tr>
              <a:tr h="198000">
                <a:tc rowSpan="6">
                  <a:txBody>
                    <a:bodyPr/>
                    <a:lstStyle/>
                    <a:p>
                      <a:pPr algn="ctr">
                        <a:spcBef>
                          <a:spcPts val="300"/>
                        </a:spcBef>
                        <a:spcAft>
                          <a:spcPts val="300"/>
                        </a:spcAf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1 - Identifier, classer et hiérarchiser les informations esthétiques et stylistiques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492054667"/>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2 - Identifier, classer et interpréter les informations techniques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128753013"/>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3 - Identifier des données d’un cahier des charges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751896656"/>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4 - Identifier les caractéristiques esthétiques, stylistiques et contextuelles d'un mobilier ou d’un agencement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337462992"/>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5 - Identifier des contraintes esthétiques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921585870"/>
                  </a:ext>
                </a:extLst>
              </a:tr>
              <a:tr h="198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6 - Identifier les contraintes techniques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359940143"/>
                  </a:ext>
                </a:extLst>
              </a:tr>
              <a:tr h="198000">
                <a:tc rowSpan="5">
                  <a:txBody>
                    <a:bodyPr/>
                    <a:lstStyle/>
                    <a:p>
                      <a:pPr algn="ctr">
                        <a:spcBef>
                          <a:spcPts val="300"/>
                        </a:spcBef>
                        <a:spcAft>
                          <a:spcPts val="300"/>
                        </a:spcAf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1 - Traduire graphiquement des intentions esthétiques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1070433651"/>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2 - Proposer et justifier les solutions techniques et esthétiques de réalisation</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365086633"/>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3 - Traduire graphiquement des solutions fonctionnelles et techniques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905941413"/>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4 - Établir les quantitatifs de matériaux, d’éléments d’ornementation, de quincaillerie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2459969495"/>
                  </a:ext>
                </a:extLst>
              </a:tr>
              <a:tr h="198000">
                <a:tc vMerge="1">
                  <a:txBody>
                    <a:bodyPr/>
                    <a:lstStyle/>
                    <a:p>
                      <a:pPr marL="216535" indent="-18034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5 - Établir des documents de fabrication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1883382550"/>
                  </a:ext>
                </a:extLst>
              </a:tr>
              <a:tr h="198000">
                <a:tc rowSpan="8">
                  <a:txBody>
                    <a:bodyPr/>
                    <a:lstStyle/>
                    <a:p>
                      <a:pPr algn="ctr">
                        <a:spcBef>
                          <a:spcPts val="300"/>
                        </a:spcBef>
                        <a:spcAft>
                          <a:spcPts val="300"/>
                        </a:spcAft>
                      </a:pPr>
                      <a:endParaRPr lang="fr-FR" sz="14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1 - Organiser et mettre en sécurité son poste de travail</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998850050"/>
                  </a:ext>
                </a:extLst>
              </a:tr>
              <a:tr h="198000">
                <a:tc vMerge="1">
                  <a:txBody>
                    <a:bodyPr/>
                    <a:lstStyle/>
                    <a:p>
                      <a:pPr marL="259715" indent="-22352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2 - Exécuter les tracés et les épures d'un ouvrage</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197285855"/>
                  </a:ext>
                </a:extLst>
              </a:tr>
              <a:tr h="198000">
                <a:tc vMerge="1">
                  <a:txBody>
                    <a:bodyPr/>
                    <a:lstStyle/>
                    <a:p>
                      <a:pPr marL="259715" indent="-22352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3 - Préparer les matériaux, les éléments d’ornementation, la quincaillerie</a:t>
                      </a:r>
                      <a:r>
                        <a:rPr lang="fr-FR" sz="1200" dirty="0">
                          <a:solidFill>
                            <a:srgbClr val="253D75"/>
                          </a:solidFill>
                          <a:effectLst/>
                          <a:highlight>
                            <a:srgbClr val="00FF00"/>
                          </a:highlight>
                          <a:latin typeface="Calibri" panose="020F0502020204030204" pitchFamily="34" charset="0"/>
                          <a:cs typeface="Calibri" panose="020F0502020204030204" pitchFamily="34" charset="0"/>
                        </a:rPr>
                        <a: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061194490"/>
                  </a:ext>
                </a:extLst>
              </a:tr>
              <a:tr h="198000">
                <a:tc vMerge="1">
                  <a:txBody>
                    <a:bodyPr/>
                    <a:lstStyle/>
                    <a:p>
                      <a:pPr marL="259715" indent="-22352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4 - Installer et régler les outillages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836189534"/>
                  </a:ext>
                </a:extLst>
              </a:tr>
              <a:tr h="365760">
                <a:tc vMerge="1">
                  <a:txBody>
                    <a:bodyPr/>
                    <a:lstStyle/>
                    <a:p>
                      <a:pPr marL="259715" indent="-22352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5 - Effectuer les opérations manuelles et d’usinage sur machines conventionnelles ou à positionnement numérique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732143452"/>
                  </a:ext>
                </a:extLst>
              </a:tr>
              <a:tr h="198000">
                <a:tc vMerge="1">
                  <a:txBody>
                    <a:bodyPr/>
                    <a:lstStyle/>
                    <a:p>
                      <a:pPr marL="259715" indent="-223520">
                        <a:spcAft>
                          <a:spcPts val="0"/>
                        </a:spcAft>
                        <a:tabLst>
                          <a:tab pos="306070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6 - Réaliser les opérations de plaquage</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409305871"/>
                  </a:ext>
                </a:extLst>
              </a:tr>
              <a:tr h="198000">
                <a:tc vMerge="1">
                  <a:txBody>
                    <a:bodyPr/>
                    <a:lstStyle/>
                    <a:p>
                      <a:pPr marL="259715" indent="-223520">
                        <a:spcAft>
                          <a:spcPts val="0"/>
                        </a:spcAft>
                        <a:tabLst>
                          <a:tab pos="47625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476250" algn="l"/>
                        </a:tabLst>
                      </a:pPr>
                      <a:r>
                        <a:rPr lang="fr-FR" sz="1200" dirty="0">
                          <a:solidFill>
                            <a:srgbClr val="253D75"/>
                          </a:solidFill>
                          <a:effectLst/>
                          <a:latin typeface="Calibri" panose="020F0502020204030204" pitchFamily="34" charset="0"/>
                          <a:cs typeface="Calibri" panose="020F0502020204030204" pitchFamily="34" charset="0"/>
                        </a:rPr>
                        <a:t>7 - Conduire les opérations de montage et de finition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181155420"/>
                  </a:ext>
                </a:extLst>
              </a:tr>
              <a:tr h="198000">
                <a:tc vMerge="1">
                  <a:txBody>
                    <a:bodyPr/>
                    <a:lstStyle/>
                    <a:p>
                      <a:pPr marL="259715" indent="-223520">
                        <a:spcAft>
                          <a:spcPts val="0"/>
                        </a:spcAft>
                        <a:tabLst>
                          <a:tab pos="47625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59715" indent="-223520">
                        <a:spcAft>
                          <a:spcPts val="0"/>
                        </a:spcAft>
                        <a:tabLst>
                          <a:tab pos="476250" algn="l"/>
                        </a:tabLst>
                      </a:pPr>
                      <a:r>
                        <a:rPr lang="fr-FR" sz="1200" dirty="0">
                          <a:solidFill>
                            <a:srgbClr val="253D75"/>
                          </a:solidFill>
                          <a:effectLst/>
                          <a:latin typeface="Calibri" panose="020F0502020204030204" pitchFamily="34" charset="0"/>
                          <a:cs typeface="Calibri" panose="020F0502020204030204" pitchFamily="34" charset="0"/>
                        </a:rPr>
                        <a:t>8 - Conditionner et installer les ouvrages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785001930"/>
                  </a:ext>
                </a:extLst>
              </a:tr>
              <a:tr h="198000">
                <a:tc>
                  <a:txBody>
                    <a:bodyPr/>
                    <a:lstStyle/>
                    <a:p>
                      <a:pPr algn="ctr">
                        <a:spcBef>
                          <a:spcPts val="300"/>
                        </a:spcBef>
                        <a:spcAft>
                          <a:spcPts val="300"/>
                        </a:spcAft>
                      </a:pPr>
                      <a:r>
                        <a:rPr kumimoji="0" lang="fr-FR" sz="1400" b="0" kern="1200" baseline="0" dirty="0">
                          <a:solidFill>
                            <a:schemeClr val="accent3">
                              <a:lumMod val="40000"/>
                              <a:lumOff val="60000"/>
                            </a:schemeClr>
                          </a:solidFill>
                          <a:effectLst/>
                          <a:latin typeface="Calibri" panose="020F0502020204030204" pitchFamily="34" charset="0"/>
                          <a:ea typeface="+mn-ea"/>
                          <a:cs typeface="Arial" panose="020B0604020202020204" pitchFamily="34" charset="0"/>
                        </a:rPr>
                        <a:t>A5 - Maintenance des matériels</a:t>
                      </a: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marL="259715" indent="-223520">
                        <a:spcAft>
                          <a:spcPts val="0"/>
                        </a:spcAft>
                        <a:tabLst>
                          <a:tab pos="476250" algn="l"/>
                        </a:tabLst>
                      </a:pPr>
                      <a:r>
                        <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1 - Effectuer des opérations d’entretien courant</a:t>
                      </a: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4234648587"/>
                  </a:ext>
                </a:extLst>
              </a:tr>
              <a:tr h="198000">
                <a:tc>
                  <a:txBody>
                    <a:bodyPr/>
                    <a:lstStyle/>
                    <a:p>
                      <a:pPr marL="0" algn="ctr" rtl="0" eaLnBrk="1" latinLnBrk="0" hangingPunct="1">
                        <a:spcBef>
                          <a:spcPts val="300"/>
                        </a:spcBef>
                        <a:spcAft>
                          <a:spcPts val="300"/>
                        </a:spcAft>
                      </a:pPr>
                      <a:endParaRPr kumimoji="0" lang="fr-FR" sz="1400" b="1" kern="1200" baseline="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259715" indent="-223520">
                        <a:spcAft>
                          <a:spcPts val="0"/>
                        </a:spcAft>
                        <a:tabLst>
                          <a:tab pos="476250" algn="l"/>
                        </a:tabLst>
                      </a:pPr>
                      <a:r>
                        <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1 - Communiquer avec les différents partenaires</a:t>
                      </a:r>
                    </a:p>
                  </a:txBody>
                  <a:tcPr marL="44484" marR="44484"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2466216"/>
                  </a:ext>
                </a:extLst>
              </a:tr>
            </a:tbl>
          </a:graphicData>
        </a:graphic>
      </p:graphicFrame>
      <p:cxnSp>
        <p:nvCxnSpPr>
          <p:cNvPr id="4" name="Connecteur droit avec flèche 3"/>
          <p:cNvCxnSpPr/>
          <p:nvPr/>
        </p:nvCxnSpPr>
        <p:spPr>
          <a:xfrm>
            <a:off x="2123776" y="2132856"/>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compétences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13" name="Ellipse 12"/>
          <p:cNvSpPr/>
          <p:nvPr/>
        </p:nvSpPr>
        <p:spPr>
          <a:xfrm>
            <a:off x="35495" y="2238178"/>
            <a:ext cx="2135165" cy="1478854"/>
          </a:xfrm>
          <a:prstGeom prst="ellipse">
            <a:avLst/>
          </a:prstGeom>
          <a:solidFill>
            <a:schemeClr val="accent3">
              <a:lumMod val="40000"/>
              <a:lumOff val="6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A1 - Etude de l’ouvrage               à ré</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ali</a:t>
            </a: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ser</a:t>
            </a:r>
            <a:endParaRPr lang="fr-FR" sz="1200" dirty="0">
              <a:latin typeface="Calibri" panose="020F0502020204030204" pitchFamily="34" charset="0"/>
              <a:ea typeface="Times New Roman" panose="02020603050405020304" pitchFamily="18" charset="0"/>
              <a:cs typeface="Calibri" panose="020F0502020204030204" pitchFamily="34" charset="0"/>
            </a:endParaRPr>
          </a:p>
        </p:txBody>
      </p:sp>
      <p:sp>
        <p:nvSpPr>
          <p:cNvPr id="15" name="Ellipse 14"/>
          <p:cNvSpPr/>
          <p:nvPr/>
        </p:nvSpPr>
        <p:spPr>
          <a:xfrm>
            <a:off x="35496" y="3429000"/>
            <a:ext cx="2135165" cy="1440160"/>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A2 - Préparation de la fabrication</a:t>
            </a:r>
            <a:endParaRPr lang="fr-FR" sz="1200" dirty="0">
              <a:latin typeface="Calibri" panose="020F0502020204030204" pitchFamily="34" charset="0"/>
              <a:ea typeface="Times New Roman" panose="02020603050405020304" pitchFamily="18" charset="0"/>
              <a:cs typeface="Calibri" panose="020F0502020204030204" pitchFamily="34" charset="0"/>
            </a:endParaRPr>
          </a:p>
        </p:txBody>
      </p:sp>
      <p:sp>
        <p:nvSpPr>
          <p:cNvPr id="16" name="Ellipse 15"/>
          <p:cNvSpPr/>
          <p:nvPr/>
        </p:nvSpPr>
        <p:spPr>
          <a:xfrm>
            <a:off x="35496" y="4365104"/>
            <a:ext cx="2160240" cy="1800200"/>
          </a:xfrm>
          <a:prstGeom prst="ellipse">
            <a:avLst/>
          </a:prstGeom>
          <a:solidFill>
            <a:schemeClr val="accent3">
              <a:lumMod val="40000"/>
              <a:lumOff val="6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A3 - Fabrication de l’ouvrage</a:t>
            </a:r>
          </a:p>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A4 - Conditionnement, livraison et installation</a:t>
            </a:r>
            <a:endParaRPr lang="fr-FR" sz="1400" dirty="0">
              <a:latin typeface="Calibri" panose="020F0502020204030204" pitchFamily="34" charset="0"/>
              <a:ea typeface="Times New Roman" panose="02020603050405020304" pitchFamily="18" charset="0"/>
              <a:cs typeface="Calibri" panose="020F0502020204030204" pitchFamily="34" charset="0"/>
            </a:endParaRPr>
          </a:p>
        </p:txBody>
      </p:sp>
      <p:sp>
        <p:nvSpPr>
          <p:cNvPr id="17" name="Ellipse 16"/>
          <p:cNvSpPr/>
          <p:nvPr/>
        </p:nvSpPr>
        <p:spPr>
          <a:xfrm>
            <a:off x="35496" y="5959343"/>
            <a:ext cx="2135165" cy="638009"/>
          </a:xfrm>
          <a:prstGeom prst="ellips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A5 - Maintenance des matériels</a:t>
            </a:r>
          </a:p>
        </p:txBody>
      </p:sp>
      <p:sp>
        <p:nvSpPr>
          <p:cNvPr id="18" name="Ellipse 17"/>
          <p:cNvSpPr/>
          <p:nvPr/>
        </p:nvSpPr>
        <p:spPr>
          <a:xfrm>
            <a:off x="0" y="6264000"/>
            <a:ext cx="2135165" cy="566001"/>
          </a:xfrm>
          <a:prstGeom prst="ellipse">
            <a:avLst/>
          </a:prstGeom>
          <a:solidFill>
            <a:schemeClr val="accent3">
              <a:lumMod val="40000"/>
              <a:lumOff val="60000"/>
            </a:schemeClr>
          </a:solidFill>
        </p:spPr>
        <p:style>
          <a:lnRef idx="0">
            <a:schemeClr val="accent3"/>
          </a:lnRef>
          <a:fillRef idx="3">
            <a:schemeClr val="accent3"/>
          </a:fillRef>
          <a:effectRef idx="3">
            <a:schemeClr val="accent3"/>
          </a:effectRef>
          <a:fontRef idx="minor">
            <a:schemeClr val="lt1"/>
          </a:fontRef>
        </p:style>
        <p:txBody>
          <a:bodyPr rtlCol="0" anchor="ctr"/>
          <a:lstStyle/>
          <a:p>
            <a:pPr algn="ctr">
              <a:spcBef>
                <a:spcPts val="300"/>
              </a:spcBef>
              <a:spcAft>
                <a:spcPts val="300"/>
              </a:spcAft>
            </a:pPr>
            <a:r>
              <a:rPr lang="fr-FR" sz="1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A6 - Communication</a:t>
            </a:r>
          </a:p>
        </p:txBody>
      </p:sp>
      <p:sp>
        <p:nvSpPr>
          <p:cNvPr id="19" name="Rectangle 18"/>
          <p:cNvSpPr/>
          <p:nvPr/>
        </p:nvSpPr>
        <p:spPr>
          <a:xfrm rot="20581150">
            <a:off x="7440393" y="2190279"/>
            <a:ext cx="1471878" cy="584775"/>
          </a:xfrm>
          <a:prstGeom prst="rect">
            <a:avLst/>
          </a:prstGeom>
        </p:spPr>
        <p:txBody>
          <a:bodyPr wrap="non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C1 Capacité :</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S’INFORMER</a:t>
            </a:r>
            <a:endParaRPr lang="fr-FR" sz="1600" dirty="0">
              <a:solidFill>
                <a:schemeClr val="bg1">
                  <a:lumMod val="65000"/>
                </a:schemeClr>
              </a:solidFill>
            </a:endParaRPr>
          </a:p>
        </p:txBody>
      </p:sp>
      <p:sp>
        <p:nvSpPr>
          <p:cNvPr id="20" name="Rectangle 19"/>
          <p:cNvSpPr/>
          <p:nvPr/>
        </p:nvSpPr>
        <p:spPr>
          <a:xfrm rot="20642928">
            <a:off x="7480146" y="3462063"/>
            <a:ext cx="1542410" cy="584775"/>
          </a:xfrm>
          <a:prstGeom prst="rect">
            <a:avLst/>
          </a:prstGeom>
        </p:spPr>
        <p:txBody>
          <a:bodyPr wrap="non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C2 Capacité : </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PRÉPARER</a:t>
            </a:r>
            <a:endParaRPr lang="fr-FR" sz="1600" dirty="0">
              <a:solidFill>
                <a:schemeClr val="bg1">
                  <a:lumMod val="65000"/>
                </a:schemeClr>
              </a:solidFill>
            </a:endParaRPr>
          </a:p>
        </p:txBody>
      </p:sp>
      <p:sp>
        <p:nvSpPr>
          <p:cNvPr id="21" name="Rectangle 20"/>
          <p:cNvSpPr/>
          <p:nvPr/>
        </p:nvSpPr>
        <p:spPr>
          <a:xfrm rot="20747336">
            <a:off x="7302582" y="4446273"/>
            <a:ext cx="1471878" cy="830997"/>
          </a:xfrm>
          <a:prstGeom prst="rect">
            <a:avLst/>
          </a:prstGeom>
        </p:spPr>
        <p:txBody>
          <a:bodyPr wrap="squar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C3 Capacité : FABRIQUER,</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INSTALLER</a:t>
            </a:r>
          </a:p>
        </p:txBody>
      </p:sp>
      <p:sp>
        <p:nvSpPr>
          <p:cNvPr id="22" name="Rectangle 21"/>
          <p:cNvSpPr/>
          <p:nvPr/>
        </p:nvSpPr>
        <p:spPr>
          <a:xfrm rot="20747336">
            <a:off x="5587585" y="5930076"/>
            <a:ext cx="1471878" cy="830997"/>
          </a:xfrm>
          <a:prstGeom prst="rect">
            <a:avLst/>
          </a:prstGeom>
        </p:spPr>
        <p:txBody>
          <a:bodyPr wrap="squar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C4 Capacité : MAINTENIR EN ETAT</a:t>
            </a:r>
          </a:p>
        </p:txBody>
      </p:sp>
      <p:sp>
        <p:nvSpPr>
          <p:cNvPr id="23" name="Rectangle 22"/>
          <p:cNvSpPr/>
          <p:nvPr/>
        </p:nvSpPr>
        <p:spPr>
          <a:xfrm rot="20747336">
            <a:off x="6873946" y="6101581"/>
            <a:ext cx="1937868" cy="584775"/>
          </a:xfrm>
          <a:prstGeom prst="rect">
            <a:avLst/>
          </a:prstGeom>
        </p:spPr>
        <p:txBody>
          <a:bodyPr wrap="squar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C5 Capacité : COMMUNIQUER</a:t>
            </a:r>
          </a:p>
        </p:txBody>
      </p:sp>
    </p:spTree>
    <p:extLst>
      <p:ext uri="{BB962C8B-B14F-4D97-AF65-F5344CB8AC3E}">
        <p14:creationId xmlns:p14="http://schemas.microsoft.com/office/powerpoint/2010/main" val="4055845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3752257298"/>
              </p:ext>
            </p:extLst>
          </p:nvPr>
        </p:nvGraphicFramePr>
        <p:xfrm>
          <a:off x="179512" y="2027535"/>
          <a:ext cx="8856983" cy="4771190"/>
        </p:xfrm>
        <a:graphic>
          <a:graphicData uri="http://schemas.openxmlformats.org/drawingml/2006/table">
            <a:tbl>
              <a:tblPr>
                <a:tableStyleId>{5C22544A-7EE6-4342-B048-85BDC9FD1C3A}</a:tableStyleId>
              </a:tblPr>
              <a:tblGrid>
                <a:gridCol w="277745">
                  <a:extLst>
                    <a:ext uri="{9D8B030D-6E8A-4147-A177-3AD203B41FA5}">
                      <a16:colId xmlns:a16="http://schemas.microsoft.com/office/drawing/2014/main" val="1700493523"/>
                    </a:ext>
                  </a:extLst>
                </a:gridCol>
                <a:gridCol w="277746">
                  <a:extLst>
                    <a:ext uri="{9D8B030D-6E8A-4147-A177-3AD203B41FA5}">
                      <a16:colId xmlns:a16="http://schemas.microsoft.com/office/drawing/2014/main" val="2725254330"/>
                    </a:ext>
                  </a:extLst>
                </a:gridCol>
                <a:gridCol w="277745">
                  <a:extLst>
                    <a:ext uri="{9D8B030D-6E8A-4147-A177-3AD203B41FA5}">
                      <a16:colId xmlns:a16="http://schemas.microsoft.com/office/drawing/2014/main" val="3630606679"/>
                    </a:ext>
                  </a:extLst>
                </a:gridCol>
                <a:gridCol w="277745">
                  <a:extLst>
                    <a:ext uri="{9D8B030D-6E8A-4147-A177-3AD203B41FA5}">
                      <a16:colId xmlns:a16="http://schemas.microsoft.com/office/drawing/2014/main" val="1346185839"/>
                    </a:ext>
                  </a:extLst>
                </a:gridCol>
                <a:gridCol w="277745">
                  <a:extLst>
                    <a:ext uri="{9D8B030D-6E8A-4147-A177-3AD203B41FA5}">
                      <a16:colId xmlns:a16="http://schemas.microsoft.com/office/drawing/2014/main" val="3119846180"/>
                    </a:ext>
                  </a:extLst>
                </a:gridCol>
                <a:gridCol w="277746">
                  <a:extLst>
                    <a:ext uri="{9D8B030D-6E8A-4147-A177-3AD203B41FA5}">
                      <a16:colId xmlns:a16="http://schemas.microsoft.com/office/drawing/2014/main" val="1335980568"/>
                    </a:ext>
                  </a:extLst>
                </a:gridCol>
                <a:gridCol w="277745">
                  <a:extLst>
                    <a:ext uri="{9D8B030D-6E8A-4147-A177-3AD203B41FA5}">
                      <a16:colId xmlns:a16="http://schemas.microsoft.com/office/drawing/2014/main" val="2521485109"/>
                    </a:ext>
                  </a:extLst>
                </a:gridCol>
                <a:gridCol w="6912766">
                  <a:extLst>
                    <a:ext uri="{9D8B030D-6E8A-4147-A177-3AD203B41FA5}">
                      <a16:colId xmlns:a16="http://schemas.microsoft.com/office/drawing/2014/main" val="4235408375"/>
                    </a:ext>
                  </a:extLst>
                </a:gridCol>
              </a:tblGrid>
              <a:tr h="214895">
                <a:tc gridSpan="7">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Activités – Tâches RAP</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a:txBody>
                    <a:bodyPr/>
                    <a:lstStyle/>
                    <a:p>
                      <a:pPr marL="183515" indent="-147320">
                        <a:spcAft>
                          <a:spcPts val="0"/>
                        </a:spcAft>
                        <a:tabLst>
                          <a:tab pos="3150870" algn="l"/>
                        </a:tabLst>
                      </a:pP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a:t>
                      </a:r>
                      <a:r>
                        <a:rPr lang="fr-FR" sz="14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Capacités – Compétences RC </a:t>
                      </a: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extLst>
                  <a:ext uri="{0D108BD9-81ED-4DB2-BD59-A6C34878D82A}">
                    <a16:rowId xmlns:a16="http://schemas.microsoft.com/office/drawing/2014/main" val="708220449"/>
                  </a:ext>
                </a:extLst>
              </a:tr>
              <a:tr h="199424">
                <a:tc>
                  <a:txBody>
                    <a:bodyPr/>
                    <a:lstStyle/>
                    <a:p>
                      <a:pPr algn="ctr">
                        <a:spcBef>
                          <a:spcPts val="300"/>
                        </a:spcBef>
                        <a:spcAft>
                          <a:spcPts val="300"/>
                        </a:spcAft>
                      </a:pPr>
                      <a:r>
                        <a:rPr lang="fr-FR" sz="1200" b="1" u="none" baseline="0" dirty="0">
                          <a:solidFill>
                            <a:srgbClr val="CCCC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A1</a:t>
                      </a: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A2</a:t>
                      </a: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FF99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A3</a:t>
                      </a: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chemeClr val="accent1">
                              <a:lumMod val="50000"/>
                            </a:schemeClr>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A4</a:t>
                      </a: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C0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A5</a:t>
                      </a: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chemeClr val="accent6">
                              <a:lumMod val="75000"/>
                            </a:schemeClr>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A6</a:t>
                      </a: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FF0066"/>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A7</a:t>
                      </a: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731570707"/>
                  </a:ext>
                </a:extLst>
              </a:tr>
              <a:tr h="199424">
                <a:tc>
                  <a:txBody>
                    <a:bodyPr/>
                    <a:lstStyle/>
                    <a:p>
                      <a:pPr algn="ctr">
                        <a:spcBef>
                          <a:spcPts val="300"/>
                        </a:spcBef>
                        <a:spcAft>
                          <a:spcPts val="300"/>
                        </a:spcAft>
                      </a:pPr>
                      <a:r>
                        <a:rPr lang="fr-FR" sz="1200" b="1" u="none" baseline="0" dirty="0">
                          <a:solidFill>
                            <a:srgbClr val="CCCC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1 - Identifier, classer et hiérarchiser les informations esthétiques et stylistiques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492054667"/>
                  </a:ext>
                </a:extLst>
              </a:tr>
              <a:tr h="199424">
                <a:tc>
                  <a:txBody>
                    <a:bodyPr/>
                    <a:lstStyle/>
                    <a:p>
                      <a:pPr algn="ctr">
                        <a:spcBef>
                          <a:spcPts val="300"/>
                        </a:spcBef>
                        <a:spcAft>
                          <a:spcPts val="300"/>
                        </a:spcAft>
                      </a:pPr>
                      <a:r>
                        <a:rPr lang="fr-FR" sz="1200" b="1" u="none" baseline="0" dirty="0">
                          <a:solidFill>
                            <a:srgbClr val="CCCC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2 - Identifier, classer et interpréter les informations techniques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128753013"/>
                  </a:ext>
                </a:extLst>
              </a:tr>
              <a:tr h="199424">
                <a:tc>
                  <a:txBody>
                    <a:bodyPr/>
                    <a:lstStyle/>
                    <a:p>
                      <a:pPr algn="ctr">
                        <a:spcBef>
                          <a:spcPts val="300"/>
                        </a:spcBef>
                        <a:spcAft>
                          <a:spcPts val="300"/>
                        </a:spcAft>
                      </a:pPr>
                      <a:r>
                        <a:rPr lang="fr-FR" sz="1200" b="1" u="none" baseline="0" dirty="0">
                          <a:solidFill>
                            <a:srgbClr val="CCCC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996633"/>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3 - Identifier des données d’un cahier des charges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751896656"/>
                  </a:ext>
                </a:extLst>
              </a:tr>
              <a:tr h="199424">
                <a:tc>
                  <a:txBody>
                    <a:bodyPr/>
                    <a:lstStyle/>
                    <a:p>
                      <a:pPr algn="ctr">
                        <a:spcBef>
                          <a:spcPts val="300"/>
                        </a:spcBef>
                        <a:spcAft>
                          <a:spcPts val="300"/>
                        </a:spcAft>
                      </a:pPr>
                      <a:r>
                        <a:rPr lang="fr-FR" sz="1200" b="1" u="none" baseline="0" dirty="0">
                          <a:solidFill>
                            <a:srgbClr val="CCCC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4 - Identifier les caractéristiques esthétiques, stylistiques et contextuelles d'un mobilier ou d’un agencement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337462992"/>
                  </a:ext>
                </a:extLst>
              </a:tr>
              <a:tr h="199424">
                <a:tc>
                  <a:txBody>
                    <a:bodyPr/>
                    <a:lstStyle/>
                    <a:p>
                      <a:pPr algn="ctr">
                        <a:spcBef>
                          <a:spcPts val="300"/>
                        </a:spcBef>
                        <a:spcAft>
                          <a:spcPts val="300"/>
                        </a:spcAft>
                      </a:pPr>
                      <a:r>
                        <a:rPr lang="fr-FR" sz="1200" b="1" u="none" baseline="0" dirty="0">
                          <a:solidFill>
                            <a:srgbClr val="CCCC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5 - Identifier des contraintes esthétiques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921585870"/>
                  </a:ext>
                </a:extLst>
              </a:tr>
              <a:tr h="199424">
                <a:tc>
                  <a:txBody>
                    <a:bodyPr/>
                    <a:lstStyle/>
                    <a:p>
                      <a:pPr algn="ctr">
                        <a:spcBef>
                          <a:spcPts val="300"/>
                        </a:spcBef>
                        <a:spcAft>
                          <a:spcPts val="300"/>
                        </a:spcAft>
                      </a:pPr>
                      <a:r>
                        <a:rPr lang="fr-FR" sz="1200" b="1" u="none" baseline="0" dirty="0">
                          <a:solidFill>
                            <a:srgbClr val="CCCC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200" dirty="0">
                          <a:solidFill>
                            <a:srgbClr val="253D75"/>
                          </a:solidFill>
                          <a:effectLst/>
                          <a:latin typeface="Calibri" panose="020F0502020204030204" pitchFamily="34" charset="0"/>
                          <a:cs typeface="Calibri" panose="020F0502020204030204" pitchFamily="34" charset="0"/>
                        </a:rPr>
                        <a:t>6 - Identifier les contraintes techniques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359940143"/>
                  </a:ext>
                </a:extLst>
              </a:tr>
              <a:tr h="199424">
                <a:tc>
                  <a:txBody>
                    <a:bodyPr/>
                    <a:lstStyle/>
                    <a:p>
                      <a:pPr algn="ctr">
                        <a:spcBef>
                          <a:spcPts val="300"/>
                        </a:spcBef>
                        <a:spcAft>
                          <a:spcPts val="300"/>
                        </a:spcAft>
                      </a:pPr>
                      <a:r>
                        <a:rPr lang="fr-FR" sz="1200" b="1" u="none" baseline="0" dirty="0">
                          <a:solidFill>
                            <a:srgbClr val="CCCC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1 - Traduire graphiquement des intentions esthétiques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1070433651"/>
                  </a:ext>
                </a:extLst>
              </a:tr>
              <a:tr h="199424">
                <a:tc>
                  <a:txBody>
                    <a:bodyPr/>
                    <a:lstStyle/>
                    <a:p>
                      <a:pPr algn="ctr">
                        <a:spcBef>
                          <a:spcPts val="300"/>
                        </a:spcBef>
                        <a:spcAft>
                          <a:spcPts val="300"/>
                        </a:spcAft>
                      </a:pPr>
                      <a:r>
                        <a:rPr lang="fr-FR" sz="1200" b="1" u="none" baseline="0" dirty="0">
                          <a:solidFill>
                            <a:srgbClr val="CCCC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algn="ctr">
                        <a:spcBef>
                          <a:spcPts val="300"/>
                        </a:spcBef>
                        <a:spcAft>
                          <a:spcPts val="300"/>
                        </a:spcAft>
                      </a:pPr>
                      <a:r>
                        <a:rPr lang="fr-FR" sz="1200" b="1" u="none" baseline="0" dirty="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2 - Proposer et justifier les solutions techniques et esthétiques de réalisation</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365086633"/>
                  </a:ext>
                </a:extLst>
              </a:tr>
              <a:tr h="199424">
                <a:tc>
                  <a:txBody>
                    <a:bodyPr/>
                    <a:lstStyle/>
                    <a:p>
                      <a:pPr algn="ctr">
                        <a:spcBef>
                          <a:spcPts val="300"/>
                        </a:spcBef>
                        <a:spcAft>
                          <a:spcPts val="300"/>
                        </a:spcAft>
                      </a:pPr>
                      <a:r>
                        <a:rPr lang="fr-FR" sz="1200" b="1" u="none" baseline="0" dirty="0">
                          <a:solidFill>
                            <a:srgbClr val="CCCC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algn="ctr">
                        <a:spcBef>
                          <a:spcPts val="300"/>
                        </a:spcBef>
                        <a:spcAft>
                          <a:spcPts val="300"/>
                        </a:spcAft>
                      </a:pPr>
                      <a:r>
                        <a:rPr lang="fr-FR" sz="1200" b="1" u="none" baseline="0" dirty="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3 - Traduire graphiquement des solutions fonctionnelles et techniques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905941413"/>
                  </a:ext>
                </a:extLst>
              </a:tr>
              <a:tr h="199424">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algn="ctr">
                        <a:spcBef>
                          <a:spcPts val="300"/>
                        </a:spcBef>
                        <a:spcAft>
                          <a:spcPts val="300"/>
                        </a:spcAft>
                      </a:pPr>
                      <a:r>
                        <a:rPr lang="fr-FR" sz="1200" b="1" u="none" baseline="0" dirty="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4 - Établir les quantitatifs de matériaux, d’éléments d’ornementation, de quincaillerie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2459969495"/>
                  </a:ext>
                </a:extLst>
              </a:tr>
              <a:tr h="199424">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algn="ctr">
                        <a:spcBef>
                          <a:spcPts val="300"/>
                        </a:spcBef>
                        <a:spcAft>
                          <a:spcPts val="300"/>
                        </a:spcAft>
                      </a:pPr>
                      <a:r>
                        <a:rPr lang="fr-FR" sz="1200" b="1" u="none" baseline="0" dirty="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r>
                        <a:rPr lang="fr-FR" sz="1200" b="1" u="none" baseline="0" dirty="0">
                          <a:solidFill>
                            <a:srgbClr val="C0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40000"/>
                        <a:lumOff val="60000"/>
                      </a:schemeClr>
                    </a:solidFill>
                  </a:tcPr>
                </a:tc>
                <a:tc>
                  <a:txBody>
                    <a:bodyPr/>
                    <a:lstStyle/>
                    <a:p>
                      <a:pPr marL="216535" indent="-180340">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5 - Établir des documents de fabrication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1883382550"/>
                  </a:ext>
                </a:extLst>
              </a:tr>
              <a:tr h="199424">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FF99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C0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chemeClr val="accent6">
                              <a:lumMod val="75000"/>
                            </a:schemeClr>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16535" marR="0" lvl="0" indent="-180340" algn="l" defTabSz="914400" rtl="0" eaLnBrk="1" fontAlgn="auto" latinLnBrk="0" hangingPunct="1">
                        <a:lnSpc>
                          <a:spcPct val="100000"/>
                        </a:lnSpc>
                        <a:spcBef>
                          <a:spcPts val="0"/>
                        </a:spcBef>
                        <a:spcAft>
                          <a:spcPts val="0"/>
                        </a:spcAft>
                        <a:buClrTx/>
                        <a:buSzTx/>
                        <a:buFontTx/>
                        <a:buNone/>
                        <a:tabLst>
                          <a:tab pos="3060700" algn="l"/>
                        </a:tabLst>
                        <a:defRPr/>
                      </a:pPr>
                      <a:r>
                        <a:rPr lang="fr-FR" sz="1200" dirty="0">
                          <a:solidFill>
                            <a:srgbClr val="253D75"/>
                          </a:solidFill>
                          <a:effectLst/>
                          <a:latin typeface="Calibri" panose="020F0502020204030204" pitchFamily="34" charset="0"/>
                          <a:cs typeface="Calibri" panose="020F0502020204030204" pitchFamily="34" charset="0"/>
                        </a:rPr>
                        <a:t>1 - Organiser et mettre en sécurité son poste de travail</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998732538"/>
                  </a:ext>
                </a:extLst>
              </a:tr>
              <a:tr h="199424">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FF99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C0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16535" marR="0" lvl="0" indent="-180340" algn="l" defTabSz="914400" rtl="0" eaLnBrk="1" fontAlgn="auto" latinLnBrk="0" hangingPunct="1">
                        <a:lnSpc>
                          <a:spcPct val="100000"/>
                        </a:lnSpc>
                        <a:spcBef>
                          <a:spcPts val="0"/>
                        </a:spcBef>
                        <a:spcAft>
                          <a:spcPts val="0"/>
                        </a:spcAft>
                        <a:buClrTx/>
                        <a:buSzTx/>
                        <a:buFontTx/>
                        <a:buNone/>
                        <a:tabLst>
                          <a:tab pos="3060700" algn="l"/>
                        </a:tabLst>
                        <a:defRPr/>
                      </a:pPr>
                      <a:r>
                        <a:rPr lang="fr-FR" sz="1200" dirty="0">
                          <a:solidFill>
                            <a:srgbClr val="253D75"/>
                          </a:solidFill>
                          <a:effectLst/>
                          <a:latin typeface="Calibri" panose="020F0502020204030204" pitchFamily="34" charset="0"/>
                          <a:cs typeface="Calibri" panose="020F0502020204030204" pitchFamily="34" charset="0"/>
                        </a:rPr>
                        <a:t>2 - Exécuter les tracés et les épures d'un ouvrage</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292059979"/>
                  </a:ext>
                </a:extLst>
              </a:tr>
              <a:tr h="199424">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FF99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C0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16535" marR="0" lvl="0" indent="-180340" algn="l" defTabSz="914400" rtl="0" eaLnBrk="1" fontAlgn="auto" latinLnBrk="0" hangingPunct="1">
                        <a:lnSpc>
                          <a:spcPct val="100000"/>
                        </a:lnSpc>
                        <a:spcBef>
                          <a:spcPts val="0"/>
                        </a:spcBef>
                        <a:spcAft>
                          <a:spcPts val="0"/>
                        </a:spcAft>
                        <a:buClrTx/>
                        <a:buSzTx/>
                        <a:buFontTx/>
                        <a:buNone/>
                        <a:tabLst>
                          <a:tab pos="3060700" algn="l"/>
                        </a:tabLst>
                        <a:defRPr/>
                      </a:pPr>
                      <a:r>
                        <a:rPr lang="fr-FR" sz="1200" dirty="0">
                          <a:solidFill>
                            <a:srgbClr val="253D75"/>
                          </a:solidFill>
                          <a:effectLst/>
                          <a:latin typeface="Calibri" panose="020F0502020204030204" pitchFamily="34" charset="0"/>
                          <a:cs typeface="Calibri" panose="020F0502020204030204" pitchFamily="34" charset="0"/>
                        </a:rPr>
                        <a:t>3 - Préparer les matériaux, les éléments d’ornementation, la quincaillerie</a:t>
                      </a:r>
                      <a:r>
                        <a:rPr lang="fr-FR" sz="1200" dirty="0">
                          <a:solidFill>
                            <a:srgbClr val="253D75"/>
                          </a:solidFill>
                          <a:effectLst/>
                          <a:highlight>
                            <a:srgbClr val="00FF00"/>
                          </a:highlight>
                          <a:latin typeface="Calibri" panose="020F0502020204030204" pitchFamily="34" charset="0"/>
                          <a:cs typeface="Calibri" panose="020F0502020204030204" pitchFamily="34" charset="0"/>
                        </a:rPr>
                        <a: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770940478"/>
                  </a:ext>
                </a:extLst>
              </a:tr>
              <a:tr h="199424">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FF99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C0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16535" marR="0" lvl="0" indent="-180340" algn="l" defTabSz="914400" rtl="0" eaLnBrk="1" fontAlgn="auto" latinLnBrk="0" hangingPunct="1">
                        <a:lnSpc>
                          <a:spcPct val="100000"/>
                        </a:lnSpc>
                        <a:spcBef>
                          <a:spcPts val="0"/>
                        </a:spcBef>
                        <a:spcAft>
                          <a:spcPts val="0"/>
                        </a:spcAft>
                        <a:buClrTx/>
                        <a:buSzTx/>
                        <a:buFontTx/>
                        <a:buNone/>
                        <a:tabLst>
                          <a:tab pos="3060700" algn="l"/>
                        </a:tabLst>
                        <a:defRPr/>
                      </a:pPr>
                      <a:r>
                        <a:rPr lang="fr-FR" sz="1200" dirty="0">
                          <a:solidFill>
                            <a:srgbClr val="253D75"/>
                          </a:solidFill>
                          <a:effectLst/>
                          <a:latin typeface="Calibri" panose="020F0502020204030204" pitchFamily="34" charset="0"/>
                          <a:cs typeface="Calibri" panose="020F0502020204030204" pitchFamily="34" charset="0"/>
                        </a:rPr>
                        <a:t>4 - Installer et régler les outillages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367602793"/>
                  </a:ext>
                </a:extLst>
              </a:tr>
              <a:tr h="368391">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FF99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C0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16535" marR="0" lvl="0" indent="-180340" algn="l" defTabSz="914400" rtl="0" eaLnBrk="1" fontAlgn="auto" latinLnBrk="0" hangingPunct="1">
                        <a:lnSpc>
                          <a:spcPct val="100000"/>
                        </a:lnSpc>
                        <a:spcBef>
                          <a:spcPts val="0"/>
                        </a:spcBef>
                        <a:spcAft>
                          <a:spcPts val="0"/>
                        </a:spcAft>
                        <a:buClrTx/>
                        <a:buSzTx/>
                        <a:buFontTx/>
                        <a:buNone/>
                        <a:tabLst>
                          <a:tab pos="3060700" algn="l"/>
                        </a:tabLst>
                        <a:defRPr/>
                      </a:pPr>
                      <a:r>
                        <a:rPr lang="fr-FR" sz="1200" dirty="0">
                          <a:solidFill>
                            <a:srgbClr val="253D75"/>
                          </a:solidFill>
                          <a:effectLst/>
                          <a:latin typeface="Calibri" panose="020F0502020204030204" pitchFamily="34" charset="0"/>
                          <a:cs typeface="Calibri" panose="020F0502020204030204" pitchFamily="34" charset="0"/>
                        </a:rPr>
                        <a:t>5 - Effectuer les opérations manuelles et d’usinage sur machines conventionnelles ou à positionnement numérique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176725972"/>
                  </a:ext>
                </a:extLst>
              </a:tr>
              <a:tr h="199424">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FF99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C0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16535" marR="0" lvl="0" indent="-180340" algn="l" defTabSz="914400" rtl="0" eaLnBrk="1" fontAlgn="auto" latinLnBrk="0" hangingPunct="1">
                        <a:lnSpc>
                          <a:spcPct val="100000"/>
                        </a:lnSpc>
                        <a:spcBef>
                          <a:spcPts val="0"/>
                        </a:spcBef>
                        <a:spcAft>
                          <a:spcPts val="0"/>
                        </a:spcAft>
                        <a:buClrTx/>
                        <a:buSzTx/>
                        <a:buFontTx/>
                        <a:buNone/>
                        <a:tabLst>
                          <a:tab pos="3060700" algn="l"/>
                        </a:tabLst>
                        <a:defRPr/>
                      </a:pPr>
                      <a:r>
                        <a:rPr lang="fr-FR" sz="1200" dirty="0">
                          <a:solidFill>
                            <a:srgbClr val="253D75"/>
                          </a:solidFill>
                          <a:effectLst/>
                          <a:latin typeface="Calibri" panose="020F0502020204030204" pitchFamily="34" charset="0"/>
                          <a:cs typeface="Calibri" panose="020F0502020204030204" pitchFamily="34" charset="0"/>
                        </a:rPr>
                        <a:t>6 - Réaliser les opérations de plaquage</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971516977"/>
                  </a:ext>
                </a:extLst>
              </a:tr>
              <a:tr h="199424">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FF99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C0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16535" marR="0" lvl="0" indent="-180340" algn="l" defTabSz="914400" rtl="0" eaLnBrk="1" fontAlgn="auto" latinLnBrk="0" hangingPunct="1">
                        <a:lnSpc>
                          <a:spcPct val="100000"/>
                        </a:lnSpc>
                        <a:spcBef>
                          <a:spcPts val="0"/>
                        </a:spcBef>
                        <a:spcAft>
                          <a:spcPts val="0"/>
                        </a:spcAft>
                        <a:buClrTx/>
                        <a:buSzTx/>
                        <a:buFontTx/>
                        <a:buNone/>
                        <a:tabLst>
                          <a:tab pos="3060700" algn="l"/>
                        </a:tabLst>
                        <a:defRPr/>
                      </a:pPr>
                      <a:r>
                        <a:rPr lang="fr-FR" sz="1200" dirty="0">
                          <a:solidFill>
                            <a:srgbClr val="253D75"/>
                          </a:solidFill>
                          <a:effectLst/>
                          <a:latin typeface="Calibri" panose="020F0502020204030204" pitchFamily="34" charset="0"/>
                          <a:cs typeface="Calibri" panose="020F0502020204030204" pitchFamily="34" charset="0"/>
                        </a:rPr>
                        <a:t>7 - Conduire les opérations de montage et de finition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815809167"/>
                  </a:ext>
                </a:extLst>
              </a:tr>
              <a:tr h="199424">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chemeClr val="accent1">
                              <a:lumMod val="50000"/>
                            </a:schemeClr>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r>
                        <a:rPr lang="fr-FR" sz="1200" b="1" u="none" baseline="0" dirty="0">
                          <a:solidFill>
                            <a:srgbClr val="C0000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X</a:t>
                      </a: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algn="ctr">
                        <a:spcBef>
                          <a:spcPts val="300"/>
                        </a:spcBef>
                        <a:spcAft>
                          <a:spcPts val="300"/>
                        </a:spcAft>
                      </a:pPr>
                      <a:endParaRPr lang="fr-FR" sz="1200" b="1" u="none" baseline="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216535" marR="0" lvl="0" indent="-180340" algn="l" defTabSz="914400" rtl="0" eaLnBrk="1" fontAlgn="auto" latinLnBrk="0" hangingPunct="1">
                        <a:lnSpc>
                          <a:spcPct val="100000"/>
                        </a:lnSpc>
                        <a:spcBef>
                          <a:spcPts val="0"/>
                        </a:spcBef>
                        <a:spcAft>
                          <a:spcPts val="0"/>
                        </a:spcAft>
                        <a:buClrTx/>
                        <a:buSzTx/>
                        <a:buFontTx/>
                        <a:buNone/>
                        <a:tabLst>
                          <a:tab pos="3060700" algn="l"/>
                        </a:tabLst>
                        <a:defRPr/>
                      </a:pPr>
                      <a:r>
                        <a:rPr lang="fr-FR" sz="1200" dirty="0">
                          <a:solidFill>
                            <a:srgbClr val="253D75"/>
                          </a:solidFill>
                          <a:effectLst/>
                          <a:latin typeface="Calibri" panose="020F0502020204030204" pitchFamily="34" charset="0"/>
                          <a:cs typeface="Calibri" panose="020F0502020204030204" pitchFamily="34" charset="0"/>
                        </a:rPr>
                        <a:t>8 - Conditionner et installer les ouvrages</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056654444"/>
                  </a:ext>
                </a:extLst>
              </a:tr>
              <a:tr h="199424">
                <a:tc>
                  <a:txBody>
                    <a:bodyPr/>
                    <a:lstStyle/>
                    <a:p>
                      <a:pPr algn="ctr">
                        <a:spcBef>
                          <a:spcPts val="300"/>
                        </a:spcBef>
                        <a:spcAft>
                          <a:spcPts val="300"/>
                        </a:spcAft>
                      </a:pPr>
                      <a:endParaRPr kumimoji="0" lang="fr-FR" sz="1200" b="1" u="none" kern="1200" baseline="0" dirty="0">
                        <a:solidFill>
                          <a:srgbClr val="253D75"/>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algn="ctr">
                        <a:spcBef>
                          <a:spcPts val="300"/>
                        </a:spcBef>
                        <a:spcAft>
                          <a:spcPts val="300"/>
                        </a:spcAft>
                      </a:pPr>
                      <a:endParaRPr kumimoji="0" lang="fr-FR" sz="1200" b="1" u="none" kern="1200" baseline="0" dirty="0">
                        <a:solidFill>
                          <a:srgbClr val="253D75"/>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kumimoji="0" lang="fr-FR" sz="1200" b="1" u="none" kern="1200" baseline="0" dirty="0">
                        <a:solidFill>
                          <a:srgbClr val="253D75"/>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kumimoji="0" lang="fr-FR" sz="1200" b="1" u="none" kern="1200" baseline="0" dirty="0">
                        <a:solidFill>
                          <a:schemeClr val="accent1">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kumimoji="0" lang="fr-FR" sz="1200" b="1" u="none" kern="1200" baseline="0" dirty="0">
                        <a:solidFill>
                          <a:srgbClr val="253D75"/>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44484" marR="44484" marT="0" marB="0" anchor="ctr">
                    <a:solidFill>
                      <a:schemeClr val="accent3">
                        <a:lumMod val="40000"/>
                        <a:lumOff val="60000"/>
                      </a:schemeClr>
                    </a:solidFill>
                  </a:tcPr>
                </a:tc>
                <a:tc>
                  <a:txBody>
                    <a:bodyPr/>
                    <a:lstStyle/>
                    <a:p>
                      <a:pPr algn="ctr">
                        <a:spcBef>
                          <a:spcPts val="300"/>
                        </a:spcBef>
                        <a:spcAft>
                          <a:spcPts val="300"/>
                        </a:spcAft>
                      </a:pPr>
                      <a:r>
                        <a:rPr kumimoji="0" lang="fr-FR" sz="1200" b="1" u="none" kern="1200" baseline="0" dirty="0">
                          <a:solidFill>
                            <a:schemeClr val="accent6">
                              <a:lumMod val="75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X</a:t>
                      </a:r>
                    </a:p>
                  </a:txBody>
                  <a:tcPr marL="44484" marR="44484" marT="0" marB="0" anchor="ctr">
                    <a:solidFill>
                      <a:schemeClr val="accent3">
                        <a:lumMod val="40000"/>
                        <a:lumOff val="60000"/>
                      </a:schemeClr>
                    </a:solidFill>
                  </a:tcPr>
                </a:tc>
                <a:tc>
                  <a:txBody>
                    <a:bodyPr/>
                    <a:lstStyle/>
                    <a:p>
                      <a:pPr algn="ctr">
                        <a:spcBef>
                          <a:spcPts val="300"/>
                        </a:spcBef>
                        <a:spcAft>
                          <a:spcPts val="300"/>
                        </a:spcAft>
                      </a:pPr>
                      <a:endParaRPr kumimoji="0" lang="fr-FR" sz="1200" b="1" u="none" kern="1200" baseline="0" dirty="0">
                        <a:solidFill>
                          <a:srgbClr val="253D75"/>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44484" marR="44484" marT="0" marB="0" anchor="ctr">
                    <a:solidFill>
                      <a:schemeClr val="accent3">
                        <a:lumMod val="40000"/>
                        <a:lumOff val="60000"/>
                      </a:schemeClr>
                    </a:solidFill>
                  </a:tcPr>
                </a:tc>
                <a:tc>
                  <a:txBody>
                    <a:bodyPr/>
                    <a:lstStyle/>
                    <a:p>
                      <a:pPr marL="259715" indent="-223520">
                        <a:spcAft>
                          <a:spcPts val="0"/>
                        </a:spcAft>
                        <a:tabLst>
                          <a:tab pos="476250" algn="l"/>
                        </a:tabLst>
                      </a:pPr>
                      <a:r>
                        <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1 - Effectuer des opérations d’entretien courant</a:t>
                      </a: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extLst>
                  <a:ext uri="{0D108BD9-81ED-4DB2-BD59-A6C34878D82A}">
                    <a16:rowId xmlns:a16="http://schemas.microsoft.com/office/drawing/2014/main" val="4234648587"/>
                  </a:ext>
                </a:extLst>
              </a:tr>
              <a:tr h="199424">
                <a:tc>
                  <a:txBody>
                    <a:bodyPr/>
                    <a:lstStyle/>
                    <a:p>
                      <a:pPr marL="0" algn="ctr" rtl="0" eaLnBrk="1" latinLnBrk="0" hangingPunct="1">
                        <a:spcBef>
                          <a:spcPts val="300"/>
                        </a:spcBef>
                        <a:spcAft>
                          <a:spcPts val="300"/>
                        </a:spcAft>
                      </a:pPr>
                      <a:r>
                        <a:rPr kumimoji="0" lang="fr-FR" sz="1200" b="1" u="none" kern="1200" baseline="0" dirty="0">
                          <a:solidFill>
                            <a:srgbClr val="CCCC00"/>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X</a:t>
                      </a:r>
                    </a:p>
                  </a:txBody>
                  <a:tcPr marL="44484" marR="44484" marT="0" marB="0" anchor="ctr">
                    <a:lnL w="9525" cap="flat" cmpd="sng" algn="ctr">
                      <a:solidFill>
                        <a:schemeClr val="accent4">
                          <a:lumMod val="50000"/>
                        </a:schemeClr>
                      </a:solidFill>
                      <a:prstDash val="solid"/>
                      <a:round/>
                      <a:headEnd type="none" w="med" len="med"/>
                      <a:tailEnd type="none" w="med" len="med"/>
                    </a:lnL>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algn="ctr" rtl="0" eaLnBrk="1" latinLnBrk="0" hangingPunct="1">
                        <a:spcBef>
                          <a:spcPts val="300"/>
                        </a:spcBef>
                        <a:spcAft>
                          <a:spcPts val="300"/>
                        </a:spcAft>
                      </a:pPr>
                      <a:endParaRPr kumimoji="0" lang="fr-FR" sz="1200" b="1" u="none" kern="1200" baseline="0" dirty="0">
                        <a:solidFill>
                          <a:srgbClr val="253D75"/>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44484" marR="44484"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algn="ctr" rtl="0" eaLnBrk="1" latinLnBrk="0" hangingPunct="1">
                        <a:spcBef>
                          <a:spcPts val="300"/>
                        </a:spcBef>
                        <a:spcAft>
                          <a:spcPts val="300"/>
                        </a:spcAft>
                      </a:pPr>
                      <a:endParaRPr kumimoji="0" lang="fr-FR" sz="1200" b="1" u="none" kern="1200" baseline="0" dirty="0">
                        <a:solidFill>
                          <a:srgbClr val="253D75"/>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44484" marR="44484"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algn="ctr" rtl="0" eaLnBrk="1" latinLnBrk="0" hangingPunct="1">
                        <a:spcBef>
                          <a:spcPts val="300"/>
                        </a:spcBef>
                        <a:spcAft>
                          <a:spcPts val="300"/>
                        </a:spcAft>
                      </a:pPr>
                      <a:r>
                        <a:rPr kumimoji="0" lang="fr-FR" sz="1200" b="1" u="none" kern="1200" baseline="0" dirty="0">
                          <a:solidFill>
                            <a:schemeClr val="accent1">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X</a:t>
                      </a:r>
                    </a:p>
                  </a:txBody>
                  <a:tcPr marL="44484" marR="44484"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algn="ctr" rtl="0" eaLnBrk="1" latinLnBrk="0" hangingPunct="1">
                        <a:spcBef>
                          <a:spcPts val="300"/>
                        </a:spcBef>
                        <a:spcAft>
                          <a:spcPts val="300"/>
                        </a:spcAft>
                      </a:pPr>
                      <a:endParaRPr kumimoji="0" lang="fr-FR" sz="1200" b="1" u="none" kern="1200" baseline="0" dirty="0">
                        <a:solidFill>
                          <a:srgbClr val="253D75"/>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endParaRPr>
                    </a:p>
                  </a:txBody>
                  <a:tcPr marL="44484" marR="44484"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algn="ctr" rtl="0" eaLnBrk="1" latinLnBrk="0" hangingPunct="1">
                        <a:spcBef>
                          <a:spcPts val="300"/>
                        </a:spcBef>
                        <a:spcAft>
                          <a:spcPts val="300"/>
                        </a:spcAft>
                      </a:pPr>
                      <a:r>
                        <a:rPr kumimoji="0" lang="fr-FR" sz="1200" b="1" u="none" kern="1200" baseline="0" dirty="0">
                          <a:solidFill>
                            <a:schemeClr val="accent6">
                              <a:lumMod val="75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X</a:t>
                      </a:r>
                    </a:p>
                  </a:txBody>
                  <a:tcPr marL="44484" marR="44484"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0" algn="ctr" rtl="0" eaLnBrk="1" latinLnBrk="0" hangingPunct="1">
                        <a:spcBef>
                          <a:spcPts val="300"/>
                        </a:spcBef>
                        <a:spcAft>
                          <a:spcPts val="300"/>
                        </a:spcAft>
                      </a:pPr>
                      <a:r>
                        <a:rPr kumimoji="0" lang="fr-FR" sz="1200" b="1" u="none" kern="1200" baseline="0" dirty="0">
                          <a:solidFill>
                            <a:srgbClr val="FF0066"/>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X</a:t>
                      </a:r>
                    </a:p>
                  </a:txBody>
                  <a:tcPr marL="44484" marR="44484"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259715" indent="-223520">
                        <a:spcAft>
                          <a:spcPts val="0"/>
                        </a:spcAft>
                        <a:tabLst>
                          <a:tab pos="476250" algn="l"/>
                        </a:tabLst>
                      </a:pPr>
                      <a:r>
                        <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1 - Communiquer avec les différents partenaires</a:t>
                      </a:r>
                    </a:p>
                  </a:txBody>
                  <a:tcPr marL="44484" marR="44484"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2466216"/>
                  </a:ext>
                </a:extLst>
              </a:tr>
            </a:tbl>
          </a:graphicData>
        </a:graphic>
      </p:graphicFrame>
      <p:cxnSp>
        <p:nvCxnSpPr>
          <p:cNvPr id="4" name="Connecteur droit avec flèche 3"/>
          <p:cNvCxnSpPr/>
          <p:nvPr/>
        </p:nvCxnSpPr>
        <p:spPr>
          <a:xfrm>
            <a:off x="2123776" y="2132856"/>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9" name="Rectangle 8"/>
          <p:cNvSpPr/>
          <p:nvPr/>
        </p:nvSpPr>
        <p:spPr>
          <a:xfrm rot="20642928">
            <a:off x="7428952" y="3680837"/>
            <a:ext cx="1542410" cy="584775"/>
          </a:xfrm>
          <a:prstGeom prst="rect">
            <a:avLst/>
          </a:prstGeom>
        </p:spPr>
        <p:txBody>
          <a:bodyPr wrap="non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C2 Capacité : </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PRÉPARER</a:t>
            </a:r>
            <a:endParaRPr lang="fr-FR" sz="1600" dirty="0">
              <a:solidFill>
                <a:schemeClr val="bg1">
                  <a:lumMod val="65000"/>
                </a:schemeClr>
              </a:solidFill>
            </a:endParaRPr>
          </a:p>
        </p:txBody>
      </p:sp>
      <p:sp>
        <p:nvSpPr>
          <p:cNvPr id="10" name="Rectangle 9"/>
          <p:cNvSpPr/>
          <p:nvPr/>
        </p:nvSpPr>
        <p:spPr>
          <a:xfrm rot="20747336">
            <a:off x="7302584" y="4662829"/>
            <a:ext cx="1471878" cy="830997"/>
          </a:xfrm>
          <a:prstGeom prst="rect">
            <a:avLst/>
          </a:prstGeom>
        </p:spPr>
        <p:txBody>
          <a:bodyPr wrap="squar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C3 Capacité : FABRIQUER,</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INSTALLER</a:t>
            </a:r>
          </a:p>
        </p:txBody>
      </p: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compétences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11" name="Rectangle 10"/>
          <p:cNvSpPr/>
          <p:nvPr/>
        </p:nvSpPr>
        <p:spPr>
          <a:xfrm rot="20747336">
            <a:off x="5587585" y="5930076"/>
            <a:ext cx="1471878" cy="830997"/>
          </a:xfrm>
          <a:prstGeom prst="rect">
            <a:avLst/>
          </a:prstGeom>
        </p:spPr>
        <p:txBody>
          <a:bodyPr wrap="squar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C4 Capacité : MAINTENIR EN ETAT</a:t>
            </a:r>
          </a:p>
        </p:txBody>
      </p:sp>
      <p:sp>
        <p:nvSpPr>
          <p:cNvPr id="12" name="Rectangle 11"/>
          <p:cNvSpPr/>
          <p:nvPr/>
        </p:nvSpPr>
        <p:spPr>
          <a:xfrm rot="20747336">
            <a:off x="6873946" y="6101581"/>
            <a:ext cx="1937868" cy="584775"/>
          </a:xfrm>
          <a:prstGeom prst="rect">
            <a:avLst/>
          </a:prstGeom>
        </p:spPr>
        <p:txBody>
          <a:bodyPr wrap="squar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C5 Capacité : COMMUNIQUER</a:t>
            </a:r>
          </a:p>
        </p:txBody>
      </p:sp>
      <p:sp>
        <p:nvSpPr>
          <p:cNvPr id="3" name="Rectangle 2"/>
          <p:cNvSpPr/>
          <p:nvPr/>
        </p:nvSpPr>
        <p:spPr>
          <a:xfrm>
            <a:off x="179512" y="2453447"/>
            <a:ext cx="8842509" cy="1782291"/>
          </a:xfrm>
          <a:prstGeom prst="rect">
            <a:avLst/>
          </a:prstGeom>
          <a:solidFill>
            <a:srgbClr val="FFFF00">
              <a:alpha val="6000"/>
            </a:srgbClr>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p:nvSpPr>
        <p:spPr>
          <a:xfrm>
            <a:off x="467544" y="3851999"/>
            <a:ext cx="8554477" cy="1185667"/>
          </a:xfrm>
          <a:prstGeom prst="rect">
            <a:avLst/>
          </a:prstGeom>
          <a:solidFill>
            <a:schemeClr val="accent2">
              <a:lumMod val="20000"/>
              <a:lumOff val="80000"/>
              <a:alpha val="46000"/>
            </a:schemeClr>
          </a:solid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14"/>
          <p:cNvSpPr/>
          <p:nvPr/>
        </p:nvSpPr>
        <p:spPr>
          <a:xfrm>
            <a:off x="740833" y="4651121"/>
            <a:ext cx="8281188" cy="1550117"/>
          </a:xfrm>
          <a:prstGeom prst="rect">
            <a:avLst/>
          </a:prstGeom>
          <a:solidFill>
            <a:schemeClr val="accent1">
              <a:lumMod val="20000"/>
              <a:lumOff val="80000"/>
              <a:alpha val="46000"/>
            </a:schemeClr>
          </a:solidFill>
          <a:ln w="38100">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1259632" y="4848304"/>
            <a:ext cx="7762389" cy="1543684"/>
          </a:xfrm>
          <a:prstGeom prst="rect">
            <a:avLst/>
          </a:prstGeom>
          <a:solidFill>
            <a:srgbClr val="FF7C80">
              <a:alpha val="9000"/>
            </a:srgb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p:cNvSpPr/>
          <p:nvPr/>
        </p:nvSpPr>
        <p:spPr>
          <a:xfrm rot="20581150">
            <a:off x="7440393" y="2190279"/>
            <a:ext cx="1471878" cy="584775"/>
          </a:xfrm>
          <a:prstGeom prst="rect">
            <a:avLst/>
          </a:prstGeom>
        </p:spPr>
        <p:txBody>
          <a:bodyPr wrap="none">
            <a:spAutoFit/>
          </a:bodyPr>
          <a:lstStyle/>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C1 Capacité :</a:t>
            </a:r>
          </a:p>
          <a:p>
            <a:pPr algn="ctr"/>
            <a:r>
              <a:rPr lang="fr-FR" sz="1600" b="1" dirty="0">
                <a:solidFill>
                  <a:schemeClr val="bg1">
                    <a:lumMod val="65000"/>
                  </a:schemeClr>
                </a:solidFill>
                <a:latin typeface="Arial" panose="020B0604020202020204" pitchFamily="34" charset="0"/>
                <a:ea typeface="Times New Roman" panose="02020603050405020304" pitchFamily="18" charset="0"/>
                <a:cs typeface="Times New Roman" panose="02020603050405020304" pitchFamily="18" charset="0"/>
              </a:rPr>
              <a:t>S’INFORMER</a:t>
            </a:r>
            <a:endParaRPr lang="fr-FR" sz="1600" dirty="0">
              <a:solidFill>
                <a:schemeClr val="bg1">
                  <a:lumMod val="65000"/>
                </a:schemeClr>
              </a:solidFill>
            </a:endParaRPr>
          </a:p>
        </p:txBody>
      </p:sp>
      <p:sp>
        <p:nvSpPr>
          <p:cNvPr id="19" name="Rectangle 18"/>
          <p:cNvSpPr/>
          <p:nvPr/>
        </p:nvSpPr>
        <p:spPr>
          <a:xfrm>
            <a:off x="179511" y="6597352"/>
            <a:ext cx="8856983" cy="190749"/>
          </a:xfrm>
          <a:prstGeom prst="rect">
            <a:avLst/>
          </a:prstGeom>
          <a:solidFill>
            <a:srgbClr val="FFFF00">
              <a:alpha val="6000"/>
            </a:srgbClr>
          </a:solid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p:cNvSpPr/>
          <p:nvPr/>
        </p:nvSpPr>
        <p:spPr>
          <a:xfrm>
            <a:off x="1547664" y="6380963"/>
            <a:ext cx="7474357" cy="417763"/>
          </a:xfrm>
          <a:prstGeom prst="rect">
            <a:avLst/>
          </a:prstGeom>
          <a:solidFill>
            <a:schemeClr val="accent6">
              <a:lumMod val="60000"/>
              <a:lumOff val="40000"/>
              <a:alpha val="19000"/>
            </a:schemeClr>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p:cNvSpPr/>
          <p:nvPr/>
        </p:nvSpPr>
        <p:spPr>
          <a:xfrm>
            <a:off x="1560021" y="4653136"/>
            <a:ext cx="7462000" cy="195167"/>
          </a:xfrm>
          <a:prstGeom prst="rect">
            <a:avLst/>
          </a:prstGeom>
          <a:solidFill>
            <a:schemeClr val="accent6">
              <a:lumMod val="60000"/>
              <a:lumOff val="40000"/>
              <a:alpha val="19000"/>
            </a:schemeClr>
          </a:solid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Rectangle 20"/>
          <p:cNvSpPr/>
          <p:nvPr/>
        </p:nvSpPr>
        <p:spPr>
          <a:xfrm>
            <a:off x="1017420" y="6215190"/>
            <a:ext cx="8004601" cy="185445"/>
          </a:xfrm>
          <a:prstGeom prst="rect">
            <a:avLst/>
          </a:prstGeom>
          <a:solidFill>
            <a:schemeClr val="accent1">
              <a:lumMod val="40000"/>
              <a:lumOff val="60000"/>
              <a:alpha val="46000"/>
            </a:schemeClr>
          </a:solidFill>
          <a:ln w="38100">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p:cNvSpPr/>
          <p:nvPr/>
        </p:nvSpPr>
        <p:spPr>
          <a:xfrm>
            <a:off x="1016996" y="6597351"/>
            <a:ext cx="8005025" cy="199397"/>
          </a:xfrm>
          <a:prstGeom prst="rect">
            <a:avLst/>
          </a:prstGeom>
          <a:solidFill>
            <a:schemeClr val="accent1">
              <a:lumMod val="40000"/>
              <a:lumOff val="60000"/>
              <a:alpha val="46000"/>
            </a:schemeClr>
          </a:solidFill>
          <a:ln w="38100">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p:cNvSpPr/>
          <p:nvPr/>
        </p:nvSpPr>
        <p:spPr>
          <a:xfrm>
            <a:off x="1835696" y="6606000"/>
            <a:ext cx="7186325" cy="194740"/>
          </a:xfrm>
          <a:prstGeom prst="rect">
            <a:avLst/>
          </a:prstGeom>
          <a:solidFill>
            <a:srgbClr val="FF0066">
              <a:alpha val="5000"/>
            </a:srgbClr>
          </a:solidFill>
          <a:ln w="34925">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p:cNvSpPr/>
          <p:nvPr/>
        </p:nvSpPr>
        <p:spPr>
          <a:xfrm>
            <a:off x="1259632" y="4437112"/>
            <a:ext cx="7762389" cy="214009"/>
          </a:xfrm>
          <a:prstGeom prst="rect">
            <a:avLst/>
          </a:prstGeom>
          <a:solidFill>
            <a:srgbClr val="FF7C80">
              <a:alpha val="9000"/>
            </a:srgb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p:cNvSpPr/>
          <p:nvPr/>
        </p:nvSpPr>
        <p:spPr>
          <a:xfrm>
            <a:off x="1017420" y="2844000"/>
            <a:ext cx="8019076" cy="180000"/>
          </a:xfrm>
          <a:prstGeom prst="rect">
            <a:avLst/>
          </a:prstGeom>
          <a:solidFill>
            <a:schemeClr val="accent1">
              <a:lumMod val="40000"/>
              <a:lumOff val="60000"/>
              <a:alpha val="46000"/>
            </a:schemeClr>
          </a:solidFill>
          <a:ln w="38100">
            <a:solidFill>
              <a:srgbClr val="9966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428032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500"/>
                                  </p:stCondLst>
                                  <p:childTnLst>
                                    <p:set>
                                      <p:cBhvr>
                                        <p:cTn id="6" dur="1" fill="hold">
                                          <p:stCondLst>
                                            <p:cond delay="0"/>
                                          </p:stCondLst>
                                        </p:cTn>
                                        <p:tgtEl>
                                          <p:spTgt spid="3"/>
                                        </p:tgtEl>
                                        <p:attrNameLst>
                                          <p:attrName>style.visibility</p:attrName>
                                        </p:attrNameLst>
                                      </p:cBhvr>
                                      <p:to>
                                        <p:strVal val="visible"/>
                                      </p:to>
                                    </p:set>
                                  </p:childTnLst>
                                  <p:subTnLst>
                                    <p:set>
                                      <p:cBhvr override="childStyle">
                                        <p:cTn dur="1" fill="hold" display="0" masterRel="nextClick" afterEffect="1"/>
                                        <p:tgtEl>
                                          <p:spTgt spid="3"/>
                                        </p:tgtEl>
                                        <p:attrNameLst>
                                          <p:attrName>style.visibility</p:attrName>
                                        </p:attrNameLst>
                                      </p:cBhvr>
                                      <p:to>
                                        <p:strVal val="hidden"/>
                                      </p:to>
                                    </p:set>
                                  </p:subTnLst>
                                </p:cTn>
                              </p:par>
                              <p:par>
                                <p:cTn id="7" presetID="1" presetClass="entr" presetSubtype="0" fill="hold" grpId="0" nodeType="withEffect">
                                  <p:stCondLst>
                                    <p:cond delay="500"/>
                                  </p:stCondLst>
                                  <p:childTnLst>
                                    <p:set>
                                      <p:cBhvr>
                                        <p:cTn id="8"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500"/>
                                  </p:stCondLst>
                                  <p:childTnLst>
                                    <p:set>
                                      <p:cBhvr>
                                        <p:cTn id="12" dur="1" fill="hold">
                                          <p:stCondLst>
                                            <p:cond delay="0"/>
                                          </p:stCondLst>
                                        </p:cTn>
                                        <p:tgtEl>
                                          <p:spTgt spid="13"/>
                                        </p:tgtEl>
                                        <p:attrNameLst>
                                          <p:attrName>style.visibility</p:attrName>
                                        </p:attrNameLst>
                                      </p:cBhvr>
                                      <p:to>
                                        <p:strVal val="visible"/>
                                      </p:to>
                                    </p:se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500"/>
                                  </p:stCondLst>
                                  <p:childTnLst>
                                    <p:set>
                                      <p:cBhvr>
                                        <p:cTn id="16" dur="1" fill="hold">
                                          <p:stCondLst>
                                            <p:cond delay="0"/>
                                          </p:stCondLst>
                                        </p:cTn>
                                        <p:tgtEl>
                                          <p:spTgt spid="15"/>
                                        </p:tgtEl>
                                        <p:attrNameLst>
                                          <p:attrName>style.visibility</p:attrName>
                                        </p:attrNameLst>
                                      </p:cBhvr>
                                      <p:to>
                                        <p:strVal val="visible"/>
                                      </p:to>
                                    </p:se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subTnLst>
                                    <p:set>
                                      <p:cBhvr override="childStyle">
                                        <p:cTn dur="1" fill="hold" display="0" masterRel="nextClick" afterEffect="1"/>
                                        <p:tgtEl>
                                          <p:spTgt spid="22"/>
                                        </p:tgtEl>
                                        <p:attrNameLst>
                                          <p:attrName>style.visibility</p:attrName>
                                        </p:attrNameLst>
                                      </p:cBhvr>
                                      <p:to>
                                        <p:strVal val="hidden"/>
                                      </p:to>
                                    </p:set>
                                  </p:sub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subTnLst>
                                    <p:set>
                                      <p:cBhvr override="childStyle">
                                        <p:cTn dur="1" fill="hold" display="0" masterRel="nextClick" afterEffect="1"/>
                                        <p:tgtEl>
                                          <p:spTgt spid="21"/>
                                        </p:tgtEl>
                                        <p:attrNameLst>
                                          <p:attrName>style.visibility</p:attrName>
                                        </p:attrNameLst>
                                      </p:cBhvr>
                                      <p:to>
                                        <p:strVal val="hidden"/>
                                      </p:to>
                                    </p:set>
                                  </p:subTnLst>
                                </p:cTn>
                              </p:par>
                              <p:par>
                                <p:cTn id="23" presetID="1"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childTnLst>
                                  <p:subTnLst>
                                    <p:set>
                                      <p:cBhvr override="childStyle">
                                        <p:cTn dur="1" fill="hold" display="0" masterRel="nextClick" afterEffect="1"/>
                                        <p:tgtEl>
                                          <p:spTgt spid="25"/>
                                        </p:tgtEl>
                                        <p:attrNameLst>
                                          <p:attrName>style.visibility</p:attrName>
                                        </p:attrNameLst>
                                      </p:cBhvr>
                                      <p:to>
                                        <p:strVal val="hidden"/>
                                      </p:to>
                                    </p:set>
                                  </p:sub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subTnLst>
                                    <p:set>
                                      <p:cBhvr override="childStyle">
                                        <p:cTn dur="1" fill="hold" display="0" masterRel="nextClick" afterEffect="1"/>
                                        <p:tgtEl>
                                          <p:spTgt spid="24"/>
                                        </p:tgtEl>
                                        <p:attrNameLst>
                                          <p:attrName>style.visibility</p:attrName>
                                        </p:attrNameLst>
                                      </p:cBhvr>
                                      <p:to>
                                        <p:strVal val="hidden"/>
                                      </p:to>
                                    </p:set>
                                  </p:sub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subTnLst>
                                    <p:set>
                                      <p:cBhvr override="childStyle">
                                        <p:cTn dur="1" fill="hold" display="0" masterRel="nextClick" afterEffect="1"/>
                                        <p:tgtEl>
                                          <p:spTgt spid="16"/>
                                        </p:tgtEl>
                                        <p:attrNameLst>
                                          <p:attrName>style.visibility</p:attrName>
                                        </p:attrNameLst>
                                      </p:cBhvr>
                                      <p:to>
                                        <p:strVal val="hidden"/>
                                      </p:to>
                                    </p:set>
                                  </p:sub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500"/>
                                  </p:stCondLst>
                                  <p:childTnLst>
                                    <p:set>
                                      <p:cBhvr>
                                        <p:cTn id="34"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par>
                                <p:cTn id="35" presetID="1" presetClass="entr" presetSubtype="0" fill="hold" grpId="0" nodeType="withEffect">
                                  <p:stCondLst>
                                    <p:cond delay="500"/>
                                  </p:stCondLst>
                                  <p:childTnLst>
                                    <p:set>
                                      <p:cBhvr>
                                        <p:cTn id="36" dur="1" fill="hold">
                                          <p:stCondLst>
                                            <p:cond delay="0"/>
                                          </p:stCondLst>
                                        </p:cTn>
                                        <p:tgtEl>
                                          <p:spTgt spid="18"/>
                                        </p:tgtEl>
                                        <p:attrNameLst>
                                          <p:attrName>style.visibility</p:attrName>
                                        </p:attrNameLst>
                                      </p:cBhvr>
                                      <p:to>
                                        <p:strVal val="visible"/>
                                      </p:to>
                                    </p:set>
                                  </p:childTnLst>
                                  <p:subTnLst>
                                    <p:set>
                                      <p:cBhvr override="childStyle">
                                        <p:cTn dur="1" fill="hold" display="0" masterRel="nextClick" afterEffect="1"/>
                                        <p:tgtEl>
                                          <p:spTgt spid="18"/>
                                        </p:tgtEl>
                                        <p:attrNameLst>
                                          <p:attrName>style.visibility</p:attrName>
                                        </p:attrNameLst>
                                      </p:cBhvr>
                                      <p:to>
                                        <p:strVal val="hidden"/>
                                      </p:to>
                                    </p:set>
                                  </p:sub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500"/>
                                  </p:stCondLst>
                                  <p:childTnLst>
                                    <p:set>
                                      <p:cBhvr>
                                        <p:cTn id="40" dur="1" fill="hold">
                                          <p:stCondLst>
                                            <p:cond delay="0"/>
                                          </p:stCondLst>
                                        </p:cTn>
                                        <p:tgtEl>
                                          <p:spTgt spid="23"/>
                                        </p:tgtEl>
                                        <p:attrNameLst>
                                          <p:attrName>style.visibility</p:attrName>
                                        </p:attrNameLst>
                                      </p:cBhvr>
                                      <p:to>
                                        <p:strVal val="visible"/>
                                      </p:to>
                                    </p:set>
                                  </p:childTnLst>
                                  <p:subTnLst>
                                    <p:set>
                                      <p:cBhvr override="childStyle">
                                        <p:cTn dur="1" fill="hold" display="0" masterRel="nextClick" afterEffect="1"/>
                                        <p:tgtEl>
                                          <p:spTgt spid="23"/>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 grpId="0" animBg="1"/>
      <p:bldP spid="15" grpId="0" animBg="1"/>
      <p:bldP spid="16" grpId="0" animBg="1"/>
      <p:bldP spid="19" grpId="0" animBg="1"/>
      <p:bldP spid="18" grpId="0" animBg="1"/>
      <p:bldP spid="20" grpId="0" animBg="1"/>
      <p:bldP spid="21" grpId="0" animBg="1"/>
      <p:bldP spid="22" grpId="0" animBg="1"/>
      <p:bldP spid="23" grpId="0" animBg="1"/>
      <p:bldP spid="24" grpId="0" animBg="1"/>
      <p:bldP spid="2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2250862545"/>
              </p:ext>
            </p:extLst>
          </p:nvPr>
        </p:nvGraphicFramePr>
        <p:xfrm>
          <a:off x="179512" y="2453276"/>
          <a:ext cx="8676000" cy="2908892"/>
        </p:xfrm>
        <a:graphic>
          <a:graphicData uri="http://schemas.openxmlformats.org/drawingml/2006/table">
            <a:tbl>
              <a:tblPr>
                <a:tableStyleId>{5C22544A-7EE6-4342-B048-85BDC9FD1C3A}</a:tableStyleId>
              </a:tblPr>
              <a:tblGrid>
                <a:gridCol w="2808000">
                  <a:extLst>
                    <a:ext uri="{9D8B030D-6E8A-4147-A177-3AD203B41FA5}">
                      <a16:colId xmlns:a16="http://schemas.microsoft.com/office/drawing/2014/main" val="1700493523"/>
                    </a:ext>
                  </a:extLst>
                </a:gridCol>
                <a:gridCol w="5868000">
                  <a:extLst>
                    <a:ext uri="{9D8B030D-6E8A-4147-A177-3AD203B41FA5}">
                      <a16:colId xmlns:a16="http://schemas.microsoft.com/office/drawing/2014/main" val="4235408375"/>
                    </a:ext>
                  </a:extLst>
                </a:gridCol>
              </a:tblGrid>
              <a:tr h="326455">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Capacités – Compétences </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solidFill>
                      <a:schemeClr val="accent3">
                        <a:lumMod val="20000"/>
                        <a:lumOff val="80000"/>
                      </a:schemeClr>
                    </a:solidFill>
                  </a:tcPr>
                </a:tc>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Savoirs associés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20000"/>
                        <a:lumOff val="80000"/>
                      </a:schemeClr>
                    </a:solidFill>
                  </a:tcPr>
                </a:tc>
                <a:extLst>
                  <a:ext uri="{0D108BD9-81ED-4DB2-BD59-A6C34878D82A}">
                    <a16:rowId xmlns:a16="http://schemas.microsoft.com/office/drawing/2014/main" val="708220449"/>
                  </a:ext>
                </a:extLst>
              </a:tr>
              <a:tr h="299251">
                <a:tc rowSpan="8">
                  <a:txBody>
                    <a:bodyPr/>
                    <a:lstStyle/>
                    <a:p>
                      <a:pPr marL="504825" indent="-146050" algn="l" rtl="0" eaLnBrk="1" latinLnBrk="0" hangingPunct="1">
                        <a:spcBef>
                          <a:spcPts val="300"/>
                        </a:spcBef>
                        <a:spcAft>
                          <a:spcPts val="300"/>
                        </a:spcAft>
                        <a:tabLst>
                          <a:tab pos="3150870" algn="l"/>
                        </a:tabLst>
                      </a:pPr>
                      <a:r>
                        <a:rPr kumimoji="0" lang="fr-FR" sz="1600" b="1" kern="1200" baseline="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C1 – S’informer</a:t>
                      </a:r>
                    </a:p>
                    <a:p>
                      <a:pPr marL="504825" indent="-146050" algn="l" rtl="0" eaLnBrk="1" latinLnBrk="0" hangingPunct="1">
                        <a:spcBef>
                          <a:spcPts val="300"/>
                        </a:spcBef>
                        <a:spcAft>
                          <a:spcPts val="300"/>
                        </a:spcAft>
                        <a:tabLst>
                          <a:tab pos="3150870" algn="l"/>
                        </a:tabLst>
                      </a:pPr>
                      <a:r>
                        <a:rPr kumimoji="0" lang="fr-FR" sz="1600" b="1" kern="1200" baseline="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C2 – Préparer</a:t>
                      </a:r>
                    </a:p>
                    <a:p>
                      <a:pPr marL="504825" indent="-146050" algn="l" rtl="0" eaLnBrk="1" latinLnBrk="0" hangingPunct="1">
                        <a:spcBef>
                          <a:spcPts val="300"/>
                        </a:spcBef>
                        <a:spcAft>
                          <a:spcPts val="300"/>
                        </a:spcAft>
                        <a:tabLst>
                          <a:tab pos="3150870" algn="l"/>
                        </a:tabLst>
                      </a:pPr>
                      <a:r>
                        <a:rPr kumimoji="0" lang="fr-FR" sz="1600" b="1" kern="1200" baseline="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C3 – Fabriquer, installer</a:t>
                      </a:r>
                    </a:p>
                    <a:p>
                      <a:pPr marL="504825" indent="-146050" algn="l" rtl="0" eaLnBrk="1" latinLnBrk="0" hangingPunct="1">
                        <a:spcBef>
                          <a:spcPts val="300"/>
                        </a:spcBef>
                        <a:spcAft>
                          <a:spcPts val="300"/>
                        </a:spcAft>
                        <a:tabLst>
                          <a:tab pos="3150870" algn="l"/>
                        </a:tabLst>
                      </a:pPr>
                      <a:r>
                        <a:rPr kumimoji="0" lang="fr-FR" sz="1600" b="1" kern="1200" baseline="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C4 – Maintenir en état</a:t>
                      </a:r>
                    </a:p>
                    <a:p>
                      <a:pPr marL="504825" indent="-146050" algn="l" rtl="0" eaLnBrk="1" latinLnBrk="0" hangingPunct="1">
                        <a:spcBef>
                          <a:spcPts val="300"/>
                        </a:spcBef>
                        <a:spcAft>
                          <a:spcPts val="300"/>
                        </a:spcAft>
                        <a:tabLst>
                          <a:tab pos="3150870" algn="l"/>
                        </a:tabLst>
                      </a:pPr>
                      <a:r>
                        <a:rPr kumimoji="0" lang="fr-FR" sz="1600" b="1" kern="1200" baseline="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mn-ea"/>
                          <a:cs typeface="Arial" panose="020B0604020202020204" pitchFamily="34" charset="0"/>
                        </a:rPr>
                        <a:t>C5 – Communiquer</a:t>
                      </a:r>
                      <a:endParaRPr lang="fr-FR" sz="14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83515" indent="-14732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hlinkClick r:id="rId2" action="ppaction://hlinksldjump"/>
                        </a:rPr>
                        <a:t>S 1</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 L’entreprise et son environnement</a:t>
                      </a: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492054667"/>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600" b="1" dirty="0">
                          <a:solidFill>
                            <a:schemeClr val="accent1">
                              <a:lumMod val="50000"/>
                            </a:schemeClr>
                          </a:solidFill>
                          <a:effectLst/>
                          <a:latin typeface="Calibri" panose="020F0502020204030204" pitchFamily="34" charset="0"/>
                          <a:cs typeface="Calibri" panose="020F0502020204030204" pitchFamily="34" charset="0"/>
                          <a:hlinkClick r:id="rId3" action="ppaction://hlinksldjump"/>
                        </a:rPr>
                        <a:t>S 2</a:t>
                      </a:r>
                      <a:r>
                        <a:rPr lang="fr-FR" sz="1600" b="1" dirty="0">
                          <a:solidFill>
                            <a:schemeClr val="accent1">
                              <a:lumMod val="50000"/>
                            </a:schemeClr>
                          </a:solidFill>
                          <a:effectLst/>
                          <a:latin typeface="Calibri" panose="020F0502020204030204" pitchFamily="34" charset="0"/>
                          <a:cs typeface="Calibri" panose="020F0502020204030204" pitchFamily="34" charset="0"/>
                        </a:rPr>
                        <a:t> - Histoire de l'art de l'ameublement </a:t>
                      </a:r>
                      <a:endPar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128753013"/>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hlinkClick r:id="rId3" action="ppaction://hlinksldjump"/>
                        </a:rPr>
                        <a:t>S 3</a:t>
                      </a: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 - Arts appliqués</a:t>
                      </a: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751896656"/>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hlinkClick r:id="rId4" action="ppaction://hlinksldjump"/>
                        </a:rPr>
                        <a:t>S 4</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 La communication technique</a:t>
                      </a: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337462992"/>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600" b="1" dirty="0">
                          <a:solidFill>
                            <a:srgbClr val="253D75"/>
                          </a:solidFill>
                          <a:effectLst/>
                          <a:latin typeface="Calibri" panose="020F0502020204030204" pitchFamily="34" charset="0"/>
                          <a:cs typeface="Calibri" panose="020F0502020204030204" pitchFamily="34" charset="0"/>
                          <a:hlinkClick r:id="rId5" action="ppaction://hlinksldjump"/>
                        </a:rPr>
                        <a:t>S 5</a:t>
                      </a:r>
                      <a:r>
                        <a:rPr lang="fr-FR" sz="1600" b="1" dirty="0">
                          <a:solidFill>
                            <a:srgbClr val="253D75"/>
                          </a:solidFill>
                          <a:effectLst/>
                          <a:latin typeface="Calibri" panose="020F0502020204030204" pitchFamily="34" charset="0"/>
                          <a:cs typeface="Calibri" panose="020F0502020204030204" pitchFamily="34" charset="0"/>
                        </a:rPr>
                        <a:t> - Les ouvrages</a:t>
                      </a:r>
                      <a:endPar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921585870"/>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600" b="1" dirty="0">
                          <a:solidFill>
                            <a:srgbClr val="253D75"/>
                          </a:solidFill>
                          <a:effectLst/>
                          <a:latin typeface="Calibri" panose="020F0502020204030204" pitchFamily="34" charset="0"/>
                          <a:cs typeface="Calibri" panose="020F0502020204030204" pitchFamily="34" charset="0"/>
                          <a:hlinkClick r:id="rId6" action="ppaction://hlinksldjump"/>
                        </a:rPr>
                        <a:t>S 6</a:t>
                      </a:r>
                      <a:r>
                        <a:rPr lang="fr-FR" sz="1600" b="1" dirty="0">
                          <a:solidFill>
                            <a:srgbClr val="253D75"/>
                          </a:solidFill>
                          <a:effectLst/>
                          <a:latin typeface="Calibri" panose="020F0502020204030204" pitchFamily="34" charset="0"/>
                          <a:cs typeface="Calibri" panose="020F0502020204030204" pitchFamily="34" charset="0"/>
                        </a:rPr>
                        <a:t> - Les matériaux, les produits et les composants </a:t>
                      </a:r>
                      <a:endPar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359940143"/>
                  </a:ext>
                </a:extLst>
              </a:tr>
              <a:tr h="276399">
                <a:tc vMerge="1">
                  <a:txBody>
                    <a:bodyPr/>
                    <a:lstStyle/>
                    <a:p>
                      <a:pPr marL="183515" indent="-147320">
                        <a:spcAft>
                          <a:spcPts val="0"/>
                        </a:spcAft>
                        <a:tabLst>
                          <a:tab pos="3150870" algn="l"/>
                        </a:tabLs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444500" indent="-407988">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hlinkClick r:id="rId7" action="ppaction://hlinksldjump"/>
                        </a:rPr>
                        <a:t>S 7</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 Les moyens et les techniques de fabrication et d’installation des mobiliers et des  agencements</a:t>
                      </a:r>
                    </a:p>
                  </a:txBody>
                  <a:tcPr marL="44484" marR="44484"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493200580"/>
                  </a:ext>
                </a:extLst>
              </a:tr>
              <a:tr h="299251">
                <a:tc vMerge="1">
                  <a:txBody>
                    <a:bodyPr/>
                    <a:lstStyle/>
                    <a:p>
                      <a:pPr marL="183515" indent="-147320">
                        <a:spcAft>
                          <a:spcPts val="0"/>
                        </a:spcAft>
                        <a:tabLst>
                          <a:tab pos="3150870" algn="l"/>
                        </a:tabLs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indent="-14732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hlinkClick r:id="rId8" action="ppaction://hlinksldjump"/>
                        </a:rPr>
                        <a:t>S 8</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 La santé et la sécurité au travail</a:t>
                      </a:r>
                    </a:p>
                  </a:txBody>
                  <a:tcPr marL="44484" marR="44484"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605626283"/>
                  </a:ext>
                </a:extLst>
              </a:tr>
            </a:tbl>
          </a:graphicData>
        </a:graphic>
      </p:graphicFrame>
      <p:cxnSp>
        <p:nvCxnSpPr>
          <p:cNvPr id="4" name="Connecteur droit avec flèche 3">
            <a:hlinkClick r:id="rId2" action="ppaction://hlinksldjump"/>
          </p:cNvPr>
          <p:cNvCxnSpPr/>
          <p:nvPr/>
        </p:nvCxnSpPr>
        <p:spPr>
          <a:xfrm>
            <a:off x="2915816" y="2636912"/>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savoirs associés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1856268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14" name="Rectangle 13"/>
          <p:cNvSpPr/>
          <p:nvPr/>
        </p:nvSpPr>
        <p:spPr>
          <a:xfrm>
            <a:off x="281471" y="908720"/>
            <a:ext cx="7304450" cy="523220"/>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La certification</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3" name="Tableau 2"/>
          <p:cNvGraphicFramePr>
            <a:graphicFrameLocks noGrp="1"/>
          </p:cNvGraphicFramePr>
          <p:nvPr>
            <p:extLst>
              <p:ext uri="{D42A27DB-BD31-4B8C-83A1-F6EECF244321}">
                <p14:modId xmlns:p14="http://schemas.microsoft.com/office/powerpoint/2010/main" val="3190978934"/>
              </p:ext>
            </p:extLst>
          </p:nvPr>
        </p:nvGraphicFramePr>
        <p:xfrm>
          <a:off x="70624" y="1700808"/>
          <a:ext cx="9002751" cy="3153152"/>
        </p:xfrm>
        <a:graphic>
          <a:graphicData uri="http://schemas.openxmlformats.org/drawingml/2006/table">
            <a:tbl>
              <a:tblPr>
                <a:tableStyleId>{5C22544A-7EE6-4342-B048-85BDC9FD1C3A}</a:tableStyleId>
              </a:tblPr>
              <a:tblGrid>
                <a:gridCol w="4032000">
                  <a:extLst>
                    <a:ext uri="{9D8B030D-6E8A-4147-A177-3AD203B41FA5}">
                      <a16:colId xmlns:a16="http://schemas.microsoft.com/office/drawing/2014/main" val="3105933542"/>
                    </a:ext>
                  </a:extLst>
                </a:gridCol>
                <a:gridCol w="574229">
                  <a:extLst>
                    <a:ext uri="{9D8B030D-6E8A-4147-A177-3AD203B41FA5}">
                      <a16:colId xmlns:a16="http://schemas.microsoft.com/office/drawing/2014/main" val="577899245"/>
                    </a:ext>
                  </a:extLst>
                </a:gridCol>
                <a:gridCol w="864000">
                  <a:extLst>
                    <a:ext uri="{9D8B030D-6E8A-4147-A177-3AD203B41FA5}">
                      <a16:colId xmlns:a16="http://schemas.microsoft.com/office/drawing/2014/main" val="2127754815"/>
                    </a:ext>
                  </a:extLst>
                </a:gridCol>
                <a:gridCol w="720000">
                  <a:extLst>
                    <a:ext uri="{9D8B030D-6E8A-4147-A177-3AD203B41FA5}">
                      <a16:colId xmlns:a16="http://schemas.microsoft.com/office/drawing/2014/main" val="2534542230"/>
                    </a:ext>
                  </a:extLst>
                </a:gridCol>
                <a:gridCol w="720000">
                  <a:extLst>
                    <a:ext uri="{9D8B030D-6E8A-4147-A177-3AD203B41FA5}">
                      <a16:colId xmlns:a16="http://schemas.microsoft.com/office/drawing/2014/main" val="1767441599"/>
                    </a:ext>
                  </a:extLst>
                </a:gridCol>
                <a:gridCol w="936000">
                  <a:extLst>
                    <a:ext uri="{9D8B030D-6E8A-4147-A177-3AD203B41FA5}">
                      <a16:colId xmlns:a16="http://schemas.microsoft.com/office/drawing/2014/main" val="3012295"/>
                    </a:ext>
                  </a:extLst>
                </a:gridCol>
                <a:gridCol w="1156522">
                  <a:extLst>
                    <a:ext uri="{9D8B030D-6E8A-4147-A177-3AD203B41FA5}">
                      <a16:colId xmlns:a16="http://schemas.microsoft.com/office/drawing/2014/main" val="4016571984"/>
                    </a:ext>
                  </a:extLst>
                </a:gridCol>
              </a:tblGrid>
              <a:tr h="288032">
                <a:tc gridSpan="3">
                  <a:txBody>
                    <a:bodyPr/>
                    <a:lstStyle/>
                    <a:p>
                      <a:pPr marL="136525" algn="ctr">
                        <a:spcBef>
                          <a:spcPts val="600"/>
                        </a:spcBef>
                        <a:spcAft>
                          <a:spcPts val="600"/>
                        </a:spcAf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Le règlement d’examen</a:t>
                      </a:r>
                    </a:p>
                  </a:txBody>
                  <a:tcPr marL="44450" marR="44450"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noFill/>
                  </a:tcPr>
                </a:tc>
                <a:tc hMerge="1">
                  <a:txBody>
                    <a:bodyPr/>
                    <a:lstStyle/>
                    <a:p>
                      <a:pPr algn="ctr">
                        <a:spcBef>
                          <a:spcPts val="600"/>
                        </a:spcBef>
                        <a:spcAft>
                          <a:spcPts val="600"/>
                        </a:spcAft>
                      </a:pPr>
                      <a:endParaRPr lang="fr-FR"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noFill/>
                  </a:tcPr>
                </a:tc>
                <a:tc hMerge="1">
                  <a:txBody>
                    <a:bodyPr/>
                    <a:lstStyle/>
                    <a:p>
                      <a:pPr algn="ctr">
                        <a:spcBef>
                          <a:spcPts val="600"/>
                        </a:spcBef>
                        <a:spcAft>
                          <a:spcPts val="600"/>
                        </a:spcAft>
                      </a:pPr>
                      <a:endParaRPr lang="fr-FR"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noFill/>
                  </a:tcPr>
                </a:tc>
                <a:tc gridSpan="2">
                  <a:txBody>
                    <a:bodyPr/>
                    <a:lstStyle/>
                    <a:p>
                      <a:pPr algn="ctr">
                        <a:spcBef>
                          <a:spcPts val="0"/>
                        </a:spcBef>
                        <a:spcAft>
                          <a:spcPts val="0"/>
                        </a:spcAft>
                      </a:pPr>
                      <a:r>
                        <a:rPr lang="fr-FR" sz="10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Scolaires </a:t>
                      </a:r>
                      <a:r>
                        <a:rPr lang="fr-FR" sz="100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(établissements publics et privés sous contrat) </a:t>
                      </a:r>
                    </a:p>
                    <a:p>
                      <a:pPr algn="ctr">
                        <a:spcBef>
                          <a:spcPts val="0"/>
                        </a:spcBef>
                        <a:spcAft>
                          <a:spcPts val="0"/>
                        </a:spcAft>
                      </a:pPr>
                      <a:r>
                        <a:rPr lang="fr-FR" sz="10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Apprentis </a:t>
                      </a:r>
                      <a:r>
                        <a:rPr lang="fr-FR" sz="100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(CFA et sections d'apprentissage habilités)</a:t>
                      </a:r>
                    </a:p>
                    <a:p>
                      <a:pPr algn="ctr">
                        <a:spcBef>
                          <a:spcPts val="0"/>
                        </a:spcBef>
                        <a:spcAft>
                          <a:spcPts val="0"/>
                        </a:spcAft>
                      </a:pPr>
                      <a:r>
                        <a:rPr lang="fr-FR" sz="10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Formation professionnelle continue </a:t>
                      </a:r>
                      <a:r>
                        <a:rPr lang="fr-FR" sz="100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(établissements publics) </a:t>
                      </a:r>
                    </a:p>
                  </a:txBody>
                  <a:tcPr marL="44450" marR="44450"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hMerge="1">
                  <a:txBody>
                    <a:bodyPr/>
                    <a:lstStyle/>
                    <a:p>
                      <a:pPr algn="ctr">
                        <a:spcBef>
                          <a:spcPts val="600"/>
                        </a:spcBef>
                        <a:spcAft>
                          <a:spcPts val="600"/>
                        </a:spcAft>
                      </a:pPr>
                      <a:endParaRPr lang="fr-FR"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60000"/>
                        <a:lumOff val="40000"/>
                      </a:schemeClr>
                    </a:solidFill>
                  </a:tcPr>
                </a:tc>
                <a:tc gridSpan="2">
                  <a:txBody>
                    <a:bodyPr/>
                    <a:lstStyle/>
                    <a:p>
                      <a:pPr algn="ctr">
                        <a:spcBef>
                          <a:spcPts val="0"/>
                        </a:spcBef>
                        <a:spcAft>
                          <a:spcPts val="0"/>
                        </a:spcAft>
                      </a:pPr>
                      <a:r>
                        <a:rPr lang="fr-FR" sz="105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Scolaires </a:t>
                      </a:r>
                      <a:r>
                        <a:rPr lang="fr-FR" sz="105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(établissements privés hors contrat)</a:t>
                      </a:r>
                    </a:p>
                    <a:p>
                      <a:pPr algn="ctr">
                        <a:spcBef>
                          <a:spcPts val="0"/>
                        </a:spcBef>
                        <a:spcAft>
                          <a:spcPts val="0"/>
                        </a:spcAft>
                      </a:pPr>
                      <a:r>
                        <a:rPr lang="fr-FR" sz="105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Apprentis </a:t>
                      </a:r>
                      <a:r>
                        <a:rPr lang="fr-FR" sz="105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(CFA et sections d'apprentissage non habilités) </a:t>
                      </a:r>
                    </a:p>
                    <a:p>
                      <a:pPr algn="ctr">
                        <a:spcBef>
                          <a:spcPts val="0"/>
                        </a:spcBef>
                        <a:spcAft>
                          <a:spcPts val="0"/>
                        </a:spcAft>
                      </a:pPr>
                      <a:r>
                        <a:rPr lang="fr-FR" sz="105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Formation professionnelle continue </a:t>
                      </a:r>
                      <a:r>
                        <a:rPr lang="fr-FR" sz="105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(établissements privés)</a:t>
                      </a:r>
                    </a:p>
                    <a:p>
                      <a:pPr algn="ctr">
                        <a:spcBef>
                          <a:spcPts val="0"/>
                        </a:spcBef>
                        <a:spcAft>
                          <a:spcPts val="0"/>
                        </a:spcAft>
                      </a:pPr>
                      <a:r>
                        <a:rPr lang="fr-FR" sz="105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Enseignement à distance - candidats individuels</a:t>
                      </a:r>
                    </a:p>
                  </a:txBody>
                  <a:tcPr marL="44450" marR="44450"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hMerge="1">
                  <a:txBody>
                    <a:bodyPr/>
                    <a:lstStyle/>
                    <a:p>
                      <a:pPr algn="ctr">
                        <a:spcBef>
                          <a:spcPts val="600"/>
                        </a:spcBef>
                        <a:spcAft>
                          <a:spcPts val="600"/>
                        </a:spcAft>
                      </a:pPr>
                      <a:endParaRPr lang="fr-FR"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60000"/>
                        <a:lumOff val="40000"/>
                      </a:schemeClr>
                    </a:solidFill>
                  </a:tcPr>
                </a:tc>
                <a:extLst>
                  <a:ext uri="{0D108BD9-81ED-4DB2-BD59-A6C34878D82A}">
                    <a16:rowId xmlns:a16="http://schemas.microsoft.com/office/drawing/2014/main" val="804487335"/>
                  </a:ext>
                </a:extLst>
              </a:tr>
              <a:tr h="288032">
                <a:tc>
                  <a:txBody>
                    <a:bodyPr/>
                    <a:lstStyle/>
                    <a:p>
                      <a:pPr marL="136525" algn="ctr">
                        <a:spcBef>
                          <a:spcPts val="600"/>
                        </a:spcBef>
                        <a:spcAft>
                          <a:spcPts val="600"/>
                        </a:spcAft>
                      </a:pPr>
                      <a:r>
                        <a:rPr lang="fr-FR" sz="1400" b="1" dirty="0">
                          <a:effectLst/>
                          <a:latin typeface="Calibri" panose="020F0502020204030204" pitchFamily="34" charset="0"/>
                          <a:cs typeface="Calibri" panose="020F0502020204030204" pitchFamily="34" charset="0"/>
                        </a:rPr>
                        <a:t>Épreuves</a:t>
                      </a:r>
                      <a:endParaRPr lang="fr-FR"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algn="ctr">
                        <a:spcBef>
                          <a:spcPts val="600"/>
                        </a:spcBef>
                        <a:spcAft>
                          <a:spcPts val="600"/>
                        </a:spcAft>
                      </a:pPr>
                      <a:r>
                        <a:rPr lang="fr-FR" sz="1400" b="1" dirty="0">
                          <a:effectLst/>
                          <a:latin typeface="Calibri" panose="020F0502020204030204" pitchFamily="34" charset="0"/>
                          <a:cs typeface="Calibri" panose="020F0502020204030204" pitchFamily="34" charset="0"/>
                        </a:rPr>
                        <a:t>Unité</a:t>
                      </a:r>
                      <a:endParaRPr lang="fr-FR"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algn="ctr">
                        <a:spcBef>
                          <a:spcPts val="600"/>
                        </a:spcBef>
                        <a:spcAft>
                          <a:spcPts val="600"/>
                        </a:spcAft>
                      </a:pPr>
                      <a:r>
                        <a:rPr lang="x-none" sz="1400" b="1" dirty="0">
                          <a:effectLst/>
                          <a:latin typeface="Calibri" panose="020F0502020204030204" pitchFamily="34" charset="0"/>
                          <a:cs typeface="Calibri" panose="020F0502020204030204" pitchFamily="34" charset="0"/>
                        </a:rPr>
                        <a:t>Coef.</a:t>
                      </a:r>
                      <a:endParaRPr lang="fr-FR"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algn="ctr">
                        <a:spcBef>
                          <a:spcPts val="600"/>
                        </a:spcBef>
                        <a:spcAft>
                          <a:spcPts val="600"/>
                        </a:spcAft>
                      </a:pPr>
                      <a:r>
                        <a:rPr lang="fr-FR" sz="1400" b="1" dirty="0">
                          <a:solidFill>
                            <a:srgbClr val="253D75"/>
                          </a:solidFill>
                          <a:effectLst/>
                          <a:latin typeface="Calibri" panose="020F0502020204030204" pitchFamily="34" charset="0"/>
                          <a:cs typeface="Calibri" panose="020F0502020204030204" pitchFamily="34" charset="0"/>
                        </a:rPr>
                        <a:t>Modes </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algn="ctr">
                        <a:spcBef>
                          <a:spcPts val="600"/>
                        </a:spcBef>
                        <a:spcAft>
                          <a:spcPts val="600"/>
                        </a:spcAft>
                      </a:pPr>
                      <a:r>
                        <a:rPr lang="fr-FR" sz="1400" b="1" dirty="0">
                          <a:solidFill>
                            <a:srgbClr val="253D75"/>
                          </a:solidFill>
                          <a:effectLst/>
                          <a:latin typeface="Calibri" panose="020F0502020204030204" pitchFamily="34" charset="0"/>
                          <a:cs typeface="Calibri" panose="020F0502020204030204" pitchFamily="34" charset="0"/>
                        </a:rPr>
                        <a:t>Durée</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algn="ctr">
                        <a:spcBef>
                          <a:spcPts val="600"/>
                        </a:spcBef>
                        <a:spcAft>
                          <a:spcPts val="600"/>
                        </a:spcAft>
                      </a:pPr>
                      <a:r>
                        <a:rPr lang="fr-FR" sz="1400" b="1" dirty="0">
                          <a:solidFill>
                            <a:srgbClr val="253D75"/>
                          </a:solidFill>
                          <a:effectLst/>
                          <a:latin typeface="Calibri" panose="020F0502020204030204" pitchFamily="34" charset="0"/>
                          <a:cs typeface="Calibri" panose="020F0502020204030204" pitchFamily="34" charset="0"/>
                        </a:rPr>
                        <a:t>Modes</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algn="ctr">
                        <a:spcBef>
                          <a:spcPts val="600"/>
                        </a:spcBef>
                        <a:spcAft>
                          <a:spcPts val="600"/>
                        </a:spcAft>
                      </a:pPr>
                      <a:r>
                        <a:rPr lang="fr-FR" sz="1400" b="1" dirty="0">
                          <a:solidFill>
                            <a:srgbClr val="253D75"/>
                          </a:solidFill>
                          <a:effectLst/>
                          <a:latin typeface="Calibri" panose="020F0502020204030204" pitchFamily="34" charset="0"/>
                          <a:cs typeface="Calibri" panose="020F0502020204030204" pitchFamily="34" charset="0"/>
                        </a:rPr>
                        <a:t>Durée</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extLst>
                  <a:ext uri="{0D108BD9-81ED-4DB2-BD59-A6C34878D82A}">
                    <a16:rowId xmlns:a16="http://schemas.microsoft.com/office/drawing/2014/main" val="2029716364"/>
                  </a:ext>
                </a:extLst>
              </a:tr>
              <a:tr h="0">
                <a:tc gridSpan="7">
                  <a:txBody>
                    <a:bodyPr/>
                    <a:lstStyle/>
                    <a:p>
                      <a:pPr algn="ctr">
                        <a:spcBef>
                          <a:spcPts val="600"/>
                        </a:spcBef>
                        <a:spcAft>
                          <a:spcPts val="600"/>
                        </a:spcAft>
                      </a:pPr>
                      <a:r>
                        <a:rPr lang="fr-FR" sz="1400" b="1" dirty="0">
                          <a:solidFill>
                            <a:schemeClr val="accent4">
                              <a:lumMod val="50000"/>
                            </a:schemeClr>
                          </a:solidFill>
                          <a:effectLst/>
                          <a:latin typeface="Calibri" panose="020F0502020204030204" pitchFamily="34" charset="0"/>
                          <a:cs typeface="Calibri" panose="020F0502020204030204" pitchFamily="34" charset="0"/>
                        </a:rPr>
                        <a:t>UNITÉS PROFESSIONNELLES</a:t>
                      </a:r>
                      <a:endParaRPr lang="fr-FR" sz="1400" b="1"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772957643"/>
                  </a:ext>
                </a:extLst>
              </a:tr>
              <a:tr h="252000">
                <a:tc>
                  <a:txBody>
                    <a:bodyPr/>
                    <a:lstStyle/>
                    <a:p>
                      <a:pPr marL="45720">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EP1 </a:t>
                      </a:r>
                      <a:r>
                        <a:rPr lang="fr-FR" sz="1200" b="1" dirty="0">
                          <a:solidFill>
                            <a:srgbClr val="253D75"/>
                          </a:solidFill>
                          <a:effectLst/>
                          <a:latin typeface="Calibri" panose="020F0502020204030204" pitchFamily="34" charset="0"/>
                          <a:cs typeface="Calibri" panose="020F0502020204030204" pitchFamily="34" charset="0"/>
                          <a:sym typeface="Symbol" panose="05050102010706020507" pitchFamily="18" charset="2"/>
                        </a:rPr>
                        <a:t></a:t>
                      </a:r>
                      <a:r>
                        <a:rPr lang="fr-FR" sz="1200" b="1" dirty="0">
                          <a:solidFill>
                            <a:srgbClr val="253D75"/>
                          </a:solidFill>
                          <a:effectLst/>
                          <a:latin typeface="Calibri" panose="020F0502020204030204" pitchFamily="34" charset="0"/>
                          <a:cs typeface="Calibri" panose="020F0502020204030204" pitchFamily="34" charset="0"/>
                        </a:rPr>
                        <a:t> Histoire de  l’art de l’ameublement et arts appliqués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UP1</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a:txBody>
                    <a:bodyPr/>
                    <a:lstStyle/>
                    <a:p>
                      <a:pPr marL="514350" indent="-496570"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3</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marL="496570" indent="-496570"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CCF</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hMerge="1">
                  <a:txBody>
                    <a:bodyPr/>
                    <a:lstStyle/>
                    <a:p>
                      <a:endParaRPr lang="fr-FR"/>
                    </a:p>
                  </a:txBody>
                  <a:tcPr/>
                </a:tc>
                <a:tc>
                  <a:txBody>
                    <a:bodyPr/>
                    <a:lstStyle/>
                    <a:p>
                      <a:pPr marL="45720" indent="-635"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Ponctuel écrit</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a:txBody>
                    <a:bodyPr/>
                    <a:lstStyle/>
                    <a:p>
                      <a:pPr marL="496570" indent="-496570"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4 h</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294677940"/>
                  </a:ext>
                </a:extLst>
              </a:tr>
              <a:tr h="252000">
                <a:tc>
                  <a:txBody>
                    <a:bodyPr/>
                    <a:lstStyle/>
                    <a:p>
                      <a:pPr marL="45720">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EP2 </a:t>
                      </a:r>
                      <a:r>
                        <a:rPr lang="fr-FR" sz="1200" b="1" dirty="0">
                          <a:solidFill>
                            <a:srgbClr val="253D75"/>
                          </a:solidFill>
                          <a:effectLst/>
                          <a:latin typeface="Calibri" panose="020F0502020204030204" pitchFamily="34" charset="0"/>
                          <a:cs typeface="Calibri" panose="020F0502020204030204" pitchFamily="34" charset="0"/>
                          <a:sym typeface="Symbol" panose="05050102010706020507" pitchFamily="18" charset="2"/>
                        </a:rPr>
                        <a:t></a:t>
                      </a:r>
                      <a:r>
                        <a:rPr lang="fr-FR" sz="1200" b="1" dirty="0">
                          <a:solidFill>
                            <a:srgbClr val="253D75"/>
                          </a:solidFill>
                          <a:effectLst/>
                          <a:latin typeface="Calibri" panose="020F0502020204030204" pitchFamily="34" charset="0"/>
                          <a:cs typeface="Calibri" panose="020F0502020204030204" pitchFamily="34" charset="0"/>
                        </a:rPr>
                        <a:t> Analyse de l’ouvrage et préparation de la fabrication</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UP2</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a:txBody>
                    <a:bodyPr/>
                    <a:lstStyle/>
                    <a:p>
                      <a:pPr marL="17780"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4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CCF</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hMerge="1">
                  <a:txBody>
                    <a:bodyPr/>
                    <a:lstStyle/>
                    <a:p>
                      <a:endParaRPr lang="fr-FR"/>
                    </a:p>
                  </a:txBody>
                  <a:tcPr/>
                </a:tc>
                <a:tc>
                  <a:txBody>
                    <a:bodyPr/>
                    <a:lstStyle/>
                    <a:p>
                      <a:pPr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Ponctuel écrit</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a:txBody>
                    <a:bodyPr/>
                    <a:lstStyle/>
                    <a:p>
                      <a:pPr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6 h</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014238580"/>
                  </a:ext>
                </a:extLst>
              </a:tr>
              <a:tr h="0">
                <a:tc>
                  <a:txBody>
                    <a:bodyPr/>
                    <a:lstStyle/>
                    <a:p>
                      <a:pPr marL="45720">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EP3 </a:t>
                      </a:r>
                      <a:r>
                        <a:rPr lang="fr-FR" sz="1200" b="1" dirty="0">
                          <a:solidFill>
                            <a:srgbClr val="253D75"/>
                          </a:solidFill>
                          <a:effectLst/>
                          <a:latin typeface="Calibri" panose="020F0502020204030204" pitchFamily="34" charset="0"/>
                          <a:cs typeface="Calibri" panose="020F0502020204030204" pitchFamily="34" charset="0"/>
                          <a:sym typeface="Symbol" panose="05050102010706020507" pitchFamily="18" charset="2"/>
                        </a:rPr>
                        <a:t></a:t>
                      </a:r>
                      <a:r>
                        <a:rPr lang="fr-FR" sz="1200" b="1" dirty="0">
                          <a:solidFill>
                            <a:srgbClr val="253D75"/>
                          </a:solidFill>
                          <a:effectLst/>
                          <a:latin typeface="Calibri" panose="020F0502020204030204" pitchFamily="34" charset="0"/>
                          <a:cs typeface="Calibri" panose="020F0502020204030204" pitchFamily="34" charset="0"/>
                        </a:rPr>
                        <a:t> Fabrication et installation d’un mobilier</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7780" algn="ctr">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UP3</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7780" algn="ctr">
                        <a:spcBef>
                          <a:spcPts val="0"/>
                        </a:spcBef>
                        <a:spcAft>
                          <a:spcPts val="0"/>
                        </a:spcAft>
                      </a:pPr>
                      <a:r>
                        <a:rPr lang="fr-FR" sz="1200" dirty="0">
                          <a:solidFill>
                            <a:srgbClr val="253D75"/>
                          </a:solidFill>
                          <a:effectLst/>
                          <a:latin typeface="Calibri" panose="020F0502020204030204" pitchFamily="34" charset="0"/>
                          <a:cs typeface="Calibri" panose="020F0502020204030204" pitchFamily="34" charset="0"/>
                        </a:rPr>
                        <a:t>11</a:t>
                      </a:r>
                    </a:p>
                    <a:p>
                      <a:pPr marL="17780" algn="ctr">
                        <a:spcBef>
                          <a:spcPts val="0"/>
                        </a:spcBef>
                        <a:spcAft>
                          <a:spcPts val="0"/>
                        </a:spcAft>
                      </a:pPr>
                      <a:r>
                        <a:rPr lang="fr-FR" sz="1200" dirty="0">
                          <a:solidFill>
                            <a:srgbClr val="253D75"/>
                          </a:solidFill>
                          <a:effectLst/>
                          <a:latin typeface="Calibri" panose="020F0502020204030204" pitchFamily="34" charset="0"/>
                          <a:cs typeface="Calibri" panose="020F0502020204030204" pitchFamily="34" charset="0"/>
                        </a:rPr>
                        <a:t>(dont 1 pour la PSE)</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gridSpan="2">
                  <a:txBody>
                    <a:bodyPr/>
                    <a:lstStyle/>
                    <a:p>
                      <a:pPr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CCF</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a:txBody>
                    <a:bodyPr/>
                    <a:lstStyle/>
                    <a:p>
                      <a:pPr marL="45720" indent="-635"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Ponctuel pratique et oral</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algn="ctr">
                        <a:spcBef>
                          <a:spcPts val="600"/>
                        </a:spcBef>
                        <a:spcAft>
                          <a:spcPts val="300"/>
                        </a:spcAft>
                      </a:pPr>
                      <a:r>
                        <a:rPr lang="fr-FR" sz="1200" dirty="0">
                          <a:solidFill>
                            <a:srgbClr val="253D75"/>
                          </a:solidFill>
                          <a:effectLst/>
                          <a:latin typeface="Calibri" panose="020F0502020204030204" pitchFamily="34" charset="0"/>
                          <a:cs typeface="Calibri" panose="020F0502020204030204" pitchFamily="34" charset="0"/>
                        </a:rPr>
                        <a:t>22 h </a:t>
                      </a:r>
                    </a:p>
                    <a:p>
                      <a:pPr algn="ctr">
                        <a:spcAft>
                          <a:spcPts val="300"/>
                        </a:spcAft>
                      </a:pPr>
                      <a:r>
                        <a:rPr lang="fr-FR" sz="1200" dirty="0">
                          <a:solidFill>
                            <a:srgbClr val="253D75"/>
                          </a:solidFill>
                          <a:effectLst/>
                          <a:latin typeface="Calibri" panose="020F0502020204030204" pitchFamily="34" charset="0"/>
                          <a:cs typeface="Calibri" panose="020F0502020204030204" pitchFamily="34" charset="0"/>
                        </a:rPr>
                        <a:t>(dont 1 h de PSE)</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23485096"/>
                  </a:ext>
                </a:extLst>
              </a:tr>
            </a:tbl>
          </a:graphicData>
        </a:graphic>
      </p:graphicFrame>
    </p:spTree>
    <p:extLst>
      <p:ext uri="{BB962C8B-B14F-4D97-AF65-F5344CB8AC3E}">
        <p14:creationId xmlns:p14="http://schemas.microsoft.com/office/powerpoint/2010/main" val="1051783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horizontal)">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14" name="Rectangle 13"/>
          <p:cNvSpPr/>
          <p:nvPr/>
        </p:nvSpPr>
        <p:spPr>
          <a:xfrm>
            <a:off x="281471" y="908720"/>
            <a:ext cx="7304450" cy="523220"/>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La certification</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3" name="Tableau 2"/>
          <p:cNvGraphicFramePr>
            <a:graphicFrameLocks noGrp="1"/>
          </p:cNvGraphicFramePr>
          <p:nvPr>
            <p:extLst>
              <p:ext uri="{D42A27DB-BD31-4B8C-83A1-F6EECF244321}">
                <p14:modId xmlns:p14="http://schemas.microsoft.com/office/powerpoint/2010/main" val="2638644588"/>
              </p:ext>
            </p:extLst>
          </p:nvPr>
        </p:nvGraphicFramePr>
        <p:xfrm>
          <a:off x="70624" y="1700808"/>
          <a:ext cx="9002751" cy="4967792"/>
        </p:xfrm>
        <a:graphic>
          <a:graphicData uri="http://schemas.openxmlformats.org/drawingml/2006/table">
            <a:tbl>
              <a:tblPr>
                <a:tableStyleId>{5C22544A-7EE6-4342-B048-85BDC9FD1C3A}</a:tableStyleId>
              </a:tblPr>
              <a:tblGrid>
                <a:gridCol w="4032000">
                  <a:extLst>
                    <a:ext uri="{9D8B030D-6E8A-4147-A177-3AD203B41FA5}">
                      <a16:colId xmlns:a16="http://schemas.microsoft.com/office/drawing/2014/main" val="3105933542"/>
                    </a:ext>
                  </a:extLst>
                </a:gridCol>
                <a:gridCol w="574229">
                  <a:extLst>
                    <a:ext uri="{9D8B030D-6E8A-4147-A177-3AD203B41FA5}">
                      <a16:colId xmlns:a16="http://schemas.microsoft.com/office/drawing/2014/main" val="577899245"/>
                    </a:ext>
                  </a:extLst>
                </a:gridCol>
                <a:gridCol w="864000">
                  <a:extLst>
                    <a:ext uri="{9D8B030D-6E8A-4147-A177-3AD203B41FA5}">
                      <a16:colId xmlns:a16="http://schemas.microsoft.com/office/drawing/2014/main" val="2127754815"/>
                    </a:ext>
                  </a:extLst>
                </a:gridCol>
                <a:gridCol w="720000">
                  <a:extLst>
                    <a:ext uri="{9D8B030D-6E8A-4147-A177-3AD203B41FA5}">
                      <a16:colId xmlns:a16="http://schemas.microsoft.com/office/drawing/2014/main" val="2534542230"/>
                    </a:ext>
                  </a:extLst>
                </a:gridCol>
                <a:gridCol w="720000">
                  <a:extLst>
                    <a:ext uri="{9D8B030D-6E8A-4147-A177-3AD203B41FA5}">
                      <a16:colId xmlns:a16="http://schemas.microsoft.com/office/drawing/2014/main" val="1767441599"/>
                    </a:ext>
                  </a:extLst>
                </a:gridCol>
                <a:gridCol w="936000">
                  <a:extLst>
                    <a:ext uri="{9D8B030D-6E8A-4147-A177-3AD203B41FA5}">
                      <a16:colId xmlns:a16="http://schemas.microsoft.com/office/drawing/2014/main" val="3012295"/>
                    </a:ext>
                  </a:extLst>
                </a:gridCol>
                <a:gridCol w="69850">
                  <a:extLst>
                    <a:ext uri="{9D8B030D-6E8A-4147-A177-3AD203B41FA5}">
                      <a16:colId xmlns:a16="http://schemas.microsoft.com/office/drawing/2014/main" val="4016571984"/>
                    </a:ext>
                  </a:extLst>
                </a:gridCol>
                <a:gridCol w="1086672">
                  <a:extLst>
                    <a:ext uri="{9D8B030D-6E8A-4147-A177-3AD203B41FA5}">
                      <a16:colId xmlns:a16="http://schemas.microsoft.com/office/drawing/2014/main" val="1980873402"/>
                    </a:ext>
                  </a:extLst>
                </a:gridCol>
              </a:tblGrid>
              <a:tr h="288032">
                <a:tc gridSpan="3">
                  <a:txBody>
                    <a:bodyPr/>
                    <a:lstStyle/>
                    <a:p>
                      <a:pPr marL="136525" algn="ctr">
                        <a:spcBef>
                          <a:spcPts val="600"/>
                        </a:spcBef>
                        <a:spcAft>
                          <a:spcPts val="600"/>
                        </a:spcAf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Le règlement d’examen</a:t>
                      </a:r>
                    </a:p>
                  </a:txBody>
                  <a:tcPr marL="44450" marR="44450"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noFill/>
                  </a:tcPr>
                </a:tc>
                <a:tc hMerge="1">
                  <a:txBody>
                    <a:bodyPr/>
                    <a:lstStyle/>
                    <a:p>
                      <a:pPr algn="ctr">
                        <a:spcBef>
                          <a:spcPts val="600"/>
                        </a:spcBef>
                        <a:spcAft>
                          <a:spcPts val="600"/>
                        </a:spcAft>
                      </a:pPr>
                      <a:endParaRPr lang="fr-FR"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noFill/>
                  </a:tcPr>
                </a:tc>
                <a:tc hMerge="1">
                  <a:txBody>
                    <a:bodyPr/>
                    <a:lstStyle/>
                    <a:p>
                      <a:pPr algn="ctr">
                        <a:spcBef>
                          <a:spcPts val="600"/>
                        </a:spcBef>
                        <a:spcAft>
                          <a:spcPts val="600"/>
                        </a:spcAft>
                      </a:pPr>
                      <a:endParaRPr lang="fr-FR"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noFill/>
                  </a:tcPr>
                </a:tc>
                <a:tc gridSpan="2">
                  <a:txBody>
                    <a:bodyPr/>
                    <a:lstStyle/>
                    <a:p>
                      <a:pPr algn="ctr">
                        <a:spcBef>
                          <a:spcPts val="0"/>
                        </a:spcBef>
                        <a:spcAft>
                          <a:spcPts val="0"/>
                        </a:spcAft>
                      </a:pPr>
                      <a:r>
                        <a:rPr lang="fr-FR" sz="10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Scolaires </a:t>
                      </a:r>
                      <a:r>
                        <a:rPr lang="fr-FR" sz="100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(établissements publics et privés sous contrat) </a:t>
                      </a:r>
                    </a:p>
                    <a:p>
                      <a:pPr algn="ctr">
                        <a:spcBef>
                          <a:spcPts val="0"/>
                        </a:spcBef>
                        <a:spcAft>
                          <a:spcPts val="0"/>
                        </a:spcAft>
                      </a:pPr>
                      <a:r>
                        <a:rPr lang="fr-FR" sz="10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Apprentis </a:t>
                      </a:r>
                      <a:r>
                        <a:rPr lang="fr-FR" sz="100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(CFA et sections d'apprentissage habilités)</a:t>
                      </a:r>
                    </a:p>
                    <a:p>
                      <a:pPr algn="ctr">
                        <a:spcBef>
                          <a:spcPts val="0"/>
                        </a:spcBef>
                        <a:spcAft>
                          <a:spcPts val="0"/>
                        </a:spcAft>
                      </a:pPr>
                      <a:r>
                        <a:rPr lang="fr-FR" sz="10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Formation professionnelle continue </a:t>
                      </a:r>
                      <a:r>
                        <a:rPr lang="fr-FR" sz="100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(établissements publics) </a:t>
                      </a:r>
                    </a:p>
                  </a:txBody>
                  <a:tcPr marL="44450" marR="44450" marT="0" marB="0" anchor="ctr">
                    <a:lnL w="9525" cap="flat" cmpd="sng" algn="ctr">
                      <a:solidFill>
                        <a:schemeClr val="accent4">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hMerge="1">
                  <a:txBody>
                    <a:bodyPr/>
                    <a:lstStyle/>
                    <a:p>
                      <a:pPr algn="ctr">
                        <a:spcBef>
                          <a:spcPts val="600"/>
                        </a:spcBef>
                        <a:spcAft>
                          <a:spcPts val="600"/>
                        </a:spcAft>
                      </a:pPr>
                      <a:endParaRPr lang="fr-FR"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60000"/>
                        <a:lumOff val="40000"/>
                      </a:schemeClr>
                    </a:solidFill>
                  </a:tcPr>
                </a:tc>
                <a:tc gridSpan="3">
                  <a:txBody>
                    <a:bodyPr/>
                    <a:lstStyle/>
                    <a:p>
                      <a:pPr algn="ctr">
                        <a:spcBef>
                          <a:spcPts val="0"/>
                        </a:spcBef>
                        <a:spcAft>
                          <a:spcPts val="0"/>
                        </a:spcAft>
                      </a:pPr>
                      <a:r>
                        <a:rPr lang="fr-FR" sz="105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Scolaires </a:t>
                      </a:r>
                      <a:r>
                        <a:rPr lang="fr-FR" sz="105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(établissements privés hors contrat)</a:t>
                      </a:r>
                    </a:p>
                    <a:p>
                      <a:pPr algn="ctr">
                        <a:spcBef>
                          <a:spcPts val="0"/>
                        </a:spcBef>
                        <a:spcAft>
                          <a:spcPts val="0"/>
                        </a:spcAft>
                      </a:pPr>
                      <a:r>
                        <a:rPr lang="fr-FR" sz="105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Apprentis </a:t>
                      </a:r>
                      <a:r>
                        <a:rPr lang="fr-FR" sz="105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(CFA et sections d'apprentissage non habilités) </a:t>
                      </a:r>
                    </a:p>
                    <a:p>
                      <a:pPr algn="ctr">
                        <a:spcBef>
                          <a:spcPts val="0"/>
                        </a:spcBef>
                        <a:spcAft>
                          <a:spcPts val="0"/>
                        </a:spcAft>
                      </a:pPr>
                      <a:r>
                        <a:rPr lang="fr-FR" sz="105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Formation professionnelle continue </a:t>
                      </a:r>
                      <a:r>
                        <a:rPr lang="fr-FR" sz="1050" b="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(établissements privés)</a:t>
                      </a:r>
                    </a:p>
                    <a:p>
                      <a:pPr algn="ctr">
                        <a:spcBef>
                          <a:spcPts val="0"/>
                        </a:spcBef>
                        <a:spcAft>
                          <a:spcPts val="0"/>
                        </a:spcAft>
                      </a:pPr>
                      <a:r>
                        <a:rPr lang="fr-FR" sz="105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Enseignement à distance - candidats individuels</a:t>
                      </a:r>
                    </a:p>
                  </a:txBody>
                  <a:tcPr marL="44450" marR="44450" marT="0" marB="0" anchor="ctr">
                    <a:lnL w="12700" cap="flat" cmpd="sng" algn="ctr">
                      <a:solidFill>
                        <a:schemeClr val="bg1"/>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hMerge="1">
                  <a:txBody>
                    <a:bodyPr/>
                    <a:lstStyle/>
                    <a:p>
                      <a:pPr algn="ctr">
                        <a:spcBef>
                          <a:spcPts val="600"/>
                        </a:spcBef>
                        <a:spcAft>
                          <a:spcPts val="600"/>
                        </a:spcAft>
                      </a:pPr>
                      <a:endParaRPr lang="fr-FR" sz="1400" b="1" dirty="0">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60000"/>
                        <a:lumOff val="40000"/>
                      </a:schemeClr>
                    </a:solidFill>
                  </a:tcPr>
                </a:tc>
                <a:tc hMerge="1">
                  <a:txBody>
                    <a:bodyPr/>
                    <a:lstStyle/>
                    <a:p>
                      <a:endParaRPr lang="fr-FR"/>
                    </a:p>
                  </a:txBody>
                  <a:tcPr/>
                </a:tc>
                <a:extLst>
                  <a:ext uri="{0D108BD9-81ED-4DB2-BD59-A6C34878D82A}">
                    <a16:rowId xmlns:a16="http://schemas.microsoft.com/office/drawing/2014/main" val="804487335"/>
                  </a:ext>
                </a:extLst>
              </a:tr>
              <a:tr h="288032">
                <a:tc>
                  <a:txBody>
                    <a:bodyPr/>
                    <a:lstStyle/>
                    <a:p>
                      <a:pPr marL="136525" algn="ctr">
                        <a:spcBef>
                          <a:spcPts val="600"/>
                        </a:spcBef>
                        <a:spcAft>
                          <a:spcPts val="600"/>
                        </a:spcAft>
                      </a:pPr>
                      <a:r>
                        <a:rPr lang="fr-FR" sz="1400" b="1" dirty="0">
                          <a:solidFill>
                            <a:schemeClr val="accent4">
                              <a:lumMod val="50000"/>
                            </a:schemeClr>
                          </a:solidFill>
                          <a:effectLst/>
                          <a:latin typeface="Calibri" panose="020F0502020204030204" pitchFamily="34" charset="0"/>
                          <a:cs typeface="Calibri" panose="020F0502020204030204" pitchFamily="34" charset="0"/>
                        </a:rPr>
                        <a:t>Épreuves</a:t>
                      </a:r>
                      <a:endParaRPr lang="fr-FR" sz="1400" b="1"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algn="ctr">
                        <a:spcBef>
                          <a:spcPts val="600"/>
                        </a:spcBef>
                        <a:spcAft>
                          <a:spcPts val="600"/>
                        </a:spcAft>
                      </a:pPr>
                      <a:r>
                        <a:rPr lang="fr-FR" sz="1400" b="1" dirty="0">
                          <a:solidFill>
                            <a:schemeClr val="accent4">
                              <a:lumMod val="50000"/>
                            </a:schemeClr>
                          </a:solidFill>
                          <a:effectLst/>
                          <a:latin typeface="Calibri" panose="020F0502020204030204" pitchFamily="34" charset="0"/>
                          <a:cs typeface="Calibri" panose="020F0502020204030204" pitchFamily="34" charset="0"/>
                        </a:rPr>
                        <a:t>Unité</a:t>
                      </a:r>
                      <a:endParaRPr lang="fr-FR" sz="1400" b="1"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algn="ctr">
                        <a:spcBef>
                          <a:spcPts val="600"/>
                        </a:spcBef>
                        <a:spcAft>
                          <a:spcPts val="600"/>
                        </a:spcAft>
                      </a:pPr>
                      <a:r>
                        <a:rPr lang="x-none" sz="1400" b="1" dirty="0">
                          <a:solidFill>
                            <a:schemeClr val="accent4">
                              <a:lumMod val="50000"/>
                            </a:schemeClr>
                          </a:solidFill>
                          <a:effectLst/>
                          <a:latin typeface="Calibri" panose="020F0502020204030204" pitchFamily="34" charset="0"/>
                          <a:cs typeface="Calibri" panose="020F0502020204030204" pitchFamily="34" charset="0"/>
                        </a:rPr>
                        <a:t>Coef.</a:t>
                      </a:r>
                      <a:endParaRPr lang="fr-FR" sz="1400" b="1"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algn="ctr">
                        <a:spcBef>
                          <a:spcPts val="600"/>
                        </a:spcBef>
                        <a:spcAft>
                          <a:spcPts val="600"/>
                        </a:spcAft>
                      </a:pPr>
                      <a:r>
                        <a:rPr lang="fr-FR" sz="1400" b="1" dirty="0">
                          <a:solidFill>
                            <a:srgbClr val="253D75"/>
                          </a:solidFill>
                          <a:effectLst/>
                          <a:latin typeface="Calibri" panose="020F0502020204030204" pitchFamily="34" charset="0"/>
                          <a:cs typeface="Calibri" panose="020F0502020204030204" pitchFamily="34" charset="0"/>
                        </a:rPr>
                        <a:t>Modes </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algn="ctr">
                        <a:spcBef>
                          <a:spcPts val="600"/>
                        </a:spcBef>
                        <a:spcAft>
                          <a:spcPts val="600"/>
                        </a:spcAft>
                      </a:pPr>
                      <a:r>
                        <a:rPr lang="fr-FR" sz="1400" b="1" dirty="0">
                          <a:solidFill>
                            <a:srgbClr val="253D75"/>
                          </a:solidFill>
                          <a:effectLst/>
                          <a:latin typeface="Calibri" panose="020F0502020204030204" pitchFamily="34" charset="0"/>
                          <a:cs typeface="Calibri" panose="020F0502020204030204" pitchFamily="34" charset="0"/>
                        </a:rPr>
                        <a:t>Durée</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a:txBody>
                    <a:bodyPr/>
                    <a:lstStyle/>
                    <a:p>
                      <a:pPr algn="ctr">
                        <a:spcBef>
                          <a:spcPts val="600"/>
                        </a:spcBef>
                        <a:spcAft>
                          <a:spcPts val="600"/>
                        </a:spcAft>
                      </a:pPr>
                      <a:r>
                        <a:rPr lang="fr-FR" sz="1400" b="1" dirty="0">
                          <a:solidFill>
                            <a:srgbClr val="253D75"/>
                          </a:solidFill>
                          <a:effectLst/>
                          <a:latin typeface="Calibri" panose="020F0502020204030204" pitchFamily="34" charset="0"/>
                          <a:cs typeface="Calibri" panose="020F0502020204030204" pitchFamily="34" charset="0"/>
                        </a:rPr>
                        <a:t>Modes</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gridSpan="2">
                  <a:txBody>
                    <a:bodyPr/>
                    <a:lstStyle/>
                    <a:p>
                      <a:pPr algn="ctr">
                        <a:spcBef>
                          <a:spcPts val="600"/>
                        </a:spcBef>
                        <a:spcAft>
                          <a:spcPts val="600"/>
                        </a:spcAft>
                      </a:pPr>
                      <a:r>
                        <a:rPr lang="fr-FR" sz="1400" b="1" dirty="0">
                          <a:solidFill>
                            <a:srgbClr val="253D75"/>
                          </a:solidFill>
                          <a:effectLst/>
                          <a:latin typeface="Calibri" panose="020F0502020204030204" pitchFamily="34" charset="0"/>
                          <a:cs typeface="Calibri" panose="020F0502020204030204" pitchFamily="34" charset="0"/>
                        </a:rPr>
                        <a:t>Durée</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60000"/>
                        <a:lumOff val="40000"/>
                      </a:schemeClr>
                    </a:solidFill>
                  </a:tcPr>
                </a:tc>
                <a:tc hMerge="1">
                  <a:txBody>
                    <a:bodyPr/>
                    <a:lstStyle/>
                    <a:p>
                      <a:endParaRPr lang="fr-FR"/>
                    </a:p>
                  </a:txBody>
                  <a:tcPr/>
                </a:tc>
                <a:extLst>
                  <a:ext uri="{0D108BD9-81ED-4DB2-BD59-A6C34878D82A}">
                    <a16:rowId xmlns:a16="http://schemas.microsoft.com/office/drawing/2014/main" val="2029716364"/>
                  </a:ext>
                </a:extLst>
              </a:tr>
              <a:tr h="0">
                <a:tc gridSpan="8">
                  <a:txBody>
                    <a:bodyPr/>
                    <a:lstStyle/>
                    <a:p>
                      <a:pPr algn="ctr">
                        <a:spcBef>
                          <a:spcPts val="600"/>
                        </a:spcBef>
                        <a:spcAft>
                          <a:spcPts val="600"/>
                        </a:spcAft>
                      </a:pPr>
                      <a:r>
                        <a:rPr lang="fr-FR" sz="1400" b="1" dirty="0">
                          <a:solidFill>
                            <a:schemeClr val="accent4">
                              <a:lumMod val="50000"/>
                            </a:schemeClr>
                          </a:solidFill>
                          <a:effectLst/>
                          <a:latin typeface="Calibri" panose="020F0502020204030204" pitchFamily="34" charset="0"/>
                          <a:cs typeface="Calibri" panose="020F0502020204030204" pitchFamily="34" charset="0"/>
                        </a:rPr>
                        <a:t>UNITÉS PROFESSIONNELLES</a:t>
                      </a:r>
                      <a:endParaRPr lang="fr-FR" sz="1400" b="1"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2772957643"/>
                  </a:ext>
                </a:extLst>
              </a:tr>
              <a:tr h="252000">
                <a:tc>
                  <a:txBody>
                    <a:bodyPr/>
                    <a:lstStyle/>
                    <a:p>
                      <a:pPr marL="45720">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EP1 </a:t>
                      </a:r>
                      <a:r>
                        <a:rPr lang="fr-FR" sz="1200" b="1" dirty="0">
                          <a:solidFill>
                            <a:srgbClr val="253D75"/>
                          </a:solidFill>
                          <a:effectLst/>
                          <a:latin typeface="Calibri" panose="020F0502020204030204" pitchFamily="34" charset="0"/>
                          <a:cs typeface="Calibri" panose="020F0502020204030204" pitchFamily="34" charset="0"/>
                          <a:sym typeface="Symbol" panose="05050102010706020507" pitchFamily="18" charset="2"/>
                        </a:rPr>
                        <a:t></a:t>
                      </a:r>
                      <a:r>
                        <a:rPr lang="fr-FR" sz="1200" b="1" dirty="0">
                          <a:solidFill>
                            <a:srgbClr val="253D75"/>
                          </a:solidFill>
                          <a:effectLst/>
                          <a:latin typeface="Calibri" panose="020F0502020204030204" pitchFamily="34" charset="0"/>
                          <a:cs typeface="Calibri" panose="020F0502020204030204" pitchFamily="34" charset="0"/>
                        </a:rPr>
                        <a:t> Histoire de  l’art de l’ameublement et arts appliqués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UP1</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a:txBody>
                    <a:bodyPr/>
                    <a:lstStyle/>
                    <a:p>
                      <a:pPr marL="514350" indent="-496570"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3</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marL="496570" indent="-496570"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CCF</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hMerge="1">
                  <a:txBody>
                    <a:bodyPr/>
                    <a:lstStyle/>
                    <a:p>
                      <a:endParaRPr lang="fr-FR"/>
                    </a:p>
                  </a:txBody>
                  <a:tcPr/>
                </a:tc>
                <a:tc>
                  <a:txBody>
                    <a:bodyPr/>
                    <a:lstStyle/>
                    <a:p>
                      <a:pPr marL="45720" indent="-635"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Ponctuel écrit</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marL="496570" indent="-496570"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4 h</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tc hMerge="1">
                  <a:txBody>
                    <a:bodyPr/>
                    <a:lstStyle/>
                    <a:p>
                      <a:endParaRPr lang="fr-FR"/>
                    </a:p>
                  </a:txBody>
                  <a:tcPr/>
                </a:tc>
                <a:extLst>
                  <a:ext uri="{0D108BD9-81ED-4DB2-BD59-A6C34878D82A}">
                    <a16:rowId xmlns:a16="http://schemas.microsoft.com/office/drawing/2014/main" val="4294677940"/>
                  </a:ext>
                </a:extLst>
              </a:tr>
              <a:tr h="252000">
                <a:tc>
                  <a:txBody>
                    <a:bodyPr/>
                    <a:lstStyle/>
                    <a:p>
                      <a:pPr marL="45720">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EP2 </a:t>
                      </a:r>
                      <a:r>
                        <a:rPr lang="fr-FR" sz="1200" b="1" dirty="0">
                          <a:solidFill>
                            <a:srgbClr val="253D75"/>
                          </a:solidFill>
                          <a:effectLst/>
                          <a:latin typeface="Calibri" panose="020F0502020204030204" pitchFamily="34" charset="0"/>
                          <a:cs typeface="Calibri" panose="020F0502020204030204" pitchFamily="34" charset="0"/>
                          <a:sym typeface="Symbol" panose="05050102010706020507" pitchFamily="18" charset="2"/>
                        </a:rPr>
                        <a:t></a:t>
                      </a:r>
                      <a:r>
                        <a:rPr lang="fr-FR" sz="1200" b="1" dirty="0">
                          <a:solidFill>
                            <a:srgbClr val="253D75"/>
                          </a:solidFill>
                          <a:effectLst/>
                          <a:latin typeface="Calibri" panose="020F0502020204030204" pitchFamily="34" charset="0"/>
                          <a:cs typeface="Calibri" panose="020F0502020204030204" pitchFamily="34" charset="0"/>
                        </a:rPr>
                        <a:t> Analyse de l’ouvrage et préparation de la fabrication</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UP2</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a:txBody>
                    <a:bodyPr/>
                    <a:lstStyle/>
                    <a:p>
                      <a:pPr marL="17780"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4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CCF</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hMerge="1">
                  <a:txBody>
                    <a:bodyPr/>
                    <a:lstStyle/>
                    <a:p>
                      <a:endParaRPr lang="fr-FR"/>
                    </a:p>
                  </a:txBody>
                  <a:tcPr/>
                </a:tc>
                <a:tc>
                  <a:txBody>
                    <a:bodyPr/>
                    <a:lstStyle/>
                    <a:p>
                      <a:pPr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Ponctuel écrit</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6 h</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tc hMerge="1">
                  <a:txBody>
                    <a:bodyPr/>
                    <a:lstStyle/>
                    <a:p>
                      <a:endParaRPr lang="fr-FR"/>
                    </a:p>
                  </a:txBody>
                  <a:tcPr/>
                </a:tc>
                <a:extLst>
                  <a:ext uri="{0D108BD9-81ED-4DB2-BD59-A6C34878D82A}">
                    <a16:rowId xmlns:a16="http://schemas.microsoft.com/office/drawing/2014/main" val="4014238580"/>
                  </a:ext>
                </a:extLst>
              </a:tr>
              <a:tr h="0">
                <a:tc>
                  <a:txBody>
                    <a:bodyPr/>
                    <a:lstStyle/>
                    <a:p>
                      <a:pPr marL="45720">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EP3 </a:t>
                      </a:r>
                      <a:r>
                        <a:rPr lang="fr-FR" sz="1200" b="1" dirty="0">
                          <a:solidFill>
                            <a:srgbClr val="253D75"/>
                          </a:solidFill>
                          <a:effectLst/>
                          <a:latin typeface="Calibri" panose="020F0502020204030204" pitchFamily="34" charset="0"/>
                          <a:cs typeface="Calibri" panose="020F0502020204030204" pitchFamily="34" charset="0"/>
                          <a:sym typeface="Symbol" panose="05050102010706020507" pitchFamily="18" charset="2"/>
                        </a:rPr>
                        <a:t></a:t>
                      </a:r>
                      <a:r>
                        <a:rPr lang="fr-FR" sz="1200" b="1" dirty="0">
                          <a:solidFill>
                            <a:srgbClr val="253D75"/>
                          </a:solidFill>
                          <a:effectLst/>
                          <a:latin typeface="Calibri" panose="020F0502020204030204" pitchFamily="34" charset="0"/>
                          <a:cs typeface="Calibri" panose="020F0502020204030204" pitchFamily="34" charset="0"/>
                        </a:rPr>
                        <a:t> Fabrication et installation d’un mobilier</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200" b="1" dirty="0">
                          <a:solidFill>
                            <a:srgbClr val="253D75"/>
                          </a:solidFill>
                          <a:effectLst/>
                          <a:latin typeface="Calibri" panose="020F0502020204030204" pitchFamily="34" charset="0"/>
                          <a:cs typeface="Calibri" panose="020F0502020204030204" pitchFamily="34" charset="0"/>
                        </a:rPr>
                        <a:t>UP3</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a:txBody>
                    <a:bodyPr/>
                    <a:lstStyle/>
                    <a:p>
                      <a:pPr marL="17780" algn="ctr">
                        <a:spcBef>
                          <a:spcPts val="0"/>
                        </a:spcBef>
                        <a:spcAft>
                          <a:spcPts val="0"/>
                        </a:spcAft>
                      </a:pPr>
                      <a:r>
                        <a:rPr lang="fr-FR" sz="1200" dirty="0">
                          <a:solidFill>
                            <a:srgbClr val="253D75"/>
                          </a:solidFill>
                          <a:effectLst/>
                          <a:latin typeface="Calibri" panose="020F0502020204030204" pitchFamily="34" charset="0"/>
                          <a:cs typeface="Calibri" panose="020F0502020204030204" pitchFamily="34" charset="0"/>
                        </a:rPr>
                        <a:t>11</a:t>
                      </a:r>
                    </a:p>
                    <a:p>
                      <a:pPr marL="17780" algn="ctr">
                        <a:spcBef>
                          <a:spcPts val="0"/>
                        </a:spcBef>
                        <a:spcAft>
                          <a:spcPts val="0"/>
                        </a:spcAft>
                      </a:pPr>
                      <a:r>
                        <a:rPr lang="fr-FR" sz="1200" dirty="0">
                          <a:solidFill>
                            <a:srgbClr val="253D75"/>
                          </a:solidFill>
                          <a:effectLst/>
                          <a:latin typeface="Calibri" panose="020F0502020204030204" pitchFamily="34" charset="0"/>
                          <a:cs typeface="Calibri" panose="020F0502020204030204" pitchFamily="34" charset="0"/>
                        </a:rPr>
                        <a:t>(dont 1 pour la PSE)</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CCF</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hMerge="1">
                  <a:txBody>
                    <a:bodyPr/>
                    <a:lstStyle/>
                    <a:p>
                      <a:endParaRPr lang="fr-FR"/>
                    </a:p>
                  </a:txBody>
                  <a:tcPr/>
                </a:tc>
                <a:tc>
                  <a:txBody>
                    <a:bodyPr/>
                    <a:lstStyle/>
                    <a:p>
                      <a:pPr marL="45720" indent="-635" algn="ctr">
                        <a:spcBef>
                          <a:spcPts val="600"/>
                        </a:spcBef>
                        <a:spcAft>
                          <a:spcPts val="600"/>
                        </a:spcAft>
                      </a:pPr>
                      <a:r>
                        <a:rPr lang="fr-FR" sz="1200" dirty="0">
                          <a:solidFill>
                            <a:srgbClr val="253D75"/>
                          </a:solidFill>
                          <a:effectLst/>
                          <a:latin typeface="Calibri" panose="020F0502020204030204" pitchFamily="34" charset="0"/>
                          <a:cs typeface="Calibri" panose="020F0502020204030204" pitchFamily="34" charset="0"/>
                        </a:rPr>
                        <a:t>Ponctuel pratique et oral</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300"/>
                        </a:spcAft>
                      </a:pPr>
                      <a:r>
                        <a:rPr lang="fr-FR" sz="1200" dirty="0">
                          <a:solidFill>
                            <a:srgbClr val="253D75"/>
                          </a:solidFill>
                          <a:effectLst/>
                          <a:latin typeface="Calibri" panose="020F0502020204030204" pitchFamily="34" charset="0"/>
                          <a:cs typeface="Calibri" panose="020F0502020204030204" pitchFamily="34" charset="0"/>
                        </a:rPr>
                        <a:t>22 h </a:t>
                      </a:r>
                    </a:p>
                    <a:p>
                      <a:pPr algn="ctr">
                        <a:spcAft>
                          <a:spcPts val="300"/>
                        </a:spcAft>
                      </a:pPr>
                      <a:r>
                        <a:rPr lang="fr-FR" sz="1200" dirty="0">
                          <a:solidFill>
                            <a:srgbClr val="253D75"/>
                          </a:solidFill>
                          <a:effectLst/>
                          <a:latin typeface="Calibri" panose="020F0502020204030204" pitchFamily="34" charset="0"/>
                          <a:cs typeface="Calibri" panose="020F0502020204030204" pitchFamily="34" charset="0"/>
                        </a:rPr>
                        <a:t>(dont 1 h de PSE)</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tc hMerge="1">
                  <a:txBody>
                    <a:bodyPr/>
                    <a:lstStyle/>
                    <a:p>
                      <a:endParaRPr lang="fr-FR"/>
                    </a:p>
                  </a:txBody>
                  <a:tcPr/>
                </a:tc>
                <a:extLst>
                  <a:ext uri="{0D108BD9-81ED-4DB2-BD59-A6C34878D82A}">
                    <a16:rowId xmlns:a16="http://schemas.microsoft.com/office/drawing/2014/main" val="423485096"/>
                  </a:ext>
                </a:extLst>
              </a:tr>
              <a:tr h="0">
                <a:tc gridSpan="8">
                  <a:txBody>
                    <a:bodyPr/>
                    <a:lstStyle/>
                    <a:p>
                      <a:pPr algn="ctr">
                        <a:spcBef>
                          <a:spcPts val="600"/>
                        </a:spcBef>
                        <a:spcAft>
                          <a:spcPts val="600"/>
                        </a:spcAft>
                      </a:pPr>
                      <a:r>
                        <a:rPr lang="fr-FR" sz="1400" b="1" dirty="0">
                          <a:solidFill>
                            <a:srgbClr val="0070C0"/>
                          </a:solidFill>
                          <a:effectLst/>
                          <a:latin typeface="Calibri" panose="020F0502020204030204" pitchFamily="34" charset="0"/>
                          <a:cs typeface="Calibri" panose="020F0502020204030204" pitchFamily="34" charset="0"/>
                        </a:rPr>
                        <a:t>UNITÉS D'ENSEIGNEMENT GÉNÉRAL</a:t>
                      </a:r>
                      <a:endParaRPr lang="fr-FR" sz="14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888977324"/>
                  </a:ext>
                </a:extLst>
              </a:tr>
              <a:tr h="0">
                <a:tc>
                  <a:txBody>
                    <a:bodyPr/>
                    <a:lstStyle/>
                    <a:p>
                      <a:pPr marL="64135" indent="-18415">
                        <a:spcBef>
                          <a:spcPts val="0"/>
                        </a:spcBef>
                        <a:spcAft>
                          <a:spcPts val="0"/>
                        </a:spcAft>
                      </a:pPr>
                      <a:r>
                        <a:rPr lang="fr-FR" sz="1200" b="1" dirty="0">
                          <a:solidFill>
                            <a:srgbClr val="0070C0"/>
                          </a:solidFill>
                          <a:effectLst/>
                          <a:latin typeface="Calibri" panose="020F0502020204030204" pitchFamily="34" charset="0"/>
                          <a:cs typeface="Calibri" panose="020F0502020204030204" pitchFamily="34" charset="0"/>
                        </a:rPr>
                        <a:t>EG1 </a:t>
                      </a:r>
                      <a:r>
                        <a:rPr lang="fr-FR" sz="1200" b="1" dirty="0">
                          <a:solidFill>
                            <a:srgbClr val="0070C0"/>
                          </a:solidFill>
                          <a:effectLst/>
                          <a:latin typeface="Calibri" panose="020F0502020204030204" pitchFamily="34" charset="0"/>
                          <a:cs typeface="Calibri" panose="020F0502020204030204" pitchFamily="34" charset="0"/>
                          <a:sym typeface="Symbol" panose="05050102010706020507" pitchFamily="18" charset="2"/>
                        </a:rPr>
                        <a:t></a:t>
                      </a:r>
                      <a:r>
                        <a:rPr lang="fr-FR" sz="1200" b="1" dirty="0">
                          <a:solidFill>
                            <a:srgbClr val="0070C0"/>
                          </a:solidFill>
                          <a:effectLst/>
                          <a:latin typeface="Calibri" panose="020F0502020204030204" pitchFamily="34" charset="0"/>
                          <a:cs typeface="Calibri" panose="020F0502020204030204" pitchFamily="34" charset="0"/>
                        </a:rPr>
                        <a:t> Français et Histoire-Géographie et Enseignement moral</a:t>
                      </a:r>
                    </a:p>
                    <a:p>
                      <a:pPr marL="64135" indent="-18415">
                        <a:spcBef>
                          <a:spcPts val="0"/>
                        </a:spcBef>
                        <a:spcAft>
                          <a:spcPts val="0"/>
                        </a:spcAft>
                      </a:pPr>
                      <a:r>
                        <a:rPr lang="fr-FR" sz="1200" b="1" dirty="0">
                          <a:solidFill>
                            <a:srgbClr val="0070C0"/>
                          </a:solidFill>
                          <a:effectLst/>
                          <a:latin typeface="Calibri" panose="020F0502020204030204" pitchFamily="34" charset="0"/>
                          <a:cs typeface="Calibri" panose="020F0502020204030204" pitchFamily="34" charset="0"/>
                        </a:rPr>
                        <a:t>            et civique</a:t>
                      </a:r>
                      <a:endParaRPr lang="fr-FR" sz="12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200" b="1" dirty="0">
                          <a:solidFill>
                            <a:srgbClr val="0070C0"/>
                          </a:solidFill>
                          <a:effectLst/>
                          <a:latin typeface="Calibri" panose="020F0502020204030204" pitchFamily="34" charset="0"/>
                          <a:cs typeface="Calibri" panose="020F0502020204030204" pitchFamily="34" charset="0"/>
                        </a:rPr>
                        <a:t>UG1</a:t>
                      </a:r>
                      <a:endParaRPr lang="fr-FR" sz="12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a:txBody>
                    <a:bodyPr/>
                    <a:lstStyle/>
                    <a:p>
                      <a:pPr marL="17780"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3</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CCF</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hMerge="1">
                  <a:txBody>
                    <a:bodyPr/>
                    <a:lstStyle/>
                    <a:p>
                      <a:endParaRPr lang="fr-FR"/>
                    </a:p>
                  </a:txBody>
                  <a:tcPr/>
                </a:tc>
                <a:tc>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Ponctuel écrit et oral</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2 h 15</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tc hMerge="1">
                  <a:txBody>
                    <a:bodyPr/>
                    <a:lstStyle/>
                    <a:p>
                      <a:endParaRPr lang="fr-FR"/>
                    </a:p>
                  </a:txBody>
                  <a:tcPr/>
                </a:tc>
                <a:extLst>
                  <a:ext uri="{0D108BD9-81ED-4DB2-BD59-A6C34878D82A}">
                    <a16:rowId xmlns:a16="http://schemas.microsoft.com/office/drawing/2014/main" val="3073959188"/>
                  </a:ext>
                </a:extLst>
              </a:tr>
              <a:tr h="252000">
                <a:tc>
                  <a:txBody>
                    <a:bodyPr/>
                    <a:lstStyle/>
                    <a:p>
                      <a:pPr marL="64135" indent="-18415">
                        <a:spcBef>
                          <a:spcPts val="600"/>
                        </a:spcBef>
                        <a:spcAft>
                          <a:spcPts val="600"/>
                        </a:spcAft>
                      </a:pPr>
                      <a:r>
                        <a:rPr lang="fr-FR" sz="1200" b="1" dirty="0">
                          <a:solidFill>
                            <a:srgbClr val="0070C0"/>
                          </a:solidFill>
                          <a:effectLst/>
                          <a:latin typeface="Calibri" panose="020F0502020204030204" pitchFamily="34" charset="0"/>
                          <a:cs typeface="Calibri" panose="020F0502020204030204" pitchFamily="34" charset="0"/>
                        </a:rPr>
                        <a:t>EG2 </a:t>
                      </a:r>
                      <a:r>
                        <a:rPr lang="fr-FR" sz="1200" b="1" dirty="0">
                          <a:solidFill>
                            <a:srgbClr val="0070C0"/>
                          </a:solidFill>
                          <a:effectLst/>
                          <a:latin typeface="Calibri" panose="020F0502020204030204" pitchFamily="34" charset="0"/>
                          <a:cs typeface="Calibri" panose="020F0502020204030204" pitchFamily="34" charset="0"/>
                          <a:sym typeface="Symbol" panose="05050102010706020507" pitchFamily="18" charset="2"/>
                        </a:rPr>
                        <a:t></a:t>
                      </a:r>
                      <a:r>
                        <a:rPr lang="fr-FR" sz="1200" b="1" dirty="0">
                          <a:solidFill>
                            <a:srgbClr val="0070C0"/>
                          </a:solidFill>
                          <a:effectLst/>
                          <a:latin typeface="Calibri" panose="020F0502020204030204" pitchFamily="34" charset="0"/>
                          <a:cs typeface="Calibri" panose="020F0502020204030204" pitchFamily="34" charset="0"/>
                        </a:rPr>
                        <a:t> Mathématiques-Sciences physiques et chimiques</a:t>
                      </a:r>
                      <a:endParaRPr lang="fr-FR" sz="12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200" b="1" dirty="0">
                          <a:solidFill>
                            <a:srgbClr val="0070C0"/>
                          </a:solidFill>
                          <a:effectLst/>
                          <a:latin typeface="Calibri" panose="020F0502020204030204" pitchFamily="34" charset="0"/>
                          <a:cs typeface="Calibri" panose="020F0502020204030204" pitchFamily="34" charset="0"/>
                        </a:rPr>
                        <a:t>UG2</a:t>
                      </a:r>
                      <a:endParaRPr lang="fr-FR" sz="12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a:txBody>
                    <a:bodyPr/>
                    <a:lstStyle/>
                    <a:p>
                      <a:pPr marL="17780"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2</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CCF</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hMerge="1">
                  <a:txBody>
                    <a:bodyPr/>
                    <a:lstStyle/>
                    <a:p>
                      <a:endParaRPr lang="fr-FR"/>
                    </a:p>
                  </a:txBody>
                  <a:tcPr/>
                </a:tc>
                <a:tc>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Ponctuel écrit</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600"/>
                        </a:spcAft>
                      </a:pPr>
                      <a:r>
                        <a:rPr lang="fr-FR" sz="1200">
                          <a:solidFill>
                            <a:srgbClr val="0070C0"/>
                          </a:solidFill>
                          <a:effectLst/>
                          <a:latin typeface="Calibri" panose="020F0502020204030204" pitchFamily="34" charset="0"/>
                          <a:cs typeface="Calibri" panose="020F0502020204030204" pitchFamily="34" charset="0"/>
                        </a:rPr>
                        <a:t>2 h</a:t>
                      </a:r>
                      <a:endParaRPr lang="fr-FR" sz="120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tc hMerge="1">
                  <a:txBody>
                    <a:bodyPr/>
                    <a:lstStyle/>
                    <a:p>
                      <a:endParaRPr lang="fr-FR"/>
                    </a:p>
                  </a:txBody>
                  <a:tcPr/>
                </a:tc>
                <a:extLst>
                  <a:ext uri="{0D108BD9-81ED-4DB2-BD59-A6C34878D82A}">
                    <a16:rowId xmlns:a16="http://schemas.microsoft.com/office/drawing/2014/main" val="1799434066"/>
                  </a:ext>
                </a:extLst>
              </a:tr>
              <a:tr h="252000">
                <a:tc>
                  <a:txBody>
                    <a:bodyPr/>
                    <a:lstStyle/>
                    <a:p>
                      <a:pPr marL="45720" indent="635">
                        <a:spcBef>
                          <a:spcPts val="600"/>
                        </a:spcBef>
                        <a:spcAft>
                          <a:spcPts val="600"/>
                        </a:spcAft>
                      </a:pPr>
                      <a:r>
                        <a:rPr lang="fr-FR" sz="1200" b="1" dirty="0">
                          <a:solidFill>
                            <a:srgbClr val="0070C0"/>
                          </a:solidFill>
                          <a:effectLst/>
                          <a:latin typeface="Calibri" panose="020F0502020204030204" pitchFamily="34" charset="0"/>
                          <a:cs typeface="Calibri" panose="020F0502020204030204" pitchFamily="34" charset="0"/>
                        </a:rPr>
                        <a:t>EG3 </a:t>
                      </a:r>
                      <a:r>
                        <a:rPr lang="fr-FR" sz="1200" b="1" dirty="0">
                          <a:solidFill>
                            <a:srgbClr val="0070C0"/>
                          </a:solidFill>
                          <a:effectLst/>
                          <a:latin typeface="Calibri" panose="020F0502020204030204" pitchFamily="34" charset="0"/>
                          <a:cs typeface="Calibri" panose="020F0502020204030204" pitchFamily="34" charset="0"/>
                          <a:sym typeface="Symbol" panose="05050102010706020507" pitchFamily="18" charset="2"/>
                        </a:rPr>
                        <a:t></a:t>
                      </a:r>
                      <a:r>
                        <a:rPr lang="fr-FR" sz="1200" b="1" dirty="0">
                          <a:solidFill>
                            <a:srgbClr val="0070C0"/>
                          </a:solidFill>
                          <a:effectLst/>
                          <a:latin typeface="Calibri" panose="020F0502020204030204" pitchFamily="34" charset="0"/>
                          <a:cs typeface="Calibri" panose="020F0502020204030204" pitchFamily="34" charset="0"/>
                        </a:rPr>
                        <a:t> Langue vivante étrangère</a:t>
                      </a:r>
                      <a:endParaRPr lang="fr-FR" sz="12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indent="635" algn="ctr">
                        <a:spcBef>
                          <a:spcPts val="600"/>
                        </a:spcBef>
                        <a:spcAft>
                          <a:spcPts val="600"/>
                        </a:spcAft>
                      </a:pPr>
                      <a:r>
                        <a:rPr lang="fr-FR" sz="1200" b="1" dirty="0">
                          <a:solidFill>
                            <a:srgbClr val="0070C0"/>
                          </a:solidFill>
                          <a:effectLst/>
                          <a:latin typeface="Calibri" panose="020F0502020204030204" pitchFamily="34" charset="0"/>
                          <a:cs typeface="Calibri" panose="020F0502020204030204" pitchFamily="34" charset="0"/>
                        </a:rPr>
                        <a:t>UG3</a:t>
                      </a:r>
                      <a:endParaRPr lang="fr-FR" sz="12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a:txBody>
                    <a:bodyPr/>
                    <a:lstStyle/>
                    <a:p>
                      <a:pPr marL="17780" algn="ctr">
                        <a:spcBef>
                          <a:spcPts val="600"/>
                        </a:spcBef>
                        <a:spcAft>
                          <a:spcPts val="600"/>
                        </a:spcAft>
                      </a:pPr>
                      <a:r>
                        <a:rPr lang="fr-FR" sz="1200">
                          <a:solidFill>
                            <a:srgbClr val="0070C0"/>
                          </a:solidFill>
                          <a:effectLst/>
                          <a:latin typeface="Calibri" panose="020F0502020204030204" pitchFamily="34" charset="0"/>
                          <a:cs typeface="Calibri" panose="020F0502020204030204" pitchFamily="34" charset="0"/>
                        </a:rPr>
                        <a:t>1</a:t>
                      </a:r>
                      <a:endParaRPr lang="fr-FR" sz="120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CCF</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hMerge="1">
                  <a:txBody>
                    <a:bodyPr/>
                    <a:lstStyle/>
                    <a:p>
                      <a:endParaRPr lang="fr-FR"/>
                    </a:p>
                  </a:txBody>
                  <a:tcPr/>
                </a:tc>
                <a:tc>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Ponctuel oral</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20 minutes</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tc hMerge="1">
                  <a:txBody>
                    <a:bodyPr/>
                    <a:lstStyle/>
                    <a:p>
                      <a:endParaRPr lang="fr-FR"/>
                    </a:p>
                  </a:txBody>
                  <a:tcPr/>
                </a:tc>
                <a:extLst>
                  <a:ext uri="{0D108BD9-81ED-4DB2-BD59-A6C34878D82A}">
                    <a16:rowId xmlns:a16="http://schemas.microsoft.com/office/drawing/2014/main" val="3556029101"/>
                  </a:ext>
                </a:extLst>
              </a:tr>
              <a:tr h="252000">
                <a:tc>
                  <a:txBody>
                    <a:bodyPr/>
                    <a:lstStyle/>
                    <a:p>
                      <a:pPr marL="64135" indent="-17780">
                        <a:spcBef>
                          <a:spcPts val="600"/>
                        </a:spcBef>
                        <a:spcAft>
                          <a:spcPts val="600"/>
                        </a:spcAft>
                      </a:pPr>
                      <a:r>
                        <a:rPr lang="fr-FR" sz="1200" b="1" dirty="0">
                          <a:solidFill>
                            <a:srgbClr val="0070C0"/>
                          </a:solidFill>
                          <a:effectLst/>
                          <a:latin typeface="Calibri" panose="020F0502020204030204" pitchFamily="34" charset="0"/>
                          <a:cs typeface="Calibri" panose="020F0502020204030204" pitchFamily="34" charset="0"/>
                        </a:rPr>
                        <a:t>EG4 </a:t>
                      </a:r>
                      <a:r>
                        <a:rPr lang="fr-FR" sz="1200" b="1" dirty="0">
                          <a:solidFill>
                            <a:srgbClr val="0070C0"/>
                          </a:solidFill>
                          <a:effectLst/>
                          <a:latin typeface="Calibri" panose="020F0502020204030204" pitchFamily="34" charset="0"/>
                          <a:cs typeface="Calibri" panose="020F0502020204030204" pitchFamily="34" charset="0"/>
                          <a:sym typeface="Symbol" panose="05050102010706020507" pitchFamily="18" charset="2"/>
                        </a:rPr>
                        <a:t></a:t>
                      </a:r>
                      <a:r>
                        <a:rPr lang="fr-FR" sz="1200" b="1" dirty="0">
                          <a:solidFill>
                            <a:srgbClr val="0070C0"/>
                          </a:solidFill>
                          <a:effectLst/>
                          <a:latin typeface="Calibri" panose="020F0502020204030204" pitchFamily="34" charset="0"/>
                          <a:cs typeface="Calibri" panose="020F0502020204030204" pitchFamily="34" charset="0"/>
                        </a:rPr>
                        <a:t> Éducation physique et sportive</a:t>
                      </a:r>
                      <a:endParaRPr lang="fr-FR" sz="12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indent="635" algn="ctr">
                        <a:spcBef>
                          <a:spcPts val="600"/>
                        </a:spcBef>
                        <a:spcAft>
                          <a:spcPts val="600"/>
                        </a:spcAft>
                      </a:pPr>
                      <a:r>
                        <a:rPr lang="fr-FR" sz="1200" b="1" dirty="0">
                          <a:solidFill>
                            <a:srgbClr val="0070C0"/>
                          </a:solidFill>
                          <a:effectLst/>
                          <a:latin typeface="Calibri" panose="020F0502020204030204" pitchFamily="34" charset="0"/>
                          <a:cs typeface="Calibri" panose="020F0502020204030204" pitchFamily="34" charset="0"/>
                        </a:rPr>
                        <a:t>UG4</a:t>
                      </a:r>
                      <a:endParaRPr lang="fr-FR" sz="12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a:txBody>
                    <a:bodyPr/>
                    <a:lstStyle/>
                    <a:p>
                      <a:pPr marL="17780" algn="ctr">
                        <a:spcBef>
                          <a:spcPts val="600"/>
                        </a:spcBef>
                        <a:spcAft>
                          <a:spcPts val="600"/>
                        </a:spcAft>
                      </a:pPr>
                      <a:r>
                        <a:rPr lang="fr-FR" sz="1200">
                          <a:solidFill>
                            <a:srgbClr val="0070C0"/>
                          </a:solidFill>
                          <a:effectLst/>
                          <a:latin typeface="Calibri" panose="020F0502020204030204" pitchFamily="34" charset="0"/>
                          <a:cs typeface="Calibri" panose="020F0502020204030204" pitchFamily="34" charset="0"/>
                        </a:rPr>
                        <a:t>1</a:t>
                      </a:r>
                      <a:endParaRPr lang="fr-FR" sz="120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gridSpan="2">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CCF</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solidFill>
                      <a:schemeClr val="accent3">
                        <a:lumMod val="20000"/>
                        <a:lumOff val="80000"/>
                      </a:schemeClr>
                    </a:solidFill>
                  </a:tcPr>
                </a:tc>
                <a:tc hMerge="1">
                  <a:txBody>
                    <a:bodyPr/>
                    <a:lstStyle/>
                    <a:p>
                      <a:endParaRPr lang="fr-FR"/>
                    </a:p>
                  </a:txBody>
                  <a:tcPr/>
                </a:tc>
                <a:tc gridSpan="3">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Ponctuel</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4145722900"/>
                  </a:ext>
                </a:extLst>
              </a:tr>
              <a:tr h="0">
                <a:tc>
                  <a:txBody>
                    <a:bodyPr/>
                    <a:lstStyle/>
                    <a:p>
                      <a:pPr marL="45720">
                        <a:spcBef>
                          <a:spcPts val="600"/>
                        </a:spcBef>
                        <a:spcAft>
                          <a:spcPts val="600"/>
                        </a:spcAft>
                        <a:tabLst>
                          <a:tab pos="1756410" algn="l"/>
                        </a:tabLst>
                      </a:pPr>
                      <a:r>
                        <a:rPr lang="fr-FR" sz="1200" b="1" dirty="0">
                          <a:solidFill>
                            <a:srgbClr val="0070C0"/>
                          </a:solidFill>
                          <a:effectLst/>
                          <a:latin typeface="Calibri" panose="020F0502020204030204" pitchFamily="34" charset="0"/>
                          <a:cs typeface="Calibri" panose="020F0502020204030204" pitchFamily="34" charset="0"/>
                        </a:rPr>
                        <a:t>Épreuve facultative : Arts appliqués et cultures artistiques (1)</a:t>
                      </a:r>
                      <a:endParaRPr lang="fr-FR" sz="12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L w="9525" cap="flat" cmpd="sng" algn="ctr">
                      <a:solidFill>
                        <a:schemeClr val="accent4">
                          <a:lumMod val="50000"/>
                        </a:schemeClr>
                      </a:solidFill>
                      <a:prstDash val="solid"/>
                      <a:round/>
                      <a:headEnd type="none" w="med" len="med"/>
                      <a:tailEnd type="none" w="med" len="med"/>
                    </a:lnL>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7780" algn="ctr">
                        <a:spcBef>
                          <a:spcPts val="600"/>
                        </a:spcBef>
                        <a:spcAft>
                          <a:spcPts val="600"/>
                        </a:spcAft>
                      </a:pPr>
                      <a:r>
                        <a:rPr lang="fr-FR" sz="1200" b="1" dirty="0">
                          <a:solidFill>
                            <a:srgbClr val="0070C0"/>
                          </a:solidFill>
                          <a:effectLst/>
                          <a:latin typeface="Calibri" panose="020F0502020204030204" pitchFamily="34" charset="0"/>
                          <a:cs typeface="Calibri" panose="020F0502020204030204" pitchFamily="34" charset="0"/>
                        </a:rPr>
                        <a:t>UF</a:t>
                      </a:r>
                      <a:endParaRPr lang="fr-FR" sz="12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7780"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 </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gridSpan="2">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CCF</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gridSpan="2">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Ponctuel écrit et pratique</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a:txBody>
                    <a:bodyPr/>
                    <a:lstStyle/>
                    <a:p>
                      <a:pPr algn="ctr">
                        <a:spcBef>
                          <a:spcPts val="600"/>
                        </a:spcBef>
                        <a:spcAft>
                          <a:spcPts val="600"/>
                        </a:spcAft>
                      </a:pPr>
                      <a:r>
                        <a:rPr lang="fr-FR" sz="1200" dirty="0">
                          <a:solidFill>
                            <a:srgbClr val="0070C0"/>
                          </a:solidFill>
                          <a:effectLst/>
                          <a:latin typeface="Calibri" panose="020F0502020204030204" pitchFamily="34" charset="0"/>
                          <a:cs typeface="Calibri" panose="020F0502020204030204" pitchFamily="34" charset="0"/>
                        </a:rPr>
                        <a:t>1h30</a:t>
                      </a:r>
                      <a:endParaRPr lang="fr-FR" sz="12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50" marR="44450"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322011014"/>
                  </a:ext>
                </a:extLst>
              </a:tr>
            </a:tbl>
          </a:graphicData>
        </a:graphic>
      </p:graphicFrame>
    </p:spTree>
    <p:extLst>
      <p:ext uri="{BB962C8B-B14F-4D97-AF65-F5344CB8AC3E}">
        <p14:creationId xmlns:p14="http://schemas.microsoft.com/office/powerpoint/2010/main" val="7700438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14" name="Rectangle 13"/>
          <p:cNvSpPr/>
          <p:nvPr/>
        </p:nvSpPr>
        <p:spPr>
          <a:xfrm>
            <a:off x="281471" y="72000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La certification</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Les épreuves du domaine professionnel </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3917524500"/>
              </p:ext>
            </p:extLst>
          </p:nvPr>
        </p:nvGraphicFramePr>
        <p:xfrm>
          <a:off x="54040" y="1764000"/>
          <a:ext cx="9054464" cy="2630607"/>
        </p:xfrm>
        <a:graphic>
          <a:graphicData uri="http://schemas.openxmlformats.org/drawingml/2006/table">
            <a:tbl>
              <a:tblPr>
                <a:tableStyleId>{5C22544A-7EE6-4342-B048-85BDC9FD1C3A}</a:tableStyleId>
              </a:tblPr>
              <a:tblGrid>
                <a:gridCol w="1152000">
                  <a:extLst>
                    <a:ext uri="{9D8B030D-6E8A-4147-A177-3AD203B41FA5}">
                      <a16:colId xmlns:a16="http://schemas.microsoft.com/office/drawing/2014/main" val="957214108"/>
                    </a:ext>
                  </a:extLst>
                </a:gridCol>
                <a:gridCol w="288032">
                  <a:extLst>
                    <a:ext uri="{9D8B030D-6E8A-4147-A177-3AD203B41FA5}">
                      <a16:colId xmlns:a16="http://schemas.microsoft.com/office/drawing/2014/main" val="456717007"/>
                    </a:ext>
                  </a:extLst>
                </a:gridCol>
                <a:gridCol w="1277728">
                  <a:extLst>
                    <a:ext uri="{9D8B030D-6E8A-4147-A177-3AD203B41FA5}">
                      <a16:colId xmlns:a16="http://schemas.microsoft.com/office/drawing/2014/main" val="575350721"/>
                    </a:ext>
                  </a:extLst>
                </a:gridCol>
                <a:gridCol w="5688704">
                  <a:extLst>
                    <a:ext uri="{9D8B030D-6E8A-4147-A177-3AD203B41FA5}">
                      <a16:colId xmlns:a16="http://schemas.microsoft.com/office/drawing/2014/main" val="2397133918"/>
                    </a:ext>
                  </a:extLst>
                </a:gridCol>
                <a:gridCol w="216000">
                  <a:extLst>
                    <a:ext uri="{9D8B030D-6E8A-4147-A177-3AD203B41FA5}">
                      <a16:colId xmlns:a16="http://schemas.microsoft.com/office/drawing/2014/main" val="2153511517"/>
                    </a:ext>
                  </a:extLst>
                </a:gridCol>
                <a:gridCol w="216000">
                  <a:extLst>
                    <a:ext uri="{9D8B030D-6E8A-4147-A177-3AD203B41FA5}">
                      <a16:colId xmlns:a16="http://schemas.microsoft.com/office/drawing/2014/main" val="3840282"/>
                    </a:ext>
                  </a:extLst>
                </a:gridCol>
                <a:gridCol w="216000">
                  <a:extLst>
                    <a:ext uri="{9D8B030D-6E8A-4147-A177-3AD203B41FA5}">
                      <a16:colId xmlns:a16="http://schemas.microsoft.com/office/drawing/2014/main" val="4102323876"/>
                    </a:ext>
                  </a:extLst>
                </a:gridCol>
              </a:tblGrid>
              <a:tr h="185112">
                <a:tc rowSpan="3"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tab pos="3150870" algn="l"/>
                        </a:tabLst>
                        <a:defRPr/>
                      </a:pPr>
                      <a:r>
                        <a:rPr kumimoji="0" lang="fr-FR" sz="1600" b="1" i="0" u="none" strike="noStrike" kern="1200" cap="none" spc="0" normalizeH="0" baseline="0" noProof="0" dirty="0">
                          <a:ln>
                            <a:noFill/>
                          </a:ln>
                          <a:solidFill>
                            <a:srgbClr val="253D75"/>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Relation les compétences</a:t>
                      </a: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rowSpan="3" hMerge="1">
                  <a:txBody>
                    <a:bodyPr/>
                    <a:lstStyle/>
                    <a:p>
                      <a:pPr algn="ctr">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h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4">
                  <a:txBody>
                    <a:bodyPr/>
                    <a:lstStyle/>
                    <a:p>
                      <a:pPr marL="183515" marR="0" lvl="0" indent="-147320" algn="r" defTabSz="914400" rtl="0" eaLnBrk="1" fontAlgn="auto" latinLnBrk="0" hangingPunct="1">
                        <a:lnSpc>
                          <a:spcPct val="100000"/>
                        </a:lnSpc>
                        <a:spcBef>
                          <a:spcPts val="0"/>
                        </a:spcBef>
                        <a:spcAft>
                          <a:spcPts val="0"/>
                        </a:spcAft>
                        <a:buClrTx/>
                        <a:buSzTx/>
                        <a:buFontTx/>
                        <a:buNone/>
                        <a:tabLst>
                          <a:tab pos="3150870" algn="l"/>
                        </a:tabLst>
                        <a:defRPr/>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extLst>
                  <a:ext uri="{0D108BD9-81ED-4DB2-BD59-A6C34878D82A}">
                    <a16:rowId xmlns:a16="http://schemas.microsoft.com/office/drawing/2014/main" val="2350691273"/>
                  </a:ext>
                </a:extLst>
              </a:tr>
              <a:tr h="185112">
                <a:tc gridSpan="3"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3">
                  <a:txBody>
                    <a:bodyPr/>
                    <a:lstStyle/>
                    <a:p>
                      <a:pPr marL="183515" marR="0" lvl="0" indent="-147320" algn="r" defTabSz="914400" rtl="0" eaLnBrk="1" fontAlgn="auto" latinLnBrk="0" hangingPunct="1">
                        <a:lnSpc>
                          <a:spcPct val="100000"/>
                        </a:lnSpc>
                        <a:spcBef>
                          <a:spcPts val="0"/>
                        </a:spcBef>
                        <a:spcAft>
                          <a:spcPts val="0"/>
                        </a:spcAft>
                        <a:buClrTx/>
                        <a:buSzTx/>
                        <a:buFontTx/>
                        <a:buNone/>
                        <a:tabLst>
                          <a:tab pos="3150870" algn="l"/>
                        </a:tabLst>
                        <a:defRPr/>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noFill/>
                  </a:tcPr>
                </a:tc>
                <a:extLst>
                  <a:ext uri="{0D108BD9-81ED-4DB2-BD59-A6C34878D82A}">
                    <a16:rowId xmlns:a16="http://schemas.microsoft.com/office/drawing/2014/main" val="1781853239"/>
                  </a:ext>
                </a:extLst>
              </a:tr>
              <a:tr h="185112">
                <a:tc gridSpan="3"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no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183515" indent="-147320" algn="r">
                        <a:spcAft>
                          <a:spcPts val="0"/>
                        </a:spcAft>
                        <a:tabLst>
                          <a:tab pos="3150870" algn="l"/>
                        </a:tabLst>
                      </a:pPr>
                      <a:r>
                        <a:rPr lang="fr-FR" sz="1600" b="1" dirty="0">
                          <a:solidFill>
                            <a:srgbClr val="253D75"/>
                          </a:solidFill>
                          <a:effectLst/>
                          <a:latin typeface="Calibri" panose="020F0502020204030204" pitchFamily="34" charset="0"/>
                          <a:cs typeface="Calibri" panose="020F0502020204030204" pitchFamily="34" charset="0"/>
                        </a:rPr>
                        <a:t>EP1 </a:t>
                      </a:r>
                      <a:r>
                        <a:rPr lang="fr-FR" sz="1600" b="1" dirty="0">
                          <a:solidFill>
                            <a:srgbClr val="253D75"/>
                          </a:solidFill>
                          <a:effectLst/>
                          <a:latin typeface="Calibri" panose="020F0502020204030204" pitchFamily="34" charset="0"/>
                          <a:cs typeface="Calibri" panose="020F0502020204030204" pitchFamily="34" charset="0"/>
                          <a:sym typeface="Symbol" panose="05050102010706020507" pitchFamily="18" charset="2"/>
                        </a:rPr>
                        <a:t></a:t>
                      </a:r>
                      <a:r>
                        <a:rPr lang="fr-FR" sz="1600" b="1" dirty="0">
                          <a:solidFill>
                            <a:srgbClr val="253D75"/>
                          </a:solidFill>
                          <a:effectLst/>
                          <a:latin typeface="Calibri" panose="020F0502020204030204" pitchFamily="34" charset="0"/>
                          <a:cs typeface="Calibri" panose="020F0502020204030204" pitchFamily="34" charset="0"/>
                        </a:rPr>
                        <a:t> Histoire de  l’art de l’ameublement et arts appliqués - </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UP1 </a:t>
                      </a: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T w="12700" cap="flat" cmpd="sng" algn="ctr">
                      <a:noFill/>
                      <a:prstDash val="solid"/>
                      <a:round/>
                      <a:headEnd type="none" w="med" len="med"/>
                      <a:tailEnd type="none" w="med" len="med"/>
                    </a:lnT>
                    <a:noFill/>
                  </a:tcPr>
                </a:tc>
                <a:tc>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2443365817"/>
                  </a:ext>
                </a:extLst>
              </a:tr>
              <a:tr h="185112">
                <a:tc rowSpan="8">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12700" cap="flat" cmpd="sng" algn="ctr">
                      <a:solidFill>
                        <a:schemeClr val="bg1"/>
                      </a:solidFill>
                      <a:prstDash val="solid"/>
                      <a:round/>
                      <a:headEnd type="none" w="med" len="med"/>
                      <a:tailEnd type="none" w="med" len="med"/>
                    </a:lnT>
                    <a:noFill/>
                  </a:tcPr>
                </a:tc>
                <a:tc rowSpan="8">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12700" cap="flat" cmpd="sng" algn="ctr">
                      <a:solidFill>
                        <a:schemeClr val="bg1"/>
                      </a:solidFill>
                      <a:prstDash val="solid"/>
                      <a:round/>
                      <a:headEnd type="none" w="med" len="med"/>
                      <a:tailEnd type="none" w="med" len="med"/>
                    </a:lnT>
                    <a:noFill/>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12700" cap="flat" cmpd="sng" algn="ctr">
                      <a:solidFill>
                        <a:schemeClr val="bg1"/>
                      </a:solidFill>
                      <a:prstDash val="solid"/>
                      <a:round/>
                      <a:headEnd type="none" w="med" len="med"/>
                      <a:tailEnd type="none" w="med" len="med"/>
                    </a:lnT>
                    <a:noFill/>
                  </a:tcPr>
                </a:tc>
                <a:tc hMerge="1">
                  <a:txBody>
                    <a:bodyPr/>
                    <a:lstStyle/>
                    <a:p>
                      <a:endParaRPr lang="fr-FR"/>
                    </a:p>
                  </a:txBody>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796617883"/>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317364216"/>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2027045884"/>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939704148"/>
                  </a:ext>
                </a:extLst>
              </a:tr>
              <a:tr h="206560">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941413580"/>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7769619"/>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47625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2428263873"/>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47625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2506913717"/>
                  </a:ext>
                </a:extLst>
              </a:tr>
              <a:tr h="329087">
                <a:tc>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93167966"/>
                  </a:ext>
                </a:extLst>
              </a:tr>
              <a:tr h="185112">
                <a:tc>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algn="ctr">
                        <a:spcAft>
                          <a:spcPts val="0"/>
                        </a:spcAf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3896648306"/>
                  </a:ext>
                </a:extLst>
              </a:tr>
            </a:tbl>
          </a:graphicData>
        </a:graphic>
      </p:graphicFrame>
    </p:spTree>
    <p:extLst>
      <p:ext uri="{BB962C8B-B14F-4D97-AF65-F5344CB8AC3E}">
        <p14:creationId xmlns:p14="http://schemas.microsoft.com/office/powerpoint/2010/main" val="2163042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14" name="Rectangle 13"/>
          <p:cNvSpPr/>
          <p:nvPr/>
        </p:nvSpPr>
        <p:spPr>
          <a:xfrm>
            <a:off x="281471" y="72000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La certification</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Les épreuves du domaine professionnel </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1325324303"/>
              </p:ext>
            </p:extLst>
          </p:nvPr>
        </p:nvGraphicFramePr>
        <p:xfrm>
          <a:off x="54040" y="1764000"/>
          <a:ext cx="9054464" cy="4712559"/>
        </p:xfrm>
        <a:graphic>
          <a:graphicData uri="http://schemas.openxmlformats.org/drawingml/2006/table">
            <a:tbl>
              <a:tblPr>
                <a:tableStyleId>{5C22544A-7EE6-4342-B048-85BDC9FD1C3A}</a:tableStyleId>
              </a:tblPr>
              <a:tblGrid>
                <a:gridCol w="1152000">
                  <a:extLst>
                    <a:ext uri="{9D8B030D-6E8A-4147-A177-3AD203B41FA5}">
                      <a16:colId xmlns:a16="http://schemas.microsoft.com/office/drawing/2014/main" val="957214108"/>
                    </a:ext>
                  </a:extLst>
                </a:gridCol>
                <a:gridCol w="288032">
                  <a:extLst>
                    <a:ext uri="{9D8B030D-6E8A-4147-A177-3AD203B41FA5}">
                      <a16:colId xmlns:a16="http://schemas.microsoft.com/office/drawing/2014/main" val="456717007"/>
                    </a:ext>
                  </a:extLst>
                </a:gridCol>
                <a:gridCol w="1277728">
                  <a:extLst>
                    <a:ext uri="{9D8B030D-6E8A-4147-A177-3AD203B41FA5}">
                      <a16:colId xmlns:a16="http://schemas.microsoft.com/office/drawing/2014/main" val="575350721"/>
                    </a:ext>
                  </a:extLst>
                </a:gridCol>
                <a:gridCol w="5688704">
                  <a:extLst>
                    <a:ext uri="{9D8B030D-6E8A-4147-A177-3AD203B41FA5}">
                      <a16:colId xmlns:a16="http://schemas.microsoft.com/office/drawing/2014/main" val="2397133918"/>
                    </a:ext>
                  </a:extLst>
                </a:gridCol>
                <a:gridCol w="216000">
                  <a:extLst>
                    <a:ext uri="{9D8B030D-6E8A-4147-A177-3AD203B41FA5}">
                      <a16:colId xmlns:a16="http://schemas.microsoft.com/office/drawing/2014/main" val="2153511517"/>
                    </a:ext>
                  </a:extLst>
                </a:gridCol>
                <a:gridCol w="216000">
                  <a:extLst>
                    <a:ext uri="{9D8B030D-6E8A-4147-A177-3AD203B41FA5}">
                      <a16:colId xmlns:a16="http://schemas.microsoft.com/office/drawing/2014/main" val="3840282"/>
                    </a:ext>
                  </a:extLst>
                </a:gridCol>
                <a:gridCol w="216000">
                  <a:extLst>
                    <a:ext uri="{9D8B030D-6E8A-4147-A177-3AD203B41FA5}">
                      <a16:colId xmlns:a16="http://schemas.microsoft.com/office/drawing/2014/main" val="4102323876"/>
                    </a:ext>
                  </a:extLst>
                </a:gridCol>
              </a:tblGrid>
              <a:tr h="185112">
                <a:tc rowSpan="3"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tab pos="3150870" algn="l"/>
                        </a:tabLst>
                        <a:defRPr/>
                      </a:pPr>
                      <a:r>
                        <a:rPr kumimoji="0" lang="fr-FR" sz="1600" b="1" i="0" u="none" strike="noStrike" kern="1200" cap="none" spc="0" normalizeH="0" baseline="0" noProof="0" dirty="0">
                          <a:ln>
                            <a:noFill/>
                          </a:ln>
                          <a:solidFill>
                            <a:srgbClr val="253D75"/>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Relation les compétences</a:t>
                      </a: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9525"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rowSpan="3" hMerge="1">
                  <a:txBody>
                    <a:bodyPr/>
                    <a:lstStyle/>
                    <a:p>
                      <a:pPr algn="ctr">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h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4">
                  <a:txBody>
                    <a:bodyPr/>
                    <a:lstStyle/>
                    <a:p>
                      <a:pPr marL="183515" marR="0" lvl="0" indent="-147320" algn="r" defTabSz="914400" rtl="0" eaLnBrk="1" fontAlgn="auto" latinLnBrk="0" hangingPunct="1">
                        <a:lnSpc>
                          <a:spcPct val="100000"/>
                        </a:lnSpc>
                        <a:spcBef>
                          <a:spcPts val="0"/>
                        </a:spcBef>
                        <a:spcAft>
                          <a:spcPts val="0"/>
                        </a:spcAft>
                        <a:buClrTx/>
                        <a:buSzTx/>
                        <a:buFontTx/>
                        <a:buNone/>
                        <a:tabLst>
                          <a:tab pos="3150870" algn="l"/>
                        </a:tabLst>
                        <a:defRPr/>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extLst>
                  <a:ext uri="{0D108BD9-81ED-4DB2-BD59-A6C34878D82A}">
                    <a16:rowId xmlns:a16="http://schemas.microsoft.com/office/drawing/2014/main" val="2350691273"/>
                  </a:ext>
                </a:extLst>
              </a:tr>
              <a:tr h="185112">
                <a:tc gridSpan="3"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3">
                  <a:txBody>
                    <a:bodyPr/>
                    <a:lstStyle/>
                    <a:p>
                      <a:pPr marL="183515" marR="0" lvl="0" indent="-147320" algn="r" defTabSz="914400" rtl="0" eaLnBrk="1" fontAlgn="auto" latinLnBrk="0" hangingPunct="1">
                        <a:lnSpc>
                          <a:spcPct val="100000"/>
                        </a:lnSpc>
                        <a:spcBef>
                          <a:spcPts val="0"/>
                        </a:spcBef>
                        <a:spcAft>
                          <a:spcPts val="0"/>
                        </a:spcAft>
                        <a:buClrTx/>
                        <a:buSzTx/>
                        <a:buFontTx/>
                        <a:buNone/>
                        <a:tabLst>
                          <a:tab pos="3150870" algn="l"/>
                        </a:tabLst>
                        <a:defRPr/>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noFill/>
                      <a:prstDash val="solid"/>
                      <a:round/>
                      <a:headEnd type="none" w="med" len="med"/>
                      <a:tailEnd type="none" w="med" len="med"/>
                    </a:lnL>
                    <a:lnT w="12700" cap="flat" cmpd="sng" algn="ctr">
                      <a:no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noFill/>
                  </a:tcPr>
                </a:tc>
                <a:extLst>
                  <a:ext uri="{0D108BD9-81ED-4DB2-BD59-A6C34878D82A}">
                    <a16:rowId xmlns:a16="http://schemas.microsoft.com/office/drawing/2014/main" val="1781853239"/>
                  </a:ext>
                </a:extLst>
              </a:tr>
              <a:tr h="185112">
                <a:tc gridSpan="3" vMerge="1">
                  <a:txBody>
                    <a:bodyPr/>
                    <a:lstStyle/>
                    <a:p>
                      <a:pPr algn="ctr">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ctr">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no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183515" indent="-147320" algn="r">
                        <a:spcAft>
                          <a:spcPts val="0"/>
                        </a:spcAft>
                        <a:tabLst>
                          <a:tab pos="3150870" algn="l"/>
                        </a:tabLst>
                      </a:pPr>
                      <a:r>
                        <a:rPr lang="fr-FR" sz="1600" b="1" dirty="0">
                          <a:solidFill>
                            <a:srgbClr val="253D75"/>
                          </a:solidFill>
                          <a:effectLst/>
                          <a:latin typeface="Calibri" panose="020F0502020204030204" pitchFamily="34" charset="0"/>
                          <a:cs typeface="Calibri" panose="020F0502020204030204" pitchFamily="34" charset="0"/>
                        </a:rPr>
                        <a:t>EP1 </a:t>
                      </a:r>
                      <a:r>
                        <a:rPr lang="fr-FR" sz="1600" b="1" dirty="0">
                          <a:solidFill>
                            <a:srgbClr val="253D75"/>
                          </a:solidFill>
                          <a:effectLst/>
                          <a:latin typeface="Calibri" panose="020F0502020204030204" pitchFamily="34" charset="0"/>
                          <a:cs typeface="Calibri" panose="020F0502020204030204" pitchFamily="34" charset="0"/>
                          <a:sym typeface="Symbol" panose="05050102010706020507" pitchFamily="18" charset="2"/>
                        </a:rPr>
                        <a:t></a:t>
                      </a:r>
                      <a:r>
                        <a:rPr lang="fr-FR" sz="1600" b="1" dirty="0">
                          <a:solidFill>
                            <a:srgbClr val="253D75"/>
                          </a:solidFill>
                          <a:effectLst/>
                          <a:latin typeface="Calibri" panose="020F0502020204030204" pitchFamily="34" charset="0"/>
                          <a:cs typeface="Calibri" panose="020F0502020204030204" pitchFamily="34" charset="0"/>
                        </a:rPr>
                        <a:t> Histoire de  l’art de l’ameublement et arts appliqués - </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UP1 </a:t>
                      </a:r>
                      <a:r>
                        <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4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bg1">
                        <a:lumMod val="95000"/>
                      </a:schemeClr>
                    </a:solidFill>
                  </a:tcPr>
                </a:tc>
                <a:tc>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43365817"/>
                  </a:ext>
                </a:extLst>
              </a:tr>
              <a:tr h="0">
                <a:tc>
                  <a:txBody>
                    <a:bodyPr/>
                    <a:lstStyle/>
                    <a:p>
                      <a:pPr algn="ctr">
                        <a:spcAft>
                          <a:spcPts val="0"/>
                        </a:spcAft>
                        <a:tabLst>
                          <a:tab pos="3150870" algn="l"/>
                        </a:tabLst>
                      </a:pPr>
                      <a:endParaRPr lang="fr-FR" sz="3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75000"/>
                      </a:schemeClr>
                    </a:solidFill>
                  </a:tcPr>
                </a:tc>
                <a:tc>
                  <a:txBody>
                    <a:bodyPr/>
                    <a:lstStyle/>
                    <a:p>
                      <a:pPr algn="ctr">
                        <a:spcAft>
                          <a:spcPts val="0"/>
                        </a:spcAft>
                        <a:tabLst>
                          <a:tab pos="3150870" algn="l"/>
                        </a:tabLst>
                      </a:pPr>
                      <a:endParaRPr lang="fr-FR" sz="30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75000"/>
                      </a:schemeClr>
                    </a:solidFill>
                  </a:tcPr>
                </a:tc>
                <a:tc gridSpan="2">
                  <a:txBody>
                    <a:bodyPr/>
                    <a:lstStyle/>
                    <a:p>
                      <a:pPr marL="183515" indent="-147320">
                        <a:spcAft>
                          <a:spcPts val="0"/>
                        </a:spcAft>
                        <a:tabLst>
                          <a:tab pos="3150870" algn="l"/>
                        </a:tabLst>
                      </a:pPr>
                      <a:endParaRPr lang="fr-FR" sz="3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75000"/>
                      </a:schemeClr>
                    </a:solidFill>
                  </a:tcPr>
                </a:tc>
                <a:tc hMerge="1">
                  <a:txBody>
                    <a:bodyPr/>
                    <a:lstStyle/>
                    <a:p>
                      <a:endParaRPr lang="fr-FR"/>
                    </a:p>
                  </a:txBody>
                  <a:tcPr/>
                </a:tc>
                <a:tc>
                  <a:txBody>
                    <a:bodyPr/>
                    <a:lstStyle/>
                    <a:p>
                      <a:pPr marL="147320" indent="-147320" algn="ctr">
                        <a:spcAft>
                          <a:spcPts val="0"/>
                        </a:spcAft>
                        <a:tabLst>
                          <a:tab pos="3150870" algn="l"/>
                        </a:tabLst>
                      </a:pPr>
                      <a:endParaRPr lang="fr-FR" sz="3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75000"/>
                      </a:schemeClr>
                    </a:solidFill>
                  </a:tcPr>
                </a:tc>
                <a:tc>
                  <a:txBody>
                    <a:bodyPr/>
                    <a:lstStyle/>
                    <a:p>
                      <a:pPr marL="147320" indent="-147320" algn="ctr">
                        <a:spcAft>
                          <a:spcPts val="0"/>
                        </a:spcAft>
                        <a:tabLst>
                          <a:tab pos="3150870" algn="l"/>
                        </a:tabLst>
                      </a:pPr>
                      <a:endParaRPr lang="fr-FR" sz="3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solidFill>
                      <a:schemeClr val="accent3">
                        <a:lumMod val="75000"/>
                      </a:schemeClr>
                    </a:solidFill>
                  </a:tcPr>
                </a:tc>
                <a:tc>
                  <a:txBody>
                    <a:bodyPr/>
                    <a:lstStyle/>
                    <a:p>
                      <a:pPr marL="183515" indent="-147320" algn="ctr">
                        <a:spcAft>
                          <a:spcPts val="0"/>
                        </a:spcAft>
                        <a:tabLst>
                          <a:tab pos="3150870" algn="l"/>
                        </a:tabLst>
                      </a:pPr>
                      <a:endParaRPr lang="fr-FR" sz="3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75000"/>
                      </a:schemeClr>
                    </a:solidFill>
                  </a:tcPr>
                </a:tc>
                <a:extLst>
                  <a:ext uri="{0D108BD9-81ED-4DB2-BD59-A6C34878D82A}">
                    <a16:rowId xmlns:a16="http://schemas.microsoft.com/office/drawing/2014/main" val="1865109876"/>
                  </a:ext>
                </a:extLst>
              </a:tr>
              <a:tr h="185112">
                <a:tc rowSpan="6">
                  <a:txBody>
                    <a:bodyPr/>
                    <a:lstStyle/>
                    <a:p>
                      <a:pPr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S’informer</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DE5F1"/>
                    </a:solidFill>
                  </a:tcPr>
                </a:tc>
                <a:tc rowSpan="6">
                  <a:txBody>
                    <a:bodyPr/>
                    <a:lstStyle/>
                    <a:p>
                      <a:pPr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C1</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DE5F1"/>
                    </a:solidFill>
                  </a:tcPr>
                </a:tc>
                <a:tc gridSpan="2">
                  <a:txBody>
                    <a:bodyPr/>
                    <a:lstStyle/>
                    <a:p>
                      <a:pPr marL="183515" indent="-147320">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1 - Identifier, classer et hiérarchiser les informations esthétiques et stylistiques</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bg1">
                        <a:lumMod val="95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43115380"/>
                  </a:ext>
                </a:extLst>
              </a:tr>
              <a:tr h="185112">
                <a:tc vMerge="1">
                  <a:txBody>
                    <a:bodyPr/>
                    <a:lstStyle/>
                    <a:p>
                      <a:endParaRPr lang="fr-FR"/>
                    </a:p>
                  </a:txBody>
                  <a:tcPr>
                    <a:lnT w="12700" cap="flat" cmpd="sng" algn="ctr">
                      <a:solidFill>
                        <a:schemeClr val="bg1"/>
                      </a:solidFill>
                      <a:prstDash val="solid"/>
                      <a:round/>
                      <a:headEnd type="none" w="med" len="med"/>
                      <a:tailEnd type="none" w="med" len="med"/>
                    </a:lnT>
                  </a:tcPr>
                </a:tc>
                <a:tc vMerge="1">
                  <a:txBody>
                    <a:bodyPr/>
                    <a:lstStyle/>
                    <a:p>
                      <a:endParaRPr lang="fr-FR"/>
                    </a:p>
                  </a:txBody>
                  <a:tcPr>
                    <a:lnT w="12700" cap="flat" cmpd="sng" algn="ctr">
                      <a:solidFill>
                        <a:schemeClr val="bg1"/>
                      </a:solidFill>
                      <a:prstDash val="solid"/>
                      <a:round/>
                      <a:headEnd type="none" w="med" len="med"/>
                      <a:tailEnd type="none" w="med" len="med"/>
                    </a:lnT>
                  </a:tcPr>
                </a:tc>
                <a:tc gridSpan="2">
                  <a:txBody>
                    <a:bodyPr/>
                    <a:lstStyle/>
                    <a:p>
                      <a:pPr marL="183515" indent="-147320">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47320" indent="-147320" algn="ctr">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bg1">
                        <a:lumMod val="95000"/>
                      </a:schemeClr>
                    </a:solidFill>
                  </a:tcPr>
                </a:tc>
                <a:tc>
                  <a:txBody>
                    <a:bodyPr/>
                    <a:lstStyle/>
                    <a:p>
                      <a:pPr marL="183515" indent="-147320" algn="ctr">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861196704"/>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3 - Identifier des données d’un cahier des charges</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a:txBody>
                    <a:bodyPr/>
                    <a:lstStyle/>
                    <a:p>
                      <a:pPr marL="147320" indent="-147320" algn="ctr">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bg1">
                        <a:lumMod val="95000"/>
                      </a:schemeClr>
                    </a:solidFill>
                  </a:tcPr>
                </a:tc>
                <a:tc>
                  <a:txBody>
                    <a:bodyPr/>
                    <a:lstStyle/>
                    <a:p>
                      <a:pPr marL="183515" indent="-147320" algn="ctr">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516916570"/>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4 - Identifier les caractéristiques esthétiques, stylistiques et contextuelles d'un mobilier ou d’un agencement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a:txBody>
                    <a:bodyPr/>
                    <a:lstStyle/>
                    <a:p>
                      <a:pPr marL="147320" indent="-147320" algn="ctr">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bg1">
                        <a:lumMod val="95000"/>
                      </a:schemeClr>
                    </a:solidFill>
                  </a:tcPr>
                </a:tc>
                <a:tc>
                  <a:txBody>
                    <a:bodyPr/>
                    <a:lstStyle/>
                    <a:p>
                      <a:pPr marL="183515" indent="-147320" algn="ctr">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938003287"/>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5 - Identifier des contraintes esthétiques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a:txBody>
                    <a:bodyPr/>
                    <a:lstStyle/>
                    <a:p>
                      <a:pPr marL="147320" indent="-147320" algn="ctr">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bg1">
                        <a:lumMod val="95000"/>
                      </a:schemeClr>
                    </a:solidFill>
                  </a:tcPr>
                </a:tc>
                <a:tc>
                  <a:txBody>
                    <a:bodyPr/>
                    <a:lstStyle/>
                    <a:p>
                      <a:pPr marL="183515" indent="-147320" algn="ctr">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054348019"/>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95000"/>
                      </a:schemeClr>
                    </a:solidFill>
                  </a:tcPr>
                </a:tc>
                <a:tc>
                  <a:txBody>
                    <a:bodyPr/>
                    <a:lstStyle/>
                    <a:p>
                      <a:pPr marL="147320" indent="-147320" algn="ctr">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bg1">
                        <a:lumMod val="95000"/>
                      </a:schemeClr>
                    </a:solidFill>
                  </a:tcPr>
                </a:tc>
                <a:tc>
                  <a:txBody>
                    <a:bodyPr/>
                    <a:lstStyle/>
                    <a:p>
                      <a:pPr marL="183515" indent="-147320" algn="ctr">
                        <a:spcAft>
                          <a:spcPts val="0"/>
                        </a:spcAft>
                        <a:tabLst>
                          <a:tab pos="315087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186016682"/>
                  </a:ext>
                </a:extLst>
              </a:tr>
              <a:tr h="185112">
                <a:tc rowSpan="5">
                  <a:txBody>
                    <a:bodyPr/>
                    <a:lstStyle/>
                    <a:p>
                      <a:pPr algn="ctr">
                        <a:spcAft>
                          <a:spcPts val="30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Préparer</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T w="12700" cap="flat" cmpd="sng" algn="ctr">
                      <a:solidFill>
                        <a:schemeClr val="bg1"/>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rgbClr val="BDE5F1"/>
                    </a:solidFill>
                  </a:tcPr>
                </a:tc>
                <a:tc rowSpan="5">
                  <a:txBody>
                    <a:bodyPr/>
                    <a:lstStyle/>
                    <a:p>
                      <a:pPr algn="ctr">
                        <a:spcAft>
                          <a:spcPts val="0"/>
                        </a:spcAft>
                      </a:pPr>
                      <a:r>
                        <a:rPr lang="fr-FR" sz="1200" b="1" dirty="0">
                          <a:solidFill>
                            <a:srgbClr val="253D75"/>
                          </a:solidFill>
                          <a:effectLst/>
                          <a:latin typeface="Calibri" panose="020F0502020204030204" pitchFamily="34" charset="0"/>
                          <a:cs typeface="Calibri" panose="020F0502020204030204" pitchFamily="34" charset="0"/>
                        </a:rPr>
                        <a:t>C2</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rgbClr val="BDE5F1"/>
                    </a:solidFill>
                  </a:tcPr>
                </a:tc>
                <a:tc gridSpan="2">
                  <a:txBody>
                    <a:bodyPr/>
                    <a:lstStyle/>
                    <a:p>
                      <a:pPr marL="216535" indent="-18034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1 - Traduire graphiquement des intentions esthétiques</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a:txBody>
                    <a:bodyPr/>
                    <a:lstStyle/>
                    <a:p>
                      <a:pPr marL="180340" indent="-18034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bg1">
                        <a:lumMod val="95000"/>
                      </a:schemeClr>
                    </a:solidFill>
                  </a:tcPr>
                </a:tc>
                <a:tc>
                  <a:txBody>
                    <a:bodyPr/>
                    <a:lstStyle/>
                    <a:p>
                      <a:pPr marL="216535" indent="-18034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096345464"/>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12700" cap="flat" cmpd="sng" algn="ctr">
                      <a:solidFill>
                        <a:schemeClr val="bg1"/>
                      </a:solidFill>
                      <a:prstDash val="solid"/>
                      <a:round/>
                      <a:headEnd type="none" w="med" len="med"/>
                      <a:tailEnd type="none" w="med" len="med"/>
                    </a:lnT>
                    <a:solidFill>
                      <a:schemeClr val="bg1">
                        <a:lumMod val="95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12700" cap="flat" cmpd="sng" algn="ctr">
                      <a:solidFill>
                        <a:schemeClr val="bg1"/>
                      </a:solidFill>
                      <a:prstDash val="solid"/>
                      <a:round/>
                      <a:headEnd type="none" w="med" len="med"/>
                      <a:tailEnd type="none" w="med" len="med"/>
                    </a:lnT>
                    <a:solidFill>
                      <a:schemeClr val="bg1">
                        <a:lumMod val="95000"/>
                      </a:schemeClr>
                    </a:solidFill>
                  </a:tcPr>
                </a:tc>
                <a:tc>
                  <a:txBody>
                    <a:bodyPr/>
                    <a:lstStyle/>
                    <a:p>
                      <a:pPr marL="180340" indent="-18034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16535" indent="-18034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983387868"/>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0340" indent="-18034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16535" indent="-18034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186143812"/>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0340" indent="-18034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16535" indent="-18034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07026193"/>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B w="9525" cap="flat" cmpd="sng" algn="ctr">
                      <a:solidFill>
                        <a:schemeClr val="accent4">
                          <a:lumMod val="50000"/>
                        </a:schemeClr>
                      </a:solidFill>
                      <a:prstDash val="solid"/>
                      <a:round/>
                      <a:headEnd type="none" w="med" len="med"/>
                      <a:tailEnd type="none" w="med" len="med"/>
                    </a:lnB>
                    <a:solidFill>
                      <a:schemeClr val="bg1">
                        <a:lumMod val="95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B w="9525" cap="flat" cmpd="sng" algn="ctr">
                      <a:solidFill>
                        <a:schemeClr val="accent4">
                          <a:lumMod val="50000"/>
                        </a:schemeClr>
                      </a:solidFill>
                      <a:prstDash val="solid"/>
                      <a:round/>
                      <a:headEnd type="none" w="med" len="med"/>
                      <a:tailEnd type="none" w="med" len="med"/>
                    </a:lnB>
                    <a:solidFill>
                      <a:schemeClr val="bg1">
                        <a:lumMod val="95000"/>
                      </a:schemeClr>
                    </a:solidFill>
                  </a:tcPr>
                </a:tc>
                <a:tc>
                  <a:txBody>
                    <a:bodyPr/>
                    <a:lstStyle/>
                    <a:p>
                      <a:pPr marL="180340" indent="-18034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B w="9525" cap="flat" cmpd="sng" algn="ctr">
                      <a:solidFill>
                        <a:schemeClr val="accent4">
                          <a:lumMod val="50000"/>
                        </a:schemeClr>
                      </a:solidFill>
                      <a:prstDash val="solid"/>
                      <a:round/>
                      <a:headEnd type="none" w="med" len="med"/>
                      <a:tailEnd type="none" w="med" len="med"/>
                    </a:lnB>
                    <a:solidFill>
                      <a:schemeClr val="bg1">
                        <a:lumMod val="95000"/>
                      </a:schemeClr>
                    </a:solidFill>
                  </a:tcPr>
                </a:tc>
                <a:tc>
                  <a:txBody>
                    <a:bodyPr/>
                    <a:lstStyle/>
                    <a:p>
                      <a:pPr marL="216535" indent="-18034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56436247"/>
                  </a:ext>
                </a:extLst>
              </a:tr>
              <a:tr h="185112">
                <a:tc rowSpan="8">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tc rowSpan="8">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tc hMerge="1">
                  <a:txBody>
                    <a:bodyPr/>
                    <a:lstStyle/>
                    <a:p>
                      <a:endParaRPr lang="fr-FR"/>
                    </a:p>
                  </a:txBody>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extLst>
                  <a:ext uri="{0D108BD9-81ED-4DB2-BD59-A6C34878D82A}">
                    <a16:rowId xmlns:a16="http://schemas.microsoft.com/office/drawing/2014/main" val="796617883"/>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317364216"/>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2027045884"/>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939704148"/>
                  </a:ext>
                </a:extLst>
              </a:tr>
              <a:tr h="206560">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941413580"/>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7769619"/>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47625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2428263873"/>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47625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2506913717"/>
                  </a:ext>
                </a:extLst>
              </a:tr>
              <a:tr h="329087">
                <a:tc>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93167966"/>
                  </a:ext>
                </a:extLst>
              </a:tr>
              <a:tr h="185112">
                <a:tc>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algn="ctr">
                        <a:spcAft>
                          <a:spcPts val="0"/>
                        </a:spcAf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3896648306"/>
                  </a:ext>
                </a:extLst>
              </a:tr>
            </a:tbl>
          </a:graphicData>
        </a:graphic>
      </p:graphicFrame>
    </p:spTree>
    <p:extLst>
      <p:ext uri="{BB962C8B-B14F-4D97-AF65-F5344CB8AC3E}">
        <p14:creationId xmlns:p14="http://schemas.microsoft.com/office/powerpoint/2010/main" val="37451468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0800" y="764704"/>
            <a:ext cx="5864290" cy="523220"/>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CAP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Ébéniste</a:t>
            </a:r>
            <a:r>
              <a:rPr lang="fr-FR" sz="2800" b="1" dirty="0">
                <a:solidFill>
                  <a:schemeClr val="accent4">
                    <a:lumMod val="50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et BMA Ébéniste</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0" name="Tableau 19"/>
          <p:cNvGraphicFramePr>
            <a:graphicFrameLocks noGrp="1"/>
          </p:cNvGraphicFramePr>
          <p:nvPr>
            <p:extLst>
              <p:ext uri="{D42A27DB-BD31-4B8C-83A1-F6EECF244321}">
                <p14:modId xmlns:p14="http://schemas.microsoft.com/office/powerpoint/2010/main" val="3929546157"/>
              </p:ext>
            </p:extLst>
          </p:nvPr>
        </p:nvGraphicFramePr>
        <p:xfrm>
          <a:off x="179512" y="3933056"/>
          <a:ext cx="8655221" cy="2778369"/>
        </p:xfrm>
        <a:graphic>
          <a:graphicData uri="http://schemas.openxmlformats.org/drawingml/2006/table">
            <a:tbl>
              <a:tblPr/>
              <a:tblGrid>
                <a:gridCol w="3312000">
                  <a:extLst>
                    <a:ext uri="{9D8B030D-6E8A-4147-A177-3AD203B41FA5}">
                      <a16:colId xmlns:a16="http://schemas.microsoft.com/office/drawing/2014/main" val="20000"/>
                    </a:ext>
                  </a:extLst>
                </a:gridCol>
                <a:gridCol w="411017">
                  <a:extLst>
                    <a:ext uri="{9D8B030D-6E8A-4147-A177-3AD203B41FA5}">
                      <a16:colId xmlns:a16="http://schemas.microsoft.com/office/drawing/2014/main" val="1229106607"/>
                    </a:ext>
                  </a:extLst>
                </a:gridCol>
                <a:gridCol w="411017">
                  <a:extLst>
                    <a:ext uri="{9D8B030D-6E8A-4147-A177-3AD203B41FA5}">
                      <a16:colId xmlns:a16="http://schemas.microsoft.com/office/drawing/2014/main" val="20001"/>
                    </a:ext>
                  </a:extLst>
                </a:gridCol>
                <a:gridCol w="411017">
                  <a:extLst>
                    <a:ext uri="{9D8B030D-6E8A-4147-A177-3AD203B41FA5}">
                      <a16:colId xmlns:a16="http://schemas.microsoft.com/office/drawing/2014/main" val="20002"/>
                    </a:ext>
                  </a:extLst>
                </a:gridCol>
                <a:gridCol w="411017">
                  <a:extLst>
                    <a:ext uri="{9D8B030D-6E8A-4147-A177-3AD203B41FA5}">
                      <a16:colId xmlns:a16="http://schemas.microsoft.com/office/drawing/2014/main" val="20003"/>
                    </a:ext>
                  </a:extLst>
                </a:gridCol>
                <a:gridCol w="411017">
                  <a:extLst>
                    <a:ext uri="{9D8B030D-6E8A-4147-A177-3AD203B41FA5}">
                      <a16:colId xmlns:a16="http://schemas.microsoft.com/office/drawing/2014/main" val="20004"/>
                    </a:ext>
                  </a:extLst>
                </a:gridCol>
                <a:gridCol w="411017">
                  <a:extLst>
                    <a:ext uri="{9D8B030D-6E8A-4147-A177-3AD203B41FA5}">
                      <a16:colId xmlns:a16="http://schemas.microsoft.com/office/drawing/2014/main" val="20005"/>
                    </a:ext>
                  </a:extLst>
                </a:gridCol>
                <a:gridCol w="411017">
                  <a:extLst>
                    <a:ext uri="{9D8B030D-6E8A-4147-A177-3AD203B41FA5}">
                      <a16:colId xmlns:a16="http://schemas.microsoft.com/office/drawing/2014/main" val="20006"/>
                    </a:ext>
                  </a:extLst>
                </a:gridCol>
                <a:gridCol w="411017">
                  <a:extLst>
                    <a:ext uri="{9D8B030D-6E8A-4147-A177-3AD203B41FA5}">
                      <a16:colId xmlns:a16="http://schemas.microsoft.com/office/drawing/2014/main" val="20007"/>
                    </a:ext>
                  </a:extLst>
                </a:gridCol>
                <a:gridCol w="411017">
                  <a:extLst>
                    <a:ext uri="{9D8B030D-6E8A-4147-A177-3AD203B41FA5}">
                      <a16:colId xmlns:a16="http://schemas.microsoft.com/office/drawing/2014/main" val="20008"/>
                    </a:ext>
                  </a:extLst>
                </a:gridCol>
                <a:gridCol w="411017">
                  <a:extLst>
                    <a:ext uri="{9D8B030D-6E8A-4147-A177-3AD203B41FA5}">
                      <a16:colId xmlns:a16="http://schemas.microsoft.com/office/drawing/2014/main" val="20009"/>
                    </a:ext>
                  </a:extLst>
                </a:gridCol>
                <a:gridCol w="411017">
                  <a:extLst>
                    <a:ext uri="{9D8B030D-6E8A-4147-A177-3AD203B41FA5}">
                      <a16:colId xmlns:a16="http://schemas.microsoft.com/office/drawing/2014/main" val="20010"/>
                    </a:ext>
                  </a:extLst>
                </a:gridCol>
                <a:gridCol w="411017">
                  <a:extLst>
                    <a:ext uri="{9D8B030D-6E8A-4147-A177-3AD203B41FA5}">
                      <a16:colId xmlns:a16="http://schemas.microsoft.com/office/drawing/2014/main" val="20011"/>
                    </a:ext>
                  </a:extLst>
                </a:gridCol>
                <a:gridCol w="411017">
                  <a:extLst>
                    <a:ext uri="{9D8B030D-6E8A-4147-A177-3AD203B41FA5}">
                      <a16:colId xmlns:a16="http://schemas.microsoft.com/office/drawing/2014/main" val="20012"/>
                    </a:ext>
                  </a:extLst>
                </a:gridCol>
              </a:tblGrid>
              <a:tr h="375285">
                <a:tc rowSpan="2">
                  <a:txBody>
                    <a:bodyPr/>
                    <a:lstStyle/>
                    <a:p>
                      <a:pPr algn="ctr" fontAlgn="t"/>
                      <a:endParaRPr lang="fr-FR" sz="1600" b="1" i="0" u="none" strike="noStrike" dirty="0">
                        <a:solidFill>
                          <a:srgbClr val="002060"/>
                        </a:solidFill>
                        <a:effectLst/>
                        <a:latin typeface="Calibri" panose="020F0502020204030204" pitchFamily="34" charset="0"/>
                      </a:endParaRPr>
                    </a:p>
                    <a:p>
                      <a:pPr algn="ctr" fontAlgn="t"/>
                      <a:endParaRPr lang="fr-FR" sz="1600" b="1" i="0" u="none" strike="noStrike" dirty="0">
                        <a:solidFill>
                          <a:srgbClr val="002060"/>
                        </a:solidFill>
                        <a:effectLst/>
                        <a:latin typeface="Calibri" panose="020F0502020204030204" pitchFamily="34" charset="0"/>
                      </a:endParaRPr>
                    </a:p>
                    <a:p>
                      <a:pPr algn="ctr" fontAlgn="t"/>
                      <a:r>
                        <a:rPr lang="fr-FR" sz="1600" b="1" i="0" u="none" strike="noStrike" dirty="0">
                          <a:solidFill>
                            <a:srgbClr val="002060"/>
                          </a:solidFill>
                          <a:effectLst/>
                          <a:latin typeface="Calibri" panose="020F0502020204030204" pitchFamily="34" charset="0"/>
                        </a:rPr>
                        <a:t>Flux aux examens</a:t>
                      </a:r>
                    </a:p>
                    <a:p>
                      <a:pPr algn="ctr" fontAlgn="t"/>
                      <a:r>
                        <a:rPr lang="fr-FR" sz="1600" b="1" i="0" u="none" strike="noStrike" dirty="0">
                          <a:solidFill>
                            <a:srgbClr val="002060"/>
                          </a:solidFill>
                          <a:effectLst/>
                          <a:latin typeface="Calibri" panose="020F0502020204030204" pitchFamily="34" charset="0"/>
                        </a:rPr>
                        <a:t>Sessions</a:t>
                      </a:r>
                      <a:r>
                        <a:rPr lang="fr-FR" sz="1600" b="1" i="0" u="none" strike="noStrike" baseline="0" dirty="0">
                          <a:solidFill>
                            <a:srgbClr val="002060"/>
                          </a:solidFill>
                          <a:effectLst/>
                          <a:latin typeface="Calibri" panose="020F0502020204030204" pitchFamily="34" charset="0"/>
                        </a:rPr>
                        <a:t> </a:t>
                      </a:r>
                      <a:r>
                        <a:rPr lang="fr-FR" sz="1600" b="1" i="0" u="none" strike="noStrike" baseline="0" dirty="0">
                          <a:solidFill>
                            <a:srgbClr val="996633"/>
                          </a:solidFill>
                          <a:effectLst/>
                          <a:latin typeface="Calibri" panose="020F0502020204030204" pitchFamily="34" charset="0"/>
                        </a:rPr>
                        <a:t>2014</a:t>
                      </a:r>
                      <a:r>
                        <a:rPr lang="fr-FR" sz="1600" b="1" i="0" u="none" strike="noStrike" baseline="0" dirty="0">
                          <a:solidFill>
                            <a:schemeClr val="accent5">
                              <a:lumMod val="75000"/>
                            </a:schemeClr>
                          </a:solidFill>
                          <a:effectLst/>
                          <a:latin typeface="Calibri" panose="020F0502020204030204" pitchFamily="34" charset="0"/>
                        </a:rPr>
                        <a:t>, </a:t>
                      </a:r>
                      <a:r>
                        <a:rPr lang="fr-FR" sz="1600" b="1" i="0" u="none" strike="noStrike" baseline="0" dirty="0">
                          <a:solidFill>
                            <a:srgbClr val="253D75"/>
                          </a:solidFill>
                          <a:effectLst/>
                          <a:latin typeface="Calibri" panose="020F0502020204030204" pitchFamily="34" charset="0"/>
                        </a:rPr>
                        <a:t>2015, </a:t>
                      </a:r>
                      <a:r>
                        <a:rPr lang="fr-FR" sz="1600" b="1" i="0" u="none" strike="noStrike" baseline="0" dirty="0">
                          <a:solidFill>
                            <a:srgbClr val="00B050"/>
                          </a:solidFill>
                          <a:effectLst/>
                          <a:latin typeface="Calibri" panose="020F0502020204030204" pitchFamily="34" charset="0"/>
                        </a:rPr>
                        <a:t>2016</a:t>
                      </a:r>
                      <a:endParaRPr lang="fr-FR" sz="1600" b="1" i="0" u="none" strike="noStrike" dirty="0">
                        <a:solidFill>
                          <a:srgbClr val="00B050"/>
                        </a:solidFill>
                        <a:effectLst/>
                        <a:latin typeface="Calibri" panose="020F0502020204030204" pitchFamily="34" charset="0"/>
                      </a:endParaRPr>
                    </a:p>
                  </a:txBody>
                  <a:tcPr marL="9525" marR="9525" marT="9525" marB="0" anchor="ctr">
                    <a:lnL>
                      <a:noFill/>
                    </a:lnL>
                    <a:lnR w="19050" cap="flat" cmpd="sng" algn="ctr">
                      <a:solidFill>
                        <a:srgbClr val="253D75"/>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FFFFFF"/>
                    </a:solidFill>
                  </a:tcPr>
                </a:tc>
                <a:tc rowSpan="2">
                  <a:txBody>
                    <a:bodyPr/>
                    <a:lstStyle/>
                    <a:p>
                      <a:pPr algn="ctr" fontAlgn="ctr"/>
                      <a:r>
                        <a:rPr lang="fr-FR" sz="1200" b="1" i="0" u="none" strike="noStrike" dirty="0">
                          <a:solidFill>
                            <a:srgbClr val="002060"/>
                          </a:solidFill>
                          <a:effectLst/>
                          <a:latin typeface="Calibri" panose="020F0502020204030204" pitchFamily="34" charset="0"/>
                        </a:rPr>
                        <a:t>Sessions d’examen</a:t>
                      </a:r>
                    </a:p>
                  </a:txBody>
                  <a:tcPr marL="9525" marR="9525" marT="9525" marB="0" vert="vert270" anchor="ctr">
                    <a:lnL w="19050" cap="flat" cmpd="sng" algn="ctr">
                      <a:solidFill>
                        <a:srgbClr val="253D75"/>
                      </a:solidFill>
                      <a:prstDash val="solid"/>
                      <a:round/>
                      <a:headEnd type="none" w="med" len="med"/>
                      <a:tailEnd type="none" w="med" len="med"/>
                    </a:lnL>
                    <a:lnR w="19050" cap="flat" cmpd="sng" algn="ctr">
                      <a:solidFill>
                        <a:srgbClr val="253D75"/>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gridSpan="3">
                  <a:txBody>
                    <a:bodyPr/>
                    <a:lstStyle/>
                    <a:p>
                      <a:pPr algn="ctr" fontAlgn="ctr"/>
                      <a:r>
                        <a:rPr lang="fr-FR" sz="1200" b="1" i="0" u="none" strike="noStrike" dirty="0">
                          <a:solidFill>
                            <a:srgbClr val="002060"/>
                          </a:solidFill>
                          <a:effectLst/>
                          <a:latin typeface="Calibri" panose="020F0502020204030204" pitchFamily="34" charset="0"/>
                        </a:rPr>
                        <a:t>SCOLAIRE</a:t>
                      </a:r>
                    </a:p>
                  </a:txBody>
                  <a:tcPr marL="9525" marR="9525" marT="9525" marB="0" anchor="ctr">
                    <a:lnL w="19050" cap="flat" cmpd="sng" algn="ctr">
                      <a:solidFill>
                        <a:srgbClr val="253D75"/>
                      </a:solidFill>
                      <a:prstDash val="solid"/>
                      <a:round/>
                      <a:headEnd type="none" w="med" len="med"/>
                      <a:tailEnd type="none" w="med" len="med"/>
                    </a:lnL>
                    <a:lnR w="19050" cap="flat" cmpd="sng" algn="ctr">
                      <a:solidFill>
                        <a:srgbClr val="253D75"/>
                      </a:solidFill>
                      <a:prstDash val="solid"/>
                      <a:round/>
                      <a:headEnd type="none" w="med" len="med"/>
                      <a:tailEnd type="none" w="med" len="med"/>
                    </a:lnR>
                    <a:lnT w="19050" cap="flat" cmpd="sng" algn="ctr">
                      <a:solidFill>
                        <a:srgbClr val="253D75"/>
                      </a:solidFill>
                      <a:prstDash val="solid"/>
                      <a:round/>
                      <a:headEnd type="none" w="med" len="med"/>
                      <a:tailEnd type="none" w="med" len="med"/>
                    </a:lnT>
                    <a:lnB w="19050" cap="flat" cmpd="sng" algn="ctr">
                      <a:solidFill>
                        <a:srgbClr val="253D75"/>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hMerge="1">
                  <a:txBody>
                    <a:bodyPr/>
                    <a:lstStyle/>
                    <a:p>
                      <a:endParaRPr lang="fr-FR"/>
                    </a:p>
                  </a:txBody>
                  <a:tcPr/>
                </a:tc>
                <a:tc gridSpan="3">
                  <a:txBody>
                    <a:bodyPr/>
                    <a:lstStyle/>
                    <a:p>
                      <a:pPr algn="ctr" fontAlgn="ctr"/>
                      <a:r>
                        <a:rPr lang="fr-FR" sz="1200" b="1" i="0" u="none" strike="noStrike" dirty="0">
                          <a:solidFill>
                            <a:srgbClr val="002060"/>
                          </a:solidFill>
                          <a:effectLst/>
                          <a:latin typeface="Calibri" panose="020F0502020204030204" pitchFamily="34" charset="0"/>
                        </a:rPr>
                        <a:t>APPRENTISSAGE</a:t>
                      </a:r>
                    </a:p>
                  </a:txBody>
                  <a:tcPr marL="9525" marR="9525" marT="9525" marB="0" anchor="ctr">
                    <a:lnL w="19050" cap="flat" cmpd="sng" algn="ctr">
                      <a:solidFill>
                        <a:srgbClr val="253D75"/>
                      </a:solidFill>
                      <a:prstDash val="solid"/>
                      <a:round/>
                      <a:headEnd type="none" w="med" len="med"/>
                      <a:tailEnd type="none" w="med" len="med"/>
                    </a:lnL>
                    <a:lnR w="19050" cap="flat" cmpd="sng" algn="ctr">
                      <a:solidFill>
                        <a:srgbClr val="253D75"/>
                      </a:solidFill>
                      <a:prstDash val="solid"/>
                      <a:round/>
                      <a:headEnd type="none" w="med" len="med"/>
                      <a:tailEnd type="none" w="med" len="med"/>
                    </a:lnR>
                    <a:lnT w="19050" cap="flat" cmpd="sng" algn="ctr">
                      <a:solidFill>
                        <a:srgbClr val="253D75"/>
                      </a:solidFill>
                      <a:prstDash val="solid"/>
                      <a:round/>
                      <a:headEnd type="none" w="med" len="med"/>
                      <a:tailEnd type="none" w="med" len="med"/>
                    </a:lnT>
                    <a:lnB w="19050" cap="flat" cmpd="sng" algn="ctr">
                      <a:solidFill>
                        <a:srgbClr val="253D75"/>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tc gridSpan="3">
                  <a:txBody>
                    <a:bodyPr/>
                    <a:lstStyle/>
                    <a:p>
                      <a:pPr algn="ctr" fontAlgn="ctr"/>
                      <a:r>
                        <a:rPr lang="fr-FR" sz="1200" b="1" i="0" u="none" strike="noStrike" dirty="0">
                          <a:solidFill>
                            <a:srgbClr val="002060"/>
                          </a:solidFill>
                          <a:effectLst/>
                          <a:latin typeface="Calibri" panose="020F0502020204030204" pitchFamily="34" charset="0"/>
                        </a:rPr>
                        <a:t>FORMATION CONTINUE</a:t>
                      </a:r>
                    </a:p>
                  </a:txBody>
                  <a:tcPr marL="9525" marR="9525" marT="9525" marB="0" anchor="ctr">
                    <a:lnL w="19050" cap="flat" cmpd="sng" algn="ctr">
                      <a:solidFill>
                        <a:srgbClr val="253D75"/>
                      </a:solidFill>
                      <a:prstDash val="solid"/>
                      <a:round/>
                      <a:headEnd type="none" w="med" len="med"/>
                      <a:tailEnd type="none" w="med" len="med"/>
                    </a:lnL>
                    <a:lnR w="19050" cap="flat" cmpd="sng" algn="ctr">
                      <a:solidFill>
                        <a:srgbClr val="253D75"/>
                      </a:solidFill>
                      <a:prstDash val="solid"/>
                      <a:round/>
                      <a:headEnd type="none" w="med" len="med"/>
                      <a:tailEnd type="none" w="med" len="med"/>
                    </a:lnR>
                    <a:lnT w="19050" cap="flat" cmpd="sng" algn="ctr">
                      <a:solidFill>
                        <a:srgbClr val="253D75"/>
                      </a:solidFill>
                      <a:prstDash val="solid"/>
                      <a:round/>
                      <a:headEnd type="none" w="med" len="med"/>
                      <a:tailEnd type="none" w="med" len="med"/>
                    </a:lnT>
                    <a:lnB w="19050" cap="flat" cmpd="sng" algn="ctr">
                      <a:solidFill>
                        <a:srgbClr val="253D75"/>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hMerge="1">
                  <a:txBody>
                    <a:bodyPr/>
                    <a:lstStyle/>
                    <a:p>
                      <a:endParaRPr lang="fr-FR"/>
                    </a:p>
                  </a:txBody>
                  <a:tcPr/>
                </a:tc>
                <a:tc gridSpan="3">
                  <a:txBody>
                    <a:bodyPr/>
                    <a:lstStyle/>
                    <a:p>
                      <a:pPr algn="ctr" fontAlgn="ctr"/>
                      <a:r>
                        <a:rPr lang="fr-FR" sz="1200" b="1" i="0" u="none" strike="noStrike" dirty="0">
                          <a:solidFill>
                            <a:srgbClr val="002060"/>
                          </a:solidFill>
                          <a:effectLst/>
                          <a:latin typeface="Calibri" panose="020F0502020204030204" pitchFamily="34" charset="0"/>
                        </a:rPr>
                        <a:t>INDIVIDUEL</a:t>
                      </a:r>
                    </a:p>
                  </a:txBody>
                  <a:tcPr marL="9525" marR="9525" marT="9525" marB="0" anchor="ctr">
                    <a:lnL w="19050" cap="flat" cmpd="sng" algn="ctr">
                      <a:solidFill>
                        <a:srgbClr val="253D75"/>
                      </a:solidFill>
                      <a:prstDash val="solid"/>
                      <a:round/>
                      <a:headEnd type="none" w="med" len="med"/>
                      <a:tailEnd type="none" w="med" len="med"/>
                    </a:lnL>
                    <a:lnR w="19050" cap="flat" cmpd="sng" algn="ctr">
                      <a:solidFill>
                        <a:srgbClr val="253D75"/>
                      </a:solidFill>
                      <a:prstDash val="solid"/>
                      <a:round/>
                      <a:headEnd type="none" w="med" len="med"/>
                      <a:tailEnd type="none" w="med" len="med"/>
                    </a:lnR>
                    <a:lnT w="19050" cap="flat" cmpd="sng" algn="ctr">
                      <a:solidFill>
                        <a:srgbClr val="253D75"/>
                      </a:solidFill>
                      <a:prstDash val="solid"/>
                      <a:round/>
                      <a:headEnd type="none" w="med" len="med"/>
                      <a:tailEnd type="none" w="med" len="med"/>
                    </a:lnT>
                    <a:lnB w="19050" cap="flat" cmpd="sng" algn="ctr">
                      <a:solidFill>
                        <a:srgbClr val="253D75"/>
                      </a:solidFill>
                      <a:prstDash val="solid"/>
                      <a:round/>
                      <a:headEnd type="none" w="med" len="med"/>
                      <a:tailEnd type="none" w="med" len="med"/>
                    </a:lnB>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0000"/>
                  </a:ext>
                </a:extLst>
              </a:tr>
              <a:tr h="728589">
                <a:tc vMerge="1">
                  <a:txBody>
                    <a:bodyPr/>
                    <a:lstStyle/>
                    <a:p>
                      <a:pPr algn="l" fontAlgn="b"/>
                      <a:endParaRPr lang="fr-FR" sz="1000" b="0" i="0" u="none" strike="noStrike" dirty="0">
                        <a:solidFill>
                          <a:srgbClr val="000000"/>
                        </a:solidFill>
                        <a:effectLst/>
                        <a:latin typeface="Calibri" panose="020F0502020204030204" pitchFamily="34" charset="0"/>
                      </a:endParaRPr>
                    </a:p>
                  </a:txBody>
                  <a:tcPr marL="9525" marR="9525" marT="9525" marB="0" anchor="b">
                    <a:lnL>
                      <a:noFill/>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FFFFFF"/>
                    </a:solidFill>
                  </a:tcPr>
                </a:tc>
                <a:tc vMerge="1">
                  <a:txBody>
                    <a:bodyPr/>
                    <a:lstStyle/>
                    <a:p>
                      <a:pPr algn="ctr" fontAlgn="b"/>
                      <a:endParaRPr lang="fr-FR" sz="1100" b="1" i="0" u="none" strike="noStrike" dirty="0">
                        <a:solidFill>
                          <a:srgbClr val="002060"/>
                        </a:solidFill>
                        <a:effectLst/>
                        <a:latin typeface="Calibri" panose="020F0502020204030204" pitchFamily="34" charset="0"/>
                      </a:endParaRPr>
                    </a:p>
                  </a:txBody>
                  <a:tcPr marL="9525" marR="9525" marT="9525" marB="0" vert="vert27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Présents</a:t>
                      </a:r>
                    </a:p>
                  </a:txBody>
                  <a:tcPr marL="9525" marR="9525" marT="9525" marB="0" vert="vert27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Admis</a:t>
                      </a: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Taux Réussite</a:t>
                      </a: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Présents</a:t>
                      </a: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Admis</a:t>
                      </a: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Taux Réussite</a:t>
                      </a: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Présents</a:t>
                      </a: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Admis</a:t>
                      </a: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Taux Réussite</a:t>
                      </a: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Présents</a:t>
                      </a: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Admis</a:t>
                      </a: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r-FR" sz="1100" b="1" i="0" u="none" strike="noStrike" dirty="0">
                          <a:solidFill>
                            <a:srgbClr val="002060"/>
                          </a:solidFill>
                          <a:effectLst/>
                          <a:latin typeface="Calibri" panose="020F0502020204030204" pitchFamily="34" charset="0"/>
                        </a:rPr>
                        <a:t>Taux Réussite</a:t>
                      </a:r>
                    </a:p>
                  </a:txBody>
                  <a:tcPr marL="9525" marR="9525" marT="9525" marB="0"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rgbClr val="253D75"/>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558165">
                <a:tc>
                  <a:txBody>
                    <a:bodyPr/>
                    <a:lstStyle/>
                    <a:p>
                      <a:pPr algn="l" fontAlgn="ctr"/>
                      <a:r>
                        <a:rPr lang="fr-FR" sz="1400" b="1" i="0" u="none" strike="noStrike" dirty="0">
                          <a:solidFill>
                            <a:srgbClr val="002060"/>
                          </a:solidFill>
                          <a:effectLst/>
                          <a:latin typeface="Calibri" panose="020F0502020204030204" pitchFamily="34" charset="0"/>
                        </a:rPr>
                        <a:t> BACPRO ARTISANAT &amp; MET.ART : EBENISTE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2014</a:t>
                      </a:r>
                    </a:p>
                    <a:p>
                      <a:pPr algn="ctr" fontAlgn="ctr"/>
                      <a:r>
                        <a:rPr lang="fr-FR" sz="1200" b="1" i="0" u="none" strike="noStrike" dirty="0">
                          <a:solidFill>
                            <a:srgbClr val="253D75"/>
                          </a:solidFill>
                          <a:effectLst/>
                          <a:latin typeface="Calibri" panose="020F0502020204030204" pitchFamily="34" charset="0"/>
                        </a:rPr>
                        <a:t>2015</a:t>
                      </a:r>
                    </a:p>
                    <a:p>
                      <a:pPr algn="ctr" fontAlgn="ctr"/>
                      <a:r>
                        <a:rPr lang="fr-FR" sz="1200" b="1" i="0" u="none" strike="noStrike" dirty="0">
                          <a:solidFill>
                            <a:srgbClr val="00B050"/>
                          </a:solidFill>
                          <a:effectLst/>
                          <a:latin typeface="Calibri" panose="020F0502020204030204" pitchFamily="34" charset="0"/>
                        </a:rPr>
                        <a:t>2016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406</a:t>
                      </a:r>
                    </a:p>
                    <a:p>
                      <a:pPr algn="ctr" fontAlgn="ctr"/>
                      <a:r>
                        <a:rPr lang="fr-FR" sz="1200" b="1" i="0" u="none" strike="noStrike" dirty="0">
                          <a:solidFill>
                            <a:srgbClr val="253D75"/>
                          </a:solidFill>
                          <a:effectLst/>
                          <a:latin typeface="Calibri" panose="020F0502020204030204" pitchFamily="34" charset="0"/>
                        </a:rPr>
                        <a:t>312</a:t>
                      </a:r>
                    </a:p>
                    <a:p>
                      <a:pPr algn="ctr" fontAlgn="ctr"/>
                      <a:r>
                        <a:rPr lang="fr-FR" sz="1200" b="1" i="0" u="none" strike="noStrike" dirty="0">
                          <a:solidFill>
                            <a:srgbClr val="00B050"/>
                          </a:solidFill>
                          <a:effectLst/>
                          <a:latin typeface="Calibri" panose="020F0502020204030204" pitchFamily="34" charset="0"/>
                        </a:rPr>
                        <a:t>189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325</a:t>
                      </a:r>
                    </a:p>
                    <a:p>
                      <a:pPr algn="ctr" fontAlgn="ctr"/>
                      <a:r>
                        <a:rPr lang="fr-FR" sz="1200" b="1" i="0" u="none" strike="noStrike" dirty="0">
                          <a:solidFill>
                            <a:srgbClr val="253D75"/>
                          </a:solidFill>
                          <a:effectLst/>
                          <a:latin typeface="Calibri" panose="020F0502020204030204" pitchFamily="34" charset="0"/>
                        </a:rPr>
                        <a:t>250</a:t>
                      </a:r>
                    </a:p>
                    <a:p>
                      <a:pPr algn="ctr" fontAlgn="ctr"/>
                      <a:r>
                        <a:rPr lang="fr-FR" sz="1200" b="1" i="0" u="none" strike="noStrike" dirty="0">
                          <a:solidFill>
                            <a:srgbClr val="00B050"/>
                          </a:solidFill>
                          <a:effectLst/>
                          <a:latin typeface="Calibri" panose="020F0502020204030204" pitchFamily="34"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80 %</a:t>
                      </a:r>
                    </a:p>
                    <a:p>
                      <a:pPr algn="ctr" fontAlgn="ctr"/>
                      <a:r>
                        <a:rPr lang="fr-FR" sz="1200" b="1" i="0" u="none" strike="noStrike" dirty="0">
                          <a:solidFill>
                            <a:srgbClr val="253D75"/>
                          </a:solidFill>
                          <a:effectLst/>
                          <a:latin typeface="Calibri" panose="020F0502020204030204" pitchFamily="34" charset="0"/>
                        </a:rPr>
                        <a:t>80 %</a:t>
                      </a:r>
                    </a:p>
                    <a:p>
                      <a:pPr algn="ctr" fontAlgn="ctr"/>
                      <a:r>
                        <a:rPr lang="fr-FR" sz="1200" b="1" i="0" u="none" strike="noStrike" dirty="0">
                          <a:solidFill>
                            <a:srgbClr val="00B050"/>
                          </a:solidFill>
                          <a:effectLst/>
                          <a:latin typeface="Calibri" panose="020F0502020204030204" pitchFamily="34" charset="0"/>
                        </a:rPr>
                        <a:t>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3</a:t>
                      </a:r>
                    </a:p>
                    <a:p>
                      <a:pPr algn="ctr" fontAlgn="ctr"/>
                      <a:r>
                        <a:rPr lang="fr-FR" sz="1200" b="1" i="0" u="none" strike="noStrike" dirty="0">
                          <a:solidFill>
                            <a:srgbClr val="253D75"/>
                          </a:solidFill>
                          <a:effectLst/>
                          <a:latin typeface="Calibri" panose="020F0502020204030204" pitchFamily="34" charset="0"/>
                        </a:rPr>
                        <a:t>2</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3</a:t>
                      </a:r>
                    </a:p>
                    <a:p>
                      <a:pPr algn="ctr" fontAlgn="ctr"/>
                      <a:r>
                        <a:rPr lang="fr-FR" sz="1200" b="1" i="0" u="none" strike="noStrike" dirty="0">
                          <a:solidFill>
                            <a:srgbClr val="253D75"/>
                          </a:solidFill>
                          <a:effectLst/>
                          <a:latin typeface="Calibri" panose="020F0502020204030204" pitchFamily="34" charset="0"/>
                        </a:rPr>
                        <a:t>2</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100%</a:t>
                      </a:r>
                    </a:p>
                    <a:p>
                      <a:pPr algn="ctr" fontAlgn="ctr"/>
                      <a:r>
                        <a:rPr lang="fr-FR" sz="1200" b="1" i="0" u="none" strike="noStrike" dirty="0">
                          <a:solidFill>
                            <a:srgbClr val="253D75"/>
                          </a:solidFill>
                          <a:effectLst/>
                          <a:latin typeface="Calibri" panose="020F0502020204030204" pitchFamily="34" charset="0"/>
                        </a:rPr>
                        <a:t>100%</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1 </a:t>
                      </a:r>
                    </a:p>
                    <a:p>
                      <a:pPr algn="ctr" fontAlgn="ctr"/>
                      <a:r>
                        <a:rPr lang="fr-FR" sz="1200" b="1" i="0" u="none" strike="noStrike" dirty="0">
                          <a:solidFill>
                            <a:schemeClr val="tx1"/>
                          </a:solidFill>
                          <a:effectLst/>
                          <a:latin typeface="Calibri" panose="020F0502020204030204" pitchFamily="34" charset="0"/>
                        </a:rPr>
                        <a:t>--</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1 </a:t>
                      </a:r>
                    </a:p>
                    <a:p>
                      <a:pPr algn="ctr" fontAlgn="ctr"/>
                      <a:r>
                        <a:rPr lang="fr-FR" sz="1200" b="1" i="0" u="none" strike="noStrike" dirty="0">
                          <a:solidFill>
                            <a:schemeClr val="tx1"/>
                          </a:solidFill>
                          <a:effectLst/>
                          <a:latin typeface="Calibri" panose="020F0502020204030204" pitchFamily="34" charset="0"/>
                        </a:rPr>
                        <a:t>--</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100%</a:t>
                      </a:r>
                    </a:p>
                    <a:p>
                      <a:pPr algn="ctr" fontAlgn="ctr"/>
                      <a:r>
                        <a:rPr lang="fr-FR" sz="1200" b="1" i="0" u="none" strike="noStrike" dirty="0">
                          <a:solidFill>
                            <a:schemeClr val="tx1"/>
                          </a:solidFill>
                          <a:effectLst/>
                          <a:latin typeface="Calibri" panose="020F0502020204030204" pitchFamily="34" charset="0"/>
                        </a:rPr>
                        <a:t>--</a:t>
                      </a:r>
                      <a:r>
                        <a:rPr lang="fr-FR" sz="1200" b="1" i="0" u="none" strike="noStrike" dirty="0">
                          <a:solidFill>
                            <a:srgbClr val="996633"/>
                          </a:solidFill>
                          <a:effectLst/>
                          <a:latin typeface="Calibri" panose="020F0502020204030204" pitchFamily="34" charset="0"/>
                        </a:rPr>
                        <a:t> </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4</a:t>
                      </a:r>
                    </a:p>
                    <a:p>
                      <a:pPr algn="ctr" fontAlgn="ctr"/>
                      <a:r>
                        <a:rPr lang="fr-FR" sz="1200" b="1" i="0" u="none" strike="noStrike" dirty="0">
                          <a:solidFill>
                            <a:srgbClr val="253D75"/>
                          </a:solidFill>
                          <a:effectLst/>
                          <a:latin typeface="Calibri" panose="020F0502020204030204" pitchFamily="34" charset="0"/>
                        </a:rPr>
                        <a:t>4</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3</a:t>
                      </a:r>
                    </a:p>
                    <a:p>
                      <a:pPr algn="ctr" fontAlgn="ctr"/>
                      <a:r>
                        <a:rPr lang="fr-FR" sz="1200" b="1" i="0" u="none" strike="noStrike" dirty="0">
                          <a:solidFill>
                            <a:srgbClr val="253D75"/>
                          </a:solidFill>
                          <a:effectLst/>
                          <a:latin typeface="Calibri" panose="020F0502020204030204" pitchFamily="34" charset="0"/>
                        </a:rPr>
                        <a:t>2</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75 %</a:t>
                      </a:r>
                    </a:p>
                    <a:p>
                      <a:pPr algn="ctr" fontAlgn="ctr"/>
                      <a:r>
                        <a:rPr lang="fr-FR" sz="1200" b="1" i="0" u="none" strike="noStrike" dirty="0">
                          <a:solidFill>
                            <a:srgbClr val="253D75"/>
                          </a:solidFill>
                          <a:effectLst/>
                          <a:latin typeface="Calibri" panose="020F0502020204030204" pitchFamily="34" charset="0"/>
                        </a:rPr>
                        <a:t>50%</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58165">
                <a:tc>
                  <a:txBody>
                    <a:bodyPr/>
                    <a:lstStyle/>
                    <a:p>
                      <a:pPr algn="l" fontAlgn="ctr"/>
                      <a:r>
                        <a:rPr lang="fr-FR" sz="1400" b="1" i="0" u="none" strike="noStrike" dirty="0">
                          <a:solidFill>
                            <a:srgbClr val="002060"/>
                          </a:solidFill>
                          <a:effectLst/>
                          <a:latin typeface="Calibri" panose="020F0502020204030204" pitchFamily="34" charset="0"/>
                        </a:rPr>
                        <a:t> BMA EBENISTE</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2014</a:t>
                      </a:r>
                    </a:p>
                    <a:p>
                      <a:pPr algn="ctr" fontAlgn="ctr"/>
                      <a:r>
                        <a:rPr lang="fr-FR" sz="1200" b="1" i="0" u="none" strike="noStrike" dirty="0">
                          <a:solidFill>
                            <a:srgbClr val="253D75"/>
                          </a:solidFill>
                          <a:effectLst/>
                          <a:latin typeface="Calibri" panose="020F0502020204030204" pitchFamily="34" charset="0"/>
                        </a:rPr>
                        <a:t>2015</a:t>
                      </a:r>
                    </a:p>
                    <a:p>
                      <a:pPr algn="ctr" fontAlgn="ctr"/>
                      <a:r>
                        <a:rPr lang="fr-FR" sz="1200" b="1" i="0" u="none" strike="noStrike" dirty="0">
                          <a:solidFill>
                            <a:srgbClr val="00B050"/>
                          </a:solidFill>
                          <a:effectLst/>
                          <a:latin typeface="Calibri" panose="020F0502020204030204" pitchFamily="34" charset="0"/>
                        </a:rPr>
                        <a:t>2016</a:t>
                      </a:r>
                    </a:p>
                  </a:txBody>
                  <a:tcPr marL="9525" marR="9525" marT="9525"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243</a:t>
                      </a:r>
                    </a:p>
                    <a:p>
                      <a:pPr algn="ctr" fontAlgn="ctr"/>
                      <a:r>
                        <a:rPr lang="fr-FR" sz="1200" b="1" i="0" u="none" strike="noStrike" dirty="0">
                          <a:solidFill>
                            <a:srgbClr val="253D75"/>
                          </a:solidFill>
                          <a:effectLst/>
                          <a:latin typeface="Calibri" panose="020F0502020204030204" pitchFamily="34" charset="0"/>
                        </a:rPr>
                        <a:t>276</a:t>
                      </a:r>
                    </a:p>
                    <a:p>
                      <a:pPr algn="ctr" fontAlgn="ctr"/>
                      <a:r>
                        <a:rPr lang="fr-FR" sz="1200" b="1" i="0" u="none" strike="noStrike" dirty="0">
                          <a:solidFill>
                            <a:srgbClr val="00B050"/>
                          </a:solidFill>
                          <a:effectLst/>
                          <a:latin typeface="Calibri" panose="020F0502020204030204" pitchFamily="34" charset="0"/>
                        </a:rPr>
                        <a:t>301</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178</a:t>
                      </a:r>
                    </a:p>
                    <a:p>
                      <a:pPr algn="ctr" fontAlgn="ctr"/>
                      <a:r>
                        <a:rPr lang="fr-FR" sz="1200" b="1" i="0" u="none" strike="noStrike" dirty="0">
                          <a:solidFill>
                            <a:srgbClr val="253D75"/>
                          </a:solidFill>
                          <a:effectLst/>
                          <a:latin typeface="Calibri" panose="020F0502020204030204" pitchFamily="34" charset="0"/>
                        </a:rPr>
                        <a:t>209</a:t>
                      </a:r>
                    </a:p>
                    <a:p>
                      <a:pPr algn="ctr" fontAlgn="ctr"/>
                      <a:r>
                        <a:rPr lang="fr-FR" sz="1200" b="1" i="0" u="none" strike="noStrike" dirty="0">
                          <a:solidFill>
                            <a:srgbClr val="00B050"/>
                          </a:solidFill>
                          <a:effectLst/>
                          <a:latin typeface="Calibri" panose="020F0502020204030204" pitchFamily="34" charset="0"/>
                        </a:rPr>
                        <a:t>245</a:t>
                      </a:r>
                    </a:p>
                  </a:txBody>
                  <a:tcPr marL="9525" marR="9525" marT="9525"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73%</a:t>
                      </a:r>
                    </a:p>
                    <a:p>
                      <a:pPr algn="ctr" fontAlgn="ctr"/>
                      <a:r>
                        <a:rPr lang="fr-FR" sz="1200" b="1" i="0" u="none" strike="noStrike" dirty="0">
                          <a:solidFill>
                            <a:srgbClr val="253D75"/>
                          </a:solidFill>
                          <a:effectLst/>
                          <a:latin typeface="Calibri" panose="020F0502020204030204" pitchFamily="34" charset="0"/>
                        </a:rPr>
                        <a:t>75%</a:t>
                      </a:r>
                    </a:p>
                    <a:p>
                      <a:pPr algn="ctr" fontAlgn="ctr"/>
                      <a:r>
                        <a:rPr lang="fr-FR" sz="1200" b="1" i="0" u="none" strike="noStrike" dirty="0">
                          <a:solidFill>
                            <a:srgbClr val="00B050"/>
                          </a:solidFill>
                          <a:effectLst/>
                          <a:latin typeface="Calibri" panose="020F0502020204030204" pitchFamily="34" charset="0"/>
                        </a:rPr>
                        <a:t>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9</a:t>
                      </a:r>
                    </a:p>
                    <a:p>
                      <a:pPr algn="ctr" fontAlgn="ctr"/>
                      <a:r>
                        <a:rPr lang="fr-FR" sz="1200" b="1" i="0" u="none" strike="noStrike" dirty="0">
                          <a:solidFill>
                            <a:srgbClr val="253D75"/>
                          </a:solidFill>
                          <a:effectLst/>
                          <a:latin typeface="Calibri" panose="020F0502020204030204" pitchFamily="34" charset="0"/>
                        </a:rPr>
                        <a:t>1</a:t>
                      </a:r>
                    </a:p>
                    <a:p>
                      <a:pPr algn="ctr" fontAlgn="ctr"/>
                      <a:r>
                        <a:rPr lang="fr-FR" sz="1200" b="1" i="0" u="none" strike="noStrike" dirty="0">
                          <a:solidFill>
                            <a:srgbClr val="00B05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5</a:t>
                      </a:r>
                    </a:p>
                    <a:p>
                      <a:pPr algn="ctr" fontAlgn="ctr"/>
                      <a:r>
                        <a:rPr lang="fr-FR" sz="1200" b="1" i="0" u="none" strike="noStrike" dirty="0">
                          <a:solidFill>
                            <a:srgbClr val="253D75"/>
                          </a:solidFill>
                          <a:effectLst/>
                          <a:latin typeface="Calibri" panose="020F0502020204030204" pitchFamily="34" charset="0"/>
                        </a:rPr>
                        <a:t>1</a:t>
                      </a:r>
                    </a:p>
                    <a:p>
                      <a:pPr algn="ctr" fontAlgn="ctr"/>
                      <a:r>
                        <a:rPr lang="fr-FR" sz="1200" b="1" i="0" u="none" strike="noStrike" dirty="0">
                          <a:solidFill>
                            <a:srgbClr val="00B050"/>
                          </a:solidFill>
                          <a:effectLst/>
                          <a:latin typeface="Calibri" panose="020F0502020204030204" pitchFamily="34"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56 %</a:t>
                      </a:r>
                    </a:p>
                    <a:p>
                      <a:pPr algn="ctr" fontAlgn="ctr"/>
                      <a:r>
                        <a:rPr lang="fr-FR" sz="1200" b="1" i="0" u="none" strike="noStrike" dirty="0">
                          <a:solidFill>
                            <a:srgbClr val="253D75"/>
                          </a:solidFill>
                          <a:effectLst/>
                          <a:latin typeface="Calibri" panose="020F0502020204030204" pitchFamily="34" charset="0"/>
                        </a:rPr>
                        <a:t>100%</a:t>
                      </a:r>
                    </a:p>
                    <a:p>
                      <a:pPr algn="ctr" fontAlgn="ctr"/>
                      <a:r>
                        <a:rPr lang="fr-FR" sz="1200" b="1" i="0" u="none" strike="noStrike" dirty="0">
                          <a:solidFill>
                            <a:srgbClr val="00B050"/>
                          </a:solidFill>
                          <a:effectLst/>
                          <a:latin typeface="Calibri" panose="020F0502020204030204" pitchFamily="34"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1</a:t>
                      </a:r>
                    </a:p>
                    <a:p>
                      <a:pPr algn="ctr" fontAlgn="ctr"/>
                      <a:r>
                        <a:rPr lang="fr-FR" sz="1200" b="1" i="0" u="none" strike="noStrike" dirty="0">
                          <a:solidFill>
                            <a:schemeClr val="accent5">
                              <a:lumMod val="75000"/>
                            </a:schemeClr>
                          </a:solidFill>
                          <a:effectLst/>
                          <a:latin typeface="Calibri" panose="020F0502020204030204" pitchFamily="34" charset="0"/>
                        </a:rPr>
                        <a:t> </a:t>
                      </a:r>
                      <a:r>
                        <a:rPr lang="fr-FR" sz="1200" b="1" i="0" u="none" strike="noStrike" dirty="0">
                          <a:solidFill>
                            <a:srgbClr val="253D75"/>
                          </a:solidFill>
                          <a:effectLst/>
                          <a:latin typeface="Calibri" panose="020F0502020204030204" pitchFamily="34" charset="0"/>
                        </a:rPr>
                        <a:t>1</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1</a:t>
                      </a:r>
                      <a:r>
                        <a:rPr lang="fr-FR" sz="1200" b="1" i="0" u="none" strike="noStrike" dirty="0">
                          <a:solidFill>
                            <a:schemeClr val="accent5">
                              <a:lumMod val="75000"/>
                            </a:schemeClr>
                          </a:solidFill>
                          <a:effectLst/>
                          <a:latin typeface="Calibri" panose="020F0502020204030204" pitchFamily="34" charset="0"/>
                        </a:rPr>
                        <a:t> </a:t>
                      </a:r>
                    </a:p>
                    <a:p>
                      <a:pPr algn="ctr" fontAlgn="ctr"/>
                      <a:r>
                        <a:rPr lang="fr-FR" sz="1200" b="1" i="0" u="none" strike="noStrike" dirty="0">
                          <a:solidFill>
                            <a:srgbClr val="253D75"/>
                          </a:solidFill>
                          <a:effectLst/>
                          <a:latin typeface="Calibri" panose="020F0502020204030204" pitchFamily="34" charset="0"/>
                        </a:rPr>
                        <a:t>1</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100%</a:t>
                      </a:r>
                    </a:p>
                    <a:p>
                      <a:pPr algn="ctr" fontAlgn="ctr"/>
                      <a:r>
                        <a:rPr lang="fr-FR" sz="1200" b="1" i="0" u="none" strike="noStrike" dirty="0">
                          <a:solidFill>
                            <a:srgbClr val="253D75"/>
                          </a:solidFill>
                          <a:effectLst/>
                          <a:latin typeface="Calibri" panose="020F0502020204030204" pitchFamily="34" charset="0"/>
                        </a:rPr>
                        <a:t>100%</a:t>
                      </a:r>
                    </a:p>
                    <a:p>
                      <a:pPr algn="ctr" fontAlgn="ctr"/>
                      <a:r>
                        <a:rPr lang="fr-FR" sz="1200" b="1" i="0" u="none" strike="noStrike" dirty="0">
                          <a:solidFill>
                            <a:srgbClr val="00B05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1</a:t>
                      </a:r>
                    </a:p>
                    <a:p>
                      <a:pPr algn="ctr" fontAlgn="ctr"/>
                      <a:r>
                        <a:rPr lang="fr-FR" sz="1200" b="1" i="0" u="none" strike="noStrike" dirty="0">
                          <a:solidFill>
                            <a:srgbClr val="253D75"/>
                          </a:solidFill>
                          <a:effectLst/>
                          <a:latin typeface="Calibri" panose="020F0502020204030204" pitchFamily="34" charset="0"/>
                        </a:rPr>
                        <a:t>6</a:t>
                      </a:r>
                    </a:p>
                    <a:p>
                      <a:pPr algn="ctr" fontAlgn="ctr"/>
                      <a:r>
                        <a:rPr lang="fr-FR" sz="1200" b="1" i="0" u="none" strike="noStrike" dirty="0">
                          <a:solidFill>
                            <a:srgbClr val="00B050"/>
                          </a:solidFill>
                          <a:effectLst/>
                          <a:latin typeface="Calibri" panose="020F0502020204030204" pitchFamily="34"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1</a:t>
                      </a:r>
                    </a:p>
                    <a:p>
                      <a:pPr algn="ctr" fontAlgn="ctr"/>
                      <a:r>
                        <a:rPr lang="fr-FR" sz="1200" b="1" i="0" u="none" strike="noStrike" dirty="0">
                          <a:solidFill>
                            <a:srgbClr val="253D75"/>
                          </a:solidFill>
                          <a:effectLst/>
                          <a:latin typeface="Calibri" panose="020F0502020204030204" pitchFamily="34" charset="0"/>
                        </a:rPr>
                        <a:t>3</a:t>
                      </a:r>
                    </a:p>
                    <a:p>
                      <a:pPr algn="ctr" fontAlgn="ctr"/>
                      <a:r>
                        <a:rPr lang="fr-FR" sz="1200" b="1" i="0" u="none" strike="noStrike" dirty="0">
                          <a:solidFill>
                            <a:srgbClr val="00B05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100%</a:t>
                      </a:r>
                    </a:p>
                    <a:p>
                      <a:pPr algn="ctr" fontAlgn="ctr"/>
                      <a:r>
                        <a:rPr lang="fr-FR" sz="1200" b="1" i="0" u="none" strike="noStrike" dirty="0">
                          <a:solidFill>
                            <a:srgbClr val="253D75"/>
                          </a:solidFill>
                          <a:effectLst/>
                          <a:latin typeface="Calibri" panose="020F0502020204030204" pitchFamily="34" charset="0"/>
                        </a:rPr>
                        <a:t>50%</a:t>
                      </a:r>
                    </a:p>
                    <a:p>
                      <a:pPr algn="ctr" fontAlgn="ctr"/>
                      <a:r>
                        <a:rPr lang="fr-FR" sz="1200" b="1" i="0" u="none" strike="noStrike" dirty="0">
                          <a:solidFill>
                            <a:srgbClr val="00B050"/>
                          </a:solidFill>
                          <a:effectLst/>
                          <a:latin typeface="Calibri" panose="020F0502020204030204" pitchFamily="34"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58165">
                <a:tc>
                  <a:txBody>
                    <a:bodyPr/>
                    <a:lstStyle/>
                    <a:p>
                      <a:pPr algn="l" fontAlgn="ctr"/>
                      <a:r>
                        <a:rPr lang="fr-FR" sz="1400" b="1" i="0" u="none" strike="noStrike" dirty="0">
                          <a:solidFill>
                            <a:srgbClr val="002060"/>
                          </a:solidFill>
                          <a:effectLst/>
                          <a:latin typeface="Calibri" panose="020F0502020204030204" pitchFamily="34" charset="0"/>
                        </a:rPr>
                        <a:t> CAP EBENISTE*    </a:t>
                      </a:r>
                      <a:r>
                        <a:rPr lang="fr-FR" sz="1200" b="0" i="0" u="none" strike="noStrike" dirty="0">
                          <a:solidFill>
                            <a:srgbClr val="002060"/>
                          </a:solidFill>
                          <a:effectLst/>
                          <a:latin typeface="Calibri" panose="020F0502020204030204" pitchFamily="34" charset="0"/>
                        </a:rPr>
                        <a:t>~ </a:t>
                      </a:r>
                      <a:r>
                        <a:rPr lang="fr-FR" sz="1200" b="1" i="0" u="none" strike="noStrike" baseline="0" dirty="0">
                          <a:solidFill>
                            <a:srgbClr val="996633"/>
                          </a:solidFill>
                          <a:effectLst/>
                          <a:latin typeface="Calibri" panose="020F0502020204030204" pitchFamily="34" charset="0"/>
                        </a:rPr>
                        <a:t>680 </a:t>
                      </a:r>
                      <a:r>
                        <a:rPr lang="fr-FR" sz="1200" b="1" i="0" u="none" strike="noStrike" baseline="0" dirty="0" err="1">
                          <a:solidFill>
                            <a:srgbClr val="996633"/>
                          </a:solidFill>
                          <a:effectLst/>
                          <a:latin typeface="Calibri" panose="020F0502020204030204" pitchFamily="34" charset="0"/>
                        </a:rPr>
                        <a:t>cdts</a:t>
                      </a:r>
                      <a:r>
                        <a:rPr lang="fr-FR" sz="1200" b="1" i="0" u="none" strike="noStrike" baseline="0" dirty="0">
                          <a:solidFill>
                            <a:srgbClr val="996633"/>
                          </a:solidFill>
                          <a:effectLst/>
                          <a:latin typeface="Calibri" panose="020F0502020204030204" pitchFamily="34" charset="0"/>
                        </a:rPr>
                        <a:t>, </a:t>
                      </a:r>
                      <a:r>
                        <a:rPr lang="fr-FR" sz="1200" b="1" i="0" u="none" strike="noStrike" baseline="0" dirty="0">
                          <a:solidFill>
                            <a:srgbClr val="253D75"/>
                          </a:solidFill>
                          <a:effectLst/>
                          <a:latin typeface="Calibri" panose="020F0502020204030204" pitchFamily="34" charset="0"/>
                        </a:rPr>
                        <a:t>760 </a:t>
                      </a:r>
                      <a:r>
                        <a:rPr lang="fr-FR" sz="1200" b="1" i="0" u="none" strike="noStrike" baseline="0" dirty="0" err="1">
                          <a:solidFill>
                            <a:srgbClr val="253D75"/>
                          </a:solidFill>
                          <a:effectLst/>
                          <a:latin typeface="Calibri" panose="020F0502020204030204" pitchFamily="34" charset="0"/>
                        </a:rPr>
                        <a:t>cdts</a:t>
                      </a:r>
                      <a:r>
                        <a:rPr lang="fr-FR" sz="1200" b="1" i="0" u="none" strike="noStrike" baseline="0" dirty="0">
                          <a:solidFill>
                            <a:srgbClr val="253D75"/>
                          </a:solidFill>
                          <a:effectLst/>
                          <a:latin typeface="Calibri" panose="020F0502020204030204" pitchFamily="34" charset="0"/>
                        </a:rPr>
                        <a:t>, </a:t>
                      </a:r>
                      <a:r>
                        <a:rPr lang="fr-FR" sz="1200" b="1" i="0" u="none" strike="noStrike" baseline="0" dirty="0">
                          <a:solidFill>
                            <a:srgbClr val="00B050"/>
                          </a:solidFill>
                          <a:effectLst/>
                          <a:latin typeface="Calibri" panose="020F0502020204030204" pitchFamily="34" charset="0"/>
                        </a:rPr>
                        <a:t>730 </a:t>
                      </a:r>
                      <a:r>
                        <a:rPr lang="fr-FR" sz="1200" b="1" i="0" u="none" strike="noStrike" baseline="0" dirty="0" err="1">
                          <a:solidFill>
                            <a:srgbClr val="00B050"/>
                          </a:solidFill>
                          <a:effectLst/>
                          <a:latin typeface="Calibri" panose="020F0502020204030204" pitchFamily="34" charset="0"/>
                        </a:rPr>
                        <a:t>cdts</a:t>
                      </a:r>
                      <a:endParaRPr lang="fr-FR" sz="1400" b="1" i="0" u="none" strike="noStrike" dirty="0">
                        <a:solidFill>
                          <a:srgbClr val="00B05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2014</a:t>
                      </a:r>
                    </a:p>
                    <a:p>
                      <a:pPr algn="ctr" fontAlgn="ctr"/>
                      <a:r>
                        <a:rPr lang="fr-FR" sz="1200" b="1" i="0" u="none" strike="noStrike" dirty="0">
                          <a:solidFill>
                            <a:srgbClr val="253D75"/>
                          </a:solidFill>
                          <a:effectLst/>
                          <a:latin typeface="Calibri" panose="020F0502020204030204" pitchFamily="34" charset="0"/>
                        </a:rPr>
                        <a:t>2015</a:t>
                      </a:r>
                    </a:p>
                    <a:p>
                      <a:pPr algn="ctr" fontAlgn="ctr"/>
                      <a:r>
                        <a:rPr lang="fr-FR" sz="1200" b="1" i="0" u="none" strike="noStrike" dirty="0">
                          <a:solidFill>
                            <a:srgbClr val="00B050"/>
                          </a:solidFill>
                          <a:effectLst/>
                          <a:latin typeface="Calibri" panose="020F0502020204030204" pitchFamily="34" charset="0"/>
                        </a:rPr>
                        <a:t>2016</a:t>
                      </a:r>
                    </a:p>
                  </a:txBody>
                  <a:tcPr marL="9525" marR="9525" marT="9525"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1087</a:t>
                      </a:r>
                    </a:p>
                    <a:p>
                      <a:pPr algn="ctr" fontAlgn="ctr"/>
                      <a:r>
                        <a:rPr lang="fr-FR" sz="1200" b="1" i="0" u="none" strike="noStrike" dirty="0">
                          <a:solidFill>
                            <a:srgbClr val="253D75"/>
                          </a:solidFill>
                          <a:effectLst/>
                          <a:latin typeface="Calibri" panose="020F0502020204030204" pitchFamily="34" charset="0"/>
                        </a:rPr>
                        <a:t>1070</a:t>
                      </a:r>
                    </a:p>
                    <a:p>
                      <a:pPr algn="ctr" fontAlgn="ctr"/>
                      <a:r>
                        <a:rPr lang="fr-FR" sz="1200" b="1" i="0" u="none" strike="noStrike" dirty="0">
                          <a:solidFill>
                            <a:srgbClr val="00B050"/>
                          </a:solidFill>
                          <a:effectLst/>
                          <a:latin typeface="Calibri" panose="020F0502020204030204" pitchFamily="34" charset="0"/>
                        </a:rPr>
                        <a:t>915</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864</a:t>
                      </a:r>
                    </a:p>
                    <a:p>
                      <a:pPr algn="ctr" fontAlgn="ctr"/>
                      <a:r>
                        <a:rPr lang="fr-FR" sz="1200" b="1" i="0" u="none" strike="noStrike" dirty="0">
                          <a:solidFill>
                            <a:srgbClr val="253D75"/>
                          </a:solidFill>
                          <a:effectLst/>
                          <a:latin typeface="Calibri" panose="020F0502020204030204" pitchFamily="34" charset="0"/>
                        </a:rPr>
                        <a:t>830</a:t>
                      </a:r>
                    </a:p>
                    <a:p>
                      <a:pPr algn="ctr" fontAlgn="ctr"/>
                      <a:r>
                        <a:rPr lang="fr-FR" sz="1200" b="1" i="0" u="none" strike="noStrike" dirty="0">
                          <a:solidFill>
                            <a:srgbClr val="00B050"/>
                          </a:solidFill>
                          <a:effectLst/>
                          <a:latin typeface="Calibri" panose="020F0502020204030204" pitchFamily="34" charset="0"/>
                        </a:rPr>
                        <a:t>729</a:t>
                      </a:r>
                    </a:p>
                  </a:txBody>
                  <a:tcPr marL="9525" marR="9525" marT="9525"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80%</a:t>
                      </a:r>
                    </a:p>
                    <a:p>
                      <a:pPr algn="ctr" fontAlgn="ctr"/>
                      <a:r>
                        <a:rPr lang="fr-FR" sz="1200" b="1" i="0" u="none" strike="noStrike" dirty="0">
                          <a:solidFill>
                            <a:srgbClr val="253D75"/>
                          </a:solidFill>
                          <a:effectLst/>
                          <a:latin typeface="Calibri" panose="020F0502020204030204" pitchFamily="34" charset="0"/>
                        </a:rPr>
                        <a:t>78%</a:t>
                      </a:r>
                    </a:p>
                    <a:p>
                      <a:pPr algn="ctr" fontAlgn="ctr"/>
                      <a:r>
                        <a:rPr lang="fr-FR" sz="1200" b="1" i="0" u="none" strike="noStrike" dirty="0">
                          <a:solidFill>
                            <a:srgbClr val="00B050"/>
                          </a:solidFill>
                          <a:effectLst/>
                          <a:latin typeface="Calibri" panose="020F0502020204030204" pitchFamily="34" charset="0"/>
                        </a:rPr>
                        <a:t>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295</a:t>
                      </a:r>
                    </a:p>
                    <a:p>
                      <a:pPr algn="ctr" fontAlgn="ctr"/>
                      <a:r>
                        <a:rPr lang="fr-FR" sz="1200" b="1" i="0" u="none" strike="noStrike" dirty="0">
                          <a:solidFill>
                            <a:srgbClr val="253D75"/>
                          </a:solidFill>
                          <a:effectLst/>
                          <a:latin typeface="Calibri" panose="020F0502020204030204" pitchFamily="34" charset="0"/>
                        </a:rPr>
                        <a:t>175</a:t>
                      </a:r>
                    </a:p>
                    <a:p>
                      <a:pPr algn="ctr" fontAlgn="ctr"/>
                      <a:r>
                        <a:rPr lang="fr-FR" sz="1200" b="1" i="0" u="none" strike="noStrike" dirty="0">
                          <a:solidFill>
                            <a:srgbClr val="00B050"/>
                          </a:solidFill>
                          <a:effectLst/>
                          <a:latin typeface="Calibri" panose="020F0502020204030204" pitchFamily="34" charset="0"/>
                        </a:rPr>
                        <a:t>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173</a:t>
                      </a:r>
                    </a:p>
                    <a:p>
                      <a:pPr algn="ctr" fontAlgn="ctr"/>
                      <a:r>
                        <a:rPr lang="fr-FR" sz="1200" b="1" i="0" u="none" strike="noStrike" dirty="0">
                          <a:solidFill>
                            <a:srgbClr val="253D75"/>
                          </a:solidFill>
                          <a:effectLst/>
                          <a:latin typeface="Calibri" panose="020F0502020204030204" pitchFamily="34" charset="0"/>
                        </a:rPr>
                        <a:t>161</a:t>
                      </a:r>
                    </a:p>
                    <a:p>
                      <a:pPr algn="ctr" fontAlgn="ctr"/>
                      <a:r>
                        <a:rPr lang="fr-FR" sz="1200" b="1" i="0" u="none" strike="noStrike" dirty="0">
                          <a:solidFill>
                            <a:srgbClr val="00B050"/>
                          </a:solidFill>
                          <a:effectLst/>
                          <a:latin typeface="Calibri" panose="020F0502020204030204" pitchFamily="34" charset="0"/>
                        </a:rPr>
                        <a:t>120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84%</a:t>
                      </a:r>
                    </a:p>
                    <a:p>
                      <a:pPr algn="ctr" fontAlgn="ctr"/>
                      <a:r>
                        <a:rPr lang="fr-FR" sz="1200" b="1" i="0" u="none" strike="noStrike" dirty="0">
                          <a:solidFill>
                            <a:srgbClr val="253D75"/>
                          </a:solidFill>
                          <a:effectLst/>
                          <a:latin typeface="Calibri" panose="020F0502020204030204" pitchFamily="34" charset="0"/>
                        </a:rPr>
                        <a:t>92%</a:t>
                      </a:r>
                    </a:p>
                    <a:p>
                      <a:pPr algn="ctr" fontAlgn="ctr"/>
                      <a:r>
                        <a:rPr lang="fr-FR" sz="1200" b="1" i="0" u="none" strike="noStrike" dirty="0">
                          <a:solidFill>
                            <a:srgbClr val="00B050"/>
                          </a:solidFill>
                          <a:effectLst/>
                          <a:latin typeface="Calibri" panose="020F0502020204030204" pitchFamily="34" charset="0"/>
                        </a:rPr>
                        <a:t>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146</a:t>
                      </a:r>
                    </a:p>
                    <a:p>
                      <a:pPr algn="ctr" fontAlgn="ctr"/>
                      <a:r>
                        <a:rPr lang="fr-FR" sz="1200" b="1" i="0" u="none" strike="noStrike" dirty="0">
                          <a:solidFill>
                            <a:srgbClr val="253D75"/>
                          </a:solidFill>
                          <a:effectLst/>
                          <a:latin typeface="Calibri" panose="020F0502020204030204" pitchFamily="34" charset="0"/>
                        </a:rPr>
                        <a:t>119</a:t>
                      </a:r>
                    </a:p>
                    <a:p>
                      <a:pPr algn="ctr" fontAlgn="ctr"/>
                      <a:r>
                        <a:rPr lang="fr-FR" sz="1200" b="1" i="0" u="none" strike="noStrike" dirty="0">
                          <a:solidFill>
                            <a:srgbClr val="00B050"/>
                          </a:solidFill>
                          <a:effectLst/>
                          <a:latin typeface="Calibri" panose="020F0502020204030204" pitchFamily="34" charset="0"/>
                        </a:rPr>
                        <a:t>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133</a:t>
                      </a:r>
                    </a:p>
                    <a:p>
                      <a:pPr algn="ctr" fontAlgn="ctr"/>
                      <a:r>
                        <a:rPr lang="fr-FR" sz="1200" b="1" i="0" u="none" strike="noStrike" dirty="0">
                          <a:solidFill>
                            <a:srgbClr val="253D75"/>
                          </a:solidFill>
                          <a:effectLst/>
                          <a:latin typeface="Calibri" panose="020F0502020204030204" pitchFamily="34" charset="0"/>
                        </a:rPr>
                        <a:t>111</a:t>
                      </a:r>
                    </a:p>
                    <a:p>
                      <a:pPr algn="ctr" fontAlgn="ctr"/>
                      <a:r>
                        <a:rPr lang="fr-FR" sz="1200" b="1" i="0" u="none" strike="noStrike" dirty="0">
                          <a:solidFill>
                            <a:srgbClr val="00B050"/>
                          </a:solidFill>
                          <a:effectLst/>
                          <a:latin typeface="Calibri" panose="020F0502020204030204" pitchFamily="34" charset="0"/>
                        </a:rPr>
                        <a:t>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91%</a:t>
                      </a:r>
                    </a:p>
                    <a:p>
                      <a:pPr algn="ctr" fontAlgn="ctr"/>
                      <a:r>
                        <a:rPr lang="fr-FR" sz="1200" b="1" i="0" u="none" strike="noStrike" dirty="0">
                          <a:solidFill>
                            <a:srgbClr val="253D75"/>
                          </a:solidFill>
                          <a:effectLst/>
                          <a:latin typeface="Calibri" panose="020F0502020204030204" pitchFamily="34" charset="0"/>
                        </a:rPr>
                        <a:t>93%</a:t>
                      </a:r>
                    </a:p>
                    <a:p>
                      <a:pPr algn="ctr" fontAlgn="ctr"/>
                      <a:r>
                        <a:rPr lang="fr-FR" sz="1200" b="1" i="0" u="none" strike="noStrike" dirty="0">
                          <a:solidFill>
                            <a:srgbClr val="00B050"/>
                          </a:solidFill>
                          <a:effectLst/>
                          <a:latin typeface="Calibri" panose="020F0502020204030204" pitchFamily="34" charset="0"/>
                        </a:rPr>
                        <a:t>94%</a:t>
                      </a:r>
                    </a:p>
                  </a:txBody>
                  <a:tcPr marL="9525" marR="9525" marT="9525" marB="0" anchor="ctr">
                    <a:lnL w="127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ctr"/>
                      <a:r>
                        <a:rPr lang="fr-FR" sz="1200" b="1" i="0" u="none" strike="noStrike" dirty="0">
                          <a:solidFill>
                            <a:srgbClr val="996633"/>
                          </a:solidFill>
                          <a:effectLst/>
                          <a:latin typeface="Calibri" panose="020F0502020204030204" pitchFamily="34" charset="0"/>
                        </a:rPr>
                        <a:t>250</a:t>
                      </a:r>
                    </a:p>
                    <a:p>
                      <a:pPr algn="ctr" fontAlgn="ctr"/>
                      <a:r>
                        <a:rPr lang="fr-FR" sz="1200" b="1" i="0" u="none" strike="noStrike" dirty="0">
                          <a:solidFill>
                            <a:srgbClr val="253D75"/>
                          </a:solidFill>
                          <a:effectLst/>
                          <a:latin typeface="Calibri" panose="020F0502020204030204" pitchFamily="34" charset="0"/>
                        </a:rPr>
                        <a:t>236</a:t>
                      </a:r>
                    </a:p>
                    <a:p>
                      <a:pPr algn="ctr" fontAlgn="ctr"/>
                      <a:r>
                        <a:rPr lang="fr-FR" sz="1200" b="1" i="0" u="none" strike="noStrike" dirty="0">
                          <a:solidFill>
                            <a:srgbClr val="00B050"/>
                          </a:solidFill>
                          <a:effectLst/>
                          <a:latin typeface="Calibri" panose="020F0502020204030204" pitchFamily="34" charset="0"/>
                        </a:rPr>
                        <a:t>244</a:t>
                      </a:r>
                    </a:p>
                  </a:txBody>
                  <a:tcPr marL="9525" marR="9525" marT="9525" marB="0"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184</a:t>
                      </a:r>
                    </a:p>
                    <a:p>
                      <a:pPr algn="ctr" fontAlgn="ctr"/>
                      <a:r>
                        <a:rPr lang="fr-FR" sz="1200" b="1" i="0" u="none" strike="noStrike" dirty="0">
                          <a:solidFill>
                            <a:srgbClr val="253D75"/>
                          </a:solidFill>
                          <a:effectLst/>
                          <a:latin typeface="Calibri" panose="020F0502020204030204" pitchFamily="34" charset="0"/>
                        </a:rPr>
                        <a:t>213</a:t>
                      </a:r>
                    </a:p>
                    <a:p>
                      <a:pPr algn="ctr" fontAlgn="ctr"/>
                      <a:r>
                        <a:rPr lang="fr-FR" sz="1200" b="1" i="0" u="none" strike="noStrike" dirty="0">
                          <a:solidFill>
                            <a:srgbClr val="00B050"/>
                          </a:solidFill>
                          <a:effectLst/>
                          <a:latin typeface="Calibri" panose="020F0502020204030204" pitchFamily="34" charset="0"/>
                        </a:rPr>
                        <a:t>213</a:t>
                      </a:r>
                    </a:p>
                  </a:txBody>
                  <a:tcPr marL="9525" marR="9525" marT="9525" marB="0" anchor="ctr">
                    <a:lnL w="381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fr-FR" sz="1200" b="1" i="0" u="none" strike="noStrike" dirty="0">
                          <a:solidFill>
                            <a:srgbClr val="996633"/>
                          </a:solidFill>
                          <a:effectLst/>
                          <a:latin typeface="Calibri" panose="020F0502020204030204" pitchFamily="34" charset="0"/>
                        </a:rPr>
                        <a:t>74%</a:t>
                      </a:r>
                    </a:p>
                    <a:p>
                      <a:pPr algn="ctr" fontAlgn="ctr"/>
                      <a:r>
                        <a:rPr lang="fr-FR" sz="1200" b="1" i="0" u="none" strike="noStrike" dirty="0">
                          <a:solidFill>
                            <a:srgbClr val="253D75"/>
                          </a:solidFill>
                          <a:effectLst/>
                          <a:latin typeface="Calibri" panose="020F0502020204030204" pitchFamily="34" charset="0"/>
                        </a:rPr>
                        <a:t>90%</a:t>
                      </a:r>
                    </a:p>
                    <a:p>
                      <a:pPr algn="ctr" fontAlgn="ctr"/>
                      <a:r>
                        <a:rPr lang="fr-FR" sz="1200" b="1" i="0" u="none" strike="noStrike" dirty="0">
                          <a:solidFill>
                            <a:srgbClr val="00B050"/>
                          </a:solidFill>
                          <a:effectLst/>
                          <a:latin typeface="Calibri" panose="020F0502020204030204" pitchFamily="34" charset="0"/>
                        </a:rPr>
                        <a:t>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
        <p:nvSpPr>
          <p:cNvPr id="27" name="Espace réservé du contenu 2"/>
          <p:cNvSpPr txBox="1">
            <a:spLocks/>
          </p:cNvSpPr>
          <p:nvPr/>
        </p:nvSpPr>
        <p:spPr>
          <a:xfrm>
            <a:off x="7257776" y="2992656"/>
            <a:ext cx="1680234" cy="595401"/>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ctr">
              <a:spcBef>
                <a:spcPts val="600"/>
              </a:spcBef>
              <a:spcAft>
                <a:spcPts val="0"/>
              </a:spcAft>
              <a:buNone/>
            </a:pPr>
            <a:r>
              <a:rPr lang="fr-FR" sz="1400" i="1" dirty="0">
                <a:solidFill>
                  <a:schemeClr val="accent4">
                    <a:lumMod val="50000"/>
                  </a:schemeClr>
                </a:solidFill>
                <a:latin typeface="Calibri" panose="020F0502020204030204" pitchFamily="34" charset="0"/>
                <a:sym typeface="Wingdings"/>
              </a:rPr>
              <a:t>insertion professionnelle</a:t>
            </a:r>
            <a:endParaRPr lang="fr-FR" sz="1400" i="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endParaRPr>
          </a:p>
          <a:p>
            <a:pPr marL="72000" indent="0" algn="ctr">
              <a:buClr>
                <a:prstClr val="white">
                  <a:shade val="95000"/>
                </a:prstClr>
              </a:buClr>
              <a:buNone/>
            </a:pPr>
            <a:endParaRPr lang="fr-FR" sz="1400" i="1" dirty="0">
              <a:solidFill>
                <a:schemeClr val="accent4">
                  <a:lumMod val="50000"/>
                </a:schemeClr>
              </a:solidFill>
              <a:latin typeface="Calibri" panose="020F0502020204030204" pitchFamily="34" charset="0"/>
              <a:ea typeface="Times New Roman"/>
              <a:cs typeface="Times New Roman"/>
            </a:endParaRPr>
          </a:p>
          <a:p>
            <a:pPr marL="72000" indent="0" algn="ctr">
              <a:buClr>
                <a:prstClr val="white">
                  <a:shade val="95000"/>
                </a:prstClr>
              </a:buClr>
              <a:buNone/>
            </a:pPr>
            <a:endParaRPr lang="fr-FR" sz="1400" i="1" dirty="0">
              <a:solidFill>
                <a:schemeClr val="accent4">
                  <a:lumMod val="50000"/>
                </a:schemeClr>
              </a:solidFill>
              <a:latin typeface="Calibri" panose="020F0502020204030204" pitchFamily="34" charset="0"/>
              <a:ea typeface="Times New Roman"/>
              <a:cs typeface="Times New Roman"/>
            </a:endParaRPr>
          </a:p>
          <a:p>
            <a:pPr marL="72000" indent="0" algn="ctr">
              <a:buClr>
                <a:prstClr val="white">
                  <a:shade val="95000"/>
                </a:prstClr>
              </a:buClr>
              <a:buNone/>
            </a:pPr>
            <a:endParaRPr lang="fr-FR" sz="1400" i="1" dirty="0">
              <a:solidFill>
                <a:schemeClr val="accent4">
                  <a:lumMod val="50000"/>
                </a:schemeClr>
              </a:solidFill>
              <a:latin typeface="Calibri" panose="020F0502020204030204" pitchFamily="34" charset="0"/>
            </a:endParaRPr>
          </a:p>
          <a:p>
            <a:pPr marL="137160" indent="0" algn="ctr">
              <a:buFont typeface="Wingdings 2"/>
              <a:buNone/>
            </a:pPr>
            <a:endParaRPr lang="fr-FR" sz="1400" i="1" dirty="0">
              <a:solidFill>
                <a:schemeClr val="accent4">
                  <a:lumMod val="50000"/>
                </a:schemeClr>
              </a:solidFill>
              <a:latin typeface="Calibri" panose="020F0502020204030204" pitchFamily="34" charset="0"/>
            </a:endParaRPr>
          </a:p>
          <a:p>
            <a:pPr marL="137160" indent="0" algn="ctr">
              <a:buFont typeface="Wingdings 2"/>
              <a:buNone/>
            </a:pPr>
            <a:endParaRPr lang="fr-FR" sz="1400" i="1" dirty="0">
              <a:solidFill>
                <a:schemeClr val="accent4">
                  <a:lumMod val="50000"/>
                </a:schemeClr>
              </a:solidFill>
              <a:latin typeface="Calibri" panose="020F0502020204030204" pitchFamily="34" charset="0"/>
            </a:endParaRPr>
          </a:p>
        </p:txBody>
      </p:sp>
      <p:sp>
        <p:nvSpPr>
          <p:cNvPr id="29" name="ZoneTexte 28"/>
          <p:cNvSpPr txBox="1"/>
          <p:nvPr/>
        </p:nvSpPr>
        <p:spPr>
          <a:xfrm>
            <a:off x="1464570" y="3331655"/>
            <a:ext cx="4680520" cy="523220"/>
          </a:xfrm>
          <a:prstGeom prst="rect">
            <a:avLst/>
          </a:prstGeom>
          <a:solidFill>
            <a:schemeClr val="accent3">
              <a:lumMod val="40000"/>
              <a:lumOff val="60000"/>
            </a:schemeClr>
          </a:solidFill>
          <a:ln>
            <a:solidFill>
              <a:srgbClr val="002060"/>
            </a:solidFill>
          </a:ln>
        </p:spPr>
        <p:txBody>
          <a:bodyPr wrap="square" rtlCol="0">
            <a:spAutoFit/>
          </a:bodyPr>
          <a:lstStyle/>
          <a:p>
            <a:pPr algn="ctr"/>
            <a:r>
              <a:rPr lang="fr-FR" sz="1400" b="1" dirty="0">
                <a:solidFill>
                  <a:schemeClr val="accent4">
                    <a:lumMod val="50000"/>
                  </a:schemeClr>
                </a:solidFill>
                <a:latin typeface="Calibri" panose="020F0502020204030204" pitchFamily="34" charset="0"/>
              </a:rPr>
              <a:t>Assurer une continuité dans le parcours de formation sachant que l’insertion professionnelle se situe au niveau IV </a:t>
            </a:r>
          </a:p>
        </p:txBody>
      </p:sp>
      <p:grpSp>
        <p:nvGrpSpPr>
          <p:cNvPr id="19" name="Groupe 18"/>
          <p:cNvGrpSpPr/>
          <p:nvPr/>
        </p:nvGrpSpPr>
        <p:grpSpPr>
          <a:xfrm>
            <a:off x="323528" y="1916832"/>
            <a:ext cx="7424172" cy="1385574"/>
            <a:chOff x="971600" y="1733656"/>
            <a:chExt cx="7272808" cy="1479320"/>
          </a:xfrm>
        </p:grpSpPr>
        <p:grpSp>
          <p:nvGrpSpPr>
            <p:cNvPr id="18" name="Groupe 17"/>
            <p:cNvGrpSpPr/>
            <p:nvPr/>
          </p:nvGrpSpPr>
          <p:grpSpPr>
            <a:xfrm>
              <a:off x="971600" y="1733656"/>
              <a:ext cx="7272808" cy="1479320"/>
              <a:chOff x="971600" y="1661648"/>
              <a:chExt cx="7272808" cy="1479320"/>
            </a:xfrm>
          </p:grpSpPr>
          <p:sp>
            <p:nvSpPr>
              <p:cNvPr id="34" name="Accolade fermante 33"/>
              <p:cNvSpPr/>
              <p:nvPr/>
            </p:nvSpPr>
            <p:spPr>
              <a:xfrm rot="16200000">
                <a:off x="2433080" y="899747"/>
                <a:ext cx="673416" cy="3265704"/>
              </a:xfrm>
              <a:prstGeom prst="rightBrac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33" name="Accolade fermante 32"/>
              <p:cNvSpPr/>
              <p:nvPr/>
            </p:nvSpPr>
            <p:spPr>
              <a:xfrm rot="16200000">
                <a:off x="5698787" y="916119"/>
                <a:ext cx="673416" cy="3265704"/>
              </a:xfrm>
              <a:prstGeom prst="rightBrac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cxnSp>
            <p:nvCxnSpPr>
              <p:cNvPr id="13" name="Connecteur droit 12"/>
              <p:cNvCxnSpPr/>
              <p:nvPr/>
            </p:nvCxnSpPr>
            <p:spPr>
              <a:xfrm>
                <a:off x="4402640" y="2708920"/>
                <a:ext cx="0" cy="432048"/>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6084168" y="2708920"/>
                <a:ext cx="0" cy="432048"/>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 name="Connecteur droit 16"/>
              <p:cNvCxnSpPr/>
              <p:nvPr/>
            </p:nvCxnSpPr>
            <p:spPr>
              <a:xfrm>
                <a:off x="7668344" y="2708920"/>
                <a:ext cx="0" cy="432048"/>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sp>
            <p:nvSpPr>
              <p:cNvPr id="23" name="Espace réservé du contenu 2"/>
              <p:cNvSpPr txBox="1">
                <a:spLocks/>
              </p:cNvSpPr>
              <p:nvPr/>
            </p:nvSpPr>
            <p:spPr>
              <a:xfrm>
                <a:off x="1403648" y="2564904"/>
                <a:ext cx="960013" cy="432048"/>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spcBef>
                    <a:spcPts val="600"/>
                  </a:spcBef>
                  <a:spcAft>
                    <a:spcPts val="0"/>
                  </a:spcAft>
                  <a:buNone/>
                </a:pPr>
                <a:r>
                  <a:rPr lang="fr-FR" sz="1800" b="1" dirty="0">
                    <a:solidFill>
                      <a:schemeClr val="accent4">
                        <a:lumMod val="50000"/>
                      </a:schemeClr>
                    </a:solidFill>
                    <a:latin typeface="Calibri" panose="020F0502020204030204" pitchFamily="34" charset="0"/>
                    <a:sym typeface="Wingdings"/>
                  </a:rPr>
                  <a:t>1</a:t>
                </a:r>
                <a:r>
                  <a:rPr lang="fr-FR" sz="1800" b="1" baseline="30000" dirty="0">
                    <a:solidFill>
                      <a:schemeClr val="accent4">
                        <a:lumMod val="50000"/>
                      </a:schemeClr>
                    </a:solidFill>
                    <a:latin typeface="Calibri" panose="020F0502020204030204" pitchFamily="34" charset="0"/>
                    <a:sym typeface="Wingdings"/>
                  </a:rPr>
                  <a:t>ère</a:t>
                </a:r>
                <a:r>
                  <a:rPr lang="fr-FR" sz="1800" b="1" dirty="0">
                    <a:solidFill>
                      <a:schemeClr val="accent4">
                        <a:lumMod val="50000"/>
                      </a:schemeClr>
                    </a:solidFill>
                    <a:latin typeface="Calibri" panose="020F0502020204030204" pitchFamily="34" charset="0"/>
                    <a:sym typeface="Wingdings"/>
                  </a:rPr>
                  <a:t> A</a:t>
                </a:r>
                <a:endParaRPr lang="fr-FR" sz="1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dirty="0">
                  <a:solidFill>
                    <a:schemeClr val="accent4">
                      <a:lumMod val="50000"/>
                    </a:schemeClr>
                  </a:solidFill>
                  <a:latin typeface="Calibri" panose="020F0502020204030204" pitchFamily="34" charset="0"/>
                </a:endParaRPr>
              </a:p>
              <a:p>
                <a:pPr marL="137160" indent="0" algn="just">
                  <a:buFont typeface="Wingdings 2"/>
                  <a:buNone/>
                </a:pPr>
                <a:endParaRPr lang="fr-FR" sz="2000" b="1" dirty="0">
                  <a:solidFill>
                    <a:schemeClr val="accent4">
                      <a:lumMod val="50000"/>
                    </a:schemeClr>
                  </a:solidFill>
                  <a:latin typeface="Calibri" panose="020F0502020204030204" pitchFamily="34" charset="0"/>
                </a:endParaRPr>
              </a:p>
            </p:txBody>
          </p:sp>
          <p:sp>
            <p:nvSpPr>
              <p:cNvPr id="24" name="Espace réservé du contenu 2"/>
              <p:cNvSpPr txBox="1">
                <a:spLocks/>
              </p:cNvSpPr>
              <p:nvPr/>
            </p:nvSpPr>
            <p:spPr>
              <a:xfrm>
                <a:off x="3049768" y="2564904"/>
                <a:ext cx="960013" cy="432048"/>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spcBef>
                    <a:spcPts val="600"/>
                  </a:spcBef>
                  <a:spcAft>
                    <a:spcPts val="0"/>
                  </a:spcAft>
                  <a:buNone/>
                </a:pPr>
                <a:r>
                  <a:rPr lang="fr-FR" sz="1800" b="1" dirty="0">
                    <a:solidFill>
                      <a:schemeClr val="accent4">
                        <a:lumMod val="50000"/>
                      </a:schemeClr>
                    </a:solidFill>
                    <a:latin typeface="Calibri" panose="020F0502020204030204" pitchFamily="34" charset="0"/>
                    <a:sym typeface="Wingdings"/>
                  </a:rPr>
                  <a:t>2</a:t>
                </a:r>
                <a:r>
                  <a:rPr lang="fr-FR" sz="1800" b="1" baseline="30000" dirty="0">
                    <a:solidFill>
                      <a:schemeClr val="accent4">
                        <a:lumMod val="50000"/>
                      </a:schemeClr>
                    </a:solidFill>
                    <a:latin typeface="Calibri" panose="020F0502020204030204" pitchFamily="34" charset="0"/>
                    <a:sym typeface="Wingdings"/>
                  </a:rPr>
                  <a:t>ème</a:t>
                </a:r>
                <a:r>
                  <a:rPr lang="fr-FR" sz="1800" b="1" dirty="0">
                    <a:solidFill>
                      <a:schemeClr val="accent4">
                        <a:lumMod val="50000"/>
                      </a:schemeClr>
                    </a:solidFill>
                    <a:latin typeface="Calibri" panose="020F0502020204030204" pitchFamily="34" charset="0"/>
                    <a:sym typeface="Wingdings"/>
                  </a:rPr>
                  <a:t> A</a:t>
                </a:r>
                <a:endParaRPr lang="fr-FR" sz="1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dirty="0">
                  <a:solidFill>
                    <a:schemeClr val="accent4">
                      <a:lumMod val="50000"/>
                    </a:schemeClr>
                  </a:solidFill>
                  <a:latin typeface="Calibri" panose="020F0502020204030204" pitchFamily="34" charset="0"/>
                  <a:ea typeface="Times New Roman"/>
                  <a:cs typeface="Times New Roman"/>
                </a:endParaRPr>
              </a:p>
            </p:txBody>
          </p:sp>
          <p:sp>
            <p:nvSpPr>
              <p:cNvPr id="25" name="Espace réservé du contenu 2"/>
              <p:cNvSpPr txBox="1">
                <a:spLocks/>
              </p:cNvSpPr>
              <p:nvPr/>
            </p:nvSpPr>
            <p:spPr>
              <a:xfrm>
                <a:off x="6372200" y="2566250"/>
                <a:ext cx="960013" cy="432048"/>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spcBef>
                    <a:spcPts val="600"/>
                  </a:spcBef>
                  <a:spcAft>
                    <a:spcPts val="0"/>
                  </a:spcAft>
                  <a:buNone/>
                </a:pPr>
                <a:r>
                  <a:rPr lang="fr-FR" sz="1800" b="1" dirty="0">
                    <a:solidFill>
                      <a:schemeClr val="accent4">
                        <a:lumMod val="50000"/>
                      </a:schemeClr>
                    </a:solidFill>
                    <a:latin typeface="Calibri" panose="020F0502020204030204" pitchFamily="34" charset="0"/>
                    <a:sym typeface="Wingdings"/>
                  </a:rPr>
                  <a:t>2</a:t>
                </a:r>
                <a:r>
                  <a:rPr lang="fr-FR" sz="1800" b="1" baseline="30000" dirty="0">
                    <a:solidFill>
                      <a:schemeClr val="accent4">
                        <a:lumMod val="50000"/>
                      </a:schemeClr>
                    </a:solidFill>
                    <a:latin typeface="Calibri" panose="020F0502020204030204" pitchFamily="34" charset="0"/>
                    <a:sym typeface="Wingdings"/>
                  </a:rPr>
                  <a:t>ème</a:t>
                </a:r>
                <a:r>
                  <a:rPr lang="fr-FR" sz="1800" b="1" dirty="0">
                    <a:solidFill>
                      <a:schemeClr val="accent4">
                        <a:lumMod val="50000"/>
                      </a:schemeClr>
                    </a:solidFill>
                    <a:latin typeface="Calibri" panose="020F0502020204030204" pitchFamily="34" charset="0"/>
                    <a:sym typeface="Wingdings"/>
                  </a:rPr>
                  <a:t> A</a:t>
                </a:r>
                <a:endParaRPr lang="fr-FR" sz="1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dirty="0">
                  <a:solidFill>
                    <a:schemeClr val="accent4">
                      <a:lumMod val="50000"/>
                    </a:schemeClr>
                  </a:solidFill>
                  <a:latin typeface="Calibri" panose="020F0502020204030204" pitchFamily="34" charset="0"/>
                </a:endParaRPr>
              </a:p>
              <a:p>
                <a:pPr marL="137160" indent="0" algn="just">
                  <a:buFont typeface="Wingdings 2"/>
                  <a:buNone/>
                </a:pPr>
                <a:endParaRPr lang="fr-FR" sz="2000" b="1" dirty="0">
                  <a:solidFill>
                    <a:schemeClr val="accent4">
                      <a:lumMod val="50000"/>
                    </a:schemeClr>
                  </a:solidFill>
                  <a:latin typeface="Calibri" panose="020F0502020204030204" pitchFamily="34" charset="0"/>
                </a:endParaRPr>
              </a:p>
              <a:p>
                <a:pPr marL="137160" indent="0" algn="just">
                  <a:buFont typeface="Wingdings 2"/>
                  <a:buNone/>
                </a:pPr>
                <a:endParaRPr lang="fr-FR" sz="2000" b="1" dirty="0">
                  <a:solidFill>
                    <a:schemeClr val="accent4">
                      <a:lumMod val="50000"/>
                    </a:schemeClr>
                  </a:solidFill>
                  <a:latin typeface="Calibri" panose="020F0502020204030204" pitchFamily="34" charset="0"/>
                </a:endParaRPr>
              </a:p>
            </p:txBody>
          </p:sp>
          <p:sp>
            <p:nvSpPr>
              <p:cNvPr id="26" name="Espace réservé du contenu 2"/>
              <p:cNvSpPr txBox="1">
                <a:spLocks/>
              </p:cNvSpPr>
              <p:nvPr/>
            </p:nvSpPr>
            <p:spPr>
              <a:xfrm>
                <a:off x="4860032" y="2566250"/>
                <a:ext cx="960013" cy="432048"/>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spcBef>
                    <a:spcPts val="600"/>
                  </a:spcBef>
                  <a:spcAft>
                    <a:spcPts val="0"/>
                  </a:spcAft>
                  <a:buNone/>
                </a:pPr>
                <a:r>
                  <a:rPr lang="fr-FR" sz="1800" b="1" dirty="0">
                    <a:solidFill>
                      <a:schemeClr val="accent4">
                        <a:lumMod val="50000"/>
                      </a:schemeClr>
                    </a:solidFill>
                    <a:latin typeface="Calibri" panose="020F0502020204030204" pitchFamily="34" charset="0"/>
                    <a:sym typeface="Wingdings"/>
                  </a:rPr>
                  <a:t>1</a:t>
                </a:r>
                <a:r>
                  <a:rPr lang="fr-FR" sz="1800" b="1" baseline="30000" dirty="0">
                    <a:solidFill>
                      <a:schemeClr val="accent4">
                        <a:lumMod val="50000"/>
                      </a:schemeClr>
                    </a:solidFill>
                    <a:latin typeface="Calibri" panose="020F0502020204030204" pitchFamily="34" charset="0"/>
                    <a:sym typeface="Wingdings"/>
                  </a:rPr>
                  <a:t>ère</a:t>
                </a:r>
                <a:r>
                  <a:rPr lang="fr-FR" sz="1800" b="1" dirty="0">
                    <a:solidFill>
                      <a:schemeClr val="accent4">
                        <a:lumMod val="50000"/>
                      </a:schemeClr>
                    </a:solidFill>
                    <a:latin typeface="Calibri" panose="020F0502020204030204" pitchFamily="34" charset="0"/>
                    <a:sym typeface="Wingdings"/>
                  </a:rPr>
                  <a:t> A</a:t>
                </a:r>
                <a:endParaRPr lang="fr-FR" sz="1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dirty="0">
                  <a:solidFill>
                    <a:schemeClr val="accent4">
                      <a:lumMod val="50000"/>
                    </a:schemeClr>
                  </a:solidFill>
                  <a:latin typeface="Calibri" panose="020F0502020204030204" pitchFamily="34" charset="0"/>
                </a:endParaRPr>
              </a:p>
              <a:p>
                <a:pPr marL="137160" indent="0" algn="just">
                  <a:buFont typeface="Wingdings 2"/>
                  <a:buNone/>
                </a:pPr>
                <a:endParaRPr lang="fr-FR" sz="2000" b="1" dirty="0">
                  <a:solidFill>
                    <a:schemeClr val="accent4">
                      <a:lumMod val="50000"/>
                    </a:schemeClr>
                  </a:solidFill>
                  <a:latin typeface="Calibri" panose="020F0502020204030204" pitchFamily="34" charset="0"/>
                </a:endParaRPr>
              </a:p>
              <a:p>
                <a:pPr marL="137160" indent="0" algn="just">
                  <a:buFont typeface="Wingdings 2"/>
                  <a:buNone/>
                </a:pPr>
                <a:endParaRPr lang="fr-FR" sz="2000" b="1" dirty="0">
                  <a:solidFill>
                    <a:schemeClr val="accent4">
                      <a:lumMod val="50000"/>
                    </a:schemeClr>
                  </a:solidFill>
                  <a:latin typeface="Calibri" panose="020F0502020204030204" pitchFamily="34" charset="0"/>
                </a:endParaRPr>
              </a:p>
            </p:txBody>
          </p:sp>
          <p:sp>
            <p:nvSpPr>
              <p:cNvPr id="5" name="Espace réservé du contenu 2"/>
              <p:cNvSpPr txBox="1">
                <a:spLocks/>
              </p:cNvSpPr>
              <p:nvPr/>
            </p:nvSpPr>
            <p:spPr>
              <a:xfrm>
                <a:off x="2267744" y="1844824"/>
                <a:ext cx="858953" cy="432048"/>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spcBef>
                    <a:spcPts val="600"/>
                  </a:spcBef>
                  <a:spcAft>
                    <a:spcPts val="0"/>
                  </a:spcAft>
                  <a:buNone/>
                </a:pPr>
                <a:r>
                  <a:rPr lang="fr-FR" sz="2400" b="1" dirty="0">
                    <a:solidFill>
                      <a:schemeClr val="accent4">
                        <a:lumMod val="50000"/>
                      </a:schemeClr>
                    </a:solidFill>
                    <a:latin typeface="Calibri" panose="020F0502020204030204" pitchFamily="34" charset="0"/>
                    <a:sym typeface="Wingdings"/>
                  </a:rPr>
                  <a:t>CAP</a:t>
                </a:r>
                <a:endParaRPr lang="fr-FR" sz="2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endParaRPr>
              </a:p>
              <a:p>
                <a:pPr marL="72000" indent="0" algn="just">
                  <a:buClr>
                    <a:prstClr val="white">
                      <a:shade val="95000"/>
                    </a:prstClr>
                  </a:buClr>
                  <a:buNone/>
                </a:pPr>
                <a:endParaRPr lang="fr-FR" sz="2400" b="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400" b="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400" b="1" dirty="0">
                  <a:solidFill>
                    <a:schemeClr val="accent4">
                      <a:lumMod val="50000"/>
                    </a:schemeClr>
                  </a:solidFill>
                  <a:latin typeface="Calibri" panose="020F0502020204030204" pitchFamily="34" charset="0"/>
                </a:endParaRPr>
              </a:p>
              <a:p>
                <a:pPr marL="137160" indent="0" algn="just">
                  <a:buFont typeface="Wingdings 2"/>
                  <a:buNone/>
                </a:pPr>
                <a:endParaRPr lang="fr-FR" sz="2400" b="1" dirty="0">
                  <a:solidFill>
                    <a:schemeClr val="accent4">
                      <a:lumMod val="50000"/>
                    </a:schemeClr>
                  </a:solidFill>
                  <a:latin typeface="Calibri" panose="020F0502020204030204" pitchFamily="34" charset="0"/>
                </a:endParaRPr>
              </a:p>
            </p:txBody>
          </p:sp>
          <p:cxnSp>
            <p:nvCxnSpPr>
              <p:cNvPr id="9" name="Connecteur droit avec flèche 8"/>
              <p:cNvCxnSpPr/>
              <p:nvPr/>
            </p:nvCxnSpPr>
            <p:spPr>
              <a:xfrm>
                <a:off x="971600" y="2924944"/>
                <a:ext cx="7272808" cy="0"/>
              </a:xfrm>
              <a:prstGeom prst="straightConnector1">
                <a:avLst/>
              </a:prstGeom>
              <a:ln w="88900">
                <a:solidFill>
                  <a:schemeClr val="accent4">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a:xfrm>
                <a:off x="1115616" y="2708920"/>
                <a:ext cx="0" cy="432048"/>
              </a:xfrm>
              <a:prstGeom prst="line">
                <a:avLst/>
              </a:prstGeom>
              <a:ln w="635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2771800" y="2708920"/>
                <a:ext cx="0" cy="432048"/>
              </a:xfrm>
              <a:prstGeom prst="line">
                <a:avLst/>
              </a:prstGeom>
              <a:ln w="25400">
                <a:solidFill>
                  <a:srgbClr val="002060"/>
                </a:solidFill>
              </a:ln>
            </p:spPr>
            <p:style>
              <a:lnRef idx="1">
                <a:schemeClr val="accent1"/>
              </a:lnRef>
              <a:fillRef idx="0">
                <a:schemeClr val="accent1"/>
              </a:fillRef>
              <a:effectRef idx="0">
                <a:schemeClr val="accent1"/>
              </a:effectRef>
              <a:fontRef idx="minor">
                <a:schemeClr val="tx1"/>
              </a:fontRef>
            </p:style>
          </p:cxnSp>
          <p:sp>
            <p:nvSpPr>
              <p:cNvPr id="16" name="Espace réservé du contenu 2"/>
              <p:cNvSpPr txBox="1">
                <a:spLocks/>
              </p:cNvSpPr>
              <p:nvPr/>
            </p:nvSpPr>
            <p:spPr>
              <a:xfrm>
                <a:off x="5510676" y="1844824"/>
                <a:ext cx="1005540" cy="432048"/>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spcBef>
                    <a:spcPts val="600"/>
                  </a:spcBef>
                  <a:spcAft>
                    <a:spcPts val="0"/>
                  </a:spcAft>
                  <a:buNone/>
                </a:pPr>
                <a:r>
                  <a:rPr lang="fr-FR" sz="2400" b="1" dirty="0">
                    <a:solidFill>
                      <a:schemeClr val="accent4">
                        <a:lumMod val="50000"/>
                      </a:schemeClr>
                    </a:solidFill>
                    <a:latin typeface="Calibri" panose="020F0502020204030204" pitchFamily="34" charset="0"/>
                    <a:sym typeface="Wingdings"/>
                  </a:rPr>
                  <a:t>BMA</a:t>
                </a:r>
                <a:endParaRPr lang="fr-FR" sz="24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endParaRPr>
              </a:p>
              <a:p>
                <a:pPr marL="72000" indent="0" algn="just">
                  <a:buClr>
                    <a:prstClr val="white">
                      <a:shade val="95000"/>
                    </a:prstClr>
                  </a:buClr>
                  <a:buNone/>
                </a:pPr>
                <a:endParaRPr lang="fr-FR" sz="2400" b="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400" b="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400" b="1" dirty="0">
                  <a:solidFill>
                    <a:schemeClr val="accent4">
                      <a:lumMod val="50000"/>
                    </a:schemeClr>
                  </a:solidFill>
                  <a:latin typeface="Calibri" panose="020F0502020204030204" pitchFamily="34" charset="0"/>
                </a:endParaRPr>
              </a:p>
              <a:p>
                <a:pPr marL="137160" indent="0" algn="just">
                  <a:buFont typeface="Wingdings 2"/>
                  <a:buNone/>
                </a:pPr>
                <a:endParaRPr lang="fr-FR" sz="2400" b="1" dirty="0">
                  <a:solidFill>
                    <a:schemeClr val="accent4">
                      <a:lumMod val="50000"/>
                    </a:schemeClr>
                  </a:solidFill>
                  <a:latin typeface="Calibri" panose="020F0502020204030204" pitchFamily="34" charset="0"/>
                </a:endParaRPr>
              </a:p>
              <a:p>
                <a:pPr marL="137160" indent="0" algn="just">
                  <a:buFont typeface="Wingdings 2"/>
                  <a:buNone/>
                </a:pPr>
                <a:endParaRPr lang="fr-FR" sz="2400" b="1" dirty="0">
                  <a:solidFill>
                    <a:schemeClr val="accent4">
                      <a:lumMod val="50000"/>
                    </a:schemeClr>
                  </a:solidFill>
                  <a:latin typeface="Calibri" panose="020F0502020204030204" pitchFamily="34" charset="0"/>
                </a:endParaRPr>
              </a:p>
            </p:txBody>
          </p:sp>
          <p:sp>
            <p:nvSpPr>
              <p:cNvPr id="21" name="Espace réservé du contenu 2"/>
              <p:cNvSpPr txBox="1">
                <a:spLocks/>
              </p:cNvSpPr>
              <p:nvPr/>
            </p:nvSpPr>
            <p:spPr>
              <a:xfrm>
                <a:off x="3511036" y="1661648"/>
                <a:ext cx="1488118" cy="648072"/>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ctr">
                  <a:spcBef>
                    <a:spcPts val="0"/>
                  </a:spcBef>
                  <a:spcAft>
                    <a:spcPts val="0"/>
                  </a:spcAft>
                  <a:buNone/>
                </a:pPr>
                <a:r>
                  <a:rPr lang="fr-FR" sz="1800" dirty="0">
                    <a:solidFill>
                      <a:schemeClr val="accent4">
                        <a:lumMod val="50000"/>
                      </a:schemeClr>
                    </a:solidFill>
                    <a:latin typeface="Calibri" panose="020F0502020204030204" pitchFamily="34" charset="0"/>
                    <a:sym typeface="Wingdings"/>
                  </a:rPr>
                  <a:t>certification </a:t>
                </a:r>
                <a:r>
                  <a:rPr lang="fr-FR" sz="1800" b="1" dirty="0" err="1">
                    <a:solidFill>
                      <a:schemeClr val="accent4">
                        <a:lumMod val="50000"/>
                      </a:schemeClr>
                    </a:solidFill>
                    <a:latin typeface="Calibri" panose="020F0502020204030204" pitchFamily="34" charset="0"/>
                    <a:sym typeface="Wingdings"/>
                  </a:rPr>
                  <a:t>niv</a:t>
                </a:r>
                <a:r>
                  <a:rPr lang="fr-FR" sz="1800" b="1" dirty="0">
                    <a:solidFill>
                      <a:schemeClr val="accent4">
                        <a:lumMod val="50000"/>
                      </a:schemeClr>
                    </a:solidFill>
                    <a:latin typeface="Calibri" panose="020F0502020204030204" pitchFamily="34" charset="0"/>
                    <a:sym typeface="Wingdings"/>
                  </a:rPr>
                  <a:t>. V</a:t>
                </a:r>
                <a:endParaRPr lang="fr-FR" sz="1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endParaRPr>
              </a:p>
              <a:p>
                <a:pPr marL="72000" indent="0" algn="ctr">
                  <a:buClr>
                    <a:prstClr val="white">
                      <a:shade val="95000"/>
                    </a:prstClr>
                  </a:buClr>
                  <a:buNone/>
                </a:pPr>
                <a:endParaRPr lang="fr-FR" sz="1800" dirty="0">
                  <a:solidFill>
                    <a:schemeClr val="accent4">
                      <a:lumMod val="50000"/>
                    </a:schemeClr>
                  </a:solidFill>
                  <a:latin typeface="Calibri" panose="020F0502020204030204" pitchFamily="34" charset="0"/>
                  <a:ea typeface="Times New Roman"/>
                  <a:cs typeface="Times New Roman"/>
                </a:endParaRPr>
              </a:p>
              <a:p>
                <a:pPr marL="72000" indent="0" algn="ctr">
                  <a:buClr>
                    <a:prstClr val="white">
                      <a:shade val="95000"/>
                    </a:prstClr>
                  </a:buClr>
                  <a:buNone/>
                </a:pPr>
                <a:endParaRPr lang="fr-FR" sz="1800" dirty="0">
                  <a:solidFill>
                    <a:schemeClr val="accent4">
                      <a:lumMod val="50000"/>
                    </a:schemeClr>
                  </a:solidFill>
                  <a:latin typeface="Calibri" panose="020F0502020204030204" pitchFamily="34" charset="0"/>
                  <a:ea typeface="Times New Roman"/>
                  <a:cs typeface="Times New Roman"/>
                </a:endParaRPr>
              </a:p>
              <a:p>
                <a:pPr marL="72000" indent="0" algn="ctr">
                  <a:buClr>
                    <a:prstClr val="white">
                      <a:shade val="95000"/>
                    </a:prstClr>
                  </a:buClr>
                  <a:buNone/>
                </a:pPr>
                <a:endParaRPr lang="fr-FR" sz="1800" dirty="0">
                  <a:solidFill>
                    <a:schemeClr val="accent4">
                      <a:lumMod val="50000"/>
                    </a:schemeClr>
                  </a:solidFill>
                  <a:latin typeface="Calibri" panose="020F0502020204030204" pitchFamily="34" charset="0"/>
                </a:endParaRPr>
              </a:p>
              <a:p>
                <a:pPr marL="137160" indent="0" algn="ctr">
                  <a:buFont typeface="Wingdings 2"/>
                  <a:buNone/>
                </a:pPr>
                <a:endParaRPr lang="fr-FR" sz="1800" dirty="0">
                  <a:solidFill>
                    <a:schemeClr val="accent4">
                      <a:lumMod val="50000"/>
                    </a:schemeClr>
                  </a:solidFill>
                  <a:latin typeface="Calibri" panose="020F0502020204030204" pitchFamily="34" charset="0"/>
                </a:endParaRPr>
              </a:p>
              <a:p>
                <a:pPr marL="137160" indent="0" algn="ctr">
                  <a:buFont typeface="Wingdings 2"/>
                  <a:buNone/>
                </a:pPr>
                <a:endParaRPr lang="fr-FR" sz="1800" dirty="0">
                  <a:solidFill>
                    <a:schemeClr val="accent4">
                      <a:lumMod val="50000"/>
                    </a:schemeClr>
                  </a:solidFill>
                  <a:latin typeface="Calibri" panose="020F0502020204030204" pitchFamily="34" charset="0"/>
                </a:endParaRPr>
              </a:p>
            </p:txBody>
          </p:sp>
        </p:grpSp>
        <p:sp>
          <p:nvSpPr>
            <p:cNvPr id="22" name="Espace réservé du contenu 2"/>
            <p:cNvSpPr txBox="1">
              <a:spLocks/>
            </p:cNvSpPr>
            <p:nvPr/>
          </p:nvSpPr>
          <p:spPr>
            <a:xfrm>
              <a:off x="6732077" y="1750147"/>
              <a:ext cx="1440159" cy="784689"/>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lvl="0" indent="0" algn="ctr">
                <a:spcBef>
                  <a:spcPts val="0"/>
                </a:spcBef>
                <a:buClrTx/>
                <a:buSzTx/>
                <a:buNone/>
              </a:pPr>
              <a:r>
                <a:rPr lang="fr-FR" sz="1800" dirty="0">
                  <a:solidFill>
                    <a:srgbClr val="6585CF">
                      <a:lumMod val="50000"/>
                    </a:srgbClr>
                  </a:solidFill>
                  <a:latin typeface="Calibri" panose="020F0502020204030204" pitchFamily="34" charset="0"/>
                  <a:sym typeface="Wingdings"/>
                </a:rPr>
                <a:t>certification </a:t>
              </a:r>
              <a:r>
                <a:rPr lang="fr-FR" sz="1800" b="1" dirty="0" err="1">
                  <a:solidFill>
                    <a:srgbClr val="6585CF">
                      <a:lumMod val="50000"/>
                    </a:srgbClr>
                  </a:solidFill>
                  <a:latin typeface="Calibri" panose="020F0502020204030204" pitchFamily="34" charset="0"/>
                  <a:sym typeface="Wingdings"/>
                </a:rPr>
                <a:t>niv</a:t>
              </a:r>
              <a:r>
                <a:rPr lang="fr-FR" sz="1800" b="1" dirty="0">
                  <a:solidFill>
                    <a:srgbClr val="6585CF">
                      <a:lumMod val="50000"/>
                    </a:srgbClr>
                  </a:solidFill>
                  <a:latin typeface="Calibri" panose="020F0502020204030204" pitchFamily="34" charset="0"/>
                  <a:sym typeface="Wingdings"/>
                </a:rPr>
                <a:t>. IV</a:t>
              </a:r>
              <a:endParaRPr lang="fr-FR" sz="1800" b="1" dirty="0">
                <a:solidFill>
                  <a:srgbClr val="6585CF">
                    <a:lumMod val="50000"/>
                  </a:srgbClr>
                </a:solidFill>
                <a:effectLst>
                  <a:outerShdw blurRad="38100" dist="38100" dir="2700000" algn="tl">
                    <a:srgbClr val="000000">
                      <a:alpha val="43137"/>
                    </a:srgbClr>
                  </a:outerShdw>
                </a:effectLst>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i="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i="1"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b="1" i="1" dirty="0">
                <a:solidFill>
                  <a:schemeClr val="accent4">
                    <a:lumMod val="50000"/>
                  </a:schemeClr>
                </a:solidFill>
                <a:latin typeface="Calibri" panose="020F0502020204030204" pitchFamily="34" charset="0"/>
              </a:endParaRPr>
            </a:p>
            <a:p>
              <a:pPr marL="137160" indent="0" algn="just">
                <a:buFont typeface="Wingdings 2"/>
                <a:buNone/>
              </a:pPr>
              <a:endParaRPr lang="fr-FR" sz="2000" b="1" i="1" dirty="0">
                <a:solidFill>
                  <a:schemeClr val="accent4">
                    <a:lumMod val="50000"/>
                  </a:schemeClr>
                </a:solidFill>
                <a:latin typeface="Calibri" panose="020F0502020204030204" pitchFamily="34" charset="0"/>
              </a:endParaRPr>
            </a:p>
            <a:p>
              <a:pPr marL="137160" indent="0" algn="just">
                <a:buFont typeface="Wingdings 2"/>
                <a:buNone/>
              </a:pPr>
              <a:endParaRPr lang="fr-FR" sz="2000" b="1" i="1" dirty="0">
                <a:solidFill>
                  <a:schemeClr val="accent4">
                    <a:lumMod val="50000"/>
                  </a:schemeClr>
                </a:solidFill>
                <a:latin typeface="Calibri" panose="020F0502020204030204" pitchFamily="34" charset="0"/>
              </a:endParaRPr>
            </a:p>
          </p:txBody>
        </p:sp>
      </p:grpSp>
      <p:sp>
        <p:nvSpPr>
          <p:cNvPr id="10" name="Légende encadrée 2 9"/>
          <p:cNvSpPr/>
          <p:nvPr/>
        </p:nvSpPr>
        <p:spPr>
          <a:xfrm>
            <a:off x="6321490" y="360309"/>
            <a:ext cx="2715006" cy="1340500"/>
          </a:xfrm>
          <a:prstGeom prst="borderCallout2">
            <a:avLst>
              <a:gd name="adj1" fmla="val 63961"/>
              <a:gd name="adj2" fmla="val -869"/>
              <a:gd name="adj3" fmla="val 77171"/>
              <a:gd name="adj4" fmla="val -5208"/>
              <a:gd name="adj5" fmla="val 131834"/>
              <a:gd name="adj6" fmla="val -22082"/>
            </a:avLst>
          </a:prstGeom>
          <a:solidFill>
            <a:schemeClr val="accent3">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solidFill>
                  <a:srgbClr val="253D75"/>
                </a:solidFill>
                <a:latin typeface="Calibri" panose="020F0502020204030204" pitchFamily="34" charset="0"/>
              </a:rPr>
              <a:t>Avant la rénovation : 24 établissements - 23 LP et 1 CFA</a:t>
            </a:r>
          </a:p>
          <a:p>
            <a:pPr algn="ctr">
              <a:spcBef>
                <a:spcPts val="600"/>
              </a:spcBef>
            </a:pPr>
            <a:r>
              <a:rPr lang="fr-FR" sz="1400" dirty="0">
                <a:solidFill>
                  <a:srgbClr val="253D75"/>
                </a:solidFill>
                <a:latin typeface="Calibri" panose="020F0502020204030204" pitchFamily="34" charset="0"/>
              </a:rPr>
              <a:t>Après la rénovation  : </a:t>
            </a:r>
          </a:p>
          <a:p>
            <a:pPr algn="ctr"/>
            <a:r>
              <a:rPr lang="fr-FR" sz="1400" b="1" dirty="0">
                <a:solidFill>
                  <a:srgbClr val="253D75"/>
                </a:solidFill>
                <a:latin typeface="Calibri" panose="020F0502020204030204" pitchFamily="34" charset="0"/>
              </a:rPr>
              <a:t>R.2016 </a:t>
            </a:r>
            <a:r>
              <a:rPr lang="fr-FR" sz="1400" dirty="0">
                <a:solidFill>
                  <a:srgbClr val="253D75"/>
                </a:solidFill>
                <a:latin typeface="Calibri" panose="020F0502020204030204" pitchFamily="34" charset="0"/>
              </a:rPr>
              <a:t>-</a:t>
            </a:r>
            <a:r>
              <a:rPr lang="fr-FR" sz="1400" b="1" dirty="0">
                <a:solidFill>
                  <a:srgbClr val="253D75"/>
                </a:solidFill>
                <a:latin typeface="Calibri" panose="020F0502020204030204" pitchFamily="34" charset="0"/>
              </a:rPr>
              <a:t> 39 établissements </a:t>
            </a:r>
            <a:r>
              <a:rPr lang="fr-FR" sz="1400" dirty="0">
                <a:solidFill>
                  <a:srgbClr val="253D75"/>
                </a:solidFill>
                <a:latin typeface="Calibri" panose="020F0502020204030204" pitchFamily="34" charset="0"/>
              </a:rPr>
              <a:t>:</a:t>
            </a:r>
          </a:p>
          <a:p>
            <a:pPr algn="ctr"/>
            <a:r>
              <a:rPr lang="fr-FR" sz="1400" dirty="0">
                <a:solidFill>
                  <a:srgbClr val="253D75"/>
                </a:solidFill>
                <a:latin typeface="Calibri" panose="020F0502020204030204" pitchFamily="34" charset="0"/>
              </a:rPr>
              <a:t>35 LP et 4 CFA </a:t>
            </a:r>
          </a:p>
        </p:txBody>
      </p:sp>
      <p:sp>
        <p:nvSpPr>
          <p:cNvPr id="11" name="Légende encadrée 2 10"/>
          <p:cNvSpPr/>
          <p:nvPr/>
        </p:nvSpPr>
        <p:spPr>
          <a:xfrm>
            <a:off x="45972" y="1434575"/>
            <a:ext cx="2490944" cy="630090"/>
          </a:xfrm>
          <a:prstGeom prst="borderCallout2">
            <a:avLst>
              <a:gd name="adj1" fmla="val 28226"/>
              <a:gd name="adj2" fmla="val 101262"/>
              <a:gd name="adj3" fmla="val 26714"/>
              <a:gd name="adj4" fmla="val 117416"/>
              <a:gd name="adj5" fmla="val 144120"/>
              <a:gd name="adj6" fmla="val 95804"/>
            </a:avLst>
          </a:prstGeom>
          <a:solidFill>
            <a:schemeClr val="accent3">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fr-FR" sz="1400" b="1" dirty="0">
                <a:solidFill>
                  <a:srgbClr val="253D75"/>
                </a:solidFill>
                <a:latin typeface="Calibri" panose="020F0502020204030204" pitchFamily="34" charset="0"/>
              </a:rPr>
              <a:t>R.2016 </a:t>
            </a:r>
            <a:r>
              <a:rPr lang="fr-FR" sz="1400" dirty="0">
                <a:solidFill>
                  <a:srgbClr val="253D75"/>
                </a:solidFill>
                <a:latin typeface="Calibri" panose="020F0502020204030204" pitchFamily="34" charset="0"/>
              </a:rPr>
              <a:t>- </a:t>
            </a:r>
            <a:r>
              <a:rPr lang="fr-FR" sz="1400" b="1" dirty="0">
                <a:solidFill>
                  <a:srgbClr val="253D75"/>
                </a:solidFill>
                <a:latin typeface="Calibri" panose="020F0502020204030204" pitchFamily="34" charset="0"/>
              </a:rPr>
              <a:t>92 établissements </a:t>
            </a:r>
            <a:r>
              <a:rPr lang="fr-FR" sz="1400" dirty="0">
                <a:solidFill>
                  <a:srgbClr val="253D75"/>
                </a:solidFill>
                <a:latin typeface="Calibri" panose="020F0502020204030204" pitchFamily="34" charset="0"/>
              </a:rPr>
              <a:t>:  </a:t>
            </a:r>
          </a:p>
          <a:p>
            <a:pPr lvl="0" algn="ctr"/>
            <a:r>
              <a:rPr lang="fr-FR" sz="1400" dirty="0">
                <a:solidFill>
                  <a:srgbClr val="253D75"/>
                </a:solidFill>
                <a:latin typeface="Calibri" panose="020F0502020204030204" pitchFamily="34" charset="0"/>
              </a:rPr>
              <a:t>60 LP, 31 CFA, 1 médico-social</a:t>
            </a:r>
            <a:endParaRPr lang="fr-FR" sz="1400" dirty="0">
              <a:solidFill>
                <a:schemeClr val="accent5">
                  <a:lumMod val="75000"/>
                </a:schemeClr>
              </a:solidFill>
              <a:latin typeface="Calibri" panose="020F0502020204030204" pitchFamily="34" charset="0"/>
            </a:endParaRPr>
          </a:p>
        </p:txBody>
      </p:sp>
      <p:sp>
        <p:nvSpPr>
          <p:cNvPr id="30" name="Espace réservé du contenu 2"/>
          <p:cNvSpPr txBox="1">
            <a:spLocks/>
          </p:cNvSpPr>
          <p:nvPr/>
        </p:nvSpPr>
        <p:spPr>
          <a:xfrm>
            <a:off x="3691008" y="2204864"/>
            <a:ext cx="1680234" cy="595401"/>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ctr">
              <a:spcBef>
                <a:spcPts val="600"/>
              </a:spcBef>
              <a:spcAft>
                <a:spcPts val="0"/>
              </a:spcAft>
              <a:buNone/>
            </a:pPr>
            <a:r>
              <a:rPr lang="fr-FR" sz="1400" i="1" dirty="0">
                <a:solidFill>
                  <a:schemeClr val="accent4">
                    <a:lumMod val="50000"/>
                  </a:schemeClr>
                </a:solidFill>
                <a:latin typeface="Calibri" panose="020F0502020204030204" pitchFamily="34" charset="0"/>
                <a:sym typeface="Wingdings"/>
              </a:rPr>
              <a:t>insertion professionnelle</a:t>
            </a:r>
            <a:endParaRPr lang="fr-FR" sz="1400" i="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endParaRPr>
          </a:p>
          <a:p>
            <a:pPr marL="72000" indent="0" algn="ctr">
              <a:buClr>
                <a:prstClr val="white">
                  <a:shade val="95000"/>
                </a:prstClr>
              </a:buClr>
              <a:buNone/>
            </a:pPr>
            <a:endParaRPr lang="fr-FR" sz="1400" i="1" dirty="0">
              <a:solidFill>
                <a:schemeClr val="accent4">
                  <a:lumMod val="50000"/>
                </a:schemeClr>
              </a:solidFill>
              <a:latin typeface="Calibri" panose="020F0502020204030204" pitchFamily="34" charset="0"/>
              <a:ea typeface="Times New Roman"/>
              <a:cs typeface="Times New Roman"/>
            </a:endParaRPr>
          </a:p>
          <a:p>
            <a:pPr marL="72000" indent="0" algn="ctr">
              <a:buClr>
                <a:prstClr val="white">
                  <a:shade val="95000"/>
                </a:prstClr>
              </a:buClr>
              <a:buNone/>
            </a:pPr>
            <a:endParaRPr lang="fr-FR" sz="1400" i="1" dirty="0">
              <a:solidFill>
                <a:schemeClr val="accent4">
                  <a:lumMod val="50000"/>
                </a:schemeClr>
              </a:solidFill>
              <a:latin typeface="Calibri" panose="020F0502020204030204" pitchFamily="34" charset="0"/>
              <a:ea typeface="Times New Roman"/>
              <a:cs typeface="Times New Roman"/>
            </a:endParaRPr>
          </a:p>
          <a:p>
            <a:pPr marL="72000" indent="0" algn="ctr">
              <a:buClr>
                <a:prstClr val="white">
                  <a:shade val="95000"/>
                </a:prstClr>
              </a:buClr>
              <a:buNone/>
            </a:pPr>
            <a:endParaRPr lang="fr-FR" sz="1400" i="1" dirty="0">
              <a:solidFill>
                <a:schemeClr val="accent4">
                  <a:lumMod val="50000"/>
                </a:schemeClr>
              </a:solidFill>
              <a:latin typeface="Calibri" panose="020F0502020204030204" pitchFamily="34" charset="0"/>
            </a:endParaRPr>
          </a:p>
          <a:p>
            <a:pPr marL="137160" indent="0" algn="ctr">
              <a:buFont typeface="Wingdings 2"/>
              <a:buNone/>
            </a:pPr>
            <a:endParaRPr lang="fr-FR" sz="1400" i="1" dirty="0">
              <a:solidFill>
                <a:schemeClr val="accent4">
                  <a:lumMod val="50000"/>
                </a:schemeClr>
              </a:solidFill>
              <a:latin typeface="Calibri" panose="020F0502020204030204" pitchFamily="34" charset="0"/>
            </a:endParaRPr>
          </a:p>
          <a:p>
            <a:pPr marL="137160" indent="0" algn="ctr">
              <a:buFont typeface="Wingdings 2"/>
              <a:buNone/>
            </a:pPr>
            <a:endParaRPr lang="fr-FR" sz="1400" i="1" dirty="0">
              <a:solidFill>
                <a:schemeClr val="accent4">
                  <a:lumMod val="50000"/>
                </a:schemeClr>
              </a:solidFill>
              <a:latin typeface="Calibri" panose="020F0502020204030204" pitchFamily="34" charset="0"/>
            </a:endParaRPr>
          </a:p>
        </p:txBody>
      </p:sp>
      <p:sp>
        <p:nvSpPr>
          <p:cNvPr id="3" name="Ellipse 2"/>
          <p:cNvSpPr/>
          <p:nvPr/>
        </p:nvSpPr>
        <p:spPr>
          <a:xfrm>
            <a:off x="7236296" y="2204864"/>
            <a:ext cx="1800200" cy="811092"/>
          </a:xfrm>
          <a:prstGeom prst="ellipse">
            <a:avLst/>
          </a:prstGeom>
          <a:solidFill>
            <a:schemeClr val="accent3">
              <a:lumMod val="20000"/>
              <a:lumOff val="8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400" b="1" dirty="0">
                <a:solidFill>
                  <a:schemeClr val="accent3">
                    <a:lumMod val="60000"/>
                    <a:lumOff val="40000"/>
                  </a:schemeClr>
                </a:solidFill>
                <a:latin typeface="Calibri" panose="020F0502020204030204" pitchFamily="34" charset="0"/>
                <a:cs typeface="Calibri" panose="020F0502020204030204" pitchFamily="34" charset="0"/>
              </a:rPr>
              <a:t>DMA</a:t>
            </a:r>
            <a:r>
              <a:rPr lang="fr-FR" sz="2400" dirty="0">
                <a:solidFill>
                  <a:schemeClr val="accent3">
                    <a:lumMod val="60000"/>
                    <a:lumOff val="40000"/>
                  </a:schemeClr>
                </a:solidFill>
                <a:latin typeface="Calibri" panose="020F0502020204030204" pitchFamily="34" charset="0"/>
                <a:cs typeface="Calibri" panose="020F0502020204030204" pitchFamily="34" charset="0"/>
              </a:rPr>
              <a:t>… ?</a:t>
            </a:r>
          </a:p>
          <a:p>
            <a:pPr algn="ctr"/>
            <a:r>
              <a:rPr lang="fr-FR" b="1" dirty="0" err="1">
                <a:solidFill>
                  <a:schemeClr val="accent3">
                    <a:lumMod val="60000"/>
                    <a:lumOff val="40000"/>
                  </a:schemeClr>
                </a:solidFill>
                <a:latin typeface="Calibri" panose="020F0502020204030204" pitchFamily="34" charset="0"/>
                <a:cs typeface="Calibri" panose="020F0502020204030204" pitchFamily="34" charset="0"/>
              </a:rPr>
              <a:t>niv</a:t>
            </a:r>
            <a:r>
              <a:rPr lang="fr-FR" b="1" dirty="0">
                <a:solidFill>
                  <a:schemeClr val="accent3">
                    <a:lumMod val="60000"/>
                    <a:lumOff val="40000"/>
                  </a:schemeClr>
                </a:solidFill>
                <a:latin typeface="Calibri" panose="020F0502020204030204" pitchFamily="34" charset="0"/>
                <a:cs typeface="Calibri" panose="020F0502020204030204" pitchFamily="34" charset="0"/>
              </a:rPr>
              <a:t>. III</a:t>
            </a:r>
          </a:p>
        </p:txBody>
      </p:sp>
      <p:sp>
        <p:nvSpPr>
          <p:cNvPr id="6" name="Rectangle : coins arrondis 5"/>
          <p:cNvSpPr/>
          <p:nvPr/>
        </p:nvSpPr>
        <p:spPr>
          <a:xfrm>
            <a:off x="5148064" y="5049240"/>
            <a:ext cx="3672408" cy="540000"/>
          </a:xfrm>
          <a:prstGeom prst="roundRect">
            <a:avLst/>
          </a:prstGeom>
          <a:solidFill>
            <a:schemeClr val="accent3">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b="1" dirty="0">
                <a:solidFill>
                  <a:srgbClr val="253D75"/>
                </a:solidFill>
                <a:latin typeface="Calibri" panose="020F0502020204030204" pitchFamily="34" charset="0"/>
              </a:rPr>
              <a:t>Dernière session en 2016 - Session rattrapage en 2017 pour les candidats ajournés</a:t>
            </a:r>
          </a:p>
        </p:txBody>
      </p:sp>
      <p:sp>
        <p:nvSpPr>
          <p:cNvPr id="8" name="Rectangle : coins arrondis 7"/>
          <p:cNvSpPr/>
          <p:nvPr/>
        </p:nvSpPr>
        <p:spPr>
          <a:xfrm>
            <a:off x="67495" y="3332349"/>
            <a:ext cx="8969001" cy="3409019"/>
          </a:xfrm>
          <a:prstGeom prst="roundRect">
            <a:avLst/>
          </a:prstGeom>
          <a:solidFill>
            <a:schemeClr val="accent3">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fr-FR" sz="1600" b="1" dirty="0">
                <a:solidFill>
                  <a:srgbClr val="253D75"/>
                </a:solidFill>
                <a:latin typeface="Calibri" panose="020F0502020204030204" pitchFamily="34" charset="0"/>
              </a:rPr>
              <a:t>DMA Habitat : décors et mobiliers </a:t>
            </a:r>
          </a:p>
          <a:p>
            <a:r>
              <a:rPr lang="fr-FR" sz="1600" b="1" dirty="0">
                <a:solidFill>
                  <a:srgbClr val="253D75"/>
                </a:solidFill>
                <a:latin typeface="Calibri" panose="020F0502020204030204" pitchFamily="34" charset="0"/>
              </a:rPr>
              <a:t>Session 2015 </a:t>
            </a:r>
            <a:r>
              <a:rPr lang="fr-FR" sz="1600" dirty="0">
                <a:solidFill>
                  <a:srgbClr val="253D75"/>
                </a:solidFill>
                <a:latin typeface="Calibri" panose="020F0502020204030204" pitchFamily="34" charset="0"/>
              </a:rPr>
              <a:t>- 97 présents pour 89 admis (91,8% taux de réussite).</a:t>
            </a:r>
          </a:p>
          <a:p>
            <a:pPr algn="just">
              <a:spcBef>
                <a:spcPts val="600"/>
              </a:spcBef>
            </a:pPr>
            <a:r>
              <a:rPr lang="fr-FR" sz="1600" dirty="0">
                <a:solidFill>
                  <a:srgbClr val="253D75"/>
                </a:solidFill>
                <a:latin typeface="Calibri" panose="020F0502020204030204" pitchFamily="34" charset="0"/>
              </a:rPr>
              <a:t>DMA (27 spécialités) et BTS design (6 options) formations en deux années remplacées par des </a:t>
            </a:r>
            <a:r>
              <a:rPr lang="fr-FR" sz="1600" b="1" dirty="0">
                <a:solidFill>
                  <a:srgbClr val="253D75"/>
                </a:solidFill>
                <a:latin typeface="Calibri" panose="020F0502020204030204" pitchFamily="34" charset="0"/>
              </a:rPr>
              <a:t>formations en trois années </a:t>
            </a:r>
            <a:r>
              <a:rPr lang="fr-FR" sz="1600" dirty="0">
                <a:solidFill>
                  <a:srgbClr val="253D75"/>
                </a:solidFill>
                <a:latin typeface="Calibri" panose="020F0502020204030204" pitchFamily="34" charset="0"/>
              </a:rPr>
              <a:t>conférant aux diplômés le </a:t>
            </a:r>
            <a:r>
              <a:rPr lang="fr-FR" sz="1600" b="1" dirty="0">
                <a:solidFill>
                  <a:srgbClr val="253D75"/>
                </a:solidFill>
                <a:latin typeface="Calibri" panose="020F0502020204030204" pitchFamily="34" charset="0"/>
              </a:rPr>
              <a:t>grade de licence</a:t>
            </a:r>
            <a:r>
              <a:rPr lang="fr-FR" sz="1600" dirty="0">
                <a:solidFill>
                  <a:srgbClr val="253D75"/>
                </a:solidFill>
                <a:latin typeface="Calibri" panose="020F0502020204030204" pitchFamily="34" charset="0"/>
              </a:rPr>
              <a:t>.</a:t>
            </a:r>
          </a:p>
          <a:p>
            <a:pPr algn="just">
              <a:spcBef>
                <a:spcPts val="600"/>
              </a:spcBef>
            </a:pPr>
            <a:r>
              <a:rPr lang="fr-FR" sz="1600" b="1" dirty="0">
                <a:solidFill>
                  <a:srgbClr val="253D75"/>
                </a:solidFill>
                <a:latin typeface="Calibri" panose="020F0502020204030204" pitchFamily="34" charset="0"/>
              </a:rPr>
              <a:t>Objectifs : </a:t>
            </a:r>
            <a:r>
              <a:rPr lang="fr-FR" sz="1600" dirty="0">
                <a:solidFill>
                  <a:srgbClr val="253D75"/>
                </a:solidFill>
                <a:latin typeface="Calibri" panose="020F0502020204030204" pitchFamily="34" charset="0"/>
              </a:rPr>
              <a:t>rendre l’offre de formation plus lisible, faciliter la poursuite d’études en master et la mobilité internationale, favoriser les passerelles avec les autres formations de la filière, s’inscrire dans le processus de Bologne (Licence, Master, Doctorat : LMD), favoriser une meilleure adéquation des diplômes avec les besoins du marché de l’emploi.</a:t>
            </a:r>
          </a:p>
          <a:p>
            <a:pPr algn="just">
              <a:spcBef>
                <a:spcPts val="600"/>
              </a:spcBef>
            </a:pPr>
            <a:r>
              <a:rPr lang="fr-FR" sz="1600" b="1" dirty="0">
                <a:solidFill>
                  <a:srgbClr val="253D75"/>
                </a:solidFill>
                <a:latin typeface="Calibri" panose="020F0502020204030204" pitchFamily="34" charset="0"/>
              </a:rPr>
              <a:t>Calendrier : </a:t>
            </a:r>
            <a:r>
              <a:rPr lang="fr-FR" sz="1600" dirty="0">
                <a:solidFill>
                  <a:srgbClr val="253D75"/>
                </a:solidFill>
                <a:latin typeface="Calibri" panose="020F0502020204030204" pitchFamily="34" charset="0"/>
              </a:rPr>
              <a:t>Mise en œuvre des formations rénovées en septembre 2018 (accréditation des établissements au printemps 2017 par le MENSER).</a:t>
            </a:r>
          </a:p>
          <a:p>
            <a:pPr algn="just">
              <a:spcBef>
                <a:spcPts val="600"/>
              </a:spcBef>
            </a:pPr>
            <a:r>
              <a:rPr lang="fr-FR" sz="1600" b="1" dirty="0">
                <a:solidFill>
                  <a:srgbClr val="253D75"/>
                </a:solidFill>
                <a:latin typeface="Calibri" panose="020F0502020204030204" pitchFamily="34" charset="0"/>
              </a:rPr>
              <a:t>Question : </a:t>
            </a:r>
            <a:r>
              <a:rPr lang="fr-FR" sz="1600" dirty="0">
                <a:solidFill>
                  <a:srgbClr val="253D75"/>
                </a:solidFill>
                <a:latin typeface="Calibri" panose="020F0502020204030204" pitchFamily="34" charset="0"/>
              </a:rPr>
              <a:t>Quelle poursuite d’étude ou de formation pour les titulaires du BMA ?</a:t>
            </a:r>
          </a:p>
        </p:txBody>
      </p:sp>
    </p:spTree>
    <p:extLst>
      <p:ext uri="{BB962C8B-B14F-4D97-AF65-F5344CB8AC3E}">
        <p14:creationId xmlns:p14="http://schemas.microsoft.com/office/powerpoint/2010/main" val="655227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500"/>
                                  </p:stCondLst>
                                  <p:childTnLst>
                                    <p:set>
                                      <p:cBhvr>
                                        <p:cTn id="44" dur="1" fill="hold">
                                          <p:stCondLst>
                                            <p:cond delay="0"/>
                                          </p:stCondLst>
                                        </p:cTn>
                                        <p:tgtEl>
                                          <p:spTgt spid="8"/>
                                        </p:tgtEl>
                                        <p:attrNameLst>
                                          <p:attrName>style.visibility</p:attrName>
                                        </p:attrNameLst>
                                      </p:cBhvr>
                                      <p:to>
                                        <p:strVal val="visible"/>
                                      </p:to>
                                    </p:se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p:bldP spid="29" grpId="0" animBg="1"/>
      <p:bldP spid="10" grpId="0" animBg="1"/>
      <p:bldP spid="11" grpId="0" animBg="1"/>
      <p:bldP spid="30" grpId="0"/>
      <p:bldP spid="3" grpId="0" animBg="1"/>
      <p:bldP spid="6"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14" name="Rectangle 13"/>
          <p:cNvSpPr/>
          <p:nvPr/>
        </p:nvSpPr>
        <p:spPr>
          <a:xfrm>
            <a:off x="281471" y="72000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La certification</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Les épreuves du domaine professionnel </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1477880093"/>
              </p:ext>
            </p:extLst>
          </p:nvPr>
        </p:nvGraphicFramePr>
        <p:xfrm>
          <a:off x="54040" y="1764000"/>
          <a:ext cx="9054464" cy="4818055"/>
        </p:xfrm>
        <a:graphic>
          <a:graphicData uri="http://schemas.openxmlformats.org/drawingml/2006/table">
            <a:tbl>
              <a:tblPr>
                <a:tableStyleId>{5C22544A-7EE6-4342-B048-85BDC9FD1C3A}</a:tableStyleId>
              </a:tblPr>
              <a:tblGrid>
                <a:gridCol w="1152000">
                  <a:extLst>
                    <a:ext uri="{9D8B030D-6E8A-4147-A177-3AD203B41FA5}">
                      <a16:colId xmlns:a16="http://schemas.microsoft.com/office/drawing/2014/main" val="957214108"/>
                    </a:ext>
                  </a:extLst>
                </a:gridCol>
                <a:gridCol w="288032">
                  <a:extLst>
                    <a:ext uri="{9D8B030D-6E8A-4147-A177-3AD203B41FA5}">
                      <a16:colId xmlns:a16="http://schemas.microsoft.com/office/drawing/2014/main" val="456717007"/>
                    </a:ext>
                  </a:extLst>
                </a:gridCol>
                <a:gridCol w="1277728">
                  <a:extLst>
                    <a:ext uri="{9D8B030D-6E8A-4147-A177-3AD203B41FA5}">
                      <a16:colId xmlns:a16="http://schemas.microsoft.com/office/drawing/2014/main" val="575350721"/>
                    </a:ext>
                  </a:extLst>
                </a:gridCol>
                <a:gridCol w="5688632">
                  <a:extLst>
                    <a:ext uri="{9D8B030D-6E8A-4147-A177-3AD203B41FA5}">
                      <a16:colId xmlns:a16="http://schemas.microsoft.com/office/drawing/2014/main" val="2397133918"/>
                    </a:ext>
                  </a:extLst>
                </a:gridCol>
                <a:gridCol w="216072">
                  <a:extLst>
                    <a:ext uri="{9D8B030D-6E8A-4147-A177-3AD203B41FA5}">
                      <a16:colId xmlns:a16="http://schemas.microsoft.com/office/drawing/2014/main" val="2153511517"/>
                    </a:ext>
                  </a:extLst>
                </a:gridCol>
                <a:gridCol w="216000">
                  <a:extLst>
                    <a:ext uri="{9D8B030D-6E8A-4147-A177-3AD203B41FA5}">
                      <a16:colId xmlns:a16="http://schemas.microsoft.com/office/drawing/2014/main" val="3840282"/>
                    </a:ext>
                  </a:extLst>
                </a:gridCol>
                <a:gridCol w="216000">
                  <a:extLst>
                    <a:ext uri="{9D8B030D-6E8A-4147-A177-3AD203B41FA5}">
                      <a16:colId xmlns:a16="http://schemas.microsoft.com/office/drawing/2014/main" val="4102323876"/>
                    </a:ext>
                  </a:extLst>
                </a:gridCol>
              </a:tblGrid>
              <a:tr h="185112">
                <a:tc rowSpan="3"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tab pos="3150870" algn="l"/>
                        </a:tabLst>
                        <a:defRPr/>
                      </a:pPr>
                      <a:r>
                        <a:rPr kumimoji="0" lang="fr-FR" sz="1600" b="1" i="0" u="none" strike="noStrike" kern="1200" cap="none" spc="0" normalizeH="0" baseline="0" noProof="0" dirty="0">
                          <a:ln>
                            <a:noFill/>
                          </a:ln>
                          <a:solidFill>
                            <a:srgbClr val="253D75"/>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Calibri" panose="020F0502020204030204" pitchFamily="34" charset="0"/>
                        </a:rPr>
                        <a:t>Relation les compétences</a:t>
                      </a: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9525"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rowSpan="3" hMerge="1">
                  <a:txBody>
                    <a:bodyPr/>
                    <a:lstStyle/>
                    <a:p>
                      <a:pPr algn="ctr">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h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4">
                  <a:txBody>
                    <a:bodyPr/>
                    <a:lstStyle/>
                    <a:p>
                      <a:pPr marL="183515" marR="0" lvl="0" indent="-147320" algn="r" defTabSz="914400" rtl="0" eaLnBrk="1" fontAlgn="auto" latinLnBrk="0" hangingPunct="1">
                        <a:lnSpc>
                          <a:spcPct val="100000"/>
                        </a:lnSpc>
                        <a:spcBef>
                          <a:spcPts val="0"/>
                        </a:spcBef>
                        <a:spcAft>
                          <a:spcPts val="0"/>
                        </a:spcAft>
                        <a:buClrTx/>
                        <a:buSzTx/>
                        <a:buFontTx/>
                        <a:buNone/>
                        <a:tabLst>
                          <a:tab pos="3150870" algn="l"/>
                        </a:tabLst>
                        <a:defRPr/>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extLst>
                  <a:ext uri="{0D108BD9-81ED-4DB2-BD59-A6C34878D82A}">
                    <a16:rowId xmlns:a16="http://schemas.microsoft.com/office/drawing/2014/main" val="2350691273"/>
                  </a:ext>
                </a:extLst>
              </a:tr>
              <a:tr h="185112">
                <a:tc gridSpan="3"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3">
                  <a:txBody>
                    <a:bodyPr/>
                    <a:lstStyle/>
                    <a:p>
                      <a:pPr marL="183515" marR="0" lvl="0" indent="-147320" algn="r" defTabSz="914400" rtl="0" eaLnBrk="1" fontAlgn="auto" latinLnBrk="0" hangingPunct="1">
                        <a:lnSpc>
                          <a:spcPct val="100000"/>
                        </a:lnSpc>
                        <a:spcBef>
                          <a:spcPts val="0"/>
                        </a:spcBef>
                        <a:spcAft>
                          <a:spcPts val="0"/>
                        </a:spcAft>
                        <a:buClrTx/>
                        <a:buSzTx/>
                        <a:buFontTx/>
                        <a:buNone/>
                        <a:tabLst>
                          <a:tab pos="3150870" algn="l"/>
                        </a:tabLst>
                        <a:defRPr/>
                      </a:pPr>
                      <a:r>
                        <a:rPr lang="fr-FR" sz="1600" b="1" dirty="0">
                          <a:solidFill>
                            <a:srgbClr val="253D75"/>
                          </a:solidFill>
                          <a:effectLst/>
                          <a:latin typeface="Calibri" panose="020F0502020204030204" pitchFamily="34" charset="0"/>
                          <a:cs typeface="Calibri" panose="020F0502020204030204" pitchFamily="34" charset="0"/>
                        </a:rPr>
                        <a:t>EP2 </a:t>
                      </a:r>
                      <a:r>
                        <a:rPr lang="fr-FR" sz="1600" b="1" dirty="0">
                          <a:solidFill>
                            <a:srgbClr val="253D75"/>
                          </a:solidFill>
                          <a:effectLst/>
                          <a:latin typeface="Calibri" panose="020F0502020204030204" pitchFamily="34" charset="0"/>
                          <a:cs typeface="Calibri" panose="020F0502020204030204" pitchFamily="34" charset="0"/>
                          <a:sym typeface="Symbol" panose="05050102010706020507" pitchFamily="18" charset="2"/>
                        </a:rPr>
                        <a:t></a:t>
                      </a:r>
                      <a:r>
                        <a:rPr lang="fr-FR" sz="1600" b="1" dirty="0">
                          <a:solidFill>
                            <a:srgbClr val="253D75"/>
                          </a:solidFill>
                          <a:effectLst/>
                          <a:latin typeface="Calibri" panose="020F0502020204030204" pitchFamily="34" charset="0"/>
                          <a:cs typeface="Calibri" panose="020F0502020204030204" pitchFamily="34" charset="0"/>
                        </a:rPr>
                        <a:t> Analyse de l’ouvrage et préparation de la fabrication - </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UP2 </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a:t>
                      </a:r>
                    </a:p>
                  </a:txBody>
                  <a:tcPr marL="40583" marR="40583" marT="0" marB="0" anchor="ctr">
                    <a:lnL w="9525" cap="flat" cmpd="sng" algn="ctr">
                      <a:solidFill>
                        <a:schemeClr val="accent4">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1781853239"/>
                  </a:ext>
                </a:extLst>
              </a:tr>
              <a:tr h="185112">
                <a:tc gridSpan="3"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183515" indent="-147320" algn="r">
                        <a:spcAft>
                          <a:spcPts val="0"/>
                        </a:spcAft>
                        <a:tabLst>
                          <a:tab pos="3150870" algn="l"/>
                        </a:tabLst>
                      </a:pPr>
                      <a:r>
                        <a:rPr lang="fr-FR" sz="1600" b="1" dirty="0">
                          <a:solidFill>
                            <a:srgbClr val="B2B2B2"/>
                          </a:solidFill>
                          <a:effectLst/>
                          <a:latin typeface="Calibri" panose="020F0502020204030204" pitchFamily="34" charset="0"/>
                          <a:cs typeface="Calibri" panose="020F0502020204030204" pitchFamily="34" charset="0"/>
                        </a:rPr>
                        <a:t>EP1 </a:t>
                      </a:r>
                      <a:r>
                        <a:rPr lang="fr-FR" sz="1600" b="1" dirty="0">
                          <a:solidFill>
                            <a:srgbClr val="B2B2B2"/>
                          </a:solidFill>
                          <a:effectLst/>
                          <a:latin typeface="Calibri" panose="020F0502020204030204" pitchFamily="34" charset="0"/>
                          <a:cs typeface="Calibri" panose="020F0502020204030204" pitchFamily="34" charset="0"/>
                          <a:sym typeface="Symbol" panose="05050102010706020507" pitchFamily="18" charset="2"/>
                        </a:rPr>
                        <a:t></a:t>
                      </a:r>
                      <a:r>
                        <a:rPr lang="fr-FR" sz="1600" b="1" dirty="0">
                          <a:solidFill>
                            <a:srgbClr val="B2B2B2"/>
                          </a:solidFill>
                          <a:effectLst/>
                          <a:latin typeface="Calibri" panose="020F0502020204030204" pitchFamily="34" charset="0"/>
                          <a:cs typeface="Calibri" panose="020F0502020204030204" pitchFamily="34" charset="0"/>
                        </a:rPr>
                        <a:t> Histoire de  l’art de l’ameublement et arts appliqués - </a:t>
                      </a:r>
                      <a:r>
                        <a:rPr lang="fr-FR" sz="16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rPr>
                        <a:t>UP1 </a:t>
                      </a:r>
                      <a:r>
                        <a:rPr lang="fr-FR" sz="16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6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47320" indent="-147320" algn="ctr">
                        <a:spcAft>
                          <a:spcPts val="0"/>
                        </a:spcAft>
                        <a:tabLst>
                          <a:tab pos="3150870" algn="l"/>
                        </a:tabLst>
                      </a:pP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bg1">
                        <a:lumMod val="95000"/>
                      </a:schemeClr>
                    </a:solidFill>
                  </a:tcPr>
                </a:tc>
                <a:tc>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43365817"/>
                  </a:ext>
                </a:extLst>
              </a:tr>
              <a:tr h="0">
                <a:tc>
                  <a:txBody>
                    <a:bodyPr/>
                    <a:lstStyle/>
                    <a:p>
                      <a:pPr algn="ctr">
                        <a:spcAft>
                          <a:spcPts val="0"/>
                        </a:spcAft>
                        <a:tabLst>
                          <a:tab pos="3150870" algn="l"/>
                        </a:tabLst>
                      </a:pPr>
                      <a:endParaRPr lang="fr-FR" sz="3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75000"/>
                      </a:schemeClr>
                    </a:solidFill>
                  </a:tcPr>
                </a:tc>
                <a:tc>
                  <a:txBody>
                    <a:bodyPr/>
                    <a:lstStyle/>
                    <a:p>
                      <a:pPr algn="ctr">
                        <a:spcAft>
                          <a:spcPts val="0"/>
                        </a:spcAft>
                        <a:tabLst>
                          <a:tab pos="3150870" algn="l"/>
                        </a:tabLst>
                      </a:pPr>
                      <a:endParaRPr lang="fr-FR" sz="30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75000"/>
                      </a:schemeClr>
                    </a:solidFill>
                  </a:tcPr>
                </a:tc>
                <a:tc gridSpan="2">
                  <a:txBody>
                    <a:bodyPr/>
                    <a:lstStyle/>
                    <a:p>
                      <a:pPr marL="183515" indent="-147320">
                        <a:spcAft>
                          <a:spcPts val="0"/>
                        </a:spcAft>
                        <a:tabLst>
                          <a:tab pos="3150870" algn="l"/>
                        </a:tabLst>
                      </a:pPr>
                      <a:endParaRPr lang="fr-FR" sz="3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75000"/>
                      </a:schemeClr>
                    </a:solidFill>
                  </a:tcPr>
                </a:tc>
                <a:tc hMerge="1">
                  <a:txBody>
                    <a:bodyPr/>
                    <a:lstStyle/>
                    <a:p>
                      <a:endParaRPr lang="fr-FR"/>
                    </a:p>
                  </a:txBody>
                  <a:tcPr/>
                </a:tc>
                <a:tc>
                  <a:txBody>
                    <a:bodyPr/>
                    <a:lstStyle/>
                    <a:p>
                      <a:pPr marL="147320" indent="-147320" algn="ctr">
                        <a:spcAft>
                          <a:spcPts val="0"/>
                        </a:spcAft>
                        <a:tabLst>
                          <a:tab pos="3150870" algn="l"/>
                        </a:tabLst>
                      </a:pPr>
                      <a:endParaRPr lang="fr-FR" sz="3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solidFill>
                      <a:schemeClr val="accent3">
                        <a:lumMod val="75000"/>
                      </a:schemeClr>
                    </a:solidFill>
                  </a:tcPr>
                </a:tc>
                <a:tc>
                  <a:txBody>
                    <a:bodyPr/>
                    <a:lstStyle/>
                    <a:p>
                      <a:pPr marL="147320" indent="-147320" algn="ctr">
                        <a:spcAft>
                          <a:spcPts val="0"/>
                        </a:spcAft>
                        <a:tabLst>
                          <a:tab pos="3150870" algn="l"/>
                        </a:tabLst>
                      </a:pPr>
                      <a:endParaRPr lang="fr-FR" sz="3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solidFill>
                      <a:schemeClr val="accent3">
                        <a:lumMod val="75000"/>
                      </a:schemeClr>
                    </a:solidFill>
                  </a:tcPr>
                </a:tc>
                <a:tc>
                  <a:txBody>
                    <a:bodyPr/>
                    <a:lstStyle/>
                    <a:p>
                      <a:pPr marL="183515" indent="-147320" algn="ctr">
                        <a:spcAft>
                          <a:spcPts val="0"/>
                        </a:spcAft>
                        <a:tabLst>
                          <a:tab pos="3150870" algn="l"/>
                        </a:tabLst>
                      </a:pPr>
                      <a:endParaRPr lang="fr-FR" sz="3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75000"/>
                      </a:schemeClr>
                    </a:solidFill>
                  </a:tcPr>
                </a:tc>
                <a:extLst>
                  <a:ext uri="{0D108BD9-81ED-4DB2-BD59-A6C34878D82A}">
                    <a16:rowId xmlns:a16="http://schemas.microsoft.com/office/drawing/2014/main" val="1865109876"/>
                  </a:ext>
                </a:extLst>
              </a:tr>
              <a:tr h="185112">
                <a:tc rowSpan="6">
                  <a:txBody>
                    <a:bodyPr/>
                    <a:lstStyle/>
                    <a:p>
                      <a:pPr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S’informer</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DE5F1"/>
                    </a:solidFill>
                  </a:tcPr>
                </a:tc>
                <a:tc rowSpan="6">
                  <a:txBody>
                    <a:bodyPr/>
                    <a:lstStyle/>
                    <a:p>
                      <a:pPr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C1</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DE5F1"/>
                    </a:solidFill>
                  </a:tcPr>
                </a:tc>
                <a:tc gridSpan="2">
                  <a:txBody>
                    <a:bodyPr/>
                    <a:lstStyle/>
                    <a:p>
                      <a:pPr marL="183515" indent="-147320">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1 - Identifier, classer et hiérarchiser les informations esthétiques et stylistiques</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accent3">
                        <a:lumMod val="20000"/>
                        <a:lumOff val="80000"/>
                      </a:schemeClr>
                    </a:solidFill>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43115380"/>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2 - Identifier, classer et interpréter les informations techniques</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bg1">
                        <a:lumMod val="95000"/>
                      </a:schemeClr>
                    </a:solidFill>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861196704"/>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3 - Identifier des données d’un cahier des charges</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516916570"/>
                  </a:ext>
                </a:extLst>
              </a:tr>
              <a:tr h="78748">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4 - Identifier les caractéristiques esthétiques, stylistiques et contextuelles d'un mobilier ou d’un agencement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938003287"/>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5 - Identifier des contraintes esthétiques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054348019"/>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6 - Identifier les contraintes techniques</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accent3">
                        <a:lumMod val="40000"/>
                        <a:lumOff val="6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47320"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186016682"/>
                  </a:ext>
                </a:extLst>
              </a:tr>
              <a:tr h="234112">
                <a:tc rowSpan="5">
                  <a:txBody>
                    <a:bodyPr/>
                    <a:lstStyle/>
                    <a:p>
                      <a:pPr algn="ctr">
                        <a:spcAft>
                          <a:spcPts val="30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Préparer</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T w="12700" cap="flat" cmpd="sng" algn="ctr">
                      <a:solidFill>
                        <a:schemeClr val="bg1"/>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rgbClr val="BDE5F1"/>
                    </a:solidFill>
                  </a:tcPr>
                </a:tc>
                <a:tc rowSpan="5">
                  <a:txBody>
                    <a:bodyPr/>
                    <a:lstStyle/>
                    <a:p>
                      <a:pPr algn="ctr">
                        <a:spcAft>
                          <a:spcPts val="0"/>
                        </a:spcAft>
                      </a:pPr>
                      <a:r>
                        <a:rPr lang="fr-FR" sz="1200" b="1" dirty="0">
                          <a:solidFill>
                            <a:srgbClr val="253D75"/>
                          </a:solidFill>
                          <a:effectLst/>
                          <a:latin typeface="Calibri" panose="020F0502020204030204" pitchFamily="34" charset="0"/>
                          <a:cs typeface="Calibri" panose="020F0502020204030204" pitchFamily="34" charset="0"/>
                        </a:rPr>
                        <a:t>C2</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12700" cap="flat" cmpd="sng" algn="ctr">
                      <a:solidFill>
                        <a:schemeClr val="bg1"/>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rgbClr val="BDE5F1"/>
                    </a:solidFill>
                  </a:tcPr>
                </a:tc>
                <a:tc gridSpan="2">
                  <a:txBody>
                    <a:bodyPr/>
                    <a:lstStyle/>
                    <a:p>
                      <a:pPr marL="216535" indent="-180340">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1 - Traduire graphiquement des intentions esthétiques</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16535"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096345464"/>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2 - Proposer et justifier les solutions techniques et esthétiques de réalisation</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216535"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983387868"/>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3 - Traduire graphiquement des solutions fonctionnelles et techniques</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216535"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186143812"/>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4 - Établir les quantitatifs de matériaux, d’éléments d’ornementation, de quincaillerie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216535"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07026193"/>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5 - Établir des documents de fabrication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B w="9525"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B w="9525" cap="flat" cmpd="sng" algn="ctr">
                      <a:solidFill>
                        <a:schemeClr val="accent4">
                          <a:lumMod val="50000"/>
                        </a:schemeClr>
                      </a:solidFill>
                      <a:prstDash val="solid"/>
                      <a:round/>
                      <a:headEnd type="none" w="med" len="med"/>
                      <a:tailEnd type="none" w="med" len="med"/>
                    </a:lnB>
                    <a:solidFill>
                      <a:schemeClr val="bg1">
                        <a:lumMod val="95000"/>
                      </a:schemeClr>
                    </a:solidFill>
                  </a:tcPr>
                </a:tc>
                <a:tc>
                  <a:txBody>
                    <a:bodyPr/>
                    <a:lstStyle/>
                    <a:p>
                      <a:pPr marL="180340"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B w="9525"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216535"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256436247"/>
                  </a:ext>
                </a:extLst>
              </a:tr>
              <a:tr h="185112">
                <a:tc rowSpan="8">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tc rowSpan="8">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tc hMerge="1">
                  <a:txBody>
                    <a:bodyPr/>
                    <a:lstStyle/>
                    <a:p>
                      <a:endParaRPr lang="fr-FR"/>
                    </a:p>
                  </a:txBody>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noFill/>
                  </a:tcPr>
                </a:tc>
                <a:extLst>
                  <a:ext uri="{0D108BD9-81ED-4DB2-BD59-A6C34878D82A}">
                    <a16:rowId xmlns:a16="http://schemas.microsoft.com/office/drawing/2014/main" val="796617883"/>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317364216"/>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2027045884"/>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939704148"/>
                  </a:ext>
                </a:extLst>
              </a:tr>
              <a:tr h="206560">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941413580"/>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17769619"/>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47625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2428263873"/>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47625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47625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2506913717"/>
                  </a:ext>
                </a:extLst>
              </a:tr>
              <a:tr h="329087">
                <a:tc>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93167966"/>
                  </a:ext>
                </a:extLst>
              </a:tr>
              <a:tr h="185112">
                <a:tc>
                  <a:txBody>
                    <a:bodyPr/>
                    <a:lstStyle/>
                    <a:p>
                      <a:pPr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algn="ctr">
                        <a:spcAft>
                          <a:spcPts val="0"/>
                        </a:spcAf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gridSpan="2">
                  <a:txBody>
                    <a:bodyPr/>
                    <a:lstStyle/>
                    <a:p>
                      <a:pPr marL="259715" indent="-223520">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hMerge="1">
                  <a:txBody>
                    <a:bodyPr/>
                    <a:lstStyle/>
                    <a:p>
                      <a:endParaRPr lang="fr-FR"/>
                    </a:p>
                  </a:txBody>
                  <a:tcPr/>
                </a:tc>
                <a:tc>
                  <a:txBody>
                    <a:bodyPr/>
                    <a:lstStyle/>
                    <a:p>
                      <a:pPr marL="259715" indent="-223520" algn="ctr">
                        <a:spcAft>
                          <a:spcPts val="0"/>
                        </a:spcAft>
                        <a:tabLst>
                          <a:tab pos="3060700" algn="l"/>
                        </a:tabLst>
                      </a:pP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59715"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tc>
                  <a:txBody>
                    <a:bodyPr/>
                    <a:lstStyle/>
                    <a:p>
                      <a:pPr marL="223520" indent="-223520" algn="ctr">
                        <a:spcAft>
                          <a:spcPts val="0"/>
                        </a:spcAft>
                        <a:tabLst>
                          <a:tab pos="3060700" algn="l"/>
                        </a:tabLst>
                      </a:pP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noFill/>
                  </a:tcPr>
                </a:tc>
                <a:extLst>
                  <a:ext uri="{0D108BD9-81ED-4DB2-BD59-A6C34878D82A}">
                    <a16:rowId xmlns:a16="http://schemas.microsoft.com/office/drawing/2014/main" val="3896648306"/>
                  </a:ext>
                </a:extLst>
              </a:tr>
            </a:tbl>
          </a:graphicData>
        </a:graphic>
      </p:graphicFrame>
    </p:spTree>
    <p:extLst>
      <p:ext uri="{BB962C8B-B14F-4D97-AF65-F5344CB8AC3E}">
        <p14:creationId xmlns:p14="http://schemas.microsoft.com/office/powerpoint/2010/main" val="23141114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14" name="Rectangle 13"/>
          <p:cNvSpPr/>
          <p:nvPr/>
        </p:nvSpPr>
        <p:spPr>
          <a:xfrm>
            <a:off x="281471" y="72000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La certification</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Les épreuves du domaine professionnel </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5" name="Tableau 4"/>
          <p:cNvGraphicFramePr>
            <a:graphicFrameLocks noGrp="1"/>
          </p:cNvGraphicFramePr>
          <p:nvPr>
            <p:extLst>
              <p:ext uri="{D42A27DB-BD31-4B8C-83A1-F6EECF244321}">
                <p14:modId xmlns:p14="http://schemas.microsoft.com/office/powerpoint/2010/main" val="882488335"/>
              </p:ext>
            </p:extLst>
          </p:nvPr>
        </p:nvGraphicFramePr>
        <p:xfrm>
          <a:off x="54040" y="1764000"/>
          <a:ext cx="9054464" cy="5025888"/>
        </p:xfrm>
        <a:graphic>
          <a:graphicData uri="http://schemas.openxmlformats.org/drawingml/2006/table">
            <a:tbl>
              <a:tblPr>
                <a:tableStyleId>{5C22544A-7EE6-4342-B048-85BDC9FD1C3A}</a:tableStyleId>
              </a:tblPr>
              <a:tblGrid>
                <a:gridCol w="1152000">
                  <a:extLst>
                    <a:ext uri="{9D8B030D-6E8A-4147-A177-3AD203B41FA5}">
                      <a16:colId xmlns:a16="http://schemas.microsoft.com/office/drawing/2014/main" val="957214108"/>
                    </a:ext>
                  </a:extLst>
                </a:gridCol>
                <a:gridCol w="288032">
                  <a:extLst>
                    <a:ext uri="{9D8B030D-6E8A-4147-A177-3AD203B41FA5}">
                      <a16:colId xmlns:a16="http://schemas.microsoft.com/office/drawing/2014/main" val="456717007"/>
                    </a:ext>
                  </a:extLst>
                </a:gridCol>
                <a:gridCol w="1277728">
                  <a:extLst>
                    <a:ext uri="{9D8B030D-6E8A-4147-A177-3AD203B41FA5}">
                      <a16:colId xmlns:a16="http://schemas.microsoft.com/office/drawing/2014/main" val="575350721"/>
                    </a:ext>
                  </a:extLst>
                </a:gridCol>
                <a:gridCol w="5688704">
                  <a:extLst>
                    <a:ext uri="{9D8B030D-6E8A-4147-A177-3AD203B41FA5}">
                      <a16:colId xmlns:a16="http://schemas.microsoft.com/office/drawing/2014/main" val="2397133918"/>
                    </a:ext>
                  </a:extLst>
                </a:gridCol>
                <a:gridCol w="216000">
                  <a:extLst>
                    <a:ext uri="{9D8B030D-6E8A-4147-A177-3AD203B41FA5}">
                      <a16:colId xmlns:a16="http://schemas.microsoft.com/office/drawing/2014/main" val="2153511517"/>
                    </a:ext>
                  </a:extLst>
                </a:gridCol>
                <a:gridCol w="216000">
                  <a:extLst>
                    <a:ext uri="{9D8B030D-6E8A-4147-A177-3AD203B41FA5}">
                      <a16:colId xmlns:a16="http://schemas.microsoft.com/office/drawing/2014/main" val="3840282"/>
                    </a:ext>
                  </a:extLst>
                </a:gridCol>
                <a:gridCol w="216000">
                  <a:extLst>
                    <a:ext uri="{9D8B030D-6E8A-4147-A177-3AD203B41FA5}">
                      <a16:colId xmlns:a16="http://schemas.microsoft.com/office/drawing/2014/main" val="4102323876"/>
                    </a:ext>
                  </a:extLst>
                </a:gridCol>
              </a:tblGrid>
              <a:tr h="185112">
                <a:tc rowSpan="3" gridSpan="3">
                  <a:txBody>
                    <a:bodyPr/>
                    <a:lstStyle/>
                    <a:p>
                      <a:pPr algn="ctr">
                        <a:spcAft>
                          <a:spcPts val="0"/>
                        </a:spcAft>
                        <a:tabLst>
                          <a:tab pos="3150870" algn="l"/>
                        </a:tabLst>
                      </a:pPr>
                      <a:r>
                        <a:rPr lang="fr-FR" sz="16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Relation les compétences</a:t>
                      </a:r>
                    </a:p>
                  </a:txBody>
                  <a:tcPr marL="40583" marR="40583" marT="0" marB="0" anchor="ctr">
                    <a:lnL w="12700" cmpd="sng">
                      <a:noFill/>
                    </a:lnL>
                    <a:lnR w="9525" cap="flat" cmpd="sng" algn="ctr">
                      <a:solidFill>
                        <a:schemeClr val="accent4">
                          <a:lumMod val="50000"/>
                        </a:schemeClr>
                      </a:solidFill>
                      <a:prstDash val="solid"/>
                      <a:round/>
                      <a:headEnd type="none" w="med" len="med"/>
                      <a:tailEnd type="none" w="med" len="med"/>
                    </a:lnR>
                    <a:lnT w="12700" cmpd="sng">
                      <a:noFill/>
                    </a:lnT>
                    <a:lnB w="9525"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noFill/>
                  </a:tcPr>
                </a:tc>
                <a:tc rowSpan="3" hMerge="1">
                  <a:txBody>
                    <a:bodyPr/>
                    <a:lstStyle/>
                    <a:p>
                      <a:pPr algn="ctr">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rowSpan="3" h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4">
                  <a:txBody>
                    <a:bodyPr/>
                    <a:lstStyle/>
                    <a:p>
                      <a:pPr marL="183515" marR="0" lvl="0" indent="-147320" algn="r" defTabSz="914400" rtl="0" eaLnBrk="1" fontAlgn="auto" latinLnBrk="0" hangingPunct="1">
                        <a:lnSpc>
                          <a:spcPct val="100000"/>
                        </a:lnSpc>
                        <a:spcBef>
                          <a:spcPts val="0"/>
                        </a:spcBef>
                        <a:spcAft>
                          <a:spcPts val="0"/>
                        </a:spcAft>
                        <a:buClrTx/>
                        <a:buSzTx/>
                        <a:buFontTx/>
                        <a:buNone/>
                        <a:tabLst>
                          <a:tab pos="3150870" algn="l"/>
                        </a:tabLst>
                        <a:defRPr/>
                      </a:pPr>
                      <a:r>
                        <a:rPr lang="fr-FR" sz="1600" b="1" dirty="0">
                          <a:solidFill>
                            <a:srgbClr val="253D75"/>
                          </a:solidFill>
                          <a:effectLst/>
                          <a:latin typeface="Calibri" panose="020F0502020204030204" pitchFamily="34" charset="0"/>
                          <a:cs typeface="Calibri" panose="020F0502020204030204" pitchFamily="34" charset="0"/>
                        </a:rPr>
                        <a:t>EP3 </a:t>
                      </a:r>
                      <a:r>
                        <a:rPr lang="fr-FR" sz="1600" b="1" dirty="0">
                          <a:solidFill>
                            <a:srgbClr val="253D75"/>
                          </a:solidFill>
                          <a:effectLst/>
                          <a:latin typeface="Calibri" panose="020F0502020204030204" pitchFamily="34" charset="0"/>
                          <a:cs typeface="Calibri" panose="020F0502020204030204" pitchFamily="34" charset="0"/>
                          <a:sym typeface="Symbol" panose="05050102010706020507" pitchFamily="18" charset="2"/>
                        </a:rPr>
                        <a:t></a:t>
                      </a:r>
                      <a:r>
                        <a:rPr lang="fr-FR" sz="1600" b="1" dirty="0">
                          <a:solidFill>
                            <a:srgbClr val="253D75"/>
                          </a:solidFill>
                          <a:effectLst/>
                          <a:latin typeface="Calibri" panose="020F0502020204030204" pitchFamily="34" charset="0"/>
                          <a:cs typeface="Calibri" panose="020F0502020204030204" pitchFamily="34" charset="0"/>
                        </a:rPr>
                        <a:t> Fabrication et installation d’un mobilier - UP3 </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6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60000"/>
                        <a:lumOff val="40000"/>
                      </a:schemeClr>
                    </a:solid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extLst>
                  <a:ext uri="{0D108BD9-81ED-4DB2-BD59-A6C34878D82A}">
                    <a16:rowId xmlns:a16="http://schemas.microsoft.com/office/drawing/2014/main" val="2350691273"/>
                  </a:ext>
                </a:extLst>
              </a:tr>
              <a:tr h="185112">
                <a:tc gridSpan="3" vMerge="1">
                  <a:txBody>
                    <a:bodyPr/>
                    <a:lstStyle/>
                    <a:p>
                      <a:pPr algn="ctr">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vMerge="1">
                  <a:txBody>
                    <a:bodyPr/>
                    <a:lstStyle/>
                    <a:p>
                      <a:pPr algn="ctr">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tc gridSpan="3">
                  <a:txBody>
                    <a:bodyPr/>
                    <a:lstStyle/>
                    <a:p>
                      <a:pPr marL="183515" marR="0" lvl="0" indent="-147320" algn="r" defTabSz="914400" rtl="0" eaLnBrk="1" fontAlgn="auto" latinLnBrk="0" hangingPunct="1">
                        <a:lnSpc>
                          <a:spcPct val="100000"/>
                        </a:lnSpc>
                        <a:spcBef>
                          <a:spcPts val="0"/>
                        </a:spcBef>
                        <a:spcAft>
                          <a:spcPts val="0"/>
                        </a:spcAft>
                        <a:buClrTx/>
                        <a:buSzTx/>
                        <a:buFontTx/>
                        <a:buNone/>
                        <a:tabLst>
                          <a:tab pos="3150870" algn="l"/>
                        </a:tabLst>
                        <a:defRPr/>
                      </a:pPr>
                      <a:r>
                        <a:rPr lang="fr-FR" sz="1600" b="1" dirty="0">
                          <a:solidFill>
                            <a:srgbClr val="B2B2B2"/>
                          </a:solidFill>
                          <a:effectLst/>
                          <a:latin typeface="Calibri" panose="020F0502020204030204" pitchFamily="34" charset="0"/>
                          <a:cs typeface="Calibri" panose="020F0502020204030204" pitchFamily="34" charset="0"/>
                        </a:rPr>
                        <a:t>EP2 </a:t>
                      </a:r>
                      <a:r>
                        <a:rPr lang="fr-FR" sz="1600" b="1" dirty="0">
                          <a:solidFill>
                            <a:srgbClr val="B2B2B2"/>
                          </a:solidFill>
                          <a:effectLst/>
                          <a:latin typeface="Calibri" panose="020F0502020204030204" pitchFamily="34" charset="0"/>
                          <a:cs typeface="Calibri" panose="020F0502020204030204" pitchFamily="34" charset="0"/>
                          <a:sym typeface="Symbol" panose="05050102010706020507" pitchFamily="18" charset="2"/>
                        </a:rPr>
                        <a:t></a:t>
                      </a:r>
                      <a:r>
                        <a:rPr lang="fr-FR" sz="1600" b="1" dirty="0">
                          <a:solidFill>
                            <a:srgbClr val="B2B2B2"/>
                          </a:solidFill>
                          <a:effectLst/>
                          <a:latin typeface="Calibri" panose="020F0502020204030204" pitchFamily="34" charset="0"/>
                          <a:cs typeface="Calibri" panose="020F0502020204030204" pitchFamily="34" charset="0"/>
                        </a:rPr>
                        <a:t> Analyse de l’ouvrage et préparation de la fabrication - </a:t>
                      </a:r>
                      <a:r>
                        <a:rPr lang="fr-FR" sz="16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rPr>
                        <a:t>UP2 </a:t>
                      </a:r>
                      <a:r>
                        <a:rPr lang="fr-FR" sz="16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r>
                        <a:rPr lang="fr-FR" sz="16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rPr>
                        <a:t> </a:t>
                      </a:r>
                    </a:p>
                  </a:txBody>
                  <a:tcPr marL="40583" marR="40583" marT="0" marB="0" anchor="ctr">
                    <a:lnL w="9525" cap="flat" cmpd="sng" algn="ctr">
                      <a:solidFill>
                        <a:schemeClr val="accent4">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12700" cap="flat" cmpd="sng" algn="ctr">
                      <a:solidFill>
                        <a:schemeClr val="bg1"/>
                      </a:solidFill>
                      <a:prstDash val="solid"/>
                      <a:round/>
                      <a:headEnd type="none" w="med" len="med"/>
                      <a:tailEnd type="none" w="med" len="med"/>
                    </a:lnT>
                    <a:solidFill>
                      <a:schemeClr val="bg1">
                        <a:lumMod val="95000"/>
                      </a:schemeClr>
                    </a:solidFill>
                  </a:tcPr>
                </a:tc>
                <a:extLst>
                  <a:ext uri="{0D108BD9-81ED-4DB2-BD59-A6C34878D82A}">
                    <a16:rowId xmlns:a16="http://schemas.microsoft.com/office/drawing/2014/main" val="1781853239"/>
                  </a:ext>
                </a:extLst>
              </a:tr>
              <a:tr h="185112">
                <a:tc gridSpan="3"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ctr">
                        <a:spcAft>
                          <a:spcPts val="0"/>
                        </a:spcAft>
                        <a:tabLst>
                          <a:tab pos="3150870" algn="l"/>
                        </a:tabLst>
                      </a:pPr>
                      <a:endParaRPr lang="fr-FR" sz="120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183515" indent="-147320" algn="r">
                        <a:spcAft>
                          <a:spcPts val="0"/>
                        </a:spcAft>
                        <a:tabLst>
                          <a:tab pos="3150870" algn="l"/>
                        </a:tabLst>
                      </a:pPr>
                      <a:r>
                        <a:rPr lang="fr-FR" sz="1600" b="1" dirty="0">
                          <a:solidFill>
                            <a:srgbClr val="B2B2B2"/>
                          </a:solidFill>
                          <a:effectLst/>
                          <a:latin typeface="Calibri" panose="020F0502020204030204" pitchFamily="34" charset="0"/>
                          <a:cs typeface="Calibri" panose="020F0502020204030204" pitchFamily="34" charset="0"/>
                        </a:rPr>
                        <a:t>EP1 </a:t>
                      </a:r>
                      <a:r>
                        <a:rPr lang="fr-FR" sz="1600" b="1" dirty="0">
                          <a:solidFill>
                            <a:srgbClr val="B2B2B2"/>
                          </a:solidFill>
                          <a:effectLst/>
                          <a:latin typeface="Calibri" panose="020F0502020204030204" pitchFamily="34" charset="0"/>
                          <a:cs typeface="Calibri" panose="020F0502020204030204" pitchFamily="34" charset="0"/>
                          <a:sym typeface="Symbol" panose="05050102010706020507" pitchFamily="18" charset="2"/>
                        </a:rPr>
                        <a:t></a:t>
                      </a:r>
                      <a:r>
                        <a:rPr lang="fr-FR" sz="1600" b="1" dirty="0">
                          <a:solidFill>
                            <a:srgbClr val="B2B2B2"/>
                          </a:solidFill>
                          <a:effectLst/>
                          <a:latin typeface="Calibri" panose="020F0502020204030204" pitchFamily="34" charset="0"/>
                          <a:cs typeface="Calibri" panose="020F0502020204030204" pitchFamily="34" charset="0"/>
                        </a:rPr>
                        <a:t> Histoire de  l’art de l’ameublement et arts appliqués - </a:t>
                      </a:r>
                      <a:r>
                        <a:rPr lang="fr-FR" sz="16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rPr>
                        <a:t>UP1 </a:t>
                      </a:r>
                      <a:r>
                        <a:rPr lang="fr-FR" sz="16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6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hMerge="1">
                  <a:txBody>
                    <a:bodyPr/>
                    <a:lstStyle/>
                    <a:p>
                      <a:pPr marL="147320"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47320" indent="-147320" algn="ctr">
                        <a:spcAft>
                          <a:spcPts val="0"/>
                        </a:spcAft>
                        <a:tabLst>
                          <a:tab pos="3150870" algn="l"/>
                        </a:tabLst>
                      </a:pP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bg1">
                        <a:lumMod val="95000"/>
                      </a:schemeClr>
                    </a:solidFill>
                  </a:tcPr>
                </a:tc>
                <a:tc>
                  <a:txBody>
                    <a:bodyPr/>
                    <a:lstStyle/>
                    <a:p>
                      <a:pPr marL="183515" indent="-147320" algn="ctr">
                        <a:spcAft>
                          <a:spcPts val="0"/>
                        </a:spcAft>
                        <a:tabLst>
                          <a:tab pos="3150870" algn="l"/>
                        </a:tabLst>
                      </a:pPr>
                      <a:endParaRPr lang="fr-FR" sz="1200" b="1" dirty="0">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443365817"/>
                  </a:ext>
                </a:extLst>
              </a:tr>
              <a:tr h="0">
                <a:tc>
                  <a:txBody>
                    <a:bodyPr/>
                    <a:lstStyle/>
                    <a:p>
                      <a:pPr algn="ctr">
                        <a:spcAft>
                          <a:spcPts val="0"/>
                        </a:spcAft>
                        <a:tabLst>
                          <a:tab pos="3150870" algn="l"/>
                        </a:tabLst>
                      </a:pPr>
                      <a:endParaRPr lang="fr-FR" sz="3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75000"/>
                      </a:schemeClr>
                    </a:solidFill>
                  </a:tcPr>
                </a:tc>
                <a:tc>
                  <a:txBody>
                    <a:bodyPr/>
                    <a:lstStyle/>
                    <a:p>
                      <a:pPr algn="ctr">
                        <a:spcAft>
                          <a:spcPts val="0"/>
                        </a:spcAft>
                        <a:tabLst>
                          <a:tab pos="3150870" algn="l"/>
                        </a:tabLst>
                      </a:pPr>
                      <a:endParaRPr lang="fr-FR" sz="30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75000"/>
                      </a:schemeClr>
                    </a:solidFill>
                  </a:tcPr>
                </a:tc>
                <a:tc gridSpan="2">
                  <a:txBody>
                    <a:bodyPr/>
                    <a:lstStyle/>
                    <a:p>
                      <a:pPr marL="183515" indent="-147320">
                        <a:spcAft>
                          <a:spcPts val="0"/>
                        </a:spcAft>
                        <a:tabLst>
                          <a:tab pos="3150870" algn="l"/>
                        </a:tabLst>
                      </a:pPr>
                      <a:endParaRPr lang="fr-FR" sz="3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75000"/>
                      </a:schemeClr>
                    </a:solidFill>
                  </a:tcPr>
                </a:tc>
                <a:tc hMerge="1">
                  <a:txBody>
                    <a:bodyPr/>
                    <a:lstStyle/>
                    <a:p>
                      <a:endParaRPr lang="fr-FR"/>
                    </a:p>
                  </a:txBody>
                  <a:tcPr/>
                </a:tc>
                <a:tc>
                  <a:txBody>
                    <a:bodyPr/>
                    <a:lstStyle/>
                    <a:p>
                      <a:pPr marL="147320" indent="-147320" algn="ctr">
                        <a:spcAft>
                          <a:spcPts val="0"/>
                        </a:spcAft>
                        <a:tabLst>
                          <a:tab pos="3150870" algn="l"/>
                        </a:tabLst>
                      </a:pPr>
                      <a:endParaRPr lang="fr-FR" sz="3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solidFill>
                      <a:schemeClr val="accent3">
                        <a:lumMod val="75000"/>
                      </a:schemeClr>
                    </a:solidFill>
                  </a:tcPr>
                </a:tc>
                <a:tc>
                  <a:txBody>
                    <a:bodyPr/>
                    <a:lstStyle/>
                    <a:p>
                      <a:pPr marL="147320" indent="-147320" algn="ctr">
                        <a:spcAft>
                          <a:spcPts val="0"/>
                        </a:spcAft>
                        <a:tabLst>
                          <a:tab pos="3150870" algn="l"/>
                        </a:tabLst>
                      </a:pPr>
                      <a:endParaRPr lang="fr-FR" sz="3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9525" cap="flat" cmpd="sng" algn="ctr">
                      <a:solidFill>
                        <a:schemeClr val="accent4">
                          <a:lumMod val="50000"/>
                        </a:schemeClr>
                      </a:solidFill>
                      <a:prstDash val="solid"/>
                      <a:round/>
                      <a:headEnd type="none" w="med" len="med"/>
                      <a:tailEnd type="none" w="med" len="med"/>
                    </a:lnT>
                    <a:solidFill>
                      <a:schemeClr val="accent3">
                        <a:lumMod val="75000"/>
                      </a:schemeClr>
                    </a:solidFill>
                  </a:tcPr>
                </a:tc>
                <a:tc>
                  <a:txBody>
                    <a:bodyPr/>
                    <a:lstStyle/>
                    <a:p>
                      <a:pPr marL="183515" indent="-147320" algn="ctr">
                        <a:spcAft>
                          <a:spcPts val="0"/>
                        </a:spcAft>
                        <a:tabLst>
                          <a:tab pos="3150870" algn="l"/>
                        </a:tabLst>
                      </a:pPr>
                      <a:endParaRPr lang="fr-FR" sz="3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75000"/>
                      </a:schemeClr>
                    </a:solidFill>
                  </a:tcPr>
                </a:tc>
                <a:extLst>
                  <a:ext uri="{0D108BD9-81ED-4DB2-BD59-A6C34878D82A}">
                    <a16:rowId xmlns:a16="http://schemas.microsoft.com/office/drawing/2014/main" val="1865109876"/>
                  </a:ext>
                </a:extLst>
              </a:tr>
              <a:tr h="185112">
                <a:tc rowSpan="6">
                  <a:txBody>
                    <a:bodyPr/>
                    <a:lstStyle/>
                    <a:p>
                      <a:pPr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S’informer</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DE5F1"/>
                    </a:solidFill>
                  </a:tcPr>
                </a:tc>
                <a:tc rowSpan="6">
                  <a:txBody>
                    <a:bodyPr/>
                    <a:lstStyle/>
                    <a:p>
                      <a:pPr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C1</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BDE5F1"/>
                    </a:solidFill>
                  </a:tcPr>
                </a:tc>
                <a:tc gridSpan="2">
                  <a:txBody>
                    <a:bodyPr/>
                    <a:lstStyle/>
                    <a:p>
                      <a:pPr marL="183515" indent="-147320">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1 - Identifier, classer et hiérarchiser les informations esthétiques et stylistiques</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accent3">
                        <a:lumMod val="20000"/>
                        <a:lumOff val="80000"/>
                      </a:schemeClr>
                    </a:solidFill>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43115380"/>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2 - Identifier, classer et interpréter les informations techniques</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3">
                        <a:lumMod val="40000"/>
                        <a:lumOff val="6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bg1">
                        <a:lumMod val="95000"/>
                      </a:schemeClr>
                    </a:solidFill>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861196704"/>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3 - Identifier des données d’un cahier des charges</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a:solidFill>
                            <a:srgbClr val="B2B2B2"/>
                          </a:solidFill>
                          <a:effectLst/>
                          <a:latin typeface="Calibri" panose="020F0502020204030204" pitchFamily="34" charset="0"/>
                          <a:cs typeface="Calibri" panose="020F0502020204030204" pitchFamily="34" charset="0"/>
                        </a:rPr>
                        <a:t>X</a:t>
                      </a:r>
                      <a:endParaRPr lang="fr-FR" sz="1200" b="1">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516916570"/>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4 - Identifier les caractéristiques esthétiques, stylistiques et contextuelles d'un mobilier ou d’un agencement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a:solidFill>
                            <a:srgbClr val="B2B2B2"/>
                          </a:solidFill>
                          <a:effectLst/>
                          <a:latin typeface="Calibri" panose="020F0502020204030204" pitchFamily="34" charset="0"/>
                          <a:cs typeface="Calibri" panose="020F0502020204030204" pitchFamily="34" charset="0"/>
                        </a:rPr>
                        <a:t>X</a:t>
                      </a:r>
                      <a:endParaRPr lang="fr-FR" sz="1200" b="1">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938003287"/>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5 - Identifier des contraintes esthétiques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accent3">
                        <a:lumMod val="20000"/>
                        <a:lumOff val="8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054348019"/>
                  </a:ext>
                </a:extLst>
              </a:tr>
              <a:tr h="185112">
                <a:tc vMerge="1">
                  <a:txBody>
                    <a:bodyPr/>
                    <a:lstStyle/>
                    <a:p>
                      <a:endParaRPr lang="fr-FR"/>
                    </a:p>
                  </a:txBody>
                  <a:tcPr/>
                </a:tc>
                <a:tc vMerge="1">
                  <a:txBody>
                    <a:bodyPr/>
                    <a:lstStyle/>
                    <a:p>
                      <a:endParaRPr lang="fr-FR"/>
                    </a:p>
                  </a:txBody>
                  <a:tcPr/>
                </a:tc>
                <a:tc gridSpan="2">
                  <a:txBody>
                    <a:bodyPr/>
                    <a:lstStyle/>
                    <a:p>
                      <a:pPr marL="183515" indent="-147320">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6 - Identifier les contraintes techniques</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12700" cap="flat" cmpd="sng" algn="ctr">
                      <a:solidFill>
                        <a:schemeClr val="bg1"/>
                      </a:solidFill>
                      <a:prstDash val="solid"/>
                      <a:round/>
                      <a:headEnd type="none" w="med" len="med"/>
                      <a:tailEnd type="none" w="med" len="med"/>
                    </a:lnL>
                    <a:solidFill>
                      <a:schemeClr val="accent3">
                        <a:lumMod val="40000"/>
                        <a:lumOff val="60000"/>
                      </a:schemeClr>
                    </a:solidFill>
                  </a:tcPr>
                </a:tc>
                <a:tc hMerge="1">
                  <a:txBody>
                    <a:bodyPr/>
                    <a:lstStyle/>
                    <a:p>
                      <a:endParaRPr lang="fr-FR"/>
                    </a:p>
                  </a:txBody>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47320" indent="-147320" algn="ctr">
                        <a:spcAft>
                          <a:spcPts val="0"/>
                        </a:spcAft>
                        <a:tabLst>
                          <a:tab pos="315087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183515" indent="-147320" algn="ctr">
                        <a:spcAft>
                          <a:spcPts val="0"/>
                        </a:spcAft>
                        <a:tabLst>
                          <a:tab pos="315087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186016682"/>
                  </a:ext>
                </a:extLst>
              </a:tr>
              <a:tr h="185112">
                <a:tc rowSpan="5">
                  <a:txBody>
                    <a:bodyPr/>
                    <a:lstStyle/>
                    <a:p>
                      <a:pPr algn="ctr">
                        <a:spcAft>
                          <a:spcPts val="30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Préparer</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T w="12700" cap="flat" cmpd="sng" algn="ctr">
                      <a:solidFill>
                        <a:schemeClr val="bg1"/>
                      </a:solidFill>
                      <a:prstDash val="solid"/>
                      <a:round/>
                      <a:headEnd type="none" w="med" len="med"/>
                      <a:tailEnd type="none" w="med" len="med"/>
                    </a:lnT>
                    <a:solidFill>
                      <a:srgbClr val="BDE5F1"/>
                    </a:solidFill>
                  </a:tcPr>
                </a:tc>
                <a:tc rowSpan="5">
                  <a:txBody>
                    <a:bodyPr/>
                    <a:lstStyle/>
                    <a:p>
                      <a:pPr algn="ctr">
                        <a:spcAft>
                          <a:spcPts val="0"/>
                        </a:spcAft>
                      </a:pPr>
                      <a:r>
                        <a:rPr lang="fr-FR" sz="1200" b="1" dirty="0">
                          <a:solidFill>
                            <a:srgbClr val="253D75"/>
                          </a:solidFill>
                          <a:effectLst/>
                          <a:latin typeface="Calibri" panose="020F0502020204030204" pitchFamily="34" charset="0"/>
                          <a:cs typeface="Calibri" panose="020F0502020204030204" pitchFamily="34" charset="0"/>
                        </a:rPr>
                        <a:t>C2</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T w="12700" cap="flat" cmpd="sng" algn="ctr">
                      <a:solidFill>
                        <a:schemeClr val="bg1"/>
                      </a:solidFill>
                      <a:prstDash val="solid"/>
                      <a:round/>
                      <a:headEnd type="none" w="med" len="med"/>
                      <a:tailEnd type="none" w="med" len="med"/>
                    </a:lnT>
                    <a:solidFill>
                      <a:srgbClr val="BDE5F1"/>
                    </a:solidFill>
                  </a:tcPr>
                </a:tc>
                <a:tc gridSpan="2">
                  <a:txBody>
                    <a:bodyPr/>
                    <a:lstStyle/>
                    <a:p>
                      <a:pPr marL="216535" indent="-180340">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1 - Traduire graphiquement des intentions esthétiques</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20000"/>
                        <a:lumOff val="80000"/>
                      </a:schemeClr>
                    </a:solidFill>
                  </a:tcPr>
                </a:tc>
                <a:tc>
                  <a:txBody>
                    <a:bodyPr/>
                    <a:lstStyle/>
                    <a:p>
                      <a:pPr marL="180340" indent="-180340" algn="ctr">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16535"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1096345464"/>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2 - Proposer et justifier les solutions techniques et esthétiques de réalisation</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0340" indent="-180340" algn="ctr">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216535"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983387868"/>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3 - Traduire graphiquement des solutions fonctionnelles et techniques</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0340" indent="-180340" algn="ctr">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216535"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4186143812"/>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4 - Établir les quantitatifs de matériaux, d’éléments d’ornementation, de quincaillerie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0340" indent="-180340" algn="ctr">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216535"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2307026193"/>
                  </a:ext>
                </a:extLst>
              </a:tr>
              <a:tr h="185112">
                <a:tc vMerge="1">
                  <a:txBody>
                    <a:bodyPr/>
                    <a:lstStyle/>
                    <a:p>
                      <a:endParaRPr lang="fr-FR"/>
                    </a:p>
                  </a:txBody>
                  <a:tcPr/>
                </a:tc>
                <a:tc vMerge="1">
                  <a:txBody>
                    <a:bodyPr/>
                    <a:lstStyle/>
                    <a:p>
                      <a:endParaRPr lang="fr-FR"/>
                    </a:p>
                  </a:txBody>
                  <a:tcPr/>
                </a:tc>
                <a:tc gridSpan="2">
                  <a:txBody>
                    <a:bodyPr/>
                    <a:lstStyle/>
                    <a:p>
                      <a:pPr marL="216535" indent="-180340">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5 - Établir des documents de fabrication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hMerge="1">
                  <a:txBody>
                    <a:bodyPr/>
                    <a:lstStyle/>
                    <a:p>
                      <a:endParaRPr lang="fr-FR"/>
                    </a:p>
                  </a:txBody>
                  <a:tcPr/>
                </a:tc>
                <a:tc>
                  <a:txBody>
                    <a:bodyPr/>
                    <a:lstStyle/>
                    <a:p>
                      <a:pPr marL="180340" indent="-180340" algn="ctr">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 </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180340" indent="-180340" algn="ctr">
                        <a:spcAft>
                          <a:spcPts val="0"/>
                        </a:spcAft>
                        <a:tabLst>
                          <a:tab pos="3060700" algn="l"/>
                        </a:tabLst>
                      </a:pPr>
                      <a:r>
                        <a:rPr lang="fr-FR" sz="1200" b="1" dirty="0">
                          <a:solidFill>
                            <a:srgbClr val="B2B2B2"/>
                          </a:solidFill>
                          <a:effectLst/>
                          <a:latin typeface="Calibri" panose="020F0502020204030204" pitchFamily="34" charset="0"/>
                          <a:cs typeface="Calibri" panose="020F0502020204030204" pitchFamily="34" charset="0"/>
                        </a:rPr>
                        <a:t>X</a:t>
                      </a:r>
                      <a:endParaRPr lang="fr-FR" sz="1200" b="1" dirty="0">
                        <a:solidFill>
                          <a:srgbClr val="B2B2B2"/>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40000"/>
                        <a:lumOff val="60000"/>
                      </a:schemeClr>
                    </a:solidFill>
                  </a:tcPr>
                </a:tc>
                <a:tc>
                  <a:txBody>
                    <a:bodyPr/>
                    <a:lstStyle/>
                    <a:p>
                      <a:pPr marL="216535" indent="-18034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bg1">
                        <a:lumMod val="95000"/>
                      </a:schemeClr>
                    </a:solidFill>
                  </a:tcPr>
                </a:tc>
                <a:extLst>
                  <a:ext uri="{0D108BD9-81ED-4DB2-BD59-A6C34878D82A}">
                    <a16:rowId xmlns:a16="http://schemas.microsoft.com/office/drawing/2014/main" val="3256436247"/>
                  </a:ext>
                </a:extLst>
              </a:tr>
              <a:tr h="185112">
                <a:tc rowSpan="8">
                  <a:txBody>
                    <a:bodyPr/>
                    <a:lstStyle/>
                    <a:p>
                      <a:pPr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Fabriquer, installer</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solidFill>
                      <a:schemeClr val="accent3">
                        <a:lumMod val="60000"/>
                        <a:lumOff val="40000"/>
                      </a:schemeClr>
                    </a:solidFill>
                  </a:tcPr>
                </a:tc>
                <a:tc rowSpan="8">
                  <a:txBody>
                    <a:bodyPr/>
                    <a:lstStyle/>
                    <a:p>
                      <a:pPr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C3</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60000"/>
                        <a:lumOff val="40000"/>
                      </a:schemeClr>
                    </a:solidFill>
                  </a:tcPr>
                </a:tc>
                <a:tc gridSpan="2">
                  <a:txBody>
                    <a:bodyPr/>
                    <a:lstStyle/>
                    <a:p>
                      <a:pPr marL="259715" indent="-22352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1 - Organiser et mettre en sécurité son poste de travail</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60000"/>
                        <a:lumOff val="40000"/>
                      </a:schemeClr>
                    </a:solidFill>
                  </a:tcPr>
                </a:tc>
                <a:tc hMerge="1">
                  <a:txBody>
                    <a:bodyPr/>
                    <a:lstStyle/>
                    <a:p>
                      <a:endParaRPr lang="fr-FR"/>
                    </a:p>
                  </a:txBody>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23520"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accent3">
                        <a:lumMod val="60000"/>
                        <a:lumOff val="40000"/>
                      </a:schemeClr>
                    </a:solidFill>
                  </a:tcPr>
                </a:tc>
                <a:extLst>
                  <a:ext uri="{0D108BD9-81ED-4DB2-BD59-A6C34878D82A}">
                    <a16:rowId xmlns:a16="http://schemas.microsoft.com/office/drawing/2014/main" val="796617883"/>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2 - Exécuter les tracés et les épures d'un ouvrage</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60000"/>
                        <a:lumOff val="40000"/>
                      </a:schemeClr>
                    </a:solidFill>
                  </a:tcPr>
                </a:tc>
                <a:tc hMerge="1">
                  <a:txBody>
                    <a:bodyPr/>
                    <a:lstStyle/>
                    <a:p>
                      <a:endParaRPr lang="fr-FR"/>
                    </a:p>
                  </a:txBody>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23520"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accent3">
                        <a:lumMod val="60000"/>
                        <a:lumOff val="40000"/>
                      </a:schemeClr>
                    </a:solidFill>
                  </a:tcPr>
                </a:tc>
                <a:extLst>
                  <a:ext uri="{0D108BD9-81ED-4DB2-BD59-A6C34878D82A}">
                    <a16:rowId xmlns:a16="http://schemas.microsoft.com/office/drawing/2014/main" val="1317364216"/>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3 - Préparer les matériaux, les éléments d’ornementation, la quincaillerie</a:t>
                      </a:r>
                      <a:r>
                        <a:rPr lang="fr-FR" sz="1200" b="1" dirty="0">
                          <a:solidFill>
                            <a:srgbClr val="253D75"/>
                          </a:solidFill>
                          <a:effectLst/>
                          <a:highlight>
                            <a:srgbClr val="00FF00"/>
                          </a:highligh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60000"/>
                        <a:lumOff val="40000"/>
                      </a:schemeClr>
                    </a:solidFill>
                  </a:tcPr>
                </a:tc>
                <a:tc hMerge="1">
                  <a:txBody>
                    <a:bodyPr/>
                    <a:lstStyle/>
                    <a:p>
                      <a:endParaRPr lang="fr-FR"/>
                    </a:p>
                  </a:txBody>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23520"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accent3">
                        <a:lumMod val="60000"/>
                        <a:lumOff val="40000"/>
                      </a:schemeClr>
                    </a:solidFill>
                  </a:tcPr>
                </a:tc>
                <a:extLst>
                  <a:ext uri="{0D108BD9-81ED-4DB2-BD59-A6C34878D82A}">
                    <a16:rowId xmlns:a16="http://schemas.microsoft.com/office/drawing/2014/main" val="2027045884"/>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4 - Installer et régler les outillages</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60000"/>
                        <a:lumOff val="40000"/>
                      </a:schemeClr>
                    </a:solidFill>
                  </a:tcPr>
                </a:tc>
                <a:tc hMerge="1">
                  <a:txBody>
                    <a:bodyPr/>
                    <a:lstStyle/>
                    <a:p>
                      <a:endParaRPr lang="fr-FR"/>
                    </a:p>
                  </a:txBody>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23520"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accent3">
                        <a:lumMod val="60000"/>
                        <a:lumOff val="40000"/>
                      </a:schemeClr>
                    </a:solidFill>
                  </a:tcPr>
                </a:tc>
                <a:extLst>
                  <a:ext uri="{0D108BD9-81ED-4DB2-BD59-A6C34878D82A}">
                    <a16:rowId xmlns:a16="http://schemas.microsoft.com/office/drawing/2014/main" val="1939704148"/>
                  </a:ext>
                </a:extLst>
              </a:tr>
              <a:tr h="206560">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5 - Effectuer les opérations manuelles et d’usinage sur machines conventionnelles ou à positionnement numérique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60000"/>
                        <a:lumOff val="40000"/>
                      </a:schemeClr>
                    </a:solidFill>
                  </a:tcPr>
                </a:tc>
                <a:tc hMerge="1">
                  <a:txBody>
                    <a:bodyPr/>
                    <a:lstStyle/>
                    <a:p>
                      <a:endParaRPr lang="fr-FR"/>
                    </a:p>
                  </a:txBody>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23520"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accent3">
                        <a:lumMod val="60000"/>
                        <a:lumOff val="40000"/>
                      </a:schemeClr>
                    </a:solidFill>
                  </a:tcPr>
                </a:tc>
                <a:extLst>
                  <a:ext uri="{0D108BD9-81ED-4DB2-BD59-A6C34878D82A}">
                    <a16:rowId xmlns:a16="http://schemas.microsoft.com/office/drawing/2014/main" val="1941413580"/>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6 - Réaliser les opérations de plaquage</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60000"/>
                        <a:lumOff val="40000"/>
                      </a:schemeClr>
                    </a:solidFill>
                  </a:tcPr>
                </a:tc>
                <a:tc hMerge="1">
                  <a:txBody>
                    <a:bodyPr/>
                    <a:lstStyle/>
                    <a:p>
                      <a:endParaRPr lang="fr-FR"/>
                    </a:p>
                  </a:txBody>
                  <a:tcPr/>
                </a:tc>
                <a:tc>
                  <a:txBody>
                    <a:bodyPr/>
                    <a:lstStyle/>
                    <a:p>
                      <a:pPr marL="259715" indent="-223520" algn="ctr">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23520"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accent3">
                        <a:lumMod val="60000"/>
                        <a:lumOff val="40000"/>
                      </a:schemeClr>
                    </a:solidFill>
                  </a:tcPr>
                </a:tc>
                <a:extLst>
                  <a:ext uri="{0D108BD9-81ED-4DB2-BD59-A6C34878D82A}">
                    <a16:rowId xmlns:a16="http://schemas.microsoft.com/office/drawing/2014/main" val="17769619"/>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476250" algn="l"/>
                        </a:tabLst>
                      </a:pPr>
                      <a:r>
                        <a:rPr lang="fr-FR" sz="1200" b="1" dirty="0">
                          <a:solidFill>
                            <a:srgbClr val="253D75"/>
                          </a:solidFill>
                          <a:effectLst/>
                          <a:latin typeface="Calibri" panose="020F0502020204030204" pitchFamily="34" charset="0"/>
                          <a:cs typeface="Calibri" panose="020F0502020204030204" pitchFamily="34" charset="0"/>
                        </a:rPr>
                        <a:t>7 - Conduire les opérations de montage et de finition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60000"/>
                        <a:lumOff val="40000"/>
                      </a:schemeClr>
                    </a:solidFill>
                  </a:tcPr>
                </a:tc>
                <a:tc hMerge="1">
                  <a:txBody>
                    <a:bodyPr/>
                    <a:lstStyle/>
                    <a:p>
                      <a:endParaRPr lang="fr-FR"/>
                    </a:p>
                  </a:txBody>
                  <a:tcPr/>
                </a:tc>
                <a:tc>
                  <a:txBody>
                    <a:bodyPr/>
                    <a:lstStyle/>
                    <a:p>
                      <a:pPr marL="259715" indent="-223520" algn="ctr">
                        <a:spcAft>
                          <a:spcPts val="0"/>
                        </a:spcAft>
                        <a:tabLst>
                          <a:tab pos="476250" algn="l"/>
                        </a:tabLst>
                      </a:pPr>
                      <a:r>
                        <a:rPr lang="fr-FR" sz="1200" dirty="0">
                          <a:solidFill>
                            <a:srgbClr val="253D75"/>
                          </a:solidFill>
                          <a:effectLst/>
                          <a:latin typeface="Calibri" panose="020F0502020204030204" pitchFamily="34" charset="0"/>
                          <a:cs typeface="Calibri" panose="020F0502020204030204" pitchFamily="34" charset="0"/>
                        </a:rPr>
                        <a: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59715" indent="-223520" algn="ctr">
                        <a:spcAft>
                          <a:spcPts val="0"/>
                        </a:spcAft>
                        <a:tabLst>
                          <a:tab pos="47625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23520" indent="-223520" algn="ctr">
                        <a:spcAft>
                          <a:spcPts val="0"/>
                        </a:spcAft>
                        <a:tabLst>
                          <a:tab pos="47625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accent3">
                        <a:lumMod val="60000"/>
                        <a:lumOff val="40000"/>
                      </a:schemeClr>
                    </a:solidFill>
                  </a:tcPr>
                </a:tc>
                <a:extLst>
                  <a:ext uri="{0D108BD9-81ED-4DB2-BD59-A6C34878D82A}">
                    <a16:rowId xmlns:a16="http://schemas.microsoft.com/office/drawing/2014/main" val="2428263873"/>
                  </a:ext>
                </a:extLst>
              </a:tr>
              <a:tr h="185112">
                <a:tc vMerge="1">
                  <a:txBody>
                    <a:bodyPr/>
                    <a:lstStyle/>
                    <a:p>
                      <a:endParaRPr lang="fr-FR"/>
                    </a:p>
                  </a:txBody>
                  <a:tcPr/>
                </a:tc>
                <a:tc vMerge="1">
                  <a:txBody>
                    <a:bodyPr/>
                    <a:lstStyle/>
                    <a:p>
                      <a:endParaRPr lang="fr-FR"/>
                    </a:p>
                  </a:txBody>
                  <a:tcPr/>
                </a:tc>
                <a:tc gridSpan="2">
                  <a:txBody>
                    <a:bodyPr/>
                    <a:lstStyle/>
                    <a:p>
                      <a:pPr marL="259715" indent="-223520">
                        <a:spcAft>
                          <a:spcPts val="0"/>
                        </a:spcAft>
                        <a:tabLst>
                          <a:tab pos="476250" algn="l"/>
                        </a:tabLst>
                      </a:pPr>
                      <a:r>
                        <a:rPr lang="fr-FR" sz="1200" b="1" dirty="0">
                          <a:solidFill>
                            <a:srgbClr val="253D75"/>
                          </a:solidFill>
                          <a:effectLst/>
                          <a:latin typeface="Calibri" panose="020F0502020204030204" pitchFamily="34" charset="0"/>
                          <a:cs typeface="Calibri" panose="020F0502020204030204" pitchFamily="34" charset="0"/>
                        </a:rPr>
                        <a:t>8 - Conditionner et installer les ouvrages</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60000"/>
                        <a:lumOff val="40000"/>
                      </a:schemeClr>
                    </a:solidFill>
                  </a:tcPr>
                </a:tc>
                <a:tc hMerge="1">
                  <a:txBody>
                    <a:bodyPr/>
                    <a:lstStyle/>
                    <a:p>
                      <a:endParaRPr lang="fr-FR"/>
                    </a:p>
                  </a:txBody>
                  <a:tcPr/>
                </a:tc>
                <a:tc>
                  <a:txBody>
                    <a:bodyPr/>
                    <a:lstStyle/>
                    <a:p>
                      <a:pPr marL="259715" indent="-223520" algn="ctr">
                        <a:spcAft>
                          <a:spcPts val="0"/>
                        </a:spcAft>
                        <a:tabLst>
                          <a:tab pos="476250" algn="l"/>
                        </a:tabLst>
                      </a:pPr>
                      <a:r>
                        <a:rPr lang="fr-FR" sz="1200" dirty="0">
                          <a:solidFill>
                            <a:srgbClr val="253D75"/>
                          </a:solidFill>
                          <a:effectLst/>
                          <a:latin typeface="Calibri" panose="020F0502020204030204" pitchFamily="34" charset="0"/>
                          <a:cs typeface="Calibri" panose="020F0502020204030204" pitchFamily="34" charset="0"/>
                        </a:rPr>
                        <a: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59715" indent="-223520" algn="ctr">
                        <a:spcAft>
                          <a:spcPts val="0"/>
                        </a:spcAft>
                        <a:tabLst>
                          <a:tab pos="47625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23520" indent="-223520" algn="ctr">
                        <a:spcAft>
                          <a:spcPts val="0"/>
                        </a:spcAft>
                        <a:tabLst>
                          <a:tab pos="47625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accent3">
                        <a:lumMod val="60000"/>
                        <a:lumOff val="40000"/>
                      </a:schemeClr>
                    </a:solidFill>
                  </a:tcPr>
                </a:tc>
                <a:extLst>
                  <a:ext uri="{0D108BD9-81ED-4DB2-BD59-A6C34878D82A}">
                    <a16:rowId xmlns:a16="http://schemas.microsoft.com/office/drawing/2014/main" val="2506913717"/>
                  </a:ext>
                </a:extLst>
              </a:tr>
              <a:tr h="329087">
                <a:tc>
                  <a:txBody>
                    <a:bodyPr/>
                    <a:lstStyle/>
                    <a:p>
                      <a:pPr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Maintenir en état</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solidFill>
                      <a:schemeClr val="accent3">
                        <a:lumMod val="60000"/>
                        <a:lumOff val="40000"/>
                      </a:schemeClr>
                    </a:solidFill>
                  </a:tcPr>
                </a:tc>
                <a:tc>
                  <a:txBody>
                    <a:bodyPr/>
                    <a:lstStyle/>
                    <a:p>
                      <a:pPr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C4</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60000"/>
                        <a:lumOff val="40000"/>
                      </a:schemeClr>
                    </a:solidFill>
                  </a:tcPr>
                </a:tc>
                <a:tc gridSpan="2">
                  <a:txBody>
                    <a:bodyPr/>
                    <a:lstStyle/>
                    <a:p>
                      <a:pPr marL="259715" indent="-22352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1 - Effectuer des opérations d’entretien courant</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accent3">
                        <a:lumMod val="60000"/>
                        <a:lumOff val="40000"/>
                      </a:schemeClr>
                    </a:solidFill>
                  </a:tcPr>
                </a:tc>
                <a:tc hMerge="1">
                  <a:txBody>
                    <a:bodyPr/>
                    <a:lstStyle/>
                    <a:p>
                      <a:endParaRPr lang="fr-FR"/>
                    </a:p>
                  </a:txBody>
                  <a:tcPr/>
                </a:tc>
                <a:tc>
                  <a:txBody>
                    <a:bodyPr/>
                    <a:lstStyle/>
                    <a:p>
                      <a:pPr marL="259715" indent="-223520" algn="ctr">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solidFill>
                      <a:schemeClr val="bg1">
                        <a:lumMod val="95000"/>
                      </a:schemeClr>
                    </a:solidFill>
                  </a:tcPr>
                </a:tc>
                <a:tc>
                  <a:txBody>
                    <a:bodyPr/>
                    <a:lstStyle/>
                    <a:p>
                      <a:pPr marL="223520"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solidFill>
                      <a:schemeClr val="accent3">
                        <a:lumMod val="60000"/>
                        <a:lumOff val="40000"/>
                      </a:schemeClr>
                    </a:solidFill>
                  </a:tcPr>
                </a:tc>
                <a:extLst>
                  <a:ext uri="{0D108BD9-81ED-4DB2-BD59-A6C34878D82A}">
                    <a16:rowId xmlns:a16="http://schemas.microsoft.com/office/drawing/2014/main" val="93167966"/>
                  </a:ext>
                </a:extLst>
              </a:tr>
              <a:tr h="185112">
                <a:tc>
                  <a:txBody>
                    <a:bodyPr/>
                    <a:lstStyle/>
                    <a:p>
                      <a:pPr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Communiquer</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L w="9525" cap="flat" cmpd="sng" algn="ctr">
                      <a:solidFill>
                        <a:schemeClr val="accent4">
                          <a:lumMod val="50000"/>
                        </a:schemeClr>
                      </a:solidFill>
                      <a:prstDash val="solid"/>
                      <a:round/>
                      <a:headEnd type="none" w="med" len="med"/>
                      <a:tailEnd type="none" w="med" len="med"/>
                    </a:lnL>
                    <a:lnB w="9525"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a:txBody>
                    <a:bodyPr/>
                    <a:lstStyle/>
                    <a:p>
                      <a:pPr algn="ctr">
                        <a:spcAft>
                          <a:spcPts val="0"/>
                        </a:spcAft>
                      </a:pPr>
                      <a:r>
                        <a:rPr lang="fr-FR" sz="1200" b="1" dirty="0">
                          <a:solidFill>
                            <a:srgbClr val="253D75"/>
                          </a:solidFill>
                          <a:effectLst/>
                          <a:latin typeface="Calibri" panose="020F0502020204030204" pitchFamily="34" charset="0"/>
                          <a:cs typeface="Calibri" panose="020F0502020204030204" pitchFamily="34" charset="0"/>
                        </a:rPr>
                        <a:t>C5</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B w="9525"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gridSpan="2">
                  <a:txBody>
                    <a:bodyPr/>
                    <a:lstStyle/>
                    <a:p>
                      <a:pPr marL="259715" indent="-223520">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1 - Communiquer avec les différents partenaires</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B w="9525"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tc hMerge="1">
                  <a:txBody>
                    <a:bodyPr/>
                    <a:lstStyle/>
                    <a:p>
                      <a:endParaRPr lang="fr-FR"/>
                    </a:p>
                  </a:txBody>
                  <a:tcPr/>
                </a:tc>
                <a:tc>
                  <a:txBody>
                    <a:bodyPr/>
                    <a:lstStyle/>
                    <a:p>
                      <a:pPr marL="259715" indent="-223520" algn="ctr">
                        <a:spcAft>
                          <a:spcPts val="0"/>
                        </a:spcAft>
                        <a:tabLst>
                          <a:tab pos="3060700" algn="l"/>
                        </a:tabLst>
                      </a:pPr>
                      <a:r>
                        <a:rPr lang="fr-FR" sz="1200" dirty="0">
                          <a:solidFill>
                            <a:srgbClr val="253D75"/>
                          </a:solidFill>
                          <a:effectLst/>
                          <a:latin typeface="Calibri" panose="020F0502020204030204" pitchFamily="34" charset="0"/>
                          <a:cs typeface="Calibri" panose="020F0502020204030204" pitchFamily="34" charset="0"/>
                        </a:rPr>
                        <a:t> </a:t>
                      </a:r>
                      <a:endParaRPr lang="fr-FR" sz="1200"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B w="9525" cap="flat" cmpd="sng" algn="ctr">
                      <a:solidFill>
                        <a:schemeClr val="accent4">
                          <a:lumMod val="50000"/>
                        </a:schemeClr>
                      </a:solidFill>
                      <a:prstDash val="solid"/>
                      <a:round/>
                      <a:headEnd type="none" w="med" len="med"/>
                      <a:tailEnd type="none" w="med" len="med"/>
                    </a:lnB>
                    <a:solidFill>
                      <a:schemeClr val="bg1">
                        <a:lumMod val="95000"/>
                      </a:schemeClr>
                    </a:solidFill>
                  </a:tcPr>
                </a:tc>
                <a:tc>
                  <a:txBody>
                    <a:bodyPr/>
                    <a:lstStyle/>
                    <a:p>
                      <a:pPr marL="259715"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 </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B w="9525" cap="flat" cmpd="sng" algn="ctr">
                      <a:solidFill>
                        <a:schemeClr val="accent4">
                          <a:lumMod val="50000"/>
                        </a:schemeClr>
                      </a:solidFill>
                      <a:prstDash val="solid"/>
                      <a:round/>
                      <a:headEnd type="none" w="med" len="med"/>
                      <a:tailEnd type="none" w="med" len="med"/>
                    </a:lnB>
                    <a:solidFill>
                      <a:schemeClr val="bg1">
                        <a:lumMod val="95000"/>
                      </a:schemeClr>
                    </a:solidFill>
                  </a:tcPr>
                </a:tc>
                <a:tc>
                  <a:txBody>
                    <a:bodyPr/>
                    <a:lstStyle/>
                    <a:p>
                      <a:pPr marL="223520" indent="-223520" algn="ctr">
                        <a:spcAft>
                          <a:spcPts val="0"/>
                        </a:spcAft>
                        <a:tabLst>
                          <a:tab pos="3060700" algn="l"/>
                        </a:tabLst>
                      </a:pPr>
                      <a:r>
                        <a:rPr lang="fr-FR" sz="1200" b="1" dirty="0">
                          <a:solidFill>
                            <a:srgbClr val="253D75"/>
                          </a:solidFill>
                          <a:effectLst/>
                          <a:latin typeface="Calibri" panose="020F0502020204030204" pitchFamily="34" charset="0"/>
                          <a:cs typeface="Calibri" panose="020F0502020204030204" pitchFamily="34" charset="0"/>
                        </a:rPr>
                        <a:t>X</a:t>
                      </a:r>
                      <a:endParaRPr lang="fr-FR" sz="12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0583" marR="40583"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3896648306"/>
                  </a:ext>
                </a:extLst>
              </a:tr>
            </a:tbl>
          </a:graphicData>
        </a:graphic>
      </p:graphicFrame>
    </p:spTree>
    <p:extLst>
      <p:ext uri="{BB962C8B-B14F-4D97-AF65-F5344CB8AC3E}">
        <p14:creationId xmlns:p14="http://schemas.microsoft.com/office/powerpoint/2010/main" val="20690993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La certification</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Les épreuves du domaine professionnel </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6" name="Rectangle 5"/>
          <p:cNvSpPr/>
          <p:nvPr/>
        </p:nvSpPr>
        <p:spPr>
          <a:xfrm>
            <a:off x="281470" y="2204864"/>
            <a:ext cx="8683017" cy="3801041"/>
          </a:xfrm>
          <a:prstGeom prst="rect">
            <a:avLst/>
          </a:prstGeom>
        </p:spPr>
        <p:txBody>
          <a:bodyPr wrap="square">
            <a:spAutoFit/>
          </a:bodyPr>
          <a:lstStyle/>
          <a:p>
            <a:pPr>
              <a:spcAft>
                <a:spcPts val="0"/>
              </a:spcAft>
            </a:pP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 </a:t>
            </a:r>
            <a:r>
              <a:rPr lang="fr-FR"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Epreuve - EP.1 - Histoire de l’art de l’ameublement et arts appliqués</a:t>
            </a:r>
            <a:endParaRPr lang="fr-FR"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0"/>
              </a:spcAft>
            </a:pPr>
            <a:endParaRPr lang="fr-FR" sz="1400" dirty="0">
              <a:solidFill>
                <a:srgbClr val="253D75"/>
              </a:solidFill>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0"/>
              </a:spcAf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Elle est composée de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deux parties </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a:t>
            </a:r>
          </a:p>
          <a:p>
            <a:pPr marL="719138" indent="-271463"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première partie :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histoire de l’art de l’ameublement, analyse formelle et stylistique</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30 points,</a:t>
            </a:r>
          </a:p>
          <a:p>
            <a:pPr marL="719138" indent="-271463"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seconde partie :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arts appliqués, réalisation graphique</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50 points.  </a:t>
            </a:r>
          </a:p>
          <a:p>
            <a:pPr algn="just">
              <a:spcBef>
                <a:spcPts val="600"/>
              </a:spcBef>
              <a:spcAft>
                <a:spcPts val="0"/>
              </a:spcAf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Il s’agit pour le candidat :   </a:t>
            </a:r>
          </a:p>
          <a:p>
            <a:pPr marL="719138" indent="-271463"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d’</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effectuer</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à partir d’un ensemble de documents donnés portant sur un contexte (période, mouvement, style, artiste, artisan…), l’</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analyse</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stylistique et esthétique </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de productions et/ou de mobiliers d’ébénisterie d’art ;  </a:t>
            </a:r>
          </a:p>
          <a:p>
            <a:pPr marL="719138" indent="-271463"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d’</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exploiter ces données </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et/ou d’autres, pour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répondre</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dans le respect du cahier des charges,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à une problématique </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simple en proposant une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traduction graphique </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de solutions esthétiques et techniques.    </a:t>
            </a:r>
          </a:p>
        </p:txBody>
      </p:sp>
    </p:spTree>
    <p:extLst>
      <p:ext uri="{BB962C8B-B14F-4D97-AF65-F5344CB8AC3E}">
        <p14:creationId xmlns:p14="http://schemas.microsoft.com/office/powerpoint/2010/main" val="2403583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La certification</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Les épreuves du domaine professionnel </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6" name="Rectangle 5"/>
          <p:cNvSpPr/>
          <p:nvPr/>
        </p:nvSpPr>
        <p:spPr>
          <a:xfrm>
            <a:off x="281470" y="2204864"/>
            <a:ext cx="8683017" cy="4431983"/>
          </a:xfrm>
          <a:prstGeom prst="rect">
            <a:avLst/>
          </a:prstGeom>
        </p:spPr>
        <p:txBody>
          <a:bodyPr wrap="square">
            <a:spAutoFit/>
          </a:bodyPr>
          <a:lstStyle/>
          <a:p>
            <a:pPr>
              <a:spcAft>
                <a:spcPts val="0"/>
              </a:spcAft>
            </a:pPr>
            <a:r>
              <a:rPr lang="fr-FR" sz="16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 </a:t>
            </a:r>
            <a:r>
              <a:rPr lang="fr-FR"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Epreuve - EP.2 - Analyse de l’ouvrage et préparation de la fabrication </a:t>
            </a:r>
            <a:endParaRPr lang="fr-FR" sz="1600"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0"/>
              </a:spcAft>
            </a:pPr>
            <a:endParaRPr lang="fr-FR" sz="1400" dirty="0">
              <a:solidFill>
                <a:srgbClr val="253D75"/>
              </a:solidFill>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0"/>
              </a:spcAf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Elle est composée de deux parties :  </a:t>
            </a:r>
          </a:p>
          <a:p>
            <a:pPr marL="719138" indent="-28575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première partie :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analyse technique de l’ouvrage</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a:t>
            </a:r>
          </a:p>
          <a:p>
            <a:pPr marL="719138" indent="-28575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seconde partie :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préparation de la fabrication</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a:t>
            </a:r>
          </a:p>
          <a:p>
            <a:pPr marL="433388" algn="just">
              <a:spcBef>
                <a:spcPts val="600"/>
              </a:spcBef>
              <a:spcAft>
                <a:spcPts val="0"/>
              </a:spcAft>
            </a:pPr>
            <a:endPar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0"/>
              </a:spcAf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Il s’agit pour le candidat :</a:t>
            </a:r>
          </a:p>
          <a:p>
            <a:pPr marL="719138" indent="-271463"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d’identifier les diverses interventions prévues, </a:t>
            </a:r>
          </a:p>
          <a:p>
            <a:pPr marL="719138" indent="-271463"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d’énoncer les caractéristiques essentielles de l’ouvrage, </a:t>
            </a:r>
          </a:p>
          <a:p>
            <a:pPr marL="719138" indent="-271463"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de traduire graphiquement les informations ou solutions techniques, </a:t>
            </a:r>
          </a:p>
          <a:p>
            <a:pPr marL="719138" indent="-271463"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de lister les opérations à effectuer, </a:t>
            </a:r>
          </a:p>
          <a:p>
            <a:pPr marL="719138" indent="-271463"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d’organiser son poste de travail et de prévoir les matériels, outillages et matériaux nécessaires. </a:t>
            </a:r>
          </a:p>
          <a:p>
            <a:pPr algn="just">
              <a:spcBef>
                <a:spcPts val="600"/>
              </a:spcBef>
              <a:spcAft>
                <a:spcPts val="0"/>
              </a:spcAft>
            </a:pPr>
            <a:endParaRPr lang="fr-FR" sz="1600" dirty="0">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145566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La certification</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Les épreuves du domaine professionnel </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6" name="Rectangle 5"/>
          <p:cNvSpPr/>
          <p:nvPr/>
        </p:nvSpPr>
        <p:spPr>
          <a:xfrm>
            <a:off x="281470" y="2204864"/>
            <a:ext cx="8683017" cy="4139595"/>
          </a:xfrm>
          <a:prstGeom prst="rect">
            <a:avLst/>
          </a:prstGeom>
        </p:spPr>
        <p:txBody>
          <a:bodyPr wrap="square">
            <a:spAutoFit/>
          </a:bodyPr>
          <a:lstStyle/>
          <a:p>
            <a:pPr>
              <a:spcAft>
                <a:spcPts val="0"/>
              </a:spcAft>
            </a:pPr>
            <a:r>
              <a:rPr lang="fr-FR"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EP.3 - Fabrication et installation d’un mobilier </a:t>
            </a:r>
            <a:endParaRPr lang="fr-FR"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0"/>
              </a:spcAft>
            </a:pPr>
            <a:endPar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0"/>
              </a:spcAf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Elle est composée de deux parties :  </a:t>
            </a:r>
          </a:p>
          <a:p>
            <a:pPr marL="895350" indent="-26670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première partie :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fabrication d’un mobilier</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a:t>
            </a:r>
          </a:p>
          <a:p>
            <a:pPr marL="895350" indent="-26670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seconde partie :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présentation orale</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a:t>
            </a:r>
          </a:p>
          <a:p>
            <a:pPr algn="just">
              <a:spcBef>
                <a:spcPts val="600"/>
              </a:spcBef>
              <a:spcAft>
                <a:spcPts val="0"/>
              </a:spcAft>
            </a:pPr>
            <a:endPar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endParaRPr>
          </a:p>
          <a:p>
            <a:pPr algn="just">
              <a:spcBef>
                <a:spcPts val="600"/>
              </a:spcBef>
              <a:spcAft>
                <a:spcPts val="0"/>
              </a:spcAf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L’épreuve s’appuie sur des documents définissant l’ouvrage (ou une partie d’ouvrage) à réaliser. A partir des moyens matériels fournis, le candidat sera amené à :</a:t>
            </a:r>
          </a:p>
          <a:p>
            <a:pPr marL="895350" indent="-26670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organiser son poste de travail, </a:t>
            </a:r>
          </a:p>
          <a:p>
            <a:pPr marL="895350" indent="-26670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préparer les tracés professionnels d’exécution,</a:t>
            </a:r>
          </a:p>
          <a:p>
            <a:pPr marL="895350" indent="-26670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fabriquer, monter, finir l’ouvrage,</a:t>
            </a:r>
          </a:p>
          <a:p>
            <a:pPr marL="895350" indent="-26670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conditionner et installer l’ouvrage ou le produit en respectant les règles de sécurité.</a:t>
            </a:r>
          </a:p>
          <a:p>
            <a:pPr algn="just">
              <a:spcBef>
                <a:spcPts val="600"/>
              </a:spcBef>
              <a:spcAft>
                <a:spcPts val="0"/>
              </a:spcAft>
            </a:pPr>
            <a:endParaRPr lang="fr-FR" sz="1600" dirty="0">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235199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La certification</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Les épreuves du domaine professionnel </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6" name="Rectangle 5"/>
          <p:cNvSpPr/>
          <p:nvPr/>
        </p:nvSpPr>
        <p:spPr>
          <a:xfrm>
            <a:off x="4791241" y="2636912"/>
            <a:ext cx="4248472" cy="4170372"/>
          </a:xfrm>
          <a:prstGeom prst="rect">
            <a:avLst/>
          </a:prstGeom>
        </p:spPr>
        <p:txBody>
          <a:bodyPr wrap="square">
            <a:spAutoFit/>
          </a:bodyPr>
          <a:lstStyle/>
          <a:p>
            <a:pPr algn="just">
              <a:spcBef>
                <a:spcPts val="600"/>
              </a:spcBef>
              <a:spcAft>
                <a:spcPts val="0"/>
              </a:spcAft>
            </a:pP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Contrôle en cours de formation </a:t>
            </a:r>
          </a:p>
          <a:p>
            <a:pPr marL="285750" indent="-28575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Une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situation d'évaluation en centre de formation </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Fabrication d’un mobilier </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(60 points) </a:t>
            </a:r>
          </a:p>
          <a:p>
            <a:pPr marL="285750" indent="-28575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Une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situation d'évaluation en entreprise sur l’ensemble des compétences de l’épreuve (fabrication et notamment sur l’installation) </a:t>
            </a:r>
          </a:p>
          <a:p>
            <a:pPr marL="447675" indent="-180975" algn="just">
              <a:spcBef>
                <a:spcPts val="600"/>
              </a:spcBef>
              <a:spcAft>
                <a:spcPts val="0"/>
              </a:spcAft>
              <a:buAutoNum type="alphaUcPeriod"/>
              <a:tabLst>
                <a:tab pos="447675" algn="l"/>
              </a:tabLs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Évaluation des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activités développées en entreprise </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(30 points), </a:t>
            </a:r>
          </a:p>
          <a:p>
            <a:pPr marL="447675" indent="-180975" algn="just">
              <a:spcBef>
                <a:spcPts val="600"/>
              </a:spcBef>
              <a:spcAft>
                <a:spcPts val="0"/>
              </a:spcAft>
              <a:buAutoNum type="alphaUcPeriod"/>
              <a:tabLst>
                <a:tab pos="447675" algn="l"/>
              </a:tabLs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Évaluation d’un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rapport d’activités </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rédigé par le candidat - Présentation orale d’un rapport d’activités numérique - durée 15 min (5 min exposé, 10 min interrogation avec le jury) (10 points).</a:t>
            </a:r>
          </a:p>
          <a:p>
            <a:pPr marL="628650" algn="just">
              <a:spcBef>
                <a:spcPts val="600"/>
              </a:spcBef>
              <a:spcAft>
                <a:spcPts val="0"/>
              </a:spcAft>
            </a:pPr>
            <a:endPar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endParaRPr>
          </a:p>
        </p:txBody>
      </p:sp>
      <p:sp>
        <p:nvSpPr>
          <p:cNvPr id="8" name="Rectangle 7"/>
          <p:cNvSpPr/>
          <p:nvPr/>
        </p:nvSpPr>
        <p:spPr>
          <a:xfrm>
            <a:off x="280800" y="2206800"/>
            <a:ext cx="4930217" cy="369332"/>
          </a:xfrm>
          <a:prstGeom prst="rect">
            <a:avLst/>
          </a:prstGeom>
        </p:spPr>
        <p:txBody>
          <a:bodyPr wrap="square">
            <a:spAutoFit/>
          </a:bodyPr>
          <a:lstStyle/>
          <a:p>
            <a:pPr>
              <a:spcAft>
                <a:spcPts val="0"/>
              </a:spcAft>
            </a:pPr>
            <a:r>
              <a:rPr lang="fr-FR" b="1"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rPr>
              <a:t>EP.3 - Fabrication et installation d’un mobilier </a:t>
            </a:r>
            <a:endParaRPr lang="fr-FR" sz="1600" dirty="0">
              <a:solidFill>
                <a:srgbClr val="253D75"/>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Calibri" panose="020F0502020204030204" pitchFamily="34" charset="0"/>
            </a:endParaRPr>
          </a:p>
        </p:txBody>
      </p:sp>
      <p:sp>
        <p:nvSpPr>
          <p:cNvPr id="3" name="Rectangle 2"/>
          <p:cNvSpPr/>
          <p:nvPr/>
        </p:nvSpPr>
        <p:spPr>
          <a:xfrm>
            <a:off x="433871" y="2650014"/>
            <a:ext cx="4114800" cy="2462213"/>
          </a:xfrm>
          <a:prstGeom prst="rect">
            <a:avLst/>
          </a:prstGeom>
        </p:spPr>
        <p:txBody>
          <a:bodyPr wrap="square">
            <a:spAutoFit/>
          </a:bodyPr>
          <a:lstStyle/>
          <a:p>
            <a:pPr algn="just">
              <a:spcBef>
                <a:spcPts val="600"/>
              </a:spcBef>
              <a:spcAft>
                <a:spcPts val="0"/>
              </a:spcAft>
            </a:pP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Epreuve ponctuelle</a:t>
            </a:r>
          </a:p>
          <a:p>
            <a:pPr marL="285750" indent="-28575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Partie A :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Fabrication d’un mobilier </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durée 20 heures (80 points),</a:t>
            </a:r>
          </a:p>
          <a:p>
            <a:pPr marL="285750" indent="-285750" algn="just">
              <a:spcBef>
                <a:spcPts val="600"/>
              </a:spcBef>
              <a:spcAft>
                <a:spcPts val="0"/>
              </a:spcAft>
              <a:buFont typeface="Wingdings" panose="05000000000000000000" pitchFamily="2" charset="2"/>
              <a:buChar char="±"/>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Partie B : </a:t>
            </a:r>
            <a:r>
              <a:rPr lang="fr-FR" sz="1600" b="1" dirty="0">
                <a:solidFill>
                  <a:srgbClr val="253D75"/>
                </a:solidFill>
                <a:latin typeface="Calibri" panose="020F0502020204030204" pitchFamily="34" charset="0"/>
                <a:ea typeface="Times New Roman" panose="02020603050405020304" pitchFamily="18" charset="0"/>
                <a:cs typeface="Calibri" panose="020F0502020204030204" pitchFamily="34" charset="0"/>
              </a:rPr>
              <a:t>Présentation orale d‘une situation d’installation </a:t>
            </a: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d’un mobilier sur la base d’un dossier technique fourni - durée 1 heure (45 min préparation, 5 min exposé, 10 min interrogation avec le jury) (20 points).</a:t>
            </a:r>
          </a:p>
        </p:txBody>
      </p:sp>
      <p:cxnSp>
        <p:nvCxnSpPr>
          <p:cNvPr id="10" name="Connecteur droit 9"/>
          <p:cNvCxnSpPr>
            <a:cxnSpLocks/>
          </p:cNvCxnSpPr>
          <p:nvPr/>
        </p:nvCxnSpPr>
        <p:spPr>
          <a:xfrm>
            <a:off x="467544" y="3586118"/>
            <a:ext cx="0" cy="1728192"/>
          </a:xfrm>
          <a:prstGeom prst="line">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cxnSp>
        <p:nvCxnSpPr>
          <p:cNvPr id="15" name="Connecteur droit 14"/>
          <p:cNvCxnSpPr>
            <a:cxnSpLocks/>
          </p:cNvCxnSpPr>
          <p:nvPr/>
        </p:nvCxnSpPr>
        <p:spPr>
          <a:xfrm>
            <a:off x="450000" y="3586118"/>
            <a:ext cx="681745" cy="0"/>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cxnSp>
      <p:cxnSp>
        <p:nvCxnSpPr>
          <p:cNvPr id="18" name="Connecteur droit 17"/>
          <p:cNvCxnSpPr>
            <a:cxnSpLocks/>
          </p:cNvCxnSpPr>
          <p:nvPr/>
        </p:nvCxnSpPr>
        <p:spPr>
          <a:xfrm>
            <a:off x="4788024" y="3802142"/>
            <a:ext cx="0" cy="1512000"/>
          </a:xfrm>
          <a:prstGeom prst="line">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cxnSp>
        <p:nvCxnSpPr>
          <p:cNvPr id="19" name="Connecteur droit 18"/>
          <p:cNvCxnSpPr>
            <a:cxnSpLocks/>
          </p:cNvCxnSpPr>
          <p:nvPr/>
        </p:nvCxnSpPr>
        <p:spPr>
          <a:xfrm>
            <a:off x="4770480" y="3802142"/>
            <a:ext cx="681745" cy="0"/>
          </a:xfrm>
          <a:prstGeom prst="line">
            <a:avLst/>
          </a:prstGeom>
          <a:ln>
            <a:headEnd type="none" w="med" len="med"/>
            <a:tailEnd type="none" w="med" len="med"/>
          </a:ln>
        </p:spPr>
        <p:style>
          <a:lnRef idx="3">
            <a:schemeClr val="accent4"/>
          </a:lnRef>
          <a:fillRef idx="0">
            <a:schemeClr val="accent4"/>
          </a:fillRef>
          <a:effectRef idx="2">
            <a:schemeClr val="accent4"/>
          </a:effectRef>
          <a:fontRef idx="minor">
            <a:schemeClr val="tx1"/>
          </a:fontRef>
        </p:style>
      </p:cxnSp>
      <p:cxnSp>
        <p:nvCxnSpPr>
          <p:cNvPr id="21" name="Connecteur droit 20"/>
          <p:cNvCxnSpPr/>
          <p:nvPr/>
        </p:nvCxnSpPr>
        <p:spPr>
          <a:xfrm>
            <a:off x="4644008" y="2650014"/>
            <a:ext cx="0" cy="4019346"/>
          </a:xfrm>
          <a:prstGeom prst="line">
            <a:avLst/>
          </a:prstGeom>
          <a:ln w="19050">
            <a:prstDash val="lgDash"/>
            <a:headEnd type="none" w="med" len="med"/>
            <a:tailEnd type="none" w="med" len="med"/>
          </a:ln>
        </p:spPr>
        <p:style>
          <a:lnRef idx="3">
            <a:schemeClr val="accent4"/>
          </a:lnRef>
          <a:fillRef idx="0">
            <a:schemeClr val="accent4"/>
          </a:fillRef>
          <a:effectRef idx="2">
            <a:schemeClr val="accent4"/>
          </a:effectRef>
          <a:fontRef idx="minor">
            <a:schemeClr val="tx1"/>
          </a:fontRef>
        </p:style>
      </p:cxnSp>
      <p:sp>
        <p:nvSpPr>
          <p:cNvPr id="2" name="Rectangle 1"/>
          <p:cNvSpPr/>
          <p:nvPr/>
        </p:nvSpPr>
        <p:spPr>
          <a:xfrm>
            <a:off x="286035" y="5314310"/>
            <a:ext cx="4646005" cy="1192634"/>
          </a:xfrm>
          <a:prstGeom prst="rect">
            <a:avLst/>
          </a:prstGeom>
          <a:solidFill>
            <a:schemeClr val="accent3">
              <a:lumMod val="20000"/>
              <a:lumOff val="80000"/>
            </a:schemeClr>
          </a:solidFill>
          <a:ln>
            <a:solidFill>
              <a:srgbClr val="253D75"/>
            </a:solidFill>
          </a:ln>
        </p:spPr>
        <p:txBody>
          <a:bodyPr wrap="square">
            <a:spAutoFit/>
          </a:bodyPr>
          <a:lstStyle/>
          <a:p>
            <a:pPr>
              <a:spcAft>
                <a:spcPts val="0"/>
              </a:spcAf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L’évaluation portera sur les compétences suivantes :  </a:t>
            </a:r>
          </a:p>
          <a:p>
            <a:pPr algn="just">
              <a:spcBef>
                <a:spcPts val="300"/>
              </a:spcBef>
              <a:spcAft>
                <a:spcPts val="0"/>
              </a:spcAf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C3.8 - Conditionner et installer les ouvrages.</a:t>
            </a:r>
          </a:p>
          <a:p>
            <a:pPr algn="just">
              <a:spcBef>
                <a:spcPts val="300"/>
              </a:spcBef>
              <a:spcAft>
                <a:spcPts val="0"/>
              </a:spcAf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C4.1 - Effectuer des opérations d’entretien courant.</a:t>
            </a:r>
          </a:p>
          <a:p>
            <a:pPr algn="just">
              <a:spcBef>
                <a:spcPts val="300"/>
              </a:spcBef>
              <a:spcAft>
                <a:spcPts val="0"/>
              </a:spcAft>
            </a:pPr>
            <a:r>
              <a:rPr lang="fr-FR" sz="1600" dirty="0">
                <a:solidFill>
                  <a:srgbClr val="253D75"/>
                </a:solidFill>
                <a:latin typeface="Calibri" panose="020F0502020204030204" pitchFamily="34" charset="0"/>
                <a:ea typeface="Times New Roman" panose="02020603050405020304" pitchFamily="18" charset="0"/>
                <a:cs typeface="Calibri" panose="020F0502020204030204" pitchFamily="34" charset="0"/>
              </a:rPr>
              <a:t>- C5.1 - Communiquer avec les différents partenaires.</a:t>
            </a:r>
          </a:p>
        </p:txBody>
      </p:sp>
    </p:spTree>
    <p:extLst>
      <p:ext uri="{BB962C8B-B14F-4D97-AF65-F5344CB8AC3E}">
        <p14:creationId xmlns:p14="http://schemas.microsoft.com/office/powerpoint/2010/main" val="821483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au 1"/>
          <p:cNvGraphicFramePr>
            <a:graphicFrameLocks noGrp="1"/>
          </p:cNvGraphicFramePr>
          <p:nvPr>
            <p:extLst>
              <p:ext uri="{D42A27DB-BD31-4B8C-83A1-F6EECF244321}">
                <p14:modId xmlns:p14="http://schemas.microsoft.com/office/powerpoint/2010/main" val="715524861"/>
              </p:ext>
            </p:extLst>
          </p:nvPr>
        </p:nvGraphicFramePr>
        <p:xfrm>
          <a:off x="324000" y="2136331"/>
          <a:ext cx="8496000" cy="4605037"/>
        </p:xfrm>
        <a:graphic>
          <a:graphicData uri="http://schemas.openxmlformats.org/drawingml/2006/table">
            <a:tbl>
              <a:tblPr>
                <a:tableStyleId>{5C22544A-7EE6-4342-B048-85BDC9FD1C3A}</a:tableStyleId>
              </a:tblPr>
              <a:tblGrid>
                <a:gridCol w="3780000">
                  <a:extLst>
                    <a:ext uri="{9D8B030D-6E8A-4147-A177-3AD203B41FA5}">
                      <a16:colId xmlns:a16="http://schemas.microsoft.com/office/drawing/2014/main" val="3623780154"/>
                    </a:ext>
                  </a:extLst>
                </a:gridCol>
                <a:gridCol w="468000">
                  <a:extLst>
                    <a:ext uri="{9D8B030D-6E8A-4147-A177-3AD203B41FA5}">
                      <a16:colId xmlns:a16="http://schemas.microsoft.com/office/drawing/2014/main" val="2892174196"/>
                    </a:ext>
                  </a:extLst>
                </a:gridCol>
                <a:gridCol w="3780000">
                  <a:extLst>
                    <a:ext uri="{9D8B030D-6E8A-4147-A177-3AD203B41FA5}">
                      <a16:colId xmlns:a16="http://schemas.microsoft.com/office/drawing/2014/main" val="110987353"/>
                    </a:ext>
                  </a:extLst>
                </a:gridCol>
                <a:gridCol w="468000">
                  <a:extLst>
                    <a:ext uri="{9D8B030D-6E8A-4147-A177-3AD203B41FA5}">
                      <a16:colId xmlns:a16="http://schemas.microsoft.com/office/drawing/2014/main" val="2994689409"/>
                    </a:ext>
                  </a:extLst>
                </a:gridCol>
              </a:tblGrid>
              <a:tr h="414045">
                <a:tc gridSpan="2">
                  <a:txBody>
                    <a:bodyPr/>
                    <a:lstStyle/>
                    <a:p>
                      <a:pPr algn="ctr">
                        <a:spcBef>
                          <a:spcPts val="0"/>
                        </a:spcBef>
                        <a:spcAft>
                          <a:spcPts val="0"/>
                        </a:spcAft>
                      </a:pPr>
                      <a:r>
                        <a:rPr lang="fr-FR" sz="1600" b="1" dirty="0">
                          <a:solidFill>
                            <a:schemeClr val="accent4">
                              <a:lumMod val="50000"/>
                            </a:schemeClr>
                          </a:solidFill>
                          <a:effectLst/>
                          <a:latin typeface="Calibri" panose="020F0502020204030204" pitchFamily="34" charset="0"/>
                          <a:cs typeface="Calibri" panose="020F0502020204030204" pitchFamily="34" charset="0"/>
                        </a:rPr>
                        <a:t>Certificat d’aptitude professionnelle Ébéniste</a:t>
                      </a:r>
                    </a:p>
                    <a:p>
                      <a:pPr algn="ctr">
                        <a:spcBef>
                          <a:spcPts val="0"/>
                        </a:spcBef>
                        <a:spcAft>
                          <a:spcPts val="0"/>
                        </a:spcAft>
                      </a:pPr>
                      <a:r>
                        <a:rPr lang="fr-FR" sz="1600" b="1" dirty="0">
                          <a:solidFill>
                            <a:schemeClr val="accent4">
                              <a:lumMod val="50000"/>
                            </a:schemeClr>
                          </a:solidFill>
                          <a:effectLst/>
                          <a:latin typeface="Calibri" panose="020F0502020204030204" pitchFamily="34" charset="0"/>
                          <a:cs typeface="Calibri" panose="020F0502020204030204" pitchFamily="34" charset="0"/>
                        </a:rPr>
                        <a:t>défini par l’arrêté du 11 juillet 2000</a:t>
                      </a:r>
                      <a:endParaRPr lang="fr-FR" sz="1600" b="1"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9525" cap="flat" cmpd="sng" algn="ctr">
                      <a:solidFill>
                        <a:schemeClr val="accent4">
                          <a:lumMod val="50000"/>
                        </a:schemeClr>
                      </a:solidFill>
                      <a:prstDash val="solid"/>
                      <a:round/>
                      <a:headEnd type="none" w="med" len="med"/>
                      <a:tailEnd type="none" w="med" len="med"/>
                    </a:lnL>
                    <a:lnR w="2857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40000"/>
                        <a:lumOff val="60000"/>
                      </a:schemeClr>
                    </a:solidFill>
                  </a:tcPr>
                </a:tc>
                <a:tc hMerge="1">
                  <a:txBody>
                    <a:bodyPr/>
                    <a:lstStyle/>
                    <a:p>
                      <a:endParaRPr lang="fr-FR"/>
                    </a:p>
                  </a:txBody>
                  <a:tcPr/>
                </a:tc>
                <a:tc gridSpan="2">
                  <a:txBody>
                    <a:bodyPr/>
                    <a:lstStyle/>
                    <a:p>
                      <a:pPr algn="ctr">
                        <a:spcBef>
                          <a:spcPts val="0"/>
                        </a:spcBef>
                        <a:spcAft>
                          <a:spcPts val="0"/>
                        </a:spcAft>
                      </a:pPr>
                      <a:r>
                        <a:rPr lang="fr-FR" sz="1600" b="1" dirty="0">
                          <a:solidFill>
                            <a:schemeClr val="accent4">
                              <a:lumMod val="50000"/>
                            </a:schemeClr>
                          </a:solidFill>
                          <a:effectLst/>
                          <a:latin typeface="Calibri" panose="020F0502020204030204" pitchFamily="34" charset="0"/>
                          <a:cs typeface="Calibri" panose="020F0502020204030204" pitchFamily="34" charset="0"/>
                        </a:rPr>
                        <a:t>Certificat d’aptitude professionnelle Ébéniste</a:t>
                      </a:r>
                    </a:p>
                    <a:p>
                      <a:pPr algn="ctr">
                        <a:spcBef>
                          <a:spcPts val="0"/>
                        </a:spcBef>
                        <a:spcAft>
                          <a:spcPts val="0"/>
                        </a:spcAft>
                      </a:pPr>
                      <a:r>
                        <a:rPr lang="fr-FR" sz="1600" b="1" dirty="0">
                          <a:solidFill>
                            <a:schemeClr val="accent4">
                              <a:lumMod val="50000"/>
                            </a:schemeClr>
                          </a:solidFill>
                          <a:effectLst/>
                          <a:latin typeface="Calibri" panose="020F0502020204030204" pitchFamily="34" charset="0"/>
                          <a:cs typeface="Calibri" panose="020F0502020204030204" pitchFamily="34" charset="0"/>
                        </a:rPr>
                        <a:t>défini par le présent arrêté</a:t>
                      </a:r>
                      <a:endParaRPr lang="fr-FR" sz="1600" b="1"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2857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20000"/>
                        <a:lumOff val="80000"/>
                      </a:schemeClr>
                    </a:solidFill>
                  </a:tcPr>
                </a:tc>
                <a:tc hMerge="1">
                  <a:txBody>
                    <a:bodyPr/>
                    <a:lstStyle/>
                    <a:p>
                      <a:endParaRPr lang="fr-FR"/>
                    </a:p>
                  </a:txBody>
                  <a:tcPr/>
                </a:tc>
                <a:extLst>
                  <a:ext uri="{0D108BD9-81ED-4DB2-BD59-A6C34878D82A}">
                    <a16:rowId xmlns:a16="http://schemas.microsoft.com/office/drawing/2014/main" val="278308855"/>
                  </a:ext>
                </a:extLst>
              </a:tr>
              <a:tr h="139168">
                <a:tc gridSpan="4">
                  <a:txBody>
                    <a:bodyPr/>
                    <a:lstStyle/>
                    <a:p>
                      <a:pPr algn="ctr">
                        <a:spcBef>
                          <a:spcPts val="600"/>
                        </a:spcBef>
                        <a:spcAft>
                          <a:spcPts val="600"/>
                        </a:spcAft>
                      </a:pPr>
                      <a:r>
                        <a:rPr lang="fr-FR" sz="1600" b="1" dirty="0">
                          <a:solidFill>
                            <a:schemeClr val="accent4">
                              <a:lumMod val="50000"/>
                            </a:schemeClr>
                          </a:solidFill>
                          <a:effectLst/>
                          <a:latin typeface="Calibri" panose="020F0502020204030204" pitchFamily="34" charset="0"/>
                          <a:cs typeface="Calibri" panose="020F0502020204030204" pitchFamily="34" charset="0"/>
                        </a:rPr>
                        <a:t>UNITÉS PROFESSIONNELLES</a:t>
                      </a:r>
                      <a:endParaRPr lang="fr-FR" sz="1600" b="1"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3880909008"/>
                  </a:ext>
                </a:extLst>
              </a:tr>
              <a:tr h="695841">
                <a:tc>
                  <a:txBody>
                    <a:bodyPr/>
                    <a:lstStyle/>
                    <a:p>
                      <a:pPr marL="450850" indent="-450850">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EP1 – Étude de construction, préparation du travail et technologie </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marL="17780" algn="ctr">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UP1</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2857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tc>
                  <a:txBody>
                    <a:bodyPr/>
                    <a:lstStyle/>
                    <a:p>
                      <a:pPr marL="439420" indent="-392430">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EP2 </a:t>
                      </a:r>
                      <a:r>
                        <a:rPr lang="fr-FR" sz="1400" dirty="0">
                          <a:solidFill>
                            <a:schemeClr val="accent4">
                              <a:lumMod val="50000"/>
                            </a:schemeClr>
                          </a:solidFill>
                          <a:effectLst/>
                          <a:latin typeface="Calibri" panose="020F0502020204030204" pitchFamily="34" charset="0"/>
                          <a:cs typeface="Calibri" panose="020F0502020204030204" pitchFamily="34" charset="0"/>
                          <a:sym typeface="Symbol" panose="05050102010706020507" pitchFamily="18" charset="2"/>
                        </a:rPr>
                        <a:t></a:t>
                      </a:r>
                      <a:r>
                        <a:rPr lang="fr-FR" sz="1400" dirty="0">
                          <a:solidFill>
                            <a:schemeClr val="accent4">
                              <a:lumMod val="50000"/>
                            </a:schemeClr>
                          </a:solidFill>
                          <a:effectLst/>
                          <a:latin typeface="Calibri" panose="020F0502020204030204" pitchFamily="34" charset="0"/>
                          <a:cs typeface="Calibri" panose="020F0502020204030204" pitchFamily="34" charset="0"/>
                        </a:rPr>
                        <a:t> Analyse de l’ouvrage et préparation de la fabrication </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2857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UP2</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916805932"/>
                  </a:ext>
                </a:extLst>
              </a:tr>
              <a:tr h="695841">
                <a:tc>
                  <a:txBody>
                    <a:bodyPr/>
                    <a:lstStyle/>
                    <a:p>
                      <a:pPr marL="364490" indent="-364490">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EP2 – Analyse formelle et stylistique et réalisation graphique</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marL="17780" algn="ctr">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UP2</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2857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tc>
                  <a:txBody>
                    <a:bodyPr/>
                    <a:lstStyle/>
                    <a:p>
                      <a:pPr marL="450850" indent="-450850">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EP1 </a:t>
                      </a:r>
                      <a:r>
                        <a:rPr lang="fr-FR" sz="1400" dirty="0">
                          <a:solidFill>
                            <a:schemeClr val="accent4">
                              <a:lumMod val="50000"/>
                            </a:schemeClr>
                          </a:solidFill>
                          <a:effectLst/>
                          <a:latin typeface="Calibri" panose="020F0502020204030204" pitchFamily="34" charset="0"/>
                          <a:cs typeface="Calibri" panose="020F0502020204030204" pitchFamily="34" charset="0"/>
                          <a:sym typeface="Symbol" panose="05050102010706020507" pitchFamily="18" charset="2"/>
                        </a:rPr>
                        <a:t></a:t>
                      </a:r>
                      <a:r>
                        <a:rPr lang="fr-FR" sz="1400" dirty="0">
                          <a:solidFill>
                            <a:schemeClr val="accent4">
                              <a:lumMod val="50000"/>
                            </a:schemeClr>
                          </a:solidFill>
                          <a:effectLst/>
                          <a:latin typeface="Calibri" panose="020F0502020204030204" pitchFamily="34" charset="0"/>
                          <a:cs typeface="Calibri" panose="020F0502020204030204" pitchFamily="34" charset="0"/>
                        </a:rPr>
                        <a:t> Histoire de l’art de l’ameublement et arts appliqués                                                       </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2857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UP1</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1422222826"/>
                  </a:ext>
                </a:extLst>
              </a:tr>
              <a:tr h="347921">
                <a:tc>
                  <a:txBody>
                    <a:bodyPr/>
                    <a:lstStyle/>
                    <a:p>
                      <a:pPr>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EP3 – Fabrication d’un ouvrage d’ébénisterie </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marL="17780" algn="ctr">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UP3</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2857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tc>
                  <a:txBody>
                    <a:bodyPr/>
                    <a:lstStyle/>
                    <a:p>
                      <a:pPr marL="45720">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EP3 </a:t>
                      </a:r>
                      <a:r>
                        <a:rPr lang="fr-FR" sz="1400" dirty="0">
                          <a:solidFill>
                            <a:schemeClr val="accent4">
                              <a:lumMod val="50000"/>
                            </a:schemeClr>
                          </a:solidFill>
                          <a:effectLst/>
                          <a:latin typeface="Calibri" panose="020F0502020204030204" pitchFamily="34" charset="0"/>
                          <a:cs typeface="Calibri" panose="020F0502020204030204" pitchFamily="34" charset="0"/>
                          <a:sym typeface="Symbol" panose="05050102010706020507" pitchFamily="18" charset="2"/>
                        </a:rPr>
                        <a:t></a:t>
                      </a:r>
                      <a:r>
                        <a:rPr lang="fr-FR" sz="1400" dirty="0">
                          <a:solidFill>
                            <a:schemeClr val="accent4">
                              <a:lumMod val="50000"/>
                            </a:schemeClr>
                          </a:solidFill>
                          <a:effectLst/>
                          <a:latin typeface="Calibri" panose="020F0502020204030204" pitchFamily="34" charset="0"/>
                          <a:cs typeface="Calibri" panose="020F0502020204030204" pitchFamily="34" charset="0"/>
                        </a:rPr>
                        <a:t> Fabrication et installation d’un mobilier</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2857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400" dirty="0">
                          <a:solidFill>
                            <a:schemeClr val="accent4">
                              <a:lumMod val="50000"/>
                            </a:schemeClr>
                          </a:solidFill>
                          <a:effectLst/>
                          <a:latin typeface="Calibri" panose="020F0502020204030204" pitchFamily="34" charset="0"/>
                          <a:cs typeface="Calibri" panose="020F0502020204030204" pitchFamily="34" charset="0"/>
                        </a:rPr>
                        <a:t>UP3</a:t>
                      </a:r>
                      <a:endParaRPr lang="fr-FR" sz="1400" dirty="0">
                        <a:solidFill>
                          <a:schemeClr val="accent4">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202711235"/>
                  </a:ext>
                </a:extLst>
              </a:tr>
              <a:tr h="278336">
                <a:tc gridSpan="4">
                  <a:txBody>
                    <a:bodyPr/>
                    <a:lstStyle/>
                    <a:p>
                      <a:pPr algn="ctr">
                        <a:spcBef>
                          <a:spcPts val="600"/>
                        </a:spcBef>
                        <a:spcAft>
                          <a:spcPts val="600"/>
                        </a:spcAft>
                      </a:pPr>
                      <a:r>
                        <a:rPr lang="fr-FR" sz="1600" b="1" dirty="0">
                          <a:solidFill>
                            <a:srgbClr val="0070C0"/>
                          </a:solidFill>
                          <a:effectLst/>
                          <a:latin typeface="Calibri" panose="020F0502020204030204" pitchFamily="34" charset="0"/>
                          <a:cs typeface="Calibri" panose="020F0502020204030204" pitchFamily="34" charset="0"/>
                        </a:rPr>
                        <a:t>UNITÉS D'ENSEIGNEMENT GÉNÉRAL</a:t>
                      </a:r>
                      <a:endParaRPr lang="fr-FR" sz="1600" b="1"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tc hMerge="1">
                  <a:txBody>
                    <a:bodyPr/>
                    <a:lstStyle/>
                    <a:p>
                      <a:endParaRPr lang="fr-FR"/>
                    </a:p>
                  </a:txBody>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val="1167007137"/>
                  </a:ext>
                </a:extLst>
              </a:tr>
              <a:tr h="579868">
                <a:tc>
                  <a:txBody>
                    <a:bodyPr/>
                    <a:lstStyle/>
                    <a:p>
                      <a:pPr marL="45720">
                        <a:spcBef>
                          <a:spcPts val="600"/>
                        </a:spcBef>
                        <a:spcAft>
                          <a:spcPts val="600"/>
                        </a:spcAft>
                      </a:pPr>
                      <a:r>
                        <a:rPr lang="fr-FR" sz="1400" dirty="0">
                          <a:solidFill>
                            <a:srgbClr val="0070C0"/>
                          </a:solidFill>
                          <a:effectLst/>
                          <a:latin typeface="Calibri" panose="020F0502020204030204" pitchFamily="34" charset="0"/>
                          <a:cs typeface="Calibri" panose="020F0502020204030204" pitchFamily="34" charset="0"/>
                        </a:rPr>
                        <a:t>EG1 </a:t>
                      </a:r>
                      <a:r>
                        <a:rPr lang="fr-FR" sz="1400" dirty="0">
                          <a:solidFill>
                            <a:srgbClr val="0070C0"/>
                          </a:solidFill>
                          <a:effectLst/>
                          <a:latin typeface="Calibri" panose="020F0502020204030204" pitchFamily="34" charset="0"/>
                          <a:cs typeface="Calibri" panose="020F0502020204030204" pitchFamily="34" charset="0"/>
                          <a:sym typeface="Symbol" panose="05050102010706020507" pitchFamily="18" charset="2"/>
                        </a:rPr>
                        <a:t></a:t>
                      </a:r>
                      <a:r>
                        <a:rPr lang="fr-FR" sz="1400" dirty="0">
                          <a:solidFill>
                            <a:srgbClr val="0070C0"/>
                          </a:solidFill>
                          <a:effectLst/>
                          <a:latin typeface="Calibri" panose="020F0502020204030204" pitchFamily="34" charset="0"/>
                          <a:cs typeface="Calibri" panose="020F0502020204030204" pitchFamily="34" charset="0"/>
                        </a:rPr>
                        <a:t> Français et histoire-géographie</a:t>
                      </a:r>
                      <a:endParaRPr lang="fr-FR" sz="14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marL="17780" algn="ctr">
                        <a:spcBef>
                          <a:spcPts val="600"/>
                        </a:spcBef>
                        <a:spcAft>
                          <a:spcPts val="600"/>
                        </a:spcAft>
                      </a:pPr>
                      <a:r>
                        <a:rPr lang="fr-FR" sz="1400" dirty="0">
                          <a:solidFill>
                            <a:srgbClr val="0070C0"/>
                          </a:solidFill>
                          <a:effectLst/>
                          <a:latin typeface="Calibri" panose="020F0502020204030204" pitchFamily="34" charset="0"/>
                          <a:cs typeface="Calibri" panose="020F0502020204030204" pitchFamily="34" charset="0"/>
                        </a:rPr>
                        <a:t>UG1</a:t>
                      </a:r>
                      <a:endParaRPr lang="fr-FR" sz="14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2857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tc>
                  <a:txBody>
                    <a:bodyPr/>
                    <a:lstStyle/>
                    <a:p>
                      <a:pPr marL="539750" indent="-493713">
                        <a:spcBef>
                          <a:spcPts val="600"/>
                        </a:spcBef>
                        <a:spcAft>
                          <a:spcPts val="600"/>
                        </a:spcAft>
                      </a:pPr>
                      <a:r>
                        <a:rPr lang="fr-FR" sz="1400" dirty="0">
                          <a:solidFill>
                            <a:srgbClr val="0070C0"/>
                          </a:solidFill>
                          <a:effectLst/>
                          <a:latin typeface="Calibri" panose="020F0502020204030204" pitchFamily="34" charset="0"/>
                          <a:cs typeface="Calibri" panose="020F0502020204030204" pitchFamily="34" charset="0"/>
                        </a:rPr>
                        <a:t>EG1 </a:t>
                      </a:r>
                      <a:r>
                        <a:rPr lang="fr-FR" sz="1400" dirty="0">
                          <a:solidFill>
                            <a:srgbClr val="0070C0"/>
                          </a:solidFill>
                          <a:effectLst/>
                          <a:latin typeface="Calibri" panose="020F0502020204030204" pitchFamily="34" charset="0"/>
                          <a:cs typeface="Calibri" panose="020F0502020204030204" pitchFamily="34" charset="0"/>
                          <a:sym typeface="Symbol" panose="05050102010706020507" pitchFamily="18" charset="2"/>
                        </a:rPr>
                        <a:t></a:t>
                      </a:r>
                      <a:r>
                        <a:rPr lang="fr-FR" sz="1400" dirty="0">
                          <a:solidFill>
                            <a:srgbClr val="0070C0"/>
                          </a:solidFill>
                          <a:effectLst/>
                          <a:latin typeface="Calibri" panose="020F0502020204030204" pitchFamily="34" charset="0"/>
                          <a:cs typeface="Calibri" panose="020F0502020204030204" pitchFamily="34" charset="0"/>
                        </a:rPr>
                        <a:t> Français et Histoire-Géographie et Enseignement moral et civique</a:t>
                      </a:r>
                      <a:endParaRPr lang="fr-FR" sz="14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2857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400">
                          <a:solidFill>
                            <a:srgbClr val="0070C0"/>
                          </a:solidFill>
                          <a:effectLst/>
                          <a:latin typeface="Calibri" panose="020F0502020204030204" pitchFamily="34" charset="0"/>
                          <a:cs typeface="Calibri" panose="020F0502020204030204" pitchFamily="34" charset="0"/>
                        </a:rPr>
                        <a:t>UG1</a:t>
                      </a:r>
                      <a:endParaRPr lang="fr-FR" sz="140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093009839"/>
                  </a:ext>
                </a:extLst>
              </a:tr>
              <a:tr h="579868">
                <a:tc>
                  <a:txBody>
                    <a:bodyPr/>
                    <a:lstStyle/>
                    <a:p>
                      <a:pPr marL="45720">
                        <a:spcBef>
                          <a:spcPts val="600"/>
                        </a:spcBef>
                        <a:spcAft>
                          <a:spcPts val="600"/>
                        </a:spcAft>
                      </a:pPr>
                      <a:r>
                        <a:rPr lang="fr-FR" sz="1400" dirty="0">
                          <a:solidFill>
                            <a:srgbClr val="0070C0"/>
                          </a:solidFill>
                          <a:effectLst/>
                          <a:latin typeface="Calibri" panose="020F0502020204030204" pitchFamily="34" charset="0"/>
                          <a:cs typeface="Calibri" panose="020F0502020204030204" pitchFamily="34" charset="0"/>
                        </a:rPr>
                        <a:t>EG2 </a:t>
                      </a:r>
                      <a:r>
                        <a:rPr lang="fr-FR" sz="1400" dirty="0">
                          <a:solidFill>
                            <a:srgbClr val="0070C0"/>
                          </a:solidFill>
                          <a:effectLst/>
                          <a:latin typeface="Calibri" panose="020F0502020204030204" pitchFamily="34" charset="0"/>
                          <a:cs typeface="Calibri" panose="020F0502020204030204" pitchFamily="34" charset="0"/>
                          <a:sym typeface="Symbol" panose="05050102010706020507" pitchFamily="18" charset="2"/>
                        </a:rPr>
                        <a:t></a:t>
                      </a:r>
                      <a:r>
                        <a:rPr lang="fr-FR" sz="1400" dirty="0">
                          <a:solidFill>
                            <a:srgbClr val="0070C0"/>
                          </a:solidFill>
                          <a:effectLst/>
                          <a:latin typeface="Calibri" panose="020F0502020204030204" pitchFamily="34" charset="0"/>
                          <a:cs typeface="Calibri" panose="020F0502020204030204" pitchFamily="34" charset="0"/>
                        </a:rPr>
                        <a:t> Mathématiques - sciences</a:t>
                      </a:r>
                      <a:endParaRPr lang="fr-FR" sz="14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marL="17780" algn="ctr">
                        <a:spcBef>
                          <a:spcPts val="600"/>
                        </a:spcBef>
                        <a:spcAft>
                          <a:spcPts val="600"/>
                        </a:spcAft>
                      </a:pPr>
                      <a:r>
                        <a:rPr lang="fr-FR" sz="1400">
                          <a:solidFill>
                            <a:srgbClr val="0070C0"/>
                          </a:solidFill>
                          <a:effectLst/>
                          <a:latin typeface="Calibri" panose="020F0502020204030204" pitchFamily="34" charset="0"/>
                          <a:cs typeface="Calibri" panose="020F0502020204030204" pitchFamily="34" charset="0"/>
                        </a:rPr>
                        <a:t>UG2</a:t>
                      </a:r>
                      <a:endParaRPr lang="fr-FR" sz="140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2857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tc>
                  <a:txBody>
                    <a:bodyPr/>
                    <a:lstStyle/>
                    <a:p>
                      <a:pPr marL="539750" indent="-493713">
                        <a:spcBef>
                          <a:spcPts val="600"/>
                        </a:spcBef>
                        <a:spcAft>
                          <a:spcPts val="600"/>
                        </a:spcAft>
                      </a:pPr>
                      <a:r>
                        <a:rPr lang="fr-FR" sz="1400" dirty="0">
                          <a:solidFill>
                            <a:srgbClr val="0070C0"/>
                          </a:solidFill>
                          <a:effectLst/>
                          <a:latin typeface="Calibri" panose="020F0502020204030204" pitchFamily="34" charset="0"/>
                          <a:cs typeface="Calibri" panose="020F0502020204030204" pitchFamily="34" charset="0"/>
                        </a:rPr>
                        <a:t>EG2 </a:t>
                      </a:r>
                      <a:r>
                        <a:rPr lang="fr-FR" sz="1400" dirty="0">
                          <a:solidFill>
                            <a:srgbClr val="0070C0"/>
                          </a:solidFill>
                          <a:effectLst/>
                          <a:latin typeface="Calibri" panose="020F0502020204030204" pitchFamily="34" charset="0"/>
                          <a:cs typeface="Calibri" panose="020F0502020204030204" pitchFamily="34" charset="0"/>
                          <a:sym typeface="Symbol" panose="05050102010706020507" pitchFamily="18" charset="2"/>
                        </a:rPr>
                        <a:t></a:t>
                      </a:r>
                      <a:r>
                        <a:rPr lang="fr-FR" sz="1400" dirty="0">
                          <a:solidFill>
                            <a:srgbClr val="0070C0"/>
                          </a:solidFill>
                          <a:effectLst/>
                          <a:latin typeface="Calibri" panose="020F0502020204030204" pitchFamily="34" charset="0"/>
                          <a:cs typeface="Calibri" panose="020F0502020204030204" pitchFamily="34" charset="0"/>
                        </a:rPr>
                        <a:t> Mathématiques-Sciences physiques et chimiques</a:t>
                      </a:r>
                      <a:endParaRPr lang="fr-FR" sz="14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2857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algn="ctr">
                        <a:spcBef>
                          <a:spcPts val="600"/>
                        </a:spcBef>
                        <a:spcAft>
                          <a:spcPts val="600"/>
                        </a:spcAft>
                      </a:pPr>
                      <a:r>
                        <a:rPr lang="fr-FR" sz="1400">
                          <a:solidFill>
                            <a:srgbClr val="0070C0"/>
                          </a:solidFill>
                          <a:effectLst/>
                          <a:latin typeface="Calibri" panose="020F0502020204030204" pitchFamily="34" charset="0"/>
                          <a:cs typeface="Calibri" panose="020F0502020204030204" pitchFamily="34" charset="0"/>
                        </a:rPr>
                        <a:t>UG2</a:t>
                      </a:r>
                      <a:endParaRPr lang="fr-FR" sz="140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3460753912"/>
                  </a:ext>
                </a:extLst>
              </a:tr>
              <a:tr h="347921">
                <a:tc>
                  <a:txBody>
                    <a:bodyPr/>
                    <a:lstStyle/>
                    <a:p>
                      <a:pPr marL="45720">
                        <a:spcBef>
                          <a:spcPts val="600"/>
                        </a:spcBef>
                        <a:spcAft>
                          <a:spcPts val="600"/>
                        </a:spcAft>
                        <a:tabLst>
                          <a:tab pos="1756410" algn="l"/>
                        </a:tabLst>
                      </a:pPr>
                      <a:r>
                        <a:rPr lang="fr-FR" sz="1400" dirty="0">
                          <a:solidFill>
                            <a:srgbClr val="0070C0"/>
                          </a:solidFill>
                          <a:effectLst/>
                          <a:latin typeface="Calibri" panose="020F0502020204030204" pitchFamily="34" charset="0"/>
                          <a:cs typeface="Calibri" panose="020F0502020204030204" pitchFamily="34" charset="0"/>
                        </a:rPr>
                        <a:t>EG3 – Éducation physique et sportive</a:t>
                      </a:r>
                      <a:endParaRPr lang="fr-FR" sz="14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9525" cap="flat" cmpd="sng" algn="ctr">
                      <a:solidFill>
                        <a:schemeClr val="accent4">
                          <a:lumMod val="50000"/>
                        </a:schemeClr>
                      </a:solidFill>
                      <a:prstDash val="solid"/>
                      <a:round/>
                      <a:headEnd type="none" w="med" len="med"/>
                      <a:tailEnd type="none" w="med" len="med"/>
                    </a:lnL>
                    <a:solidFill>
                      <a:schemeClr val="accent3">
                        <a:lumMod val="40000"/>
                        <a:lumOff val="60000"/>
                      </a:schemeClr>
                    </a:solidFill>
                  </a:tcPr>
                </a:tc>
                <a:tc>
                  <a:txBody>
                    <a:bodyPr/>
                    <a:lstStyle/>
                    <a:p>
                      <a:pPr marL="17780" algn="ctr">
                        <a:spcBef>
                          <a:spcPts val="600"/>
                        </a:spcBef>
                        <a:spcAft>
                          <a:spcPts val="600"/>
                        </a:spcAft>
                      </a:pPr>
                      <a:r>
                        <a:rPr lang="fr-FR" sz="1400" dirty="0">
                          <a:solidFill>
                            <a:srgbClr val="0070C0"/>
                          </a:solidFill>
                          <a:effectLst/>
                          <a:latin typeface="Calibri" panose="020F0502020204030204" pitchFamily="34" charset="0"/>
                          <a:cs typeface="Calibri" panose="020F0502020204030204" pitchFamily="34" charset="0"/>
                        </a:rPr>
                        <a:t>UG3</a:t>
                      </a:r>
                      <a:endParaRPr lang="fr-FR" sz="14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28575" cap="flat" cmpd="sng" algn="ctr">
                      <a:solidFill>
                        <a:schemeClr val="accent4">
                          <a:lumMod val="50000"/>
                        </a:schemeClr>
                      </a:solidFill>
                      <a:prstDash val="solid"/>
                      <a:round/>
                      <a:headEnd type="none" w="med" len="med"/>
                      <a:tailEnd type="none" w="med" len="med"/>
                    </a:lnR>
                    <a:solidFill>
                      <a:schemeClr val="accent3">
                        <a:lumMod val="40000"/>
                        <a:lumOff val="60000"/>
                      </a:schemeClr>
                    </a:solidFill>
                  </a:tcPr>
                </a:tc>
                <a:tc>
                  <a:txBody>
                    <a:bodyPr/>
                    <a:lstStyle/>
                    <a:p>
                      <a:pPr marL="45720" indent="635">
                        <a:spcBef>
                          <a:spcPts val="600"/>
                        </a:spcBef>
                        <a:spcAft>
                          <a:spcPts val="600"/>
                        </a:spcAft>
                      </a:pPr>
                      <a:r>
                        <a:rPr lang="fr-FR" sz="1400" dirty="0">
                          <a:solidFill>
                            <a:srgbClr val="0070C0"/>
                          </a:solidFill>
                          <a:effectLst/>
                          <a:latin typeface="Calibri" panose="020F0502020204030204" pitchFamily="34" charset="0"/>
                          <a:cs typeface="Calibri" panose="020F0502020204030204" pitchFamily="34" charset="0"/>
                        </a:rPr>
                        <a:t>EG4 </a:t>
                      </a:r>
                      <a:r>
                        <a:rPr lang="fr-FR" sz="1400" dirty="0">
                          <a:solidFill>
                            <a:srgbClr val="0070C0"/>
                          </a:solidFill>
                          <a:effectLst/>
                          <a:latin typeface="Calibri" panose="020F0502020204030204" pitchFamily="34" charset="0"/>
                          <a:cs typeface="Calibri" panose="020F0502020204030204" pitchFamily="34" charset="0"/>
                          <a:sym typeface="Symbol" panose="05050102010706020507" pitchFamily="18" charset="2"/>
                        </a:rPr>
                        <a:t></a:t>
                      </a:r>
                      <a:r>
                        <a:rPr lang="fr-FR" sz="1400" dirty="0">
                          <a:solidFill>
                            <a:srgbClr val="0070C0"/>
                          </a:solidFill>
                          <a:effectLst/>
                          <a:latin typeface="Calibri" panose="020F0502020204030204" pitchFamily="34" charset="0"/>
                          <a:cs typeface="Calibri" panose="020F0502020204030204" pitchFamily="34" charset="0"/>
                        </a:rPr>
                        <a:t> Éducation physique et sportive</a:t>
                      </a:r>
                      <a:endParaRPr lang="fr-FR" sz="14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28575" cap="flat" cmpd="sng" algn="ctr">
                      <a:solidFill>
                        <a:schemeClr val="accent4">
                          <a:lumMod val="50000"/>
                        </a:schemeClr>
                      </a:solidFill>
                      <a:prstDash val="solid"/>
                      <a:round/>
                      <a:headEnd type="none" w="med" len="med"/>
                      <a:tailEnd type="none" w="med" len="med"/>
                    </a:lnL>
                    <a:solidFill>
                      <a:schemeClr val="accent3">
                        <a:lumMod val="20000"/>
                        <a:lumOff val="80000"/>
                      </a:schemeClr>
                    </a:solidFill>
                  </a:tcPr>
                </a:tc>
                <a:tc>
                  <a:txBody>
                    <a:bodyPr/>
                    <a:lstStyle/>
                    <a:p>
                      <a:pPr marL="17780" indent="635" algn="ctr">
                        <a:spcBef>
                          <a:spcPts val="600"/>
                        </a:spcBef>
                        <a:spcAft>
                          <a:spcPts val="600"/>
                        </a:spcAft>
                      </a:pPr>
                      <a:r>
                        <a:rPr lang="fr-FR" sz="1400">
                          <a:solidFill>
                            <a:srgbClr val="0070C0"/>
                          </a:solidFill>
                          <a:effectLst/>
                          <a:latin typeface="Calibri" panose="020F0502020204030204" pitchFamily="34" charset="0"/>
                          <a:cs typeface="Calibri" panose="020F0502020204030204" pitchFamily="34" charset="0"/>
                        </a:rPr>
                        <a:t>UG4</a:t>
                      </a:r>
                      <a:endParaRPr lang="fr-FR" sz="140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271323477"/>
                  </a:ext>
                </a:extLst>
              </a:tr>
              <a:tr h="347921">
                <a:tc>
                  <a:txBody>
                    <a:bodyPr/>
                    <a:lstStyle/>
                    <a:p>
                      <a:pPr marL="45720" indent="635">
                        <a:spcBef>
                          <a:spcPts val="600"/>
                        </a:spcBef>
                        <a:spcAft>
                          <a:spcPts val="600"/>
                        </a:spcAft>
                      </a:pPr>
                      <a:r>
                        <a:rPr lang="fr-FR" sz="1400">
                          <a:solidFill>
                            <a:srgbClr val="0070C0"/>
                          </a:solidFill>
                          <a:effectLst/>
                          <a:latin typeface="Calibri" panose="020F0502020204030204" pitchFamily="34" charset="0"/>
                          <a:cs typeface="Calibri" panose="020F0502020204030204" pitchFamily="34" charset="0"/>
                        </a:rPr>
                        <a:t>EG4 </a:t>
                      </a:r>
                      <a:r>
                        <a:rPr lang="fr-FR" sz="1400">
                          <a:solidFill>
                            <a:srgbClr val="0070C0"/>
                          </a:solidFill>
                          <a:effectLst/>
                          <a:latin typeface="Calibri" panose="020F0502020204030204" pitchFamily="34" charset="0"/>
                          <a:cs typeface="Calibri" panose="020F0502020204030204" pitchFamily="34" charset="0"/>
                          <a:sym typeface="Symbol" panose="05050102010706020507" pitchFamily="18" charset="2"/>
                        </a:rPr>
                        <a:t></a:t>
                      </a:r>
                      <a:r>
                        <a:rPr lang="fr-FR" sz="1400">
                          <a:solidFill>
                            <a:srgbClr val="0070C0"/>
                          </a:solidFill>
                          <a:effectLst/>
                          <a:latin typeface="Calibri" panose="020F0502020204030204" pitchFamily="34" charset="0"/>
                          <a:cs typeface="Calibri" panose="020F0502020204030204" pitchFamily="34" charset="0"/>
                        </a:rPr>
                        <a:t> Langue vivante </a:t>
                      </a:r>
                      <a:endParaRPr lang="fr-FR" sz="140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9525" cap="flat" cmpd="sng" algn="ctr">
                      <a:solidFill>
                        <a:schemeClr val="accent4">
                          <a:lumMod val="50000"/>
                        </a:schemeClr>
                      </a:solidFill>
                      <a:prstDash val="solid"/>
                      <a:round/>
                      <a:headEnd type="none" w="med" len="med"/>
                      <a:tailEnd type="none" w="med" len="med"/>
                    </a:lnL>
                    <a:lnB w="9525"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17780" indent="635" algn="ctr">
                        <a:spcBef>
                          <a:spcPts val="600"/>
                        </a:spcBef>
                        <a:spcAft>
                          <a:spcPts val="600"/>
                        </a:spcAft>
                      </a:pPr>
                      <a:r>
                        <a:rPr lang="fr-FR" sz="1400" dirty="0">
                          <a:solidFill>
                            <a:srgbClr val="0070C0"/>
                          </a:solidFill>
                          <a:effectLst/>
                          <a:latin typeface="Calibri" panose="020F0502020204030204" pitchFamily="34" charset="0"/>
                          <a:cs typeface="Calibri" panose="020F0502020204030204" pitchFamily="34" charset="0"/>
                        </a:rPr>
                        <a:t>UG4</a:t>
                      </a:r>
                      <a:endParaRPr lang="fr-FR" sz="14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2857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marL="64135" indent="-17780">
                        <a:spcBef>
                          <a:spcPts val="600"/>
                        </a:spcBef>
                        <a:spcAft>
                          <a:spcPts val="600"/>
                        </a:spcAft>
                      </a:pPr>
                      <a:r>
                        <a:rPr lang="fr-FR" sz="1400" dirty="0">
                          <a:solidFill>
                            <a:srgbClr val="0070C0"/>
                          </a:solidFill>
                          <a:effectLst/>
                          <a:latin typeface="Calibri" panose="020F0502020204030204" pitchFamily="34" charset="0"/>
                          <a:cs typeface="Calibri" panose="020F0502020204030204" pitchFamily="34" charset="0"/>
                        </a:rPr>
                        <a:t>EG3 </a:t>
                      </a:r>
                      <a:r>
                        <a:rPr lang="fr-FR" sz="1400" dirty="0">
                          <a:solidFill>
                            <a:srgbClr val="0070C0"/>
                          </a:solidFill>
                          <a:effectLst/>
                          <a:latin typeface="Calibri" panose="020F0502020204030204" pitchFamily="34" charset="0"/>
                          <a:cs typeface="Calibri" panose="020F0502020204030204" pitchFamily="34" charset="0"/>
                          <a:sym typeface="Symbol" panose="05050102010706020507" pitchFamily="18" charset="2"/>
                        </a:rPr>
                        <a:t></a:t>
                      </a:r>
                      <a:r>
                        <a:rPr lang="fr-FR" sz="1400" dirty="0">
                          <a:solidFill>
                            <a:srgbClr val="0070C0"/>
                          </a:solidFill>
                          <a:effectLst/>
                          <a:latin typeface="Calibri" panose="020F0502020204030204" pitchFamily="34" charset="0"/>
                          <a:cs typeface="Calibri" panose="020F0502020204030204" pitchFamily="34" charset="0"/>
                        </a:rPr>
                        <a:t> Langue vivante</a:t>
                      </a:r>
                      <a:endParaRPr lang="fr-FR" sz="14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L w="28575" cap="flat" cmpd="sng" algn="ctr">
                      <a:solidFill>
                        <a:schemeClr val="accent4">
                          <a:lumMod val="50000"/>
                        </a:schemeClr>
                      </a:solidFill>
                      <a:prstDash val="solid"/>
                      <a:round/>
                      <a:headEnd type="none" w="med" len="med"/>
                      <a:tailEnd type="none" w="med" len="med"/>
                    </a:lnL>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7780" indent="635" algn="ctr">
                        <a:spcBef>
                          <a:spcPts val="600"/>
                        </a:spcBef>
                        <a:spcAft>
                          <a:spcPts val="600"/>
                        </a:spcAft>
                      </a:pPr>
                      <a:r>
                        <a:rPr lang="fr-FR" sz="1400" dirty="0">
                          <a:solidFill>
                            <a:srgbClr val="0070C0"/>
                          </a:solidFill>
                          <a:effectLst/>
                          <a:latin typeface="Calibri" panose="020F0502020204030204" pitchFamily="34" charset="0"/>
                          <a:cs typeface="Calibri" panose="020F0502020204030204" pitchFamily="34" charset="0"/>
                        </a:rPr>
                        <a:t>UG3</a:t>
                      </a:r>
                      <a:endParaRPr lang="fr-FR" sz="1400" dirty="0">
                        <a:solidFill>
                          <a:srgbClr val="0070C0"/>
                        </a:solidFill>
                        <a:effectLst/>
                        <a:latin typeface="Calibri" panose="020F0502020204030204" pitchFamily="34" charset="0"/>
                        <a:ea typeface="Times New Roman" panose="02020603050405020304" pitchFamily="18" charset="0"/>
                        <a:cs typeface="Calibri" panose="020F0502020204030204" pitchFamily="34" charset="0"/>
                      </a:endParaRPr>
                    </a:p>
                  </a:txBody>
                  <a:tcPr marL="33826" marR="33826" marT="0" marB="0" anchor="ctr">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5827713"/>
                  </a:ext>
                </a:extLst>
              </a:tr>
            </a:tbl>
          </a:graphicData>
        </a:graphic>
      </p:graphicFrame>
      <p:cxnSp>
        <p:nvCxnSpPr>
          <p:cNvPr id="6" name="Connecteur droit avec flèche 5"/>
          <p:cNvCxnSpPr>
            <a:cxnSpLocks/>
          </p:cNvCxnSpPr>
          <p:nvPr/>
        </p:nvCxnSpPr>
        <p:spPr>
          <a:xfrm>
            <a:off x="4139952" y="2492896"/>
            <a:ext cx="1296144" cy="0"/>
          </a:xfrm>
          <a:prstGeom prst="straightConnector1">
            <a:avLst/>
          </a:prstGeom>
          <a:ln w="50800">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8"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11" name="Rectangle 10"/>
          <p:cNvSpPr/>
          <p:nvPr/>
        </p:nvSpPr>
        <p:spPr>
          <a:xfrm>
            <a:off x="281470" y="908720"/>
            <a:ext cx="861101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La certification</a:t>
            </a:r>
          </a:p>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Correspondance entre unités ancien et nouveau diplôme </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41651312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p:cNvSpPr txBox="1">
            <a:spLocks/>
          </p:cNvSpPr>
          <p:nvPr/>
        </p:nvSpPr>
        <p:spPr>
          <a:xfrm>
            <a:off x="457200" y="3356992"/>
            <a:ext cx="8229600" cy="833264"/>
          </a:xfrm>
          <a:prstGeom prst="rect">
            <a:avLst/>
          </a:prstGeom>
        </p:spPr>
        <p:txBody>
          <a:bodyPr vert="horz" anchor="ctr">
            <a:normAutofit/>
            <a:scene3d>
              <a:camera prst="orthographicFront"/>
              <a:lightRig rig="soft" dir="t">
                <a:rot lat="0" lon="0" rev="16800000"/>
              </a:lightRig>
            </a:scene3d>
            <a:sp3d prstMaterial="softEdge">
              <a:bevelT w="38100" h="38100"/>
            </a:sp3d>
          </a:bodyPr>
          <a:lst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stStyle>
          <a:p>
            <a:r>
              <a:rPr lang="fr-FR"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Merci pour votre écoute</a:t>
            </a:r>
          </a:p>
        </p:txBody>
      </p:sp>
      <p:sp>
        <p:nvSpPr>
          <p:cNvPr id="3" name="Rectangle : coins arrondis 2"/>
          <p:cNvSpPr/>
          <p:nvPr/>
        </p:nvSpPr>
        <p:spPr>
          <a:xfrm>
            <a:off x="755576" y="836712"/>
            <a:ext cx="7776864" cy="129614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spcBef>
                <a:spcPts val="600"/>
              </a:spcBef>
            </a:pPr>
            <a:r>
              <a:rPr lang="fr-FR" b="1" dirty="0">
                <a:solidFill>
                  <a:srgbClr val="002060"/>
                </a:solidFill>
                <a:latin typeface="Calibri" panose="020F0502020204030204" pitchFamily="34" charset="0"/>
                <a:cs typeface="Calibri" panose="020F0502020204030204" pitchFamily="34" charset="0"/>
              </a:rPr>
              <a:t>JORF n°0072 du 25 mars 2017 </a:t>
            </a:r>
          </a:p>
          <a:p>
            <a:pPr>
              <a:spcBef>
                <a:spcPts val="600"/>
              </a:spcBef>
            </a:pPr>
            <a:r>
              <a:rPr lang="fr-FR" b="1" dirty="0">
                <a:solidFill>
                  <a:srgbClr val="002060"/>
                </a:solidFill>
                <a:latin typeface="Calibri" panose="020F0502020204030204" pitchFamily="34" charset="0"/>
                <a:cs typeface="Calibri" panose="020F0502020204030204" pitchFamily="34" charset="0"/>
              </a:rPr>
              <a:t>Texte de référence : Arrêté du 27 février 2017 portant création de la spécialité « Ebéniste » de certificat d'aptitude professionnelle et fixant ses modalités de délivrance</a:t>
            </a:r>
            <a:r>
              <a:rPr lang="fr-FR" dirty="0">
                <a:solidFill>
                  <a:srgbClr val="002060"/>
                </a:solidFill>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1361154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3259717676"/>
              </p:ext>
            </p:extLst>
          </p:nvPr>
        </p:nvGraphicFramePr>
        <p:xfrm>
          <a:off x="179512" y="2453276"/>
          <a:ext cx="8676000" cy="1301815"/>
        </p:xfrm>
        <a:graphic>
          <a:graphicData uri="http://schemas.openxmlformats.org/drawingml/2006/table">
            <a:tbl>
              <a:tblPr>
                <a:tableStyleId>{5C22544A-7EE6-4342-B048-85BDC9FD1C3A}</a:tableStyleId>
              </a:tblPr>
              <a:tblGrid>
                <a:gridCol w="2808000">
                  <a:extLst>
                    <a:ext uri="{9D8B030D-6E8A-4147-A177-3AD203B41FA5}">
                      <a16:colId xmlns:a16="http://schemas.microsoft.com/office/drawing/2014/main" val="1700493523"/>
                    </a:ext>
                  </a:extLst>
                </a:gridCol>
                <a:gridCol w="5868000">
                  <a:extLst>
                    <a:ext uri="{9D8B030D-6E8A-4147-A177-3AD203B41FA5}">
                      <a16:colId xmlns:a16="http://schemas.microsoft.com/office/drawing/2014/main" val="4235408375"/>
                    </a:ext>
                  </a:extLst>
                </a:gridCol>
              </a:tblGrid>
              <a:tr h="326455">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Capacités – Compétences </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Savoirs associés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708220449"/>
                  </a:ext>
                </a:extLst>
              </a:tr>
              <a:tr h="36000">
                <a:tc rowSpan="2">
                  <a:txBody>
                    <a:bodyPr/>
                    <a:lstStyle/>
                    <a:p>
                      <a:pPr marL="183515" indent="-147320">
                        <a:spcAft>
                          <a:spcPts val="0"/>
                        </a:spcAft>
                        <a:tabLst>
                          <a:tab pos="3150870" algn="l"/>
                        </a:tabLs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bg1"/>
                    </a:solidFill>
                  </a:tcPr>
                </a:tc>
                <a:tc>
                  <a:txBody>
                    <a:bodyPr/>
                    <a:lstStyle/>
                    <a:p>
                      <a:pPr marL="183515" indent="-14732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hlinkClick r:id="rId2" action="ppaction://hlinksldjump"/>
                        </a:rPr>
                        <a:t>S 1</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 L’entreprise et son environnement</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20000"/>
                        <a:lumOff val="80000"/>
                      </a:schemeClr>
                    </a:solidFill>
                  </a:tcPr>
                </a:tc>
                <a:extLst>
                  <a:ext uri="{0D108BD9-81ED-4DB2-BD59-A6C34878D82A}">
                    <a16:rowId xmlns:a16="http://schemas.microsoft.com/office/drawing/2014/main" val="1492054667"/>
                  </a:ext>
                </a:extLst>
              </a:tr>
              <a:tr h="36000">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1.1 - Les intervenants</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1.2 - Les garanties et les responsabilités de l’entreprise</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1.3 - Les acteurs économiques</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128753013"/>
                  </a:ext>
                </a:extLst>
              </a:tr>
            </a:tbl>
          </a:graphicData>
        </a:graphic>
      </p:graphicFrame>
      <p:cxnSp>
        <p:nvCxnSpPr>
          <p:cNvPr id="4" name="Connecteur droit avec flèche 3"/>
          <p:cNvCxnSpPr/>
          <p:nvPr/>
        </p:nvCxnSpPr>
        <p:spPr>
          <a:xfrm>
            <a:off x="2915816" y="2636912"/>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savoirs associés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1420034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2064673158"/>
              </p:ext>
            </p:extLst>
          </p:nvPr>
        </p:nvGraphicFramePr>
        <p:xfrm>
          <a:off x="179512" y="2453276"/>
          <a:ext cx="8676000" cy="3851037"/>
        </p:xfrm>
        <a:graphic>
          <a:graphicData uri="http://schemas.openxmlformats.org/drawingml/2006/table">
            <a:tbl>
              <a:tblPr>
                <a:tableStyleId>{5C22544A-7EE6-4342-B048-85BDC9FD1C3A}</a:tableStyleId>
              </a:tblPr>
              <a:tblGrid>
                <a:gridCol w="2808000">
                  <a:extLst>
                    <a:ext uri="{9D8B030D-6E8A-4147-A177-3AD203B41FA5}">
                      <a16:colId xmlns:a16="http://schemas.microsoft.com/office/drawing/2014/main" val="1700493523"/>
                    </a:ext>
                  </a:extLst>
                </a:gridCol>
                <a:gridCol w="5868000">
                  <a:extLst>
                    <a:ext uri="{9D8B030D-6E8A-4147-A177-3AD203B41FA5}">
                      <a16:colId xmlns:a16="http://schemas.microsoft.com/office/drawing/2014/main" val="4235408375"/>
                    </a:ext>
                  </a:extLst>
                </a:gridCol>
              </a:tblGrid>
              <a:tr h="326455">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Capacités – Compétences </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Savoirs associés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708220449"/>
                  </a:ext>
                </a:extLst>
              </a:tr>
              <a:tr h="299251">
                <a:tc rowSpan="4">
                  <a:txBody>
                    <a:bodyPr/>
                    <a:lstStyle/>
                    <a:p>
                      <a:pPr marL="183515" indent="-147320">
                        <a:spcAft>
                          <a:spcPts val="0"/>
                        </a:spcAft>
                        <a:tabLst>
                          <a:tab pos="3150870" algn="l"/>
                        </a:tabLs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bg1"/>
                    </a:solidFill>
                  </a:tcPr>
                </a:tc>
                <a:tc>
                  <a:txBody>
                    <a:bodyPr/>
                    <a:lstStyle/>
                    <a:p>
                      <a:pPr marL="183515" indent="-147320">
                        <a:spcAft>
                          <a:spcPts val="0"/>
                        </a:spcAft>
                        <a:tabLst>
                          <a:tab pos="3150870" algn="l"/>
                        </a:tabLst>
                      </a:pPr>
                      <a:r>
                        <a:rPr lang="fr-FR" sz="1600" b="1" dirty="0">
                          <a:solidFill>
                            <a:schemeClr val="accent1">
                              <a:lumMod val="50000"/>
                            </a:schemeClr>
                          </a:solidFill>
                          <a:effectLst/>
                          <a:latin typeface="Calibri" panose="020F0502020204030204" pitchFamily="34" charset="0"/>
                          <a:cs typeface="Calibri" panose="020F0502020204030204" pitchFamily="34" charset="0"/>
                          <a:hlinkClick r:id="rId2" action="ppaction://hlinksldjump"/>
                        </a:rPr>
                        <a:t>S 2</a:t>
                      </a:r>
                      <a:r>
                        <a:rPr lang="fr-FR" sz="1600" b="1" dirty="0">
                          <a:solidFill>
                            <a:schemeClr val="accent1">
                              <a:lumMod val="50000"/>
                            </a:schemeClr>
                          </a:solidFill>
                          <a:effectLst/>
                          <a:latin typeface="Calibri" panose="020F0502020204030204" pitchFamily="34" charset="0"/>
                          <a:cs typeface="Calibri" panose="020F0502020204030204" pitchFamily="34" charset="0"/>
                        </a:rPr>
                        <a:t> - Histoire de l'art de l'ameublement </a:t>
                      </a:r>
                      <a:endPar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20000"/>
                        <a:lumOff val="80000"/>
                      </a:schemeClr>
                    </a:solidFill>
                  </a:tcPr>
                </a:tc>
                <a:extLst>
                  <a:ext uri="{0D108BD9-81ED-4DB2-BD59-A6C34878D82A}">
                    <a16:rowId xmlns:a16="http://schemas.microsoft.com/office/drawing/2014/main" val="1492054667"/>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719138" indent="0">
                        <a:spcAft>
                          <a:spcPts val="0"/>
                        </a:spcAft>
                        <a:tabLst>
                          <a:tab pos="3150870" algn="l"/>
                        </a:tabLst>
                      </a:pP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2.1 - Typologie du mobilier et de l’ameublement</a:t>
                      </a:r>
                    </a:p>
                    <a:p>
                      <a:pPr marL="719138" indent="0">
                        <a:spcAft>
                          <a:spcPts val="0"/>
                        </a:spcAft>
                        <a:tabLst>
                          <a:tab pos="3150870" algn="l"/>
                        </a:tabLst>
                      </a:pP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2.2 - Fonctions du mobilier et de l’ameublement</a:t>
                      </a:r>
                    </a:p>
                    <a:p>
                      <a:pPr marL="719138" indent="0">
                        <a:spcAft>
                          <a:spcPts val="0"/>
                        </a:spcAft>
                        <a:tabLst>
                          <a:tab pos="3150870" algn="l"/>
                        </a:tabLst>
                      </a:pP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2.3 - Techniques de mise en œuvre des matériaux utilisés dans le mobilier </a:t>
                      </a:r>
                    </a:p>
                    <a:p>
                      <a:pPr marL="719138" indent="0">
                        <a:spcAft>
                          <a:spcPts val="0"/>
                        </a:spcAft>
                        <a:tabLst>
                          <a:tab pos="3150870" algn="l"/>
                        </a:tabLst>
                      </a:pP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2.4 - Formes et structures dans le mobilier</a:t>
                      </a:r>
                    </a:p>
                    <a:p>
                      <a:pPr marL="719138" indent="0">
                        <a:spcAft>
                          <a:spcPts val="0"/>
                        </a:spcAft>
                        <a:tabLst>
                          <a:tab pos="3150870" algn="l"/>
                        </a:tabLst>
                      </a:pP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2.5 - Décor et ornementation dans l’ameublement</a:t>
                      </a:r>
                    </a:p>
                    <a:p>
                      <a:pPr marL="719138" indent="0">
                        <a:spcAft>
                          <a:spcPts val="0"/>
                        </a:spcAft>
                        <a:tabLst>
                          <a:tab pos="3150870" algn="l"/>
                        </a:tabLst>
                      </a:pP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2.6 - Principaux courants artistiques et périodes de l’histoire du mobilier</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4128753013"/>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83515" marR="0" lvl="0" indent="-147320" algn="l" defTabSz="914400" rtl="0" eaLnBrk="1" fontAlgn="auto" latinLnBrk="0" hangingPunct="1">
                        <a:lnSpc>
                          <a:spcPct val="100000"/>
                        </a:lnSpc>
                        <a:spcBef>
                          <a:spcPts val="0"/>
                        </a:spcBef>
                        <a:spcAft>
                          <a:spcPts val="0"/>
                        </a:spcAft>
                        <a:buClrTx/>
                        <a:buSzTx/>
                        <a:buFontTx/>
                        <a:buNone/>
                        <a:tabLst>
                          <a:tab pos="3150870" algn="l"/>
                        </a:tabLst>
                        <a:defRPr/>
                      </a:pP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hlinkClick r:id="rId2" action="ppaction://hlinksldjump"/>
                        </a:rPr>
                        <a:t>S 3</a:t>
                      </a: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 - Arts appliqués</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solidFill>
                      <a:schemeClr val="accent3">
                        <a:lumMod val="20000"/>
                        <a:lumOff val="80000"/>
                      </a:schemeClr>
                    </a:solidFill>
                  </a:tcPr>
                </a:tc>
                <a:extLst>
                  <a:ext uri="{0D108BD9-81ED-4DB2-BD59-A6C34878D82A}">
                    <a16:rowId xmlns:a16="http://schemas.microsoft.com/office/drawing/2014/main" val="2751896656"/>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1074738" indent="-355600">
                        <a:spcAft>
                          <a:spcPts val="0"/>
                        </a:spcAft>
                        <a:tabLst>
                          <a:tab pos="3150870" algn="l"/>
                        </a:tabLst>
                      </a:pP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3.1 - Les moyens et les outils de représentation</a:t>
                      </a:r>
                    </a:p>
                    <a:p>
                      <a:pPr marL="1074738" indent="-355600">
                        <a:spcAft>
                          <a:spcPts val="0"/>
                        </a:spcAft>
                        <a:tabLst>
                          <a:tab pos="3150870" algn="l"/>
                        </a:tabLst>
                      </a:pP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3.2 - Les techniques graphiques, chromatiques et volumiques</a:t>
                      </a:r>
                    </a:p>
                    <a:p>
                      <a:pPr marL="1074738" indent="-355600">
                        <a:spcAft>
                          <a:spcPts val="0"/>
                        </a:spcAft>
                        <a:tabLst>
                          <a:tab pos="3150870" algn="l"/>
                        </a:tabLst>
                      </a:pPr>
                      <a:r>
                        <a:rPr lang="fr-FR" sz="1600" b="1" dirty="0">
                          <a:solidFill>
                            <a:schemeClr val="accent1">
                              <a:lumMod val="50000"/>
                            </a:schemeClr>
                          </a:solidFill>
                          <a:effectLst/>
                          <a:latin typeface="Calibri" panose="020F0502020204030204" pitchFamily="34" charset="0"/>
                          <a:ea typeface="Times New Roman" panose="02020603050405020304" pitchFamily="18" charset="0"/>
                          <a:cs typeface="Calibri" panose="020F0502020204030204" pitchFamily="34" charset="0"/>
                        </a:rPr>
                        <a:t>3.3 - Analyse et projet d'arts appliqués</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337462992"/>
                  </a:ext>
                </a:extLst>
              </a:tr>
            </a:tbl>
          </a:graphicData>
        </a:graphic>
      </p:graphicFrame>
      <p:cxnSp>
        <p:nvCxnSpPr>
          <p:cNvPr id="4" name="Connecteur droit avec flèche 3"/>
          <p:cNvCxnSpPr/>
          <p:nvPr/>
        </p:nvCxnSpPr>
        <p:spPr>
          <a:xfrm>
            <a:off x="2915816" y="2636912"/>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savoirs associés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1703905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600200"/>
            <a:ext cx="8435280" cy="4709160"/>
          </a:xfrm>
        </p:spPr>
        <p:txBody>
          <a:bodyPr>
            <a:normAutofit/>
          </a:bodyPr>
          <a:lstStyle/>
          <a:p>
            <a:pPr marL="137160" indent="0">
              <a:buNone/>
            </a:pPr>
            <a:endParaRPr lang="fr-FR" sz="2600" dirty="0">
              <a:solidFill>
                <a:schemeClr val="accent4">
                  <a:lumMod val="50000"/>
                </a:schemeClr>
              </a:solidFill>
              <a:latin typeface="Calibri" panose="020F0502020204030204" pitchFamily="34" charset="0"/>
            </a:endParaRPr>
          </a:p>
          <a:p>
            <a:pPr marL="137160" indent="0">
              <a:buNone/>
            </a:pPr>
            <a:endParaRPr lang="fr-FR" dirty="0">
              <a:solidFill>
                <a:schemeClr val="accent4">
                  <a:lumMod val="50000"/>
                </a:schemeClr>
              </a:solidFill>
              <a:latin typeface="Calibri" panose="020F0502020204030204" pitchFamily="34" charset="0"/>
            </a:endParaRPr>
          </a:p>
        </p:txBody>
      </p:sp>
      <p:sp>
        <p:nvSpPr>
          <p:cNvPr id="5" name="Espace réservé du contenu 2"/>
          <p:cNvSpPr txBox="1">
            <a:spLocks/>
          </p:cNvSpPr>
          <p:nvPr/>
        </p:nvSpPr>
        <p:spPr>
          <a:xfrm>
            <a:off x="247057" y="2420888"/>
            <a:ext cx="8439743" cy="3960440"/>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Le titulaire du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CAP</a:t>
            </a:r>
            <a:r>
              <a:rPr lang="fr-FR" sz="2000" b="1" dirty="0">
                <a:solidFill>
                  <a:srgbClr val="996633"/>
                </a:solidFill>
                <a:latin typeface="Calibri" panose="020F0502020204030204" pitchFamily="34" charset="0"/>
                <a:ea typeface="Times New Roman"/>
                <a:cs typeface="Arial"/>
              </a:rPr>
              <a:t>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Ébéniste </a:t>
            </a:r>
            <a:r>
              <a:rPr lang="fr-FR" sz="2000" dirty="0">
                <a:solidFill>
                  <a:schemeClr val="accent4">
                    <a:lumMod val="50000"/>
                  </a:schemeClr>
                </a:solidFill>
                <a:latin typeface="Calibri" panose="020F0502020204030204" pitchFamily="34" charset="0"/>
                <a:ea typeface="Times New Roman"/>
                <a:cs typeface="Arial"/>
              </a:rPr>
              <a:t>exerce son activité dans les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petites ou moyennes entreprises </a:t>
            </a:r>
            <a:r>
              <a:rPr lang="fr-FR" sz="2000" dirty="0">
                <a:solidFill>
                  <a:schemeClr val="accent4">
                    <a:lumMod val="50000"/>
                  </a:schemeClr>
                </a:solidFill>
                <a:latin typeface="Calibri" panose="020F0502020204030204" pitchFamily="34" charset="0"/>
                <a:ea typeface="Times New Roman"/>
                <a:cs typeface="Arial"/>
              </a:rPr>
              <a:t>qui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conçoivent, fabriquent et installent </a:t>
            </a:r>
            <a:r>
              <a:rPr lang="fr-FR" sz="2000" dirty="0">
                <a:solidFill>
                  <a:schemeClr val="accent4">
                    <a:lumMod val="50000"/>
                  </a:schemeClr>
                </a:solidFill>
                <a:latin typeface="Calibri" panose="020F0502020204030204" pitchFamily="34" charset="0"/>
                <a:ea typeface="Times New Roman"/>
                <a:cs typeface="Arial"/>
              </a:rPr>
              <a:t>des ouvrages demandés par :</a:t>
            </a:r>
            <a:endParaRPr lang="fr-FR" sz="2000" dirty="0">
              <a:solidFill>
                <a:schemeClr val="accent4">
                  <a:lumMod val="50000"/>
                </a:schemeClr>
              </a:solidFill>
              <a:latin typeface="Calibri" panose="020F0502020204030204" pitchFamily="34" charset="0"/>
              <a:ea typeface="Times New Roman"/>
              <a:cs typeface="Times New Roman"/>
            </a:endParaRPr>
          </a:p>
          <a:p>
            <a:pPr marL="540385"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des particuliers,</a:t>
            </a:r>
          </a:p>
          <a:p>
            <a:pPr marL="540385"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des architectes et des designers,</a:t>
            </a:r>
          </a:p>
          <a:p>
            <a:pPr marL="540385"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des collectivités territoriales et des grandes institutions,</a:t>
            </a:r>
          </a:p>
          <a:p>
            <a:pPr marL="540385"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des entreprises des secteurs aéronautique et naval,</a:t>
            </a:r>
          </a:p>
          <a:p>
            <a:pPr marL="540385"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des entreprises des secteurs de l'hôtellerie et des magasins de luxe,</a:t>
            </a:r>
          </a:p>
          <a:p>
            <a:pPr marL="540385"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des enseignes de mobilier de prestige…</a:t>
            </a:r>
          </a:p>
          <a:p>
            <a:pPr marL="137160"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a:t>
            </a: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ndParaRPr>
          </a:p>
          <a:p>
            <a:pPr marL="137160" indent="0" algn="just">
              <a:buFont typeface="Wingdings 2"/>
              <a:buNone/>
            </a:pPr>
            <a:endParaRPr lang="fr-FR" sz="2000" dirty="0">
              <a:solidFill>
                <a:schemeClr val="accent4">
                  <a:lumMod val="50000"/>
                </a:schemeClr>
              </a:solidFill>
              <a:latin typeface="Calibri" panose="020F0502020204030204" pitchFamily="34" charset="0"/>
            </a:endParaRPr>
          </a:p>
          <a:p>
            <a:pPr marL="137160" indent="0" algn="just">
              <a:buFont typeface="Wingdings 2"/>
              <a:buNone/>
            </a:pPr>
            <a:endParaRPr lang="fr-FR" sz="2000" dirty="0">
              <a:solidFill>
                <a:schemeClr val="accent4">
                  <a:lumMod val="50000"/>
                </a:schemeClr>
              </a:solidFill>
              <a:latin typeface="Calibri" panose="020F0502020204030204" pitchFamily="34" charset="0"/>
            </a:endParaRPr>
          </a:p>
        </p:txBody>
      </p:sp>
      <p:sp>
        <p:nvSpPr>
          <p:cNvPr id="4" name="Rectangle 3"/>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Secteurs d’activités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Tree>
    <p:extLst>
      <p:ext uri="{BB962C8B-B14F-4D97-AF65-F5344CB8AC3E}">
        <p14:creationId xmlns:p14="http://schemas.microsoft.com/office/powerpoint/2010/main" val="672427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4"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3393882273"/>
              </p:ext>
            </p:extLst>
          </p:nvPr>
        </p:nvGraphicFramePr>
        <p:xfrm>
          <a:off x="179512" y="2453276"/>
          <a:ext cx="8676000" cy="1357226"/>
        </p:xfrm>
        <a:graphic>
          <a:graphicData uri="http://schemas.openxmlformats.org/drawingml/2006/table">
            <a:tbl>
              <a:tblPr>
                <a:tableStyleId>{5C22544A-7EE6-4342-B048-85BDC9FD1C3A}</a:tableStyleId>
              </a:tblPr>
              <a:tblGrid>
                <a:gridCol w="2808000">
                  <a:extLst>
                    <a:ext uri="{9D8B030D-6E8A-4147-A177-3AD203B41FA5}">
                      <a16:colId xmlns:a16="http://schemas.microsoft.com/office/drawing/2014/main" val="1700493523"/>
                    </a:ext>
                  </a:extLst>
                </a:gridCol>
                <a:gridCol w="5868000">
                  <a:extLst>
                    <a:ext uri="{9D8B030D-6E8A-4147-A177-3AD203B41FA5}">
                      <a16:colId xmlns:a16="http://schemas.microsoft.com/office/drawing/2014/main" val="4235408375"/>
                    </a:ext>
                  </a:extLst>
                </a:gridCol>
              </a:tblGrid>
              <a:tr h="326455">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Capacités – Compétences </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Savoirs associés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708220449"/>
                  </a:ext>
                </a:extLst>
              </a:tr>
              <a:tr h="299251">
                <a:tc rowSpan="2">
                  <a:txBody>
                    <a:bodyPr/>
                    <a:lstStyle/>
                    <a:p>
                      <a:pPr marL="183515" indent="-147320">
                        <a:spcAft>
                          <a:spcPts val="0"/>
                        </a:spcAft>
                        <a:tabLst>
                          <a:tab pos="3150870" algn="l"/>
                        </a:tabLs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bg1"/>
                    </a:solidFill>
                  </a:tcPr>
                </a:tc>
                <a:tc>
                  <a:txBody>
                    <a:bodyPr/>
                    <a:lstStyle/>
                    <a:p>
                      <a:pPr marL="183515" indent="-14732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hlinkClick r:id="rId2" action="ppaction://hlinksldjump"/>
                        </a:rPr>
                        <a:t>S 4</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 La communication technique</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20000"/>
                        <a:lumOff val="80000"/>
                      </a:schemeClr>
                    </a:solidFill>
                  </a:tcPr>
                </a:tc>
                <a:extLst>
                  <a:ext uri="{0D108BD9-81ED-4DB2-BD59-A6C34878D82A}">
                    <a16:rowId xmlns:a16="http://schemas.microsoft.com/office/drawing/2014/main" val="1492054667"/>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4.1 - Les systèmes de représentation</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4.2 - Les documents techniques</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4.3 - Les outils de communication</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128753013"/>
                  </a:ext>
                </a:extLst>
              </a:tr>
            </a:tbl>
          </a:graphicData>
        </a:graphic>
      </p:graphicFrame>
      <p:cxnSp>
        <p:nvCxnSpPr>
          <p:cNvPr id="4" name="Connecteur droit avec flèche 3"/>
          <p:cNvCxnSpPr/>
          <p:nvPr/>
        </p:nvCxnSpPr>
        <p:spPr>
          <a:xfrm>
            <a:off x="2915816" y="2636912"/>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savoirs associés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7084073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4002481951"/>
              </p:ext>
            </p:extLst>
          </p:nvPr>
        </p:nvGraphicFramePr>
        <p:xfrm>
          <a:off x="179512" y="2453276"/>
          <a:ext cx="8676000" cy="924957"/>
        </p:xfrm>
        <a:graphic>
          <a:graphicData uri="http://schemas.openxmlformats.org/drawingml/2006/table">
            <a:tbl>
              <a:tblPr>
                <a:tableStyleId>{5C22544A-7EE6-4342-B048-85BDC9FD1C3A}</a:tableStyleId>
              </a:tblPr>
              <a:tblGrid>
                <a:gridCol w="2808000">
                  <a:extLst>
                    <a:ext uri="{9D8B030D-6E8A-4147-A177-3AD203B41FA5}">
                      <a16:colId xmlns:a16="http://schemas.microsoft.com/office/drawing/2014/main" val="1700493523"/>
                    </a:ext>
                  </a:extLst>
                </a:gridCol>
                <a:gridCol w="5868000">
                  <a:extLst>
                    <a:ext uri="{9D8B030D-6E8A-4147-A177-3AD203B41FA5}">
                      <a16:colId xmlns:a16="http://schemas.microsoft.com/office/drawing/2014/main" val="4235408375"/>
                    </a:ext>
                  </a:extLst>
                </a:gridCol>
              </a:tblGrid>
              <a:tr h="326455">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Capacités – Compétences </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Savoirs associés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708220449"/>
                  </a:ext>
                </a:extLst>
              </a:tr>
              <a:tr h="299251">
                <a:tc rowSpan="2">
                  <a:txBody>
                    <a:bodyPr/>
                    <a:lstStyle/>
                    <a:p>
                      <a:pPr marL="183515" indent="-147320">
                        <a:spcAft>
                          <a:spcPts val="0"/>
                        </a:spcAft>
                        <a:tabLst>
                          <a:tab pos="3150870" algn="l"/>
                        </a:tabLs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bg1"/>
                    </a:solidFill>
                  </a:tcPr>
                </a:tc>
                <a:tc>
                  <a:txBody>
                    <a:bodyPr/>
                    <a:lstStyle/>
                    <a:p>
                      <a:pPr marL="183515" indent="-14732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hlinkClick r:id="rId2" action="ppaction://hlinksldjump"/>
                        </a:rPr>
                        <a:t>S 5 </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Les ouvrages</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20000"/>
                        <a:lumOff val="80000"/>
                      </a:schemeClr>
                    </a:solidFill>
                  </a:tcPr>
                </a:tc>
                <a:extLst>
                  <a:ext uri="{0D108BD9-81ED-4DB2-BD59-A6C34878D82A}">
                    <a16:rowId xmlns:a16="http://schemas.microsoft.com/office/drawing/2014/main" val="1492054667"/>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5.1 - L’étude des ouvrages</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128753013"/>
                  </a:ext>
                </a:extLst>
              </a:tr>
            </a:tbl>
          </a:graphicData>
        </a:graphic>
      </p:graphicFrame>
      <p:cxnSp>
        <p:nvCxnSpPr>
          <p:cNvPr id="4" name="Connecteur droit avec flèche 3"/>
          <p:cNvCxnSpPr/>
          <p:nvPr/>
        </p:nvCxnSpPr>
        <p:spPr>
          <a:xfrm>
            <a:off x="2915816" y="2636912"/>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savoirs associés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6848315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1783658940"/>
              </p:ext>
            </p:extLst>
          </p:nvPr>
        </p:nvGraphicFramePr>
        <p:xfrm>
          <a:off x="179512" y="2453276"/>
          <a:ext cx="8676000" cy="1844906"/>
        </p:xfrm>
        <a:graphic>
          <a:graphicData uri="http://schemas.openxmlformats.org/drawingml/2006/table">
            <a:tbl>
              <a:tblPr>
                <a:tableStyleId>{5C22544A-7EE6-4342-B048-85BDC9FD1C3A}</a:tableStyleId>
              </a:tblPr>
              <a:tblGrid>
                <a:gridCol w="2808000">
                  <a:extLst>
                    <a:ext uri="{9D8B030D-6E8A-4147-A177-3AD203B41FA5}">
                      <a16:colId xmlns:a16="http://schemas.microsoft.com/office/drawing/2014/main" val="1700493523"/>
                    </a:ext>
                  </a:extLst>
                </a:gridCol>
                <a:gridCol w="5868000">
                  <a:extLst>
                    <a:ext uri="{9D8B030D-6E8A-4147-A177-3AD203B41FA5}">
                      <a16:colId xmlns:a16="http://schemas.microsoft.com/office/drawing/2014/main" val="4235408375"/>
                    </a:ext>
                  </a:extLst>
                </a:gridCol>
              </a:tblGrid>
              <a:tr h="326455">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Capacités – Compétences </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Savoirs associés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708220449"/>
                  </a:ext>
                </a:extLst>
              </a:tr>
              <a:tr h="299251">
                <a:tc rowSpan="2">
                  <a:txBody>
                    <a:bodyPr/>
                    <a:lstStyle/>
                    <a:p>
                      <a:pPr marL="183515" indent="-147320">
                        <a:spcAft>
                          <a:spcPts val="0"/>
                        </a:spcAft>
                        <a:tabLst>
                          <a:tab pos="3150870" algn="l"/>
                        </a:tabLs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bg1"/>
                    </a:solidFill>
                  </a:tcPr>
                </a:tc>
                <a:tc>
                  <a:txBody>
                    <a:bodyPr/>
                    <a:lstStyle/>
                    <a:p>
                      <a:pPr marL="183515" indent="-14732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hlinkClick r:id="rId2" action="ppaction://hlinksldjump"/>
                        </a:rPr>
                        <a:t>S 6</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 Les matériaux, les produits et les composants</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20000"/>
                        <a:lumOff val="80000"/>
                      </a:schemeClr>
                    </a:solidFill>
                  </a:tcPr>
                </a:tc>
                <a:extLst>
                  <a:ext uri="{0D108BD9-81ED-4DB2-BD59-A6C34878D82A}">
                    <a16:rowId xmlns:a16="http://schemas.microsoft.com/office/drawing/2014/main" val="1492054667"/>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6.1 - Les matériaux bois et dérivés du bois</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6.2 - Les matériaux connexes</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6.3 - Les produits : fixation, assemblage et finition</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6.4 - Les composants : produits manufacturés, quincaillerie, accessoires…</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128753013"/>
                  </a:ext>
                </a:extLst>
              </a:tr>
            </a:tbl>
          </a:graphicData>
        </a:graphic>
      </p:graphicFrame>
      <p:cxnSp>
        <p:nvCxnSpPr>
          <p:cNvPr id="4" name="Connecteur droit avec flèche 3"/>
          <p:cNvCxnSpPr/>
          <p:nvPr/>
        </p:nvCxnSpPr>
        <p:spPr>
          <a:xfrm>
            <a:off x="2915816" y="2636912"/>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savoirs associés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8659827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3794651209"/>
              </p:ext>
            </p:extLst>
          </p:nvPr>
        </p:nvGraphicFramePr>
        <p:xfrm>
          <a:off x="179512" y="2453276"/>
          <a:ext cx="8676000" cy="4227895"/>
        </p:xfrm>
        <a:graphic>
          <a:graphicData uri="http://schemas.openxmlformats.org/drawingml/2006/table">
            <a:tbl>
              <a:tblPr>
                <a:tableStyleId>{5C22544A-7EE6-4342-B048-85BDC9FD1C3A}</a:tableStyleId>
              </a:tblPr>
              <a:tblGrid>
                <a:gridCol w="2808000">
                  <a:extLst>
                    <a:ext uri="{9D8B030D-6E8A-4147-A177-3AD203B41FA5}">
                      <a16:colId xmlns:a16="http://schemas.microsoft.com/office/drawing/2014/main" val="1700493523"/>
                    </a:ext>
                  </a:extLst>
                </a:gridCol>
                <a:gridCol w="5868000">
                  <a:extLst>
                    <a:ext uri="{9D8B030D-6E8A-4147-A177-3AD203B41FA5}">
                      <a16:colId xmlns:a16="http://schemas.microsoft.com/office/drawing/2014/main" val="4235408375"/>
                    </a:ext>
                  </a:extLst>
                </a:gridCol>
              </a:tblGrid>
              <a:tr h="326455">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Capacités – Compétences </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Savoirs associés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708220449"/>
                  </a:ext>
                </a:extLst>
              </a:tr>
              <a:tr h="299251">
                <a:tc rowSpan="2">
                  <a:txBody>
                    <a:bodyPr/>
                    <a:lstStyle/>
                    <a:p>
                      <a:pPr marL="183515" indent="-147320">
                        <a:spcAft>
                          <a:spcPts val="0"/>
                        </a:spcAft>
                        <a:tabLst>
                          <a:tab pos="3150870" algn="l"/>
                        </a:tabLs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bg1"/>
                    </a:solidFill>
                  </a:tcPr>
                </a:tc>
                <a:tc>
                  <a:txBody>
                    <a:bodyPr/>
                    <a:lstStyle/>
                    <a:p>
                      <a:pPr marL="183515" indent="-14732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hlinkClick r:id="rId2" action="ppaction://hlinksldjump"/>
                        </a:rPr>
                        <a:t>S 7</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 Les moyens et les techniques de fabrication et d’installation des mobiliers et des agencements</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20000"/>
                        <a:lumOff val="80000"/>
                      </a:schemeClr>
                    </a:solidFill>
                  </a:tcPr>
                </a:tc>
                <a:extLst>
                  <a:ext uri="{0D108BD9-81ED-4DB2-BD59-A6C34878D82A}">
                    <a16:rowId xmlns:a16="http://schemas.microsoft.com/office/drawing/2014/main" val="1492054667"/>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7.1 - Les moyens et les techniques de fabrication</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7.2 - Les outillages de coupe</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7.3 - La cinématique de la coupe</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7.4 - Les moyens et les techniques d’assemblage et de  </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montage</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7.5 - Les moyens et les techniques de mise en œuvre des</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placages</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7.6 - Les moyens et les techniques de finition</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7.7 - Les moyens et les techniques de contrôle</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7.8 - Les moyens et les techniques de manutention, de</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conditionnement,  </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de stockage et  de chargement</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7.9 - Les moyens et les techniques d’installation des</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mobiliers et des agencements</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128753013"/>
                  </a:ext>
                </a:extLst>
              </a:tr>
            </a:tbl>
          </a:graphicData>
        </a:graphic>
      </p:graphicFrame>
      <p:cxnSp>
        <p:nvCxnSpPr>
          <p:cNvPr id="4" name="Connecteur droit avec flèche 3">
            <a:hlinkClick r:id="rId2" action="ppaction://hlinksldjump"/>
          </p:cNvPr>
          <p:cNvCxnSpPr/>
          <p:nvPr/>
        </p:nvCxnSpPr>
        <p:spPr>
          <a:xfrm>
            <a:off x="2915816" y="2636912"/>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savoirs associés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23818440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2" name="Tableau 1"/>
          <p:cNvGraphicFramePr>
            <a:graphicFrameLocks noGrp="1"/>
          </p:cNvGraphicFramePr>
          <p:nvPr>
            <p:extLst>
              <p:ext uri="{D42A27DB-BD31-4B8C-83A1-F6EECF244321}">
                <p14:modId xmlns:p14="http://schemas.microsoft.com/office/powerpoint/2010/main" val="2456479081"/>
              </p:ext>
            </p:extLst>
          </p:nvPr>
        </p:nvGraphicFramePr>
        <p:xfrm>
          <a:off x="179512" y="2453276"/>
          <a:ext cx="8676000" cy="2332586"/>
        </p:xfrm>
        <a:graphic>
          <a:graphicData uri="http://schemas.openxmlformats.org/drawingml/2006/table">
            <a:tbl>
              <a:tblPr>
                <a:tableStyleId>{5C22544A-7EE6-4342-B048-85BDC9FD1C3A}</a:tableStyleId>
              </a:tblPr>
              <a:tblGrid>
                <a:gridCol w="2808000">
                  <a:extLst>
                    <a:ext uri="{9D8B030D-6E8A-4147-A177-3AD203B41FA5}">
                      <a16:colId xmlns:a16="http://schemas.microsoft.com/office/drawing/2014/main" val="1700493523"/>
                    </a:ext>
                  </a:extLst>
                </a:gridCol>
                <a:gridCol w="5868000">
                  <a:extLst>
                    <a:ext uri="{9D8B030D-6E8A-4147-A177-3AD203B41FA5}">
                      <a16:colId xmlns:a16="http://schemas.microsoft.com/office/drawing/2014/main" val="4235408375"/>
                    </a:ext>
                  </a:extLst>
                </a:gridCol>
              </a:tblGrid>
              <a:tr h="326455">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Capacités – Compétences </a:t>
                      </a:r>
                    </a:p>
                  </a:txBody>
                  <a:tcPr marL="44484" marR="44484" marT="0" marB="0" anchor="ctr">
                    <a:lnL w="9525" cap="flat" cmpd="sng" algn="ctr">
                      <a:solidFill>
                        <a:schemeClr val="accent4">
                          <a:lumMod val="50000"/>
                        </a:schemeClr>
                      </a:solidFill>
                      <a:prstDash val="solid"/>
                      <a:round/>
                      <a:headEnd type="none" w="med" len="med"/>
                      <a:tailEnd type="none" w="med" len="med"/>
                    </a:lnL>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tc>
                  <a:txBody>
                    <a:bodyPr/>
                    <a:lstStyle/>
                    <a:p>
                      <a:pPr marL="183515" indent="-147320">
                        <a:spcAft>
                          <a:spcPts val="0"/>
                        </a:spcAft>
                        <a:tabLst>
                          <a:tab pos="3150870" algn="l"/>
                        </a:tabLst>
                      </a:pP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Savoirs associés </a:t>
                      </a:r>
                      <a:r>
                        <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sym typeface="Wingdings 3" panose="05040102010807070707" pitchFamily="18" charset="2"/>
                        </a:rPr>
                        <a:t></a:t>
                      </a:r>
                      <a:endParaRPr lang="fr-FR" sz="18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708220449"/>
                  </a:ext>
                </a:extLst>
              </a:tr>
              <a:tr h="299251">
                <a:tc rowSpan="2">
                  <a:txBody>
                    <a:bodyPr/>
                    <a:lstStyle/>
                    <a:p>
                      <a:pPr marL="183515" indent="-147320">
                        <a:spcAft>
                          <a:spcPts val="0"/>
                        </a:spcAft>
                        <a:tabLst>
                          <a:tab pos="3150870" algn="l"/>
                        </a:tabLst>
                      </a:pPr>
                      <a:endParaRPr lang="fr-FR" sz="1200" baseline="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bg1"/>
                    </a:solidFill>
                  </a:tcPr>
                </a:tc>
                <a:tc>
                  <a:txBody>
                    <a:bodyPr/>
                    <a:lstStyle/>
                    <a:p>
                      <a:pPr marL="183515" indent="-14732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hlinkClick r:id="rId2" action="ppaction://hlinksldjump"/>
                        </a:rPr>
                        <a:t>S 8</a:t>
                      </a: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 La santé et la sécurité au travail</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T w="9525" cap="flat" cmpd="sng" algn="ctr">
                      <a:solidFill>
                        <a:schemeClr val="accent4">
                          <a:lumMod val="50000"/>
                        </a:schemeClr>
                      </a:solidFill>
                      <a:prstDash val="solid"/>
                      <a:round/>
                      <a:headEnd type="none" w="med" len="med"/>
                      <a:tailEnd type="none" w="med" len="med"/>
                    </a:lnT>
                    <a:solidFill>
                      <a:schemeClr val="accent3">
                        <a:lumMod val="20000"/>
                        <a:lumOff val="80000"/>
                      </a:schemeClr>
                    </a:solidFill>
                  </a:tcPr>
                </a:tc>
                <a:extLst>
                  <a:ext uri="{0D108BD9-81ED-4DB2-BD59-A6C34878D82A}">
                    <a16:rowId xmlns:a16="http://schemas.microsoft.com/office/drawing/2014/main" val="1492054667"/>
                  </a:ext>
                </a:extLst>
              </a:tr>
              <a:tr h="299251">
                <a:tc vMerge="1">
                  <a:txBody>
                    <a:bodyPr/>
                    <a:lstStyle/>
                    <a:p>
                      <a:pPr marL="183515" indent="-147320">
                        <a:spcAft>
                          <a:spcPts val="0"/>
                        </a:spcAft>
                        <a:tabLst>
                          <a:tab pos="3150870" algn="l"/>
                        </a:tabLst>
                      </a:pPr>
                      <a:endParaRPr lang="fr-FR" sz="1200" dirty="0">
                        <a:effectLst/>
                        <a:latin typeface="Calibri" panose="020F0502020204030204" pitchFamily="34" charset="0"/>
                        <a:ea typeface="Times New Roman" panose="02020603050405020304" pitchFamily="18" charset="0"/>
                        <a:cs typeface="Calibri" panose="020F0502020204030204" pitchFamily="34" charset="0"/>
                      </a:endParaRPr>
                    </a:p>
                  </a:txBody>
                  <a:tcPr marL="44484" marR="44484" marT="0" marB="0" anchor="ctr">
                    <a:solidFill>
                      <a:schemeClr val="accent3">
                        <a:lumMod val="20000"/>
                        <a:lumOff val="80000"/>
                      </a:schemeClr>
                    </a:solidFill>
                  </a:tcPr>
                </a:tc>
                <a:tc>
                  <a:txBody>
                    <a:bodyPr/>
                    <a:lstStyle/>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8.1 - Les principes généraux, la prévention, la connaissance</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des risques</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8.2 - La conduite à tenir en cas d’accident</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8.3 - Les manutentions manuelles et mécaniques,</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         l’organisation du poste de travail</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8.4 - La protection du poste de travail et de l’environnement</a:t>
                      </a:r>
                    </a:p>
                    <a:p>
                      <a:pPr marL="719138" indent="0">
                        <a:spcAft>
                          <a:spcPts val="0"/>
                        </a:spcAft>
                        <a:tabLst>
                          <a:tab pos="3150870" algn="l"/>
                        </a:tabLst>
                      </a:pPr>
                      <a:r>
                        <a:rPr lang="fr-FR" sz="1600" b="1" dirty="0">
                          <a:solidFill>
                            <a:srgbClr val="253D75"/>
                          </a:solidFill>
                          <a:effectLst/>
                          <a:latin typeface="Calibri" panose="020F0502020204030204" pitchFamily="34" charset="0"/>
                          <a:ea typeface="Times New Roman" panose="02020603050405020304" pitchFamily="18" charset="0"/>
                          <a:cs typeface="Calibri" panose="020F0502020204030204" pitchFamily="34" charset="0"/>
                        </a:rPr>
                        <a:t>8.5 - Les risques spécifiques</a:t>
                      </a:r>
                    </a:p>
                  </a:txBody>
                  <a:tcPr marL="44484" marR="44484" marT="0" marB="0" anchor="ctr">
                    <a:lnL w="9525" cap="flat" cmpd="sng" algn="ctr">
                      <a:solidFill>
                        <a:schemeClr val="accent4">
                          <a:lumMod val="50000"/>
                        </a:schemeClr>
                      </a:solidFill>
                      <a:prstDash val="solid"/>
                      <a:round/>
                      <a:headEnd type="none" w="med" len="med"/>
                      <a:tailEnd type="none" w="med" len="med"/>
                    </a:lnL>
                    <a:lnR w="9525" cap="flat" cmpd="sng" algn="ctr">
                      <a:solidFill>
                        <a:schemeClr val="accent4">
                          <a:lumMod val="50000"/>
                        </a:schemeClr>
                      </a:solidFill>
                      <a:prstDash val="solid"/>
                      <a:round/>
                      <a:headEnd type="none" w="med" len="med"/>
                      <a:tailEnd type="none" w="med" len="med"/>
                    </a:lnR>
                    <a:lnB w="9525" cap="flat" cmpd="sng" algn="ctr">
                      <a:solidFill>
                        <a:schemeClr val="accent4">
                          <a:lumMod val="50000"/>
                        </a:schemeClr>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128753013"/>
                  </a:ext>
                </a:extLst>
              </a:tr>
            </a:tbl>
          </a:graphicData>
        </a:graphic>
      </p:graphicFrame>
      <p:cxnSp>
        <p:nvCxnSpPr>
          <p:cNvPr id="4" name="Connecteur droit avec flèche 3">
            <a:hlinkClick r:id="rId2" action="ppaction://hlinksldjump"/>
          </p:cNvPr>
          <p:cNvCxnSpPr/>
          <p:nvPr/>
        </p:nvCxnSpPr>
        <p:spPr>
          <a:xfrm>
            <a:off x="2915816" y="2636912"/>
            <a:ext cx="432000" cy="0"/>
          </a:xfrm>
          <a:prstGeom prst="straightConnector1">
            <a:avLst/>
          </a:prstGeom>
          <a:ln>
            <a:headEnd type="none" w="med" len="med"/>
            <a:tailEnd type="arrow" w="med" len="med"/>
          </a:ln>
        </p:spPr>
        <p:style>
          <a:lnRef idx="3">
            <a:schemeClr val="accent4"/>
          </a:lnRef>
          <a:fillRef idx="0">
            <a:schemeClr val="accent4"/>
          </a:fillRef>
          <a:effectRef idx="2">
            <a:schemeClr val="accent4"/>
          </a:effectRef>
          <a:fontRef idx="minor">
            <a:schemeClr val="tx1"/>
          </a:fontRef>
        </p:style>
      </p:cxnSp>
      <p:sp>
        <p:nvSpPr>
          <p:cNvPr id="14" name="Rectangle 13"/>
          <p:cNvSpPr/>
          <p:nvPr/>
        </p:nvSpPr>
        <p:spPr>
          <a:xfrm>
            <a:off x="281471" y="908720"/>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RC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des savoirs associés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10364767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02005" y="426150"/>
            <a:ext cx="2534491" cy="1994738"/>
          </a:xfrm>
          <a:prstGeom prst="rect">
            <a:avLst/>
          </a:prstGeom>
          <a:noFill/>
          <a:ln w="38100">
            <a:solidFill>
              <a:schemeClr val="accent4">
                <a:lumMod val="50000"/>
              </a:schemeClr>
            </a:solidFill>
            <a:miter lim="800000"/>
            <a:headEnd/>
            <a:tailEnd/>
          </a:ln>
          <a:effectLst>
            <a:outerShdw blurRad="50800" dist="50800" dir="5400000" sx="41000" sy="41000" algn="ctr" rotWithShape="0">
              <a:srgbClr val="000000">
                <a:alpha val="43137"/>
              </a:srgbClr>
            </a:outerShdw>
          </a:effectLst>
          <a:extLst>
            <a:ext uri="{909E8E84-426E-40DD-AFC4-6F175D3DCCD1}">
              <a14:hiddenFill xmlns:a14="http://schemas.microsoft.com/office/drawing/2010/main">
                <a:solidFill>
                  <a:schemeClr val="accent1"/>
                </a:solidFill>
              </a14:hiddenFill>
            </a:ext>
          </a:extLst>
        </p:spPr>
      </p:pic>
      <p:pic>
        <p:nvPicPr>
          <p:cNvPr id="6" name="Picture 2" descr="Ebénist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8361" y="1791114"/>
            <a:ext cx="3005487" cy="2718006"/>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91880" y="1340768"/>
            <a:ext cx="2483017" cy="3096344"/>
          </a:xfrm>
          <a:prstGeom prst="rect">
            <a:avLst/>
          </a:prstGeom>
          <a:noFill/>
          <a:ln w="38100">
            <a:solidFill>
              <a:schemeClr val="accent4">
                <a:lumMod val="50000"/>
              </a:schemeClr>
            </a:solidFill>
            <a:miter lim="800000"/>
            <a:headEnd/>
            <a:tailEnd/>
          </a:ln>
          <a:effectLst>
            <a:outerShdw blurRad="50800" dist="50800" dir="5400000" sx="41000" sy="41000" algn="ctr" rotWithShape="0">
              <a:srgbClr val="000000">
                <a:alpha val="43137"/>
              </a:srgbClr>
            </a:outerShdw>
          </a:effectLst>
          <a:extLst>
            <a:ext uri="{909E8E84-426E-40DD-AFC4-6F175D3DCCD1}">
              <a14:hiddenFill xmlns:a14="http://schemas.microsoft.com/office/drawing/2010/main">
                <a:solidFill>
                  <a:schemeClr val="accent1"/>
                </a:solidFill>
              </a14:hiddenFill>
            </a:ext>
          </a:extLst>
        </p:spPr>
      </p:pic>
      <p:pic>
        <p:nvPicPr>
          <p:cNvPr id="13" name="Picture 2" descr="E:\TV formats\PHOTO POUR DOSSIER BMA\Antoine BRAC\DCS_1504.jpg"/>
          <p:cNvPicPr>
            <a:picLocks noChangeAspect="1" noChangeArrowheads="1"/>
          </p:cNvPicPr>
          <p:nvPr/>
        </p:nvPicPr>
        <p:blipFill>
          <a:blip r:embed="rId6" cstate="print"/>
          <a:srcRect/>
          <a:stretch>
            <a:fillRect/>
          </a:stretch>
        </p:blipFill>
        <p:spPr bwMode="auto">
          <a:xfrm>
            <a:off x="6496305" y="2727215"/>
            <a:ext cx="2565463" cy="1997929"/>
          </a:xfrm>
          <a:prstGeom prst="rect">
            <a:avLst/>
          </a:prstGeom>
          <a:noFill/>
          <a:ln w="38100">
            <a:solidFill>
              <a:schemeClr val="accent4">
                <a:lumMod val="50000"/>
              </a:schemeClr>
            </a:solidFill>
          </a:ln>
          <a:effectLst>
            <a:outerShdw blurRad="50800" dist="50800" dir="5400000" sx="41000" sy="41000" algn="ctr" rotWithShape="0">
              <a:srgbClr val="000000">
                <a:alpha val="43137"/>
              </a:srgbClr>
            </a:outerShdw>
          </a:effectLst>
        </p:spPr>
      </p:pic>
      <p:sp>
        <p:nvSpPr>
          <p:cNvPr id="5" name="Rectangle 4"/>
          <p:cNvSpPr/>
          <p:nvPr/>
        </p:nvSpPr>
        <p:spPr>
          <a:xfrm>
            <a:off x="7452320" y="2895327"/>
            <a:ext cx="1466854" cy="461665"/>
          </a:xfrm>
          <a:prstGeom prst="rect">
            <a:avLst/>
          </a:prstGeom>
          <a:ln>
            <a:solidFill>
              <a:schemeClr val="tx1"/>
            </a:solidFill>
          </a:ln>
        </p:spPr>
        <p:txBody>
          <a:bodyPr wrap="square">
            <a:spAutoFit/>
          </a:bodyPr>
          <a:lstStyle/>
          <a:p>
            <a:pPr algn="ctr"/>
            <a:r>
              <a:rPr lang="fr-FR" sz="1200" dirty="0">
                <a:solidFill>
                  <a:schemeClr val="bg1"/>
                </a:solidFill>
              </a:rPr>
              <a:t>Antoine </a:t>
            </a:r>
            <a:r>
              <a:rPr lang="fr-FR" sz="1200" dirty="0" err="1">
                <a:solidFill>
                  <a:schemeClr val="bg1"/>
                </a:solidFill>
              </a:rPr>
              <a:t>Brac</a:t>
            </a:r>
            <a:br>
              <a:rPr lang="fr-FR" sz="1200" dirty="0">
                <a:solidFill>
                  <a:schemeClr val="bg1"/>
                </a:solidFill>
              </a:rPr>
            </a:br>
            <a:r>
              <a:rPr lang="fr-FR" sz="1200" dirty="0">
                <a:solidFill>
                  <a:schemeClr val="bg1"/>
                </a:solidFill>
              </a:rPr>
              <a:t>buffet bas (salon)</a:t>
            </a:r>
          </a:p>
        </p:txBody>
      </p:sp>
      <p:pic>
        <p:nvPicPr>
          <p:cNvPr id="1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520" y="4653136"/>
            <a:ext cx="2869999" cy="2111177"/>
          </a:xfrm>
          <a:prstGeom prst="rect">
            <a:avLst/>
          </a:prstGeom>
          <a:noFill/>
          <a:ln w="38100">
            <a:solidFill>
              <a:schemeClr val="accent4">
                <a:lumMod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17" name="Picture 5" descr="agencement , dressing, bibliothèque, placard, rangement"/>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16216" y="4929962"/>
            <a:ext cx="2462482" cy="1811406"/>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sp>
        <p:nvSpPr>
          <p:cNvPr id="25"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L’ébénisterie</a:t>
            </a:r>
          </a:p>
        </p:txBody>
      </p:sp>
      <p:sp>
        <p:nvSpPr>
          <p:cNvPr id="26" name="Rectangle 25"/>
          <p:cNvSpPr/>
          <p:nvPr/>
        </p:nvSpPr>
        <p:spPr>
          <a:xfrm rot="21480000">
            <a:off x="124459" y="592404"/>
            <a:ext cx="2523430" cy="1015663"/>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Quelques ouvrages représentatifs</a:t>
            </a:r>
          </a:p>
          <a:p>
            <a:pPr algn="ct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multi-matériaux</a:t>
            </a:r>
          </a:p>
        </p:txBody>
      </p:sp>
      <p:sp>
        <p:nvSpPr>
          <p:cNvPr id="22" name="Rectangle 21"/>
          <p:cNvSpPr/>
          <p:nvPr/>
        </p:nvSpPr>
        <p:spPr>
          <a:xfrm>
            <a:off x="634986" y="3968571"/>
            <a:ext cx="2132235" cy="461665"/>
          </a:xfrm>
          <a:prstGeom prst="rect">
            <a:avLst/>
          </a:prstGeom>
          <a:solidFill>
            <a:schemeClr val="bg2">
              <a:alpha val="48000"/>
            </a:schemeClr>
          </a:solidFill>
          <a:ln>
            <a:solidFill>
              <a:schemeClr val="tx1"/>
            </a:solidFill>
          </a:ln>
        </p:spPr>
        <p:txBody>
          <a:bodyPr wrap="square">
            <a:spAutoFit/>
          </a:bodyPr>
          <a:lstStyle/>
          <a:p>
            <a:pPr algn="ctr"/>
            <a:r>
              <a:rPr lang="fr-FR" sz="1200" dirty="0">
                <a:solidFill>
                  <a:schemeClr val="accent4">
                    <a:lumMod val="50000"/>
                  </a:schemeClr>
                </a:solidFill>
                <a:latin typeface="Calibri" panose="020F0502020204030204" pitchFamily="34" charset="0"/>
              </a:rPr>
              <a:t>création de Ludovic </a:t>
            </a:r>
            <a:r>
              <a:rPr lang="fr-FR" sz="1200" dirty="0" err="1">
                <a:solidFill>
                  <a:schemeClr val="accent4">
                    <a:lumMod val="50000"/>
                  </a:schemeClr>
                </a:solidFill>
                <a:latin typeface="Calibri" panose="020F0502020204030204" pitchFamily="34" charset="0"/>
              </a:rPr>
              <a:t>Avenel</a:t>
            </a:r>
            <a:r>
              <a:rPr lang="fr-FR" sz="1200" dirty="0">
                <a:solidFill>
                  <a:schemeClr val="accent4">
                    <a:lumMod val="50000"/>
                  </a:schemeClr>
                </a:solidFill>
                <a:latin typeface="Calibri" panose="020F0502020204030204" pitchFamily="34" charset="0"/>
              </a:rPr>
              <a:t> © photo Agnès </a:t>
            </a:r>
            <a:r>
              <a:rPr lang="fr-FR" sz="1200" dirty="0" err="1">
                <a:solidFill>
                  <a:schemeClr val="accent4">
                    <a:lumMod val="50000"/>
                  </a:schemeClr>
                </a:solidFill>
                <a:latin typeface="Calibri" panose="020F0502020204030204" pitchFamily="34" charset="0"/>
              </a:rPr>
              <a:t>Chaumat</a:t>
            </a:r>
            <a:endParaRPr lang="fr-FR" sz="1200" dirty="0">
              <a:solidFill>
                <a:schemeClr val="accent4">
                  <a:lumMod val="50000"/>
                </a:schemeClr>
              </a:solidFill>
              <a:latin typeface="Calibri" panose="020F0502020204030204" pitchFamily="34" charset="0"/>
            </a:endParaRPr>
          </a:p>
        </p:txBody>
      </p:sp>
      <p:sp>
        <p:nvSpPr>
          <p:cNvPr id="4" name="Rectangle 3"/>
          <p:cNvSpPr/>
          <p:nvPr/>
        </p:nvSpPr>
        <p:spPr>
          <a:xfrm>
            <a:off x="3749010" y="3511389"/>
            <a:ext cx="2043281" cy="830997"/>
          </a:xfrm>
          <a:prstGeom prst="rect">
            <a:avLst/>
          </a:prstGeom>
          <a:solidFill>
            <a:schemeClr val="bg2">
              <a:alpha val="48000"/>
            </a:schemeClr>
          </a:solidFill>
          <a:ln>
            <a:solidFill>
              <a:schemeClr val="tx1"/>
            </a:solidFill>
          </a:ln>
        </p:spPr>
        <p:txBody>
          <a:bodyPr wrap="square">
            <a:spAutoFit/>
          </a:bodyPr>
          <a:lstStyle/>
          <a:p>
            <a:pPr algn="ctr"/>
            <a:r>
              <a:rPr lang="fr-FR" sz="1200" dirty="0">
                <a:solidFill>
                  <a:schemeClr val="accent4">
                    <a:lumMod val="50000"/>
                  </a:schemeClr>
                </a:solidFill>
                <a:latin typeface="Calibri" panose="020F0502020204030204" pitchFamily="34" charset="0"/>
              </a:rPr>
              <a:t>Objet d’un designer signé et numéroté : un porte manteau - Atelier Meuble Contemporain</a:t>
            </a:r>
          </a:p>
        </p:txBody>
      </p:sp>
      <p:grpSp>
        <p:nvGrpSpPr>
          <p:cNvPr id="2" name="Groupe 1"/>
          <p:cNvGrpSpPr/>
          <p:nvPr/>
        </p:nvGrpSpPr>
        <p:grpSpPr>
          <a:xfrm>
            <a:off x="3347864" y="4653136"/>
            <a:ext cx="2952327" cy="2095500"/>
            <a:chOff x="3347864" y="4653136"/>
            <a:chExt cx="2952327" cy="2095500"/>
          </a:xfrm>
        </p:grpSpPr>
        <p:pic>
          <p:nvPicPr>
            <p:cNvPr id="7" name="Picture 2" descr="http://cezario-padouck.com/images/cms/142/142-qadri-buffet-meuble-mobilier-design-contemporain-bois-haut-de-gamme_309x220.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47864" y="4653136"/>
              <a:ext cx="2867025" cy="2095500"/>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sp>
          <p:nvSpPr>
            <p:cNvPr id="14" name="Rectangle 13"/>
            <p:cNvSpPr/>
            <p:nvPr/>
          </p:nvSpPr>
          <p:spPr>
            <a:xfrm rot="5400000">
              <a:off x="5333645" y="5351812"/>
              <a:ext cx="1656094" cy="276999"/>
            </a:xfrm>
            <a:prstGeom prst="rect">
              <a:avLst/>
            </a:prstGeom>
          </p:spPr>
          <p:txBody>
            <a:bodyPr wrap="none">
              <a:spAutoFit/>
            </a:bodyPr>
            <a:lstStyle/>
            <a:p>
              <a:r>
                <a:rPr lang="fr-FR" sz="1200" dirty="0">
                  <a:latin typeface="Calibri" panose="020F0502020204030204" pitchFamily="34" charset="0"/>
                </a:rPr>
                <a:t>Atelier </a:t>
              </a:r>
              <a:r>
                <a:rPr lang="fr-FR" sz="1200" dirty="0" err="1">
                  <a:latin typeface="Calibri" panose="020F0502020204030204" pitchFamily="34" charset="0"/>
                </a:rPr>
                <a:t>Cezario</a:t>
              </a:r>
              <a:r>
                <a:rPr lang="fr-FR" sz="1200" dirty="0">
                  <a:latin typeface="Calibri" panose="020F0502020204030204" pitchFamily="34" charset="0"/>
                </a:rPr>
                <a:t> </a:t>
              </a:r>
              <a:r>
                <a:rPr lang="fr-FR" sz="1200" dirty="0" err="1">
                  <a:latin typeface="Calibri" panose="020F0502020204030204" pitchFamily="34" charset="0"/>
                </a:rPr>
                <a:t>Padouck</a:t>
              </a:r>
              <a:endParaRPr lang="fr-FR" sz="1200" dirty="0">
                <a:latin typeface="Calibri" panose="020F0502020204030204" pitchFamily="34" charset="0"/>
              </a:endParaRPr>
            </a:p>
          </p:txBody>
        </p:sp>
      </p:grpSp>
      <p:sp>
        <p:nvSpPr>
          <p:cNvPr id="15" name="Rectangle 14"/>
          <p:cNvSpPr/>
          <p:nvPr/>
        </p:nvSpPr>
        <p:spPr>
          <a:xfrm rot="5400000">
            <a:off x="2165293" y="5350931"/>
            <a:ext cx="1656094" cy="276999"/>
          </a:xfrm>
          <a:prstGeom prst="rect">
            <a:avLst/>
          </a:prstGeom>
        </p:spPr>
        <p:txBody>
          <a:bodyPr wrap="none">
            <a:spAutoFit/>
          </a:bodyPr>
          <a:lstStyle/>
          <a:p>
            <a:r>
              <a:rPr lang="fr-FR" sz="1200" dirty="0">
                <a:solidFill>
                  <a:schemeClr val="bg1"/>
                </a:solidFill>
                <a:latin typeface="Calibri" panose="020F0502020204030204" pitchFamily="34" charset="0"/>
              </a:rPr>
              <a:t>Atelier </a:t>
            </a:r>
            <a:r>
              <a:rPr lang="fr-FR" sz="1200" dirty="0" err="1">
                <a:solidFill>
                  <a:schemeClr val="bg1"/>
                </a:solidFill>
                <a:latin typeface="Calibri" panose="020F0502020204030204" pitchFamily="34" charset="0"/>
              </a:rPr>
              <a:t>Cezario</a:t>
            </a:r>
            <a:r>
              <a:rPr lang="fr-FR" sz="1200" dirty="0">
                <a:solidFill>
                  <a:schemeClr val="bg1"/>
                </a:solidFill>
                <a:latin typeface="Calibri" panose="020F0502020204030204" pitchFamily="34" charset="0"/>
              </a:rPr>
              <a:t> </a:t>
            </a:r>
            <a:r>
              <a:rPr lang="fr-FR" sz="1200" dirty="0" err="1">
                <a:solidFill>
                  <a:schemeClr val="bg1"/>
                </a:solidFill>
                <a:latin typeface="Calibri" panose="020F0502020204030204" pitchFamily="34" charset="0"/>
              </a:rPr>
              <a:t>Padouck</a:t>
            </a:r>
            <a:endParaRPr lang="fr-FR"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87314498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600200"/>
            <a:ext cx="8435280" cy="4709160"/>
          </a:xfrm>
        </p:spPr>
        <p:txBody>
          <a:bodyPr>
            <a:normAutofit/>
          </a:bodyPr>
          <a:lstStyle/>
          <a:p>
            <a:pPr marL="137160" indent="0">
              <a:buNone/>
            </a:pPr>
            <a:endParaRPr lang="fr-FR" sz="2600" dirty="0"/>
          </a:p>
          <a:p>
            <a:pPr marL="137160" indent="0">
              <a:buNone/>
            </a:pPr>
            <a:r>
              <a:rPr lang="fr-FR" dirty="0"/>
              <a:t>	</a:t>
            </a:r>
          </a:p>
        </p:txBody>
      </p:sp>
      <p:pic>
        <p:nvPicPr>
          <p:cNvPr id="2054" name="Picture 6" descr="http://cezario-padouck.com/images/mobilier-product/12/12-chocolat-vaisselier-meuble-mobilier-design-contemporain-bois_430x3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3784" y="764704"/>
            <a:ext cx="2772577" cy="2027121"/>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2056" name="Picture 8" descr="http://cezario-padouck.com/images/mobilier-product/14/14-diam-vaisselier-meuble-mobilier-design-contemporain-bois_800x4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4954" y="813281"/>
            <a:ext cx="2592287" cy="1895639"/>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2058" name="Picture 10" descr="http://cezario-padouck.com/images/mobilier-product/23/23-toscan-vaisselier-meuble-mobilier-design-contemporain-bois_430x3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3784" y="4712660"/>
            <a:ext cx="2772577" cy="2027122"/>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2060" name="Picture 12" descr="http://cezario-padouck.com/images/mobilier-product/29/29-zebrais-vaisselier-meuble-mobilier-design-contemporain-bois_430x31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5736" y="2743412"/>
            <a:ext cx="2898625" cy="2119279"/>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2062" name="Picture 14" descr="http://cezario-padouck.com/images/mobilier-product/17/17-jappar-vaisselier-meuble-mobilier-design-contemporain-bois_430x31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9952" y="3060182"/>
            <a:ext cx="2572702" cy="1880986"/>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2064" name="Picture 16" descr="console, mobilier design contemporain en bois, meuble haut de gam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8774" y="1839670"/>
            <a:ext cx="2075303" cy="1517322"/>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2066" name="Picture 18" descr="http://cezario-padouck.com/images/mobilier-product/97/97-calif-buffet-meuble-mobilier-design-contemporain-bois-haut-de-gamme_800x40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629" y="3212976"/>
            <a:ext cx="2880273" cy="2106233"/>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2068" name="Picture 20" descr="table, tables basse, table de nuit, mobilier design contemporain en bois, meuble haut de gam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03848" y="4862691"/>
            <a:ext cx="2569545" cy="1878677"/>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
        <p:nvSpPr>
          <p:cNvPr id="34" name="Rectangle 33"/>
          <p:cNvSpPr/>
          <p:nvPr/>
        </p:nvSpPr>
        <p:spPr>
          <a:xfrm rot="21480000">
            <a:off x="124459" y="592404"/>
            <a:ext cx="2523430" cy="1015663"/>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Quelques ouvrages représentatifs</a:t>
            </a:r>
          </a:p>
          <a:p>
            <a:pPr algn="ct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multi-matériaux</a:t>
            </a:r>
          </a:p>
        </p:txBody>
      </p:sp>
      <p:sp>
        <p:nvSpPr>
          <p:cNvPr id="35"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L’ébénisterie</a:t>
            </a:r>
          </a:p>
        </p:txBody>
      </p:sp>
      <p:pic>
        <p:nvPicPr>
          <p:cNvPr id="1026"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84168" y="3003988"/>
            <a:ext cx="3059832" cy="1721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ZoneTexte 1"/>
          <p:cNvSpPr txBox="1"/>
          <p:nvPr/>
        </p:nvSpPr>
        <p:spPr>
          <a:xfrm>
            <a:off x="7308304" y="3944089"/>
            <a:ext cx="1152128" cy="276999"/>
          </a:xfrm>
          <a:prstGeom prst="rect">
            <a:avLst/>
          </a:prstGeom>
          <a:noFill/>
        </p:spPr>
        <p:txBody>
          <a:bodyPr wrap="square" rtlCol="0">
            <a:spAutoFit/>
          </a:bodyPr>
          <a:lstStyle/>
          <a:p>
            <a:r>
              <a:rPr lang="fr-FR" sz="1200" dirty="0">
                <a:solidFill>
                  <a:schemeClr val="tx2">
                    <a:lumMod val="75000"/>
                  </a:schemeClr>
                </a:solidFill>
                <a:latin typeface="Calibri" panose="020F0502020204030204" pitchFamily="34" charset="0"/>
              </a:rPr>
              <a:t>Philippe </a:t>
            </a:r>
            <a:r>
              <a:rPr lang="fr-FR" sz="1200" dirty="0" err="1">
                <a:solidFill>
                  <a:schemeClr val="tx2">
                    <a:lumMod val="75000"/>
                  </a:schemeClr>
                </a:solidFill>
                <a:latin typeface="Calibri" panose="020F0502020204030204" pitchFamily="34" charset="0"/>
              </a:rPr>
              <a:t>Hurel</a:t>
            </a:r>
            <a:endParaRPr lang="fr-FR" sz="1200" dirty="0">
              <a:solidFill>
                <a:schemeClr val="tx2">
                  <a:lumMod val="75000"/>
                </a:schemeClr>
              </a:solidFill>
              <a:latin typeface="Calibri" panose="020F0502020204030204" pitchFamily="34" charset="0"/>
            </a:endParaRPr>
          </a:p>
        </p:txBody>
      </p:sp>
      <p:pic>
        <p:nvPicPr>
          <p:cNvPr id="1028" name="Picture 4" descr="http://www.davidlange.fr/images/david-lange/TRAPEZE.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64028" y="4914749"/>
            <a:ext cx="2327852" cy="1943251"/>
          </a:xfrm>
          <a:prstGeom prst="rect">
            <a:avLst/>
          </a:prstGeom>
          <a:noFill/>
          <a:extLst>
            <a:ext uri="{909E8E84-426E-40DD-AFC4-6F175D3DCCD1}">
              <a14:hiddenFill xmlns:a14="http://schemas.microsoft.com/office/drawing/2010/main">
                <a:solidFill>
                  <a:srgbClr val="FFFFFF"/>
                </a:solidFill>
              </a14:hiddenFill>
            </a:ext>
          </a:extLst>
        </p:spPr>
      </p:pic>
      <p:sp>
        <p:nvSpPr>
          <p:cNvPr id="17" name="ZoneTexte 16"/>
          <p:cNvSpPr txBox="1"/>
          <p:nvPr/>
        </p:nvSpPr>
        <p:spPr>
          <a:xfrm>
            <a:off x="1534719" y="6130811"/>
            <a:ext cx="1152128" cy="276999"/>
          </a:xfrm>
          <a:prstGeom prst="rect">
            <a:avLst/>
          </a:prstGeom>
          <a:noFill/>
        </p:spPr>
        <p:txBody>
          <a:bodyPr wrap="square" rtlCol="0">
            <a:spAutoFit/>
          </a:bodyPr>
          <a:lstStyle/>
          <a:p>
            <a:r>
              <a:rPr lang="fr-FR" sz="1200" dirty="0">
                <a:solidFill>
                  <a:schemeClr val="bg1"/>
                </a:solidFill>
                <a:latin typeface="Calibri" panose="020F0502020204030204" pitchFamily="34" charset="0"/>
              </a:rPr>
              <a:t>David Lange</a:t>
            </a:r>
          </a:p>
        </p:txBody>
      </p:sp>
      <p:sp>
        <p:nvSpPr>
          <p:cNvPr id="4" name="Rectangle 3"/>
          <p:cNvSpPr/>
          <p:nvPr/>
        </p:nvSpPr>
        <p:spPr>
          <a:xfrm>
            <a:off x="4801043" y="2696756"/>
            <a:ext cx="1656094" cy="276999"/>
          </a:xfrm>
          <a:prstGeom prst="rect">
            <a:avLst/>
          </a:prstGeom>
        </p:spPr>
        <p:txBody>
          <a:bodyPr wrap="none">
            <a:spAutoFit/>
          </a:bodyPr>
          <a:lstStyle/>
          <a:p>
            <a:r>
              <a:rPr lang="fr-FR" sz="1200" dirty="0">
                <a:latin typeface="Calibri" panose="020F0502020204030204" pitchFamily="34" charset="0"/>
              </a:rPr>
              <a:t>Atelier </a:t>
            </a:r>
            <a:r>
              <a:rPr lang="fr-FR" sz="1200" dirty="0" err="1">
                <a:latin typeface="Calibri" panose="020F0502020204030204" pitchFamily="34" charset="0"/>
              </a:rPr>
              <a:t>Cezario</a:t>
            </a:r>
            <a:r>
              <a:rPr lang="fr-FR" sz="1200" dirty="0">
                <a:latin typeface="Calibri" panose="020F0502020204030204" pitchFamily="34" charset="0"/>
              </a:rPr>
              <a:t> </a:t>
            </a:r>
            <a:r>
              <a:rPr lang="fr-FR" sz="1200" dirty="0" err="1">
                <a:latin typeface="Calibri" panose="020F0502020204030204" pitchFamily="34" charset="0"/>
              </a:rPr>
              <a:t>Padouck</a:t>
            </a:r>
            <a:endParaRPr lang="fr-FR" sz="1200" dirty="0">
              <a:latin typeface="Calibri" panose="020F0502020204030204" pitchFamily="34" charset="0"/>
            </a:endParaRPr>
          </a:p>
        </p:txBody>
      </p:sp>
    </p:spTree>
    <p:extLst>
      <p:ext uri="{BB962C8B-B14F-4D97-AF65-F5344CB8AC3E}">
        <p14:creationId xmlns:p14="http://schemas.microsoft.com/office/powerpoint/2010/main" val="32538073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600200"/>
            <a:ext cx="8435280" cy="4709160"/>
          </a:xfrm>
        </p:spPr>
        <p:txBody>
          <a:bodyPr>
            <a:normAutofit/>
          </a:bodyPr>
          <a:lstStyle/>
          <a:p>
            <a:pPr marL="137160" indent="0">
              <a:buNone/>
            </a:pPr>
            <a:endParaRPr lang="fr-FR" sz="2600" dirty="0"/>
          </a:p>
          <a:p>
            <a:pPr marL="137160" indent="0">
              <a:buNone/>
            </a:pPr>
            <a:r>
              <a:rPr lang="fr-FR" dirty="0"/>
              <a:t>	</a:t>
            </a: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02" y="1854367"/>
            <a:ext cx="3212354" cy="2141569"/>
          </a:xfrm>
          <a:prstGeom prst="rect">
            <a:avLst/>
          </a:prstGeom>
          <a:noFill/>
          <a:ln w="38100">
            <a:solidFill>
              <a:schemeClr val="accent4">
                <a:lumMod val="50000"/>
              </a:schemeClr>
            </a:solidFill>
            <a:miter lim="800000"/>
            <a:headEnd/>
            <a:tailEnd/>
          </a:ln>
          <a:effectLst>
            <a:outerShdw blurRad="50800" dist="50800" dir="5400000" sx="41000" sy="41000" algn="ctr" rotWithShape="0">
              <a:srgbClr val="000000">
                <a:alpha val="43137"/>
              </a:srgbClr>
            </a:outerShdw>
          </a:effectLst>
          <a:extLst>
            <a:ext uri="{909E8E84-426E-40DD-AFC4-6F175D3DCCD1}">
              <a14:hiddenFill xmlns:a14="http://schemas.microsoft.com/office/drawing/2010/main">
                <a:solidFill>
                  <a:schemeClr val="accent1"/>
                </a:solidFill>
              </a14:hiddenFill>
            </a:ext>
          </a:extLst>
        </p:spPr>
      </p:pic>
      <p:pic>
        <p:nvPicPr>
          <p:cNvPr id="2050" name="Picture 2" descr="agencement , dressing, bibliothèque, placard, rangem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9" y="4653136"/>
            <a:ext cx="2838806" cy="2088232"/>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pic>
        <p:nvPicPr>
          <p:cNvPr id="3076" name="Picture 4" descr="http://www.duriez-agencement.com/site/local/cache-vignettes/L512xH341/0201-847bb.jpg?13948052576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63889" y="2636231"/>
            <a:ext cx="2812079" cy="1872889"/>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sp>
        <p:nvSpPr>
          <p:cNvPr id="25" name="Rectangle 24"/>
          <p:cNvSpPr/>
          <p:nvPr/>
        </p:nvSpPr>
        <p:spPr>
          <a:xfrm rot="21480000">
            <a:off x="124459" y="592404"/>
            <a:ext cx="2523430" cy="1015663"/>
          </a:xfrm>
          <a:prstGeom prst="rect">
            <a:avLst/>
          </a:prstGeom>
          <a:solidFill>
            <a:schemeClr val="accent3">
              <a:lumMod val="20000"/>
              <a:lumOff val="80000"/>
            </a:schemeClr>
          </a:solidFill>
          <a:ln>
            <a:solidFill>
              <a:schemeClr val="accent4">
                <a:lumMod val="50000"/>
              </a:schemeClr>
            </a:solidFill>
          </a:ln>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fr-FR" sz="2000" b="1" dirty="0">
                <a:solidFill>
                  <a:schemeClr val="accent4">
                    <a:lumMod val="50000"/>
                  </a:schemeClr>
                </a:solidFill>
                <a:latin typeface="Calibri" panose="020F0502020204030204" pitchFamily="34" charset="0"/>
              </a:rPr>
              <a:t>Quelques ouvrages représentatifs</a:t>
            </a:r>
          </a:p>
          <a:p>
            <a:pPr algn="ctr"/>
            <a:r>
              <a:rPr lang="fr-FR" sz="2000" b="1" dirty="0">
                <a:solidFill>
                  <a:schemeClr val="accent4">
                    <a:lumMod val="50000"/>
                  </a:schemeClr>
                </a:solidFill>
                <a:latin typeface="Calibri" panose="020F0502020204030204" pitchFamily="34" charset="0"/>
              </a:rPr>
              <a:t>multi-matériaux</a:t>
            </a:r>
          </a:p>
        </p:txBody>
      </p:sp>
      <p:sp>
        <p:nvSpPr>
          <p:cNvPr id="2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L’ébénisterie</a:t>
            </a:r>
          </a:p>
        </p:txBody>
      </p:sp>
      <p:pic>
        <p:nvPicPr>
          <p:cNvPr id="2" name="Picture 2" descr="http://www.james-agencement.com/wp-content/uploads/2012/06/villa-lara-300x17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19872" y="758943"/>
            <a:ext cx="3024336" cy="1733953"/>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pic>
        <p:nvPicPr>
          <p:cNvPr id="2060" name="Picture 12" descr="http://www.agencements-lecarlier.fr/data/realisations/127/p1130166.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78914" y="2420888"/>
            <a:ext cx="2450884" cy="2083252"/>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pic>
        <p:nvPicPr>
          <p:cNvPr id="4" name="Picture 2" descr="http://www.lamellux.com/UserFiles/Image/illustrations_produits/VIBRATOlysWalnut013(1).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2018" y="4653136"/>
            <a:ext cx="2473948" cy="2124684"/>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pic>
        <p:nvPicPr>
          <p:cNvPr id="14" name="Picture 2" descr="http://www.lamellux.com/UserFiles/Image/illustrations_produits/CHATEAUFRONTENAC7w.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501" y="4149080"/>
            <a:ext cx="3212355" cy="2583410"/>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pic>
        <p:nvPicPr>
          <p:cNvPr id="1032" name="Picture 8" descr="http://www.lamellux.com/pointcarre/UserFiles/Image/illustrations_produits/2289NATURBOISSipoMonacoW.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98607" y="548680"/>
            <a:ext cx="2437889" cy="1728192"/>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70337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600200"/>
            <a:ext cx="8435280" cy="4709160"/>
          </a:xfrm>
        </p:spPr>
        <p:txBody>
          <a:bodyPr>
            <a:normAutofit/>
          </a:bodyPr>
          <a:lstStyle/>
          <a:p>
            <a:pPr marL="137160" indent="0">
              <a:buNone/>
            </a:pPr>
            <a:endParaRPr lang="fr-FR" sz="2600" dirty="0"/>
          </a:p>
          <a:p>
            <a:pPr marL="137160" indent="0">
              <a:buNone/>
            </a:pPr>
            <a:r>
              <a:rPr lang="fr-FR" dirty="0"/>
              <a:t>	</a:t>
            </a:r>
          </a:p>
        </p:txBody>
      </p:sp>
      <p:pic>
        <p:nvPicPr>
          <p:cNvPr id="3086" name="Picture 14" descr="http://www.duriez-agencement.com/site/local/cache-vignettes/L770xH512/hn3-f8099.jpg?139480541065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2137719"/>
            <a:ext cx="2808312" cy="1867345"/>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pic>
        <p:nvPicPr>
          <p:cNvPr id="4100" name="Picture 4" descr="http://www.homelogistic.fr/images/cuisine-design-brillante_sans_poignee_blanc_mate-(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10722" y="4245529"/>
            <a:ext cx="2641398" cy="2351823"/>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pic>
        <p:nvPicPr>
          <p:cNvPr id="4103"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4509120"/>
            <a:ext cx="3139981" cy="2122591"/>
          </a:xfrm>
          <a:prstGeom prst="rect">
            <a:avLst/>
          </a:prstGeom>
          <a:noFill/>
          <a:ln w="31750">
            <a:solidFill>
              <a:schemeClr val="accent4">
                <a:lumMod val="50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Rectangle 21">
            <a:hlinkClick r:id="rId5" action="ppaction://hlinksldjump"/>
          </p:cNvPr>
          <p:cNvSpPr/>
          <p:nvPr/>
        </p:nvSpPr>
        <p:spPr>
          <a:xfrm rot="21480000">
            <a:off x="124459" y="592404"/>
            <a:ext cx="2523430" cy="1015663"/>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Quelques ouvrages représentatifs</a:t>
            </a:r>
          </a:p>
          <a:p>
            <a:pPr algn="ct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multi-matériaux</a:t>
            </a:r>
          </a:p>
        </p:txBody>
      </p:sp>
      <p:sp>
        <p:nvSpPr>
          <p:cNvPr id="24"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L’ébénisterie</a:t>
            </a: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504" y="4279293"/>
            <a:ext cx="2759202" cy="2102035"/>
          </a:xfrm>
          <a:prstGeom prst="rect">
            <a:avLst/>
          </a:prstGeom>
          <a:noFill/>
          <a:ln w="38100">
            <a:solidFill>
              <a:schemeClr val="accent4">
                <a:lumMod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3848" y="1352442"/>
            <a:ext cx="2376264" cy="2509463"/>
          </a:xfrm>
          <a:prstGeom prst="rect">
            <a:avLst/>
          </a:prstGeom>
          <a:noFill/>
          <a:ln w="38100">
            <a:solidFill>
              <a:schemeClr val="accent4">
                <a:lumMod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10800000">
            <a:off x="6300192" y="387770"/>
            <a:ext cx="2652529" cy="1745085"/>
          </a:xfrm>
          <a:prstGeom prst="rect">
            <a:avLst/>
          </a:prstGeom>
          <a:noFill/>
          <a:ln w="38100">
            <a:solidFill>
              <a:schemeClr val="accent4">
                <a:lumMod val="50000"/>
              </a:schemeClr>
            </a:solidFill>
            <a:miter lim="800000"/>
            <a:headEnd/>
            <a:tailEnd/>
          </a:ln>
          <a:extLst>
            <a:ext uri="{909E8E84-426E-40DD-AFC4-6F175D3DCCD1}">
              <a14:hiddenFill xmlns:a14="http://schemas.microsoft.com/office/drawing/2010/main">
                <a:solidFill>
                  <a:schemeClr val="accent1"/>
                </a:solidFill>
              </a14:hiddenFill>
            </a:ext>
          </a:extLst>
        </p:spPr>
      </p:pic>
      <p:pic>
        <p:nvPicPr>
          <p:cNvPr id="2" name="Picture 2" descr="http://www.creationsstbruno.fr/site/images/normal/Cuisinenext2-0.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96136" y="2253176"/>
            <a:ext cx="3139981" cy="2111928"/>
          </a:xfrm>
          <a:prstGeom prst="rect">
            <a:avLst/>
          </a:prstGeom>
          <a:noFill/>
          <a:ln w="38100">
            <a:solidFill>
              <a:schemeClr val="accent4">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98548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600200"/>
            <a:ext cx="8435280" cy="4709160"/>
          </a:xfrm>
        </p:spPr>
        <p:txBody>
          <a:bodyPr>
            <a:normAutofit/>
          </a:bodyPr>
          <a:lstStyle/>
          <a:p>
            <a:pPr marL="137160" indent="0">
              <a:buNone/>
            </a:pPr>
            <a:endParaRPr lang="fr-FR" sz="2600" dirty="0"/>
          </a:p>
          <a:p>
            <a:pPr marL="137160" indent="0">
              <a:buNone/>
            </a:pPr>
            <a:r>
              <a:rPr lang="fr-FR" dirty="0"/>
              <a:t>	</a:t>
            </a:r>
          </a:p>
        </p:txBody>
      </p:sp>
      <p:sp>
        <p:nvSpPr>
          <p:cNvPr id="24"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L’ébénisterie</a:t>
            </a:r>
          </a:p>
        </p:txBody>
      </p:sp>
      <p:pic>
        <p:nvPicPr>
          <p:cNvPr id="4" name="Image 3"/>
          <p:cNvPicPr>
            <a:picLocks noChangeAspect="1"/>
          </p:cNvPicPr>
          <p:nvPr/>
        </p:nvPicPr>
        <p:blipFill>
          <a:blip r:embed="rId2"/>
          <a:stretch>
            <a:fillRect/>
          </a:stretch>
        </p:blipFill>
        <p:spPr>
          <a:xfrm>
            <a:off x="685853" y="908720"/>
            <a:ext cx="3886147" cy="5528911"/>
          </a:xfrm>
          <a:prstGeom prst="rect">
            <a:avLst/>
          </a:prstGeom>
          <a:solidFill>
            <a:schemeClr val="bg1"/>
          </a:solidFill>
          <a:ln>
            <a:solidFill>
              <a:srgbClr val="253D75"/>
            </a:solidFill>
          </a:ln>
          <a:effectLst>
            <a:outerShdw blurRad="127000" dist="152400" dir="2700000" algn="tl" rotWithShape="0">
              <a:prstClr val="black">
                <a:alpha val="15000"/>
              </a:prstClr>
            </a:outerShdw>
          </a:effectLst>
        </p:spPr>
      </p:pic>
      <p:sp>
        <p:nvSpPr>
          <p:cNvPr id="6" name="Rectangle 5"/>
          <p:cNvSpPr/>
          <p:nvPr/>
        </p:nvSpPr>
        <p:spPr>
          <a:xfrm>
            <a:off x="5436096" y="1055346"/>
            <a:ext cx="3048132" cy="923330"/>
          </a:xfrm>
          <a:prstGeom prst="rect">
            <a:avLst/>
          </a:prstGeom>
        </p:spPr>
        <p:txBody>
          <a:bodyPr wrap="square">
            <a:spAutoFit/>
          </a:bodyPr>
          <a:lstStyle/>
          <a:p>
            <a:pPr algn="ctr"/>
            <a:r>
              <a:rPr lang="fr-FR"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Illustration par une offre d’emploi dans les secteurs d’activités de l’ébénisterie</a:t>
            </a:r>
            <a:endParaRPr lang="fr-FR" dirty="0"/>
          </a:p>
        </p:txBody>
      </p:sp>
      <p:pic>
        <p:nvPicPr>
          <p:cNvPr id="9" name="Image 8"/>
          <p:cNvPicPr>
            <a:picLocks noChangeAspect="1"/>
          </p:cNvPicPr>
          <p:nvPr/>
        </p:nvPicPr>
        <p:blipFill>
          <a:blip r:embed="rId3"/>
          <a:stretch>
            <a:fillRect/>
          </a:stretch>
        </p:blipFill>
        <p:spPr>
          <a:xfrm>
            <a:off x="4932040" y="2434668"/>
            <a:ext cx="3672408" cy="2320285"/>
          </a:xfrm>
          <a:prstGeom prst="rect">
            <a:avLst/>
          </a:prstGeom>
          <a:ln w="25400">
            <a:solidFill>
              <a:schemeClr val="accent4"/>
            </a:solidFill>
          </a:ln>
          <a:effectLst>
            <a:outerShdw blurRad="203200" dist="114300" dir="2700000" algn="tl" rotWithShape="0">
              <a:prstClr val="black">
                <a:alpha val="40000"/>
              </a:prstClr>
            </a:outerShdw>
            <a:reflection stA="45000" endPos="65000" dist="12700" dir="5400000" sy="-100000" algn="bl" rotWithShape="0"/>
          </a:effectLst>
        </p:spPr>
      </p:pic>
      <p:sp>
        <p:nvSpPr>
          <p:cNvPr id="10" name="Ellipse 9">
            <a:hlinkClick r:id="rId4" action="ppaction://hlinksldjump"/>
          </p:cNvPr>
          <p:cNvSpPr/>
          <p:nvPr/>
        </p:nvSpPr>
        <p:spPr>
          <a:xfrm>
            <a:off x="611560" y="764704"/>
            <a:ext cx="1512168" cy="1224136"/>
          </a:xfrm>
          <a:prstGeom prst="ellipse">
            <a:avLst/>
          </a:prstGeom>
          <a:gradFill>
            <a:gsLst>
              <a:gs pos="67000">
                <a:schemeClr val="accent3">
                  <a:tint val="9000"/>
                  <a:lumMod val="0"/>
                  <a:lumOff val="100000"/>
                  <a:alpha val="1000"/>
                </a:schemeClr>
              </a:gs>
              <a:gs pos="100000">
                <a:schemeClr val="accent3">
                  <a:tint val="70000"/>
                  <a:satMod val="100000"/>
                </a:schemeClr>
              </a:gs>
            </a:gsLst>
          </a:gradFill>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cxnSp>
        <p:nvCxnSpPr>
          <p:cNvPr id="12" name="Connecteur droit avec flèche 11"/>
          <p:cNvCxnSpPr>
            <a:cxnSpLocks/>
            <a:stCxn id="10" idx="5"/>
          </p:cNvCxnSpPr>
          <p:nvPr/>
        </p:nvCxnSpPr>
        <p:spPr>
          <a:xfrm>
            <a:off x="1902276" y="1809569"/>
            <a:ext cx="2898377" cy="827343"/>
          </a:xfrm>
          <a:prstGeom prst="straightConnector1">
            <a:avLst/>
          </a:prstGeom>
          <a:ln>
            <a:headEnd type="none" w="med" len="med"/>
            <a:tailEnd type="triangle"/>
          </a:ln>
        </p:spPr>
        <p:style>
          <a:lnRef idx="3">
            <a:schemeClr val="accent4"/>
          </a:lnRef>
          <a:fillRef idx="0">
            <a:schemeClr val="accent4"/>
          </a:fillRef>
          <a:effectRef idx="2">
            <a:schemeClr val="accent4"/>
          </a:effectRef>
          <a:fontRef idx="minor">
            <a:schemeClr val="tx1"/>
          </a:fontRef>
        </p:style>
      </p:cxnSp>
    </p:spTree>
    <p:extLst>
      <p:ext uri="{BB962C8B-B14F-4D97-AF65-F5344CB8AC3E}">
        <p14:creationId xmlns:p14="http://schemas.microsoft.com/office/powerpoint/2010/main" val="18266766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600200"/>
            <a:ext cx="8435280" cy="4709160"/>
          </a:xfrm>
        </p:spPr>
        <p:txBody>
          <a:bodyPr>
            <a:normAutofit/>
          </a:bodyPr>
          <a:lstStyle/>
          <a:p>
            <a:pPr marL="137160" indent="0">
              <a:buNone/>
            </a:pPr>
            <a:endParaRPr lang="fr-FR" sz="2600" dirty="0">
              <a:solidFill>
                <a:schemeClr val="accent4">
                  <a:lumMod val="50000"/>
                </a:schemeClr>
              </a:solidFill>
              <a:latin typeface="Calibri" panose="020F0502020204030204" pitchFamily="34" charset="0"/>
            </a:endParaRPr>
          </a:p>
          <a:p>
            <a:pPr marL="137160" indent="0">
              <a:buNone/>
            </a:pPr>
            <a:endParaRPr lang="fr-FR" dirty="0">
              <a:solidFill>
                <a:schemeClr val="accent4">
                  <a:lumMod val="50000"/>
                </a:schemeClr>
              </a:solidFill>
              <a:latin typeface="Calibri" panose="020F0502020204030204" pitchFamily="34" charset="0"/>
            </a:endParaRPr>
          </a:p>
        </p:txBody>
      </p:sp>
      <p:sp>
        <p:nvSpPr>
          <p:cNvPr id="5" name="Espace réservé du contenu 2"/>
          <p:cNvSpPr txBox="1">
            <a:spLocks/>
          </p:cNvSpPr>
          <p:nvPr/>
        </p:nvSpPr>
        <p:spPr>
          <a:xfrm>
            <a:off x="247057" y="2420888"/>
            <a:ext cx="8640960" cy="3960440"/>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Si le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meuble de style ou traditionnel </a:t>
            </a:r>
            <a:r>
              <a:rPr lang="fr-FR" sz="2000" dirty="0">
                <a:solidFill>
                  <a:schemeClr val="accent4">
                    <a:lumMod val="50000"/>
                  </a:schemeClr>
                </a:solidFill>
                <a:latin typeface="Calibri" panose="020F0502020204030204" pitchFamily="34" charset="0"/>
                <a:ea typeface="Times New Roman"/>
                <a:cs typeface="Arial"/>
              </a:rPr>
              <a:t>garde toute sa place.</a:t>
            </a:r>
          </a:p>
          <a:p>
            <a:pPr marL="137160" indent="0">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La demande évolue vers le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meuble contemporain </a:t>
            </a:r>
            <a:r>
              <a:rPr lang="fr-FR" sz="2000" dirty="0">
                <a:solidFill>
                  <a:schemeClr val="accent4">
                    <a:lumMod val="50000"/>
                  </a:schemeClr>
                </a:solidFill>
                <a:latin typeface="Calibri" panose="020F0502020204030204" pitchFamily="34" charset="0"/>
                <a:ea typeface="Times New Roman"/>
                <a:cs typeface="Arial"/>
              </a:rPr>
              <a:t>qui implique :</a:t>
            </a:r>
          </a:p>
          <a:p>
            <a:pPr marL="540385"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l’utilisation de nouveaux matériaux, toujours plus divers et plus nombreux,</a:t>
            </a:r>
          </a:p>
          <a:p>
            <a:pPr marL="540385"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l’accroissement de la pluralité de matériaux dans le mobilier et l’agencement,</a:t>
            </a:r>
          </a:p>
          <a:p>
            <a:pPr marL="540385"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la mise en œuvre de nouveaux assemblages,</a:t>
            </a:r>
          </a:p>
          <a:p>
            <a:pPr marL="540385"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 l’utilisation de nouveaux produits de finition et d’habillage.</a:t>
            </a:r>
          </a:p>
          <a:p>
            <a:pPr marL="137160"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Les meubles doivent s’intégrer dans des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espaces agencés</a:t>
            </a:r>
            <a:r>
              <a:rPr lang="fr-FR" sz="2000" dirty="0">
                <a:solidFill>
                  <a:schemeClr val="accent4">
                    <a:lumMod val="50000"/>
                  </a:schemeClr>
                </a:solidFill>
                <a:latin typeface="Calibri" panose="020F0502020204030204" pitchFamily="34" charset="0"/>
                <a:ea typeface="Times New Roman"/>
                <a:cs typeface="Arial"/>
              </a:rPr>
              <a:t>. </a:t>
            </a: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ndParaRPr>
          </a:p>
          <a:p>
            <a:pPr marL="137160" indent="0" algn="just">
              <a:buFont typeface="Wingdings 2"/>
              <a:buNone/>
            </a:pPr>
            <a:endParaRPr lang="fr-FR" sz="2000" dirty="0">
              <a:solidFill>
                <a:schemeClr val="accent4">
                  <a:lumMod val="50000"/>
                </a:schemeClr>
              </a:solidFill>
              <a:latin typeface="Calibri" panose="020F0502020204030204" pitchFamily="34" charset="0"/>
            </a:endParaRPr>
          </a:p>
          <a:p>
            <a:pPr marL="137160" indent="0" algn="just">
              <a:buFont typeface="Wingdings 2"/>
              <a:buNone/>
            </a:pPr>
            <a:endParaRPr lang="fr-FR" sz="2000" dirty="0">
              <a:solidFill>
                <a:schemeClr val="accent4">
                  <a:lumMod val="50000"/>
                </a:schemeClr>
              </a:solidFill>
              <a:latin typeface="Calibri" panose="020F0502020204030204" pitchFamily="34" charset="0"/>
            </a:endParaRPr>
          </a:p>
        </p:txBody>
      </p:sp>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6" name="Rectangle 5"/>
          <p:cNvSpPr/>
          <p:nvPr/>
        </p:nvSpPr>
        <p:spPr>
          <a:xfrm>
            <a:off x="280800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Secteurs d’activités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8" name="Rectangle 7">
            <a:hlinkClick r:id="rId2" action="ppaction://hlinksldjump"/>
          </p:cNvPr>
          <p:cNvSpPr/>
          <p:nvPr/>
        </p:nvSpPr>
        <p:spPr>
          <a:xfrm rot="306008">
            <a:off x="6099736" y="5563290"/>
            <a:ext cx="2523430" cy="1015663"/>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Quelques ouvrages représentatifs</a:t>
            </a:r>
          </a:p>
          <a:p>
            <a:pPr algn="ct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multi-matériaux</a:t>
            </a:r>
          </a:p>
        </p:txBody>
      </p:sp>
      <p:sp>
        <p:nvSpPr>
          <p:cNvPr id="9" name="Rectangle 8">
            <a:hlinkClick r:id="rId3" action="ppaction://hlinksldjump"/>
          </p:cNvPr>
          <p:cNvSpPr/>
          <p:nvPr/>
        </p:nvSpPr>
        <p:spPr>
          <a:xfrm rot="21209289">
            <a:off x="694814" y="5854384"/>
            <a:ext cx="2523430" cy="400110"/>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Illustration emploi</a:t>
            </a:r>
          </a:p>
        </p:txBody>
      </p:sp>
      <p:sp>
        <p:nvSpPr>
          <p:cNvPr id="10" name="Rectangle 9"/>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Secteurs d’activités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Tree>
    <p:extLst>
      <p:ext uri="{BB962C8B-B14F-4D97-AF65-F5344CB8AC3E}">
        <p14:creationId xmlns:p14="http://schemas.microsoft.com/office/powerpoint/2010/main" val="355779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Activités professionnelles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6" name="Tableau 5"/>
          <p:cNvGraphicFramePr>
            <a:graphicFrameLocks noGrp="1"/>
          </p:cNvGraphicFramePr>
          <p:nvPr>
            <p:extLst>
              <p:ext uri="{D42A27DB-BD31-4B8C-83A1-F6EECF244321}">
                <p14:modId xmlns:p14="http://schemas.microsoft.com/office/powerpoint/2010/main" val="1660554345"/>
              </p:ext>
            </p:extLst>
          </p:nvPr>
        </p:nvGraphicFramePr>
        <p:xfrm>
          <a:off x="107504" y="2169368"/>
          <a:ext cx="4320480" cy="4023360"/>
        </p:xfrm>
        <a:graphic>
          <a:graphicData uri="http://schemas.openxmlformats.org/drawingml/2006/table">
            <a:tbl>
              <a:tblPr firstRow="1" bandRow="1">
                <a:tableStyleId>{5C22544A-7EE6-4342-B048-85BDC9FD1C3A}</a:tableStyleId>
              </a:tblPr>
              <a:tblGrid>
                <a:gridCol w="4104456">
                  <a:extLst>
                    <a:ext uri="{9D8B030D-6E8A-4147-A177-3AD203B41FA5}">
                      <a16:colId xmlns:a16="http://schemas.microsoft.com/office/drawing/2014/main" val="20000"/>
                    </a:ext>
                  </a:extLst>
                </a:gridCol>
                <a:gridCol w="216024">
                  <a:extLst>
                    <a:ext uri="{9D8B030D-6E8A-4147-A177-3AD203B41FA5}">
                      <a16:colId xmlns:a16="http://schemas.microsoft.com/office/drawing/2014/main" val="20001"/>
                    </a:ext>
                  </a:extLst>
                </a:gridCol>
              </a:tblGrid>
              <a:tr h="278252">
                <a:tc gridSpan="2">
                  <a:txBody>
                    <a:bodyPr/>
                    <a:lstStyle/>
                    <a:p>
                      <a:r>
                        <a:rPr lang="fr-FR" sz="1600" dirty="0">
                          <a:solidFill>
                            <a:schemeClr val="bg1"/>
                          </a:solidFill>
                          <a:latin typeface="Calibri" panose="020F0502020204030204" pitchFamily="34" charset="0"/>
                          <a:ea typeface="Times New Roman"/>
                          <a:cs typeface="Times New Roman"/>
                        </a:rPr>
                        <a:t>A partir du cahier des charges, </a:t>
                      </a:r>
                      <a:endParaRPr lang="fr-FR" sz="1600" dirty="0">
                        <a:solidFill>
                          <a:schemeClr val="bg1"/>
                        </a:solidFill>
                        <a:latin typeface="Calibri" panose="020F050202020403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50000"/>
                      </a:schemeClr>
                    </a:solidFill>
                  </a:tcPr>
                </a:tc>
                <a:tc hMerge="1">
                  <a:txBody>
                    <a:bodyPr/>
                    <a:lstStyle/>
                    <a:p>
                      <a:endParaRPr lang="fr-FR" dirty="0">
                        <a:latin typeface="Calibri" panose="020F0502020204030204" pitchFamily="34" charset="0"/>
                      </a:endParaRPr>
                    </a:p>
                  </a:txBody>
                  <a:tcPr>
                    <a:solidFill>
                      <a:schemeClr val="accent4">
                        <a:lumMod val="50000"/>
                      </a:schemeClr>
                    </a:solidFill>
                  </a:tcPr>
                </a:tc>
                <a:extLst>
                  <a:ext uri="{0D108BD9-81ED-4DB2-BD59-A6C34878D82A}">
                    <a16:rowId xmlns:a16="http://schemas.microsoft.com/office/drawing/2014/main" val="10000"/>
                  </a:ext>
                </a:extLst>
              </a:tr>
              <a:tr h="278252">
                <a:tc>
                  <a:txBody>
                    <a:bodyPr/>
                    <a:lstStyle/>
                    <a:p>
                      <a:pPr algn="l"/>
                      <a:r>
                        <a:rPr lang="fr-FR" sz="1600" b="1" dirty="0">
                          <a:solidFill>
                            <a:schemeClr val="bg1"/>
                          </a:solidFill>
                          <a:latin typeface="Calibri" panose="020F0502020204030204" pitchFamily="34" charset="0"/>
                        </a:rPr>
                        <a:t>Le titulaire du CAP Ébéniste est amené à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4">
                        <a:lumMod val="50000"/>
                      </a:schemeClr>
                    </a:solidFill>
                  </a:tcPr>
                </a:tc>
                <a:tc rowSpan="9">
                  <a:txBody>
                    <a:bodyPr/>
                    <a:lstStyle/>
                    <a:p>
                      <a:endParaRPr lang="fr-FR" sz="1600" dirty="0">
                        <a:solidFill>
                          <a:schemeClr val="bg1"/>
                        </a:solidFill>
                        <a:latin typeface="Calibri" panose="020F0502020204030204" pitchFamily="34" charset="0"/>
                      </a:endParaRP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solidFill>
                      <a:schemeClr val="accent4">
                        <a:lumMod val="50000"/>
                      </a:schemeClr>
                    </a:solidFill>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identifier des caractéristiques esthétiques </a:t>
                      </a:r>
                      <a:r>
                        <a:rPr lang="fr-FR" sz="1300" dirty="0">
                          <a:solidFill>
                            <a:schemeClr val="accent4">
                              <a:lumMod val="50000"/>
                            </a:schemeClr>
                          </a:solidFill>
                          <a:latin typeface="Calibri" panose="020F0502020204030204" pitchFamily="34" charset="0"/>
                          <a:ea typeface="Times New Roman"/>
                          <a:cs typeface="Times New Roman"/>
                        </a:rPr>
                        <a:t>d’un ouvrage, </a:t>
                      </a:r>
                      <a:endParaRPr lang="fr-FR" sz="1300" dirty="0"/>
                    </a:p>
                  </a:txBody>
                  <a:tcPr>
                    <a:lnT w="12700" cap="flat" cmpd="sng" algn="ctr">
                      <a:noFill/>
                      <a:prstDash val="solid"/>
                      <a:round/>
                      <a:headEnd type="none" w="med" len="med"/>
                      <a:tailEnd type="none" w="med" len="med"/>
                    </a:lnT>
                  </a:tcPr>
                </a:tc>
                <a:tc vMerge="1">
                  <a:txBody>
                    <a:bodyPr/>
                    <a:lstStyle/>
                    <a:p>
                      <a:endParaRPr lang="fr-FR" sz="1300" dirty="0"/>
                    </a:p>
                  </a:txBody>
                  <a:tcPr>
                    <a:solidFill>
                      <a:schemeClr val="accent4">
                        <a:lumMod val="50000"/>
                      </a:schemeClr>
                    </a:solidFill>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interpréter et compléter les dossiers techniques </a:t>
                      </a:r>
                      <a:r>
                        <a:rPr lang="fr-FR" sz="1300" dirty="0">
                          <a:solidFill>
                            <a:schemeClr val="accent4">
                              <a:lumMod val="50000"/>
                            </a:schemeClr>
                          </a:solidFill>
                          <a:latin typeface="Calibri" panose="020F0502020204030204" pitchFamily="34" charset="0"/>
                          <a:ea typeface="Times New Roman"/>
                          <a:cs typeface="Times New Roman"/>
                        </a:rPr>
                        <a:t>à partir de concepts et normes,</a:t>
                      </a:r>
                      <a:endParaRPr lang="fr-FR" sz="1300" dirty="0"/>
                    </a:p>
                  </a:txBody>
                  <a:tcPr/>
                </a:tc>
                <a:tc vMerge="1">
                  <a:txBody>
                    <a:bodyPr/>
                    <a:lstStyle/>
                    <a:p>
                      <a:endParaRPr lang="fr-FR" sz="1300" dirty="0"/>
                    </a:p>
                  </a:txBody>
                  <a:tcPr>
                    <a:solidFill>
                      <a:schemeClr val="accent4">
                        <a:lumMod val="50000"/>
                      </a:schemeClr>
                    </a:solidFill>
                  </a:tcPr>
                </a:tc>
                <a:extLst>
                  <a:ext uri="{0D108BD9-81ED-4DB2-BD59-A6C34878D82A}">
                    <a16:rowId xmlns:a16="http://schemas.microsoft.com/office/drawing/2014/main" val="10003"/>
                  </a:ext>
                </a:extLst>
              </a:tr>
              <a:tr h="1250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réaliser les plans </a:t>
                      </a:r>
                      <a:r>
                        <a:rPr lang="fr-FR" sz="1300" dirty="0">
                          <a:solidFill>
                            <a:schemeClr val="accent4">
                              <a:lumMod val="50000"/>
                            </a:schemeClr>
                          </a:solidFill>
                          <a:latin typeface="Calibri" panose="020F0502020204030204" pitchFamily="34" charset="0"/>
                          <a:ea typeface="Times New Roman"/>
                          <a:cs typeface="Times New Roman"/>
                        </a:rPr>
                        <a:t>de tout ou partie d’un ouvrage,  </a:t>
                      </a:r>
                      <a:endParaRPr lang="fr-FR" sz="1300" dirty="0"/>
                    </a:p>
                  </a:txBody>
                  <a:tcPr/>
                </a:tc>
                <a:tc vMerge="1">
                  <a:txBody>
                    <a:bodyPr/>
                    <a:lstStyle/>
                    <a:p>
                      <a:endParaRPr lang="fr-FR" sz="1300" dirty="0"/>
                    </a:p>
                  </a:txBody>
                  <a:tcPr>
                    <a:solidFill>
                      <a:schemeClr val="accent4">
                        <a:lumMod val="50000"/>
                      </a:schemeClr>
                    </a:solidFill>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respecter le planning </a:t>
                      </a:r>
                      <a:r>
                        <a:rPr lang="fr-FR" sz="1300" dirty="0">
                          <a:solidFill>
                            <a:schemeClr val="accent4">
                              <a:lumMod val="50000"/>
                            </a:schemeClr>
                          </a:solidFill>
                          <a:latin typeface="Calibri" panose="020F0502020204030204" pitchFamily="34" charset="0"/>
                          <a:ea typeface="Times New Roman"/>
                          <a:cs typeface="Times New Roman"/>
                        </a:rPr>
                        <a:t>de réalisation, </a:t>
                      </a:r>
                      <a:endParaRPr lang="fr-FR" sz="1300" dirty="0"/>
                    </a:p>
                  </a:txBody>
                  <a:tcPr/>
                </a:tc>
                <a:tc vMerge="1">
                  <a:txBody>
                    <a:bodyPr/>
                    <a:lstStyle/>
                    <a:p>
                      <a:endParaRPr lang="fr-FR" sz="1300" dirty="0"/>
                    </a:p>
                  </a:txBody>
                  <a:tcPr>
                    <a:solidFill>
                      <a:schemeClr val="accent4">
                        <a:lumMod val="50000"/>
                      </a:schemeClr>
                    </a:solidFill>
                  </a:tcPr>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fabriquer</a:t>
                      </a:r>
                      <a:r>
                        <a:rPr lang="fr-FR" sz="13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rPr>
                        <a:t> </a:t>
                      </a:r>
                      <a:r>
                        <a:rPr lang="fr-FR" sz="1300" dirty="0">
                          <a:solidFill>
                            <a:schemeClr val="accent4">
                              <a:lumMod val="50000"/>
                            </a:schemeClr>
                          </a:solidFill>
                          <a:latin typeface="Calibri" panose="020F0502020204030204" pitchFamily="34" charset="0"/>
                          <a:ea typeface="Times New Roman"/>
                          <a:cs typeface="Times New Roman"/>
                        </a:rPr>
                        <a:t>les mobiliers et agencements fixes ou mobiles intégrant des matériaux variés et réaliser la préparation de la finition,</a:t>
                      </a:r>
                      <a:endParaRPr lang="fr-FR" sz="1300" dirty="0"/>
                    </a:p>
                  </a:txBody>
                  <a:tcPr/>
                </a:tc>
                <a:tc vMerge="1">
                  <a:txBody>
                    <a:bodyPr/>
                    <a:lstStyle/>
                    <a:p>
                      <a:endParaRPr lang="fr-FR" sz="1300" dirty="0"/>
                    </a:p>
                  </a:txBody>
                  <a:tcPr>
                    <a:solidFill>
                      <a:schemeClr val="accent4">
                        <a:lumMod val="50000"/>
                      </a:schemeClr>
                    </a:solidFill>
                  </a:tcPr>
                </a:tc>
                <a:extLst>
                  <a:ext uri="{0D108BD9-81ED-4DB2-BD59-A6C34878D82A}">
                    <a16:rowId xmlns:a16="http://schemas.microsoft.com/office/drawing/2014/main" val="10006"/>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protéger et/ou conditionner </a:t>
                      </a:r>
                      <a:r>
                        <a:rPr lang="fr-FR" sz="1300" dirty="0">
                          <a:solidFill>
                            <a:schemeClr val="accent4">
                              <a:lumMod val="50000"/>
                            </a:schemeClr>
                          </a:solidFill>
                          <a:latin typeface="Calibri" panose="020F0502020204030204" pitchFamily="34" charset="0"/>
                          <a:ea typeface="Times New Roman"/>
                          <a:cs typeface="Times New Roman"/>
                        </a:rPr>
                        <a:t>les réalisations et les livrer,</a:t>
                      </a:r>
                      <a:endParaRPr lang="fr-FR" sz="1300" dirty="0"/>
                    </a:p>
                  </a:txBody>
                  <a:tcPr/>
                </a:tc>
                <a:tc vMerge="1">
                  <a:txBody>
                    <a:bodyPr/>
                    <a:lstStyle/>
                    <a:p>
                      <a:endParaRPr lang="fr-FR" sz="1300" dirty="0"/>
                    </a:p>
                  </a:txBody>
                  <a:tcPr>
                    <a:solidFill>
                      <a:schemeClr val="accent4">
                        <a:lumMod val="50000"/>
                      </a:schemeClr>
                    </a:solidFill>
                  </a:tcPr>
                </a:tc>
                <a:extLst>
                  <a:ext uri="{0D108BD9-81ED-4DB2-BD59-A6C34878D82A}">
                    <a16:rowId xmlns:a16="http://schemas.microsoft.com/office/drawing/2014/main" val="10007"/>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participer à l’installation </a:t>
                      </a:r>
                      <a:r>
                        <a:rPr lang="fr-FR" sz="1300" dirty="0">
                          <a:solidFill>
                            <a:schemeClr val="accent4">
                              <a:lumMod val="50000"/>
                            </a:schemeClr>
                          </a:solidFill>
                          <a:latin typeface="Calibri" panose="020F0502020204030204" pitchFamily="34" charset="0"/>
                          <a:ea typeface="Times New Roman"/>
                          <a:cs typeface="Times New Roman"/>
                        </a:rPr>
                        <a:t>des meubles d’agencement,</a:t>
                      </a:r>
                      <a:endParaRPr lang="fr-FR" sz="1300" dirty="0"/>
                    </a:p>
                  </a:txBody>
                  <a:tcPr/>
                </a:tc>
                <a:tc vMerge="1">
                  <a:txBody>
                    <a:bodyPr/>
                    <a:lstStyle/>
                    <a:p>
                      <a:endParaRPr lang="fr-FR" sz="1300" dirty="0"/>
                    </a:p>
                  </a:txBody>
                  <a:tcPr>
                    <a:solidFill>
                      <a:schemeClr val="accent4">
                        <a:lumMod val="50000"/>
                      </a:schemeClr>
                    </a:solidFill>
                  </a:tcPr>
                </a:tc>
                <a:extLst>
                  <a:ext uri="{0D108BD9-81ED-4DB2-BD59-A6C34878D82A}">
                    <a16:rowId xmlns:a16="http://schemas.microsoft.com/office/drawing/2014/main" val="10008"/>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a:t>
                      </a:r>
                      <a:r>
                        <a:rPr lang="fr-FR" sz="1300" dirty="0">
                          <a:solidFill>
                            <a:schemeClr val="accent4">
                              <a:lumMod val="50000"/>
                            </a:schemeClr>
                          </a:solidFill>
                          <a:effectLst/>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s’intégrer</a:t>
                      </a:r>
                      <a:r>
                        <a:rPr lang="fr-FR" sz="1300" dirty="0">
                          <a:solidFill>
                            <a:schemeClr val="accent4">
                              <a:lumMod val="50000"/>
                            </a:schemeClr>
                          </a:solidFill>
                          <a:effectLst/>
                          <a:latin typeface="Calibri" panose="020F0502020204030204" pitchFamily="34" charset="0"/>
                          <a:ea typeface="Times New Roman"/>
                          <a:cs typeface="Times New Roman"/>
                        </a:rPr>
                        <a:t> </a:t>
                      </a:r>
                      <a:r>
                        <a:rPr lang="fr-FR" sz="1300" dirty="0">
                          <a:solidFill>
                            <a:schemeClr val="accent4">
                              <a:lumMod val="50000"/>
                            </a:schemeClr>
                          </a:solidFill>
                          <a:latin typeface="Calibri" panose="020F0502020204030204" pitchFamily="34" charset="0"/>
                          <a:ea typeface="Times New Roman"/>
                          <a:cs typeface="Times New Roman"/>
                        </a:rPr>
                        <a:t>dans le travail d'équipe en collaboration avec différents intervenants.</a:t>
                      </a:r>
                      <a:endParaRPr lang="fr-FR" sz="1300" dirty="0"/>
                    </a:p>
                  </a:txBody>
                  <a:tcPr/>
                </a:tc>
                <a:tc vMerge="1">
                  <a:txBody>
                    <a:bodyPr/>
                    <a:lstStyle/>
                    <a:p>
                      <a:endParaRPr lang="fr-FR" sz="1300" dirty="0"/>
                    </a:p>
                  </a:txBody>
                  <a:tcPr>
                    <a:solidFill>
                      <a:schemeClr val="accent4">
                        <a:lumMod val="50000"/>
                      </a:schemeClr>
                    </a:solidFill>
                  </a:tcPr>
                </a:tc>
                <a:extLst>
                  <a:ext uri="{0D108BD9-81ED-4DB2-BD59-A6C34878D82A}">
                    <a16:rowId xmlns:a16="http://schemas.microsoft.com/office/drawing/2014/main" val="10009"/>
                  </a:ext>
                </a:extLst>
              </a:tr>
            </a:tbl>
          </a:graphicData>
        </a:graphic>
      </p:graphicFrame>
      <p:sp>
        <p:nvSpPr>
          <p:cNvPr id="8" name="Flèche vers le bas 7"/>
          <p:cNvSpPr/>
          <p:nvPr/>
        </p:nvSpPr>
        <p:spPr>
          <a:xfrm>
            <a:off x="3822784" y="2420888"/>
            <a:ext cx="355253" cy="360040"/>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3482437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Activités professionnelles</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graphicFrame>
        <p:nvGraphicFramePr>
          <p:cNvPr id="6" name="Tableau 5"/>
          <p:cNvGraphicFramePr>
            <a:graphicFrameLocks noGrp="1"/>
          </p:cNvGraphicFramePr>
          <p:nvPr>
            <p:extLst>
              <p:ext uri="{D42A27DB-BD31-4B8C-83A1-F6EECF244321}">
                <p14:modId xmlns:p14="http://schemas.microsoft.com/office/powerpoint/2010/main" val="3645446163"/>
              </p:ext>
            </p:extLst>
          </p:nvPr>
        </p:nvGraphicFramePr>
        <p:xfrm>
          <a:off x="107504" y="2169368"/>
          <a:ext cx="8928993" cy="4572000"/>
        </p:xfrm>
        <a:graphic>
          <a:graphicData uri="http://schemas.openxmlformats.org/drawingml/2006/table">
            <a:tbl>
              <a:tblPr firstRow="1" bandRow="1">
                <a:tableStyleId>{5C22544A-7EE6-4342-B048-85BDC9FD1C3A}</a:tableStyleId>
              </a:tblPr>
              <a:tblGrid>
                <a:gridCol w="4104456">
                  <a:extLst>
                    <a:ext uri="{9D8B030D-6E8A-4147-A177-3AD203B41FA5}">
                      <a16:colId xmlns:a16="http://schemas.microsoft.com/office/drawing/2014/main" val="20000"/>
                    </a:ext>
                  </a:extLst>
                </a:gridCol>
                <a:gridCol w="216024">
                  <a:extLst>
                    <a:ext uri="{9D8B030D-6E8A-4147-A177-3AD203B41FA5}">
                      <a16:colId xmlns:a16="http://schemas.microsoft.com/office/drawing/2014/main" val="20001"/>
                    </a:ext>
                  </a:extLst>
                </a:gridCol>
                <a:gridCol w="4608513">
                  <a:extLst>
                    <a:ext uri="{9D8B030D-6E8A-4147-A177-3AD203B41FA5}">
                      <a16:colId xmlns:a16="http://schemas.microsoft.com/office/drawing/2014/main" val="20002"/>
                    </a:ext>
                  </a:extLst>
                </a:gridCol>
              </a:tblGrid>
              <a:tr h="278252">
                <a:tc gridSpan="3">
                  <a:txBody>
                    <a:bodyPr/>
                    <a:lstStyle/>
                    <a:p>
                      <a:pPr algn="l"/>
                      <a:r>
                        <a:rPr lang="fr-FR" sz="1600" dirty="0">
                          <a:solidFill>
                            <a:schemeClr val="bg1"/>
                          </a:solidFill>
                          <a:latin typeface="Calibri" panose="020F0502020204030204" pitchFamily="34" charset="0"/>
                          <a:ea typeface="Times New Roman"/>
                          <a:cs typeface="Times New Roman"/>
                        </a:rPr>
                        <a:t>A partir du cahier des charges, </a:t>
                      </a:r>
                      <a:endParaRPr lang="fr-FR" sz="1600" dirty="0">
                        <a:solidFill>
                          <a:schemeClr val="bg1"/>
                        </a:solidFill>
                        <a:latin typeface="Calibri" panose="020F0502020204030204" pitchFamily="34" charset="0"/>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4">
                        <a:lumMod val="50000"/>
                      </a:schemeClr>
                    </a:solidFill>
                  </a:tcPr>
                </a:tc>
                <a:tc hMerge="1">
                  <a:txBody>
                    <a:bodyPr/>
                    <a:lstStyle/>
                    <a:p>
                      <a:endParaRPr lang="fr-FR" dirty="0">
                        <a:latin typeface="Calibri" panose="020F0502020204030204" pitchFamily="34" charset="0"/>
                      </a:endParaRPr>
                    </a:p>
                  </a:txBody>
                  <a:tcPr>
                    <a:solidFill>
                      <a:schemeClr val="accent4">
                        <a:lumMod val="50000"/>
                      </a:schemeClr>
                    </a:solidFill>
                  </a:tcPr>
                </a:tc>
                <a:tc hMerge="1">
                  <a:txBody>
                    <a:bodyPr/>
                    <a:lstStyle/>
                    <a:p>
                      <a:endParaRPr lang="fr-FR" dirty="0">
                        <a:latin typeface="Calibri" panose="020F0502020204030204" pitchFamily="34" charset="0"/>
                      </a:endParaRPr>
                    </a:p>
                  </a:txBody>
                  <a:tcPr>
                    <a:solidFill>
                      <a:schemeClr val="accent4">
                        <a:lumMod val="50000"/>
                      </a:schemeClr>
                    </a:solidFill>
                  </a:tcPr>
                </a:tc>
                <a:extLst>
                  <a:ext uri="{0D108BD9-81ED-4DB2-BD59-A6C34878D82A}">
                    <a16:rowId xmlns:a16="http://schemas.microsoft.com/office/drawing/2014/main" val="10000"/>
                  </a:ext>
                </a:extLst>
              </a:tr>
              <a:tr h="278252">
                <a:tc>
                  <a:txBody>
                    <a:bodyPr/>
                    <a:lstStyle/>
                    <a:p>
                      <a:pPr algn="l"/>
                      <a:r>
                        <a:rPr lang="fr-FR" sz="1600" b="1" dirty="0">
                          <a:solidFill>
                            <a:schemeClr val="bg1"/>
                          </a:solidFill>
                          <a:latin typeface="Calibri" panose="020F0502020204030204" pitchFamily="34" charset="0"/>
                        </a:rPr>
                        <a:t>Le titulaire du CAP Ébéniste est amené à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4">
                        <a:lumMod val="50000"/>
                      </a:schemeClr>
                    </a:solidFill>
                  </a:tcPr>
                </a:tc>
                <a:tc rowSpan="9">
                  <a:txBody>
                    <a:bodyPr/>
                    <a:lstStyle/>
                    <a:p>
                      <a:endParaRPr lang="fr-FR" sz="1600" dirty="0">
                        <a:solidFill>
                          <a:srgbClr val="00B050"/>
                        </a:solidFill>
                        <a:latin typeface="Calibri" panose="020F0502020204030204" pitchFamily="34" charset="0"/>
                      </a:endParaRPr>
                    </a:p>
                  </a:txBody>
                  <a:tcPr>
                    <a:lnL w="12700" cmpd="sng">
                      <a:noFill/>
                    </a:lnL>
                    <a:lnR w="12700" cmpd="sng">
                      <a:noFill/>
                    </a:lnR>
                    <a:lnT w="38100" cmpd="sng">
                      <a:noFill/>
                    </a:lnT>
                    <a:solidFill>
                      <a:schemeClr val="accent4">
                        <a:lumMod val="50000"/>
                      </a:schemeClr>
                    </a:solidFill>
                  </a:tcPr>
                </a:tc>
                <a:tc>
                  <a:txBody>
                    <a:bodyPr/>
                    <a:lstStyle/>
                    <a:p>
                      <a:pPr algn="l"/>
                      <a:r>
                        <a:rPr lang="fr-FR" sz="1600" b="1" dirty="0">
                          <a:solidFill>
                            <a:schemeClr val="bg1"/>
                          </a:solidFill>
                          <a:latin typeface="Calibri" panose="020F0502020204030204" pitchFamily="34" charset="0"/>
                        </a:rPr>
                        <a:t>Le titulaire du BMA Ébéniste est amené à :</a:t>
                      </a:r>
                    </a:p>
                  </a:txBody>
                  <a:tcP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accent4">
                        <a:lumMod val="50000"/>
                      </a:schemeClr>
                    </a:solidFill>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identifier des caractéristiques esthétiques </a:t>
                      </a:r>
                      <a:r>
                        <a:rPr lang="fr-FR" sz="1300" dirty="0">
                          <a:solidFill>
                            <a:schemeClr val="accent4">
                              <a:lumMod val="50000"/>
                            </a:schemeClr>
                          </a:solidFill>
                          <a:latin typeface="Calibri" panose="020F0502020204030204" pitchFamily="34" charset="0"/>
                          <a:ea typeface="Times New Roman"/>
                          <a:cs typeface="Times New Roman"/>
                        </a:rPr>
                        <a:t>d’un ouvrage, </a:t>
                      </a:r>
                      <a:endParaRPr lang="fr-FR" sz="1300" dirty="0"/>
                    </a:p>
                  </a:txBody>
                  <a:tcPr>
                    <a:lnT w="12700" cmpd="sng">
                      <a:noFill/>
                    </a:lnT>
                  </a:tcPr>
                </a:tc>
                <a:tc vMerge="1">
                  <a:txBody>
                    <a:bodyPr/>
                    <a:lstStyle/>
                    <a:p>
                      <a:endParaRPr lang="fr-FR" sz="1300" dirty="0"/>
                    </a:p>
                  </a:txBody>
                  <a:tcPr>
                    <a:solidFill>
                      <a:schemeClr val="accent4">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300" kern="1200" dirty="0">
                          <a:solidFill>
                            <a:srgbClr val="00B050"/>
                          </a:solidFill>
                          <a:latin typeface="Calibri" panose="020F0502020204030204" pitchFamily="34" charset="0"/>
                          <a:ea typeface="Times New Roman"/>
                          <a:cs typeface="Times New Roman"/>
                        </a:rPr>
                        <a:t>- </a:t>
                      </a:r>
                      <a:r>
                        <a:rPr kumimoji="0" lang="fr-FR" sz="1300" b="1" kern="1200" dirty="0">
                          <a:solidFill>
                            <a:srgbClr val="00B050"/>
                          </a:solidFill>
                          <a:effectLst/>
                          <a:latin typeface="Calibri" panose="020F0502020204030204" pitchFamily="34" charset="0"/>
                          <a:ea typeface="Times New Roman"/>
                          <a:cs typeface="Times New Roman"/>
                        </a:rPr>
                        <a:t>participer à l’élaboration du cahier des charges </a:t>
                      </a:r>
                      <a:r>
                        <a:rPr kumimoji="0" lang="fr-FR" sz="1300" kern="1200" dirty="0">
                          <a:solidFill>
                            <a:srgbClr val="00B050"/>
                          </a:solidFill>
                          <a:latin typeface="Calibri" panose="020F0502020204030204" pitchFamily="34" charset="0"/>
                          <a:ea typeface="Times New Roman"/>
                          <a:cs typeface="Times New Roman"/>
                        </a:rPr>
                        <a:t>répondant à un client prescripteur, particulier, professionnel ou institutionnel,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fr-FR" sz="1300" kern="1200" dirty="0">
                          <a:solidFill>
                            <a:srgbClr val="00B050"/>
                          </a:solidFill>
                          <a:latin typeface="Calibri" panose="020F0502020204030204" pitchFamily="34" charset="0"/>
                          <a:ea typeface="Times New Roman"/>
                          <a:cs typeface="Times New Roman"/>
                        </a:rPr>
                        <a:t>- </a:t>
                      </a:r>
                      <a:r>
                        <a:rPr kumimoji="0" lang="fr-FR" sz="1300" b="1" kern="1200" dirty="0">
                          <a:solidFill>
                            <a:srgbClr val="00B050"/>
                          </a:solidFill>
                          <a:effectLst/>
                          <a:latin typeface="Calibri" panose="020F0502020204030204" pitchFamily="34" charset="0"/>
                          <a:ea typeface="Times New Roman"/>
                          <a:cs typeface="Times New Roman"/>
                        </a:rPr>
                        <a:t>participer</a:t>
                      </a:r>
                      <a:r>
                        <a:rPr kumimoji="0" lang="fr-FR" sz="1300" kern="1200" dirty="0">
                          <a:solidFill>
                            <a:srgbClr val="00B050"/>
                          </a:solidFill>
                          <a:latin typeface="Calibri" panose="020F0502020204030204" pitchFamily="34" charset="0"/>
                          <a:ea typeface="Times New Roman"/>
                          <a:cs typeface="Times New Roman"/>
                        </a:rPr>
                        <a:t> à la </a:t>
                      </a:r>
                      <a:r>
                        <a:rPr kumimoji="0" lang="fr-FR" sz="1300" b="1" strike="noStrike" kern="1200" dirty="0">
                          <a:solidFill>
                            <a:srgbClr val="00B050"/>
                          </a:solidFill>
                          <a:effectLst/>
                          <a:latin typeface="Calibri" panose="020F0502020204030204" pitchFamily="34" charset="0"/>
                          <a:ea typeface="Times New Roman"/>
                          <a:cs typeface="Times New Roman"/>
                        </a:rPr>
                        <a:t>mise au point de l’étude </a:t>
                      </a:r>
                      <a:r>
                        <a:rPr kumimoji="0" lang="fr-FR" sz="1300" kern="1200" dirty="0">
                          <a:solidFill>
                            <a:srgbClr val="00B050"/>
                          </a:solidFill>
                          <a:latin typeface="Calibri" panose="020F0502020204030204" pitchFamily="34" charset="0"/>
                          <a:ea typeface="Times New Roman"/>
                          <a:cs typeface="Times New Roman"/>
                        </a:rPr>
                        <a:t>esthétique du projet, </a:t>
                      </a:r>
                    </a:p>
                  </a:txBody>
                  <a:tcPr>
                    <a:lnT w="12700" cmpd="sng">
                      <a:noFill/>
                    </a:lnT>
                  </a:tcPr>
                </a:tc>
                <a:extLst>
                  <a:ext uri="{0D108BD9-81ED-4DB2-BD59-A6C34878D82A}">
                    <a16:rowId xmlns:a16="http://schemas.microsoft.com/office/drawing/2014/main" val="10002"/>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interpréter et compléter les dossiers techniques </a:t>
                      </a:r>
                      <a:r>
                        <a:rPr lang="fr-FR" sz="1300" dirty="0">
                          <a:solidFill>
                            <a:schemeClr val="accent4">
                              <a:lumMod val="50000"/>
                            </a:schemeClr>
                          </a:solidFill>
                          <a:latin typeface="Calibri" panose="020F0502020204030204" pitchFamily="34" charset="0"/>
                          <a:ea typeface="Times New Roman"/>
                          <a:cs typeface="Times New Roman"/>
                        </a:rPr>
                        <a:t>à partir de concepts et normes,</a:t>
                      </a:r>
                      <a:endParaRPr lang="fr-FR" sz="1300" dirty="0"/>
                    </a:p>
                  </a:txBody>
                  <a:tcPr/>
                </a:tc>
                <a:tc vMerge="1">
                  <a:txBody>
                    <a:bodyPr/>
                    <a:lstStyle/>
                    <a:p>
                      <a:endParaRPr lang="fr-FR" sz="1300" dirty="0"/>
                    </a:p>
                  </a:txBody>
                  <a:tcPr>
                    <a:solidFill>
                      <a:schemeClr val="accent4">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300" b="1" kern="1200" dirty="0">
                          <a:solidFill>
                            <a:schemeClr val="accent4">
                              <a:lumMod val="50000"/>
                            </a:schemeClr>
                          </a:solidFill>
                          <a:effectLst/>
                          <a:latin typeface="Calibri" panose="020F0502020204030204" pitchFamily="34" charset="0"/>
                          <a:ea typeface="Times New Roman"/>
                          <a:cs typeface="Times New Roman"/>
                        </a:rPr>
                        <a:t>- préparer l’ensemble des dossiers techniques</a:t>
                      </a:r>
                      <a:r>
                        <a:rPr kumimoji="0" lang="fr-FR" sz="13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rPr>
                        <a:t> </a:t>
                      </a:r>
                      <a:r>
                        <a:rPr kumimoji="0" lang="fr-FR" sz="1300" kern="1200" dirty="0">
                          <a:solidFill>
                            <a:schemeClr val="accent4">
                              <a:lumMod val="50000"/>
                            </a:schemeClr>
                          </a:solidFill>
                          <a:latin typeface="Calibri" panose="020F0502020204030204" pitchFamily="34" charset="0"/>
                          <a:ea typeface="Times New Roman"/>
                          <a:cs typeface="Times New Roman"/>
                        </a:rPr>
                        <a:t>à partir de concepts et normes,</a:t>
                      </a:r>
                    </a:p>
                  </a:txBody>
                  <a:tcPr/>
                </a:tc>
                <a:extLst>
                  <a:ext uri="{0D108BD9-81ED-4DB2-BD59-A6C34878D82A}">
                    <a16:rowId xmlns:a16="http://schemas.microsoft.com/office/drawing/2014/main" val="10003"/>
                  </a:ext>
                </a:extLst>
              </a:tr>
              <a:tr h="12506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réaliser les plans </a:t>
                      </a:r>
                      <a:r>
                        <a:rPr lang="fr-FR" sz="1300" dirty="0">
                          <a:solidFill>
                            <a:schemeClr val="accent4">
                              <a:lumMod val="50000"/>
                            </a:schemeClr>
                          </a:solidFill>
                          <a:latin typeface="Calibri" panose="020F0502020204030204" pitchFamily="34" charset="0"/>
                          <a:ea typeface="Times New Roman"/>
                          <a:cs typeface="Times New Roman"/>
                        </a:rPr>
                        <a:t>de</a:t>
                      </a:r>
                      <a:r>
                        <a:rPr lang="fr-FR" sz="1300" dirty="0">
                          <a:solidFill>
                            <a:srgbClr val="00B050"/>
                          </a:solidFill>
                          <a:latin typeface="Calibri" panose="020F0502020204030204" pitchFamily="34" charset="0"/>
                          <a:ea typeface="Times New Roman"/>
                          <a:cs typeface="Times New Roman"/>
                        </a:rPr>
                        <a:t> tout ou partie </a:t>
                      </a:r>
                      <a:r>
                        <a:rPr lang="fr-FR" sz="1300" dirty="0">
                          <a:solidFill>
                            <a:schemeClr val="accent4">
                              <a:lumMod val="50000"/>
                            </a:schemeClr>
                          </a:solidFill>
                          <a:latin typeface="Calibri" panose="020F0502020204030204" pitchFamily="34" charset="0"/>
                          <a:ea typeface="Times New Roman"/>
                          <a:cs typeface="Times New Roman"/>
                        </a:rPr>
                        <a:t>d’un ouvrage,  </a:t>
                      </a:r>
                      <a:endParaRPr lang="fr-FR" sz="1300" dirty="0"/>
                    </a:p>
                  </a:txBody>
                  <a:tcPr/>
                </a:tc>
                <a:tc vMerge="1">
                  <a:txBody>
                    <a:bodyPr/>
                    <a:lstStyle/>
                    <a:p>
                      <a:endParaRPr lang="fr-FR" sz="1300" dirty="0"/>
                    </a:p>
                  </a:txBody>
                  <a:tcPr>
                    <a:solidFill>
                      <a:schemeClr val="accent4">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300" kern="1200" dirty="0">
                          <a:solidFill>
                            <a:schemeClr val="accent4">
                              <a:lumMod val="50000"/>
                            </a:schemeClr>
                          </a:solidFill>
                          <a:effectLst/>
                          <a:latin typeface="Calibri" panose="020F0502020204030204" pitchFamily="34" charset="0"/>
                          <a:ea typeface="Times New Roman"/>
                          <a:cs typeface="Times New Roman"/>
                        </a:rPr>
                        <a:t>- </a:t>
                      </a:r>
                      <a:r>
                        <a:rPr kumimoji="0" lang="fr-FR" sz="1300" b="1" kern="1200" dirty="0">
                          <a:solidFill>
                            <a:schemeClr val="accent4">
                              <a:lumMod val="50000"/>
                            </a:schemeClr>
                          </a:solidFill>
                          <a:effectLst/>
                          <a:latin typeface="Calibri" panose="020F0502020204030204" pitchFamily="34" charset="0"/>
                          <a:ea typeface="Times New Roman"/>
                          <a:cs typeface="Times New Roman"/>
                        </a:rPr>
                        <a:t>réaliser les plans </a:t>
                      </a:r>
                      <a:r>
                        <a:rPr kumimoji="0" lang="fr-FR" sz="1300" kern="1200" dirty="0">
                          <a:solidFill>
                            <a:schemeClr val="accent4">
                              <a:lumMod val="50000"/>
                            </a:schemeClr>
                          </a:solidFill>
                          <a:latin typeface="Calibri" panose="020F0502020204030204" pitchFamily="34" charset="0"/>
                          <a:ea typeface="Times New Roman"/>
                          <a:cs typeface="Times New Roman"/>
                        </a:rPr>
                        <a:t>des ouvrages,  </a:t>
                      </a:r>
                    </a:p>
                  </a:txBody>
                  <a:tcPr/>
                </a:tc>
                <a:extLst>
                  <a:ext uri="{0D108BD9-81ED-4DB2-BD59-A6C34878D82A}">
                    <a16:rowId xmlns:a16="http://schemas.microsoft.com/office/drawing/2014/main" val="10004"/>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respecter le planning </a:t>
                      </a:r>
                      <a:r>
                        <a:rPr lang="fr-FR" sz="1300" dirty="0">
                          <a:solidFill>
                            <a:schemeClr val="accent4">
                              <a:lumMod val="50000"/>
                            </a:schemeClr>
                          </a:solidFill>
                          <a:latin typeface="Calibri" panose="020F0502020204030204" pitchFamily="34" charset="0"/>
                          <a:ea typeface="Times New Roman"/>
                          <a:cs typeface="Times New Roman"/>
                        </a:rPr>
                        <a:t>de réalisation, </a:t>
                      </a:r>
                      <a:endParaRPr lang="fr-FR" sz="1300" dirty="0"/>
                    </a:p>
                  </a:txBody>
                  <a:tcPr/>
                </a:tc>
                <a:tc vMerge="1">
                  <a:txBody>
                    <a:bodyPr/>
                    <a:lstStyle/>
                    <a:p>
                      <a:endParaRPr lang="fr-FR" sz="1300" dirty="0"/>
                    </a:p>
                  </a:txBody>
                  <a:tcPr>
                    <a:solidFill>
                      <a:schemeClr val="accent4">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300" kern="1200" dirty="0">
                          <a:solidFill>
                            <a:srgbClr val="00B050"/>
                          </a:solidFill>
                          <a:latin typeface="Calibri" panose="020F0502020204030204" pitchFamily="34" charset="0"/>
                          <a:ea typeface="Times New Roman"/>
                          <a:cs typeface="Times New Roman"/>
                        </a:rPr>
                        <a:t>- </a:t>
                      </a:r>
                      <a:r>
                        <a:rPr kumimoji="0" lang="fr-FR" sz="1300" b="1" kern="1200" dirty="0">
                          <a:solidFill>
                            <a:srgbClr val="00B050"/>
                          </a:solidFill>
                          <a:effectLst/>
                          <a:latin typeface="Calibri" panose="020F0502020204030204" pitchFamily="34" charset="0"/>
                          <a:ea typeface="Times New Roman"/>
                          <a:cs typeface="Times New Roman"/>
                        </a:rPr>
                        <a:t>participer à l’élaboration du planning</a:t>
                      </a:r>
                      <a:r>
                        <a:rPr kumimoji="0" lang="fr-FR" sz="1300" kern="1200" dirty="0">
                          <a:solidFill>
                            <a:srgbClr val="00B050"/>
                          </a:solidFill>
                          <a:effectLst/>
                          <a:latin typeface="Calibri" panose="020F0502020204030204" pitchFamily="34" charset="0"/>
                          <a:ea typeface="Times New Roman"/>
                          <a:cs typeface="Times New Roman"/>
                        </a:rPr>
                        <a:t> </a:t>
                      </a:r>
                      <a:r>
                        <a:rPr kumimoji="0" lang="fr-FR" sz="1300" kern="1200" dirty="0">
                          <a:solidFill>
                            <a:srgbClr val="00B050"/>
                          </a:solidFill>
                          <a:latin typeface="Calibri" panose="020F0502020204030204" pitchFamily="34" charset="0"/>
                          <a:ea typeface="Times New Roman"/>
                          <a:cs typeface="Times New Roman"/>
                        </a:rPr>
                        <a:t>de réalisation,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fr-FR" sz="1300" b="1" kern="1200" dirty="0">
                          <a:solidFill>
                            <a:srgbClr val="00B050"/>
                          </a:solidFill>
                          <a:effectLst/>
                          <a:latin typeface="Calibri" panose="020F0502020204030204" pitchFamily="34" charset="0"/>
                          <a:ea typeface="Times New Roman"/>
                          <a:cs typeface="Times New Roman"/>
                        </a:rPr>
                        <a:t>- assurer le suivi </a:t>
                      </a:r>
                      <a:r>
                        <a:rPr kumimoji="0" lang="fr-FR" sz="1300" kern="1200" dirty="0">
                          <a:solidFill>
                            <a:srgbClr val="00B050"/>
                          </a:solidFill>
                          <a:latin typeface="Calibri" panose="020F0502020204030204" pitchFamily="34" charset="0"/>
                          <a:ea typeface="Times New Roman"/>
                          <a:cs typeface="Times New Roman"/>
                        </a:rPr>
                        <a:t>de la réalisation,</a:t>
                      </a:r>
                    </a:p>
                  </a:txBody>
                  <a:tcPr/>
                </a:tc>
                <a:extLst>
                  <a:ext uri="{0D108BD9-81ED-4DB2-BD59-A6C34878D82A}">
                    <a16:rowId xmlns:a16="http://schemas.microsoft.com/office/drawing/2014/main" val="10005"/>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fabriquer</a:t>
                      </a:r>
                      <a:r>
                        <a:rPr lang="fr-FR" sz="13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rPr>
                        <a:t> </a:t>
                      </a:r>
                      <a:r>
                        <a:rPr lang="fr-FR" sz="1300" dirty="0">
                          <a:solidFill>
                            <a:schemeClr val="accent4">
                              <a:lumMod val="50000"/>
                            </a:schemeClr>
                          </a:solidFill>
                          <a:latin typeface="Calibri" panose="020F0502020204030204" pitchFamily="34" charset="0"/>
                          <a:ea typeface="Times New Roman"/>
                          <a:cs typeface="Times New Roman"/>
                        </a:rPr>
                        <a:t>les mobiliers et agencements fixes ou mobiles intégrant des </a:t>
                      </a:r>
                      <a:r>
                        <a:rPr lang="fr-FR" sz="1300" dirty="0">
                          <a:solidFill>
                            <a:srgbClr val="253D75"/>
                          </a:solidFill>
                          <a:latin typeface="Calibri" panose="020F0502020204030204" pitchFamily="34" charset="0"/>
                          <a:ea typeface="Times New Roman"/>
                          <a:cs typeface="Times New Roman"/>
                        </a:rPr>
                        <a:t>matériaux variés </a:t>
                      </a:r>
                      <a:r>
                        <a:rPr lang="fr-FR" sz="1300" dirty="0">
                          <a:solidFill>
                            <a:schemeClr val="accent4">
                              <a:lumMod val="50000"/>
                            </a:schemeClr>
                          </a:solidFill>
                          <a:latin typeface="Calibri" panose="020F0502020204030204" pitchFamily="34" charset="0"/>
                          <a:ea typeface="Times New Roman"/>
                          <a:cs typeface="Times New Roman"/>
                        </a:rPr>
                        <a:t>et </a:t>
                      </a:r>
                      <a:r>
                        <a:rPr lang="fr-FR" sz="1300" dirty="0">
                          <a:solidFill>
                            <a:srgbClr val="253D75"/>
                          </a:solidFill>
                          <a:latin typeface="Calibri" panose="020F0502020204030204" pitchFamily="34" charset="0"/>
                          <a:ea typeface="Times New Roman"/>
                          <a:cs typeface="Times New Roman"/>
                        </a:rPr>
                        <a:t>réaliser la préparation </a:t>
                      </a:r>
                      <a:r>
                        <a:rPr lang="fr-FR" sz="1300" dirty="0">
                          <a:solidFill>
                            <a:schemeClr val="accent4">
                              <a:lumMod val="50000"/>
                            </a:schemeClr>
                          </a:solidFill>
                          <a:latin typeface="Calibri" panose="020F0502020204030204" pitchFamily="34" charset="0"/>
                          <a:ea typeface="Times New Roman"/>
                          <a:cs typeface="Times New Roman"/>
                        </a:rPr>
                        <a:t>de la finition,</a:t>
                      </a:r>
                      <a:endParaRPr lang="fr-FR" sz="1300" dirty="0"/>
                    </a:p>
                  </a:txBody>
                  <a:tcPr/>
                </a:tc>
                <a:tc vMerge="1">
                  <a:txBody>
                    <a:bodyPr/>
                    <a:lstStyle/>
                    <a:p>
                      <a:endParaRPr lang="fr-FR" sz="1300" dirty="0"/>
                    </a:p>
                  </a:txBody>
                  <a:tcPr>
                    <a:solidFill>
                      <a:schemeClr val="accent4">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300" kern="1200" dirty="0">
                          <a:solidFill>
                            <a:schemeClr val="accent4">
                              <a:lumMod val="50000"/>
                            </a:schemeClr>
                          </a:solidFill>
                          <a:latin typeface="Calibri" panose="020F0502020204030204" pitchFamily="34" charset="0"/>
                          <a:ea typeface="Times New Roman"/>
                          <a:cs typeface="Times New Roman"/>
                        </a:rPr>
                        <a:t>-</a:t>
                      </a:r>
                      <a:r>
                        <a:rPr kumimoji="0" lang="fr-FR" sz="13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rPr>
                        <a:t> </a:t>
                      </a:r>
                      <a:r>
                        <a:rPr kumimoji="0" lang="fr-FR" sz="1300" b="1" kern="1200" dirty="0">
                          <a:solidFill>
                            <a:schemeClr val="accent4">
                              <a:lumMod val="50000"/>
                            </a:schemeClr>
                          </a:solidFill>
                          <a:effectLst/>
                          <a:latin typeface="Calibri" panose="020F0502020204030204" pitchFamily="34" charset="0"/>
                          <a:ea typeface="Times New Roman"/>
                          <a:cs typeface="Times New Roman"/>
                        </a:rPr>
                        <a:t>fabriquer </a:t>
                      </a:r>
                      <a:r>
                        <a:rPr kumimoji="0" lang="fr-FR" sz="1300" kern="1200" dirty="0">
                          <a:solidFill>
                            <a:schemeClr val="accent4">
                              <a:lumMod val="50000"/>
                            </a:schemeClr>
                          </a:solidFill>
                          <a:latin typeface="Calibri" panose="020F0502020204030204" pitchFamily="34" charset="0"/>
                          <a:ea typeface="Times New Roman"/>
                          <a:cs typeface="Times New Roman"/>
                        </a:rPr>
                        <a:t>les mobiliers et agencements fixes ou mobiles intégrant des matériaux variés et réaliser leur finition.</a:t>
                      </a:r>
                    </a:p>
                  </a:txBody>
                  <a:tcPr/>
                </a:tc>
                <a:extLst>
                  <a:ext uri="{0D108BD9-81ED-4DB2-BD59-A6C34878D82A}">
                    <a16:rowId xmlns:a16="http://schemas.microsoft.com/office/drawing/2014/main" val="10006"/>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protéger et/ou conditionner </a:t>
                      </a:r>
                      <a:r>
                        <a:rPr lang="fr-FR" sz="1300" dirty="0">
                          <a:solidFill>
                            <a:schemeClr val="accent4">
                              <a:lumMod val="50000"/>
                            </a:schemeClr>
                          </a:solidFill>
                          <a:latin typeface="Calibri" panose="020F0502020204030204" pitchFamily="34" charset="0"/>
                          <a:ea typeface="Times New Roman"/>
                          <a:cs typeface="Times New Roman"/>
                        </a:rPr>
                        <a:t>les réalisations et les livrer,</a:t>
                      </a:r>
                      <a:endParaRPr lang="fr-FR" sz="1300" dirty="0"/>
                    </a:p>
                  </a:txBody>
                  <a:tcPr/>
                </a:tc>
                <a:tc vMerge="1">
                  <a:txBody>
                    <a:bodyPr/>
                    <a:lstStyle/>
                    <a:p>
                      <a:endParaRPr lang="fr-FR" sz="1300" dirty="0"/>
                    </a:p>
                  </a:txBody>
                  <a:tcPr>
                    <a:solidFill>
                      <a:schemeClr val="accent4">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300" kern="1200" dirty="0">
                          <a:solidFill>
                            <a:schemeClr val="accent4">
                              <a:lumMod val="50000"/>
                            </a:schemeClr>
                          </a:solidFill>
                          <a:latin typeface="Calibri" panose="020F0502020204030204" pitchFamily="34" charset="0"/>
                          <a:ea typeface="Times New Roman"/>
                          <a:cs typeface="Times New Roman"/>
                        </a:rPr>
                        <a:t>- </a:t>
                      </a:r>
                      <a:r>
                        <a:rPr kumimoji="0" lang="fr-FR" sz="1300" b="1" kern="1200" dirty="0">
                          <a:solidFill>
                            <a:schemeClr val="accent4">
                              <a:lumMod val="50000"/>
                            </a:schemeClr>
                          </a:solidFill>
                          <a:effectLst/>
                          <a:latin typeface="Calibri" panose="020F0502020204030204" pitchFamily="34" charset="0"/>
                          <a:ea typeface="Times New Roman"/>
                          <a:cs typeface="Times New Roman"/>
                        </a:rPr>
                        <a:t>protéger et/ou conditionner </a:t>
                      </a:r>
                      <a:r>
                        <a:rPr kumimoji="0" lang="fr-FR" sz="1300" kern="1200" dirty="0">
                          <a:solidFill>
                            <a:schemeClr val="accent4">
                              <a:lumMod val="50000"/>
                            </a:schemeClr>
                          </a:solidFill>
                          <a:latin typeface="Calibri" panose="020F0502020204030204" pitchFamily="34" charset="0"/>
                          <a:ea typeface="Times New Roman"/>
                          <a:cs typeface="Times New Roman"/>
                        </a:rPr>
                        <a:t>les réalisations et les livrer,</a:t>
                      </a:r>
                    </a:p>
                  </a:txBody>
                  <a:tcPr/>
                </a:tc>
                <a:extLst>
                  <a:ext uri="{0D108BD9-81ED-4DB2-BD59-A6C34878D82A}">
                    <a16:rowId xmlns:a16="http://schemas.microsoft.com/office/drawing/2014/main" val="10007"/>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participer à l’installation </a:t>
                      </a:r>
                      <a:r>
                        <a:rPr lang="fr-FR" sz="1300" dirty="0">
                          <a:solidFill>
                            <a:schemeClr val="accent4">
                              <a:lumMod val="50000"/>
                            </a:schemeClr>
                          </a:solidFill>
                          <a:latin typeface="Calibri" panose="020F0502020204030204" pitchFamily="34" charset="0"/>
                          <a:ea typeface="Times New Roman"/>
                          <a:cs typeface="Times New Roman"/>
                        </a:rPr>
                        <a:t>des meubles d’agencement,</a:t>
                      </a:r>
                      <a:endParaRPr lang="fr-FR" sz="1300" dirty="0"/>
                    </a:p>
                  </a:txBody>
                  <a:tcPr/>
                </a:tc>
                <a:tc vMerge="1">
                  <a:txBody>
                    <a:bodyPr/>
                    <a:lstStyle/>
                    <a:p>
                      <a:endParaRPr lang="fr-FR" sz="1300" dirty="0"/>
                    </a:p>
                  </a:txBody>
                  <a:tcPr>
                    <a:solidFill>
                      <a:schemeClr val="accent4">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300" kern="1200" dirty="0">
                          <a:solidFill>
                            <a:srgbClr val="00B050"/>
                          </a:solidFill>
                          <a:latin typeface="Calibri" panose="020F0502020204030204" pitchFamily="34" charset="0"/>
                          <a:ea typeface="Times New Roman"/>
                          <a:cs typeface="Times New Roman"/>
                        </a:rPr>
                        <a:t>- </a:t>
                      </a:r>
                      <a:r>
                        <a:rPr kumimoji="0" lang="fr-FR" sz="1300" b="1" kern="1200" dirty="0">
                          <a:solidFill>
                            <a:srgbClr val="00B050"/>
                          </a:solidFill>
                          <a:effectLst/>
                          <a:latin typeface="Calibri" panose="020F0502020204030204" pitchFamily="34" charset="0"/>
                          <a:ea typeface="Times New Roman"/>
                          <a:cs typeface="Times New Roman"/>
                        </a:rPr>
                        <a:t>installer </a:t>
                      </a:r>
                      <a:r>
                        <a:rPr kumimoji="0" lang="fr-FR" sz="1300" kern="1200" dirty="0">
                          <a:solidFill>
                            <a:srgbClr val="00B050"/>
                          </a:solidFill>
                          <a:latin typeface="Calibri" panose="020F0502020204030204" pitchFamily="34" charset="0"/>
                          <a:ea typeface="Times New Roman"/>
                          <a:cs typeface="Times New Roman"/>
                        </a:rPr>
                        <a:t>des meubles d’agencement, </a:t>
                      </a:r>
                    </a:p>
                    <a:p>
                      <a:pPr marL="0" marR="0" indent="0" algn="l" defTabSz="914400" rtl="0" eaLnBrk="1" fontAlgn="auto" latinLnBrk="0" hangingPunct="1">
                        <a:lnSpc>
                          <a:spcPct val="100000"/>
                        </a:lnSpc>
                        <a:spcBef>
                          <a:spcPts val="0"/>
                        </a:spcBef>
                        <a:spcAft>
                          <a:spcPts val="0"/>
                        </a:spcAft>
                        <a:buClrTx/>
                        <a:buSzTx/>
                        <a:buFontTx/>
                        <a:buNone/>
                        <a:tabLst/>
                        <a:defRPr/>
                      </a:pPr>
                      <a:r>
                        <a:rPr kumimoji="0" lang="fr-FR" sz="1300" kern="1200" dirty="0">
                          <a:solidFill>
                            <a:srgbClr val="00B050"/>
                          </a:solidFill>
                          <a:latin typeface="Calibri" panose="020F0502020204030204" pitchFamily="34" charset="0"/>
                          <a:ea typeface="Times New Roman"/>
                          <a:cs typeface="Times New Roman"/>
                        </a:rPr>
                        <a:t>- </a:t>
                      </a:r>
                      <a:r>
                        <a:rPr kumimoji="0" lang="fr-FR" sz="1300" b="1" kern="1200" dirty="0">
                          <a:solidFill>
                            <a:srgbClr val="00B050"/>
                          </a:solidFill>
                          <a:effectLst/>
                          <a:latin typeface="Calibri" panose="020F0502020204030204" pitchFamily="34" charset="0"/>
                          <a:ea typeface="Times New Roman"/>
                          <a:cs typeface="Times New Roman"/>
                        </a:rPr>
                        <a:t>assurer le service </a:t>
                      </a:r>
                      <a:r>
                        <a:rPr kumimoji="0" lang="fr-FR" sz="1300" kern="1200" dirty="0">
                          <a:solidFill>
                            <a:srgbClr val="00B050"/>
                          </a:solidFill>
                          <a:latin typeface="Calibri" panose="020F0502020204030204" pitchFamily="34" charset="0"/>
                          <a:ea typeface="Times New Roman"/>
                          <a:cs typeface="Times New Roman"/>
                        </a:rPr>
                        <a:t>après installation,</a:t>
                      </a:r>
                    </a:p>
                  </a:txBody>
                  <a:tcPr/>
                </a:tc>
                <a:extLst>
                  <a:ext uri="{0D108BD9-81ED-4DB2-BD59-A6C34878D82A}">
                    <a16:rowId xmlns:a16="http://schemas.microsoft.com/office/drawing/2014/main" val="10008"/>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300" dirty="0">
                          <a:solidFill>
                            <a:schemeClr val="accent4">
                              <a:lumMod val="50000"/>
                            </a:schemeClr>
                          </a:solidFill>
                          <a:latin typeface="Calibri" panose="020F0502020204030204" pitchFamily="34" charset="0"/>
                          <a:ea typeface="Times New Roman"/>
                          <a:cs typeface="Times New Roman"/>
                        </a:rPr>
                        <a:t>-</a:t>
                      </a:r>
                      <a:r>
                        <a:rPr lang="fr-FR" sz="1300" dirty="0">
                          <a:solidFill>
                            <a:schemeClr val="accent4">
                              <a:lumMod val="50000"/>
                            </a:schemeClr>
                          </a:solidFill>
                          <a:effectLst/>
                          <a:latin typeface="Calibri" panose="020F0502020204030204" pitchFamily="34" charset="0"/>
                          <a:ea typeface="Times New Roman"/>
                          <a:cs typeface="Times New Roman"/>
                        </a:rPr>
                        <a:t> </a:t>
                      </a:r>
                      <a:r>
                        <a:rPr lang="fr-FR" sz="1300" b="1" dirty="0">
                          <a:solidFill>
                            <a:schemeClr val="accent4">
                              <a:lumMod val="50000"/>
                            </a:schemeClr>
                          </a:solidFill>
                          <a:effectLst/>
                          <a:latin typeface="Calibri" panose="020F0502020204030204" pitchFamily="34" charset="0"/>
                          <a:ea typeface="Times New Roman"/>
                          <a:cs typeface="Times New Roman"/>
                        </a:rPr>
                        <a:t>s’intégrer</a:t>
                      </a:r>
                      <a:r>
                        <a:rPr lang="fr-FR" sz="1300" dirty="0">
                          <a:solidFill>
                            <a:schemeClr val="accent4">
                              <a:lumMod val="50000"/>
                            </a:schemeClr>
                          </a:solidFill>
                          <a:effectLst/>
                          <a:latin typeface="Calibri" panose="020F0502020204030204" pitchFamily="34" charset="0"/>
                          <a:ea typeface="Times New Roman"/>
                          <a:cs typeface="Times New Roman"/>
                        </a:rPr>
                        <a:t> </a:t>
                      </a:r>
                      <a:r>
                        <a:rPr lang="fr-FR" sz="1300" dirty="0">
                          <a:solidFill>
                            <a:schemeClr val="accent4">
                              <a:lumMod val="50000"/>
                            </a:schemeClr>
                          </a:solidFill>
                          <a:latin typeface="Calibri" panose="020F0502020204030204" pitchFamily="34" charset="0"/>
                          <a:ea typeface="Times New Roman"/>
                          <a:cs typeface="Times New Roman"/>
                        </a:rPr>
                        <a:t>dans le travail d'équipe en collaboration avec différents intervenants.</a:t>
                      </a:r>
                      <a:endParaRPr lang="fr-FR" sz="1300" dirty="0"/>
                    </a:p>
                  </a:txBody>
                  <a:tcPr/>
                </a:tc>
                <a:tc vMerge="1">
                  <a:txBody>
                    <a:bodyPr/>
                    <a:lstStyle/>
                    <a:p>
                      <a:endParaRPr lang="fr-FR" sz="1300" dirty="0"/>
                    </a:p>
                  </a:txBody>
                  <a:tcPr>
                    <a:solidFill>
                      <a:schemeClr val="accent4">
                        <a:lumMod val="5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fr-FR" sz="1300" kern="1200" dirty="0">
                          <a:solidFill>
                            <a:schemeClr val="accent4">
                              <a:lumMod val="50000"/>
                            </a:schemeClr>
                          </a:solidFill>
                          <a:latin typeface="Calibri" panose="020F0502020204030204" pitchFamily="34" charset="0"/>
                          <a:ea typeface="Times New Roman"/>
                          <a:cs typeface="Times New Roman"/>
                        </a:rPr>
                        <a:t>-</a:t>
                      </a:r>
                      <a:r>
                        <a:rPr kumimoji="0" lang="fr-FR" sz="1300" b="1" kern="1200"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Times New Roman"/>
                        </a:rPr>
                        <a:t> </a:t>
                      </a:r>
                      <a:r>
                        <a:rPr kumimoji="0" lang="fr-FR" sz="1300" b="1" kern="1200" dirty="0">
                          <a:solidFill>
                            <a:schemeClr val="accent4">
                              <a:lumMod val="50000"/>
                            </a:schemeClr>
                          </a:solidFill>
                          <a:effectLst/>
                          <a:latin typeface="Calibri" panose="020F0502020204030204" pitchFamily="34" charset="0"/>
                          <a:ea typeface="Times New Roman"/>
                          <a:cs typeface="Times New Roman"/>
                        </a:rPr>
                        <a:t>s’intégrer </a:t>
                      </a:r>
                      <a:r>
                        <a:rPr kumimoji="0" lang="fr-FR" sz="1300" kern="1200" dirty="0">
                          <a:solidFill>
                            <a:schemeClr val="accent4">
                              <a:lumMod val="50000"/>
                            </a:schemeClr>
                          </a:solidFill>
                          <a:latin typeface="Calibri" panose="020F0502020204030204" pitchFamily="34" charset="0"/>
                          <a:ea typeface="Times New Roman"/>
                          <a:cs typeface="Times New Roman"/>
                        </a:rPr>
                        <a:t>dans le travail d'équipe en collaboration avec différents intervenants.</a:t>
                      </a:r>
                    </a:p>
                  </a:txBody>
                  <a:tcPr/>
                </a:tc>
                <a:extLst>
                  <a:ext uri="{0D108BD9-81ED-4DB2-BD59-A6C34878D82A}">
                    <a16:rowId xmlns:a16="http://schemas.microsoft.com/office/drawing/2014/main" val="10009"/>
                  </a:ext>
                </a:extLst>
              </a:tr>
            </a:tbl>
          </a:graphicData>
        </a:graphic>
      </p:graphicFrame>
      <p:sp>
        <p:nvSpPr>
          <p:cNvPr id="3" name="Flèche vers le bas 2"/>
          <p:cNvSpPr/>
          <p:nvPr/>
        </p:nvSpPr>
        <p:spPr>
          <a:xfrm>
            <a:off x="3822784" y="2420888"/>
            <a:ext cx="355253" cy="360040"/>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
        <p:nvSpPr>
          <p:cNvPr id="8" name="Flèche vers le bas 7"/>
          <p:cNvSpPr/>
          <p:nvPr/>
        </p:nvSpPr>
        <p:spPr>
          <a:xfrm>
            <a:off x="8172400" y="2420888"/>
            <a:ext cx="355253" cy="360040"/>
          </a:xfrm>
          <a:prstGeom prst="downArrow">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fr-FR"/>
          </a:p>
        </p:txBody>
      </p:sp>
    </p:spTree>
    <p:extLst>
      <p:ext uri="{BB962C8B-B14F-4D97-AF65-F5344CB8AC3E}">
        <p14:creationId xmlns:p14="http://schemas.microsoft.com/office/powerpoint/2010/main" val="412540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a:xfrm>
            <a:off x="247058" y="1988840"/>
            <a:ext cx="6297164" cy="4680520"/>
          </a:xfrm>
          <a:prstGeom prst="rect">
            <a:avLst/>
          </a:prstGeom>
        </p:spPr>
        <p:txBody>
          <a:bodyPr vert="horz">
            <a:noAutofit/>
          </a:bodyPr>
          <a:lst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a:lstStyle>
          <a:p>
            <a:pPr marL="137160"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Il s’agit d’un ouvrage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ne faisant pas appel </a:t>
            </a:r>
            <a:r>
              <a:rPr lang="fr-FR" sz="2000" dirty="0">
                <a:solidFill>
                  <a:schemeClr val="accent4">
                    <a:lumMod val="50000"/>
                  </a:schemeClr>
                </a:solidFill>
                <a:latin typeface="Calibri" panose="020F0502020204030204" pitchFamily="34" charset="0"/>
                <a:ea typeface="Times New Roman"/>
                <a:cs typeface="Arial"/>
              </a:rPr>
              <a:t>dans sa conception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à des notions de géométrie descriptive, ni de galbe</a:t>
            </a:r>
            <a:r>
              <a:rPr lang="fr-FR" sz="2000" dirty="0">
                <a:solidFill>
                  <a:schemeClr val="accent4">
                    <a:lumMod val="50000"/>
                  </a:schemeClr>
                </a:solidFill>
                <a:latin typeface="Calibri" panose="020F0502020204030204" pitchFamily="34" charset="0"/>
                <a:ea typeface="Times New Roman"/>
                <a:cs typeface="Arial"/>
              </a:rPr>
              <a:t>. </a:t>
            </a:r>
          </a:p>
          <a:p>
            <a:pPr marL="137160"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Il peut cependant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intégre</a:t>
            </a:r>
            <a:r>
              <a:rPr lang="fr-FR" sz="2000" dirty="0">
                <a:solidFill>
                  <a:schemeClr val="accent4">
                    <a:lumMod val="50000"/>
                  </a:schemeClr>
                </a:solidFill>
                <a:latin typeface="Calibri" panose="020F0502020204030204" pitchFamily="34" charset="0"/>
                <a:ea typeface="Times New Roman"/>
                <a:cs typeface="Arial"/>
              </a:rPr>
              <a:t>r des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pièces chantournées</a:t>
            </a:r>
            <a:r>
              <a:rPr lang="fr-FR" sz="2000" dirty="0">
                <a:solidFill>
                  <a:schemeClr val="accent4">
                    <a:lumMod val="50000"/>
                  </a:schemeClr>
                </a:solidFill>
                <a:latin typeface="Calibri" panose="020F0502020204030204" pitchFamily="34" charset="0"/>
                <a:ea typeface="Times New Roman"/>
                <a:cs typeface="Arial"/>
              </a:rPr>
              <a:t>. </a:t>
            </a:r>
          </a:p>
          <a:p>
            <a:pPr marL="137160"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Il est réalisé avec des matériaux pouvant être du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bois massif</a:t>
            </a:r>
            <a:r>
              <a:rPr lang="fr-FR" sz="2000" dirty="0">
                <a:solidFill>
                  <a:schemeClr val="accent4">
                    <a:lumMod val="50000"/>
                  </a:schemeClr>
                </a:solidFill>
                <a:latin typeface="Calibri" panose="020F0502020204030204" pitchFamily="34" charset="0"/>
                <a:ea typeface="Times New Roman"/>
                <a:cs typeface="Arial"/>
              </a:rPr>
              <a:t>, des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panneaux dérivés du bois</a:t>
            </a:r>
            <a:r>
              <a:rPr lang="fr-FR" sz="2000" dirty="0">
                <a:solidFill>
                  <a:schemeClr val="accent4">
                    <a:lumMod val="50000"/>
                  </a:schemeClr>
                </a:solidFill>
                <a:latin typeface="Calibri" panose="020F0502020204030204" pitchFamily="34" charset="0"/>
                <a:ea typeface="Times New Roman"/>
                <a:cs typeface="Arial"/>
              </a:rPr>
              <a:t> ou autres matériaux associés.</a:t>
            </a:r>
          </a:p>
          <a:p>
            <a:pPr marL="137160"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Il sera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dépourvu de marqueterie</a:t>
            </a:r>
            <a:r>
              <a:rPr lang="fr-FR" sz="2000" dirty="0">
                <a:solidFill>
                  <a:schemeClr val="accent4">
                    <a:lumMod val="50000"/>
                  </a:schemeClr>
                </a:solidFill>
                <a:latin typeface="Calibri" panose="020F0502020204030204" pitchFamily="34" charset="0"/>
                <a:ea typeface="Times New Roman"/>
                <a:cs typeface="Arial"/>
              </a:rPr>
              <a:t>, </a:t>
            </a:r>
            <a:r>
              <a:rPr lang="fr-FR" sz="2000" b="1" dirty="0">
                <a:solidFill>
                  <a:schemeClr val="accent4">
                    <a:lumMod val="50000"/>
                  </a:schemeClr>
                </a:solidFill>
                <a:latin typeface="Calibri" panose="020F0502020204030204" pitchFamily="34" charset="0"/>
                <a:ea typeface="Times New Roman"/>
                <a:cs typeface="Arial"/>
              </a:rPr>
              <a:t>de sculpture et d’incrustation</a:t>
            </a:r>
            <a:r>
              <a:rPr lang="fr-FR" sz="2000" dirty="0">
                <a:solidFill>
                  <a:schemeClr val="accent4">
                    <a:lumMod val="50000"/>
                  </a:schemeClr>
                </a:solidFill>
                <a:latin typeface="Calibri" panose="020F0502020204030204" pitchFamily="34" charset="0"/>
                <a:ea typeface="Times New Roman"/>
                <a:cs typeface="Arial"/>
              </a:rPr>
              <a:t>. </a:t>
            </a:r>
          </a:p>
          <a:p>
            <a:pPr marL="137160"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Il peut être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plaqué par des frisages à joints droits</a:t>
            </a:r>
            <a:r>
              <a:rPr lang="fr-FR" sz="2000" dirty="0">
                <a:solidFill>
                  <a:schemeClr val="accent4">
                    <a:lumMod val="50000"/>
                  </a:schemeClr>
                </a:solidFill>
                <a:latin typeface="Calibri" panose="020F0502020204030204" pitchFamily="34" charset="0"/>
                <a:ea typeface="Times New Roman"/>
                <a:cs typeface="Arial"/>
              </a:rPr>
              <a:t>. </a:t>
            </a:r>
          </a:p>
          <a:p>
            <a:pPr marL="137160" indent="0" algn="just">
              <a:spcBef>
                <a:spcPts val="600"/>
              </a:spcBef>
              <a:spcAft>
                <a:spcPts val="0"/>
              </a:spcAft>
              <a:buNone/>
            </a:pPr>
            <a:r>
              <a:rPr lang="fr-FR" sz="2000" dirty="0">
                <a:solidFill>
                  <a:schemeClr val="accent4">
                    <a:lumMod val="50000"/>
                  </a:schemeClr>
                </a:solidFill>
                <a:latin typeface="Calibri" panose="020F0502020204030204" pitchFamily="34" charset="0"/>
                <a:ea typeface="Times New Roman"/>
                <a:cs typeface="Arial"/>
              </a:rPr>
              <a:t>La fabrication d’un ouvrage simple mobilise des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processus de fabrication courts</a:t>
            </a:r>
            <a:r>
              <a:rPr lang="fr-FR" sz="2000" dirty="0">
                <a:solidFill>
                  <a:schemeClr val="accent4">
                    <a:lumMod val="50000"/>
                  </a:schemeClr>
                </a:solidFill>
                <a:latin typeface="Calibri" panose="020F0502020204030204" pitchFamily="34" charset="0"/>
                <a:ea typeface="Times New Roman"/>
                <a:cs typeface="Arial"/>
              </a:rPr>
              <a:t>, mettant en œuvre des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assemblages et quincailleries simples </a:t>
            </a:r>
            <a:r>
              <a:rPr lang="fr-FR" sz="2000" dirty="0">
                <a:solidFill>
                  <a:schemeClr val="accent4">
                    <a:lumMod val="50000"/>
                  </a:schemeClr>
                </a:solidFill>
                <a:latin typeface="Calibri" panose="020F0502020204030204" pitchFamily="34" charset="0"/>
                <a:ea typeface="Times New Roman"/>
                <a:cs typeface="Arial"/>
              </a:rPr>
              <a:t>nécessitant des </a:t>
            </a:r>
            <a:r>
              <a:rPr lang="fr-FR" sz="20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a typeface="Times New Roman"/>
                <a:cs typeface="Arial"/>
              </a:rPr>
              <a:t>gabarits élémentaires </a:t>
            </a:r>
            <a:r>
              <a:rPr lang="fr-FR" sz="2000" dirty="0">
                <a:solidFill>
                  <a:schemeClr val="accent4">
                    <a:lumMod val="50000"/>
                  </a:schemeClr>
                </a:solidFill>
                <a:latin typeface="Calibri" panose="020F0502020204030204" pitchFamily="34" charset="0"/>
                <a:ea typeface="Times New Roman"/>
                <a:cs typeface="Arial"/>
              </a:rPr>
              <a:t>pour leur application. </a:t>
            </a: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a typeface="Times New Roman"/>
              <a:cs typeface="Times New Roman"/>
            </a:endParaRPr>
          </a:p>
          <a:p>
            <a:pPr marL="72000" indent="0" algn="just">
              <a:buClr>
                <a:prstClr val="white">
                  <a:shade val="95000"/>
                </a:prstClr>
              </a:buClr>
              <a:buNone/>
            </a:pPr>
            <a:endParaRPr lang="fr-FR" sz="2000" dirty="0">
              <a:solidFill>
                <a:schemeClr val="accent4">
                  <a:lumMod val="50000"/>
                </a:schemeClr>
              </a:solidFill>
              <a:latin typeface="Calibri" panose="020F0502020204030204" pitchFamily="34" charset="0"/>
            </a:endParaRPr>
          </a:p>
          <a:p>
            <a:pPr marL="137160" indent="0" algn="just">
              <a:buFont typeface="Wingdings 2"/>
              <a:buNone/>
            </a:pPr>
            <a:endParaRPr lang="fr-FR" sz="2000" dirty="0">
              <a:solidFill>
                <a:schemeClr val="accent4">
                  <a:lumMod val="50000"/>
                </a:schemeClr>
              </a:solidFill>
              <a:latin typeface="Calibri" panose="020F0502020204030204" pitchFamily="34" charset="0"/>
            </a:endParaRPr>
          </a:p>
          <a:p>
            <a:pPr marL="137160" indent="0" algn="just">
              <a:buFont typeface="Wingdings 2"/>
              <a:buNone/>
            </a:pPr>
            <a:endParaRPr lang="fr-FR" sz="2000" dirty="0">
              <a:solidFill>
                <a:schemeClr val="accent4">
                  <a:lumMod val="50000"/>
                </a:schemeClr>
              </a:solidFill>
              <a:latin typeface="Calibri" panose="020F0502020204030204" pitchFamily="34" charset="0"/>
            </a:endParaRPr>
          </a:p>
        </p:txBody>
      </p:sp>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Rectangle 7"/>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Caractérisation d’un ouvrage simple</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pic>
        <p:nvPicPr>
          <p:cNvPr id="6" name="Picture 2" descr="Ebénist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82234" y="2721797"/>
            <a:ext cx="2348259" cy="2123643"/>
          </a:xfrm>
          <a:prstGeom prst="rect">
            <a:avLst/>
          </a:prstGeom>
          <a:noFill/>
          <a:ln w="25400">
            <a:solidFill>
              <a:schemeClr val="tx1"/>
            </a:solidFill>
          </a:ln>
          <a:extLst>
            <a:ext uri="{909E8E84-426E-40DD-AFC4-6F175D3DCCD1}">
              <a14:hiddenFill xmlns:a14="http://schemas.microsoft.com/office/drawing/2010/main">
                <a:solidFill>
                  <a:srgbClr val="FFFFFF"/>
                </a:solidFill>
              </a14:hiddenFill>
            </a:ext>
          </a:extLst>
        </p:spPr>
      </p:pic>
      <p:sp>
        <p:nvSpPr>
          <p:cNvPr id="9" name="Rectangle 8"/>
          <p:cNvSpPr/>
          <p:nvPr/>
        </p:nvSpPr>
        <p:spPr>
          <a:xfrm>
            <a:off x="6790245" y="4915516"/>
            <a:ext cx="2132235" cy="461665"/>
          </a:xfrm>
          <a:prstGeom prst="rect">
            <a:avLst/>
          </a:prstGeom>
          <a:ln/>
        </p:spPr>
        <p:style>
          <a:lnRef idx="1">
            <a:schemeClr val="accent6"/>
          </a:lnRef>
          <a:fillRef idx="2">
            <a:schemeClr val="accent6"/>
          </a:fillRef>
          <a:effectRef idx="1">
            <a:schemeClr val="accent6"/>
          </a:effectRef>
          <a:fontRef idx="minor">
            <a:schemeClr val="dk1"/>
          </a:fontRef>
        </p:style>
        <p:txBody>
          <a:bodyPr wrap="square">
            <a:spAutoFit/>
          </a:bodyPr>
          <a:lstStyle/>
          <a:p>
            <a:pPr algn="ctr"/>
            <a:r>
              <a:rPr lang="fr-FR" sz="1200" i="1" dirty="0">
                <a:latin typeface="Calibri" panose="020F0502020204030204" pitchFamily="34" charset="0"/>
              </a:rPr>
              <a:t>création de Ludovic </a:t>
            </a:r>
            <a:r>
              <a:rPr lang="fr-FR" sz="1200" i="1" dirty="0" err="1">
                <a:latin typeface="Calibri" panose="020F0502020204030204" pitchFamily="34" charset="0"/>
              </a:rPr>
              <a:t>Avenel</a:t>
            </a:r>
            <a:r>
              <a:rPr lang="fr-FR" sz="1200" i="1" dirty="0">
                <a:latin typeface="Calibri" panose="020F0502020204030204" pitchFamily="34" charset="0"/>
              </a:rPr>
              <a:t>                     © photo Agnès </a:t>
            </a:r>
            <a:r>
              <a:rPr lang="fr-FR" sz="1200" i="1" dirty="0" err="1">
                <a:latin typeface="Calibri" panose="020F0502020204030204" pitchFamily="34" charset="0"/>
              </a:rPr>
              <a:t>Chaumat</a:t>
            </a:r>
            <a:endParaRPr lang="fr-FR" sz="1200" i="1" dirty="0">
              <a:latin typeface="Calibri" panose="020F0502020204030204" pitchFamily="34" charset="0"/>
            </a:endParaRPr>
          </a:p>
        </p:txBody>
      </p:sp>
      <p:sp>
        <p:nvSpPr>
          <p:cNvPr id="4" name="ZoneTexte 3"/>
          <p:cNvSpPr txBox="1"/>
          <p:nvPr/>
        </p:nvSpPr>
        <p:spPr>
          <a:xfrm>
            <a:off x="6876256" y="2689175"/>
            <a:ext cx="2046224" cy="307777"/>
          </a:xfrm>
          <a:prstGeom prst="rect">
            <a:avLst/>
          </a:prstGeom>
          <a:noFill/>
        </p:spPr>
        <p:txBody>
          <a:bodyPr wrap="square" rtlCol="0">
            <a:spAutoFit/>
          </a:bodyPr>
          <a:lstStyle/>
          <a:p>
            <a:pPr algn="ctr"/>
            <a:r>
              <a:rPr lang="fr-FR" sz="1400" i="1" dirty="0">
                <a:latin typeface="Calibri" panose="020F0502020204030204" pitchFamily="34" charset="0"/>
              </a:rPr>
              <a:t>Ouvrage complexe</a:t>
            </a:r>
          </a:p>
        </p:txBody>
      </p:sp>
    </p:spTree>
    <p:extLst>
      <p:ext uri="{BB962C8B-B14F-4D97-AF65-F5344CB8AC3E}">
        <p14:creationId xmlns:p14="http://schemas.microsoft.com/office/powerpoint/2010/main" val="311720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animBg="1"/>
      <p:bldP spid="9"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600200"/>
            <a:ext cx="8435280" cy="4709160"/>
          </a:xfrm>
        </p:spPr>
        <p:txBody>
          <a:bodyPr>
            <a:normAutofit/>
          </a:bodyPr>
          <a:lstStyle/>
          <a:p>
            <a:pPr marL="137160" indent="0">
              <a:buNone/>
            </a:pPr>
            <a:endParaRPr lang="fr-FR" sz="2600" dirty="0">
              <a:solidFill>
                <a:schemeClr val="accent4">
                  <a:lumMod val="50000"/>
                </a:schemeClr>
              </a:solidFill>
              <a:latin typeface="Calibri" panose="020F0502020204030204" pitchFamily="34" charset="0"/>
            </a:endParaRPr>
          </a:p>
          <a:p>
            <a:pPr marL="137160" indent="0">
              <a:buNone/>
            </a:pPr>
            <a:endParaRPr lang="fr-FR" dirty="0">
              <a:solidFill>
                <a:schemeClr val="accent4">
                  <a:lumMod val="50000"/>
                </a:schemeClr>
              </a:solidFill>
              <a:latin typeface="Calibri" panose="020F0502020204030204" pitchFamily="34" charset="0"/>
            </a:endParaRPr>
          </a:p>
        </p:txBody>
      </p:sp>
      <p:sp>
        <p:nvSpPr>
          <p:cNvPr id="7" name="Titre 1"/>
          <p:cNvSpPr txBox="1">
            <a:spLocks/>
          </p:cNvSpPr>
          <p:nvPr/>
        </p:nvSpPr>
        <p:spPr>
          <a:xfrm>
            <a:off x="457200" y="53752"/>
            <a:ext cx="8229600" cy="710952"/>
          </a:xfrm>
          <a:prstGeom prst="rect">
            <a:avLst/>
          </a:prstGeom>
        </p:spPr>
        <p:txBody>
          <a:bodyPr vert="horz" lIns="45720" tIns="0" rIns="45720" bIns="0" anchor="b">
            <a:normAutofit fontScale="97500"/>
            <a:scene3d>
              <a:camera prst="orthographicFront"/>
              <a:lightRig rig="soft" dir="t">
                <a:rot lat="0" lon="0" rev="17220000"/>
              </a:lightRig>
            </a:scene3d>
            <a:sp3d prstMaterial="softEdge">
              <a:bevelT w="38100" h="38100"/>
            </a:sp3d>
          </a:bodyPr>
          <a:lstStyle>
            <a:lvl1pPr algn="ctr" rtl="0" eaLnBrk="1" latinLnBrk="0" hangingPunct="1">
              <a:spcBef>
                <a:spcPct val="0"/>
              </a:spcBef>
              <a:buNone/>
              <a:defRPr kumimoji="0" sz="4800" b="1" kern="1200"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latin typeface="+mj-lt"/>
                <a:ea typeface="+mj-ea"/>
                <a:cs typeface="+mj-cs"/>
              </a:defRPr>
            </a:lvl1pPr>
          </a:lstStyle>
          <a:p>
            <a:r>
              <a:rPr lang="fr-FR" sz="4000" dirty="0">
                <a:solidFill>
                  <a:schemeClr val="accent4">
                    <a:lumMod val="50000"/>
                  </a:schemeClr>
                </a:solidFill>
                <a:effectLst/>
                <a:latin typeface="Calibri" panose="020F0502020204030204" pitchFamily="34" charset="0"/>
              </a:rPr>
              <a:t>CAP ébéniste</a:t>
            </a:r>
          </a:p>
        </p:txBody>
      </p:sp>
      <p:sp>
        <p:nvSpPr>
          <p:cNvPr id="8" name="Rectangle 7"/>
          <p:cNvSpPr/>
          <p:nvPr/>
        </p:nvSpPr>
        <p:spPr>
          <a:xfrm>
            <a:off x="280800" y="905364"/>
            <a:ext cx="7304450" cy="954107"/>
          </a:xfrm>
          <a:prstGeom prst="rect">
            <a:avLst/>
          </a:prstGeom>
          <a:solidFill>
            <a:schemeClr val="accent3">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a:spAutoFit/>
          </a:bodyPr>
          <a:lstStyle/>
          <a:p>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rPr>
              <a:t>→ </a:t>
            </a: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Principaux éléments du RAP </a:t>
            </a:r>
          </a:p>
          <a:p>
            <a:pPr algn="r"/>
            <a:r>
              <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cs typeface="Arial" panose="020B0604020202020204" pitchFamily="34" charset="0"/>
              </a:rPr>
              <a:t>                     Présentation du RAP</a:t>
            </a:r>
            <a:endParaRPr lang="fr-FR" sz="2800" b="1" dirty="0">
              <a:solidFill>
                <a:schemeClr val="accent4">
                  <a:lumMod val="50000"/>
                </a:schemeClr>
              </a:solidFill>
              <a:effectLst>
                <a:outerShdw blurRad="38100" dist="38100" dir="2700000" algn="tl">
                  <a:srgbClr val="000000">
                    <a:alpha val="43137"/>
                  </a:srgbClr>
                </a:outerShdw>
              </a:effectLst>
              <a:latin typeface="Calibri" panose="020F0502020204030204" pitchFamily="34" charset="0"/>
            </a:endParaRPr>
          </a:p>
        </p:txBody>
      </p:sp>
      <p:graphicFrame>
        <p:nvGraphicFramePr>
          <p:cNvPr id="16" name="Tableau 15"/>
          <p:cNvGraphicFramePr>
            <a:graphicFrameLocks noGrp="1"/>
          </p:cNvGraphicFramePr>
          <p:nvPr>
            <p:extLst>
              <p:ext uri="{D42A27DB-BD31-4B8C-83A1-F6EECF244321}">
                <p14:modId xmlns:p14="http://schemas.microsoft.com/office/powerpoint/2010/main" val="1024289026"/>
              </p:ext>
            </p:extLst>
          </p:nvPr>
        </p:nvGraphicFramePr>
        <p:xfrm>
          <a:off x="457200" y="2673176"/>
          <a:ext cx="8219256" cy="2340000"/>
        </p:xfrm>
        <a:graphic>
          <a:graphicData uri="http://schemas.openxmlformats.org/drawingml/2006/table">
            <a:tbl>
              <a:tblPr firstRow="1" firstCol="1" bandRow="1" bandCol="1"/>
              <a:tblGrid>
                <a:gridCol w="2001625">
                  <a:extLst>
                    <a:ext uri="{9D8B030D-6E8A-4147-A177-3AD203B41FA5}">
                      <a16:colId xmlns:a16="http://schemas.microsoft.com/office/drawing/2014/main" val="20000"/>
                    </a:ext>
                  </a:extLst>
                </a:gridCol>
                <a:gridCol w="6217631">
                  <a:extLst>
                    <a:ext uri="{9D8B030D-6E8A-4147-A177-3AD203B41FA5}">
                      <a16:colId xmlns:a16="http://schemas.microsoft.com/office/drawing/2014/main" val="20001"/>
                    </a:ext>
                  </a:extLst>
                </a:gridCol>
              </a:tblGrid>
              <a:tr h="396000">
                <a:tc gridSpan="2">
                  <a:txBody>
                    <a:bodyPr/>
                    <a:lstStyle/>
                    <a:p>
                      <a:pPr>
                        <a:spcBef>
                          <a:spcPts val="600"/>
                        </a:spcBef>
                        <a:spcAft>
                          <a:spcPts val="600"/>
                        </a:spcAft>
                      </a:pPr>
                      <a:r>
                        <a:rPr kumimoji="0" lang="fr-FR" sz="2400" b="1" kern="1200" dirty="0">
                          <a:solidFill>
                            <a:schemeClr val="accent4">
                              <a:lumMod val="50000"/>
                            </a:schemeClr>
                          </a:solidFill>
                          <a:latin typeface="Calibri" panose="020F0502020204030204" pitchFamily="34" charset="0"/>
                          <a:ea typeface="Times New Roman"/>
                          <a:cs typeface="Arial"/>
                        </a:rPr>
                        <a:t>Fonction → Réalisation : </a:t>
                      </a:r>
                      <a:r>
                        <a:rPr kumimoji="0" lang="fr-FR" sz="2400" kern="1200" dirty="0">
                          <a:solidFill>
                            <a:schemeClr val="accent4">
                              <a:lumMod val="50000"/>
                            </a:schemeClr>
                          </a:solidFill>
                          <a:latin typeface="Calibri" panose="020F0502020204030204" pitchFamily="34" charset="0"/>
                          <a:ea typeface="Times New Roman"/>
                          <a:cs typeface="Arial"/>
                        </a:rPr>
                        <a:t>fabrication et installation des ouvrages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tc hMerge="1">
                  <a:txBody>
                    <a:bodyPr/>
                    <a:lstStyle/>
                    <a:p>
                      <a:endParaRPr lang="fr-FR"/>
                    </a:p>
                  </a:txBody>
                  <a:tcPr/>
                </a:tc>
                <a:extLst>
                  <a:ext uri="{0D108BD9-81ED-4DB2-BD59-A6C34878D82A}">
                    <a16:rowId xmlns:a16="http://schemas.microsoft.com/office/drawing/2014/main" val="10000"/>
                  </a:ext>
                </a:extLst>
              </a:tr>
              <a:tr h="324000">
                <a:tc rowSpan="6">
                  <a:txBody>
                    <a:bodyPr/>
                    <a:lstStyle/>
                    <a:p>
                      <a:pPr algn="ctr">
                        <a:spcBef>
                          <a:spcPts val="300"/>
                        </a:spcBef>
                        <a:spcAft>
                          <a:spcPts val="300"/>
                        </a:spcAft>
                      </a:pPr>
                      <a:r>
                        <a:rPr kumimoji="0" lang="fr-FR" sz="2400" b="1" kern="1200" dirty="0">
                          <a:solidFill>
                            <a:schemeClr val="accent4">
                              <a:lumMod val="50000"/>
                            </a:schemeClr>
                          </a:solidFill>
                          <a:latin typeface="Calibri" panose="020F0502020204030204" pitchFamily="34" charset="0"/>
                          <a:ea typeface="Times New Roman"/>
                          <a:cs typeface="Arial"/>
                        </a:rPr>
                        <a:t>Activités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solidFill>
                      <a:schemeClr val="accent3">
                        <a:lumMod val="40000"/>
                        <a:lumOff val="60000"/>
                      </a:schemeClr>
                    </a:solidFill>
                  </a:tcPr>
                </a:tc>
                <a:tc>
                  <a:txBody>
                    <a:bodyPr/>
                    <a:lstStyle/>
                    <a:p>
                      <a:pPr>
                        <a:spcBef>
                          <a:spcPts val="600"/>
                        </a:spcBef>
                        <a:spcAft>
                          <a:spcPts val="600"/>
                        </a:spcAft>
                      </a:pPr>
                      <a:r>
                        <a:rPr kumimoji="0" lang="fr-FR" sz="2000" b="1" kern="1200" dirty="0">
                          <a:solidFill>
                            <a:schemeClr val="accent4">
                              <a:lumMod val="50000"/>
                            </a:schemeClr>
                          </a:solidFill>
                          <a:latin typeface="Calibri" panose="020F0502020204030204" pitchFamily="34" charset="0"/>
                          <a:ea typeface="Times New Roman"/>
                          <a:cs typeface="Arial"/>
                        </a:rPr>
                        <a:t>A1 </a:t>
                      </a:r>
                      <a:r>
                        <a:rPr kumimoji="0" lang="fr-FR" sz="2000" kern="1200" dirty="0">
                          <a:solidFill>
                            <a:schemeClr val="accent4">
                              <a:lumMod val="50000"/>
                            </a:schemeClr>
                          </a:solidFill>
                          <a:latin typeface="Calibri" panose="020F0502020204030204" pitchFamily="34" charset="0"/>
                          <a:ea typeface="Times New Roman"/>
                          <a:cs typeface="Arial"/>
                        </a:rPr>
                        <a:t>– Etude de l’ouvrage à réaliser</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324000">
                <a:tc vMerge="1">
                  <a:txBody>
                    <a:bodyPr/>
                    <a:lstStyle/>
                    <a:p>
                      <a:endParaRPr lang="fr-FR"/>
                    </a:p>
                  </a:txBody>
                  <a:tcPr/>
                </a:tc>
                <a:tc>
                  <a:txBody>
                    <a:bodyPr/>
                    <a:lstStyle/>
                    <a:p>
                      <a:pPr>
                        <a:spcBef>
                          <a:spcPts val="600"/>
                        </a:spcBef>
                        <a:spcAft>
                          <a:spcPts val="600"/>
                        </a:spcAft>
                      </a:pPr>
                      <a:r>
                        <a:rPr kumimoji="0" lang="fr-FR" sz="2000" b="1" kern="1200" dirty="0">
                          <a:solidFill>
                            <a:schemeClr val="accent4">
                              <a:lumMod val="50000"/>
                            </a:schemeClr>
                          </a:solidFill>
                          <a:latin typeface="Calibri" panose="020F0502020204030204" pitchFamily="34" charset="0"/>
                          <a:ea typeface="Times New Roman"/>
                          <a:cs typeface="Arial"/>
                        </a:rPr>
                        <a:t>A2</a:t>
                      </a:r>
                      <a:r>
                        <a:rPr kumimoji="0" lang="fr-FR" sz="2000" kern="1200" dirty="0">
                          <a:solidFill>
                            <a:schemeClr val="accent4">
                              <a:lumMod val="50000"/>
                            </a:schemeClr>
                          </a:solidFill>
                          <a:latin typeface="Calibri" panose="020F0502020204030204" pitchFamily="34" charset="0"/>
                          <a:ea typeface="Times New Roman"/>
                          <a:cs typeface="Arial"/>
                        </a:rPr>
                        <a:t> – Préparation de la fabrication</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2"/>
                  </a:ext>
                </a:extLst>
              </a:tr>
              <a:tr h="324000">
                <a:tc vMerge="1">
                  <a:txBody>
                    <a:bodyPr/>
                    <a:lstStyle/>
                    <a:p>
                      <a:endParaRPr lang="fr-FR"/>
                    </a:p>
                  </a:txBody>
                  <a:tcPr/>
                </a:tc>
                <a:tc>
                  <a:txBody>
                    <a:bodyPr/>
                    <a:lstStyle/>
                    <a:p>
                      <a:pPr marL="302895" indent="-302895">
                        <a:spcBef>
                          <a:spcPts val="600"/>
                        </a:spcBef>
                        <a:spcAft>
                          <a:spcPts val="600"/>
                        </a:spcAft>
                      </a:pPr>
                      <a:r>
                        <a:rPr kumimoji="0" lang="fr-FR" sz="2000" b="1" kern="1200" dirty="0">
                          <a:solidFill>
                            <a:schemeClr val="accent4">
                              <a:lumMod val="50000"/>
                            </a:schemeClr>
                          </a:solidFill>
                          <a:latin typeface="Calibri" panose="020F0502020204030204" pitchFamily="34" charset="0"/>
                          <a:ea typeface="Times New Roman"/>
                          <a:cs typeface="Arial"/>
                        </a:rPr>
                        <a:t>A3</a:t>
                      </a:r>
                      <a:r>
                        <a:rPr kumimoji="0" lang="fr-FR" sz="2000" kern="1200" dirty="0">
                          <a:solidFill>
                            <a:schemeClr val="accent4">
                              <a:lumMod val="50000"/>
                            </a:schemeClr>
                          </a:solidFill>
                          <a:latin typeface="Calibri" panose="020F0502020204030204" pitchFamily="34" charset="0"/>
                          <a:ea typeface="Times New Roman"/>
                          <a:cs typeface="Arial"/>
                        </a:rPr>
                        <a:t> – Fabrication de l’ouvrage</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324000">
                <a:tc vMerge="1">
                  <a:txBody>
                    <a:bodyPr/>
                    <a:lstStyle/>
                    <a:p>
                      <a:endParaRPr lang="fr-FR"/>
                    </a:p>
                  </a:txBody>
                  <a:tcPr/>
                </a:tc>
                <a:tc>
                  <a:txBody>
                    <a:bodyPr/>
                    <a:lstStyle/>
                    <a:p>
                      <a:pPr>
                        <a:spcBef>
                          <a:spcPts val="600"/>
                        </a:spcBef>
                        <a:spcAft>
                          <a:spcPts val="600"/>
                        </a:spcAft>
                      </a:pPr>
                      <a:r>
                        <a:rPr kumimoji="0" lang="fr-FR" sz="2000" b="1" kern="1200" dirty="0">
                          <a:solidFill>
                            <a:schemeClr val="accent4">
                              <a:lumMod val="50000"/>
                            </a:schemeClr>
                          </a:solidFill>
                          <a:latin typeface="Calibri" panose="020F0502020204030204" pitchFamily="34" charset="0"/>
                          <a:ea typeface="Times New Roman"/>
                          <a:cs typeface="Arial"/>
                        </a:rPr>
                        <a:t>A4</a:t>
                      </a:r>
                      <a:r>
                        <a:rPr kumimoji="0" lang="fr-FR" sz="2000" kern="1200" dirty="0">
                          <a:solidFill>
                            <a:schemeClr val="accent4">
                              <a:lumMod val="50000"/>
                            </a:schemeClr>
                          </a:solidFill>
                          <a:latin typeface="Calibri" panose="020F0502020204030204" pitchFamily="34" charset="0"/>
                          <a:ea typeface="Times New Roman"/>
                          <a:cs typeface="Arial"/>
                        </a:rPr>
                        <a:t> – Conditionnement, livraison et installation </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4"/>
                  </a:ext>
                </a:extLst>
              </a:tr>
              <a:tr h="324000">
                <a:tc vMerge="1">
                  <a:txBody>
                    <a:bodyPr/>
                    <a:lstStyle/>
                    <a:p>
                      <a:endParaRPr lang="fr-FR"/>
                    </a:p>
                  </a:txBody>
                  <a:tcPr/>
                </a:tc>
                <a:tc>
                  <a:txBody>
                    <a:bodyPr/>
                    <a:lstStyle/>
                    <a:p>
                      <a:pPr>
                        <a:spcBef>
                          <a:spcPts val="600"/>
                        </a:spcBef>
                        <a:spcAft>
                          <a:spcPts val="600"/>
                        </a:spcAft>
                      </a:pPr>
                      <a:r>
                        <a:rPr kumimoji="0" lang="fr-FR" sz="2000" b="1" kern="1200" dirty="0">
                          <a:solidFill>
                            <a:schemeClr val="accent4">
                              <a:lumMod val="50000"/>
                            </a:schemeClr>
                          </a:solidFill>
                          <a:latin typeface="Calibri" panose="020F0502020204030204" pitchFamily="34" charset="0"/>
                          <a:ea typeface="Times New Roman"/>
                          <a:cs typeface="Arial"/>
                        </a:rPr>
                        <a:t>A5</a:t>
                      </a:r>
                      <a:r>
                        <a:rPr kumimoji="0" lang="fr-FR" sz="2000" kern="1200" dirty="0">
                          <a:solidFill>
                            <a:schemeClr val="accent4">
                              <a:lumMod val="50000"/>
                            </a:schemeClr>
                          </a:solidFill>
                          <a:latin typeface="Calibri" panose="020F0502020204030204" pitchFamily="34" charset="0"/>
                          <a:ea typeface="Times New Roman"/>
                          <a:cs typeface="Arial"/>
                        </a:rPr>
                        <a:t> – Maintenance des matériels</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24000">
                <a:tc vMerge="1">
                  <a:txBody>
                    <a:bodyPr/>
                    <a:lstStyle/>
                    <a:p>
                      <a:endParaRPr lang="fr-FR"/>
                    </a:p>
                  </a:txBody>
                  <a:tcPr/>
                </a:tc>
                <a:tc>
                  <a:txBody>
                    <a:bodyPr/>
                    <a:lstStyle/>
                    <a:p>
                      <a:pPr>
                        <a:spcBef>
                          <a:spcPts val="600"/>
                        </a:spcBef>
                        <a:spcAft>
                          <a:spcPts val="600"/>
                        </a:spcAft>
                      </a:pPr>
                      <a:r>
                        <a:rPr kumimoji="0" lang="fr-FR" sz="2000" b="1" kern="1200" dirty="0">
                          <a:solidFill>
                            <a:schemeClr val="accent4">
                              <a:lumMod val="50000"/>
                            </a:schemeClr>
                          </a:solidFill>
                          <a:latin typeface="Calibri" panose="020F0502020204030204" pitchFamily="34" charset="0"/>
                          <a:ea typeface="Times New Roman"/>
                          <a:cs typeface="Arial"/>
                        </a:rPr>
                        <a:t>A6 </a:t>
                      </a:r>
                      <a:r>
                        <a:rPr kumimoji="0" lang="fr-FR" sz="2000" kern="1200" dirty="0">
                          <a:solidFill>
                            <a:schemeClr val="accent4">
                              <a:lumMod val="50000"/>
                            </a:schemeClr>
                          </a:solidFill>
                          <a:latin typeface="Calibri" panose="020F0502020204030204" pitchFamily="34" charset="0"/>
                          <a:ea typeface="Times New Roman"/>
                          <a:cs typeface="Arial"/>
                        </a:rPr>
                        <a:t>– Communication</a:t>
                      </a:r>
                    </a:p>
                  </a:txBody>
                  <a:tcPr marL="68580" marR="68580" marT="0" marB="0" anchor="ctr">
                    <a:lnL w="12700" cap="flat" cmpd="sng" algn="ctr">
                      <a:solidFill>
                        <a:schemeClr val="accent4">
                          <a:lumMod val="50000"/>
                        </a:schemeClr>
                      </a:solidFill>
                      <a:prstDash val="solid"/>
                      <a:round/>
                      <a:headEnd type="none" w="med" len="med"/>
                      <a:tailEnd type="none" w="med" len="med"/>
                    </a:lnL>
                    <a:lnR w="12700" cap="flat" cmpd="sng" algn="ctr">
                      <a:solidFill>
                        <a:schemeClr val="accent4">
                          <a:lumMod val="50000"/>
                        </a:schemeClr>
                      </a:solidFill>
                      <a:prstDash val="solid"/>
                      <a:round/>
                      <a:headEnd type="none" w="med" len="med"/>
                      <a:tailEnd type="none" w="med" len="med"/>
                    </a:lnR>
                    <a:lnT w="12700" cap="flat" cmpd="sng" algn="ctr">
                      <a:solidFill>
                        <a:schemeClr val="accent4">
                          <a:lumMod val="50000"/>
                        </a:schemeClr>
                      </a:solidFill>
                      <a:prstDash val="solid"/>
                      <a:round/>
                      <a:headEnd type="none" w="med" len="med"/>
                      <a:tailEnd type="none" w="med" len="med"/>
                    </a:lnT>
                    <a:lnB w="12700" cap="flat" cmpd="sng" algn="ctr">
                      <a:solidFill>
                        <a:schemeClr val="accent4">
                          <a:lumMod val="5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09808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lnDef>
      <a:spPr>
        <a:ln>
          <a:headEnd type="none" w="med" len="med"/>
          <a:tailEnd type="arrow" w="med" len="med"/>
        </a:ln>
      </a:spPr>
      <a:bodyPr/>
      <a:lstStyle/>
      <a:style>
        <a:lnRef idx="3">
          <a:schemeClr val="accent4"/>
        </a:lnRef>
        <a:fillRef idx="0">
          <a:schemeClr val="accent4"/>
        </a:fillRef>
        <a:effectRef idx="2">
          <a:schemeClr val="accent4"/>
        </a:effectRef>
        <a:fontRef idx="minor">
          <a:schemeClr val="tx1"/>
        </a:fontRef>
      </a:style>
    </a:lnDef>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5335</TotalTime>
  <Words>5248</Words>
  <Application>Microsoft Office PowerPoint</Application>
  <PresentationFormat>Affichage à l'écran (4:3)</PresentationFormat>
  <Paragraphs>1248</Paragraphs>
  <Slides>49</Slides>
  <Notes>4</Notes>
  <HiddenSlides>0</HiddenSlides>
  <MMClips>0</MMClips>
  <ScaleCrop>false</ScaleCrop>
  <HeadingPairs>
    <vt:vector size="6" baseType="variant">
      <vt:variant>
        <vt:lpstr>Polices utilisées</vt:lpstr>
      </vt:variant>
      <vt:variant>
        <vt:i4>11</vt:i4>
      </vt:variant>
      <vt:variant>
        <vt:lpstr>Thème</vt:lpstr>
      </vt:variant>
      <vt:variant>
        <vt:i4>1</vt:i4>
      </vt:variant>
      <vt:variant>
        <vt:lpstr>Titres des diapositives</vt:lpstr>
      </vt:variant>
      <vt:variant>
        <vt:i4>49</vt:i4>
      </vt:variant>
    </vt:vector>
  </HeadingPairs>
  <TitlesOfParts>
    <vt:vector size="61" baseType="lpstr">
      <vt:lpstr>Arial</vt:lpstr>
      <vt:lpstr>Book Antiqua</vt:lpstr>
      <vt:lpstr>Calibri</vt:lpstr>
      <vt:lpstr>Helvetica</vt:lpstr>
      <vt:lpstr>Lucida Sans</vt:lpstr>
      <vt:lpstr>Mangal</vt:lpstr>
      <vt:lpstr>Symbol</vt:lpstr>
      <vt:lpstr>Times New Roman</vt:lpstr>
      <vt:lpstr>Wingdings</vt:lpstr>
      <vt:lpstr>Wingdings 2</vt:lpstr>
      <vt:lpstr>Wingdings 3</vt:lpstr>
      <vt:lpstr>Apex</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paveline</dc:creator>
  <cp:lastModifiedBy>AVELINE Patrick</cp:lastModifiedBy>
  <cp:revision>429</cp:revision>
  <dcterms:created xsi:type="dcterms:W3CDTF">2013-02-20T08:08:54Z</dcterms:created>
  <dcterms:modified xsi:type="dcterms:W3CDTF">2017-03-25T14:29:11Z</dcterms:modified>
</cp:coreProperties>
</file>