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56" r:id="rId3"/>
    <p:sldId id="258" r:id="rId4"/>
    <p:sldId id="259" r:id="rId5"/>
    <p:sldId id="260" r:id="rId6"/>
    <p:sldId id="261" r:id="rId7"/>
    <p:sldId id="262" r:id="rId8"/>
    <p:sldId id="263"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CDE5"/>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8"/>
    <p:restoredTop sz="94640"/>
  </p:normalViewPr>
  <p:slideViewPr>
    <p:cSldViewPr>
      <p:cViewPr varScale="1">
        <p:scale>
          <a:sx n="62" d="100"/>
          <a:sy n="62" d="100"/>
        </p:scale>
        <p:origin x="1344"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79D73E-D126-4721-A58B-9B7FEF4A5257}" type="datetimeFigureOut">
              <a:rPr lang="fr-FR" smtClean="0"/>
              <a:t>23/03/2017</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7761EA-CC9D-4178-BFBB-BA0917C23BC9}" type="slidenum">
              <a:rPr lang="fr-FR" smtClean="0"/>
              <a:t>‹N°›</a:t>
            </a:fld>
            <a:endParaRPr lang="fr-FR"/>
          </a:p>
        </p:txBody>
      </p:sp>
    </p:spTree>
    <p:extLst>
      <p:ext uri="{BB962C8B-B14F-4D97-AF65-F5344CB8AC3E}">
        <p14:creationId xmlns:p14="http://schemas.microsoft.com/office/powerpoint/2010/main" val="1962390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17761EA-CC9D-4178-BFBB-BA0917C23BC9}" type="slidenum">
              <a:rPr lang="fr-FR" smtClean="0"/>
              <a:t>4</a:t>
            </a:fld>
            <a:endParaRPr lang="fr-FR"/>
          </a:p>
        </p:txBody>
      </p:sp>
    </p:spTree>
    <p:extLst>
      <p:ext uri="{BB962C8B-B14F-4D97-AF65-F5344CB8AC3E}">
        <p14:creationId xmlns:p14="http://schemas.microsoft.com/office/powerpoint/2010/main" val="2737477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17761EA-CC9D-4178-BFBB-BA0917C23BC9}" type="slidenum">
              <a:rPr lang="fr-FR" smtClean="0"/>
              <a:t>5</a:t>
            </a:fld>
            <a:endParaRPr lang="fr-FR"/>
          </a:p>
        </p:txBody>
      </p:sp>
    </p:spTree>
    <p:extLst>
      <p:ext uri="{BB962C8B-B14F-4D97-AF65-F5344CB8AC3E}">
        <p14:creationId xmlns:p14="http://schemas.microsoft.com/office/powerpoint/2010/main" val="821975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17761EA-CC9D-4178-BFBB-BA0917C23BC9}" type="slidenum">
              <a:rPr lang="fr-FR" smtClean="0"/>
              <a:t>6</a:t>
            </a:fld>
            <a:endParaRPr lang="fr-FR"/>
          </a:p>
        </p:txBody>
      </p:sp>
    </p:spTree>
    <p:extLst>
      <p:ext uri="{BB962C8B-B14F-4D97-AF65-F5344CB8AC3E}">
        <p14:creationId xmlns:p14="http://schemas.microsoft.com/office/powerpoint/2010/main" val="2314932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17761EA-CC9D-4178-BFBB-BA0917C23BC9}" type="slidenum">
              <a:rPr lang="fr-FR" smtClean="0"/>
              <a:t>7</a:t>
            </a:fld>
            <a:endParaRPr lang="fr-FR"/>
          </a:p>
        </p:txBody>
      </p:sp>
    </p:spTree>
    <p:extLst>
      <p:ext uri="{BB962C8B-B14F-4D97-AF65-F5344CB8AC3E}">
        <p14:creationId xmlns:p14="http://schemas.microsoft.com/office/powerpoint/2010/main" val="1842827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17761EA-CC9D-4178-BFBB-BA0917C23BC9}" type="slidenum">
              <a:rPr lang="fr-FR" smtClean="0"/>
              <a:t>8</a:t>
            </a:fld>
            <a:endParaRPr lang="fr-FR"/>
          </a:p>
        </p:txBody>
      </p:sp>
    </p:spTree>
    <p:extLst>
      <p:ext uri="{BB962C8B-B14F-4D97-AF65-F5344CB8AC3E}">
        <p14:creationId xmlns:p14="http://schemas.microsoft.com/office/powerpoint/2010/main" val="342583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01AC32D8-6CE1-49F8-A297-2020061A85C9}" type="datetimeFigureOut">
              <a:rPr lang="fr-FR" smtClean="0"/>
              <a:pPr/>
              <a:t>23/03/2017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98C2B6A-585A-4FDA-8F79-084B1166EA1E}"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1AC32D8-6CE1-49F8-A297-2020061A85C9}" type="datetimeFigureOut">
              <a:rPr lang="fr-FR" smtClean="0"/>
              <a:pPr/>
              <a:t>23/03/2017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98C2B6A-585A-4FDA-8F79-084B1166EA1E}"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1AC32D8-6CE1-49F8-A297-2020061A85C9}" type="datetimeFigureOut">
              <a:rPr lang="fr-FR" smtClean="0"/>
              <a:pPr/>
              <a:t>23/03/2017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98C2B6A-585A-4FDA-8F79-084B1166EA1E}"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1AC32D8-6CE1-49F8-A297-2020061A85C9}" type="datetimeFigureOut">
              <a:rPr lang="fr-FR" smtClean="0"/>
              <a:pPr/>
              <a:t>23/03/2017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98C2B6A-585A-4FDA-8F79-084B1166EA1E}"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01AC32D8-6CE1-49F8-A297-2020061A85C9}" type="datetimeFigureOut">
              <a:rPr lang="fr-FR" smtClean="0"/>
              <a:pPr/>
              <a:t>23/03/2017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98C2B6A-585A-4FDA-8F79-084B1166EA1E}"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1AC32D8-6CE1-49F8-A297-2020061A85C9}" type="datetimeFigureOut">
              <a:rPr lang="fr-FR" smtClean="0"/>
              <a:pPr/>
              <a:t>23/03/2017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98C2B6A-585A-4FDA-8F79-084B1166EA1E}"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1AC32D8-6CE1-49F8-A297-2020061A85C9}" type="datetimeFigureOut">
              <a:rPr lang="fr-FR" smtClean="0"/>
              <a:pPr/>
              <a:t>23/03/2017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98C2B6A-585A-4FDA-8F79-084B1166EA1E}"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01AC32D8-6CE1-49F8-A297-2020061A85C9}" type="datetimeFigureOut">
              <a:rPr lang="fr-FR" smtClean="0"/>
              <a:pPr/>
              <a:t>23/03/2017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98C2B6A-585A-4FDA-8F79-084B1166EA1E}"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1AC32D8-6CE1-49F8-A297-2020061A85C9}" type="datetimeFigureOut">
              <a:rPr lang="fr-FR" smtClean="0"/>
              <a:pPr/>
              <a:t>23/03/2017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98C2B6A-585A-4FDA-8F79-084B1166EA1E}"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01AC32D8-6CE1-49F8-A297-2020061A85C9}" type="datetimeFigureOut">
              <a:rPr lang="fr-FR" smtClean="0"/>
              <a:pPr/>
              <a:t>23/03/2017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98C2B6A-585A-4FDA-8F79-084B1166EA1E}"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01AC32D8-6CE1-49F8-A297-2020061A85C9}" type="datetimeFigureOut">
              <a:rPr lang="fr-FR" smtClean="0"/>
              <a:pPr/>
              <a:t>23/03/2017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98C2B6A-585A-4FDA-8F79-084B1166EA1E}"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AC32D8-6CE1-49F8-A297-2020061A85C9}" type="datetimeFigureOut">
              <a:rPr lang="fr-FR" smtClean="0"/>
              <a:pPr/>
              <a:t>23/03/2017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8C2B6A-585A-4FDA-8F79-084B1166EA1E}"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eduscol.education.fr/sti/ressources_pedagogiques/livrets-personnels-de-competences-professionnelles-lpc-pro"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oneTexte 12"/>
          <p:cNvSpPr txBox="1"/>
          <p:nvPr/>
        </p:nvSpPr>
        <p:spPr>
          <a:xfrm>
            <a:off x="2555776" y="188640"/>
            <a:ext cx="6480720" cy="3016210"/>
          </a:xfrm>
          <a:prstGeom prst="rect">
            <a:avLst/>
          </a:prstGeom>
          <a:noFill/>
        </p:spPr>
        <p:txBody>
          <a:bodyPr wrap="square" rtlCol="0">
            <a:spAutoFit/>
          </a:bodyPr>
          <a:lstStyle/>
          <a:p>
            <a:r>
              <a:rPr lang="fr-FR" sz="5400" b="1" dirty="0">
                <a:solidFill>
                  <a:schemeClr val="bg1">
                    <a:lumMod val="50000"/>
                  </a:schemeClr>
                </a:solidFill>
              </a:rPr>
              <a:t>Évaluation par compétences</a:t>
            </a:r>
          </a:p>
          <a:p>
            <a:endParaRPr lang="fr-FR" dirty="0">
              <a:solidFill>
                <a:schemeClr val="bg1">
                  <a:lumMod val="50000"/>
                </a:schemeClr>
              </a:solidFill>
            </a:endParaRPr>
          </a:p>
          <a:p>
            <a:r>
              <a:rPr lang="fr-FR" sz="2800" dirty="0">
                <a:solidFill>
                  <a:schemeClr val="bg1">
                    <a:lumMod val="65000"/>
                  </a:schemeClr>
                </a:solidFill>
              </a:rPr>
              <a:t>Présentation du </a:t>
            </a:r>
            <a:r>
              <a:rPr lang="fr-FR" sz="3200" b="1" dirty="0">
                <a:solidFill>
                  <a:schemeClr val="bg1">
                    <a:lumMod val="65000"/>
                  </a:schemeClr>
                </a:solidFill>
              </a:rPr>
              <a:t>L</a:t>
            </a:r>
            <a:r>
              <a:rPr lang="fr-FR" sz="2800" dirty="0">
                <a:solidFill>
                  <a:schemeClr val="bg1">
                    <a:lumMod val="65000"/>
                  </a:schemeClr>
                </a:solidFill>
              </a:rPr>
              <a:t>ivret </a:t>
            </a:r>
            <a:r>
              <a:rPr lang="fr-FR" sz="3200" b="1" dirty="0">
                <a:solidFill>
                  <a:schemeClr val="bg1">
                    <a:lumMod val="65000"/>
                  </a:schemeClr>
                </a:solidFill>
              </a:rPr>
              <a:t>P</a:t>
            </a:r>
            <a:r>
              <a:rPr lang="fr-FR" sz="2800" dirty="0">
                <a:solidFill>
                  <a:schemeClr val="bg1">
                    <a:lumMod val="65000"/>
                  </a:schemeClr>
                </a:solidFill>
              </a:rPr>
              <a:t>ersonnel de </a:t>
            </a:r>
            <a:r>
              <a:rPr lang="fr-FR" sz="3200" b="1" dirty="0">
                <a:solidFill>
                  <a:schemeClr val="bg1">
                    <a:lumMod val="65000"/>
                  </a:schemeClr>
                </a:solidFill>
              </a:rPr>
              <a:t>C</a:t>
            </a:r>
            <a:r>
              <a:rPr lang="fr-FR" sz="2800" dirty="0">
                <a:solidFill>
                  <a:schemeClr val="bg1">
                    <a:lumMod val="65000"/>
                  </a:schemeClr>
                </a:solidFill>
              </a:rPr>
              <a:t>ompétences </a:t>
            </a:r>
            <a:r>
              <a:rPr lang="fr-FR" sz="3200" b="1" dirty="0">
                <a:solidFill>
                  <a:schemeClr val="bg1">
                    <a:lumMod val="65000"/>
                  </a:schemeClr>
                </a:solidFill>
              </a:rPr>
              <a:t>Pro</a:t>
            </a:r>
            <a:r>
              <a:rPr lang="fr-FR" sz="2800" dirty="0">
                <a:solidFill>
                  <a:schemeClr val="bg1">
                    <a:lumMod val="65000"/>
                  </a:schemeClr>
                </a:solidFill>
              </a:rPr>
              <a:t>fessionnelles – </a:t>
            </a:r>
            <a:r>
              <a:rPr lang="fr-FR" sz="3200" b="1" dirty="0">
                <a:solidFill>
                  <a:schemeClr val="bg1">
                    <a:lumMod val="65000"/>
                  </a:schemeClr>
                </a:solidFill>
              </a:rPr>
              <a:t>LPC-PRO</a:t>
            </a:r>
            <a:endParaRPr lang="fr-FR" sz="4000" b="1" dirty="0">
              <a:solidFill>
                <a:schemeClr val="bg1">
                  <a:lumMod val="50000"/>
                </a:schemeClr>
              </a:solidFill>
            </a:endParaRPr>
          </a:p>
        </p:txBody>
      </p:sp>
      <p:sp>
        <p:nvSpPr>
          <p:cNvPr id="5" name="Rectangle 4"/>
          <p:cNvSpPr/>
          <p:nvPr/>
        </p:nvSpPr>
        <p:spPr>
          <a:xfrm>
            <a:off x="3074" y="0"/>
            <a:ext cx="2411760" cy="6858000"/>
          </a:xfrm>
          <a:prstGeom prst="rect">
            <a:avLst/>
          </a:prstGeom>
          <a:solidFill>
            <a:srgbClr val="B9CD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ZoneTexte 8"/>
          <p:cNvSpPr txBox="1"/>
          <p:nvPr/>
        </p:nvSpPr>
        <p:spPr>
          <a:xfrm>
            <a:off x="0" y="6128099"/>
            <a:ext cx="2411760" cy="523220"/>
          </a:xfrm>
          <a:prstGeom prst="rect">
            <a:avLst/>
          </a:prstGeom>
          <a:noFill/>
          <a:ln>
            <a:noFill/>
          </a:ln>
        </p:spPr>
        <p:txBody>
          <a:bodyPr wrap="square" rtlCol="0">
            <a:spAutoFit/>
          </a:bodyPr>
          <a:lstStyle/>
          <a:p>
            <a:pPr algn="r"/>
            <a:r>
              <a:rPr lang="fr-FR" sz="1400" dirty="0">
                <a:ln w="18415" cmpd="sng">
                  <a:solidFill>
                    <a:srgbClr val="FFFFFF"/>
                  </a:solidFill>
                  <a:prstDash val="solid"/>
                </a:ln>
                <a:solidFill>
                  <a:schemeClr val="bg1">
                    <a:lumMod val="95000"/>
                  </a:schemeClr>
                </a:solidFill>
              </a:rPr>
              <a:t>30  Mars 2017</a:t>
            </a:r>
          </a:p>
          <a:p>
            <a:pPr algn="r"/>
            <a:r>
              <a:rPr lang="fr-FR" sz="1400" dirty="0">
                <a:ln w="18415" cmpd="sng">
                  <a:solidFill>
                    <a:srgbClr val="FFFFFF"/>
                  </a:solidFill>
                  <a:prstDash val="solid"/>
                </a:ln>
                <a:solidFill>
                  <a:schemeClr val="bg1">
                    <a:lumMod val="95000"/>
                  </a:schemeClr>
                </a:solidFill>
              </a:rPr>
              <a:t>Lycée Diderot - Paris</a:t>
            </a:r>
          </a:p>
        </p:txBody>
      </p:sp>
      <p:sp>
        <p:nvSpPr>
          <p:cNvPr id="4" name="Rectangle 3"/>
          <p:cNvSpPr/>
          <p:nvPr/>
        </p:nvSpPr>
        <p:spPr>
          <a:xfrm>
            <a:off x="0" y="5389435"/>
            <a:ext cx="2403045" cy="738664"/>
          </a:xfrm>
          <a:prstGeom prst="rect">
            <a:avLst/>
          </a:prstGeom>
        </p:spPr>
        <p:txBody>
          <a:bodyPr wrap="square">
            <a:spAutoFit/>
          </a:bodyPr>
          <a:lstStyle/>
          <a:p>
            <a:pPr algn="r"/>
            <a:r>
              <a:rPr lang="fr-FR" sz="1400" b="1" dirty="0">
                <a:solidFill>
                  <a:schemeClr val="bg1"/>
                </a:solidFill>
                <a:latin typeface="Helvetica" charset="0"/>
              </a:rPr>
              <a:t>La construction du parcours avenir dans la filière bois</a:t>
            </a:r>
            <a:endParaRPr lang="fr-FR" sz="1400" b="1" dirty="0">
              <a:solidFill>
                <a:schemeClr val="bg1"/>
              </a:solidFill>
            </a:endParaRPr>
          </a:p>
        </p:txBody>
      </p:sp>
      <p:sp>
        <p:nvSpPr>
          <p:cNvPr id="11" name="ZoneTexte 10"/>
          <p:cNvSpPr txBox="1"/>
          <p:nvPr/>
        </p:nvSpPr>
        <p:spPr>
          <a:xfrm>
            <a:off x="2478606" y="3789040"/>
            <a:ext cx="4824536" cy="738664"/>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Christophe CHARRIER - </a:t>
            </a:r>
            <a:r>
              <a:rPr lang="fr-FR" sz="1400" dirty="0"/>
              <a:t>enseignant </a:t>
            </a:r>
          </a:p>
          <a:p>
            <a:r>
              <a:rPr lang="fr-FR" sz="1400" dirty="0"/>
              <a:t>Lycée professionnel </a:t>
            </a:r>
            <a:r>
              <a:rPr lang="fr-FR" sz="1400" dirty="0" err="1"/>
              <a:t>Narcé</a:t>
            </a:r>
            <a:r>
              <a:rPr lang="fr-FR" sz="1400" dirty="0"/>
              <a:t> – Brain sur l’Authion (Angers)</a:t>
            </a:r>
            <a:endParaRPr lang="fr-FR" sz="1400" dirty="0">
              <a:latin typeface="Calibri" panose="020F0502020204030204" pitchFamily="34" charset="0"/>
              <a:cs typeface="Calibri" panose="020F0502020204030204" pitchFamily="34" charset="0"/>
            </a:endParaRPr>
          </a:p>
          <a:p>
            <a:r>
              <a:rPr lang="fr-FR" sz="1400" dirty="0">
                <a:latin typeface="Calibri" panose="020F0502020204030204" pitchFamily="34" charset="0"/>
                <a:cs typeface="Calibri" panose="020F0502020204030204" pitchFamily="34" charset="0"/>
              </a:rPr>
              <a:t>Patrick AVELINE </a:t>
            </a:r>
            <a:r>
              <a:rPr lang="mr-IN" sz="1400" dirty="0">
                <a:latin typeface="Calibri" panose="020F0502020204030204" pitchFamily="34" charset="0"/>
              </a:rPr>
              <a:t>–</a:t>
            </a:r>
            <a:r>
              <a:rPr lang="fr-FR" sz="1400" dirty="0">
                <a:latin typeface="Calibri" panose="020F0502020204030204" pitchFamily="34" charset="0"/>
                <a:cs typeface="Calibri" panose="020F0502020204030204" pitchFamily="34" charset="0"/>
              </a:rPr>
              <a:t> IEN-ET académie de Nantes</a:t>
            </a:r>
            <a:endParaRPr lang="fr-FR" dirty="0">
              <a:latin typeface="Calibri" panose="020F0502020204030204" pitchFamily="34" charset="0"/>
              <a:cs typeface="Calibri" panose="020F0502020204030204" pitchFamily="34" charset="0"/>
            </a:endParaRPr>
          </a:p>
        </p:txBody>
      </p:sp>
      <p:pic>
        <p:nvPicPr>
          <p:cNvPr id="12" name="Image 1" descr="cid:part1.54CE354F.8C425097@ac-nantes.f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3782423"/>
            <a:ext cx="1800200" cy="688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Imag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4063" y="4619026"/>
            <a:ext cx="1500065" cy="212438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27" name="Imag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6853" y="4622672"/>
            <a:ext cx="1487984" cy="212073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 name="Image 7"/>
          <p:cNvPicPr>
            <a:picLocks noChangeAspect="1"/>
          </p:cNvPicPr>
          <p:nvPr/>
        </p:nvPicPr>
        <p:blipFill>
          <a:blip r:embed="rId5"/>
          <a:stretch>
            <a:fillRect/>
          </a:stretch>
        </p:blipFill>
        <p:spPr>
          <a:xfrm>
            <a:off x="5796136" y="4614040"/>
            <a:ext cx="1507006" cy="2129371"/>
          </a:xfrm>
          <a:prstGeom prst="rect">
            <a:avLst/>
          </a:prstGeom>
          <a:ln>
            <a:solidFill>
              <a:srgbClr val="000000"/>
            </a:solidFill>
          </a:ln>
        </p:spPr>
      </p:pic>
      <p:pic>
        <p:nvPicPr>
          <p:cNvPr id="16" name="Image 15"/>
          <p:cNvPicPr>
            <a:picLocks noChangeAspect="1"/>
          </p:cNvPicPr>
          <p:nvPr/>
        </p:nvPicPr>
        <p:blipFill>
          <a:blip r:embed="rId6"/>
          <a:stretch>
            <a:fillRect/>
          </a:stretch>
        </p:blipFill>
        <p:spPr>
          <a:xfrm>
            <a:off x="7380312" y="4609744"/>
            <a:ext cx="1496845" cy="2131624"/>
          </a:xfrm>
          <a:prstGeom prst="rect">
            <a:avLst/>
          </a:prstGeom>
          <a:ln>
            <a:solidFill>
              <a:srgbClr val="000000"/>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6512" y="6438480"/>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Évaluation par compétences</a:t>
            </a:r>
          </a:p>
        </p:txBody>
      </p:sp>
      <p:cxnSp>
        <p:nvCxnSpPr>
          <p:cNvPr id="10" name="Connecteur droit 9"/>
          <p:cNvCxnSpPr/>
          <p:nvPr/>
        </p:nvCxnSpPr>
        <p:spPr>
          <a:xfrm>
            <a:off x="0" y="692696"/>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79512" y="900000"/>
            <a:ext cx="8784976" cy="5401479"/>
          </a:xfrm>
          <a:prstGeom prst="rect">
            <a:avLst/>
          </a:prstGeom>
        </p:spPr>
        <p:txBody>
          <a:bodyPr wrap="square">
            <a:spAutoFit/>
          </a:bodyPr>
          <a:lstStyle/>
          <a:p>
            <a:pPr algn="just"/>
            <a:r>
              <a:rPr lang="fr-FR" sz="2000" dirty="0">
                <a:solidFill>
                  <a:srgbClr val="002060"/>
                </a:solidFill>
                <a:latin typeface="+mj-lt"/>
                <a:sym typeface="Wingdings 3" panose="05040102010807070707" pitchFamily="18" charset="2"/>
              </a:rPr>
              <a:t> </a:t>
            </a:r>
            <a:r>
              <a:rPr lang="fr-FR" sz="2000" dirty="0">
                <a:solidFill>
                  <a:srgbClr val="002060"/>
                </a:solidFill>
                <a:latin typeface="+mj-lt"/>
              </a:rPr>
              <a:t>L’évaluation par compétences est une </a:t>
            </a:r>
            <a:r>
              <a:rPr lang="fr-FR" sz="2000" b="1" dirty="0">
                <a:solidFill>
                  <a:srgbClr val="002060"/>
                </a:solidFill>
                <a:latin typeface="+mj-lt"/>
              </a:rPr>
              <a:t>pratique courante dans l’enseignement professionnel </a:t>
            </a:r>
            <a:r>
              <a:rPr lang="fr-FR" sz="2000" dirty="0">
                <a:solidFill>
                  <a:srgbClr val="002060"/>
                </a:solidFill>
                <a:latin typeface="+mj-lt"/>
              </a:rPr>
              <a:t>mais qui nécessite de se poser quelques questions  :</a:t>
            </a:r>
          </a:p>
          <a:p>
            <a:pPr marL="742950" lvl="1" indent="-285750" algn="just">
              <a:spcBef>
                <a:spcPts val="300"/>
              </a:spcBef>
              <a:buFont typeface="Wingdings" panose="05000000000000000000" pitchFamily="2" charset="2"/>
              <a:buChar char=""/>
            </a:pPr>
            <a:r>
              <a:rPr lang="fr-FR" sz="2000" dirty="0">
                <a:solidFill>
                  <a:srgbClr val="002060"/>
                </a:solidFill>
                <a:latin typeface="+mj-lt"/>
              </a:rPr>
              <a:t>Que faut-il entendre par compétence(s) ? </a:t>
            </a:r>
          </a:p>
          <a:p>
            <a:pPr marL="742950" lvl="1" indent="-285750" algn="just">
              <a:spcBef>
                <a:spcPts val="300"/>
              </a:spcBef>
              <a:buFont typeface="Wingdings" panose="05000000000000000000" pitchFamily="2" charset="2"/>
              <a:buChar char=""/>
            </a:pPr>
            <a:r>
              <a:rPr lang="fr-FR" sz="2000" dirty="0">
                <a:solidFill>
                  <a:srgbClr val="002060"/>
                </a:solidFill>
                <a:latin typeface="+mj-lt"/>
              </a:rPr>
              <a:t>Que cela signifie-t-il pour l’enseignant ou le formateur et l’apprenant de la voie professionnelle ? </a:t>
            </a:r>
          </a:p>
          <a:p>
            <a:pPr marL="742950" lvl="1" indent="-285750" algn="just">
              <a:spcBef>
                <a:spcPts val="300"/>
              </a:spcBef>
              <a:buFont typeface="Wingdings" panose="05000000000000000000" pitchFamily="2" charset="2"/>
              <a:buChar char=""/>
            </a:pPr>
            <a:r>
              <a:rPr lang="fr-FR" sz="2000" dirty="0">
                <a:solidFill>
                  <a:srgbClr val="002060"/>
                </a:solidFill>
                <a:latin typeface="+mj-lt"/>
              </a:rPr>
              <a:t>Comment l’intégrer aux apprentissages ? </a:t>
            </a:r>
          </a:p>
          <a:p>
            <a:pPr marL="742950" lvl="1" indent="-285750" algn="just">
              <a:spcBef>
                <a:spcPts val="300"/>
              </a:spcBef>
              <a:buFont typeface="Wingdings" panose="05000000000000000000" pitchFamily="2" charset="2"/>
              <a:buChar char=""/>
            </a:pPr>
            <a:r>
              <a:rPr lang="fr-FR" sz="2000" dirty="0">
                <a:solidFill>
                  <a:srgbClr val="002060"/>
                </a:solidFill>
                <a:latin typeface="+mj-lt"/>
              </a:rPr>
              <a:t>Comment évaluer les compétences ? </a:t>
            </a:r>
          </a:p>
          <a:p>
            <a:pPr algn="just">
              <a:spcBef>
                <a:spcPts val="600"/>
              </a:spcBef>
            </a:pPr>
            <a:r>
              <a:rPr lang="fr-FR" sz="2000" dirty="0">
                <a:solidFill>
                  <a:srgbClr val="002060"/>
                </a:solidFill>
                <a:latin typeface="+mj-lt"/>
                <a:sym typeface="Wingdings 3" panose="05040102010807070707" pitchFamily="18" charset="2"/>
              </a:rPr>
              <a:t> </a:t>
            </a:r>
            <a:r>
              <a:rPr lang="fr-FR" sz="2000" dirty="0">
                <a:solidFill>
                  <a:srgbClr val="002060"/>
                </a:solidFill>
                <a:latin typeface="+mj-lt"/>
              </a:rPr>
              <a:t>L’apprenant </a:t>
            </a:r>
            <a:r>
              <a:rPr lang="fr-FR" sz="2000" b="1" dirty="0">
                <a:solidFill>
                  <a:srgbClr val="002060"/>
                </a:solidFill>
                <a:latin typeface="+mj-lt"/>
              </a:rPr>
              <a:t>construit des compétences diverses </a:t>
            </a:r>
            <a:r>
              <a:rPr lang="fr-FR" sz="2000" dirty="0">
                <a:solidFill>
                  <a:srgbClr val="002060"/>
                </a:solidFill>
                <a:latin typeface="+mj-lt"/>
              </a:rPr>
              <a:t>- disciplinaires en relation avec les référentiels des enseignements généraux et professionnels, transversales (autonomie, initiative, maitrise de la langue, utilisation des usages numériques), professionnelles en lien avec le RAP (référentiel d’activités professionnelles). </a:t>
            </a:r>
          </a:p>
          <a:p>
            <a:pPr>
              <a:spcBef>
                <a:spcPts val="600"/>
              </a:spcBef>
              <a:spcAft>
                <a:spcPts val="600"/>
              </a:spcAft>
            </a:pPr>
            <a:r>
              <a:rPr lang="fr-FR" sz="2000" dirty="0">
                <a:solidFill>
                  <a:srgbClr val="002060"/>
                </a:solidFill>
                <a:latin typeface="+mj-lt"/>
                <a:sym typeface="Wingdings 3" panose="05040102010807070707" pitchFamily="18" charset="2"/>
              </a:rPr>
              <a:t> </a:t>
            </a:r>
            <a:r>
              <a:rPr lang="fr-FR" sz="2000" dirty="0">
                <a:solidFill>
                  <a:srgbClr val="002060"/>
                </a:solidFill>
                <a:latin typeface="+mj-lt"/>
              </a:rPr>
              <a:t>Ces compétences peuvent être compilées dans un </a:t>
            </a:r>
            <a:r>
              <a:rPr lang="fr-FR" sz="2000" b="1" dirty="0">
                <a:solidFill>
                  <a:srgbClr val="002060"/>
                </a:solidFill>
                <a:latin typeface="+mj-lt"/>
              </a:rPr>
              <a:t>portefeuille de compétences</a:t>
            </a:r>
            <a:r>
              <a:rPr lang="fr-FR" sz="2000" dirty="0">
                <a:solidFill>
                  <a:srgbClr val="002060"/>
                </a:solidFill>
                <a:latin typeface="+mj-lt"/>
              </a:rPr>
              <a:t>. </a:t>
            </a:r>
          </a:p>
          <a:p>
            <a:pPr algn="just"/>
            <a:r>
              <a:rPr lang="fr-FR" sz="2000" dirty="0">
                <a:solidFill>
                  <a:srgbClr val="002060"/>
                </a:solidFill>
                <a:latin typeface="+mj-lt"/>
                <a:sym typeface="Wingdings 3" panose="05040102010807070707" pitchFamily="18" charset="2"/>
              </a:rPr>
              <a:t> </a:t>
            </a:r>
            <a:r>
              <a:rPr lang="fr-FR" sz="2000" dirty="0">
                <a:solidFill>
                  <a:srgbClr val="002060"/>
                </a:solidFill>
                <a:latin typeface="+mj-lt"/>
              </a:rPr>
              <a:t>Il est donc nécessaire de </a:t>
            </a:r>
            <a:r>
              <a:rPr lang="fr-FR" sz="2000" b="1" dirty="0">
                <a:solidFill>
                  <a:srgbClr val="002060"/>
                </a:solidFill>
                <a:latin typeface="+mj-lt"/>
              </a:rPr>
              <a:t>confectionner un dispositif de suivi individuel (élève) et global (classe)</a:t>
            </a:r>
            <a:r>
              <a:rPr lang="fr-FR" sz="2000" dirty="0">
                <a:solidFill>
                  <a:srgbClr val="002060"/>
                </a:solidFill>
                <a:latin typeface="+mj-lt"/>
              </a:rPr>
              <a:t> finalisé qui recense les </a:t>
            </a:r>
            <a:r>
              <a:rPr lang="fr-FR" sz="2000" b="1" dirty="0">
                <a:solidFill>
                  <a:srgbClr val="002060"/>
                </a:solidFill>
                <a:latin typeface="+mj-lt"/>
              </a:rPr>
              <a:t>compétences détaillées</a:t>
            </a:r>
            <a:r>
              <a:rPr lang="fr-FR" sz="2000" dirty="0">
                <a:solidFill>
                  <a:srgbClr val="002060"/>
                </a:solidFill>
                <a:latin typeface="+mj-lt"/>
              </a:rPr>
              <a:t>, maîtrisées ou non, permettant l'</a:t>
            </a:r>
            <a:r>
              <a:rPr lang="fr-FR" sz="2000" b="1" dirty="0">
                <a:solidFill>
                  <a:srgbClr val="002060"/>
                </a:solidFill>
                <a:latin typeface="+mj-lt"/>
              </a:rPr>
              <a:t>évaluation des besoins </a:t>
            </a:r>
            <a:r>
              <a:rPr lang="fr-FR" sz="2000" dirty="0">
                <a:solidFill>
                  <a:srgbClr val="002060"/>
                </a:solidFill>
                <a:latin typeface="+mj-lt"/>
              </a:rPr>
              <a:t>de chaque </a:t>
            </a:r>
            <a:r>
              <a:rPr lang="fr-FR" sz="2000" b="1" dirty="0">
                <a:solidFill>
                  <a:srgbClr val="002060"/>
                </a:solidFill>
                <a:latin typeface="+mj-lt"/>
              </a:rPr>
              <a:t>élève</a:t>
            </a:r>
            <a:r>
              <a:rPr lang="fr-FR" sz="2000" dirty="0">
                <a:solidFill>
                  <a:srgbClr val="002060"/>
                </a:solidFill>
                <a:latin typeface="+mj-lt"/>
              </a:rPr>
              <a:t>, situant leurs </a:t>
            </a:r>
            <a:r>
              <a:rPr lang="fr-FR" sz="2000" b="1" dirty="0">
                <a:solidFill>
                  <a:srgbClr val="002060"/>
                </a:solidFill>
                <a:latin typeface="+mj-lt"/>
              </a:rPr>
              <a:t>progrès</a:t>
            </a:r>
            <a:r>
              <a:rPr lang="fr-FR" sz="2000" dirty="0">
                <a:solidFill>
                  <a:srgbClr val="002060"/>
                </a:solidFill>
                <a:latin typeface="+mj-lt"/>
              </a:rPr>
              <a:t> et leur </a:t>
            </a:r>
            <a:r>
              <a:rPr lang="fr-FR" sz="2000" b="1" dirty="0">
                <a:solidFill>
                  <a:srgbClr val="002060"/>
                </a:solidFill>
                <a:latin typeface="+mj-lt"/>
              </a:rPr>
              <a:t>degré d'acquisition </a:t>
            </a:r>
            <a:r>
              <a:rPr lang="fr-FR" sz="2000" dirty="0">
                <a:solidFill>
                  <a:srgbClr val="002060"/>
                </a:solidFill>
                <a:latin typeface="+mj-lt"/>
              </a:rPr>
              <a:t>des savoirs et des compétences.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6512" y="6438480"/>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Évaluation par compétences</a:t>
            </a:r>
          </a:p>
        </p:txBody>
      </p:sp>
      <p:cxnSp>
        <p:nvCxnSpPr>
          <p:cNvPr id="10" name="Connecteur droit 9"/>
          <p:cNvCxnSpPr/>
          <p:nvPr/>
        </p:nvCxnSpPr>
        <p:spPr>
          <a:xfrm>
            <a:off x="0" y="692696"/>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80000" y="864000"/>
            <a:ext cx="8856496" cy="5640006"/>
          </a:xfrm>
          <a:prstGeom prst="rect">
            <a:avLst/>
          </a:prstGeom>
        </p:spPr>
        <p:txBody>
          <a:bodyPr wrap="square">
            <a:spAutoFit/>
          </a:bodyPr>
          <a:lstStyle/>
          <a:p>
            <a:pPr algn="just"/>
            <a:r>
              <a:rPr lang="fr-FR" b="1" dirty="0">
                <a:solidFill>
                  <a:srgbClr val="002060"/>
                </a:solidFill>
                <a:latin typeface="+mj-lt"/>
              </a:rPr>
              <a:t>Présentation d’une réflexion d’un groupe de travail académique sur la constitution d’outils </a:t>
            </a:r>
            <a:r>
              <a:rPr lang="fr-FR" dirty="0">
                <a:solidFill>
                  <a:srgbClr val="002060"/>
                </a:solidFill>
                <a:latin typeface="+mj-lt"/>
              </a:rPr>
              <a:t>permettant de prendre en compte les éléments précédemment exposés sur la base d’un cahier des charges commun.</a:t>
            </a:r>
          </a:p>
          <a:p>
            <a:pPr algn="just">
              <a:spcBef>
                <a:spcPts val="600"/>
              </a:spcBef>
            </a:pPr>
            <a:r>
              <a:rPr lang="fr-FR" b="1" dirty="0">
                <a:solidFill>
                  <a:srgbClr val="002060"/>
                </a:solidFill>
                <a:latin typeface="+mj-lt"/>
              </a:rPr>
              <a:t>Quelques points du cahier des charges</a:t>
            </a:r>
            <a:r>
              <a:rPr lang="fr-FR" dirty="0">
                <a:solidFill>
                  <a:srgbClr val="002060"/>
                </a:solidFill>
                <a:latin typeface="+mj-lt"/>
              </a:rPr>
              <a:t> (évolution au cours du travail du groupe) </a:t>
            </a:r>
            <a:r>
              <a:rPr lang="fr-FR" b="1" dirty="0">
                <a:solidFill>
                  <a:srgbClr val="002060"/>
                </a:solidFill>
                <a:latin typeface="+mj-lt"/>
              </a:rPr>
              <a:t>:</a:t>
            </a:r>
          </a:p>
          <a:p>
            <a:pPr marL="285750" indent="-285750" algn="just">
              <a:spcBef>
                <a:spcPts val="300"/>
              </a:spcBef>
              <a:buSzPct val="110000"/>
              <a:buFont typeface="Wingdings 3" panose="05040102010807070707" pitchFamily="18" charset="2"/>
              <a:buChar char=""/>
            </a:pPr>
            <a:r>
              <a:rPr lang="fr-FR" sz="1600" b="1" dirty="0">
                <a:solidFill>
                  <a:srgbClr val="002060"/>
                </a:solidFill>
                <a:latin typeface="+mj-lt"/>
              </a:rPr>
              <a:t>structuration harmonisée </a:t>
            </a:r>
            <a:r>
              <a:rPr lang="fr-FR" sz="1600" dirty="0">
                <a:solidFill>
                  <a:srgbClr val="002060"/>
                </a:solidFill>
                <a:latin typeface="+mj-lt"/>
              </a:rPr>
              <a:t>pour les 4 LPC à confectionner (3 baccalauréats professionnels et 1 CAP),</a:t>
            </a:r>
          </a:p>
          <a:p>
            <a:pPr marL="285750" indent="-285750" algn="just">
              <a:spcBef>
                <a:spcPts val="300"/>
              </a:spcBef>
              <a:buSzPct val="110000"/>
              <a:buFont typeface="Wingdings 3" panose="05040102010807070707" pitchFamily="18" charset="2"/>
              <a:buChar char=""/>
            </a:pPr>
            <a:r>
              <a:rPr lang="fr-FR" sz="1600" dirty="0">
                <a:solidFill>
                  <a:srgbClr val="002060"/>
                </a:solidFill>
                <a:latin typeface="+mj-lt"/>
                <a:sym typeface="Wingdings 3" panose="05040102010807070707" pitchFamily="18" charset="2"/>
              </a:rPr>
              <a:t>pas de tableau croisé </a:t>
            </a:r>
            <a:r>
              <a:rPr lang="fr-FR" sz="1600" dirty="0" err="1">
                <a:solidFill>
                  <a:srgbClr val="002060"/>
                </a:solidFill>
                <a:latin typeface="+mj-lt"/>
                <a:sym typeface="Wingdings 3" panose="05040102010807070707" pitchFamily="18" charset="2"/>
              </a:rPr>
              <a:t>excel</a:t>
            </a:r>
            <a:r>
              <a:rPr lang="fr-FR" sz="1600" dirty="0">
                <a:solidFill>
                  <a:srgbClr val="002060"/>
                </a:solidFill>
                <a:latin typeface="+mj-lt"/>
                <a:sym typeface="Wingdings 3" panose="05040102010807070707" pitchFamily="18" charset="2"/>
              </a:rPr>
              <a:t> rudimentaire, mais développement d’un </a:t>
            </a:r>
            <a:r>
              <a:rPr lang="fr-FR" sz="1600" b="1" dirty="0">
                <a:solidFill>
                  <a:srgbClr val="002060"/>
                </a:solidFill>
                <a:latin typeface="+mj-lt"/>
                <a:sym typeface="Wingdings 3" panose="05040102010807070707" pitchFamily="18" charset="2"/>
              </a:rPr>
              <a:t>outil convivial</a:t>
            </a:r>
            <a:r>
              <a:rPr lang="fr-FR" sz="1600" dirty="0">
                <a:solidFill>
                  <a:srgbClr val="002060"/>
                </a:solidFill>
                <a:latin typeface="+mj-lt"/>
                <a:sym typeface="Wingdings 3" panose="05040102010807070707" pitchFamily="18" charset="2"/>
              </a:rPr>
              <a:t>,</a:t>
            </a:r>
          </a:p>
          <a:p>
            <a:pPr marL="285750" indent="-285750" algn="just">
              <a:spcBef>
                <a:spcPts val="300"/>
              </a:spcBef>
              <a:buSzPct val="110000"/>
              <a:buFont typeface="Wingdings 3" panose="05040102010807070707" pitchFamily="18" charset="2"/>
              <a:buChar char=""/>
            </a:pPr>
            <a:r>
              <a:rPr lang="fr-FR" sz="1600" dirty="0">
                <a:solidFill>
                  <a:srgbClr val="002060"/>
                </a:solidFill>
                <a:latin typeface="+mj-lt"/>
                <a:sym typeface="Wingdings 3" panose="05040102010807070707" pitchFamily="18" charset="2"/>
              </a:rPr>
              <a:t>p</a:t>
            </a:r>
            <a:r>
              <a:rPr lang="fr-FR" sz="1600" dirty="0">
                <a:solidFill>
                  <a:srgbClr val="002060"/>
                </a:solidFill>
                <a:latin typeface="+mj-lt"/>
              </a:rPr>
              <a:t>ositionnement des élèves sur la base des </a:t>
            </a:r>
            <a:r>
              <a:rPr lang="fr-FR" sz="1600" b="1" dirty="0">
                <a:solidFill>
                  <a:srgbClr val="002060"/>
                </a:solidFill>
                <a:latin typeface="+mj-lt"/>
              </a:rPr>
              <a:t>compétences détaillées </a:t>
            </a:r>
            <a:r>
              <a:rPr lang="fr-FR" sz="1600" dirty="0">
                <a:solidFill>
                  <a:srgbClr val="002060"/>
                </a:solidFill>
                <a:latin typeface="+mj-lt"/>
              </a:rPr>
              <a:t>issues des compétences générales des référentiels,</a:t>
            </a:r>
          </a:p>
          <a:p>
            <a:pPr marL="285750" indent="-285750" algn="just">
              <a:spcBef>
                <a:spcPts val="300"/>
              </a:spcBef>
              <a:buSzPct val="110000"/>
              <a:buFont typeface="Wingdings 3" panose="05040102010807070707" pitchFamily="18" charset="2"/>
              <a:buChar char=""/>
            </a:pPr>
            <a:r>
              <a:rPr lang="fr-FR" sz="1600" dirty="0">
                <a:solidFill>
                  <a:srgbClr val="002060"/>
                </a:solidFill>
                <a:latin typeface="+mj-lt"/>
              </a:rPr>
              <a:t>prise en compte d’une </a:t>
            </a:r>
            <a:r>
              <a:rPr lang="fr-FR" sz="1600" b="1" dirty="0">
                <a:solidFill>
                  <a:srgbClr val="002060"/>
                </a:solidFill>
                <a:latin typeface="+mj-lt"/>
              </a:rPr>
              <a:t>échelle descriptive </a:t>
            </a:r>
            <a:r>
              <a:rPr lang="fr-FR" sz="1600" dirty="0">
                <a:solidFill>
                  <a:srgbClr val="002060"/>
                </a:solidFill>
                <a:latin typeface="+mj-lt"/>
              </a:rPr>
              <a:t>(6 échelons) pour l’évaluation d’une compétence,</a:t>
            </a:r>
          </a:p>
          <a:p>
            <a:pPr marL="285750" indent="-285750" algn="just">
              <a:spcBef>
                <a:spcPts val="300"/>
              </a:spcBef>
              <a:buSzPct val="110000"/>
              <a:buFont typeface="Wingdings 3" panose="05040102010807070707" pitchFamily="18" charset="2"/>
              <a:buChar char=""/>
            </a:pPr>
            <a:r>
              <a:rPr lang="fr-FR" sz="1600" dirty="0">
                <a:solidFill>
                  <a:srgbClr val="002060"/>
                </a:solidFill>
                <a:latin typeface="+mj-lt"/>
              </a:rPr>
              <a:t>positionnement des élèves permettant de vérifier le degré de leurs acquisitions afin de les mettre en </a:t>
            </a:r>
            <a:r>
              <a:rPr lang="fr-FR" sz="1600" b="1" dirty="0">
                <a:solidFill>
                  <a:srgbClr val="002060"/>
                </a:solidFill>
                <a:latin typeface="+mj-lt"/>
              </a:rPr>
              <a:t>situation d’évaluation dans le cadre du CCF</a:t>
            </a:r>
            <a:r>
              <a:rPr lang="fr-FR" sz="1600" dirty="0">
                <a:solidFill>
                  <a:srgbClr val="002060"/>
                </a:solidFill>
                <a:latin typeface="+mj-lt"/>
              </a:rPr>
              <a:t>,</a:t>
            </a:r>
          </a:p>
          <a:p>
            <a:pPr marL="285750" indent="-285750" algn="just">
              <a:spcBef>
                <a:spcPts val="300"/>
              </a:spcBef>
              <a:buSzPct val="110000"/>
              <a:buFont typeface="Wingdings 3" panose="05040102010807070707" pitchFamily="18" charset="2"/>
              <a:buChar char=""/>
            </a:pPr>
            <a:r>
              <a:rPr lang="fr-FR" sz="1600" dirty="0">
                <a:solidFill>
                  <a:srgbClr val="002060"/>
                </a:solidFill>
                <a:latin typeface="+mj-lt"/>
              </a:rPr>
              <a:t>intégration des </a:t>
            </a:r>
            <a:r>
              <a:rPr lang="fr-FR" sz="1600" b="1" dirty="0">
                <a:solidFill>
                  <a:srgbClr val="002060"/>
                </a:solidFill>
                <a:latin typeface="+mj-lt"/>
              </a:rPr>
              <a:t>compétences acquises en entreprise </a:t>
            </a:r>
            <a:r>
              <a:rPr lang="fr-FR" sz="1600" dirty="0">
                <a:solidFill>
                  <a:srgbClr val="002060"/>
                </a:solidFill>
                <a:latin typeface="+mj-lt"/>
              </a:rPr>
              <a:t>dans le cadre des PFMP,</a:t>
            </a:r>
          </a:p>
          <a:p>
            <a:pPr marL="285750" indent="-285750" algn="just">
              <a:spcBef>
                <a:spcPts val="300"/>
              </a:spcBef>
              <a:buSzPct val="110000"/>
              <a:buFont typeface="Wingdings 3" panose="05040102010807070707" pitchFamily="18" charset="2"/>
              <a:buChar char=""/>
            </a:pPr>
            <a:r>
              <a:rPr lang="fr-FR" sz="1600" dirty="0">
                <a:solidFill>
                  <a:srgbClr val="002060"/>
                </a:solidFill>
                <a:latin typeface="+mj-lt"/>
                <a:sym typeface="Wingdings 3" panose="05040102010807070707" pitchFamily="18" charset="2"/>
              </a:rPr>
              <a:t>r</a:t>
            </a:r>
            <a:r>
              <a:rPr lang="fr-FR" sz="1600" dirty="0">
                <a:solidFill>
                  <a:srgbClr val="002060"/>
                </a:solidFill>
                <a:latin typeface="+mj-lt"/>
              </a:rPr>
              <a:t>éférence aux </a:t>
            </a:r>
            <a:r>
              <a:rPr lang="fr-FR" sz="1600" b="1" dirty="0">
                <a:solidFill>
                  <a:srgbClr val="002060"/>
                </a:solidFill>
                <a:latin typeface="+mj-lt"/>
              </a:rPr>
              <a:t>ouvrages mentionnés dans les RAP </a:t>
            </a:r>
            <a:r>
              <a:rPr lang="fr-FR" sz="1600" dirty="0">
                <a:solidFill>
                  <a:srgbClr val="002060"/>
                </a:solidFill>
                <a:latin typeface="+mj-lt"/>
              </a:rPr>
              <a:t>(réalisé pour deux LPC),</a:t>
            </a:r>
          </a:p>
          <a:p>
            <a:pPr marL="285750" indent="-285750" algn="just">
              <a:spcBef>
                <a:spcPts val="300"/>
              </a:spcBef>
              <a:buSzPct val="110000"/>
              <a:buFont typeface="Wingdings 3" panose="05040102010807070707" pitchFamily="18" charset="2"/>
              <a:buChar char=""/>
            </a:pPr>
            <a:r>
              <a:rPr lang="fr-FR" sz="1600" dirty="0">
                <a:solidFill>
                  <a:srgbClr val="002060"/>
                </a:solidFill>
                <a:latin typeface="+mj-lt"/>
              </a:rPr>
              <a:t>constitution d’une </a:t>
            </a:r>
            <a:r>
              <a:rPr lang="fr-FR" sz="1600" b="1" dirty="0">
                <a:solidFill>
                  <a:srgbClr val="002060"/>
                </a:solidFill>
                <a:latin typeface="+mj-lt"/>
              </a:rPr>
              <a:t>fiche d’évaluation automatisée </a:t>
            </a:r>
            <a:r>
              <a:rPr lang="fr-FR" sz="1600" dirty="0">
                <a:solidFill>
                  <a:srgbClr val="002060"/>
                </a:solidFill>
                <a:latin typeface="+mj-lt"/>
              </a:rPr>
              <a:t>en lien avec le LPC : prise en compte de </a:t>
            </a:r>
            <a:r>
              <a:rPr lang="fr-FR" sz="1600" b="1" dirty="0">
                <a:solidFill>
                  <a:srgbClr val="002060"/>
                </a:solidFill>
                <a:latin typeface="+mj-lt"/>
              </a:rPr>
              <a:t>centres d’intérêt,</a:t>
            </a:r>
            <a:r>
              <a:rPr lang="fr-FR" sz="1600" dirty="0">
                <a:solidFill>
                  <a:srgbClr val="002060"/>
                </a:solidFill>
                <a:latin typeface="+mj-lt"/>
              </a:rPr>
              <a:t> référence à</a:t>
            </a:r>
            <a:r>
              <a:rPr lang="fr-FR" sz="1600" b="1" dirty="0">
                <a:solidFill>
                  <a:srgbClr val="002060"/>
                </a:solidFill>
                <a:latin typeface="+mj-lt"/>
              </a:rPr>
              <a:t> trois types d’évaluation </a:t>
            </a:r>
            <a:r>
              <a:rPr lang="fr-FR" sz="1600" dirty="0">
                <a:solidFill>
                  <a:srgbClr val="002060"/>
                </a:solidFill>
                <a:latin typeface="+mj-lt"/>
              </a:rPr>
              <a:t>(formative, sommative, certificative), possibilité d’</a:t>
            </a:r>
            <a:r>
              <a:rPr lang="fr-FR" sz="1600" b="1" dirty="0">
                <a:solidFill>
                  <a:srgbClr val="002060"/>
                </a:solidFill>
                <a:latin typeface="+mj-lt"/>
              </a:rPr>
              <a:t>auto-évaluation de l’élève</a:t>
            </a:r>
            <a:r>
              <a:rPr lang="fr-FR" sz="1600" dirty="0">
                <a:solidFill>
                  <a:srgbClr val="002060"/>
                </a:solidFill>
                <a:latin typeface="+mj-lt"/>
              </a:rPr>
              <a:t> et référence à des </a:t>
            </a:r>
            <a:r>
              <a:rPr lang="fr-FR" sz="1600" b="1" dirty="0">
                <a:solidFill>
                  <a:srgbClr val="002060"/>
                </a:solidFill>
                <a:latin typeface="+mj-lt"/>
              </a:rPr>
              <a:t>éléments du RAP et RC</a:t>
            </a:r>
            <a:r>
              <a:rPr lang="fr-FR" sz="1600" dirty="0">
                <a:solidFill>
                  <a:srgbClr val="002060"/>
                </a:solidFill>
                <a:latin typeface="+mj-lt"/>
              </a:rPr>
              <a:t>,</a:t>
            </a:r>
          </a:p>
          <a:p>
            <a:pPr marL="285750" indent="-285750" algn="just">
              <a:spcBef>
                <a:spcPts val="300"/>
              </a:spcBef>
              <a:buSzPct val="110000"/>
              <a:buFont typeface="Wingdings 3" panose="05040102010807070707" pitchFamily="18" charset="2"/>
              <a:buChar char=""/>
            </a:pPr>
            <a:r>
              <a:rPr lang="fr-FR" sz="1600" b="1" dirty="0">
                <a:solidFill>
                  <a:srgbClr val="002060"/>
                </a:solidFill>
                <a:latin typeface="+mj-lt"/>
              </a:rPr>
              <a:t>outil</a:t>
            </a:r>
            <a:r>
              <a:rPr lang="fr-FR" sz="1600" dirty="0">
                <a:solidFill>
                  <a:srgbClr val="002060"/>
                </a:solidFill>
                <a:latin typeface="+mj-lt"/>
              </a:rPr>
              <a:t> qui doit permettre un vrai </a:t>
            </a:r>
            <a:r>
              <a:rPr lang="fr-FR" sz="1600" b="1" dirty="0">
                <a:solidFill>
                  <a:srgbClr val="002060"/>
                </a:solidFill>
                <a:latin typeface="+mj-lt"/>
              </a:rPr>
              <a:t>pilotage des formations sur leur cursus </a:t>
            </a:r>
            <a:r>
              <a:rPr lang="fr-FR" sz="1600" dirty="0">
                <a:solidFill>
                  <a:srgbClr val="002060"/>
                </a:solidFill>
                <a:latin typeface="+mj-lt"/>
              </a:rPr>
              <a:t>de 2 ans (CAP) ou 3 ans (baccalauréat professionnel),</a:t>
            </a:r>
          </a:p>
          <a:p>
            <a:pPr marL="285750" indent="-285750" algn="just">
              <a:spcBef>
                <a:spcPts val="300"/>
              </a:spcBef>
              <a:buSzPct val="110000"/>
              <a:buFont typeface="Wingdings 3" panose="05040102010807070707" pitchFamily="18" charset="2"/>
              <a:buChar char=""/>
            </a:pPr>
            <a:r>
              <a:rPr lang="fr-FR" sz="1600" b="1" dirty="0">
                <a:solidFill>
                  <a:srgbClr val="002060"/>
                </a:solidFill>
                <a:latin typeface="+mj-lt"/>
                <a:sym typeface="Wingdings 3" panose="05040102010807070707" pitchFamily="18" charset="2"/>
              </a:rPr>
              <a:t>restitution</a:t>
            </a:r>
            <a:r>
              <a:rPr lang="fr-FR" sz="1600" dirty="0">
                <a:solidFill>
                  <a:srgbClr val="002060"/>
                </a:solidFill>
                <a:latin typeface="+mj-lt"/>
                <a:sym typeface="Wingdings 3" panose="05040102010807070707" pitchFamily="18" charset="2"/>
              </a:rPr>
              <a:t> </a:t>
            </a:r>
            <a:r>
              <a:rPr lang="fr-FR" sz="1600" dirty="0">
                <a:solidFill>
                  <a:srgbClr val="002060"/>
                </a:solidFill>
                <a:latin typeface="+mj-lt"/>
              </a:rPr>
              <a:t>qui doit être facilement </a:t>
            </a:r>
            <a:r>
              <a:rPr lang="fr-FR" sz="1600" b="1" dirty="0">
                <a:solidFill>
                  <a:srgbClr val="002060"/>
                </a:solidFill>
                <a:latin typeface="+mj-lt"/>
              </a:rPr>
              <a:t>lisible</a:t>
            </a:r>
            <a:r>
              <a:rPr lang="fr-FR" sz="1600" dirty="0">
                <a:solidFill>
                  <a:srgbClr val="002060"/>
                </a:solidFill>
                <a:latin typeface="+mj-lt"/>
              </a:rPr>
              <a:t> pour les élèves, les parents, l’institution,</a:t>
            </a:r>
          </a:p>
          <a:p>
            <a:pPr marL="285750" indent="-285750" algn="just">
              <a:spcBef>
                <a:spcPts val="300"/>
              </a:spcBef>
              <a:buSzPct val="110000"/>
              <a:buFont typeface="Wingdings 3" panose="05040102010807070707" pitchFamily="18" charset="2"/>
              <a:buChar char=""/>
            </a:pPr>
            <a:r>
              <a:rPr lang="fr-FR" sz="1600" dirty="0">
                <a:solidFill>
                  <a:srgbClr val="002060"/>
                </a:solidFill>
                <a:latin typeface="+mj-lt"/>
              </a:rPr>
              <a:t>…</a:t>
            </a:r>
            <a:endParaRPr lang="fr-FR" dirty="0">
              <a:solidFill>
                <a:srgbClr val="002060"/>
              </a:solidFill>
              <a:latin typeface="+mj-lt"/>
            </a:endParaRPr>
          </a:p>
        </p:txBody>
      </p:sp>
    </p:spTree>
    <p:extLst>
      <p:ext uri="{BB962C8B-B14F-4D97-AF65-F5344CB8AC3E}">
        <p14:creationId xmlns:p14="http://schemas.microsoft.com/office/powerpoint/2010/main" val="3324938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6512" y="6438480"/>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Évaluation par compétences</a:t>
            </a:r>
          </a:p>
        </p:txBody>
      </p:sp>
      <p:cxnSp>
        <p:nvCxnSpPr>
          <p:cNvPr id="10" name="Connecteur droit 9"/>
          <p:cNvCxnSpPr/>
          <p:nvPr/>
        </p:nvCxnSpPr>
        <p:spPr>
          <a:xfrm>
            <a:off x="0" y="692696"/>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79512" y="3717032"/>
            <a:ext cx="8712968" cy="1384995"/>
          </a:xfrm>
          <a:prstGeom prst="rect">
            <a:avLst/>
          </a:prstGeom>
        </p:spPr>
        <p:txBody>
          <a:bodyPr wrap="square">
            <a:spAutoFit/>
          </a:bodyPr>
          <a:lstStyle/>
          <a:p>
            <a:r>
              <a:rPr lang="fr-FR" b="1" dirty="0">
                <a:solidFill>
                  <a:srgbClr val="002060"/>
                </a:solidFill>
              </a:rPr>
              <a:t>Livrets  Personnels de  Compétences  Professionnelles – LPC-PRO disponibles :</a:t>
            </a:r>
            <a:endParaRPr lang="fr-FR" dirty="0">
              <a:solidFill>
                <a:srgbClr val="002060"/>
              </a:solidFill>
            </a:endParaRPr>
          </a:p>
          <a:p>
            <a:pPr marL="90488" lvl="0" indent="-90488">
              <a:spcBef>
                <a:spcPts val="300"/>
              </a:spcBef>
              <a:buFont typeface="Wingdings" panose="05000000000000000000" pitchFamily="2" charset="2"/>
              <a:buChar char="±"/>
            </a:pPr>
            <a:r>
              <a:rPr lang="fr-FR" sz="1400" dirty="0">
                <a:solidFill>
                  <a:srgbClr val="002060"/>
                </a:solidFill>
              </a:rPr>
              <a:t>Baccalauréat professionnel Technicien constructeur bois</a:t>
            </a:r>
          </a:p>
          <a:p>
            <a:pPr marL="90488" lvl="0" indent="-90488">
              <a:spcBef>
                <a:spcPts val="300"/>
              </a:spcBef>
              <a:buFont typeface="Wingdings" panose="05000000000000000000" pitchFamily="2" charset="2"/>
              <a:buChar char="±"/>
            </a:pPr>
            <a:r>
              <a:rPr lang="fr-FR" sz="1400" dirty="0">
                <a:solidFill>
                  <a:srgbClr val="002060"/>
                </a:solidFill>
              </a:rPr>
              <a:t>Baccalauréat professionnel Technicien menuisier agenceur</a:t>
            </a:r>
          </a:p>
          <a:p>
            <a:pPr marL="90488" lvl="0" indent="-90488">
              <a:spcBef>
                <a:spcPts val="300"/>
              </a:spcBef>
              <a:buFont typeface="Wingdings" panose="05000000000000000000" pitchFamily="2" charset="2"/>
              <a:buChar char="±"/>
            </a:pPr>
            <a:r>
              <a:rPr lang="fr-FR" sz="1400" dirty="0">
                <a:solidFill>
                  <a:srgbClr val="002060"/>
                </a:solidFill>
              </a:rPr>
              <a:t>Baccalauréat professionnel Technicien de fabrication bois et matériaux associés</a:t>
            </a:r>
          </a:p>
          <a:p>
            <a:pPr marL="90488" lvl="0" indent="-90488">
              <a:spcBef>
                <a:spcPts val="300"/>
              </a:spcBef>
              <a:buFont typeface="Wingdings" panose="05000000000000000000" pitchFamily="2" charset="2"/>
              <a:buChar char="±"/>
            </a:pPr>
            <a:r>
              <a:rPr lang="fr-FR" sz="1400" dirty="0">
                <a:solidFill>
                  <a:srgbClr val="002060"/>
                </a:solidFill>
              </a:rPr>
              <a:t>CAP Menuisier fabricant de menuiserie, mobilier et agencement</a:t>
            </a:r>
            <a:endParaRPr lang="fr-FR" sz="1200" dirty="0">
              <a:solidFill>
                <a:srgbClr val="002060"/>
              </a:solidFill>
              <a:latin typeface="+mj-lt"/>
            </a:endParaRPr>
          </a:p>
        </p:txBody>
      </p:sp>
      <p:graphicFrame>
        <p:nvGraphicFramePr>
          <p:cNvPr id="11" name="Tableau 10"/>
          <p:cNvGraphicFramePr>
            <a:graphicFrameLocks noGrp="1"/>
          </p:cNvGraphicFramePr>
          <p:nvPr>
            <p:extLst>
              <p:ext uri="{D42A27DB-BD31-4B8C-83A1-F6EECF244321}">
                <p14:modId xmlns:p14="http://schemas.microsoft.com/office/powerpoint/2010/main" val="1882346412"/>
              </p:ext>
            </p:extLst>
          </p:nvPr>
        </p:nvGraphicFramePr>
        <p:xfrm>
          <a:off x="395536" y="1305016"/>
          <a:ext cx="6264696" cy="2365440"/>
        </p:xfrm>
        <a:graphic>
          <a:graphicData uri="http://schemas.openxmlformats.org/drawingml/2006/table">
            <a:tbl>
              <a:tblPr/>
              <a:tblGrid>
                <a:gridCol w="745797">
                  <a:extLst>
                    <a:ext uri="{9D8B030D-6E8A-4147-A177-3AD203B41FA5}">
                      <a16:colId xmlns:a16="http://schemas.microsoft.com/office/drawing/2014/main" val="1031251713"/>
                    </a:ext>
                  </a:extLst>
                </a:gridCol>
                <a:gridCol w="5518899">
                  <a:extLst>
                    <a:ext uri="{9D8B030D-6E8A-4147-A177-3AD203B41FA5}">
                      <a16:colId xmlns:a16="http://schemas.microsoft.com/office/drawing/2014/main" val="3764638494"/>
                    </a:ext>
                  </a:extLst>
                </a:gridCol>
              </a:tblGrid>
              <a:tr h="216000">
                <a:tc gridSpan="2">
                  <a:txBody>
                    <a:bodyPr/>
                    <a:lstStyle/>
                    <a:p>
                      <a:pPr algn="just">
                        <a:spcBef>
                          <a:spcPts val="200"/>
                        </a:spcBef>
                        <a:spcAft>
                          <a:spcPts val="200"/>
                        </a:spcAft>
                      </a:pPr>
                      <a:r>
                        <a:rPr lang="fr-FR" sz="1400" b="1" i="1" dirty="0">
                          <a:solidFill>
                            <a:srgbClr val="002060"/>
                          </a:solidFill>
                          <a:effectLst/>
                          <a:latin typeface="+mn-lt"/>
                          <a:ea typeface="Times New Roman" panose="02020603050405020304" pitchFamily="18" charset="0"/>
                          <a:cs typeface="Times New Roman" panose="02020603050405020304" pitchFamily="18" charset="0"/>
                        </a:rPr>
                        <a:t>COMPÉTENCE TERMINALE : C4-4 Préparer, adapter, ajuster les ouvrages </a:t>
                      </a:r>
                      <a:endParaRPr lang="fr-FR" sz="1400" dirty="0">
                        <a:solidFill>
                          <a:srgbClr val="002060"/>
                        </a:solidFill>
                        <a:effectLst/>
                        <a:latin typeface="+mn-lt"/>
                        <a:ea typeface="Times New Roman" panose="02020603050405020304" pitchFamily="18" charset="0"/>
                      </a:endParaRP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60000"/>
                        <a:lumOff val="40000"/>
                      </a:schemeClr>
                    </a:solidFill>
                  </a:tcPr>
                </a:tc>
                <a:tc hMerge="1">
                  <a:txBody>
                    <a:bodyPr/>
                    <a:lstStyle/>
                    <a:p>
                      <a:pPr algn="just">
                        <a:spcBef>
                          <a:spcPts val="300"/>
                        </a:spcBef>
                        <a:spcAft>
                          <a:spcPts val="300"/>
                        </a:spcAft>
                      </a:pPr>
                      <a:endParaRPr lang="fr-FR" sz="1200" dirty="0">
                        <a:effectLst/>
                        <a:latin typeface="Times New Roman" panose="02020603050405020304" pitchFamily="18" charset="0"/>
                        <a:ea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3909882"/>
                  </a:ext>
                </a:extLst>
              </a:tr>
              <a:tr h="216000">
                <a:tc gridSpan="2">
                  <a:txBody>
                    <a:bodyPr/>
                    <a:lstStyle/>
                    <a:p>
                      <a:pPr algn="l">
                        <a:spcBef>
                          <a:spcPts val="200"/>
                        </a:spcBef>
                        <a:spcAft>
                          <a:spcPts val="200"/>
                        </a:spcAft>
                      </a:pPr>
                      <a:r>
                        <a:rPr lang="fr-FR" sz="1400" b="1" dirty="0">
                          <a:solidFill>
                            <a:srgbClr val="002060"/>
                          </a:solidFill>
                          <a:effectLst/>
                          <a:latin typeface="+mn-lt"/>
                          <a:ea typeface="Times New Roman" panose="02020603050405020304" pitchFamily="18" charset="0"/>
                        </a:rPr>
                        <a:t>Être capable de</a:t>
                      </a: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BlToTr w="12700" cap="flat" cmpd="sng" algn="ctr">
                      <a:noFill/>
                      <a:prstDash val="solid"/>
                      <a:round/>
                      <a:headEnd type="none" w="med" len="med"/>
                      <a:tailEnd type="none" w="med" len="med"/>
                    </a:lnBlToTr>
                    <a:solidFill>
                      <a:schemeClr val="accent1">
                        <a:lumMod val="40000"/>
                        <a:lumOff val="60000"/>
                      </a:schemeClr>
                    </a:solidFill>
                  </a:tcPr>
                </a:tc>
                <a:tc hMerge="1">
                  <a:txBody>
                    <a:bodyPr/>
                    <a:lstStyle/>
                    <a:p>
                      <a:pPr algn="l">
                        <a:spcBef>
                          <a:spcPts val="200"/>
                        </a:spcBef>
                        <a:spcAft>
                          <a:spcPts val="200"/>
                        </a:spcAft>
                      </a:pPr>
                      <a:endParaRPr lang="fr-FR" sz="1200" b="1" dirty="0">
                        <a:effectLst/>
                        <a:latin typeface="+mn-lt"/>
                        <a:ea typeface="Times New Roman" panose="02020603050405020304" pitchFamily="18" charset="0"/>
                      </a:endParaRP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462290981"/>
                  </a:ext>
                </a:extLst>
              </a:tr>
              <a:tr h="216000">
                <a:tc>
                  <a:txBody>
                    <a:bodyPr/>
                    <a:lstStyle/>
                    <a:p>
                      <a:pPr algn="ctr">
                        <a:spcBef>
                          <a:spcPts val="200"/>
                        </a:spcBef>
                        <a:spcAft>
                          <a:spcPts val="200"/>
                        </a:spcAft>
                      </a:pPr>
                      <a:r>
                        <a:rPr lang="fr-FR" sz="1400" b="1" dirty="0">
                          <a:solidFill>
                            <a:srgbClr val="002060"/>
                          </a:solidFill>
                          <a:effectLst/>
                          <a:latin typeface="+mn-lt"/>
                          <a:ea typeface="Times New Roman" panose="02020603050405020304" pitchFamily="18" charset="0"/>
                        </a:rPr>
                        <a:t>C4-41</a:t>
                      </a:r>
                      <a:endParaRPr lang="fr-FR" sz="1400" dirty="0">
                        <a:solidFill>
                          <a:srgbClr val="002060"/>
                        </a:solidFill>
                        <a:effectLst/>
                        <a:latin typeface="+mn-lt"/>
                        <a:ea typeface="Times New Roman" panose="02020603050405020304" pitchFamily="18" charset="0"/>
                      </a:endParaRP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spcBef>
                          <a:spcPts val="200"/>
                        </a:spcBef>
                        <a:spcAft>
                          <a:spcPts val="200"/>
                        </a:spcAft>
                      </a:pPr>
                      <a:r>
                        <a:rPr lang="fr-FR" sz="1400" b="1" dirty="0">
                          <a:solidFill>
                            <a:srgbClr val="002060"/>
                          </a:solidFill>
                          <a:effectLst/>
                          <a:latin typeface="+mn-lt"/>
                          <a:ea typeface="Times New Roman" panose="02020603050405020304" pitchFamily="18" charset="0"/>
                        </a:rPr>
                        <a:t>Préparer </a:t>
                      </a:r>
                      <a:r>
                        <a:rPr lang="fr-FR" sz="1400" dirty="0">
                          <a:solidFill>
                            <a:srgbClr val="002060"/>
                          </a:solidFill>
                          <a:effectLst/>
                          <a:latin typeface="+mn-lt"/>
                          <a:ea typeface="Times New Roman" panose="02020603050405020304" pitchFamily="18" charset="0"/>
                        </a:rPr>
                        <a:t>et/ou</a:t>
                      </a:r>
                      <a:r>
                        <a:rPr lang="fr-FR" sz="1400" b="1" dirty="0">
                          <a:solidFill>
                            <a:srgbClr val="002060"/>
                          </a:solidFill>
                          <a:effectLst/>
                          <a:latin typeface="+mn-lt"/>
                          <a:ea typeface="Times New Roman" panose="02020603050405020304" pitchFamily="18" charset="0"/>
                        </a:rPr>
                        <a:t> assembler </a:t>
                      </a:r>
                      <a:r>
                        <a:rPr lang="fr-FR" sz="1400" dirty="0">
                          <a:solidFill>
                            <a:srgbClr val="002060"/>
                          </a:solidFill>
                          <a:effectLst/>
                          <a:latin typeface="+mn-lt"/>
                          <a:ea typeface="Times New Roman" panose="02020603050405020304" pitchFamily="18" charset="0"/>
                        </a:rPr>
                        <a:t>les ouvrages et les quincailleries.</a:t>
                      </a: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754446890"/>
                  </a:ext>
                </a:extLst>
              </a:tr>
              <a:tr h="216000">
                <a:tc>
                  <a:txBody>
                    <a:bodyPr/>
                    <a:lstStyle/>
                    <a:p>
                      <a:pPr algn="ctr">
                        <a:spcBef>
                          <a:spcPts val="200"/>
                        </a:spcBef>
                        <a:spcAft>
                          <a:spcPts val="200"/>
                        </a:spcAft>
                      </a:pPr>
                      <a:r>
                        <a:rPr lang="fr-FR" sz="1400" b="1" dirty="0">
                          <a:solidFill>
                            <a:srgbClr val="002060"/>
                          </a:solidFill>
                          <a:effectLst/>
                          <a:latin typeface="+mn-lt"/>
                          <a:ea typeface="Times New Roman" panose="02020603050405020304" pitchFamily="18" charset="0"/>
                        </a:rPr>
                        <a:t>C4-42</a:t>
                      </a:r>
                      <a:endParaRPr lang="fr-FR" sz="1400" dirty="0">
                        <a:solidFill>
                          <a:srgbClr val="002060"/>
                        </a:solidFill>
                        <a:effectLst/>
                        <a:latin typeface="+mn-lt"/>
                        <a:ea typeface="Times New Roman" panose="02020603050405020304" pitchFamily="18" charset="0"/>
                      </a:endParaRP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spcBef>
                          <a:spcPts val="200"/>
                        </a:spcBef>
                        <a:spcAft>
                          <a:spcPts val="200"/>
                        </a:spcAft>
                      </a:pPr>
                      <a:r>
                        <a:rPr lang="fr-FR" sz="1400" b="1" dirty="0">
                          <a:solidFill>
                            <a:srgbClr val="002060"/>
                          </a:solidFill>
                          <a:effectLst/>
                          <a:latin typeface="+mn-lt"/>
                          <a:ea typeface="Times New Roman" panose="02020603050405020304" pitchFamily="18" charset="0"/>
                        </a:rPr>
                        <a:t>Présenter</a:t>
                      </a:r>
                      <a:r>
                        <a:rPr lang="fr-FR" sz="1400" dirty="0">
                          <a:solidFill>
                            <a:srgbClr val="002060"/>
                          </a:solidFill>
                          <a:effectLst/>
                          <a:latin typeface="+mn-lt"/>
                          <a:ea typeface="Times New Roman" panose="02020603050405020304" pitchFamily="18" charset="0"/>
                        </a:rPr>
                        <a:t> de façon provisoire les ouvrages de menuiserie, d’agencement.</a:t>
                      </a: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380964788"/>
                  </a:ext>
                </a:extLst>
              </a:tr>
              <a:tr h="756000">
                <a:tc>
                  <a:txBody>
                    <a:bodyPr/>
                    <a:lstStyle/>
                    <a:p>
                      <a:pPr algn="ctr">
                        <a:spcBef>
                          <a:spcPts val="200"/>
                        </a:spcBef>
                        <a:spcAft>
                          <a:spcPts val="200"/>
                        </a:spcAft>
                      </a:pPr>
                      <a:r>
                        <a:rPr lang="fr-FR" sz="1400" b="1" dirty="0">
                          <a:solidFill>
                            <a:srgbClr val="002060"/>
                          </a:solidFill>
                          <a:effectLst/>
                          <a:latin typeface="+mn-lt"/>
                          <a:ea typeface="Times New Roman" panose="02020603050405020304" pitchFamily="18" charset="0"/>
                        </a:rPr>
                        <a:t>C4-43</a:t>
                      </a:r>
                      <a:endParaRPr lang="fr-FR" sz="1400" dirty="0">
                        <a:solidFill>
                          <a:srgbClr val="002060"/>
                        </a:solidFill>
                        <a:effectLst/>
                        <a:latin typeface="+mn-lt"/>
                        <a:ea typeface="Times New Roman" panose="02020603050405020304" pitchFamily="18" charset="0"/>
                      </a:endParaRP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spcBef>
                          <a:spcPts val="200"/>
                        </a:spcBef>
                        <a:spcAft>
                          <a:spcPts val="0"/>
                        </a:spcAft>
                      </a:pPr>
                      <a:r>
                        <a:rPr lang="fr-FR" sz="1400" b="1" dirty="0">
                          <a:solidFill>
                            <a:srgbClr val="002060"/>
                          </a:solidFill>
                          <a:effectLst/>
                          <a:latin typeface="+mn-lt"/>
                          <a:ea typeface="Times New Roman" panose="02020603050405020304" pitchFamily="18" charset="0"/>
                        </a:rPr>
                        <a:t>Régler</a:t>
                      </a:r>
                      <a:r>
                        <a:rPr lang="fr-FR" sz="1400" dirty="0">
                          <a:solidFill>
                            <a:srgbClr val="002060"/>
                          </a:solidFill>
                          <a:effectLst/>
                          <a:latin typeface="+mn-lt"/>
                          <a:ea typeface="Times New Roman" panose="02020603050405020304" pitchFamily="18" charset="0"/>
                        </a:rPr>
                        <a:t> les ouvrages :</a:t>
                      </a:r>
                    </a:p>
                    <a:p>
                      <a:pPr marL="266700" lvl="0" indent="-85725">
                        <a:spcBef>
                          <a:spcPts val="0"/>
                        </a:spcBef>
                        <a:spcAft>
                          <a:spcPts val="0"/>
                        </a:spcAft>
                        <a:buSzPts val="800"/>
                        <a:buFont typeface="Symbol" panose="05050102010706020507" pitchFamily="18" charset="2"/>
                        <a:buChar char=""/>
                        <a:tabLst>
                          <a:tab pos="266700" algn="l"/>
                        </a:tabLst>
                      </a:pPr>
                      <a:r>
                        <a:rPr lang="fr-FR" sz="1400" dirty="0">
                          <a:solidFill>
                            <a:srgbClr val="002060"/>
                          </a:solidFill>
                          <a:effectLst/>
                          <a:latin typeface="+mn-lt"/>
                          <a:ea typeface="Times New Roman" panose="02020603050405020304" pitchFamily="18" charset="0"/>
                        </a:rPr>
                        <a:t>niveau et aplomb,</a:t>
                      </a:r>
                    </a:p>
                    <a:p>
                      <a:pPr marL="266700" lvl="0" indent="-85725">
                        <a:spcBef>
                          <a:spcPts val="0"/>
                        </a:spcBef>
                        <a:spcAft>
                          <a:spcPts val="0"/>
                        </a:spcAft>
                        <a:buSzPts val="800"/>
                        <a:buFont typeface="Symbol" panose="05050102010706020507" pitchFamily="18" charset="2"/>
                        <a:buChar char=""/>
                        <a:tabLst>
                          <a:tab pos="266700" algn="l"/>
                        </a:tabLst>
                      </a:pPr>
                      <a:r>
                        <a:rPr lang="fr-FR" sz="1400" dirty="0">
                          <a:solidFill>
                            <a:srgbClr val="002060"/>
                          </a:solidFill>
                          <a:effectLst/>
                          <a:latin typeface="+mn-lt"/>
                          <a:ea typeface="Times New Roman" panose="02020603050405020304" pitchFamily="18" charset="0"/>
                        </a:rPr>
                        <a:t>alignements, jeux, épaisseurs,</a:t>
                      </a:r>
                    </a:p>
                    <a:p>
                      <a:pPr marL="266700" lvl="0" indent="-85725">
                        <a:spcBef>
                          <a:spcPts val="0"/>
                        </a:spcBef>
                        <a:spcAft>
                          <a:spcPts val="0"/>
                        </a:spcAft>
                        <a:buSzPts val="800"/>
                        <a:buFont typeface="Symbol" panose="05050102010706020507" pitchFamily="18" charset="2"/>
                        <a:buChar char=""/>
                        <a:tabLst>
                          <a:tab pos="266700" algn="l"/>
                        </a:tabLst>
                      </a:pPr>
                      <a:r>
                        <a:rPr lang="fr-FR" sz="1400" dirty="0">
                          <a:solidFill>
                            <a:srgbClr val="002060"/>
                          </a:solidFill>
                          <a:effectLst/>
                          <a:latin typeface="+mn-lt"/>
                          <a:ea typeface="Times New Roman" panose="02020603050405020304" pitchFamily="18" charset="0"/>
                        </a:rPr>
                        <a:t>mobilités et fonctionnement.</a:t>
                      </a: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338069606"/>
                  </a:ext>
                </a:extLst>
              </a:tr>
              <a:tr h="216000">
                <a:tc>
                  <a:txBody>
                    <a:bodyPr/>
                    <a:lstStyle/>
                    <a:p>
                      <a:pPr algn="ctr">
                        <a:spcBef>
                          <a:spcPts val="200"/>
                        </a:spcBef>
                        <a:spcAft>
                          <a:spcPts val="200"/>
                        </a:spcAft>
                      </a:pPr>
                      <a:r>
                        <a:rPr lang="fr-FR" sz="1400" b="1">
                          <a:solidFill>
                            <a:srgbClr val="002060"/>
                          </a:solidFill>
                          <a:effectLst/>
                          <a:latin typeface="+mn-lt"/>
                          <a:ea typeface="Times New Roman" panose="02020603050405020304" pitchFamily="18" charset="0"/>
                        </a:rPr>
                        <a:t>C4-44</a:t>
                      </a:r>
                      <a:endParaRPr lang="fr-FR" sz="1400">
                        <a:solidFill>
                          <a:srgbClr val="002060"/>
                        </a:solidFill>
                        <a:effectLst/>
                        <a:latin typeface="+mn-lt"/>
                        <a:ea typeface="Times New Roman" panose="02020603050405020304" pitchFamily="18" charset="0"/>
                      </a:endParaRP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spcBef>
                          <a:spcPts val="300"/>
                        </a:spcBef>
                        <a:spcAft>
                          <a:spcPts val="300"/>
                        </a:spcAft>
                      </a:pPr>
                      <a:r>
                        <a:rPr lang="fr-FR" sz="1400" b="1" dirty="0">
                          <a:solidFill>
                            <a:srgbClr val="002060"/>
                          </a:solidFill>
                          <a:effectLst/>
                          <a:latin typeface="+mn-lt"/>
                          <a:ea typeface="Times New Roman" panose="02020603050405020304" pitchFamily="18" charset="0"/>
                        </a:rPr>
                        <a:t>Maintenir</a:t>
                      </a:r>
                      <a:r>
                        <a:rPr lang="fr-FR" sz="1400" dirty="0">
                          <a:solidFill>
                            <a:srgbClr val="002060"/>
                          </a:solidFill>
                          <a:effectLst/>
                          <a:latin typeface="+mn-lt"/>
                          <a:ea typeface="Times New Roman" panose="02020603050405020304" pitchFamily="18" charset="0"/>
                        </a:rPr>
                        <a:t> en position temporaire les différents éléments ou composants.</a:t>
                      </a: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537824515"/>
                  </a:ext>
                </a:extLst>
              </a:tr>
              <a:tr h="216000">
                <a:tc>
                  <a:txBody>
                    <a:bodyPr/>
                    <a:lstStyle/>
                    <a:p>
                      <a:pPr algn="ctr">
                        <a:spcBef>
                          <a:spcPts val="200"/>
                        </a:spcBef>
                        <a:spcAft>
                          <a:spcPts val="200"/>
                        </a:spcAft>
                      </a:pPr>
                      <a:r>
                        <a:rPr lang="fr-FR" sz="1400" b="1">
                          <a:solidFill>
                            <a:srgbClr val="002060"/>
                          </a:solidFill>
                          <a:effectLst/>
                          <a:latin typeface="+mn-lt"/>
                          <a:ea typeface="Times New Roman" panose="02020603050405020304" pitchFamily="18" charset="0"/>
                        </a:rPr>
                        <a:t>C4-45</a:t>
                      </a:r>
                      <a:endParaRPr lang="fr-FR" sz="1400">
                        <a:solidFill>
                          <a:srgbClr val="002060"/>
                        </a:solidFill>
                        <a:effectLst/>
                        <a:latin typeface="+mn-lt"/>
                        <a:ea typeface="Times New Roman" panose="02020603050405020304" pitchFamily="18" charset="0"/>
                      </a:endParaRP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spcBef>
                          <a:spcPts val="300"/>
                        </a:spcBef>
                        <a:spcAft>
                          <a:spcPts val="300"/>
                        </a:spcAft>
                      </a:pPr>
                      <a:r>
                        <a:rPr lang="fr-FR" sz="1400" b="1" dirty="0">
                          <a:solidFill>
                            <a:srgbClr val="002060"/>
                          </a:solidFill>
                          <a:effectLst/>
                          <a:latin typeface="+mn-lt"/>
                          <a:ea typeface="Times New Roman" panose="02020603050405020304" pitchFamily="18" charset="0"/>
                        </a:rPr>
                        <a:t>Positionner </a:t>
                      </a:r>
                      <a:r>
                        <a:rPr lang="fr-FR" sz="1400" dirty="0">
                          <a:solidFill>
                            <a:srgbClr val="002060"/>
                          </a:solidFill>
                          <a:effectLst/>
                          <a:latin typeface="+mn-lt"/>
                          <a:ea typeface="Times New Roman" panose="02020603050405020304" pitchFamily="18" charset="0"/>
                        </a:rPr>
                        <a:t>les fixations.</a:t>
                      </a: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180913514"/>
                  </a:ext>
                </a:extLst>
              </a:tr>
              <a:tr h="216000">
                <a:tc>
                  <a:txBody>
                    <a:bodyPr/>
                    <a:lstStyle/>
                    <a:p>
                      <a:pPr algn="ctr">
                        <a:spcBef>
                          <a:spcPts val="200"/>
                        </a:spcBef>
                        <a:spcAft>
                          <a:spcPts val="200"/>
                        </a:spcAft>
                      </a:pPr>
                      <a:r>
                        <a:rPr lang="fr-FR" sz="1400" b="1">
                          <a:solidFill>
                            <a:srgbClr val="002060"/>
                          </a:solidFill>
                          <a:effectLst/>
                          <a:latin typeface="+mn-lt"/>
                          <a:ea typeface="Times New Roman" panose="02020603050405020304" pitchFamily="18" charset="0"/>
                        </a:rPr>
                        <a:t>C4-46</a:t>
                      </a:r>
                      <a:endParaRPr lang="fr-FR" sz="1400">
                        <a:solidFill>
                          <a:srgbClr val="002060"/>
                        </a:solidFill>
                        <a:effectLst/>
                        <a:latin typeface="+mn-lt"/>
                        <a:ea typeface="Times New Roman" panose="02020603050405020304" pitchFamily="18" charset="0"/>
                      </a:endParaRP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spcBef>
                          <a:spcPts val="300"/>
                        </a:spcBef>
                        <a:spcAft>
                          <a:spcPts val="300"/>
                        </a:spcAft>
                      </a:pPr>
                      <a:r>
                        <a:rPr lang="fr-FR" sz="1400" b="1" dirty="0">
                          <a:solidFill>
                            <a:srgbClr val="002060"/>
                          </a:solidFill>
                          <a:effectLst/>
                          <a:latin typeface="+mn-lt"/>
                          <a:ea typeface="Times New Roman" panose="02020603050405020304" pitchFamily="18" charset="0"/>
                        </a:rPr>
                        <a:t>Adapter</a:t>
                      </a:r>
                      <a:r>
                        <a:rPr lang="fr-FR" sz="1400" dirty="0">
                          <a:solidFill>
                            <a:srgbClr val="002060"/>
                          </a:solidFill>
                          <a:effectLst/>
                          <a:latin typeface="+mn-lt"/>
                          <a:ea typeface="Times New Roman" panose="02020603050405020304" pitchFamily="18" charset="0"/>
                        </a:rPr>
                        <a:t>, </a:t>
                      </a:r>
                      <a:r>
                        <a:rPr lang="fr-FR" sz="1400" b="1" dirty="0">
                          <a:solidFill>
                            <a:srgbClr val="002060"/>
                          </a:solidFill>
                          <a:effectLst/>
                          <a:latin typeface="+mn-lt"/>
                          <a:ea typeface="Times New Roman" panose="02020603050405020304" pitchFamily="18" charset="0"/>
                        </a:rPr>
                        <a:t>ajuster, traîner</a:t>
                      </a:r>
                      <a:r>
                        <a:rPr lang="fr-FR" sz="1400" dirty="0">
                          <a:solidFill>
                            <a:srgbClr val="002060"/>
                          </a:solidFill>
                          <a:effectLst/>
                          <a:latin typeface="+mn-lt"/>
                          <a:ea typeface="Times New Roman" panose="02020603050405020304" pitchFamily="18" charset="0"/>
                        </a:rPr>
                        <a:t> les ouvrages aux supports.</a:t>
                      </a:r>
                    </a:p>
                  </a:txBody>
                  <a:tcPr marL="44450" marR="4445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246719906"/>
                  </a:ext>
                </a:extLst>
              </a:tr>
            </a:tbl>
          </a:graphicData>
        </a:graphic>
      </p:graphicFrame>
      <p:sp>
        <p:nvSpPr>
          <p:cNvPr id="12" name="ZoneTexte 11"/>
          <p:cNvSpPr txBox="1"/>
          <p:nvPr/>
        </p:nvSpPr>
        <p:spPr>
          <a:xfrm>
            <a:off x="179512" y="856483"/>
            <a:ext cx="8204448" cy="369332"/>
          </a:xfrm>
          <a:prstGeom prst="rect">
            <a:avLst/>
          </a:prstGeom>
          <a:noFill/>
        </p:spPr>
        <p:txBody>
          <a:bodyPr wrap="square" rtlCol="0">
            <a:spAutoFit/>
          </a:bodyPr>
          <a:lstStyle/>
          <a:p>
            <a:r>
              <a:rPr lang="fr-FR" b="1" dirty="0">
                <a:solidFill>
                  <a:srgbClr val="002060"/>
                </a:solidFill>
              </a:rPr>
              <a:t>Extrait du référentiel de certification du baccalauréat technicien menuisier agenceur</a:t>
            </a:r>
            <a:r>
              <a:rPr lang="fr-FR" dirty="0"/>
              <a:t> </a:t>
            </a:r>
          </a:p>
        </p:txBody>
      </p:sp>
      <p:sp>
        <p:nvSpPr>
          <p:cNvPr id="14" name="Rectangle : coins arrondis 13"/>
          <p:cNvSpPr/>
          <p:nvPr/>
        </p:nvSpPr>
        <p:spPr>
          <a:xfrm>
            <a:off x="7092280" y="2425330"/>
            <a:ext cx="1872208" cy="1003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1400" b="1" dirty="0">
                <a:solidFill>
                  <a:srgbClr val="002060"/>
                </a:solidFill>
              </a:rPr>
              <a:t>Compétences détaillées </a:t>
            </a:r>
            <a:r>
              <a:rPr lang="fr-FR" sz="1400" b="1">
                <a:solidFill>
                  <a:srgbClr val="002060"/>
                </a:solidFill>
              </a:rPr>
              <a:t>travaillées prises </a:t>
            </a:r>
            <a:r>
              <a:rPr lang="fr-FR" sz="1400" b="1" dirty="0">
                <a:solidFill>
                  <a:srgbClr val="002060"/>
                </a:solidFill>
              </a:rPr>
              <a:t>en compte dans le LPC PRO</a:t>
            </a:r>
          </a:p>
        </p:txBody>
      </p:sp>
      <p:sp>
        <p:nvSpPr>
          <p:cNvPr id="15" name="Rectangle : coins arrondis 14"/>
          <p:cNvSpPr/>
          <p:nvPr/>
        </p:nvSpPr>
        <p:spPr>
          <a:xfrm>
            <a:off x="7092280" y="1263544"/>
            <a:ext cx="1872208" cy="10036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1400" b="1" dirty="0">
                <a:solidFill>
                  <a:srgbClr val="002060"/>
                </a:solidFill>
              </a:rPr>
              <a:t>Compétences terminales prises en compte pour la restitution</a:t>
            </a:r>
          </a:p>
        </p:txBody>
      </p:sp>
      <p:sp>
        <p:nvSpPr>
          <p:cNvPr id="17" name="Accolade fermante 16"/>
          <p:cNvSpPr/>
          <p:nvPr/>
        </p:nvSpPr>
        <p:spPr>
          <a:xfrm>
            <a:off x="6732240" y="1556792"/>
            <a:ext cx="288032" cy="2140925"/>
          </a:xfrm>
          <a:prstGeom prst="rightBrace">
            <a:avLst>
              <a:gd name="adj1" fmla="val 8333"/>
              <a:gd name="adj2" fmla="val 6122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19" name="Connecteur droit 18"/>
          <p:cNvCxnSpPr/>
          <p:nvPr/>
        </p:nvCxnSpPr>
        <p:spPr>
          <a:xfrm>
            <a:off x="6732240" y="1412776"/>
            <a:ext cx="360040" cy="144016"/>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Image 19"/>
          <p:cNvPicPr>
            <a:picLocks noChangeAspect="1"/>
          </p:cNvPicPr>
          <p:nvPr/>
        </p:nvPicPr>
        <p:blipFill rotWithShape="1">
          <a:blip r:embed="rId3"/>
          <a:srcRect l="15350" t="15289" r="16138" b="44400"/>
          <a:stretch/>
        </p:blipFill>
        <p:spPr>
          <a:xfrm>
            <a:off x="5148064" y="5067204"/>
            <a:ext cx="3816424" cy="1263091"/>
          </a:xfrm>
          <a:prstGeom prst="rect">
            <a:avLst/>
          </a:prstGeom>
          <a:ln>
            <a:solidFill>
              <a:srgbClr val="000000"/>
            </a:solidFill>
          </a:ln>
        </p:spPr>
      </p:pic>
      <p:sp>
        <p:nvSpPr>
          <p:cNvPr id="21" name="ZoneTexte 20"/>
          <p:cNvSpPr txBox="1"/>
          <p:nvPr/>
        </p:nvSpPr>
        <p:spPr>
          <a:xfrm>
            <a:off x="179512" y="5157192"/>
            <a:ext cx="4896544" cy="738664"/>
          </a:xfrm>
          <a:prstGeom prst="rect">
            <a:avLst/>
          </a:prstGeom>
          <a:noFill/>
        </p:spPr>
        <p:txBody>
          <a:bodyPr wrap="square" rtlCol="0">
            <a:spAutoFit/>
          </a:bodyPr>
          <a:lstStyle/>
          <a:p>
            <a:pPr lvl="0" algn="r">
              <a:spcBef>
                <a:spcPts val="300"/>
              </a:spcBef>
            </a:pPr>
            <a:r>
              <a:rPr lang="fr-FR" b="1" dirty="0">
                <a:solidFill>
                  <a:srgbClr val="002060"/>
                </a:solidFill>
              </a:rPr>
              <a:t>EDUSCOL </a:t>
            </a:r>
            <a:r>
              <a:rPr lang="fr-FR" sz="1200" dirty="0">
                <a:solidFill>
                  <a:srgbClr val="002060"/>
                </a:solidFill>
                <a:hlinkClick r:id="rId4"/>
              </a:rPr>
              <a:t>http://eduscol.education.fr/sti/ressources_pedagogiques/livrets-personnels-de-competences-professionnelles-lpc-pro</a:t>
            </a:r>
            <a:r>
              <a:rPr lang="fr-FR" sz="1200" dirty="0">
                <a:solidFill>
                  <a:srgbClr val="002060"/>
                </a:solidFill>
              </a:rPr>
              <a:t> </a:t>
            </a:r>
          </a:p>
        </p:txBody>
      </p:sp>
    </p:spTree>
    <p:extLst>
      <p:ext uri="{BB962C8B-B14F-4D97-AF65-F5344CB8AC3E}">
        <p14:creationId xmlns:p14="http://schemas.microsoft.com/office/powerpoint/2010/main" val="470379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6512" y="6438480"/>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Évaluation par compétences</a:t>
            </a:r>
          </a:p>
        </p:txBody>
      </p:sp>
      <p:cxnSp>
        <p:nvCxnSpPr>
          <p:cNvPr id="10" name="Connecteur droit 9"/>
          <p:cNvCxnSpPr/>
          <p:nvPr/>
        </p:nvCxnSpPr>
        <p:spPr>
          <a:xfrm>
            <a:off x="0" y="692696"/>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6" name="Image 15"/>
          <p:cNvPicPr>
            <a:picLocks noChangeAspect="1"/>
          </p:cNvPicPr>
          <p:nvPr/>
        </p:nvPicPr>
        <p:blipFill>
          <a:blip r:embed="rId3"/>
          <a:stretch>
            <a:fillRect/>
          </a:stretch>
        </p:blipFill>
        <p:spPr>
          <a:xfrm>
            <a:off x="395536" y="985708"/>
            <a:ext cx="8058952" cy="5334567"/>
          </a:xfrm>
          <a:prstGeom prst="rect">
            <a:avLst/>
          </a:prstGeom>
        </p:spPr>
      </p:pic>
      <p:sp>
        <p:nvSpPr>
          <p:cNvPr id="18" name="Rectangle 17"/>
          <p:cNvSpPr/>
          <p:nvPr/>
        </p:nvSpPr>
        <p:spPr>
          <a:xfrm>
            <a:off x="395536" y="1124744"/>
            <a:ext cx="417646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p:cNvSpPr txBox="1"/>
          <p:nvPr/>
        </p:nvSpPr>
        <p:spPr>
          <a:xfrm>
            <a:off x="179512" y="836712"/>
            <a:ext cx="7200800" cy="369332"/>
          </a:xfrm>
          <a:prstGeom prst="rect">
            <a:avLst/>
          </a:prstGeom>
          <a:noFill/>
        </p:spPr>
        <p:txBody>
          <a:bodyPr wrap="square" rtlCol="0">
            <a:spAutoFit/>
          </a:bodyPr>
          <a:lstStyle/>
          <a:p>
            <a:r>
              <a:rPr lang="fr-FR" b="1" dirty="0">
                <a:solidFill>
                  <a:srgbClr val="002060"/>
                </a:solidFill>
              </a:rPr>
              <a:t>Principe d’une organisation pédagogique en baccalauréat professionnel</a:t>
            </a:r>
            <a:endParaRPr lang="fr-FR" dirty="0"/>
          </a:p>
        </p:txBody>
      </p:sp>
    </p:spTree>
    <p:extLst>
      <p:ext uri="{BB962C8B-B14F-4D97-AF65-F5344CB8AC3E}">
        <p14:creationId xmlns:p14="http://schemas.microsoft.com/office/powerpoint/2010/main" val="3878047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Évaluation par compétences</a:t>
            </a:r>
          </a:p>
        </p:txBody>
      </p:sp>
      <p:cxnSp>
        <p:nvCxnSpPr>
          <p:cNvPr id="10" name="Connecteur droit 9"/>
          <p:cNvCxnSpPr/>
          <p:nvPr/>
        </p:nvCxnSpPr>
        <p:spPr>
          <a:xfrm>
            <a:off x="0" y="692696"/>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179512" y="856483"/>
            <a:ext cx="8568952" cy="646331"/>
          </a:xfrm>
          <a:prstGeom prst="rect">
            <a:avLst/>
          </a:prstGeom>
          <a:noFill/>
        </p:spPr>
        <p:txBody>
          <a:bodyPr wrap="square" rtlCol="0">
            <a:spAutoFit/>
          </a:bodyPr>
          <a:lstStyle/>
          <a:p>
            <a:r>
              <a:rPr lang="fr-FR" b="1" dirty="0">
                <a:solidFill>
                  <a:srgbClr val="002060"/>
                </a:solidFill>
              </a:rPr>
              <a:t>Programmation des ouvrages et des activités (fabrication et mise en œuvre sur chantier) sur le cursus des 3 années baccalauréat professionnel technicien menuisier-agenceur</a:t>
            </a:r>
            <a:endParaRPr lang="fr-FR" dirty="0"/>
          </a:p>
        </p:txBody>
      </p:sp>
      <p:grpSp>
        <p:nvGrpSpPr>
          <p:cNvPr id="6" name="Groupe 5"/>
          <p:cNvGrpSpPr/>
          <p:nvPr/>
        </p:nvGrpSpPr>
        <p:grpSpPr>
          <a:xfrm>
            <a:off x="395536" y="1498162"/>
            <a:ext cx="7771384" cy="4955174"/>
            <a:chOff x="1625152" y="1481999"/>
            <a:chExt cx="7771384" cy="4808739"/>
          </a:xfrm>
        </p:grpSpPr>
        <p:pic>
          <p:nvPicPr>
            <p:cNvPr id="4" name="Image 3"/>
            <p:cNvPicPr>
              <a:picLocks noChangeAspect="1"/>
            </p:cNvPicPr>
            <p:nvPr/>
          </p:nvPicPr>
          <p:blipFill>
            <a:blip r:embed="rId3"/>
            <a:stretch>
              <a:fillRect/>
            </a:stretch>
          </p:blipFill>
          <p:spPr>
            <a:xfrm>
              <a:off x="1625152" y="1481999"/>
              <a:ext cx="7771384" cy="4808739"/>
            </a:xfrm>
            <a:prstGeom prst="rect">
              <a:avLst/>
            </a:prstGeom>
          </p:spPr>
        </p:pic>
        <p:sp>
          <p:nvSpPr>
            <p:cNvPr id="5" name="Rectangle 4"/>
            <p:cNvSpPr/>
            <p:nvPr/>
          </p:nvSpPr>
          <p:spPr>
            <a:xfrm>
              <a:off x="2267744" y="4905200"/>
              <a:ext cx="792088" cy="324000"/>
            </a:xfrm>
            <a:prstGeom prst="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a:off x="2699792" y="5057600"/>
              <a:ext cx="288000" cy="324000"/>
            </a:xfrm>
            <a:prstGeom prst="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 name="Rectangle 7"/>
          <p:cNvSpPr/>
          <p:nvPr/>
        </p:nvSpPr>
        <p:spPr>
          <a:xfrm>
            <a:off x="1115616" y="1566277"/>
            <a:ext cx="6552728" cy="3505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3347864" y="1718677"/>
            <a:ext cx="1728192" cy="3505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3" name="Connecteur droit 12"/>
          <p:cNvCxnSpPr/>
          <p:nvPr/>
        </p:nvCxnSpPr>
        <p:spPr>
          <a:xfrm>
            <a:off x="-36512" y="6438480"/>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5642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6512" y="6438480"/>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Évaluation par compétences</a:t>
            </a:r>
          </a:p>
        </p:txBody>
      </p:sp>
      <p:cxnSp>
        <p:nvCxnSpPr>
          <p:cNvPr id="10" name="Connecteur droit 9"/>
          <p:cNvCxnSpPr/>
          <p:nvPr/>
        </p:nvCxnSpPr>
        <p:spPr>
          <a:xfrm>
            <a:off x="0" y="692696"/>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3" name="Image 2"/>
          <p:cNvPicPr>
            <a:picLocks noChangeAspect="1"/>
          </p:cNvPicPr>
          <p:nvPr/>
        </p:nvPicPr>
        <p:blipFill>
          <a:blip r:embed="rId3"/>
          <a:stretch>
            <a:fillRect/>
          </a:stretch>
        </p:blipFill>
        <p:spPr>
          <a:xfrm>
            <a:off x="1691681" y="1279466"/>
            <a:ext cx="6192687" cy="5101862"/>
          </a:xfrm>
          <a:prstGeom prst="rect">
            <a:avLst/>
          </a:prstGeom>
        </p:spPr>
      </p:pic>
      <p:sp>
        <p:nvSpPr>
          <p:cNvPr id="11" name="ZoneTexte 10"/>
          <p:cNvSpPr txBox="1"/>
          <p:nvPr/>
        </p:nvSpPr>
        <p:spPr>
          <a:xfrm>
            <a:off x="179512" y="856483"/>
            <a:ext cx="8568952" cy="369332"/>
          </a:xfrm>
          <a:prstGeom prst="rect">
            <a:avLst/>
          </a:prstGeom>
          <a:noFill/>
        </p:spPr>
        <p:txBody>
          <a:bodyPr wrap="square" rtlCol="0">
            <a:spAutoFit/>
          </a:bodyPr>
          <a:lstStyle/>
          <a:p>
            <a:r>
              <a:rPr lang="fr-FR" b="1" dirty="0">
                <a:solidFill>
                  <a:srgbClr val="002060"/>
                </a:solidFill>
              </a:rPr>
              <a:t>Structure d’une séquence intégrant un centre d’intérêt et l’évaluation par compétences</a:t>
            </a:r>
            <a:endParaRPr lang="fr-FR" dirty="0"/>
          </a:p>
        </p:txBody>
      </p:sp>
      <p:pic>
        <p:nvPicPr>
          <p:cNvPr id="5" name="Image 4"/>
          <p:cNvPicPr>
            <a:picLocks noChangeAspect="1"/>
          </p:cNvPicPr>
          <p:nvPr/>
        </p:nvPicPr>
        <p:blipFill>
          <a:blip r:embed="rId4"/>
          <a:stretch>
            <a:fillRect/>
          </a:stretch>
        </p:blipFill>
        <p:spPr>
          <a:xfrm>
            <a:off x="27783" y="3645024"/>
            <a:ext cx="2309578" cy="578051"/>
          </a:xfrm>
          <a:prstGeom prst="rect">
            <a:avLst/>
          </a:prstGeom>
        </p:spPr>
      </p:pic>
    </p:spTree>
    <p:extLst>
      <p:ext uri="{BB962C8B-B14F-4D97-AF65-F5344CB8AC3E}">
        <p14:creationId xmlns:p14="http://schemas.microsoft.com/office/powerpoint/2010/main" val="1397048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Connecteur droit 12"/>
          <p:cNvCxnSpPr/>
          <p:nvPr/>
        </p:nvCxnSpPr>
        <p:spPr>
          <a:xfrm>
            <a:off x="-36512" y="6438480"/>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ctrTitle"/>
          </p:nvPr>
        </p:nvSpPr>
        <p:spPr>
          <a:xfrm>
            <a:off x="472008" y="-243408"/>
            <a:ext cx="7772400" cy="1152128"/>
          </a:xfrm>
        </p:spPr>
        <p:txBody>
          <a:bodyPr/>
          <a:lstStyle/>
          <a:p>
            <a:r>
              <a:rPr lang="fr-FR" b="1" dirty="0">
                <a:solidFill>
                  <a:schemeClr val="accent5">
                    <a:lumMod val="60000"/>
                    <a:lumOff val="40000"/>
                  </a:schemeClr>
                </a:solidFill>
              </a:rPr>
              <a:t>Évaluation par compétences</a:t>
            </a:r>
          </a:p>
        </p:txBody>
      </p:sp>
      <p:cxnSp>
        <p:nvCxnSpPr>
          <p:cNvPr id="10" name="Connecteur droit 9"/>
          <p:cNvCxnSpPr/>
          <p:nvPr/>
        </p:nvCxnSpPr>
        <p:spPr>
          <a:xfrm>
            <a:off x="0" y="692696"/>
            <a:ext cx="7560840" cy="14856"/>
          </a:xfrm>
          <a:prstGeom prst="line">
            <a:avLst/>
          </a:prstGeom>
          <a:ln w="762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179512" y="856483"/>
            <a:ext cx="8568952" cy="1384995"/>
          </a:xfrm>
          <a:prstGeom prst="rect">
            <a:avLst/>
          </a:prstGeom>
          <a:noFill/>
        </p:spPr>
        <p:txBody>
          <a:bodyPr wrap="square" rtlCol="0">
            <a:spAutoFit/>
          </a:bodyPr>
          <a:lstStyle/>
          <a:p>
            <a:pPr algn="ctr"/>
            <a:r>
              <a:rPr lang="fr-FR" dirty="0">
                <a:solidFill>
                  <a:srgbClr val="002060"/>
                </a:solidFill>
              </a:rPr>
              <a:t>Présentation du </a:t>
            </a:r>
            <a:r>
              <a:rPr lang="fr-FR" sz="2000" b="1" dirty="0">
                <a:solidFill>
                  <a:srgbClr val="002060"/>
                </a:solidFill>
              </a:rPr>
              <a:t>L</a:t>
            </a:r>
            <a:r>
              <a:rPr lang="fr-FR" dirty="0">
                <a:solidFill>
                  <a:srgbClr val="002060"/>
                </a:solidFill>
              </a:rPr>
              <a:t>ivret </a:t>
            </a:r>
            <a:r>
              <a:rPr lang="fr-FR" sz="2000" b="1" dirty="0">
                <a:solidFill>
                  <a:srgbClr val="002060"/>
                </a:solidFill>
              </a:rPr>
              <a:t>P</a:t>
            </a:r>
            <a:r>
              <a:rPr lang="fr-FR" dirty="0">
                <a:solidFill>
                  <a:srgbClr val="002060"/>
                </a:solidFill>
              </a:rPr>
              <a:t>ersonnel de </a:t>
            </a:r>
            <a:r>
              <a:rPr lang="fr-FR" sz="2000" b="1" dirty="0">
                <a:solidFill>
                  <a:srgbClr val="002060"/>
                </a:solidFill>
              </a:rPr>
              <a:t>C</a:t>
            </a:r>
            <a:r>
              <a:rPr lang="fr-FR" dirty="0">
                <a:solidFill>
                  <a:srgbClr val="002060"/>
                </a:solidFill>
              </a:rPr>
              <a:t>ompétences </a:t>
            </a:r>
            <a:r>
              <a:rPr lang="fr-FR" sz="2000" b="1" dirty="0">
                <a:solidFill>
                  <a:srgbClr val="002060"/>
                </a:solidFill>
              </a:rPr>
              <a:t>Pro</a:t>
            </a:r>
            <a:r>
              <a:rPr lang="fr-FR" dirty="0">
                <a:solidFill>
                  <a:srgbClr val="002060"/>
                </a:solidFill>
              </a:rPr>
              <a:t>fessionnelles – </a:t>
            </a:r>
            <a:r>
              <a:rPr lang="fr-FR" sz="2000" b="1" dirty="0">
                <a:solidFill>
                  <a:srgbClr val="002060"/>
                </a:solidFill>
              </a:rPr>
              <a:t>LPC-PRO</a:t>
            </a:r>
          </a:p>
          <a:p>
            <a:pPr algn="ctr"/>
            <a:r>
              <a:rPr lang="fr-FR" dirty="0">
                <a:solidFill>
                  <a:srgbClr val="002060"/>
                </a:solidFill>
              </a:rPr>
              <a:t>Monsieur Christophe CHARRIER - enseignant </a:t>
            </a:r>
          </a:p>
          <a:p>
            <a:pPr algn="ctr"/>
            <a:r>
              <a:rPr lang="fr-FR" dirty="0">
                <a:solidFill>
                  <a:srgbClr val="002060"/>
                </a:solidFill>
              </a:rPr>
              <a:t>Lycée professionnel </a:t>
            </a:r>
            <a:r>
              <a:rPr lang="fr-FR" dirty="0" err="1">
                <a:solidFill>
                  <a:srgbClr val="002060"/>
                </a:solidFill>
              </a:rPr>
              <a:t>Narcé</a:t>
            </a:r>
            <a:r>
              <a:rPr lang="fr-FR" dirty="0">
                <a:solidFill>
                  <a:srgbClr val="002060"/>
                </a:solidFill>
              </a:rPr>
              <a:t> – Brain sur l’Authion (Angers)</a:t>
            </a:r>
          </a:p>
          <a:p>
            <a:pPr algn="ctr"/>
            <a:endParaRPr lang="fr-FR" sz="2800" b="1" dirty="0">
              <a:solidFill>
                <a:srgbClr val="002060"/>
              </a:solidFill>
            </a:endParaRPr>
          </a:p>
        </p:txBody>
      </p:sp>
      <p:pic>
        <p:nvPicPr>
          <p:cNvPr id="8" name="Imag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3187" y="2214492"/>
            <a:ext cx="2027045" cy="287069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9" name="Imag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2342" y="2218138"/>
            <a:ext cx="2011619" cy="286704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311882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717</TotalTime>
  <Words>651</Words>
  <Application>Microsoft Office PowerPoint</Application>
  <PresentationFormat>Affichage à l'écran (4:3)</PresentationFormat>
  <Paragraphs>74</Paragraphs>
  <Slides>8</Slides>
  <Notes>5</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8</vt:i4>
      </vt:variant>
    </vt:vector>
  </HeadingPairs>
  <TitlesOfParts>
    <vt:vector size="17" baseType="lpstr">
      <vt:lpstr>Arial</vt:lpstr>
      <vt:lpstr>Calibri</vt:lpstr>
      <vt:lpstr>Helvetica</vt:lpstr>
      <vt:lpstr>Mangal</vt:lpstr>
      <vt:lpstr>Symbol</vt:lpstr>
      <vt:lpstr>Times New Roman</vt:lpstr>
      <vt:lpstr>Wingdings</vt:lpstr>
      <vt:lpstr>Wingdings 3</vt:lpstr>
      <vt:lpstr>Thème Office</vt:lpstr>
      <vt:lpstr>Présentation PowerPoint</vt:lpstr>
      <vt:lpstr>Évaluation par compétences</vt:lpstr>
      <vt:lpstr>Évaluation par compétences</vt:lpstr>
      <vt:lpstr>Évaluation par compétences</vt:lpstr>
      <vt:lpstr>Évaluation par compétences</vt:lpstr>
      <vt:lpstr>Évaluation par compétences</vt:lpstr>
      <vt:lpstr>Évaluation par compétences</vt:lpstr>
      <vt:lpstr>Évaluation par compétences</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David Helard</dc:creator>
  <cp:lastModifiedBy>AVELINE Patrick</cp:lastModifiedBy>
  <cp:revision>36</cp:revision>
  <dcterms:created xsi:type="dcterms:W3CDTF">2014-12-04T21:26:42Z</dcterms:created>
  <dcterms:modified xsi:type="dcterms:W3CDTF">2017-03-23T18:40:17Z</dcterms:modified>
</cp:coreProperties>
</file>