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49"/>
  </p:notesMasterIdLst>
  <p:handoutMasterIdLst>
    <p:handoutMasterId r:id="rId50"/>
  </p:handoutMasterIdLst>
  <p:sldIdLst>
    <p:sldId id="256" r:id="rId3"/>
    <p:sldId id="257" r:id="rId4"/>
    <p:sldId id="527" r:id="rId5"/>
    <p:sldId id="528" r:id="rId6"/>
    <p:sldId id="529" r:id="rId7"/>
    <p:sldId id="530" r:id="rId8"/>
    <p:sldId id="465" r:id="rId9"/>
    <p:sldId id="532" r:id="rId10"/>
    <p:sldId id="533" r:id="rId11"/>
    <p:sldId id="534" r:id="rId12"/>
    <p:sldId id="535" r:id="rId13"/>
    <p:sldId id="536" r:id="rId14"/>
    <p:sldId id="537" r:id="rId15"/>
    <p:sldId id="503" r:id="rId16"/>
    <p:sldId id="491" r:id="rId17"/>
    <p:sldId id="492" r:id="rId18"/>
    <p:sldId id="526" r:id="rId19"/>
    <p:sldId id="494" r:id="rId20"/>
    <p:sldId id="504" r:id="rId21"/>
    <p:sldId id="493"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470" r:id="rId43"/>
    <p:sldId id="500" r:id="rId44"/>
    <p:sldId id="459" r:id="rId45"/>
    <p:sldId id="502" r:id="rId46"/>
    <p:sldId id="531" r:id="rId47"/>
    <p:sldId id="29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initials="P"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FF6600"/>
    <a:srgbClr val="064370"/>
    <a:srgbClr val="FFC40B"/>
    <a:srgbClr val="033263"/>
    <a:srgbClr val="064E91"/>
    <a:srgbClr val="074770"/>
    <a:srgbClr val="003366"/>
    <a:srgbClr val="00808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0608" autoAdjust="0"/>
  </p:normalViewPr>
  <p:slideViewPr>
    <p:cSldViewPr snapToGrid="0" snapToObjects="1">
      <p:cViewPr varScale="1">
        <p:scale>
          <a:sx n="90" d="100"/>
          <a:sy n="90" d="100"/>
        </p:scale>
        <p:origin x="894"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76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70DF3-F71B-4F56-9B59-DDFD69A04F6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33F4758C-9342-424A-A1DF-9DBACE46416C}">
      <dgm:prSet phldrT="[Texte]" custT="1"/>
      <dgm:spPr>
        <a:solidFill>
          <a:srgbClr val="033263"/>
        </a:solidFill>
      </dgm:spPr>
      <dgm:t>
        <a:bodyPr/>
        <a:lstStyle/>
        <a:p>
          <a:pPr algn="ctr"/>
          <a:r>
            <a:rPr lang="fr-FR" sz="1100" b="1" dirty="0" smtClean="0"/>
            <a:t> </a:t>
          </a:r>
          <a:r>
            <a:rPr lang="fr-FR" sz="1800" b="1" dirty="0" smtClean="0">
              <a:solidFill>
                <a:srgbClr val="FFC000"/>
              </a:solidFill>
            </a:rPr>
            <a:t>Des sources d’informations économiques, juridiques, organisationnelles</a:t>
          </a:r>
          <a:endParaRPr lang="fr-FR" sz="1800" b="1" dirty="0">
            <a:solidFill>
              <a:srgbClr val="FFC000"/>
            </a:solidFill>
          </a:endParaRPr>
        </a:p>
      </dgm:t>
    </dgm:pt>
    <dgm:pt modelId="{73469E69-D320-4041-81BD-AD7B620A9B12}" type="parTrans" cxnId="{E0001651-03A7-4461-A8A5-5847C798A443}">
      <dgm:prSet/>
      <dgm:spPr/>
      <dgm:t>
        <a:bodyPr/>
        <a:lstStyle/>
        <a:p>
          <a:endParaRPr lang="fr-FR"/>
        </a:p>
      </dgm:t>
    </dgm:pt>
    <dgm:pt modelId="{E9154FAA-905C-43AF-B6B3-9D57B1DF69EF}" type="sibTrans" cxnId="{E0001651-03A7-4461-A8A5-5847C798A443}">
      <dgm:prSet/>
      <dgm:spPr/>
      <dgm:t>
        <a:bodyPr/>
        <a:lstStyle/>
        <a:p>
          <a:endParaRPr lang="fr-FR"/>
        </a:p>
      </dgm:t>
    </dgm:pt>
    <dgm:pt modelId="{60E8551C-22AC-41A6-B3B1-D90A9136D267}">
      <dgm:prSet phldrT="[Texte]"/>
      <dgm:spPr>
        <a:solidFill>
          <a:srgbClr val="033263"/>
        </a:solidFill>
      </dgm:spPr>
      <dgm:t>
        <a:bodyPr/>
        <a:lstStyle/>
        <a:p>
          <a:pPr algn="ctr"/>
          <a:r>
            <a:rPr lang="fr-FR" b="1" dirty="0" smtClean="0"/>
            <a:t> </a:t>
          </a:r>
          <a:r>
            <a:rPr lang="fr-FR" b="1" dirty="0" smtClean="0">
              <a:solidFill>
                <a:srgbClr val="FFC000"/>
              </a:solidFill>
            </a:rPr>
            <a:t>De la documentation contractuelle professionnelle  </a:t>
          </a:r>
          <a:endParaRPr lang="fr-FR" b="1" dirty="0">
            <a:solidFill>
              <a:srgbClr val="FFC000"/>
            </a:solidFill>
          </a:endParaRPr>
        </a:p>
      </dgm:t>
    </dgm:pt>
    <dgm:pt modelId="{564EA548-5250-42DF-8A87-28B2548C0160}" type="parTrans" cxnId="{3ACAF1CB-897F-45AB-8D0C-16794354541D}">
      <dgm:prSet/>
      <dgm:spPr/>
      <dgm:t>
        <a:bodyPr/>
        <a:lstStyle/>
        <a:p>
          <a:endParaRPr lang="fr-FR"/>
        </a:p>
      </dgm:t>
    </dgm:pt>
    <dgm:pt modelId="{E9C0EFC8-E1E4-4B21-97E7-AFA037F9C466}" type="sibTrans" cxnId="{3ACAF1CB-897F-45AB-8D0C-16794354541D}">
      <dgm:prSet/>
      <dgm:spPr/>
      <dgm:t>
        <a:bodyPr/>
        <a:lstStyle/>
        <a:p>
          <a:endParaRPr lang="fr-FR"/>
        </a:p>
      </dgm:t>
    </dgm:pt>
    <dgm:pt modelId="{F3C22045-4E09-48FE-AA3A-FBC5BA84318E}">
      <dgm:prSet phldrT="[Texte]"/>
      <dgm:spPr>
        <a:solidFill>
          <a:srgbClr val="033263"/>
        </a:solidFill>
      </dgm:spPr>
      <dgm:t>
        <a:bodyPr/>
        <a:lstStyle/>
        <a:p>
          <a:pPr algn="ctr"/>
          <a:r>
            <a:rPr lang="fr-FR" b="1" dirty="0" smtClean="0"/>
            <a:t> </a:t>
          </a:r>
          <a:r>
            <a:rPr lang="fr-FR" b="1" dirty="0" smtClean="0">
              <a:solidFill>
                <a:srgbClr val="FFC000"/>
              </a:solidFill>
            </a:rPr>
            <a:t>De la documentation technique professionnelle liée aux activités   </a:t>
          </a:r>
          <a:endParaRPr lang="fr-FR" b="1" dirty="0">
            <a:solidFill>
              <a:srgbClr val="FFC000"/>
            </a:solidFill>
          </a:endParaRPr>
        </a:p>
      </dgm:t>
    </dgm:pt>
    <dgm:pt modelId="{0D6A2B38-0471-4045-950E-CA8CA94D3884}" type="parTrans" cxnId="{40263BDD-58B6-4547-BFCC-56978F4EB1ED}">
      <dgm:prSet/>
      <dgm:spPr/>
      <dgm:t>
        <a:bodyPr/>
        <a:lstStyle/>
        <a:p>
          <a:endParaRPr lang="fr-FR"/>
        </a:p>
      </dgm:t>
    </dgm:pt>
    <dgm:pt modelId="{BB3ABA7A-D7E7-4A65-92F0-91A3A17B93CD}" type="sibTrans" cxnId="{40263BDD-58B6-4547-BFCC-56978F4EB1ED}">
      <dgm:prSet/>
      <dgm:spPr/>
      <dgm:t>
        <a:bodyPr/>
        <a:lstStyle/>
        <a:p>
          <a:endParaRPr lang="fr-FR"/>
        </a:p>
      </dgm:t>
    </dgm:pt>
    <dgm:pt modelId="{A977BFDC-503C-4814-BF53-7B1FEBCF03A1}" type="pres">
      <dgm:prSet presAssocID="{CD770DF3-F71B-4F56-9B59-DDFD69A04F63}" presName="linear" presStyleCnt="0">
        <dgm:presLayoutVars>
          <dgm:dir/>
          <dgm:resizeHandles val="exact"/>
        </dgm:presLayoutVars>
      </dgm:prSet>
      <dgm:spPr/>
      <dgm:t>
        <a:bodyPr/>
        <a:lstStyle/>
        <a:p>
          <a:endParaRPr lang="fr-FR"/>
        </a:p>
      </dgm:t>
    </dgm:pt>
    <dgm:pt modelId="{79AD0F9D-321A-4029-869D-12C37981FA0D}" type="pres">
      <dgm:prSet presAssocID="{33F4758C-9342-424A-A1DF-9DBACE46416C}" presName="comp" presStyleCnt="0"/>
      <dgm:spPr/>
    </dgm:pt>
    <dgm:pt modelId="{23DCC41F-49E3-45CE-A1CB-3FCFE2982B71}" type="pres">
      <dgm:prSet presAssocID="{33F4758C-9342-424A-A1DF-9DBACE46416C}" presName="box" presStyleLbl="node1" presStyleIdx="0" presStyleCnt="3"/>
      <dgm:spPr/>
      <dgm:t>
        <a:bodyPr/>
        <a:lstStyle/>
        <a:p>
          <a:endParaRPr lang="fr-FR"/>
        </a:p>
      </dgm:t>
    </dgm:pt>
    <dgm:pt modelId="{E88202FE-EE3E-4771-8F38-1CEDBEC9A18A}" type="pres">
      <dgm:prSet presAssocID="{33F4758C-9342-424A-A1DF-9DBACE46416C}"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15000" b="-15000"/>
          </a:stretch>
        </a:blipFill>
      </dgm:spPr>
      <dgm:t>
        <a:bodyPr/>
        <a:lstStyle/>
        <a:p>
          <a:endParaRPr lang="fr-FR"/>
        </a:p>
      </dgm:t>
    </dgm:pt>
    <dgm:pt modelId="{E700869C-1485-4C20-8540-CB79858506CA}" type="pres">
      <dgm:prSet presAssocID="{33F4758C-9342-424A-A1DF-9DBACE46416C}" presName="text" presStyleLbl="node1" presStyleIdx="0" presStyleCnt="3">
        <dgm:presLayoutVars>
          <dgm:bulletEnabled val="1"/>
        </dgm:presLayoutVars>
      </dgm:prSet>
      <dgm:spPr/>
      <dgm:t>
        <a:bodyPr/>
        <a:lstStyle/>
        <a:p>
          <a:endParaRPr lang="fr-FR"/>
        </a:p>
      </dgm:t>
    </dgm:pt>
    <dgm:pt modelId="{5C050E5C-868C-4E86-840C-B242D0BC780A}" type="pres">
      <dgm:prSet presAssocID="{E9154FAA-905C-43AF-B6B3-9D57B1DF69EF}" presName="spacer" presStyleCnt="0"/>
      <dgm:spPr/>
    </dgm:pt>
    <dgm:pt modelId="{FA020CB0-F544-4206-AB87-6E12099B9629}" type="pres">
      <dgm:prSet presAssocID="{60E8551C-22AC-41A6-B3B1-D90A9136D267}" presName="comp" presStyleCnt="0"/>
      <dgm:spPr/>
    </dgm:pt>
    <dgm:pt modelId="{4616D4A7-547D-45CA-97EA-AD931CFE03BE}" type="pres">
      <dgm:prSet presAssocID="{60E8551C-22AC-41A6-B3B1-D90A9136D267}" presName="box" presStyleLbl="node1" presStyleIdx="1" presStyleCnt="3"/>
      <dgm:spPr/>
      <dgm:t>
        <a:bodyPr/>
        <a:lstStyle/>
        <a:p>
          <a:endParaRPr lang="fr-FR"/>
        </a:p>
      </dgm:t>
    </dgm:pt>
    <dgm:pt modelId="{9DBEE234-4519-487B-AA92-C9BDEC7F431C}" type="pres">
      <dgm:prSet presAssocID="{60E8551C-22AC-41A6-B3B1-D90A9136D267}" presName="img" presStyleLbl="fgImgPlace1" presStyleIdx="1" presStyleCnt="3" custLinFactNeighborX="840" custLinFactNeighborY="-145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9000" b="-9000"/>
          </a:stretch>
        </a:blipFill>
        <a:ln>
          <a:solidFill>
            <a:schemeClr val="bg1"/>
          </a:solidFill>
        </a:ln>
      </dgm:spPr>
      <dgm:t>
        <a:bodyPr/>
        <a:lstStyle/>
        <a:p>
          <a:endParaRPr lang="fr-FR"/>
        </a:p>
      </dgm:t>
    </dgm:pt>
    <dgm:pt modelId="{43CA5821-358A-4B03-8B9D-22BC9441E121}" type="pres">
      <dgm:prSet presAssocID="{60E8551C-22AC-41A6-B3B1-D90A9136D267}" presName="text" presStyleLbl="node1" presStyleIdx="1" presStyleCnt="3">
        <dgm:presLayoutVars>
          <dgm:bulletEnabled val="1"/>
        </dgm:presLayoutVars>
      </dgm:prSet>
      <dgm:spPr/>
      <dgm:t>
        <a:bodyPr/>
        <a:lstStyle/>
        <a:p>
          <a:endParaRPr lang="fr-FR"/>
        </a:p>
      </dgm:t>
    </dgm:pt>
    <dgm:pt modelId="{A259A3A3-3358-45EE-9532-407BA4B53180}" type="pres">
      <dgm:prSet presAssocID="{E9C0EFC8-E1E4-4B21-97E7-AFA037F9C466}" presName="spacer" presStyleCnt="0"/>
      <dgm:spPr/>
    </dgm:pt>
    <dgm:pt modelId="{5E157B6B-CD75-4998-9DFA-C04585A19091}" type="pres">
      <dgm:prSet presAssocID="{F3C22045-4E09-48FE-AA3A-FBC5BA84318E}" presName="comp" presStyleCnt="0"/>
      <dgm:spPr/>
    </dgm:pt>
    <dgm:pt modelId="{A726C612-6DA2-4A4F-9046-CBBD3AB41960}" type="pres">
      <dgm:prSet presAssocID="{F3C22045-4E09-48FE-AA3A-FBC5BA84318E}" presName="box" presStyleLbl="node1" presStyleIdx="2" presStyleCnt="3" custLinFactNeighborY="-12393"/>
      <dgm:spPr/>
      <dgm:t>
        <a:bodyPr/>
        <a:lstStyle/>
        <a:p>
          <a:endParaRPr lang="fr-FR"/>
        </a:p>
      </dgm:t>
    </dgm:pt>
    <dgm:pt modelId="{2C04609C-6713-4232-8FC9-CCFE175EF131}" type="pres">
      <dgm:prSet presAssocID="{F3C22045-4E09-48FE-AA3A-FBC5BA84318E}" presName="img" presStyleLbl="fgImgPlace1" presStyleIdx="2" presStyleCnt="3" custScaleY="106366" custLinFactNeighborX="0" custLinFactNeighborY="-1721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dgm:spPr>
      <dgm:t>
        <a:bodyPr/>
        <a:lstStyle/>
        <a:p>
          <a:endParaRPr lang="fr-FR"/>
        </a:p>
      </dgm:t>
    </dgm:pt>
    <dgm:pt modelId="{833FB71C-C2A8-4B14-B2FB-F1292D2C4010}" type="pres">
      <dgm:prSet presAssocID="{F3C22045-4E09-48FE-AA3A-FBC5BA84318E}" presName="text" presStyleLbl="node1" presStyleIdx="2" presStyleCnt="3">
        <dgm:presLayoutVars>
          <dgm:bulletEnabled val="1"/>
        </dgm:presLayoutVars>
      </dgm:prSet>
      <dgm:spPr/>
      <dgm:t>
        <a:bodyPr/>
        <a:lstStyle/>
        <a:p>
          <a:endParaRPr lang="fr-FR"/>
        </a:p>
      </dgm:t>
    </dgm:pt>
  </dgm:ptLst>
  <dgm:cxnLst>
    <dgm:cxn modelId="{40263BDD-58B6-4547-BFCC-56978F4EB1ED}" srcId="{CD770DF3-F71B-4F56-9B59-DDFD69A04F63}" destId="{F3C22045-4E09-48FE-AA3A-FBC5BA84318E}" srcOrd="2" destOrd="0" parTransId="{0D6A2B38-0471-4045-950E-CA8CA94D3884}" sibTransId="{BB3ABA7A-D7E7-4A65-92F0-91A3A17B93CD}"/>
    <dgm:cxn modelId="{E0001651-03A7-4461-A8A5-5847C798A443}" srcId="{CD770DF3-F71B-4F56-9B59-DDFD69A04F63}" destId="{33F4758C-9342-424A-A1DF-9DBACE46416C}" srcOrd="0" destOrd="0" parTransId="{73469E69-D320-4041-81BD-AD7B620A9B12}" sibTransId="{E9154FAA-905C-43AF-B6B3-9D57B1DF69EF}"/>
    <dgm:cxn modelId="{5C387A54-05BC-4722-AB1E-0A7B4D76B86B}" type="presOf" srcId="{33F4758C-9342-424A-A1DF-9DBACE46416C}" destId="{23DCC41F-49E3-45CE-A1CB-3FCFE2982B71}" srcOrd="0" destOrd="0" presId="urn:microsoft.com/office/officeart/2005/8/layout/vList4"/>
    <dgm:cxn modelId="{82D9D360-BC43-459A-824E-B9B645B85C93}" type="presOf" srcId="{F3C22045-4E09-48FE-AA3A-FBC5BA84318E}" destId="{833FB71C-C2A8-4B14-B2FB-F1292D2C4010}" srcOrd="1" destOrd="0" presId="urn:microsoft.com/office/officeart/2005/8/layout/vList4"/>
    <dgm:cxn modelId="{3ACAF1CB-897F-45AB-8D0C-16794354541D}" srcId="{CD770DF3-F71B-4F56-9B59-DDFD69A04F63}" destId="{60E8551C-22AC-41A6-B3B1-D90A9136D267}" srcOrd="1" destOrd="0" parTransId="{564EA548-5250-42DF-8A87-28B2548C0160}" sibTransId="{E9C0EFC8-E1E4-4B21-97E7-AFA037F9C466}"/>
    <dgm:cxn modelId="{A64F35EF-57DC-426C-971D-4FC3F920401D}" type="presOf" srcId="{60E8551C-22AC-41A6-B3B1-D90A9136D267}" destId="{4616D4A7-547D-45CA-97EA-AD931CFE03BE}" srcOrd="0" destOrd="0" presId="urn:microsoft.com/office/officeart/2005/8/layout/vList4"/>
    <dgm:cxn modelId="{25AB77DE-38EE-4923-BFD6-A0A5BE91FF77}" type="presOf" srcId="{F3C22045-4E09-48FE-AA3A-FBC5BA84318E}" destId="{A726C612-6DA2-4A4F-9046-CBBD3AB41960}" srcOrd="0" destOrd="0" presId="urn:microsoft.com/office/officeart/2005/8/layout/vList4"/>
    <dgm:cxn modelId="{C9E2B91D-02BC-46FB-9498-377978DA3125}" type="presOf" srcId="{33F4758C-9342-424A-A1DF-9DBACE46416C}" destId="{E700869C-1485-4C20-8540-CB79858506CA}" srcOrd="1" destOrd="0" presId="urn:microsoft.com/office/officeart/2005/8/layout/vList4"/>
    <dgm:cxn modelId="{1509EF80-DF3F-4C31-B55F-6DF9EFF00BEC}" type="presOf" srcId="{CD770DF3-F71B-4F56-9B59-DDFD69A04F63}" destId="{A977BFDC-503C-4814-BF53-7B1FEBCF03A1}" srcOrd="0" destOrd="0" presId="urn:microsoft.com/office/officeart/2005/8/layout/vList4"/>
    <dgm:cxn modelId="{8918EC5F-73E4-4E13-BBD8-1DD8ABC8A4D8}" type="presOf" srcId="{60E8551C-22AC-41A6-B3B1-D90A9136D267}" destId="{43CA5821-358A-4B03-8B9D-22BC9441E121}" srcOrd="1" destOrd="0" presId="urn:microsoft.com/office/officeart/2005/8/layout/vList4"/>
    <dgm:cxn modelId="{231EE313-B11C-4AEA-AAFC-252E668AA55F}" type="presParOf" srcId="{A977BFDC-503C-4814-BF53-7B1FEBCF03A1}" destId="{79AD0F9D-321A-4029-869D-12C37981FA0D}" srcOrd="0" destOrd="0" presId="urn:microsoft.com/office/officeart/2005/8/layout/vList4"/>
    <dgm:cxn modelId="{20094BAB-F76E-4074-BC33-AE348F81B601}" type="presParOf" srcId="{79AD0F9D-321A-4029-869D-12C37981FA0D}" destId="{23DCC41F-49E3-45CE-A1CB-3FCFE2982B71}" srcOrd="0" destOrd="0" presId="urn:microsoft.com/office/officeart/2005/8/layout/vList4"/>
    <dgm:cxn modelId="{A57BC0DE-17B6-479C-A468-C806CFE6DF88}" type="presParOf" srcId="{79AD0F9D-321A-4029-869D-12C37981FA0D}" destId="{E88202FE-EE3E-4771-8F38-1CEDBEC9A18A}" srcOrd="1" destOrd="0" presId="urn:microsoft.com/office/officeart/2005/8/layout/vList4"/>
    <dgm:cxn modelId="{E8263DF3-7F7F-4BBD-A595-6D63C32C9675}" type="presParOf" srcId="{79AD0F9D-321A-4029-869D-12C37981FA0D}" destId="{E700869C-1485-4C20-8540-CB79858506CA}" srcOrd="2" destOrd="0" presId="urn:microsoft.com/office/officeart/2005/8/layout/vList4"/>
    <dgm:cxn modelId="{E12648B4-65C4-40F9-9E87-A11BC3817227}" type="presParOf" srcId="{A977BFDC-503C-4814-BF53-7B1FEBCF03A1}" destId="{5C050E5C-868C-4E86-840C-B242D0BC780A}" srcOrd="1" destOrd="0" presId="urn:microsoft.com/office/officeart/2005/8/layout/vList4"/>
    <dgm:cxn modelId="{B4F7FF4F-2D9F-476F-89EE-A3922ECC1DD6}" type="presParOf" srcId="{A977BFDC-503C-4814-BF53-7B1FEBCF03A1}" destId="{FA020CB0-F544-4206-AB87-6E12099B9629}" srcOrd="2" destOrd="0" presId="urn:microsoft.com/office/officeart/2005/8/layout/vList4"/>
    <dgm:cxn modelId="{4AB0C2D6-3B45-493A-ABD3-47F99FDA3D05}" type="presParOf" srcId="{FA020CB0-F544-4206-AB87-6E12099B9629}" destId="{4616D4A7-547D-45CA-97EA-AD931CFE03BE}" srcOrd="0" destOrd="0" presId="urn:microsoft.com/office/officeart/2005/8/layout/vList4"/>
    <dgm:cxn modelId="{B062D2AD-0225-4CF2-8D9F-B5F70FE2CAFB}" type="presParOf" srcId="{FA020CB0-F544-4206-AB87-6E12099B9629}" destId="{9DBEE234-4519-487B-AA92-C9BDEC7F431C}" srcOrd="1" destOrd="0" presId="urn:microsoft.com/office/officeart/2005/8/layout/vList4"/>
    <dgm:cxn modelId="{005BBF29-612B-461F-9442-AF77C227FB7F}" type="presParOf" srcId="{FA020CB0-F544-4206-AB87-6E12099B9629}" destId="{43CA5821-358A-4B03-8B9D-22BC9441E121}" srcOrd="2" destOrd="0" presId="urn:microsoft.com/office/officeart/2005/8/layout/vList4"/>
    <dgm:cxn modelId="{C958DE78-2717-4A7C-B6FA-86ECDC4B38BB}" type="presParOf" srcId="{A977BFDC-503C-4814-BF53-7B1FEBCF03A1}" destId="{A259A3A3-3358-45EE-9532-407BA4B53180}" srcOrd="3" destOrd="0" presId="urn:microsoft.com/office/officeart/2005/8/layout/vList4"/>
    <dgm:cxn modelId="{A448F800-50EA-4120-BC3C-B9018121CBAB}" type="presParOf" srcId="{A977BFDC-503C-4814-BF53-7B1FEBCF03A1}" destId="{5E157B6B-CD75-4998-9DFA-C04585A19091}" srcOrd="4" destOrd="0" presId="urn:microsoft.com/office/officeart/2005/8/layout/vList4"/>
    <dgm:cxn modelId="{97C57D92-9BEA-4C64-AB5F-2E9B86D42D5B}" type="presParOf" srcId="{5E157B6B-CD75-4998-9DFA-C04585A19091}" destId="{A726C612-6DA2-4A4F-9046-CBBD3AB41960}" srcOrd="0" destOrd="0" presId="urn:microsoft.com/office/officeart/2005/8/layout/vList4"/>
    <dgm:cxn modelId="{E0122700-7DB4-4B29-BF69-76129BE7F4AD}" type="presParOf" srcId="{5E157B6B-CD75-4998-9DFA-C04585A19091}" destId="{2C04609C-6713-4232-8FC9-CCFE175EF131}" srcOrd="1" destOrd="0" presId="urn:microsoft.com/office/officeart/2005/8/layout/vList4"/>
    <dgm:cxn modelId="{91F999A8-925A-4D40-BAE5-47E38F56CAD1}" type="presParOf" srcId="{5E157B6B-CD75-4998-9DFA-C04585A19091}" destId="{833FB71C-C2A8-4B14-B2FB-F1292D2C401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E8C03-617C-4428-B8B7-6CFBFE6CE22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r-FR"/>
        </a:p>
      </dgm:t>
    </dgm:pt>
    <dgm:pt modelId="{4AF53D27-B763-4628-B8CE-62F978797F6F}">
      <dgm:prSet phldrT="[Texte]"/>
      <dgm:spPr>
        <a:solidFill>
          <a:srgbClr val="FFC000"/>
        </a:solidFill>
      </dgm:spPr>
      <dgm:t>
        <a:bodyPr/>
        <a:lstStyle/>
        <a:p>
          <a:r>
            <a:rPr lang="fr-FR" dirty="0" smtClean="0"/>
            <a:t>C.G.V</a:t>
          </a:r>
          <a:endParaRPr lang="fr-FR" dirty="0"/>
        </a:p>
      </dgm:t>
    </dgm:pt>
    <dgm:pt modelId="{45D6425C-5EA8-4A7B-8E90-02716A306110}" type="parTrans" cxnId="{B575A70A-C566-4796-8C40-D3A4BDC99D1A}">
      <dgm:prSet/>
      <dgm:spPr/>
      <dgm:t>
        <a:bodyPr/>
        <a:lstStyle/>
        <a:p>
          <a:endParaRPr lang="fr-FR"/>
        </a:p>
      </dgm:t>
    </dgm:pt>
    <dgm:pt modelId="{74C421E4-C3FE-49A4-8E0D-4E0E7F9EADC6}" type="sibTrans" cxnId="{B575A70A-C566-4796-8C40-D3A4BDC99D1A}">
      <dgm:prSet/>
      <dgm:spPr/>
      <dgm:t>
        <a:bodyPr/>
        <a:lstStyle/>
        <a:p>
          <a:endParaRPr lang="fr-FR"/>
        </a:p>
      </dgm:t>
    </dgm:pt>
    <dgm:pt modelId="{6912278C-3E9B-488E-AEFD-E17B4BAFBF69}">
      <dgm:prSet phldrT="[Texte]"/>
      <dgm:spPr>
        <a:solidFill>
          <a:srgbClr val="92D050"/>
        </a:solidFill>
      </dgm:spPr>
      <dgm:t>
        <a:bodyPr/>
        <a:lstStyle/>
        <a:p>
          <a:r>
            <a:rPr lang="fr-FR" dirty="0" smtClean="0"/>
            <a:t>C.G.L</a:t>
          </a:r>
          <a:endParaRPr lang="fr-FR" dirty="0"/>
        </a:p>
      </dgm:t>
    </dgm:pt>
    <dgm:pt modelId="{0DBC6DA1-ABC8-4B43-A1A1-C62C89C9E9A7}" type="parTrans" cxnId="{83005521-B877-4B59-AA12-9070AEC7DB5B}">
      <dgm:prSet/>
      <dgm:spPr/>
      <dgm:t>
        <a:bodyPr/>
        <a:lstStyle/>
        <a:p>
          <a:endParaRPr lang="fr-FR"/>
        </a:p>
      </dgm:t>
    </dgm:pt>
    <dgm:pt modelId="{27340B7D-0BCD-4E1C-B112-CF4E7B331506}" type="sibTrans" cxnId="{83005521-B877-4B59-AA12-9070AEC7DB5B}">
      <dgm:prSet/>
      <dgm:spPr/>
      <dgm:t>
        <a:bodyPr/>
        <a:lstStyle/>
        <a:p>
          <a:endParaRPr lang="fr-FR"/>
        </a:p>
      </dgm:t>
    </dgm:pt>
    <dgm:pt modelId="{2CF853E4-E90E-41CB-9727-FA6FF9CE9841}">
      <dgm:prSet phldrT="[Texte]"/>
      <dgm:spPr>
        <a:solidFill>
          <a:srgbClr val="00B0F0"/>
        </a:solidFill>
      </dgm:spPr>
      <dgm:t>
        <a:bodyPr/>
        <a:lstStyle/>
        <a:p>
          <a:r>
            <a:rPr lang="fr-FR" dirty="0" smtClean="0"/>
            <a:t>C.G.M</a:t>
          </a:r>
          <a:endParaRPr lang="fr-FR" dirty="0"/>
        </a:p>
      </dgm:t>
    </dgm:pt>
    <dgm:pt modelId="{B83C5E53-E614-40EE-AA0E-BF6C2EAB8CE5}" type="parTrans" cxnId="{5B4335ED-9A63-44B7-B345-308C34CB8EEB}">
      <dgm:prSet/>
      <dgm:spPr/>
      <dgm:t>
        <a:bodyPr/>
        <a:lstStyle/>
        <a:p>
          <a:endParaRPr lang="fr-FR"/>
        </a:p>
      </dgm:t>
    </dgm:pt>
    <dgm:pt modelId="{C8DD2E74-A7FB-4E91-85FB-DAC39FAA2852}" type="sibTrans" cxnId="{5B4335ED-9A63-44B7-B345-308C34CB8EEB}">
      <dgm:prSet/>
      <dgm:spPr/>
      <dgm:t>
        <a:bodyPr/>
        <a:lstStyle/>
        <a:p>
          <a:endParaRPr lang="fr-FR"/>
        </a:p>
      </dgm:t>
    </dgm:pt>
    <dgm:pt modelId="{8FD7DB22-79F8-4C84-A75F-0C72640DE807}">
      <dgm:prSet phldrT="[Texte]"/>
      <dgm:spPr>
        <a:solidFill>
          <a:schemeClr val="accent5">
            <a:lumMod val="60000"/>
            <a:lumOff val="40000"/>
          </a:schemeClr>
        </a:solidFill>
      </dgm:spPr>
      <dgm:t>
        <a:bodyPr/>
        <a:lstStyle/>
        <a:p>
          <a:r>
            <a:rPr lang="fr-FR" dirty="0" smtClean="0"/>
            <a:t>Normes</a:t>
          </a:r>
          <a:endParaRPr lang="fr-FR" dirty="0"/>
        </a:p>
      </dgm:t>
    </dgm:pt>
    <dgm:pt modelId="{5F187D0B-ECD2-42DE-B138-164FA36448F1}" type="parTrans" cxnId="{549D7B5F-A5B4-48B3-B215-0C6C16D4391D}">
      <dgm:prSet/>
      <dgm:spPr/>
      <dgm:t>
        <a:bodyPr/>
        <a:lstStyle/>
        <a:p>
          <a:endParaRPr lang="fr-FR"/>
        </a:p>
      </dgm:t>
    </dgm:pt>
    <dgm:pt modelId="{67835E68-824A-4C5B-B945-E3FC1073543C}" type="sibTrans" cxnId="{549D7B5F-A5B4-48B3-B215-0C6C16D4391D}">
      <dgm:prSet/>
      <dgm:spPr/>
      <dgm:t>
        <a:bodyPr/>
        <a:lstStyle/>
        <a:p>
          <a:endParaRPr lang="fr-FR"/>
        </a:p>
      </dgm:t>
    </dgm:pt>
    <dgm:pt modelId="{0D341DF7-75AF-4F20-940F-DD25719E035B}" type="pres">
      <dgm:prSet presAssocID="{C17E8C03-617C-4428-B8B7-6CFBFE6CE223}" presName="compositeShape" presStyleCnt="0">
        <dgm:presLayoutVars>
          <dgm:chMax val="9"/>
          <dgm:dir/>
          <dgm:resizeHandles val="exact"/>
        </dgm:presLayoutVars>
      </dgm:prSet>
      <dgm:spPr/>
      <dgm:t>
        <a:bodyPr/>
        <a:lstStyle/>
        <a:p>
          <a:endParaRPr lang="fr-FR"/>
        </a:p>
      </dgm:t>
    </dgm:pt>
    <dgm:pt modelId="{D061181C-7057-4D9C-A5CD-46330368DBDE}" type="pres">
      <dgm:prSet presAssocID="{C17E8C03-617C-4428-B8B7-6CFBFE6CE223}" presName="triangle1" presStyleLbl="node1" presStyleIdx="0" presStyleCnt="4" custScaleX="100550" custLinFactNeighborX="-18475" custLinFactNeighborY="1242">
        <dgm:presLayoutVars>
          <dgm:bulletEnabled val="1"/>
        </dgm:presLayoutVars>
      </dgm:prSet>
      <dgm:spPr/>
      <dgm:t>
        <a:bodyPr/>
        <a:lstStyle/>
        <a:p>
          <a:endParaRPr lang="fr-FR"/>
        </a:p>
      </dgm:t>
    </dgm:pt>
    <dgm:pt modelId="{6C236B77-F1AD-46CD-96B6-FB68B89F0156}" type="pres">
      <dgm:prSet presAssocID="{C17E8C03-617C-4428-B8B7-6CFBFE6CE223}" presName="triangle2" presStyleLbl="node1" presStyleIdx="1" presStyleCnt="4" custScaleX="110204" custScaleY="102484" custLinFactNeighborX="-17964" custLinFactNeighborY="-621">
        <dgm:presLayoutVars>
          <dgm:bulletEnabled val="1"/>
        </dgm:presLayoutVars>
      </dgm:prSet>
      <dgm:spPr/>
      <dgm:t>
        <a:bodyPr/>
        <a:lstStyle/>
        <a:p>
          <a:endParaRPr lang="fr-FR"/>
        </a:p>
      </dgm:t>
    </dgm:pt>
    <dgm:pt modelId="{CF8DA22A-3B82-44C1-B1D1-F03019A3CEFB}" type="pres">
      <dgm:prSet presAssocID="{C17E8C03-617C-4428-B8B7-6CFBFE6CE223}" presName="triangle3" presStyleLbl="node1" presStyleIdx="2" presStyleCnt="4" custLinFactNeighborX="-20553" custLinFactNeighborY="1242">
        <dgm:presLayoutVars>
          <dgm:bulletEnabled val="1"/>
        </dgm:presLayoutVars>
      </dgm:prSet>
      <dgm:spPr/>
      <dgm:t>
        <a:bodyPr/>
        <a:lstStyle/>
        <a:p>
          <a:endParaRPr lang="fr-FR"/>
        </a:p>
      </dgm:t>
    </dgm:pt>
    <dgm:pt modelId="{CB22C9FF-5F84-48D9-A0EC-0636A4EAE8D7}" type="pres">
      <dgm:prSet presAssocID="{C17E8C03-617C-4428-B8B7-6CFBFE6CE223}" presName="triangle4" presStyleLbl="node1" presStyleIdx="3" presStyleCnt="4" custLinFactNeighborX="-18091" custLinFactNeighborY="5305">
        <dgm:presLayoutVars>
          <dgm:bulletEnabled val="1"/>
        </dgm:presLayoutVars>
      </dgm:prSet>
      <dgm:spPr/>
      <dgm:t>
        <a:bodyPr/>
        <a:lstStyle/>
        <a:p>
          <a:endParaRPr lang="fr-FR"/>
        </a:p>
      </dgm:t>
    </dgm:pt>
  </dgm:ptLst>
  <dgm:cxnLst>
    <dgm:cxn modelId="{32CE6DE2-A665-4C6A-83C3-C1258BC3F95B}" type="presOf" srcId="{6912278C-3E9B-488E-AEFD-E17B4BAFBF69}" destId="{6C236B77-F1AD-46CD-96B6-FB68B89F0156}" srcOrd="0" destOrd="0" presId="urn:microsoft.com/office/officeart/2005/8/layout/pyramid4"/>
    <dgm:cxn modelId="{B575A70A-C566-4796-8C40-D3A4BDC99D1A}" srcId="{C17E8C03-617C-4428-B8B7-6CFBFE6CE223}" destId="{4AF53D27-B763-4628-B8CE-62F978797F6F}" srcOrd="0" destOrd="0" parTransId="{45D6425C-5EA8-4A7B-8E90-02716A306110}" sibTransId="{74C421E4-C3FE-49A4-8E0D-4E0E7F9EADC6}"/>
    <dgm:cxn modelId="{549D7B5F-A5B4-48B3-B215-0C6C16D4391D}" srcId="{C17E8C03-617C-4428-B8B7-6CFBFE6CE223}" destId="{8FD7DB22-79F8-4C84-A75F-0C72640DE807}" srcOrd="3" destOrd="0" parTransId="{5F187D0B-ECD2-42DE-B138-164FA36448F1}" sibTransId="{67835E68-824A-4C5B-B945-E3FC1073543C}"/>
    <dgm:cxn modelId="{7ED9F58B-917A-4AAC-8EC7-7CCB9702D78B}" type="presOf" srcId="{4AF53D27-B763-4628-B8CE-62F978797F6F}" destId="{D061181C-7057-4D9C-A5CD-46330368DBDE}" srcOrd="0" destOrd="0" presId="urn:microsoft.com/office/officeart/2005/8/layout/pyramid4"/>
    <dgm:cxn modelId="{5B4335ED-9A63-44B7-B345-308C34CB8EEB}" srcId="{C17E8C03-617C-4428-B8B7-6CFBFE6CE223}" destId="{2CF853E4-E90E-41CB-9727-FA6FF9CE9841}" srcOrd="2" destOrd="0" parTransId="{B83C5E53-E614-40EE-AA0E-BF6C2EAB8CE5}" sibTransId="{C8DD2E74-A7FB-4E91-85FB-DAC39FAA2852}"/>
    <dgm:cxn modelId="{2B6C1F7B-808F-471C-95F1-BB0DAEE02ADB}" type="presOf" srcId="{8FD7DB22-79F8-4C84-A75F-0C72640DE807}" destId="{CB22C9FF-5F84-48D9-A0EC-0636A4EAE8D7}" srcOrd="0" destOrd="0" presId="urn:microsoft.com/office/officeart/2005/8/layout/pyramid4"/>
    <dgm:cxn modelId="{83005521-B877-4B59-AA12-9070AEC7DB5B}" srcId="{C17E8C03-617C-4428-B8B7-6CFBFE6CE223}" destId="{6912278C-3E9B-488E-AEFD-E17B4BAFBF69}" srcOrd="1" destOrd="0" parTransId="{0DBC6DA1-ABC8-4B43-A1A1-C62C89C9E9A7}" sibTransId="{27340B7D-0BCD-4E1C-B112-CF4E7B331506}"/>
    <dgm:cxn modelId="{FCB49ED0-323F-40B1-835A-345F56104399}" type="presOf" srcId="{2CF853E4-E90E-41CB-9727-FA6FF9CE9841}" destId="{CF8DA22A-3B82-44C1-B1D1-F03019A3CEFB}" srcOrd="0" destOrd="0" presId="urn:microsoft.com/office/officeart/2005/8/layout/pyramid4"/>
    <dgm:cxn modelId="{A84CC4B8-49DB-4385-B78B-CFFDA98FE5A3}" type="presOf" srcId="{C17E8C03-617C-4428-B8B7-6CFBFE6CE223}" destId="{0D341DF7-75AF-4F20-940F-DD25719E035B}" srcOrd="0" destOrd="0" presId="urn:microsoft.com/office/officeart/2005/8/layout/pyramid4"/>
    <dgm:cxn modelId="{F8739B0E-9774-4A74-B219-EB9C3B734A87}" type="presParOf" srcId="{0D341DF7-75AF-4F20-940F-DD25719E035B}" destId="{D061181C-7057-4D9C-A5CD-46330368DBDE}" srcOrd="0" destOrd="0" presId="urn:microsoft.com/office/officeart/2005/8/layout/pyramid4"/>
    <dgm:cxn modelId="{D64002BE-93F8-40BA-8267-1DCF3500E8EF}" type="presParOf" srcId="{0D341DF7-75AF-4F20-940F-DD25719E035B}" destId="{6C236B77-F1AD-46CD-96B6-FB68B89F0156}" srcOrd="1" destOrd="0" presId="urn:microsoft.com/office/officeart/2005/8/layout/pyramid4"/>
    <dgm:cxn modelId="{BB8B76EF-C1D4-4E50-9FF6-172EC06B1A05}" type="presParOf" srcId="{0D341DF7-75AF-4F20-940F-DD25719E035B}" destId="{CF8DA22A-3B82-44C1-B1D1-F03019A3CEFB}" srcOrd="2" destOrd="0" presId="urn:microsoft.com/office/officeart/2005/8/layout/pyramid4"/>
    <dgm:cxn modelId="{121B6842-5ECC-4DE3-9237-D14B66BAF28F}" type="presParOf" srcId="{0D341DF7-75AF-4F20-940F-DD25719E035B}" destId="{CB22C9FF-5F84-48D9-A0EC-0636A4EAE8D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BC305-B3E2-4E26-B8A6-8F698B9000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FCDCADB9-343E-49CE-BE07-E6DC54FB0021}" type="pres">
      <dgm:prSet presAssocID="{C0EBC305-B3E2-4E26-B8A6-8F698B900007}" presName="linear" presStyleCnt="0">
        <dgm:presLayoutVars>
          <dgm:dir/>
          <dgm:animLvl val="lvl"/>
          <dgm:resizeHandles val="exact"/>
        </dgm:presLayoutVars>
      </dgm:prSet>
      <dgm:spPr/>
      <dgm:t>
        <a:bodyPr/>
        <a:lstStyle/>
        <a:p>
          <a:endParaRPr lang="fr-FR"/>
        </a:p>
      </dgm:t>
    </dgm:pt>
  </dgm:ptLst>
  <dgm:cxnLst>
    <dgm:cxn modelId="{2C0EF11B-E875-4BB3-9446-677FB6732EA2}" type="presOf" srcId="{C0EBC305-B3E2-4E26-B8A6-8F698B900007}" destId="{FCDCADB9-343E-49CE-BE07-E6DC54FB002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CF0B3-7D61-450C-9F32-C170A7CF87D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r-FR"/>
        </a:p>
      </dgm:t>
    </dgm:pt>
    <dgm:pt modelId="{52658406-9C5A-41DC-86DC-F4A85E4F11AE}" type="pres">
      <dgm:prSet presAssocID="{AA4CF0B3-7D61-450C-9F32-C170A7CF87D1}" presName="Name0" presStyleCnt="0">
        <dgm:presLayoutVars>
          <dgm:dir/>
          <dgm:resizeHandles val="exact"/>
        </dgm:presLayoutVars>
      </dgm:prSet>
      <dgm:spPr/>
      <dgm:t>
        <a:bodyPr/>
        <a:lstStyle/>
        <a:p>
          <a:endParaRPr lang="fr-FR"/>
        </a:p>
      </dgm:t>
    </dgm:pt>
  </dgm:ptLst>
  <dgm:cxnLst>
    <dgm:cxn modelId="{32D3FC36-588A-4FD3-8D1C-245939692A20}" type="presOf" srcId="{AA4CF0B3-7D61-450C-9F32-C170A7CF87D1}" destId="{52658406-9C5A-41DC-86DC-F4A85E4F11AE}" srcOrd="0"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9EDD76-EC78-4DC8-96F1-53C7DEABEF4C}" type="doc">
      <dgm:prSet loTypeId="urn:microsoft.com/office/officeart/2005/8/layout/process5" loCatId="process" qsTypeId="urn:microsoft.com/office/officeart/2005/8/quickstyle/simple1" qsCatId="simple" csTypeId="urn:microsoft.com/office/officeart/2005/8/colors/colorful1#2" csCatId="colorful" phldr="1"/>
      <dgm:spPr/>
      <dgm:t>
        <a:bodyPr/>
        <a:lstStyle/>
        <a:p>
          <a:endParaRPr lang="fr-FR"/>
        </a:p>
      </dgm:t>
    </dgm:pt>
    <dgm:pt modelId="{75263B12-5A14-4F5B-ABA0-9B7A4ABE0920}">
      <dgm:prSet phldrT="[Texte]"/>
      <dgm:spPr/>
      <dgm:t>
        <a:bodyPr/>
        <a:lstStyle/>
        <a:p>
          <a:r>
            <a:rPr lang="fr-FR" dirty="0" smtClean="0"/>
            <a:t>Problématique</a:t>
          </a:r>
          <a:endParaRPr lang="fr-FR" dirty="0"/>
        </a:p>
      </dgm:t>
    </dgm:pt>
    <dgm:pt modelId="{A71C50C0-9F4B-4CD7-A2BB-665D3992A4AA}" type="parTrans" cxnId="{12C743C5-40CC-4169-85B9-A7DFD5FE8C16}">
      <dgm:prSet/>
      <dgm:spPr/>
      <dgm:t>
        <a:bodyPr/>
        <a:lstStyle/>
        <a:p>
          <a:endParaRPr lang="fr-FR"/>
        </a:p>
      </dgm:t>
    </dgm:pt>
    <dgm:pt modelId="{F77B0A54-443C-4594-9FE2-33CFB62E56FA}" type="sibTrans" cxnId="{12C743C5-40CC-4169-85B9-A7DFD5FE8C16}">
      <dgm:prSet/>
      <dgm:spPr/>
      <dgm:t>
        <a:bodyPr/>
        <a:lstStyle/>
        <a:p>
          <a:endParaRPr lang="fr-FR"/>
        </a:p>
      </dgm:t>
    </dgm:pt>
    <dgm:pt modelId="{22DF5CAF-93FB-4B03-B902-A55C03D6A0B4}">
      <dgm:prSet phldrT="[Texte]"/>
      <dgm:spPr/>
      <dgm:t>
        <a:bodyPr/>
        <a:lstStyle/>
        <a:p>
          <a:r>
            <a:rPr lang="fr-FR" dirty="0" smtClean="0"/>
            <a:t>Contraintes</a:t>
          </a:r>
          <a:endParaRPr lang="fr-FR" dirty="0"/>
        </a:p>
      </dgm:t>
    </dgm:pt>
    <dgm:pt modelId="{5ADC7667-FDC5-4E99-B7CD-1285093A39AE}" type="parTrans" cxnId="{7101542E-3E66-4E19-BE1B-D9B354806615}">
      <dgm:prSet/>
      <dgm:spPr/>
      <dgm:t>
        <a:bodyPr/>
        <a:lstStyle/>
        <a:p>
          <a:endParaRPr lang="fr-FR"/>
        </a:p>
      </dgm:t>
    </dgm:pt>
    <dgm:pt modelId="{987098E8-3BEA-4019-842A-D45E475152CF}" type="sibTrans" cxnId="{7101542E-3E66-4E19-BE1B-D9B354806615}">
      <dgm:prSet/>
      <dgm:spPr/>
      <dgm:t>
        <a:bodyPr/>
        <a:lstStyle/>
        <a:p>
          <a:endParaRPr lang="fr-FR"/>
        </a:p>
      </dgm:t>
    </dgm:pt>
    <dgm:pt modelId="{3BA4C7A3-ECB1-46BD-91A5-5379816484E3}">
      <dgm:prSet phldrT="[Texte]"/>
      <dgm:spPr/>
      <dgm:t>
        <a:bodyPr/>
        <a:lstStyle/>
        <a:p>
          <a:r>
            <a:rPr lang="fr-FR" dirty="0" smtClean="0"/>
            <a:t>Analyse</a:t>
          </a:r>
          <a:endParaRPr lang="fr-FR" dirty="0"/>
        </a:p>
      </dgm:t>
    </dgm:pt>
    <dgm:pt modelId="{6521B759-FB3F-494E-84E4-3F4B163A7A4A}" type="parTrans" cxnId="{997253D3-D7DA-44B2-89D1-17941B1818FC}">
      <dgm:prSet/>
      <dgm:spPr/>
      <dgm:t>
        <a:bodyPr/>
        <a:lstStyle/>
        <a:p>
          <a:endParaRPr lang="fr-FR"/>
        </a:p>
      </dgm:t>
    </dgm:pt>
    <dgm:pt modelId="{AD651E82-7086-4C31-8D74-C568D23027FA}" type="sibTrans" cxnId="{997253D3-D7DA-44B2-89D1-17941B1818FC}">
      <dgm:prSet/>
      <dgm:spPr/>
      <dgm:t>
        <a:bodyPr/>
        <a:lstStyle/>
        <a:p>
          <a:endParaRPr lang="fr-FR"/>
        </a:p>
      </dgm:t>
    </dgm:pt>
    <dgm:pt modelId="{CFE2D56E-14C3-423B-819F-E3CBD668A3AF}">
      <dgm:prSet phldrT="[Texte]"/>
      <dgm:spPr/>
      <dgm:t>
        <a:bodyPr/>
        <a:lstStyle/>
        <a:p>
          <a:r>
            <a:rPr lang="fr-FR" dirty="0" smtClean="0"/>
            <a:t>Solutions</a:t>
          </a:r>
          <a:endParaRPr lang="fr-FR" dirty="0"/>
        </a:p>
      </dgm:t>
    </dgm:pt>
    <dgm:pt modelId="{C91EB50C-D889-456D-BB3E-68C8C177B84D}" type="parTrans" cxnId="{FD860CC2-AAE6-4EF1-B82E-45CE6CFCED5B}">
      <dgm:prSet/>
      <dgm:spPr/>
      <dgm:t>
        <a:bodyPr/>
        <a:lstStyle/>
        <a:p>
          <a:endParaRPr lang="fr-FR"/>
        </a:p>
      </dgm:t>
    </dgm:pt>
    <dgm:pt modelId="{26E9ED2C-B2C8-418F-BE08-7C79504B5C54}" type="sibTrans" cxnId="{FD860CC2-AAE6-4EF1-B82E-45CE6CFCED5B}">
      <dgm:prSet/>
      <dgm:spPr/>
      <dgm:t>
        <a:bodyPr/>
        <a:lstStyle/>
        <a:p>
          <a:endParaRPr lang="fr-FR"/>
        </a:p>
      </dgm:t>
    </dgm:pt>
    <dgm:pt modelId="{0AD9654F-CE24-4CEC-837A-5B9CD6178600}">
      <dgm:prSet phldrT="[Texte]"/>
      <dgm:spPr/>
      <dgm:t>
        <a:bodyPr/>
        <a:lstStyle/>
        <a:p>
          <a:r>
            <a:rPr lang="fr-FR" dirty="0" smtClean="0"/>
            <a:t>Choix de la</a:t>
          </a:r>
        </a:p>
        <a:p>
          <a:r>
            <a:rPr lang="fr-FR" dirty="0" smtClean="0"/>
            <a:t> solution argumentée</a:t>
          </a:r>
          <a:endParaRPr lang="fr-FR" dirty="0"/>
        </a:p>
      </dgm:t>
    </dgm:pt>
    <dgm:pt modelId="{AF454155-FECF-43C4-8987-F92760E7F393}" type="parTrans" cxnId="{DB9525B7-D9CF-4F7E-B413-6B3D2827CA48}">
      <dgm:prSet/>
      <dgm:spPr/>
      <dgm:t>
        <a:bodyPr/>
        <a:lstStyle/>
        <a:p>
          <a:endParaRPr lang="fr-FR"/>
        </a:p>
      </dgm:t>
    </dgm:pt>
    <dgm:pt modelId="{D7507247-8C28-4886-8AEE-938DEE316039}" type="sibTrans" cxnId="{DB9525B7-D9CF-4F7E-B413-6B3D2827CA48}">
      <dgm:prSet/>
      <dgm:spPr/>
      <dgm:t>
        <a:bodyPr/>
        <a:lstStyle/>
        <a:p>
          <a:endParaRPr lang="fr-FR"/>
        </a:p>
      </dgm:t>
    </dgm:pt>
    <dgm:pt modelId="{CDFAAD9C-922A-45D3-9B8B-2239B328FBB0}">
      <dgm:prSet phldrT="[Texte]"/>
      <dgm:spPr>
        <a:solidFill>
          <a:srgbClr val="7030A0"/>
        </a:solidFill>
      </dgm:spPr>
      <dgm:t>
        <a:bodyPr/>
        <a:lstStyle/>
        <a:p>
          <a:r>
            <a:rPr lang="fr-FR" b="0" dirty="0" smtClean="0"/>
            <a:t>Réalisation du document professionnel</a:t>
          </a:r>
          <a:endParaRPr lang="fr-FR" b="0" dirty="0"/>
        </a:p>
      </dgm:t>
    </dgm:pt>
    <dgm:pt modelId="{DDF56886-AE09-4BCB-8D2E-35EB0B6EB553}" type="parTrans" cxnId="{542BAF9C-B054-41ED-850C-ECAE071BF471}">
      <dgm:prSet/>
      <dgm:spPr/>
      <dgm:t>
        <a:bodyPr/>
        <a:lstStyle/>
        <a:p>
          <a:endParaRPr lang="fr-FR"/>
        </a:p>
      </dgm:t>
    </dgm:pt>
    <dgm:pt modelId="{7D24E19A-B0C0-480C-B75D-B2B0359D7A89}" type="sibTrans" cxnId="{542BAF9C-B054-41ED-850C-ECAE071BF471}">
      <dgm:prSet/>
      <dgm:spPr/>
      <dgm:t>
        <a:bodyPr/>
        <a:lstStyle/>
        <a:p>
          <a:endParaRPr lang="fr-FR"/>
        </a:p>
      </dgm:t>
    </dgm:pt>
    <dgm:pt modelId="{2E0AAFAB-D136-48F6-A55E-492881AD558E}" type="pres">
      <dgm:prSet presAssocID="{D29EDD76-EC78-4DC8-96F1-53C7DEABEF4C}" presName="diagram" presStyleCnt="0">
        <dgm:presLayoutVars>
          <dgm:dir/>
          <dgm:resizeHandles val="exact"/>
        </dgm:presLayoutVars>
      </dgm:prSet>
      <dgm:spPr/>
      <dgm:t>
        <a:bodyPr/>
        <a:lstStyle/>
        <a:p>
          <a:endParaRPr lang="fr-FR"/>
        </a:p>
      </dgm:t>
    </dgm:pt>
    <dgm:pt modelId="{D66B4F4B-BC9B-43C2-8B90-1EC92E55801C}" type="pres">
      <dgm:prSet presAssocID="{75263B12-5A14-4F5B-ABA0-9B7A4ABE0920}" presName="node" presStyleLbl="node1" presStyleIdx="0" presStyleCnt="6">
        <dgm:presLayoutVars>
          <dgm:bulletEnabled val="1"/>
        </dgm:presLayoutVars>
      </dgm:prSet>
      <dgm:spPr/>
      <dgm:t>
        <a:bodyPr/>
        <a:lstStyle/>
        <a:p>
          <a:endParaRPr lang="fr-FR"/>
        </a:p>
      </dgm:t>
    </dgm:pt>
    <dgm:pt modelId="{CB1DB7DB-5188-4086-8ADD-8FD243D9EA05}" type="pres">
      <dgm:prSet presAssocID="{F77B0A54-443C-4594-9FE2-33CFB62E56FA}" presName="sibTrans" presStyleLbl="sibTrans2D1" presStyleIdx="0" presStyleCnt="5"/>
      <dgm:spPr/>
      <dgm:t>
        <a:bodyPr/>
        <a:lstStyle/>
        <a:p>
          <a:endParaRPr lang="fr-FR"/>
        </a:p>
      </dgm:t>
    </dgm:pt>
    <dgm:pt modelId="{E8EA6EFC-BA7F-4A25-A0DB-2E24E4A4ADCC}" type="pres">
      <dgm:prSet presAssocID="{F77B0A54-443C-4594-9FE2-33CFB62E56FA}" presName="connectorText" presStyleLbl="sibTrans2D1" presStyleIdx="0" presStyleCnt="5"/>
      <dgm:spPr/>
      <dgm:t>
        <a:bodyPr/>
        <a:lstStyle/>
        <a:p>
          <a:endParaRPr lang="fr-FR"/>
        </a:p>
      </dgm:t>
    </dgm:pt>
    <dgm:pt modelId="{1CCC06E2-0BB4-48ED-B3CC-55735E9E0C82}" type="pres">
      <dgm:prSet presAssocID="{22DF5CAF-93FB-4B03-B902-A55C03D6A0B4}" presName="node" presStyleLbl="node1" presStyleIdx="1" presStyleCnt="6">
        <dgm:presLayoutVars>
          <dgm:bulletEnabled val="1"/>
        </dgm:presLayoutVars>
      </dgm:prSet>
      <dgm:spPr/>
      <dgm:t>
        <a:bodyPr/>
        <a:lstStyle/>
        <a:p>
          <a:endParaRPr lang="fr-FR"/>
        </a:p>
      </dgm:t>
    </dgm:pt>
    <dgm:pt modelId="{F03A2A37-079F-4B4A-820F-142E632AF63A}" type="pres">
      <dgm:prSet presAssocID="{987098E8-3BEA-4019-842A-D45E475152CF}" presName="sibTrans" presStyleLbl="sibTrans2D1" presStyleIdx="1" presStyleCnt="5"/>
      <dgm:spPr/>
      <dgm:t>
        <a:bodyPr/>
        <a:lstStyle/>
        <a:p>
          <a:endParaRPr lang="fr-FR"/>
        </a:p>
      </dgm:t>
    </dgm:pt>
    <dgm:pt modelId="{5FDFAA2A-A2E3-41CA-B67D-8D0F89220198}" type="pres">
      <dgm:prSet presAssocID="{987098E8-3BEA-4019-842A-D45E475152CF}" presName="connectorText" presStyleLbl="sibTrans2D1" presStyleIdx="1" presStyleCnt="5"/>
      <dgm:spPr/>
      <dgm:t>
        <a:bodyPr/>
        <a:lstStyle/>
        <a:p>
          <a:endParaRPr lang="fr-FR"/>
        </a:p>
      </dgm:t>
    </dgm:pt>
    <dgm:pt modelId="{44CCBF19-106B-4F03-8BCB-2DF05742639E}" type="pres">
      <dgm:prSet presAssocID="{3BA4C7A3-ECB1-46BD-91A5-5379816484E3}" presName="node" presStyleLbl="node1" presStyleIdx="2" presStyleCnt="6">
        <dgm:presLayoutVars>
          <dgm:bulletEnabled val="1"/>
        </dgm:presLayoutVars>
      </dgm:prSet>
      <dgm:spPr/>
      <dgm:t>
        <a:bodyPr/>
        <a:lstStyle/>
        <a:p>
          <a:endParaRPr lang="fr-FR"/>
        </a:p>
      </dgm:t>
    </dgm:pt>
    <dgm:pt modelId="{AB8E7C74-5E9E-450B-9EB3-7EE725CE41F2}" type="pres">
      <dgm:prSet presAssocID="{AD651E82-7086-4C31-8D74-C568D23027FA}" presName="sibTrans" presStyleLbl="sibTrans2D1" presStyleIdx="2" presStyleCnt="5"/>
      <dgm:spPr/>
      <dgm:t>
        <a:bodyPr/>
        <a:lstStyle/>
        <a:p>
          <a:endParaRPr lang="fr-FR"/>
        </a:p>
      </dgm:t>
    </dgm:pt>
    <dgm:pt modelId="{8BAD6BA7-1DBA-42A1-AF3A-52B0396BD762}" type="pres">
      <dgm:prSet presAssocID="{AD651E82-7086-4C31-8D74-C568D23027FA}" presName="connectorText" presStyleLbl="sibTrans2D1" presStyleIdx="2" presStyleCnt="5"/>
      <dgm:spPr/>
      <dgm:t>
        <a:bodyPr/>
        <a:lstStyle/>
        <a:p>
          <a:endParaRPr lang="fr-FR"/>
        </a:p>
      </dgm:t>
    </dgm:pt>
    <dgm:pt modelId="{A90ACAF7-E25A-42F8-94CB-1664AA005CA8}" type="pres">
      <dgm:prSet presAssocID="{CFE2D56E-14C3-423B-819F-E3CBD668A3AF}" presName="node" presStyleLbl="node1" presStyleIdx="3" presStyleCnt="6">
        <dgm:presLayoutVars>
          <dgm:bulletEnabled val="1"/>
        </dgm:presLayoutVars>
      </dgm:prSet>
      <dgm:spPr/>
      <dgm:t>
        <a:bodyPr/>
        <a:lstStyle/>
        <a:p>
          <a:endParaRPr lang="fr-FR"/>
        </a:p>
      </dgm:t>
    </dgm:pt>
    <dgm:pt modelId="{5AB393AF-820D-479D-B41F-376AA0295063}" type="pres">
      <dgm:prSet presAssocID="{26E9ED2C-B2C8-418F-BE08-7C79504B5C54}" presName="sibTrans" presStyleLbl="sibTrans2D1" presStyleIdx="3" presStyleCnt="5"/>
      <dgm:spPr/>
      <dgm:t>
        <a:bodyPr/>
        <a:lstStyle/>
        <a:p>
          <a:endParaRPr lang="fr-FR"/>
        </a:p>
      </dgm:t>
    </dgm:pt>
    <dgm:pt modelId="{536E9C82-32A8-46A5-8275-197F4342AB16}" type="pres">
      <dgm:prSet presAssocID="{26E9ED2C-B2C8-418F-BE08-7C79504B5C54}" presName="connectorText" presStyleLbl="sibTrans2D1" presStyleIdx="3" presStyleCnt="5"/>
      <dgm:spPr/>
      <dgm:t>
        <a:bodyPr/>
        <a:lstStyle/>
        <a:p>
          <a:endParaRPr lang="fr-FR"/>
        </a:p>
      </dgm:t>
    </dgm:pt>
    <dgm:pt modelId="{2AD72F35-C354-4DCA-983A-4CCD6EAF3C16}" type="pres">
      <dgm:prSet presAssocID="{0AD9654F-CE24-4CEC-837A-5B9CD6178600}" presName="node" presStyleLbl="node1" presStyleIdx="4" presStyleCnt="6">
        <dgm:presLayoutVars>
          <dgm:bulletEnabled val="1"/>
        </dgm:presLayoutVars>
      </dgm:prSet>
      <dgm:spPr/>
      <dgm:t>
        <a:bodyPr/>
        <a:lstStyle/>
        <a:p>
          <a:endParaRPr lang="fr-FR"/>
        </a:p>
      </dgm:t>
    </dgm:pt>
    <dgm:pt modelId="{EAB44638-6626-406E-8FF8-4D46E339F9EA}" type="pres">
      <dgm:prSet presAssocID="{D7507247-8C28-4886-8AEE-938DEE316039}" presName="sibTrans" presStyleLbl="sibTrans2D1" presStyleIdx="4" presStyleCnt="5"/>
      <dgm:spPr/>
      <dgm:t>
        <a:bodyPr/>
        <a:lstStyle/>
        <a:p>
          <a:endParaRPr lang="fr-FR"/>
        </a:p>
      </dgm:t>
    </dgm:pt>
    <dgm:pt modelId="{C6D96BAF-7A5E-4CD0-8620-79601337CBB7}" type="pres">
      <dgm:prSet presAssocID="{D7507247-8C28-4886-8AEE-938DEE316039}" presName="connectorText" presStyleLbl="sibTrans2D1" presStyleIdx="4" presStyleCnt="5"/>
      <dgm:spPr/>
      <dgm:t>
        <a:bodyPr/>
        <a:lstStyle/>
        <a:p>
          <a:endParaRPr lang="fr-FR"/>
        </a:p>
      </dgm:t>
    </dgm:pt>
    <dgm:pt modelId="{A0B36B5F-C5EC-49D1-AF95-AF0CDC940493}" type="pres">
      <dgm:prSet presAssocID="{CDFAAD9C-922A-45D3-9B8B-2239B328FBB0}" presName="node" presStyleLbl="node1" presStyleIdx="5" presStyleCnt="6" custLinFactNeighborX="-335" custLinFactNeighborY="2991">
        <dgm:presLayoutVars>
          <dgm:bulletEnabled val="1"/>
        </dgm:presLayoutVars>
      </dgm:prSet>
      <dgm:spPr/>
      <dgm:t>
        <a:bodyPr/>
        <a:lstStyle/>
        <a:p>
          <a:endParaRPr lang="fr-FR"/>
        </a:p>
      </dgm:t>
    </dgm:pt>
  </dgm:ptLst>
  <dgm:cxnLst>
    <dgm:cxn modelId="{E14313ED-4101-4611-9489-1CC0FAEF6C8F}" type="presOf" srcId="{F77B0A54-443C-4594-9FE2-33CFB62E56FA}" destId="{CB1DB7DB-5188-4086-8ADD-8FD243D9EA05}" srcOrd="0" destOrd="0" presId="urn:microsoft.com/office/officeart/2005/8/layout/process5"/>
    <dgm:cxn modelId="{83000AFC-1346-4BFE-B12A-B77F13270905}" type="presOf" srcId="{26E9ED2C-B2C8-418F-BE08-7C79504B5C54}" destId="{5AB393AF-820D-479D-B41F-376AA0295063}" srcOrd="0" destOrd="0" presId="urn:microsoft.com/office/officeart/2005/8/layout/process5"/>
    <dgm:cxn modelId="{85C2401F-215B-42F1-AC34-7659406FD96E}" type="presOf" srcId="{AD651E82-7086-4C31-8D74-C568D23027FA}" destId="{AB8E7C74-5E9E-450B-9EB3-7EE725CE41F2}" srcOrd="0" destOrd="0" presId="urn:microsoft.com/office/officeart/2005/8/layout/process5"/>
    <dgm:cxn modelId="{789DA89B-0B2E-4F69-A8DF-64C2710F036E}" type="presOf" srcId="{26E9ED2C-B2C8-418F-BE08-7C79504B5C54}" destId="{536E9C82-32A8-46A5-8275-197F4342AB16}" srcOrd="1" destOrd="0" presId="urn:microsoft.com/office/officeart/2005/8/layout/process5"/>
    <dgm:cxn modelId="{997253D3-D7DA-44B2-89D1-17941B1818FC}" srcId="{D29EDD76-EC78-4DC8-96F1-53C7DEABEF4C}" destId="{3BA4C7A3-ECB1-46BD-91A5-5379816484E3}" srcOrd="2" destOrd="0" parTransId="{6521B759-FB3F-494E-84E4-3F4B163A7A4A}" sibTransId="{AD651E82-7086-4C31-8D74-C568D23027FA}"/>
    <dgm:cxn modelId="{83788444-2A25-4699-A044-2E0F0DFA0BDD}" type="presOf" srcId="{CDFAAD9C-922A-45D3-9B8B-2239B328FBB0}" destId="{A0B36B5F-C5EC-49D1-AF95-AF0CDC940493}" srcOrd="0" destOrd="0" presId="urn:microsoft.com/office/officeart/2005/8/layout/process5"/>
    <dgm:cxn modelId="{7101542E-3E66-4E19-BE1B-D9B354806615}" srcId="{D29EDD76-EC78-4DC8-96F1-53C7DEABEF4C}" destId="{22DF5CAF-93FB-4B03-B902-A55C03D6A0B4}" srcOrd="1" destOrd="0" parTransId="{5ADC7667-FDC5-4E99-B7CD-1285093A39AE}" sibTransId="{987098E8-3BEA-4019-842A-D45E475152CF}"/>
    <dgm:cxn modelId="{4E8BD0C2-BEEF-4302-A503-43715DF8B422}" type="presOf" srcId="{987098E8-3BEA-4019-842A-D45E475152CF}" destId="{5FDFAA2A-A2E3-41CA-B67D-8D0F89220198}" srcOrd="1" destOrd="0" presId="urn:microsoft.com/office/officeart/2005/8/layout/process5"/>
    <dgm:cxn modelId="{FD860CC2-AAE6-4EF1-B82E-45CE6CFCED5B}" srcId="{D29EDD76-EC78-4DC8-96F1-53C7DEABEF4C}" destId="{CFE2D56E-14C3-423B-819F-E3CBD668A3AF}" srcOrd="3" destOrd="0" parTransId="{C91EB50C-D889-456D-BB3E-68C8C177B84D}" sibTransId="{26E9ED2C-B2C8-418F-BE08-7C79504B5C54}"/>
    <dgm:cxn modelId="{698B84B4-F795-48C0-AFAE-F4A606879DC7}" type="presOf" srcId="{D7507247-8C28-4886-8AEE-938DEE316039}" destId="{C6D96BAF-7A5E-4CD0-8620-79601337CBB7}" srcOrd="1" destOrd="0" presId="urn:microsoft.com/office/officeart/2005/8/layout/process5"/>
    <dgm:cxn modelId="{1B9F2F25-BF5D-46B9-A35B-E757A345F437}" type="presOf" srcId="{22DF5CAF-93FB-4B03-B902-A55C03D6A0B4}" destId="{1CCC06E2-0BB4-48ED-B3CC-55735E9E0C82}" srcOrd="0" destOrd="0" presId="urn:microsoft.com/office/officeart/2005/8/layout/process5"/>
    <dgm:cxn modelId="{FCA8788D-9C20-4EB9-A079-15E6D5351B91}" type="presOf" srcId="{D29EDD76-EC78-4DC8-96F1-53C7DEABEF4C}" destId="{2E0AAFAB-D136-48F6-A55E-492881AD558E}" srcOrd="0" destOrd="0" presId="urn:microsoft.com/office/officeart/2005/8/layout/process5"/>
    <dgm:cxn modelId="{12C743C5-40CC-4169-85B9-A7DFD5FE8C16}" srcId="{D29EDD76-EC78-4DC8-96F1-53C7DEABEF4C}" destId="{75263B12-5A14-4F5B-ABA0-9B7A4ABE0920}" srcOrd="0" destOrd="0" parTransId="{A71C50C0-9F4B-4CD7-A2BB-665D3992A4AA}" sibTransId="{F77B0A54-443C-4594-9FE2-33CFB62E56FA}"/>
    <dgm:cxn modelId="{344445B4-1063-42C2-908A-FC13F85A88A0}" type="presOf" srcId="{F77B0A54-443C-4594-9FE2-33CFB62E56FA}" destId="{E8EA6EFC-BA7F-4A25-A0DB-2E24E4A4ADCC}" srcOrd="1" destOrd="0" presId="urn:microsoft.com/office/officeart/2005/8/layout/process5"/>
    <dgm:cxn modelId="{DB9525B7-D9CF-4F7E-B413-6B3D2827CA48}" srcId="{D29EDD76-EC78-4DC8-96F1-53C7DEABEF4C}" destId="{0AD9654F-CE24-4CEC-837A-5B9CD6178600}" srcOrd="4" destOrd="0" parTransId="{AF454155-FECF-43C4-8987-F92760E7F393}" sibTransId="{D7507247-8C28-4886-8AEE-938DEE316039}"/>
    <dgm:cxn modelId="{FA643694-5BEC-47A3-BCED-1E7112166FC4}" type="presOf" srcId="{D7507247-8C28-4886-8AEE-938DEE316039}" destId="{EAB44638-6626-406E-8FF8-4D46E339F9EA}" srcOrd="0" destOrd="0" presId="urn:microsoft.com/office/officeart/2005/8/layout/process5"/>
    <dgm:cxn modelId="{04F6C826-E424-4038-BBC7-B3841C23D8E0}" type="presOf" srcId="{987098E8-3BEA-4019-842A-D45E475152CF}" destId="{F03A2A37-079F-4B4A-820F-142E632AF63A}" srcOrd="0" destOrd="0" presId="urn:microsoft.com/office/officeart/2005/8/layout/process5"/>
    <dgm:cxn modelId="{9FDB195B-42EB-405C-8A3E-449CE7818FAF}" type="presOf" srcId="{75263B12-5A14-4F5B-ABA0-9B7A4ABE0920}" destId="{D66B4F4B-BC9B-43C2-8B90-1EC92E55801C}" srcOrd="0" destOrd="0" presId="urn:microsoft.com/office/officeart/2005/8/layout/process5"/>
    <dgm:cxn modelId="{40343CF1-5785-4596-953B-8B27D98665C9}" type="presOf" srcId="{3BA4C7A3-ECB1-46BD-91A5-5379816484E3}" destId="{44CCBF19-106B-4F03-8BCB-2DF05742639E}" srcOrd="0" destOrd="0" presId="urn:microsoft.com/office/officeart/2005/8/layout/process5"/>
    <dgm:cxn modelId="{ABB27239-B55D-4738-ABD4-8F647483E044}" type="presOf" srcId="{AD651E82-7086-4C31-8D74-C568D23027FA}" destId="{8BAD6BA7-1DBA-42A1-AF3A-52B0396BD762}" srcOrd="1" destOrd="0" presId="urn:microsoft.com/office/officeart/2005/8/layout/process5"/>
    <dgm:cxn modelId="{BA050660-ED08-47AA-846B-94D606EE039F}" type="presOf" srcId="{0AD9654F-CE24-4CEC-837A-5B9CD6178600}" destId="{2AD72F35-C354-4DCA-983A-4CCD6EAF3C16}" srcOrd="0" destOrd="0" presId="urn:microsoft.com/office/officeart/2005/8/layout/process5"/>
    <dgm:cxn modelId="{80F38285-7C86-43F6-80D6-C0B5864EE0DA}" type="presOf" srcId="{CFE2D56E-14C3-423B-819F-E3CBD668A3AF}" destId="{A90ACAF7-E25A-42F8-94CB-1664AA005CA8}" srcOrd="0" destOrd="0" presId="urn:microsoft.com/office/officeart/2005/8/layout/process5"/>
    <dgm:cxn modelId="{542BAF9C-B054-41ED-850C-ECAE071BF471}" srcId="{D29EDD76-EC78-4DC8-96F1-53C7DEABEF4C}" destId="{CDFAAD9C-922A-45D3-9B8B-2239B328FBB0}" srcOrd="5" destOrd="0" parTransId="{DDF56886-AE09-4BCB-8D2E-35EB0B6EB553}" sibTransId="{7D24E19A-B0C0-480C-B75D-B2B0359D7A89}"/>
    <dgm:cxn modelId="{B029DA06-2334-46D1-B26E-642F68935AFE}" type="presParOf" srcId="{2E0AAFAB-D136-48F6-A55E-492881AD558E}" destId="{D66B4F4B-BC9B-43C2-8B90-1EC92E55801C}" srcOrd="0" destOrd="0" presId="urn:microsoft.com/office/officeart/2005/8/layout/process5"/>
    <dgm:cxn modelId="{8ABFF1CB-8346-4559-8D78-CA8D31FE70DC}" type="presParOf" srcId="{2E0AAFAB-D136-48F6-A55E-492881AD558E}" destId="{CB1DB7DB-5188-4086-8ADD-8FD243D9EA05}" srcOrd="1" destOrd="0" presId="urn:microsoft.com/office/officeart/2005/8/layout/process5"/>
    <dgm:cxn modelId="{B0DDC6EA-FB57-4277-A4D6-D59CDF6F5F15}" type="presParOf" srcId="{CB1DB7DB-5188-4086-8ADD-8FD243D9EA05}" destId="{E8EA6EFC-BA7F-4A25-A0DB-2E24E4A4ADCC}" srcOrd="0" destOrd="0" presId="urn:microsoft.com/office/officeart/2005/8/layout/process5"/>
    <dgm:cxn modelId="{71D4B70B-9D64-45FF-85AC-3598D4680202}" type="presParOf" srcId="{2E0AAFAB-D136-48F6-A55E-492881AD558E}" destId="{1CCC06E2-0BB4-48ED-B3CC-55735E9E0C82}" srcOrd="2" destOrd="0" presId="urn:microsoft.com/office/officeart/2005/8/layout/process5"/>
    <dgm:cxn modelId="{1C00C93D-25D4-4E31-90F4-883E8AE7AF58}" type="presParOf" srcId="{2E0AAFAB-D136-48F6-A55E-492881AD558E}" destId="{F03A2A37-079F-4B4A-820F-142E632AF63A}" srcOrd="3" destOrd="0" presId="urn:microsoft.com/office/officeart/2005/8/layout/process5"/>
    <dgm:cxn modelId="{1AD91773-EDB5-4B2B-80AD-E781AE3C47B5}" type="presParOf" srcId="{F03A2A37-079F-4B4A-820F-142E632AF63A}" destId="{5FDFAA2A-A2E3-41CA-B67D-8D0F89220198}" srcOrd="0" destOrd="0" presId="urn:microsoft.com/office/officeart/2005/8/layout/process5"/>
    <dgm:cxn modelId="{019749B9-6DB1-46FF-AB47-CB8282CB878C}" type="presParOf" srcId="{2E0AAFAB-D136-48F6-A55E-492881AD558E}" destId="{44CCBF19-106B-4F03-8BCB-2DF05742639E}" srcOrd="4" destOrd="0" presId="urn:microsoft.com/office/officeart/2005/8/layout/process5"/>
    <dgm:cxn modelId="{157AB759-B2F1-4CFE-BDDB-95B7A220992B}" type="presParOf" srcId="{2E0AAFAB-D136-48F6-A55E-492881AD558E}" destId="{AB8E7C74-5E9E-450B-9EB3-7EE725CE41F2}" srcOrd="5" destOrd="0" presId="urn:microsoft.com/office/officeart/2005/8/layout/process5"/>
    <dgm:cxn modelId="{03AA4BC5-D07B-4261-B973-54FF4AA5B307}" type="presParOf" srcId="{AB8E7C74-5E9E-450B-9EB3-7EE725CE41F2}" destId="{8BAD6BA7-1DBA-42A1-AF3A-52B0396BD762}" srcOrd="0" destOrd="0" presId="urn:microsoft.com/office/officeart/2005/8/layout/process5"/>
    <dgm:cxn modelId="{6376F181-EDEB-4707-9ADD-569F1745EC26}" type="presParOf" srcId="{2E0AAFAB-D136-48F6-A55E-492881AD558E}" destId="{A90ACAF7-E25A-42F8-94CB-1664AA005CA8}" srcOrd="6" destOrd="0" presId="urn:microsoft.com/office/officeart/2005/8/layout/process5"/>
    <dgm:cxn modelId="{BACF459E-510D-474F-8A52-09739264BB80}" type="presParOf" srcId="{2E0AAFAB-D136-48F6-A55E-492881AD558E}" destId="{5AB393AF-820D-479D-B41F-376AA0295063}" srcOrd="7" destOrd="0" presId="urn:microsoft.com/office/officeart/2005/8/layout/process5"/>
    <dgm:cxn modelId="{1CA1908A-0950-4996-B4A2-6840CC18E902}" type="presParOf" srcId="{5AB393AF-820D-479D-B41F-376AA0295063}" destId="{536E9C82-32A8-46A5-8275-197F4342AB16}" srcOrd="0" destOrd="0" presId="urn:microsoft.com/office/officeart/2005/8/layout/process5"/>
    <dgm:cxn modelId="{29831E56-21E3-48FC-94B4-B4A9D3771127}" type="presParOf" srcId="{2E0AAFAB-D136-48F6-A55E-492881AD558E}" destId="{2AD72F35-C354-4DCA-983A-4CCD6EAF3C16}" srcOrd="8" destOrd="0" presId="urn:microsoft.com/office/officeart/2005/8/layout/process5"/>
    <dgm:cxn modelId="{C4D1FDF5-2C8A-4AE6-A804-1ED70BCB9814}" type="presParOf" srcId="{2E0AAFAB-D136-48F6-A55E-492881AD558E}" destId="{EAB44638-6626-406E-8FF8-4D46E339F9EA}" srcOrd="9" destOrd="0" presId="urn:microsoft.com/office/officeart/2005/8/layout/process5"/>
    <dgm:cxn modelId="{851C8236-1327-4ACD-903D-E863DE91AC4B}" type="presParOf" srcId="{EAB44638-6626-406E-8FF8-4D46E339F9EA}" destId="{C6D96BAF-7A5E-4CD0-8620-79601337CBB7}" srcOrd="0" destOrd="0" presId="urn:microsoft.com/office/officeart/2005/8/layout/process5"/>
    <dgm:cxn modelId="{D6746F7B-AB9D-4877-9BFE-D3DD6BDF9EC2}" type="presParOf" srcId="{2E0AAFAB-D136-48F6-A55E-492881AD558E}" destId="{A0B36B5F-C5EC-49D1-AF95-AF0CDC94049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CC41F-49E3-45CE-A1CB-3FCFE2982B71}">
      <dsp:nvSpPr>
        <dsp:cNvPr id="0" name=""/>
        <dsp:cNvSpPr/>
      </dsp:nvSpPr>
      <dsp:spPr>
        <a:xfrm>
          <a:off x="0" y="0"/>
          <a:ext cx="4988333" cy="947486"/>
        </a:xfrm>
        <a:prstGeom prst="roundRect">
          <a:avLst>
            <a:gd name="adj" fmla="val 10000"/>
          </a:avLst>
        </a:prstGeom>
        <a:solidFill>
          <a:srgbClr val="0332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 </a:t>
          </a:r>
          <a:r>
            <a:rPr lang="fr-FR" sz="1800" b="1" kern="1200" dirty="0" smtClean="0">
              <a:solidFill>
                <a:srgbClr val="FFC000"/>
              </a:solidFill>
            </a:rPr>
            <a:t>Des sources d’informations économiques, juridiques, organisationnelles</a:t>
          </a:r>
          <a:endParaRPr lang="fr-FR" sz="1800" b="1" kern="1200" dirty="0">
            <a:solidFill>
              <a:srgbClr val="FFC000"/>
            </a:solidFill>
          </a:endParaRPr>
        </a:p>
      </dsp:txBody>
      <dsp:txXfrm>
        <a:off x="1092415" y="0"/>
        <a:ext cx="3895917" cy="947486"/>
      </dsp:txXfrm>
    </dsp:sp>
    <dsp:sp modelId="{E88202FE-EE3E-4771-8F38-1CEDBEC9A18A}">
      <dsp:nvSpPr>
        <dsp:cNvPr id="0" name=""/>
        <dsp:cNvSpPr/>
      </dsp:nvSpPr>
      <dsp:spPr>
        <a:xfrm>
          <a:off x="94748" y="94748"/>
          <a:ext cx="997666" cy="75798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6D4A7-547D-45CA-97EA-AD931CFE03BE}">
      <dsp:nvSpPr>
        <dsp:cNvPr id="0" name=""/>
        <dsp:cNvSpPr/>
      </dsp:nvSpPr>
      <dsp:spPr>
        <a:xfrm>
          <a:off x="0" y="1042235"/>
          <a:ext cx="4988333" cy="947486"/>
        </a:xfrm>
        <a:prstGeom prst="roundRect">
          <a:avLst>
            <a:gd name="adj" fmla="val 10000"/>
          </a:avLst>
        </a:prstGeom>
        <a:solidFill>
          <a:srgbClr val="0332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 </a:t>
          </a:r>
          <a:r>
            <a:rPr lang="fr-FR" sz="1900" b="1" kern="1200" dirty="0" smtClean="0">
              <a:solidFill>
                <a:srgbClr val="FFC000"/>
              </a:solidFill>
            </a:rPr>
            <a:t>De la documentation contractuelle professionnelle  </a:t>
          </a:r>
          <a:endParaRPr lang="fr-FR" sz="1900" b="1" kern="1200" dirty="0">
            <a:solidFill>
              <a:srgbClr val="FFC000"/>
            </a:solidFill>
          </a:endParaRPr>
        </a:p>
      </dsp:txBody>
      <dsp:txXfrm>
        <a:off x="1092415" y="1042235"/>
        <a:ext cx="3895917" cy="947486"/>
      </dsp:txXfrm>
    </dsp:sp>
    <dsp:sp modelId="{9DBEE234-4519-487B-AA92-C9BDEC7F431C}">
      <dsp:nvSpPr>
        <dsp:cNvPr id="0" name=""/>
        <dsp:cNvSpPr/>
      </dsp:nvSpPr>
      <dsp:spPr>
        <a:xfrm>
          <a:off x="103129" y="1125932"/>
          <a:ext cx="997666" cy="757989"/>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9000" b="-9000"/>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726C612-6DA2-4A4F-9046-CBBD3AB41960}">
      <dsp:nvSpPr>
        <dsp:cNvPr id="0" name=""/>
        <dsp:cNvSpPr/>
      </dsp:nvSpPr>
      <dsp:spPr>
        <a:xfrm>
          <a:off x="0" y="1967048"/>
          <a:ext cx="4988333" cy="947486"/>
        </a:xfrm>
        <a:prstGeom prst="roundRect">
          <a:avLst>
            <a:gd name="adj" fmla="val 10000"/>
          </a:avLst>
        </a:prstGeom>
        <a:solidFill>
          <a:srgbClr val="0332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 </a:t>
          </a:r>
          <a:r>
            <a:rPr lang="fr-FR" sz="1900" b="1" kern="1200" dirty="0" smtClean="0">
              <a:solidFill>
                <a:srgbClr val="FFC000"/>
              </a:solidFill>
            </a:rPr>
            <a:t>De la documentation technique professionnelle liée aux activités   </a:t>
          </a:r>
          <a:endParaRPr lang="fr-FR" sz="1900" b="1" kern="1200" dirty="0">
            <a:solidFill>
              <a:srgbClr val="FFC000"/>
            </a:solidFill>
          </a:endParaRPr>
        </a:p>
      </dsp:txBody>
      <dsp:txXfrm>
        <a:off x="1092415" y="1967048"/>
        <a:ext cx="3895917" cy="947486"/>
      </dsp:txXfrm>
    </dsp:sp>
    <dsp:sp modelId="{2C04609C-6713-4232-8FC9-CCFE175EF131}">
      <dsp:nvSpPr>
        <dsp:cNvPr id="0" name=""/>
        <dsp:cNvSpPr/>
      </dsp:nvSpPr>
      <dsp:spPr>
        <a:xfrm>
          <a:off x="94748" y="2024619"/>
          <a:ext cx="997666" cy="806242"/>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1181C-7057-4D9C-A5CD-46330368DBDE}">
      <dsp:nvSpPr>
        <dsp:cNvPr id="0" name=""/>
        <dsp:cNvSpPr/>
      </dsp:nvSpPr>
      <dsp:spPr>
        <a:xfrm>
          <a:off x="377047" y="4056"/>
          <a:ext cx="656807" cy="653215"/>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C.G.V</a:t>
          </a:r>
          <a:endParaRPr lang="fr-FR" sz="600" kern="1200" dirty="0"/>
        </a:p>
      </dsp:txBody>
      <dsp:txXfrm>
        <a:off x="541249" y="330664"/>
        <a:ext cx="328403" cy="326607"/>
      </dsp:txXfrm>
    </dsp:sp>
    <dsp:sp modelId="{6C236B77-F1AD-46CD-96B6-FB68B89F0156}">
      <dsp:nvSpPr>
        <dsp:cNvPr id="0" name=""/>
        <dsp:cNvSpPr/>
      </dsp:nvSpPr>
      <dsp:spPr>
        <a:xfrm>
          <a:off x="22247" y="636989"/>
          <a:ext cx="719869" cy="669440"/>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C.G.L</a:t>
          </a:r>
          <a:endParaRPr lang="fr-FR" sz="600" kern="1200" dirty="0"/>
        </a:p>
      </dsp:txBody>
      <dsp:txXfrm>
        <a:off x="202214" y="971709"/>
        <a:ext cx="359935" cy="334720"/>
      </dsp:txXfrm>
    </dsp:sp>
    <dsp:sp modelId="{CF8DA22A-3B82-44C1-B1D1-F03019A3CEFB}">
      <dsp:nvSpPr>
        <dsp:cNvPr id="0" name=""/>
        <dsp:cNvSpPr/>
      </dsp:nvSpPr>
      <dsp:spPr>
        <a:xfrm rot="10800000">
          <a:off x="365270" y="653215"/>
          <a:ext cx="653215" cy="653215"/>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C.G.M</a:t>
          </a:r>
          <a:endParaRPr lang="fr-FR" sz="600" kern="1200" dirty="0"/>
        </a:p>
      </dsp:txBody>
      <dsp:txXfrm rot="10800000">
        <a:off x="528574" y="653215"/>
        <a:ext cx="326607" cy="326607"/>
      </dsp:txXfrm>
    </dsp:sp>
    <dsp:sp modelId="{CB22C9FF-5F84-48D9-A0EC-0636A4EAE8D7}">
      <dsp:nvSpPr>
        <dsp:cNvPr id="0" name=""/>
        <dsp:cNvSpPr/>
      </dsp:nvSpPr>
      <dsp:spPr>
        <a:xfrm>
          <a:off x="707959" y="653215"/>
          <a:ext cx="653215" cy="653215"/>
        </a:xfrm>
        <a:prstGeom prst="triangl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smtClean="0"/>
            <a:t>Normes</a:t>
          </a:r>
          <a:endParaRPr lang="fr-FR" sz="600" kern="1200" dirty="0"/>
        </a:p>
      </dsp:txBody>
      <dsp:txXfrm>
        <a:off x="871263" y="979823"/>
        <a:ext cx="326607" cy="326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B4F4B-BC9B-43C2-8B90-1EC92E55801C}">
      <dsp:nvSpPr>
        <dsp:cNvPr id="0" name=""/>
        <dsp:cNvSpPr/>
      </dsp:nvSpPr>
      <dsp:spPr>
        <a:xfrm>
          <a:off x="5357" y="750887"/>
          <a:ext cx="1601390" cy="9608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Problématique</a:t>
          </a:r>
          <a:endParaRPr lang="fr-FR" sz="1600" kern="1200" dirty="0"/>
        </a:p>
      </dsp:txBody>
      <dsp:txXfrm>
        <a:off x="33499" y="779029"/>
        <a:ext cx="1545106" cy="904550"/>
      </dsp:txXfrm>
    </dsp:sp>
    <dsp:sp modelId="{CB1DB7DB-5188-4086-8ADD-8FD243D9EA05}">
      <dsp:nvSpPr>
        <dsp:cNvPr id="0" name=""/>
        <dsp:cNvSpPr/>
      </dsp:nvSpPr>
      <dsp:spPr>
        <a:xfrm>
          <a:off x="1747670" y="1032732"/>
          <a:ext cx="339494"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747670" y="1112161"/>
        <a:ext cx="237646" cy="238286"/>
      </dsp:txXfrm>
    </dsp:sp>
    <dsp:sp modelId="{1CCC06E2-0BB4-48ED-B3CC-55735E9E0C82}">
      <dsp:nvSpPr>
        <dsp:cNvPr id="0" name=""/>
        <dsp:cNvSpPr/>
      </dsp:nvSpPr>
      <dsp:spPr>
        <a:xfrm>
          <a:off x="2247304" y="750887"/>
          <a:ext cx="1601390" cy="9608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Contraintes</a:t>
          </a:r>
          <a:endParaRPr lang="fr-FR" sz="1600" kern="1200" dirty="0"/>
        </a:p>
      </dsp:txBody>
      <dsp:txXfrm>
        <a:off x="2275446" y="779029"/>
        <a:ext cx="1545106" cy="904550"/>
      </dsp:txXfrm>
    </dsp:sp>
    <dsp:sp modelId="{F03A2A37-079F-4B4A-820F-142E632AF63A}">
      <dsp:nvSpPr>
        <dsp:cNvPr id="0" name=""/>
        <dsp:cNvSpPr/>
      </dsp:nvSpPr>
      <dsp:spPr>
        <a:xfrm>
          <a:off x="3989617" y="1032732"/>
          <a:ext cx="339494" cy="3971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989617" y="1112161"/>
        <a:ext cx="237646" cy="238286"/>
      </dsp:txXfrm>
    </dsp:sp>
    <dsp:sp modelId="{44CCBF19-106B-4F03-8BCB-2DF05742639E}">
      <dsp:nvSpPr>
        <dsp:cNvPr id="0" name=""/>
        <dsp:cNvSpPr/>
      </dsp:nvSpPr>
      <dsp:spPr>
        <a:xfrm>
          <a:off x="4489251" y="750887"/>
          <a:ext cx="1601390" cy="9608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Analyse</a:t>
          </a:r>
          <a:endParaRPr lang="fr-FR" sz="1600" kern="1200" dirty="0"/>
        </a:p>
      </dsp:txBody>
      <dsp:txXfrm>
        <a:off x="4517393" y="779029"/>
        <a:ext cx="1545106" cy="904550"/>
      </dsp:txXfrm>
    </dsp:sp>
    <dsp:sp modelId="{AB8E7C74-5E9E-450B-9EB3-7EE725CE41F2}">
      <dsp:nvSpPr>
        <dsp:cNvPr id="0" name=""/>
        <dsp:cNvSpPr/>
      </dsp:nvSpPr>
      <dsp:spPr>
        <a:xfrm rot="5400000">
          <a:off x="5120199" y="1823819"/>
          <a:ext cx="339494"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5400000">
        <a:off x="5170803" y="1852644"/>
        <a:ext cx="238286" cy="237646"/>
      </dsp:txXfrm>
    </dsp:sp>
    <dsp:sp modelId="{A90ACAF7-E25A-42F8-94CB-1664AA005CA8}">
      <dsp:nvSpPr>
        <dsp:cNvPr id="0" name=""/>
        <dsp:cNvSpPr/>
      </dsp:nvSpPr>
      <dsp:spPr>
        <a:xfrm>
          <a:off x="4489251" y="2352278"/>
          <a:ext cx="1601390" cy="960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Solutions</a:t>
          </a:r>
          <a:endParaRPr lang="fr-FR" sz="1600" kern="1200" dirty="0"/>
        </a:p>
      </dsp:txBody>
      <dsp:txXfrm>
        <a:off x="4517393" y="2380420"/>
        <a:ext cx="1545106" cy="904550"/>
      </dsp:txXfrm>
    </dsp:sp>
    <dsp:sp modelId="{5AB393AF-820D-479D-B41F-376AA0295063}">
      <dsp:nvSpPr>
        <dsp:cNvPr id="0" name=""/>
        <dsp:cNvSpPr/>
      </dsp:nvSpPr>
      <dsp:spPr>
        <a:xfrm rot="10800000">
          <a:off x="4008834" y="2634122"/>
          <a:ext cx="339494"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4110682" y="2713551"/>
        <a:ext cx="237646" cy="238286"/>
      </dsp:txXfrm>
    </dsp:sp>
    <dsp:sp modelId="{2AD72F35-C354-4DCA-983A-4CCD6EAF3C16}">
      <dsp:nvSpPr>
        <dsp:cNvPr id="0" name=""/>
        <dsp:cNvSpPr/>
      </dsp:nvSpPr>
      <dsp:spPr>
        <a:xfrm>
          <a:off x="2247304" y="2352278"/>
          <a:ext cx="1601390" cy="96083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Choix de la</a:t>
          </a:r>
        </a:p>
        <a:p>
          <a:pPr lvl="0" algn="ctr" defTabSz="711200">
            <a:lnSpc>
              <a:spcPct val="90000"/>
            </a:lnSpc>
            <a:spcBef>
              <a:spcPct val="0"/>
            </a:spcBef>
            <a:spcAft>
              <a:spcPct val="35000"/>
            </a:spcAft>
          </a:pPr>
          <a:r>
            <a:rPr lang="fr-FR" sz="1600" kern="1200" dirty="0" smtClean="0"/>
            <a:t> solution argumentée</a:t>
          </a:r>
          <a:endParaRPr lang="fr-FR" sz="1600" kern="1200" dirty="0"/>
        </a:p>
      </dsp:txBody>
      <dsp:txXfrm>
        <a:off x="2275446" y="2380420"/>
        <a:ext cx="1545106" cy="904550"/>
      </dsp:txXfrm>
    </dsp:sp>
    <dsp:sp modelId="{EAB44638-6626-406E-8FF8-4D46E339F9EA}">
      <dsp:nvSpPr>
        <dsp:cNvPr id="0" name=""/>
        <dsp:cNvSpPr/>
      </dsp:nvSpPr>
      <dsp:spPr>
        <a:xfrm rot="10756040">
          <a:off x="1762855" y="2648368"/>
          <a:ext cx="342362" cy="39714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1865560" y="2727140"/>
        <a:ext cx="239653" cy="238286"/>
      </dsp:txXfrm>
    </dsp:sp>
    <dsp:sp modelId="{A0B36B5F-C5EC-49D1-AF95-AF0CDC940493}">
      <dsp:nvSpPr>
        <dsp:cNvPr id="0" name=""/>
        <dsp:cNvSpPr/>
      </dsp:nvSpPr>
      <dsp:spPr>
        <a:xfrm>
          <a:off x="0" y="2381016"/>
          <a:ext cx="1601390" cy="96083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Réalisation du document professionnel</a:t>
          </a:r>
          <a:endParaRPr lang="fr-FR" sz="1600" b="0" kern="1200" dirty="0"/>
        </a:p>
      </dsp:txBody>
      <dsp:txXfrm>
        <a:off x="28142" y="2409158"/>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1F9F2E-0739-604D-A36C-A912005F805A}" type="datetimeFigureOut">
              <a:rPr lang="fr-FR" smtClean="0"/>
              <a:pPr/>
              <a:t>22/03/2017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63DD46-3D98-594B-95E1-E62DC6C4CDC5}" type="slidenum">
              <a:rPr lang="fr-FR" smtClean="0"/>
              <a:pPr/>
              <a:t>‹N°›</a:t>
            </a:fld>
            <a:endParaRPr lang="fr-FR"/>
          </a:p>
        </p:txBody>
      </p:sp>
    </p:spTree>
    <p:extLst>
      <p:ext uri="{BB962C8B-B14F-4D97-AF65-F5344CB8AC3E}">
        <p14:creationId xmlns:p14="http://schemas.microsoft.com/office/powerpoint/2010/main" val="425873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F745B-3C59-B940-8B25-CDB714969F3B}" type="datetimeFigureOut">
              <a:rPr lang="fr-FR" smtClean="0"/>
              <a:pPr/>
              <a:t>22/03/2017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40091-759D-C342-B57E-51E1F6BECBDA}" type="slidenum">
              <a:rPr lang="fr-FR" smtClean="0"/>
              <a:pPr/>
              <a:t>‹N°›</a:t>
            </a:fld>
            <a:endParaRPr lang="fr-FR"/>
          </a:p>
        </p:txBody>
      </p:sp>
    </p:spTree>
    <p:extLst>
      <p:ext uri="{BB962C8B-B14F-4D97-AF65-F5344CB8AC3E}">
        <p14:creationId xmlns:p14="http://schemas.microsoft.com/office/powerpoint/2010/main" val="1467165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Avantages solution S3:</a:t>
            </a:r>
          </a:p>
          <a:p>
            <a:r>
              <a:rPr lang="fr-FR" dirty="0" smtClean="0"/>
              <a:t>la première partie du stage permet une découverte de l’entreprise et amène l’étudiant à des questionnements</a:t>
            </a:r>
          </a:p>
          <a:p>
            <a:r>
              <a:rPr lang="fr-FR" dirty="0" smtClean="0"/>
              <a:t>La période scolaire qui suit à partir de septembre permet l’exploitation de acquis du stage (SII et Eco-gestion) et d’apporter des réponses aux questions des étudiants,</a:t>
            </a:r>
          </a:p>
          <a:p>
            <a:r>
              <a:rPr lang="fr-FR" dirty="0" smtClean="0"/>
              <a:t>La deuxième partie du stage positionnée entre</a:t>
            </a:r>
            <a:r>
              <a:rPr lang="fr-FR" baseline="0" dirty="0" smtClean="0"/>
              <a:t> octobre et décembre permet à l’étudiant de mettre en pratique les apports de l’équipe pédagogique et de définir le support du projet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28738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0FA756-EDDE-46CE-ACBE-919B66744386}" type="slidenum">
              <a:rPr lang="fr-FR">
                <a:solidFill>
                  <a:prstClr val="black"/>
                </a:solidFill>
              </a:rPr>
              <a:pPr>
                <a:defRPr/>
              </a:pPr>
              <a:t>23</a:t>
            </a:fld>
            <a:endParaRPr lang="fr-FR">
              <a:solidFill>
                <a:prstClr val="black"/>
              </a:solidFill>
            </a:endParaRPr>
          </a:p>
        </p:txBody>
      </p:sp>
    </p:spTree>
    <p:extLst>
      <p:ext uri="{BB962C8B-B14F-4D97-AF65-F5344CB8AC3E}">
        <p14:creationId xmlns:p14="http://schemas.microsoft.com/office/powerpoint/2010/main" val="121356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376E60-9D61-49D2-8609-3075AF235FA0}" type="slidenum">
              <a:rPr lang="fr-FR">
                <a:solidFill>
                  <a:prstClr val="black"/>
                </a:solidFill>
              </a:rPr>
              <a:pPr>
                <a:defRPr/>
              </a:pPr>
              <a:t>26</a:t>
            </a:fld>
            <a:endParaRPr lang="fr-FR">
              <a:solidFill>
                <a:prstClr val="black"/>
              </a:solidFill>
            </a:endParaRPr>
          </a:p>
        </p:txBody>
      </p:sp>
    </p:spTree>
    <p:extLst>
      <p:ext uri="{BB962C8B-B14F-4D97-AF65-F5344CB8AC3E}">
        <p14:creationId xmlns:p14="http://schemas.microsoft.com/office/powerpoint/2010/main" val="272143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096A49-2F0B-4B18-8282-D2A933076B71}" type="slidenum">
              <a:rPr lang="fr-FR">
                <a:solidFill>
                  <a:prstClr val="black"/>
                </a:solidFill>
              </a:rPr>
              <a:pPr>
                <a:defRPr/>
              </a:pPr>
              <a:t>27</a:t>
            </a:fld>
            <a:endParaRPr lang="fr-FR">
              <a:solidFill>
                <a:prstClr val="black"/>
              </a:solidFill>
            </a:endParaRPr>
          </a:p>
        </p:txBody>
      </p:sp>
    </p:spTree>
    <p:extLst>
      <p:ext uri="{BB962C8B-B14F-4D97-AF65-F5344CB8AC3E}">
        <p14:creationId xmlns:p14="http://schemas.microsoft.com/office/powerpoint/2010/main" val="224145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EDF137-1BCF-45DE-9E0E-A4AA8D479098}" type="slidenum">
              <a:rPr lang="fr-FR">
                <a:solidFill>
                  <a:prstClr val="black"/>
                </a:solidFill>
              </a:rPr>
              <a:pPr>
                <a:defRPr/>
              </a:pPr>
              <a:t>28</a:t>
            </a:fld>
            <a:endParaRPr lang="fr-FR">
              <a:solidFill>
                <a:prstClr val="black"/>
              </a:solidFill>
            </a:endParaRPr>
          </a:p>
        </p:txBody>
      </p:sp>
    </p:spTree>
    <p:extLst>
      <p:ext uri="{BB962C8B-B14F-4D97-AF65-F5344CB8AC3E}">
        <p14:creationId xmlns:p14="http://schemas.microsoft.com/office/powerpoint/2010/main" val="233325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FE7E19-CEF0-4F32-A0C2-50AED28107F1}" type="slidenum">
              <a:rPr lang="fr-FR">
                <a:solidFill>
                  <a:prstClr val="black"/>
                </a:solidFill>
              </a:rPr>
              <a:pPr>
                <a:defRPr/>
              </a:pPr>
              <a:t>29</a:t>
            </a:fld>
            <a:endParaRPr lang="fr-FR">
              <a:solidFill>
                <a:prstClr val="black"/>
              </a:solidFill>
            </a:endParaRPr>
          </a:p>
        </p:txBody>
      </p:sp>
    </p:spTree>
    <p:extLst>
      <p:ext uri="{BB962C8B-B14F-4D97-AF65-F5344CB8AC3E}">
        <p14:creationId xmlns:p14="http://schemas.microsoft.com/office/powerpoint/2010/main" val="228422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67027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67027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FF0000"/>
                </a:solidFill>
                <a:latin typeface="Arial" panose="020B0604020202020204" pitchFamily="34" charset="0"/>
                <a:cs typeface="Arial" panose="020B0604020202020204" pitchFamily="34" charset="0"/>
              </a:rPr>
              <a:t>1- Les</a:t>
            </a:r>
            <a:r>
              <a:rPr lang="fr-FR" b="1" baseline="0" dirty="0" smtClean="0">
                <a:solidFill>
                  <a:srgbClr val="FF0000"/>
                </a:solidFill>
                <a:latin typeface="Arial" panose="020B0604020202020204" pitchFamily="34" charset="0"/>
                <a:cs typeface="Arial" panose="020B0604020202020204" pitchFamily="34" charset="0"/>
              </a:rPr>
              <a:t> prérequis avant le stage pour la présentation de l’entreprise sont en partie issus des savoirs S7  ;  Ils concernent la c</a:t>
            </a:r>
            <a:r>
              <a:rPr lang="fr-FR" b="1" dirty="0" smtClean="0">
                <a:solidFill>
                  <a:srgbClr val="FF0000"/>
                </a:solidFill>
                <a:latin typeface="Arial" panose="020B0604020202020204" pitchFamily="34" charset="0"/>
                <a:cs typeface="Arial" panose="020B0604020202020204" pitchFamily="34" charset="0"/>
              </a:rPr>
              <a:t>onstruction</a:t>
            </a:r>
            <a:r>
              <a:rPr lang="fr-FR" b="1" baseline="0" dirty="0" smtClean="0">
                <a:solidFill>
                  <a:srgbClr val="FF0000"/>
                </a:solidFill>
                <a:latin typeface="Arial" panose="020B0604020202020204" pitchFamily="34" charset="0"/>
                <a:cs typeface="Arial" panose="020B0604020202020204" pitchFamily="34" charset="0"/>
              </a:rPr>
              <a:t> d’une culture Economique, juridique organisationnelle et de gestion ainsi que la construction de compétences professionnelles en liaison avec le domaine de la Maintenance de la Construction et de la Manutention.  Ce sont des savoirs transversaux qui sont rattachés au métier.</a:t>
            </a:r>
          </a:p>
          <a:p>
            <a:endParaRPr lang="fr-FR" b="1" baseline="0" dirty="0" smtClean="0">
              <a:solidFill>
                <a:srgbClr val="FF0000"/>
              </a:solidFill>
              <a:latin typeface="Arial" panose="020B0604020202020204" pitchFamily="34" charset="0"/>
              <a:cs typeface="Arial" panose="020B0604020202020204" pitchFamily="34" charset="0"/>
            </a:endParaRPr>
          </a:p>
          <a:p>
            <a:r>
              <a:rPr lang="fr-FR" b="1" baseline="0" dirty="0" smtClean="0">
                <a:solidFill>
                  <a:srgbClr val="FF0000"/>
                </a:solidFill>
                <a:latin typeface="Arial" panose="020B0604020202020204" pitchFamily="34" charset="0"/>
                <a:cs typeface="Arial" panose="020B0604020202020204" pitchFamily="34" charset="0"/>
              </a:rPr>
              <a:t>2- On doit pendant les heures de séquences de Gestion (2 h 1 h classe entière ET 1 h de TD) favoriser de façon rationnelle  l’apprentissage aux NOUVELLES TECHNOLOGIES DE L’INFORMATION ET DE LA COMMUNICATION . Les heures de TD favorisent le travail sur les compétences dont la  C1,2 échanger avec un tiers par exemple sous forme de jeux de rôle.</a:t>
            </a:r>
          </a:p>
          <a:p>
            <a:endParaRPr lang="fr-FR" b="1" baseline="0" dirty="0" smtClean="0">
              <a:solidFill>
                <a:srgbClr val="FF0000"/>
              </a:solidFill>
              <a:latin typeface="Arial" panose="020B0604020202020204" pitchFamily="34" charset="0"/>
              <a:cs typeface="Arial" panose="020B0604020202020204" pitchFamily="34" charset="0"/>
            </a:endParaRPr>
          </a:p>
          <a:p>
            <a:r>
              <a:rPr lang="fr-FR" b="1" baseline="0" dirty="0" smtClean="0">
                <a:solidFill>
                  <a:srgbClr val="FF0000"/>
                </a:solidFill>
                <a:latin typeface="Arial" panose="020B0604020202020204" pitchFamily="34" charset="0"/>
                <a:cs typeface="Arial" panose="020B0604020202020204" pitchFamily="34" charset="0"/>
              </a:rPr>
              <a:t>3- Il s’agit aussi de s’assurer qu’avant son départ l’étudiant ait bien reçu les informations institutionnelles et les aptitudes nécessaires au bon déroulement de son stage métier…(en matière de savoir-être par exemple). </a:t>
            </a:r>
          </a:p>
          <a:p>
            <a:endParaRPr lang="fr-FR" b="1" baseline="0" dirty="0" smtClean="0">
              <a:solidFill>
                <a:srgbClr val="FF0000"/>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45959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On</a:t>
            </a:r>
            <a:r>
              <a:rPr lang="fr-FR" b="1" baseline="0" dirty="0" smtClean="0"/>
              <a:t> attend durant le stage métier que l’étudiant puisse s’organiser pour réaliser la collecte, la sélection, le stockage et commencer le traitement des informations recueillies. </a:t>
            </a:r>
          </a:p>
          <a:p>
            <a:r>
              <a:rPr lang="fr-FR" b="1" baseline="0" dirty="0" smtClean="0"/>
              <a:t>Pour atteindre ce premier objectif il doit pouvoir communiquer efficacement avec ses proches collaborateurs son tuteur, le chef d’atelier, les techniciens mais aussi les autres membres de l’organisation. En cas de besoin l’étudiant doit faire preuve de curiosité, de prise d’initiative et aller chercher l’information où elle se trouve, (ce n’est pas elle qui viendra à lui…)</a:t>
            </a:r>
          </a:p>
          <a:p>
            <a:r>
              <a:rPr lang="fr-FR" b="1" baseline="0" dirty="0" smtClean="0"/>
              <a:t>Les informations ont plusieurs origines :</a:t>
            </a:r>
          </a:p>
          <a:p>
            <a:r>
              <a:rPr lang="fr-FR" b="1" baseline="0" dirty="0" smtClean="0"/>
              <a:t>1- Des informations économiques, mais aussi juridiques et organisationnelles (ex : des données sur le groupe, les dates importantes de l’évolution de l’entreprise, les principaux concurrents, le positionnement sur le marché…</a:t>
            </a:r>
          </a:p>
          <a:p>
            <a:r>
              <a:rPr lang="fr-FR" b="1" baseline="0" dirty="0" smtClean="0"/>
              <a:t>2- Au fur et à mesure de la réalisation de ses interventions l’étudiant doit faire le point et suivre l’enregistrement des informations</a:t>
            </a:r>
          </a:p>
          <a:p>
            <a:r>
              <a:rPr lang="fr-FR" b="1" baseline="0" dirty="0" smtClean="0"/>
              <a:t>relative à son activité (exemple : à travers les ordres de réparation, le devis…)</a:t>
            </a:r>
          </a:p>
          <a:p>
            <a:r>
              <a:rPr lang="fr-FR" b="1" baseline="0" dirty="0" smtClean="0"/>
              <a:t>3- Il doit impérativement relever en parallèle la documentation technique professionnelle liés aux activités et notamment les informations rattachées à la politique HQSE et/ou aux éléments de la responsabilité sociétale de l’entreprise. Dans le domaine du maintenance de la construction et de la manutention de nombreuses mesures y sont prégnantes (on peut citer le document unique des risques professionnels, les EPI… </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72625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58970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1" dirty="0"/>
              <a:t>Les conseils que l’on peut formuler autour de la contextualisation c’est que cette présentation soit individuelle et qu’elle soit le reflet du vécu du stagiaire (donc pas de présentation formatée ou recopiée)</a:t>
            </a:r>
          </a:p>
          <a:p>
            <a:r>
              <a:rPr lang="fr-FR" sz="900" b="1" dirty="0"/>
              <a:t>Le contexte est directement en lien avec l’activité de l’étudiant et il est rédigé </a:t>
            </a:r>
          </a:p>
          <a:p>
            <a:endParaRPr lang="fr-FR" sz="900" b="1" dirty="0"/>
          </a:p>
          <a:p>
            <a:r>
              <a:rPr lang="fr-FR" sz="900" b="1" dirty="0"/>
              <a:t>L’objectif est de sélectionner et d’exploiter des informations : fiables, actualisées et pertinentes.</a:t>
            </a:r>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68737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Dans un premier temps il est nécessaire de situer le lieu de stage dans le CONTEXTE GENERAL de</a:t>
            </a:r>
            <a:r>
              <a:rPr lang="fr-FR" b="1" baseline="0" dirty="0" smtClean="0"/>
              <a:t> l’entreprise PUIS de se recentrer sur le LIEU DE STAGE en montrant la cohérence entre les différentes entités  et les différents services de l’entreprise.</a:t>
            </a:r>
          </a:p>
          <a:p>
            <a:endParaRPr lang="fr-FR" b="1" baseline="0" dirty="0" smtClean="0"/>
          </a:p>
          <a:p>
            <a:r>
              <a:rPr lang="fr-FR" b="1" baseline="0" dirty="0" smtClean="0"/>
              <a:t>Cette cohérence sera décrite et analysée au travers de l’organisation et des moyens  mises en place.</a:t>
            </a:r>
          </a:p>
          <a:p>
            <a:endParaRPr lang="fr-FR" b="1" dirty="0" smtClean="0"/>
          </a:p>
          <a:p>
            <a:endParaRPr lang="fr-FR" b="1" dirty="0" smtClean="0"/>
          </a:p>
          <a:p>
            <a:r>
              <a:rPr lang="fr-FR" b="1" dirty="0" smtClean="0"/>
              <a:t>Les  étudiants  s’intéresseront </a:t>
            </a:r>
            <a:r>
              <a:rPr lang="fr-FR" sz="1400" b="1" u="sng" dirty="0"/>
              <a:t>à l’offre globale </a:t>
            </a:r>
            <a:r>
              <a:rPr lang="fr-FR" b="1" u="sng" baseline="0" dirty="0" smtClean="0"/>
              <a:t>de l’entreprise, (produits et services) </a:t>
            </a:r>
            <a:r>
              <a:rPr lang="fr-FR" b="1" u="none" baseline="0" dirty="0" smtClean="0"/>
              <a:t>son environnement concurrentiel</a:t>
            </a:r>
            <a:r>
              <a:rPr lang="fr-FR" sz="1500" b="1" dirty="0"/>
              <a:t> sur le marché et la demande.</a:t>
            </a:r>
          </a:p>
          <a:p>
            <a:endParaRPr lang="fr-FR" sz="1400" b="1" dirty="0"/>
          </a:p>
          <a:p>
            <a:r>
              <a:rPr lang="fr-FR" sz="1400" b="1" dirty="0"/>
              <a:t>Ces situations  font naître des </a:t>
            </a:r>
            <a:r>
              <a:rPr lang="fr-FR" sz="1400" b="1" u="sng" dirty="0"/>
              <a:t>relations et des </a:t>
            </a:r>
            <a:r>
              <a:rPr lang="fr-FR" sz="1400" b="1" u="sng" dirty="0" err="1"/>
              <a:t>containtes</a:t>
            </a:r>
            <a:r>
              <a:rPr lang="fr-FR" sz="1400" b="1" u="sng" dirty="0"/>
              <a:t> internes et externes à l’entreprise</a:t>
            </a:r>
            <a:endParaRPr lang="fr-FR" sz="1400" b="1" dirty="0"/>
          </a:p>
          <a:p>
            <a:endParaRPr lang="fr-FR" sz="1400" b="1" dirty="0"/>
          </a:p>
          <a:p>
            <a:r>
              <a:rPr lang="fr-FR" sz="1400" b="1" dirty="0"/>
              <a:t>En matière juridique, l’étudiant peut exploiter également les réglementations internes ainsi que la politique Hygiène qualité sécurité environnement. Il peut s’intéresser à l’organisation des services à l’atelier, à la gestion du personnel au travers du tableau de bord, mais également au niveau de formation des salariés à l’atelier.</a:t>
            </a:r>
          </a:p>
          <a:p>
            <a:endParaRPr lang="fr-FR" sz="1400" b="1" dirty="0"/>
          </a:p>
          <a:p>
            <a:r>
              <a:rPr lang="fr-FR" sz="1400" b="1" dirty="0"/>
              <a:t> En tant que technicien Maintenance à l’atelier, l’étudiant doit-être dans une posture d’écoute active, de dialogue et de traduction des besoins. (Il existe une spécificité des besoins clients dans le domaine de la MMCM, liée au besoin d’efficience du matériel, une exigence de qualité et de  rapidité des interventions eu égard aux enjeux des chantiers parfois engagés).</a:t>
            </a:r>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97610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Au sein de la présentation de l’entreprise on</a:t>
            </a:r>
            <a:r>
              <a:rPr lang="fr-FR" b="1" baseline="0" dirty="0" smtClean="0"/>
              <a:t> trouve une originalité, en effet le candidat est amené à  rédiger une </a:t>
            </a:r>
            <a:r>
              <a:rPr lang="fr-FR" b="1" u="sng" dirty="0" smtClean="0">
                <a:solidFill>
                  <a:srgbClr val="FF6600"/>
                </a:solidFill>
                <a:latin typeface="Arial" panose="020B0604020202020204" pitchFamily="34" charset="0"/>
                <a:cs typeface="Arial" panose="020B0604020202020204" pitchFamily="34" charset="0"/>
              </a:rPr>
              <a:t>partie en se projetant comme un client qui apporte un regard critique</a:t>
            </a:r>
            <a:r>
              <a:rPr lang="fr-FR" b="1" dirty="0" smtClean="0">
                <a:solidFill>
                  <a:srgbClr val="FF6600"/>
                </a:solidFill>
                <a:latin typeface="Arial" panose="020B0604020202020204" pitchFamily="34" charset="0"/>
                <a:cs typeface="Arial" panose="020B0604020202020204" pitchFamily="34" charset="0"/>
              </a:rPr>
              <a:t> et </a:t>
            </a:r>
            <a:r>
              <a:rPr lang="fr-FR" b="1" u="sng" dirty="0" smtClean="0">
                <a:solidFill>
                  <a:srgbClr val="FF6600"/>
                </a:solidFill>
                <a:latin typeface="Arial" panose="020B0604020202020204" pitchFamily="34" charset="0"/>
                <a:cs typeface="Arial" panose="020B0604020202020204" pitchFamily="34" charset="0"/>
              </a:rPr>
              <a:t>constructif </a:t>
            </a:r>
            <a:r>
              <a:rPr lang="fr-FR" b="1" dirty="0" smtClean="0">
                <a:solidFill>
                  <a:srgbClr val="FF6600"/>
                </a:solidFill>
                <a:latin typeface="Arial" panose="020B0604020202020204" pitchFamily="34" charset="0"/>
                <a:cs typeface="Arial" panose="020B0604020202020204" pitchFamily="34" charset="0"/>
              </a:rPr>
              <a:t>sur l’environnement de travail lié à son activité.</a:t>
            </a:r>
          </a:p>
          <a:p>
            <a:endParaRPr lang="fr-FR" b="1" dirty="0" smtClean="0">
              <a:solidFill>
                <a:srgbClr val="FF6600"/>
              </a:solidFill>
              <a:latin typeface="Arial" panose="020B0604020202020204" pitchFamily="34" charset="0"/>
              <a:cs typeface="Arial" panose="020B0604020202020204" pitchFamily="34" charset="0"/>
            </a:endParaRPr>
          </a:p>
          <a:p>
            <a:r>
              <a:rPr lang="fr-FR" b="1" dirty="0" smtClean="0">
                <a:solidFill>
                  <a:srgbClr val="FF6600"/>
                </a:solidFill>
                <a:latin typeface="Arial" panose="020B0604020202020204" pitchFamily="34" charset="0"/>
                <a:cs typeface="Arial" panose="020B0604020202020204" pitchFamily="34" charset="0"/>
              </a:rPr>
              <a:t>Il communique </a:t>
            </a:r>
            <a:r>
              <a:rPr lang="fr-FR" b="1" u="sng" dirty="0" smtClean="0">
                <a:solidFill>
                  <a:srgbClr val="FF6600"/>
                </a:solidFill>
                <a:latin typeface="Arial" panose="020B0604020202020204" pitchFamily="34" charset="0"/>
                <a:cs typeface="Arial" panose="020B0604020202020204" pitchFamily="34" charset="0"/>
              </a:rPr>
              <a:t>un ressenti </a:t>
            </a:r>
            <a:r>
              <a:rPr lang="fr-FR" b="1" dirty="0" smtClean="0">
                <a:solidFill>
                  <a:srgbClr val="FF6600"/>
                </a:solidFill>
                <a:latin typeface="Arial" panose="020B0604020202020204" pitchFamily="34" charset="0"/>
                <a:cs typeface="Arial" panose="020B0604020202020204" pitchFamily="34" charset="0"/>
              </a:rPr>
              <a:t>et il peut prendre appui sur des documents existants ou  qu’il établi,</a:t>
            </a:r>
            <a:r>
              <a:rPr lang="fr-FR" b="1" baseline="0" dirty="0" smtClean="0">
                <a:solidFill>
                  <a:srgbClr val="FF6600"/>
                </a:solidFill>
                <a:latin typeface="Arial" panose="020B0604020202020204" pitchFamily="34" charset="0"/>
                <a:cs typeface="Arial" panose="020B0604020202020204" pitchFamily="34" charset="0"/>
              </a:rPr>
              <a:t> ce qui sous entend le développement d’un certain recul de sa part.</a:t>
            </a:r>
          </a:p>
          <a:p>
            <a:endParaRPr lang="fr-FR" b="1" dirty="0" smtClean="0">
              <a:solidFill>
                <a:srgbClr val="FF6600"/>
              </a:solidFill>
              <a:latin typeface="Arial" panose="020B0604020202020204" pitchFamily="34" charset="0"/>
              <a:cs typeface="Arial" panose="020B0604020202020204" pitchFamily="34" charset="0"/>
            </a:endParaRPr>
          </a:p>
          <a:p>
            <a:r>
              <a:rPr lang="fr-FR" b="1" dirty="0" smtClean="0">
                <a:solidFill>
                  <a:srgbClr val="FF6600"/>
                </a:solidFill>
                <a:latin typeface="Arial" panose="020B0604020202020204" pitchFamily="34" charset="0"/>
                <a:cs typeface="Arial" panose="020B0604020202020204" pitchFamily="34" charset="0"/>
              </a:rPr>
              <a:t>Exemple : Enquête de satisfaction client</a:t>
            </a:r>
          </a:p>
          <a:p>
            <a:endParaRPr lang="fr-FR" baseline="0" dirty="0" smtClean="0"/>
          </a:p>
          <a:p>
            <a:pPr defTabSz="440811">
              <a:defRPr/>
            </a:pPr>
            <a:r>
              <a:rPr lang="fr-FR" b="1" baseline="0" dirty="0" smtClean="0"/>
              <a:t>La présentation de l’entreprise  permet d’introduire les activités de l’étudiant</a:t>
            </a:r>
            <a:r>
              <a:rPr lang="fr-FR" b="0" baseline="0" dirty="0" smtClean="0"/>
              <a:t> </a:t>
            </a:r>
            <a:r>
              <a:rPr lang="fr-FR" b="1" baseline="0" dirty="0" smtClean="0"/>
              <a:t>dans son contexte</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AD840091-759D-C342-B57E-51E1F6BECBDA}"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72343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622E2E-00DC-4EC0-B667-44D27CFE287E}" type="slidenum">
              <a:rPr lang="fr-FR">
                <a:solidFill>
                  <a:prstClr val="black"/>
                </a:solidFill>
              </a:rPr>
              <a:pPr>
                <a:defRPr/>
              </a:pPr>
              <a:t>17</a:t>
            </a:fld>
            <a:endParaRPr lang="fr-FR">
              <a:solidFill>
                <a:prstClr val="black"/>
              </a:solidFill>
            </a:endParaRPr>
          </a:p>
        </p:txBody>
      </p:sp>
    </p:spTree>
    <p:extLst>
      <p:ext uri="{BB962C8B-B14F-4D97-AF65-F5344CB8AC3E}">
        <p14:creationId xmlns:p14="http://schemas.microsoft.com/office/powerpoint/2010/main" val="14517624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2.xml"/><Relationship Id="rId5" Type="http://schemas.openxmlformats.org/officeDocument/2006/relationships/image" Target="../media/image31.png"/><Relationship Id="rId4" Type="http://schemas.openxmlformats.org/officeDocument/2006/relationships/image" Target="../media/image3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25.jpe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282575" y="228599"/>
            <a:ext cx="4496936" cy="421333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Rectangle 12"/>
          <p:cNvSpPr/>
          <p:nvPr userDrawn="1"/>
        </p:nvSpPr>
        <p:spPr>
          <a:xfrm>
            <a:off x="560891" y="536392"/>
            <a:ext cx="515133" cy="5044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4" name="Image 3" descr="Capture d’écran 2017-01-14 à 19.40.3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61199" y="2377442"/>
            <a:ext cx="1801446" cy="2070734"/>
          </a:xfrm>
          <a:prstGeom prst="rect">
            <a:avLst/>
          </a:prstGeom>
        </p:spPr>
      </p:pic>
      <p:pic>
        <p:nvPicPr>
          <p:cNvPr id="9" name="Image 8" descr="Capture d’écran 2017-01-14 à 19.41.00.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93751" y="2377442"/>
            <a:ext cx="2057399" cy="2064493"/>
          </a:xfrm>
          <a:prstGeom prst="rect">
            <a:avLst/>
          </a:prstGeom>
        </p:spPr>
      </p:pic>
      <p:pic>
        <p:nvPicPr>
          <p:cNvPr id="12" name="Image 11" descr="Capture d’écran 2017-01-14 à 19.40.18.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61200" y="228599"/>
            <a:ext cx="1808628" cy="2047243"/>
          </a:xfrm>
          <a:prstGeom prst="rect">
            <a:avLst/>
          </a:prstGeom>
        </p:spPr>
      </p:pic>
      <p:pic>
        <p:nvPicPr>
          <p:cNvPr id="14" name="Image 13" descr="Capture d’écran 2017-01-14 à 19.49.03.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93750" y="228602"/>
            <a:ext cx="2053211" cy="2047241"/>
          </a:xfrm>
          <a:prstGeom prst="rect">
            <a:avLst/>
          </a:prstGeom>
        </p:spPr>
      </p:pic>
      <p:pic>
        <p:nvPicPr>
          <p:cNvPr id="15" name="Image 14" descr="Baseline 3MTPM Bleue.pdf"/>
          <p:cNvPicPr>
            <a:picLocks noChangeAspect="1"/>
          </p:cNvPicPr>
          <p:nvPr userDrawn="1"/>
        </p:nvPicPr>
        <p:blipFill rotWithShape="1">
          <a:blip r:embed="rId6" cstate="screen">
            <a:extLst>
              <a:ext uri="{28A0092B-C50C-407E-A947-70E740481C1C}">
                <a14:useLocalDpi xmlns:a14="http://schemas.microsoft.com/office/drawing/2010/main"/>
              </a:ext>
            </a:extLst>
          </a:blip>
          <a:srcRect t="37536" b="36827"/>
          <a:stretch/>
        </p:blipFill>
        <p:spPr>
          <a:xfrm>
            <a:off x="4518594" y="5905317"/>
            <a:ext cx="4344051" cy="558801"/>
          </a:xfrm>
          <a:prstGeom prst="rect">
            <a:avLst/>
          </a:prstGeom>
        </p:spPr>
      </p:pic>
      <p:sp>
        <p:nvSpPr>
          <p:cNvPr id="16" name="Date Placeholder 3"/>
          <p:cNvSpPr txBox="1">
            <a:spLocks/>
          </p:cNvSpPr>
          <p:nvPr userDrawn="1"/>
        </p:nvSpPr>
        <p:spPr>
          <a:xfrm>
            <a:off x="5283202" y="5532545"/>
            <a:ext cx="2261659" cy="365125"/>
          </a:xfrm>
          <a:prstGeom prst="rect">
            <a:avLst/>
          </a:prstGeom>
        </p:spPr>
        <p:txBody>
          <a:bodyPr/>
          <a:lstStyle>
            <a:defPPr>
              <a:defRPr lang="en-US"/>
            </a:defPPr>
            <a:lvl1pPr marL="0" algn="l" defTabSz="914400" rtl="0" eaLnBrk="1" latinLnBrk="0" hangingPunct="1">
              <a:defRPr sz="18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smtClean="0">
                <a:solidFill>
                  <a:srgbClr val="F7901E"/>
                </a:solidFill>
              </a:rPr>
              <a:t>16 mars 2017</a:t>
            </a:r>
            <a:endParaRPr lang="en-US" sz="1800" dirty="0">
              <a:solidFill>
                <a:srgbClr val="F7901E"/>
              </a:solidFill>
            </a:endParaRPr>
          </a:p>
        </p:txBody>
      </p:sp>
      <p:sp>
        <p:nvSpPr>
          <p:cNvPr id="11" name="Sous-titre 2"/>
          <p:cNvSpPr>
            <a:spLocks noGrp="1"/>
          </p:cNvSpPr>
          <p:nvPr>
            <p:ph type="subTitle" idx="1" hasCustomPrompt="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pic>
        <p:nvPicPr>
          <p:cNvPr id="18" name="Image 17" descr="logos Cisma DLR Seimat alignés serrés.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14216" y="6129843"/>
            <a:ext cx="3137058" cy="499623"/>
          </a:xfrm>
          <a:prstGeom prst="rect">
            <a:avLst/>
          </a:prstGeom>
        </p:spPr>
      </p:pic>
      <p:sp>
        <p:nvSpPr>
          <p:cNvPr id="6" name="Titre 5"/>
          <p:cNvSpPr>
            <a:spLocks noGrp="1"/>
          </p:cNvSpPr>
          <p:nvPr>
            <p:ph type="title"/>
          </p:nvPr>
        </p:nvSpPr>
        <p:spPr>
          <a:xfrm>
            <a:off x="393887" y="460451"/>
            <a:ext cx="3505621" cy="3101456"/>
          </a:xfrm>
        </p:spPr>
        <p:txBody>
          <a:bodyPr/>
          <a:lstStyle/>
          <a:p>
            <a:r>
              <a:rPr lang="fr-FR" smtClean="0"/>
              <a:t>Cliquez et modifiez le titre</a:t>
            </a:r>
            <a:endParaRPr lang="fr-FR"/>
          </a:p>
        </p:txBody>
      </p:sp>
      <p:pic>
        <p:nvPicPr>
          <p:cNvPr id="10" name="Imag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4216" y="5131047"/>
            <a:ext cx="1838042" cy="831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4" name="Rectangle 3"/>
          <p:cNvSpPr/>
          <p:nvPr/>
        </p:nvSpPr>
        <p:spPr>
          <a:xfrm>
            <a:off x="8210550" y="282575"/>
            <a:ext cx="641350" cy="430213"/>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5" name="Rectangle 4"/>
          <p:cNvSpPr/>
          <p:nvPr/>
        </p:nvSpPr>
        <p:spPr>
          <a:xfrm>
            <a:off x="8067675" y="282575"/>
            <a:ext cx="82550" cy="43021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ctangle 5"/>
          <p:cNvSpPr/>
          <p:nvPr/>
        </p:nvSpPr>
        <p:spPr>
          <a:xfrm>
            <a:off x="190500" y="282575"/>
            <a:ext cx="35877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701862" y="140533"/>
            <a:ext cx="7556313" cy="568529"/>
          </a:xfrm>
        </p:spPr>
        <p:txBody>
          <a:bodyPr/>
          <a:lstStyle/>
          <a:p>
            <a:r>
              <a:rPr lang="fr-FR" smtClean="0"/>
              <a:t>Cliquez pour modifier le style du titre</a:t>
            </a:r>
            <a:endParaRPr dirty="0"/>
          </a:p>
        </p:txBody>
      </p:sp>
      <p:sp>
        <p:nvSpPr>
          <p:cNvPr id="3" name="Content Placeholder 2"/>
          <p:cNvSpPr>
            <a:spLocks noGrp="1"/>
          </p:cNvSpPr>
          <p:nvPr>
            <p:ph idx="1"/>
          </p:nvPr>
        </p:nvSpPr>
        <p:spPr>
          <a:xfrm>
            <a:off x="275192" y="1088067"/>
            <a:ext cx="7556313" cy="3860435"/>
          </a:xfrm>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extLst>
      <p:ext uri="{BB962C8B-B14F-4D97-AF65-F5344CB8AC3E}">
        <p14:creationId xmlns:p14="http://schemas.microsoft.com/office/powerpoint/2010/main" val="408859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8" name="Rectangle 7"/>
          <p:cNvSpPr/>
          <p:nvPr/>
        </p:nvSpPr>
        <p:spPr>
          <a:xfrm>
            <a:off x="6802438" y="228600"/>
            <a:ext cx="2057400" cy="2038350"/>
          </a:xfrm>
          <a:prstGeom prst="rect">
            <a:avLst/>
          </a:prstGeom>
          <a:solidFill>
            <a:srgbClr val="FFC4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9" name="Rectangle 8"/>
          <p:cNvSpPr/>
          <p:nvPr/>
        </p:nvSpPr>
        <p:spPr>
          <a:xfrm>
            <a:off x="4624388" y="2378075"/>
            <a:ext cx="2057400" cy="20383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10" name="Rectangle 9"/>
          <p:cNvSpPr/>
          <p:nvPr/>
        </p:nvSpPr>
        <p:spPr>
          <a:xfrm>
            <a:off x="466725" y="419100"/>
            <a:ext cx="35877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ctrTitle"/>
          </p:nvPr>
        </p:nvSpPr>
        <p:spPr>
          <a:xfrm>
            <a:off x="4800600" y="4624668"/>
            <a:ext cx="4038600" cy="933450"/>
          </a:xfrm>
        </p:spPr>
        <p:txBody>
          <a:bodyPr>
            <a:normAutofit/>
          </a:bodyPr>
          <a:lstStyle>
            <a:lvl1pPr>
              <a:defRPr sz="2800">
                <a:solidFill>
                  <a:srgbClr val="074770"/>
                </a:solidFill>
              </a:defRPr>
            </a:lvl1pPr>
          </a:lstStyle>
          <a:p>
            <a:r>
              <a:rPr lang="fr-FR" smtClean="0"/>
              <a:t>Cliquez pour modifier le style du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fr-FR" noProof="0" smtClean="0"/>
              <a:t>Cliquez sur l'icône pour ajouter une image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fr-FR" noProof="0" smtClean="0"/>
              <a:t>Cliquez sur l'icône pour ajouter une image</a:t>
            </a:r>
            <a:endParaRPr noProof="0"/>
          </a:p>
        </p:txBody>
      </p:sp>
      <p:sp>
        <p:nvSpPr>
          <p:cNvPr id="16" name="Text Placeholder 3"/>
          <p:cNvSpPr>
            <a:spLocks noGrp="1"/>
          </p:cNvSpPr>
          <p:nvPr>
            <p:ph type="body" sz="half" idx="2"/>
          </p:nvPr>
        </p:nvSpPr>
        <p:spPr>
          <a:xfrm>
            <a:off x="857250" y="1779496"/>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Tree>
    <p:extLst>
      <p:ext uri="{BB962C8B-B14F-4D97-AF65-F5344CB8AC3E}">
        <p14:creationId xmlns:p14="http://schemas.microsoft.com/office/powerpoint/2010/main" val="332571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Rectangle 1"/>
          <p:cNvSpPr/>
          <p:nvPr/>
        </p:nvSpPr>
        <p:spPr>
          <a:xfrm>
            <a:off x="658813" y="261938"/>
            <a:ext cx="8201025" cy="554672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3" name="Rectangle 2"/>
          <p:cNvSpPr/>
          <p:nvPr/>
        </p:nvSpPr>
        <p:spPr>
          <a:xfrm>
            <a:off x="285750" y="228600"/>
            <a:ext cx="212725" cy="558006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pic>
        <p:nvPicPr>
          <p:cNvPr id="4" name="Image 14" descr="Capture d’écran 2017-01-14 à 19.46.3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9663" y="628650"/>
            <a:ext cx="14493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5" descr="Capture d’écran 2017-01-14 à 21.39.0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8875" y="628650"/>
            <a:ext cx="14573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6" descr="Capture d’écran 2017-01-14 à 19.41.08.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620713"/>
            <a:ext cx="14414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7" descr="Capture d’écran 2017-01-14 à 21.39.33.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15150" y="620713"/>
            <a:ext cx="1462088"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23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Rectangle 4"/>
          <p:cNvSpPr/>
          <p:nvPr/>
        </p:nvSpPr>
        <p:spPr>
          <a:xfrm>
            <a:off x="8210550" y="282575"/>
            <a:ext cx="641350" cy="430213"/>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ctangle 5"/>
          <p:cNvSpPr/>
          <p:nvPr/>
        </p:nvSpPr>
        <p:spPr>
          <a:xfrm>
            <a:off x="8067675" y="282575"/>
            <a:ext cx="82550" cy="43021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Rectangle 6"/>
          <p:cNvSpPr/>
          <p:nvPr/>
        </p:nvSpPr>
        <p:spPr>
          <a:xfrm>
            <a:off x="190500" y="282575"/>
            <a:ext cx="35877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3" name="Content Placeholder 2"/>
          <p:cNvSpPr>
            <a:spLocks noGrp="1"/>
          </p:cNvSpPr>
          <p:nvPr>
            <p:ph sz="half" idx="1"/>
          </p:nvPr>
        </p:nvSpPr>
        <p:spPr>
          <a:xfrm>
            <a:off x="370009"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570126"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Title 1"/>
          <p:cNvSpPr>
            <a:spLocks noGrp="1"/>
          </p:cNvSpPr>
          <p:nvPr>
            <p:ph type="title"/>
          </p:nvPr>
        </p:nvSpPr>
        <p:spPr>
          <a:xfrm>
            <a:off x="701862" y="140533"/>
            <a:ext cx="7556313" cy="568529"/>
          </a:xfrm>
        </p:spPr>
        <p:txBody>
          <a:bodyPr/>
          <a:lstStyle/>
          <a:p>
            <a:r>
              <a:rPr lang="fr-FR" smtClean="0"/>
              <a:t>Cliquez pour modifier le style du titre</a:t>
            </a:r>
            <a:endParaRPr dirty="0"/>
          </a:p>
        </p:txBody>
      </p:sp>
      <p:sp>
        <p:nvSpPr>
          <p:cNvPr id="8" name="Slide Number Placeholder 5"/>
          <p:cNvSpPr>
            <a:spLocks noGrp="1"/>
          </p:cNvSpPr>
          <p:nvPr>
            <p:ph type="sldNum" sz="quarter" idx="10"/>
          </p:nvPr>
        </p:nvSpPr>
        <p:spPr>
          <a:xfrm>
            <a:off x="8305800" y="242888"/>
            <a:ext cx="554038" cy="365125"/>
          </a:xfrm>
          <a:prstGeom prst="rect">
            <a:avLst/>
          </a:prstGeom>
        </p:spPr>
        <p:txBody>
          <a:bodyPr/>
          <a:lstStyle>
            <a:lvl1pPr fontAlgn="auto">
              <a:spcBef>
                <a:spcPts val="0"/>
              </a:spcBef>
              <a:spcAft>
                <a:spcPts val="0"/>
              </a:spcAft>
              <a:defRPr>
                <a:solidFill>
                  <a:srgbClr val="FFC40B"/>
                </a:solidFill>
                <a:latin typeface="+mn-lt"/>
                <a:cs typeface="+mn-cs"/>
              </a:defRPr>
            </a:lvl1pPr>
          </a:lstStyle>
          <a:p>
            <a:pPr>
              <a:defRPr/>
            </a:pPr>
            <a:fld id="{9EE86332-4BAF-4E2E-910F-F069BBE6A3D4}" type="slidenum">
              <a:rPr lang="en-US"/>
              <a:pPr>
                <a:defRPr/>
              </a:pPr>
              <a:t>‹N°›</a:t>
            </a:fld>
            <a:endParaRPr lang="en-US" dirty="0"/>
          </a:p>
        </p:txBody>
      </p:sp>
    </p:spTree>
    <p:extLst>
      <p:ext uri="{BB962C8B-B14F-4D97-AF65-F5344CB8AC3E}">
        <p14:creationId xmlns:p14="http://schemas.microsoft.com/office/powerpoint/2010/main" val="158079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Rectangle 2"/>
          <p:cNvSpPr/>
          <p:nvPr/>
        </p:nvSpPr>
        <p:spPr>
          <a:xfrm>
            <a:off x="8210550" y="282575"/>
            <a:ext cx="641350" cy="430213"/>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4" name="Rectangle 3"/>
          <p:cNvSpPr/>
          <p:nvPr/>
        </p:nvSpPr>
        <p:spPr>
          <a:xfrm>
            <a:off x="8067675" y="282575"/>
            <a:ext cx="82550" cy="43021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5" name="Rectangle 4"/>
          <p:cNvSpPr/>
          <p:nvPr/>
        </p:nvSpPr>
        <p:spPr>
          <a:xfrm>
            <a:off x="190500" y="282575"/>
            <a:ext cx="35877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8" name="Title 1"/>
          <p:cNvSpPr>
            <a:spLocks noGrp="1"/>
          </p:cNvSpPr>
          <p:nvPr>
            <p:ph type="title"/>
          </p:nvPr>
        </p:nvSpPr>
        <p:spPr>
          <a:xfrm>
            <a:off x="701862" y="140533"/>
            <a:ext cx="7556313" cy="568529"/>
          </a:xfrm>
        </p:spPr>
        <p:txBody>
          <a:bodyPr/>
          <a:lstStyle/>
          <a:p>
            <a:r>
              <a:rPr lang="fr-FR" smtClean="0"/>
              <a:t>Cliquez pour modifier le style du titre</a:t>
            </a:r>
            <a:endParaRPr dirty="0"/>
          </a:p>
        </p:txBody>
      </p:sp>
      <p:sp>
        <p:nvSpPr>
          <p:cNvPr id="6" name="Slide Number Placeholder 5"/>
          <p:cNvSpPr>
            <a:spLocks noGrp="1"/>
          </p:cNvSpPr>
          <p:nvPr>
            <p:ph type="sldNum" sz="quarter" idx="10"/>
          </p:nvPr>
        </p:nvSpPr>
        <p:spPr>
          <a:xfrm>
            <a:off x="8305800" y="242888"/>
            <a:ext cx="554038" cy="365125"/>
          </a:xfrm>
          <a:prstGeom prst="rect">
            <a:avLst/>
          </a:prstGeom>
        </p:spPr>
        <p:txBody>
          <a:bodyPr/>
          <a:lstStyle>
            <a:lvl1pPr fontAlgn="auto">
              <a:spcBef>
                <a:spcPts val="0"/>
              </a:spcBef>
              <a:spcAft>
                <a:spcPts val="0"/>
              </a:spcAft>
              <a:defRPr>
                <a:solidFill>
                  <a:srgbClr val="FFC40B"/>
                </a:solidFill>
                <a:latin typeface="+mn-lt"/>
                <a:cs typeface="+mn-cs"/>
              </a:defRPr>
            </a:lvl1pPr>
          </a:lstStyle>
          <a:p>
            <a:pPr>
              <a:defRPr/>
            </a:pPr>
            <a:fld id="{8F1A2C63-0C38-4D3C-AFF6-26FE1D6A14EA}" type="slidenum">
              <a:rPr lang="en-US"/>
              <a:pPr>
                <a:defRPr/>
              </a:pPr>
              <a:t>‹N°›</a:t>
            </a:fld>
            <a:endParaRPr lang="en-US" dirty="0"/>
          </a:p>
        </p:txBody>
      </p:sp>
    </p:spTree>
    <p:extLst>
      <p:ext uri="{BB962C8B-B14F-4D97-AF65-F5344CB8AC3E}">
        <p14:creationId xmlns:p14="http://schemas.microsoft.com/office/powerpoint/2010/main" val="40861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ctangle 5"/>
          <p:cNvSpPr/>
          <p:nvPr/>
        </p:nvSpPr>
        <p:spPr>
          <a:xfrm>
            <a:off x="6802438" y="2378075"/>
            <a:ext cx="2057400" cy="2038350"/>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Rectangle 6"/>
          <p:cNvSpPr/>
          <p:nvPr/>
        </p:nvSpPr>
        <p:spPr>
          <a:xfrm>
            <a:off x="201613" y="4687888"/>
            <a:ext cx="35877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pic>
        <p:nvPicPr>
          <p:cNvPr id="8" name="Image 15" descr="Capture d’écran 2017-01-14 à 19.38.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2592388"/>
            <a:ext cx="17018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6" descr="Capture d’écran 2017-01-14 à 19.39.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514350"/>
            <a:ext cx="17430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6506" y="4424082"/>
            <a:ext cx="6149789" cy="833718"/>
          </a:xfrm>
        </p:spPr>
        <p:txBody>
          <a:bodyPr anchor="b">
            <a:normAutofit/>
          </a:bodyPr>
          <a:lstStyle>
            <a:lvl1pPr algn="l">
              <a:defRPr sz="2600" b="0"/>
            </a:lvl1pPr>
          </a:lstStyle>
          <a:p>
            <a:r>
              <a:rPr lang="fr-FR" smtClean="0"/>
              <a:t>Cliquez pour modifier le style du titre</a:t>
            </a:r>
            <a:endParaRPr/>
          </a:p>
        </p:txBody>
      </p:sp>
      <p:sp>
        <p:nvSpPr>
          <p:cNvPr id="3" name="Picture Placeholder 2"/>
          <p:cNvSpPr>
            <a:spLocks noGrp="1"/>
          </p:cNvSpPr>
          <p:nvPr>
            <p:ph type="pic" idx="1"/>
          </p:nvPr>
        </p:nvSpPr>
        <p:spPr>
          <a:xfrm>
            <a:off x="277906"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noProof="0"/>
          </a:p>
        </p:txBody>
      </p:sp>
      <p:sp>
        <p:nvSpPr>
          <p:cNvPr id="4" name="Text Placeholder 3"/>
          <p:cNvSpPr>
            <a:spLocks noGrp="1"/>
          </p:cNvSpPr>
          <p:nvPr>
            <p:ph type="body" sz="half" idx="2"/>
          </p:nvPr>
        </p:nvSpPr>
        <p:spPr>
          <a:xfrm>
            <a:off x="506506" y="5257801"/>
            <a:ext cx="6149789" cy="736601"/>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0" name="Slide Number Placeholder 6"/>
          <p:cNvSpPr>
            <a:spLocks noGrp="1"/>
          </p:cNvSpPr>
          <p:nvPr>
            <p:ph type="sldNum" sz="quarter" idx="10"/>
          </p:nvPr>
        </p:nvSpPr>
        <p:spPr>
          <a:xfrm>
            <a:off x="8305800" y="242888"/>
            <a:ext cx="554038" cy="365125"/>
          </a:xfrm>
          <a:prstGeom prst="rect">
            <a:avLst/>
          </a:prstGeom>
        </p:spPr>
        <p:txBody>
          <a:bodyPr/>
          <a:lstStyle>
            <a:lvl1pPr fontAlgn="auto">
              <a:spcBef>
                <a:spcPts val="0"/>
              </a:spcBef>
              <a:spcAft>
                <a:spcPts val="0"/>
              </a:spcAft>
              <a:defRPr>
                <a:latin typeface="+mn-lt"/>
                <a:cs typeface="+mn-cs"/>
              </a:defRPr>
            </a:lvl1pPr>
          </a:lstStyle>
          <a:p>
            <a:pPr>
              <a:defRPr/>
            </a:pPr>
            <a:fld id="{386BFF16-4C73-42CB-8DB1-BFD5C44DE2B5}" type="slidenum">
              <a:rPr lang="en-US">
                <a:solidFill>
                  <a:prstClr val="black"/>
                </a:solidFill>
              </a:rPr>
              <a:pPr>
                <a:defRPr/>
              </a:pPr>
              <a:t>‹N°›</a:t>
            </a:fld>
            <a:endParaRPr lang="en-US">
              <a:solidFill>
                <a:prstClr val="black"/>
              </a:solidFill>
            </a:endParaRPr>
          </a:p>
        </p:txBody>
      </p:sp>
    </p:spTree>
    <p:extLst>
      <p:ext uri="{BB962C8B-B14F-4D97-AF65-F5344CB8AC3E}">
        <p14:creationId xmlns:p14="http://schemas.microsoft.com/office/powerpoint/2010/main" val="3342676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a:xfrm>
            <a:off x="282575" y="228600"/>
            <a:ext cx="3451225" cy="5799138"/>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ctangle 5"/>
          <p:cNvSpPr/>
          <p:nvPr/>
        </p:nvSpPr>
        <p:spPr>
          <a:xfrm>
            <a:off x="466725" y="401638"/>
            <a:ext cx="35877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pour modifier le style du titre</a:t>
            </a:r>
            <a:endParaRPr dirty="0"/>
          </a:p>
        </p:txBody>
      </p:sp>
      <p:sp>
        <p:nvSpPr>
          <p:cNvPr id="3" name="Content Placeholder 2"/>
          <p:cNvSpPr>
            <a:spLocks noGrp="1"/>
          </p:cNvSpPr>
          <p:nvPr>
            <p:ph idx="1"/>
          </p:nvPr>
        </p:nvSpPr>
        <p:spPr>
          <a:xfrm>
            <a:off x="4168776" y="273052"/>
            <a:ext cx="4597399" cy="550121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0556" y="3733801"/>
            <a:ext cx="3255802" cy="204046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3425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3" name="Content Placeholder 2"/>
          <p:cNvSpPr>
            <a:spLocks noGrp="1"/>
          </p:cNvSpPr>
          <p:nvPr>
            <p:ph idx="1"/>
          </p:nvPr>
        </p:nvSpPr>
        <p:spPr>
          <a:xfrm>
            <a:off x="275192" y="1088067"/>
            <a:ext cx="7556313" cy="3860435"/>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0" name="Rectangle 9"/>
          <p:cNvSpPr/>
          <p:nvPr/>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rgbClr val="074770"/>
                </a:solidFill>
              </a:defRPr>
            </a:lvl1pPr>
          </a:lstStyle>
          <a:p>
            <a:r>
              <a:rPr lang="fr-FR" smtClean="0"/>
              <a:t>Cliquez et modifiez le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7" name="Rectangle 6"/>
          <p:cNvSpPr/>
          <p:nvPr/>
        </p:nvSpPr>
        <p:spPr>
          <a:xfrm>
            <a:off x="282576" y="228600"/>
            <a:ext cx="4235450" cy="418795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6802438" y="228600"/>
            <a:ext cx="2057400" cy="2039112"/>
          </a:xfrm>
          <a:prstGeom prst="rect">
            <a:avLst/>
          </a:prstGeom>
          <a:solidFill>
            <a:srgbClr val="FFC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4624388" y="237744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Faire glisser l'image vers l'espace réservé ou cliquer sur l'icône pour l'ajouter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Faire glisser l'image vers l'espace réservé ou cliquer sur l'icône pour l'ajouter</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dirty="0" smtClean="0"/>
              <a:t>Cliquez pour modifier les styles du texte du masque</a:t>
            </a:r>
          </a:p>
        </p:txBody>
      </p:sp>
      <p:sp>
        <p:nvSpPr>
          <p:cNvPr id="17" name="Rectangle 16"/>
          <p:cNvSpPr/>
          <p:nvPr userDrawn="1"/>
        </p:nvSpPr>
        <p:spPr>
          <a:xfrm>
            <a:off x="466307" y="418646"/>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p:nvSpPr>
        <p:spPr>
          <a:xfrm>
            <a:off x="658908" y="262468"/>
            <a:ext cx="8200930" cy="5545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285751" y="228602"/>
            <a:ext cx="212725" cy="557953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8" name="Image 7" descr="Capture d’écran 2017-01-14 à 19.46.3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11" name="Image 10" descr="Capture d’écran 2017-01-14 à 21.39.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12" name="Image 11" descr="Capture d’écran 2017-01-14 à 19.41.08.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13" name="Image 12" descr="Capture d’écran 2017-01-14 à 21.39.33.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0009"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570126" y="1273581"/>
            <a:ext cx="3657600" cy="388990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9" name="Rectangle 8"/>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4" name="Rectangle 13"/>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Rectangle 6"/>
          <p:cNvSpPr/>
          <p:nvPr userDrawn="1"/>
        </p:nvSpPr>
        <p:spPr>
          <a:xfrm>
            <a:off x="8210551" y="282574"/>
            <a:ext cx="642097" cy="42980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itle 1"/>
          <p:cNvSpPr>
            <a:spLocks noGrp="1"/>
          </p:cNvSpPr>
          <p:nvPr>
            <p:ph type="title"/>
          </p:nvPr>
        </p:nvSpPr>
        <p:spPr>
          <a:xfrm>
            <a:off x="701862" y="140533"/>
            <a:ext cx="7556313" cy="568529"/>
          </a:xfrm>
        </p:spPr>
        <p:txBody>
          <a:bodyPr/>
          <a:lstStyle/>
          <a:p>
            <a:r>
              <a:rPr lang="fr-FR" dirty="0" smtClean="0"/>
              <a:t>Cliquez et modifiez le titre</a:t>
            </a:r>
            <a:endParaRPr dirty="0"/>
          </a:p>
        </p:txBody>
      </p:sp>
      <p:sp>
        <p:nvSpPr>
          <p:cNvPr id="10" name="Rectangle 9"/>
          <p:cNvSpPr/>
          <p:nvPr userDrawn="1"/>
        </p:nvSpPr>
        <p:spPr>
          <a:xfrm>
            <a:off x="8068235" y="282574"/>
            <a:ext cx="81802" cy="42980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90417" y="282574"/>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Slide Number Placeholder 5"/>
          <p:cNvSpPr>
            <a:spLocks noGrp="1"/>
          </p:cNvSpPr>
          <p:nvPr>
            <p:ph type="sldNum" sz="quarter" idx="12"/>
          </p:nvPr>
        </p:nvSpPr>
        <p:spPr>
          <a:xfrm>
            <a:off x="8305800" y="242236"/>
            <a:ext cx="554038" cy="365125"/>
          </a:xfrm>
          <a:prstGeom prst="rect">
            <a:avLst/>
          </a:prstGeom>
        </p:spPr>
        <p:txBody>
          <a:bodyPr/>
          <a:lstStyle>
            <a:lvl1pPr>
              <a:defRPr>
                <a:solidFill>
                  <a:srgbClr val="FFC40B"/>
                </a:solidFill>
              </a:defRPr>
            </a:lvl1pPr>
          </a:lstStyle>
          <a:p>
            <a:fld id="{162F1D00-BD13-4404-86B0-79703945A0A7}"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6" y="4424082"/>
            <a:ext cx="6149789"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6" y="5257801"/>
            <a:ext cx="6149789" cy="736601"/>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Slide Number Placeholder 6"/>
          <p:cNvSpPr>
            <a:spLocks noGrp="1"/>
          </p:cNvSpPr>
          <p:nvPr>
            <p:ph type="sldNum" sz="quarter" idx="12"/>
          </p:nvPr>
        </p:nvSpPr>
        <p:spPr>
          <a:xfrm>
            <a:off x="8305800" y="242236"/>
            <a:ext cx="554038" cy="365125"/>
          </a:xfrm>
          <a:prstGeom prst="rect">
            <a:avLst/>
          </a:prstGeom>
        </p:spPr>
        <p:txBody>
          <a:bodyPr/>
          <a:lstStyle/>
          <a:p>
            <a:fld id="{162F1D00-BD13-4404-86B0-79703945A0A7}" type="slidenum">
              <a:rPr lang="en-US" smtClean="0"/>
              <a:pPr/>
              <a:t>‹N°›</a:t>
            </a:fld>
            <a:endParaRPr lang="en-US"/>
          </a:p>
        </p:txBody>
      </p:sp>
      <p:sp>
        <p:nvSpPr>
          <p:cNvPr id="8" name="Rectangle 7"/>
          <p:cNvSpPr/>
          <p:nvPr/>
        </p:nvSpPr>
        <p:spPr>
          <a:xfrm>
            <a:off x="6802438" y="228600"/>
            <a:ext cx="2057400" cy="20391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6802438" y="2377440"/>
            <a:ext cx="2057400" cy="2039112"/>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201707" y="4687808"/>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pic>
        <p:nvPicPr>
          <p:cNvPr id="10" name="Image 9" descr="Capture d’écran 2017-01-14 à 19.38.5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98" y="2592666"/>
            <a:ext cx="1701800" cy="1611037"/>
          </a:xfrm>
          <a:prstGeom prst="rect">
            <a:avLst/>
          </a:prstGeom>
        </p:spPr>
      </p:pic>
      <p:pic>
        <p:nvPicPr>
          <p:cNvPr id="11" name="Image 10" descr="Capture d’écran 2017-01-14 à 19.39.10.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61721" y="514533"/>
            <a:ext cx="1742010" cy="15005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6" y="228602"/>
            <a:ext cx="3451225" cy="5799667"/>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4168776" y="273052"/>
            <a:ext cx="4597399" cy="550121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80556" y="3733801"/>
            <a:ext cx="3255802" cy="204046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Rectangle 10"/>
          <p:cNvSpPr/>
          <p:nvPr userDrawn="1"/>
        </p:nvSpPr>
        <p:spPr>
          <a:xfrm>
            <a:off x="466307" y="401005"/>
            <a:ext cx="359185" cy="3651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p:nvSpPr>
        <p:spPr>
          <a:xfrm>
            <a:off x="282575" y="228600"/>
            <a:ext cx="4497388" cy="4213225"/>
          </a:xfrm>
          <a:prstGeom prst="rect">
            <a:avLst/>
          </a:prstGeom>
          <a:solidFill>
            <a:srgbClr val="074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5" name="Rectangle 4"/>
          <p:cNvSpPr/>
          <p:nvPr/>
        </p:nvSpPr>
        <p:spPr>
          <a:xfrm>
            <a:off x="560388" y="536575"/>
            <a:ext cx="515937" cy="5048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pic>
        <p:nvPicPr>
          <p:cNvPr id="7" name="Image 14" descr="Capture d’écran 2017-01-14 à 19.40.3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61200" y="2378075"/>
            <a:ext cx="180181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5" descr="Capture d’écran 2017-01-14 à 19.41.00.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4263" y="2378075"/>
            <a:ext cx="20574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6" descr="Capture d’écran 2017-01-14 à 19.40.18.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61200" y="228600"/>
            <a:ext cx="18081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7" descr="Capture d’écran 2017-01-14 à 19.49.03.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94263" y="228600"/>
            <a:ext cx="205263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8" descr="Baseline 3MTPM Bleue.pdf"/>
          <p:cNvPicPr>
            <a:picLocks noChangeAspect="1"/>
          </p:cNvPicPr>
          <p:nvPr/>
        </p:nvPicPr>
        <p:blipFill>
          <a:blip r:embed="rId6">
            <a:extLst>
              <a:ext uri="{28A0092B-C50C-407E-A947-70E740481C1C}">
                <a14:useLocalDpi xmlns:a14="http://schemas.microsoft.com/office/drawing/2010/main" val="0"/>
              </a:ext>
            </a:extLst>
          </a:blip>
          <a:srcRect t="37537" b="36827"/>
          <a:stretch>
            <a:fillRect/>
          </a:stretch>
        </p:blipFill>
        <p:spPr bwMode="auto">
          <a:xfrm>
            <a:off x="4518025" y="5905500"/>
            <a:ext cx="43449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ate Placeholder 3"/>
          <p:cNvSpPr txBox="1">
            <a:spLocks/>
          </p:cNvSpPr>
          <p:nvPr/>
        </p:nvSpPr>
        <p:spPr>
          <a:xfrm>
            <a:off x="5283200" y="5532438"/>
            <a:ext cx="2262188" cy="365125"/>
          </a:xfrm>
          <a:prstGeom prst="rect">
            <a:avLst/>
          </a:prstGeom>
        </p:spPr>
        <p:txBody>
          <a:bodyPr/>
          <a:lstStyle>
            <a:defPPr>
              <a:defRPr lang="en-US"/>
            </a:defPPr>
            <a:lvl1pPr marL="0" algn="l" defTabSz="914400" rtl="0" eaLnBrk="1" latinLnBrk="0" hangingPunct="1">
              <a:defRPr sz="18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srgbClr val="F7901E"/>
                </a:solidFill>
              </a:rPr>
              <a:t>16 mars 2017</a:t>
            </a:r>
            <a:endParaRPr lang="en-US" dirty="0">
              <a:solidFill>
                <a:srgbClr val="F7901E"/>
              </a:solidFill>
            </a:endParaRPr>
          </a:p>
        </p:txBody>
      </p:sp>
      <p:pic>
        <p:nvPicPr>
          <p:cNvPr id="14" name="Image 20" descr="logos Cisma DLR Seimat alignés serrés.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4338" y="6129338"/>
            <a:ext cx="31369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2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4338" y="5130800"/>
            <a:ext cx="1838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18594" y="4695277"/>
            <a:ext cx="4348086" cy="905932"/>
          </a:xfrm>
        </p:spPr>
        <p:txBody>
          <a:bodyPr>
            <a:noAutofit/>
          </a:bodyPr>
          <a:lstStyle>
            <a:lvl1pPr marL="0" indent="0">
              <a:buFontTx/>
              <a:buNone/>
              <a:defRPr/>
            </a:lvl1pPr>
          </a:lstStyle>
          <a:p>
            <a:r>
              <a:rPr lang="fr-FR" smtClean="0"/>
              <a:t>Cliquez pour modifier le style des sous-titres du masque</a:t>
            </a:r>
            <a:endParaRPr lang="fr-FR" dirty="0"/>
          </a:p>
        </p:txBody>
      </p:sp>
      <p:sp>
        <p:nvSpPr>
          <p:cNvPr id="6" name="Titre 5"/>
          <p:cNvSpPr>
            <a:spLocks noGrp="1"/>
          </p:cNvSpPr>
          <p:nvPr>
            <p:ph type="title"/>
          </p:nvPr>
        </p:nvSpPr>
        <p:spPr>
          <a:xfrm>
            <a:off x="393887" y="460451"/>
            <a:ext cx="3505621" cy="3101456"/>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322425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0.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9.jpeg"/><Relationship Id="rId5" Type="http://schemas.openxmlformats.org/officeDocument/2006/relationships/slideLayout" Target="../slideLayouts/slideLayout13.xml"/><Relationship Id="rId10" Type="http://schemas.openxmlformats.org/officeDocument/2006/relationships/image" Target="../media/image18.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5" y="1981202"/>
            <a:ext cx="7556313" cy="3860435"/>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pic>
        <p:nvPicPr>
          <p:cNvPr id="8" name="Image 7" descr="Capture d’écran 2017-01-14 à 19.25.13.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402666" y="6303858"/>
            <a:ext cx="2929467" cy="574942"/>
          </a:xfrm>
          <a:prstGeom prst="rect">
            <a:avLst/>
          </a:prstGeom>
        </p:spPr>
      </p:pic>
      <p:pic>
        <p:nvPicPr>
          <p:cNvPr id="9" name="Image 8" descr="Capture d’écran 2017-01-14 à 19.25.32.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32133" y="6292637"/>
            <a:ext cx="1811867" cy="603097"/>
          </a:xfrm>
          <a:prstGeom prst="rect">
            <a:avLst/>
          </a:prstGeom>
        </p:spPr>
      </p:pic>
      <p:pic>
        <p:nvPicPr>
          <p:cNvPr id="11" name="Image 10" descr="Capture d’écran 2017-01-14 à 19.25.51.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6303859"/>
            <a:ext cx="1964286" cy="591875"/>
          </a:xfrm>
          <a:prstGeom prst="rect">
            <a:avLst/>
          </a:prstGeom>
        </p:spPr>
      </p:pic>
      <p:pic>
        <p:nvPicPr>
          <p:cNvPr id="10" name="Image 9" descr="Capture d’écran 2017-01-14 à 19.26.08.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73289" y="6303858"/>
            <a:ext cx="2629377" cy="591874"/>
          </a:xfrm>
          <a:prstGeom prst="rect">
            <a:avLst/>
          </a:prstGeom>
        </p:spPr>
      </p:pic>
      <p:sp>
        <p:nvSpPr>
          <p:cNvPr id="12" name="ZoneTexte 11"/>
          <p:cNvSpPr txBox="1"/>
          <p:nvPr userDrawn="1"/>
        </p:nvSpPr>
        <p:spPr>
          <a:xfrm>
            <a:off x="5877587" y="5996081"/>
            <a:ext cx="3266413" cy="307777"/>
          </a:xfrm>
          <a:prstGeom prst="rect">
            <a:avLst/>
          </a:prstGeom>
          <a:noFill/>
        </p:spPr>
        <p:txBody>
          <a:bodyPr wrap="square" rtlCol="0">
            <a:spAutoFit/>
          </a:bodyPr>
          <a:lstStyle/>
          <a:p>
            <a:pPr algn="r"/>
            <a:r>
              <a:rPr lang="fr-FR" sz="1400" b="1" dirty="0" smtClean="0">
                <a:solidFill>
                  <a:srgbClr val="336699"/>
                </a:solidFill>
              </a:rPr>
              <a:t>PNF BTS</a:t>
            </a:r>
            <a:r>
              <a:rPr lang="fr-FR" sz="1400" b="1" baseline="0" dirty="0" smtClean="0">
                <a:solidFill>
                  <a:srgbClr val="336699"/>
                </a:solidFill>
              </a:rPr>
              <a:t> MMCM </a:t>
            </a:r>
            <a:r>
              <a:rPr lang="fr-FR" sz="1400" b="1" baseline="0" smtClean="0">
                <a:solidFill>
                  <a:srgbClr val="336699"/>
                </a:solidFill>
              </a:rPr>
              <a:t>– 16 mars 2017</a:t>
            </a:r>
            <a:endParaRPr lang="fr-FR" sz="1400" b="1" dirty="0">
              <a:solidFill>
                <a:srgbClr val="3366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1" r:id="rId6"/>
    <p:sldLayoutId id="2147483675" r:id="rId7"/>
    <p:sldLayoutId id="2147483673" r:id="rId8"/>
  </p:sldLayoutIdLst>
  <p:txStyles>
    <p:titleStyle>
      <a:lvl1pPr algn="l" defTabSz="914400" rtl="0" eaLnBrk="1" latinLnBrk="0" hangingPunct="1">
        <a:spcBef>
          <a:spcPct val="0"/>
        </a:spcBef>
        <a:buNone/>
        <a:defRPr sz="3600" b="0" kern="1200">
          <a:solidFill>
            <a:srgbClr val="074770"/>
          </a:solidFill>
          <a:latin typeface="+mj-lt"/>
          <a:ea typeface="+mj-ea"/>
          <a:cs typeface="+mj-cs"/>
        </a:defRPr>
      </a:lvl1pPr>
    </p:titleStyle>
    <p:body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et modifiez le titre</a:t>
            </a:r>
          </a:p>
        </p:txBody>
      </p:sp>
      <p:sp>
        <p:nvSpPr>
          <p:cNvPr id="1027" name="Text Placeholder 2"/>
          <p:cNvSpPr>
            <a:spLocks noGrp="1"/>
          </p:cNvSpPr>
          <p:nvPr>
            <p:ph type="body" idx="1"/>
          </p:nvPr>
        </p:nvSpPr>
        <p:spPr bwMode="auto">
          <a:xfrm>
            <a:off x="498475" y="1981200"/>
            <a:ext cx="75565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028" name="Image 7" descr="Capture d’écran 2017-01-14 à 19.25.13.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402138" y="6303963"/>
            <a:ext cx="2930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8" descr="Capture d’écran 2017-01-14 à 19.25.32.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332663" y="6292850"/>
            <a:ext cx="18113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10" descr="Capture d’écran 2017-01-14 à 19.25.51.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0" y="6303963"/>
            <a:ext cx="19637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9" descr="Capture d’écran 2017-01-14 à 19.26.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773238" y="6303963"/>
            <a:ext cx="26289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ZoneTexte 11"/>
          <p:cNvSpPr txBox="1">
            <a:spLocks noChangeArrowheads="1"/>
          </p:cNvSpPr>
          <p:nvPr/>
        </p:nvSpPr>
        <p:spPr bwMode="auto">
          <a:xfrm>
            <a:off x="5876925" y="5995988"/>
            <a:ext cx="326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r>
              <a:rPr lang="fr-FR" altLang="fr-FR" sz="1400" b="1" smtClean="0">
                <a:solidFill>
                  <a:srgbClr val="336699"/>
                </a:solidFill>
                <a:latin typeface="Rockwell" pitchFamily="18" charset="0"/>
              </a:rPr>
              <a:t>PNF BTS MMCM – 16 mars 2017</a:t>
            </a:r>
          </a:p>
        </p:txBody>
      </p:sp>
    </p:spTree>
    <p:extLst>
      <p:ext uri="{BB962C8B-B14F-4D97-AF65-F5344CB8AC3E}">
        <p14:creationId xmlns:p14="http://schemas.microsoft.com/office/powerpoint/2010/main" val="23532538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l" rtl="0" eaLnBrk="0" fontAlgn="base" hangingPunct="0">
        <a:spcBef>
          <a:spcPct val="0"/>
        </a:spcBef>
        <a:spcAft>
          <a:spcPct val="0"/>
        </a:spcAft>
        <a:defRPr sz="3600" kern="1200">
          <a:solidFill>
            <a:srgbClr val="074770"/>
          </a:solidFill>
          <a:latin typeface="+mj-lt"/>
          <a:ea typeface="+mj-ea"/>
          <a:cs typeface="+mj-cs"/>
        </a:defRPr>
      </a:lvl1pPr>
      <a:lvl2pPr algn="l" rtl="0" eaLnBrk="0" fontAlgn="base" hangingPunct="0">
        <a:spcBef>
          <a:spcPct val="0"/>
        </a:spcBef>
        <a:spcAft>
          <a:spcPct val="0"/>
        </a:spcAft>
        <a:defRPr sz="3600">
          <a:solidFill>
            <a:srgbClr val="074770"/>
          </a:solidFill>
          <a:latin typeface="Rockwell" pitchFamily="18" charset="0"/>
        </a:defRPr>
      </a:lvl2pPr>
      <a:lvl3pPr algn="l" rtl="0" eaLnBrk="0" fontAlgn="base" hangingPunct="0">
        <a:spcBef>
          <a:spcPct val="0"/>
        </a:spcBef>
        <a:spcAft>
          <a:spcPct val="0"/>
        </a:spcAft>
        <a:defRPr sz="3600">
          <a:solidFill>
            <a:srgbClr val="074770"/>
          </a:solidFill>
          <a:latin typeface="Rockwell" pitchFamily="18" charset="0"/>
        </a:defRPr>
      </a:lvl3pPr>
      <a:lvl4pPr algn="l" rtl="0" eaLnBrk="0" fontAlgn="base" hangingPunct="0">
        <a:spcBef>
          <a:spcPct val="0"/>
        </a:spcBef>
        <a:spcAft>
          <a:spcPct val="0"/>
        </a:spcAft>
        <a:defRPr sz="3600">
          <a:solidFill>
            <a:srgbClr val="074770"/>
          </a:solidFill>
          <a:latin typeface="Rockwell" pitchFamily="18" charset="0"/>
        </a:defRPr>
      </a:lvl4pPr>
      <a:lvl5pPr algn="l" rtl="0" eaLnBrk="0" fontAlgn="base" hangingPunct="0">
        <a:spcBef>
          <a:spcPct val="0"/>
        </a:spcBef>
        <a:spcAft>
          <a:spcPct val="0"/>
        </a:spcAft>
        <a:defRPr sz="3600">
          <a:solidFill>
            <a:srgbClr val="074770"/>
          </a:solidFill>
          <a:latin typeface="Rockwell" pitchFamily="18" charset="0"/>
        </a:defRPr>
      </a:lvl5pPr>
      <a:lvl6pPr marL="457200" algn="l" rtl="0" eaLnBrk="1" fontAlgn="base" hangingPunct="1">
        <a:spcBef>
          <a:spcPct val="0"/>
        </a:spcBef>
        <a:spcAft>
          <a:spcPct val="0"/>
        </a:spcAft>
        <a:defRPr sz="3600">
          <a:solidFill>
            <a:srgbClr val="074770"/>
          </a:solidFill>
          <a:latin typeface="Rockwell" pitchFamily="18" charset="0"/>
        </a:defRPr>
      </a:lvl6pPr>
      <a:lvl7pPr marL="914400" algn="l" rtl="0" eaLnBrk="1" fontAlgn="base" hangingPunct="1">
        <a:spcBef>
          <a:spcPct val="0"/>
        </a:spcBef>
        <a:spcAft>
          <a:spcPct val="0"/>
        </a:spcAft>
        <a:defRPr sz="3600">
          <a:solidFill>
            <a:srgbClr val="074770"/>
          </a:solidFill>
          <a:latin typeface="Rockwell" pitchFamily="18" charset="0"/>
        </a:defRPr>
      </a:lvl7pPr>
      <a:lvl8pPr marL="1371600" algn="l" rtl="0" eaLnBrk="1" fontAlgn="base" hangingPunct="1">
        <a:spcBef>
          <a:spcPct val="0"/>
        </a:spcBef>
        <a:spcAft>
          <a:spcPct val="0"/>
        </a:spcAft>
        <a:defRPr sz="3600">
          <a:solidFill>
            <a:srgbClr val="074770"/>
          </a:solidFill>
          <a:latin typeface="Rockwell" pitchFamily="18" charset="0"/>
        </a:defRPr>
      </a:lvl8pPr>
      <a:lvl9pPr marL="1828800" algn="l" rtl="0" eaLnBrk="1" fontAlgn="base" hangingPunct="1">
        <a:spcBef>
          <a:spcPct val="0"/>
        </a:spcBef>
        <a:spcAft>
          <a:spcPct val="0"/>
        </a:spcAft>
        <a:defRPr sz="3600">
          <a:solidFill>
            <a:srgbClr val="074770"/>
          </a:solidFill>
          <a:latin typeface="Rockwell" pitchFamily="18" charset="0"/>
        </a:defRPr>
      </a:lvl9pPr>
    </p:titleStyle>
    <p:bodyStyle>
      <a:lvl1pPr marL="228600" indent="-228600" algn="l" rtl="0" eaLnBrk="0" fontAlgn="base" hangingPunct="0">
        <a:spcBef>
          <a:spcPts val="2000"/>
        </a:spcBef>
        <a:spcAft>
          <a:spcPct val="0"/>
        </a:spcAft>
        <a:buClr>
          <a:srgbClr val="074770"/>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FF0000"/>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rgbClr val="FF6600"/>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FFC40B"/>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rgbClr val="074770"/>
        </a:buClr>
        <a:buSzPct val="75000"/>
        <a:buFont typeface="Wingdings"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8.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5.xml"/><Relationship Id="rId7" Type="http://schemas.openxmlformats.org/officeDocument/2006/relationships/image" Target="../media/image44.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hyperlink" Target="9%20bis%20Contr&#244;le%20de%20la%20bo&#238;te%20transfert.pdf" TargetMode="Externa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32.emf"/><Relationship Id="rId5" Type="http://schemas.openxmlformats.org/officeDocument/2006/relationships/diagramLayout" Target="../diagrams/layout1.xml"/><Relationship Id="rId15" Type="http://schemas.openxmlformats.org/officeDocument/2006/relationships/image" Target="../media/image33.emf"/><Relationship Id="rId10" Type="http://schemas.openxmlformats.org/officeDocument/2006/relationships/package" Target="../embeddings/Document_Microsoft_Word1.docx"/><Relationship Id="rId4" Type="http://schemas.openxmlformats.org/officeDocument/2006/relationships/diagramData" Target="../diagrams/data1.xml"/><Relationship Id="rId9" Type="http://schemas.openxmlformats.org/officeDocument/2006/relationships/oleObject" Target="../embeddings/oleObject1.bin"/><Relationship Id="rId14" Type="http://schemas.openxmlformats.org/officeDocument/2006/relationships/package" Target="../embeddings/Document_Microsoft_Word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ous-titre 2"/>
          <p:cNvSpPr>
            <a:spLocks noGrp="1"/>
          </p:cNvSpPr>
          <p:nvPr>
            <p:ph type="subTitle" idx="1"/>
          </p:nvPr>
        </p:nvSpPr>
        <p:spPr>
          <a:xfrm>
            <a:off x="4518594" y="4695277"/>
            <a:ext cx="4348086" cy="905932"/>
          </a:xfrm>
        </p:spPr>
        <p:txBody>
          <a:bodyPr>
            <a:noAutofit/>
          </a:bodyPr>
          <a:lstStyle>
            <a:lvl1pPr marL="0" indent="0">
              <a:buFontTx/>
              <a:buNone/>
              <a:defRPr/>
            </a:lvl1pPr>
          </a:lstStyle>
          <a:p>
            <a:r>
              <a:rPr lang="fr-FR" sz="4000" dirty="0" smtClean="0">
                <a:solidFill>
                  <a:schemeClr val="accent5"/>
                </a:solidFill>
              </a:rPr>
              <a:t>PNF </a:t>
            </a:r>
            <a:r>
              <a:rPr lang="fr-FR" sz="4000" b="1" dirty="0" smtClean="0">
                <a:solidFill>
                  <a:schemeClr val="accent5"/>
                </a:solidFill>
              </a:rPr>
              <a:t>BTS MMCM</a:t>
            </a:r>
            <a:endParaRPr lang="fr-FR" sz="4000" b="1" dirty="0">
              <a:solidFill>
                <a:schemeClr val="accent5"/>
              </a:solidFill>
            </a:endParaRPr>
          </a:p>
        </p:txBody>
      </p:sp>
      <p:sp>
        <p:nvSpPr>
          <p:cNvPr id="16" name="Sous-titre 2"/>
          <p:cNvSpPr txBox="1">
            <a:spLocks/>
          </p:cNvSpPr>
          <p:nvPr/>
        </p:nvSpPr>
        <p:spPr>
          <a:xfrm>
            <a:off x="304800" y="1428288"/>
            <a:ext cx="4470400" cy="2198832"/>
          </a:xfrm>
          <a:prstGeom prst="rect">
            <a:avLst/>
          </a:prstGeom>
        </p:spPr>
        <p:txBody>
          <a:bodyPr vert="horz" lIns="91440" tIns="45720" rIns="91440" bIns="45720" rtlCol="0">
            <a:noAutofit/>
          </a:bodyPr>
          <a:lstStyle>
            <a:lvl1pPr marL="0" indent="0" algn="l" defTabSz="914400" rtl="0" eaLnBrk="1" latinLnBrk="0" hangingPunct="1">
              <a:spcBef>
                <a:spcPts val="2000"/>
              </a:spcBef>
              <a:buClr>
                <a:srgbClr val="074770"/>
              </a:buClr>
              <a:buSzPct val="75000"/>
              <a:buFontTx/>
              <a:buNone/>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r>
              <a:rPr lang="fr-FR" sz="3200" b="1" dirty="0" smtClean="0">
                <a:solidFill>
                  <a:schemeClr val="accent5"/>
                </a:solidFill>
              </a:rPr>
              <a:t>Stage métier et projet</a:t>
            </a:r>
          </a:p>
          <a:p>
            <a:pPr algn="ctr"/>
            <a:r>
              <a:rPr lang="fr-FR" sz="2400" b="1" dirty="0" smtClean="0">
                <a:solidFill>
                  <a:schemeClr val="accent5"/>
                </a:solidFill>
              </a:rPr>
              <a:t>« Contribution au fonctionnement d’un service »</a:t>
            </a:r>
            <a:endParaRPr lang="fr-FR" sz="2400" b="1" dirty="0">
              <a:solidFill>
                <a:schemeClr val="accent5"/>
              </a:solidFill>
            </a:endParaRPr>
          </a:p>
        </p:txBody>
      </p:sp>
    </p:spTree>
    <p:extLst>
      <p:ext uri="{BB962C8B-B14F-4D97-AF65-F5344CB8AC3E}">
        <p14:creationId xmlns:p14="http://schemas.microsoft.com/office/powerpoint/2010/main" val="60564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Partie I- Présentation de l’entreprise  </a:t>
            </a:r>
            <a:br>
              <a:rPr lang="fr-FR" b="1" dirty="0" smtClean="0"/>
            </a:br>
            <a:endParaRPr lang="fr-FR" b="1" dirty="0"/>
          </a:p>
        </p:txBody>
      </p:sp>
      <p:sp>
        <p:nvSpPr>
          <p:cNvPr id="3" name="Espace réservé du contenu 2"/>
          <p:cNvSpPr>
            <a:spLocks noGrp="1"/>
          </p:cNvSpPr>
          <p:nvPr>
            <p:ph idx="1"/>
          </p:nvPr>
        </p:nvSpPr>
        <p:spPr>
          <a:xfrm>
            <a:off x="275192" y="1444487"/>
            <a:ext cx="7556313" cy="3697356"/>
          </a:xfrm>
        </p:spPr>
        <p:txBody>
          <a:bodyPr/>
          <a:lstStyle/>
          <a:p>
            <a:pPr algn="ctr"/>
            <a:r>
              <a:rPr lang="fr-FR" sz="3200" b="1" dirty="0" smtClean="0">
                <a:solidFill>
                  <a:srgbClr val="064E91"/>
                </a:solidFill>
              </a:rPr>
              <a:t>2 axes de travail </a:t>
            </a:r>
            <a:r>
              <a:rPr lang="fr-FR" sz="2800" dirty="0" smtClean="0">
                <a:solidFill>
                  <a:srgbClr val="064E91"/>
                </a:solidFill>
              </a:rPr>
              <a:t>:</a:t>
            </a:r>
          </a:p>
          <a:p>
            <a:endParaRPr lang="fr-FR" dirty="0"/>
          </a:p>
          <a:p>
            <a:r>
              <a:rPr lang="fr-FR" sz="3200" b="1" dirty="0" smtClean="0">
                <a:solidFill>
                  <a:srgbClr val="FF6600"/>
                </a:solidFill>
              </a:rPr>
              <a:t>1- La contextualisation</a:t>
            </a:r>
          </a:p>
          <a:p>
            <a:pPr marL="0" indent="0">
              <a:buNone/>
            </a:pPr>
            <a:endParaRPr lang="fr-FR" sz="3200" b="1" dirty="0" smtClean="0">
              <a:solidFill>
                <a:schemeClr val="accent5"/>
              </a:solidFill>
            </a:endParaRPr>
          </a:p>
          <a:p>
            <a:r>
              <a:rPr lang="fr-FR" sz="3200" b="1" dirty="0" smtClean="0">
                <a:solidFill>
                  <a:srgbClr val="FF6600"/>
                </a:solidFill>
              </a:rPr>
              <a:t>2- Le focus vision client</a:t>
            </a:r>
          </a:p>
          <a:p>
            <a:pPr marL="228600" lvl="1" indent="0">
              <a:buNone/>
            </a:pPr>
            <a:endParaRPr lang="fr-FR" dirty="0" smtClean="0"/>
          </a:p>
        </p:txBody>
      </p:sp>
    </p:spTree>
    <p:extLst>
      <p:ext uri="{BB962C8B-B14F-4D97-AF65-F5344CB8AC3E}">
        <p14:creationId xmlns:p14="http://schemas.microsoft.com/office/powerpoint/2010/main" val="135286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rgbClr val="0070C0"/>
          </a:solidFill>
        </p:spPr>
        <p:txBody>
          <a:bodyPr/>
          <a:lstStyle/>
          <a:p>
            <a:r>
              <a:rPr lang="fr-FR" b="1" dirty="0">
                <a:solidFill>
                  <a:schemeClr val="accent5"/>
                </a:solidFill>
              </a:rPr>
              <a:t>1- La </a:t>
            </a:r>
            <a:r>
              <a:rPr lang="fr-FR" b="1" dirty="0" smtClean="0">
                <a:solidFill>
                  <a:schemeClr val="accent5"/>
                </a:solidFill>
              </a:rPr>
              <a:t>contextualisation :</a:t>
            </a:r>
            <a:r>
              <a:rPr lang="fr-FR" b="1" dirty="0">
                <a:solidFill>
                  <a:srgbClr val="FF0000"/>
                </a:solidFill>
              </a:rPr>
              <a:t/>
            </a:r>
            <a:br>
              <a:rPr lang="fr-FR" b="1" dirty="0">
                <a:solidFill>
                  <a:srgbClr val="FF0000"/>
                </a:solidFill>
              </a:rPr>
            </a:br>
            <a:endParaRPr lang="fr-FR" dirty="0"/>
          </a:p>
        </p:txBody>
      </p:sp>
      <p:grpSp>
        <p:nvGrpSpPr>
          <p:cNvPr id="2" name="Groupe 1"/>
          <p:cNvGrpSpPr/>
          <p:nvPr/>
        </p:nvGrpSpPr>
        <p:grpSpPr>
          <a:xfrm>
            <a:off x="369887" y="1388685"/>
            <a:ext cx="4361139" cy="4112367"/>
            <a:chOff x="369887" y="1388685"/>
            <a:chExt cx="4361139" cy="4112367"/>
          </a:xfrm>
        </p:grpSpPr>
        <p:sp>
          <p:nvSpPr>
            <p:cNvPr id="3" name="Rectangle 2"/>
            <p:cNvSpPr/>
            <p:nvPr/>
          </p:nvSpPr>
          <p:spPr>
            <a:xfrm>
              <a:off x="369887" y="1961879"/>
              <a:ext cx="4361139" cy="403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orme libre 4"/>
            <p:cNvSpPr/>
            <p:nvPr/>
          </p:nvSpPr>
          <p:spPr>
            <a:xfrm>
              <a:off x="468437" y="1388685"/>
              <a:ext cx="4130068" cy="886100"/>
            </a:xfrm>
            <a:custGeom>
              <a:avLst/>
              <a:gdLst>
                <a:gd name="connsiteX0" fmla="*/ 0 w 4130068"/>
                <a:gd name="connsiteY0" fmla="*/ 147686 h 886100"/>
                <a:gd name="connsiteX1" fmla="*/ 147686 w 4130068"/>
                <a:gd name="connsiteY1" fmla="*/ 0 h 886100"/>
                <a:gd name="connsiteX2" fmla="*/ 3982382 w 4130068"/>
                <a:gd name="connsiteY2" fmla="*/ 0 h 886100"/>
                <a:gd name="connsiteX3" fmla="*/ 4130068 w 4130068"/>
                <a:gd name="connsiteY3" fmla="*/ 147686 h 886100"/>
                <a:gd name="connsiteX4" fmla="*/ 4130068 w 4130068"/>
                <a:gd name="connsiteY4" fmla="*/ 738414 h 886100"/>
                <a:gd name="connsiteX5" fmla="*/ 3982382 w 4130068"/>
                <a:gd name="connsiteY5" fmla="*/ 886100 h 886100"/>
                <a:gd name="connsiteX6" fmla="*/ 147686 w 4130068"/>
                <a:gd name="connsiteY6" fmla="*/ 886100 h 886100"/>
                <a:gd name="connsiteX7" fmla="*/ 0 w 4130068"/>
                <a:gd name="connsiteY7" fmla="*/ 738414 h 886100"/>
                <a:gd name="connsiteX8" fmla="*/ 0 w 4130068"/>
                <a:gd name="connsiteY8" fmla="*/ 147686 h 8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0068" h="886100">
                  <a:moveTo>
                    <a:pt x="0" y="147686"/>
                  </a:moveTo>
                  <a:cubicBezTo>
                    <a:pt x="0" y="66121"/>
                    <a:pt x="66121" y="0"/>
                    <a:pt x="147686" y="0"/>
                  </a:cubicBezTo>
                  <a:lnTo>
                    <a:pt x="3982382" y="0"/>
                  </a:lnTo>
                  <a:cubicBezTo>
                    <a:pt x="4063947" y="0"/>
                    <a:pt x="4130068" y="66121"/>
                    <a:pt x="4130068" y="147686"/>
                  </a:cubicBezTo>
                  <a:lnTo>
                    <a:pt x="4130068" y="738414"/>
                  </a:lnTo>
                  <a:cubicBezTo>
                    <a:pt x="4130068" y="819979"/>
                    <a:pt x="4063947" y="886100"/>
                    <a:pt x="3982382" y="886100"/>
                  </a:cubicBezTo>
                  <a:lnTo>
                    <a:pt x="147686" y="886100"/>
                  </a:lnTo>
                  <a:cubicBezTo>
                    <a:pt x="66121" y="886100"/>
                    <a:pt x="0" y="819979"/>
                    <a:pt x="0" y="738414"/>
                  </a:cubicBezTo>
                  <a:lnTo>
                    <a:pt x="0" y="147686"/>
                  </a:lnTo>
                  <a:close/>
                </a:path>
              </a:pathLst>
            </a:custGeom>
            <a:solidFill>
              <a:srgbClr val="003366"/>
            </a:solidFill>
            <a:ln>
              <a:solidFill>
                <a:srgbClr val="03326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644" tIns="43256" rIns="158644" bIns="43256" numCol="1" spcCol="1270" anchor="ctr" anchorCtr="0">
              <a:noAutofit/>
            </a:bodyPr>
            <a:lstStyle/>
            <a:p>
              <a:pPr defTabSz="1066800">
                <a:lnSpc>
                  <a:spcPct val="90000"/>
                </a:lnSpc>
                <a:spcBef>
                  <a:spcPct val="0"/>
                </a:spcBef>
                <a:spcAft>
                  <a:spcPct val="35000"/>
                </a:spcAft>
              </a:pPr>
              <a:r>
                <a:rPr lang="fr-FR" sz="2400" b="1" dirty="0" smtClean="0">
                  <a:solidFill>
                    <a:srgbClr val="FFC000"/>
                  </a:solidFill>
                </a:rPr>
                <a:t>Pas de présentation formatée ou recopiée</a:t>
              </a:r>
              <a:endParaRPr lang="fr-FR" sz="2400" b="1" dirty="0">
                <a:solidFill>
                  <a:srgbClr val="FFC000"/>
                </a:solidFill>
              </a:endParaRPr>
            </a:p>
          </p:txBody>
        </p:sp>
        <p:sp>
          <p:nvSpPr>
            <p:cNvPr id="8" name="Rectangle 7"/>
            <p:cNvSpPr/>
            <p:nvPr/>
          </p:nvSpPr>
          <p:spPr>
            <a:xfrm>
              <a:off x="369887" y="3618703"/>
              <a:ext cx="4361139" cy="403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orme libre 8"/>
            <p:cNvSpPr/>
            <p:nvPr/>
          </p:nvSpPr>
          <p:spPr>
            <a:xfrm>
              <a:off x="436450" y="2517740"/>
              <a:ext cx="4179632" cy="1403385"/>
            </a:xfrm>
            <a:custGeom>
              <a:avLst/>
              <a:gdLst>
                <a:gd name="connsiteX0" fmla="*/ 0 w 4179632"/>
                <a:gd name="connsiteY0" fmla="*/ 233902 h 1403385"/>
                <a:gd name="connsiteX1" fmla="*/ 233902 w 4179632"/>
                <a:gd name="connsiteY1" fmla="*/ 0 h 1403385"/>
                <a:gd name="connsiteX2" fmla="*/ 3945730 w 4179632"/>
                <a:gd name="connsiteY2" fmla="*/ 0 h 1403385"/>
                <a:gd name="connsiteX3" fmla="*/ 4179632 w 4179632"/>
                <a:gd name="connsiteY3" fmla="*/ 233902 h 1403385"/>
                <a:gd name="connsiteX4" fmla="*/ 4179632 w 4179632"/>
                <a:gd name="connsiteY4" fmla="*/ 1169483 h 1403385"/>
                <a:gd name="connsiteX5" fmla="*/ 3945730 w 4179632"/>
                <a:gd name="connsiteY5" fmla="*/ 1403385 h 1403385"/>
                <a:gd name="connsiteX6" fmla="*/ 233902 w 4179632"/>
                <a:gd name="connsiteY6" fmla="*/ 1403385 h 1403385"/>
                <a:gd name="connsiteX7" fmla="*/ 0 w 4179632"/>
                <a:gd name="connsiteY7" fmla="*/ 1169483 h 1403385"/>
                <a:gd name="connsiteX8" fmla="*/ 0 w 4179632"/>
                <a:gd name="connsiteY8" fmla="*/ 233902 h 140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9632" h="1403385">
                  <a:moveTo>
                    <a:pt x="0" y="233902"/>
                  </a:moveTo>
                  <a:cubicBezTo>
                    <a:pt x="0" y="104721"/>
                    <a:pt x="104721" y="0"/>
                    <a:pt x="233902" y="0"/>
                  </a:cubicBezTo>
                  <a:lnTo>
                    <a:pt x="3945730" y="0"/>
                  </a:lnTo>
                  <a:cubicBezTo>
                    <a:pt x="4074911" y="0"/>
                    <a:pt x="4179632" y="104721"/>
                    <a:pt x="4179632" y="233902"/>
                  </a:cubicBezTo>
                  <a:lnTo>
                    <a:pt x="4179632" y="1169483"/>
                  </a:lnTo>
                  <a:cubicBezTo>
                    <a:pt x="4179632" y="1298664"/>
                    <a:pt x="4074911" y="1403385"/>
                    <a:pt x="3945730" y="1403385"/>
                  </a:cubicBezTo>
                  <a:lnTo>
                    <a:pt x="233902" y="1403385"/>
                  </a:lnTo>
                  <a:cubicBezTo>
                    <a:pt x="104721" y="1403385"/>
                    <a:pt x="0" y="1298664"/>
                    <a:pt x="0" y="1169483"/>
                  </a:cubicBezTo>
                  <a:lnTo>
                    <a:pt x="0" y="233902"/>
                  </a:lnTo>
                  <a:close/>
                </a:path>
              </a:pathLst>
            </a:custGeom>
            <a:solidFill>
              <a:srgbClr val="0033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3896" tIns="68508" rIns="183896" bIns="68508" numCol="1" spcCol="1270" anchor="ctr" anchorCtr="0">
              <a:noAutofit/>
            </a:bodyPr>
            <a:lstStyle/>
            <a:p>
              <a:pPr defTabSz="1066800">
                <a:lnSpc>
                  <a:spcPct val="90000"/>
                </a:lnSpc>
                <a:spcBef>
                  <a:spcPct val="0"/>
                </a:spcBef>
                <a:spcAft>
                  <a:spcPct val="35000"/>
                </a:spcAft>
              </a:pPr>
              <a:r>
                <a:rPr lang="fr-FR" sz="2400" b="1" dirty="0" smtClean="0">
                  <a:solidFill>
                    <a:srgbClr val="FFC000"/>
                  </a:solidFill>
                </a:rPr>
                <a:t>Un contexte directement en lien avec l’activité du candidat</a:t>
              </a:r>
              <a:endParaRPr lang="fr-FR" sz="2400" b="1" dirty="0">
                <a:solidFill>
                  <a:srgbClr val="FFC000"/>
                </a:solidFill>
              </a:endParaRPr>
            </a:p>
          </p:txBody>
        </p:sp>
        <p:sp>
          <p:nvSpPr>
            <p:cNvPr id="10" name="Rectangle 9"/>
            <p:cNvSpPr/>
            <p:nvPr/>
          </p:nvSpPr>
          <p:spPr>
            <a:xfrm>
              <a:off x="369887" y="5097852"/>
              <a:ext cx="4361139" cy="403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orme libre 10"/>
            <p:cNvSpPr/>
            <p:nvPr/>
          </p:nvSpPr>
          <p:spPr>
            <a:xfrm>
              <a:off x="369887" y="4121557"/>
              <a:ext cx="4269881" cy="1225708"/>
            </a:xfrm>
            <a:custGeom>
              <a:avLst/>
              <a:gdLst>
                <a:gd name="connsiteX0" fmla="*/ 0 w 4269881"/>
                <a:gd name="connsiteY0" fmla="*/ 204289 h 1225708"/>
                <a:gd name="connsiteX1" fmla="*/ 204289 w 4269881"/>
                <a:gd name="connsiteY1" fmla="*/ 0 h 1225708"/>
                <a:gd name="connsiteX2" fmla="*/ 4065592 w 4269881"/>
                <a:gd name="connsiteY2" fmla="*/ 0 h 1225708"/>
                <a:gd name="connsiteX3" fmla="*/ 4269881 w 4269881"/>
                <a:gd name="connsiteY3" fmla="*/ 204289 h 1225708"/>
                <a:gd name="connsiteX4" fmla="*/ 4269881 w 4269881"/>
                <a:gd name="connsiteY4" fmla="*/ 1021419 h 1225708"/>
                <a:gd name="connsiteX5" fmla="*/ 4065592 w 4269881"/>
                <a:gd name="connsiteY5" fmla="*/ 1225708 h 1225708"/>
                <a:gd name="connsiteX6" fmla="*/ 204289 w 4269881"/>
                <a:gd name="connsiteY6" fmla="*/ 1225708 h 1225708"/>
                <a:gd name="connsiteX7" fmla="*/ 0 w 4269881"/>
                <a:gd name="connsiteY7" fmla="*/ 1021419 h 1225708"/>
                <a:gd name="connsiteX8" fmla="*/ 0 w 4269881"/>
                <a:gd name="connsiteY8" fmla="*/ 204289 h 122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881" h="1225708">
                  <a:moveTo>
                    <a:pt x="0" y="204289"/>
                  </a:moveTo>
                  <a:cubicBezTo>
                    <a:pt x="0" y="91463"/>
                    <a:pt x="91463" y="0"/>
                    <a:pt x="204289" y="0"/>
                  </a:cubicBezTo>
                  <a:lnTo>
                    <a:pt x="4065592" y="0"/>
                  </a:lnTo>
                  <a:cubicBezTo>
                    <a:pt x="4178418" y="0"/>
                    <a:pt x="4269881" y="91463"/>
                    <a:pt x="4269881" y="204289"/>
                  </a:cubicBezTo>
                  <a:lnTo>
                    <a:pt x="4269881" y="1021419"/>
                  </a:lnTo>
                  <a:cubicBezTo>
                    <a:pt x="4269881" y="1134245"/>
                    <a:pt x="4178418" y="1225708"/>
                    <a:pt x="4065592" y="1225708"/>
                  </a:cubicBezTo>
                  <a:lnTo>
                    <a:pt x="204289" y="1225708"/>
                  </a:lnTo>
                  <a:cubicBezTo>
                    <a:pt x="91463" y="1225708"/>
                    <a:pt x="0" y="1134245"/>
                    <a:pt x="0" y="1021419"/>
                  </a:cubicBezTo>
                  <a:lnTo>
                    <a:pt x="0" y="204289"/>
                  </a:lnTo>
                  <a:close/>
                </a:path>
              </a:pathLst>
            </a:custGeom>
            <a:solidFill>
              <a:srgbClr val="0332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5222" tIns="59834" rIns="175222" bIns="59834" numCol="1" spcCol="1270" anchor="ctr" anchorCtr="0">
              <a:noAutofit/>
            </a:bodyPr>
            <a:lstStyle/>
            <a:p>
              <a:pPr defTabSz="1066800">
                <a:lnSpc>
                  <a:spcPct val="90000"/>
                </a:lnSpc>
                <a:spcBef>
                  <a:spcPct val="0"/>
                </a:spcBef>
                <a:spcAft>
                  <a:spcPct val="35000"/>
                </a:spcAft>
              </a:pPr>
              <a:r>
                <a:rPr lang="fr-FR" sz="2400" b="1" dirty="0" smtClean="0">
                  <a:solidFill>
                    <a:srgbClr val="FFC000"/>
                  </a:solidFill>
                </a:rPr>
                <a:t>La présentation est rédigée  </a:t>
              </a:r>
            </a:p>
          </p:txBody>
        </p:sp>
      </p:grpSp>
      <p:sp>
        <p:nvSpPr>
          <p:cNvPr id="14" name="Espace réservé du contenu 5"/>
          <p:cNvSpPr>
            <a:spLocks noGrp="1"/>
          </p:cNvSpPr>
          <p:nvPr>
            <p:ph sz="half" idx="2"/>
          </p:nvPr>
        </p:nvSpPr>
        <p:spPr>
          <a:xfrm>
            <a:off x="4929809" y="1273581"/>
            <a:ext cx="3657600" cy="4265827"/>
          </a:xfrm>
        </p:spPr>
        <p:txBody>
          <a:bodyPr>
            <a:normAutofit/>
          </a:bodyPr>
          <a:lstStyle/>
          <a:p>
            <a:pPr marL="0" indent="0">
              <a:buNone/>
            </a:pPr>
            <a:r>
              <a:rPr lang="fr-FR" b="1" dirty="0" smtClean="0"/>
              <a:t>       </a:t>
            </a:r>
          </a:p>
          <a:p>
            <a:pPr marL="0" indent="0">
              <a:spcBef>
                <a:spcPts val="0"/>
              </a:spcBef>
              <a:buNone/>
            </a:pPr>
            <a:r>
              <a:rPr lang="fr-FR" b="1" dirty="0" smtClean="0"/>
              <a:t>                </a:t>
            </a:r>
          </a:p>
          <a:p>
            <a:pPr marL="0" indent="0">
              <a:spcBef>
                <a:spcPts val="0"/>
              </a:spcBef>
              <a:buNone/>
            </a:pPr>
            <a:r>
              <a:rPr lang="fr-FR" sz="2600" b="1" dirty="0" smtClean="0">
                <a:solidFill>
                  <a:srgbClr val="FF6600"/>
                </a:solidFill>
              </a:rPr>
              <a:t>L’objectif est de sélectionner  et d’exploiter des informations : </a:t>
            </a:r>
          </a:p>
          <a:p>
            <a:pPr marL="0" indent="0">
              <a:spcBef>
                <a:spcPts val="0"/>
              </a:spcBef>
              <a:buNone/>
            </a:pPr>
            <a:endParaRPr lang="fr-FR" sz="2600" b="1" dirty="0" smtClean="0">
              <a:solidFill>
                <a:srgbClr val="FF6600"/>
              </a:solidFill>
            </a:endParaRPr>
          </a:p>
          <a:p>
            <a:pPr marL="0" indent="0">
              <a:spcBef>
                <a:spcPts val="0"/>
              </a:spcBef>
              <a:buNone/>
            </a:pPr>
            <a:r>
              <a:rPr lang="fr-FR" sz="2600" b="1" dirty="0" smtClean="0">
                <a:solidFill>
                  <a:srgbClr val="FF6600"/>
                </a:solidFill>
              </a:rPr>
              <a:t>-Fiables,</a:t>
            </a:r>
          </a:p>
          <a:p>
            <a:pPr marL="0" indent="0">
              <a:spcBef>
                <a:spcPts val="0"/>
              </a:spcBef>
              <a:buNone/>
            </a:pPr>
            <a:r>
              <a:rPr lang="fr-FR" sz="2600" b="1" dirty="0" smtClean="0">
                <a:solidFill>
                  <a:srgbClr val="FF6600"/>
                </a:solidFill>
              </a:rPr>
              <a:t>-Actualisées,</a:t>
            </a:r>
          </a:p>
          <a:p>
            <a:pPr marL="0" indent="0">
              <a:spcBef>
                <a:spcPts val="0"/>
              </a:spcBef>
              <a:buNone/>
            </a:pPr>
            <a:r>
              <a:rPr lang="fr-FR" sz="2600" b="1" dirty="0" smtClean="0">
                <a:solidFill>
                  <a:srgbClr val="FF6600"/>
                </a:solidFill>
              </a:rPr>
              <a:t>-Pertinentes.</a:t>
            </a:r>
          </a:p>
          <a:p>
            <a:pPr marL="0" indent="0">
              <a:spcBef>
                <a:spcPts val="0"/>
              </a:spcBef>
              <a:buNone/>
            </a:pPr>
            <a:endParaRPr lang="fr-FR" dirty="0">
              <a:solidFill>
                <a:srgbClr val="FF0000"/>
              </a:solidFill>
            </a:endParaRPr>
          </a:p>
        </p:txBody>
      </p:sp>
    </p:spTree>
    <p:extLst>
      <p:ext uri="{BB962C8B-B14F-4D97-AF65-F5344CB8AC3E}">
        <p14:creationId xmlns:p14="http://schemas.microsoft.com/office/powerpoint/2010/main" val="30241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p:cTn id="7"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xEl>
                                              <p:pRg st="4" end="4"/>
                                            </p:txEl>
                                          </p:spTgt>
                                        </p:tgtEl>
                                        <p:attrNameLst>
                                          <p:attrName>style.visibility</p:attrName>
                                        </p:attrNameLst>
                                      </p:cBhvr>
                                      <p:to>
                                        <p:strVal val="visible"/>
                                      </p:to>
                                    </p:set>
                                    <p:anim calcmode="lin" valueType="num">
                                      <p:cBhvr>
                                        <p:cTn id="14"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 calcmode="lin" valueType="num">
                                      <p:cBhvr>
                                        <p:cTn id="21" dur="5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1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anim calcmode="lin" valueType="num">
                                      <p:cBhvr>
                                        <p:cTn id="28" dur="5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1098" y="140533"/>
            <a:ext cx="7504882" cy="568529"/>
          </a:xfrm>
          <a:solidFill>
            <a:srgbClr val="0070C0"/>
          </a:solidFill>
        </p:spPr>
        <p:txBody>
          <a:bodyPr/>
          <a:lstStyle/>
          <a:p>
            <a:r>
              <a:rPr lang="fr-FR" b="1" dirty="0" smtClean="0">
                <a:solidFill>
                  <a:schemeClr val="accent5"/>
                </a:solidFill>
              </a:rPr>
              <a:t>   </a:t>
            </a:r>
            <a:r>
              <a:rPr lang="fr-FR" sz="2400" b="1" dirty="0" smtClean="0">
                <a:solidFill>
                  <a:schemeClr val="accent5"/>
                </a:solidFill>
              </a:rPr>
              <a:t>Exemple d’exploitation des données récoltées </a:t>
            </a:r>
            <a:r>
              <a:rPr lang="fr-FR" b="1" dirty="0">
                <a:solidFill>
                  <a:srgbClr val="FF0000"/>
                </a:solidFill>
              </a:rPr>
              <a:t/>
            </a:r>
            <a:br>
              <a:rPr lang="fr-FR" b="1" dirty="0">
                <a:solidFill>
                  <a:srgbClr val="FF0000"/>
                </a:solidFill>
              </a:rPr>
            </a:br>
            <a:endParaRPr lang="fr-FR" dirty="0"/>
          </a:p>
        </p:txBody>
      </p:sp>
      <p:sp>
        <p:nvSpPr>
          <p:cNvPr id="2" name="Espace réservé du contenu 1"/>
          <p:cNvSpPr>
            <a:spLocks noGrp="1"/>
          </p:cNvSpPr>
          <p:nvPr>
            <p:ph sz="half" idx="2"/>
          </p:nvPr>
        </p:nvSpPr>
        <p:spPr>
          <a:xfrm>
            <a:off x="551098" y="1136742"/>
            <a:ext cx="7857839" cy="580445"/>
          </a:xfrm>
        </p:spPr>
        <p:txBody>
          <a:bodyPr>
            <a:normAutofit/>
          </a:bodyPr>
          <a:lstStyle/>
          <a:p>
            <a:pPr marL="0" indent="0" algn="ctr">
              <a:buNone/>
            </a:pPr>
            <a:r>
              <a:rPr lang="fr-FR" sz="2000" b="1" dirty="0" smtClean="0">
                <a:solidFill>
                  <a:srgbClr val="002060"/>
                </a:solidFill>
              </a:rPr>
              <a:t>Offre</a:t>
            </a:r>
            <a:r>
              <a:rPr lang="fr-FR" sz="2000" dirty="0" smtClean="0"/>
              <a:t>		</a:t>
            </a:r>
            <a:r>
              <a:rPr lang="fr-FR" sz="2000" dirty="0"/>
              <a:t> </a:t>
            </a:r>
            <a:r>
              <a:rPr lang="fr-FR" sz="2000" dirty="0" smtClean="0"/>
              <a:t>                </a:t>
            </a:r>
            <a:r>
              <a:rPr lang="fr-FR" sz="2000" b="1" dirty="0" smtClean="0">
                <a:solidFill>
                  <a:srgbClr val="002060"/>
                </a:solidFill>
              </a:rPr>
              <a:t>Marché </a:t>
            </a:r>
            <a:r>
              <a:rPr lang="fr-FR" sz="2000" dirty="0" smtClean="0"/>
              <a:t>			</a:t>
            </a:r>
            <a:r>
              <a:rPr lang="fr-FR" sz="2000" b="1" dirty="0">
                <a:solidFill>
                  <a:srgbClr val="002060"/>
                </a:solidFill>
              </a:rPr>
              <a:t>Demande</a:t>
            </a:r>
          </a:p>
          <a:p>
            <a:pPr algn="ctr"/>
            <a:endParaRPr lang="fr-FR" dirty="0">
              <a:solidFill>
                <a:srgbClr val="002060"/>
              </a:solidFill>
            </a:endParaRPr>
          </a:p>
        </p:txBody>
      </p:sp>
      <p:sp>
        <p:nvSpPr>
          <p:cNvPr id="6" name="Virage 5"/>
          <p:cNvSpPr/>
          <p:nvPr/>
        </p:nvSpPr>
        <p:spPr>
          <a:xfrm flipV="1">
            <a:off x="701862" y="1538983"/>
            <a:ext cx="334458" cy="605881"/>
          </a:xfrm>
          <a:prstGeom prst="ben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10" name="Virage 9"/>
          <p:cNvSpPr/>
          <p:nvPr/>
        </p:nvSpPr>
        <p:spPr>
          <a:xfrm flipV="1">
            <a:off x="6302283" y="1569250"/>
            <a:ext cx="386080" cy="690355"/>
          </a:xfrm>
          <a:prstGeom prst="ben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11" name="ZoneTexte 10"/>
          <p:cNvSpPr txBox="1"/>
          <p:nvPr/>
        </p:nvSpPr>
        <p:spPr>
          <a:xfrm>
            <a:off x="5973915" y="1844853"/>
            <a:ext cx="2469045" cy="954107"/>
          </a:xfrm>
          <a:prstGeom prst="rect">
            <a:avLst/>
          </a:prstGeom>
          <a:noFill/>
        </p:spPr>
        <p:txBody>
          <a:bodyPr wrap="square" rtlCol="0">
            <a:spAutoFit/>
          </a:bodyPr>
          <a:lstStyle/>
          <a:p>
            <a:r>
              <a:rPr lang="fr-FR" sz="1400" dirty="0" smtClean="0">
                <a:solidFill>
                  <a:prstClr val="black"/>
                </a:solidFill>
              </a:rPr>
              <a:t>                </a:t>
            </a:r>
            <a:r>
              <a:rPr lang="fr-FR" sz="1400" b="1" dirty="0" smtClean="0">
                <a:solidFill>
                  <a:srgbClr val="002060"/>
                </a:solidFill>
              </a:rPr>
              <a:t>Entrepreneurs TP</a:t>
            </a:r>
          </a:p>
          <a:p>
            <a:r>
              <a:rPr lang="fr-FR" sz="1400" b="1" dirty="0" smtClean="0">
                <a:solidFill>
                  <a:srgbClr val="002060"/>
                </a:solidFill>
              </a:rPr>
              <a:t>                Carrières</a:t>
            </a:r>
          </a:p>
          <a:p>
            <a:r>
              <a:rPr lang="fr-FR" sz="1400" b="1" dirty="0" smtClean="0">
                <a:solidFill>
                  <a:srgbClr val="002060"/>
                </a:solidFill>
              </a:rPr>
              <a:t>                Artisans</a:t>
            </a:r>
          </a:p>
          <a:p>
            <a:r>
              <a:rPr lang="fr-FR" sz="1400" b="1" dirty="0" smtClean="0">
                <a:solidFill>
                  <a:srgbClr val="002060"/>
                </a:solidFill>
              </a:rPr>
              <a:t>                Collectivités…</a:t>
            </a:r>
            <a:endParaRPr lang="fr-FR" sz="1400" b="1" dirty="0">
              <a:solidFill>
                <a:srgbClr val="002060"/>
              </a:solidFill>
            </a:endParaRPr>
          </a:p>
        </p:txBody>
      </p:sp>
      <p:sp>
        <p:nvSpPr>
          <p:cNvPr id="12" name="Double flèche horizontale 11"/>
          <p:cNvSpPr/>
          <p:nvPr/>
        </p:nvSpPr>
        <p:spPr>
          <a:xfrm>
            <a:off x="2718675" y="1875199"/>
            <a:ext cx="2728210" cy="246653"/>
          </a:xfrm>
          <a:prstGeom prst="lef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Rectangle à coins arrondis 2"/>
          <p:cNvSpPr/>
          <p:nvPr/>
        </p:nvSpPr>
        <p:spPr>
          <a:xfrm>
            <a:off x="3248244" y="2284613"/>
            <a:ext cx="2110697" cy="582956"/>
          </a:xfrm>
          <a:prstGeom prst="roundRect">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C000"/>
                </a:solidFill>
              </a:rPr>
              <a:t>Relations contractuelles</a:t>
            </a:r>
            <a:endParaRPr lang="fr-FR" dirty="0">
              <a:solidFill>
                <a:srgbClr val="FFC000"/>
              </a:solidFill>
            </a:endParaRPr>
          </a:p>
        </p:txBody>
      </p:sp>
      <p:sp>
        <p:nvSpPr>
          <p:cNvPr id="5" name="Flèche vers le bas 4"/>
          <p:cNvSpPr/>
          <p:nvPr/>
        </p:nvSpPr>
        <p:spPr>
          <a:xfrm>
            <a:off x="1399039" y="2601183"/>
            <a:ext cx="331991" cy="424951"/>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lèche vers le bas 12"/>
          <p:cNvSpPr/>
          <p:nvPr/>
        </p:nvSpPr>
        <p:spPr>
          <a:xfrm>
            <a:off x="7340101" y="2725676"/>
            <a:ext cx="190541" cy="304906"/>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aphicFrame>
        <p:nvGraphicFramePr>
          <p:cNvPr id="7" name="Diagramme 6"/>
          <p:cNvGraphicFramePr/>
          <p:nvPr>
            <p:extLst>
              <p:ext uri="{D42A27DB-BD31-4B8C-83A1-F6EECF244321}">
                <p14:modId xmlns:p14="http://schemas.microsoft.com/office/powerpoint/2010/main" val="1007101483"/>
              </p:ext>
            </p:extLst>
          </p:nvPr>
        </p:nvGraphicFramePr>
        <p:xfrm>
          <a:off x="2968052" y="2980757"/>
          <a:ext cx="1618939" cy="130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à coins arrondis 13"/>
          <p:cNvSpPr/>
          <p:nvPr/>
        </p:nvSpPr>
        <p:spPr>
          <a:xfrm>
            <a:off x="388663" y="3127470"/>
            <a:ext cx="2110697" cy="1414550"/>
          </a:xfrm>
          <a:prstGeom prst="roundRect">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C000"/>
                </a:solidFill>
              </a:rPr>
              <a:t>Données économiques et juridiques de l’entreprise d’accueil</a:t>
            </a:r>
            <a:endParaRPr lang="fr-FR" dirty="0">
              <a:solidFill>
                <a:srgbClr val="FFC000"/>
              </a:solidFill>
            </a:endParaRPr>
          </a:p>
        </p:txBody>
      </p:sp>
      <p:sp>
        <p:nvSpPr>
          <p:cNvPr id="15" name="Rectangle à coins arrondis 14"/>
          <p:cNvSpPr/>
          <p:nvPr/>
        </p:nvSpPr>
        <p:spPr>
          <a:xfrm>
            <a:off x="6302283" y="3127470"/>
            <a:ext cx="2140677" cy="2587734"/>
          </a:xfrm>
          <a:prstGeom prst="roundRect">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C000"/>
                </a:solidFill>
              </a:rPr>
              <a:t>Besoins client</a:t>
            </a:r>
          </a:p>
          <a:p>
            <a:pPr algn="ctr"/>
            <a:r>
              <a:rPr lang="fr-FR" dirty="0" smtClean="0">
                <a:solidFill>
                  <a:srgbClr val="FFC000"/>
                </a:solidFill>
              </a:rPr>
              <a:t> </a:t>
            </a:r>
          </a:p>
          <a:p>
            <a:r>
              <a:rPr lang="fr-FR" dirty="0" smtClean="0">
                <a:solidFill>
                  <a:srgbClr val="FFC000"/>
                </a:solidFill>
              </a:rPr>
              <a:t>Qualité </a:t>
            </a:r>
          </a:p>
          <a:p>
            <a:r>
              <a:rPr lang="fr-FR" dirty="0" smtClean="0">
                <a:solidFill>
                  <a:srgbClr val="FFC000"/>
                </a:solidFill>
              </a:rPr>
              <a:t>Coût</a:t>
            </a:r>
          </a:p>
          <a:p>
            <a:r>
              <a:rPr lang="fr-FR" dirty="0" smtClean="0">
                <a:solidFill>
                  <a:srgbClr val="FFC000"/>
                </a:solidFill>
              </a:rPr>
              <a:t>Rapidité</a:t>
            </a:r>
          </a:p>
          <a:p>
            <a:r>
              <a:rPr lang="fr-FR" dirty="0" smtClean="0">
                <a:solidFill>
                  <a:srgbClr val="FFC000"/>
                </a:solidFill>
              </a:rPr>
              <a:t>Communication</a:t>
            </a:r>
          </a:p>
          <a:p>
            <a:r>
              <a:rPr lang="fr-FR" dirty="0" smtClean="0">
                <a:solidFill>
                  <a:srgbClr val="FFC000"/>
                </a:solidFill>
              </a:rPr>
              <a:t>Innovations technologiques</a:t>
            </a:r>
          </a:p>
          <a:p>
            <a:pPr algn="ctr"/>
            <a:endParaRPr lang="fr-FR" dirty="0">
              <a:solidFill>
                <a:srgbClr val="FF0000"/>
              </a:solidFill>
            </a:endParaRPr>
          </a:p>
        </p:txBody>
      </p:sp>
      <p:sp>
        <p:nvSpPr>
          <p:cNvPr id="16" name="Rectangle à coins arrondis 15"/>
          <p:cNvSpPr/>
          <p:nvPr/>
        </p:nvSpPr>
        <p:spPr>
          <a:xfrm>
            <a:off x="363637" y="4736892"/>
            <a:ext cx="2135723" cy="1353579"/>
          </a:xfrm>
          <a:prstGeom prst="roundRect">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FFC000"/>
              </a:solidFill>
            </a:endParaRPr>
          </a:p>
          <a:p>
            <a:pPr algn="ctr"/>
            <a:endParaRPr lang="fr-FR" dirty="0">
              <a:solidFill>
                <a:srgbClr val="FFC000"/>
              </a:solidFill>
            </a:endParaRPr>
          </a:p>
          <a:p>
            <a:pPr algn="ctr"/>
            <a:r>
              <a:rPr lang="fr-FR" dirty="0" smtClean="0">
                <a:solidFill>
                  <a:srgbClr val="FFC000"/>
                </a:solidFill>
              </a:rPr>
              <a:t>Réglementations</a:t>
            </a:r>
          </a:p>
          <a:p>
            <a:pPr algn="ctr"/>
            <a:r>
              <a:rPr lang="fr-FR" dirty="0" smtClean="0">
                <a:solidFill>
                  <a:srgbClr val="FFC000"/>
                </a:solidFill>
              </a:rPr>
              <a:t>internes et politique HQSE</a:t>
            </a:r>
          </a:p>
          <a:p>
            <a:pPr algn="ctr"/>
            <a:endParaRPr lang="fr-FR" dirty="0" smtClean="0">
              <a:solidFill>
                <a:srgbClr val="FFC000"/>
              </a:solidFill>
            </a:endParaRPr>
          </a:p>
          <a:p>
            <a:pPr algn="ctr"/>
            <a:endParaRPr lang="fr-FR" dirty="0">
              <a:solidFill>
                <a:srgbClr val="FFC000"/>
              </a:solidFill>
            </a:endParaRPr>
          </a:p>
        </p:txBody>
      </p:sp>
      <p:sp>
        <p:nvSpPr>
          <p:cNvPr id="17" name="Bulle ronde 16"/>
          <p:cNvSpPr/>
          <p:nvPr/>
        </p:nvSpPr>
        <p:spPr>
          <a:xfrm>
            <a:off x="1399039" y="721283"/>
            <a:ext cx="1964845" cy="995903"/>
          </a:xfrm>
          <a:prstGeom prst="wedgeEllipseCallou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prstClr val="white"/>
                </a:solidFill>
              </a:rPr>
              <a:t>Activité, réseau, localisation</a:t>
            </a:r>
          </a:p>
          <a:p>
            <a:pPr algn="ctr"/>
            <a:r>
              <a:rPr lang="fr-FR" sz="1600" dirty="0" smtClean="0">
                <a:solidFill>
                  <a:prstClr val="white"/>
                </a:solidFill>
              </a:rPr>
              <a:t>…</a:t>
            </a:r>
            <a:endParaRPr lang="fr-FR" sz="1600" dirty="0">
              <a:solidFill>
                <a:prstClr val="white"/>
              </a:solidFill>
            </a:endParaRPr>
          </a:p>
        </p:txBody>
      </p:sp>
      <p:sp>
        <p:nvSpPr>
          <p:cNvPr id="19" name="Bulle ronde 18"/>
          <p:cNvSpPr/>
          <p:nvPr/>
        </p:nvSpPr>
        <p:spPr>
          <a:xfrm>
            <a:off x="4586991" y="783728"/>
            <a:ext cx="2368446" cy="684186"/>
          </a:xfrm>
          <a:prstGeom prst="wedgeEllipseCallout">
            <a:avLst>
              <a:gd name="adj1" fmla="val -52964"/>
              <a:gd name="adj2" fmla="val 1055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prstClr val="white"/>
                </a:solidFill>
              </a:rPr>
              <a:t>Positionnement</a:t>
            </a:r>
          </a:p>
        </p:txBody>
      </p:sp>
      <p:sp>
        <p:nvSpPr>
          <p:cNvPr id="20" name="ZoneTexte 19"/>
          <p:cNvSpPr txBox="1"/>
          <p:nvPr/>
        </p:nvSpPr>
        <p:spPr>
          <a:xfrm>
            <a:off x="3248243" y="4736892"/>
            <a:ext cx="2110696" cy="646331"/>
          </a:xfrm>
          <a:prstGeom prst="rect">
            <a:avLst/>
          </a:prstGeom>
          <a:noFill/>
        </p:spPr>
        <p:txBody>
          <a:bodyPr wrap="square" rtlCol="0">
            <a:spAutoFit/>
          </a:bodyPr>
          <a:lstStyle/>
          <a:p>
            <a:pPr algn="ctr"/>
            <a:r>
              <a:rPr lang="fr-FR" sz="3600" b="1" dirty="0" smtClean="0">
                <a:solidFill>
                  <a:srgbClr val="033263"/>
                </a:solidFill>
              </a:rPr>
              <a:t>Atelier</a:t>
            </a:r>
            <a:endParaRPr lang="fr-FR" sz="3600" b="1" dirty="0">
              <a:solidFill>
                <a:srgbClr val="033263"/>
              </a:solidFill>
            </a:endParaRPr>
          </a:p>
        </p:txBody>
      </p:sp>
      <p:sp>
        <p:nvSpPr>
          <p:cNvPr id="21" name="Bulle ronde 20"/>
          <p:cNvSpPr/>
          <p:nvPr/>
        </p:nvSpPr>
        <p:spPr>
          <a:xfrm>
            <a:off x="4234086" y="3127470"/>
            <a:ext cx="1978494" cy="1332566"/>
          </a:xfrm>
          <a:prstGeom prst="wedgeEllipseCallout">
            <a:avLst>
              <a:gd name="adj1" fmla="val -26708"/>
              <a:gd name="adj2" fmla="val 81109"/>
            </a:avLst>
          </a:prstGeom>
          <a:solidFill>
            <a:srgbClr val="FFC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dirty="0" smtClean="0">
                <a:solidFill>
                  <a:prstClr val="white"/>
                </a:solidFill>
              </a:rPr>
              <a:t>Services, personnel, organisation,</a:t>
            </a:r>
          </a:p>
          <a:p>
            <a:pPr algn="ctr"/>
            <a:r>
              <a:rPr lang="fr-FR" sz="1600" dirty="0">
                <a:solidFill>
                  <a:prstClr val="white"/>
                </a:solidFill>
              </a:rPr>
              <a:t>m</a:t>
            </a:r>
            <a:r>
              <a:rPr lang="fr-FR" sz="1600" dirty="0" smtClean="0">
                <a:solidFill>
                  <a:prstClr val="white"/>
                </a:solidFill>
              </a:rPr>
              <a:t>oyens, plan…</a:t>
            </a:r>
          </a:p>
        </p:txBody>
      </p:sp>
      <p:sp>
        <p:nvSpPr>
          <p:cNvPr id="33" name="Virage 32"/>
          <p:cNvSpPr/>
          <p:nvPr/>
        </p:nvSpPr>
        <p:spPr>
          <a:xfrm flipV="1">
            <a:off x="2674374" y="2394129"/>
            <a:ext cx="422842" cy="2730358"/>
          </a:xfrm>
          <a:prstGeom prst="ben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34" name="ZoneTexte 33"/>
          <p:cNvSpPr txBox="1"/>
          <p:nvPr/>
        </p:nvSpPr>
        <p:spPr>
          <a:xfrm>
            <a:off x="1169233" y="1844853"/>
            <a:ext cx="1409075" cy="369332"/>
          </a:xfrm>
          <a:prstGeom prst="rect">
            <a:avLst/>
          </a:prstGeom>
          <a:noFill/>
        </p:spPr>
        <p:txBody>
          <a:bodyPr wrap="square" rtlCol="0">
            <a:spAutoFit/>
          </a:bodyPr>
          <a:lstStyle/>
          <a:p>
            <a:r>
              <a:rPr lang="fr-FR" b="1" dirty="0" smtClean="0">
                <a:solidFill>
                  <a:srgbClr val="064370"/>
                </a:solidFill>
              </a:rPr>
              <a:t>Entreprise</a:t>
            </a:r>
            <a:endParaRPr lang="fr-FR" b="1" dirty="0">
              <a:solidFill>
                <a:srgbClr val="064370"/>
              </a:solidFill>
            </a:endParaRPr>
          </a:p>
        </p:txBody>
      </p:sp>
    </p:spTree>
    <p:extLst>
      <p:ext uri="{BB962C8B-B14F-4D97-AF65-F5344CB8AC3E}">
        <p14:creationId xmlns:p14="http://schemas.microsoft.com/office/powerpoint/2010/main" val="32974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animEffect transition="in" filter="fade">
                                      <p:cBhvr>
                                        <p:cTn id="10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3" grpId="0" animBg="1"/>
      <p:bldP spid="5" grpId="0" animBg="1"/>
      <p:bldP spid="13" grpId="0" animBg="1"/>
      <p:bldGraphic spid="7" grpId="0">
        <p:bldAsOne/>
      </p:bldGraphic>
      <p:bldP spid="14" grpId="0" animBg="1"/>
      <p:bldP spid="15" grpId="0" animBg="1"/>
      <p:bldP spid="16" grpId="0" animBg="1"/>
      <p:bldP spid="17" grpId="0" animBg="1"/>
      <p:bldP spid="19" grpId="0" animBg="1"/>
      <p:bldP spid="20" grpId="0"/>
      <p:bldP spid="2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rgbClr val="0070C0"/>
          </a:solidFill>
        </p:spPr>
        <p:txBody>
          <a:bodyPr/>
          <a:lstStyle/>
          <a:p>
            <a:r>
              <a:rPr lang="fr-FR" b="1" dirty="0" smtClean="0">
                <a:solidFill>
                  <a:schemeClr val="accent5"/>
                </a:solidFill>
              </a:rPr>
              <a:t>2- Focus vision client :</a:t>
            </a:r>
            <a:r>
              <a:rPr lang="fr-FR" b="1" dirty="0">
                <a:solidFill>
                  <a:srgbClr val="FF0000"/>
                </a:solidFill>
              </a:rPr>
              <a:t/>
            </a:r>
            <a:br>
              <a:rPr lang="fr-FR" b="1" dirty="0">
                <a:solidFill>
                  <a:srgbClr val="FF0000"/>
                </a:solidFill>
              </a:rPr>
            </a:br>
            <a:endParaRPr lang="fr-FR" dirty="0"/>
          </a:p>
        </p:txBody>
      </p:sp>
      <p:graphicFrame>
        <p:nvGraphicFramePr>
          <p:cNvPr id="7" name="Espace réservé du contenu 6"/>
          <p:cNvGraphicFramePr>
            <a:graphicFrameLocks noGrp="1"/>
          </p:cNvGraphicFramePr>
          <p:nvPr>
            <p:ph sz="half" idx="1"/>
            <p:extLst/>
          </p:nvPr>
        </p:nvGraphicFramePr>
        <p:xfrm>
          <a:off x="369887" y="1273581"/>
          <a:ext cx="3897313" cy="426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contenu 1"/>
          <p:cNvSpPr>
            <a:spLocks noGrp="1"/>
          </p:cNvSpPr>
          <p:nvPr>
            <p:ph sz="half" idx="2"/>
          </p:nvPr>
        </p:nvSpPr>
        <p:spPr>
          <a:xfrm>
            <a:off x="369888" y="1273581"/>
            <a:ext cx="3645522" cy="3889904"/>
          </a:xfrm>
        </p:spPr>
        <p:txBody>
          <a:bodyPr>
            <a:normAutofit lnSpcReduction="10000"/>
          </a:bodyPr>
          <a:lstStyle/>
          <a:p>
            <a:r>
              <a:rPr lang="fr-FR" b="1" dirty="0">
                <a:solidFill>
                  <a:srgbClr val="FF6600"/>
                </a:solidFill>
                <a:latin typeface="Arial" panose="020B0604020202020204" pitchFamily="34" charset="0"/>
                <a:cs typeface="Arial" panose="020B0604020202020204" pitchFamily="34" charset="0"/>
              </a:rPr>
              <a:t>Le candidat rédige </a:t>
            </a:r>
            <a:r>
              <a:rPr lang="fr-FR" b="1" u="sng" dirty="0">
                <a:solidFill>
                  <a:srgbClr val="FF6600"/>
                </a:solidFill>
                <a:latin typeface="Arial" panose="020B0604020202020204" pitchFamily="34" charset="0"/>
                <a:cs typeface="Arial" panose="020B0604020202020204" pitchFamily="34" charset="0"/>
              </a:rPr>
              <a:t>une </a:t>
            </a:r>
            <a:r>
              <a:rPr lang="fr-FR" b="1" u="sng" dirty="0" smtClean="0">
                <a:solidFill>
                  <a:srgbClr val="FF6600"/>
                </a:solidFill>
                <a:latin typeface="Arial" panose="020B0604020202020204" pitchFamily="34" charset="0"/>
                <a:cs typeface="Arial" panose="020B0604020202020204" pitchFamily="34" charset="0"/>
              </a:rPr>
              <a:t>partie </a:t>
            </a:r>
            <a:r>
              <a:rPr lang="fr-FR" b="1" u="sng" dirty="0">
                <a:solidFill>
                  <a:srgbClr val="FF6600"/>
                </a:solidFill>
                <a:latin typeface="Arial" panose="020B0604020202020204" pitchFamily="34" charset="0"/>
                <a:cs typeface="Arial" panose="020B0604020202020204" pitchFamily="34" charset="0"/>
              </a:rPr>
              <a:t>en se projetant comme un client qui apporte un regard critique</a:t>
            </a:r>
            <a:r>
              <a:rPr lang="fr-FR" b="1" dirty="0">
                <a:solidFill>
                  <a:srgbClr val="FF6600"/>
                </a:solidFill>
                <a:latin typeface="Arial" panose="020B0604020202020204" pitchFamily="34" charset="0"/>
                <a:cs typeface="Arial" panose="020B0604020202020204" pitchFamily="34" charset="0"/>
              </a:rPr>
              <a:t> et </a:t>
            </a:r>
            <a:r>
              <a:rPr lang="fr-FR" b="1" u="sng" dirty="0">
                <a:solidFill>
                  <a:srgbClr val="FF6600"/>
                </a:solidFill>
                <a:latin typeface="Arial" panose="020B0604020202020204" pitchFamily="34" charset="0"/>
                <a:cs typeface="Arial" panose="020B0604020202020204" pitchFamily="34" charset="0"/>
              </a:rPr>
              <a:t>constructif </a:t>
            </a:r>
            <a:r>
              <a:rPr lang="fr-FR" b="1" dirty="0">
                <a:solidFill>
                  <a:srgbClr val="FF6600"/>
                </a:solidFill>
                <a:latin typeface="Arial" panose="020B0604020202020204" pitchFamily="34" charset="0"/>
                <a:cs typeface="Arial" panose="020B0604020202020204" pitchFamily="34" charset="0"/>
              </a:rPr>
              <a:t>sur l’environnement de travail lié à son activité.</a:t>
            </a:r>
          </a:p>
          <a:p>
            <a:r>
              <a:rPr lang="fr-FR" b="1" dirty="0">
                <a:solidFill>
                  <a:srgbClr val="FF6600"/>
                </a:solidFill>
                <a:latin typeface="Arial" panose="020B0604020202020204" pitchFamily="34" charset="0"/>
                <a:cs typeface="Arial" panose="020B0604020202020204" pitchFamily="34" charset="0"/>
              </a:rPr>
              <a:t>Il communique </a:t>
            </a:r>
            <a:r>
              <a:rPr lang="fr-FR" b="1" u="sng" dirty="0">
                <a:solidFill>
                  <a:srgbClr val="FF6600"/>
                </a:solidFill>
                <a:latin typeface="Arial" panose="020B0604020202020204" pitchFamily="34" charset="0"/>
                <a:cs typeface="Arial" panose="020B0604020202020204" pitchFamily="34" charset="0"/>
              </a:rPr>
              <a:t>un ressenti </a:t>
            </a:r>
            <a:r>
              <a:rPr lang="fr-FR" b="1" dirty="0" smtClean="0">
                <a:solidFill>
                  <a:srgbClr val="FF6600"/>
                </a:solidFill>
                <a:latin typeface="Arial" panose="020B0604020202020204" pitchFamily="34" charset="0"/>
                <a:cs typeface="Arial" panose="020B0604020202020204" pitchFamily="34" charset="0"/>
              </a:rPr>
              <a:t>et il peut prendre </a:t>
            </a:r>
            <a:r>
              <a:rPr lang="fr-FR" b="1" dirty="0">
                <a:solidFill>
                  <a:srgbClr val="FF6600"/>
                </a:solidFill>
                <a:latin typeface="Arial" panose="020B0604020202020204" pitchFamily="34" charset="0"/>
                <a:cs typeface="Arial" panose="020B0604020202020204" pitchFamily="34" charset="0"/>
              </a:rPr>
              <a:t>appui sur </a:t>
            </a:r>
            <a:r>
              <a:rPr lang="fr-FR" b="1" dirty="0" smtClean="0">
                <a:solidFill>
                  <a:srgbClr val="FF6600"/>
                </a:solidFill>
                <a:latin typeface="Arial" panose="020B0604020202020204" pitchFamily="34" charset="0"/>
                <a:cs typeface="Arial" panose="020B0604020202020204" pitchFamily="34" charset="0"/>
              </a:rPr>
              <a:t>des documents existants ou  qu’il établi.</a:t>
            </a:r>
          </a:p>
          <a:p>
            <a:r>
              <a:rPr lang="fr-FR" b="1" dirty="0" smtClean="0">
                <a:solidFill>
                  <a:srgbClr val="FF6600"/>
                </a:solidFill>
                <a:latin typeface="Arial" panose="020B0604020202020204" pitchFamily="34" charset="0"/>
                <a:cs typeface="Arial" panose="020B0604020202020204" pitchFamily="34" charset="0"/>
              </a:rPr>
              <a:t>Exemple </a:t>
            </a:r>
            <a:r>
              <a:rPr lang="fr-FR" b="1" dirty="0">
                <a:solidFill>
                  <a:srgbClr val="FF6600"/>
                </a:solidFill>
                <a:latin typeface="Arial" panose="020B0604020202020204" pitchFamily="34" charset="0"/>
                <a:cs typeface="Arial" panose="020B0604020202020204" pitchFamily="34" charset="0"/>
              </a:rPr>
              <a:t>: Enquête de satisfaction </a:t>
            </a:r>
            <a:r>
              <a:rPr lang="fr-FR" b="1" dirty="0" smtClean="0">
                <a:solidFill>
                  <a:srgbClr val="FF6600"/>
                </a:solidFill>
                <a:latin typeface="Arial" panose="020B0604020202020204" pitchFamily="34" charset="0"/>
                <a:cs typeface="Arial" panose="020B0604020202020204" pitchFamily="34" charset="0"/>
              </a:rPr>
              <a:t>client</a:t>
            </a:r>
            <a:endParaRPr lang="fr-FR" b="1" dirty="0">
              <a:solidFill>
                <a:srgbClr val="FF6600"/>
              </a:solidFill>
              <a:latin typeface="Arial" panose="020B0604020202020204" pitchFamily="34" charset="0"/>
              <a:cs typeface="Arial" panose="020B0604020202020204" pitchFamily="34" charset="0"/>
            </a:endParaRPr>
          </a:p>
          <a:p>
            <a:endParaRPr lang="fr-FR" dirty="0"/>
          </a:p>
        </p:txBody>
      </p:sp>
      <p:graphicFrame>
        <p:nvGraphicFramePr>
          <p:cNvPr id="10" name="Diagramme 9"/>
          <p:cNvGraphicFramePr/>
          <p:nvPr>
            <p:extLst/>
          </p:nvPr>
        </p:nvGraphicFramePr>
        <p:xfrm>
          <a:off x="4015410" y="1448243"/>
          <a:ext cx="3723857" cy="16168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522287" y="1273581"/>
            <a:ext cx="3612391" cy="4418228"/>
          </a:xfrm>
          <a:prstGeom prst="rect">
            <a:avLst/>
          </a:prstGeom>
        </p:spPr>
        <p:txBody>
          <a:bodyPr/>
          <a:lstStyle/>
          <a:p>
            <a:endParaRPr lang="fr-FR">
              <a:solidFill>
                <a:prstClr val="black"/>
              </a:solidFill>
            </a:endParaRPr>
          </a:p>
        </p:txBody>
      </p:sp>
      <p:pic>
        <p:nvPicPr>
          <p:cNvPr id="5" name="Image 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4480018" y="1939635"/>
            <a:ext cx="3692965" cy="2250892"/>
          </a:xfrm>
          <a:prstGeom prst="rect">
            <a:avLst/>
          </a:prstGeom>
        </p:spPr>
      </p:pic>
    </p:spTree>
    <p:extLst>
      <p:ext uri="{BB962C8B-B14F-4D97-AF65-F5344CB8AC3E}">
        <p14:creationId xmlns:p14="http://schemas.microsoft.com/office/powerpoint/2010/main" val="25052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1198" y="2990367"/>
            <a:ext cx="7995475" cy="461665"/>
          </a:xfrm>
          <a:prstGeom prst="rect">
            <a:avLst/>
          </a:prstGeom>
          <a:noFill/>
        </p:spPr>
        <p:txBody>
          <a:bodyPr wrap="square" rtlCol="0">
            <a:spAutoFit/>
          </a:bodyPr>
          <a:lstStyle/>
          <a:p>
            <a:pPr marL="228600" lvl="0" indent="-228600" algn="ctr">
              <a:spcBef>
                <a:spcPts val="2000"/>
              </a:spcBef>
              <a:buClr>
                <a:srgbClr val="074770"/>
              </a:buClr>
              <a:buSzPct val="75000"/>
              <a:buFont typeface="Wingdings" pitchFamily="2" charset="2"/>
              <a:buChar char="n"/>
            </a:pPr>
            <a:r>
              <a:rPr lang="fr-FR" sz="2400" b="1" dirty="0">
                <a:solidFill>
                  <a:srgbClr val="FF6600"/>
                </a:solidFill>
              </a:rPr>
              <a:t>Conseils </a:t>
            </a:r>
            <a:r>
              <a:rPr lang="fr-FR" sz="2400" b="1" dirty="0" smtClean="0">
                <a:solidFill>
                  <a:srgbClr val="FF6600"/>
                </a:solidFill>
              </a:rPr>
              <a:t>pour </a:t>
            </a:r>
            <a:r>
              <a:rPr lang="fr-FR" sz="2400" b="1" dirty="0">
                <a:solidFill>
                  <a:srgbClr val="FF6600"/>
                </a:solidFill>
              </a:rPr>
              <a:t>l’élaboration du </a:t>
            </a:r>
            <a:r>
              <a:rPr lang="fr-FR" sz="2400" b="1" dirty="0" smtClean="0">
                <a:solidFill>
                  <a:srgbClr val="FF6600"/>
                </a:solidFill>
              </a:rPr>
              <a:t>rapport d’activité</a:t>
            </a:r>
          </a:p>
        </p:txBody>
      </p:sp>
      <p:pic>
        <p:nvPicPr>
          <p:cNvPr id="3" name="Image 2" descr="Capture d’écran 2017-01-14 à 19.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
        <p:nvSpPr>
          <p:cNvPr id="8" name="Rectangle 7"/>
          <p:cNvSpPr/>
          <p:nvPr/>
        </p:nvSpPr>
        <p:spPr>
          <a:xfrm>
            <a:off x="1972416" y="2196237"/>
            <a:ext cx="5566909" cy="707886"/>
          </a:xfrm>
          <a:prstGeom prst="rect">
            <a:avLst/>
          </a:prstGeom>
        </p:spPr>
        <p:txBody>
          <a:bodyPr wrap="none">
            <a:spAutoFit/>
          </a:bodyPr>
          <a:lstStyle/>
          <a:p>
            <a:pPr lvl="0" algn="ctr"/>
            <a:r>
              <a:rPr lang="fr-FR" sz="4000" b="1" dirty="0">
                <a:solidFill>
                  <a:srgbClr val="FF6600"/>
                </a:solidFill>
              </a:rPr>
              <a:t>Stage métier et projet</a:t>
            </a:r>
          </a:p>
        </p:txBody>
      </p:sp>
      <p:sp>
        <p:nvSpPr>
          <p:cNvPr id="9" name="ZoneTexte 8"/>
          <p:cNvSpPr txBox="1"/>
          <p:nvPr/>
        </p:nvSpPr>
        <p:spPr>
          <a:xfrm>
            <a:off x="841089" y="3694983"/>
            <a:ext cx="7901607" cy="2010807"/>
          </a:xfrm>
          <a:prstGeom prst="rect">
            <a:avLst/>
          </a:prstGeom>
          <a:noFill/>
        </p:spPr>
        <p:txBody>
          <a:bodyPr wrap="square" rtlCol="0">
            <a:spAutoFit/>
          </a:bodyPr>
          <a:lstStyle/>
          <a:p>
            <a:pPr marL="228600" indent="-228600" algn="ctr">
              <a:spcBef>
                <a:spcPts val="2000"/>
              </a:spcBef>
              <a:buClr>
                <a:srgbClr val="074770"/>
              </a:buClr>
              <a:buSzPct val="75000"/>
              <a:buFont typeface="Wingdings" pitchFamily="2" charset="2"/>
              <a:buChar char="n"/>
            </a:pPr>
            <a:r>
              <a:rPr lang="fr-FR" sz="3600" b="1" u="sng" dirty="0" smtClean="0">
                <a:solidFill>
                  <a:srgbClr val="FF6600"/>
                </a:solidFill>
              </a:rPr>
              <a:t>Partie 2 </a:t>
            </a:r>
          </a:p>
          <a:p>
            <a:pPr marL="228600" indent="-228600" algn="ctr">
              <a:spcBef>
                <a:spcPts val="2000"/>
              </a:spcBef>
              <a:buClr>
                <a:srgbClr val="074770"/>
              </a:buClr>
              <a:buSzPct val="75000"/>
              <a:buFont typeface="Wingdings" pitchFamily="2" charset="2"/>
              <a:buChar char="n"/>
            </a:pPr>
            <a:r>
              <a:rPr lang="fr-FR" sz="3600" b="1" dirty="0" smtClean="0">
                <a:solidFill>
                  <a:srgbClr val="FF6600"/>
                </a:solidFill>
              </a:rPr>
              <a:t>Présentation d’une ou plusieurs études de cas</a:t>
            </a:r>
          </a:p>
        </p:txBody>
      </p:sp>
    </p:spTree>
    <p:extLst>
      <p:ext uri="{BB962C8B-B14F-4D97-AF65-F5344CB8AC3E}">
        <p14:creationId xmlns:p14="http://schemas.microsoft.com/office/powerpoint/2010/main" val="4285835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Partie 2</a:t>
            </a:r>
            <a:r>
              <a:rPr lang="fr-FR" b="1" dirty="0" smtClean="0"/>
              <a:t> :  Étude de cas</a:t>
            </a:r>
            <a:endParaRPr lang="fr-FR" b="1" dirty="0"/>
          </a:p>
        </p:txBody>
      </p:sp>
      <p:sp>
        <p:nvSpPr>
          <p:cNvPr id="3" name="Espace réservé du contenu 2"/>
          <p:cNvSpPr>
            <a:spLocks noGrp="1"/>
          </p:cNvSpPr>
          <p:nvPr>
            <p:ph idx="1"/>
          </p:nvPr>
        </p:nvSpPr>
        <p:spPr>
          <a:xfrm>
            <a:off x="169333" y="1917801"/>
            <a:ext cx="8619067" cy="3737932"/>
          </a:xfrm>
        </p:spPr>
        <p:txBody>
          <a:bodyPr>
            <a:normAutofit lnSpcReduction="10000"/>
          </a:bodyPr>
          <a:lstStyle/>
          <a:p>
            <a:r>
              <a:rPr lang="fr-FR" sz="2400" b="1" dirty="0" smtClean="0">
                <a:solidFill>
                  <a:srgbClr val="FF6600"/>
                </a:solidFill>
              </a:rPr>
              <a:t>L’activité ou la complémentarité des activités choisies pour l’étude de cas permet(</a:t>
            </a:r>
            <a:r>
              <a:rPr lang="fr-FR" sz="2400" b="1" dirty="0" err="1" smtClean="0">
                <a:solidFill>
                  <a:srgbClr val="FF6600"/>
                </a:solidFill>
              </a:rPr>
              <a:t>tent</a:t>
            </a:r>
            <a:r>
              <a:rPr lang="fr-FR" sz="2400" b="1" dirty="0" smtClean="0">
                <a:solidFill>
                  <a:srgbClr val="FF6600"/>
                </a:solidFill>
              </a:rPr>
              <a:t>) à l’étudiant de présenter :</a:t>
            </a:r>
          </a:p>
          <a:p>
            <a:pPr lvl="1">
              <a:buFont typeface="Arial" panose="020B0604020202020204" pitchFamily="34" charset="0"/>
              <a:buChar char="•"/>
            </a:pPr>
            <a:r>
              <a:rPr lang="fr-FR" b="1" dirty="0" smtClean="0">
                <a:solidFill>
                  <a:srgbClr val="064370"/>
                </a:solidFill>
              </a:rPr>
              <a:t>Une </a:t>
            </a:r>
            <a:r>
              <a:rPr lang="fr-FR" b="1" dirty="0">
                <a:solidFill>
                  <a:srgbClr val="064370"/>
                </a:solidFill>
              </a:rPr>
              <a:t>ou plusieurs </a:t>
            </a:r>
            <a:r>
              <a:rPr lang="fr-FR" b="1" dirty="0" smtClean="0">
                <a:solidFill>
                  <a:srgbClr val="064370"/>
                </a:solidFill>
              </a:rPr>
              <a:t>activités </a:t>
            </a:r>
            <a:r>
              <a:rPr lang="fr-FR" b="1" dirty="0">
                <a:solidFill>
                  <a:srgbClr val="064370"/>
                </a:solidFill>
              </a:rPr>
              <a:t>représentatives de maintenance auxquelles il a participé </a:t>
            </a:r>
            <a:endParaRPr lang="fr-FR" b="1" dirty="0" smtClean="0">
              <a:solidFill>
                <a:srgbClr val="064370"/>
              </a:solidFill>
            </a:endParaRPr>
          </a:p>
          <a:p>
            <a:pPr lvl="1">
              <a:buFont typeface="Arial" panose="020B0604020202020204" pitchFamily="34" charset="0"/>
              <a:buChar char="•"/>
            </a:pPr>
            <a:r>
              <a:rPr lang="fr-FR" b="1" dirty="0" smtClean="0">
                <a:solidFill>
                  <a:srgbClr val="064370"/>
                </a:solidFill>
              </a:rPr>
              <a:t>Les processus au sein de l’entreprise depuis la réception de la demande client jusqu’à la restitution matériel après intervention</a:t>
            </a:r>
          </a:p>
          <a:p>
            <a:pPr lvl="1">
              <a:buFont typeface="Arial" panose="020B0604020202020204" pitchFamily="34" charset="0"/>
              <a:buChar char="•"/>
            </a:pPr>
            <a:r>
              <a:rPr lang="fr-FR" b="1" dirty="0" smtClean="0">
                <a:solidFill>
                  <a:srgbClr val="064370"/>
                </a:solidFill>
              </a:rPr>
              <a:t>La diversité des activités par la typologie de tâche (diagnostic, intervention…) ou (et) par la diversité des conditions de réalisation (en atelier ou sur site)  </a:t>
            </a:r>
          </a:p>
          <a:p>
            <a:pPr lvl="1">
              <a:buFont typeface="Arial" panose="020B0604020202020204" pitchFamily="34" charset="0"/>
              <a:buChar char="•"/>
            </a:pPr>
            <a:r>
              <a:rPr lang="fr-FR" b="1" dirty="0" smtClean="0">
                <a:solidFill>
                  <a:srgbClr val="064370"/>
                </a:solidFill>
              </a:rPr>
              <a:t>Les points d’améliorations possibles spécifiques à une activité ou communs à une famille d’activités.</a:t>
            </a:r>
          </a:p>
          <a:p>
            <a:pPr marL="0" indent="0">
              <a:buNone/>
            </a:pPr>
            <a:endParaRPr lang="fr-FR" dirty="0" smtClean="0"/>
          </a:p>
          <a:p>
            <a:endParaRPr lang="fr-FR" dirty="0"/>
          </a:p>
        </p:txBody>
      </p:sp>
      <p:sp>
        <p:nvSpPr>
          <p:cNvPr id="4" name="Espace réservé du contenu 2"/>
          <p:cNvSpPr txBox="1">
            <a:spLocks/>
          </p:cNvSpPr>
          <p:nvPr/>
        </p:nvSpPr>
        <p:spPr>
          <a:xfrm>
            <a:off x="169333" y="1325134"/>
            <a:ext cx="8619067" cy="452866"/>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fr-FR" sz="2400" b="1" dirty="0" smtClean="0">
                <a:solidFill>
                  <a:srgbClr val="FF6600"/>
                </a:solidFill>
              </a:rPr>
              <a:t>Dossier numérique de 5 à 10 pages </a:t>
            </a:r>
            <a:r>
              <a:rPr lang="fr-FR" sz="1400" b="1" dirty="0" smtClean="0">
                <a:solidFill>
                  <a:srgbClr val="FF6600"/>
                </a:solidFill>
              </a:rPr>
              <a:t>(hors annexes)</a:t>
            </a:r>
            <a:endParaRPr lang="fr-FR" sz="1400" b="1" dirty="0">
              <a:solidFill>
                <a:srgbClr val="FF6600"/>
              </a:solidFill>
            </a:endParaRPr>
          </a:p>
        </p:txBody>
      </p:sp>
    </p:spTree>
    <p:extLst>
      <p:ext uri="{BB962C8B-B14F-4D97-AF65-F5344CB8AC3E}">
        <p14:creationId xmlns:p14="http://schemas.microsoft.com/office/powerpoint/2010/main" val="6249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dvAuto="3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064370"/>
                </a:solidFill>
              </a:rPr>
              <a:t>Exemple de structure de l’étude de cas</a:t>
            </a:r>
            <a:endParaRPr lang="fr-FR" sz="2800" b="1" dirty="0">
              <a:solidFill>
                <a:srgbClr val="064370"/>
              </a:solidFill>
            </a:endParaRPr>
          </a:p>
        </p:txBody>
      </p:sp>
      <p:sp>
        <p:nvSpPr>
          <p:cNvPr id="3" name="Espace réservé du contenu 2"/>
          <p:cNvSpPr>
            <a:spLocks noGrp="1"/>
          </p:cNvSpPr>
          <p:nvPr>
            <p:ph idx="1"/>
          </p:nvPr>
        </p:nvSpPr>
        <p:spPr>
          <a:xfrm>
            <a:off x="165127" y="3022601"/>
            <a:ext cx="8678285" cy="1820131"/>
          </a:xfrm>
        </p:spPr>
        <p:txBody>
          <a:bodyPr>
            <a:noAutofit/>
          </a:bodyPr>
          <a:lstStyle/>
          <a:p>
            <a:pPr lvl="0">
              <a:spcBef>
                <a:spcPts val="600"/>
              </a:spcBef>
              <a:buFont typeface="Wingdings" pitchFamily="2" charset="2"/>
              <a:buChar char="q"/>
            </a:pPr>
            <a:r>
              <a:rPr lang="fr-FR" b="1" dirty="0" smtClean="0">
                <a:solidFill>
                  <a:srgbClr val="FF6600"/>
                </a:solidFill>
              </a:rPr>
              <a:t>L’intervention</a:t>
            </a:r>
          </a:p>
          <a:p>
            <a:pPr lvl="3">
              <a:spcBef>
                <a:spcPts val="0"/>
              </a:spcBef>
              <a:buFont typeface="Arial" panose="020B0604020202020204" pitchFamily="34" charset="0"/>
              <a:buChar char="•"/>
            </a:pPr>
            <a:r>
              <a:rPr lang="fr-FR" sz="1600" b="1" dirty="0" smtClean="0">
                <a:solidFill>
                  <a:srgbClr val="336699"/>
                </a:solidFill>
              </a:rPr>
              <a:t>Les principales étapes </a:t>
            </a:r>
            <a:r>
              <a:rPr lang="fr-FR" sz="1400" b="1" dirty="0" smtClean="0">
                <a:solidFill>
                  <a:srgbClr val="336699"/>
                </a:solidFill>
              </a:rPr>
              <a:t>(ne pas rentrer dans des détails inutiles)</a:t>
            </a:r>
          </a:p>
          <a:p>
            <a:pPr lvl="3">
              <a:spcBef>
                <a:spcPts val="0"/>
              </a:spcBef>
              <a:buFont typeface="Arial" panose="020B0604020202020204" pitchFamily="34" charset="0"/>
              <a:buChar char="•"/>
            </a:pPr>
            <a:r>
              <a:rPr lang="fr-FR" sz="1600" b="1" dirty="0" smtClean="0">
                <a:solidFill>
                  <a:srgbClr val="336699"/>
                </a:solidFill>
              </a:rPr>
              <a:t>Les difficultés rencontrées </a:t>
            </a:r>
            <a:r>
              <a:rPr lang="fr-FR" sz="1400" b="1" dirty="0" smtClean="0">
                <a:solidFill>
                  <a:srgbClr val="336699"/>
                </a:solidFill>
              </a:rPr>
              <a:t>(procédures, outillages…)</a:t>
            </a:r>
          </a:p>
          <a:p>
            <a:pPr lvl="3">
              <a:spcBef>
                <a:spcPts val="0"/>
              </a:spcBef>
              <a:buFont typeface="Arial" panose="020B0604020202020204" pitchFamily="34" charset="0"/>
              <a:buChar char="•"/>
            </a:pPr>
            <a:r>
              <a:rPr lang="fr-FR" sz="1600" b="1" dirty="0" smtClean="0">
                <a:solidFill>
                  <a:srgbClr val="336699"/>
                </a:solidFill>
              </a:rPr>
              <a:t>Les documents de suivi de l’intervention  </a:t>
            </a:r>
            <a:r>
              <a:rPr lang="fr-FR" sz="1400" b="1" dirty="0" smtClean="0">
                <a:solidFill>
                  <a:srgbClr val="336699"/>
                </a:solidFill>
              </a:rPr>
              <a:t>(récapitulatif des opérations effectuées,</a:t>
            </a:r>
            <a:r>
              <a:rPr lang="fr-FR" sz="1400" b="1" dirty="0">
                <a:solidFill>
                  <a:srgbClr val="336699"/>
                </a:solidFill>
              </a:rPr>
              <a:t> temps de travail, </a:t>
            </a:r>
            <a:r>
              <a:rPr lang="fr-FR" sz="1400" b="1" dirty="0" smtClean="0">
                <a:solidFill>
                  <a:srgbClr val="336699"/>
                </a:solidFill>
              </a:rPr>
              <a:t> pointage des pièces de rechange, consommables, …)</a:t>
            </a:r>
          </a:p>
          <a:p>
            <a:pPr lvl="3">
              <a:spcBef>
                <a:spcPts val="0"/>
              </a:spcBef>
              <a:buFont typeface="Arial" panose="020B0604020202020204" pitchFamily="34" charset="0"/>
              <a:buChar char="•"/>
            </a:pPr>
            <a:r>
              <a:rPr lang="fr-FR" sz="1600" b="1" dirty="0" smtClean="0">
                <a:solidFill>
                  <a:srgbClr val="336699"/>
                </a:solidFill>
              </a:rPr>
              <a:t>La restitution du matériel au client </a:t>
            </a:r>
            <a:r>
              <a:rPr lang="fr-FR" sz="1400" b="1" dirty="0" smtClean="0">
                <a:solidFill>
                  <a:srgbClr val="336699"/>
                </a:solidFill>
              </a:rPr>
              <a:t>(procédure, ressenti du client…)</a:t>
            </a:r>
          </a:p>
        </p:txBody>
      </p:sp>
      <p:sp>
        <p:nvSpPr>
          <p:cNvPr id="4" name="Espace réservé du contenu 2"/>
          <p:cNvSpPr txBox="1">
            <a:spLocks/>
          </p:cNvSpPr>
          <p:nvPr/>
        </p:nvSpPr>
        <p:spPr>
          <a:xfrm>
            <a:off x="241324" y="666930"/>
            <a:ext cx="8157608" cy="112820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Font typeface="Wingdings" panose="05000000000000000000" pitchFamily="2" charset="2"/>
              <a:buChar char="q"/>
            </a:pPr>
            <a:r>
              <a:rPr lang="fr-FR" b="1" dirty="0" smtClean="0">
                <a:solidFill>
                  <a:srgbClr val="FF6600"/>
                </a:solidFill>
              </a:rPr>
              <a:t>Problème initial</a:t>
            </a:r>
          </a:p>
          <a:p>
            <a:pPr marL="900000" lvl="3">
              <a:spcBef>
                <a:spcPts val="0"/>
              </a:spcBef>
              <a:buFont typeface="Arial" panose="020B0604020202020204" pitchFamily="34" charset="0"/>
              <a:buChar char="•"/>
            </a:pPr>
            <a:r>
              <a:rPr lang="fr-FR" sz="1600" b="1" dirty="0" smtClean="0">
                <a:solidFill>
                  <a:srgbClr val="336699"/>
                </a:solidFill>
              </a:rPr>
              <a:t>La demande client </a:t>
            </a:r>
            <a:r>
              <a:rPr lang="fr-FR" sz="1400" b="1" dirty="0" smtClean="0">
                <a:solidFill>
                  <a:srgbClr val="336699"/>
                </a:solidFill>
              </a:rPr>
              <a:t>(type de client, activité…)</a:t>
            </a:r>
          </a:p>
          <a:p>
            <a:pPr marL="900000" lvl="3">
              <a:spcBef>
                <a:spcPts val="0"/>
              </a:spcBef>
              <a:buFont typeface="Arial" panose="020B0604020202020204" pitchFamily="34" charset="0"/>
              <a:buChar char="•"/>
            </a:pPr>
            <a:r>
              <a:rPr lang="fr-FR" sz="1600" b="1" dirty="0" smtClean="0">
                <a:solidFill>
                  <a:srgbClr val="336699"/>
                </a:solidFill>
              </a:rPr>
              <a:t>Le problème à résoudre </a:t>
            </a:r>
            <a:r>
              <a:rPr lang="fr-FR" sz="1400" b="1" dirty="0" smtClean="0">
                <a:solidFill>
                  <a:srgbClr val="336699"/>
                </a:solidFill>
              </a:rPr>
              <a:t>(Symptôme de panne, mise en route…)</a:t>
            </a:r>
          </a:p>
          <a:p>
            <a:pPr marL="900000" lvl="3">
              <a:spcBef>
                <a:spcPts val="0"/>
              </a:spcBef>
              <a:buFont typeface="Arial" panose="020B0604020202020204" pitchFamily="34" charset="0"/>
              <a:buChar char="•"/>
            </a:pPr>
            <a:r>
              <a:rPr lang="fr-FR" sz="1600" b="1" dirty="0" smtClean="0">
                <a:solidFill>
                  <a:srgbClr val="336699"/>
                </a:solidFill>
              </a:rPr>
              <a:t>Le matériel </a:t>
            </a:r>
            <a:r>
              <a:rPr lang="fr-FR" sz="1400" b="1" dirty="0" smtClean="0">
                <a:solidFill>
                  <a:srgbClr val="336699"/>
                </a:solidFill>
              </a:rPr>
              <a:t>(type, historique, contexte d’utilisation…)</a:t>
            </a:r>
          </a:p>
        </p:txBody>
      </p:sp>
      <p:sp>
        <p:nvSpPr>
          <p:cNvPr id="5" name="Espace réservé du contenu 2"/>
          <p:cNvSpPr txBox="1">
            <a:spLocks/>
          </p:cNvSpPr>
          <p:nvPr/>
        </p:nvSpPr>
        <p:spPr>
          <a:xfrm>
            <a:off x="152406" y="1710468"/>
            <a:ext cx="8691006" cy="138420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600"/>
              </a:spcBef>
              <a:buFont typeface="Wingdings" pitchFamily="2" charset="2"/>
              <a:buChar char="q"/>
            </a:pPr>
            <a:r>
              <a:rPr lang="fr-FR" b="1" dirty="0" smtClean="0">
                <a:solidFill>
                  <a:srgbClr val="FF6600"/>
                </a:solidFill>
              </a:rPr>
              <a:t>La prise en charge de l’intervention </a:t>
            </a:r>
          </a:p>
          <a:p>
            <a:pPr lvl="3">
              <a:spcBef>
                <a:spcPts val="0"/>
              </a:spcBef>
              <a:buFont typeface="Arial" panose="020B0604020202020204" pitchFamily="34" charset="0"/>
              <a:buChar char="•"/>
            </a:pPr>
            <a:r>
              <a:rPr lang="fr-FR" sz="1600" b="1" dirty="0" smtClean="0">
                <a:solidFill>
                  <a:srgbClr val="336699"/>
                </a:solidFill>
              </a:rPr>
              <a:t>Les documents liés à l’intervention </a:t>
            </a:r>
            <a:r>
              <a:rPr lang="fr-FR" sz="1400" b="1" dirty="0" smtClean="0">
                <a:solidFill>
                  <a:srgbClr val="336699"/>
                </a:solidFill>
              </a:rPr>
              <a:t>(devis, OR…) </a:t>
            </a:r>
          </a:p>
          <a:p>
            <a:pPr lvl="3">
              <a:spcBef>
                <a:spcPts val="0"/>
              </a:spcBef>
              <a:buFont typeface="Arial" panose="020B0604020202020204" pitchFamily="34" charset="0"/>
              <a:buChar char="•"/>
            </a:pPr>
            <a:r>
              <a:rPr lang="fr-FR" sz="1600" b="1" dirty="0" smtClean="0">
                <a:solidFill>
                  <a:srgbClr val="336699"/>
                </a:solidFill>
              </a:rPr>
              <a:t>La planification </a:t>
            </a:r>
            <a:r>
              <a:rPr lang="fr-FR" sz="1400" b="1" dirty="0" smtClean="0">
                <a:solidFill>
                  <a:srgbClr val="336699"/>
                </a:solidFill>
              </a:rPr>
              <a:t>(contrainte de temps)</a:t>
            </a:r>
          </a:p>
          <a:p>
            <a:pPr lvl="3">
              <a:spcBef>
                <a:spcPts val="0"/>
              </a:spcBef>
              <a:buFont typeface="Arial" panose="020B0604020202020204" pitchFamily="34" charset="0"/>
              <a:buChar char="•"/>
            </a:pPr>
            <a:r>
              <a:rPr lang="fr-FR" sz="1600" b="1" dirty="0" smtClean="0">
                <a:solidFill>
                  <a:srgbClr val="336699"/>
                </a:solidFill>
              </a:rPr>
              <a:t>Les conditions de réalisation </a:t>
            </a:r>
            <a:r>
              <a:rPr lang="fr-FR" sz="1400" b="1" dirty="0" smtClean="0">
                <a:solidFill>
                  <a:srgbClr val="336699"/>
                </a:solidFill>
              </a:rPr>
              <a:t>(poste de travail, moyens humains, moyens matériels,  procédures…)</a:t>
            </a:r>
          </a:p>
        </p:txBody>
      </p:sp>
      <p:sp>
        <p:nvSpPr>
          <p:cNvPr id="6" name="Espace réservé du contenu 2"/>
          <p:cNvSpPr txBox="1">
            <a:spLocks/>
          </p:cNvSpPr>
          <p:nvPr/>
        </p:nvSpPr>
        <p:spPr>
          <a:xfrm>
            <a:off x="241324" y="4503298"/>
            <a:ext cx="8157608" cy="1321769"/>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spcBef>
                <a:spcPts val="600"/>
              </a:spcBef>
              <a:buFont typeface="Wingdings" pitchFamily="2" charset="2"/>
              <a:buChar char="q"/>
            </a:pPr>
            <a:r>
              <a:rPr lang="fr-FR" b="1" dirty="0" smtClean="0">
                <a:solidFill>
                  <a:srgbClr val="FF6600"/>
                </a:solidFill>
              </a:rPr>
              <a:t> Points d’améliorations possibles</a:t>
            </a:r>
          </a:p>
          <a:p>
            <a:pPr marL="336600" lvl="2" indent="0">
              <a:spcBef>
                <a:spcPts val="0"/>
              </a:spcBef>
              <a:buFont typeface="Wingdings" pitchFamily="2" charset="2"/>
              <a:buNone/>
            </a:pPr>
            <a:r>
              <a:rPr lang="fr-FR" sz="1600" b="1" dirty="0" smtClean="0">
                <a:solidFill>
                  <a:srgbClr val="336699"/>
                </a:solidFill>
              </a:rPr>
              <a:t>En plus des problèmes techniques  ou organisationnels,  les aspects économiques, HQSE et relation client sont des points importants à prendre en compte.</a:t>
            </a:r>
          </a:p>
        </p:txBody>
      </p:sp>
      <p:sp>
        <p:nvSpPr>
          <p:cNvPr id="7" name="Espace réservé du contenu 2"/>
          <p:cNvSpPr txBox="1">
            <a:spLocks/>
          </p:cNvSpPr>
          <p:nvPr/>
        </p:nvSpPr>
        <p:spPr>
          <a:xfrm>
            <a:off x="100566" y="5525833"/>
            <a:ext cx="8916433" cy="598468"/>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spcBef>
                <a:spcPts val="0"/>
              </a:spcBef>
              <a:buFont typeface="Wingdings" pitchFamily="2" charset="2"/>
              <a:buNone/>
            </a:pPr>
            <a:r>
              <a:rPr lang="fr-FR" b="1" u="sng" dirty="0" smtClean="0">
                <a:solidFill>
                  <a:srgbClr val="FF6600"/>
                </a:solidFill>
              </a:rPr>
              <a:t>Nota:  </a:t>
            </a:r>
            <a:r>
              <a:rPr lang="fr-FR" sz="1400" b="1" dirty="0" smtClean="0">
                <a:solidFill>
                  <a:srgbClr val="FF6600"/>
                </a:solidFill>
              </a:rPr>
              <a:t>afin d’illustrer le cheminement de l’information dans l’entreprise, les documents d’entreprise (procédures, devis, OR… ) seront annexés au document numérique.</a:t>
            </a:r>
          </a:p>
          <a:p>
            <a:pPr marL="565200" lvl="2">
              <a:spcBef>
                <a:spcPts val="0"/>
              </a:spcBef>
              <a:buFont typeface="Arial" panose="020B0604020202020204" pitchFamily="34" charset="0"/>
              <a:buChar char="•"/>
            </a:pPr>
            <a:endParaRPr lang="fr-FR" sz="1600" b="1" dirty="0" smtClean="0">
              <a:solidFill>
                <a:srgbClr val="336699"/>
              </a:solidFill>
            </a:endParaRPr>
          </a:p>
        </p:txBody>
      </p:sp>
    </p:spTree>
    <p:extLst>
      <p:ext uri="{BB962C8B-B14F-4D97-AF65-F5344CB8AC3E}">
        <p14:creationId xmlns:p14="http://schemas.microsoft.com/office/powerpoint/2010/main" val="126430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990600" y="227013"/>
            <a:ext cx="6950075" cy="568325"/>
          </a:xfrm>
        </p:spPr>
        <p:txBody>
          <a:bodyPr/>
          <a:lstStyle/>
          <a:p>
            <a:pPr algn="ctr" eaLnBrk="1" hangingPunct="1"/>
            <a:r>
              <a:rPr lang="fr-FR" altLang="fr-FR" sz="3200" b="1" smtClean="0">
                <a:solidFill>
                  <a:srgbClr val="FF6600"/>
                </a:solidFill>
              </a:rPr>
              <a:t>Points d’améliorations  identifiés</a:t>
            </a:r>
          </a:p>
        </p:txBody>
      </p:sp>
      <p:pic>
        <p:nvPicPr>
          <p:cNvPr id="3" name="Imag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885825"/>
            <a:ext cx="41910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65638" y="557213"/>
            <a:ext cx="48768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4160838" y="2074863"/>
            <a:ext cx="1722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cs typeface="Arial" pitchFamily="34" charset="0"/>
              </a:rPr>
              <a:t>Organisation</a:t>
            </a:r>
          </a:p>
        </p:txBody>
      </p:sp>
      <p:sp>
        <p:nvSpPr>
          <p:cNvPr id="7" name="ZoneTexte 6"/>
          <p:cNvSpPr txBox="1">
            <a:spLocks noChangeArrowheads="1"/>
          </p:cNvSpPr>
          <p:nvPr/>
        </p:nvSpPr>
        <p:spPr bwMode="auto">
          <a:xfrm>
            <a:off x="503238" y="2074863"/>
            <a:ext cx="974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cs typeface="Arial" pitchFamily="34" charset="0"/>
              </a:rPr>
              <a:t>HQSE</a:t>
            </a:r>
          </a:p>
        </p:txBody>
      </p:sp>
      <p:sp>
        <p:nvSpPr>
          <p:cNvPr id="9" name="ZoneTexte 8"/>
          <p:cNvSpPr txBox="1">
            <a:spLocks noChangeArrowheads="1"/>
          </p:cNvSpPr>
          <p:nvPr/>
        </p:nvSpPr>
        <p:spPr bwMode="auto">
          <a:xfrm>
            <a:off x="107950" y="3932238"/>
            <a:ext cx="195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cs typeface="Arial" pitchFamily="34" charset="0"/>
              </a:rPr>
              <a:t>Documentation</a:t>
            </a:r>
          </a:p>
        </p:txBody>
      </p:sp>
      <p:sp>
        <p:nvSpPr>
          <p:cNvPr id="11" name="ZoneTexte 10"/>
          <p:cNvSpPr txBox="1">
            <a:spLocks noChangeArrowheads="1"/>
          </p:cNvSpPr>
          <p:nvPr/>
        </p:nvSpPr>
        <p:spPr bwMode="auto">
          <a:xfrm>
            <a:off x="4144963" y="3932238"/>
            <a:ext cx="161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cs typeface="Arial" pitchFamily="34" charset="0"/>
              </a:rPr>
              <a:t>Procédure</a:t>
            </a:r>
          </a:p>
        </p:txBody>
      </p:sp>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000" y="2074863"/>
            <a:ext cx="3946525"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9"/>
          <p:cNvGrpSpPr>
            <a:grpSpLocks/>
          </p:cNvGrpSpPr>
          <p:nvPr/>
        </p:nvGrpSpPr>
        <p:grpSpPr bwMode="auto">
          <a:xfrm>
            <a:off x="107950" y="3482975"/>
            <a:ext cx="6121400" cy="2925763"/>
            <a:chOff x="0" y="3348842"/>
            <a:chExt cx="6120146" cy="2926080"/>
          </a:xfrm>
        </p:grpSpPr>
        <p:grpSp>
          <p:nvGrpSpPr>
            <p:cNvPr id="11275" name="Groupe 17"/>
            <p:cNvGrpSpPr>
              <a:grpSpLocks/>
            </p:cNvGrpSpPr>
            <p:nvPr/>
          </p:nvGrpSpPr>
          <p:grpSpPr bwMode="auto">
            <a:xfrm>
              <a:off x="0" y="3348842"/>
              <a:ext cx="6120146" cy="2926080"/>
              <a:chOff x="-237506" y="3931920"/>
              <a:chExt cx="5850378" cy="2458359"/>
            </a:xfrm>
          </p:grpSpPr>
          <p:pic>
            <p:nvPicPr>
              <p:cNvPr id="112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20" y="3931920"/>
                <a:ext cx="1823257" cy="217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ZoneTexte 11"/>
              <p:cNvSpPr txBox="1">
                <a:spLocks noChangeArrowheads="1"/>
              </p:cNvSpPr>
              <p:nvPr/>
            </p:nvSpPr>
            <p:spPr bwMode="auto">
              <a:xfrm>
                <a:off x="-237506" y="6051725"/>
                <a:ext cx="2129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600" smtClean="0">
                    <a:solidFill>
                      <a:prstClr val="black"/>
                    </a:solidFill>
                    <a:cs typeface="Arial" pitchFamily="34" charset="0"/>
                  </a:rPr>
                  <a:t>600-800 pages</a:t>
                </a:r>
              </a:p>
            </p:txBody>
          </p:sp>
          <p:pic>
            <p:nvPicPr>
              <p:cNvPr id="1128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86747" y="4044100"/>
                <a:ext cx="1167067" cy="200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ZoneTexte 13"/>
              <p:cNvSpPr txBox="1">
                <a:spLocks noChangeArrowheads="1"/>
              </p:cNvSpPr>
              <p:nvPr/>
            </p:nvSpPr>
            <p:spPr bwMode="auto">
              <a:xfrm>
                <a:off x="3483238" y="6051725"/>
                <a:ext cx="2129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600" smtClean="0">
                    <a:solidFill>
                      <a:prstClr val="black"/>
                    </a:solidFill>
                    <a:cs typeface="Arial" pitchFamily="34" charset="0"/>
                  </a:rPr>
                  <a:t>10-20 pages</a:t>
                </a:r>
              </a:p>
            </p:txBody>
          </p:sp>
        </p:grpSp>
        <p:sp>
          <p:nvSpPr>
            <p:cNvPr id="19" name="Flèche droite 18"/>
            <p:cNvSpPr/>
            <p:nvPr/>
          </p:nvSpPr>
          <p:spPr>
            <a:xfrm>
              <a:off x="2624919" y="4845131"/>
              <a:ext cx="1535601" cy="27313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grpSp>
    </p:spTree>
    <p:extLst>
      <p:ext uri="{BB962C8B-B14F-4D97-AF65-F5344CB8AC3E}">
        <p14:creationId xmlns:p14="http://schemas.microsoft.com/office/powerpoint/2010/main" val="1362585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2000" fill="hold"/>
                                        <p:tgtEl>
                                          <p:spTgt spid="3"/>
                                        </p:tgtEl>
                                      </p:cBhvr>
                                      <p:by x="50000" y="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nodeType="clickEffect">
                                  <p:stCondLst>
                                    <p:cond delay="0"/>
                                  </p:stCondLst>
                                  <p:childTnLst>
                                    <p:animScale>
                                      <p:cBhvr>
                                        <p:cTn id="26" dur="2000" fill="hold"/>
                                        <p:tgtEl>
                                          <p:spTgt spid="4"/>
                                        </p:tgtEl>
                                      </p:cBhvr>
                                      <p:by x="50000" y="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mph" presetSubtype="0" fill="hold" nodeType="clickEffect">
                                  <p:stCondLst>
                                    <p:cond delay="0"/>
                                  </p:stCondLst>
                                  <p:childTnLst>
                                    <p:animScale>
                                      <p:cBhvr>
                                        <p:cTn id="38" dur="2000" fill="hold"/>
                                        <p:tgtEl>
                                          <p:spTgt spid="2"/>
                                        </p:tgtEl>
                                      </p:cBhvr>
                                      <p:by x="50000" y="5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mph" presetSubtype="0" fill="hold" nodeType="clickEffect">
                                  <p:stCondLst>
                                    <p:cond delay="0"/>
                                  </p:stCondLst>
                                  <p:childTnLst>
                                    <p:animScale>
                                      <p:cBhvr>
                                        <p:cTn id="50" dur="2000" fill="hold"/>
                                        <p:tgtEl>
                                          <p:spTgt spid="1028"/>
                                        </p:tgtEl>
                                      </p:cBhvr>
                                      <p:by x="50000" y="5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3815" y="3659234"/>
            <a:ext cx="7901607" cy="2010807"/>
          </a:xfrm>
          <a:prstGeom prst="rect">
            <a:avLst/>
          </a:prstGeom>
          <a:noFill/>
        </p:spPr>
        <p:txBody>
          <a:bodyPr wrap="square" rtlCol="0">
            <a:spAutoFit/>
          </a:bodyPr>
          <a:lstStyle/>
          <a:p>
            <a:pPr marL="228600" indent="-228600" algn="ctr">
              <a:spcBef>
                <a:spcPts val="2000"/>
              </a:spcBef>
              <a:buClr>
                <a:srgbClr val="074770"/>
              </a:buClr>
              <a:buSzPct val="75000"/>
              <a:buFont typeface="Wingdings" pitchFamily="2" charset="2"/>
              <a:buChar char="n"/>
            </a:pPr>
            <a:r>
              <a:rPr lang="fr-FR" sz="3600" b="1" u="sng" dirty="0" smtClean="0">
                <a:solidFill>
                  <a:srgbClr val="FF6600"/>
                </a:solidFill>
              </a:rPr>
              <a:t>Partie 3</a:t>
            </a:r>
          </a:p>
          <a:p>
            <a:pPr marL="228600" indent="-228600" algn="ctr">
              <a:spcBef>
                <a:spcPts val="2000"/>
              </a:spcBef>
              <a:buClr>
                <a:srgbClr val="074770"/>
              </a:buClr>
              <a:buSzPct val="75000"/>
              <a:buFont typeface="Wingdings" pitchFamily="2" charset="2"/>
              <a:buChar char="n"/>
            </a:pPr>
            <a:r>
              <a:rPr lang="fr-FR" sz="3600" b="1" dirty="0" smtClean="0">
                <a:solidFill>
                  <a:srgbClr val="FF6600"/>
                </a:solidFill>
              </a:rPr>
              <a:t>Contribution au fonctionnement d’un service</a:t>
            </a:r>
          </a:p>
        </p:txBody>
      </p:sp>
      <p:pic>
        <p:nvPicPr>
          <p:cNvPr id="3" name="Image 2" descr="Capture d’écran 2017-01-14 à 19.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
        <p:nvSpPr>
          <p:cNvPr id="8" name="Rectangle 7"/>
          <p:cNvSpPr/>
          <p:nvPr/>
        </p:nvSpPr>
        <p:spPr>
          <a:xfrm>
            <a:off x="1972416" y="2196237"/>
            <a:ext cx="5566909" cy="707886"/>
          </a:xfrm>
          <a:prstGeom prst="rect">
            <a:avLst/>
          </a:prstGeom>
        </p:spPr>
        <p:txBody>
          <a:bodyPr wrap="none">
            <a:spAutoFit/>
          </a:bodyPr>
          <a:lstStyle/>
          <a:p>
            <a:pPr lvl="0" algn="ctr"/>
            <a:r>
              <a:rPr lang="fr-FR" sz="4000" b="1" dirty="0">
                <a:solidFill>
                  <a:srgbClr val="FF6600"/>
                </a:solidFill>
              </a:rPr>
              <a:t>Stage métier et projet</a:t>
            </a:r>
          </a:p>
        </p:txBody>
      </p:sp>
      <p:sp>
        <p:nvSpPr>
          <p:cNvPr id="9" name="ZoneTexte 8"/>
          <p:cNvSpPr txBox="1"/>
          <p:nvPr/>
        </p:nvSpPr>
        <p:spPr>
          <a:xfrm>
            <a:off x="711198" y="2922690"/>
            <a:ext cx="7995475" cy="461665"/>
          </a:xfrm>
          <a:prstGeom prst="rect">
            <a:avLst/>
          </a:prstGeom>
          <a:noFill/>
        </p:spPr>
        <p:txBody>
          <a:bodyPr wrap="square" rtlCol="0">
            <a:spAutoFit/>
          </a:bodyPr>
          <a:lstStyle/>
          <a:p>
            <a:pPr marL="228600" lvl="0" indent="-228600" algn="ctr">
              <a:spcBef>
                <a:spcPts val="2000"/>
              </a:spcBef>
              <a:buClr>
                <a:srgbClr val="074770"/>
              </a:buClr>
              <a:buSzPct val="75000"/>
              <a:buFont typeface="Wingdings" pitchFamily="2" charset="2"/>
              <a:buChar char="n"/>
            </a:pPr>
            <a:r>
              <a:rPr lang="fr-FR" sz="2400" b="1" dirty="0">
                <a:solidFill>
                  <a:srgbClr val="FF6600"/>
                </a:solidFill>
              </a:rPr>
              <a:t>Conseils </a:t>
            </a:r>
            <a:r>
              <a:rPr lang="fr-FR" sz="2400" b="1" dirty="0" smtClean="0">
                <a:solidFill>
                  <a:srgbClr val="FF6600"/>
                </a:solidFill>
              </a:rPr>
              <a:t>pour </a:t>
            </a:r>
            <a:r>
              <a:rPr lang="fr-FR" sz="2400" b="1" dirty="0">
                <a:solidFill>
                  <a:srgbClr val="FF6600"/>
                </a:solidFill>
              </a:rPr>
              <a:t>l’élaboration du </a:t>
            </a:r>
            <a:r>
              <a:rPr lang="fr-FR" sz="2400" b="1" dirty="0" smtClean="0">
                <a:solidFill>
                  <a:srgbClr val="FF6600"/>
                </a:solidFill>
              </a:rPr>
              <a:t>rapport d’activité</a:t>
            </a:r>
          </a:p>
        </p:txBody>
      </p:sp>
    </p:spTree>
    <p:extLst>
      <p:ext uri="{BB962C8B-B14F-4D97-AF65-F5344CB8AC3E}">
        <p14:creationId xmlns:p14="http://schemas.microsoft.com/office/powerpoint/2010/main" val="333386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itre 1"/>
          <p:cNvSpPr txBox="1">
            <a:spLocks/>
          </p:cNvSpPr>
          <p:nvPr/>
        </p:nvSpPr>
        <p:spPr bwMode="auto">
          <a:xfrm>
            <a:off x="701675" y="244475"/>
            <a:ext cx="75565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hangingPunct="1">
              <a:spcBef>
                <a:spcPct val="0"/>
              </a:spcBef>
              <a:buClrTx/>
              <a:buSzTx/>
              <a:buFontTx/>
              <a:buNone/>
            </a:pPr>
            <a:r>
              <a:rPr lang="fr-FR" altLang="fr-FR" sz="3200" b="1" dirty="0" smtClean="0">
                <a:solidFill>
                  <a:srgbClr val="FF6600"/>
                </a:solidFill>
              </a:rPr>
              <a:t>Étapes </a:t>
            </a:r>
            <a:r>
              <a:rPr lang="fr-FR" altLang="fr-FR" sz="3200" b="1" dirty="0">
                <a:solidFill>
                  <a:srgbClr val="FF6600"/>
                </a:solidFill>
              </a:rPr>
              <a:t>de la démarche d’analyse et de résolution </a:t>
            </a:r>
          </a:p>
        </p:txBody>
      </p:sp>
      <p:pic>
        <p:nvPicPr>
          <p:cNvPr id="143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13" y="3727450"/>
            <a:ext cx="13223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519238"/>
            <a:ext cx="111283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198438"/>
            <a:ext cx="8747125" cy="1152525"/>
          </a:xfrm>
          <a:prstGeom prst="rect">
            <a:avLst/>
          </a:prstGeom>
          <a:noFill/>
          <a:ln w="25400">
            <a:solidFill>
              <a:srgbClr val="FFC40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211077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78931" y="3256516"/>
            <a:ext cx="7738533" cy="1754326"/>
          </a:xfrm>
          <a:prstGeom prst="rect">
            <a:avLst/>
          </a:prstGeom>
          <a:noFill/>
        </p:spPr>
        <p:txBody>
          <a:bodyPr wrap="square" rtlCol="0">
            <a:spAutoFit/>
          </a:bodyPr>
          <a:lstStyle/>
          <a:p>
            <a:pPr marL="285750" indent="-285750">
              <a:buClr>
                <a:srgbClr val="FFC40B"/>
              </a:buClr>
              <a:buFont typeface="Lucida Grande"/>
              <a:buChar char="■"/>
            </a:pPr>
            <a:r>
              <a:rPr lang="fr-FR" b="1" dirty="0" smtClean="0">
                <a:solidFill>
                  <a:srgbClr val="FF6600"/>
                </a:solidFill>
              </a:rPr>
              <a:t>Organisation temporelle</a:t>
            </a:r>
          </a:p>
          <a:p>
            <a:pPr marL="285750" indent="-285750">
              <a:buClr>
                <a:srgbClr val="FFC40B"/>
              </a:buClr>
              <a:buFont typeface="Lucida Grande"/>
              <a:buChar char="■"/>
            </a:pPr>
            <a:r>
              <a:rPr lang="fr-FR" b="1" dirty="0" smtClean="0">
                <a:solidFill>
                  <a:srgbClr val="FF6600"/>
                </a:solidFill>
              </a:rPr>
              <a:t>Conseils pour l’élaboration du dossier numérique</a:t>
            </a:r>
          </a:p>
          <a:p>
            <a:pPr marL="742950" lvl="1" indent="-285750">
              <a:buClr>
                <a:srgbClr val="FFC40B"/>
              </a:buClr>
              <a:buFont typeface="Courier New" panose="02070309020205020404" pitchFamily="49" charset="0"/>
              <a:buChar char="o"/>
            </a:pPr>
            <a:r>
              <a:rPr lang="fr-FR" b="1" dirty="0" smtClean="0">
                <a:solidFill>
                  <a:srgbClr val="FF6600"/>
                </a:solidFill>
              </a:rPr>
              <a:t>Partie 1  «  connaissance de l’entreprise »</a:t>
            </a:r>
          </a:p>
          <a:p>
            <a:pPr marL="742950" lvl="1" indent="-285750">
              <a:buClr>
                <a:srgbClr val="FFC40B"/>
              </a:buClr>
              <a:buFont typeface="Courier New" panose="02070309020205020404" pitchFamily="49" charset="0"/>
              <a:buChar char="o"/>
            </a:pPr>
            <a:r>
              <a:rPr lang="fr-FR" b="1" dirty="0" smtClean="0">
                <a:solidFill>
                  <a:srgbClr val="FF6600"/>
                </a:solidFill>
              </a:rPr>
              <a:t>Partie 2 « Présentation d’une ou plusieurs études de cas »</a:t>
            </a:r>
          </a:p>
          <a:p>
            <a:pPr marL="742950" lvl="1" indent="-285750">
              <a:buClr>
                <a:srgbClr val="FFC40B"/>
              </a:buClr>
              <a:buFont typeface="Courier New" panose="02070309020205020404" pitchFamily="49" charset="0"/>
              <a:buChar char="o"/>
            </a:pPr>
            <a:r>
              <a:rPr lang="fr-FR" b="1" dirty="0" smtClean="0">
                <a:solidFill>
                  <a:srgbClr val="FF6600"/>
                </a:solidFill>
              </a:rPr>
              <a:t>Partie 3 « Contribution au fonctionnement d’un service »</a:t>
            </a:r>
          </a:p>
          <a:p>
            <a:pPr marL="285750" indent="-285750">
              <a:buClr>
                <a:srgbClr val="FFC40B"/>
              </a:buClr>
              <a:buFont typeface="Lucida Grande"/>
              <a:buChar char="■"/>
            </a:pPr>
            <a:r>
              <a:rPr lang="fr-FR" b="1" dirty="0">
                <a:solidFill>
                  <a:srgbClr val="FF6600"/>
                </a:solidFill>
              </a:rPr>
              <a:t>É</a:t>
            </a:r>
            <a:r>
              <a:rPr lang="fr-FR" b="1" dirty="0">
                <a:solidFill>
                  <a:srgbClr val="FF6600"/>
                </a:solidFill>
              </a:rPr>
              <a:t>p</a:t>
            </a:r>
            <a:r>
              <a:rPr lang="fr-FR" b="1" dirty="0" smtClean="0">
                <a:solidFill>
                  <a:srgbClr val="FF6600"/>
                </a:solidFill>
              </a:rPr>
              <a:t>reuve </a:t>
            </a:r>
            <a:r>
              <a:rPr lang="fr-FR" b="1" dirty="0" smtClean="0">
                <a:solidFill>
                  <a:srgbClr val="FF6600"/>
                </a:solidFill>
              </a:rPr>
              <a:t>E6 « contribution au fonctionnement d’un service » </a:t>
            </a:r>
          </a:p>
        </p:txBody>
      </p:sp>
      <p:pic>
        <p:nvPicPr>
          <p:cNvPr id="3" name="Image 2" descr="Capture d’écran 2017-01-14 à 19.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
        <p:nvSpPr>
          <p:cNvPr id="8" name="Rectangle 7"/>
          <p:cNvSpPr/>
          <p:nvPr/>
        </p:nvSpPr>
        <p:spPr>
          <a:xfrm>
            <a:off x="1794525" y="2390971"/>
            <a:ext cx="5566909" cy="707886"/>
          </a:xfrm>
          <a:prstGeom prst="rect">
            <a:avLst/>
          </a:prstGeom>
        </p:spPr>
        <p:txBody>
          <a:bodyPr wrap="none">
            <a:spAutoFit/>
          </a:bodyPr>
          <a:lstStyle/>
          <a:p>
            <a:pPr lvl="0" algn="ctr"/>
            <a:r>
              <a:rPr lang="fr-FR" sz="4000" b="1" dirty="0">
                <a:solidFill>
                  <a:srgbClr val="FF6600"/>
                </a:solidFill>
              </a:rPr>
              <a:t>Stage métier et projet</a:t>
            </a:r>
          </a:p>
        </p:txBody>
      </p:sp>
    </p:spTree>
    <p:extLst>
      <p:ext uri="{BB962C8B-B14F-4D97-AF65-F5344CB8AC3E}">
        <p14:creationId xmlns:p14="http://schemas.microsoft.com/office/powerpoint/2010/main" val="2703189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67" y="198971"/>
            <a:ext cx="8561494" cy="568529"/>
          </a:xfrm>
        </p:spPr>
        <p:txBody>
          <a:bodyPr/>
          <a:lstStyle/>
          <a:p>
            <a:pPr algn="ctr"/>
            <a:r>
              <a:rPr lang="fr-FR" sz="2800" b="1" dirty="0" smtClean="0">
                <a:solidFill>
                  <a:srgbClr val="336699"/>
                </a:solidFill>
              </a:rPr>
              <a:t>Conseil pour la structuration du projet</a:t>
            </a:r>
            <a:endParaRPr lang="fr-FR" sz="2800" b="1" dirty="0">
              <a:solidFill>
                <a:srgbClr val="336699"/>
              </a:solidFill>
            </a:endParaRPr>
          </a:p>
        </p:txBody>
      </p:sp>
      <p:sp>
        <p:nvSpPr>
          <p:cNvPr id="3" name="Espace réservé du contenu 2"/>
          <p:cNvSpPr>
            <a:spLocks noGrp="1"/>
          </p:cNvSpPr>
          <p:nvPr>
            <p:ph idx="1"/>
          </p:nvPr>
        </p:nvSpPr>
        <p:spPr>
          <a:xfrm>
            <a:off x="165287" y="4551031"/>
            <a:ext cx="7556313" cy="1392668"/>
          </a:xfrm>
        </p:spPr>
        <p:txBody>
          <a:bodyPr>
            <a:normAutofit/>
          </a:bodyPr>
          <a:lstStyle/>
          <a:p>
            <a:pPr marL="355600" lvl="0" indent="-355600">
              <a:spcBef>
                <a:spcPts val="600"/>
              </a:spcBef>
              <a:buFont typeface="Wingdings" panose="05000000000000000000" pitchFamily="2" charset="2"/>
              <a:buChar char="q"/>
            </a:pPr>
            <a:r>
              <a:rPr lang="fr-FR" sz="2400" b="1" dirty="0" smtClean="0">
                <a:solidFill>
                  <a:srgbClr val="FF6600"/>
                </a:solidFill>
              </a:rPr>
              <a:t>Choix de la solution de </a:t>
            </a:r>
            <a:r>
              <a:rPr lang="fr-FR" sz="2400" b="1" dirty="0">
                <a:solidFill>
                  <a:srgbClr val="FF6600"/>
                </a:solidFill>
              </a:rPr>
              <a:t>principe</a:t>
            </a:r>
          </a:p>
          <a:p>
            <a:pPr lvl="2">
              <a:spcBef>
                <a:spcPts val="0"/>
              </a:spcBef>
              <a:buFont typeface="Arial" panose="020B0604020202020204" pitchFamily="34" charset="0"/>
              <a:buChar char="•"/>
            </a:pPr>
            <a:r>
              <a:rPr lang="fr-FR" b="1" dirty="0" smtClean="0">
                <a:solidFill>
                  <a:srgbClr val="336699"/>
                </a:solidFill>
              </a:rPr>
              <a:t>Le choix est </a:t>
            </a:r>
            <a:r>
              <a:rPr lang="fr-FR" b="1" dirty="0">
                <a:solidFill>
                  <a:srgbClr val="336699"/>
                </a:solidFill>
              </a:rPr>
              <a:t>argumenté d’un point de vue technique, économique, HQSE , humain…</a:t>
            </a:r>
          </a:p>
        </p:txBody>
      </p:sp>
      <p:sp>
        <p:nvSpPr>
          <p:cNvPr id="4" name="ZoneTexte 3"/>
          <p:cNvSpPr txBox="1"/>
          <p:nvPr/>
        </p:nvSpPr>
        <p:spPr>
          <a:xfrm>
            <a:off x="165286" y="799417"/>
            <a:ext cx="7382933" cy="738664"/>
          </a:xfrm>
          <a:prstGeom prst="rect">
            <a:avLst/>
          </a:prstGeom>
          <a:noFill/>
        </p:spPr>
        <p:txBody>
          <a:bodyPr wrap="square" rtlCol="0">
            <a:spAutoFit/>
          </a:bodyPr>
          <a:lstStyle/>
          <a:p>
            <a:pPr marL="457200" indent="-457200">
              <a:buFont typeface="Wingdings" panose="05000000000000000000" pitchFamily="2" charset="2"/>
              <a:buChar char="q"/>
            </a:pPr>
            <a:r>
              <a:rPr lang="fr-FR" sz="2400" b="1" dirty="0">
                <a:solidFill>
                  <a:srgbClr val="FF6600"/>
                </a:solidFill>
              </a:rPr>
              <a:t>Problème </a:t>
            </a:r>
            <a:r>
              <a:rPr lang="fr-FR" sz="2400" b="1" dirty="0" smtClean="0">
                <a:solidFill>
                  <a:srgbClr val="FF6600"/>
                </a:solidFill>
              </a:rPr>
              <a:t>initial</a:t>
            </a:r>
          </a:p>
          <a:p>
            <a:pPr marL="914400" lvl="1" indent="-457200">
              <a:buFont typeface="Arial" panose="020B0604020202020204" pitchFamily="34" charset="0"/>
              <a:buChar char="•"/>
            </a:pPr>
            <a:r>
              <a:rPr lang="fr-FR" b="1" dirty="0" smtClean="0">
                <a:solidFill>
                  <a:srgbClr val="336699"/>
                </a:solidFill>
              </a:rPr>
              <a:t>Issu de l’étude de cas</a:t>
            </a:r>
            <a:endParaRPr lang="fr-FR" b="1" dirty="0">
              <a:solidFill>
                <a:srgbClr val="336699"/>
              </a:solidFill>
            </a:endParaRPr>
          </a:p>
        </p:txBody>
      </p:sp>
      <p:sp>
        <p:nvSpPr>
          <p:cNvPr id="5" name="ZoneTexte 4"/>
          <p:cNvSpPr txBox="1"/>
          <p:nvPr/>
        </p:nvSpPr>
        <p:spPr>
          <a:xfrm>
            <a:off x="101600" y="1438028"/>
            <a:ext cx="8644466" cy="1508105"/>
          </a:xfrm>
          <a:prstGeom prst="rect">
            <a:avLst/>
          </a:prstGeom>
          <a:noFill/>
        </p:spPr>
        <p:txBody>
          <a:bodyPr wrap="square" rtlCol="0">
            <a:spAutoFit/>
          </a:bodyPr>
          <a:lstStyle/>
          <a:p>
            <a:pPr marL="446088" lvl="0" indent="-446088">
              <a:spcBef>
                <a:spcPts val="600"/>
              </a:spcBef>
              <a:buClr>
                <a:srgbClr val="074770"/>
              </a:buClr>
              <a:buSzPct val="75000"/>
              <a:buFont typeface="Wingdings" panose="05000000000000000000" pitchFamily="2" charset="2"/>
              <a:buChar char="q"/>
            </a:pPr>
            <a:r>
              <a:rPr lang="fr-FR" sz="2400" b="1" dirty="0">
                <a:solidFill>
                  <a:srgbClr val="FF6600"/>
                </a:solidFill>
              </a:rPr>
              <a:t>Analyse du besoin</a:t>
            </a:r>
          </a:p>
          <a:p>
            <a:pPr marL="685800" lvl="2" indent="-228600">
              <a:buClr>
                <a:srgbClr val="FF6600"/>
              </a:buClr>
              <a:buSzPct val="75000"/>
              <a:buFont typeface="Arial" panose="020B0604020202020204" pitchFamily="34" charset="0"/>
              <a:buChar char="•"/>
            </a:pPr>
            <a:r>
              <a:rPr lang="fr-FR" b="1" dirty="0">
                <a:solidFill>
                  <a:srgbClr val="336699"/>
                </a:solidFill>
              </a:rPr>
              <a:t>Contexte de l’entreprise </a:t>
            </a:r>
            <a:r>
              <a:rPr lang="fr-FR" sz="1400" b="1" dirty="0">
                <a:solidFill>
                  <a:srgbClr val="336699"/>
                </a:solidFill>
              </a:rPr>
              <a:t>(Economique, moyens matériels, moyen humains…)</a:t>
            </a:r>
          </a:p>
          <a:p>
            <a:pPr marL="685800" lvl="2" indent="-228600">
              <a:buClr>
                <a:srgbClr val="FF6600"/>
              </a:buClr>
              <a:buSzPct val="75000"/>
              <a:buFont typeface="Arial" panose="020B0604020202020204" pitchFamily="34" charset="0"/>
              <a:buChar char="•"/>
            </a:pPr>
            <a:r>
              <a:rPr lang="fr-FR" b="1" dirty="0">
                <a:solidFill>
                  <a:srgbClr val="336699"/>
                </a:solidFill>
              </a:rPr>
              <a:t>Recherche des contraintes liées au projet</a:t>
            </a:r>
            <a:r>
              <a:rPr lang="fr-FR" sz="1400" b="1" dirty="0">
                <a:solidFill>
                  <a:srgbClr val="336699"/>
                </a:solidFill>
              </a:rPr>
              <a:t> (techniques, législatives,  normatives, procédurales…)</a:t>
            </a:r>
          </a:p>
          <a:p>
            <a:pPr marL="685800" lvl="2" indent="-228600">
              <a:buClr>
                <a:srgbClr val="FF6600"/>
              </a:buClr>
              <a:buSzPct val="75000"/>
              <a:buFont typeface="Arial" panose="020B0604020202020204" pitchFamily="34" charset="0"/>
              <a:buChar char="•"/>
            </a:pPr>
            <a:r>
              <a:rPr lang="fr-FR" b="1" dirty="0">
                <a:solidFill>
                  <a:srgbClr val="336699"/>
                </a:solidFill>
              </a:rPr>
              <a:t>Mise en évidence des </a:t>
            </a:r>
            <a:r>
              <a:rPr lang="fr-FR" b="1" dirty="0" smtClean="0">
                <a:solidFill>
                  <a:srgbClr val="336699"/>
                </a:solidFill>
              </a:rPr>
              <a:t>points </a:t>
            </a:r>
            <a:r>
              <a:rPr lang="fr-FR" b="1" dirty="0">
                <a:solidFill>
                  <a:srgbClr val="336699"/>
                </a:solidFill>
              </a:rPr>
              <a:t>clés à résoudre</a:t>
            </a:r>
          </a:p>
        </p:txBody>
      </p:sp>
      <p:sp>
        <p:nvSpPr>
          <p:cNvPr id="6" name="ZoneTexte 5"/>
          <p:cNvSpPr txBox="1"/>
          <p:nvPr/>
        </p:nvSpPr>
        <p:spPr>
          <a:xfrm>
            <a:off x="101600" y="2960198"/>
            <a:ext cx="7620000" cy="738664"/>
          </a:xfrm>
          <a:prstGeom prst="rect">
            <a:avLst/>
          </a:prstGeom>
          <a:noFill/>
        </p:spPr>
        <p:txBody>
          <a:bodyPr wrap="square" rtlCol="0">
            <a:spAutoFit/>
          </a:bodyPr>
          <a:lstStyle/>
          <a:p>
            <a:pPr marL="457200" lvl="0" indent="-457200">
              <a:spcBef>
                <a:spcPts val="600"/>
              </a:spcBef>
              <a:buClr>
                <a:srgbClr val="074770"/>
              </a:buClr>
              <a:buSzPct val="75000"/>
              <a:buFont typeface="Wingdings" panose="05000000000000000000" pitchFamily="2" charset="2"/>
              <a:buChar char="q"/>
            </a:pPr>
            <a:r>
              <a:rPr lang="fr-FR" sz="2400" b="1" dirty="0">
                <a:solidFill>
                  <a:srgbClr val="FF6600"/>
                </a:solidFill>
              </a:rPr>
              <a:t>Cahier des charges</a:t>
            </a:r>
          </a:p>
          <a:p>
            <a:pPr marL="685800" lvl="2" indent="-228600">
              <a:buClr>
                <a:srgbClr val="FF6600"/>
              </a:buClr>
              <a:buSzPct val="75000"/>
              <a:buFont typeface="Arial" panose="020B0604020202020204" pitchFamily="34" charset="0"/>
              <a:buChar char="•"/>
            </a:pPr>
            <a:r>
              <a:rPr lang="fr-FR" b="1" dirty="0">
                <a:solidFill>
                  <a:srgbClr val="336699"/>
                </a:solidFill>
              </a:rPr>
              <a:t>Fonctions de service et fonctions de contrainte</a:t>
            </a:r>
            <a:endParaRPr lang="fr-FR" sz="2800" b="1" dirty="0">
              <a:solidFill>
                <a:srgbClr val="336699"/>
              </a:solidFill>
            </a:endParaRPr>
          </a:p>
        </p:txBody>
      </p:sp>
      <p:sp>
        <p:nvSpPr>
          <p:cNvPr id="7" name="ZoneTexte 6"/>
          <p:cNvSpPr txBox="1"/>
          <p:nvPr/>
        </p:nvSpPr>
        <p:spPr>
          <a:xfrm>
            <a:off x="101600" y="3688786"/>
            <a:ext cx="8779933" cy="954107"/>
          </a:xfrm>
          <a:prstGeom prst="rect">
            <a:avLst/>
          </a:prstGeom>
          <a:noFill/>
        </p:spPr>
        <p:txBody>
          <a:bodyPr wrap="square" rtlCol="0">
            <a:spAutoFit/>
          </a:bodyPr>
          <a:lstStyle/>
          <a:p>
            <a:pPr marL="446088" lvl="0" indent="-446088">
              <a:spcBef>
                <a:spcPts val="600"/>
              </a:spcBef>
              <a:buClr>
                <a:srgbClr val="074770"/>
              </a:buClr>
              <a:buSzPct val="75000"/>
              <a:buFont typeface="Wingdings" panose="05000000000000000000" pitchFamily="2" charset="2"/>
              <a:buChar char="q"/>
            </a:pPr>
            <a:r>
              <a:rPr lang="fr-FR" sz="2400" b="1" dirty="0" smtClean="0">
                <a:solidFill>
                  <a:srgbClr val="FF6600"/>
                </a:solidFill>
              </a:rPr>
              <a:t>Propositions </a:t>
            </a:r>
            <a:r>
              <a:rPr lang="fr-FR" sz="2400" b="1" dirty="0">
                <a:solidFill>
                  <a:srgbClr val="FF6600"/>
                </a:solidFill>
              </a:rPr>
              <a:t>de solutions de principe</a:t>
            </a:r>
          </a:p>
          <a:p>
            <a:pPr marL="685800" lvl="2" indent="-228600">
              <a:buClr>
                <a:srgbClr val="FF6600"/>
              </a:buClr>
              <a:buSzPct val="75000"/>
              <a:buFont typeface="Arial" panose="020B0604020202020204" pitchFamily="34" charset="0"/>
              <a:buChar char="•"/>
            </a:pPr>
            <a:r>
              <a:rPr lang="fr-FR" b="1" dirty="0">
                <a:solidFill>
                  <a:srgbClr val="336699"/>
                </a:solidFill>
              </a:rPr>
              <a:t>Différentes solutions pertinentes sont proposées et critiquées </a:t>
            </a:r>
            <a:r>
              <a:rPr lang="fr-FR" sz="1400" b="1" dirty="0" smtClean="0">
                <a:solidFill>
                  <a:srgbClr val="336699"/>
                </a:solidFill>
              </a:rPr>
              <a:t>(avantages </a:t>
            </a:r>
            <a:r>
              <a:rPr lang="fr-FR" sz="1400" b="1" dirty="0">
                <a:solidFill>
                  <a:srgbClr val="336699"/>
                </a:solidFill>
              </a:rPr>
              <a:t>et </a:t>
            </a:r>
            <a:r>
              <a:rPr lang="fr-FR" sz="1400" b="1" dirty="0" smtClean="0">
                <a:solidFill>
                  <a:srgbClr val="336699"/>
                </a:solidFill>
              </a:rPr>
              <a:t>inconvénients)</a:t>
            </a:r>
            <a:endParaRPr lang="fr-FR" sz="1400" b="1" dirty="0">
              <a:solidFill>
                <a:srgbClr val="336699"/>
              </a:solidFill>
            </a:endParaRPr>
          </a:p>
        </p:txBody>
      </p:sp>
      <p:sp>
        <p:nvSpPr>
          <p:cNvPr id="8" name="ZoneTexte 7"/>
          <p:cNvSpPr txBox="1"/>
          <p:nvPr/>
        </p:nvSpPr>
        <p:spPr>
          <a:xfrm>
            <a:off x="165287" y="5604802"/>
            <a:ext cx="7620000" cy="461665"/>
          </a:xfrm>
          <a:prstGeom prst="rect">
            <a:avLst/>
          </a:prstGeom>
          <a:noFill/>
        </p:spPr>
        <p:txBody>
          <a:bodyPr wrap="square" rtlCol="0">
            <a:spAutoFit/>
          </a:bodyPr>
          <a:lstStyle/>
          <a:p>
            <a:pPr marL="355600" lvl="0" indent="-355600">
              <a:spcBef>
                <a:spcPts val="600"/>
              </a:spcBef>
              <a:buClr>
                <a:srgbClr val="074770"/>
              </a:buClr>
              <a:buSzPct val="75000"/>
              <a:buFont typeface="Wingdings" panose="05000000000000000000" pitchFamily="2" charset="2"/>
              <a:buChar char="q"/>
            </a:pPr>
            <a:r>
              <a:rPr lang="fr-FR" sz="2400" b="1" dirty="0">
                <a:solidFill>
                  <a:srgbClr val="FF6600"/>
                </a:solidFill>
              </a:rPr>
              <a:t>Réalisation du document </a:t>
            </a:r>
            <a:r>
              <a:rPr lang="fr-FR" sz="2400" b="1" dirty="0" smtClean="0">
                <a:solidFill>
                  <a:srgbClr val="FF6600"/>
                </a:solidFill>
              </a:rPr>
              <a:t>professionnel</a:t>
            </a:r>
            <a:endParaRPr lang="fr-FR" sz="2400" b="1" dirty="0">
              <a:solidFill>
                <a:srgbClr val="FF6600"/>
              </a:solidFill>
            </a:endParaRPr>
          </a:p>
        </p:txBody>
      </p:sp>
    </p:spTree>
    <p:extLst>
      <p:ext uri="{BB962C8B-B14F-4D97-AF65-F5344CB8AC3E}">
        <p14:creationId xmlns:p14="http://schemas.microsoft.com/office/powerpoint/2010/main" val="11308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168275" y="198438"/>
            <a:ext cx="8229600" cy="547687"/>
          </a:xfrm>
          <a:prstGeom prst="rect">
            <a:avLst/>
          </a:prstGeom>
          <a:noFill/>
          <a:ln w="9525">
            <a:noFill/>
            <a:miter lim="800000"/>
            <a:headEnd/>
            <a:tailEnd/>
          </a:ln>
        </p:spPr>
        <p:txBody>
          <a:bodyPr>
            <a:normAutofit/>
          </a:bodyPr>
          <a:lstStyle/>
          <a:p>
            <a:pPr algn="ctr" eaLnBrk="0" fontAlgn="base" hangingPunct="0">
              <a:spcBef>
                <a:spcPct val="0"/>
              </a:spcBef>
              <a:spcAft>
                <a:spcPct val="0"/>
              </a:spcAft>
              <a:defRPr/>
            </a:pPr>
            <a:r>
              <a:rPr lang="fr-FR" sz="2800" dirty="0">
                <a:solidFill>
                  <a:srgbClr val="FF6600"/>
                </a:solidFill>
                <a:cs typeface="Arial" pitchFamily="34" charset="0"/>
              </a:rPr>
              <a:t>Exemple de point d’amélioration identifié</a:t>
            </a:r>
          </a:p>
        </p:txBody>
      </p:sp>
      <p:sp>
        <p:nvSpPr>
          <p:cNvPr id="15363" name="ZoneTexte 3"/>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b="1" smtClean="0">
              <a:solidFill>
                <a:srgbClr val="FF6600"/>
              </a:solidFill>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503363"/>
            <a:ext cx="546735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901950"/>
            <a:ext cx="165893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ZoneTexte 4"/>
          <p:cNvSpPr txBox="1">
            <a:spLocks noChangeArrowheads="1"/>
          </p:cNvSpPr>
          <p:nvPr/>
        </p:nvSpPr>
        <p:spPr bwMode="auto">
          <a:xfrm>
            <a:off x="122237" y="1289474"/>
            <a:ext cx="870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2800" smtClean="0">
                <a:solidFill>
                  <a:srgbClr val="FF0000"/>
                </a:solidFill>
                <a:latin typeface="Arial" pitchFamily="34" charset="0"/>
                <a:cs typeface="Arial" pitchFamily="34" charset="0"/>
              </a:rPr>
              <a:t>Réorganisation de postes de travail</a:t>
            </a:r>
          </a:p>
        </p:txBody>
      </p:sp>
      <p:sp>
        <p:nvSpPr>
          <p:cNvPr id="15367" name="ZoneTexte 1"/>
          <p:cNvSpPr txBox="1">
            <a:spLocks noChangeArrowheads="1"/>
          </p:cNvSpPr>
          <p:nvPr/>
        </p:nvSpPr>
        <p:spPr bwMode="auto">
          <a:xfrm>
            <a:off x="76200" y="730250"/>
            <a:ext cx="1482144"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1</a:t>
            </a:r>
          </a:p>
        </p:txBody>
      </p:sp>
    </p:spTree>
    <p:extLst>
      <p:ext uri="{BB962C8B-B14F-4D97-AF65-F5344CB8AC3E}">
        <p14:creationId xmlns:p14="http://schemas.microsoft.com/office/powerpoint/2010/main" val="2876009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50000" y="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781050" y="153988"/>
            <a:ext cx="7146925" cy="568325"/>
          </a:xfrm>
        </p:spPr>
        <p:txBody>
          <a:bodyPr/>
          <a:lstStyle/>
          <a:p>
            <a:pPr algn="ctr" eaLnBrk="1" hangingPunct="1"/>
            <a:r>
              <a:rPr lang="fr-FR" altLang="fr-FR" sz="3200" b="1" smtClean="0">
                <a:solidFill>
                  <a:srgbClr val="FF6600"/>
                </a:solidFill>
              </a:rPr>
              <a:t>Problématique - Contraintes</a:t>
            </a:r>
          </a:p>
        </p:txBody>
      </p:sp>
      <p:sp>
        <p:nvSpPr>
          <p:cNvPr id="16387" name="ZoneTexte 4"/>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pic>
        <p:nvPicPr>
          <p:cNvPr id="16388" name="Image 1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736600"/>
            <a:ext cx="5100638"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rme libre 7"/>
          <p:cNvSpPr/>
          <p:nvPr/>
        </p:nvSpPr>
        <p:spPr>
          <a:xfrm>
            <a:off x="5273675" y="2978150"/>
            <a:ext cx="2774950" cy="26130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72000">
            <a:solidFill>
              <a:srgbClr val="FF0000"/>
            </a:solidFill>
            <a:prstDash val="solid"/>
          </a:ln>
        </p:spPr>
        <p:txBody>
          <a:bodyPr lIns="114295" tIns="73475" rIns="114295" bIns="73475"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fontAlgn="base" hangingPunct="0">
              <a:buFont typeface="StarSymbol"/>
              <a:buNone/>
              <a:defRPr/>
            </a:pPr>
            <a:endParaRPr lang="fr-FR" sz="1600" dirty="0">
              <a:solidFill>
                <a:prstClr val="black"/>
              </a:solidFill>
              <a:latin typeface="Arial" pitchFamily="18"/>
              <a:ea typeface="Microsoft YaHei" pitchFamily="2"/>
              <a:cs typeface="Mangal" pitchFamily="2"/>
            </a:endParaRPr>
          </a:p>
        </p:txBody>
      </p:sp>
      <p:sp>
        <p:nvSpPr>
          <p:cNvPr id="16390" name="ZoneTexte 9"/>
          <p:cNvSpPr txBox="1">
            <a:spLocks noChangeArrowheads="1"/>
          </p:cNvSpPr>
          <p:nvPr/>
        </p:nvSpPr>
        <p:spPr bwMode="auto">
          <a:xfrm>
            <a:off x="381000" y="1501775"/>
            <a:ext cx="2514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Problématique :</a:t>
            </a:r>
          </a:p>
          <a:p>
            <a:pPr eaLnBrk="1" fontAlgn="base" hangingPunct="1">
              <a:spcBef>
                <a:spcPct val="0"/>
              </a:spcBef>
              <a:spcAft>
                <a:spcPct val="0"/>
              </a:spcAft>
              <a:buClrTx/>
              <a:buSzTx/>
              <a:buFontTx/>
              <a:buNone/>
            </a:pPr>
            <a:endParaRPr lang="fr-FR" altLang="fr-FR" sz="1800" smtClean="0">
              <a:solidFill>
                <a:prstClr val="black"/>
              </a:solidFill>
              <a:latin typeface="Arial" pitchFamily="34" charset="0"/>
              <a:cs typeface="Arial" pitchFamily="34" charset="0"/>
            </a:endParaRPr>
          </a:p>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Adapter les postes de travail à l’activité de l’entreprise</a:t>
            </a:r>
          </a:p>
        </p:txBody>
      </p:sp>
      <p:sp>
        <p:nvSpPr>
          <p:cNvPr id="16391" name="ZoneTexte 10"/>
          <p:cNvSpPr txBox="1">
            <a:spLocks noChangeArrowheads="1"/>
          </p:cNvSpPr>
          <p:nvPr/>
        </p:nvSpPr>
        <p:spPr bwMode="auto">
          <a:xfrm>
            <a:off x="320675" y="3810000"/>
            <a:ext cx="29098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Contraintes :</a:t>
            </a:r>
          </a:p>
          <a:p>
            <a:pPr eaLnBrk="1" fontAlgn="base" hangingPunct="1">
              <a:spcBef>
                <a:spcPct val="0"/>
              </a:spcBef>
              <a:spcAft>
                <a:spcPct val="0"/>
              </a:spcAft>
              <a:buClrTx/>
              <a:buSzTx/>
              <a:buFontTx/>
              <a:buNone/>
            </a:pPr>
            <a:endParaRPr lang="fr-FR" altLang="fr-FR" sz="1800" smtClean="0">
              <a:solidFill>
                <a:prstClr val="black"/>
              </a:solidFill>
              <a:latin typeface="Arial" pitchFamily="34" charset="0"/>
              <a:cs typeface="Arial" pitchFamily="34" charset="0"/>
            </a:endParaRPr>
          </a:p>
          <a:p>
            <a:pPr eaLnBrk="1" fontAlgn="base" hangingPunct="1">
              <a:spcBef>
                <a:spcPct val="0"/>
              </a:spcBef>
              <a:spcAft>
                <a:spcPct val="0"/>
              </a:spcAft>
              <a:buClrTx/>
              <a:buSzTx/>
              <a:buFontTx/>
              <a:buChar char="-"/>
            </a:pPr>
            <a:r>
              <a:rPr lang="fr-FR" altLang="fr-FR" sz="1800" smtClean="0">
                <a:solidFill>
                  <a:prstClr val="black"/>
                </a:solidFill>
                <a:latin typeface="Arial" pitchFamily="34" charset="0"/>
                <a:cs typeface="Arial" pitchFamily="34" charset="0"/>
              </a:rPr>
              <a:t> Matériels de l’entreprise</a:t>
            </a:r>
          </a:p>
          <a:p>
            <a:pPr eaLnBrk="1" fontAlgn="base" hangingPunct="1">
              <a:spcBef>
                <a:spcPct val="0"/>
              </a:spcBef>
              <a:spcAft>
                <a:spcPct val="0"/>
              </a:spcAft>
              <a:buClrTx/>
              <a:buSzTx/>
              <a:buFontTx/>
              <a:buChar char="-"/>
            </a:pPr>
            <a:r>
              <a:rPr lang="fr-FR" altLang="fr-FR" sz="1800" smtClean="0">
                <a:solidFill>
                  <a:prstClr val="black"/>
                </a:solidFill>
                <a:latin typeface="Arial" pitchFamily="34" charset="0"/>
                <a:cs typeface="Arial" pitchFamily="34" charset="0"/>
              </a:rPr>
              <a:t> Dimension des bâtiments</a:t>
            </a:r>
          </a:p>
          <a:p>
            <a:pPr eaLnBrk="1" fontAlgn="base" hangingPunct="1">
              <a:spcBef>
                <a:spcPct val="0"/>
              </a:spcBef>
              <a:spcAft>
                <a:spcPct val="0"/>
              </a:spcAft>
              <a:buClrTx/>
              <a:buSzTx/>
              <a:buFontTx/>
              <a:buChar char="-"/>
            </a:pPr>
            <a:r>
              <a:rPr lang="fr-FR" altLang="fr-FR" sz="1800" smtClean="0">
                <a:solidFill>
                  <a:prstClr val="black"/>
                </a:solidFill>
                <a:latin typeface="Arial" pitchFamily="34" charset="0"/>
                <a:cs typeface="Arial" pitchFamily="34" charset="0"/>
              </a:rPr>
              <a:t> Législation HQSE</a:t>
            </a:r>
          </a:p>
        </p:txBody>
      </p:sp>
      <p:sp>
        <p:nvSpPr>
          <p:cNvPr id="16392" name="ZoneTexte 8"/>
          <p:cNvSpPr txBox="1">
            <a:spLocks noChangeArrowheads="1"/>
          </p:cNvSpPr>
          <p:nvPr/>
        </p:nvSpPr>
        <p:spPr bwMode="auto">
          <a:xfrm>
            <a:off x="76200" y="730250"/>
            <a:ext cx="1379113"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Exemple 1</a:t>
            </a:r>
          </a:p>
        </p:txBody>
      </p:sp>
    </p:spTree>
    <p:extLst>
      <p:ext uri="{BB962C8B-B14F-4D97-AF65-F5344CB8AC3E}">
        <p14:creationId xmlns:p14="http://schemas.microsoft.com/office/powerpoint/2010/main" val="1554312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15643" t="5440" r="20169" b="22778"/>
          <a:stretch>
            <a:fillRect/>
          </a:stretch>
        </p:blipFill>
        <p:spPr bwMode="auto">
          <a:xfrm>
            <a:off x="638175" y="1068388"/>
            <a:ext cx="2513013"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17412" name="ZoneTexte 5"/>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Analyse - Choix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l="15533" t="7832" r="13609"/>
          <a:stretch>
            <a:fillRect/>
          </a:stretch>
        </p:blipFill>
        <p:spPr bwMode="auto">
          <a:xfrm>
            <a:off x="3548063" y="1181100"/>
            <a:ext cx="197326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p:nvSpPr>
        <p:spPr bwMode="auto">
          <a:xfrm>
            <a:off x="4002088" y="885825"/>
            <a:ext cx="156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mtClean="0">
                <a:solidFill>
                  <a:prstClr val="black"/>
                </a:solidFill>
                <a:cs typeface="Arial" pitchFamily="34" charset="0"/>
              </a:rPr>
              <a:t>Solution 1</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l="16881" t="13182" r="16077"/>
          <a:stretch>
            <a:fillRect/>
          </a:stretch>
        </p:blipFill>
        <p:spPr bwMode="auto">
          <a:xfrm>
            <a:off x="6362700" y="1285875"/>
            <a:ext cx="18938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l="20155" t="15689" r="18011"/>
          <a:stretch>
            <a:fillRect/>
          </a:stretch>
        </p:blipFill>
        <p:spPr bwMode="auto">
          <a:xfrm>
            <a:off x="638175" y="3827463"/>
            <a:ext cx="227647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p:nvSpPr>
        <p:spPr bwMode="auto">
          <a:xfrm>
            <a:off x="6692900" y="909638"/>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mtClean="0">
                <a:solidFill>
                  <a:prstClr val="black"/>
                </a:solidFill>
                <a:cs typeface="Arial" pitchFamily="34" charset="0"/>
              </a:rPr>
              <a:t>Solution 2</a:t>
            </a:r>
          </a:p>
        </p:txBody>
      </p:sp>
      <p:sp>
        <p:nvSpPr>
          <p:cNvPr id="13" name="ZoneTexte 12"/>
          <p:cNvSpPr txBox="1">
            <a:spLocks noChangeArrowheads="1"/>
          </p:cNvSpPr>
          <p:nvPr/>
        </p:nvSpPr>
        <p:spPr bwMode="auto">
          <a:xfrm>
            <a:off x="1106488" y="3427413"/>
            <a:ext cx="156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mtClean="0">
                <a:solidFill>
                  <a:prstClr val="black"/>
                </a:solidFill>
                <a:cs typeface="Arial" pitchFamily="34" charset="0"/>
              </a:rPr>
              <a:t>Solution 3</a:t>
            </a:r>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5988" y="3827463"/>
            <a:ext cx="224472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6362700" y="4438650"/>
            <a:ext cx="1893888" cy="311150"/>
          </a:xfrm>
          <a:prstGeom prst="rect">
            <a:avLst/>
          </a:prstGeom>
          <a:solidFill>
            <a:srgbClr val="FFFFFF"/>
          </a:solidFill>
          <a:ln w="50800">
            <a:solidFill>
              <a:srgbClr val="FF0000"/>
            </a:solidFill>
            <a:prstDash val="solid"/>
          </a:ln>
        </p:spPr>
        <p:txBody>
          <a:bodyPr lIns="126000" tIns="81000" rIns="126000" bIns="81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Font typeface="StarSymbol"/>
              <a:buNone/>
              <a:defRPr sz="2400" b="1" u="none">
                <a:solidFill>
                  <a:srgbClr val="FF0000"/>
                </a:solidFill>
              </a:defRPr>
            </a:pPr>
            <a:r>
              <a:rPr lang="fr-FR" sz="1000" b="1" dirty="0">
                <a:solidFill>
                  <a:srgbClr val="FF0000"/>
                </a:solidFill>
                <a:latin typeface="Arial" pitchFamily="18"/>
                <a:ea typeface="Microsoft YaHei" pitchFamily="2"/>
                <a:cs typeface="Mangal" pitchFamily="2"/>
              </a:rPr>
              <a:t>Coût total   6 828,83 €</a:t>
            </a:r>
          </a:p>
        </p:txBody>
      </p:sp>
      <p:sp>
        <p:nvSpPr>
          <p:cNvPr id="18" name="ZoneTexte 17"/>
          <p:cNvSpPr txBox="1">
            <a:spLocks noChangeArrowheads="1"/>
          </p:cNvSpPr>
          <p:nvPr/>
        </p:nvSpPr>
        <p:spPr bwMode="auto">
          <a:xfrm>
            <a:off x="3341688" y="3427413"/>
            <a:ext cx="240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mtClean="0">
                <a:solidFill>
                  <a:prstClr val="black"/>
                </a:solidFill>
                <a:cs typeface="Arial" pitchFamily="34" charset="0"/>
              </a:rPr>
              <a:t>Solution retenue</a:t>
            </a:r>
          </a:p>
        </p:txBody>
      </p:sp>
      <p:sp>
        <p:nvSpPr>
          <p:cNvPr id="19" name="ZoneTexte 18"/>
          <p:cNvSpPr txBox="1">
            <a:spLocks noChangeArrowheads="1"/>
          </p:cNvSpPr>
          <p:nvPr/>
        </p:nvSpPr>
        <p:spPr bwMode="auto">
          <a:xfrm>
            <a:off x="1106488" y="925513"/>
            <a:ext cx="156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mtClean="0">
                <a:solidFill>
                  <a:prstClr val="black"/>
                </a:solidFill>
                <a:cs typeface="Arial" pitchFamily="34" charset="0"/>
              </a:rPr>
              <a:t>Existant</a:t>
            </a:r>
          </a:p>
        </p:txBody>
      </p:sp>
      <p:sp>
        <p:nvSpPr>
          <p:cNvPr id="17423" name="ZoneTexte 14"/>
          <p:cNvSpPr txBox="1">
            <a:spLocks noChangeArrowheads="1"/>
          </p:cNvSpPr>
          <p:nvPr/>
        </p:nvSpPr>
        <p:spPr bwMode="auto">
          <a:xfrm>
            <a:off x="76200" y="730250"/>
            <a:ext cx="135335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1</a:t>
            </a:r>
          </a:p>
        </p:txBody>
      </p:sp>
    </p:spTree>
    <p:extLst>
      <p:ext uri="{BB962C8B-B14F-4D97-AF65-F5344CB8AC3E}">
        <p14:creationId xmlns:p14="http://schemas.microsoft.com/office/powerpoint/2010/main" val="380379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07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7"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6" descr="20170309_182526.jpg"/>
          <p:cNvPicPr>
            <a:picLocks noChangeAspect="1"/>
          </p:cNvPicPr>
          <p:nvPr/>
        </p:nvPicPr>
        <p:blipFill>
          <a:blip r:embed="rId2" cstate="email">
            <a:lum bright="46000" contrast="-46000"/>
            <a:extLst>
              <a:ext uri="{28A0092B-C50C-407E-A947-70E740481C1C}">
                <a14:useLocalDpi xmlns:a14="http://schemas.microsoft.com/office/drawing/2010/main" val="0"/>
              </a:ext>
            </a:extLst>
          </a:blip>
          <a:srcRect l="833" t="1111" r="6000" b="3333"/>
          <a:stretch>
            <a:fillRect/>
          </a:stretch>
        </p:blipFill>
        <p:spPr bwMode="auto">
          <a:xfrm>
            <a:off x="76200" y="746125"/>
            <a:ext cx="8793163" cy="5243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itre 1"/>
          <p:cNvSpPr txBox="1">
            <a:spLocks/>
          </p:cNvSpPr>
          <p:nvPr/>
        </p:nvSpPr>
        <p:spPr bwMode="auto">
          <a:xfrm>
            <a:off x="168275" y="198438"/>
            <a:ext cx="8229600" cy="547687"/>
          </a:xfrm>
          <a:prstGeom prst="rect">
            <a:avLst/>
          </a:prstGeom>
          <a:noFill/>
          <a:ln w="9525">
            <a:noFill/>
            <a:miter lim="800000"/>
            <a:headEnd/>
            <a:tailEnd/>
          </a:ln>
        </p:spPr>
        <p:txBody>
          <a:bodyPr>
            <a:normAutofit/>
          </a:bodyPr>
          <a:lstStyle/>
          <a:p>
            <a:pPr algn="ctr" eaLnBrk="0" fontAlgn="base" hangingPunct="0">
              <a:spcBef>
                <a:spcPct val="0"/>
              </a:spcBef>
              <a:spcAft>
                <a:spcPct val="0"/>
              </a:spcAft>
              <a:defRPr/>
            </a:pPr>
            <a:r>
              <a:rPr lang="fr-FR" sz="2800" dirty="0">
                <a:solidFill>
                  <a:srgbClr val="FF6600"/>
                </a:solidFill>
                <a:cs typeface="Arial" pitchFamily="34" charset="0"/>
              </a:rPr>
              <a:t>Exemple de point d’amélioration identifié</a:t>
            </a:r>
          </a:p>
        </p:txBody>
      </p:sp>
      <p:sp>
        <p:nvSpPr>
          <p:cNvPr id="18436" name="ZoneTexte 3"/>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b="1" smtClean="0">
              <a:solidFill>
                <a:srgbClr val="FF6600"/>
              </a:solidFill>
              <a:cs typeface="Arial" pitchFamily="34" charset="0"/>
            </a:endParaRPr>
          </a:p>
        </p:txBody>
      </p:sp>
      <p:sp>
        <p:nvSpPr>
          <p:cNvPr id="18437" name="ZoneTexte 4"/>
          <p:cNvSpPr txBox="1">
            <a:spLocks noChangeArrowheads="1"/>
          </p:cNvSpPr>
          <p:nvPr/>
        </p:nvSpPr>
        <p:spPr bwMode="auto">
          <a:xfrm>
            <a:off x="168275" y="2301875"/>
            <a:ext cx="8701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800" smtClean="0">
                <a:solidFill>
                  <a:srgbClr val="FF0000"/>
                </a:solidFill>
                <a:latin typeface="Arial" pitchFamily="34" charset="0"/>
                <a:cs typeface="Arial" pitchFamily="34" charset="0"/>
              </a:rPr>
              <a:t>Procédure de contrôle sur pelle hydraulique  A 310 B.</a:t>
            </a:r>
          </a:p>
          <a:p>
            <a:pPr eaLnBrk="1" fontAlgn="base" hangingPunct="1">
              <a:spcBef>
                <a:spcPct val="0"/>
              </a:spcBef>
              <a:spcAft>
                <a:spcPct val="0"/>
              </a:spcAft>
              <a:buClrTx/>
              <a:buSzTx/>
              <a:buFontTx/>
              <a:buNone/>
            </a:pPr>
            <a:endParaRPr lang="fr-FR" altLang="fr-FR" sz="2800" smtClean="0">
              <a:solidFill>
                <a:srgbClr val="FF0000"/>
              </a:solidFill>
              <a:latin typeface="Arial" pitchFamily="34" charset="0"/>
              <a:cs typeface="Arial" pitchFamily="34" charset="0"/>
            </a:endParaRPr>
          </a:p>
          <a:p>
            <a:pPr eaLnBrk="1" fontAlgn="base" hangingPunct="1">
              <a:spcBef>
                <a:spcPct val="0"/>
              </a:spcBef>
              <a:spcAft>
                <a:spcPct val="0"/>
              </a:spcAft>
              <a:buClrTx/>
              <a:buSzTx/>
              <a:buFontTx/>
              <a:buNone/>
            </a:pPr>
            <a:r>
              <a:rPr lang="fr-FR" altLang="fr-FR" sz="2800" smtClean="0">
                <a:solidFill>
                  <a:srgbClr val="FF0000"/>
                </a:solidFill>
                <a:latin typeface="Arial" pitchFamily="34" charset="0"/>
                <a:cs typeface="Arial" pitchFamily="34" charset="0"/>
              </a:rPr>
              <a:t>Contrôle de fonctionnement de la boîte de transfert</a:t>
            </a:r>
          </a:p>
        </p:txBody>
      </p:sp>
      <p:sp>
        <p:nvSpPr>
          <p:cNvPr id="18438" name="ZoneTexte 5"/>
          <p:cNvSpPr txBox="1">
            <a:spLocks noChangeArrowheads="1"/>
          </p:cNvSpPr>
          <p:nvPr/>
        </p:nvSpPr>
        <p:spPr bwMode="auto">
          <a:xfrm>
            <a:off x="76200" y="730250"/>
            <a:ext cx="1379113"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1272020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81050" y="153988"/>
            <a:ext cx="7146925" cy="568325"/>
          </a:xfrm>
        </p:spPr>
        <p:txBody>
          <a:bodyPr/>
          <a:lstStyle/>
          <a:p>
            <a:pPr algn="ctr" eaLnBrk="1" hangingPunct="1"/>
            <a:r>
              <a:rPr lang="fr-FR" altLang="fr-FR" sz="3200" b="1" smtClean="0">
                <a:solidFill>
                  <a:srgbClr val="FF6600"/>
                </a:solidFill>
              </a:rPr>
              <a:t>Problématique - Contraintes</a:t>
            </a:r>
          </a:p>
        </p:txBody>
      </p:sp>
      <p:sp>
        <p:nvSpPr>
          <p:cNvPr id="19459" name="ZoneTexte 4"/>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19460" name="Rectangle 6"/>
          <p:cNvSpPr>
            <a:spLocks noChangeArrowheads="1"/>
          </p:cNvSpPr>
          <p:nvPr/>
        </p:nvSpPr>
        <p:spPr bwMode="auto">
          <a:xfrm>
            <a:off x="781050" y="2073275"/>
            <a:ext cx="760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latin typeface="Arial" pitchFamily="34" charset="0"/>
                <a:cs typeface="Arial" pitchFamily="34" charset="0"/>
              </a:rPr>
              <a:t>Problématique : informations disparates (24 pages), perte de temps</a:t>
            </a:r>
          </a:p>
        </p:txBody>
      </p:sp>
      <p:sp>
        <p:nvSpPr>
          <p:cNvPr id="19461" name="Rectangle 7"/>
          <p:cNvSpPr>
            <a:spLocks noChangeArrowheads="1"/>
          </p:cNvSpPr>
          <p:nvPr/>
        </p:nvSpPr>
        <p:spPr bwMode="auto">
          <a:xfrm>
            <a:off x="827088" y="3644900"/>
            <a:ext cx="7100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latin typeface="Arial" pitchFamily="34" charset="0"/>
                <a:cs typeface="Arial" pitchFamily="34" charset="0"/>
              </a:rPr>
              <a:t>Contraintes : ne pas être fragile, facile à utiliser (poste de travail en atelier ou sur chantier)</a:t>
            </a:r>
          </a:p>
        </p:txBody>
      </p:sp>
      <p:sp>
        <p:nvSpPr>
          <p:cNvPr id="19462" name="ZoneTexte 5"/>
          <p:cNvSpPr txBox="1">
            <a:spLocks noChangeArrowheads="1"/>
          </p:cNvSpPr>
          <p:nvPr/>
        </p:nvSpPr>
        <p:spPr bwMode="auto">
          <a:xfrm>
            <a:off x="76200" y="730250"/>
            <a:ext cx="135335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3262015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20483" name="ZoneTexte 5"/>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Analyse - Choix </a:t>
            </a:r>
          </a:p>
        </p:txBody>
      </p:sp>
      <p:sp>
        <p:nvSpPr>
          <p:cNvPr id="20484" name="Rectangle 2"/>
          <p:cNvSpPr>
            <a:spLocks noChangeArrowheads="1"/>
          </p:cNvSpPr>
          <p:nvPr/>
        </p:nvSpPr>
        <p:spPr bwMode="auto">
          <a:xfrm>
            <a:off x="249238" y="1152525"/>
            <a:ext cx="86677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Solution 1</a:t>
            </a: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Document informatique avec liens vers les données et illustrations.</a:t>
            </a: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Tablette, Smartphone, PC portable, pour lecture</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Avantage </a:t>
            </a:r>
            <a:r>
              <a:rPr lang="fr-FR" altLang="fr-FR" sz="2800" smtClean="0">
                <a:solidFill>
                  <a:prstClr val="black"/>
                </a:solidFill>
                <a:latin typeface="Calibri" pitchFamily="34" charset="0"/>
                <a:cs typeface="Arial" pitchFamily="34" charset="0"/>
              </a:rPr>
              <a:t>: support de lecture moderne multi usages</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Inconvénients </a:t>
            </a:r>
            <a:r>
              <a:rPr lang="fr-FR" altLang="fr-FR" sz="2800" smtClean="0">
                <a:solidFill>
                  <a:prstClr val="black"/>
                </a:solidFill>
                <a:latin typeface="Calibri" pitchFamily="34" charset="0"/>
                <a:cs typeface="Arial" pitchFamily="34" charset="0"/>
              </a:rPr>
              <a:t>: appareils fragiles sur poste de travail en TP, coût, sensibles à l’environnement</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p:txBody>
      </p:sp>
      <p:sp>
        <p:nvSpPr>
          <p:cNvPr id="20485" name="ZoneTexte 4"/>
          <p:cNvSpPr txBox="1">
            <a:spLocks noChangeArrowheads="1"/>
          </p:cNvSpPr>
          <p:nvPr/>
        </p:nvSpPr>
        <p:spPr bwMode="auto">
          <a:xfrm>
            <a:off x="76200" y="730250"/>
            <a:ext cx="1314718"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2129205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21507" name="ZoneTexte 5"/>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Analyse - Choix </a:t>
            </a:r>
          </a:p>
        </p:txBody>
      </p:sp>
      <p:sp>
        <p:nvSpPr>
          <p:cNvPr id="21508" name="Rectangle 2"/>
          <p:cNvSpPr>
            <a:spLocks noChangeArrowheads="1"/>
          </p:cNvSpPr>
          <p:nvPr/>
        </p:nvSpPr>
        <p:spPr bwMode="auto">
          <a:xfrm>
            <a:off x="88900" y="1012825"/>
            <a:ext cx="85375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ClrTx/>
              <a:buSzTx/>
              <a:buFontTx/>
              <a:buNone/>
            </a:pPr>
            <a:endParaRPr lang="fr-FR" altLang="fr-FR" sz="1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Solution 2</a:t>
            </a: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Document papier avec texte et illustrations regroupées sur page attenante</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Avantages : </a:t>
            </a:r>
            <a:r>
              <a:rPr lang="fr-FR" altLang="fr-FR" sz="2800" smtClean="0">
                <a:solidFill>
                  <a:prstClr val="black"/>
                </a:solidFill>
                <a:latin typeface="Calibri" pitchFamily="34" charset="0"/>
                <a:cs typeface="Arial" pitchFamily="34" charset="0"/>
              </a:rPr>
              <a:t>coût, pas fragile, facilement utilisable sur poste de travail en TP</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Inconvénients : </a:t>
            </a:r>
            <a:r>
              <a:rPr lang="fr-FR" altLang="fr-FR" sz="2800" smtClean="0">
                <a:solidFill>
                  <a:prstClr val="black"/>
                </a:solidFill>
                <a:latin typeface="Calibri" pitchFamily="34" charset="0"/>
                <a:cs typeface="Arial" pitchFamily="34" charset="0"/>
              </a:rPr>
              <a:t>peut être égaré, lecture alternative texte-illustrations</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p:txBody>
      </p:sp>
      <p:sp>
        <p:nvSpPr>
          <p:cNvPr id="21509" name="ZoneTexte 4"/>
          <p:cNvSpPr txBox="1">
            <a:spLocks noChangeArrowheads="1"/>
          </p:cNvSpPr>
          <p:nvPr/>
        </p:nvSpPr>
        <p:spPr bwMode="auto">
          <a:xfrm>
            <a:off x="76200" y="730250"/>
            <a:ext cx="1366234"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3627648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22531" name="ZoneTexte 5"/>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Analyse - Choix </a:t>
            </a:r>
          </a:p>
        </p:txBody>
      </p:sp>
      <p:sp>
        <p:nvSpPr>
          <p:cNvPr id="22532" name="Rectangle 2"/>
          <p:cNvSpPr>
            <a:spLocks noChangeArrowheads="1"/>
          </p:cNvSpPr>
          <p:nvPr/>
        </p:nvSpPr>
        <p:spPr bwMode="auto">
          <a:xfrm>
            <a:off x="165100" y="1701800"/>
            <a:ext cx="85677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Solution 3</a:t>
            </a: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Document papier avec illustrations intégrées dans le corps de texte</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Avantages : </a:t>
            </a:r>
            <a:r>
              <a:rPr lang="fr-FR" altLang="fr-FR" sz="2800" smtClean="0">
                <a:solidFill>
                  <a:prstClr val="black"/>
                </a:solidFill>
                <a:latin typeface="Calibri" pitchFamily="34" charset="0"/>
                <a:cs typeface="Arial" pitchFamily="34" charset="0"/>
              </a:rPr>
              <a:t>coût, pas fragile, facilement utilisable sur poste de travail en TP</a:t>
            </a:r>
          </a:p>
          <a:p>
            <a:pPr fontAlgn="base">
              <a:spcBef>
                <a:spcPct val="0"/>
              </a:spcBef>
              <a:spcAft>
                <a:spcPct val="0"/>
              </a:spcAft>
              <a:buClrTx/>
              <a:buSzTx/>
              <a:buFontTx/>
              <a:buNone/>
            </a:pPr>
            <a:endParaRPr lang="fr-FR" altLang="fr-FR" sz="2800" smtClean="0">
              <a:solidFill>
                <a:prstClr val="black"/>
              </a:solidFill>
              <a:latin typeface="Arial" pitchFamily="34" charset="0"/>
              <a:cs typeface="Arial" pitchFamily="34" charset="0"/>
            </a:endParaRPr>
          </a:p>
          <a:p>
            <a:pPr fontAlgn="base">
              <a:spcBef>
                <a:spcPct val="0"/>
              </a:spcBef>
              <a:spcAft>
                <a:spcPct val="0"/>
              </a:spcAft>
              <a:buClrTx/>
              <a:buSzTx/>
              <a:buFontTx/>
              <a:buNone/>
            </a:pPr>
            <a:r>
              <a:rPr lang="fr-FR" altLang="fr-FR" sz="2800" b="1" smtClean="0">
                <a:solidFill>
                  <a:prstClr val="black"/>
                </a:solidFill>
                <a:latin typeface="Calibri" pitchFamily="34" charset="0"/>
                <a:cs typeface="Arial" pitchFamily="34" charset="0"/>
              </a:rPr>
              <a:t>Inconvénients : </a:t>
            </a:r>
            <a:r>
              <a:rPr lang="fr-FR" altLang="fr-FR" sz="2800" smtClean="0">
                <a:solidFill>
                  <a:prstClr val="black"/>
                </a:solidFill>
                <a:latin typeface="Calibri" pitchFamily="34" charset="0"/>
                <a:cs typeface="Arial" pitchFamily="34" charset="0"/>
              </a:rPr>
              <a:t>peut être égaré</a:t>
            </a:r>
            <a:endParaRPr lang="fr-FR" altLang="fr-FR" sz="2800" smtClean="0">
              <a:solidFill>
                <a:prstClr val="black"/>
              </a:solidFill>
              <a:latin typeface="Arial" pitchFamily="34" charset="0"/>
              <a:cs typeface="Arial" pitchFamily="34" charset="0"/>
            </a:endParaRPr>
          </a:p>
        </p:txBody>
      </p:sp>
      <p:sp>
        <p:nvSpPr>
          <p:cNvPr id="22533" name="ZoneTexte 4"/>
          <p:cNvSpPr txBox="1">
            <a:spLocks noChangeArrowheads="1"/>
          </p:cNvSpPr>
          <p:nvPr/>
        </p:nvSpPr>
        <p:spPr bwMode="auto">
          <a:xfrm>
            <a:off x="76200" y="730250"/>
            <a:ext cx="1340476"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3101313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23555" name="ZoneTexte 5"/>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Analyse - Choix </a:t>
            </a:r>
          </a:p>
        </p:txBody>
      </p:sp>
      <p:graphicFrame>
        <p:nvGraphicFramePr>
          <p:cNvPr id="5" name="Tableau 4"/>
          <p:cNvGraphicFramePr>
            <a:graphicFrameLocks noGrp="1"/>
          </p:cNvGraphicFramePr>
          <p:nvPr/>
        </p:nvGraphicFramePr>
        <p:xfrm>
          <a:off x="884238" y="1981200"/>
          <a:ext cx="7010400" cy="2103438"/>
        </p:xfrm>
        <a:graphic>
          <a:graphicData uri="http://schemas.openxmlformats.org/drawingml/2006/table">
            <a:tbl>
              <a:tblPr/>
              <a:tblGrid>
                <a:gridCol w="2336800"/>
                <a:gridCol w="2336800"/>
                <a:gridCol w="2336800"/>
              </a:tblGrid>
              <a:tr h="548723">
                <a:tc>
                  <a:txBody>
                    <a:bodyPr/>
                    <a:lstStyle/>
                    <a:p>
                      <a:pPr algn="ctr">
                        <a:lnSpc>
                          <a:spcPct val="115000"/>
                        </a:lnSpc>
                        <a:spcAft>
                          <a:spcPts val="0"/>
                        </a:spcAft>
                      </a:pPr>
                      <a:r>
                        <a:rPr lang="fr-FR" sz="2400" dirty="0">
                          <a:latin typeface="Calibri"/>
                          <a:ea typeface="Calibri"/>
                          <a:cs typeface="Times New Roman"/>
                        </a:rPr>
                        <a:t>Solutions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Calibri"/>
                          <a:ea typeface="Calibri"/>
                          <a:cs typeface="Times New Roman"/>
                        </a:rPr>
                        <a:t>Avantages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Calibri"/>
                          <a:ea typeface="Calibri"/>
                          <a:cs typeface="Times New Roman"/>
                        </a:rPr>
                        <a:t>Inconvénients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81">
                <a:tc>
                  <a:txBody>
                    <a:bodyPr/>
                    <a:lstStyle/>
                    <a:p>
                      <a:pPr algn="ctr">
                        <a:lnSpc>
                          <a:spcPct val="115000"/>
                        </a:lnSpc>
                        <a:spcAft>
                          <a:spcPts val="0"/>
                        </a:spcAft>
                      </a:pPr>
                      <a:r>
                        <a:rPr lang="fr-FR" sz="2400">
                          <a:latin typeface="Calibri"/>
                          <a:ea typeface="Calibri"/>
                          <a:cs typeface="Times New Roman"/>
                        </a:rPr>
                        <a:t>Solutions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Calibri"/>
                          <a:ea typeface="Calibri"/>
                          <a:cs typeface="Times New Roman"/>
                        </a:rPr>
                        <a:t>XX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Calibri"/>
                          <a:ea typeface="Calibri"/>
                          <a:cs typeface="Times New Roman"/>
                        </a:rPr>
                        <a:t>XXX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38">
                <a:tc>
                  <a:txBody>
                    <a:bodyPr/>
                    <a:lstStyle/>
                    <a:p>
                      <a:pPr algn="ctr">
                        <a:lnSpc>
                          <a:spcPct val="115000"/>
                        </a:lnSpc>
                        <a:spcAft>
                          <a:spcPts val="0"/>
                        </a:spcAft>
                      </a:pPr>
                      <a:r>
                        <a:rPr lang="fr-FR" sz="2400">
                          <a:latin typeface="Calibri"/>
                          <a:ea typeface="Calibri"/>
                          <a:cs typeface="Times New Roman"/>
                        </a:rPr>
                        <a:t>Solutions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Calibri"/>
                          <a:ea typeface="Calibri"/>
                          <a:cs typeface="Times New Roman"/>
                        </a:rPr>
                        <a:t>XXX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Calibri"/>
                          <a:ea typeface="Calibri"/>
                          <a:cs typeface="Times New Roman"/>
                        </a:rPr>
                        <a:t>XX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96">
                <a:tc>
                  <a:txBody>
                    <a:bodyPr/>
                    <a:lstStyle/>
                    <a:p>
                      <a:pPr algn="ctr">
                        <a:lnSpc>
                          <a:spcPct val="115000"/>
                        </a:lnSpc>
                        <a:spcAft>
                          <a:spcPts val="0"/>
                        </a:spcAft>
                      </a:pPr>
                      <a:r>
                        <a:rPr lang="fr-FR" sz="2400">
                          <a:latin typeface="Calibri"/>
                          <a:ea typeface="Calibri"/>
                          <a:cs typeface="Times New Roman"/>
                        </a:rPr>
                        <a:t>Solutions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Calibri"/>
                          <a:ea typeface="Calibri"/>
                          <a:cs typeface="Times New Roman"/>
                        </a:rPr>
                        <a:t>XXX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78" name="Rectangle 1"/>
          <p:cNvSpPr>
            <a:spLocks noChangeArrowheads="1"/>
          </p:cNvSpPr>
          <p:nvPr/>
        </p:nvSpPr>
        <p:spPr bwMode="auto">
          <a:xfrm>
            <a:off x="868363" y="1135063"/>
            <a:ext cx="514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Tableau récapitulatif des solutions</a:t>
            </a:r>
            <a:endParaRPr lang="fr-FR" altLang="fr-FR" sz="2800" smtClean="0">
              <a:solidFill>
                <a:prstClr val="black"/>
              </a:solidFill>
              <a:latin typeface="Arial" pitchFamily="34" charset="0"/>
              <a:cs typeface="Arial" pitchFamily="34" charset="0"/>
            </a:endParaRPr>
          </a:p>
        </p:txBody>
      </p:sp>
      <p:sp>
        <p:nvSpPr>
          <p:cNvPr id="23579" name="ZoneTexte 6"/>
          <p:cNvSpPr txBox="1">
            <a:spLocks noChangeArrowheads="1"/>
          </p:cNvSpPr>
          <p:nvPr/>
        </p:nvSpPr>
        <p:spPr bwMode="auto">
          <a:xfrm>
            <a:off x="822325" y="4371975"/>
            <a:ext cx="7010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Choix au regard des indicateurs : solution 3</a:t>
            </a:r>
            <a:endParaRPr lang="fr-FR" altLang="fr-FR" sz="2800" smtClean="0">
              <a:solidFill>
                <a:prstClr val="black"/>
              </a:solidFill>
              <a:latin typeface="Arial" pitchFamily="34" charset="0"/>
              <a:cs typeface="Arial" pitchFamily="34" charset="0"/>
            </a:endParaRPr>
          </a:p>
        </p:txBody>
      </p:sp>
      <p:sp>
        <p:nvSpPr>
          <p:cNvPr id="23580" name="ZoneTexte 7"/>
          <p:cNvSpPr txBox="1">
            <a:spLocks noChangeArrowheads="1"/>
          </p:cNvSpPr>
          <p:nvPr/>
        </p:nvSpPr>
        <p:spPr bwMode="auto">
          <a:xfrm>
            <a:off x="792163" y="4833938"/>
            <a:ext cx="7453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ClrTx/>
              <a:buSzTx/>
              <a:buFontTx/>
              <a:buNone/>
            </a:pPr>
            <a:r>
              <a:rPr lang="fr-FR" altLang="fr-FR" sz="2800" smtClean="0">
                <a:solidFill>
                  <a:prstClr val="black"/>
                </a:solidFill>
                <a:latin typeface="Calibri" pitchFamily="34" charset="0"/>
                <a:cs typeface="Arial" pitchFamily="34" charset="0"/>
              </a:rPr>
              <a:t>Document papier avec illustrations intégrées dans le corps de texte</a:t>
            </a:r>
          </a:p>
        </p:txBody>
      </p:sp>
      <p:sp>
        <p:nvSpPr>
          <p:cNvPr id="23581" name="ZoneTexte 7"/>
          <p:cNvSpPr txBox="1">
            <a:spLocks noChangeArrowheads="1"/>
          </p:cNvSpPr>
          <p:nvPr/>
        </p:nvSpPr>
        <p:spPr bwMode="auto">
          <a:xfrm>
            <a:off x="76200" y="730250"/>
            <a:ext cx="135335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216353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smtClean="0"/>
              <a:t>Organisation temporelle </a:t>
            </a:r>
            <a:endParaRPr lang="fr-FR" b="1" dirty="0"/>
          </a:p>
        </p:txBody>
      </p:sp>
      <p:graphicFrame>
        <p:nvGraphicFramePr>
          <p:cNvPr id="9" name="Espace réservé du contenu 8"/>
          <p:cNvGraphicFramePr>
            <a:graphicFrameLocks noGrp="1"/>
          </p:cNvGraphicFramePr>
          <p:nvPr>
            <p:ph sz="half" idx="1"/>
            <p:extLst>
              <p:ext uri="{D42A27DB-BD31-4B8C-83A1-F6EECF244321}">
                <p14:modId xmlns:p14="http://schemas.microsoft.com/office/powerpoint/2010/main" val="3462084427"/>
              </p:ext>
            </p:extLst>
          </p:nvPr>
        </p:nvGraphicFramePr>
        <p:xfrm>
          <a:off x="232167" y="914400"/>
          <a:ext cx="8675919" cy="1036320"/>
        </p:xfrm>
        <a:graphic>
          <a:graphicData uri="http://schemas.openxmlformats.org/drawingml/2006/table">
            <a:tbl>
              <a:tblPr firstRow="1" lastCol="1" bandCol="1">
                <a:tableStyleId>{284E427A-3D55-4303-BF80-6455036E1DE7}</a:tableStyleId>
              </a:tblPr>
              <a:tblGrid>
                <a:gridCol w="531536"/>
                <a:gridCol w="728303"/>
                <a:gridCol w="518160"/>
                <a:gridCol w="457200"/>
                <a:gridCol w="680720"/>
                <a:gridCol w="576000"/>
                <a:gridCol w="576000"/>
                <a:gridCol w="576000"/>
                <a:gridCol w="576000"/>
                <a:gridCol w="576000"/>
                <a:gridCol w="576000"/>
                <a:gridCol w="576000"/>
                <a:gridCol w="576000"/>
                <a:gridCol w="576000"/>
                <a:gridCol w="576000"/>
              </a:tblGrid>
              <a:tr h="376844">
                <a:tc gridSpan="4">
                  <a:txBody>
                    <a:bodyPr/>
                    <a:lstStyle/>
                    <a:p>
                      <a:pPr algn="ctr" fontAlgn="ctr"/>
                      <a:r>
                        <a:rPr lang="fr-FR" sz="2000" b="1" u="none" strike="noStrike" dirty="0" smtClean="0">
                          <a:solidFill>
                            <a:srgbClr val="FF6600"/>
                          </a:solidFill>
                          <a:effectLst/>
                        </a:rPr>
                        <a:t>1</a:t>
                      </a:r>
                      <a:r>
                        <a:rPr lang="fr-FR" sz="2000" b="1" u="none" strike="noStrike" baseline="30000" dirty="0" smtClean="0">
                          <a:solidFill>
                            <a:srgbClr val="FF6600"/>
                          </a:solidFill>
                          <a:effectLst/>
                        </a:rPr>
                        <a:t>ère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l" fontAlgn="ctr"/>
                      <a:r>
                        <a:rPr lang="fr-FR" sz="2000" b="1" u="none" strike="noStrike" dirty="0">
                          <a:solidFill>
                            <a:srgbClr val="FF6600"/>
                          </a:solidFill>
                          <a:effectLst/>
                        </a:rPr>
                        <a:t> </a:t>
                      </a:r>
                      <a:endParaRPr lang="fr-FR" sz="2000" b="1" i="0" u="none" strike="noStrike" dirty="0">
                        <a:solidFill>
                          <a:srgbClr val="FF6600"/>
                        </a:solidFill>
                        <a:effectLst/>
                        <a:latin typeface="Calibri"/>
                      </a:endParaRPr>
                    </a:p>
                  </a:txBody>
                  <a:tcPr marL="0" marR="0" marT="0" marB="0" anchor="ctr">
                    <a:solidFill>
                      <a:srgbClr val="336699"/>
                    </a:solidFill>
                  </a:tcPr>
                </a:tc>
                <a:tc gridSpan="10">
                  <a:txBody>
                    <a:bodyPr/>
                    <a:lstStyle/>
                    <a:p>
                      <a:pPr algn="ctr" fontAlgn="ctr"/>
                      <a:r>
                        <a:rPr lang="fr-FR" sz="2000" b="1" u="none" strike="noStrike" dirty="0" smtClean="0">
                          <a:solidFill>
                            <a:srgbClr val="FF6600"/>
                          </a:solidFill>
                          <a:effectLst/>
                        </a:rPr>
                        <a:t>2</a:t>
                      </a:r>
                      <a:r>
                        <a:rPr lang="fr-FR" sz="2000" b="1" u="none" strike="noStrike" baseline="30000" dirty="0" smtClean="0">
                          <a:solidFill>
                            <a:srgbClr val="FF6600"/>
                          </a:solidFill>
                          <a:effectLst/>
                        </a:rPr>
                        <a:t>ème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59476">
                <a:tc>
                  <a:txBody>
                    <a:bodyPr/>
                    <a:lstStyle/>
                    <a:p>
                      <a:pPr algn="l"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l"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vert="vert270" anchor="ctr">
                    <a:solidFill>
                      <a:srgbClr val="336699"/>
                    </a:solidFill>
                  </a:tcPr>
                </a:tc>
                <a:tc vMerge="1">
                  <a:txBody>
                    <a:bodyPr/>
                    <a:lstStyle/>
                    <a:p>
                      <a:pPr algn="l" fontAlgn="b"/>
                      <a:endParaRPr lang="fr-FR" sz="2000" b="1" i="0" u="none" strike="noStrike" dirty="0">
                        <a:solidFill>
                          <a:srgbClr val="FF6600"/>
                        </a:solidFill>
                        <a:effectLst/>
                        <a:latin typeface="Calibri"/>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oct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nov</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déc</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jan</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fév</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mar</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avr</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vert="vert270" anchor="ctr">
                    <a:solidFill>
                      <a:srgbClr val="336699"/>
                    </a:solidFill>
                  </a:tcPr>
                </a:tc>
              </a:tr>
            </a:tbl>
          </a:graphicData>
        </a:graphic>
      </p:graphicFrame>
      <p:grpSp>
        <p:nvGrpSpPr>
          <p:cNvPr id="20" name="Groupe 19"/>
          <p:cNvGrpSpPr/>
          <p:nvPr/>
        </p:nvGrpSpPr>
        <p:grpSpPr>
          <a:xfrm>
            <a:off x="807720" y="1562098"/>
            <a:ext cx="2311400" cy="147319"/>
            <a:chOff x="878840" y="3126738"/>
            <a:chExt cx="2311400" cy="147319"/>
          </a:xfrm>
        </p:grpSpPr>
        <p:grpSp>
          <p:nvGrpSpPr>
            <p:cNvPr id="15" name="Groupe 14"/>
            <p:cNvGrpSpPr/>
            <p:nvPr/>
          </p:nvGrpSpPr>
          <p:grpSpPr>
            <a:xfrm>
              <a:off x="878840" y="3126738"/>
              <a:ext cx="640080" cy="147319"/>
              <a:chOff x="894080" y="3048000"/>
              <a:chExt cx="640080" cy="147319"/>
            </a:xfrm>
            <a:solidFill>
              <a:srgbClr val="FF6600"/>
            </a:solidFill>
          </p:grpSpPr>
          <p:sp>
            <p:nvSpPr>
              <p:cNvPr id="12" name="Flèche droite 11"/>
              <p:cNvSpPr/>
              <p:nvPr/>
            </p:nvSpPr>
            <p:spPr>
              <a:xfrm>
                <a:off x="89408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lèche droite 12"/>
              <p:cNvSpPr/>
              <p:nvPr/>
            </p:nvSpPr>
            <p:spPr>
              <a:xfrm>
                <a:off x="112776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4" name="Flèche droite 13"/>
              <p:cNvSpPr/>
              <p:nvPr/>
            </p:nvSpPr>
            <p:spPr>
              <a:xfrm>
                <a:off x="139192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16" name="Groupe 15"/>
            <p:cNvGrpSpPr/>
            <p:nvPr/>
          </p:nvGrpSpPr>
          <p:grpSpPr>
            <a:xfrm>
              <a:off x="2550160" y="3126738"/>
              <a:ext cx="640080" cy="147319"/>
              <a:chOff x="894080" y="3048000"/>
              <a:chExt cx="640080" cy="147319"/>
            </a:xfrm>
            <a:solidFill>
              <a:srgbClr val="FF6600"/>
            </a:solidFill>
          </p:grpSpPr>
          <p:sp>
            <p:nvSpPr>
              <p:cNvPr id="17" name="Flèche droite 16"/>
              <p:cNvSpPr/>
              <p:nvPr/>
            </p:nvSpPr>
            <p:spPr>
              <a:xfrm>
                <a:off x="89408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8" name="Flèche droite 17"/>
              <p:cNvSpPr/>
              <p:nvPr/>
            </p:nvSpPr>
            <p:spPr>
              <a:xfrm>
                <a:off x="112776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Flèche droite 18"/>
              <p:cNvSpPr/>
              <p:nvPr/>
            </p:nvSpPr>
            <p:spPr>
              <a:xfrm>
                <a:off x="139192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grpSp>
        <p:nvGrpSpPr>
          <p:cNvPr id="10" name="Groupe 9"/>
          <p:cNvGrpSpPr/>
          <p:nvPr/>
        </p:nvGrpSpPr>
        <p:grpSpPr>
          <a:xfrm>
            <a:off x="202443" y="1950720"/>
            <a:ext cx="8705642" cy="3980891"/>
            <a:chOff x="202443" y="1950720"/>
            <a:chExt cx="8705642" cy="3980891"/>
          </a:xfrm>
        </p:grpSpPr>
        <p:sp>
          <p:nvSpPr>
            <p:cNvPr id="21" name="Virage 20"/>
            <p:cNvSpPr/>
            <p:nvPr/>
          </p:nvSpPr>
          <p:spPr>
            <a:xfrm rot="5400000" flipH="1">
              <a:off x="6698005" y="3458083"/>
              <a:ext cx="2960466" cy="1238403"/>
            </a:xfrm>
            <a:prstGeom prst="bentArrow">
              <a:avLst>
                <a:gd name="adj1" fmla="val 6987"/>
                <a:gd name="adj2" fmla="val 11170"/>
                <a:gd name="adj3" fmla="val 25000"/>
                <a:gd name="adj4" fmla="val 43750"/>
              </a:avLst>
            </a:prstGeom>
            <a:solidFill>
              <a:srgbClr val="33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2" name="ZoneTexte 1"/>
            <p:cNvSpPr txBox="1"/>
            <p:nvPr/>
          </p:nvSpPr>
          <p:spPr>
            <a:xfrm>
              <a:off x="8450885" y="1950720"/>
              <a:ext cx="457200" cy="640207"/>
            </a:xfrm>
            <a:prstGeom prst="rect">
              <a:avLst/>
            </a:prstGeom>
            <a:solidFill>
              <a:srgbClr val="FF0000"/>
            </a:solidFill>
          </p:spPr>
          <p:txBody>
            <a:bodyPr wrap="square" rtlCol="0" anchor="ctr" anchorCtr="0">
              <a:noAutofit/>
            </a:bodyPr>
            <a:lstStyle/>
            <a:p>
              <a:r>
                <a:rPr lang="fr-FR" dirty="0" smtClean="0">
                  <a:ln>
                    <a:solidFill>
                      <a:prstClr val="white"/>
                    </a:solidFill>
                  </a:ln>
                  <a:solidFill>
                    <a:prstClr val="white"/>
                  </a:solidFill>
                </a:rPr>
                <a:t>E6</a:t>
              </a:r>
              <a:endParaRPr lang="fr-FR" dirty="0">
                <a:ln>
                  <a:solidFill>
                    <a:prstClr val="white"/>
                  </a:solidFill>
                </a:ln>
                <a:solidFill>
                  <a:prstClr val="white"/>
                </a:solidFill>
              </a:endParaRPr>
            </a:p>
          </p:txBody>
        </p:sp>
        <p:sp>
          <p:nvSpPr>
            <p:cNvPr id="5" name="ZoneTexte 4"/>
            <p:cNvSpPr txBox="1"/>
            <p:nvPr/>
          </p:nvSpPr>
          <p:spPr>
            <a:xfrm>
              <a:off x="202443" y="5254503"/>
              <a:ext cx="7326871" cy="677108"/>
            </a:xfrm>
            <a:prstGeom prst="rect">
              <a:avLst/>
            </a:prstGeom>
            <a:noFill/>
          </p:spPr>
          <p:txBody>
            <a:bodyPr wrap="square" rtlCol="0">
              <a:spAutoFit/>
            </a:bodyPr>
            <a:lstStyle/>
            <a:p>
              <a:r>
                <a:rPr lang="fr-FR" sz="2000" b="1" dirty="0">
                  <a:solidFill>
                    <a:srgbClr val="064E91"/>
                  </a:solidFill>
                </a:rPr>
                <a:t>Epreuve </a:t>
              </a:r>
              <a:r>
                <a:rPr lang="fr-FR" sz="2000" b="1" dirty="0" smtClean="0">
                  <a:solidFill>
                    <a:srgbClr val="064E91"/>
                  </a:solidFill>
                </a:rPr>
                <a:t>E6: </a:t>
              </a:r>
              <a:r>
                <a:rPr lang="fr-FR" b="1" dirty="0">
                  <a:solidFill>
                    <a:srgbClr val="064E91"/>
                  </a:solidFill>
                </a:rPr>
                <a:t> Contribution au fonctionnement d’un service </a:t>
              </a:r>
              <a:endParaRPr lang="fr-FR" b="1" dirty="0" smtClean="0">
                <a:solidFill>
                  <a:srgbClr val="064E91"/>
                </a:solidFill>
              </a:endParaRPr>
            </a:p>
            <a:p>
              <a:r>
                <a:rPr lang="fr-FR" b="1" dirty="0" smtClean="0">
                  <a:solidFill>
                    <a:srgbClr val="064E91"/>
                  </a:solidFill>
                </a:rPr>
                <a:t>					(</a:t>
              </a:r>
              <a:r>
                <a:rPr lang="fr-FR" sz="1600" b="1" dirty="0" smtClean="0">
                  <a:solidFill>
                    <a:srgbClr val="064E91"/>
                  </a:solidFill>
                </a:rPr>
                <a:t>épreuve ponctuelle)</a:t>
              </a:r>
              <a:endParaRPr lang="fr-FR" sz="1600" dirty="0">
                <a:solidFill>
                  <a:srgbClr val="064E91"/>
                </a:solidFill>
              </a:endParaRPr>
            </a:p>
          </p:txBody>
        </p:sp>
      </p:grpSp>
      <p:grpSp>
        <p:nvGrpSpPr>
          <p:cNvPr id="22" name="Groupe 21"/>
          <p:cNvGrpSpPr/>
          <p:nvPr/>
        </p:nvGrpSpPr>
        <p:grpSpPr>
          <a:xfrm>
            <a:off x="232167" y="1950720"/>
            <a:ext cx="8248870" cy="3349817"/>
            <a:chOff x="232167" y="1950720"/>
            <a:chExt cx="8248870" cy="3349817"/>
          </a:xfrm>
        </p:grpSpPr>
        <p:sp>
          <p:nvSpPr>
            <p:cNvPr id="26" name="ZoneTexte 25"/>
            <p:cNvSpPr txBox="1"/>
            <p:nvPr/>
          </p:nvSpPr>
          <p:spPr>
            <a:xfrm>
              <a:off x="4431236" y="1950720"/>
              <a:ext cx="4049801" cy="640207"/>
            </a:xfrm>
            <a:prstGeom prst="rect">
              <a:avLst/>
            </a:prstGeom>
            <a:solidFill>
              <a:srgbClr val="FFC000"/>
            </a:solidFill>
          </p:spPr>
          <p:txBody>
            <a:bodyPr wrap="square" rtlCol="0" anchor="ctr" anchorCtr="0">
              <a:noAutofit/>
            </a:bodyPr>
            <a:lstStyle/>
            <a:p>
              <a:pPr algn="ctr"/>
              <a:r>
                <a:rPr lang="fr-FR" dirty="0" smtClean="0">
                  <a:ln>
                    <a:solidFill>
                      <a:srgbClr val="336699"/>
                    </a:solidFill>
                  </a:ln>
                  <a:solidFill>
                    <a:srgbClr val="064E91"/>
                  </a:solidFill>
                </a:rPr>
                <a:t>Projet</a:t>
              </a:r>
              <a:endParaRPr lang="fr-FR" dirty="0">
                <a:ln>
                  <a:solidFill>
                    <a:srgbClr val="336699"/>
                  </a:solidFill>
                </a:ln>
                <a:solidFill>
                  <a:srgbClr val="064E91"/>
                </a:solidFill>
              </a:endParaRPr>
            </a:p>
          </p:txBody>
        </p:sp>
        <p:sp>
          <p:nvSpPr>
            <p:cNvPr id="31" name="ZoneTexte 30"/>
            <p:cNvSpPr txBox="1"/>
            <p:nvPr/>
          </p:nvSpPr>
          <p:spPr>
            <a:xfrm>
              <a:off x="232167" y="4623429"/>
              <a:ext cx="6704253" cy="677108"/>
            </a:xfrm>
            <a:prstGeom prst="rect">
              <a:avLst/>
            </a:prstGeom>
            <a:noFill/>
          </p:spPr>
          <p:txBody>
            <a:bodyPr wrap="square" rtlCol="0">
              <a:spAutoFit/>
            </a:bodyPr>
            <a:lstStyle/>
            <a:p>
              <a:r>
                <a:rPr lang="fr-FR" sz="2000" b="1" dirty="0" smtClean="0">
                  <a:solidFill>
                    <a:srgbClr val="064E91"/>
                  </a:solidFill>
                </a:rPr>
                <a:t>Projet:</a:t>
              </a:r>
              <a:r>
                <a:rPr lang="fr-FR" sz="2000" b="1" dirty="0">
                  <a:solidFill>
                    <a:srgbClr val="064E91"/>
                  </a:solidFill>
                </a:rPr>
                <a:t> </a:t>
              </a:r>
              <a:r>
                <a:rPr lang="fr-FR" sz="2000" b="1" dirty="0" smtClean="0">
                  <a:solidFill>
                    <a:srgbClr val="064E91"/>
                  </a:solidFill>
                </a:rPr>
                <a:t>	préparation </a:t>
              </a:r>
              <a:r>
                <a:rPr lang="fr-FR" sz="2000" b="1" dirty="0">
                  <a:solidFill>
                    <a:srgbClr val="064E91"/>
                  </a:solidFill>
                </a:rPr>
                <a:t>à E6 et support de formation</a:t>
              </a:r>
              <a:r>
                <a:rPr lang="fr-FR" b="1" dirty="0">
                  <a:solidFill>
                    <a:srgbClr val="064E91"/>
                  </a:solidFill>
                </a:rPr>
                <a:t>  </a:t>
              </a:r>
              <a:endParaRPr lang="fr-FR" b="1" dirty="0" smtClean="0">
                <a:solidFill>
                  <a:srgbClr val="064E91"/>
                </a:solidFill>
              </a:endParaRPr>
            </a:p>
            <a:p>
              <a:r>
                <a:rPr lang="fr-FR" b="1" dirty="0" smtClean="0">
                  <a:solidFill>
                    <a:srgbClr val="064E91"/>
                  </a:solidFill>
                </a:rPr>
                <a:t>					(</a:t>
              </a:r>
              <a:r>
                <a:rPr lang="fr-FR" sz="1600" b="1" dirty="0" smtClean="0">
                  <a:solidFill>
                    <a:srgbClr val="064E91"/>
                  </a:solidFill>
                </a:rPr>
                <a:t>60 </a:t>
              </a:r>
              <a:r>
                <a:rPr lang="fr-FR" sz="1600" b="1" dirty="0">
                  <a:solidFill>
                    <a:srgbClr val="064E91"/>
                  </a:solidFill>
                </a:rPr>
                <a:t>h </a:t>
              </a:r>
              <a:r>
                <a:rPr lang="fr-FR" sz="1600" b="1" dirty="0" smtClean="0">
                  <a:solidFill>
                    <a:srgbClr val="064E91"/>
                  </a:solidFill>
                </a:rPr>
                <a:t>maxi)</a:t>
              </a:r>
              <a:endParaRPr lang="fr-FR" sz="1600" b="1" dirty="0">
                <a:solidFill>
                  <a:srgbClr val="064E91"/>
                </a:solidFill>
              </a:endParaRPr>
            </a:p>
          </p:txBody>
        </p:sp>
        <p:sp>
          <p:nvSpPr>
            <p:cNvPr id="33" name="Virage 32"/>
            <p:cNvSpPr/>
            <p:nvPr/>
          </p:nvSpPr>
          <p:spPr>
            <a:xfrm rot="5400000" flipH="1">
              <a:off x="5576472" y="3374411"/>
              <a:ext cx="2364932" cy="810210"/>
            </a:xfrm>
            <a:prstGeom prst="bentArrow">
              <a:avLst>
                <a:gd name="adj1" fmla="val 12426"/>
                <a:gd name="adj2" fmla="val 17339"/>
                <a:gd name="adj3" fmla="val 25000"/>
                <a:gd name="adj4" fmla="val 43750"/>
              </a:avLst>
            </a:prstGeom>
            <a:solidFill>
              <a:srgbClr val="33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grpSp>
      <p:grpSp>
        <p:nvGrpSpPr>
          <p:cNvPr id="6" name="Groupe 5"/>
          <p:cNvGrpSpPr/>
          <p:nvPr/>
        </p:nvGrpSpPr>
        <p:grpSpPr>
          <a:xfrm>
            <a:off x="232167" y="1950720"/>
            <a:ext cx="3917714" cy="2129298"/>
            <a:chOff x="232167" y="1950720"/>
            <a:chExt cx="3917714" cy="2129298"/>
          </a:xfrm>
        </p:grpSpPr>
        <p:sp>
          <p:nvSpPr>
            <p:cNvPr id="29" name="ZoneTexte 28"/>
            <p:cNvSpPr txBox="1"/>
            <p:nvPr/>
          </p:nvSpPr>
          <p:spPr>
            <a:xfrm>
              <a:off x="1572426" y="1950720"/>
              <a:ext cx="2577455" cy="646331"/>
            </a:xfrm>
            <a:prstGeom prst="rect">
              <a:avLst/>
            </a:prstGeom>
            <a:solidFill>
              <a:srgbClr val="FFFF00"/>
            </a:solidFill>
          </p:spPr>
          <p:txBody>
            <a:bodyPr wrap="square" rtlCol="0" anchor="ctr" anchorCtr="0">
              <a:noAutofit/>
            </a:bodyPr>
            <a:lstStyle/>
            <a:p>
              <a:pPr algn="ctr"/>
              <a:r>
                <a:rPr lang="fr-FR" dirty="0" smtClean="0">
                  <a:ln>
                    <a:solidFill>
                      <a:srgbClr val="336699"/>
                    </a:solidFill>
                  </a:ln>
                  <a:solidFill>
                    <a:srgbClr val="064E91"/>
                  </a:solidFill>
                </a:rPr>
                <a:t>Stage métier</a:t>
              </a:r>
              <a:endParaRPr lang="fr-FR" dirty="0">
                <a:ln>
                  <a:solidFill>
                    <a:srgbClr val="336699"/>
                  </a:solidFill>
                </a:ln>
                <a:solidFill>
                  <a:srgbClr val="064E91"/>
                </a:solidFill>
              </a:endParaRPr>
            </a:p>
          </p:txBody>
        </p:sp>
        <p:sp>
          <p:nvSpPr>
            <p:cNvPr id="35" name="ZoneTexte 34"/>
            <p:cNvSpPr txBox="1"/>
            <p:nvPr/>
          </p:nvSpPr>
          <p:spPr>
            <a:xfrm>
              <a:off x="232167" y="3679908"/>
              <a:ext cx="3775111" cy="400110"/>
            </a:xfrm>
            <a:prstGeom prst="rect">
              <a:avLst/>
            </a:prstGeom>
            <a:noFill/>
          </p:spPr>
          <p:txBody>
            <a:bodyPr wrap="square" rtlCol="0">
              <a:spAutoFit/>
            </a:bodyPr>
            <a:lstStyle/>
            <a:p>
              <a:r>
                <a:rPr lang="fr-FR" sz="2000" b="1" dirty="0">
                  <a:solidFill>
                    <a:srgbClr val="064E91"/>
                  </a:solidFill>
                </a:rPr>
                <a:t>Stage métier </a:t>
              </a:r>
              <a:r>
                <a:rPr lang="fr-FR" sz="1600" b="1" dirty="0" smtClean="0">
                  <a:solidFill>
                    <a:srgbClr val="064E91"/>
                  </a:solidFill>
                </a:rPr>
                <a:t>(6 </a:t>
              </a:r>
              <a:r>
                <a:rPr lang="fr-FR" sz="1600" b="1" dirty="0">
                  <a:solidFill>
                    <a:srgbClr val="064E91"/>
                  </a:solidFill>
                </a:rPr>
                <a:t>à 10 </a:t>
              </a:r>
              <a:r>
                <a:rPr lang="fr-FR" sz="1600" b="1" dirty="0" smtClean="0">
                  <a:solidFill>
                    <a:srgbClr val="064E91"/>
                  </a:solidFill>
                </a:rPr>
                <a:t>semaines)</a:t>
              </a:r>
              <a:endParaRPr lang="fr-FR" sz="1600" b="1" dirty="0">
                <a:solidFill>
                  <a:srgbClr val="064E91"/>
                </a:solidFill>
              </a:endParaRPr>
            </a:p>
          </p:txBody>
        </p:sp>
        <p:sp>
          <p:nvSpPr>
            <p:cNvPr id="3" name="Flèche vers le haut 2"/>
            <p:cNvSpPr/>
            <p:nvPr/>
          </p:nvSpPr>
          <p:spPr>
            <a:xfrm>
              <a:off x="3012297" y="2590927"/>
              <a:ext cx="213645" cy="1152131"/>
            </a:xfrm>
            <a:prstGeom prst="upArrow">
              <a:avLst/>
            </a:prstGeom>
            <a:solidFill>
              <a:srgbClr val="06437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7" name="Groupe 6"/>
          <p:cNvGrpSpPr/>
          <p:nvPr/>
        </p:nvGrpSpPr>
        <p:grpSpPr>
          <a:xfrm>
            <a:off x="202015" y="2597051"/>
            <a:ext cx="5127894" cy="1963356"/>
            <a:chOff x="202015" y="2597051"/>
            <a:chExt cx="5127894" cy="1963356"/>
          </a:xfrm>
        </p:grpSpPr>
        <p:sp>
          <p:nvSpPr>
            <p:cNvPr id="32" name="ZoneTexte 31"/>
            <p:cNvSpPr txBox="1"/>
            <p:nvPr/>
          </p:nvSpPr>
          <p:spPr>
            <a:xfrm>
              <a:off x="202015" y="4160297"/>
              <a:ext cx="5127894" cy="400110"/>
            </a:xfrm>
            <a:prstGeom prst="rect">
              <a:avLst/>
            </a:prstGeom>
            <a:noFill/>
          </p:spPr>
          <p:txBody>
            <a:bodyPr wrap="square" rtlCol="0">
              <a:spAutoFit/>
            </a:bodyPr>
            <a:lstStyle/>
            <a:p>
              <a:r>
                <a:rPr lang="fr-FR" sz="2000" b="1" dirty="0" smtClean="0">
                  <a:solidFill>
                    <a:srgbClr val="064E91"/>
                  </a:solidFill>
                </a:rPr>
                <a:t>Commission de validation des projets</a:t>
              </a:r>
              <a:endParaRPr lang="fr-FR" sz="1600" b="1" dirty="0">
                <a:solidFill>
                  <a:srgbClr val="064E91"/>
                </a:solidFill>
              </a:endParaRPr>
            </a:p>
          </p:txBody>
        </p:sp>
        <p:sp>
          <p:nvSpPr>
            <p:cNvPr id="30" name="Flèche vers le haut 29"/>
            <p:cNvSpPr/>
            <p:nvPr/>
          </p:nvSpPr>
          <p:spPr>
            <a:xfrm>
              <a:off x="4814036" y="2597051"/>
              <a:ext cx="213645" cy="1650209"/>
            </a:xfrm>
            <a:prstGeom prst="upArrow">
              <a:avLst/>
            </a:prstGeom>
            <a:solidFill>
              <a:srgbClr val="06437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1695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65138" y="1355725"/>
            <a:ext cx="4041775" cy="4681538"/>
          </a:xfrm>
        </p:spPr>
      </p:pic>
      <p:pic>
        <p:nvPicPr>
          <p:cNvPr id="2457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7900" y="1355725"/>
            <a:ext cx="35734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ZoneTexte 5"/>
          <p:cNvSpPr txBox="1">
            <a:spLocks noChangeArrowheads="1"/>
          </p:cNvSpPr>
          <p:nvPr/>
        </p:nvSpPr>
        <p:spPr bwMode="auto">
          <a:xfrm>
            <a:off x="1190625" y="10795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200" smtClean="0">
                <a:solidFill>
                  <a:prstClr val="black"/>
                </a:solidFill>
                <a:latin typeface="Arial" pitchFamily="34" charset="0"/>
                <a:cs typeface="Arial" pitchFamily="34" charset="0"/>
              </a:rPr>
              <a:t>Feuille 11.32.05</a:t>
            </a:r>
          </a:p>
        </p:txBody>
      </p:sp>
      <p:sp>
        <p:nvSpPr>
          <p:cNvPr id="24581" name="ZoneTexte 6"/>
          <p:cNvSpPr txBox="1">
            <a:spLocks noChangeArrowheads="1"/>
          </p:cNvSpPr>
          <p:nvPr/>
        </p:nvSpPr>
        <p:spPr bwMode="auto">
          <a:xfrm>
            <a:off x="5073650" y="10795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200" smtClean="0">
                <a:solidFill>
                  <a:prstClr val="black"/>
                </a:solidFill>
                <a:latin typeface="Arial" pitchFamily="34" charset="0"/>
                <a:cs typeface="Arial" pitchFamily="34" charset="0"/>
              </a:rPr>
              <a:t>Feuille 11.32.07</a:t>
            </a:r>
          </a:p>
        </p:txBody>
      </p:sp>
      <p:sp>
        <p:nvSpPr>
          <p:cNvPr id="8" name="Titre 1"/>
          <p:cNvSpPr txBox="1">
            <a:spLocks/>
          </p:cNvSpPr>
          <p:nvPr/>
        </p:nvSpPr>
        <p:spPr>
          <a:xfrm>
            <a:off x="457200" y="92075"/>
            <a:ext cx="8229600" cy="685800"/>
          </a:xfrm>
          <a:prstGeom prst="rect">
            <a:avLst/>
          </a:prstGeom>
        </p:spPr>
        <p:txBody>
          <a:bodyPr anchor="ctr">
            <a:normAutofit/>
          </a:bodyPr>
          <a:lstStyle/>
          <a:p>
            <a:pPr algn="ctr">
              <a:spcBef>
                <a:spcPct val="0"/>
              </a:spcBef>
              <a:defRPr/>
            </a:pPr>
            <a:r>
              <a:rPr lang="fr-FR" sz="3200" dirty="0">
                <a:solidFill>
                  <a:srgbClr val="FF6600"/>
                </a:solidFill>
                <a:cs typeface="Arial" pitchFamily="34" charset="0"/>
              </a:rPr>
              <a:t>Analyse des documents existants</a:t>
            </a:r>
          </a:p>
        </p:txBody>
      </p:sp>
      <p:sp>
        <p:nvSpPr>
          <p:cNvPr id="24583"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24584" name="ZoneTexte 8"/>
          <p:cNvSpPr txBox="1">
            <a:spLocks noChangeArrowheads="1"/>
          </p:cNvSpPr>
          <p:nvPr/>
        </p:nvSpPr>
        <p:spPr bwMode="auto">
          <a:xfrm>
            <a:off x="76200" y="730250"/>
            <a:ext cx="135335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3644596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92075"/>
            <a:ext cx="8229600" cy="685800"/>
          </a:xfrm>
          <a:prstGeom prst="rect">
            <a:avLst/>
          </a:prstGeom>
        </p:spPr>
        <p:txBody>
          <a:bodyPr anchor="ctr">
            <a:normAutofit/>
          </a:bodyPr>
          <a:lstStyle/>
          <a:p>
            <a:pPr algn="ctr">
              <a:spcBef>
                <a:spcPct val="0"/>
              </a:spcBef>
              <a:defRPr/>
            </a:pPr>
            <a:r>
              <a:rPr lang="fr-FR" sz="3200" dirty="0">
                <a:solidFill>
                  <a:srgbClr val="FF6600"/>
                </a:solidFill>
                <a:cs typeface="Arial" pitchFamily="34" charset="0"/>
              </a:rPr>
              <a:t>Analyse des documents existants</a:t>
            </a:r>
          </a:p>
        </p:txBody>
      </p:sp>
      <p:sp>
        <p:nvSpPr>
          <p:cNvPr id="25603"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grpSp>
        <p:nvGrpSpPr>
          <p:cNvPr id="25604" name="Groupe 19"/>
          <p:cNvGrpSpPr>
            <a:grpSpLocks/>
          </p:cNvGrpSpPr>
          <p:nvPr/>
        </p:nvGrpSpPr>
        <p:grpSpPr bwMode="auto">
          <a:xfrm>
            <a:off x="525463" y="909638"/>
            <a:ext cx="8205787" cy="4652962"/>
            <a:chOff x="481013" y="1412776"/>
            <a:chExt cx="8181975" cy="4905375"/>
          </a:xfrm>
        </p:grpSpPr>
        <p:grpSp>
          <p:nvGrpSpPr>
            <p:cNvPr id="25613" name="Groupe 16"/>
            <p:cNvGrpSpPr>
              <a:grpSpLocks/>
            </p:cNvGrpSpPr>
            <p:nvPr/>
          </p:nvGrpSpPr>
          <p:grpSpPr bwMode="auto">
            <a:xfrm>
              <a:off x="481013" y="1412776"/>
              <a:ext cx="8181975" cy="4905375"/>
              <a:chOff x="481013" y="985144"/>
              <a:chExt cx="8181975" cy="4905375"/>
            </a:xfrm>
          </p:grpSpPr>
          <p:pic>
            <p:nvPicPr>
              <p:cNvPr id="2561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1013" y="985144"/>
                <a:ext cx="81819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llipse 15"/>
              <p:cNvSpPr/>
              <p:nvPr/>
            </p:nvSpPr>
            <p:spPr>
              <a:xfrm>
                <a:off x="5940412" y="2205211"/>
                <a:ext cx="935490" cy="4317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7" name="Ellipse 16"/>
              <p:cNvSpPr/>
              <p:nvPr/>
            </p:nvSpPr>
            <p:spPr>
              <a:xfrm>
                <a:off x="6731858" y="4365853"/>
                <a:ext cx="937073" cy="4317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8" name="Ellipse 17"/>
              <p:cNvSpPr/>
              <p:nvPr/>
            </p:nvSpPr>
            <p:spPr>
              <a:xfrm>
                <a:off x="4428749" y="4441165"/>
                <a:ext cx="2015023" cy="4317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9" name="Ellipse 18"/>
              <p:cNvSpPr/>
              <p:nvPr/>
            </p:nvSpPr>
            <p:spPr>
              <a:xfrm>
                <a:off x="7163989" y="2924867"/>
                <a:ext cx="937073" cy="431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0" name="Ellipse 19"/>
              <p:cNvSpPr/>
              <p:nvPr/>
            </p:nvSpPr>
            <p:spPr>
              <a:xfrm>
                <a:off x="4499979" y="3500592"/>
                <a:ext cx="3168952" cy="4317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1" name="Ellipse 20"/>
              <p:cNvSpPr/>
              <p:nvPr/>
            </p:nvSpPr>
            <p:spPr>
              <a:xfrm>
                <a:off x="2556186" y="3500592"/>
                <a:ext cx="935490" cy="4317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2" name="Ellipse 21"/>
              <p:cNvSpPr/>
              <p:nvPr/>
            </p:nvSpPr>
            <p:spPr>
              <a:xfrm>
                <a:off x="2771459" y="2493074"/>
                <a:ext cx="937073" cy="4317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3" name="Ellipse 22"/>
              <p:cNvSpPr/>
              <p:nvPr/>
            </p:nvSpPr>
            <p:spPr>
              <a:xfrm>
                <a:off x="1115753" y="1124054"/>
                <a:ext cx="935490" cy="4334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4" name="Ellipse 23"/>
              <p:cNvSpPr/>
              <p:nvPr/>
            </p:nvSpPr>
            <p:spPr>
              <a:xfrm>
                <a:off x="2051243" y="1701453"/>
                <a:ext cx="648986" cy="4317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5" name="Ellipse 24"/>
              <p:cNvSpPr/>
              <p:nvPr/>
            </p:nvSpPr>
            <p:spPr>
              <a:xfrm>
                <a:off x="1835970" y="2421109"/>
                <a:ext cx="647403" cy="4317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6" name="Ellipse 25"/>
              <p:cNvSpPr/>
              <p:nvPr/>
            </p:nvSpPr>
            <p:spPr>
              <a:xfrm>
                <a:off x="7163989" y="2136593"/>
                <a:ext cx="1296389" cy="43346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sp>
          <p:nvSpPr>
            <p:cNvPr id="13" name="Rectangle 12"/>
            <p:cNvSpPr/>
            <p:nvPr/>
          </p:nvSpPr>
          <p:spPr>
            <a:xfrm>
              <a:off x="5940412" y="2348328"/>
              <a:ext cx="2016606" cy="215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4" name="Rectangle 13"/>
            <p:cNvSpPr/>
            <p:nvPr/>
          </p:nvSpPr>
          <p:spPr>
            <a:xfrm>
              <a:off x="3852576" y="2348328"/>
              <a:ext cx="1582893" cy="2158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sp>
        <p:nvSpPr>
          <p:cNvPr id="25605" name="ZoneTexte 26"/>
          <p:cNvSpPr txBox="1">
            <a:spLocks noChangeArrowheads="1"/>
          </p:cNvSpPr>
          <p:nvPr/>
        </p:nvSpPr>
        <p:spPr bwMode="auto">
          <a:xfrm>
            <a:off x="708025" y="4040188"/>
            <a:ext cx="2649538" cy="368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srgbClr val="FF0000"/>
                </a:solidFill>
                <a:latin typeface="Arial" pitchFamily="34" charset="0"/>
                <a:cs typeface="Arial" pitchFamily="34" charset="0"/>
              </a:rPr>
              <a:t>Dans un autre classeur </a:t>
            </a:r>
          </a:p>
        </p:txBody>
      </p:sp>
      <p:sp>
        <p:nvSpPr>
          <p:cNvPr id="28" name="Ellipse 27"/>
          <p:cNvSpPr/>
          <p:nvPr/>
        </p:nvSpPr>
        <p:spPr>
          <a:xfrm>
            <a:off x="525463" y="5283200"/>
            <a:ext cx="935037" cy="279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5607" name="ZoneTexte 28"/>
          <p:cNvSpPr txBox="1">
            <a:spLocks noChangeArrowheads="1"/>
          </p:cNvSpPr>
          <p:nvPr/>
        </p:nvSpPr>
        <p:spPr bwMode="auto">
          <a:xfrm>
            <a:off x="274638" y="4819650"/>
            <a:ext cx="2016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600" smtClean="0">
                <a:solidFill>
                  <a:srgbClr val="0070C0"/>
                </a:solidFill>
                <a:latin typeface="Arial" pitchFamily="34" charset="0"/>
                <a:cs typeface="Arial" pitchFamily="34" charset="0"/>
              </a:rPr>
              <a:t>Sur même page</a:t>
            </a:r>
          </a:p>
        </p:txBody>
      </p:sp>
      <p:sp>
        <p:nvSpPr>
          <p:cNvPr id="30" name="Ellipse 29"/>
          <p:cNvSpPr/>
          <p:nvPr/>
        </p:nvSpPr>
        <p:spPr>
          <a:xfrm>
            <a:off x="2209800" y="5122863"/>
            <a:ext cx="1014413" cy="166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31" name="Ellipse 30"/>
          <p:cNvSpPr/>
          <p:nvPr/>
        </p:nvSpPr>
        <p:spPr>
          <a:xfrm>
            <a:off x="2244725" y="5441950"/>
            <a:ext cx="949325" cy="2413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5610" name="ZoneTexte 31"/>
          <p:cNvSpPr txBox="1">
            <a:spLocks noChangeArrowheads="1"/>
          </p:cNvSpPr>
          <p:nvPr/>
        </p:nvSpPr>
        <p:spPr bwMode="auto">
          <a:xfrm>
            <a:off x="2138363" y="4525963"/>
            <a:ext cx="164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600" smtClean="0">
                <a:solidFill>
                  <a:prstClr val="black"/>
                </a:solidFill>
                <a:latin typeface="Arial" pitchFamily="34" charset="0"/>
                <a:cs typeface="Arial" pitchFamily="34" charset="0"/>
              </a:rPr>
              <a:t>Autres pages même classeur</a:t>
            </a:r>
          </a:p>
        </p:txBody>
      </p:sp>
      <p:sp>
        <p:nvSpPr>
          <p:cNvPr id="33" name="Ellipse 32"/>
          <p:cNvSpPr/>
          <p:nvPr/>
        </p:nvSpPr>
        <p:spPr>
          <a:xfrm>
            <a:off x="2274888" y="5851525"/>
            <a:ext cx="939800" cy="195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5612" name="ZoneTexte 26"/>
          <p:cNvSpPr txBox="1">
            <a:spLocks noChangeArrowheads="1"/>
          </p:cNvSpPr>
          <p:nvPr/>
        </p:nvSpPr>
        <p:spPr bwMode="auto">
          <a:xfrm>
            <a:off x="76200" y="730250"/>
            <a:ext cx="1384300"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328336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92075"/>
            <a:ext cx="8229600" cy="685800"/>
          </a:xfrm>
          <a:prstGeom prst="rect">
            <a:avLst/>
          </a:prstGeom>
        </p:spPr>
        <p:txBody>
          <a:bodyPr anchor="ctr">
            <a:normAutofit/>
          </a:bodyPr>
          <a:lstStyle/>
          <a:p>
            <a:pPr algn="ctr">
              <a:spcBef>
                <a:spcPct val="0"/>
              </a:spcBef>
              <a:defRPr/>
            </a:pPr>
            <a:r>
              <a:rPr lang="fr-FR" sz="3200" dirty="0">
                <a:solidFill>
                  <a:srgbClr val="FF6600"/>
                </a:solidFill>
                <a:cs typeface="Arial" pitchFamily="34" charset="0"/>
              </a:rPr>
              <a:t>Analyse des documents existants</a:t>
            </a:r>
          </a:p>
        </p:txBody>
      </p:sp>
      <p:sp>
        <p:nvSpPr>
          <p:cNvPr id="26627"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grpSp>
        <p:nvGrpSpPr>
          <p:cNvPr id="26628" name="Groupe 12"/>
          <p:cNvGrpSpPr>
            <a:grpSpLocks/>
          </p:cNvGrpSpPr>
          <p:nvPr/>
        </p:nvGrpSpPr>
        <p:grpSpPr bwMode="auto">
          <a:xfrm>
            <a:off x="673100" y="1228725"/>
            <a:ext cx="7488238" cy="4400550"/>
            <a:chOff x="-511546" y="1908770"/>
            <a:chExt cx="7488832" cy="4400550"/>
          </a:xfrm>
        </p:grpSpPr>
        <p:pic>
          <p:nvPicPr>
            <p:cNvPr id="26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08770"/>
              <a:ext cx="47815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p:cNvSpPr/>
            <p:nvPr/>
          </p:nvSpPr>
          <p:spPr>
            <a:xfrm>
              <a:off x="2484305" y="4653558"/>
              <a:ext cx="2232202" cy="431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1" name="Ellipse 10"/>
            <p:cNvSpPr/>
            <p:nvPr/>
          </p:nvSpPr>
          <p:spPr>
            <a:xfrm>
              <a:off x="-511546" y="4653558"/>
              <a:ext cx="1439977" cy="431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sp>
        <p:nvSpPr>
          <p:cNvPr id="26629" name="ZoneTexte 12"/>
          <p:cNvSpPr txBox="1">
            <a:spLocks noChangeArrowheads="1"/>
          </p:cNvSpPr>
          <p:nvPr/>
        </p:nvSpPr>
        <p:spPr bwMode="auto">
          <a:xfrm>
            <a:off x="169863" y="3425825"/>
            <a:ext cx="3298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600" smtClean="0">
                <a:solidFill>
                  <a:prstClr val="black"/>
                </a:solidFill>
                <a:latin typeface="Arial" pitchFamily="34" charset="0"/>
                <a:cs typeface="Arial" pitchFamily="34" charset="0"/>
              </a:rPr>
              <a:t>Autres pages même classeur</a:t>
            </a:r>
          </a:p>
        </p:txBody>
      </p:sp>
      <p:sp>
        <p:nvSpPr>
          <p:cNvPr id="14" name="Ellipse 13"/>
          <p:cNvSpPr/>
          <p:nvPr/>
        </p:nvSpPr>
        <p:spPr>
          <a:xfrm>
            <a:off x="6227763" y="1158875"/>
            <a:ext cx="1728787" cy="431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Ellipse 14"/>
          <p:cNvSpPr/>
          <p:nvPr/>
        </p:nvSpPr>
        <p:spPr>
          <a:xfrm>
            <a:off x="3924300" y="2238375"/>
            <a:ext cx="2376488" cy="4333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6" name="Ellipse 15"/>
          <p:cNvSpPr/>
          <p:nvPr/>
        </p:nvSpPr>
        <p:spPr>
          <a:xfrm>
            <a:off x="611188" y="4618038"/>
            <a:ext cx="1492250" cy="44132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6633" name="ZoneTexte 11"/>
          <p:cNvSpPr txBox="1">
            <a:spLocks noChangeArrowheads="1"/>
          </p:cNvSpPr>
          <p:nvPr/>
        </p:nvSpPr>
        <p:spPr bwMode="auto">
          <a:xfrm>
            <a:off x="76200" y="730250"/>
            <a:ext cx="1316831"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1021895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92075"/>
            <a:ext cx="8229600" cy="685800"/>
          </a:xfrm>
          <a:prstGeom prst="rect">
            <a:avLst/>
          </a:prstGeom>
        </p:spPr>
        <p:txBody>
          <a:bodyPr anchor="ctr">
            <a:normAutofit/>
          </a:bodyPr>
          <a:lstStyle/>
          <a:p>
            <a:pPr algn="ctr">
              <a:spcBef>
                <a:spcPct val="0"/>
              </a:spcBef>
              <a:defRPr/>
            </a:pPr>
            <a:r>
              <a:rPr lang="fr-FR" sz="3200" dirty="0">
                <a:solidFill>
                  <a:srgbClr val="FF6600"/>
                </a:solidFill>
                <a:cs typeface="Arial" pitchFamily="34" charset="0"/>
              </a:rPr>
              <a:t>Analyse des documents existants</a:t>
            </a:r>
          </a:p>
        </p:txBody>
      </p:sp>
      <p:sp>
        <p:nvSpPr>
          <p:cNvPr id="27651"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pic>
        <p:nvPicPr>
          <p:cNvPr id="27652"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57200" y="1179513"/>
            <a:ext cx="4349750" cy="4921250"/>
          </a:xfrm>
        </p:spPr>
      </p:pic>
      <p:sp>
        <p:nvSpPr>
          <p:cNvPr id="27653" name="ZoneTexte 12"/>
          <p:cNvSpPr txBox="1">
            <a:spLocks noChangeArrowheads="1"/>
          </p:cNvSpPr>
          <p:nvPr/>
        </p:nvSpPr>
        <p:spPr bwMode="auto">
          <a:xfrm>
            <a:off x="1022350" y="855663"/>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200" smtClean="0">
                <a:solidFill>
                  <a:prstClr val="black"/>
                </a:solidFill>
                <a:latin typeface="Arial" pitchFamily="34" charset="0"/>
                <a:cs typeface="Arial" pitchFamily="34" charset="0"/>
              </a:rPr>
              <a:t>Feuille 11.32.02</a:t>
            </a:r>
          </a:p>
        </p:txBody>
      </p:sp>
      <p:pic>
        <p:nvPicPr>
          <p:cNvPr id="2765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8088" y="1431925"/>
            <a:ext cx="3668712"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ZoneTexte 14"/>
          <p:cNvSpPr txBox="1">
            <a:spLocks noChangeArrowheads="1"/>
          </p:cNvSpPr>
          <p:nvPr/>
        </p:nvSpPr>
        <p:spPr bwMode="auto">
          <a:xfrm>
            <a:off x="5127625" y="927100"/>
            <a:ext cx="1295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200" smtClean="0">
                <a:solidFill>
                  <a:prstClr val="black"/>
                </a:solidFill>
                <a:latin typeface="Arial" pitchFamily="34" charset="0"/>
                <a:cs typeface="Arial" pitchFamily="34" charset="0"/>
              </a:rPr>
              <a:t>Feuille 11.32.02</a:t>
            </a:r>
          </a:p>
        </p:txBody>
      </p:sp>
      <p:sp>
        <p:nvSpPr>
          <p:cNvPr id="16" name="Ellipse 15"/>
          <p:cNvSpPr/>
          <p:nvPr/>
        </p:nvSpPr>
        <p:spPr>
          <a:xfrm>
            <a:off x="6099175" y="1863725"/>
            <a:ext cx="647700"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7" name="Ellipse 16"/>
          <p:cNvSpPr/>
          <p:nvPr/>
        </p:nvSpPr>
        <p:spPr>
          <a:xfrm>
            <a:off x="5127625" y="2439988"/>
            <a:ext cx="647700"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8" name="Ellipse 17"/>
          <p:cNvSpPr/>
          <p:nvPr/>
        </p:nvSpPr>
        <p:spPr>
          <a:xfrm>
            <a:off x="3384550" y="5013325"/>
            <a:ext cx="935038" cy="3603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7659" name="ZoneTexte 10"/>
          <p:cNvSpPr txBox="1">
            <a:spLocks noChangeArrowheads="1"/>
          </p:cNvSpPr>
          <p:nvPr/>
        </p:nvSpPr>
        <p:spPr bwMode="auto">
          <a:xfrm>
            <a:off x="76200" y="730250"/>
            <a:ext cx="1379113"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2220651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57200" y="92075"/>
            <a:ext cx="8229600" cy="685800"/>
          </a:xfrm>
          <a:prstGeom prst="rect">
            <a:avLst/>
          </a:prstGeom>
        </p:spPr>
        <p:txBody>
          <a:bodyPr anchor="ctr">
            <a:normAutofit/>
          </a:bodyPr>
          <a:lstStyle/>
          <a:p>
            <a:pPr algn="ctr">
              <a:spcBef>
                <a:spcPct val="0"/>
              </a:spcBef>
              <a:defRPr/>
            </a:pPr>
            <a:r>
              <a:rPr lang="fr-FR" sz="3200" dirty="0">
                <a:solidFill>
                  <a:srgbClr val="FF6600"/>
                </a:solidFill>
                <a:cs typeface="Arial" pitchFamily="34" charset="0"/>
              </a:rPr>
              <a:t>Analyse des documents existants</a:t>
            </a:r>
          </a:p>
        </p:txBody>
      </p:sp>
      <p:sp>
        <p:nvSpPr>
          <p:cNvPr id="28675" name="ZoneTexte 3"/>
          <p:cNvSpPr txBox="1">
            <a:spLocks noChangeArrowheads="1"/>
          </p:cNvSpPr>
          <p:nvPr/>
        </p:nvSpPr>
        <p:spPr bwMode="auto">
          <a:xfrm>
            <a:off x="76200" y="246063"/>
            <a:ext cx="8793163"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pic>
        <p:nvPicPr>
          <p:cNvPr id="2867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693738"/>
            <a:ext cx="38989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e 19"/>
          <p:cNvSpPr/>
          <p:nvPr/>
        </p:nvSpPr>
        <p:spPr>
          <a:xfrm>
            <a:off x="5148263" y="2998788"/>
            <a:ext cx="431800" cy="431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1" name="Ellipse 20"/>
          <p:cNvSpPr/>
          <p:nvPr/>
        </p:nvSpPr>
        <p:spPr>
          <a:xfrm>
            <a:off x="3203575" y="1341438"/>
            <a:ext cx="431800" cy="431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8679" name="ZoneTexte 6"/>
          <p:cNvSpPr txBox="1">
            <a:spLocks noChangeArrowheads="1"/>
          </p:cNvSpPr>
          <p:nvPr/>
        </p:nvSpPr>
        <p:spPr bwMode="auto">
          <a:xfrm>
            <a:off x="76200" y="730250"/>
            <a:ext cx="1379113"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Exemple 2</a:t>
            </a:r>
          </a:p>
        </p:txBody>
      </p:sp>
    </p:spTree>
    <p:extLst>
      <p:ext uri="{BB962C8B-B14F-4D97-AF65-F5344CB8AC3E}">
        <p14:creationId xmlns:p14="http://schemas.microsoft.com/office/powerpoint/2010/main" val="439930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oneTexte 3"/>
          <p:cNvSpPr txBox="1">
            <a:spLocks noChangeArrowheads="1"/>
          </p:cNvSpPr>
          <p:nvPr/>
        </p:nvSpPr>
        <p:spPr bwMode="auto">
          <a:xfrm>
            <a:off x="625475" y="2371725"/>
            <a:ext cx="8250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Aft>
                <a:spcPct val="0"/>
              </a:spcAft>
            </a:pPr>
            <a:r>
              <a:rPr lang="fr-FR" altLang="fr-FR" sz="3200" b="1" dirty="0" smtClean="0">
                <a:solidFill>
                  <a:srgbClr val="FF6600"/>
                </a:solidFill>
                <a:cs typeface="Arial" pitchFamily="34" charset="0"/>
              </a:rPr>
              <a:t>Conseils à l’élaboration du projet</a:t>
            </a:r>
          </a:p>
          <a:p>
            <a:pPr algn="ctr" eaLnBrk="1" fontAlgn="base" hangingPunct="1">
              <a:spcAft>
                <a:spcPct val="0"/>
              </a:spcAft>
            </a:pPr>
            <a:r>
              <a:rPr lang="fr-FR" altLang="fr-FR" sz="2400" b="1" dirty="0" smtClean="0">
                <a:solidFill>
                  <a:srgbClr val="FF6600"/>
                </a:solidFill>
                <a:cs typeface="Arial" pitchFamily="34" charset="0"/>
              </a:rPr>
              <a:t>« Contribution au fonctionnement d’un service »</a:t>
            </a:r>
          </a:p>
          <a:p>
            <a:pPr algn="ctr" eaLnBrk="1" fontAlgn="base" hangingPunct="1">
              <a:spcAft>
                <a:spcPct val="0"/>
              </a:spcAft>
            </a:pPr>
            <a:endParaRPr lang="fr-FR" altLang="fr-FR" sz="2400" dirty="0" smtClean="0">
              <a:solidFill>
                <a:srgbClr val="FF6600"/>
              </a:solidFill>
              <a:cs typeface="Arial" pitchFamily="34" charset="0"/>
            </a:endParaRPr>
          </a:p>
          <a:p>
            <a:pPr algn="ctr" eaLnBrk="1" fontAlgn="base" hangingPunct="1">
              <a:spcAft>
                <a:spcPct val="0"/>
              </a:spcAft>
            </a:pPr>
            <a:r>
              <a:rPr lang="fr-FR" altLang="fr-FR" sz="3600" b="1" dirty="0" smtClean="0">
                <a:solidFill>
                  <a:srgbClr val="FF6600"/>
                </a:solidFill>
                <a:cs typeface="Arial" pitchFamily="34" charset="0"/>
              </a:rPr>
              <a:t>Autres exemples </a:t>
            </a:r>
          </a:p>
        </p:txBody>
      </p:sp>
      <p:pic>
        <p:nvPicPr>
          <p:cNvPr id="29699" name="Image 2" descr="Capture d’écran 2017-01-14 à 19.46.3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9663" y="628650"/>
            <a:ext cx="14493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age 4" descr="Capture d’écran 2017-01-14 à 21.39.0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8875" y="628650"/>
            <a:ext cx="14573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 5" descr="Capture d’écran 2017-01-14 à 19.41.08.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620713"/>
            <a:ext cx="14414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age 6" descr="Capture d’écran 2017-01-14 à 21.39.33.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15150" y="620713"/>
            <a:ext cx="1462088"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75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2"/>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Document professionnel</a:t>
            </a:r>
          </a:p>
        </p:txBody>
      </p:sp>
      <p:sp>
        <p:nvSpPr>
          <p:cNvPr id="30723" name="ZoneTexte 3"/>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b="1" smtClean="0">
              <a:solidFill>
                <a:srgbClr val="FF6600"/>
              </a:solidFill>
              <a:cs typeface="Arial" pitchFamily="34" charset="0"/>
            </a:endParaRPr>
          </a:p>
        </p:txBody>
      </p:sp>
      <p:pic>
        <p:nvPicPr>
          <p:cNvPr id="5" name="Imag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2200" y="2517775"/>
            <a:ext cx="2665413"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texte 2"/>
          <p:cNvSpPr txBox="1">
            <a:spLocks/>
          </p:cNvSpPr>
          <p:nvPr/>
        </p:nvSpPr>
        <p:spPr>
          <a:xfrm>
            <a:off x="5108575" y="1735138"/>
            <a:ext cx="3160713" cy="1343025"/>
          </a:xfrm>
          <a:prstGeom prst="rect">
            <a:avLst/>
          </a:prstGeom>
        </p:spPr>
        <p:txBody>
          <a:bodyPr>
            <a:normAutofit fontScale="47500" lnSpcReduction="20000"/>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a:buClr>
                <a:srgbClr val="074770"/>
              </a:buClr>
              <a:buFont typeface="StarSymbol"/>
              <a:buNone/>
              <a:defRPr/>
            </a:pPr>
            <a:r>
              <a:rPr sz="2200" dirty="0" smtClean="0">
                <a:solidFill>
                  <a:prstClr val="black"/>
                </a:solidFill>
              </a:rPr>
              <a:t>- 1 table amovible.......................469 €</a:t>
            </a:r>
          </a:p>
          <a:p>
            <a:pPr>
              <a:buClr>
                <a:srgbClr val="074770"/>
              </a:buClr>
              <a:buFont typeface="StarSymbol"/>
              <a:buNone/>
              <a:defRPr/>
            </a:pPr>
            <a:r>
              <a:rPr sz="2200" dirty="0" smtClean="0">
                <a:solidFill>
                  <a:prstClr val="black"/>
                </a:solidFill>
              </a:rPr>
              <a:t>- étagères.…...........................102,5 €</a:t>
            </a:r>
          </a:p>
          <a:p>
            <a:pPr>
              <a:buClr>
                <a:srgbClr val="074770"/>
              </a:buClr>
              <a:buFont typeface="StarSymbol"/>
              <a:buNone/>
              <a:defRPr/>
            </a:pPr>
            <a:endParaRPr sz="600" dirty="0" smtClean="0">
              <a:solidFill>
                <a:prstClr val="black"/>
              </a:solidFill>
            </a:endParaRPr>
          </a:p>
          <a:p>
            <a:pPr>
              <a:buClr>
                <a:srgbClr val="074770"/>
              </a:buClr>
              <a:buFont typeface="StarSymbol"/>
              <a:buNone/>
              <a:defRPr/>
            </a:pPr>
            <a:r>
              <a:rPr sz="2200" dirty="0" smtClean="0">
                <a:solidFill>
                  <a:prstClr val="black"/>
                </a:solidFill>
              </a:rPr>
              <a:t>- 1 établi pour la soudure.......884,51 €</a:t>
            </a:r>
          </a:p>
          <a:p>
            <a:pPr>
              <a:buClr>
                <a:srgbClr val="074770"/>
              </a:buClr>
              <a:buFont typeface="StarSymbol"/>
              <a:buNone/>
              <a:defRPr/>
            </a:pPr>
            <a:r>
              <a:rPr sz="2200" dirty="0" smtClean="0">
                <a:solidFill>
                  <a:prstClr val="black"/>
                </a:solidFill>
              </a:rPr>
              <a:t>- rideau de protection.….......…1215 €</a:t>
            </a:r>
            <a:endParaRPr sz="2200" dirty="0">
              <a:solidFill>
                <a:prstClr val="black"/>
              </a:solidFill>
            </a:endParaRPr>
          </a:p>
        </p:txBody>
      </p:sp>
      <p:sp>
        <p:nvSpPr>
          <p:cNvPr id="7" name="Espace réservé du texte 2"/>
          <p:cNvSpPr txBox="1">
            <a:spLocks/>
          </p:cNvSpPr>
          <p:nvPr/>
        </p:nvSpPr>
        <p:spPr>
          <a:xfrm>
            <a:off x="5108575" y="3398838"/>
            <a:ext cx="3160713" cy="1425575"/>
          </a:xfrm>
          <a:prstGeom prst="rect">
            <a:avLst/>
          </a:prstGeom>
        </p:spPr>
        <p:txBody>
          <a:bodyPr>
            <a:normAutofit fontScale="55000" lnSpcReduction="20000"/>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a:buClr>
                <a:srgbClr val="074770"/>
              </a:buClr>
              <a:buFont typeface="StarSymbol"/>
              <a:buNone/>
              <a:defRPr/>
            </a:pPr>
            <a:r>
              <a:rPr sz="2200" dirty="0" smtClean="0">
                <a:solidFill>
                  <a:prstClr val="black"/>
                </a:solidFill>
              </a:rPr>
              <a:t>- 1 table amovible.......................469 €</a:t>
            </a:r>
          </a:p>
          <a:p>
            <a:pPr>
              <a:buClr>
                <a:srgbClr val="074770"/>
              </a:buClr>
              <a:buFont typeface="StarSymbol"/>
              <a:buNone/>
              <a:defRPr/>
            </a:pPr>
            <a:r>
              <a:rPr sz="2200" dirty="0" smtClean="0">
                <a:solidFill>
                  <a:prstClr val="black"/>
                </a:solidFill>
              </a:rPr>
              <a:t>- étagères.…...........................102,5 €</a:t>
            </a:r>
          </a:p>
          <a:p>
            <a:pPr>
              <a:buClr>
                <a:srgbClr val="074770"/>
              </a:buClr>
              <a:buFont typeface="StarSymbol"/>
              <a:buNone/>
              <a:defRPr/>
            </a:pPr>
            <a:endParaRPr sz="600" dirty="0" smtClean="0">
              <a:solidFill>
                <a:prstClr val="black"/>
              </a:solidFill>
            </a:endParaRPr>
          </a:p>
          <a:p>
            <a:pPr>
              <a:buClr>
                <a:srgbClr val="074770"/>
              </a:buClr>
              <a:buFont typeface="StarSymbol"/>
              <a:buNone/>
              <a:defRPr/>
            </a:pPr>
            <a:r>
              <a:rPr sz="2200" dirty="0" smtClean="0">
                <a:solidFill>
                  <a:prstClr val="black"/>
                </a:solidFill>
              </a:rPr>
              <a:t>- 1 établi pour la soudure.......884,51 €</a:t>
            </a:r>
          </a:p>
          <a:p>
            <a:pPr>
              <a:buClr>
                <a:srgbClr val="074770"/>
              </a:buClr>
              <a:buFont typeface="StarSymbol"/>
              <a:buNone/>
              <a:defRPr/>
            </a:pPr>
            <a:r>
              <a:rPr sz="2200" dirty="0" smtClean="0">
                <a:solidFill>
                  <a:prstClr val="black"/>
                </a:solidFill>
              </a:rPr>
              <a:t>- rideau de protection.….......…1215 €</a:t>
            </a:r>
            <a:endParaRPr sz="2200" dirty="0">
              <a:solidFill>
                <a:prstClr val="black"/>
              </a:solidFill>
            </a:endParaRPr>
          </a:p>
        </p:txBody>
      </p:sp>
      <p:sp>
        <p:nvSpPr>
          <p:cNvPr id="8" name="ZoneTexte 7"/>
          <p:cNvSpPr txBox="1"/>
          <p:nvPr/>
        </p:nvSpPr>
        <p:spPr>
          <a:xfrm>
            <a:off x="5962650" y="5194300"/>
            <a:ext cx="1916113" cy="339725"/>
          </a:xfrm>
          <a:prstGeom prst="rect">
            <a:avLst/>
          </a:prstGeom>
          <a:solidFill>
            <a:srgbClr val="FFFFFF"/>
          </a:solidFill>
          <a:ln w="72000">
            <a:solidFill>
              <a:srgbClr val="FF0000"/>
            </a:solidFill>
            <a:prstDash val="solid"/>
          </a:ln>
        </p:spPr>
        <p:txBody>
          <a:bodyPr lIns="126000" tIns="81000" rIns="126000" bIns="81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Font typeface="StarSymbol"/>
              <a:buNone/>
              <a:defRPr sz="2400" b="1" u="none">
                <a:solidFill>
                  <a:srgbClr val="FF0000"/>
                </a:solidFill>
              </a:defRPr>
            </a:pPr>
            <a:r>
              <a:rPr lang="fr-FR" sz="1200" b="1" dirty="0">
                <a:solidFill>
                  <a:srgbClr val="FF0000"/>
                </a:solidFill>
                <a:latin typeface="Arial" pitchFamily="18"/>
                <a:ea typeface="Microsoft YaHei" pitchFamily="2"/>
                <a:cs typeface="Mangal" pitchFamily="2"/>
              </a:rPr>
              <a:t>Coût total   6 828,83 €</a:t>
            </a:r>
          </a:p>
        </p:txBody>
      </p:sp>
      <p:sp>
        <p:nvSpPr>
          <p:cNvPr id="30728" name="ZoneTexte 8"/>
          <p:cNvSpPr txBox="1">
            <a:spLocks noChangeArrowheads="1"/>
          </p:cNvSpPr>
          <p:nvPr/>
        </p:nvSpPr>
        <p:spPr bwMode="auto">
          <a:xfrm>
            <a:off x="706438" y="1135063"/>
            <a:ext cx="398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cs typeface="Arial" pitchFamily="34" charset="0"/>
              </a:rPr>
              <a:t>Exemple :</a:t>
            </a:r>
          </a:p>
          <a:p>
            <a:pPr eaLnBrk="1" fontAlgn="base" hangingPunct="1">
              <a:spcBef>
                <a:spcPct val="0"/>
              </a:spcBef>
              <a:spcAft>
                <a:spcPct val="0"/>
              </a:spcAft>
              <a:buClrTx/>
              <a:buSzTx/>
              <a:buFontTx/>
              <a:buNone/>
            </a:pPr>
            <a:r>
              <a:rPr lang="fr-FR" altLang="fr-FR" sz="2400" smtClean="0">
                <a:solidFill>
                  <a:prstClr val="black"/>
                </a:solidFill>
                <a:cs typeface="Arial" pitchFamily="34" charset="0"/>
              </a:rPr>
              <a:t>Organisation poste de travail</a:t>
            </a:r>
          </a:p>
        </p:txBody>
      </p:sp>
    </p:spTree>
    <p:extLst>
      <p:ext uri="{BB962C8B-B14F-4D97-AF65-F5344CB8AC3E}">
        <p14:creationId xmlns:p14="http://schemas.microsoft.com/office/powerpoint/2010/main" val="4050958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3143855367"/>
              </p:ext>
            </p:extLst>
          </p:nvPr>
        </p:nvGraphicFramePr>
        <p:xfrm>
          <a:off x="2428007" y="581025"/>
          <a:ext cx="4008438" cy="5673725"/>
        </p:xfrm>
        <a:graphic>
          <a:graphicData uri="http://schemas.openxmlformats.org/presentationml/2006/ole">
            <mc:AlternateContent xmlns:mc="http://schemas.openxmlformats.org/markup-compatibility/2006">
              <mc:Choice xmlns:v="urn:schemas-microsoft-com:vml" Requires="v">
                <p:oleObj spid="_x0000_s8218" name="Acrobat Document" r:id="rId3" imgW="5668166" imgH="8019048" progId="AcroExch.Document.DC">
                  <p:embed/>
                </p:oleObj>
              </mc:Choice>
              <mc:Fallback>
                <p:oleObj name="Acrobat Document" r:id="rId3" imgW="5668166" imgH="8019048"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007" y="581025"/>
                        <a:ext cx="4008438" cy="567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7" name="ZoneTexte 2"/>
          <p:cNvSpPr txBox="1">
            <a:spLocks noChangeArrowheads="1"/>
          </p:cNvSpPr>
          <p:nvPr/>
        </p:nvSpPr>
        <p:spPr bwMode="auto">
          <a:xfrm>
            <a:off x="76200" y="1682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Document professionnel</a:t>
            </a:r>
          </a:p>
        </p:txBody>
      </p:sp>
      <p:sp>
        <p:nvSpPr>
          <p:cNvPr id="31748" name="ZoneTexte 3"/>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b="1" smtClean="0">
              <a:solidFill>
                <a:srgbClr val="FF6600"/>
              </a:solidFill>
              <a:cs typeface="Arial" pitchFamily="34" charset="0"/>
            </a:endParaRPr>
          </a:p>
        </p:txBody>
      </p:sp>
      <p:sp>
        <p:nvSpPr>
          <p:cNvPr id="1029" name="ZoneTexte 7"/>
          <p:cNvSpPr txBox="1">
            <a:spLocks noChangeArrowheads="1"/>
          </p:cNvSpPr>
          <p:nvPr/>
        </p:nvSpPr>
        <p:spPr bwMode="auto">
          <a:xfrm>
            <a:off x="76200" y="1995488"/>
            <a:ext cx="236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Départ :</a:t>
            </a:r>
          </a:p>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document 24 pages</a:t>
            </a:r>
          </a:p>
        </p:txBody>
      </p:sp>
      <p:sp>
        <p:nvSpPr>
          <p:cNvPr id="1030" name="ZoneTexte 7"/>
          <p:cNvSpPr txBox="1">
            <a:spLocks noChangeArrowheads="1"/>
          </p:cNvSpPr>
          <p:nvPr/>
        </p:nvSpPr>
        <p:spPr bwMode="auto">
          <a:xfrm>
            <a:off x="6672263" y="1998663"/>
            <a:ext cx="2471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rPr>
              <a:t>Arrivée :</a:t>
            </a:r>
          </a:p>
          <a:p>
            <a:pPr eaLnBrk="1" fontAlgn="base" hangingPunct="1">
              <a:spcBef>
                <a:spcPct val="0"/>
              </a:spcBef>
              <a:spcAft>
                <a:spcPct val="0"/>
              </a:spcAft>
              <a:buClrTx/>
              <a:buSzTx/>
              <a:buFontTx/>
              <a:buNone/>
            </a:pPr>
            <a:r>
              <a:rPr lang="fr-FR" altLang="fr-FR" sz="1800" dirty="0" smtClean="0">
                <a:solidFill>
                  <a:prstClr val="black"/>
                </a:solidFill>
                <a:latin typeface="Arial" pitchFamily="34" charset="0"/>
                <a:cs typeface="Arial" pitchFamily="34" charset="0"/>
                <a:hlinkClick r:id="rId5" action="ppaction://hlinkfile"/>
              </a:rPr>
              <a:t>document 4 pages</a:t>
            </a:r>
            <a:endParaRPr lang="fr-FR" altLang="fr-FR" sz="1800" dirty="0" smtClean="0">
              <a:solidFill>
                <a:prstClr val="black"/>
              </a:solidFill>
              <a:latin typeface="Arial" pitchFamily="34" charset="0"/>
              <a:cs typeface="Arial" pitchFamily="34" charset="0"/>
            </a:endParaRPr>
          </a:p>
        </p:txBody>
      </p:sp>
      <p:sp>
        <p:nvSpPr>
          <p:cNvPr id="31751" name="ZoneTexte 8"/>
          <p:cNvSpPr txBox="1">
            <a:spLocks noChangeArrowheads="1"/>
          </p:cNvSpPr>
          <p:nvPr/>
        </p:nvSpPr>
        <p:spPr bwMode="auto">
          <a:xfrm>
            <a:off x="0" y="798513"/>
            <a:ext cx="4906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cs typeface="Arial" pitchFamily="34" charset="0"/>
              </a:rPr>
              <a:t>Exemple : Procédure de contrôle</a:t>
            </a:r>
          </a:p>
        </p:txBody>
      </p:sp>
    </p:spTree>
    <p:extLst>
      <p:ext uri="{BB962C8B-B14F-4D97-AF65-F5344CB8AC3E}">
        <p14:creationId xmlns:p14="http://schemas.microsoft.com/office/powerpoint/2010/main" val="4143989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3"/>
          <p:cNvSpPr txBox="1">
            <a:spLocks noChangeArrowheads="1"/>
          </p:cNvSpPr>
          <p:nvPr/>
        </p:nvSpPr>
        <p:spPr bwMode="auto">
          <a:xfrm>
            <a:off x="76200" y="152400"/>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Document professionnel</a:t>
            </a:r>
          </a:p>
        </p:txBody>
      </p:sp>
      <p:sp>
        <p:nvSpPr>
          <p:cNvPr id="32771" name="ZoneTexte 13"/>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FF6600"/>
              </a:solidFill>
              <a:cs typeface="Arial" pitchFamily="34" charset="0"/>
            </a:endParaRPr>
          </a:p>
        </p:txBody>
      </p:sp>
      <p:sp>
        <p:nvSpPr>
          <p:cNvPr id="32772" name="ZoneTexte 1"/>
          <p:cNvSpPr txBox="1">
            <a:spLocks noChangeArrowheads="1"/>
          </p:cNvSpPr>
          <p:nvPr/>
        </p:nvSpPr>
        <p:spPr bwMode="auto">
          <a:xfrm>
            <a:off x="736600" y="1958975"/>
            <a:ext cx="3173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cs typeface="Arial" pitchFamily="34" charset="0"/>
              </a:rPr>
              <a:t>Exemple :</a:t>
            </a:r>
          </a:p>
          <a:p>
            <a:pPr eaLnBrk="1" fontAlgn="base" hangingPunct="1">
              <a:spcBef>
                <a:spcPct val="0"/>
              </a:spcBef>
              <a:spcAft>
                <a:spcPct val="0"/>
              </a:spcAft>
              <a:buClrTx/>
              <a:buSzTx/>
              <a:buFontTx/>
              <a:buNone/>
            </a:pPr>
            <a:endParaRPr lang="fr-FR" altLang="fr-FR" sz="2400" smtClean="0">
              <a:solidFill>
                <a:prstClr val="black"/>
              </a:solidFill>
              <a:cs typeface="Arial" pitchFamily="34" charset="0"/>
            </a:endParaRPr>
          </a:p>
          <a:p>
            <a:pPr eaLnBrk="1" fontAlgn="base" hangingPunct="1">
              <a:spcBef>
                <a:spcPct val="0"/>
              </a:spcBef>
              <a:spcAft>
                <a:spcPct val="0"/>
              </a:spcAft>
              <a:buClrTx/>
              <a:buSzTx/>
              <a:buFontTx/>
              <a:buNone/>
            </a:pPr>
            <a:r>
              <a:rPr lang="fr-FR" altLang="fr-FR" sz="2400" smtClean="0">
                <a:solidFill>
                  <a:prstClr val="black"/>
                </a:solidFill>
                <a:cs typeface="Arial" pitchFamily="34" charset="0"/>
              </a:rPr>
              <a:t>Procédure</a:t>
            </a:r>
          </a:p>
          <a:p>
            <a:pPr eaLnBrk="1" fontAlgn="base" hangingPunct="1">
              <a:spcBef>
                <a:spcPct val="0"/>
              </a:spcBef>
              <a:spcAft>
                <a:spcPct val="0"/>
              </a:spcAft>
              <a:buClrTx/>
              <a:buSzTx/>
              <a:buFontTx/>
              <a:buNone/>
            </a:pPr>
            <a:r>
              <a:rPr lang="fr-FR" altLang="fr-FR" sz="2400" smtClean="0">
                <a:solidFill>
                  <a:prstClr val="black"/>
                </a:solidFill>
                <a:cs typeface="Arial" pitchFamily="34" charset="0"/>
              </a:rPr>
              <a:t>interne/constructeur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759315"/>
            <a:ext cx="4144150" cy="51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739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t="4485"/>
          <a:stretch>
            <a:fillRect/>
          </a:stretch>
        </p:blipFill>
        <p:spPr bwMode="auto">
          <a:xfrm>
            <a:off x="769052" y="2528094"/>
            <a:ext cx="3455987" cy="3576638"/>
          </a:xfrm>
          <a:prstGeom prst="rect">
            <a:avLst/>
          </a:prstGeom>
          <a:noFill/>
          <a:ln>
            <a:noFill/>
          </a:ln>
          <a:scene3d>
            <a:camera prst="orthographicFront">
              <a:rot lat="0" lon="0" rev="6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ZoneTexte 6"/>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33796" name="ZoneTexte 7"/>
          <p:cNvSpPr txBox="1">
            <a:spLocks noChangeArrowheads="1"/>
          </p:cNvSpPr>
          <p:nvPr/>
        </p:nvSpPr>
        <p:spPr bwMode="auto">
          <a:xfrm>
            <a:off x="76200" y="152400"/>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Document professionnel</a:t>
            </a:r>
          </a:p>
        </p:txBody>
      </p:sp>
      <p:sp>
        <p:nvSpPr>
          <p:cNvPr id="33797" name="ZoneTexte 8"/>
          <p:cNvSpPr txBox="1">
            <a:spLocks noChangeArrowheads="1"/>
          </p:cNvSpPr>
          <p:nvPr/>
        </p:nvSpPr>
        <p:spPr bwMode="auto">
          <a:xfrm>
            <a:off x="76200" y="927100"/>
            <a:ext cx="305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cs typeface="Arial" pitchFamily="34" charset="0"/>
              </a:rPr>
              <a:t>Exemple :</a:t>
            </a:r>
          </a:p>
        </p:txBody>
      </p:sp>
      <p:pic>
        <p:nvPicPr>
          <p:cNvPr id="1126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37150" y="733425"/>
            <a:ext cx="4006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ZoneTexte 8"/>
          <p:cNvSpPr txBox="1">
            <a:spLocks noChangeArrowheads="1"/>
          </p:cNvSpPr>
          <p:nvPr/>
        </p:nvSpPr>
        <p:spPr bwMode="auto">
          <a:xfrm>
            <a:off x="549275" y="1389063"/>
            <a:ext cx="4251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800" smtClean="0">
                <a:solidFill>
                  <a:prstClr val="black"/>
                </a:solidFill>
                <a:latin typeface="Arial" pitchFamily="34" charset="0"/>
                <a:cs typeface="Arial" pitchFamily="34" charset="0"/>
              </a:rPr>
              <a:t>Kit homme mort existant, document de montage mal défini ou pas défini pour une famille de machines </a:t>
            </a:r>
          </a:p>
        </p:txBody>
      </p:sp>
      <p:pic>
        <p:nvPicPr>
          <p:cNvPr id="52232"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t="6410"/>
          <a:stretch>
            <a:fillRect/>
          </a:stretch>
        </p:blipFill>
        <p:spPr bwMode="auto">
          <a:xfrm>
            <a:off x="5284788" y="2703513"/>
            <a:ext cx="33782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89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smtClean="0"/>
              <a:t>Relations stage et projet</a:t>
            </a:r>
            <a:endParaRPr lang="fr-FR" b="1" dirty="0"/>
          </a:p>
        </p:txBody>
      </p:sp>
      <p:graphicFrame>
        <p:nvGraphicFramePr>
          <p:cNvPr id="9" name="Espace réservé du contenu 8"/>
          <p:cNvGraphicFramePr>
            <a:graphicFrameLocks noGrp="1"/>
          </p:cNvGraphicFramePr>
          <p:nvPr>
            <p:ph sz="half" idx="1"/>
            <p:extLst>
              <p:ext uri="{D42A27DB-BD31-4B8C-83A1-F6EECF244321}">
                <p14:modId xmlns:p14="http://schemas.microsoft.com/office/powerpoint/2010/main" val="868941762"/>
              </p:ext>
            </p:extLst>
          </p:nvPr>
        </p:nvGraphicFramePr>
        <p:xfrm>
          <a:off x="232166" y="836654"/>
          <a:ext cx="8675919" cy="1036320"/>
        </p:xfrm>
        <a:graphic>
          <a:graphicData uri="http://schemas.openxmlformats.org/drawingml/2006/table">
            <a:tbl>
              <a:tblPr firstRow="1" lastCol="1" bandCol="1">
                <a:tableStyleId>{284E427A-3D55-4303-BF80-6455036E1DE7}</a:tableStyleId>
              </a:tblPr>
              <a:tblGrid>
                <a:gridCol w="531536"/>
                <a:gridCol w="728303"/>
                <a:gridCol w="518160"/>
                <a:gridCol w="457200"/>
                <a:gridCol w="680720"/>
                <a:gridCol w="576000"/>
                <a:gridCol w="576000"/>
                <a:gridCol w="576000"/>
                <a:gridCol w="576000"/>
                <a:gridCol w="576000"/>
                <a:gridCol w="576000"/>
                <a:gridCol w="576000"/>
                <a:gridCol w="576000"/>
                <a:gridCol w="576000"/>
                <a:gridCol w="576000"/>
              </a:tblGrid>
              <a:tr h="376844">
                <a:tc gridSpan="4">
                  <a:txBody>
                    <a:bodyPr/>
                    <a:lstStyle/>
                    <a:p>
                      <a:pPr algn="ctr" fontAlgn="ctr"/>
                      <a:r>
                        <a:rPr lang="fr-FR" sz="2000" b="1" u="none" strike="noStrike" dirty="0" smtClean="0">
                          <a:solidFill>
                            <a:srgbClr val="FF6600"/>
                          </a:solidFill>
                          <a:effectLst/>
                        </a:rPr>
                        <a:t>1</a:t>
                      </a:r>
                      <a:r>
                        <a:rPr lang="fr-FR" sz="2000" b="1" u="none" strike="noStrike" baseline="30000" dirty="0" smtClean="0">
                          <a:solidFill>
                            <a:srgbClr val="FF6600"/>
                          </a:solidFill>
                          <a:effectLst/>
                        </a:rPr>
                        <a:t>ère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l" fontAlgn="ctr"/>
                      <a:r>
                        <a:rPr lang="fr-FR" sz="2000" b="1" u="none" strike="noStrike" dirty="0">
                          <a:solidFill>
                            <a:srgbClr val="FF6600"/>
                          </a:solidFill>
                          <a:effectLst/>
                        </a:rPr>
                        <a:t> </a:t>
                      </a:r>
                      <a:endParaRPr lang="fr-FR" sz="2000" b="1" i="0" u="none" strike="noStrike" dirty="0">
                        <a:solidFill>
                          <a:srgbClr val="FF6600"/>
                        </a:solidFill>
                        <a:effectLst/>
                        <a:latin typeface="Calibri"/>
                      </a:endParaRPr>
                    </a:p>
                  </a:txBody>
                  <a:tcPr marL="0" marR="0" marT="0" marB="0" anchor="ctr">
                    <a:solidFill>
                      <a:srgbClr val="336699"/>
                    </a:solidFill>
                  </a:tcPr>
                </a:tc>
                <a:tc gridSpan="10">
                  <a:txBody>
                    <a:bodyPr/>
                    <a:lstStyle/>
                    <a:p>
                      <a:pPr algn="ctr" fontAlgn="ctr"/>
                      <a:r>
                        <a:rPr lang="fr-FR" sz="2000" b="1" u="none" strike="noStrike" dirty="0" smtClean="0">
                          <a:solidFill>
                            <a:srgbClr val="FF6600"/>
                          </a:solidFill>
                          <a:effectLst/>
                        </a:rPr>
                        <a:t>2</a:t>
                      </a:r>
                      <a:r>
                        <a:rPr lang="fr-FR" sz="2000" b="1" u="none" strike="noStrike" baseline="30000" dirty="0" smtClean="0">
                          <a:solidFill>
                            <a:srgbClr val="FF6600"/>
                          </a:solidFill>
                          <a:effectLst/>
                        </a:rPr>
                        <a:t>ème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59476">
                <a:tc>
                  <a:txBody>
                    <a:bodyPr/>
                    <a:lstStyle/>
                    <a:p>
                      <a:pPr algn="l"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l"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vert="vert270" anchor="ctr">
                    <a:solidFill>
                      <a:srgbClr val="336699"/>
                    </a:solidFill>
                  </a:tcPr>
                </a:tc>
                <a:tc vMerge="1">
                  <a:txBody>
                    <a:bodyPr/>
                    <a:lstStyle/>
                    <a:p>
                      <a:pPr algn="l" fontAlgn="b"/>
                      <a:endParaRPr lang="fr-FR" sz="2000" b="1" i="0" u="none" strike="noStrike" dirty="0">
                        <a:solidFill>
                          <a:srgbClr val="FF6600"/>
                        </a:solidFill>
                        <a:effectLst/>
                        <a:latin typeface="Calibri"/>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oct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nov</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déc</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jan</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fév</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mar</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avr</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vert="vert270" anchor="ctr">
                    <a:solidFill>
                      <a:srgbClr val="336699"/>
                    </a:solidFill>
                  </a:tcPr>
                </a:tc>
              </a:tr>
            </a:tbl>
          </a:graphicData>
        </a:graphic>
      </p:graphicFrame>
      <p:grpSp>
        <p:nvGrpSpPr>
          <p:cNvPr id="20" name="Groupe 19"/>
          <p:cNvGrpSpPr/>
          <p:nvPr/>
        </p:nvGrpSpPr>
        <p:grpSpPr>
          <a:xfrm>
            <a:off x="807720" y="1562098"/>
            <a:ext cx="2311400" cy="147319"/>
            <a:chOff x="878840" y="3126738"/>
            <a:chExt cx="2311400" cy="147319"/>
          </a:xfrm>
        </p:grpSpPr>
        <p:grpSp>
          <p:nvGrpSpPr>
            <p:cNvPr id="15" name="Groupe 14"/>
            <p:cNvGrpSpPr/>
            <p:nvPr/>
          </p:nvGrpSpPr>
          <p:grpSpPr>
            <a:xfrm>
              <a:off x="878840" y="3126738"/>
              <a:ext cx="640080" cy="147319"/>
              <a:chOff x="894080" y="3048000"/>
              <a:chExt cx="640080" cy="147319"/>
            </a:xfrm>
            <a:solidFill>
              <a:srgbClr val="FF6600"/>
            </a:solidFill>
          </p:grpSpPr>
          <p:sp>
            <p:nvSpPr>
              <p:cNvPr id="12" name="Flèche droite 11"/>
              <p:cNvSpPr/>
              <p:nvPr/>
            </p:nvSpPr>
            <p:spPr>
              <a:xfrm>
                <a:off x="89408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lèche droite 12"/>
              <p:cNvSpPr/>
              <p:nvPr/>
            </p:nvSpPr>
            <p:spPr>
              <a:xfrm>
                <a:off x="112776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4" name="Flèche droite 13"/>
              <p:cNvSpPr/>
              <p:nvPr/>
            </p:nvSpPr>
            <p:spPr>
              <a:xfrm>
                <a:off x="139192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16" name="Groupe 15"/>
            <p:cNvGrpSpPr/>
            <p:nvPr/>
          </p:nvGrpSpPr>
          <p:grpSpPr>
            <a:xfrm>
              <a:off x="2550160" y="3126738"/>
              <a:ext cx="640080" cy="147319"/>
              <a:chOff x="894080" y="3048000"/>
              <a:chExt cx="640080" cy="147319"/>
            </a:xfrm>
            <a:solidFill>
              <a:srgbClr val="FF6600"/>
            </a:solidFill>
          </p:grpSpPr>
          <p:sp>
            <p:nvSpPr>
              <p:cNvPr id="17" name="Flèche droite 16"/>
              <p:cNvSpPr/>
              <p:nvPr/>
            </p:nvSpPr>
            <p:spPr>
              <a:xfrm>
                <a:off x="89408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8" name="Flèche droite 17"/>
              <p:cNvSpPr/>
              <p:nvPr/>
            </p:nvSpPr>
            <p:spPr>
              <a:xfrm>
                <a:off x="112776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Flèche droite 18"/>
              <p:cNvSpPr/>
              <p:nvPr/>
            </p:nvSpPr>
            <p:spPr>
              <a:xfrm>
                <a:off x="139192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sp>
        <p:nvSpPr>
          <p:cNvPr id="2" name="ZoneTexte 1"/>
          <p:cNvSpPr txBox="1"/>
          <p:nvPr/>
        </p:nvSpPr>
        <p:spPr>
          <a:xfrm>
            <a:off x="8450885" y="1950720"/>
            <a:ext cx="457200" cy="640207"/>
          </a:xfrm>
          <a:prstGeom prst="rect">
            <a:avLst/>
          </a:prstGeom>
          <a:solidFill>
            <a:srgbClr val="FF0000"/>
          </a:solidFill>
        </p:spPr>
        <p:txBody>
          <a:bodyPr wrap="square" rtlCol="0" anchor="ctr" anchorCtr="0">
            <a:noAutofit/>
          </a:bodyPr>
          <a:lstStyle/>
          <a:p>
            <a:r>
              <a:rPr lang="fr-FR" dirty="0" smtClean="0">
                <a:ln>
                  <a:solidFill>
                    <a:prstClr val="white"/>
                  </a:solidFill>
                </a:ln>
                <a:solidFill>
                  <a:prstClr val="white"/>
                </a:solidFill>
              </a:rPr>
              <a:t>E6</a:t>
            </a:r>
            <a:endParaRPr lang="fr-FR" dirty="0">
              <a:ln>
                <a:solidFill>
                  <a:prstClr val="white"/>
                </a:solidFill>
              </a:ln>
              <a:solidFill>
                <a:prstClr val="white"/>
              </a:solidFill>
            </a:endParaRPr>
          </a:p>
        </p:txBody>
      </p:sp>
      <p:sp>
        <p:nvSpPr>
          <p:cNvPr id="26" name="ZoneTexte 25"/>
          <p:cNvSpPr txBox="1"/>
          <p:nvPr/>
        </p:nvSpPr>
        <p:spPr>
          <a:xfrm>
            <a:off x="4486542" y="1950719"/>
            <a:ext cx="3964343" cy="640207"/>
          </a:xfrm>
          <a:prstGeom prst="rect">
            <a:avLst/>
          </a:prstGeom>
          <a:solidFill>
            <a:srgbClr val="FFC000"/>
          </a:solidFill>
        </p:spPr>
        <p:txBody>
          <a:bodyPr wrap="square" rtlCol="0" anchor="ctr" anchorCtr="0">
            <a:noAutofit/>
          </a:bodyPr>
          <a:lstStyle/>
          <a:p>
            <a:pPr algn="ctr"/>
            <a:r>
              <a:rPr lang="fr-FR" dirty="0" smtClean="0">
                <a:ln>
                  <a:solidFill>
                    <a:srgbClr val="336699"/>
                  </a:solidFill>
                </a:ln>
                <a:solidFill>
                  <a:srgbClr val="064E91"/>
                </a:solidFill>
              </a:rPr>
              <a:t>Projet</a:t>
            </a:r>
            <a:endParaRPr lang="fr-FR" dirty="0">
              <a:ln>
                <a:solidFill>
                  <a:srgbClr val="336699"/>
                </a:solidFill>
              </a:ln>
              <a:solidFill>
                <a:srgbClr val="064E91"/>
              </a:solidFill>
            </a:endParaRPr>
          </a:p>
        </p:txBody>
      </p:sp>
      <p:sp>
        <p:nvSpPr>
          <p:cNvPr id="29" name="ZoneTexte 28"/>
          <p:cNvSpPr txBox="1"/>
          <p:nvPr/>
        </p:nvSpPr>
        <p:spPr>
          <a:xfrm>
            <a:off x="1623701" y="1950721"/>
            <a:ext cx="2674834" cy="646331"/>
          </a:xfrm>
          <a:prstGeom prst="rect">
            <a:avLst/>
          </a:prstGeom>
          <a:solidFill>
            <a:srgbClr val="FFFF00"/>
          </a:solidFill>
        </p:spPr>
        <p:txBody>
          <a:bodyPr wrap="square" rtlCol="0" anchor="ctr" anchorCtr="0">
            <a:noAutofit/>
          </a:bodyPr>
          <a:lstStyle/>
          <a:p>
            <a:pPr algn="ctr"/>
            <a:r>
              <a:rPr lang="fr-FR" dirty="0" smtClean="0">
                <a:ln>
                  <a:solidFill>
                    <a:srgbClr val="336699"/>
                  </a:solidFill>
                </a:ln>
                <a:solidFill>
                  <a:srgbClr val="064E91"/>
                </a:solidFill>
              </a:rPr>
              <a:t>Stage métier</a:t>
            </a:r>
            <a:endParaRPr lang="fr-FR" dirty="0">
              <a:ln>
                <a:solidFill>
                  <a:srgbClr val="336699"/>
                </a:solidFill>
              </a:ln>
              <a:solidFill>
                <a:srgbClr val="064E91"/>
              </a:solidFill>
            </a:endParaRPr>
          </a:p>
        </p:txBody>
      </p:sp>
      <p:grpSp>
        <p:nvGrpSpPr>
          <p:cNvPr id="49" name="Groupe 48"/>
          <p:cNvGrpSpPr/>
          <p:nvPr/>
        </p:nvGrpSpPr>
        <p:grpSpPr>
          <a:xfrm>
            <a:off x="2339163" y="2565684"/>
            <a:ext cx="5356283" cy="3432233"/>
            <a:chOff x="2339163" y="2650524"/>
            <a:chExt cx="5356283" cy="3432233"/>
          </a:xfrm>
        </p:grpSpPr>
        <p:sp>
          <p:nvSpPr>
            <p:cNvPr id="48" name="Flèche droite 47"/>
            <p:cNvSpPr/>
            <p:nvPr/>
          </p:nvSpPr>
          <p:spPr>
            <a:xfrm rot="5400000">
              <a:off x="2568979" y="4037489"/>
              <a:ext cx="2947230" cy="173300"/>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2339163" y="5682647"/>
              <a:ext cx="5356283" cy="400110"/>
            </a:xfrm>
            <a:prstGeom prst="rect">
              <a:avLst/>
            </a:prstGeom>
            <a:noFill/>
            <a:ln w="38100">
              <a:solidFill>
                <a:srgbClr val="7030A0"/>
              </a:solidFill>
            </a:ln>
          </p:spPr>
          <p:txBody>
            <a:bodyPr wrap="square" rtlCol="0">
              <a:spAutoFit/>
            </a:bodyPr>
            <a:lstStyle/>
            <a:p>
              <a:r>
                <a:rPr lang="fr-FR" sz="2000" b="1" dirty="0" smtClean="0">
                  <a:solidFill>
                    <a:srgbClr val="064E91"/>
                  </a:solidFill>
                </a:rPr>
                <a:t>Document technique  en langue anglaise</a:t>
              </a:r>
              <a:endParaRPr lang="fr-FR" sz="1400" dirty="0">
                <a:solidFill>
                  <a:srgbClr val="064E91"/>
                </a:solidFill>
              </a:endParaRPr>
            </a:p>
          </p:txBody>
        </p:sp>
      </p:grpSp>
      <p:sp>
        <p:nvSpPr>
          <p:cNvPr id="38" name="Flèche droite 37"/>
          <p:cNvSpPr/>
          <p:nvPr/>
        </p:nvSpPr>
        <p:spPr>
          <a:xfrm rot="5400000">
            <a:off x="6870830" y="2706780"/>
            <a:ext cx="388722" cy="169267"/>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nvGrpSpPr>
          <p:cNvPr id="21" name="Groupe 20"/>
          <p:cNvGrpSpPr/>
          <p:nvPr/>
        </p:nvGrpSpPr>
        <p:grpSpPr>
          <a:xfrm>
            <a:off x="5373026" y="3499562"/>
            <a:ext cx="1791278" cy="1244454"/>
            <a:chOff x="5373026" y="3499562"/>
            <a:chExt cx="1791278" cy="1244454"/>
          </a:xfrm>
        </p:grpSpPr>
        <p:sp>
          <p:nvSpPr>
            <p:cNvPr id="30" name="Virage 29"/>
            <p:cNvSpPr/>
            <p:nvPr/>
          </p:nvSpPr>
          <p:spPr>
            <a:xfrm rot="5400000" flipH="1">
              <a:off x="5582110" y="4057461"/>
              <a:ext cx="753810" cy="619300"/>
            </a:xfrm>
            <a:prstGeom prst="bentArrow">
              <a:avLst>
                <a:gd name="adj1" fmla="val 17901"/>
                <a:gd name="adj2" fmla="val 22531"/>
                <a:gd name="adj3" fmla="val 25000"/>
                <a:gd name="adj4" fmla="val 43750"/>
              </a:avLst>
            </a:prstGeom>
            <a:solidFill>
              <a:srgbClr val="33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31" name="ZoneTexte 30"/>
            <p:cNvSpPr txBox="1"/>
            <p:nvPr/>
          </p:nvSpPr>
          <p:spPr>
            <a:xfrm>
              <a:off x="5373026" y="3499562"/>
              <a:ext cx="1791278" cy="400110"/>
            </a:xfrm>
            <a:prstGeom prst="rect">
              <a:avLst/>
            </a:prstGeom>
            <a:noFill/>
            <a:ln w="38100">
              <a:solidFill>
                <a:srgbClr val="FFC000"/>
              </a:solidFill>
            </a:ln>
          </p:spPr>
          <p:txBody>
            <a:bodyPr wrap="square" rtlCol="0">
              <a:spAutoFit/>
            </a:bodyPr>
            <a:lstStyle/>
            <a:p>
              <a:pPr algn="r"/>
              <a:r>
                <a:rPr lang="fr-FR" sz="2000" b="1" dirty="0" smtClean="0">
                  <a:solidFill>
                    <a:srgbClr val="064E91"/>
                  </a:solidFill>
                </a:rPr>
                <a:t>Sujet projet</a:t>
              </a:r>
              <a:endParaRPr lang="fr-FR" sz="1600" b="1" dirty="0">
                <a:solidFill>
                  <a:srgbClr val="064E91"/>
                </a:solidFill>
              </a:endParaRPr>
            </a:p>
          </p:txBody>
        </p:sp>
      </p:grpSp>
      <p:sp>
        <p:nvSpPr>
          <p:cNvPr id="39" name="Flèche droite 38"/>
          <p:cNvSpPr/>
          <p:nvPr/>
        </p:nvSpPr>
        <p:spPr>
          <a:xfrm rot="16200000">
            <a:off x="5235386" y="2960606"/>
            <a:ext cx="908636" cy="169273"/>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nvGrpSpPr>
          <p:cNvPr id="3" name="Groupe 2"/>
          <p:cNvGrpSpPr/>
          <p:nvPr/>
        </p:nvGrpSpPr>
        <p:grpSpPr>
          <a:xfrm>
            <a:off x="2341336" y="2559951"/>
            <a:ext cx="3346414" cy="1891444"/>
            <a:chOff x="2341336" y="2553827"/>
            <a:chExt cx="3346414" cy="1891444"/>
          </a:xfrm>
        </p:grpSpPr>
        <p:sp>
          <p:nvSpPr>
            <p:cNvPr id="28" name="Flèche droite 27"/>
            <p:cNvSpPr/>
            <p:nvPr/>
          </p:nvSpPr>
          <p:spPr>
            <a:xfrm rot="5400000">
              <a:off x="3529339" y="3170825"/>
              <a:ext cx="1399275" cy="165280"/>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2" name="ZoneTexte 31"/>
            <p:cNvSpPr txBox="1"/>
            <p:nvPr/>
          </p:nvSpPr>
          <p:spPr>
            <a:xfrm>
              <a:off x="2341336" y="3990205"/>
              <a:ext cx="3346414" cy="455066"/>
            </a:xfrm>
            <a:prstGeom prst="rect">
              <a:avLst/>
            </a:prstGeom>
            <a:solidFill>
              <a:schemeClr val="bg1"/>
            </a:solidFill>
            <a:ln w="38100">
              <a:solidFill>
                <a:srgbClr val="FF0000"/>
              </a:solidFill>
            </a:ln>
          </p:spPr>
          <p:txBody>
            <a:bodyPr wrap="square" rtlCol="0">
              <a:noAutofit/>
            </a:bodyPr>
            <a:lstStyle/>
            <a:p>
              <a:r>
                <a:rPr lang="fr-FR" sz="2000" b="1" dirty="0" smtClean="0">
                  <a:solidFill>
                    <a:srgbClr val="064E91"/>
                  </a:solidFill>
                </a:rPr>
                <a:t>Connaissance entreprise</a:t>
              </a:r>
            </a:p>
            <a:p>
              <a:endParaRPr lang="fr-FR" sz="1600" b="1" dirty="0">
                <a:solidFill>
                  <a:srgbClr val="064E91"/>
                </a:solidFill>
              </a:endParaRPr>
            </a:p>
          </p:txBody>
        </p:sp>
      </p:grpSp>
      <p:sp>
        <p:nvSpPr>
          <p:cNvPr id="51" name="ZoneTexte 50"/>
          <p:cNvSpPr txBox="1"/>
          <p:nvPr/>
        </p:nvSpPr>
        <p:spPr>
          <a:xfrm>
            <a:off x="2339163" y="4511858"/>
            <a:ext cx="3344242" cy="455066"/>
          </a:xfrm>
          <a:prstGeom prst="rect">
            <a:avLst/>
          </a:prstGeom>
          <a:solidFill>
            <a:schemeClr val="bg1"/>
          </a:solidFill>
          <a:ln w="38100">
            <a:solidFill>
              <a:srgbClr val="FF0000"/>
            </a:solidFill>
          </a:ln>
        </p:spPr>
        <p:txBody>
          <a:bodyPr wrap="square" rtlCol="0">
            <a:noAutofit/>
          </a:bodyPr>
          <a:lstStyle/>
          <a:p>
            <a:r>
              <a:rPr lang="fr-FR" sz="2000" b="1" dirty="0" smtClean="0">
                <a:solidFill>
                  <a:srgbClr val="064E91"/>
                </a:solidFill>
              </a:rPr>
              <a:t>Études de cas</a:t>
            </a:r>
          </a:p>
          <a:p>
            <a:endParaRPr lang="fr-FR" sz="1600" b="1" dirty="0">
              <a:solidFill>
                <a:srgbClr val="064E91"/>
              </a:solidFill>
            </a:endParaRPr>
          </a:p>
        </p:txBody>
      </p:sp>
      <p:grpSp>
        <p:nvGrpSpPr>
          <p:cNvPr id="47" name="Groupe 46"/>
          <p:cNvGrpSpPr/>
          <p:nvPr/>
        </p:nvGrpSpPr>
        <p:grpSpPr>
          <a:xfrm>
            <a:off x="22918" y="4069065"/>
            <a:ext cx="2284842" cy="1919215"/>
            <a:chOff x="54321" y="4410551"/>
            <a:chExt cx="2246917" cy="1418629"/>
          </a:xfrm>
        </p:grpSpPr>
        <p:sp>
          <p:nvSpPr>
            <p:cNvPr id="41" name="ZoneTexte 40"/>
            <p:cNvSpPr txBox="1"/>
            <p:nvPr/>
          </p:nvSpPr>
          <p:spPr>
            <a:xfrm>
              <a:off x="54321" y="4610607"/>
              <a:ext cx="1731949" cy="1018518"/>
            </a:xfrm>
            <a:prstGeom prst="rect">
              <a:avLst/>
            </a:prstGeom>
            <a:noFill/>
            <a:ln w="38100">
              <a:solidFill>
                <a:schemeClr val="accent2">
                  <a:lumMod val="50000"/>
                  <a:lumOff val="50000"/>
                </a:schemeClr>
              </a:solidFill>
            </a:ln>
          </p:spPr>
          <p:txBody>
            <a:bodyPr wrap="square" rtlCol="0" anchor="ctr" anchorCtr="1">
              <a:noAutofit/>
            </a:bodyPr>
            <a:lstStyle/>
            <a:p>
              <a:pPr algn="ctr"/>
              <a:r>
                <a:rPr lang="fr-FR" sz="2000" b="1" dirty="0" smtClean="0">
                  <a:solidFill>
                    <a:srgbClr val="064E91"/>
                  </a:solidFill>
                </a:rPr>
                <a:t>Rapport d’activités</a:t>
              </a:r>
            </a:p>
            <a:p>
              <a:pPr algn="ctr"/>
              <a:r>
                <a:rPr lang="fr-FR" b="1" dirty="0" smtClean="0">
                  <a:solidFill>
                    <a:srgbClr val="064E91"/>
                  </a:solidFill>
                </a:rPr>
                <a:t>(dossier numérique)</a:t>
              </a:r>
              <a:endParaRPr lang="fr-FR" b="1" dirty="0">
                <a:solidFill>
                  <a:srgbClr val="064E91"/>
                </a:solidFill>
              </a:endParaRPr>
            </a:p>
          </p:txBody>
        </p:sp>
        <p:sp>
          <p:nvSpPr>
            <p:cNvPr id="6" name="Accolade ouvrante 5"/>
            <p:cNvSpPr/>
            <p:nvPr/>
          </p:nvSpPr>
          <p:spPr>
            <a:xfrm>
              <a:off x="1874519" y="4410551"/>
              <a:ext cx="426719" cy="1418629"/>
            </a:xfrm>
            <a:prstGeom prst="leftBrace">
              <a:avLst>
                <a:gd name="adj1" fmla="val 10824"/>
                <a:gd name="adj2" fmla="val 5000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endParaRPr>
            </a:p>
          </p:txBody>
        </p:sp>
      </p:grpSp>
      <p:grpSp>
        <p:nvGrpSpPr>
          <p:cNvPr id="46" name="Groupe 45"/>
          <p:cNvGrpSpPr/>
          <p:nvPr/>
        </p:nvGrpSpPr>
        <p:grpSpPr>
          <a:xfrm>
            <a:off x="110980" y="2814379"/>
            <a:ext cx="1816636" cy="760900"/>
            <a:chOff x="110980" y="2814379"/>
            <a:chExt cx="1816636" cy="760900"/>
          </a:xfrm>
        </p:grpSpPr>
        <p:sp>
          <p:nvSpPr>
            <p:cNvPr id="40" name="ZoneTexte 39"/>
            <p:cNvSpPr txBox="1"/>
            <p:nvPr/>
          </p:nvSpPr>
          <p:spPr>
            <a:xfrm>
              <a:off x="110980" y="2814379"/>
              <a:ext cx="1393479" cy="760900"/>
            </a:xfrm>
            <a:prstGeom prst="rect">
              <a:avLst/>
            </a:prstGeom>
            <a:noFill/>
            <a:ln w="38100">
              <a:solidFill>
                <a:srgbClr val="00B050"/>
              </a:solidFill>
            </a:ln>
          </p:spPr>
          <p:txBody>
            <a:bodyPr wrap="square" rtlCol="0">
              <a:noAutofit/>
            </a:bodyPr>
            <a:lstStyle/>
            <a:p>
              <a:r>
                <a:rPr lang="fr-FR" sz="2000" b="1" dirty="0" smtClean="0">
                  <a:solidFill>
                    <a:srgbClr val="064E91"/>
                  </a:solidFill>
                </a:rPr>
                <a:t>Livret de suivi</a:t>
              </a:r>
            </a:p>
            <a:p>
              <a:endParaRPr lang="fr-FR" sz="1600" b="1" dirty="0">
                <a:solidFill>
                  <a:srgbClr val="064E91"/>
                </a:solidFill>
              </a:endParaRPr>
            </a:p>
          </p:txBody>
        </p:sp>
        <p:sp>
          <p:nvSpPr>
            <p:cNvPr id="44" name="Flèche droite 43"/>
            <p:cNvSpPr/>
            <p:nvPr/>
          </p:nvSpPr>
          <p:spPr>
            <a:xfrm rot="10800000">
              <a:off x="1538894" y="3110195"/>
              <a:ext cx="388722" cy="169267"/>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7" name="Groupe 6"/>
          <p:cNvGrpSpPr/>
          <p:nvPr/>
        </p:nvGrpSpPr>
        <p:grpSpPr>
          <a:xfrm>
            <a:off x="1990054" y="2596012"/>
            <a:ext cx="6109238" cy="789871"/>
            <a:chOff x="1990054" y="2596012"/>
            <a:chExt cx="6109238" cy="789871"/>
          </a:xfrm>
        </p:grpSpPr>
        <p:sp>
          <p:nvSpPr>
            <p:cNvPr id="27" name="Flèche droite 26"/>
            <p:cNvSpPr/>
            <p:nvPr/>
          </p:nvSpPr>
          <p:spPr>
            <a:xfrm rot="5400000">
              <a:off x="3235402" y="2706259"/>
              <a:ext cx="389762" cy="169267"/>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4" name="ZoneTexte 23"/>
            <p:cNvSpPr txBox="1"/>
            <p:nvPr/>
          </p:nvSpPr>
          <p:spPr>
            <a:xfrm>
              <a:off x="1990054" y="2985773"/>
              <a:ext cx="6109238" cy="400110"/>
            </a:xfrm>
            <a:prstGeom prst="rect">
              <a:avLst/>
            </a:prstGeom>
            <a:solidFill>
              <a:schemeClr val="bg1"/>
            </a:solidFill>
            <a:ln w="38100">
              <a:solidFill>
                <a:srgbClr val="00B050"/>
              </a:solidFill>
            </a:ln>
          </p:spPr>
          <p:txBody>
            <a:bodyPr wrap="square" rtlCol="0">
              <a:spAutoFit/>
            </a:bodyPr>
            <a:lstStyle/>
            <a:p>
              <a:pPr algn="ctr"/>
              <a:r>
                <a:rPr lang="fr-FR" sz="2000" b="1" dirty="0" smtClean="0">
                  <a:solidFill>
                    <a:srgbClr val="064E91"/>
                  </a:solidFill>
                </a:rPr>
                <a:t>Formation aux compétences</a:t>
              </a:r>
            </a:p>
          </p:txBody>
        </p:sp>
      </p:grpSp>
      <p:grpSp>
        <p:nvGrpSpPr>
          <p:cNvPr id="11" name="Groupe 10"/>
          <p:cNvGrpSpPr/>
          <p:nvPr/>
        </p:nvGrpSpPr>
        <p:grpSpPr>
          <a:xfrm>
            <a:off x="2341336" y="2490196"/>
            <a:ext cx="6017650" cy="3000022"/>
            <a:chOff x="2339163" y="2590928"/>
            <a:chExt cx="6017650" cy="3000022"/>
          </a:xfrm>
          <a:solidFill>
            <a:schemeClr val="bg1"/>
          </a:solidFill>
        </p:grpSpPr>
        <p:sp>
          <p:nvSpPr>
            <p:cNvPr id="25" name="ZoneTexte 24"/>
            <p:cNvSpPr txBox="1"/>
            <p:nvPr/>
          </p:nvSpPr>
          <p:spPr>
            <a:xfrm>
              <a:off x="2339163" y="5190840"/>
              <a:ext cx="6017650" cy="400110"/>
            </a:xfrm>
            <a:prstGeom prst="rect">
              <a:avLst/>
            </a:prstGeom>
            <a:grpFill/>
            <a:ln w="38100">
              <a:solidFill>
                <a:srgbClr val="FF0000"/>
              </a:solidFill>
            </a:ln>
          </p:spPr>
          <p:txBody>
            <a:bodyPr wrap="square" rtlCol="0">
              <a:spAutoFit/>
            </a:bodyPr>
            <a:lstStyle/>
            <a:p>
              <a:r>
                <a:rPr lang="fr-FR" sz="2000" b="1" dirty="0" smtClean="0">
                  <a:solidFill>
                    <a:srgbClr val="064E91"/>
                  </a:solidFill>
                </a:rPr>
                <a:t>Contribution au fonctionnement d’un  service</a:t>
              </a:r>
              <a:endParaRPr lang="fr-FR" sz="1600" b="1" dirty="0">
                <a:solidFill>
                  <a:srgbClr val="064E91"/>
                </a:solidFill>
              </a:endParaRPr>
            </a:p>
          </p:txBody>
        </p:sp>
        <p:sp>
          <p:nvSpPr>
            <p:cNvPr id="37" name="Flèche droite 36"/>
            <p:cNvSpPr/>
            <p:nvPr/>
          </p:nvSpPr>
          <p:spPr>
            <a:xfrm rot="5400000">
              <a:off x="6958217" y="3792244"/>
              <a:ext cx="2599911" cy="197280"/>
            </a:xfrm>
            <a:prstGeom prst="rightArrow">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53" name="Groupe 52"/>
          <p:cNvGrpSpPr/>
          <p:nvPr/>
        </p:nvGrpSpPr>
        <p:grpSpPr>
          <a:xfrm>
            <a:off x="5565961" y="3990208"/>
            <a:ext cx="3533985" cy="1500011"/>
            <a:chOff x="5565961" y="4155541"/>
            <a:chExt cx="3533985" cy="1345080"/>
          </a:xfrm>
        </p:grpSpPr>
        <p:sp>
          <p:nvSpPr>
            <p:cNvPr id="42" name="ZoneTexte 41"/>
            <p:cNvSpPr txBox="1"/>
            <p:nvPr/>
          </p:nvSpPr>
          <p:spPr>
            <a:xfrm>
              <a:off x="8642746" y="4375463"/>
              <a:ext cx="457200" cy="870396"/>
            </a:xfrm>
            <a:prstGeom prst="rect">
              <a:avLst/>
            </a:prstGeom>
            <a:solidFill>
              <a:srgbClr val="FF0000"/>
            </a:solidFill>
          </p:spPr>
          <p:txBody>
            <a:bodyPr wrap="square" rtlCol="0" anchor="ctr" anchorCtr="0">
              <a:noAutofit/>
            </a:bodyPr>
            <a:lstStyle/>
            <a:p>
              <a:r>
                <a:rPr lang="fr-FR" dirty="0" smtClean="0">
                  <a:ln>
                    <a:solidFill>
                      <a:prstClr val="white"/>
                    </a:solidFill>
                  </a:ln>
                  <a:solidFill>
                    <a:prstClr val="white"/>
                  </a:solidFill>
                </a:rPr>
                <a:t>E6</a:t>
              </a:r>
              <a:endParaRPr lang="fr-FR" dirty="0">
                <a:ln>
                  <a:solidFill>
                    <a:prstClr val="white"/>
                  </a:solidFill>
                </a:ln>
                <a:solidFill>
                  <a:prstClr val="white"/>
                </a:solidFill>
              </a:endParaRPr>
            </a:p>
          </p:txBody>
        </p:sp>
        <p:sp>
          <p:nvSpPr>
            <p:cNvPr id="50" name="Accolade fermante 49"/>
            <p:cNvSpPr/>
            <p:nvPr/>
          </p:nvSpPr>
          <p:spPr>
            <a:xfrm>
              <a:off x="8356813" y="4155541"/>
              <a:ext cx="243105" cy="1345080"/>
            </a:xfrm>
            <a:prstGeom prst="rightBrace">
              <a:avLst>
                <a:gd name="adj1" fmla="val 0"/>
                <a:gd name="adj2" fmla="val 50000"/>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endParaRPr>
            </a:p>
          </p:txBody>
        </p:sp>
        <p:cxnSp>
          <p:nvCxnSpPr>
            <p:cNvPr id="52" name="Connecteur droit 51"/>
            <p:cNvCxnSpPr/>
            <p:nvPr/>
          </p:nvCxnSpPr>
          <p:spPr>
            <a:xfrm flipH="1">
              <a:off x="5565961" y="4155541"/>
              <a:ext cx="2829191" cy="0"/>
            </a:xfrm>
            <a:prstGeom prst="line">
              <a:avLst/>
            </a:prstGeom>
            <a:ln w="3810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grpSp>
        <p:nvGrpSpPr>
          <p:cNvPr id="59" name="Groupe 58"/>
          <p:cNvGrpSpPr/>
          <p:nvPr/>
        </p:nvGrpSpPr>
        <p:grpSpPr>
          <a:xfrm>
            <a:off x="7784585" y="5466448"/>
            <a:ext cx="1332599" cy="522797"/>
            <a:chOff x="7804086" y="5551959"/>
            <a:chExt cx="1332599" cy="522797"/>
          </a:xfrm>
        </p:grpSpPr>
        <p:sp>
          <p:nvSpPr>
            <p:cNvPr id="43" name="ZoneTexte 42"/>
            <p:cNvSpPr txBox="1"/>
            <p:nvPr/>
          </p:nvSpPr>
          <p:spPr>
            <a:xfrm>
              <a:off x="8679485" y="5551959"/>
              <a:ext cx="457200" cy="522797"/>
            </a:xfrm>
            <a:prstGeom prst="rect">
              <a:avLst/>
            </a:prstGeom>
            <a:solidFill>
              <a:srgbClr val="7030A0"/>
            </a:solidFill>
          </p:spPr>
          <p:txBody>
            <a:bodyPr wrap="square" rtlCol="0" anchor="ctr" anchorCtr="0">
              <a:noAutofit/>
            </a:bodyPr>
            <a:lstStyle/>
            <a:p>
              <a:r>
                <a:rPr lang="fr-FR" dirty="0" smtClean="0">
                  <a:ln>
                    <a:solidFill>
                      <a:prstClr val="white"/>
                    </a:solidFill>
                  </a:ln>
                  <a:solidFill>
                    <a:prstClr val="white"/>
                  </a:solidFill>
                </a:rPr>
                <a:t>E2</a:t>
              </a:r>
              <a:endParaRPr lang="fr-FR" dirty="0">
                <a:ln>
                  <a:solidFill>
                    <a:prstClr val="white"/>
                  </a:solidFill>
                </a:ln>
                <a:solidFill>
                  <a:prstClr val="white"/>
                </a:solidFill>
              </a:endParaRPr>
            </a:p>
          </p:txBody>
        </p:sp>
        <p:sp>
          <p:nvSpPr>
            <p:cNvPr id="58" name="Flèche droite 57"/>
            <p:cNvSpPr/>
            <p:nvPr/>
          </p:nvSpPr>
          <p:spPr>
            <a:xfrm>
              <a:off x="7804086" y="5829180"/>
              <a:ext cx="795831" cy="122886"/>
            </a:xfrm>
            <a:prstGeom prst="righ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39803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up)">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2333625"/>
            <a:ext cx="5410200" cy="3759200"/>
          </a:xfrm>
        </p:spPr>
      </p:pic>
      <p:sp>
        <p:nvSpPr>
          <p:cNvPr id="34819" name="ZoneTexte 4"/>
          <p:cNvSpPr txBox="1">
            <a:spLocks noChangeArrowheads="1"/>
          </p:cNvSpPr>
          <p:nvPr/>
        </p:nvSpPr>
        <p:spPr bwMode="auto">
          <a:xfrm>
            <a:off x="76200" y="241300"/>
            <a:ext cx="8793163"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endParaRPr lang="fr-FR" altLang="fr-FR" sz="2400" smtClean="0">
              <a:solidFill>
                <a:srgbClr val="C00000"/>
              </a:solidFill>
              <a:cs typeface="Arial" pitchFamily="34" charset="0"/>
            </a:endParaRPr>
          </a:p>
        </p:txBody>
      </p:sp>
      <p:sp>
        <p:nvSpPr>
          <p:cNvPr id="34820" name="ZoneTexte 5"/>
          <p:cNvSpPr txBox="1">
            <a:spLocks noChangeArrowheads="1"/>
          </p:cNvSpPr>
          <p:nvPr/>
        </p:nvSpPr>
        <p:spPr bwMode="auto">
          <a:xfrm>
            <a:off x="76200" y="152400"/>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fr-FR" altLang="fr-FR" sz="3200" b="1" smtClean="0">
                <a:solidFill>
                  <a:srgbClr val="FF6600"/>
                </a:solidFill>
                <a:cs typeface="Arial" pitchFamily="34" charset="0"/>
              </a:rPr>
              <a:t>Document professionnel</a:t>
            </a:r>
          </a:p>
        </p:txBody>
      </p:sp>
      <p:sp>
        <p:nvSpPr>
          <p:cNvPr id="34821" name="ZoneTexte 2"/>
          <p:cNvSpPr txBox="1">
            <a:spLocks noChangeArrowheads="1"/>
          </p:cNvSpPr>
          <p:nvPr/>
        </p:nvSpPr>
        <p:spPr bwMode="auto">
          <a:xfrm>
            <a:off x="320675" y="8382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2400" smtClean="0">
                <a:solidFill>
                  <a:prstClr val="black"/>
                </a:solidFill>
                <a:cs typeface="Arial" pitchFamily="34" charset="0"/>
              </a:rPr>
              <a:t>Exemple :</a:t>
            </a:r>
          </a:p>
          <a:p>
            <a:pPr eaLnBrk="1" fontAlgn="base" hangingPunct="1">
              <a:spcBef>
                <a:spcPct val="0"/>
              </a:spcBef>
              <a:spcAft>
                <a:spcPct val="0"/>
              </a:spcAft>
              <a:buClrTx/>
              <a:buSzTx/>
              <a:buFontTx/>
              <a:buNone/>
            </a:pPr>
            <a:endParaRPr lang="fr-FR" altLang="fr-FR" sz="2400" smtClean="0">
              <a:solidFill>
                <a:prstClr val="black"/>
              </a:solidFill>
              <a:cs typeface="Arial" pitchFamily="34" charset="0"/>
            </a:endParaRPr>
          </a:p>
          <a:p>
            <a:pPr eaLnBrk="1" fontAlgn="base" hangingPunct="1">
              <a:spcBef>
                <a:spcPct val="0"/>
              </a:spcBef>
              <a:spcAft>
                <a:spcPct val="0"/>
              </a:spcAft>
              <a:buClrTx/>
              <a:buSzTx/>
              <a:buFontTx/>
              <a:buNone/>
            </a:pPr>
            <a:r>
              <a:rPr lang="fr-FR" altLang="fr-FR" sz="2400" smtClean="0">
                <a:solidFill>
                  <a:prstClr val="black"/>
                </a:solidFill>
                <a:cs typeface="Arial" pitchFamily="34" charset="0"/>
              </a:rPr>
              <a:t>Synthèse et traduction de documentation</a:t>
            </a:r>
          </a:p>
        </p:txBody>
      </p:sp>
      <p:pic>
        <p:nvPicPr>
          <p:cNvPr id="532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75275" y="1328738"/>
            <a:ext cx="329565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ZoneTexte 7"/>
          <p:cNvSpPr txBox="1">
            <a:spLocks noChangeArrowheads="1"/>
          </p:cNvSpPr>
          <p:nvPr/>
        </p:nvSpPr>
        <p:spPr bwMode="auto">
          <a:xfrm>
            <a:off x="1851025" y="931863"/>
            <a:ext cx="2857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400" dirty="0" smtClean="0">
                <a:solidFill>
                  <a:prstClr val="black"/>
                </a:solidFill>
                <a:latin typeface="Arial" pitchFamily="34" charset="0"/>
                <a:cs typeface="Arial" pitchFamily="34" charset="0"/>
              </a:rPr>
              <a:t>Départ : document de 220 pages</a:t>
            </a:r>
          </a:p>
        </p:txBody>
      </p:sp>
      <p:sp>
        <p:nvSpPr>
          <p:cNvPr id="34824" name="ZoneTexte 7"/>
          <p:cNvSpPr txBox="1">
            <a:spLocks noChangeArrowheads="1"/>
          </p:cNvSpPr>
          <p:nvPr/>
        </p:nvSpPr>
        <p:spPr bwMode="auto">
          <a:xfrm>
            <a:off x="5518150" y="931863"/>
            <a:ext cx="278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074770"/>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FF0000"/>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rgbClr val="FF6600"/>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FFC40B"/>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rgbClr val="074770"/>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rgbClr val="074770"/>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fr-FR" altLang="fr-FR" sz="1400" dirty="0" smtClean="0">
                <a:solidFill>
                  <a:prstClr val="black"/>
                </a:solidFill>
                <a:latin typeface="Arial" pitchFamily="34" charset="0"/>
                <a:cs typeface="Arial" pitchFamily="34" charset="0"/>
              </a:rPr>
              <a:t>Arrivée : document de 41 pages</a:t>
            </a:r>
          </a:p>
        </p:txBody>
      </p:sp>
      <p:sp>
        <p:nvSpPr>
          <p:cNvPr id="9" name="Flèche droite 8"/>
          <p:cNvSpPr/>
          <p:nvPr/>
        </p:nvSpPr>
        <p:spPr>
          <a:xfrm>
            <a:off x="4740275" y="963097"/>
            <a:ext cx="70104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Tree>
    <p:extLst>
      <p:ext uri="{BB962C8B-B14F-4D97-AF65-F5344CB8AC3E}">
        <p14:creationId xmlns:p14="http://schemas.microsoft.com/office/powerpoint/2010/main" val="56953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05066" y="3049635"/>
            <a:ext cx="7901607" cy="2585323"/>
          </a:xfrm>
          <a:prstGeom prst="rect">
            <a:avLst/>
          </a:prstGeom>
          <a:noFill/>
        </p:spPr>
        <p:txBody>
          <a:bodyPr wrap="square" rtlCol="0">
            <a:spAutoFit/>
          </a:bodyPr>
          <a:lstStyle/>
          <a:p>
            <a:pPr marL="228600" indent="-228600" algn="ctr">
              <a:spcBef>
                <a:spcPts val="2000"/>
              </a:spcBef>
              <a:buClr>
                <a:srgbClr val="074770"/>
              </a:buClr>
              <a:buSzPct val="75000"/>
              <a:buFont typeface="Wingdings" pitchFamily="2" charset="2"/>
              <a:buChar char="n"/>
            </a:pPr>
            <a:r>
              <a:rPr lang="fr-FR" sz="4000" b="1" dirty="0" smtClean="0">
                <a:solidFill>
                  <a:srgbClr val="FF6600"/>
                </a:solidFill>
              </a:rPr>
              <a:t>Épreuve E6</a:t>
            </a:r>
          </a:p>
          <a:p>
            <a:pPr marL="228600" indent="-228600">
              <a:spcBef>
                <a:spcPts val="2000"/>
              </a:spcBef>
              <a:buClr>
                <a:srgbClr val="074770"/>
              </a:buClr>
              <a:buSzPct val="75000"/>
              <a:buFont typeface="Wingdings" pitchFamily="2" charset="2"/>
              <a:buChar char="n"/>
            </a:pPr>
            <a:r>
              <a:rPr lang="fr-FR" sz="2400" b="1" dirty="0" smtClean="0">
                <a:solidFill>
                  <a:srgbClr val="FF6600"/>
                </a:solidFill>
              </a:rPr>
              <a:t>- Organisation  </a:t>
            </a:r>
          </a:p>
          <a:p>
            <a:pPr marL="228600" indent="-228600">
              <a:spcBef>
                <a:spcPts val="2000"/>
              </a:spcBef>
              <a:buClr>
                <a:srgbClr val="074770"/>
              </a:buClr>
              <a:buSzPct val="75000"/>
              <a:buFont typeface="Wingdings" pitchFamily="2" charset="2"/>
              <a:buChar char="n"/>
            </a:pPr>
            <a:r>
              <a:rPr lang="fr-FR" sz="2400" b="1" dirty="0" smtClean="0">
                <a:solidFill>
                  <a:srgbClr val="FF6600"/>
                </a:solidFill>
              </a:rPr>
              <a:t>- Compétence évaluées</a:t>
            </a:r>
          </a:p>
          <a:p>
            <a:pPr marL="228600" indent="-228600">
              <a:spcBef>
                <a:spcPts val="2000"/>
              </a:spcBef>
              <a:buClr>
                <a:srgbClr val="074770"/>
              </a:buClr>
              <a:buSzPct val="75000"/>
              <a:buFont typeface="Wingdings" pitchFamily="2" charset="2"/>
              <a:buChar char="n"/>
            </a:pPr>
            <a:r>
              <a:rPr lang="fr-FR" sz="2400" b="1" dirty="0" smtClean="0">
                <a:solidFill>
                  <a:srgbClr val="FF6600"/>
                </a:solidFill>
              </a:rPr>
              <a:t>- Grille d’évaluation</a:t>
            </a:r>
            <a:endParaRPr lang="fr-FR" sz="1600" b="1" dirty="0">
              <a:solidFill>
                <a:srgbClr val="FF6600"/>
              </a:solidFill>
            </a:endParaRPr>
          </a:p>
        </p:txBody>
      </p:sp>
      <p:pic>
        <p:nvPicPr>
          <p:cNvPr id="3" name="Image 2" descr="Capture d’écran 2017-01-14 à 19.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
        <p:nvSpPr>
          <p:cNvPr id="8" name="Rectangle 7"/>
          <p:cNvSpPr/>
          <p:nvPr/>
        </p:nvSpPr>
        <p:spPr>
          <a:xfrm>
            <a:off x="1972416" y="2196237"/>
            <a:ext cx="5566909" cy="707886"/>
          </a:xfrm>
          <a:prstGeom prst="rect">
            <a:avLst/>
          </a:prstGeom>
        </p:spPr>
        <p:txBody>
          <a:bodyPr wrap="none">
            <a:spAutoFit/>
          </a:bodyPr>
          <a:lstStyle/>
          <a:p>
            <a:pPr lvl="0" algn="ctr"/>
            <a:r>
              <a:rPr lang="fr-FR" sz="4000" b="1" dirty="0">
                <a:solidFill>
                  <a:srgbClr val="FF6600"/>
                </a:solidFill>
              </a:rPr>
              <a:t>Stage métier et projet</a:t>
            </a:r>
          </a:p>
        </p:txBody>
      </p:sp>
    </p:spTree>
    <p:extLst>
      <p:ext uri="{BB962C8B-B14F-4D97-AF65-F5344CB8AC3E}">
        <p14:creationId xmlns:p14="http://schemas.microsoft.com/office/powerpoint/2010/main" val="1195895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48193" y="1997765"/>
            <a:ext cx="7714344" cy="389043"/>
          </a:xfrm>
          <a:prstGeom prst="rect">
            <a:avLst/>
          </a:prstGeom>
          <a:solidFill>
            <a:srgbClr val="FFC000"/>
          </a:solidFill>
        </p:spPr>
        <p:txBody>
          <a:bodyPr wrap="square" rtlCol="0" anchor="ctr" anchorCtr="0">
            <a:noAutofit/>
          </a:bodyPr>
          <a:lstStyle/>
          <a:p>
            <a:pPr algn="ctr"/>
            <a:r>
              <a:rPr lang="fr-FR" dirty="0" smtClean="0">
                <a:ln>
                  <a:solidFill>
                    <a:srgbClr val="336699"/>
                  </a:solidFill>
                </a:ln>
                <a:solidFill>
                  <a:srgbClr val="064E91"/>
                </a:solidFill>
              </a:rPr>
              <a:t>Projet</a:t>
            </a:r>
            <a:endParaRPr lang="fr-FR" dirty="0">
              <a:ln>
                <a:solidFill>
                  <a:srgbClr val="336699"/>
                </a:solidFill>
              </a:ln>
              <a:solidFill>
                <a:srgbClr val="064E91"/>
              </a:solidFill>
            </a:endParaRPr>
          </a:p>
        </p:txBody>
      </p:sp>
      <p:sp>
        <p:nvSpPr>
          <p:cNvPr id="4" name="Titre 3"/>
          <p:cNvSpPr>
            <a:spLocks noGrp="1"/>
          </p:cNvSpPr>
          <p:nvPr>
            <p:ph type="title"/>
          </p:nvPr>
        </p:nvSpPr>
        <p:spPr>
          <a:xfrm>
            <a:off x="155156" y="140533"/>
            <a:ext cx="8734844" cy="568529"/>
          </a:xfrm>
        </p:spPr>
        <p:txBody>
          <a:bodyPr/>
          <a:lstStyle/>
          <a:p>
            <a:pPr algn="ctr"/>
            <a:r>
              <a:rPr lang="fr-FR" b="1" dirty="0" smtClean="0"/>
              <a:t>Organisation épreuve 6</a:t>
            </a:r>
            <a:br>
              <a:rPr lang="fr-FR" b="1" dirty="0" smtClean="0"/>
            </a:br>
            <a:r>
              <a:rPr lang="fr-FR" sz="2800" b="1" dirty="0" smtClean="0"/>
              <a:t>« Contribution au fonctionnement d’un service »</a:t>
            </a:r>
            <a:endParaRPr lang="fr-FR" sz="2800" b="1" dirty="0"/>
          </a:p>
        </p:txBody>
      </p:sp>
      <p:sp>
        <p:nvSpPr>
          <p:cNvPr id="2" name="ZoneTexte 1"/>
          <p:cNvSpPr txBox="1"/>
          <p:nvPr/>
        </p:nvSpPr>
        <p:spPr>
          <a:xfrm>
            <a:off x="7850733" y="1997765"/>
            <a:ext cx="654280" cy="389043"/>
          </a:xfrm>
          <a:prstGeom prst="rect">
            <a:avLst/>
          </a:prstGeom>
          <a:solidFill>
            <a:srgbClr val="FF0000"/>
          </a:solidFill>
        </p:spPr>
        <p:txBody>
          <a:bodyPr wrap="square" rtlCol="0" anchor="ctr" anchorCtr="0">
            <a:noAutofit/>
          </a:bodyPr>
          <a:lstStyle/>
          <a:p>
            <a:r>
              <a:rPr lang="fr-FR" dirty="0" smtClean="0">
                <a:ln>
                  <a:solidFill>
                    <a:prstClr val="white"/>
                  </a:solidFill>
                </a:ln>
                <a:solidFill>
                  <a:prstClr val="white"/>
                </a:solidFill>
              </a:rPr>
              <a:t>E6</a:t>
            </a:r>
            <a:endParaRPr lang="fr-FR" dirty="0">
              <a:ln>
                <a:solidFill>
                  <a:prstClr val="white"/>
                </a:solidFill>
              </a:ln>
              <a:solidFill>
                <a:prstClr val="white"/>
              </a:solidFill>
            </a:endParaRPr>
          </a:p>
        </p:txBody>
      </p:sp>
      <p:graphicFrame>
        <p:nvGraphicFramePr>
          <p:cNvPr id="51" name="Espace réservé du contenu 8"/>
          <p:cNvGraphicFramePr>
            <a:graphicFrameLocks noGrp="1"/>
          </p:cNvGraphicFramePr>
          <p:nvPr>
            <p:ph sz="half" idx="1"/>
            <p:extLst>
              <p:ext uri="{D42A27DB-BD31-4B8C-83A1-F6EECF244321}">
                <p14:modId xmlns:p14="http://schemas.microsoft.com/office/powerpoint/2010/main" val="1379985825"/>
              </p:ext>
            </p:extLst>
          </p:nvPr>
        </p:nvGraphicFramePr>
        <p:xfrm>
          <a:off x="155156" y="1396965"/>
          <a:ext cx="8640000" cy="609600"/>
        </p:xfrm>
        <a:graphic>
          <a:graphicData uri="http://schemas.openxmlformats.org/drawingml/2006/table">
            <a:tbl>
              <a:tblPr firstRow="1" lastCol="1" bandCol="1">
                <a:tableStyleId>{284E427A-3D55-4303-BF80-6455036E1DE7}</a:tableStyleId>
              </a:tblPr>
              <a:tblGrid>
                <a:gridCol w="1440000"/>
                <a:gridCol w="1440000"/>
                <a:gridCol w="1440000"/>
                <a:gridCol w="1440000"/>
                <a:gridCol w="1440000"/>
                <a:gridCol w="1440000"/>
              </a:tblGrid>
              <a:tr h="293779">
                <a:tc gridSpan="6">
                  <a:txBody>
                    <a:bodyPr/>
                    <a:lstStyle/>
                    <a:p>
                      <a:pPr algn="ctr" fontAlgn="ctr"/>
                      <a:r>
                        <a:rPr lang="fr-FR" sz="2000" b="1" u="none" strike="noStrike" dirty="0" smtClean="0">
                          <a:solidFill>
                            <a:srgbClr val="FF6600"/>
                          </a:solidFill>
                          <a:effectLst/>
                        </a:rPr>
                        <a:t>2</a:t>
                      </a:r>
                      <a:r>
                        <a:rPr lang="fr-FR" sz="2000" b="1" u="none" strike="noStrike" baseline="30000" dirty="0" smtClean="0">
                          <a:solidFill>
                            <a:srgbClr val="FF6600"/>
                          </a:solidFill>
                          <a:effectLst/>
                        </a:rPr>
                        <a:t>ème</a:t>
                      </a:r>
                      <a:r>
                        <a:rPr lang="fr-FR" sz="2000" b="1" u="none" strike="noStrike" dirty="0" smtClean="0">
                          <a:solidFill>
                            <a:srgbClr val="FF6600"/>
                          </a:solidFill>
                          <a:effectLst/>
                        </a:rPr>
                        <a:t> année</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01783">
                <a:tc>
                  <a:txBody>
                    <a:bodyPr/>
                    <a:lstStyle/>
                    <a:p>
                      <a:pPr algn="ctr" fontAlgn="b"/>
                      <a:r>
                        <a:rPr lang="fr-FR" sz="2000" b="1" u="none" strike="noStrike" dirty="0">
                          <a:solidFill>
                            <a:srgbClr val="FF6600"/>
                          </a:solidFill>
                          <a:effectLst/>
                        </a:rPr>
                        <a:t>jan</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err="1">
                          <a:solidFill>
                            <a:srgbClr val="FF6600"/>
                          </a:solidFill>
                          <a:effectLst/>
                        </a:rPr>
                        <a:t>fév</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err="1">
                          <a:solidFill>
                            <a:srgbClr val="FF6600"/>
                          </a:solidFill>
                          <a:effectLst/>
                        </a:rPr>
                        <a:t>mar</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err="1">
                          <a:solidFill>
                            <a:srgbClr val="FF6600"/>
                          </a:solidFill>
                          <a:effectLst/>
                        </a:rPr>
                        <a:t>avr</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anchor="ctr">
                    <a:solidFill>
                      <a:srgbClr val="336699"/>
                    </a:solidFill>
                  </a:tcPr>
                </a:tc>
              </a:tr>
            </a:tbl>
          </a:graphicData>
        </a:graphic>
      </p:graphicFrame>
      <p:sp>
        <p:nvSpPr>
          <p:cNvPr id="61" name="ZoneTexte 60"/>
          <p:cNvSpPr txBox="1"/>
          <p:nvPr/>
        </p:nvSpPr>
        <p:spPr>
          <a:xfrm>
            <a:off x="155156" y="-709263"/>
            <a:ext cx="8436568" cy="707886"/>
          </a:xfrm>
          <a:prstGeom prst="rect">
            <a:avLst/>
          </a:prstGeom>
          <a:solidFill>
            <a:schemeClr val="bg1"/>
          </a:solidFill>
          <a:ln w="38100">
            <a:solidFill>
              <a:srgbClr val="0070C0"/>
            </a:solidFill>
          </a:ln>
        </p:spPr>
        <p:txBody>
          <a:bodyPr wrap="square" rtlCol="0">
            <a:spAutoFit/>
          </a:bodyPr>
          <a:lstStyle/>
          <a:p>
            <a:pPr algn="ctr"/>
            <a:r>
              <a:rPr lang="fr-FR" sz="2000" b="1" dirty="0" smtClean="0">
                <a:solidFill>
                  <a:srgbClr val="064E91"/>
                </a:solidFill>
              </a:rPr>
              <a:t>Proposition de répartition horaire  sur une base de 19 semaines </a:t>
            </a:r>
          </a:p>
          <a:p>
            <a:pPr algn="ctr"/>
            <a:r>
              <a:rPr lang="fr-FR" sz="2000" b="1" dirty="0" smtClean="0">
                <a:solidFill>
                  <a:srgbClr val="064E91"/>
                </a:solidFill>
              </a:rPr>
              <a:t>En moyenne (2 h/s SII et 1 h/s de Eco-gestion) </a:t>
            </a:r>
          </a:p>
        </p:txBody>
      </p:sp>
      <p:grpSp>
        <p:nvGrpSpPr>
          <p:cNvPr id="33" name="Groupe 32"/>
          <p:cNvGrpSpPr/>
          <p:nvPr/>
        </p:nvGrpSpPr>
        <p:grpSpPr>
          <a:xfrm>
            <a:off x="1092063" y="2378008"/>
            <a:ext cx="6562754" cy="786147"/>
            <a:chOff x="1042307" y="2444434"/>
            <a:chExt cx="6562754" cy="786147"/>
          </a:xfrm>
        </p:grpSpPr>
        <p:sp>
          <p:nvSpPr>
            <p:cNvPr id="60" name="ZoneTexte 59"/>
            <p:cNvSpPr txBox="1"/>
            <p:nvPr/>
          </p:nvSpPr>
          <p:spPr>
            <a:xfrm>
              <a:off x="1042307" y="2836333"/>
              <a:ext cx="6562754" cy="394248"/>
            </a:xfrm>
            <a:prstGeom prst="rect">
              <a:avLst/>
            </a:prstGeom>
            <a:noFill/>
            <a:ln w="38100">
              <a:solidFill>
                <a:srgbClr val="FF0000"/>
              </a:solidFill>
            </a:ln>
          </p:spPr>
          <p:txBody>
            <a:bodyPr wrap="square" rtlCol="0">
              <a:noAutofit/>
            </a:bodyPr>
            <a:lstStyle/>
            <a:p>
              <a:r>
                <a:rPr lang="fr-FR" sz="2000" b="1" dirty="0" smtClean="0">
                  <a:solidFill>
                    <a:srgbClr val="064E91"/>
                  </a:solidFill>
                </a:rPr>
                <a:t>Restitution du dossier 15 jours avant épreuve  </a:t>
              </a:r>
            </a:p>
            <a:p>
              <a:endParaRPr lang="fr-FR" sz="1600" b="1" dirty="0">
                <a:solidFill>
                  <a:srgbClr val="064E91"/>
                </a:solidFill>
              </a:endParaRPr>
            </a:p>
          </p:txBody>
        </p:sp>
        <p:sp>
          <p:nvSpPr>
            <p:cNvPr id="63" name="Flèche droite 62"/>
            <p:cNvSpPr/>
            <p:nvPr/>
          </p:nvSpPr>
          <p:spPr>
            <a:xfrm rot="16200000">
              <a:off x="7180512" y="2565919"/>
              <a:ext cx="391898" cy="148928"/>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
        <p:nvSpPr>
          <p:cNvPr id="55" name="ZoneTexte 54"/>
          <p:cNvSpPr txBox="1"/>
          <p:nvPr/>
        </p:nvSpPr>
        <p:spPr>
          <a:xfrm>
            <a:off x="7426217" y="2006565"/>
            <a:ext cx="457200" cy="380245"/>
          </a:xfrm>
          <a:prstGeom prst="rect">
            <a:avLst/>
          </a:prstGeom>
          <a:solidFill>
            <a:srgbClr val="FF6600"/>
          </a:solidFill>
        </p:spPr>
        <p:txBody>
          <a:bodyPr wrap="square" rtlCol="0" anchor="ctr" anchorCtr="0">
            <a:noAutofit/>
          </a:bodyPr>
          <a:lstStyle/>
          <a:p>
            <a:endParaRPr lang="fr-FR" dirty="0">
              <a:ln>
                <a:solidFill>
                  <a:prstClr val="white"/>
                </a:solidFill>
              </a:ln>
              <a:solidFill>
                <a:prstClr val="white"/>
              </a:solidFill>
            </a:endParaRPr>
          </a:p>
        </p:txBody>
      </p:sp>
      <p:grpSp>
        <p:nvGrpSpPr>
          <p:cNvPr id="3" name="Groupe 2"/>
          <p:cNvGrpSpPr/>
          <p:nvPr/>
        </p:nvGrpSpPr>
        <p:grpSpPr>
          <a:xfrm>
            <a:off x="3771371" y="2378007"/>
            <a:ext cx="4494898" cy="1870550"/>
            <a:chOff x="3771371" y="2378007"/>
            <a:chExt cx="4494898" cy="1870550"/>
          </a:xfrm>
        </p:grpSpPr>
        <p:sp>
          <p:nvSpPr>
            <p:cNvPr id="56" name="ZoneTexte 55"/>
            <p:cNvSpPr txBox="1"/>
            <p:nvPr/>
          </p:nvSpPr>
          <p:spPr>
            <a:xfrm>
              <a:off x="3771371" y="3521604"/>
              <a:ext cx="4494898" cy="726953"/>
            </a:xfrm>
            <a:prstGeom prst="rect">
              <a:avLst/>
            </a:prstGeom>
            <a:noFill/>
            <a:ln w="38100">
              <a:solidFill>
                <a:srgbClr val="FF6600"/>
              </a:solidFill>
            </a:ln>
          </p:spPr>
          <p:txBody>
            <a:bodyPr wrap="square" rtlCol="0">
              <a:noAutofit/>
            </a:bodyPr>
            <a:lstStyle/>
            <a:p>
              <a:r>
                <a:rPr lang="fr-FR" sz="2000" b="1" dirty="0" smtClean="0">
                  <a:solidFill>
                    <a:srgbClr val="064E91"/>
                  </a:solidFill>
                </a:rPr>
                <a:t>Exposé oral 30 minutes</a:t>
              </a:r>
            </a:p>
            <a:p>
              <a:r>
                <a:rPr lang="fr-FR" sz="2000" b="1" dirty="0" smtClean="0">
                  <a:solidFill>
                    <a:srgbClr val="064E91"/>
                  </a:solidFill>
                </a:rPr>
                <a:t>Entretien 20 minutes</a:t>
              </a:r>
            </a:p>
            <a:p>
              <a:endParaRPr lang="fr-FR" sz="2000" b="1" dirty="0" smtClean="0">
                <a:solidFill>
                  <a:srgbClr val="064E91"/>
                </a:solidFill>
              </a:endParaRPr>
            </a:p>
            <a:p>
              <a:endParaRPr lang="fr-FR" sz="1600" b="1" dirty="0">
                <a:solidFill>
                  <a:srgbClr val="064E91"/>
                </a:solidFill>
              </a:endParaRPr>
            </a:p>
          </p:txBody>
        </p:sp>
        <p:sp>
          <p:nvSpPr>
            <p:cNvPr id="64" name="Flèche droite 63"/>
            <p:cNvSpPr/>
            <p:nvPr/>
          </p:nvSpPr>
          <p:spPr>
            <a:xfrm rot="16200000">
              <a:off x="7624630" y="2891763"/>
              <a:ext cx="1135659" cy="108147"/>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
        <p:nvSpPr>
          <p:cNvPr id="30" name="ZoneTexte 29"/>
          <p:cNvSpPr txBox="1"/>
          <p:nvPr/>
        </p:nvSpPr>
        <p:spPr>
          <a:xfrm>
            <a:off x="3930839" y="4634220"/>
            <a:ext cx="4268349" cy="945561"/>
          </a:xfrm>
          <a:prstGeom prst="rect">
            <a:avLst/>
          </a:prstGeom>
          <a:noFill/>
          <a:ln w="38100">
            <a:solidFill>
              <a:srgbClr val="FF6600"/>
            </a:solidFill>
          </a:ln>
        </p:spPr>
        <p:txBody>
          <a:bodyPr wrap="square" rtlCol="0">
            <a:noAutofit/>
          </a:bodyPr>
          <a:lstStyle/>
          <a:p>
            <a:r>
              <a:rPr lang="fr-FR" sz="2000" b="1" dirty="0" smtClean="0">
                <a:solidFill>
                  <a:srgbClr val="064E91"/>
                </a:solidFill>
              </a:rPr>
              <a:t>Composition du jury</a:t>
            </a:r>
          </a:p>
          <a:p>
            <a:pPr marL="628650" lvl="1" indent="-171450">
              <a:buFont typeface="Arial" panose="020B0604020202020204" pitchFamily="34" charset="0"/>
              <a:buChar char="•"/>
            </a:pPr>
            <a:r>
              <a:rPr lang="fr-FR" sz="1200" b="1" dirty="0" smtClean="0">
                <a:solidFill>
                  <a:srgbClr val="064E91"/>
                </a:solidFill>
              </a:rPr>
              <a:t>Un enseignant ou formateur de la spécialité</a:t>
            </a:r>
          </a:p>
          <a:p>
            <a:pPr marL="628650" lvl="1" indent="-171450">
              <a:buFont typeface="Arial" panose="020B0604020202020204" pitchFamily="34" charset="0"/>
              <a:buChar char="•"/>
            </a:pPr>
            <a:r>
              <a:rPr lang="fr-FR" sz="1200" b="1" dirty="0" smtClean="0">
                <a:solidFill>
                  <a:srgbClr val="064E91"/>
                </a:solidFill>
              </a:rPr>
              <a:t>Un enseignant d’économie gestion</a:t>
            </a:r>
          </a:p>
          <a:p>
            <a:pPr marL="628650" lvl="1" indent="-171450">
              <a:buFont typeface="Arial" panose="020B0604020202020204" pitchFamily="34" charset="0"/>
              <a:buChar char="•"/>
            </a:pPr>
            <a:r>
              <a:rPr lang="fr-FR" sz="1200" b="1" dirty="0" smtClean="0">
                <a:solidFill>
                  <a:srgbClr val="064E91"/>
                </a:solidFill>
              </a:rPr>
              <a:t>Un professionnel</a:t>
            </a:r>
          </a:p>
          <a:p>
            <a:endParaRPr lang="fr-FR" sz="2000" b="1" dirty="0" smtClean="0">
              <a:solidFill>
                <a:srgbClr val="064E91"/>
              </a:solidFill>
            </a:endParaRPr>
          </a:p>
          <a:p>
            <a:endParaRPr lang="fr-FR" sz="1600" b="1" dirty="0">
              <a:solidFill>
                <a:srgbClr val="064E91"/>
              </a:solidFill>
            </a:endParaRPr>
          </a:p>
        </p:txBody>
      </p:sp>
      <p:pic>
        <p:nvPicPr>
          <p:cNvPr id="6" name="Image 5"/>
          <p:cNvPicPr>
            <a:picLocks noChangeAspect="1"/>
          </p:cNvPicPr>
          <p:nvPr/>
        </p:nvPicPr>
        <p:blipFill>
          <a:blip r:embed="rId3"/>
          <a:stretch>
            <a:fillRect/>
          </a:stretch>
        </p:blipFill>
        <p:spPr>
          <a:xfrm>
            <a:off x="74719" y="3390900"/>
            <a:ext cx="3552825" cy="2667000"/>
          </a:xfrm>
          <a:prstGeom prst="rect">
            <a:avLst/>
          </a:prstGeom>
        </p:spPr>
      </p:pic>
    </p:spTree>
    <p:extLst>
      <p:ext uri="{BB962C8B-B14F-4D97-AF65-F5344CB8AC3E}">
        <p14:creationId xmlns:p14="http://schemas.microsoft.com/office/powerpoint/2010/main" val="11620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40533"/>
            <a:ext cx="8779934" cy="947534"/>
          </a:xfrm>
        </p:spPr>
        <p:txBody>
          <a:bodyPr/>
          <a:lstStyle/>
          <a:p>
            <a:pPr algn="ctr"/>
            <a:r>
              <a:rPr lang="fr-FR" b="1" dirty="0"/>
              <a:t>É</a:t>
            </a:r>
            <a:r>
              <a:rPr lang="fr-FR" b="1" dirty="0"/>
              <a:t>valuation</a:t>
            </a:r>
            <a:r>
              <a:rPr lang="fr-FR" b="1" dirty="0" smtClean="0"/>
              <a:t> </a:t>
            </a:r>
            <a:r>
              <a:rPr lang="fr-FR" b="1" dirty="0" smtClean="0"/>
              <a:t>épreuve </a:t>
            </a:r>
            <a:r>
              <a:rPr lang="fr-FR" b="1" dirty="0"/>
              <a:t>6</a:t>
            </a:r>
            <a:br>
              <a:rPr lang="fr-FR" b="1" dirty="0"/>
            </a:br>
            <a:r>
              <a:rPr lang="fr-FR" sz="2800" b="1" dirty="0"/>
              <a:t>« Contribution au fonctionnement d’un service »</a:t>
            </a:r>
            <a:endParaRPr lang="fr-FR" dirty="0"/>
          </a:p>
        </p:txBody>
      </p:sp>
      <p:sp>
        <p:nvSpPr>
          <p:cNvPr id="3" name="Espace réservé du contenu 2"/>
          <p:cNvSpPr>
            <a:spLocks noGrp="1"/>
          </p:cNvSpPr>
          <p:nvPr>
            <p:ph idx="1"/>
          </p:nvPr>
        </p:nvSpPr>
        <p:spPr>
          <a:xfrm>
            <a:off x="143934" y="1227868"/>
            <a:ext cx="8779934" cy="2078466"/>
          </a:xfrm>
        </p:spPr>
        <p:txBody>
          <a:bodyPr/>
          <a:lstStyle/>
          <a:p>
            <a:pPr marL="0" lvl="0" indent="0" algn="just">
              <a:spcBef>
                <a:spcPts val="1200"/>
              </a:spcBef>
              <a:spcAft>
                <a:spcPts val="0"/>
              </a:spcAft>
              <a:buNone/>
              <a:tabLst>
                <a:tab pos="228600" algn="l"/>
              </a:tabLst>
            </a:pPr>
            <a:r>
              <a:rPr lang="fr-FR" sz="2400" b="1" kern="800" dirty="0">
                <a:solidFill>
                  <a:srgbClr val="FF6600"/>
                </a:solidFill>
                <a:latin typeface="Arial"/>
                <a:ea typeface="Arial Unicode MS"/>
                <a:cs typeface="Arial"/>
              </a:rPr>
              <a:t>Objectif de </a:t>
            </a:r>
            <a:r>
              <a:rPr lang="fr-FR" sz="2400" b="1" kern="800" dirty="0" smtClean="0">
                <a:solidFill>
                  <a:srgbClr val="FF6600"/>
                </a:solidFill>
                <a:latin typeface="Arial"/>
                <a:ea typeface="Arial Unicode MS"/>
                <a:cs typeface="Arial"/>
              </a:rPr>
              <a:t>l’épreuve:</a:t>
            </a:r>
          </a:p>
          <a:p>
            <a:pPr marL="0" indent="0" algn="just">
              <a:spcBef>
                <a:spcPts val="1200"/>
              </a:spcBef>
              <a:buNone/>
              <a:tabLst>
                <a:tab pos="228600" algn="l"/>
              </a:tabLst>
            </a:pPr>
            <a:r>
              <a:rPr lang="fr-FR" sz="2200" b="1" kern="800" dirty="0" smtClean="0">
                <a:solidFill>
                  <a:srgbClr val="336699"/>
                </a:solidFill>
                <a:latin typeface="Arial"/>
                <a:ea typeface="Arial Unicode MS"/>
                <a:cs typeface="Tahoma"/>
              </a:rPr>
              <a:t>Valider </a:t>
            </a:r>
            <a:r>
              <a:rPr lang="fr-FR" sz="2200" b="1" kern="800" dirty="0">
                <a:solidFill>
                  <a:srgbClr val="336699"/>
                </a:solidFill>
                <a:latin typeface="Arial"/>
                <a:ea typeface="Arial Unicode MS"/>
                <a:cs typeface="Tahoma"/>
              </a:rPr>
              <a:t>tout ou partie </a:t>
            </a:r>
            <a:r>
              <a:rPr lang="fr-FR" sz="2200" b="1" kern="800" dirty="0" smtClean="0">
                <a:solidFill>
                  <a:srgbClr val="336699"/>
                </a:solidFill>
                <a:latin typeface="Arial"/>
                <a:ea typeface="Arial Unicode MS"/>
                <a:cs typeface="Tahoma"/>
              </a:rPr>
              <a:t>des indicateurs des </a:t>
            </a:r>
            <a:r>
              <a:rPr lang="fr-FR" sz="2200" b="1" kern="800" dirty="0">
                <a:solidFill>
                  <a:srgbClr val="336699"/>
                </a:solidFill>
                <a:latin typeface="Arial"/>
                <a:ea typeface="Arial Unicode MS"/>
                <a:cs typeface="Tahoma"/>
              </a:rPr>
              <a:t>compétences :</a:t>
            </a:r>
            <a:endParaRPr lang="fr-FR" sz="2200" b="1" kern="800" dirty="0">
              <a:solidFill>
                <a:srgbClr val="336699"/>
              </a:solidFill>
              <a:latin typeface="Times New Roman"/>
              <a:ea typeface="Arial Unicode MS"/>
              <a:cs typeface="Tahoma"/>
            </a:endParaRPr>
          </a:p>
          <a:p>
            <a:pPr marL="342900" lvl="0" indent="-342900">
              <a:spcBef>
                <a:spcPts val="600"/>
              </a:spcBef>
              <a:spcAft>
                <a:spcPts val="0"/>
              </a:spcAft>
              <a:buFont typeface="Symbol"/>
              <a:buChar char=""/>
              <a:tabLst>
                <a:tab pos="457200" algn="l"/>
              </a:tabLst>
            </a:pPr>
            <a:r>
              <a:rPr lang="fr-FR" b="1" kern="800" dirty="0">
                <a:solidFill>
                  <a:srgbClr val="336699"/>
                </a:solidFill>
                <a:ea typeface="Arial Unicode MS"/>
                <a:cs typeface="Tahoma"/>
              </a:rPr>
              <a:t>C1.2 : </a:t>
            </a:r>
            <a:r>
              <a:rPr lang="fr-FR" sz="1800" b="1" kern="800" dirty="0">
                <a:solidFill>
                  <a:srgbClr val="336699"/>
                </a:solidFill>
                <a:ea typeface="Arial Unicode MS"/>
                <a:cs typeface="Tahoma"/>
              </a:rPr>
              <a:t>Échanger en interne et en externe avec un tiers y compris en langue anglaise.</a:t>
            </a:r>
          </a:p>
          <a:p>
            <a:pPr marL="342900" lvl="0" indent="-342900">
              <a:lnSpc>
                <a:spcPts val="1200"/>
              </a:lnSpc>
              <a:spcAft>
                <a:spcPts val="0"/>
              </a:spcAft>
              <a:buFont typeface="Symbol"/>
              <a:buChar char=""/>
              <a:tabLst>
                <a:tab pos="457200" algn="l"/>
              </a:tabLst>
            </a:pPr>
            <a:r>
              <a:rPr lang="fr-FR" b="1" kern="800" dirty="0">
                <a:solidFill>
                  <a:srgbClr val="336699"/>
                </a:solidFill>
                <a:ea typeface="Arial Unicode MS"/>
                <a:cs typeface="Tahoma"/>
              </a:rPr>
              <a:t>C5.3 : </a:t>
            </a:r>
            <a:r>
              <a:rPr lang="fr-FR" sz="1800" b="1" kern="800" dirty="0">
                <a:solidFill>
                  <a:srgbClr val="336699"/>
                </a:solidFill>
                <a:ea typeface="Arial Unicode MS"/>
                <a:cs typeface="Tahoma"/>
              </a:rPr>
              <a:t>Réaliser un document professionnel</a:t>
            </a:r>
            <a:r>
              <a:rPr lang="fr-FR" b="1" kern="800" dirty="0" smtClean="0">
                <a:solidFill>
                  <a:srgbClr val="336699"/>
                </a:solidFill>
                <a:ea typeface="Arial Unicode MS"/>
                <a:cs typeface="Tahoma"/>
              </a:rPr>
              <a:t>.</a:t>
            </a:r>
            <a:endParaRPr lang="fr-FR" b="1" dirty="0">
              <a:solidFill>
                <a:srgbClr val="336699"/>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065717034"/>
              </p:ext>
            </p:extLst>
          </p:nvPr>
        </p:nvGraphicFramePr>
        <p:xfrm>
          <a:off x="143934" y="3877935"/>
          <a:ext cx="8661399" cy="2149856"/>
        </p:xfrm>
        <a:graphic>
          <a:graphicData uri="http://schemas.openxmlformats.org/drawingml/2006/table">
            <a:tbl>
              <a:tblPr bandRow="1"/>
              <a:tblGrid>
                <a:gridCol w="1160052"/>
                <a:gridCol w="7501347"/>
              </a:tblGrid>
              <a:tr h="292100">
                <a:tc>
                  <a:txBody>
                    <a:bodyPr/>
                    <a:lstStyle/>
                    <a:p>
                      <a:pPr algn="ctr">
                        <a:spcAft>
                          <a:spcPts val="0"/>
                        </a:spcAft>
                      </a:pPr>
                      <a:r>
                        <a:rPr lang="fr-FR" sz="1400" b="1" kern="800" dirty="0">
                          <a:solidFill>
                            <a:srgbClr val="336699"/>
                          </a:solidFill>
                          <a:effectLst/>
                          <a:latin typeface="Arial"/>
                          <a:ea typeface="Arial Unicode MS"/>
                          <a:cs typeface="Tahoma"/>
                        </a:rPr>
                        <a:t>A3-T1</a:t>
                      </a:r>
                      <a:endParaRPr lang="fr-FR" sz="1400" b="1" kern="800" dirty="0">
                        <a:solidFill>
                          <a:srgbClr val="336699"/>
                        </a:solidFill>
                        <a:effectLst/>
                        <a:latin typeface="Times New Roman"/>
                        <a:ea typeface="Arial Unicode MS"/>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905">
                        <a:lnSpc>
                          <a:spcPct val="115000"/>
                        </a:lnSpc>
                        <a:spcBef>
                          <a:spcPts val="300"/>
                        </a:spcBef>
                        <a:spcAft>
                          <a:spcPts val="300"/>
                        </a:spcAft>
                      </a:pPr>
                      <a:r>
                        <a:rPr lang="fr-FR" sz="1400" b="1" dirty="0">
                          <a:solidFill>
                            <a:srgbClr val="336699"/>
                          </a:solidFill>
                          <a:effectLst/>
                          <a:latin typeface="Arial"/>
                          <a:ea typeface="Arial Unicode MS"/>
                          <a:cs typeface="Times New Roman"/>
                        </a:rPr>
                        <a:t>Communiquer avec le client.</a:t>
                      </a:r>
                      <a:endParaRPr lang="fr-FR" sz="1400" b="1" dirty="0">
                        <a:solidFill>
                          <a:srgbClr val="336699"/>
                        </a:solidFill>
                        <a:effectLst/>
                        <a:latin typeface="Calibri"/>
                        <a:ea typeface="Arial Unicode MS"/>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lgn="ctr">
                        <a:spcAft>
                          <a:spcPts val="0"/>
                        </a:spcAft>
                      </a:pPr>
                      <a:r>
                        <a:rPr lang="fr-FR" sz="1400" b="1" kern="800" dirty="0">
                          <a:solidFill>
                            <a:srgbClr val="336699"/>
                          </a:solidFill>
                          <a:effectLst/>
                          <a:latin typeface="Arial"/>
                          <a:ea typeface="Arial Unicode MS"/>
                          <a:cs typeface="Tahoma"/>
                        </a:rPr>
                        <a:t>A3-T2</a:t>
                      </a:r>
                      <a:endParaRPr lang="fr-FR" sz="1400" b="1" kern="800" dirty="0">
                        <a:solidFill>
                          <a:srgbClr val="336699"/>
                        </a:solidFill>
                        <a:effectLst/>
                        <a:latin typeface="Times New Roman"/>
                        <a:ea typeface="Arial Unicode MS"/>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905">
                        <a:lnSpc>
                          <a:spcPct val="115000"/>
                        </a:lnSpc>
                        <a:spcBef>
                          <a:spcPts val="300"/>
                        </a:spcBef>
                        <a:spcAft>
                          <a:spcPts val="300"/>
                        </a:spcAft>
                      </a:pPr>
                      <a:r>
                        <a:rPr lang="fr-FR" sz="1400" b="1" dirty="0">
                          <a:solidFill>
                            <a:srgbClr val="336699"/>
                          </a:solidFill>
                          <a:effectLst/>
                          <a:latin typeface="Arial"/>
                          <a:ea typeface="Arial Unicode MS"/>
                          <a:cs typeface="Times New Roman"/>
                        </a:rPr>
                        <a:t>Communiquer avec la hiérarchie.</a:t>
                      </a:r>
                      <a:endParaRPr lang="fr-FR" sz="1400" b="1" dirty="0">
                        <a:solidFill>
                          <a:srgbClr val="336699"/>
                        </a:solidFill>
                        <a:effectLst/>
                        <a:latin typeface="Calibri"/>
                        <a:ea typeface="Arial Unicode MS"/>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lgn="ctr">
                        <a:spcAft>
                          <a:spcPts val="0"/>
                        </a:spcAft>
                      </a:pPr>
                      <a:r>
                        <a:rPr lang="fr-FR" sz="1400" b="1" kern="800">
                          <a:solidFill>
                            <a:srgbClr val="336699"/>
                          </a:solidFill>
                          <a:effectLst/>
                          <a:latin typeface="Arial"/>
                          <a:ea typeface="Arial Unicode MS"/>
                          <a:cs typeface="Tahoma"/>
                        </a:rPr>
                        <a:t>A3-T3</a:t>
                      </a:r>
                      <a:endParaRPr lang="fr-FR" sz="1400" b="1" kern="800">
                        <a:solidFill>
                          <a:srgbClr val="336699"/>
                        </a:solidFill>
                        <a:effectLst/>
                        <a:latin typeface="Times New Roman"/>
                        <a:ea typeface="Arial Unicode MS"/>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905">
                        <a:lnSpc>
                          <a:spcPct val="115000"/>
                        </a:lnSpc>
                        <a:spcBef>
                          <a:spcPts val="300"/>
                        </a:spcBef>
                        <a:spcAft>
                          <a:spcPts val="300"/>
                        </a:spcAft>
                      </a:pPr>
                      <a:r>
                        <a:rPr lang="fr-FR" sz="1400" b="1" dirty="0">
                          <a:solidFill>
                            <a:srgbClr val="336699"/>
                          </a:solidFill>
                          <a:effectLst/>
                          <a:latin typeface="Arial"/>
                          <a:ea typeface="Arial Unicode MS"/>
                          <a:cs typeface="Times New Roman"/>
                        </a:rPr>
                        <a:t>Communiquer avec les autres interlocuteurs (par exemple : services de l'entreprise, support technique des constructeurs, expert en assurance).</a:t>
                      </a:r>
                      <a:endParaRPr lang="fr-FR" sz="1400" b="1" dirty="0">
                        <a:solidFill>
                          <a:srgbClr val="336699"/>
                        </a:solidFill>
                        <a:effectLst/>
                        <a:latin typeface="Calibri"/>
                        <a:ea typeface="Arial Unicode MS"/>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lgn="ctr">
                        <a:spcAft>
                          <a:spcPts val="0"/>
                        </a:spcAft>
                      </a:pPr>
                      <a:r>
                        <a:rPr lang="fr-FR" sz="1400" b="1" kern="800">
                          <a:solidFill>
                            <a:srgbClr val="336699"/>
                          </a:solidFill>
                          <a:effectLst/>
                          <a:latin typeface="Arial"/>
                          <a:ea typeface="Arial Unicode MS"/>
                          <a:cs typeface="Tahoma"/>
                        </a:rPr>
                        <a:t>A4-T1</a:t>
                      </a:r>
                      <a:endParaRPr lang="fr-FR" sz="1400" b="1" kern="800">
                        <a:solidFill>
                          <a:srgbClr val="336699"/>
                        </a:solidFill>
                        <a:effectLst/>
                        <a:latin typeface="Times New Roman"/>
                        <a:ea typeface="Arial Unicode MS"/>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905">
                        <a:lnSpc>
                          <a:spcPct val="115000"/>
                        </a:lnSpc>
                        <a:spcBef>
                          <a:spcPts val="300"/>
                        </a:spcBef>
                        <a:spcAft>
                          <a:spcPts val="300"/>
                        </a:spcAft>
                      </a:pPr>
                      <a:r>
                        <a:rPr lang="fr-FR" sz="1400" b="1" dirty="0">
                          <a:solidFill>
                            <a:srgbClr val="336699"/>
                          </a:solidFill>
                          <a:effectLst/>
                          <a:latin typeface="Arial"/>
                          <a:ea typeface="Arial Unicode MS"/>
                          <a:cs typeface="Times New Roman"/>
                        </a:rPr>
                        <a:t>Contribuer à la politique qualité, hygiène, sécurité et environnementale (HQSE).</a:t>
                      </a:r>
                      <a:endParaRPr lang="fr-FR" sz="1400" b="1" dirty="0">
                        <a:solidFill>
                          <a:srgbClr val="336699"/>
                        </a:solidFill>
                        <a:effectLst/>
                        <a:latin typeface="Calibri"/>
                        <a:ea typeface="Arial Unicode MS"/>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lgn="ctr">
                        <a:spcAft>
                          <a:spcPts val="0"/>
                        </a:spcAft>
                      </a:pPr>
                      <a:r>
                        <a:rPr lang="fr-FR" sz="1400" b="1" kern="800">
                          <a:solidFill>
                            <a:srgbClr val="336699"/>
                          </a:solidFill>
                          <a:effectLst/>
                          <a:latin typeface="Arial"/>
                          <a:ea typeface="Arial Unicode MS"/>
                          <a:cs typeface="Tahoma"/>
                        </a:rPr>
                        <a:t>A4-T2</a:t>
                      </a:r>
                      <a:endParaRPr lang="fr-FR" sz="1400" b="1" kern="800">
                        <a:solidFill>
                          <a:srgbClr val="336699"/>
                        </a:solidFill>
                        <a:effectLst/>
                        <a:latin typeface="Times New Roman"/>
                        <a:ea typeface="Arial Unicode MS"/>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905">
                        <a:lnSpc>
                          <a:spcPct val="115000"/>
                        </a:lnSpc>
                        <a:spcBef>
                          <a:spcPts val="300"/>
                        </a:spcBef>
                        <a:spcAft>
                          <a:spcPts val="300"/>
                        </a:spcAft>
                      </a:pPr>
                      <a:r>
                        <a:rPr lang="fr-FR" sz="1400" b="1" dirty="0">
                          <a:solidFill>
                            <a:srgbClr val="336699"/>
                          </a:solidFill>
                          <a:effectLst/>
                          <a:latin typeface="Arial"/>
                          <a:ea typeface="Arial Unicode MS"/>
                          <a:cs typeface="Times New Roman"/>
                        </a:rPr>
                        <a:t>Prendre en compte les aspects économiques, juridiques et organisationnels des activités.</a:t>
                      </a:r>
                      <a:endParaRPr lang="fr-FR" sz="1400" b="1" dirty="0">
                        <a:solidFill>
                          <a:srgbClr val="336699"/>
                        </a:solidFill>
                        <a:effectLst/>
                        <a:latin typeface="Calibri"/>
                        <a:ea typeface="Arial Unicode MS"/>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algn="ctr">
                        <a:spcAft>
                          <a:spcPts val="0"/>
                        </a:spcAft>
                      </a:pPr>
                      <a:r>
                        <a:rPr lang="fr-FR" sz="1400" b="1" kern="800">
                          <a:solidFill>
                            <a:srgbClr val="336699"/>
                          </a:solidFill>
                          <a:effectLst/>
                          <a:latin typeface="Arial"/>
                          <a:ea typeface="Arial Unicode MS"/>
                          <a:cs typeface="Tahoma"/>
                        </a:rPr>
                        <a:t>A4-T3</a:t>
                      </a:r>
                      <a:endParaRPr lang="fr-FR" sz="1400" b="1" kern="800">
                        <a:solidFill>
                          <a:srgbClr val="336699"/>
                        </a:solidFill>
                        <a:effectLst/>
                        <a:latin typeface="Times New Roman"/>
                        <a:ea typeface="Arial Unicode MS"/>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905">
                        <a:lnSpc>
                          <a:spcPct val="115000"/>
                        </a:lnSpc>
                        <a:spcBef>
                          <a:spcPts val="300"/>
                        </a:spcBef>
                        <a:spcAft>
                          <a:spcPts val="300"/>
                        </a:spcAft>
                      </a:pPr>
                      <a:r>
                        <a:rPr lang="fr-FR" sz="1400" b="1" dirty="0">
                          <a:solidFill>
                            <a:srgbClr val="336699"/>
                          </a:solidFill>
                          <a:effectLst/>
                          <a:latin typeface="Arial"/>
                          <a:ea typeface="Arial Unicode MS"/>
                          <a:cs typeface="Times New Roman"/>
                        </a:rPr>
                        <a:t>Développer une expertise technique spécifique.</a:t>
                      </a:r>
                      <a:endParaRPr lang="fr-FR" sz="1400" b="1" dirty="0">
                        <a:solidFill>
                          <a:srgbClr val="336699"/>
                        </a:solidFill>
                        <a:effectLst/>
                        <a:latin typeface="Calibri"/>
                        <a:ea typeface="Arial Unicode MS"/>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Espace réservé du contenu 2"/>
          <p:cNvSpPr txBox="1">
            <a:spLocks/>
          </p:cNvSpPr>
          <p:nvPr/>
        </p:nvSpPr>
        <p:spPr>
          <a:xfrm>
            <a:off x="143934" y="3400070"/>
            <a:ext cx="8779934" cy="465466"/>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just">
              <a:spcBef>
                <a:spcPts val="1200"/>
              </a:spcBef>
              <a:buFont typeface="Wingdings" pitchFamily="2" charset="2"/>
              <a:buNone/>
              <a:tabLst>
                <a:tab pos="228600" algn="l"/>
              </a:tabLst>
            </a:pPr>
            <a:r>
              <a:rPr lang="fr-FR" sz="2400" b="1" kern="800" dirty="0" smtClean="0">
                <a:solidFill>
                  <a:srgbClr val="FF6600"/>
                </a:solidFill>
                <a:latin typeface="Arial"/>
                <a:ea typeface="Arial Unicode MS"/>
                <a:cs typeface="Arial"/>
              </a:rPr>
              <a:t>Relation avec les tâches professionnelles :</a:t>
            </a:r>
            <a:endParaRPr lang="fr-FR" b="1" dirty="0">
              <a:solidFill>
                <a:srgbClr val="336699"/>
              </a:solidFill>
            </a:endParaRPr>
          </a:p>
        </p:txBody>
      </p:sp>
    </p:spTree>
    <p:extLst>
      <p:ext uri="{BB962C8B-B14F-4D97-AF65-F5344CB8AC3E}">
        <p14:creationId xmlns:p14="http://schemas.microsoft.com/office/powerpoint/2010/main" val="38369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40533"/>
            <a:ext cx="8779934" cy="947534"/>
          </a:xfrm>
        </p:spPr>
        <p:txBody>
          <a:bodyPr/>
          <a:lstStyle/>
          <a:p>
            <a:pPr algn="ctr"/>
            <a:r>
              <a:rPr lang="fr-FR" b="1" dirty="0" smtClean="0"/>
              <a:t>Évaluation épreuve </a:t>
            </a:r>
            <a:r>
              <a:rPr lang="fr-FR" b="1" dirty="0"/>
              <a:t>6</a:t>
            </a:r>
            <a:br>
              <a:rPr lang="fr-FR" b="1" dirty="0"/>
            </a:br>
            <a:r>
              <a:rPr lang="fr-FR" sz="2800" b="1" dirty="0"/>
              <a:t>« Contribution au fonctionnement d’un service »</a:t>
            </a:r>
            <a:endParaRPr lang="fr-FR" dirty="0"/>
          </a:p>
        </p:txBody>
      </p:sp>
      <p:sp>
        <p:nvSpPr>
          <p:cNvPr id="3" name="Espace réservé du contenu 2"/>
          <p:cNvSpPr>
            <a:spLocks noGrp="1"/>
          </p:cNvSpPr>
          <p:nvPr>
            <p:ph idx="1"/>
          </p:nvPr>
        </p:nvSpPr>
        <p:spPr>
          <a:xfrm>
            <a:off x="143934" y="1227868"/>
            <a:ext cx="8779934" cy="448532"/>
          </a:xfrm>
        </p:spPr>
        <p:txBody>
          <a:bodyPr>
            <a:normAutofit lnSpcReduction="10000"/>
          </a:bodyPr>
          <a:lstStyle/>
          <a:p>
            <a:pPr marL="0" lvl="0" indent="0" algn="just">
              <a:spcBef>
                <a:spcPts val="1200"/>
              </a:spcBef>
              <a:spcAft>
                <a:spcPts val="0"/>
              </a:spcAft>
              <a:buNone/>
              <a:tabLst>
                <a:tab pos="228600" algn="l"/>
              </a:tabLst>
            </a:pPr>
            <a:r>
              <a:rPr lang="fr-FR" sz="2400" b="1" kern="800" dirty="0" smtClean="0">
                <a:solidFill>
                  <a:srgbClr val="FF6600"/>
                </a:solidFill>
                <a:latin typeface="Arial"/>
                <a:ea typeface="Arial Unicode MS"/>
                <a:cs typeface="Arial"/>
              </a:rPr>
              <a:t>Grille d’évaluation (partie 1)</a:t>
            </a:r>
            <a:endParaRPr lang="fr-FR" b="1" dirty="0">
              <a:solidFill>
                <a:srgbClr val="336699"/>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297516028"/>
              </p:ext>
            </p:extLst>
          </p:nvPr>
        </p:nvGraphicFramePr>
        <p:xfrm>
          <a:off x="143934" y="1683384"/>
          <a:ext cx="8779934" cy="4398116"/>
        </p:xfrm>
        <a:graphic>
          <a:graphicData uri="http://schemas.openxmlformats.org/drawingml/2006/table">
            <a:tbl>
              <a:tblPr/>
              <a:tblGrid>
                <a:gridCol w="1845733"/>
                <a:gridCol w="6934201"/>
              </a:tblGrid>
              <a:tr h="150652">
                <a:tc gridSpan="2">
                  <a:txBody>
                    <a:bodyPr/>
                    <a:lstStyle/>
                    <a:p>
                      <a:pPr algn="l" fontAlgn="ctr"/>
                      <a:r>
                        <a:rPr lang="fr-FR" sz="1600" b="1" i="0" u="none" strike="noStrike" dirty="0">
                          <a:solidFill>
                            <a:srgbClr val="336699"/>
                          </a:solidFill>
                          <a:effectLst/>
                          <a:latin typeface="+mn-lt"/>
                        </a:rPr>
                        <a:t>C1.2 : Échanger en interne et en externe avec un tiers y compris en langue anglaise.</a:t>
                      </a:r>
                    </a:p>
                  </a:txBody>
                  <a:tcPr marL="7174" marR="7174" marT="7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B9C"/>
                    </a:solidFill>
                  </a:tcPr>
                </a:tc>
                <a:tc hMerge="1">
                  <a:txBody>
                    <a:bodyPr/>
                    <a:lstStyle/>
                    <a:p>
                      <a:endParaRPr lang="fr-FR"/>
                    </a:p>
                  </a:txBody>
                  <a:tcPr/>
                </a:tc>
              </a:tr>
              <a:tr h="143478">
                <a:tc rowSpan="3">
                  <a:txBody>
                    <a:bodyPr/>
                    <a:lstStyle/>
                    <a:p>
                      <a:pPr algn="l" fontAlgn="ctr"/>
                      <a:r>
                        <a:rPr lang="fr-FR" sz="1400" b="1" i="0" u="none" strike="noStrike" dirty="0">
                          <a:solidFill>
                            <a:srgbClr val="336699"/>
                          </a:solidFill>
                          <a:effectLst/>
                          <a:latin typeface="Arial"/>
                        </a:rPr>
                        <a:t>► Contacter un tiers.</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1" i="1" u="none" strike="noStrike">
                          <a:solidFill>
                            <a:srgbClr val="000000"/>
                          </a:solidFill>
                          <a:effectLst/>
                          <a:latin typeface="Arial"/>
                        </a:rPr>
                        <a:t>La prise de contact est préparée.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478">
                <a:tc vMerge="1">
                  <a:txBody>
                    <a:bodyPr/>
                    <a:lstStyle/>
                    <a:p>
                      <a:endParaRPr lang="fr-FR"/>
                    </a:p>
                  </a:txBody>
                  <a:tcPr/>
                </a:tc>
                <a:tc>
                  <a:txBody>
                    <a:bodyPr/>
                    <a:lstStyle/>
                    <a:p>
                      <a:pPr algn="l" fontAlgn="ctr"/>
                      <a:r>
                        <a:rPr lang="fr-FR" sz="1400" b="1" i="1" u="none" strike="noStrike" dirty="0">
                          <a:solidFill>
                            <a:srgbClr val="000000"/>
                          </a:solidFill>
                          <a:effectLst/>
                          <a:latin typeface="Arial"/>
                        </a:rPr>
                        <a:t>La formulation est claire et adaptée.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0652">
                <a:tc vMerge="1">
                  <a:txBody>
                    <a:bodyPr/>
                    <a:lstStyle/>
                    <a:p>
                      <a:endParaRPr lang="fr-FR"/>
                    </a:p>
                  </a:txBody>
                  <a:tcPr/>
                </a:tc>
                <a:tc>
                  <a:txBody>
                    <a:bodyPr/>
                    <a:lstStyle/>
                    <a:p>
                      <a:pPr algn="l" fontAlgn="ctr"/>
                      <a:r>
                        <a:rPr lang="fr-FR" sz="1400" b="1" i="1" u="none" strike="noStrike">
                          <a:solidFill>
                            <a:srgbClr val="000000"/>
                          </a:solidFill>
                          <a:effectLst/>
                          <a:latin typeface="Arial"/>
                        </a:rPr>
                        <a:t>Le canal de communication est bien choisi.</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478">
                <a:tc rowSpan="3">
                  <a:txBody>
                    <a:bodyPr/>
                    <a:lstStyle/>
                    <a:p>
                      <a:pPr algn="l" fontAlgn="ctr"/>
                      <a:r>
                        <a:rPr lang="fr-FR" sz="1400" b="1" i="0" u="none" strike="noStrike" dirty="0">
                          <a:solidFill>
                            <a:srgbClr val="336699"/>
                          </a:solidFill>
                          <a:effectLst/>
                          <a:latin typeface="Arial"/>
                        </a:rPr>
                        <a:t>► Dialoguer avec un tiers.</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1" i="1" u="none" strike="noStrike">
                          <a:solidFill>
                            <a:srgbClr val="000000"/>
                          </a:solidFill>
                          <a:effectLst/>
                          <a:latin typeface="Arial"/>
                        </a:rPr>
                        <a:t>La problématique et les besoins du tiers sont cernés.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43478">
                <a:tc vMerge="1">
                  <a:txBody>
                    <a:bodyPr/>
                    <a:lstStyle/>
                    <a:p>
                      <a:endParaRPr lang="fr-FR"/>
                    </a:p>
                  </a:txBody>
                  <a:tcPr/>
                </a:tc>
                <a:tc>
                  <a:txBody>
                    <a:bodyPr/>
                    <a:lstStyle/>
                    <a:p>
                      <a:pPr algn="l" fontAlgn="ctr"/>
                      <a:r>
                        <a:rPr lang="fr-FR" sz="1400" b="1" i="1" u="none" strike="noStrike">
                          <a:solidFill>
                            <a:srgbClr val="000000"/>
                          </a:solidFill>
                          <a:effectLst/>
                          <a:latin typeface="Arial"/>
                        </a:rPr>
                        <a:t>Les réponses apportées sont correctement formulées et adaptées au contexte.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652">
                <a:tc vMerge="1">
                  <a:txBody>
                    <a:bodyPr/>
                    <a:lstStyle/>
                    <a:p>
                      <a:endParaRPr lang="fr-FR"/>
                    </a:p>
                  </a:txBody>
                  <a:tcPr/>
                </a:tc>
                <a:tc>
                  <a:txBody>
                    <a:bodyPr/>
                    <a:lstStyle/>
                    <a:p>
                      <a:pPr algn="l" fontAlgn="ctr"/>
                      <a:r>
                        <a:rPr lang="fr-FR" sz="1400" b="1" i="1" u="none" strike="noStrike">
                          <a:solidFill>
                            <a:srgbClr val="000000"/>
                          </a:solidFill>
                          <a:effectLst/>
                          <a:latin typeface="Arial"/>
                        </a:rPr>
                        <a:t>Le document est correctement renseigné.</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43478">
                <a:tc rowSpan="3">
                  <a:txBody>
                    <a:bodyPr/>
                    <a:lstStyle/>
                    <a:p>
                      <a:pPr algn="l" fontAlgn="ctr"/>
                      <a:r>
                        <a:rPr lang="fr-FR" sz="1400" b="1" i="0" u="none" strike="noStrike" dirty="0">
                          <a:solidFill>
                            <a:srgbClr val="336699"/>
                          </a:solidFill>
                          <a:effectLst/>
                          <a:latin typeface="Arial"/>
                        </a:rPr>
                        <a:t>► Rendre compte de son intervention.</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1" i="1" u="none" strike="noStrike">
                          <a:solidFill>
                            <a:srgbClr val="000000"/>
                          </a:solidFill>
                          <a:effectLst/>
                          <a:latin typeface="Arial"/>
                        </a:rPr>
                        <a:t>Le choix du support de communication est pertinent.</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695">
                <a:tc vMerge="1">
                  <a:txBody>
                    <a:bodyPr/>
                    <a:lstStyle/>
                    <a:p>
                      <a:endParaRPr lang="fr-FR"/>
                    </a:p>
                  </a:txBody>
                  <a:tcPr/>
                </a:tc>
                <a:tc>
                  <a:txBody>
                    <a:bodyPr/>
                    <a:lstStyle/>
                    <a:p>
                      <a:pPr algn="l" fontAlgn="ctr"/>
                      <a:r>
                        <a:rPr lang="fr-FR" sz="1400" b="1" i="1" u="none" strike="noStrike">
                          <a:solidFill>
                            <a:srgbClr val="000000"/>
                          </a:solidFill>
                          <a:effectLst/>
                          <a:latin typeface="Arial"/>
                        </a:rPr>
                        <a:t>Un compte rendu détaillé et fiable de l’intervention est réalisé en tenant compte de la politique interne de l’entreprise.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0652">
                <a:tc vMerge="1">
                  <a:txBody>
                    <a:bodyPr/>
                    <a:lstStyle/>
                    <a:p>
                      <a:endParaRPr lang="fr-FR"/>
                    </a:p>
                  </a:txBody>
                  <a:tcPr/>
                </a:tc>
                <a:tc>
                  <a:txBody>
                    <a:bodyPr/>
                    <a:lstStyle/>
                    <a:p>
                      <a:pPr algn="l" fontAlgn="ctr"/>
                      <a:r>
                        <a:rPr lang="fr-FR" sz="1400" b="1" i="1" u="none" strike="noStrike">
                          <a:solidFill>
                            <a:srgbClr val="000000"/>
                          </a:solidFill>
                          <a:effectLst/>
                          <a:latin typeface="Arial"/>
                        </a:rPr>
                        <a:t>La qualité de l’expression écrite et orale est prise en compte.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695">
                <a:tc rowSpan="3">
                  <a:txBody>
                    <a:bodyPr/>
                    <a:lstStyle/>
                    <a:p>
                      <a:pPr algn="l" fontAlgn="ctr"/>
                      <a:r>
                        <a:rPr lang="fr-FR" sz="1400" b="1" i="0" u="none" strike="noStrike" dirty="0">
                          <a:solidFill>
                            <a:srgbClr val="336699"/>
                          </a:solidFill>
                          <a:effectLst/>
                          <a:latin typeface="Arial"/>
                        </a:rPr>
                        <a:t>► Conseiller un tiers</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1" i="1" u="none" strike="noStrike">
                          <a:solidFill>
                            <a:srgbClr val="000000"/>
                          </a:solidFill>
                          <a:effectLst/>
                          <a:latin typeface="Arial"/>
                        </a:rPr>
                        <a:t>Le conseil donné est adapté à la problématique (utilisation, entretien, sécurité, coût, juridique, environnement…).</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2608">
                <a:tc vMerge="1">
                  <a:txBody>
                    <a:bodyPr/>
                    <a:lstStyle/>
                    <a:p>
                      <a:endParaRPr lang="fr-FR"/>
                    </a:p>
                  </a:txBody>
                  <a:tcPr/>
                </a:tc>
                <a:tc>
                  <a:txBody>
                    <a:bodyPr/>
                    <a:lstStyle/>
                    <a:p>
                      <a:pPr algn="l" fontAlgn="ctr"/>
                      <a:r>
                        <a:rPr lang="fr-FR" sz="1400" b="1" i="1" u="none" strike="noStrike">
                          <a:solidFill>
                            <a:srgbClr val="000000"/>
                          </a:solidFill>
                          <a:effectLst/>
                          <a:latin typeface="Arial"/>
                        </a:rPr>
                        <a:t>Des informations sur les services techniques et commerciaux additionnels disponibles sont présentées et argumentées.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695">
                <a:tc vMerge="1">
                  <a:txBody>
                    <a:bodyPr/>
                    <a:lstStyle/>
                    <a:p>
                      <a:endParaRPr lang="fr-FR"/>
                    </a:p>
                  </a:txBody>
                  <a:tcPr/>
                </a:tc>
                <a:tc>
                  <a:txBody>
                    <a:bodyPr/>
                    <a:lstStyle/>
                    <a:p>
                      <a:pPr algn="l" fontAlgn="ctr"/>
                      <a:r>
                        <a:rPr lang="fr-FR" sz="1400" b="1" i="1" u="none" strike="noStrike" dirty="0">
                          <a:solidFill>
                            <a:srgbClr val="000000"/>
                          </a:solidFill>
                          <a:effectLst/>
                          <a:latin typeface="Arial"/>
                        </a:rPr>
                        <a:t>Les caractéristiques techniques des solutions envisageables sont présentées et argumentées.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85955">
                <a:tc>
                  <a:txBody>
                    <a:bodyPr/>
                    <a:lstStyle/>
                    <a:p>
                      <a:pPr algn="l" fontAlgn="ctr"/>
                      <a:r>
                        <a:rPr lang="fr-FR" sz="1400" b="1" i="0" u="none" strike="noStrike" dirty="0">
                          <a:solidFill>
                            <a:srgbClr val="336699"/>
                          </a:solidFill>
                          <a:effectLst/>
                          <a:latin typeface="Arial"/>
                        </a:rPr>
                        <a:t>► Partager son expérience.</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400" b="1" i="1" u="none" strike="noStrike" dirty="0">
                          <a:solidFill>
                            <a:srgbClr val="000000"/>
                          </a:solidFill>
                          <a:effectLst/>
                          <a:latin typeface="Arial"/>
                        </a:rPr>
                        <a:t>Les informations sont partagées avec les supports techniques des constructeurs et les services internes dans le cadre d’une démarche d’amélioration des procédures.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43934" y="1683384"/>
            <a:ext cx="8779934" cy="247016"/>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143934" y="1938866"/>
            <a:ext cx="1828799" cy="4142633"/>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972733" y="1938867"/>
            <a:ext cx="6951135" cy="4142633"/>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73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40533"/>
            <a:ext cx="8779934" cy="947534"/>
          </a:xfrm>
        </p:spPr>
        <p:txBody>
          <a:bodyPr/>
          <a:lstStyle/>
          <a:p>
            <a:pPr algn="ctr"/>
            <a:r>
              <a:rPr lang="fr-FR" b="1" dirty="0" smtClean="0"/>
              <a:t>Évaluation épreuve </a:t>
            </a:r>
            <a:r>
              <a:rPr lang="fr-FR" b="1" dirty="0"/>
              <a:t>6</a:t>
            </a:r>
            <a:br>
              <a:rPr lang="fr-FR" b="1" dirty="0"/>
            </a:br>
            <a:r>
              <a:rPr lang="fr-FR" sz="2800" b="1" dirty="0"/>
              <a:t>« Contribution au fonctionnement d’un service »</a:t>
            </a:r>
            <a:endParaRPr lang="fr-FR" dirty="0"/>
          </a:p>
        </p:txBody>
      </p:sp>
      <p:sp>
        <p:nvSpPr>
          <p:cNvPr id="3" name="Espace réservé du contenu 2"/>
          <p:cNvSpPr>
            <a:spLocks noGrp="1"/>
          </p:cNvSpPr>
          <p:nvPr>
            <p:ph idx="1"/>
          </p:nvPr>
        </p:nvSpPr>
        <p:spPr>
          <a:xfrm>
            <a:off x="143934" y="1227868"/>
            <a:ext cx="8779934" cy="448532"/>
          </a:xfrm>
        </p:spPr>
        <p:txBody>
          <a:bodyPr>
            <a:normAutofit lnSpcReduction="10000"/>
          </a:bodyPr>
          <a:lstStyle/>
          <a:p>
            <a:pPr marL="0" lvl="0" indent="0" algn="just">
              <a:spcBef>
                <a:spcPts val="1200"/>
              </a:spcBef>
              <a:spcAft>
                <a:spcPts val="0"/>
              </a:spcAft>
              <a:buNone/>
              <a:tabLst>
                <a:tab pos="228600" algn="l"/>
              </a:tabLst>
            </a:pPr>
            <a:r>
              <a:rPr lang="fr-FR" sz="2400" b="1" kern="800" dirty="0" smtClean="0">
                <a:solidFill>
                  <a:srgbClr val="FF6600"/>
                </a:solidFill>
                <a:latin typeface="Arial"/>
                <a:ea typeface="Arial Unicode MS"/>
                <a:cs typeface="Arial"/>
              </a:rPr>
              <a:t>Grille d’évaluation (partie 2)</a:t>
            </a:r>
            <a:endParaRPr lang="fr-FR" b="1" dirty="0">
              <a:solidFill>
                <a:srgbClr val="336699"/>
              </a:solidFill>
            </a:endParaRPr>
          </a:p>
        </p:txBody>
      </p:sp>
      <p:sp>
        <p:nvSpPr>
          <p:cNvPr id="5" name="Espace réservé du contenu 2"/>
          <p:cNvSpPr txBox="1">
            <a:spLocks/>
          </p:cNvSpPr>
          <p:nvPr/>
        </p:nvSpPr>
        <p:spPr>
          <a:xfrm>
            <a:off x="143934" y="5305069"/>
            <a:ext cx="8890000" cy="762445"/>
          </a:xfrm>
          <a:prstGeom prst="rect">
            <a:avLst/>
          </a:prstGeom>
          <a:ln w="57150">
            <a:solidFill>
              <a:srgbClr val="FF0000"/>
            </a:solidFill>
          </a:ln>
        </p:spPr>
        <p:txBody>
          <a:bodyPr vert="horz" lIns="91440" tIns="45720" rIns="91440" bIns="45720" rtlCol="0">
            <a:noAutofit/>
          </a:bodyPr>
          <a:lstStyle>
            <a:lvl1pPr marL="228600" indent="-228600" algn="l" defTabSz="914400" rtl="0" eaLnBrk="1" latinLnBrk="0" hangingPunct="1">
              <a:spcBef>
                <a:spcPts val="2000"/>
              </a:spcBef>
              <a:buClr>
                <a:srgbClr val="074770"/>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FF0000"/>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FF6600"/>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FFC40B"/>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074770"/>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spcBef>
                <a:spcPts val="1200"/>
              </a:spcBef>
              <a:buFont typeface="Wingdings" pitchFamily="2" charset="2"/>
              <a:buNone/>
              <a:tabLst>
                <a:tab pos="228600" algn="l"/>
              </a:tabLst>
            </a:pPr>
            <a:r>
              <a:rPr lang="fr-FR" b="1" kern="800" dirty="0" smtClean="0">
                <a:solidFill>
                  <a:srgbClr val="FF6600"/>
                </a:solidFill>
                <a:latin typeface="Arial"/>
                <a:ea typeface="Arial Unicode MS"/>
                <a:cs typeface="Arial"/>
              </a:rPr>
              <a:t>Les compétences techniques liées à la résolution de la problématique ne sont pas évaluées dans l’épreuve E6</a:t>
            </a:r>
            <a:endParaRPr lang="fr-FR" b="1" dirty="0">
              <a:solidFill>
                <a:srgbClr val="336699"/>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376299389"/>
              </p:ext>
            </p:extLst>
          </p:nvPr>
        </p:nvGraphicFramePr>
        <p:xfrm>
          <a:off x="143933" y="1713417"/>
          <a:ext cx="8890001" cy="3485500"/>
        </p:xfrm>
        <a:graphic>
          <a:graphicData uri="http://schemas.openxmlformats.org/drawingml/2006/table">
            <a:tbl>
              <a:tblPr/>
              <a:tblGrid>
                <a:gridCol w="2607734"/>
                <a:gridCol w="6282267"/>
              </a:tblGrid>
              <a:tr h="150652">
                <a:tc gridSpan="2">
                  <a:txBody>
                    <a:bodyPr/>
                    <a:lstStyle/>
                    <a:p>
                      <a:pPr algn="l" fontAlgn="ctr"/>
                      <a:r>
                        <a:rPr lang="fr-FR" sz="1600" b="1" i="0" u="none" strike="noStrike" dirty="0">
                          <a:solidFill>
                            <a:srgbClr val="336699"/>
                          </a:solidFill>
                          <a:effectLst/>
                          <a:latin typeface="Arial"/>
                        </a:rPr>
                        <a:t>C5.3 : Réaliser un document professionnel.</a:t>
                      </a:r>
                    </a:p>
                  </a:txBody>
                  <a:tcPr marL="7174" marR="7174" marT="7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B9C"/>
                    </a:solidFill>
                  </a:tcPr>
                </a:tc>
                <a:tc hMerge="1">
                  <a:txBody>
                    <a:bodyPr/>
                    <a:lstStyle/>
                    <a:p>
                      <a:endParaRPr lang="fr-FR"/>
                    </a:p>
                  </a:txBody>
                  <a:tcPr/>
                </a:tc>
              </a:tr>
              <a:tr h="272608">
                <a:tc rowSpan="5">
                  <a:txBody>
                    <a:bodyPr/>
                    <a:lstStyle/>
                    <a:p>
                      <a:pPr algn="l" fontAlgn="ctr"/>
                      <a:r>
                        <a:rPr lang="fr-FR" sz="1600" b="1" i="0" u="none" strike="noStrike" dirty="0">
                          <a:solidFill>
                            <a:srgbClr val="336699"/>
                          </a:solidFill>
                          <a:effectLst/>
                          <a:latin typeface="Arial"/>
                        </a:rPr>
                        <a:t>► Rédiger la procédure (par exemple : de diagnostic, d’intervention, d’utilisation, d’adaptation).</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600" b="1" i="1" u="none" strike="noStrike">
                          <a:solidFill>
                            <a:srgbClr val="000000"/>
                          </a:solidFill>
                          <a:effectLst/>
                          <a:latin typeface="Arial"/>
                        </a:rPr>
                        <a:t>La procédure permet de tendre vers l’optimisation des moyens mis en œuvre pour parvenir au résultat attendu (par exemple : gain de temps, gain de qualité).</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478">
                <a:tc vMerge="1">
                  <a:txBody>
                    <a:bodyPr/>
                    <a:lstStyle/>
                    <a:p>
                      <a:endParaRPr lang="fr-FR"/>
                    </a:p>
                  </a:txBody>
                  <a:tcPr/>
                </a:tc>
                <a:tc>
                  <a:txBody>
                    <a:bodyPr/>
                    <a:lstStyle/>
                    <a:p>
                      <a:pPr algn="l" fontAlgn="ctr"/>
                      <a:r>
                        <a:rPr lang="fr-FR" sz="1600" b="1" i="1" u="none" strike="noStrike">
                          <a:solidFill>
                            <a:srgbClr val="000000"/>
                          </a:solidFill>
                          <a:effectLst/>
                          <a:latin typeface="Arial"/>
                        </a:rPr>
                        <a:t>Le vocabulaire technique et/ou les représentations graphiques sont adaptés.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43478">
                <a:tc vMerge="1">
                  <a:txBody>
                    <a:bodyPr/>
                    <a:lstStyle/>
                    <a:p>
                      <a:endParaRPr lang="fr-FR"/>
                    </a:p>
                  </a:txBody>
                  <a:tcPr/>
                </a:tc>
                <a:tc>
                  <a:txBody>
                    <a:bodyPr/>
                    <a:lstStyle/>
                    <a:p>
                      <a:pPr algn="l" fontAlgn="ctr"/>
                      <a:r>
                        <a:rPr lang="fr-FR" sz="1600" b="1" i="1" u="none" strike="noStrike" dirty="0">
                          <a:solidFill>
                            <a:srgbClr val="000000"/>
                          </a:solidFill>
                          <a:effectLst/>
                          <a:latin typeface="Arial"/>
                        </a:rPr>
                        <a:t>Le support est adapté à la situation.</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478">
                <a:tc vMerge="1">
                  <a:txBody>
                    <a:bodyPr/>
                    <a:lstStyle/>
                    <a:p>
                      <a:endParaRPr lang="fr-FR"/>
                    </a:p>
                  </a:txBody>
                  <a:tcPr/>
                </a:tc>
                <a:tc>
                  <a:txBody>
                    <a:bodyPr/>
                    <a:lstStyle/>
                    <a:p>
                      <a:pPr algn="l" fontAlgn="ctr"/>
                      <a:r>
                        <a:rPr lang="fr-FR" sz="1600" b="1" i="1" u="none" strike="noStrike">
                          <a:solidFill>
                            <a:srgbClr val="000000"/>
                          </a:solidFill>
                          <a:effectLst/>
                          <a:latin typeface="Arial"/>
                        </a:rPr>
                        <a:t>Les critères HQSE et économiques sont pris en compte.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0652">
                <a:tc vMerge="1">
                  <a:txBody>
                    <a:bodyPr/>
                    <a:lstStyle/>
                    <a:p>
                      <a:endParaRPr lang="fr-FR"/>
                    </a:p>
                  </a:txBody>
                  <a:tcPr/>
                </a:tc>
                <a:tc>
                  <a:txBody>
                    <a:bodyPr/>
                    <a:lstStyle/>
                    <a:p>
                      <a:pPr algn="l" fontAlgn="ctr"/>
                      <a:r>
                        <a:rPr lang="fr-FR" sz="1600" b="1" i="1" u="none" strike="noStrike">
                          <a:solidFill>
                            <a:srgbClr val="000000"/>
                          </a:solidFill>
                          <a:effectLst/>
                          <a:latin typeface="Arial"/>
                        </a:rPr>
                        <a:t>Les exigences de l’entreprise sont respectées.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478">
                <a:tc rowSpan="4">
                  <a:txBody>
                    <a:bodyPr/>
                    <a:lstStyle/>
                    <a:p>
                      <a:pPr algn="l" fontAlgn="ctr"/>
                      <a:r>
                        <a:rPr lang="fr-FR" sz="1600" b="1" i="0" u="none" strike="noStrike" dirty="0">
                          <a:solidFill>
                            <a:srgbClr val="336699"/>
                          </a:solidFill>
                          <a:effectLst/>
                          <a:latin typeface="Arial"/>
                        </a:rPr>
                        <a:t>► Adapter, enrichir une documentation technique ou d’entreprise.</a:t>
                      </a:r>
                    </a:p>
                  </a:txBody>
                  <a:tcPr marL="7174" marR="7174" marT="71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600" b="1" i="1" u="none" strike="noStrike">
                          <a:solidFill>
                            <a:srgbClr val="000000"/>
                          </a:solidFill>
                          <a:effectLst/>
                          <a:latin typeface="Arial"/>
                        </a:rPr>
                        <a:t>Le support est adapté à la situation.</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43478">
                <a:tc vMerge="1">
                  <a:txBody>
                    <a:bodyPr/>
                    <a:lstStyle/>
                    <a:p>
                      <a:endParaRPr lang="fr-FR"/>
                    </a:p>
                  </a:txBody>
                  <a:tcPr/>
                </a:tc>
                <a:tc>
                  <a:txBody>
                    <a:bodyPr/>
                    <a:lstStyle/>
                    <a:p>
                      <a:pPr algn="l" fontAlgn="ctr"/>
                      <a:r>
                        <a:rPr lang="fr-FR" sz="1600" b="1" i="1" u="none" strike="noStrike" dirty="0">
                          <a:solidFill>
                            <a:srgbClr val="000000"/>
                          </a:solidFill>
                          <a:effectLst/>
                          <a:latin typeface="Arial"/>
                        </a:rPr>
                        <a:t>Le vocabulaire technique et/ou les représentations graphiques sont adaptés.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478">
                <a:tc vMerge="1">
                  <a:txBody>
                    <a:bodyPr/>
                    <a:lstStyle/>
                    <a:p>
                      <a:endParaRPr lang="fr-FR"/>
                    </a:p>
                  </a:txBody>
                  <a:tcPr/>
                </a:tc>
                <a:tc>
                  <a:txBody>
                    <a:bodyPr/>
                    <a:lstStyle/>
                    <a:p>
                      <a:pPr algn="l" fontAlgn="ctr"/>
                      <a:r>
                        <a:rPr lang="fr-FR" sz="1600" b="1" i="1" u="none" strike="noStrike">
                          <a:solidFill>
                            <a:srgbClr val="000000"/>
                          </a:solidFill>
                          <a:effectLst/>
                          <a:latin typeface="Arial"/>
                        </a:rPr>
                        <a:t>Les critères HQSE et économiques sont pris en compte.</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0652">
                <a:tc vMerge="1">
                  <a:txBody>
                    <a:bodyPr/>
                    <a:lstStyle/>
                    <a:p>
                      <a:endParaRPr lang="fr-FR"/>
                    </a:p>
                  </a:txBody>
                  <a:tcPr/>
                </a:tc>
                <a:tc>
                  <a:txBody>
                    <a:bodyPr/>
                    <a:lstStyle/>
                    <a:p>
                      <a:pPr algn="l" fontAlgn="ctr"/>
                      <a:r>
                        <a:rPr lang="fr-FR" sz="1600" b="1" i="1" u="none" strike="noStrike" dirty="0">
                          <a:solidFill>
                            <a:srgbClr val="000000"/>
                          </a:solidFill>
                          <a:effectLst/>
                          <a:latin typeface="Arial"/>
                        </a:rPr>
                        <a:t>Les exigences de l’entreprise sont respectées.</a:t>
                      </a:r>
                    </a:p>
                  </a:txBody>
                  <a:tcPr marL="7174" marR="7174" marT="71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143934" y="1938866"/>
            <a:ext cx="2599266" cy="3260051"/>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43934" y="1713417"/>
            <a:ext cx="8890000" cy="225449"/>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2743200" y="1938865"/>
            <a:ext cx="6290734" cy="3260051"/>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80402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1353" y="4675073"/>
            <a:ext cx="5658489" cy="1438648"/>
          </a:xfrm>
        </p:spPr>
        <p:txBody>
          <a:bodyPr>
            <a:noAutofit/>
          </a:bodyPr>
          <a:lstStyle/>
          <a:p>
            <a:r>
              <a:rPr lang="fr-FR" sz="4000" dirty="0"/>
              <a:t>Merci </a:t>
            </a:r>
            <a:r>
              <a:rPr lang="fr-FR" sz="3200" dirty="0"/>
              <a:t>à chacun(e) </a:t>
            </a:r>
            <a:br>
              <a:rPr lang="fr-FR" sz="3200" dirty="0"/>
            </a:br>
            <a:r>
              <a:rPr lang="fr-FR" sz="3200" dirty="0" smtClean="0"/>
              <a:t>de votre attention</a:t>
            </a:r>
            <a:endParaRPr lang="fr-FR" sz="3200" dirty="0"/>
          </a:p>
        </p:txBody>
      </p:sp>
      <p:pic>
        <p:nvPicPr>
          <p:cNvPr id="14" name="Image 13" descr="Capture d’écran 2017-01-14 à 19.39.44.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3329" y="1766920"/>
            <a:ext cx="3931838" cy="1390650"/>
          </a:xfrm>
          <a:prstGeom prst="rect">
            <a:avLst/>
          </a:prstGeom>
        </p:spPr>
      </p:pic>
    </p:spTree>
    <p:extLst>
      <p:ext uri="{BB962C8B-B14F-4D97-AF65-F5344CB8AC3E}">
        <p14:creationId xmlns:p14="http://schemas.microsoft.com/office/powerpoint/2010/main" val="543344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smtClean="0"/>
              <a:t>Stage métier</a:t>
            </a:r>
            <a:endParaRPr lang="fr-FR" b="1" dirty="0"/>
          </a:p>
        </p:txBody>
      </p:sp>
      <p:sp>
        <p:nvSpPr>
          <p:cNvPr id="24" name="ZoneTexte 23"/>
          <p:cNvSpPr txBox="1"/>
          <p:nvPr/>
        </p:nvSpPr>
        <p:spPr>
          <a:xfrm>
            <a:off x="135802" y="2413845"/>
            <a:ext cx="8872396" cy="2123658"/>
          </a:xfrm>
          <a:prstGeom prst="rect">
            <a:avLst/>
          </a:prstGeom>
          <a:solidFill>
            <a:schemeClr val="bg1"/>
          </a:solidFill>
          <a:ln w="38100">
            <a:solidFill>
              <a:schemeClr val="accent5">
                <a:lumMod val="60000"/>
                <a:lumOff val="40000"/>
              </a:schemeClr>
            </a:solidFill>
          </a:ln>
        </p:spPr>
        <p:txBody>
          <a:bodyPr wrap="square" rtlCol="0">
            <a:spAutoFit/>
          </a:bodyPr>
          <a:lstStyle/>
          <a:p>
            <a:r>
              <a:rPr lang="fr-FR" sz="2000" b="1" dirty="0" smtClean="0">
                <a:solidFill>
                  <a:srgbClr val="064E91"/>
                </a:solidFill>
              </a:rPr>
              <a:t>Cadre</a:t>
            </a:r>
          </a:p>
          <a:p>
            <a:pPr marL="742950" lvl="1" indent="-285750">
              <a:buFont typeface="Wingdings" panose="05000000000000000000" pitchFamily="2" charset="2"/>
              <a:buChar char="q"/>
            </a:pPr>
            <a:r>
              <a:rPr lang="fr-FR" sz="1600" b="1" dirty="0" smtClean="0">
                <a:solidFill>
                  <a:srgbClr val="064E91"/>
                </a:solidFill>
              </a:rPr>
              <a:t>Entreprise de la Maintenance des Matériels de Construction et de Manutention</a:t>
            </a:r>
          </a:p>
          <a:p>
            <a:pPr marL="742950" lvl="1" indent="-285750">
              <a:buFont typeface="Wingdings" panose="05000000000000000000" pitchFamily="2" charset="2"/>
              <a:buChar char="q"/>
            </a:pPr>
            <a:r>
              <a:rPr lang="fr-FR" sz="1600" b="1" dirty="0" smtClean="0">
                <a:solidFill>
                  <a:srgbClr val="064E91"/>
                </a:solidFill>
              </a:rPr>
              <a:t>Exercer des activités de maintenance</a:t>
            </a:r>
          </a:p>
          <a:p>
            <a:pPr marL="742950" lvl="1" indent="-285750">
              <a:buFont typeface="Wingdings" panose="05000000000000000000" pitchFamily="2" charset="2"/>
              <a:buChar char="q"/>
            </a:pPr>
            <a:r>
              <a:rPr lang="fr-FR" sz="1600" b="1" dirty="0" smtClean="0">
                <a:solidFill>
                  <a:srgbClr val="064E91"/>
                </a:solidFill>
              </a:rPr>
              <a:t>Pour chaque stage des objectifs sont définis par l’équipe pédagogique en fonction des compétences acquises, à acquérir ou à conforter</a:t>
            </a:r>
          </a:p>
          <a:p>
            <a:pPr marL="742950" lvl="1" indent="-285750">
              <a:buFont typeface="Wingdings" panose="05000000000000000000" pitchFamily="2" charset="2"/>
              <a:buChar char="q"/>
            </a:pPr>
            <a:r>
              <a:rPr lang="fr-FR" sz="1600" b="1" dirty="0" smtClean="0">
                <a:solidFill>
                  <a:srgbClr val="064E91"/>
                </a:solidFill>
              </a:rPr>
              <a:t>Le </a:t>
            </a:r>
            <a:r>
              <a:rPr lang="fr-FR" sz="1600" b="1" dirty="0">
                <a:solidFill>
                  <a:srgbClr val="064E91"/>
                </a:solidFill>
              </a:rPr>
              <a:t>référent en entreprise et l’équipe </a:t>
            </a:r>
            <a:r>
              <a:rPr lang="fr-FR" sz="1600" b="1" dirty="0" smtClean="0">
                <a:solidFill>
                  <a:srgbClr val="064E91"/>
                </a:solidFill>
              </a:rPr>
              <a:t>pédagogique définissent conjointement la typologie des tâches confiées afin d’atteindre les objectifs</a:t>
            </a:r>
            <a:endParaRPr lang="fr-FR" sz="1600" b="1" dirty="0">
              <a:solidFill>
                <a:srgbClr val="064E91"/>
              </a:solidFill>
            </a:endParaRPr>
          </a:p>
          <a:p>
            <a:pPr marL="742950" lvl="1" indent="-285750">
              <a:buFont typeface="Wingdings" panose="05000000000000000000" pitchFamily="2" charset="2"/>
              <a:buChar char="q"/>
            </a:pPr>
            <a:r>
              <a:rPr lang="fr-FR" sz="1600" b="1" dirty="0" smtClean="0">
                <a:solidFill>
                  <a:srgbClr val="064E91"/>
                </a:solidFill>
              </a:rPr>
              <a:t>L’équipe pédagogique assure le suivi  et l’exploitation des acquis en entreprise</a:t>
            </a:r>
          </a:p>
        </p:txBody>
      </p:sp>
      <p:sp>
        <p:nvSpPr>
          <p:cNvPr id="69" name="ZoneTexte 68"/>
          <p:cNvSpPr txBox="1"/>
          <p:nvPr/>
        </p:nvSpPr>
        <p:spPr>
          <a:xfrm>
            <a:off x="253497" y="1442394"/>
            <a:ext cx="5889145" cy="389043"/>
          </a:xfrm>
          <a:prstGeom prst="rect">
            <a:avLst/>
          </a:prstGeom>
          <a:solidFill>
            <a:schemeClr val="accent5">
              <a:lumMod val="60000"/>
              <a:lumOff val="40000"/>
            </a:schemeClr>
          </a:solidFill>
        </p:spPr>
        <p:txBody>
          <a:bodyPr wrap="square" rtlCol="0" anchor="ctr" anchorCtr="0">
            <a:noAutofit/>
          </a:bodyPr>
          <a:lstStyle/>
          <a:p>
            <a:pPr algn="ctr"/>
            <a:r>
              <a:rPr lang="fr-FR" dirty="0" smtClean="0">
                <a:ln>
                  <a:solidFill>
                    <a:srgbClr val="336699"/>
                  </a:solidFill>
                </a:ln>
                <a:solidFill>
                  <a:srgbClr val="064E91"/>
                </a:solidFill>
              </a:rPr>
              <a:t>Plage de stage possible</a:t>
            </a:r>
            <a:endParaRPr lang="fr-FR" dirty="0">
              <a:ln>
                <a:solidFill>
                  <a:srgbClr val="336699"/>
                </a:solidFill>
              </a:ln>
              <a:solidFill>
                <a:srgbClr val="064E91"/>
              </a:solidFill>
            </a:endParaRPr>
          </a:p>
        </p:txBody>
      </p:sp>
      <p:graphicFrame>
        <p:nvGraphicFramePr>
          <p:cNvPr id="32" name="Espace réservé du contenu 8"/>
          <p:cNvGraphicFramePr>
            <a:graphicFrameLocks noGrp="1"/>
          </p:cNvGraphicFramePr>
          <p:nvPr>
            <p:ph sz="half" idx="1"/>
            <p:extLst>
              <p:ext uri="{D42A27DB-BD31-4B8C-83A1-F6EECF244321}">
                <p14:modId xmlns:p14="http://schemas.microsoft.com/office/powerpoint/2010/main" val="1007999116"/>
              </p:ext>
            </p:extLst>
          </p:nvPr>
        </p:nvGraphicFramePr>
        <p:xfrm>
          <a:off x="253497" y="763383"/>
          <a:ext cx="8505772" cy="706170"/>
        </p:xfrm>
        <a:graphic>
          <a:graphicData uri="http://schemas.openxmlformats.org/drawingml/2006/table">
            <a:tbl>
              <a:tblPr firstRow="1">
                <a:tableStyleId>{284E427A-3D55-4303-BF80-6455036E1DE7}</a:tableStyleId>
              </a:tblPr>
              <a:tblGrid>
                <a:gridCol w="986828"/>
                <a:gridCol w="1104523"/>
                <a:gridCol w="1381781"/>
                <a:gridCol w="1258160"/>
                <a:gridCol w="1258160"/>
                <a:gridCol w="1258160"/>
                <a:gridCol w="1258160"/>
              </a:tblGrid>
              <a:tr h="376844">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u="none" strike="noStrike" dirty="0" smtClean="0">
                          <a:solidFill>
                            <a:srgbClr val="FF6600"/>
                          </a:solidFill>
                          <a:effectLst/>
                        </a:rPr>
                        <a:t>1</a:t>
                      </a:r>
                      <a:r>
                        <a:rPr lang="fr-FR" sz="2000" b="1" u="none" strike="noStrike" baseline="30000" dirty="0" smtClean="0">
                          <a:solidFill>
                            <a:srgbClr val="FF6600"/>
                          </a:solidFill>
                          <a:effectLst/>
                        </a:rPr>
                        <a:t>ère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hMerge="1">
                  <a:txBody>
                    <a:bodyPr/>
                    <a:lstStyle/>
                    <a:p>
                      <a:endParaRPr lang="fr-FR"/>
                    </a:p>
                  </a:txBody>
                  <a:tcPr/>
                </a:tc>
                <a:tc rowSpan="2">
                  <a:txBody>
                    <a:bodyPr/>
                    <a:lstStyle/>
                    <a:p>
                      <a:pPr algn="ctr" fontAlgn="ctr"/>
                      <a:r>
                        <a:rPr lang="fr-FR" sz="2000" b="1" u="none" strike="noStrike" dirty="0">
                          <a:solidFill>
                            <a:srgbClr val="FF6600"/>
                          </a:solidFill>
                          <a:effectLst/>
                        </a:rPr>
                        <a:t> </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gridSpan="4">
                  <a:txBody>
                    <a:bodyPr/>
                    <a:lstStyle/>
                    <a:p>
                      <a:pPr algn="ctr" fontAlgn="ctr"/>
                      <a:r>
                        <a:rPr lang="fr-FR" sz="2000" b="1" u="none" strike="noStrike" dirty="0" smtClean="0">
                          <a:solidFill>
                            <a:srgbClr val="FF6600"/>
                          </a:solidFill>
                          <a:effectLst/>
                        </a:rPr>
                        <a:t>2</a:t>
                      </a:r>
                      <a:r>
                        <a:rPr lang="fr-FR" sz="2000" b="1" u="none" strike="noStrike" baseline="30000" dirty="0" smtClean="0">
                          <a:solidFill>
                            <a:srgbClr val="FF6600"/>
                          </a:solidFill>
                          <a:effectLst/>
                        </a:rPr>
                        <a:t>ème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29326">
                <a:tc>
                  <a:txBody>
                    <a:bodyPr/>
                    <a:lstStyle/>
                    <a:p>
                      <a:pPr algn="ctr" fontAlgn="b"/>
                      <a:r>
                        <a:rPr lang="fr-FR" sz="2000" b="1" u="none" strike="noStrike" smtClean="0">
                          <a:solidFill>
                            <a:srgbClr val="FF6600"/>
                          </a:solidFill>
                          <a:effectLst/>
                        </a:rPr>
                        <a:t>mai</a:t>
                      </a:r>
                      <a:endParaRPr lang="fr-FR" sz="2000" b="1" i="0" u="none" strike="noStrike" dirty="0">
                        <a:solidFill>
                          <a:srgbClr val="FF6600"/>
                        </a:solidFill>
                        <a:effectLst/>
                        <a:latin typeface="Calibri"/>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36699"/>
                    </a:solidFill>
                  </a:tcPr>
                </a:tc>
                <a:tc>
                  <a:txBody>
                    <a:bodyPr/>
                    <a:lstStyle/>
                    <a:p>
                      <a:pPr algn="ctr"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vMerge="1">
                  <a:txBody>
                    <a:bodyPr/>
                    <a:lstStyle/>
                    <a:p>
                      <a:pPr algn="l" fontAlgn="b"/>
                      <a:endParaRPr lang="fr-FR" sz="2000" b="1" i="0" u="none" strike="noStrike" dirty="0">
                        <a:solidFill>
                          <a:srgbClr val="FF6600"/>
                        </a:solidFill>
                        <a:effectLst/>
                        <a:latin typeface="Calibri"/>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fontAlgn="b"/>
                      <a:r>
                        <a:rPr lang="fr-FR" sz="2000" b="1" u="none" strike="noStrike" dirty="0" err="1">
                          <a:solidFill>
                            <a:srgbClr val="FF6600"/>
                          </a:solidFill>
                          <a:effectLst/>
                        </a:rPr>
                        <a:t>oct</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fontAlgn="b"/>
                      <a:r>
                        <a:rPr lang="fr-FR" sz="2000" b="1" u="none" strike="noStrike" dirty="0" err="1">
                          <a:solidFill>
                            <a:srgbClr val="FF6600"/>
                          </a:solidFill>
                          <a:effectLst/>
                        </a:rPr>
                        <a:t>nov</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fontAlgn="b"/>
                      <a:r>
                        <a:rPr lang="fr-FR" sz="2000" b="1" u="none" strike="noStrike" dirty="0" err="1" smtClean="0">
                          <a:solidFill>
                            <a:srgbClr val="FF6600"/>
                          </a:solidFill>
                          <a:effectLst/>
                        </a:rPr>
                        <a:t>déc</a:t>
                      </a:r>
                      <a:endParaRPr lang="fr-FR" sz="2000" b="1" i="0" u="none" strike="noStrike" dirty="0">
                        <a:solidFill>
                          <a:srgbClr val="FF66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r>
            </a:tbl>
          </a:graphicData>
        </a:graphic>
      </p:graphicFrame>
      <p:sp>
        <p:nvSpPr>
          <p:cNvPr id="8" name="ZoneTexte 7"/>
          <p:cNvSpPr txBox="1"/>
          <p:nvPr/>
        </p:nvSpPr>
        <p:spPr>
          <a:xfrm>
            <a:off x="112891" y="4673557"/>
            <a:ext cx="8872396" cy="1463864"/>
          </a:xfrm>
          <a:prstGeom prst="rect">
            <a:avLst/>
          </a:prstGeom>
          <a:solidFill>
            <a:schemeClr val="bg1"/>
          </a:solidFill>
          <a:ln w="38100">
            <a:solidFill>
              <a:schemeClr val="accent5">
                <a:lumMod val="60000"/>
                <a:lumOff val="40000"/>
              </a:schemeClr>
            </a:solidFill>
          </a:ln>
        </p:spPr>
        <p:txBody>
          <a:bodyPr wrap="square" rtlCol="0">
            <a:noAutofit/>
          </a:bodyPr>
          <a:lstStyle/>
          <a:p>
            <a:r>
              <a:rPr lang="fr-FR" sz="2000" b="1" dirty="0" smtClean="0">
                <a:solidFill>
                  <a:srgbClr val="064E91"/>
                </a:solidFill>
              </a:rPr>
              <a:t>Proposition d’organisation temporelle </a:t>
            </a:r>
            <a:r>
              <a:rPr lang="fr-FR" sz="1600" b="1" dirty="0" smtClean="0">
                <a:solidFill>
                  <a:srgbClr val="064E91"/>
                </a:solidFill>
              </a:rPr>
              <a:t>(base </a:t>
            </a:r>
            <a:r>
              <a:rPr lang="fr-FR" sz="1600" b="1" dirty="0" smtClean="0">
                <a:solidFill>
                  <a:srgbClr val="FF0000"/>
                </a:solidFill>
              </a:rPr>
              <a:t>7 ou 8 </a:t>
            </a:r>
            <a:r>
              <a:rPr lang="fr-FR" sz="1600" b="1" dirty="0" smtClean="0">
                <a:solidFill>
                  <a:srgbClr val="064E91"/>
                </a:solidFill>
              </a:rPr>
              <a:t>semaines)</a:t>
            </a:r>
          </a:p>
          <a:p>
            <a:pPr marL="742950" lvl="1" indent="-285750">
              <a:buFont typeface="Wingdings" panose="05000000000000000000" pitchFamily="2" charset="2"/>
              <a:buChar char="q"/>
            </a:pPr>
            <a:r>
              <a:rPr lang="fr-FR" sz="1600" b="1" dirty="0" smtClean="0">
                <a:solidFill>
                  <a:srgbClr val="064E91"/>
                </a:solidFill>
              </a:rPr>
              <a:t>Stage </a:t>
            </a:r>
            <a:r>
              <a:rPr lang="fr-FR" sz="1600" b="1" dirty="0" smtClean="0">
                <a:solidFill>
                  <a:srgbClr val="064E91"/>
                </a:solidFill>
              </a:rPr>
              <a:t>en continu (deux solutions       S1         et     S2           ) </a:t>
            </a:r>
          </a:p>
          <a:p>
            <a:pPr marL="742950" lvl="1" indent="-285750">
              <a:buFont typeface="Wingdings" panose="05000000000000000000" pitchFamily="2" charset="2"/>
              <a:buChar char="q"/>
            </a:pPr>
            <a:r>
              <a:rPr lang="fr-FR" sz="1600" b="1" dirty="0" smtClean="0">
                <a:solidFill>
                  <a:srgbClr val="064E91"/>
                </a:solidFill>
              </a:rPr>
              <a:t>Stage sur 2 périodes solution   S3                     </a:t>
            </a:r>
          </a:p>
          <a:p>
            <a:pPr marL="742950" lvl="1" indent="-285750">
              <a:buFont typeface="Wingdings" panose="05000000000000000000" pitchFamily="2" charset="2"/>
              <a:buChar char="q"/>
            </a:pPr>
            <a:r>
              <a:rPr lang="fr-FR" sz="1600" b="1" dirty="0" smtClean="0">
                <a:solidFill>
                  <a:srgbClr val="064E91"/>
                </a:solidFill>
              </a:rPr>
              <a:t>Avantages S3</a:t>
            </a:r>
          </a:p>
        </p:txBody>
      </p:sp>
      <p:sp>
        <p:nvSpPr>
          <p:cNvPr id="15" name="ZoneTexte 14"/>
          <p:cNvSpPr txBox="1"/>
          <p:nvPr/>
        </p:nvSpPr>
        <p:spPr>
          <a:xfrm>
            <a:off x="4222492" y="5015620"/>
            <a:ext cx="923453" cy="259913"/>
          </a:xfrm>
          <a:prstGeom prst="rect">
            <a:avLst/>
          </a:prstGeom>
          <a:solidFill>
            <a:schemeClr val="tx1">
              <a:lumMod val="65000"/>
              <a:lumOff val="35000"/>
            </a:schemeClr>
          </a:solidFill>
          <a:ln>
            <a:solidFill>
              <a:schemeClr val="tx1">
                <a:lumMod val="65000"/>
                <a:lumOff val="35000"/>
              </a:schemeClr>
            </a:solidFill>
          </a:ln>
        </p:spPr>
        <p:txBody>
          <a:bodyPr wrap="square" rtlCol="0" anchor="ctr" anchorCtr="0">
            <a:noAutofit/>
          </a:bodyPr>
          <a:lstStyle/>
          <a:p>
            <a:pPr algn="ctr"/>
            <a:r>
              <a:rPr lang="fr-FR" sz="1400" dirty="0" smtClean="0">
                <a:ln>
                  <a:solidFill>
                    <a:prstClr val="white"/>
                  </a:solidFill>
                </a:ln>
                <a:solidFill>
                  <a:prstClr val="white"/>
                </a:solidFill>
              </a:rPr>
              <a:t>S1 (7s)</a:t>
            </a:r>
            <a:endParaRPr lang="fr-FR" sz="1400" dirty="0">
              <a:ln>
                <a:solidFill>
                  <a:prstClr val="white"/>
                </a:solidFill>
              </a:ln>
              <a:solidFill>
                <a:prstClr val="white"/>
              </a:solidFill>
            </a:endParaRPr>
          </a:p>
        </p:txBody>
      </p:sp>
      <p:sp>
        <p:nvSpPr>
          <p:cNvPr id="16" name="ZoneTexte 15"/>
          <p:cNvSpPr txBox="1"/>
          <p:nvPr/>
        </p:nvSpPr>
        <p:spPr>
          <a:xfrm flipH="1">
            <a:off x="5392895" y="5025670"/>
            <a:ext cx="896293" cy="259913"/>
          </a:xfrm>
          <a:prstGeom prst="rect">
            <a:avLst/>
          </a:prstGeom>
          <a:solidFill>
            <a:schemeClr val="accent1">
              <a:lumMod val="75000"/>
            </a:schemeClr>
          </a:solidFill>
        </p:spPr>
        <p:txBody>
          <a:bodyPr wrap="square" rtlCol="0" anchor="ctr" anchorCtr="0">
            <a:noAutofit/>
          </a:bodyPr>
          <a:lstStyle/>
          <a:p>
            <a:pPr algn="ctr"/>
            <a:r>
              <a:rPr lang="fr-FR" sz="1400" dirty="0" smtClean="0">
                <a:ln>
                  <a:solidFill>
                    <a:prstClr val="white"/>
                  </a:solidFill>
                </a:ln>
                <a:solidFill>
                  <a:prstClr val="white"/>
                </a:solidFill>
              </a:rPr>
              <a:t>S2 (7s)</a:t>
            </a:r>
            <a:endParaRPr lang="fr-FR" sz="1400" dirty="0">
              <a:ln>
                <a:solidFill>
                  <a:prstClr val="white"/>
                </a:solidFill>
              </a:ln>
              <a:solidFill>
                <a:prstClr val="white"/>
              </a:solidFill>
            </a:endParaRPr>
          </a:p>
        </p:txBody>
      </p:sp>
      <p:sp>
        <p:nvSpPr>
          <p:cNvPr id="17" name="ZoneTexte 16"/>
          <p:cNvSpPr txBox="1"/>
          <p:nvPr/>
        </p:nvSpPr>
        <p:spPr>
          <a:xfrm>
            <a:off x="3922434" y="5285583"/>
            <a:ext cx="1167897" cy="259913"/>
          </a:xfrm>
          <a:prstGeom prst="rect">
            <a:avLst/>
          </a:prstGeom>
          <a:solidFill>
            <a:srgbClr val="00B050"/>
          </a:solidFill>
          <a:ln>
            <a:solidFill>
              <a:srgbClr val="00B050"/>
            </a:solidFill>
          </a:ln>
        </p:spPr>
        <p:txBody>
          <a:bodyPr wrap="square" rtlCol="0" anchor="ctr" anchorCtr="0">
            <a:noAutofit/>
          </a:bodyPr>
          <a:lstStyle/>
          <a:p>
            <a:pPr algn="ctr"/>
            <a:r>
              <a:rPr lang="fr-FR" sz="1400" dirty="0" smtClean="0">
                <a:ln>
                  <a:solidFill>
                    <a:prstClr val="white"/>
                  </a:solidFill>
                </a:ln>
                <a:solidFill>
                  <a:prstClr val="white"/>
                </a:solidFill>
              </a:rPr>
              <a:t>S3 (4s)</a:t>
            </a:r>
            <a:endParaRPr lang="fr-FR" sz="1400" dirty="0">
              <a:ln>
                <a:solidFill>
                  <a:prstClr val="white"/>
                </a:solidFill>
              </a:ln>
              <a:solidFill>
                <a:prstClr val="white"/>
              </a:solidFill>
            </a:endParaRPr>
          </a:p>
        </p:txBody>
      </p:sp>
      <p:grpSp>
        <p:nvGrpSpPr>
          <p:cNvPr id="22" name="Groupe 21"/>
          <p:cNvGrpSpPr/>
          <p:nvPr/>
        </p:nvGrpSpPr>
        <p:grpSpPr>
          <a:xfrm>
            <a:off x="253497" y="1469553"/>
            <a:ext cx="5889144" cy="259914"/>
            <a:chOff x="306445" y="1831435"/>
            <a:chExt cx="8505772" cy="259914"/>
          </a:xfrm>
        </p:grpSpPr>
        <p:sp>
          <p:nvSpPr>
            <p:cNvPr id="23" name="ZoneTexte 22"/>
            <p:cNvSpPr txBox="1"/>
            <p:nvPr/>
          </p:nvSpPr>
          <p:spPr>
            <a:xfrm>
              <a:off x="306445" y="1831435"/>
              <a:ext cx="8505772" cy="259913"/>
            </a:xfrm>
            <a:prstGeom prst="rect">
              <a:avLst/>
            </a:prstGeom>
            <a:solidFill>
              <a:schemeClr val="bg1">
                <a:lumMod val="65000"/>
              </a:schemeClr>
            </a:solidFill>
            <a:ln w="19050">
              <a:solidFill>
                <a:schemeClr val="tx1">
                  <a:lumMod val="75000"/>
                  <a:lumOff val="25000"/>
                </a:schemeClr>
              </a:solidFill>
            </a:ln>
          </p:spPr>
          <p:txBody>
            <a:bodyPr wrap="square" rtlCol="0" anchor="ctr" anchorCtr="0">
              <a:noAutofit/>
            </a:bodyPr>
            <a:lstStyle/>
            <a:p>
              <a:pPr algn="ctr"/>
              <a:endParaRPr lang="fr-FR" sz="1400" dirty="0">
                <a:ln>
                  <a:solidFill>
                    <a:srgbClr val="336699"/>
                  </a:solidFill>
                </a:ln>
                <a:solidFill>
                  <a:srgbClr val="064E91"/>
                </a:solidFill>
              </a:endParaRPr>
            </a:p>
          </p:txBody>
        </p:sp>
        <p:sp>
          <p:nvSpPr>
            <p:cNvPr id="25" name="ZoneTexte 24"/>
            <p:cNvSpPr txBox="1"/>
            <p:nvPr/>
          </p:nvSpPr>
          <p:spPr>
            <a:xfrm>
              <a:off x="701862" y="1831436"/>
              <a:ext cx="1715413" cy="259913"/>
            </a:xfrm>
            <a:prstGeom prst="rect">
              <a:avLst/>
            </a:prstGeom>
            <a:solidFill>
              <a:schemeClr val="tx1">
                <a:lumMod val="65000"/>
                <a:lumOff val="35000"/>
              </a:schemeClr>
            </a:solidFill>
            <a:ln>
              <a:solidFill>
                <a:schemeClr val="tx1">
                  <a:lumMod val="65000"/>
                  <a:lumOff val="35000"/>
                </a:schemeClr>
              </a:solidFill>
            </a:ln>
          </p:spPr>
          <p:txBody>
            <a:bodyPr wrap="square" rtlCol="0" anchor="ctr" anchorCtr="0">
              <a:noAutofit/>
            </a:bodyPr>
            <a:lstStyle/>
            <a:p>
              <a:pPr algn="ctr"/>
              <a:r>
                <a:rPr lang="fr-FR" sz="1400" dirty="0" smtClean="0">
                  <a:ln>
                    <a:solidFill>
                      <a:prstClr val="white"/>
                    </a:solidFill>
                  </a:ln>
                  <a:solidFill>
                    <a:prstClr val="white"/>
                  </a:solidFill>
                </a:rPr>
                <a:t>S1 (7s)</a:t>
              </a:r>
              <a:endParaRPr lang="fr-FR" sz="1400" dirty="0">
                <a:ln>
                  <a:solidFill>
                    <a:prstClr val="white"/>
                  </a:solidFill>
                </a:ln>
                <a:solidFill>
                  <a:prstClr val="white"/>
                </a:solidFill>
              </a:endParaRPr>
            </a:p>
          </p:txBody>
        </p:sp>
      </p:grpSp>
      <p:grpSp>
        <p:nvGrpSpPr>
          <p:cNvPr id="5" name="Groupe 4"/>
          <p:cNvGrpSpPr/>
          <p:nvPr/>
        </p:nvGrpSpPr>
        <p:grpSpPr>
          <a:xfrm>
            <a:off x="253497" y="1697237"/>
            <a:ext cx="5889145" cy="268399"/>
            <a:chOff x="253497" y="1787305"/>
            <a:chExt cx="5889145" cy="268399"/>
          </a:xfrm>
        </p:grpSpPr>
        <p:sp>
          <p:nvSpPr>
            <p:cNvPr id="18" name="ZoneTexte 17"/>
            <p:cNvSpPr txBox="1"/>
            <p:nvPr/>
          </p:nvSpPr>
          <p:spPr>
            <a:xfrm>
              <a:off x="253497" y="1795791"/>
              <a:ext cx="5889144" cy="259913"/>
            </a:xfrm>
            <a:prstGeom prst="rect">
              <a:avLst/>
            </a:prstGeom>
            <a:solidFill>
              <a:schemeClr val="accent2">
                <a:lumMod val="25000"/>
                <a:lumOff val="75000"/>
              </a:schemeClr>
            </a:solidFill>
            <a:ln w="12700">
              <a:solidFill>
                <a:schemeClr val="accent1">
                  <a:lumMod val="75000"/>
                </a:schemeClr>
              </a:solidFill>
            </a:ln>
          </p:spPr>
          <p:txBody>
            <a:bodyPr wrap="square" rtlCol="0" anchor="ctr" anchorCtr="0">
              <a:noAutofit/>
            </a:bodyPr>
            <a:lstStyle/>
            <a:p>
              <a:pPr algn="ctr"/>
              <a:endParaRPr lang="fr-FR" sz="1400" dirty="0">
                <a:ln>
                  <a:solidFill>
                    <a:srgbClr val="336699"/>
                  </a:solidFill>
                </a:ln>
                <a:solidFill>
                  <a:srgbClr val="064E91"/>
                </a:solidFill>
              </a:endParaRPr>
            </a:p>
          </p:txBody>
        </p:sp>
        <p:sp>
          <p:nvSpPr>
            <p:cNvPr id="9" name="ZoneTexte 8"/>
            <p:cNvSpPr txBox="1"/>
            <p:nvPr/>
          </p:nvSpPr>
          <p:spPr>
            <a:xfrm>
              <a:off x="4366902" y="1787305"/>
              <a:ext cx="1775740" cy="259913"/>
            </a:xfrm>
            <a:prstGeom prst="rect">
              <a:avLst/>
            </a:prstGeom>
            <a:solidFill>
              <a:schemeClr val="accent1">
                <a:lumMod val="75000"/>
              </a:schemeClr>
            </a:solidFill>
          </p:spPr>
          <p:txBody>
            <a:bodyPr wrap="square" rtlCol="0" anchor="ctr" anchorCtr="0">
              <a:noAutofit/>
            </a:bodyPr>
            <a:lstStyle/>
            <a:p>
              <a:pPr algn="ctr"/>
              <a:r>
                <a:rPr lang="fr-FR" sz="1400" dirty="0" smtClean="0">
                  <a:ln>
                    <a:solidFill>
                      <a:prstClr val="white"/>
                    </a:solidFill>
                  </a:ln>
                  <a:solidFill>
                    <a:prstClr val="white"/>
                  </a:solidFill>
                </a:rPr>
                <a:t>S2 (7s)</a:t>
              </a:r>
              <a:endParaRPr lang="fr-FR" sz="1400" dirty="0">
                <a:ln>
                  <a:solidFill>
                    <a:prstClr val="white"/>
                  </a:solidFill>
                </a:ln>
                <a:solidFill>
                  <a:prstClr val="white"/>
                </a:solidFill>
              </a:endParaRPr>
            </a:p>
          </p:txBody>
        </p:sp>
      </p:grpSp>
      <p:grpSp>
        <p:nvGrpSpPr>
          <p:cNvPr id="2" name="Groupe 1"/>
          <p:cNvGrpSpPr/>
          <p:nvPr/>
        </p:nvGrpSpPr>
        <p:grpSpPr>
          <a:xfrm>
            <a:off x="253497" y="1957150"/>
            <a:ext cx="5889145" cy="259914"/>
            <a:chOff x="253497" y="1957149"/>
            <a:chExt cx="5889144" cy="259914"/>
          </a:xfrm>
        </p:grpSpPr>
        <p:sp>
          <p:nvSpPr>
            <p:cNvPr id="19" name="ZoneTexte 18"/>
            <p:cNvSpPr txBox="1"/>
            <p:nvPr/>
          </p:nvSpPr>
          <p:spPr>
            <a:xfrm>
              <a:off x="253497" y="1957150"/>
              <a:ext cx="5889144" cy="259913"/>
            </a:xfrm>
            <a:prstGeom prst="rect">
              <a:avLst/>
            </a:prstGeom>
            <a:solidFill>
              <a:srgbClr val="99FF33"/>
            </a:solidFill>
            <a:ln w="12700">
              <a:solidFill>
                <a:srgbClr val="00B050"/>
              </a:solidFill>
            </a:ln>
          </p:spPr>
          <p:txBody>
            <a:bodyPr wrap="square" rtlCol="0" anchor="ctr" anchorCtr="0">
              <a:noAutofit/>
            </a:bodyPr>
            <a:lstStyle/>
            <a:p>
              <a:pPr algn="ctr"/>
              <a:endParaRPr lang="fr-FR" sz="1400" dirty="0">
                <a:ln>
                  <a:solidFill>
                    <a:srgbClr val="336699"/>
                  </a:solidFill>
                </a:ln>
                <a:solidFill>
                  <a:srgbClr val="064E91"/>
                </a:solidFill>
              </a:endParaRPr>
            </a:p>
          </p:txBody>
        </p:sp>
        <p:sp>
          <p:nvSpPr>
            <p:cNvPr id="12" name="ZoneTexte 11"/>
            <p:cNvSpPr txBox="1"/>
            <p:nvPr/>
          </p:nvSpPr>
          <p:spPr>
            <a:xfrm>
              <a:off x="1196430" y="1957150"/>
              <a:ext cx="1167897" cy="259913"/>
            </a:xfrm>
            <a:prstGeom prst="rect">
              <a:avLst/>
            </a:prstGeom>
            <a:solidFill>
              <a:srgbClr val="00B050"/>
            </a:solidFill>
            <a:ln>
              <a:solidFill>
                <a:srgbClr val="00B050"/>
              </a:solidFill>
            </a:ln>
          </p:spPr>
          <p:txBody>
            <a:bodyPr wrap="square" rtlCol="0" anchor="ctr" anchorCtr="0">
              <a:noAutofit/>
            </a:bodyPr>
            <a:lstStyle/>
            <a:p>
              <a:pPr algn="ctr"/>
              <a:r>
                <a:rPr lang="fr-FR" sz="1400" dirty="0" smtClean="0">
                  <a:ln>
                    <a:solidFill>
                      <a:prstClr val="white"/>
                    </a:solidFill>
                  </a:ln>
                  <a:solidFill>
                    <a:prstClr val="white"/>
                  </a:solidFill>
                </a:rPr>
                <a:t>S3 (4s)</a:t>
              </a:r>
              <a:endParaRPr lang="fr-FR" sz="1400" dirty="0">
                <a:ln>
                  <a:solidFill>
                    <a:prstClr val="white"/>
                  </a:solidFill>
                </a:ln>
                <a:solidFill>
                  <a:prstClr val="white"/>
                </a:solidFill>
              </a:endParaRPr>
            </a:p>
          </p:txBody>
        </p:sp>
        <p:sp>
          <p:nvSpPr>
            <p:cNvPr id="21" name="ZoneTexte 20"/>
            <p:cNvSpPr txBox="1"/>
            <p:nvPr/>
          </p:nvSpPr>
          <p:spPr>
            <a:xfrm>
              <a:off x="4974744" y="1957149"/>
              <a:ext cx="1167897" cy="259913"/>
            </a:xfrm>
            <a:prstGeom prst="rect">
              <a:avLst/>
            </a:prstGeom>
            <a:solidFill>
              <a:srgbClr val="00B050"/>
            </a:solidFill>
            <a:ln>
              <a:solidFill>
                <a:srgbClr val="00B050"/>
              </a:solidFill>
            </a:ln>
          </p:spPr>
          <p:txBody>
            <a:bodyPr wrap="square" rtlCol="0" anchor="ctr" anchorCtr="0">
              <a:noAutofit/>
            </a:bodyPr>
            <a:lstStyle/>
            <a:p>
              <a:pPr algn="ctr"/>
              <a:r>
                <a:rPr lang="fr-FR" sz="1400" dirty="0" smtClean="0">
                  <a:ln>
                    <a:solidFill>
                      <a:prstClr val="white"/>
                    </a:solidFill>
                  </a:ln>
                  <a:solidFill>
                    <a:prstClr val="white"/>
                  </a:solidFill>
                </a:rPr>
                <a:t>S3 (3s)</a:t>
              </a:r>
              <a:endParaRPr lang="fr-FR" sz="1400" dirty="0">
                <a:ln>
                  <a:solidFill>
                    <a:prstClr val="white"/>
                  </a:solidFill>
                </a:ln>
                <a:solidFill>
                  <a:prstClr val="white"/>
                </a:solidFill>
              </a:endParaRPr>
            </a:p>
          </p:txBody>
        </p:sp>
      </p:grpSp>
      <p:sp>
        <p:nvSpPr>
          <p:cNvPr id="3" name="Double flèche horizontale 2"/>
          <p:cNvSpPr/>
          <p:nvPr/>
        </p:nvSpPr>
        <p:spPr>
          <a:xfrm>
            <a:off x="3922434" y="2217063"/>
            <a:ext cx="3708960" cy="196781"/>
          </a:xfrm>
          <a:prstGeom prst="lef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2494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15" grpId="0" animBg="1"/>
      <p:bldP spid="16" grpId="0" animBg="1"/>
      <p:bldP spid="1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smtClean="0"/>
              <a:t>Le projet</a:t>
            </a:r>
            <a:endParaRPr lang="fr-FR" b="1" dirty="0"/>
          </a:p>
        </p:txBody>
      </p:sp>
      <p:sp>
        <p:nvSpPr>
          <p:cNvPr id="2" name="ZoneTexte 1"/>
          <p:cNvSpPr txBox="1"/>
          <p:nvPr/>
        </p:nvSpPr>
        <p:spPr>
          <a:xfrm>
            <a:off x="8070007" y="1445538"/>
            <a:ext cx="654280" cy="389043"/>
          </a:xfrm>
          <a:prstGeom prst="rect">
            <a:avLst/>
          </a:prstGeom>
          <a:solidFill>
            <a:srgbClr val="FF0000"/>
          </a:solidFill>
        </p:spPr>
        <p:txBody>
          <a:bodyPr wrap="square" rtlCol="0" anchor="ctr" anchorCtr="0">
            <a:noAutofit/>
          </a:bodyPr>
          <a:lstStyle/>
          <a:p>
            <a:r>
              <a:rPr lang="fr-FR" dirty="0" smtClean="0">
                <a:ln>
                  <a:solidFill>
                    <a:prstClr val="white"/>
                  </a:solidFill>
                </a:ln>
                <a:solidFill>
                  <a:prstClr val="white"/>
                </a:solidFill>
              </a:rPr>
              <a:t>E6</a:t>
            </a:r>
            <a:endParaRPr lang="fr-FR" dirty="0">
              <a:ln>
                <a:solidFill>
                  <a:prstClr val="white"/>
                </a:solidFill>
              </a:ln>
              <a:solidFill>
                <a:prstClr val="white"/>
              </a:solidFill>
            </a:endParaRPr>
          </a:p>
        </p:txBody>
      </p:sp>
      <p:sp>
        <p:nvSpPr>
          <p:cNvPr id="26" name="ZoneTexte 25"/>
          <p:cNvSpPr txBox="1"/>
          <p:nvPr/>
        </p:nvSpPr>
        <p:spPr>
          <a:xfrm>
            <a:off x="2572283" y="1445793"/>
            <a:ext cx="5497723" cy="389043"/>
          </a:xfrm>
          <a:prstGeom prst="rect">
            <a:avLst/>
          </a:prstGeom>
          <a:solidFill>
            <a:srgbClr val="FFC000"/>
          </a:solidFill>
        </p:spPr>
        <p:txBody>
          <a:bodyPr wrap="square" rtlCol="0" anchor="ctr" anchorCtr="0">
            <a:noAutofit/>
          </a:bodyPr>
          <a:lstStyle/>
          <a:p>
            <a:pPr algn="ctr"/>
            <a:r>
              <a:rPr lang="fr-FR" dirty="0" smtClean="0">
                <a:ln>
                  <a:solidFill>
                    <a:srgbClr val="336699"/>
                  </a:solidFill>
                </a:ln>
                <a:solidFill>
                  <a:srgbClr val="064E91"/>
                </a:solidFill>
              </a:rPr>
              <a:t>Projet</a:t>
            </a:r>
            <a:endParaRPr lang="fr-FR" dirty="0">
              <a:ln>
                <a:solidFill>
                  <a:srgbClr val="336699"/>
                </a:solidFill>
              </a:ln>
              <a:solidFill>
                <a:srgbClr val="064E91"/>
              </a:solidFill>
            </a:endParaRPr>
          </a:p>
        </p:txBody>
      </p:sp>
      <p:graphicFrame>
        <p:nvGraphicFramePr>
          <p:cNvPr id="51" name="Espace réservé du contenu 8"/>
          <p:cNvGraphicFramePr>
            <a:graphicFrameLocks noGrp="1"/>
          </p:cNvGraphicFramePr>
          <p:nvPr>
            <p:ph sz="half" idx="1"/>
            <p:extLst>
              <p:ext uri="{D42A27DB-BD31-4B8C-83A1-F6EECF244321}">
                <p14:modId xmlns:p14="http://schemas.microsoft.com/office/powerpoint/2010/main" val="4215398086"/>
              </p:ext>
            </p:extLst>
          </p:nvPr>
        </p:nvGraphicFramePr>
        <p:xfrm>
          <a:off x="355661" y="844991"/>
          <a:ext cx="8368630" cy="609600"/>
        </p:xfrm>
        <a:graphic>
          <a:graphicData uri="http://schemas.openxmlformats.org/drawingml/2006/table">
            <a:tbl>
              <a:tblPr firstRow="1" lastCol="1" bandCol="1">
                <a:tableStyleId>{284E427A-3D55-4303-BF80-6455036E1DE7}</a:tableStyleId>
              </a:tblPr>
              <a:tblGrid>
                <a:gridCol w="836863"/>
                <a:gridCol w="836863"/>
                <a:gridCol w="836863"/>
                <a:gridCol w="836863"/>
                <a:gridCol w="836863"/>
                <a:gridCol w="836863"/>
                <a:gridCol w="836863"/>
                <a:gridCol w="836863"/>
                <a:gridCol w="836863"/>
                <a:gridCol w="836863"/>
              </a:tblGrid>
              <a:tr h="293779">
                <a:tc gridSpan="10">
                  <a:txBody>
                    <a:bodyPr/>
                    <a:lstStyle/>
                    <a:p>
                      <a:pPr algn="ctr" fontAlgn="ctr"/>
                      <a:r>
                        <a:rPr lang="fr-FR" sz="2000" b="1" u="none" strike="noStrike" dirty="0" smtClean="0">
                          <a:solidFill>
                            <a:srgbClr val="FF6600"/>
                          </a:solidFill>
                          <a:effectLst/>
                        </a:rPr>
                        <a:t>2</a:t>
                      </a:r>
                      <a:r>
                        <a:rPr lang="fr-FR" sz="2000" b="1" u="none" strike="noStrike" baseline="30000" dirty="0" smtClean="0">
                          <a:solidFill>
                            <a:srgbClr val="FF6600"/>
                          </a:solidFill>
                          <a:effectLst/>
                        </a:rPr>
                        <a:t>ème</a:t>
                      </a:r>
                      <a:r>
                        <a:rPr lang="fr-FR" sz="2000" b="1" u="none" strike="noStrike" dirty="0" smtClean="0">
                          <a:solidFill>
                            <a:srgbClr val="FF6600"/>
                          </a:solidFill>
                          <a:effectLst/>
                        </a:rPr>
                        <a:t> année</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pPr algn="ctr" fontAlgn="ct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pPr algn="ctr" fontAlgn="ct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pPr algn="ctr" fontAlgn="ct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pPr algn="ctr" fontAlgn="ct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01783">
                <a:tc>
                  <a:txBody>
                    <a:bodyPr/>
                    <a:lstStyle/>
                    <a:p>
                      <a:pPr algn="ctr" fontAlgn="b"/>
                      <a:r>
                        <a:rPr lang="fr-FR" sz="2000" b="1" i="0" u="none" strike="noStrike" dirty="0" smtClean="0">
                          <a:solidFill>
                            <a:srgbClr val="FF6600"/>
                          </a:solidFill>
                          <a:effectLst/>
                          <a:latin typeface="Calibri"/>
                        </a:rPr>
                        <a:t>sep</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i="0" u="none" strike="noStrike" dirty="0" err="1" smtClean="0">
                          <a:solidFill>
                            <a:srgbClr val="FF6600"/>
                          </a:solidFill>
                          <a:effectLst/>
                          <a:latin typeface="Calibri"/>
                        </a:rPr>
                        <a:t>oct</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i="0" u="none" strike="noStrike" dirty="0" err="1" smtClean="0">
                          <a:solidFill>
                            <a:srgbClr val="FF6600"/>
                          </a:solidFill>
                          <a:effectLst/>
                          <a:latin typeface="Calibri"/>
                        </a:rPr>
                        <a:t>nov</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i="0" u="none" strike="noStrike" dirty="0" err="1" smtClean="0">
                          <a:solidFill>
                            <a:srgbClr val="FF6600"/>
                          </a:solidFill>
                          <a:effectLst/>
                          <a:latin typeface="Calibri"/>
                        </a:rPr>
                        <a:t>déc</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a:solidFill>
                            <a:srgbClr val="FF6600"/>
                          </a:solidFill>
                          <a:effectLst/>
                        </a:rPr>
                        <a:t>jan</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err="1">
                          <a:solidFill>
                            <a:srgbClr val="FF6600"/>
                          </a:solidFill>
                          <a:effectLst/>
                        </a:rPr>
                        <a:t>fév</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err="1">
                          <a:solidFill>
                            <a:srgbClr val="FF6600"/>
                          </a:solidFill>
                          <a:effectLst/>
                        </a:rPr>
                        <a:t>mar</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err="1">
                          <a:solidFill>
                            <a:srgbClr val="FF6600"/>
                          </a:solidFill>
                          <a:effectLst/>
                        </a:rPr>
                        <a:t>avr</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ctr"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anchor="ctr">
                    <a:solidFill>
                      <a:srgbClr val="336699"/>
                    </a:solidFill>
                  </a:tcPr>
                </a:tc>
              </a:tr>
            </a:tbl>
          </a:graphicData>
        </a:graphic>
      </p:graphicFrame>
      <p:grpSp>
        <p:nvGrpSpPr>
          <p:cNvPr id="6" name="Groupe 5"/>
          <p:cNvGrpSpPr/>
          <p:nvPr/>
        </p:nvGrpSpPr>
        <p:grpSpPr>
          <a:xfrm>
            <a:off x="800241" y="1445538"/>
            <a:ext cx="3472155" cy="2171896"/>
            <a:chOff x="800241" y="1445538"/>
            <a:chExt cx="3472155" cy="2171896"/>
          </a:xfrm>
        </p:grpSpPr>
        <p:sp>
          <p:nvSpPr>
            <p:cNvPr id="38" name="Flèche droite 37"/>
            <p:cNvSpPr/>
            <p:nvPr/>
          </p:nvSpPr>
          <p:spPr>
            <a:xfrm rot="16200000">
              <a:off x="2307808" y="2391905"/>
              <a:ext cx="1301516" cy="169271"/>
            </a:xfrm>
            <a:prstGeom prst="rightArrow">
              <a:avLst/>
            </a:prstGeom>
            <a:solidFill>
              <a:schemeClr val="accent2">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4" name="ZoneTexte 53"/>
            <p:cNvSpPr txBox="1"/>
            <p:nvPr/>
          </p:nvSpPr>
          <p:spPr>
            <a:xfrm>
              <a:off x="2724576" y="1445538"/>
              <a:ext cx="457200" cy="380245"/>
            </a:xfrm>
            <a:prstGeom prst="rect">
              <a:avLst/>
            </a:prstGeom>
            <a:solidFill>
              <a:schemeClr val="accent2">
                <a:lumMod val="50000"/>
                <a:lumOff val="50000"/>
              </a:schemeClr>
            </a:solidFill>
          </p:spPr>
          <p:txBody>
            <a:bodyPr wrap="square" rtlCol="0" anchor="ctr" anchorCtr="0">
              <a:noAutofit/>
            </a:bodyPr>
            <a:lstStyle/>
            <a:p>
              <a:endParaRPr lang="fr-FR" dirty="0">
                <a:ln>
                  <a:solidFill>
                    <a:prstClr val="white"/>
                  </a:solidFill>
                </a:ln>
                <a:solidFill>
                  <a:prstClr val="white"/>
                </a:solidFill>
              </a:endParaRPr>
            </a:p>
          </p:txBody>
        </p:sp>
        <p:sp>
          <p:nvSpPr>
            <p:cNvPr id="57" name="ZoneTexte 56"/>
            <p:cNvSpPr txBox="1"/>
            <p:nvPr/>
          </p:nvSpPr>
          <p:spPr>
            <a:xfrm>
              <a:off x="800241" y="3136352"/>
              <a:ext cx="3472155" cy="481082"/>
            </a:xfrm>
            <a:prstGeom prst="rect">
              <a:avLst/>
            </a:prstGeom>
            <a:noFill/>
            <a:ln w="38100">
              <a:solidFill>
                <a:schemeClr val="accent2">
                  <a:lumMod val="50000"/>
                  <a:lumOff val="50000"/>
                </a:schemeClr>
              </a:solidFill>
            </a:ln>
          </p:spPr>
          <p:txBody>
            <a:bodyPr wrap="square" rtlCol="0">
              <a:noAutofit/>
            </a:bodyPr>
            <a:lstStyle/>
            <a:p>
              <a:r>
                <a:rPr lang="fr-FR" sz="2000" b="1" dirty="0" smtClean="0">
                  <a:solidFill>
                    <a:srgbClr val="064E91"/>
                  </a:solidFill>
                </a:rPr>
                <a:t>Commission de validation</a:t>
              </a:r>
            </a:p>
            <a:p>
              <a:endParaRPr lang="fr-FR" sz="1600" b="1" dirty="0">
                <a:solidFill>
                  <a:srgbClr val="064E91"/>
                </a:solidFill>
              </a:endParaRPr>
            </a:p>
          </p:txBody>
        </p:sp>
      </p:grpSp>
      <p:grpSp>
        <p:nvGrpSpPr>
          <p:cNvPr id="8" name="Groupe 7"/>
          <p:cNvGrpSpPr/>
          <p:nvPr/>
        </p:nvGrpSpPr>
        <p:grpSpPr>
          <a:xfrm>
            <a:off x="4708621" y="1834834"/>
            <a:ext cx="2929400" cy="1782600"/>
            <a:chOff x="4708621" y="1834834"/>
            <a:chExt cx="2929400" cy="1782600"/>
          </a:xfrm>
        </p:grpSpPr>
        <p:sp>
          <p:nvSpPr>
            <p:cNvPr id="60" name="ZoneTexte 59"/>
            <p:cNvSpPr txBox="1"/>
            <p:nvPr/>
          </p:nvSpPr>
          <p:spPr>
            <a:xfrm>
              <a:off x="4708621" y="3136352"/>
              <a:ext cx="2929400" cy="481082"/>
            </a:xfrm>
            <a:prstGeom prst="rect">
              <a:avLst/>
            </a:prstGeom>
            <a:noFill/>
            <a:ln w="38100">
              <a:solidFill>
                <a:srgbClr val="FF0000"/>
              </a:solidFill>
            </a:ln>
          </p:spPr>
          <p:txBody>
            <a:bodyPr wrap="square" rtlCol="0">
              <a:noAutofit/>
            </a:bodyPr>
            <a:lstStyle/>
            <a:p>
              <a:r>
                <a:rPr lang="fr-FR" sz="2000" b="1" dirty="0" smtClean="0">
                  <a:solidFill>
                    <a:srgbClr val="064E91"/>
                  </a:solidFill>
                </a:rPr>
                <a:t>Restitution du dossier</a:t>
              </a:r>
            </a:p>
            <a:p>
              <a:endParaRPr lang="fr-FR" sz="1600" b="1" dirty="0">
                <a:solidFill>
                  <a:srgbClr val="064E91"/>
                </a:solidFill>
              </a:endParaRPr>
            </a:p>
          </p:txBody>
        </p:sp>
        <p:sp>
          <p:nvSpPr>
            <p:cNvPr id="63" name="Flèche droite 62"/>
            <p:cNvSpPr/>
            <p:nvPr/>
          </p:nvSpPr>
          <p:spPr>
            <a:xfrm rot="16200000">
              <a:off x="6896456" y="2394787"/>
              <a:ext cx="1301517" cy="18161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9" name="Groupe 8"/>
          <p:cNvGrpSpPr/>
          <p:nvPr/>
        </p:nvGrpSpPr>
        <p:grpSpPr>
          <a:xfrm>
            <a:off x="5657990" y="1454591"/>
            <a:ext cx="2404545" cy="3022142"/>
            <a:chOff x="5657990" y="1454591"/>
            <a:chExt cx="2404545" cy="3022142"/>
          </a:xfrm>
        </p:grpSpPr>
        <p:sp>
          <p:nvSpPr>
            <p:cNvPr id="55" name="ZoneTexte 54"/>
            <p:cNvSpPr txBox="1"/>
            <p:nvPr/>
          </p:nvSpPr>
          <p:spPr>
            <a:xfrm>
              <a:off x="7605335" y="1454591"/>
              <a:ext cx="457200" cy="380245"/>
            </a:xfrm>
            <a:prstGeom prst="rect">
              <a:avLst/>
            </a:prstGeom>
            <a:solidFill>
              <a:schemeClr val="accent5">
                <a:lumMod val="75000"/>
              </a:schemeClr>
            </a:solidFill>
          </p:spPr>
          <p:txBody>
            <a:bodyPr wrap="square" rtlCol="0" anchor="ctr" anchorCtr="0">
              <a:noAutofit/>
            </a:bodyPr>
            <a:lstStyle/>
            <a:p>
              <a:endParaRPr lang="fr-FR" dirty="0">
                <a:ln>
                  <a:solidFill>
                    <a:prstClr val="white"/>
                  </a:solidFill>
                </a:ln>
                <a:solidFill>
                  <a:prstClr val="white"/>
                </a:solidFill>
              </a:endParaRPr>
            </a:p>
          </p:txBody>
        </p:sp>
        <p:sp>
          <p:nvSpPr>
            <p:cNvPr id="56" name="ZoneTexte 55"/>
            <p:cNvSpPr txBox="1"/>
            <p:nvPr/>
          </p:nvSpPr>
          <p:spPr>
            <a:xfrm>
              <a:off x="5657990" y="3768847"/>
              <a:ext cx="2286604" cy="707886"/>
            </a:xfrm>
            <a:prstGeom prst="rect">
              <a:avLst/>
            </a:prstGeom>
            <a:noFill/>
            <a:ln w="38100">
              <a:solidFill>
                <a:schemeClr val="accent5">
                  <a:lumMod val="75000"/>
                </a:schemeClr>
              </a:solidFill>
            </a:ln>
          </p:spPr>
          <p:txBody>
            <a:bodyPr wrap="square" rtlCol="0">
              <a:noAutofit/>
            </a:bodyPr>
            <a:lstStyle/>
            <a:p>
              <a:r>
                <a:rPr lang="fr-FR" sz="2000" b="1" dirty="0" smtClean="0">
                  <a:solidFill>
                    <a:srgbClr val="064E91"/>
                  </a:solidFill>
                </a:rPr>
                <a:t>Préparation oral</a:t>
              </a:r>
            </a:p>
            <a:p>
              <a:endParaRPr lang="fr-FR" sz="1600" b="1" dirty="0">
                <a:solidFill>
                  <a:srgbClr val="064E91"/>
                </a:solidFill>
              </a:endParaRPr>
            </a:p>
          </p:txBody>
        </p:sp>
        <p:sp>
          <p:nvSpPr>
            <p:cNvPr id="64" name="Flèche droite 63"/>
            <p:cNvSpPr/>
            <p:nvPr/>
          </p:nvSpPr>
          <p:spPr>
            <a:xfrm rot="16200000">
              <a:off x="6886783" y="2711033"/>
              <a:ext cx="1934013" cy="181614"/>
            </a:xfrm>
            <a:prstGeom prst="right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7" name="Groupe 6"/>
          <p:cNvGrpSpPr/>
          <p:nvPr/>
        </p:nvGrpSpPr>
        <p:grpSpPr>
          <a:xfrm>
            <a:off x="3913282" y="1705296"/>
            <a:ext cx="3166388" cy="1310212"/>
            <a:chOff x="3913282" y="1705296"/>
            <a:chExt cx="3166388" cy="1310212"/>
          </a:xfrm>
        </p:grpSpPr>
        <p:sp>
          <p:nvSpPr>
            <p:cNvPr id="65" name="Flèche droite 64"/>
            <p:cNvSpPr/>
            <p:nvPr/>
          </p:nvSpPr>
          <p:spPr>
            <a:xfrm rot="18934579">
              <a:off x="5877761" y="2169913"/>
              <a:ext cx="1201909" cy="197911"/>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6" name="Flèche droite 65"/>
            <p:cNvSpPr/>
            <p:nvPr/>
          </p:nvSpPr>
          <p:spPr>
            <a:xfrm rot="13590180">
              <a:off x="3516049" y="2102529"/>
              <a:ext cx="972452" cy="177985"/>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7" name="Flèche droite 66"/>
            <p:cNvSpPr/>
            <p:nvPr/>
          </p:nvSpPr>
          <p:spPr>
            <a:xfrm rot="14312651">
              <a:off x="4373055" y="2193365"/>
              <a:ext cx="957798" cy="208034"/>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8" name="Flèche droite 67"/>
            <p:cNvSpPr/>
            <p:nvPr/>
          </p:nvSpPr>
          <p:spPr>
            <a:xfrm rot="18048084">
              <a:off x="4991884" y="2212625"/>
              <a:ext cx="1174243" cy="204362"/>
            </a:xfrm>
            <a:prstGeom prst="rightArrow">
              <a:avLst/>
            </a:prstGeom>
            <a:solidFill>
              <a:srgbClr val="064E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0" name="ZoneTexte 39"/>
            <p:cNvSpPr txBox="1"/>
            <p:nvPr/>
          </p:nvSpPr>
          <p:spPr>
            <a:xfrm>
              <a:off x="4204617" y="2534426"/>
              <a:ext cx="2357881" cy="481082"/>
            </a:xfrm>
            <a:prstGeom prst="rect">
              <a:avLst/>
            </a:prstGeom>
            <a:solidFill>
              <a:schemeClr val="bg1"/>
            </a:solidFill>
            <a:ln w="38100">
              <a:solidFill>
                <a:srgbClr val="FFC000"/>
              </a:solidFill>
            </a:ln>
          </p:spPr>
          <p:txBody>
            <a:bodyPr wrap="square" rtlCol="0">
              <a:noAutofit/>
            </a:bodyPr>
            <a:lstStyle/>
            <a:p>
              <a:r>
                <a:rPr lang="fr-FR" sz="2000" b="1" dirty="0" smtClean="0">
                  <a:solidFill>
                    <a:srgbClr val="064E91"/>
                  </a:solidFill>
                </a:rPr>
                <a:t>Revues de projet</a:t>
              </a:r>
            </a:p>
            <a:p>
              <a:endParaRPr lang="fr-FR" sz="1600" b="1" dirty="0">
                <a:solidFill>
                  <a:srgbClr val="064E91"/>
                </a:solidFill>
              </a:endParaRPr>
            </a:p>
          </p:txBody>
        </p:sp>
      </p:grpSp>
      <p:sp>
        <p:nvSpPr>
          <p:cNvPr id="28" name="ZoneTexte 27"/>
          <p:cNvSpPr txBox="1"/>
          <p:nvPr/>
        </p:nvSpPr>
        <p:spPr>
          <a:xfrm>
            <a:off x="155156" y="4646099"/>
            <a:ext cx="8872396" cy="1677382"/>
          </a:xfrm>
          <a:prstGeom prst="rect">
            <a:avLst/>
          </a:prstGeom>
          <a:solidFill>
            <a:schemeClr val="bg1"/>
          </a:solidFill>
          <a:ln w="38100">
            <a:solidFill>
              <a:schemeClr val="accent5">
                <a:lumMod val="60000"/>
                <a:lumOff val="40000"/>
              </a:schemeClr>
            </a:solidFill>
          </a:ln>
        </p:spPr>
        <p:txBody>
          <a:bodyPr wrap="square" rtlCol="0">
            <a:spAutoFit/>
          </a:bodyPr>
          <a:lstStyle/>
          <a:p>
            <a:r>
              <a:rPr lang="fr-FR" sz="2000" b="1" dirty="0" smtClean="0">
                <a:solidFill>
                  <a:srgbClr val="064E91"/>
                </a:solidFill>
              </a:rPr>
              <a:t>Proposition d’accompagnement </a:t>
            </a:r>
            <a:r>
              <a:rPr lang="fr-FR" sz="1600" b="1" dirty="0" smtClean="0">
                <a:solidFill>
                  <a:srgbClr val="064E91"/>
                </a:solidFill>
              </a:rPr>
              <a:t>(base </a:t>
            </a:r>
            <a:r>
              <a:rPr lang="fr-FR" sz="1600" b="1" dirty="0" smtClean="0">
                <a:solidFill>
                  <a:srgbClr val="FF0000"/>
                </a:solidFill>
              </a:rPr>
              <a:t>24 </a:t>
            </a:r>
            <a:r>
              <a:rPr lang="fr-FR" sz="1600" b="1" dirty="0" smtClean="0">
                <a:solidFill>
                  <a:srgbClr val="064E91"/>
                </a:solidFill>
              </a:rPr>
              <a:t>semaines sur la période)</a:t>
            </a:r>
          </a:p>
          <a:p>
            <a:pPr marL="742950" lvl="1" indent="-285750">
              <a:buFont typeface="Wingdings" panose="05000000000000000000" pitchFamily="2" charset="2"/>
              <a:buChar char="q"/>
            </a:pPr>
            <a:r>
              <a:rPr lang="fr-FR" sz="1600" b="1" dirty="0" smtClean="0">
                <a:solidFill>
                  <a:srgbClr val="064E91"/>
                </a:solidFill>
              </a:rPr>
              <a:t>Proposition 1 : 2.5 h/s en </a:t>
            </a:r>
            <a:r>
              <a:rPr lang="fr-FR" sz="1600" b="1" dirty="0">
                <a:solidFill>
                  <a:srgbClr val="064E91"/>
                </a:solidFill>
              </a:rPr>
              <a:t>continu (2 h/s SII et </a:t>
            </a:r>
            <a:r>
              <a:rPr lang="fr-FR" sz="1600" b="1" dirty="0" smtClean="0">
                <a:solidFill>
                  <a:srgbClr val="064E91"/>
                </a:solidFill>
              </a:rPr>
              <a:t>0,5 </a:t>
            </a:r>
            <a:r>
              <a:rPr lang="fr-FR" sz="1600" b="1" dirty="0">
                <a:solidFill>
                  <a:srgbClr val="064E91"/>
                </a:solidFill>
              </a:rPr>
              <a:t>h/s de Eco-gestion) </a:t>
            </a:r>
          </a:p>
          <a:p>
            <a:pPr marL="742950" lvl="1" indent="-285750">
              <a:buFont typeface="Wingdings" panose="05000000000000000000" pitchFamily="2" charset="2"/>
              <a:buChar char="q"/>
            </a:pPr>
            <a:r>
              <a:rPr lang="fr-FR" sz="1600" b="1" dirty="0" smtClean="0">
                <a:solidFill>
                  <a:srgbClr val="064E91"/>
                </a:solidFill>
              </a:rPr>
              <a:t>Proposition </a:t>
            </a:r>
            <a:r>
              <a:rPr lang="fr-FR" sz="1400" b="1" dirty="0" smtClean="0">
                <a:solidFill>
                  <a:srgbClr val="064E91"/>
                </a:solidFill>
              </a:rPr>
              <a:t>2  (accompagnement adapté aux besoins  de la réalisation du dossier): </a:t>
            </a:r>
          </a:p>
          <a:p>
            <a:pPr marL="1200150" lvl="2" indent="-285750">
              <a:buFont typeface="Arial" panose="020B0604020202020204" pitchFamily="34" charset="0"/>
              <a:buChar char="•"/>
            </a:pPr>
            <a:r>
              <a:rPr lang="fr-FR" sz="1600" b="1" dirty="0">
                <a:solidFill>
                  <a:srgbClr val="064E91"/>
                </a:solidFill>
              </a:rPr>
              <a:t>É</a:t>
            </a:r>
            <a:r>
              <a:rPr lang="fr-FR" sz="1600" b="1" dirty="0">
                <a:solidFill>
                  <a:srgbClr val="064E91"/>
                </a:solidFill>
              </a:rPr>
              <a:t>c</a:t>
            </a:r>
            <a:r>
              <a:rPr lang="fr-FR" sz="1600" b="1" dirty="0" smtClean="0">
                <a:solidFill>
                  <a:srgbClr val="064E91"/>
                </a:solidFill>
              </a:rPr>
              <a:t>o-gestion </a:t>
            </a:r>
            <a:r>
              <a:rPr lang="fr-FR" sz="1600" b="1" dirty="0" smtClean="0">
                <a:solidFill>
                  <a:srgbClr val="064E91"/>
                </a:solidFill>
              </a:rPr>
              <a:t>en 1 h/s en octobre et novembre </a:t>
            </a:r>
            <a:r>
              <a:rPr lang="fr-FR" sz="1200" b="1" dirty="0" smtClean="0">
                <a:solidFill>
                  <a:srgbClr val="064E91"/>
                </a:solidFill>
              </a:rPr>
              <a:t>(préparation étude de cas) </a:t>
            </a:r>
            <a:r>
              <a:rPr lang="fr-FR" sz="1600" b="1" dirty="0">
                <a:solidFill>
                  <a:srgbClr val="064E91"/>
                </a:solidFill>
              </a:rPr>
              <a:t>et </a:t>
            </a:r>
            <a:r>
              <a:rPr lang="fr-FR" sz="1600" b="1" dirty="0" smtClean="0">
                <a:solidFill>
                  <a:srgbClr val="064E91"/>
                </a:solidFill>
              </a:rPr>
              <a:t>1 </a:t>
            </a:r>
            <a:r>
              <a:rPr lang="fr-FR" sz="1600" b="1" dirty="0">
                <a:solidFill>
                  <a:srgbClr val="064E91"/>
                </a:solidFill>
              </a:rPr>
              <a:t>h/s </a:t>
            </a:r>
            <a:r>
              <a:rPr lang="fr-FR" sz="1600" b="1" dirty="0" smtClean="0">
                <a:solidFill>
                  <a:srgbClr val="064E91"/>
                </a:solidFill>
              </a:rPr>
              <a:t> en mai et juin </a:t>
            </a:r>
            <a:r>
              <a:rPr lang="fr-FR" sz="1200" b="1" dirty="0" smtClean="0">
                <a:solidFill>
                  <a:srgbClr val="064E91"/>
                </a:solidFill>
              </a:rPr>
              <a:t>(préparation du document d’entreprise et de l’oral)</a:t>
            </a:r>
          </a:p>
          <a:p>
            <a:pPr marL="1200150" lvl="2" indent="-285750">
              <a:buFont typeface="Arial" panose="020B0604020202020204" pitchFamily="34" charset="0"/>
              <a:buChar char="•"/>
            </a:pPr>
            <a:r>
              <a:rPr lang="fr-FR" sz="1600" b="1" dirty="0">
                <a:solidFill>
                  <a:srgbClr val="064E91"/>
                </a:solidFill>
              </a:rPr>
              <a:t>SII partie </a:t>
            </a:r>
            <a:r>
              <a:rPr lang="fr-FR" sz="1600" b="1" dirty="0" smtClean="0">
                <a:solidFill>
                  <a:srgbClr val="064E91"/>
                </a:solidFill>
              </a:rPr>
              <a:t>2 </a:t>
            </a:r>
            <a:r>
              <a:rPr lang="fr-FR" sz="1600" b="1" dirty="0">
                <a:solidFill>
                  <a:srgbClr val="064E91"/>
                </a:solidFill>
              </a:rPr>
              <a:t>h/s </a:t>
            </a:r>
            <a:r>
              <a:rPr lang="fr-FR" sz="1600" b="1" dirty="0" smtClean="0">
                <a:solidFill>
                  <a:srgbClr val="064E91"/>
                </a:solidFill>
              </a:rPr>
              <a:t>sur la période </a:t>
            </a:r>
            <a:r>
              <a:rPr lang="fr-FR" sz="1200" b="1" dirty="0" smtClean="0">
                <a:solidFill>
                  <a:srgbClr val="064E91"/>
                </a:solidFill>
              </a:rPr>
              <a:t>(en moyenne)</a:t>
            </a:r>
          </a:p>
        </p:txBody>
      </p:sp>
      <p:grpSp>
        <p:nvGrpSpPr>
          <p:cNvPr id="5" name="Groupe 4"/>
          <p:cNvGrpSpPr/>
          <p:nvPr/>
        </p:nvGrpSpPr>
        <p:grpSpPr>
          <a:xfrm>
            <a:off x="355661" y="1454591"/>
            <a:ext cx="5027897" cy="3022142"/>
            <a:chOff x="355661" y="1454591"/>
            <a:chExt cx="5027897" cy="3022142"/>
          </a:xfrm>
        </p:grpSpPr>
        <p:sp>
          <p:nvSpPr>
            <p:cNvPr id="24" name="ZoneTexte 23"/>
            <p:cNvSpPr txBox="1"/>
            <p:nvPr/>
          </p:nvSpPr>
          <p:spPr>
            <a:xfrm>
              <a:off x="355661" y="3768847"/>
              <a:ext cx="5027897" cy="707886"/>
            </a:xfrm>
            <a:prstGeom prst="rect">
              <a:avLst/>
            </a:prstGeom>
            <a:solidFill>
              <a:schemeClr val="bg1"/>
            </a:solidFill>
            <a:ln w="38100">
              <a:solidFill>
                <a:schemeClr val="accent5">
                  <a:lumMod val="75000"/>
                </a:schemeClr>
              </a:solidFill>
            </a:ln>
          </p:spPr>
          <p:txBody>
            <a:bodyPr wrap="square" rtlCol="0">
              <a:spAutoFit/>
            </a:bodyPr>
            <a:lstStyle/>
            <a:p>
              <a:pPr algn="ctr"/>
              <a:r>
                <a:rPr lang="fr-FR" sz="2000" b="1" dirty="0" smtClean="0">
                  <a:solidFill>
                    <a:srgbClr val="064E91"/>
                  </a:solidFill>
                </a:rPr>
                <a:t>Finalisation du rapport d’activité </a:t>
              </a:r>
            </a:p>
            <a:p>
              <a:pPr algn="ctr"/>
              <a:r>
                <a:rPr lang="fr-FR" sz="2000" b="1" dirty="0" smtClean="0">
                  <a:solidFill>
                    <a:srgbClr val="064E91"/>
                  </a:solidFill>
                </a:rPr>
                <a:t>et du document validation projet</a:t>
              </a:r>
            </a:p>
          </p:txBody>
        </p:sp>
        <p:sp>
          <p:nvSpPr>
            <p:cNvPr id="69" name="ZoneTexte 68"/>
            <p:cNvSpPr txBox="1"/>
            <p:nvPr/>
          </p:nvSpPr>
          <p:spPr>
            <a:xfrm>
              <a:off x="1841723" y="1454591"/>
              <a:ext cx="730560" cy="389043"/>
            </a:xfrm>
            <a:prstGeom prst="rect">
              <a:avLst/>
            </a:prstGeom>
            <a:solidFill>
              <a:schemeClr val="accent5">
                <a:lumMod val="75000"/>
              </a:schemeClr>
            </a:solidFill>
          </p:spPr>
          <p:txBody>
            <a:bodyPr wrap="square" rtlCol="0" anchor="ctr" anchorCtr="0">
              <a:noAutofit/>
            </a:bodyPr>
            <a:lstStyle/>
            <a:p>
              <a:pPr algn="ctr"/>
              <a:endParaRPr lang="fr-FR" dirty="0">
                <a:ln>
                  <a:solidFill>
                    <a:srgbClr val="336699"/>
                  </a:solidFill>
                </a:ln>
                <a:solidFill>
                  <a:srgbClr val="064E91"/>
                </a:solidFill>
              </a:endParaRPr>
            </a:p>
          </p:txBody>
        </p:sp>
        <p:sp>
          <p:nvSpPr>
            <p:cNvPr id="3" name="Virage 2"/>
            <p:cNvSpPr/>
            <p:nvPr/>
          </p:nvSpPr>
          <p:spPr>
            <a:xfrm>
              <a:off x="427290" y="1454591"/>
              <a:ext cx="1504060" cy="2314256"/>
            </a:xfrm>
            <a:prstGeom prst="bentArrow">
              <a:avLst>
                <a:gd name="adj1" fmla="val 6818"/>
                <a:gd name="adj2" fmla="val 9658"/>
                <a:gd name="adj3" fmla="val 25000"/>
                <a:gd name="adj4" fmla="val 44318"/>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grpSp>
    </p:spTree>
    <p:extLst>
      <p:ext uri="{BB962C8B-B14F-4D97-AF65-F5344CB8AC3E}">
        <p14:creationId xmlns:p14="http://schemas.microsoft.com/office/powerpoint/2010/main" val="372446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1198" y="2990367"/>
            <a:ext cx="7995475" cy="461665"/>
          </a:xfrm>
          <a:prstGeom prst="rect">
            <a:avLst/>
          </a:prstGeom>
          <a:noFill/>
        </p:spPr>
        <p:txBody>
          <a:bodyPr wrap="square" rtlCol="0">
            <a:spAutoFit/>
          </a:bodyPr>
          <a:lstStyle/>
          <a:p>
            <a:pPr marL="228600" lvl="0" indent="-228600" algn="ctr">
              <a:spcBef>
                <a:spcPts val="2000"/>
              </a:spcBef>
              <a:buClr>
                <a:srgbClr val="074770"/>
              </a:buClr>
              <a:buSzPct val="75000"/>
              <a:buFont typeface="Wingdings" pitchFamily="2" charset="2"/>
              <a:buChar char="n"/>
            </a:pPr>
            <a:r>
              <a:rPr lang="fr-FR" sz="2400" b="1" dirty="0">
                <a:solidFill>
                  <a:srgbClr val="FF6600"/>
                </a:solidFill>
              </a:rPr>
              <a:t>Conseils </a:t>
            </a:r>
            <a:r>
              <a:rPr lang="fr-FR" sz="2400" b="1" dirty="0" smtClean="0">
                <a:solidFill>
                  <a:srgbClr val="FF6600"/>
                </a:solidFill>
              </a:rPr>
              <a:t>pour </a:t>
            </a:r>
            <a:r>
              <a:rPr lang="fr-FR" sz="2400" b="1" dirty="0">
                <a:solidFill>
                  <a:srgbClr val="FF6600"/>
                </a:solidFill>
              </a:rPr>
              <a:t>l’élaboration du </a:t>
            </a:r>
            <a:r>
              <a:rPr lang="fr-FR" sz="2400" b="1" dirty="0" smtClean="0">
                <a:solidFill>
                  <a:srgbClr val="FF6600"/>
                </a:solidFill>
              </a:rPr>
              <a:t>rapport d’activité</a:t>
            </a:r>
          </a:p>
        </p:txBody>
      </p:sp>
      <p:pic>
        <p:nvPicPr>
          <p:cNvPr id="3" name="Image 2" descr="Capture d’écran 2017-01-14 à 19.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33" y="629179"/>
            <a:ext cx="1449746" cy="1437407"/>
          </a:xfrm>
          <a:prstGeom prst="rect">
            <a:avLst/>
          </a:prstGeom>
        </p:spPr>
      </p:pic>
      <p:pic>
        <p:nvPicPr>
          <p:cNvPr id="5" name="Image 4" descr="Capture d’écran 2017-01-14 à 21.39.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413" y="629179"/>
            <a:ext cx="1456074" cy="1437407"/>
          </a:xfrm>
          <a:prstGeom prst="rect">
            <a:avLst/>
          </a:prstGeom>
        </p:spPr>
      </p:pic>
      <p:pic>
        <p:nvPicPr>
          <p:cNvPr id="6" name="Image 5" descr="Capture d’écran 2017-01-14 à 19.41.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40" y="620183"/>
            <a:ext cx="1441450" cy="1446403"/>
          </a:xfrm>
          <a:prstGeom prst="rect">
            <a:avLst/>
          </a:prstGeom>
        </p:spPr>
      </p:pic>
      <p:pic>
        <p:nvPicPr>
          <p:cNvPr id="7" name="Image 6" descr="Capture d’écran 2017-01-14 à 21.39.3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15348" y="620183"/>
            <a:ext cx="1462406" cy="1437407"/>
          </a:xfrm>
          <a:prstGeom prst="rect">
            <a:avLst/>
          </a:prstGeom>
        </p:spPr>
      </p:pic>
      <p:sp>
        <p:nvSpPr>
          <p:cNvPr id="8" name="Rectangle 7"/>
          <p:cNvSpPr/>
          <p:nvPr/>
        </p:nvSpPr>
        <p:spPr>
          <a:xfrm>
            <a:off x="1972416" y="2196237"/>
            <a:ext cx="5566909" cy="707886"/>
          </a:xfrm>
          <a:prstGeom prst="rect">
            <a:avLst/>
          </a:prstGeom>
        </p:spPr>
        <p:txBody>
          <a:bodyPr wrap="none">
            <a:spAutoFit/>
          </a:bodyPr>
          <a:lstStyle/>
          <a:p>
            <a:pPr lvl="0" algn="ctr"/>
            <a:r>
              <a:rPr lang="fr-FR" sz="4000" b="1" dirty="0">
                <a:solidFill>
                  <a:srgbClr val="FF6600"/>
                </a:solidFill>
              </a:rPr>
              <a:t>Stage métier et projet</a:t>
            </a:r>
          </a:p>
        </p:txBody>
      </p:sp>
      <p:sp>
        <p:nvSpPr>
          <p:cNvPr id="9" name="ZoneTexte 8"/>
          <p:cNvSpPr txBox="1"/>
          <p:nvPr/>
        </p:nvSpPr>
        <p:spPr>
          <a:xfrm>
            <a:off x="841089" y="3813516"/>
            <a:ext cx="7901607" cy="1456809"/>
          </a:xfrm>
          <a:prstGeom prst="rect">
            <a:avLst/>
          </a:prstGeom>
          <a:noFill/>
        </p:spPr>
        <p:txBody>
          <a:bodyPr wrap="square" rtlCol="0">
            <a:spAutoFit/>
          </a:bodyPr>
          <a:lstStyle/>
          <a:p>
            <a:pPr marL="228600" indent="-228600" algn="ctr">
              <a:spcBef>
                <a:spcPts val="2000"/>
              </a:spcBef>
              <a:buClr>
                <a:srgbClr val="074770"/>
              </a:buClr>
              <a:buSzPct val="75000"/>
              <a:buFont typeface="Wingdings" pitchFamily="2" charset="2"/>
              <a:buChar char="n"/>
            </a:pPr>
            <a:r>
              <a:rPr lang="fr-FR" sz="3600" b="1" u="sng" dirty="0" smtClean="0">
                <a:solidFill>
                  <a:srgbClr val="FF6600"/>
                </a:solidFill>
              </a:rPr>
              <a:t>Partie 1  </a:t>
            </a:r>
          </a:p>
          <a:p>
            <a:pPr marL="228600" indent="-228600" algn="ctr">
              <a:spcBef>
                <a:spcPts val="2000"/>
              </a:spcBef>
              <a:buClr>
                <a:srgbClr val="074770"/>
              </a:buClr>
              <a:buSzPct val="75000"/>
              <a:buFont typeface="Wingdings" pitchFamily="2" charset="2"/>
              <a:buChar char="n"/>
            </a:pPr>
            <a:r>
              <a:rPr lang="fr-FR" sz="3600" b="1" dirty="0" smtClean="0">
                <a:solidFill>
                  <a:srgbClr val="FF6600"/>
                </a:solidFill>
              </a:rPr>
              <a:t>Connaissance de l’entreprise </a:t>
            </a:r>
          </a:p>
        </p:txBody>
      </p:sp>
    </p:spTree>
    <p:extLst>
      <p:ext uri="{BB962C8B-B14F-4D97-AF65-F5344CB8AC3E}">
        <p14:creationId xmlns:p14="http://schemas.microsoft.com/office/powerpoint/2010/main" val="348626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sz="2400" b="1" dirty="0" smtClean="0"/>
              <a:t>Les prérequis au stage en</a:t>
            </a:r>
            <a:r>
              <a:rPr lang="fr-FR" sz="2400" b="1" dirty="0"/>
              <a:t> </a:t>
            </a:r>
            <a:r>
              <a:rPr lang="fr-FR" sz="2400" b="1" dirty="0"/>
              <a:t>É</a:t>
            </a:r>
            <a:r>
              <a:rPr lang="fr-FR" sz="2400" b="1" dirty="0"/>
              <a:t>conomie-gestion</a:t>
            </a:r>
            <a:endParaRPr lang="fr-FR" sz="2400" b="1" dirty="0"/>
          </a:p>
        </p:txBody>
      </p:sp>
      <p:graphicFrame>
        <p:nvGraphicFramePr>
          <p:cNvPr id="9" name="Espace réservé du contenu 8"/>
          <p:cNvGraphicFramePr>
            <a:graphicFrameLocks noGrp="1"/>
          </p:cNvGraphicFramePr>
          <p:nvPr>
            <p:ph sz="half" idx="1"/>
            <p:extLst/>
          </p:nvPr>
        </p:nvGraphicFramePr>
        <p:xfrm>
          <a:off x="232166" y="796149"/>
          <a:ext cx="8675919" cy="1036320"/>
        </p:xfrm>
        <a:graphic>
          <a:graphicData uri="http://schemas.openxmlformats.org/drawingml/2006/table">
            <a:tbl>
              <a:tblPr firstRow="1" lastCol="1" bandCol="1">
                <a:tableStyleId>{284E427A-3D55-4303-BF80-6455036E1DE7}</a:tableStyleId>
              </a:tblPr>
              <a:tblGrid>
                <a:gridCol w="531536"/>
                <a:gridCol w="728303"/>
                <a:gridCol w="518160"/>
                <a:gridCol w="457200"/>
                <a:gridCol w="680720"/>
                <a:gridCol w="576000"/>
                <a:gridCol w="576000"/>
                <a:gridCol w="576000"/>
                <a:gridCol w="576000"/>
                <a:gridCol w="576000"/>
                <a:gridCol w="576000"/>
                <a:gridCol w="576000"/>
                <a:gridCol w="576000"/>
                <a:gridCol w="576000"/>
                <a:gridCol w="576000"/>
              </a:tblGrid>
              <a:tr h="376844">
                <a:tc gridSpan="4">
                  <a:txBody>
                    <a:bodyPr/>
                    <a:lstStyle/>
                    <a:p>
                      <a:pPr algn="ctr" fontAlgn="ctr"/>
                      <a:r>
                        <a:rPr lang="fr-FR" sz="2000" b="1" u="none" strike="noStrike" dirty="0" smtClean="0">
                          <a:solidFill>
                            <a:srgbClr val="FF6600"/>
                          </a:solidFill>
                          <a:effectLst/>
                        </a:rPr>
                        <a:t>1</a:t>
                      </a:r>
                      <a:r>
                        <a:rPr lang="fr-FR" sz="2000" b="1" u="none" strike="noStrike" baseline="30000" dirty="0" smtClean="0">
                          <a:solidFill>
                            <a:srgbClr val="FF6600"/>
                          </a:solidFill>
                          <a:effectLst/>
                        </a:rPr>
                        <a:t>ère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l" fontAlgn="ctr"/>
                      <a:r>
                        <a:rPr lang="fr-FR" sz="2000" b="1" u="none" strike="noStrike" dirty="0">
                          <a:solidFill>
                            <a:srgbClr val="FF6600"/>
                          </a:solidFill>
                          <a:effectLst/>
                        </a:rPr>
                        <a:t> </a:t>
                      </a:r>
                      <a:endParaRPr lang="fr-FR" sz="2000" b="1" i="0" u="none" strike="noStrike" dirty="0">
                        <a:solidFill>
                          <a:srgbClr val="FF6600"/>
                        </a:solidFill>
                        <a:effectLst/>
                        <a:latin typeface="Calibri"/>
                      </a:endParaRPr>
                    </a:p>
                  </a:txBody>
                  <a:tcPr marL="0" marR="0" marT="0" marB="0" anchor="ctr">
                    <a:solidFill>
                      <a:srgbClr val="336699"/>
                    </a:solidFill>
                  </a:tcPr>
                </a:tc>
                <a:tc gridSpan="10">
                  <a:txBody>
                    <a:bodyPr/>
                    <a:lstStyle/>
                    <a:p>
                      <a:pPr algn="ctr" fontAlgn="ctr"/>
                      <a:r>
                        <a:rPr lang="fr-FR" sz="2000" b="1" u="none" strike="noStrike" dirty="0" smtClean="0">
                          <a:solidFill>
                            <a:srgbClr val="FF6600"/>
                          </a:solidFill>
                          <a:effectLst/>
                        </a:rPr>
                        <a:t>2</a:t>
                      </a:r>
                      <a:r>
                        <a:rPr lang="fr-FR" sz="2000" b="1" u="none" strike="noStrike" baseline="30000" dirty="0" smtClean="0">
                          <a:solidFill>
                            <a:srgbClr val="FF6600"/>
                          </a:solidFill>
                          <a:effectLst/>
                        </a:rPr>
                        <a:t>ème</a:t>
                      </a:r>
                      <a:r>
                        <a:rPr lang="fr-FR" sz="2000" b="1" u="none" strike="noStrike" dirty="0" smtClean="0">
                          <a:solidFill>
                            <a:srgbClr val="FF6600"/>
                          </a:solidFill>
                          <a:effectLst/>
                        </a:rPr>
                        <a:t> année </a:t>
                      </a:r>
                      <a:endParaRPr lang="fr-FR" sz="2000" b="1" i="0" u="none" strike="noStrike" dirty="0">
                        <a:solidFill>
                          <a:srgbClr val="FF6600"/>
                        </a:solidFill>
                        <a:effectLst/>
                        <a:latin typeface="Calibri"/>
                      </a:endParaRPr>
                    </a:p>
                  </a:txBody>
                  <a:tcPr marL="0" marR="0" marT="0" marB="0" anchor="ctr">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59476">
                <a:tc>
                  <a:txBody>
                    <a:bodyPr/>
                    <a:lstStyle/>
                    <a:p>
                      <a:pPr algn="l"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endParaRPr lang="fr-FR" sz="2000" b="1" i="0" u="none" strike="noStrike" dirty="0">
                        <a:solidFill>
                          <a:srgbClr val="FF6600"/>
                        </a:solidFill>
                        <a:effectLst/>
                        <a:latin typeface="Calibri"/>
                      </a:endParaRPr>
                    </a:p>
                  </a:txBody>
                  <a:tcPr marL="0" marR="0" marT="0" marB="0" anchor="ctr">
                    <a:solidFill>
                      <a:srgbClr val="336699"/>
                    </a:solidFill>
                  </a:tcPr>
                </a:tc>
                <a:tc>
                  <a:txBody>
                    <a:bodyPr/>
                    <a:lstStyle/>
                    <a:p>
                      <a:pPr algn="l"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vert="vert270" anchor="ctr">
                    <a:solidFill>
                      <a:srgbClr val="336699"/>
                    </a:solidFill>
                  </a:tcPr>
                </a:tc>
                <a:tc vMerge="1">
                  <a:txBody>
                    <a:bodyPr/>
                    <a:lstStyle/>
                    <a:p>
                      <a:pPr algn="l" fontAlgn="b"/>
                      <a:endParaRPr lang="fr-FR" sz="2000" b="1" i="0" u="none" strike="noStrike" dirty="0">
                        <a:solidFill>
                          <a:srgbClr val="FF6600"/>
                        </a:solidFill>
                        <a:effectLst/>
                        <a:latin typeface="Calibri"/>
                      </a:endParaRP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000" b="1" u="none" strike="noStrike" dirty="0">
                          <a:solidFill>
                            <a:srgbClr val="FF6600"/>
                          </a:solidFill>
                          <a:effectLst/>
                        </a:rPr>
                        <a:t>sept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oct</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nov</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déc</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jan</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fév</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mar</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err="1">
                          <a:solidFill>
                            <a:srgbClr val="FF6600"/>
                          </a:solidFill>
                          <a:effectLst/>
                        </a:rPr>
                        <a:t>avr</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mai</a:t>
                      </a:r>
                      <a:endParaRPr lang="fr-FR" sz="2000" b="1" i="0" u="none" strike="noStrike" dirty="0">
                        <a:solidFill>
                          <a:srgbClr val="FF6600"/>
                        </a:solidFill>
                        <a:effectLst/>
                        <a:latin typeface="Calibri"/>
                      </a:endParaRPr>
                    </a:p>
                  </a:txBody>
                  <a:tcPr marL="0" marR="0" marT="0" marB="0" vert="vert270" anchor="ctr">
                    <a:solidFill>
                      <a:srgbClr val="336699"/>
                    </a:solidFill>
                  </a:tcPr>
                </a:tc>
                <a:tc>
                  <a:txBody>
                    <a:bodyPr/>
                    <a:lstStyle/>
                    <a:p>
                      <a:pPr algn="l" fontAlgn="b"/>
                      <a:r>
                        <a:rPr lang="fr-FR" sz="2000" b="1" u="none" strike="noStrike" dirty="0">
                          <a:solidFill>
                            <a:srgbClr val="FF6600"/>
                          </a:solidFill>
                          <a:effectLst/>
                        </a:rPr>
                        <a:t>juin</a:t>
                      </a:r>
                      <a:endParaRPr lang="fr-FR" sz="2000" b="1" i="0" u="none" strike="noStrike" dirty="0">
                        <a:solidFill>
                          <a:srgbClr val="FF6600"/>
                        </a:solidFill>
                        <a:effectLst/>
                        <a:latin typeface="Calibri"/>
                      </a:endParaRPr>
                    </a:p>
                  </a:txBody>
                  <a:tcPr marL="0" marR="0" marT="0" marB="0" vert="vert270" anchor="ctr">
                    <a:solidFill>
                      <a:srgbClr val="336699"/>
                    </a:solidFill>
                  </a:tcPr>
                </a:tc>
              </a:tr>
            </a:tbl>
          </a:graphicData>
        </a:graphic>
      </p:graphicFrame>
      <p:grpSp>
        <p:nvGrpSpPr>
          <p:cNvPr id="20" name="Groupe 19"/>
          <p:cNvGrpSpPr/>
          <p:nvPr/>
        </p:nvGrpSpPr>
        <p:grpSpPr>
          <a:xfrm>
            <a:off x="807720" y="1562098"/>
            <a:ext cx="2311400" cy="147319"/>
            <a:chOff x="878840" y="3126738"/>
            <a:chExt cx="2311400" cy="147319"/>
          </a:xfrm>
        </p:grpSpPr>
        <p:grpSp>
          <p:nvGrpSpPr>
            <p:cNvPr id="15" name="Groupe 14"/>
            <p:cNvGrpSpPr/>
            <p:nvPr/>
          </p:nvGrpSpPr>
          <p:grpSpPr>
            <a:xfrm>
              <a:off x="878840" y="3126738"/>
              <a:ext cx="640080" cy="147319"/>
              <a:chOff x="894080" y="3048000"/>
              <a:chExt cx="640080" cy="147319"/>
            </a:xfrm>
            <a:solidFill>
              <a:srgbClr val="FF6600"/>
            </a:solidFill>
          </p:grpSpPr>
          <p:sp>
            <p:nvSpPr>
              <p:cNvPr id="12" name="Flèche droite 11"/>
              <p:cNvSpPr/>
              <p:nvPr/>
            </p:nvSpPr>
            <p:spPr>
              <a:xfrm>
                <a:off x="89408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Flèche droite 12"/>
              <p:cNvSpPr/>
              <p:nvPr/>
            </p:nvSpPr>
            <p:spPr>
              <a:xfrm>
                <a:off x="112776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4" name="Flèche droite 13"/>
              <p:cNvSpPr/>
              <p:nvPr/>
            </p:nvSpPr>
            <p:spPr>
              <a:xfrm>
                <a:off x="139192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nvGrpSpPr>
            <p:cNvPr id="16" name="Groupe 15"/>
            <p:cNvGrpSpPr/>
            <p:nvPr/>
          </p:nvGrpSpPr>
          <p:grpSpPr>
            <a:xfrm>
              <a:off x="2550160" y="3126738"/>
              <a:ext cx="640080" cy="147319"/>
              <a:chOff x="894080" y="3048000"/>
              <a:chExt cx="640080" cy="147319"/>
            </a:xfrm>
            <a:solidFill>
              <a:srgbClr val="FF6600"/>
            </a:solidFill>
          </p:grpSpPr>
          <p:sp>
            <p:nvSpPr>
              <p:cNvPr id="17" name="Flèche droite 16"/>
              <p:cNvSpPr/>
              <p:nvPr/>
            </p:nvSpPr>
            <p:spPr>
              <a:xfrm>
                <a:off x="89408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8" name="Flèche droite 17"/>
              <p:cNvSpPr/>
              <p:nvPr/>
            </p:nvSpPr>
            <p:spPr>
              <a:xfrm>
                <a:off x="112776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Flèche droite 18"/>
              <p:cNvSpPr/>
              <p:nvPr/>
            </p:nvSpPr>
            <p:spPr>
              <a:xfrm>
                <a:off x="1391920" y="3048000"/>
                <a:ext cx="142240" cy="147319"/>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grpSp>
      <p:grpSp>
        <p:nvGrpSpPr>
          <p:cNvPr id="11" name="Groupe 10"/>
          <p:cNvGrpSpPr/>
          <p:nvPr/>
        </p:nvGrpSpPr>
        <p:grpSpPr>
          <a:xfrm>
            <a:off x="202443" y="1950720"/>
            <a:ext cx="8705642" cy="3673115"/>
            <a:chOff x="202443" y="1950720"/>
            <a:chExt cx="8705642" cy="3673115"/>
          </a:xfrm>
        </p:grpSpPr>
        <p:sp>
          <p:nvSpPr>
            <p:cNvPr id="2" name="ZoneTexte 1"/>
            <p:cNvSpPr txBox="1"/>
            <p:nvPr/>
          </p:nvSpPr>
          <p:spPr>
            <a:xfrm>
              <a:off x="8450885" y="1950720"/>
              <a:ext cx="457200" cy="640207"/>
            </a:xfrm>
            <a:prstGeom prst="rect">
              <a:avLst/>
            </a:prstGeom>
            <a:solidFill>
              <a:srgbClr val="FF0000"/>
            </a:solidFill>
          </p:spPr>
          <p:txBody>
            <a:bodyPr wrap="square" rtlCol="0" anchor="ctr" anchorCtr="0">
              <a:noAutofit/>
            </a:bodyPr>
            <a:lstStyle/>
            <a:p>
              <a:r>
                <a:rPr lang="fr-FR" dirty="0" smtClean="0">
                  <a:ln>
                    <a:solidFill>
                      <a:srgbClr val="FF6600"/>
                    </a:solidFill>
                  </a:ln>
                  <a:solidFill>
                    <a:srgbClr val="336699"/>
                  </a:solidFill>
                </a:rPr>
                <a:t>E6</a:t>
              </a:r>
              <a:endParaRPr lang="fr-FR" dirty="0">
                <a:ln>
                  <a:solidFill>
                    <a:srgbClr val="FF6600"/>
                  </a:solidFill>
                </a:ln>
                <a:solidFill>
                  <a:srgbClr val="336699"/>
                </a:solidFill>
              </a:endParaRPr>
            </a:p>
          </p:txBody>
        </p:sp>
        <p:sp>
          <p:nvSpPr>
            <p:cNvPr id="5" name="ZoneTexte 4"/>
            <p:cNvSpPr txBox="1"/>
            <p:nvPr/>
          </p:nvSpPr>
          <p:spPr>
            <a:xfrm>
              <a:off x="202443" y="5254503"/>
              <a:ext cx="7326871" cy="369332"/>
            </a:xfrm>
            <a:prstGeom prst="rect">
              <a:avLst/>
            </a:prstGeom>
            <a:noFill/>
          </p:spPr>
          <p:txBody>
            <a:bodyPr wrap="square" rtlCol="0">
              <a:spAutoFit/>
            </a:bodyPr>
            <a:lstStyle/>
            <a:p>
              <a:endParaRPr lang="fr-FR" b="1" dirty="0" smtClean="0">
                <a:solidFill>
                  <a:srgbClr val="064E91"/>
                </a:solidFill>
              </a:endParaRPr>
            </a:p>
          </p:txBody>
        </p:sp>
      </p:grpSp>
      <p:grpSp>
        <p:nvGrpSpPr>
          <p:cNvPr id="8" name="Groupe 7"/>
          <p:cNvGrpSpPr/>
          <p:nvPr/>
        </p:nvGrpSpPr>
        <p:grpSpPr>
          <a:xfrm>
            <a:off x="202015" y="1950720"/>
            <a:ext cx="8248869" cy="3790513"/>
            <a:chOff x="202015" y="1950720"/>
            <a:chExt cx="8248869" cy="3042041"/>
          </a:xfrm>
        </p:grpSpPr>
        <p:sp>
          <p:nvSpPr>
            <p:cNvPr id="26" name="ZoneTexte 25"/>
            <p:cNvSpPr txBox="1"/>
            <p:nvPr/>
          </p:nvSpPr>
          <p:spPr>
            <a:xfrm>
              <a:off x="4841823" y="1950720"/>
              <a:ext cx="3609061" cy="640207"/>
            </a:xfrm>
            <a:prstGeom prst="rect">
              <a:avLst/>
            </a:prstGeom>
            <a:solidFill>
              <a:srgbClr val="FFC000"/>
            </a:solidFill>
          </p:spPr>
          <p:txBody>
            <a:bodyPr wrap="square" rtlCol="0" anchor="ctr" anchorCtr="0">
              <a:noAutofit/>
            </a:bodyPr>
            <a:lstStyle/>
            <a:p>
              <a:pPr algn="ctr"/>
              <a:r>
                <a:rPr lang="fr-FR" dirty="0" smtClean="0">
                  <a:ln>
                    <a:solidFill>
                      <a:srgbClr val="336699"/>
                    </a:solidFill>
                  </a:ln>
                  <a:solidFill>
                    <a:srgbClr val="064E91"/>
                  </a:solidFill>
                </a:rPr>
                <a:t>Projet</a:t>
              </a:r>
              <a:endParaRPr lang="fr-FR" dirty="0">
                <a:ln>
                  <a:solidFill>
                    <a:srgbClr val="336699"/>
                  </a:solidFill>
                </a:ln>
                <a:solidFill>
                  <a:srgbClr val="064E91"/>
                </a:solidFill>
              </a:endParaRPr>
            </a:p>
          </p:txBody>
        </p:sp>
        <p:sp>
          <p:nvSpPr>
            <p:cNvPr id="31" name="ZoneTexte 30"/>
            <p:cNvSpPr txBox="1"/>
            <p:nvPr/>
          </p:nvSpPr>
          <p:spPr>
            <a:xfrm>
              <a:off x="202015" y="4623429"/>
              <a:ext cx="6704253" cy="369332"/>
            </a:xfrm>
            <a:prstGeom prst="rect">
              <a:avLst/>
            </a:prstGeom>
            <a:noFill/>
          </p:spPr>
          <p:txBody>
            <a:bodyPr wrap="square" rtlCol="0">
              <a:spAutoFit/>
            </a:bodyPr>
            <a:lstStyle/>
            <a:p>
              <a:endParaRPr lang="fr-FR" b="1" dirty="0" smtClean="0">
                <a:solidFill>
                  <a:srgbClr val="064E91"/>
                </a:solidFill>
              </a:endParaRPr>
            </a:p>
          </p:txBody>
        </p:sp>
      </p:grpSp>
      <p:grpSp>
        <p:nvGrpSpPr>
          <p:cNvPr id="10" name="Groupe 9"/>
          <p:cNvGrpSpPr/>
          <p:nvPr/>
        </p:nvGrpSpPr>
        <p:grpSpPr>
          <a:xfrm>
            <a:off x="351768" y="1947986"/>
            <a:ext cx="3775110" cy="2067742"/>
            <a:chOff x="232167" y="1950720"/>
            <a:chExt cx="4924623" cy="2067742"/>
          </a:xfrm>
        </p:grpSpPr>
        <p:sp>
          <p:nvSpPr>
            <p:cNvPr id="29" name="ZoneTexte 28"/>
            <p:cNvSpPr txBox="1"/>
            <p:nvPr/>
          </p:nvSpPr>
          <p:spPr>
            <a:xfrm>
              <a:off x="1661937" y="1950720"/>
              <a:ext cx="3494853" cy="646331"/>
            </a:xfrm>
            <a:prstGeom prst="rect">
              <a:avLst/>
            </a:prstGeom>
            <a:solidFill>
              <a:srgbClr val="FFFF00"/>
            </a:solidFill>
          </p:spPr>
          <p:txBody>
            <a:bodyPr wrap="square" rtlCol="0" anchor="ctr" anchorCtr="0">
              <a:noAutofit/>
            </a:bodyPr>
            <a:lstStyle/>
            <a:p>
              <a:pPr algn="ctr"/>
              <a:r>
                <a:rPr lang="fr-FR" dirty="0" smtClean="0">
                  <a:ln>
                    <a:solidFill>
                      <a:srgbClr val="336699"/>
                    </a:solidFill>
                  </a:ln>
                  <a:solidFill>
                    <a:srgbClr val="064E91"/>
                  </a:solidFill>
                </a:rPr>
                <a:t>Stage métier</a:t>
              </a:r>
              <a:endParaRPr lang="fr-FR" dirty="0">
                <a:ln>
                  <a:solidFill>
                    <a:srgbClr val="336699"/>
                  </a:solidFill>
                </a:ln>
                <a:solidFill>
                  <a:srgbClr val="064E91"/>
                </a:solidFill>
              </a:endParaRPr>
            </a:p>
          </p:txBody>
        </p:sp>
        <p:sp>
          <p:nvSpPr>
            <p:cNvPr id="35" name="ZoneTexte 34"/>
            <p:cNvSpPr txBox="1"/>
            <p:nvPr/>
          </p:nvSpPr>
          <p:spPr>
            <a:xfrm>
              <a:off x="232167" y="3679908"/>
              <a:ext cx="3775111" cy="338554"/>
            </a:xfrm>
            <a:prstGeom prst="rect">
              <a:avLst/>
            </a:prstGeom>
            <a:noFill/>
          </p:spPr>
          <p:txBody>
            <a:bodyPr wrap="square" rtlCol="0">
              <a:spAutoFit/>
            </a:bodyPr>
            <a:lstStyle/>
            <a:p>
              <a:endParaRPr lang="fr-FR" sz="1600" b="1" dirty="0">
                <a:solidFill>
                  <a:srgbClr val="064E91"/>
                </a:solidFill>
              </a:endParaRPr>
            </a:p>
          </p:txBody>
        </p:sp>
      </p:grpSp>
      <p:sp>
        <p:nvSpPr>
          <p:cNvPr id="28" name="Virage 27"/>
          <p:cNvSpPr/>
          <p:nvPr/>
        </p:nvSpPr>
        <p:spPr>
          <a:xfrm rot="5400000" flipH="1" flipV="1">
            <a:off x="369085" y="2943138"/>
            <a:ext cx="2173158" cy="828528"/>
          </a:xfrm>
          <a:prstGeom prst="bentArrow">
            <a:avLst>
              <a:gd name="adj1" fmla="val 20314"/>
              <a:gd name="adj2" fmla="val 26213"/>
              <a:gd name="adj3" fmla="val 25000"/>
              <a:gd name="adj4" fmla="val 43750"/>
            </a:avLst>
          </a:prstGeom>
          <a:solidFill>
            <a:srgbClr val="33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7" name="ZoneTexte 6"/>
          <p:cNvSpPr txBox="1"/>
          <p:nvPr/>
        </p:nvSpPr>
        <p:spPr>
          <a:xfrm>
            <a:off x="2239323" y="2923082"/>
            <a:ext cx="6440162" cy="646331"/>
          </a:xfrm>
          <a:prstGeom prst="rect">
            <a:avLst/>
          </a:prstGeom>
          <a:noFill/>
          <a:ln>
            <a:solidFill>
              <a:schemeClr val="accent5">
                <a:lumMod val="75000"/>
              </a:schemeClr>
            </a:solidFill>
          </a:ln>
        </p:spPr>
        <p:txBody>
          <a:bodyPr wrap="square" rtlCol="0">
            <a:spAutoFit/>
          </a:bodyPr>
          <a:lstStyle/>
          <a:p>
            <a:pPr marL="285750" indent="-285750">
              <a:buFont typeface="Wingdings" panose="05000000000000000000" pitchFamily="2" charset="2"/>
              <a:buChar char="q"/>
            </a:pPr>
            <a:r>
              <a:rPr lang="fr-FR" b="1" dirty="0" smtClean="0">
                <a:solidFill>
                  <a:srgbClr val="064370"/>
                </a:solidFill>
              </a:rPr>
              <a:t>Construction de compétences et d’une culture en Economie-Gestion (en liaison avec les </a:t>
            </a:r>
            <a:r>
              <a:rPr lang="fr-FR" b="1" dirty="0" smtClean="0">
                <a:solidFill>
                  <a:srgbClr val="00B050"/>
                </a:solidFill>
              </a:rPr>
              <a:t>Savoirs 7</a:t>
            </a:r>
            <a:r>
              <a:rPr lang="fr-FR" b="1" dirty="0" smtClean="0">
                <a:solidFill>
                  <a:srgbClr val="064370"/>
                </a:solidFill>
              </a:rPr>
              <a:t>)</a:t>
            </a:r>
            <a:endParaRPr lang="fr-FR" b="1" dirty="0">
              <a:solidFill>
                <a:srgbClr val="064370"/>
              </a:solidFill>
            </a:endParaRPr>
          </a:p>
        </p:txBody>
      </p:sp>
      <p:sp>
        <p:nvSpPr>
          <p:cNvPr id="22" name="ZoneTexte 21"/>
          <p:cNvSpPr txBox="1"/>
          <p:nvPr/>
        </p:nvSpPr>
        <p:spPr>
          <a:xfrm>
            <a:off x="2239323" y="3837482"/>
            <a:ext cx="5825385" cy="646331"/>
          </a:xfrm>
          <a:prstGeom prst="rect">
            <a:avLst/>
          </a:prstGeom>
          <a:noFill/>
          <a:ln>
            <a:solidFill>
              <a:schemeClr val="accent5">
                <a:lumMod val="75000"/>
              </a:schemeClr>
            </a:solidFill>
          </a:ln>
        </p:spPr>
        <p:txBody>
          <a:bodyPr wrap="square" rtlCol="0">
            <a:spAutoFit/>
          </a:bodyPr>
          <a:lstStyle/>
          <a:p>
            <a:pPr marL="285750" indent="-285750" algn="just">
              <a:buFont typeface="Wingdings" panose="05000000000000000000" pitchFamily="2" charset="2"/>
              <a:buChar char="q"/>
            </a:pPr>
            <a:r>
              <a:rPr lang="fr-FR" b="1" dirty="0" smtClean="0">
                <a:solidFill>
                  <a:srgbClr val="002060"/>
                </a:solidFill>
              </a:rPr>
              <a:t>Apprentissage aux Nouvelles technologies de l’Information et de la Communication   </a:t>
            </a:r>
            <a:endParaRPr lang="fr-FR" b="1" dirty="0">
              <a:solidFill>
                <a:srgbClr val="002060"/>
              </a:solidFill>
            </a:endParaRPr>
          </a:p>
        </p:txBody>
      </p:sp>
      <p:sp>
        <p:nvSpPr>
          <p:cNvPr id="25" name="ZoneTexte 24"/>
          <p:cNvSpPr txBox="1"/>
          <p:nvPr/>
        </p:nvSpPr>
        <p:spPr>
          <a:xfrm>
            <a:off x="2239323" y="4779593"/>
            <a:ext cx="5825385" cy="646331"/>
          </a:xfrm>
          <a:prstGeom prst="rect">
            <a:avLst/>
          </a:prstGeom>
          <a:noFill/>
          <a:ln>
            <a:solidFill>
              <a:schemeClr val="accent5">
                <a:lumMod val="75000"/>
              </a:schemeClr>
            </a:solidFill>
          </a:ln>
        </p:spPr>
        <p:txBody>
          <a:bodyPr wrap="square" rtlCol="0">
            <a:spAutoFit/>
          </a:bodyPr>
          <a:lstStyle/>
          <a:p>
            <a:pPr marL="285750" indent="-285750">
              <a:buFont typeface="Wingdings" panose="05000000000000000000" pitchFamily="2" charset="2"/>
              <a:buChar char="q"/>
            </a:pPr>
            <a:r>
              <a:rPr lang="fr-FR" b="1" dirty="0">
                <a:solidFill>
                  <a:srgbClr val="002060"/>
                </a:solidFill>
              </a:rPr>
              <a:t>I</a:t>
            </a:r>
            <a:r>
              <a:rPr lang="fr-FR" b="1" dirty="0" smtClean="0">
                <a:solidFill>
                  <a:srgbClr val="002060"/>
                </a:solidFill>
              </a:rPr>
              <a:t>nformations institutionnelles et  recommandations (dont le savoir-être)</a:t>
            </a:r>
            <a:endParaRPr lang="fr-FR" b="1" dirty="0">
              <a:solidFill>
                <a:srgbClr val="002060"/>
              </a:solidFill>
            </a:endParaRPr>
          </a:p>
        </p:txBody>
      </p:sp>
    </p:spTree>
    <p:extLst>
      <p:ext uri="{BB962C8B-B14F-4D97-AF65-F5344CB8AC3E}">
        <p14:creationId xmlns:p14="http://schemas.microsoft.com/office/powerpoint/2010/main" val="124263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2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1862" y="140534"/>
            <a:ext cx="7270161" cy="489054"/>
          </a:xfrm>
          <a:solidFill>
            <a:schemeClr val="bg1"/>
          </a:solidFill>
          <a:ln>
            <a:solidFill>
              <a:schemeClr val="bg1"/>
            </a:solidFill>
          </a:ln>
        </p:spPr>
        <p:txBody>
          <a:bodyPr/>
          <a:lstStyle/>
          <a:p>
            <a:r>
              <a:rPr lang="fr-FR" sz="2400" b="1" dirty="0" smtClean="0"/>
              <a:t>Les attendus durant </a:t>
            </a:r>
            <a:r>
              <a:rPr lang="fr-FR" sz="2400" b="1" dirty="0"/>
              <a:t>le stage métier </a:t>
            </a:r>
            <a:r>
              <a:rPr lang="fr-FR" sz="2400" b="1" dirty="0" smtClean="0"/>
              <a:t>:</a:t>
            </a:r>
            <a:r>
              <a:rPr lang="fr-FR" sz="2400" b="1" dirty="0">
                <a:solidFill>
                  <a:srgbClr val="FF0000"/>
                </a:solidFill>
              </a:rPr>
              <a:t/>
            </a:r>
            <a:br>
              <a:rPr lang="fr-FR" sz="2400" b="1" dirty="0">
                <a:solidFill>
                  <a:srgbClr val="FF0000"/>
                </a:solidFill>
              </a:rPr>
            </a:br>
            <a:r>
              <a:rPr lang="fr-FR" sz="2800" dirty="0">
                <a:solidFill>
                  <a:srgbClr val="FF6600"/>
                </a:solidFill>
              </a:rPr>
              <a:t/>
            </a:r>
            <a:br>
              <a:rPr lang="fr-FR" sz="2800" dirty="0">
                <a:solidFill>
                  <a:srgbClr val="FF6600"/>
                </a:solidFill>
              </a:rPr>
            </a:br>
            <a:r>
              <a:rPr lang="fr-FR" sz="2000" b="1" dirty="0" smtClean="0">
                <a:solidFill>
                  <a:srgbClr val="064370"/>
                </a:solidFill>
              </a:rPr>
              <a:t>Collecte</a:t>
            </a:r>
            <a:r>
              <a:rPr lang="fr-FR" sz="2000" b="1" dirty="0">
                <a:solidFill>
                  <a:srgbClr val="064370"/>
                </a:solidFill>
              </a:rPr>
              <a:t>, sélection, stockage et  traitement </a:t>
            </a:r>
            <a:r>
              <a:rPr lang="fr-FR" sz="2000" b="1" dirty="0" smtClean="0">
                <a:solidFill>
                  <a:srgbClr val="064370"/>
                </a:solidFill>
              </a:rPr>
              <a:t>d’informations</a:t>
            </a:r>
            <a:r>
              <a:rPr lang="fr-FR" sz="2000" b="1" dirty="0">
                <a:solidFill>
                  <a:srgbClr val="FF0000"/>
                </a:solidFill>
              </a:rPr>
              <a:t/>
            </a:r>
            <a:br>
              <a:rPr lang="fr-FR" sz="2000" b="1" dirty="0">
                <a:solidFill>
                  <a:srgbClr val="FF0000"/>
                </a:solidFill>
              </a:rPr>
            </a:br>
            <a:r>
              <a:rPr lang="fr-FR" sz="2000" b="1" dirty="0">
                <a:solidFill>
                  <a:srgbClr val="FF0000"/>
                </a:solidFill>
              </a:rPr>
              <a:t/>
            </a:r>
            <a:br>
              <a:rPr lang="fr-FR" sz="2000" b="1" dirty="0">
                <a:solidFill>
                  <a:srgbClr val="FF0000"/>
                </a:solidFill>
              </a:rPr>
            </a:br>
            <a:r>
              <a:rPr lang="fr-FR" sz="2000" b="1" dirty="0">
                <a:solidFill>
                  <a:srgbClr val="064370"/>
                </a:solidFill>
              </a:rPr>
              <a:t>Communication efficace avec l’environnement</a:t>
            </a:r>
            <a:r>
              <a:rPr lang="fr-FR" sz="2000" b="1" dirty="0" smtClean="0">
                <a:solidFill>
                  <a:srgbClr val="064370"/>
                </a:solidFill>
              </a:rPr>
              <a:t/>
            </a:r>
            <a:br>
              <a:rPr lang="fr-FR" sz="2000" b="1" dirty="0" smtClean="0">
                <a:solidFill>
                  <a:srgbClr val="064370"/>
                </a:solidFill>
              </a:rPr>
            </a:br>
            <a:r>
              <a:rPr lang="fr-FR" sz="2000" b="1" dirty="0">
                <a:solidFill>
                  <a:srgbClr val="FF0000"/>
                </a:solidFill>
              </a:rPr>
              <a:t/>
            </a:r>
            <a:br>
              <a:rPr lang="fr-FR" sz="2000" b="1" dirty="0">
                <a:solidFill>
                  <a:srgbClr val="FF0000"/>
                </a:solidFill>
              </a:rPr>
            </a:br>
            <a:r>
              <a:rPr lang="fr-FR" sz="1800" b="1" dirty="0" smtClean="0">
                <a:solidFill>
                  <a:srgbClr val="FF0000"/>
                </a:solidFill>
              </a:rPr>
              <a:t/>
            </a:r>
            <a:br>
              <a:rPr lang="fr-FR" sz="1800" b="1" dirty="0" smtClean="0">
                <a:solidFill>
                  <a:srgbClr val="FF0000"/>
                </a:solidFill>
              </a:rPr>
            </a:br>
            <a:r>
              <a:rPr lang="fr-FR" sz="1800" dirty="0">
                <a:solidFill>
                  <a:srgbClr val="FF0000"/>
                </a:solidFill>
              </a:rPr>
              <a:t/>
            </a:r>
            <a:br>
              <a:rPr lang="fr-FR" sz="1800" dirty="0">
                <a:solidFill>
                  <a:srgbClr val="FF0000"/>
                </a:solidFill>
              </a:rPr>
            </a:br>
            <a:r>
              <a:rPr lang="fr-FR" sz="1800" dirty="0" smtClean="0">
                <a:solidFill>
                  <a:srgbClr val="FF0000"/>
                </a:solidFill>
              </a:rPr>
              <a:t>						</a:t>
            </a:r>
            <a:r>
              <a:rPr lang="fr-FR" dirty="0" smtClean="0">
                <a:solidFill>
                  <a:srgbClr val="FF0000"/>
                </a:solidFill>
              </a:rPr>
              <a:t/>
            </a:r>
            <a:br>
              <a:rPr lang="fr-FR" dirty="0" smtClean="0">
                <a:solidFill>
                  <a:srgbClr val="FF0000"/>
                </a:solidFill>
              </a:rPr>
            </a:br>
            <a:r>
              <a:rPr lang="fr-FR" dirty="0" smtClean="0">
                <a:solidFill>
                  <a:srgbClr val="FF0000"/>
                </a:solidFill>
              </a:rPr>
              <a:t>						</a:t>
            </a:r>
            <a:r>
              <a:rPr lang="fr-FR" dirty="0">
                <a:solidFill>
                  <a:srgbClr val="FF0000"/>
                </a:solidFill>
              </a:rPr>
              <a:t/>
            </a:r>
            <a:br>
              <a:rPr lang="fr-FR" dirty="0">
                <a:solidFill>
                  <a:srgbClr val="FF0000"/>
                </a:solidFill>
              </a:rPr>
            </a:br>
            <a:r>
              <a:rPr lang="fr-FR" dirty="0" smtClean="0">
                <a:solidFill>
                  <a:srgbClr val="FF0000"/>
                </a:solidFill>
              </a:rPr>
              <a:t>						</a:t>
            </a:r>
            <a:br>
              <a:rPr lang="fr-FR" dirty="0" smtClean="0">
                <a:solidFill>
                  <a:srgbClr val="FF0000"/>
                </a:solidFill>
              </a:rPr>
            </a:br>
            <a:r>
              <a:rPr lang="fr-FR" dirty="0">
                <a:solidFill>
                  <a:srgbClr val="FF0000"/>
                </a:solidFill>
              </a:rPr>
              <a:t/>
            </a:r>
            <a:br>
              <a:rPr lang="fr-FR" dirty="0">
                <a:solidFill>
                  <a:srgbClr val="FF0000"/>
                </a:solidFill>
              </a:rPr>
            </a:br>
            <a:endParaRPr lang="fr-FR" dirty="0">
              <a:solidFill>
                <a:srgbClr val="FF0000"/>
              </a:solidFill>
            </a:endParaRPr>
          </a:p>
        </p:txBody>
      </p:sp>
      <p:graphicFrame>
        <p:nvGraphicFramePr>
          <p:cNvPr id="15" name="Espace réservé du contenu 14"/>
          <p:cNvGraphicFramePr>
            <a:graphicFrameLocks noGrp="1"/>
          </p:cNvGraphicFramePr>
          <p:nvPr>
            <p:ph idx="1"/>
            <p:extLst>
              <p:ext uri="{D42A27DB-BD31-4B8C-83A1-F6EECF244321}">
                <p14:modId xmlns:p14="http://schemas.microsoft.com/office/powerpoint/2010/main" val="3375220457"/>
              </p:ext>
            </p:extLst>
          </p:nvPr>
        </p:nvGraphicFramePr>
        <p:xfrm>
          <a:off x="274637" y="2273968"/>
          <a:ext cx="4988333" cy="3031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Objet 13"/>
          <p:cNvGraphicFramePr>
            <a:graphicFrameLocks noChangeAspect="1"/>
          </p:cNvGraphicFramePr>
          <p:nvPr>
            <p:extLst/>
          </p:nvPr>
        </p:nvGraphicFramePr>
        <p:xfrm>
          <a:off x="6445770" y="2028456"/>
          <a:ext cx="2383437" cy="3013023"/>
        </p:xfrm>
        <a:graphic>
          <a:graphicData uri="http://schemas.openxmlformats.org/presentationml/2006/ole">
            <mc:AlternateContent xmlns:mc="http://schemas.openxmlformats.org/markup-compatibility/2006">
              <mc:Choice xmlns:v="urn:schemas-microsoft-com:vml" Requires="v">
                <p:oleObj spid="_x0000_s9236" name="Document" r:id="rId10" imgW="5746688" imgH="8984427" progId="Word.Document.12">
                  <p:embed/>
                </p:oleObj>
              </mc:Choice>
              <mc:Fallback>
                <p:oleObj name="Document" r:id="rId10" imgW="5746688" imgH="8984427" progId="Word.Document.12">
                  <p:embed/>
                  <p:pic>
                    <p:nvPicPr>
                      <p:cNvPr id="0" name=""/>
                      <p:cNvPicPr/>
                      <p:nvPr/>
                    </p:nvPicPr>
                    <p:blipFill>
                      <a:blip r:embed="rId11"/>
                      <a:stretch>
                        <a:fillRect/>
                      </a:stretch>
                    </p:blipFill>
                    <p:spPr>
                      <a:xfrm>
                        <a:off x="6445770" y="2028456"/>
                        <a:ext cx="2383437" cy="3013023"/>
                      </a:xfrm>
                      <a:prstGeom prst="rect">
                        <a:avLst/>
                      </a:prstGeom>
                    </p:spPr>
                  </p:pic>
                </p:oleObj>
              </mc:Fallback>
            </mc:AlternateContent>
          </a:graphicData>
        </a:graphic>
      </p:graphicFrame>
      <p:sp>
        <p:nvSpPr>
          <p:cNvPr id="17" name="Flèche droite 16"/>
          <p:cNvSpPr/>
          <p:nvPr/>
        </p:nvSpPr>
        <p:spPr>
          <a:xfrm>
            <a:off x="5257500" y="3496421"/>
            <a:ext cx="978408" cy="484632"/>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8" name="Flèche droite 17"/>
          <p:cNvSpPr/>
          <p:nvPr/>
        </p:nvSpPr>
        <p:spPr>
          <a:xfrm>
            <a:off x="5257500" y="4304033"/>
            <a:ext cx="978408" cy="484632"/>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Flèche droite 18"/>
          <p:cNvSpPr/>
          <p:nvPr/>
        </p:nvSpPr>
        <p:spPr>
          <a:xfrm>
            <a:off x="5262971" y="2607983"/>
            <a:ext cx="978408" cy="484632"/>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1" name="Image 20" descr="F:\E6MAP\IMAGES\0sMtrtq3SfUc6uULs_q6ujl72eJkfbmt4t8yenImKBVvK0kTmF0xjctABnaLJIm9[1].jpg"/>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451241" y="3904923"/>
            <a:ext cx="2383438" cy="1543986"/>
          </a:xfrm>
          <a:prstGeom prst="rect">
            <a:avLst/>
          </a:prstGeom>
          <a:noFill/>
          <a:ln>
            <a:noFill/>
          </a:ln>
        </p:spPr>
      </p:pic>
      <p:graphicFrame>
        <p:nvGraphicFramePr>
          <p:cNvPr id="3" name="Objet 2"/>
          <p:cNvGraphicFramePr>
            <a:graphicFrameLocks noChangeAspect="1"/>
          </p:cNvGraphicFramePr>
          <p:nvPr>
            <p:extLst/>
          </p:nvPr>
        </p:nvGraphicFramePr>
        <p:xfrm>
          <a:off x="6451241" y="1588168"/>
          <a:ext cx="3052523" cy="2247340"/>
        </p:xfrm>
        <a:graphic>
          <a:graphicData uri="http://schemas.openxmlformats.org/presentationml/2006/ole">
            <mc:AlternateContent xmlns:mc="http://schemas.openxmlformats.org/markup-compatibility/2006">
              <mc:Choice xmlns:v="urn:schemas-microsoft-com:vml" Requires="v">
                <p:oleObj spid="_x0000_s9237" name="Document" r:id="rId14" imgW="3836284" imgH="4119560" progId="Word.Document.12">
                  <p:embed/>
                </p:oleObj>
              </mc:Choice>
              <mc:Fallback>
                <p:oleObj name="Document" r:id="rId14" imgW="3836284" imgH="4119560" progId="Word.Document.12">
                  <p:embed/>
                  <p:pic>
                    <p:nvPicPr>
                      <p:cNvPr id="0" name=""/>
                      <p:cNvPicPr/>
                      <p:nvPr/>
                    </p:nvPicPr>
                    <p:blipFill>
                      <a:blip r:embed="rId15"/>
                      <a:stretch>
                        <a:fillRect/>
                      </a:stretch>
                    </p:blipFill>
                    <p:spPr>
                      <a:xfrm>
                        <a:off x="6451241" y="1588168"/>
                        <a:ext cx="3052523" cy="2247340"/>
                      </a:xfrm>
                      <a:prstGeom prst="rect">
                        <a:avLst/>
                      </a:prstGeom>
                    </p:spPr>
                  </p:pic>
                </p:oleObj>
              </mc:Fallback>
            </mc:AlternateContent>
          </a:graphicData>
        </a:graphic>
      </p:graphicFrame>
    </p:spTree>
    <p:extLst>
      <p:ext uri="{BB962C8B-B14F-4D97-AF65-F5344CB8AC3E}">
        <p14:creationId xmlns:p14="http://schemas.microsoft.com/office/powerpoint/2010/main" val="20278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7" grpId="0" animBg="1"/>
      <p:bldP spid="17" grpId="1" animBg="1"/>
      <p:bldP spid="18" grpId="0" animBg="1"/>
      <p:bldP spid="19" grpId="0" animBg="1"/>
      <p:bldP spid="19" grpId="1" animBg="1"/>
    </p:bldLst>
  </p:timing>
</p:sld>
</file>

<file path=ppt/theme/theme1.xml><?xml version="1.0" encoding="utf-8"?>
<a:theme xmlns:a="http://schemas.openxmlformats.org/drawingml/2006/main" name="A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F E6 compil2">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7110</TotalTime>
  <Words>2978</Words>
  <Application>Microsoft Office PowerPoint</Application>
  <PresentationFormat>Affichage à l'écran (4:3)</PresentationFormat>
  <Paragraphs>526</Paragraphs>
  <Slides>46</Slides>
  <Notes>15</Notes>
  <HiddenSlides>0</HiddenSlides>
  <MMClips>0</MMClips>
  <ScaleCrop>false</ScaleCrop>
  <HeadingPairs>
    <vt:vector size="8" baseType="variant">
      <vt:variant>
        <vt:lpstr>Polices utilisées</vt:lpstr>
      </vt:variant>
      <vt:variant>
        <vt:i4>13</vt:i4>
      </vt:variant>
      <vt:variant>
        <vt:lpstr>Thème</vt:lpstr>
      </vt:variant>
      <vt:variant>
        <vt:i4>2</vt:i4>
      </vt:variant>
      <vt:variant>
        <vt:lpstr>Serveurs OLE incorporés</vt:lpstr>
      </vt:variant>
      <vt:variant>
        <vt:i4>2</vt:i4>
      </vt:variant>
      <vt:variant>
        <vt:lpstr>Titres des diapositives</vt:lpstr>
      </vt:variant>
      <vt:variant>
        <vt:i4>46</vt:i4>
      </vt:variant>
    </vt:vector>
  </HeadingPairs>
  <TitlesOfParts>
    <vt:vector size="63" baseType="lpstr">
      <vt:lpstr>Arial Unicode MS</vt:lpstr>
      <vt:lpstr>Microsoft YaHei</vt:lpstr>
      <vt:lpstr>Arial</vt:lpstr>
      <vt:lpstr>Calibri</vt:lpstr>
      <vt:lpstr>Courier New</vt:lpstr>
      <vt:lpstr>Lucida Grande</vt:lpstr>
      <vt:lpstr>Mangal</vt:lpstr>
      <vt:lpstr>Rockwell</vt:lpstr>
      <vt:lpstr>StarSymbol</vt:lpstr>
      <vt:lpstr>Symbol</vt:lpstr>
      <vt:lpstr>Tahoma</vt:lpstr>
      <vt:lpstr>Times New Roman</vt:lpstr>
      <vt:lpstr>Wingdings</vt:lpstr>
      <vt:lpstr>Avantage</vt:lpstr>
      <vt:lpstr>PNF E6 compil2</vt:lpstr>
      <vt:lpstr>Document</vt:lpstr>
      <vt:lpstr>Acrobat Document</vt:lpstr>
      <vt:lpstr>Présentation PowerPoint</vt:lpstr>
      <vt:lpstr>Présentation PowerPoint</vt:lpstr>
      <vt:lpstr>Organisation temporelle </vt:lpstr>
      <vt:lpstr>Relations stage et projet</vt:lpstr>
      <vt:lpstr>Stage métier</vt:lpstr>
      <vt:lpstr>Le projet</vt:lpstr>
      <vt:lpstr>Présentation PowerPoint</vt:lpstr>
      <vt:lpstr>Les prérequis au stage en Économie-gestion</vt:lpstr>
      <vt:lpstr>Les attendus durant le stage métier :  Collecte, sélection, stockage et  traitement d’informations  Communication efficace avec l’environnement                          </vt:lpstr>
      <vt:lpstr>Partie I- Présentation de l’entreprise   </vt:lpstr>
      <vt:lpstr>1- La contextualisation : </vt:lpstr>
      <vt:lpstr>   Exemple d’exploitation des données récoltées  </vt:lpstr>
      <vt:lpstr>2- Focus vision client : </vt:lpstr>
      <vt:lpstr>Présentation PowerPoint</vt:lpstr>
      <vt:lpstr>Partie 2 :  Étude de cas</vt:lpstr>
      <vt:lpstr>Exemple de structure de l’étude de cas</vt:lpstr>
      <vt:lpstr>Points d’améliorations  identifiés</vt:lpstr>
      <vt:lpstr>Présentation PowerPoint</vt:lpstr>
      <vt:lpstr>Présentation PowerPoint</vt:lpstr>
      <vt:lpstr>Conseil pour la structuration du projet</vt:lpstr>
      <vt:lpstr>Présentation PowerPoint</vt:lpstr>
      <vt:lpstr>Problématique - Contraintes</vt:lpstr>
      <vt:lpstr>Présentation PowerPoint</vt:lpstr>
      <vt:lpstr>Présentation PowerPoint</vt:lpstr>
      <vt:lpstr>Problématique - Contraintes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Organisation épreuve 6 « Contribution au fonctionnement d’un service »</vt:lpstr>
      <vt:lpstr>Évaluation épreuve 6 « Contribution au fonctionnement d’un service »</vt:lpstr>
      <vt:lpstr>Évaluation épreuve 6 « Contribution au fonctionnement d’un service »</vt:lpstr>
      <vt:lpstr>Évaluation épreuve 6 « Contribution au fonctionnement d’un service »</vt:lpstr>
      <vt:lpstr>Merci à chacun(e)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dc:creator>
  <cp:lastModifiedBy>Jean-Luc Massey</cp:lastModifiedBy>
  <cp:revision>880</cp:revision>
  <cp:lastPrinted>2016-12-12T15:39:05Z</cp:lastPrinted>
  <dcterms:created xsi:type="dcterms:W3CDTF">2016-11-23T17:04:32Z</dcterms:created>
  <dcterms:modified xsi:type="dcterms:W3CDTF">2017-03-22T07:10:36Z</dcterms:modified>
</cp:coreProperties>
</file>