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436" r:id="rId4"/>
    <p:sldId id="443" r:id="rId5"/>
    <p:sldId id="441" r:id="rId6"/>
    <p:sldId id="445" r:id="rId7"/>
    <p:sldId id="447" r:id="rId8"/>
    <p:sldId id="449" r:id="rId9"/>
    <p:sldId id="448" r:id="rId10"/>
    <p:sldId id="446" r:id="rId11"/>
    <p:sldId id="442" r:id="rId12"/>
    <p:sldId id="43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33263"/>
    <a:srgbClr val="003366"/>
    <a:srgbClr val="FF6600"/>
    <a:srgbClr val="3399FF"/>
    <a:srgbClr val="3366FF"/>
    <a:srgbClr val="0066FF"/>
    <a:srgbClr val="0099FF"/>
    <a:srgbClr val="336699"/>
    <a:srgbClr val="074770"/>
    <a:srgbClr val="0643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84722" autoAdjust="0"/>
  </p:normalViewPr>
  <p:slideViewPr>
    <p:cSldViewPr snapToGrid="0" snapToObjects="1">
      <p:cViewPr varScale="1">
        <p:scale>
          <a:sx n="84" d="100"/>
          <a:sy n="84" d="100"/>
        </p:scale>
        <p:origin x="1053" y="4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7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F9F2E-0739-604D-A36C-A912005F805A}" type="datetimeFigureOut">
              <a:rPr lang="fr-FR" smtClean="0"/>
              <a:pPr/>
              <a:t>22/03/2017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63DD46-3D98-594B-95E1-E62DC6C4CDC5}" type="slidenum">
              <a:rPr lang="fr-FR" smtClean="0"/>
              <a:pPr/>
              <a:t>‹N°›</a:t>
            </a:fld>
            <a:endParaRPr lang="fr-FR"/>
          </a:p>
        </p:txBody>
      </p:sp>
    </p:spTree>
    <p:extLst>
      <p:ext uri="{BB962C8B-B14F-4D97-AF65-F5344CB8AC3E}">
        <p14:creationId xmlns:p14="http://schemas.microsoft.com/office/powerpoint/2010/main" val="425873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F745B-3C59-B940-8B25-CDB714969F3B}" type="datetimeFigureOut">
              <a:rPr lang="fr-FR" smtClean="0"/>
              <a:pPr/>
              <a:t>22/03/2017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40091-759D-C342-B57E-51E1F6BECBDA}" type="slidenum">
              <a:rPr lang="fr-FR" smtClean="0"/>
              <a:pPr/>
              <a:t>‹N°›</a:t>
            </a:fld>
            <a:endParaRPr lang="fr-FR"/>
          </a:p>
        </p:txBody>
      </p:sp>
    </p:spTree>
    <p:extLst>
      <p:ext uri="{BB962C8B-B14F-4D97-AF65-F5344CB8AC3E}">
        <p14:creationId xmlns:p14="http://schemas.microsoft.com/office/powerpoint/2010/main" val="1467165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1</a:t>
            </a:fld>
            <a:endParaRPr lang="fr-FR"/>
          </a:p>
        </p:txBody>
      </p:sp>
    </p:spTree>
    <p:extLst>
      <p:ext uri="{BB962C8B-B14F-4D97-AF65-F5344CB8AC3E}">
        <p14:creationId xmlns:p14="http://schemas.microsoft.com/office/powerpoint/2010/main" val="189687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dernière partie amènera le candidat à faire la synthèse des analyses effectuées pour répondre à la problématique en proposant des solutions et en argumentant sur le système incriminé.</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11</a:t>
            </a:fld>
            <a:endParaRPr lang="fr-FR"/>
          </a:p>
        </p:txBody>
      </p:sp>
    </p:spTree>
    <p:extLst>
      <p:ext uri="{BB962C8B-B14F-4D97-AF65-F5344CB8AC3E}">
        <p14:creationId xmlns:p14="http://schemas.microsoft.com/office/powerpoint/2010/main" val="334169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épreuve permet d’évaluer les compétences citées ; pour valider</a:t>
            </a:r>
            <a:r>
              <a:rPr lang="fr-FR" baseline="0" dirty="0" smtClean="0"/>
              <a:t> le contenu du sujet un fichier Excel est fourni aux auteurs. Lors de la conception du sujet, il permet de faire le barème et de mettre en relation chaque questions avec les critères de performance des compétences. Aussi, il permet de vérifier qu’on évalue un maximum de critère (l’idéal étant tous) et de voir l’importance qu’on met à chacun.</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12</a:t>
            </a:fld>
            <a:endParaRPr lang="fr-FR"/>
          </a:p>
        </p:txBody>
      </p:sp>
    </p:spTree>
    <p:extLst>
      <p:ext uri="{BB962C8B-B14F-4D97-AF65-F5344CB8AC3E}">
        <p14:creationId xmlns:p14="http://schemas.microsoft.com/office/powerpoint/2010/main" val="285286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3</a:t>
            </a:fld>
            <a:endParaRPr lang="fr-FR"/>
          </a:p>
        </p:txBody>
      </p:sp>
    </p:spTree>
    <p:extLst>
      <p:ext uri="{BB962C8B-B14F-4D97-AF65-F5344CB8AC3E}">
        <p14:creationId xmlns:p14="http://schemas.microsoft.com/office/powerpoint/2010/main" val="205462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Sujet organisé autour d’un seul fichier informatique (trame fournie)</a:t>
            </a:r>
            <a:r>
              <a:rPr lang="fr-FR" baseline="0" dirty="0" smtClean="0"/>
              <a:t> ; dissocié en 3 éléments :</a:t>
            </a:r>
          </a:p>
          <a:p>
            <a:pPr>
              <a:buFontTx/>
              <a:buChar char="-"/>
            </a:pPr>
            <a:r>
              <a:rPr lang="fr-FR" baseline="0" dirty="0" smtClean="0"/>
              <a:t> Documents techniques (issu d’éléments constructeurs)</a:t>
            </a:r>
          </a:p>
          <a:p>
            <a:pPr>
              <a:buFontTx/>
              <a:buChar char="-"/>
            </a:pPr>
            <a:r>
              <a:rPr lang="fr-FR" baseline="0" dirty="0" smtClean="0"/>
              <a:t> documents réponses (qui seront rendus avec la copie du candidat)</a:t>
            </a:r>
          </a:p>
          <a:p>
            <a:pPr>
              <a:buFontTx/>
              <a:buChar char="-"/>
            </a:pPr>
            <a:r>
              <a:rPr lang="fr-FR" baseline="0" dirty="0" smtClean="0"/>
              <a:t> documents sujets (avec une mise en situation qui explique au candidat la problématique et les différentes parties du sujet et le questionnement)</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4</a:t>
            </a:fld>
            <a:endParaRPr lang="fr-FR"/>
          </a:p>
        </p:txBody>
      </p:sp>
    </p:spTree>
    <p:extLst>
      <p:ext uri="{BB962C8B-B14F-4D97-AF65-F5344CB8AC3E}">
        <p14:creationId xmlns:p14="http://schemas.microsoft.com/office/powerpoint/2010/main" val="423683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avons</a:t>
            </a:r>
            <a:r>
              <a:rPr lang="fr-FR" baseline="0" dirty="0" smtClean="0"/>
              <a:t> choisi de partir d’une panne réelle pour placer le candidat face à une situation concrète et ainsi valoriser la démarche et l’analyse scientifique et technologique au service d’une tache professionnelle.</a:t>
            </a:r>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5</a:t>
            </a:fld>
            <a:endParaRPr lang="fr-FR"/>
          </a:p>
        </p:txBody>
      </p:sp>
    </p:spTree>
    <p:extLst>
      <p:ext uri="{BB962C8B-B14F-4D97-AF65-F5344CB8AC3E}">
        <p14:creationId xmlns:p14="http://schemas.microsoft.com/office/powerpoint/2010/main" val="320645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problématique nous amène le matériel base de notre étude : Chargeuse L566</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6</a:t>
            </a:fld>
            <a:endParaRPr lang="fr-FR"/>
          </a:p>
        </p:txBody>
      </p:sp>
    </p:spTree>
    <p:extLst>
      <p:ext uri="{BB962C8B-B14F-4D97-AF65-F5344CB8AC3E}">
        <p14:creationId xmlns:p14="http://schemas.microsoft.com/office/powerpoint/2010/main" val="258155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partie 1 vise à valider la plainte client à partir de l’analyse des performances de la machine sur son site de production :</a:t>
            </a:r>
          </a:p>
          <a:p>
            <a:r>
              <a:rPr lang="fr-FR" baseline="0" dirty="0" smtClean="0"/>
              <a:t>	- 1° temps de cycle (chargement – déplacement en charge – déchargement – déplacement à vide)</a:t>
            </a:r>
          </a:p>
          <a:p>
            <a:r>
              <a:rPr lang="fr-FR" baseline="0" dirty="0" smtClean="0"/>
              <a:t>	- 2° durée de déplacement trop long donc étude des paramètres influents  (vitesse, accélération…)</a:t>
            </a:r>
          </a:p>
          <a:p>
            <a:r>
              <a:rPr lang="fr-FR" baseline="0" dirty="0" smtClean="0"/>
              <a:t>	- 3 Validation du défaut : vitesse maxi non atteinte.</a:t>
            </a: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7</a:t>
            </a:fld>
            <a:endParaRPr lang="fr-FR"/>
          </a:p>
        </p:txBody>
      </p:sp>
    </p:spTree>
    <p:extLst>
      <p:ext uri="{BB962C8B-B14F-4D97-AF65-F5344CB8AC3E}">
        <p14:creationId xmlns:p14="http://schemas.microsoft.com/office/powerpoint/2010/main" val="33281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partie 1 nous amène à étudier la transmission de la machine</a:t>
            </a:r>
            <a:r>
              <a:rPr lang="fr-FR" baseline="0" dirty="0" smtClean="0"/>
              <a:t> :</a:t>
            </a:r>
          </a:p>
          <a:p>
            <a:r>
              <a:rPr lang="fr-FR" baseline="0" dirty="0" smtClean="0"/>
              <a:t>	- 1° architecture de transmission ; transmission hydrostatique couplée avec une boite </a:t>
            </a:r>
            <a:r>
              <a:rPr lang="fr-FR" baseline="0" dirty="0" err="1" smtClean="0"/>
              <a:t>powershift</a:t>
            </a:r>
            <a:endParaRPr lang="fr-FR" baseline="0" dirty="0" smtClean="0"/>
          </a:p>
          <a:p>
            <a:r>
              <a:rPr lang="fr-FR" baseline="0" dirty="0" smtClean="0"/>
              <a:t>	- 2° étude des combinaisons de vitesse </a:t>
            </a:r>
          </a:p>
          <a:p>
            <a:r>
              <a:rPr lang="fr-FR" baseline="0" dirty="0" smtClean="0"/>
              <a:t>Partie </a:t>
            </a:r>
            <a:r>
              <a:rPr lang="fr-FR" baseline="0" dirty="0" err="1" smtClean="0"/>
              <a:t>méca</a:t>
            </a:r>
            <a:r>
              <a:rPr lang="fr-FR" baseline="0" dirty="0" smtClean="0"/>
              <a:t> hors de cause.</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8</a:t>
            </a:fld>
            <a:endParaRPr lang="fr-FR"/>
          </a:p>
        </p:txBody>
      </p:sp>
    </p:spTree>
    <p:extLst>
      <p:ext uri="{BB962C8B-B14F-4D97-AF65-F5344CB8AC3E}">
        <p14:creationId xmlns:p14="http://schemas.microsoft.com/office/powerpoint/2010/main" val="416524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Partie hydrostatique</a:t>
            </a:r>
            <a:r>
              <a:rPr lang="fr-FR" baseline="0" dirty="0" smtClean="0"/>
              <a:t> :</a:t>
            </a:r>
          </a:p>
          <a:p>
            <a:r>
              <a:rPr lang="fr-FR" baseline="0" dirty="0" smtClean="0"/>
              <a:t>Un bilan mécanique de la situation critique nous permettra de définir le besoin énergétique (phase statique, dynamique…), il sera comparé aux éléments contrôlés (à partir du protocole constructeur donné)</a:t>
            </a:r>
          </a:p>
          <a:p>
            <a:r>
              <a:rPr lang="fr-FR" baseline="0" dirty="0" smtClean="0"/>
              <a:t>On en déduira un problème de pilotage des électrovannes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9</a:t>
            </a:fld>
            <a:endParaRPr lang="fr-FR"/>
          </a:p>
        </p:txBody>
      </p:sp>
    </p:spTree>
    <p:extLst>
      <p:ext uri="{BB962C8B-B14F-4D97-AF65-F5344CB8AC3E}">
        <p14:creationId xmlns:p14="http://schemas.microsoft.com/office/powerpoint/2010/main" val="5989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a:t>
            </a:r>
            <a:r>
              <a:rPr lang="fr-FR" baseline="0" dirty="0" smtClean="0"/>
              <a:t> identification des éléments constituants la chaine d’acquisition d’info</a:t>
            </a:r>
          </a:p>
          <a:p>
            <a:r>
              <a:rPr lang="fr-FR" baseline="0" dirty="0" smtClean="0"/>
              <a:t>2° comparaison avec les équations logiques de fonctionnement calculateur (relation entrée / sortie)</a:t>
            </a:r>
          </a:p>
          <a:p>
            <a:r>
              <a:rPr lang="fr-FR" baseline="0" dirty="0" smtClean="0"/>
              <a:t>3° on identifie que l’info régime moteur est trop faible pour autoriser le passage 3</a:t>
            </a:r>
            <a:r>
              <a:rPr lang="fr-FR" baseline="30000" dirty="0" smtClean="0"/>
              <a:t>ième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pPr/>
              <a:t>10</a:t>
            </a:fld>
            <a:endParaRPr lang="fr-FR"/>
          </a:p>
        </p:txBody>
      </p:sp>
    </p:spTree>
    <p:extLst>
      <p:ext uri="{BB962C8B-B14F-4D97-AF65-F5344CB8AC3E}">
        <p14:creationId xmlns:p14="http://schemas.microsoft.com/office/powerpoint/2010/main" val="28902087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282575" y="228599"/>
            <a:ext cx="4496936" cy="421333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userDrawn="1"/>
        </p:nvSpPr>
        <p:spPr>
          <a:xfrm>
            <a:off x="560891" y="536392"/>
            <a:ext cx="515133" cy="5044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4" name="Image 3" descr="Capture d’écran 2017-01-14 à 19.40.3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1199" y="2377442"/>
            <a:ext cx="1801446" cy="2070734"/>
          </a:xfrm>
          <a:prstGeom prst="rect">
            <a:avLst/>
          </a:prstGeom>
        </p:spPr>
      </p:pic>
      <p:pic>
        <p:nvPicPr>
          <p:cNvPr id="9" name="Image 8" descr="Capture d’écran 2017-01-14 à 19.41.00.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93751" y="2377442"/>
            <a:ext cx="2057399" cy="2064493"/>
          </a:xfrm>
          <a:prstGeom prst="rect">
            <a:avLst/>
          </a:prstGeom>
        </p:spPr>
      </p:pic>
      <p:pic>
        <p:nvPicPr>
          <p:cNvPr id="12" name="Image 11" descr="Capture d’écran 2017-01-14 à 19.40.18.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61200" y="228599"/>
            <a:ext cx="1808628" cy="2047243"/>
          </a:xfrm>
          <a:prstGeom prst="rect">
            <a:avLst/>
          </a:prstGeom>
        </p:spPr>
      </p:pic>
      <p:pic>
        <p:nvPicPr>
          <p:cNvPr id="14" name="Image 13" descr="Capture d’écran 2017-01-14 à 19.49.03.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93750" y="228602"/>
            <a:ext cx="2053211" cy="2047241"/>
          </a:xfrm>
          <a:prstGeom prst="rect">
            <a:avLst/>
          </a:prstGeom>
        </p:spPr>
      </p:pic>
      <p:pic>
        <p:nvPicPr>
          <p:cNvPr id="15" name="Image 14" descr="Baseline 3MTPM Bleue.pdf"/>
          <p:cNvPicPr>
            <a:picLocks noChangeAspect="1"/>
          </p:cNvPicPr>
          <p:nvPr userDrawn="1"/>
        </p:nvPicPr>
        <p:blipFill rotWithShape="1">
          <a:blip r:embed="rId6" cstate="screen">
            <a:extLst>
              <a:ext uri="{28A0092B-C50C-407E-A947-70E740481C1C}">
                <a14:useLocalDpi xmlns:a14="http://schemas.microsoft.com/office/drawing/2010/main"/>
              </a:ext>
            </a:extLst>
          </a:blip>
          <a:srcRect t="37536" b="36827"/>
          <a:stretch/>
        </p:blipFill>
        <p:spPr>
          <a:xfrm>
            <a:off x="4518594" y="5905317"/>
            <a:ext cx="4344051" cy="558801"/>
          </a:xfrm>
          <a:prstGeom prst="rect">
            <a:avLst/>
          </a:prstGeom>
        </p:spPr>
      </p:pic>
      <p:sp>
        <p:nvSpPr>
          <p:cNvPr id="16" name="Date Placeholder 3"/>
          <p:cNvSpPr txBox="1">
            <a:spLocks/>
          </p:cNvSpPr>
          <p:nvPr userDrawn="1"/>
        </p:nvSpPr>
        <p:spPr>
          <a:xfrm>
            <a:off x="5283202" y="5532545"/>
            <a:ext cx="2261659" cy="365125"/>
          </a:xfrm>
          <a:prstGeom prst="rect">
            <a:avLst/>
          </a:prstGeom>
        </p:spPr>
        <p:txBody>
          <a:bodyPr/>
          <a:lstStyle>
            <a:defPPr>
              <a:defRPr lang="en-US"/>
            </a:defPPr>
            <a:lvl1pPr marL="0" algn="l" defTabSz="914400" rtl="0" eaLnBrk="1" latinLnBrk="0" hangingPunct="1">
              <a:defRPr sz="18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smtClean="0">
                <a:solidFill>
                  <a:srgbClr val="F7901E"/>
                </a:solidFill>
              </a:rPr>
              <a:t>16 mars 2017</a:t>
            </a:r>
            <a:endParaRPr lang="en-US" sz="1800" dirty="0">
              <a:solidFill>
                <a:srgbClr val="F7901E"/>
              </a:solidFill>
            </a:endParaRPr>
          </a:p>
        </p:txBody>
      </p:sp>
      <p:sp>
        <p:nvSpPr>
          <p:cNvPr id="11" name="Sous-titre 2"/>
          <p:cNvSpPr>
            <a:spLocks noGrp="1"/>
          </p:cNvSpPr>
          <p:nvPr>
            <p:ph type="subTitle" idx="1" hasCustomPrompt="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pic>
        <p:nvPicPr>
          <p:cNvPr id="18" name="Image 17" descr="logos Cisma DLR Seimat alignés serrés.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14216" y="6129843"/>
            <a:ext cx="3137058" cy="499623"/>
          </a:xfrm>
          <a:prstGeom prst="rect">
            <a:avLst/>
          </a:prstGeom>
        </p:spPr>
      </p:pic>
      <p:sp>
        <p:nvSpPr>
          <p:cNvPr id="6" name="Titre 5"/>
          <p:cNvSpPr>
            <a:spLocks noGrp="1"/>
          </p:cNvSpPr>
          <p:nvPr>
            <p:ph type="title"/>
          </p:nvPr>
        </p:nvSpPr>
        <p:spPr>
          <a:xfrm>
            <a:off x="393887" y="460451"/>
            <a:ext cx="3505621" cy="3101456"/>
          </a:xfrm>
        </p:spPr>
        <p:txBody>
          <a:bodyPr/>
          <a:lstStyle/>
          <a:p>
            <a:r>
              <a:rPr lang="fr-FR" smtClean="0"/>
              <a:t>Cliquez et modifiez le titre</a:t>
            </a:r>
            <a:endParaRPr lang="fr-FR"/>
          </a:p>
        </p:txBody>
      </p:sp>
      <p:pic>
        <p:nvPicPr>
          <p:cNvPr id="10" name="Imag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4216" y="5131047"/>
            <a:ext cx="1838042" cy="8310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3" name="Content Placeholder 2"/>
          <p:cNvSpPr>
            <a:spLocks noGrp="1"/>
          </p:cNvSpPr>
          <p:nvPr>
            <p:ph idx="1"/>
          </p:nvPr>
        </p:nvSpPr>
        <p:spPr>
          <a:xfrm>
            <a:off x="275192" y="1088067"/>
            <a:ext cx="7556313" cy="3860435"/>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Rectangle 9"/>
          <p:cNvSpPr/>
          <p:nvPr/>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074770"/>
                </a:solidFill>
              </a:defRPr>
            </a:lvl1pPr>
          </a:lstStyle>
          <a:p>
            <a:r>
              <a:rPr lang="fr-FR" smtClean="0"/>
              <a:t>Cliquez et modifiez le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7" name="Rectangle 6"/>
          <p:cNvSpPr/>
          <p:nvPr/>
        </p:nvSpPr>
        <p:spPr>
          <a:xfrm>
            <a:off x="282576" y="228600"/>
            <a:ext cx="4235450" cy="418795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6802438" y="228600"/>
            <a:ext cx="2057400" cy="2039112"/>
          </a:xfrm>
          <a:prstGeom prst="rect">
            <a:avLst/>
          </a:prstGeom>
          <a:solidFill>
            <a:srgbClr val="FFC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4624388" y="237744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Faire glisser l'image vers l'espace réservé ou cliquer sur l'icône pour l'ajouter</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dirty="0" smtClean="0"/>
              <a:t>Cliquez pour modifier les styles du texte du masque</a:t>
            </a:r>
          </a:p>
        </p:txBody>
      </p:sp>
      <p:sp>
        <p:nvSpPr>
          <p:cNvPr id="17" name="Rectangle 16"/>
          <p:cNvSpPr/>
          <p:nvPr userDrawn="1"/>
        </p:nvSpPr>
        <p:spPr>
          <a:xfrm>
            <a:off x="466307" y="418646"/>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p:nvSpPr>
        <p:spPr>
          <a:xfrm>
            <a:off x="658908" y="262468"/>
            <a:ext cx="8200930" cy="5545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285751" y="228602"/>
            <a:ext cx="212725" cy="55795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8" name="Image 7" descr="Capture d’écran 2017-01-14 à 19.46.3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11" name="Image 10" descr="Capture d’écran 2017-01-14 à 21.39.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12" name="Image 11" descr="Capture d’écran 2017-01-14 à 19.41.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13" name="Image 12" descr="Capture d’écran 2017-01-14 à 21.39.33.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009"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570126"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9" name="Rectangle 8"/>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4" name="Rectangle 13"/>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Rectangle 6"/>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0" name="Rectangle 9"/>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49789"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6" y="5257801"/>
            <a:ext cx="6149789" cy="736601"/>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2"/>
          </p:nvPr>
        </p:nvSpPr>
        <p:spPr>
          <a:xfrm>
            <a:off x="8305800" y="242236"/>
            <a:ext cx="554038" cy="365125"/>
          </a:xfrm>
          <a:prstGeom prst="rect">
            <a:avLst/>
          </a:prstGeom>
        </p:spPr>
        <p:txBody>
          <a:bodyPr/>
          <a:lstStyle/>
          <a:p>
            <a:fld id="{162F1D00-BD13-4404-86B0-79703945A0A7}" type="slidenum">
              <a:rPr lang="en-US" smtClean="0"/>
              <a:pPr/>
              <a:t>‹N°›</a:t>
            </a:fld>
            <a:endParaRPr lang="en-US"/>
          </a:p>
        </p:txBody>
      </p:sp>
      <p:sp>
        <p:nvSpPr>
          <p:cNvPr id="8" name="Rectangle 7"/>
          <p:cNvSpPr/>
          <p:nvPr/>
        </p:nvSpPr>
        <p:spPr>
          <a:xfrm>
            <a:off x="6802438" y="22860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6802438" y="2377440"/>
            <a:ext cx="2057400" cy="203911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201707" y="4687808"/>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10" name="Image 9" descr="Capture d’écran 2017-01-14 à 19.38.5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98" y="2592666"/>
            <a:ext cx="1701800" cy="1611037"/>
          </a:xfrm>
          <a:prstGeom prst="rect">
            <a:avLst/>
          </a:prstGeom>
        </p:spPr>
      </p:pic>
      <p:pic>
        <p:nvPicPr>
          <p:cNvPr id="11" name="Image 10" descr="Capture d’écran 2017-01-14 à 19.39.10.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61721" y="514533"/>
            <a:ext cx="1742010" cy="15005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6" y="228602"/>
            <a:ext cx="3451225" cy="5799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6" y="273052"/>
            <a:ext cx="4597399" cy="550121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0556" y="3733801"/>
            <a:ext cx="3255802" cy="204046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Rectangle 10"/>
          <p:cNvSpPr/>
          <p:nvPr userDrawn="1"/>
        </p:nvSpPr>
        <p:spPr>
          <a:xfrm>
            <a:off x="466307" y="401005"/>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981202"/>
            <a:ext cx="7556313" cy="386043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pic>
        <p:nvPicPr>
          <p:cNvPr id="8" name="Image 7" descr="Capture d’écran 2017-01-14 à 19.25.13.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02666" y="6303858"/>
            <a:ext cx="2929467" cy="574942"/>
          </a:xfrm>
          <a:prstGeom prst="rect">
            <a:avLst/>
          </a:prstGeom>
        </p:spPr>
      </p:pic>
      <p:pic>
        <p:nvPicPr>
          <p:cNvPr id="9" name="Image 8" descr="Capture d’écran 2017-01-14 à 19.25.32.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11" name="Image 10" descr="Capture d’écran 2017-01-14 à 19.25.51.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6303859"/>
            <a:ext cx="1964286" cy="591875"/>
          </a:xfrm>
          <a:prstGeom prst="rect">
            <a:avLst/>
          </a:prstGeom>
        </p:spPr>
      </p:pic>
      <p:pic>
        <p:nvPicPr>
          <p:cNvPr id="10" name="Image 9" descr="Capture d’écran 2017-01-14 à 19.26.08.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73289" y="6303858"/>
            <a:ext cx="2629377" cy="591874"/>
          </a:xfrm>
          <a:prstGeom prst="rect">
            <a:avLst/>
          </a:prstGeom>
        </p:spPr>
      </p:pic>
      <p:sp>
        <p:nvSpPr>
          <p:cNvPr id="12" name="ZoneTexte 11"/>
          <p:cNvSpPr txBox="1"/>
          <p:nvPr userDrawn="1"/>
        </p:nvSpPr>
        <p:spPr>
          <a:xfrm>
            <a:off x="5877587" y="5996081"/>
            <a:ext cx="3266413" cy="307777"/>
          </a:xfrm>
          <a:prstGeom prst="rect">
            <a:avLst/>
          </a:prstGeom>
          <a:noFill/>
        </p:spPr>
        <p:txBody>
          <a:bodyPr wrap="square" rtlCol="0">
            <a:spAutoFit/>
          </a:bodyPr>
          <a:lstStyle/>
          <a:p>
            <a:pPr algn="r"/>
            <a:r>
              <a:rPr lang="fr-FR" sz="1400" b="1" dirty="0" smtClean="0">
                <a:solidFill>
                  <a:srgbClr val="336699"/>
                </a:solidFill>
              </a:rPr>
              <a:t>PNF BTS</a:t>
            </a:r>
            <a:r>
              <a:rPr lang="fr-FR" sz="1400" b="1" baseline="0" dirty="0" smtClean="0">
                <a:solidFill>
                  <a:srgbClr val="336699"/>
                </a:solidFill>
              </a:rPr>
              <a:t> MMCM </a:t>
            </a:r>
            <a:r>
              <a:rPr lang="fr-FR" sz="1400" b="1" baseline="0" smtClean="0">
                <a:solidFill>
                  <a:srgbClr val="336699"/>
                </a:solidFill>
              </a:rPr>
              <a:t>– 16 mars 2017</a:t>
            </a:r>
            <a:endParaRPr lang="fr-FR" sz="1400" b="1" dirty="0">
              <a:solidFill>
                <a:srgbClr val="3366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1" r:id="rId6"/>
    <p:sldLayoutId id="2147483675" r:id="rId7"/>
    <p:sldLayoutId id="2147483673" r:id="rId8"/>
  </p:sldLayoutIdLst>
  <p:txStyles>
    <p:titleStyle>
      <a:lvl1pPr algn="l" defTabSz="914400" rtl="0" eaLnBrk="1" latinLnBrk="0" hangingPunct="1">
        <a:spcBef>
          <a:spcPct val="0"/>
        </a:spcBef>
        <a:buNone/>
        <a:defRPr sz="3600" b="0" kern="1200">
          <a:solidFill>
            <a:srgbClr val="074770"/>
          </a:solidFill>
          <a:latin typeface="+mj-lt"/>
          <a:ea typeface="+mj-ea"/>
          <a:cs typeface="+mj-cs"/>
        </a:defRPr>
      </a:lvl1pPr>
    </p:titleStyle>
    <p:body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8%20bis%20aide%20concepteurs%20Ecrit%20STS-MMCM.xls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p:cNvSpPr>
            <a:spLocks noGrp="1"/>
          </p:cNvSpPr>
          <p:nvPr>
            <p:ph type="subTitle" idx="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sp>
        <p:nvSpPr>
          <p:cNvPr id="16" name="Sous-titre 2"/>
          <p:cNvSpPr txBox="1">
            <a:spLocks/>
          </p:cNvSpPr>
          <p:nvPr/>
        </p:nvSpPr>
        <p:spPr>
          <a:xfrm>
            <a:off x="694417" y="1641648"/>
            <a:ext cx="3324690" cy="1622252"/>
          </a:xfrm>
          <a:prstGeom prst="rect">
            <a:avLst/>
          </a:prstGeom>
        </p:spPr>
        <p:txBody>
          <a:bodyPr vert="horz" lIns="91440" tIns="45720" rIns="91440" bIns="45720" rtlCol="0">
            <a:noAutofit/>
          </a:bodyPr>
          <a:lstStyle>
            <a:lvl1pPr marL="0" indent="0" algn="l" defTabSz="914400" rtl="0" eaLnBrk="1" latinLnBrk="0" hangingPunct="1">
              <a:spcBef>
                <a:spcPts val="2000"/>
              </a:spcBef>
              <a:buClr>
                <a:srgbClr val="074770"/>
              </a:buClr>
              <a:buSzPct val="75000"/>
              <a:buFontTx/>
              <a:buNone/>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r>
              <a:rPr lang="fr-FR" sz="2400" b="1" dirty="0" smtClean="0">
                <a:solidFill>
                  <a:schemeClr val="accent5"/>
                </a:solidFill>
              </a:rPr>
              <a:t>Analyse d’un dysfonctionnement</a:t>
            </a:r>
          </a:p>
          <a:p>
            <a:pPr algn="ctr"/>
            <a:r>
              <a:rPr lang="fr-FR" sz="2400" dirty="0" smtClean="0">
                <a:solidFill>
                  <a:schemeClr val="accent5"/>
                </a:solidFill>
              </a:rPr>
              <a:t>(Épreuve </a:t>
            </a:r>
            <a:r>
              <a:rPr lang="fr-FR" sz="2400" dirty="0" smtClean="0">
                <a:solidFill>
                  <a:schemeClr val="accent5"/>
                </a:solidFill>
              </a:rPr>
              <a:t>E4) </a:t>
            </a:r>
            <a:endParaRPr lang="fr-FR" sz="2400" dirty="0">
              <a:solidFill>
                <a:schemeClr val="accent5"/>
              </a:solidFill>
            </a:endParaRPr>
          </a:p>
          <a:p>
            <a:pPr algn="ctr"/>
            <a:endParaRPr lang="fr-FR" sz="2400" b="1" dirty="0">
              <a:solidFill>
                <a:schemeClr val="accent5"/>
              </a:solidFill>
            </a:endParaRPr>
          </a:p>
        </p:txBody>
      </p:sp>
    </p:spTree>
    <p:extLst>
      <p:ext uri="{BB962C8B-B14F-4D97-AF65-F5344CB8AC3E}">
        <p14:creationId xmlns:p14="http://schemas.microsoft.com/office/powerpoint/2010/main" val="60564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Déroulement de l’investigation</a:t>
            </a:r>
            <a:endParaRPr lang="fr-FR" sz="2800" dirty="0"/>
          </a:p>
        </p:txBody>
      </p:sp>
      <p:pic>
        <p:nvPicPr>
          <p:cNvPr id="12" name="Picture 5"/>
          <p:cNvPicPr>
            <a:picLocks noChangeAspect="1" noChangeArrowheads="1"/>
          </p:cNvPicPr>
          <p:nvPr/>
        </p:nvPicPr>
        <p:blipFill>
          <a:blip r:embed="rId3" cstate="print"/>
          <a:srcRect l="14175" t="28793" r="9045" b="15837"/>
          <a:stretch>
            <a:fillRect/>
          </a:stretch>
        </p:blipFill>
        <p:spPr bwMode="auto">
          <a:xfrm>
            <a:off x="3294179" y="709062"/>
            <a:ext cx="1800200" cy="1038577"/>
          </a:xfrm>
          <a:prstGeom prst="rect">
            <a:avLst/>
          </a:prstGeom>
          <a:noFill/>
          <a:ln w="25400">
            <a:solidFill>
              <a:schemeClr val="bg2">
                <a:lumMod val="10000"/>
              </a:schemeClr>
            </a:solidFill>
            <a:miter lim="800000"/>
            <a:headEnd/>
            <a:tailEnd/>
          </a:ln>
          <a:scene3d>
            <a:camera prst="orthographicFront"/>
            <a:lightRig rig="threePt" dir="t"/>
          </a:scene3d>
          <a:sp3d contourW="12700">
            <a:contourClr>
              <a:srgbClr val="033263"/>
            </a:contourClr>
          </a:sp3d>
        </p:spPr>
      </p:pic>
      <p:sp>
        <p:nvSpPr>
          <p:cNvPr id="18" name="ZoneTexte 17"/>
          <p:cNvSpPr txBox="1"/>
          <p:nvPr/>
        </p:nvSpPr>
        <p:spPr>
          <a:xfrm>
            <a:off x="5094379" y="748109"/>
            <a:ext cx="2839946" cy="1015663"/>
          </a:xfrm>
          <a:prstGeom prst="rect">
            <a:avLst/>
          </a:prstGeom>
          <a:noFill/>
        </p:spPr>
        <p:txBody>
          <a:bodyPr wrap="square" rtlCol="0">
            <a:spAutoFit/>
          </a:bodyPr>
          <a:lstStyle/>
          <a:p>
            <a:pPr algn="ctr"/>
            <a:r>
              <a:rPr lang="fr-FR" sz="2000" b="1" dirty="0" smtClean="0">
                <a:solidFill>
                  <a:srgbClr val="033263"/>
                </a:solidFill>
              </a:rPr>
              <a:t>4°/ Validation des paramètres de fonctionnement</a:t>
            </a:r>
            <a:endParaRPr lang="fr-FR" sz="2000" b="1" dirty="0">
              <a:solidFill>
                <a:srgbClr val="033263"/>
              </a:solidFill>
            </a:endParaRPr>
          </a:p>
        </p:txBody>
      </p:sp>
      <p:sp>
        <p:nvSpPr>
          <p:cNvPr id="20" name="ZoneTexte 19"/>
          <p:cNvSpPr txBox="1"/>
          <p:nvPr/>
        </p:nvSpPr>
        <p:spPr>
          <a:xfrm>
            <a:off x="54372" y="2335908"/>
            <a:ext cx="4555728" cy="646331"/>
          </a:xfrm>
          <a:prstGeom prst="rect">
            <a:avLst/>
          </a:prstGeom>
          <a:noFill/>
        </p:spPr>
        <p:txBody>
          <a:bodyPr wrap="square" rtlCol="0">
            <a:spAutoFit/>
          </a:bodyPr>
          <a:lstStyle/>
          <a:p>
            <a:r>
              <a:rPr lang="fr-FR" dirty="0" smtClean="0">
                <a:solidFill>
                  <a:srgbClr val="033263"/>
                </a:solidFill>
              </a:rPr>
              <a:t>1- Analyse de l’architecture du système électronique embarqué.</a:t>
            </a:r>
            <a:endParaRPr lang="fr-FR" dirty="0">
              <a:solidFill>
                <a:srgbClr val="033263"/>
              </a:solidFill>
            </a:endParaRPr>
          </a:p>
        </p:txBody>
      </p:sp>
      <p:sp>
        <p:nvSpPr>
          <p:cNvPr id="21" name="ZoneTexte 20"/>
          <p:cNvSpPr txBox="1"/>
          <p:nvPr/>
        </p:nvSpPr>
        <p:spPr>
          <a:xfrm>
            <a:off x="903378" y="4043455"/>
            <a:ext cx="6194108" cy="646331"/>
          </a:xfrm>
          <a:prstGeom prst="rect">
            <a:avLst/>
          </a:prstGeom>
          <a:noFill/>
        </p:spPr>
        <p:txBody>
          <a:bodyPr wrap="square" rtlCol="0">
            <a:spAutoFit/>
          </a:bodyPr>
          <a:lstStyle/>
          <a:p>
            <a:r>
              <a:rPr lang="fr-FR" dirty="0" smtClean="0">
                <a:solidFill>
                  <a:srgbClr val="033263"/>
                </a:solidFill>
              </a:rPr>
              <a:t>2- Étude des paramètres fonctionnels (entrée / sortie)	</a:t>
            </a:r>
            <a:endParaRPr lang="fr-FR" dirty="0">
              <a:solidFill>
                <a:srgbClr val="033263"/>
              </a:solidFill>
            </a:endParaRPr>
          </a:p>
        </p:txBody>
      </p:sp>
      <p:sp>
        <p:nvSpPr>
          <p:cNvPr id="22" name="ZoneTexte 21"/>
          <p:cNvSpPr txBox="1"/>
          <p:nvPr/>
        </p:nvSpPr>
        <p:spPr>
          <a:xfrm>
            <a:off x="2715476" y="4689786"/>
            <a:ext cx="5542699" cy="923330"/>
          </a:xfrm>
          <a:prstGeom prst="rect">
            <a:avLst/>
          </a:prstGeom>
          <a:noFill/>
        </p:spPr>
        <p:txBody>
          <a:bodyPr wrap="square" rtlCol="0">
            <a:spAutoFit/>
          </a:bodyPr>
          <a:lstStyle/>
          <a:p>
            <a:r>
              <a:rPr lang="fr-FR" dirty="0" smtClean="0">
                <a:solidFill>
                  <a:srgbClr val="033263"/>
                </a:solidFill>
              </a:rPr>
              <a:t>3- </a:t>
            </a:r>
            <a:r>
              <a:rPr lang="fr-FR" dirty="0" smtClean="0">
                <a:solidFill>
                  <a:srgbClr val="033263"/>
                </a:solidFill>
              </a:rPr>
              <a:t>À </a:t>
            </a:r>
            <a:r>
              <a:rPr lang="fr-FR" dirty="0" smtClean="0">
                <a:solidFill>
                  <a:srgbClr val="033263"/>
                </a:solidFill>
              </a:rPr>
              <a:t>partir des relevés des paramètres de fonctionnement,  identification de la valeur défaillante	</a:t>
            </a:r>
            <a:endParaRPr lang="fr-FR" dirty="0">
              <a:solidFill>
                <a:srgbClr val="033263"/>
              </a:solidFill>
            </a:endParaRPr>
          </a:p>
        </p:txBody>
      </p:sp>
      <p:pic>
        <p:nvPicPr>
          <p:cNvPr id="8194" name="Picture 2" descr="C:\Users\seb\Dropbox\sujet 0 MMCM\Seminaire BTS MMCM\elec.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10175" y="1911443"/>
            <a:ext cx="3430927" cy="2132012"/>
          </a:xfrm>
          <a:prstGeom prst="rect">
            <a:avLst/>
          </a:prstGeom>
          <a:noFill/>
          <a:ln w="12700">
            <a:solidFill>
              <a:srgbClr val="033263"/>
            </a:solidFill>
          </a:ln>
        </p:spPr>
      </p:pic>
      <p:sp>
        <p:nvSpPr>
          <p:cNvPr id="9" name="ZoneTexte 8"/>
          <p:cNvSpPr txBox="1"/>
          <p:nvPr/>
        </p:nvSpPr>
        <p:spPr>
          <a:xfrm flipH="1">
            <a:off x="701862" y="5613116"/>
            <a:ext cx="7006828" cy="369332"/>
          </a:xfrm>
          <a:prstGeom prst="rect">
            <a:avLst/>
          </a:prstGeom>
          <a:noFill/>
        </p:spPr>
        <p:txBody>
          <a:bodyPr wrap="square" rtlCol="0">
            <a:spAutoFit/>
          </a:bodyPr>
          <a:lstStyle/>
          <a:p>
            <a:pPr algn="ctr"/>
            <a:r>
              <a:rPr lang="fr-FR" i="1" dirty="0" smtClean="0">
                <a:solidFill>
                  <a:srgbClr val="FF0000"/>
                </a:solidFill>
              </a:rPr>
              <a:t>On en déduit que le régime moteur est insuffisant</a:t>
            </a:r>
            <a:endParaRPr lang="fr-FR" dirty="0" smtClean="0">
              <a:solidFill>
                <a:srgbClr val="FF0000"/>
              </a:solidFill>
            </a:endParaRPr>
          </a:p>
        </p:txBody>
      </p:sp>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1000"/>
                                        <p:tgtEl>
                                          <p:spTgt spid="20"/>
                                        </p:tgtEl>
                                      </p:cBhvr>
                                    </p:animEffect>
                                  </p:childTnLst>
                                </p:cTn>
                              </p:par>
                              <p:par>
                                <p:cTn id="16" presetID="8" presetClass="entr" presetSubtype="16"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diamond(in)">
                                      <p:cBhvr>
                                        <p:cTn id="18" dur="1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amond(in)">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amond(in)">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Déroulement de l’investigation</a:t>
            </a:r>
            <a:endParaRPr lang="fr-FR" sz="2800" dirty="0"/>
          </a:p>
        </p:txBody>
      </p:sp>
      <p:pic>
        <p:nvPicPr>
          <p:cNvPr id="6" name="Picture 3" descr="2plus2"/>
          <p:cNvPicPr>
            <a:picLocks noChangeAspect="1" noChangeArrowheads="1"/>
          </p:cNvPicPr>
          <p:nvPr/>
        </p:nvPicPr>
        <p:blipFill>
          <a:blip r:embed="rId3" cstate="print"/>
          <a:srcRect/>
          <a:stretch>
            <a:fillRect/>
          </a:stretch>
        </p:blipFill>
        <p:spPr bwMode="auto">
          <a:xfrm>
            <a:off x="2195736" y="1646286"/>
            <a:ext cx="1800200" cy="1350666"/>
          </a:xfrm>
          <a:prstGeom prst="rect">
            <a:avLst/>
          </a:prstGeom>
          <a:noFill/>
          <a:ln w="25400">
            <a:solidFill>
              <a:schemeClr val="tx1"/>
            </a:solidFill>
          </a:ln>
          <a:scene3d>
            <a:camera prst="orthographicFront"/>
            <a:lightRig rig="threePt" dir="t"/>
          </a:scene3d>
          <a:sp3d contourW="12700">
            <a:contourClr>
              <a:srgbClr val="033263"/>
            </a:contourClr>
          </a:sp3d>
        </p:spPr>
      </p:pic>
      <p:pic>
        <p:nvPicPr>
          <p:cNvPr id="8" name="Picture 3"/>
          <p:cNvPicPr>
            <a:picLocks noChangeAspect="1" noChangeArrowheads="1"/>
          </p:cNvPicPr>
          <p:nvPr/>
        </p:nvPicPr>
        <p:blipFill>
          <a:blip r:embed="rId4" cstate="print"/>
          <a:srcRect l="37422" t="3163" r="9409" b="36740"/>
          <a:stretch>
            <a:fillRect/>
          </a:stretch>
        </p:blipFill>
        <p:spPr bwMode="auto">
          <a:xfrm>
            <a:off x="3419872" y="3212976"/>
            <a:ext cx="1800200" cy="1436524"/>
          </a:xfrm>
          <a:prstGeom prst="rect">
            <a:avLst/>
          </a:prstGeom>
          <a:solidFill>
            <a:srgbClr val="CCECFF"/>
          </a:solidFill>
          <a:ln w="25400">
            <a:solidFill>
              <a:schemeClr val="tx1"/>
            </a:solidFill>
            <a:miter lim="800000"/>
            <a:headEnd/>
            <a:tailEnd/>
          </a:ln>
          <a:effectLst/>
          <a:scene3d>
            <a:camera prst="orthographicFront"/>
            <a:lightRig rig="threePt" dir="t"/>
          </a:scene3d>
          <a:sp3d contourW="12700">
            <a:contourClr>
              <a:srgbClr val="033263"/>
            </a:contourClr>
          </a:sp3d>
        </p:spPr>
      </p:pic>
      <p:pic>
        <p:nvPicPr>
          <p:cNvPr id="9" name="Picture 2" descr="Afficher l'image d'origine"/>
          <p:cNvPicPr>
            <a:picLocks noChangeAspect="1" noChangeArrowheads="1"/>
          </p:cNvPicPr>
          <p:nvPr/>
        </p:nvPicPr>
        <p:blipFill>
          <a:blip r:embed="rId5" cstate="print"/>
          <a:srcRect/>
          <a:stretch>
            <a:fillRect/>
          </a:stretch>
        </p:blipFill>
        <p:spPr bwMode="auto">
          <a:xfrm>
            <a:off x="179512" y="709062"/>
            <a:ext cx="1800200" cy="1132384"/>
          </a:xfrm>
          <a:prstGeom prst="rect">
            <a:avLst/>
          </a:prstGeom>
          <a:noFill/>
          <a:ln w="25400">
            <a:solidFill>
              <a:schemeClr val="tx1"/>
            </a:solidFill>
          </a:ln>
          <a:scene3d>
            <a:camera prst="orthographicFront"/>
            <a:lightRig rig="threePt" dir="t"/>
          </a:scene3d>
          <a:sp3d contourW="12700">
            <a:contourClr>
              <a:srgbClr val="033263"/>
            </a:contourClr>
          </a:sp3d>
        </p:spPr>
      </p:pic>
      <p:sp>
        <p:nvSpPr>
          <p:cNvPr id="10" name="Virage 9"/>
          <p:cNvSpPr/>
          <p:nvPr/>
        </p:nvSpPr>
        <p:spPr>
          <a:xfrm rot="5400000">
            <a:off x="2339752" y="764704"/>
            <a:ext cx="504056" cy="1080120"/>
          </a:xfrm>
          <a:prstGeom prst="bentArrow">
            <a:avLst>
              <a:gd name="adj1" fmla="val 25000"/>
              <a:gd name="adj2" fmla="val 25000"/>
              <a:gd name="adj3" fmla="val 25000"/>
              <a:gd name="adj4" fmla="val 38253"/>
            </a:avLst>
          </a:prstGeom>
          <a:solidFill>
            <a:srgbClr val="00B050"/>
          </a:solidFill>
          <a:ln>
            <a:solidFill>
              <a:schemeClr val="accent3">
                <a:lumMod val="75000"/>
              </a:schemeClr>
            </a:solidFill>
          </a:ln>
          <a:scene3d>
            <a:camera prst="orthographicFront"/>
            <a:lightRig rig="threePt" dir="t"/>
          </a:scene3d>
          <a:sp3d contourW="12700">
            <a:contourClr>
              <a:srgbClr val="03326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Virage 10"/>
          <p:cNvSpPr/>
          <p:nvPr/>
        </p:nvSpPr>
        <p:spPr>
          <a:xfrm rot="5400000">
            <a:off x="3959932" y="2456892"/>
            <a:ext cx="792088" cy="576064"/>
          </a:xfrm>
          <a:prstGeom prst="bentArrow">
            <a:avLst/>
          </a:prstGeom>
          <a:solidFill>
            <a:srgbClr val="00B050"/>
          </a:solidFill>
          <a:ln>
            <a:solidFill>
              <a:schemeClr val="accent3">
                <a:lumMod val="50000"/>
              </a:schemeClr>
            </a:solidFill>
          </a:ln>
          <a:scene3d>
            <a:camera prst="orthographicFront"/>
            <a:lightRig rig="threePt" dir="t"/>
          </a:scene3d>
          <a:sp3d contourW="12700">
            <a:contourClr>
              <a:srgbClr val="03326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 name="Picture 5"/>
          <p:cNvPicPr>
            <a:picLocks noChangeAspect="1" noChangeArrowheads="1"/>
          </p:cNvPicPr>
          <p:nvPr/>
        </p:nvPicPr>
        <p:blipFill>
          <a:blip r:embed="rId6" cstate="print"/>
          <a:srcRect l="14175" t="28793" r="9045" b="15837"/>
          <a:stretch>
            <a:fillRect/>
          </a:stretch>
        </p:blipFill>
        <p:spPr bwMode="auto">
          <a:xfrm>
            <a:off x="4644008" y="4869160"/>
            <a:ext cx="1800200" cy="1038577"/>
          </a:xfrm>
          <a:prstGeom prst="rect">
            <a:avLst/>
          </a:prstGeom>
          <a:noFill/>
          <a:ln w="25400">
            <a:solidFill>
              <a:schemeClr val="bg2">
                <a:lumMod val="10000"/>
              </a:schemeClr>
            </a:solidFill>
            <a:miter lim="800000"/>
            <a:headEnd/>
            <a:tailEnd/>
          </a:ln>
          <a:scene3d>
            <a:camera prst="orthographicFront"/>
            <a:lightRig rig="threePt" dir="t"/>
          </a:scene3d>
          <a:sp3d contourW="12700">
            <a:contourClr>
              <a:srgbClr val="033263"/>
            </a:contourClr>
          </a:sp3d>
        </p:spPr>
      </p:pic>
      <p:sp>
        <p:nvSpPr>
          <p:cNvPr id="13" name="Virage 12"/>
          <p:cNvSpPr/>
          <p:nvPr/>
        </p:nvSpPr>
        <p:spPr>
          <a:xfrm rot="5400000">
            <a:off x="5184068" y="4113076"/>
            <a:ext cx="792088" cy="576064"/>
          </a:xfrm>
          <a:prstGeom prst="bentArrow">
            <a:avLst/>
          </a:prstGeom>
          <a:solidFill>
            <a:srgbClr val="00B050"/>
          </a:solidFill>
          <a:ln>
            <a:solidFill>
              <a:schemeClr val="accent3">
                <a:lumMod val="50000"/>
              </a:schemeClr>
            </a:solidFill>
          </a:ln>
          <a:scene3d>
            <a:camera prst="orthographicFront"/>
            <a:lightRig rig="threePt" dir="t"/>
          </a:scene3d>
          <a:sp3d contourW="12700">
            <a:contourClr>
              <a:srgbClr val="03326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droite 13"/>
          <p:cNvSpPr/>
          <p:nvPr/>
        </p:nvSpPr>
        <p:spPr>
          <a:xfrm>
            <a:off x="6506789" y="5229200"/>
            <a:ext cx="648072" cy="288032"/>
          </a:xfrm>
          <a:prstGeom prst="rightArrow">
            <a:avLst/>
          </a:prstGeom>
          <a:gradFill flip="none" rotWithShape="1">
            <a:gsLst>
              <a:gs pos="0">
                <a:srgbClr val="FF0000"/>
              </a:gs>
              <a:gs pos="0">
                <a:srgbClr val="FF0000"/>
              </a:gs>
              <a:gs pos="50000">
                <a:srgbClr val="00B050"/>
              </a:gs>
              <a:gs pos="100000">
                <a:schemeClr val="accent1">
                  <a:tint val="23500"/>
                  <a:satMod val="160000"/>
                </a:schemeClr>
              </a:gs>
            </a:gsLst>
            <a:path path="circle">
              <a:fillToRect l="100000" t="100000"/>
            </a:path>
            <a:tileRect r="-100000" b="-100000"/>
          </a:gradFill>
          <a:ln>
            <a:gradFill flip="none" rotWithShape="1">
              <a:gsLst>
                <a:gs pos="35000">
                  <a:srgbClr val="FF0000"/>
                </a:gs>
                <a:gs pos="35000">
                  <a:srgbClr val="FF0000"/>
                </a:gs>
                <a:gs pos="35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prstDash val="sysDash"/>
          </a:ln>
          <a:scene3d>
            <a:camera prst="orthographicFront"/>
            <a:lightRig rig="threePt" dir="t"/>
          </a:scene3d>
          <a:sp3d contourW="12700">
            <a:contourClr>
              <a:srgbClr val="03326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0" y="1875851"/>
            <a:ext cx="2014012" cy="523220"/>
          </a:xfrm>
          <a:prstGeom prst="rect">
            <a:avLst/>
          </a:prstGeom>
          <a:noFill/>
        </p:spPr>
        <p:txBody>
          <a:bodyPr wrap="square" rtlCol="0">
            <a:spAutoFit/>
          </a:bodyPr>
          <a:lstStyle/>
          <a:p>
            <a:pPr algn="ctr"/>
            <a:r>
              <a:rPr lang="fr-FR" sz="1400" dirty="0" smtClean="0">
                <a:solidFill>
                  <a:srgbClr val="033263"/>
                </a:solidFill>
              </a:rPr>
              <a:t>1°/ Identification du problème</a:t>
            </a:r>
            <a:endParaRPr lang="fr-FR" sz="1400" dirty="0">
              <a:solidFill>
                <a:srgbClr val="033263"/>
              </a:solidFill>
            </a:endParaRPr>
          </a:p>
        </p:txBody>
      </p:sp>
      <p:sp>
        <p:nvSpPr>
          <p:cNvPr id="16" name="ZoneTexte 15"/>
          <p:cNvSpPr txBox="1"/>
          <p:nvPr/>
        </p:nvSpPr>
        <p:spPr>
          <a:xfrm>
            <a:off x="4067944" y="1610216"/>
            <a:ext cx="1872208" cy="738664"/>
          </a:xfrm>
          <a:prstGeom prst="rect">
            <a:avLst/>
          </a:prstGeom>
          <a:noFill/>
        </p:spPr>
        <p:txBody>
          <a:bodyPr wrap="square" rtlCol="0">
            <a:spAutoFit/>
          </a:bodyPr>
          <a:lstStyle/>
          <a:p>
            <a:pPr algn="ctr"/>
            <a:r>
              <a:rPr lang="fr-FR" sz="1400" dirty="0" smtClean="0">
                <a:solidFill>
                  <a:srgbClr val="033263"/>
                </a:solidFill>
              </a:rPr>
              <a:t>2°/ Analyse fonctionnelle de la chaine cinématique </a:t>
            </a:r>
            <a:endParaRPr lang="fr-FR" sz="1400" dirty="0">
              <a:solidFill>
                <a:srgbClr val="033263"/>
              </a:solidFill>
            </a:endParaRPr>
          </a:p>
        </p:txBody>
      </p:sp>
      <p:sp>
        <p:nvSpPr>
          <p:cNvPr id="17" name="ZoneTexte 16"/>
          <p:cNvSpPr txBox="1"/>
          <p:nvPr/>
        </p:nvSpPr>
        <p:spPr>
          <a:xfrm>
            <a:off x="1178447" y="3626344"/>
            <a:ext cx="2241425" cy="738664"/>
          </a:xfrm>
          <a:prstGeom prst="rect">
            <a:avLst/>
          </a:prstGeom>
          <a:noFill/>
        </p:spPr>
        <p:txBody>
          <a:bodyPr wrap="square" rtlCol="0">
            <a:spAutoFit/>
          </a:bodyPr>
          <a:lstStyle/>
          <a:p>
            <a:pPr algn="ctr"/>
            <a:r>
              <a:rPr lang="fr-FR" sz="1400" dirty="0" smtClean="0">
                <a:solidFill>
                  <a:srgbClr val="033263"/>
                </a:solidFill>
              </a:rPr>
              <a:t>3°/ </a:t>
            </a:r>
            <a:r>
              <a:rPr lang="fr-FR" sz="1400" dirty="0">
                <a:solidFill>
                  <a:srgbClr val="033263"/>
                </a:solidFill>
              </a:rPr>
              <a:t>É</a:t>
            </a:r>
            <a:r>
              <a:rPr lang="fr-FR" sz="1400" dirty="0" smtClean="0">
                <a:solidFill>
                  <a:srgbClr val="033263"/>
                </a:solidFill>
              </a:rPr>
              <a:t>tude des besoins,  contrôles et interprétations</a:t>
            </a:r>
            <a:endParaRPr lang="fr-FR" sz="1400" dirty="0">
              <a:solidFill>
                <a:srgbClr val="033263"/>
              </a:solidFill>
            </a:endParaRPr>
          </a:p>
        </p:txBody>
      </p:sp>
      <p:sp>
        <p:nvSpPr>
          <p:cNvPr id="18" name="ZoneTexte 17"/>
          <p:cNvSpPr txBox="1"/>
          <p:nvPr/>
        </p:nvSpPr>
        <p:spPr>
          <a:xfrm>
            <a:off x="2402583" y="5021113"/>
            <a:ext cx="2241425" cy="738664"/>
          </a:xfrm>
          <a:prstGeom prst="rect">
            <a:avLst/>
          </a:prstGeom>
          <a:noFill/>
        </p:spPr>
        <p:txBody>
          <a:bodyPr wrap="square" rtlCol="0">
            <a:spAutoFit/>
          </a:bodyPr>
          <a:lstStyle/>
          <a:p>
            <a:pPr algn="ctr"/>
            <a:r>
              <a:rPr lang="fr-FR" sz="1400" dirty="0" smtClean="0">
                <a:solidFill>
                  <a:srgbClr val="033263"/>
                </a:solidFill>
              </a:rPr>
              <a:t>4°/ Validation des paramètres de fonctionnement</a:t>
            </a:r>
            <a:endParaRPr lang="fr-FR" sz="1400" dirty="0">
              <a:solidFill>
                <a:srgbClr val="033263"/>
              </a:solidFill>
            </a:endParaRPr>
          </a:p>
        </p:txBody>
      </p:sp>
      <p:sp>
        <p:nvSpPr>
          <p:cNvPr id="19" name="ZoneTexte 18"/>
          <p:cNvSpPr txBox="1"/>
          <p:nvPr/>
        </p:nvSpPr>
        <p:spPr>
          <a:xfrm>
            <a:off x="5801018" y="3000750"/>
            <a:ext cx="3406482" cy="1323439"/>
          </a:xfrm>
          <a:prstGeom prst="rect">
            <a:avLst/>
          </a:prstGeom>
          <a:noFill/>
        </p:spPr>
        <p:txBody>
          <a:bodyPr wrap="square" rtlCol="0">
            <a:spAutoFit/>
          </a:bodyPr>
          <a:lstStyle/>
          <a:p>
            <a:pPr algn="ctr"/>
            <a:r>
              <a:rPr lang="fr-FR" sz="2000" b="1" dirty="0" smtClean="0">
                <a:solidFill>
                  <a:srgbClr val="033263"/>
                </a:solidFill>
              </a:rPr>
              <a:t>Synthèse :</a:t>
            </a:r>
          </a:p>
          <a:p>
            <a:pPr algn="ctr"/>
            <a:r>
              <a:rPr lang="fr-FR" sz="2000" b="1" dirty="0" smtClean="0">
                <a:solidFill>
                  <a:srgbClr val="033263"/>
                </a:solidFill>
              </a:rPr>
              <a:t> </a:t>
            </a:r>
            <a:r>
              <a:rPr lang="fr-FR" sz="2000" dirty="0" smtClean="0">
                <a:solidFill>
                  <a:srgbClr val="033263"/>
                </a:solidFill>
              </a:rPr>
              <a:t>proposition de solutions et argumentation sur le système défaillant</a:t>
            </a:r>
            <a:endParaRPr lang="fr-FR" sz="2000" dirty="0">
              <a:solidFill>
                <a:srgbClr val="033263"/>
              </a:solidFill>
            </a:endParaRPr>
          </a:p>
        </p:txBody>
      </p:sp>
      <p:pic>
        <p:nvPicPr>
          <p:cNvPr id="6146" name="Picture 2" descr="C:\Users\seb\Dropbox\sujet 0 MMCM\Seminaire BTS MMCM\moteur.jpg"/>
          <p:cNvPicPr>
            <a:picLocks noChangeAspect="1" noChangeArrowheads="1"/>
          </p:cNvPicPr>
          <p:nvPr/>
        </p:nvPicPr>
        <p:blipFill>
          <a:blip r:embed="rId7" cstate="print"/>
          <a:srcRect/>
          <a:stretch>
            <a:fillRect/>
          </a:stretch>
        </p:blipFill>
        <p:spPr bwMode="auto">
          <a:xfrm>
            <a:off x="7256459" y="4365008"/>
            <a:ext cx="1500868" cy="1637493"/>
          </a:xfrm>
          <a:prstGeom prst="rect">
            <a:avLst/>
          </a:prstGeom>
          <a:noFill/>
          <a:ln w="25400">
            <a:solidFill>
              <a:srgbClr val="033263"/>
            </a:solidFill>
          </a:ln>
        </p:spPr>
      </p:pic>
      <p:pic>
        <p:nvPicPr>
          <p:cNvPr id="6147" name="Picture 3" descr="C:\Users\seb\Dropbox\sujet 0 MMCM\Seminaire BTS MMCM\croix rouge.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79015" y="4324189"/>
            <a:ext cx="1678312" cy="1678312"/>
          </a:xfrm>
          <a:prstGeom prst="rect">
            <a:avLst/>
          </a:prstGeom>
          <a:noFill/>
        </p:spPr>
      </p:pic>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1000"/>
                                        <p:tgtEl>
                                          <p:spTgt spid="15"/>
                                        </p:tgtEl>
                                      </p:cBhvr>
                                    </p:animEffect>
                                  </p:childTnLst>
                                </p:cTn>
                              </p:par>
                            </p:childTnLst>
                          </p:cTn>
                        </p:par>
                        <p:par>
                          <p:cTn id="11" fill="hold">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1000"/>
                                        <p:tgtEl>
                                          <p:spTgt spid="10"/>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1000"/>
                                        <p:tgtEl>
                                          <p:spTgt spid="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1000"/>
                                        <p:tgtEl>
                                          <p:spTgt spid="16"/>
                                        </p:tgtEl>
                                      </p:cBhvr>
                                    </p:animEffect>
                                  </p:childTnLst>
                                </p:cTn>
                              </p:par>
                            </p:childTnLst>
                          </p:cTn>
                        </p:par>
                        <p:par>
                          <p:cTn id="22" fill="hold">
                            <p:stCondLst>
                              <p:cond delay="3000"/>
                            </p:stCondLst>
                            <p:childTnLst>
                              <p:par>
                                <p:cTn id="23" presetID="8"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1000"/>
                                        <p:tgtEl>
                                          <p:spTgt spid="11"/>
                                        </p:tgtEl>
                                      </p:cBhvr>
                                    </p:animEffect>
                                  </p:childTnLst>
                                </p:cTn>
                              </p:par>
                            </p:childTnLst>
                          </p:cTn>
                        </p:par>
                        <p:par>
                          <p:cTn id="26" fill="hold">
                            <p:stCondLst>
                              <p:cond delay="4000"/>
                            </p:stCondLst>
                            <p:childTnLst>
                              <p:par>
                                <p:cTn id="27" presetID="8"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amond(in)">
                                      <p:cBhvr>
                                        <p:cTn id="29" dur="1000"/>
                                        <p:tgtEl>
                                          <p:spTgt spid="17"/>
                                        </p:tgtEl>
                                      </p:cBhvr>
                                    </p:animEffect>
                                  </p:childTnLst>
                                </p:cTn>
                              </p:par>
                              <p:par>
                                <p:cTn id="30" presetID="8"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1000"/>
                                        <p:tgtEl>
                                          <p:spTgt spid="8"/>
                                        </p:tgtEl>
                                      </p:cBhvr>
                                    </p:animEffect>
                                  </p:childTnLst>
                                </p:cTn>
                              </p:par>
                            </p:childTnLst>
                          </p:cTn>
                        </p:par>
                        <p:par>
                          <p:cTn id="33" fill="hold">
                            <p:stCondLst>
                              <p:cond delay="5000"/>
                            </p:stCondLst>
                            <p:childTnLst>
                              <p:par>
                                <p:cTn id="34" presetID="8"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1000"/>
                                        <p:tgtEl>
                                          <p:spTgt spid="13"/>
                                        </p:tgtEl>
                                      </p:cBhvr>
                                    </p:animEffect>
                                  </p:childTnLst>
                                </p:cTn>
                              </p:par>
                            </p:childTnLst>
                          </p:cTn>
                        </p:par>
                        <p:par>
                          <p:cTn id="37" fill="hold">
                            <p:stCondLst>
                              <p:cond delay="6000"/>
                            </p:stCondLst>
                            <p:childTnLst>
                              <p:par>
                                <p:cTn id="38" presetID="8"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amond(in)">
                                      <p:cBhvr>
                                        <p:cTn id="40" dur="1000"/>
                                        <p:tgtEl>
                                          <p:spTgt spid="18"/>
                                        </p:tgtEl>
                                      </p:cBhvr>
                                    </p:animEffect>
                                  </p:childTnLst>
                                </p:cTn>
                              </p:par>
                              <p:par>
                                <p:cTn id="41" presetID="8"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in)">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amond(in)">
                                      <p:cBhvr>
                                        <p:cTn id="48" dur="1000"/>
                                        <p:tgtEl>
                                          <p:spTgt spid="14"/>
                                        </p:tgtEl>
                                      </p:cBhvr>
                                    </p:animEffect>
                                  </p:childTnLst>
                                </p:cTn>
                              </p:par>
                            </p:childTnLst>
                          </p:cTn>
                        </p:par>
                        <p:par>
                          <p:cTn id="49" fill="hold">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in)">
                                      <p:cBhvr>
                                        <p:cTn id="52" dur="1000"/>
                                        <p:tgtEl>
                                          <p:spTgt spid="19"/>
                                        </p:tgtEl>
                                      </p:cBhvr>
                                    </p:animEffect>
                                  </p:childTnLst>
                                </p:cTn>
                              </p:par>
                            </p:childTnLst>
                          </p:cTn>
                        </p:par>
                        <p:par>
                          <p:cTn id="53" fill="hold">
                            <p:stCondLst>
                              <p:cond delay="2000"/>
                            </p:stCondLst>
                            <p:childTnLst>
                              <p:par>
                                <p:cTn id="54" presetID="8" presetClass="entr" presetSubtype="16" fill="hold" nodeType="afterEffect">
                                  <p:stCondLst>
                                    <p:cond delay="0"/>
                                  </p:stCondLst>
                                  <p:childTnLst>
                                    <p:set>
                                      <p:cBhvr>
                                        <p:cTn id="55" dur="1" fill="hold">
                                          <p:stCondLst>
                                            <p:cond delay="0"/>
                                          </p:stCondLst>
                                        </p:cTn>
                                        <p:tgtEl>
                                          <p:spTgt spid="6146"/>
                                        </p:tgtEl>
                                        <p:attrNameLst>
                                          <p:attrName>style.visibility</p:attrName>
                                        </p:attrNameLst>
                                      </p:cBhvr>
                                      <p:to>
                                        <p:strVal val="visible"/>
                                      </p:to>
                                    </p:set>
                                    <p:animEffect transition="in" filter="diamond(in)">
                                      <p:cBhvr>
                                        <p:cTn id="56" dur="1000"/>
                                        <p:tgtEl>
                                          <p:spTgt spid="6146"/>
                                        </p:tgtEl>
                                      </p:cBhvr>
                                    </p:animEffect>
                                  </p:childTnLst>
                                </p:cTn>
                              </p:par>
                            </p:childTnLst>
                          </p:cTn>
                        </p:par>
                        <p:par>
                          <p:cTn id="57" fill="hold">
                            <p:stCondLst>
                              <p:cond delay="3000"/>
                            </p:stCondLst>
                            <p:childTnLst>
                              <p:par>
                                <p:cTn id="58" presetID="8" presetClass="entr" presetSubtype="16" fill="hold" nodeType="afterEffect">
                                  <p:stCondLst>
                                    <p:cond delay="0"/>
                                  </p:stCondLst>
                                  <p:childTnLst>
                                    <p:set>
                                      <p:cBhvr>
                                        <p:cTn id="59" dur="1" fill="hold">
                                          <p:stCondLst>
                                            <p:cond delay="0"/>
                                          </p:stCondLst>
                                        </p:cTn>
                                        <p:tgtEl>
                                          <p:spTgt spid="6147"/>
                                        </p:tgtEl>
                                        <p:attrNameLst>
                                          <p:attrName>style.visibility</p:attrName>
                                        </p:attrNameLst>
                                      </p:cBhvr>
                                      <p:to>
                                        <p:strVal val="visible"/>
                                      </p:to>
                                    </p:set>
                                    <p:animEffect transition="in" filter="diamond(in)">
                                      <p:cBhvr>
                                        <p:cTn id="60"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701862" y="2968096"/>
            <a:ext cx="3657600" cy="2097390"/>
          </a:xfrm>
        </p:spPr>
        <p:txBody>
          <a:bodyPr/>
          <a:lstStyle/>
          <a:p>
            <a:r>
              <a:rPr lang="fr-FR" dirty="0" smtClean="0"/>
              <a:t>Aide aux auteurs de sujet</a:t>
            </a:r>
            <a:endParaRPr lang="fr-FR" dirty="0"/>
          </a:p>
        </p:txBody>
      </p:sp>
      <p:sp>
        <p:nvSpPr>
          <p:cNvPr id="4" name="Titre 3"/>
          <p:cNvSpPr>
            <a:spLocks noGrp="1"/>
          </p:cNvSpPr>
          <p:nvPr>
            <p:ph type="title"/>
          </p:nvPr>
        </p:nvSpPr>
        <p:spPr/>
        <p:txBody>
          <a:bodyPr/>
          <a:lstStyle/>
          <a:p>
            <a:r>
              <a:rPr lang="fr-FR" dirty="0" smtClean="0"/>
              <a:t>E4 – Évaluation</a:t>
            </a:r>
            <a:endParaRPr lang="fr-FR" dirty="0"/>
          </a:p>
        </p:txBody>
      </p:sp>
      <p:sp>
        <p:nvSpPr>
          <p:cNvPr id="7" name="Espace réservé du contenu 2"/>
          <p:cNvSpPr txBox="1">
            <a:spLocks/>
          </p:cNvSpPr>
          <p:nvPr/>
        </p:nvSpPr>
        <p:spPr>
          <a:xfrm>
            <a:off x="1801237" y="709062"/>
            <a:ext cx="4746171" cy="2171252"/>
          </a:xfrm>
          <a:prstGeom prst="rect">
            <a:avLst/>
          </a:prstGeom>
          <a:solidFill>
            <a:srgbClr val="0066FF">
              <a:alpha val="50000"/>
            </a:srgbClr>
          </a:solidFill>
        </p:spPr>
        <p:txBody>
          <a:bodyPr vert="horz" lIns="91440" tIns="45720" rIns="91440" bIns="45720" rtlCol="0">
            <a:normAutofit fontScale="25000" lnSpcReduction="20000"/>
          </a:bodyPr>
          <a:lstStyle/>
          <a:p>
            <a:pPr marL="228600" indent="-228600" algn="ctr">
              <a:spcBef>
                <a:spcPts val="2000"/>
              </a:spcBef>
              <a:buClr>
                <a:srgbClr val="074770"/>
              </a:buClr>
              <a:buSzPct val="75000"/>
            </a:pPr>
            <a:r>
              <a:rPr lang="fr-FR" sz="6400" b="1" dirty="0" smtClean="0">
                <a:solidFill>
                  <a:srgbClr val="003366"/>
                </a:solidFill>
              </a:rPr>
              <a:t>Compétences visées </a:t>
            </a:r>
            <a:r>
              <a:rPr lang="fr-FR" sz="6400" dirty="0" smtClean="0">
                <a:solidFill>
                  <a:srgbClr val="003366"/>
                </a:solidFill>
              </a:rPr>
              <a:t>:</a:t>
            </a:r>
          </a:p>
          <a:p>
            <a:pPr marL="228600" lvl="0" indent="-228600">
              <a:spcBef>
                <a:spcPts val="2000"/>
              </a:spcBef>
              <a:buClr>
                <a:srgbClr val="074770"/>
              </a:buClr>
              <a:buSzPct val="75000"/>
              <a:buFont typeface="Wingdings" pitchFamily="2" charset="2"/>
              <a:buChar char="n"/>
            </a:pPr>
            <a:r>
              <a:rPr kumimoji="0" lang="fr-FR" sz="6400" b="0" i="0" u="none" strike="noStrike" kern="1200" cap="none" spc="0" normalizeH="0" baseline="0" noProof="0" dirty="0" smtClean="0">
                <a:ln>
                  <a:noFill/>
                </a:ln>
                <a:solidFill>
                  <a:srgbClr val="003366"/>
                </a:solidFill>
                <a:effectLst/>
                <a:uLnTx/>
                <a:uFillTx/>
                <a:latin typeface="+mn-lt"/>
                <a:ea typeface="+mn-ea"/>
                <a:cs typeface="+mn-cs"/>
              </a:rPr>
              <a:t>C2.1 D</a:t>
            </a:r>
            <a:r>
              <a:rPr lang="fr-FR" sz="6400" dirty="0" smtClean="0">
                <a:solidFill>
                  <a:srgbClr val="003366"/>
                </a:solidFill>
              </a:rPr>
              <a:t>écrire un système technique ;</a:t>
            </a:r>
          </a:p>
          <a:p>
            <a:pPr marL="228600" indent="-228600">
              <a:spcBef>
                <a:spcPts val="2000"/>
              </a:spcBef>
              <a:buClr>
                <a:srgbClr val="074770"/>
              </a:buClr>
              <a:buSzPct val="75000"/>
              <a:buFont typeface="Wingdings" pitchFamily="2" charset="2"/>
              <a:buChar char="n"/>
            </a:pPr>
            <a:r>
              <a:rPr lang="fr-FR" sz="6400" dirty="0" smtClean="0">
                <a:solidFill>
                  <a:srgbClr val="003366"/>
                </a:solidFill>
              </a:rPr>
              <a:t>C2.2 Caractériser les grandeurs physiques ;</a:t>
            </a:r>
          </a:p>
          <a:p>
            <a:pPr marL="228600" lvl="0" indent="-228600">
              <a:spcBef>
                <a:spcPts val="2000"/>
              </a:spcBef>
              <a:buClr>
                <a:srgbClr val="074770"/>
              </a:buClr>
              <a:buSzPct val="75000"/>
              <a:buFont typeface="Wingdings" pitchFamily="2" charset="2"/>
              <a:buChar char="n"/>
            </a:pPr>
            <a:r>
              <a:rPr lang="fr-FR" sz="6400" dirty="0" smtClean="0">
                <a:solidFill>
                  <a:srgbClr val="003366"/>
                </a:solidFill>
              </a:rPr>
              <a:t>C2.3 Caractériser les performances ;</a:t>
            </a:r>
          </a:p>
          <a:p>
            <a:pPr marL="228600" lvl="0" indent="-228600">
              <a:spcBef>
                <a:spcPts val="2000"/>
              </a:spcBef>
              <a:buClr>
                <a:srgbClr val="074770"/>
              </a:buClr>
              <a:buSzPct val="75000"/>
              <a:buFont typeface="Wingdings" pitchFamily="2" charset="2"/>
              <a:buChar char="n"/>
            </a:pPr>
            <a:r>
              <a:rPr lang="fr-FR" sz="6400" dirty="0" smtClean="0">
                <a:solidFill>
                  <a:srgbClr val="003366"/>
                </a:solidFill>
              </a:rPr>
              <a:t>C3.1 Définir des solutions.</a:t>
            </a:r>
          </a:p>
        </p:txBody>
      </p:sp>
      <p:pic>
        <p:nvPicPr>
          <p:cNvPr id="9219" name="Picture 3" descr="C:\Users\seb\Dropbox\sujet 0 MMCM\Seminaire BTS MMCM\excel.jpg">
            <a:hlinkClick r:id="rId3" action="ppaction://hlinkfile"/>
          </p:cNvPr>
          <p:cNvPicPr>
            <a:picLocks noChangeAspect="1" noChangeArrowheads="1"/>
          </p:cNvPicPr>
          <p:nvPr/>
        </p:nvPicPr>
        <p:blipFill>
          <a:blip r:embed="rId4" cstate="print"/>
          <a:srcRect/>
          <a:stretch>
            <a:fillRect/>
          </a:stretch>
        </p:blipFill>
        <p:spPr bwMode="auto">
          <a:xfrm>
            <a:off x="3418900" y="3773030"/>
            <a:ext cx="2146754" cy="1702715"/>
          </a:xfrm>
          <a:prstGeom prst="rect">
            <a:avLst/>
          </a:prstGeom>
          <a:noFill/>
        </p:spPr>
      </p:pic>
    </p:spTree>
    <p:extLst>
      <p:ext uri="{BB962C8B-B14F-4D97-AF65-F5344CB8AC3E}">
        <p14:creationId xmlns:p14="http://schemas.microsoft.com/office/powerpoint/2010/main" val="17813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1000"/>
                                        <p:tgtEl>
                                          <p:spTgt spid="5">
                                            <p:txEl>
                                              <p:pRg st="0" end="0"/>
                                            </p:txEl>
                                          </p:spTgt>
                                        </p:tgtEl>
                                      </p:cBhvr>
                                    </p:animEffect>
                                  </p:childTnLst>
                                </p:cTn>
                              </p:par>
                            </p:childTnLst>
                          </p:cTn>
                        </p:par>
                        <p:par>
                          <p:cTn id="18" fill="hold">
                            <p:stCondLst>
                              <p:cond delay="1000"/>
                            </p:stCondLst>
                            <p:childTnLst>
                              <p:par>
                                <p:cTn id="19" presetID="8" presetClass="entr" presetSubtype="16" fill="hold" nodeType="after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diamond(in)">
                                      <p:cBhvr>
                                        <p:cTn id="21"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353" y="4675073"/>
            <a:ext cx="5658489" cy="1438648"/>
          </a:xfrm>
        </p:spPr>
        <p:txBody>
          <a:bodyPr>
            <a:noAutofit/>
          </a:bodyPr>
          <a:lstStyle/>
          <a:p>
            <a:r>
              <a:rPr lang="fr-FR" sz="4000" dirty="0"/>
              <a:t>Merci </a:t>
            </a:r>
            <a:r>
              <a:rPr lang="fr-FR" sz="3200" dirty="0"/>
              <a:t>à chacun(e) </a:t>
            </a:r>
            <a:br>
              <a:rPr lang="fr-FR" sz="3200" dirty="0"/>
            </a:br>
            <a:r>
              <a:rPr lang="fr-FR" sz="3200" dirty="0" smtClean="0"/>
              <a:t>de votre attention</a:t>
            </a:r>
            <a:endParaRPr lang="fr-FR" sz="3200" dirty="0"/>
          </a:p>
        </p:txBody>
      </p:sp>
      <p:pic>
        <p:nvPicPr>
          <p:cNvPr id="14" name="Image 13" descr="Capture d’écran 2017-01-14 à 19.39.4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3329" y="1766920"/>
            <a:ext cx="3931838" cy="1390650"/>
          </a:xfrm>
          <a:prstGeom prst="rect">
            <a:avLst/>
          </a:prstGeom>
        </p:spPr>
      </p:pic>
      <p:pic>
        <p:nvPicPr>
          <p:cNvPr id="4" name="Image 3" descr="Capture d’écran 2017-01-14 à 19.38.50.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0604" y="2592666"/>
            <a:ext cx="1701800" cy="1611037"/>
          </a:xfrm>
          <a:prstGeom prst="rect">
            <a:avLst/>
          </a:prstGeom>
        </p:spPr>
      </p:pic>
      <p:pic>
        <p:nvPicPr>
          <p:cNvPr id="5" name="Image 4" descr="Capture d’écran 2017-01-14 à 19.39.1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63838" y="482534"/>
            <a:ext cx="1742010" cy="1500532"/>
          </a:xfrm>
          <a:prstGeom prst="rect">
            <a:avLst/>
          </a:prstGeom>
        </p:spPr>
      </p:pic>
    </p:spTree>
    <p:extLst>
      <p:ext uri="{BB962C8B-B14F-4D97-AF65-F5344CB8AC3E}">
        <p14:creationId xmlns:p14="http://schemas.microsoft.com/office/powerpoint/2010/main" val="5433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32531" y="2740049"/>
            <a:ext cx="5950314" cy="2123658"/>
          </a:xfrm>
          <a:prstGeom prst="rect">
            <a:avLst/>
          </a:prstGeom>
          <a:noFill/>
        </p:spPr>
        <p:txBody>
          <a:bodyPr wrap="square" rtlCol="0">
            <a:spAutoFit/>
          </a:bodyPr>
          <a:lstStyle/>
          <a:p>
            <a:r>
              <a:rPr lang="fr-FR" sz="2400" dirty="0" smtClean="0">
                <a:solidFill>
                  <a:srgbClr val="FF6600"/>
                </a:solidFill>
              </a:rPr>
              <a:t>E4 – Analyse d’un dysfonctionnement</a:t>
            </a:r>
            <a:endParaRPr lang="fr-FR" sz="2400" dirty="0">
              <a:solidFill>
                <a:srgbClr val="FF6600"/>
              </a:solidFill>
            </a:endParaRPr>
          </a:p>
          <a:p>
            <a:pPr marL="285750" indent="-285750">
              <a:buClr>
                <a:srgbClr val="FFC40B"/>
              </a:buClr>
              <a:buFont typeface="Lucida Grande"/>
              <a:buChar char="■"/>
            </a:pPr>
            <a:r>
              <a:rPr lang="fr-FR" dirty="0" smtClean="0">
                <a:solidFill>
                  <a:srgbClr val="FFC40B"/>
                </a:solidFill>
              </a:rPr>
              <a:t>Contexte de l’épreuve</a:t>
            </a:r>
            <a:endParaRPr lang="fr-FR" dirty="0">
              <a:solidFill>
                <a:srgbClr val="FFC40B"/>
              </a:solidFill>
            </a:endParaRPr>
          </a:p>
          <a:p>
            <a:pPr marL="285750" indent="-285750">
              <a:buClr>
                <a:srgbClr val="FFC40B"/>
              </a:buClr>
              <a:buFont typeface="Lucida Grande"/>
              <a:buChar char="■"/>
            </a:pPr>
            <a:r>
              <a:rPr lang="fr-FR" dirty="0" smtClean="0">
                <a:solidFill>
                  <a:srgbClr val="FFC40B"/>
                </a:solidFill>
              </a:rPr>
              <a:t>Organisation du sujet</a:t>
            </a:r>
          </a:p>
          <a:p>
            <a:pPr marL="285750" indent="-285750">
              <a:buClr>
                <a:srgbClr val="FFC40B"/>
              </a:buClr>
              <a:buFont typeface="Lucida Grande"/>
              <a:buChar char="■"/>
            </a:pPr>
            <a:r>
              <a:rPr lang="fr-FR" dirty="0" smtClean="0">
                <a:solidFill>
                  <a:srgbClr val="FFC40B"/>
                </a:solidFill>
              </a:rPr>
              <a:t>Approche du sujet</a:t>
            </a:r>
          </a:p>
          <a:p>
            <a:pPr marL="285750" indent="-285750">
              <a:buClr>
                <a:srgbClr val="FFC40B"/>
              </a:buClr>
              <a:buFont typeface="Lucida Grande"/>
              <a:buChar char="■"/>
            </a:pPr>
            <a:r>
              <a:rPr lang="fr-FR" dirty="0" smtClean="0">
                <a:solidFill>
                  <a:srgbClr val="FFC40B"/>
                </a:solidFill>
              </a:rPr>
              <a:t>Problématique</a:t>
            </a:r>
          </a:p>
          <a:p>
            <a:pPr marL="285750" indent="-285750">
              <a:buClr>
                <a:srgbClr val="FFC40B"/>
              </a:buClr>
              <a:buFont typeface="Lucida Grande"/>
              <a:buChar char="■"/>
            </a:pPr>
            <a:r>
              <a:rPr lang="fr-FR" dirty="0" smtClean="0">
                <a:solidFill>
                  <a:srgbClr val="FFC40B"/>
                </a:solidFill>
              </a:rPr>
              <a:t>Déroulement de l’investigation</a:t>
            </a:r>
            <a:endParaRPr lang="fr-FR" dirty="0">
              <a:solidFill>
                <a:srgbClr val="FFC40B"/>
              </a:solidFill>
            </a:endParaRPr>
          </a:p>
          <a:p>
            <a:pPr marL="285750" indent="-285750">
              <a:buClr>
                <a:srgbClr val="FFC40B"/>
              </a:buClr>
              <a:buFont typeface="Lucida Grande"/>
              <a:buChar char="■"/>
            </a:pPr>
            <a:r>
              <a:rPr lang="fr-FR" dirty="0" smtClean="0">
                <a:solidFill>
                  <a:srgbClr val="FFC40B"/>
                </a:solidFill>
              </a:rPr>
              <a:t>Evaluation</a:t>
            </a:r>
            <a:endParaRPr lang="fr-FR" dirty="0">
              <a:solidFill>
                <a:srgbClr val="FFC40B"/>
              </a:solidFill>
            </a:endParaRP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extLst>
      <p:ext uri="{BB962C8B-B14F-4D97-AF65-F5344CB8AC3E}">
        <p14:creationId xmlns:p14="http://schemas.microsoft.com/office/powerpoint/2010/main" val="27031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Contexte de l’épreuve</a:t>
            </a:r>
            <a:endParaRPr lang="fr-FR" sz="2800" dirty="0"/>
          </a:p>
        </p:txBody>
      </p:sp>
      <p:sp>
        <p:nvSpPr>
          <p:cNvPr id="6" name="Espace réservé du contenu 2"/>
          <p:cNvSpPr>
            <a:spLocks noGrp="1"/>
          </p:cNvSpPr>
          <p:nvPr>
            <p:ph idx="1"/>
          </p:nvPr>
        </p:nvSpPr>
        <p:spPr>
          <a:xfrm>
            <a:off x="2105195" y="836711"/>
            <a:ext cx="5328592" cy="1849927"/>
          </a:xfrm>
          <a:solidFill>
            <a:srgbClr val="0099FF">
              <a:alpha val="50000"/>
            </a:srgbClr>
          </a:solidFill>
        </p:spPr>
        <p:txBody>
          <a:bodyPr>
            <a:noAutofit/>
          </a:bodyPr>
          <a:lstStyle/>
          <a:p>
            <a:pPr algn="ctr">
              <a:buNone/>
            </a:pPr>
            <a:r>
              <a:rPr lang="fr-FR" sz="1600" b="1" dirty="0" smtClean="0">
                <a:solidFill>
                  <a:srgbClr val="003366"/>
                </a:solidFill>
              </a:rPr>
              <a:t>RAP :</a:t>
            </a:r>
          </a:p>
          <a:p>
            <a:r>
              <a:rPr lang="fr-FR" sz="1600" dirty="0" smtClean="0">
                <a:solidFill>
                  <a:srgbClr val="003366"/>
                </a:solidFill>
              </a:rPr>
              <a:t>A1-T2, recenser les informations techniques nécessaire au diagnostic ;</a:t>
            </a:r>
          </a:p>
          <a:p>
            <a:r>
              <a:rPr lang="fr-FR" sz="1600" dirty="0" smtClean="0">
                <a:solidFill>
                  <a:srgbClr val="003366"/>
                </a:solidFill>
              </a:rPr>
              <a:t>A1-T4, analyser le système en dysfonctionnement et interpréter les contrôles et mesures.</a:t>
            </a:r>
            <a:endParaRPr lang="fr-FR" sz="1600" dirty="0">
              <a:solidFill>
                <a:srgbClr val="003366"/>
              </a:solidFill>
            </a:endParaRPr>
          </a:p>
        </p:txBody>
      </p:sp>
      <p:sp>
        <p:nvSpPr>
          <p:cNvPr id="9" name="Espace réservé du contenu 2"/>
          <p:cNvSpPr txBox="1">
            <a:spLocks/>
          </p:cNvSpPr>
          <p:nvPr/>
        </p:nvSpPr>
        <p:spPr>
          <a:xfrm>
            <a:off x="380089" y="3563332"/>
            <a:ext cx="4804653" cy="2171252"/>
          </a:xfrm>
          <a:prstGeom prst="rect">
            <a:avLst/>
          </a:prstGeom>
          <a:solidFill>
            <a:srgbClr val="0066FF">
              <a:alpha val="50000"/>
            </a:srgbClr>
          </a:solidFill>
        </p:spPr>
        <p:txBody>
          <a:bodyPr vert="horz" lIns="91440" tIns="45720" rIns="91440" bIns="45720" rtlCol="0">
            <a:normAutofit fontScale="25000" lnSpcReduction="20000"/>
          </a:bodyPr>
          <a:lstStyle/>
          <a:p>
            <a:pPr marL="228600" indent="-228600" algn="ctr">
              <a:spcBef>
                <a:spcPts val="2000"/>
              </a:spcBef>
              <a:buClr>
                <a:srgbClr val="074770"/>
              </a:buClr>
              <a:buSzPct val="75000"/>
            </a:pPr>
            <a:r>
              <a:rPr lang="fr-FR" sz="6400" b="1" dirty="0" smtClean="0">
                <a:solidFill>
                  <a:srgbClr val="003366"/>
                </a:solidFill>
              </a:rPr>
              <a:t>Compétences visées </a:t>
            </a:r>
            <a:r>
              <a:rPr lang="fr-FR" sz="6400" dirty="0" smtClean="0">
                <a:solidFill>
                  <a:srgbClr val="003366"/>
                </a:solidFill>
              </a:rPr>
              <a:t>:</a:t>
            </a:r>
          </a:p>
          <a:p>
            <a:pPr marL="228600" lvl="0" indent="-228600">
              <a:spcBef>
                <a:spcPts val="2000"/>
              </a:spcBef>
              <a:buClr>
                <a:srgbClr val="074770"/>
              </a:buClr>
              <a:buSzPct val="75000"/>
              <a:buFont typeface="Wingdings" pitchFamily="2" charset="2"/>
              <a:buChar char="n"/>
            </a:pPr>
            <a:r>
              <a:rPr kumimoji="0" lang="fr-FR" sz="6400" b="0" i="0" u="none" strike="noStrike" kern="1200" cap="none" spc="0" normalizeH="0" baseline="0" noProof="0" dirty="0" smtClean="0">
                <a:ln>
                  <a:noFill/>
                </a:ln>
                <a:solidFill>
                  <a:srgbClr val="003366"/>
                </a:solidFill>
                <a:effectLst/>
                <a:uLnTx/>
                <a:uFillTx/>
                <a:latin typeface="+mn-lt"/>
                <a:ea typeface="+mn-ea"/>
                <a:cs typeface="+mn-cs"/>
              </a:rPr>
              <a:t>C2.1 </a:t>
            </a:r>
            <a:r>
              <a:rPr lang="fr-FR" sz="6400" noProof="0" dirty="0" smtClean="0">
                <a:solidFill>
                  <a:srgbClr val="003366"/>
                </a:solidFill>
              </a:rPr>
              <a:t>D</a:t>
            </a:r>
            <a:r>
              <a:rPr lang="fr-FR" sz="6400" dirty="0" smtClean="0">
                <a:solidFill>
                  <a:srgbClr val="003366"/>
                </a:solidFill>
              </a:rPr>
              <a:t>écrire un système technique ;</a:t>
            </a:r>
          </a:p>
          <a:p>
            <a:pPr marL="228600" indent="-228600">
              <a:spcBef>
                <a:spcPts val="2000"/>
              </a:spcBef>
              <a:buClr>
                <a:srgbClr val="074770"/>
              </a:buClr>
              <a:buSzPct val="75000"/>
              <a:buFont typeface="Wingdings" pitchFamily="2" charset="2"/>
              <a:buChar char="n"/>
            </a:pPr>
            <a:r>
              <a:rPr lang="fr-FR" sz="6400" dirty="0" smtClean="0">
                <a:solidFill>
                  <a:srgbClr val="003366"/>
                </a:solidFill>
              </a:rPr>
              <a:t>C2.2 Caractériser les grandeurs physiques ;</a:t>
            </a:r>
          </a:p>
          <a:p>
            <a:pPr marL="228600" lvl="0" indent="-228600">
              <a:spcBef>
                <a:spcPts val="2000"/>
              </a:spcBef>
              <a:buClr>
                <a:srgbClr val="074770"/>
              </a:buClr>
              <a:buSzPct val="75000"/>
              <a:buFont typeface="Wingdings" pitchFamily="2" charset="2"/>
              <a:buChar char="n"/>
            </a:pPr>
            <a:r>
              <a:rPr lang="fr-FR" sz="6400" dirty="0" smtClean="0">
                <a:solidFill>
                  <a:srgbClr val="003366"/>
                </a:solidFill>
              </a:rPr>
              <a:t>C2.3 Caractériser les performances ;</a:t>
            </a:r>
          </a:p>
          <a:p>
            <a:pPr marL="228600" lvl="0" indent="-228600">
              <a:spcBef>
                <a:spcPts val="2000"/>
              </a:spcBef>
              <a:buClr>
                <a:srgbClr val="074770"/>
              </a:buClr>
              <a:buSzPct val="75000"/>
              <a:buFont typeface="Wingdings" pitchFamily="2" charset="2"/>
              <a:buChar char="n"/>
            </a:pPr>
            <a:r>
              <a:rPr lang="fr-FR" sz="6400" dirty="0" smtClean="0">
                <a:solidFill>
                  <a:srgbClr val="003366"/>
                </a:solidFill>
              </a:rPr>
              <a:t>C3.1 Définir des solutions.</a:t>
            </a:r>
          </a:p>
        </p:txBody>
      </p:sp>
      <p:sp>
        <p:nvSpPr>
          <p:cNvPr id="10" name="Espace réservé du contenu 2"/>
          <p:cNvSpPr txBox="1">
            <a:spLocks/>
          </p:cNvSpPr>
          <p:nvPr/>
        </p:nvSpPr>
        <p:spPr>
          <a:xfrm>
            <a:off x="5725854" y="3804557"/>
            <a:ext cx="3107356" cy="1691270"/>
          </a:xfrm>
          <a:prstGeom prst="rect">
            <a:avLst/>
          </a:prstGeom>
          <a:solidFill>
            <a:srgbClr val="3366FF">
              <a:alpha val="50000"/>
            </a:srgbClr>
          </a:solidFill>
        </p:spPr>
        <p:txBody>
          <a:bodyPr vert="horz" lIns="91440" tIns="45720" rIns="91440" bIns="45720" rtlCol="0">
            <a:normAutofit fontScale="47500" lnSpcReduction="20000"/>
          </a:bodyPr>
          <a:lstStyle/>
          <a:p>
            <a:pPr marL="228600" lvl="0" indent="-228600" algn="ctr">
              <a:spcBef>
                <a:spcPts val="2000"/>
              </a:spcBef>
              <a:buClr>
                <a:srgbClr val="074770"/>
              </a:buClr>
              <a:buSzPct val="75000"/>
            </a:pPr>
            <a:r>
              <a:rPr lang="fr-FR" sz="3400" b="1" dirty="0" smtClean="0">
                <a:solidFill>
                  <a:srgbClr val="003366"/>
                </a:solidFill>
              </a:rPr>
              <a:t>Modalités :</a:t>
            </a:r>
          </a:p>
          <a:p>
            <a:pPr marL="228600" indent="-228600">
              <a:spcBef>
                <a:spcPts val="2000"/>
              </a:spcBef>
              <a:buClr>
                <a:srgbClr val="074770"/>
              </a:buClr>
              <a:buSzPct val="75000"/>
              <a:buFont typeface="Wingdings" pitchFamily="2" charset="2"/>
              <a:buChar char="n"/>
            </a:pPr>
            <a:r>
              <a:rPr lang="fr-FR" sz="3400" dirty="0" smtClean="0">
                <a:solidFill>
                  <a:srgbClr val="003366"/>
                </a:solidFill>
              </a:rPr>
              <a:t>Epreuve ponctuelle écrite ;</a:t>
            </a:r>
          </a:p>
          <a:p>
            <a:pPr marL="228600" lvl="0" indent="-228600">
              <a:spcBef>
                <a:spcPts val="2000"/>
              </a:spcBef>
              <a:buClr>
                <a:srgbClr val="074770"/>
              </a:buClr>
              <a:buSzPct val="75000"/>
              <a:buFont typeface="Wingdings" pitchFamily="2" charset="2"/>
              <a:buChar char="n"/>
            </a:pPr>
            <a:r>
              <a:rPr lang="fr-FR" sz="3400" dirty="0" smtClean="0">
                <a:solidFill>
                  <a:srgbClr val="003366"/>
                </a:solidFill>
              </a:rPr>
              <a:t>Durée 4 heures ;</a:t>
            </a:r>
          </a:p>
          <a:p>
            <a:pPr marL="228600" lvl="0" indent="-228600">
              <a:spcBef>
                <a:spcPts val="2000"/>
              </a:spcBef>
              <a:buClr>
                <a:srgbClr val="074770"/>
              </a:buClr>
              <a:buSzPct val="75000"/>
              <a:buFont typeface="Wingdings" pitchFamily="2" charset="2"/>
              <a:buChar char="n"/>
            </a:pPr>
            <a:r>
              <a:rPr lang="fr-FR" sz="3400" dirty="0" smtClean="0">
                <a:solidFill>
                  <a:srgbClr val="003366"/>
                </a:solidFill>
              </a:rPr>
              <a:t>Coefficient 5.</a:t>
            </a:r>
          </a:p>
          <a:p>
            <a:pPr marL="228600" indent="-228600">
              <a:spcBef>
                <a:spcPts val="2000"/>
              </a:spcBef>
              <a:buClr>
                <a:srgbClr val="074770"/>
              </a:buClr>
              <a:buSzPct val="75000"/>
            </a:pPr>
            <a:endParaRPr lang="fr-FR" sz="6600" dirty="0" smtClean="0"/>
          </a:p>
        </p:txBody>
      </p:sp>
      <p:sp>
        <p:nvSpPr>
          <p:cNvPr id="7" name="Flèche droite 6"/>
          <p:cNvSpPr/>
          <p:nvPr/>
        </p:nvSpPr>
        <p:spPr>
          <a:xfrm rot="5400000">
            <a:off x="2894029" y="2922309"/>
            <a:ext cx="848413" cy="433633"/>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3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droite 7"/>
          <p:cNvSpPr/>
          <p:nvPr/>
        </p:nvSpPr>
        <p:spPr>
          <a:xfrm>
            <a:off x="5184743" y="4432169"/>
            <a:ext cx="541112" cy="433633"/>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3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diamond(in)">
                                      <p:cBhvr>
                                        <p:cTn id="11" dur="1000"/>
                                        <p:tgtEl>
                                          <p:spTgt spid="6">
                                            <p:bg/>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amond(in)">
                                      <p:cBhvr>
                                        <p:cTn id="14" dur="1000"/>
                                        <p:tgtEl>
                                          <p:spTgt spid="6">
                                            <p:txEl>
                                              <p:pRg st="0" end="0"/>
                                            </p:tx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1000"/>
                                        <p:tgtEl>
                                          <p:spTgt spid="6">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amond(in)">
                                      <p:cBhvr>
                                        <p:cTn id="20" dur="1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1000"/>
                                        <p:tgtEl>
                                          <p:spTgt spid="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10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amond(in)">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uiExpand="1" build="p" animBg="1"/>
      <p:bldP spid="9" grpId="0" animBg="1"/>
      <p:bldP spid="10"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Organisation du sujet</a:t>
            </a:r>
            <a:endParaRPr lang="fr-FR" sz="2800" dirty="0"/>
          </a:p>
        </p:txBody>
      </p:sp>
      <p:pic>
        <p:nvPicPr>
          <p:cNvPr id="2050" name="Picture 2"/>
          <p:cNvPicPr>
            <a:picLocks noChangeAspect="1" noChangeArrowheads="1"/>
          </p:cNvPicPr>
          <p:nvPr/>
        </p:nvPicPr>
        <p:blipFill>
          <a:blip r:embed="rId3" cstate="print"/>
          <a:srcRect l="25789" t="18453" r="23989" b="7926"/>
          <a:stretch>
            <a:fillRect/>
          </a:stretch>
        </p:blipFill>
        <p:spPr bwMode="auto">
          <a:xfrm>
            <a:off x="3604946" y="883235"/>
            <a:ext cx="1870677" cy="2193794"/>
          </a:xfrm>
          <a:prstGeom prst="rect">
            <a:avLst/>
          </a:prstGeom>
          <a:noFill/>
          <a:ln w="25400">
            <a:solidFill>
              <a:srgbClr val="003366"/>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24017" y="3585934"/>
            <a:ext cx="1322482" cy="1865382"/>
          </a:xfrm>
          <a:prstGeom prst="rect">
            <a:avLst/>
          </a:prstGeom>
          <a:noFill/>
          <a:ln w="12700">
            <a:solidFill>
              <a:srgbClr val="003366"/>
            </a:solidFill>
            <a:miter lim="800000"/>
            <a:headEnd/>
            <a:tailEnd/>
          </a:ln>
        </p:spPr>
      </p:pic>
      <p:pic>
        <p:nvPicPr>
          <p:cNvPr id="2052" name="Picture 4"/>
          <p:cNvPicPr>
            <a:picLocks noChangeAspect="1" noChangeArrowheads="1"/>
          </p:cNvPicPr>
          <p:nvPr/>
        </p:nvPicPr>
        <p:blipFill>
          <a:blip r:embed="rId5" cstate="print"/>
          <a:srcRect l="23571" t="7403" r="22857" b="5990"/>
          <a:stretch>
            <a:fillRect/>
          </a:stretch>
        </p:blipFill>
        <p:spPr bwMode="auto">
          <a:xfrm>
            <a:off x="6938874" y="3551295"/>
            <a:ext cx="1442305" cy="1865382"/>
          </a:xfrm>
          <a:prstGeom prst="rect">
            <a:avLst/>
          </a:prstGeom>
          <a:noFill/>
          <a:ln w="12700">
            <a:solidFill>
              <a:srgbClr val="003366"/>
            </a:solidFill>
            <a:miter lim="800000"/>
            <a:headEnd/>
            <a:tailEnd/>
          </a:ln>
        </p:spPr>
      </p:pic>
      <p:pic>
        <p:nvPicPr>
          <p:cNvPr id="2053" name="Picture 5"/>
          <p:cNvPicPr>
            <a:picLocks noChangeAspect="1" noChangeArrowheads="1"/>
          </p:cNvPicPr>
          <p:nvPr/>
        </p:nvPicPr>
        <p:blipFill>
          <a:blip r:embed="rId6" cstate="print"/>
          <a:srcRect l="8095" t="16071" r="7619" b="10566"/>
          <a:stretch>
            <a:fillRect/>
          </a:stretch>
        </p:blipFill>
        <p:spPr bwMode="auto">
          <a:xfrm>
            <a:off x="3179502" y="3551295"/>
            <a:ext cx="2728631" cy="1900021"/>
          </a:xfrm>
          <a:prstGeom prst="rect">
            <a:avLst/>
          </a:prstGeom>
          <a:noFill/>
          <a:ln w="12700">
            <a:solidFill>
              <a:srgbClr val="003366"/>
            </a:solidFill>
            <a:miter lim="800000"/>
            <a:headEnd/>
            <a:tailEnd/>
          </a:ln>
        </p:spPr>
      </p:pic>
      <p:cxnSp>
        <p:nvCxnSpPr>
          <p:cNvPr id="9" name="Connecteur droit avec flèche 8"/>
          <p:cNvCxnSpPr/>
          <p:nvPr/>
        </p:nvCxnSpPr>
        <p:spPr>
          <a:xfrm flipH="1">
            <a:off x="1785258" y="2510971"/>
            <a:ext cx="1819688" cy="1040324"/>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endCxn id="2052" idx="0"/>
          </p:cNvCxnSpPr>
          <p:nvPr/>
        </p:nvCxnSpPr>
        <p:spPr>
          <a:xfrm>
            <a:off x="5475623" y="2556867"/>
            <a:ext cx="2184404" cy="99442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543818" y="3077029"/>
            <a:ext cx="0" cy="47426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495300" y="5451316"/>
            <a:ext cx="2684202" cy="369332"/>
          </a:xfrm>
          <a:prstGeom prst="rect">
            <a:avLst/>
          </a:prstGeom>
          <a:noFill/>
        </p:spPr>
        <p:txBody>
          <a:bodyPr wrap="square" rtlCol="0">
            <a:spAutoFit/>
          </a:bodyPr>
          <a:lstStyle/>
          <a:p>
            <a:r>
              <a:rPr lang="fr-FR" dirty="0" smtClean="0">
                <a:solidFill>
                  <a:srgbClr val="033263"/>
                </a:solidFill>
              </a:rPr>
              <a:t>Documents techniques</a:t>
            </a:r>
            <a:endParaRPr lang="fr-FR" dirty="0">
              <a:solidFill>
                <a:srgbClr val="033263"/>
              </a:solidFill>
            </a:endParaRPr>
          </a:p>
        </p:txBody>
      </p:sp>
      <p:sp>
        <p:nvSpPr>
          <p:cNvPr id="15" name="ZoneTexte 14"/>
          <p:cNvSpPr txBox="1"/>
          <p:nvPr/>
        </p:nvSpPr>
        <p:spPr>
          <a:xfrm>
            <a:off x="3343667" y="5451316"/>
            <a:ext cx="2412065" cy="369332"/>
          </a:xfrm>
          <a:prstGeom prst="rect">
            <a:avLst/>
          </a:prstGeom>
          <a:noFill/>
        </p:spPr>
        <p:txBody>
          <a:bodyPr wrap="square" rtlCol="0">
            <a:spAutoFit/>
          </a:bodyPr>
          <a:lstStyle/>
          <a:p>
            <a:r>
              <a:rPr lang="fr-FR" dirty="0" smtClean="0">
                <a:solidFill>
                  <a:srgbClr val="033263"/>
                </a:solidFill>
              </a:rPr>
              <a:t>Documents réponses</a:t>
            </a:r>
            <a:endParaRPr lang="fr-FR" dirty="0">
              <a:solidFill>
                <a:srgbClr val="033263"/>
              </a:solidFill>
            </a:endParaRPr>
          </a:p>
        </p:txBody>
      </p:sp>
      <p:sp>
        <p:nvSpPr>
          <p:cNvPr id="16" name="ZoneTexte 15"/>
          <p:cNvSpPr txBox="1"/>
          <p:nvPr/>
        </p:nvSpPr>
        <p:spPr>
          <a:xfrm>
            <a:off x="6430428" y="5416677"/>
            <a:ext cx="2599272" cy="369332"/>
          </a:xfrm>
          <a:prstGeom prst="rect">
            <a:avLst/>
          </a:prstGeom>
          <a:noFill/>
        </p:spPr>
        <p:txBody>
          <a:bodyPr wrap="square" rtlCol="0">
            <a:spAutoFit/>
          </a:bodyPr>
          <a:lstStyle/>
          <a:p>
            <a:r>
              <a:rPr lang="fr-FR" dirty="0" smtClean="0">
                <a:solidFill>
                  <a:srgbClr val="033263"/>
                </a:solidFill>
              </a:rPr>
              <a:t>Documents questions</a:t>
            </a:r>
            <a:endParaRPr lang="fr-FR" dirty="0">
              <a:solidFill>
                <a:srgbClr val="033263"/>
              </a:solidFill>
            </a:endParaRPr>
          </a:p>
        </p:txBody>
      </p:sp>
      <p:pic>
        <p:nvPicPr>
          <p:cNvPr id="17" name="Picture 3"/>
          <p:cNvPicPr>
            <a:picLocks noChangeAspect="1" noChangeArrowheads="1"/>
          </p:cNvPicPr>
          <p:nvPr/>
        </p:nvPicPr>
        <p:blipFill>
          <a:blip r:embed="rId4" cstate="print"/>
          <a:srcRect/>
          <a:stretch>
            <a:fillRect/>
          </a:stretch>
        </p:blipFill>
        <p:spPr bwMode="auto">
          <a:xfrm>
            <a:off x="0" y="1274408"/>
            <a:ext cx="3519011" cy="4963622"/>
          </a:xfrm>
          <a:prstGeom prst="rect">
            <a:avLst/>
          </a:prstGeom>
          <a:noFill/>
          <a:ln w="12700">
            <a:solidFill>
              <a:srgbClr val="003366"/>
            </a:solidFill>
            <a:miter lim="800000"/>
            <a:headEnd/>
            <a:tailEnd/>
          </a:ln>
        </p:spPr>
      </p:pic>
      <p:pic>
        <p:nvPicPr>
          <p:cNvPr id="18" name="Picture 5"/>
          <p:cNvPicPr>
            <a:picLocks noChangeAspect="1" noChangeArrowheads="1"/>
          </p:cNvPicPr>
          <p:nvPr/>
        </p:nvPicPr>
        <p:blipFill>
          <a:blip r:embed="rId6" cstate="print"/>
          <a:srcRect l="8095" t="16071" r="7619" b="10566"/>
          <a:stretch>
            <a:fillRect/>
          </a:stretch>
        </p:blipFill>
        <p:spPr bwMode="auto">
          <a:xfrm>
            <a:off x="1029197" y="883235"/>
            <a:ext cx="7029241" cy="4894654"/>
          </a:xfrm>
          <a:prstGeom prst="rect">
            <a:avLst/>
          </a:prstGeom>
          <a:noFill/>
          <a:ln w="12700">
            <a:solidFill>
              <a:srgbClr val="003366"/>
            </a:solidFill>
            <a:miter lim="800000"/>
            <a:headEnd/>
            <a:tailEnd/>
          </a:ln>
        </p:spPr>
      </p:pic>
      <p:pic>
        <p:nvPicPr>
          <p:cNvPr id="19" name="Picture 4"/>
          <p:cNvPicPr>
            <a:picLocks noChangeAspect="1" noChangeArrowheads="1"/>
          </p:cNvPicPr>
          <p:nvPr/>
        </p:nvPicPr>
        <p:blipFill>
          <a:blip r:embed="rId7" cstate="print"/>
          <a:stretch>
            <a:fillRect/>
          </a:stretch>
        </p:blipFill>
        <p:spPr bwMode="auto">
          <a:xfrm>
            <a:off x="5105107" y="883235"/>
            <a:ext cx="3550677" cy="4894654"/>
          </a:xfrm>
          <a:prstGeom prst="rect">
            <a:avLst/>
          </a:prstGeom>
          <a:noFill/>
          <a:ln w="12700">
            <a:solidFill>
              <a:srgbClr val="003366"/>
            </a:solidFill>
            <a:miter lim="800000"/>
            <a:headEnd/>
            <a:tailEnd/>
          </a:ln>
        </p:spPr>
      </p:pic>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par>
                                <p:cTn id="18" presetID="8" presetClass="entr" presetSubtype="16"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diamond(in)">
                                      <p:cBhvr>
                                        <p:cTn id="20" dur="1000"/>
                                        <p:tgtEl>
                                          <p:spTgt spid="2051"/>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1000"/>
                                        <p:tgtEl>
                                          <p:spTgt spid="17"/>
                                        </p:tgtEl>
                                      </p:cBhvr>
                                    </p:animEffect>
                                    <p:set>
                                      <p:cBhvr>
                                        <p:cTn id="33" dur="1" fill="hold">
                                          <p:stCondLst>
                                            <p:cond delay="9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1000"/>
                                        <p:tgtEl>
                                          <p:spTgt spid="13"/>
                                        </p:tgtEl>
                                      </p:cBhvr>
                                    </p:animEffect>
                                  </p:childTnLst>
                                </p:cTn>
                              </p:par>
                              <p:par>
                                <p:cTn id="39" presetID="8" presetClass="entr" presetSubtype="16"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diamond(in)">
                                      <p:cBhvr>
                                        <p:cTn id="41" dur="1000"/>
                                        <p:tgtEl>
                                          <p:spTgt spid="205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amond(in)">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nodeType="clickEffect">
                                  <p:stCondLst>
                                    <p:cond delay="0"/>
                                  </p:stCondLst>
                                  <p:childTnLst>
                                    <p:animEffect transition="out" filter="diamond(in)">
                                      <p:cBhvr>
                                        <p:cTn id="53" dur="1000"/>
                                        <p:tgtEl>
                                          <p:spTgt spid="18"/>
                                        </p:tgtEl>
                                      </p:cBhvr>
                                    </p:animEffect>
                                    <p:set>
                                      <p:cBhvr>
                                        <p:cTn id="54" dur="1" fill="hold">
                                          <p:stCondLst>
                                            <p:cond delay="9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amond(in)">
                                      <p:cBhvr>
                                        <p:cTn id="59" dur="1000"/>
                                        <p:tgtEl>
                                          <p:spTgt spid="11"/>
                                        </p:tgtEl>
                                      </p:cBhvr>
                                    </p:animEffect>
                                  </p:childTnLst>
                                </p:cTn>
                              </p:par>
                              <p:par>
                                <p:cTn id="60" presetID="8" presetClass="entr" presetSubtype="16"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diamond(in)">
                                      <p:cBhvr>
                                        <p:cTn id="62" dur="1000"/>
                                        <p:tgtEl>
                                          <p:spTgt spid="2052"/>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diamond(in)">
                                      <p:cBhvr>
                                        <p:cTn id="65" dur="1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amond(in)">
                                      <p:cBhvr>
                                        <p:cTn id="70" dur="1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xit" presetSubtype="16" fill="hold" nodeType="clickEffect">
                                  <p:stCondLst>
                                    <p:cond delay="0"/>
                                  </p:stCondLst>
                                  <p:childTnLst>
                                    <p:animEffect transition="out" filter="diamond(in)">
                                      <p:cBhvr>
                                        <p:cTn id="74" dur="1000"/>
                                        <p:tgtEl>
                                          <p:spTgt spid="19"/>
                                        </p:tgtEl>
                                      </p:cBhvr>
                                    </p:animEffect>
                                    <p:set>
                                      <p:cBhvr>
                                        <p:cTn id="75"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Approche du sujet</a:t>
            </a:r>
            <a:endParaRPr lang="fr-FR" sz="2800" dirty="0"/>
          </a:p>
        </p:txBody>
      </p:sp>
      <p:sp>
        <p:nvSpPr>
          <p:cNvPr id="3" name="Espace réservé du contenu 2"/>
          <p:cNvSpPr>
            <a:spLocks noGrp="1"/>
          </p:cNvSpPr>
          <p:nvPr>
            <p:ph idx="1"/>
          </p:nvPr>
        </p:nvSpPr>
        <p:spPr>
          <a:xfrm>
            <a:off x="275192" y="1811967"/>
            <a:ext cx="7556313" cy="3860435"/>
          </a:xfrm>
        </p:spPr>
        <p:txBody>
          <a:bodyPr/>
          <a:lstStyle/>
          <a:p>
            <a:r>
              <a:rPr lang="fr-FR" dirty="0" smtClean="0">
                <a:solidFill>
                  <a:srgbClr val="033263"/>
                </a:solidFill>
              </a:rPr>
              <a:t>Nos partenaires :</a:t>
            </a:r>
          </a:p>
          <a:p>
            <a:pPr lvl="1">
              <a:buNone/>
            </a:pPr>
            <a:r>
              <a:rPr lang="fr-FR" dirty="0" smtClean="0">
                <a:solidFill>
                  <a:srgbClr val="033263"/>
                </a:solidFill>
              </a:rPr>
              <a:t>- MTPS ;</a:t>
            </a:r>
          </a:p>
          <a:p>
            <a:pPr lvl="1">
              <a:buNone/>
            </a:pPr>
            <a:r>
              <a:rPr lang="fr-FR" dirty="0" smtClean="0">
                <a:solidFill>
                  <a:srgbClr val="033263"/>
                </a:solidFill>
              </a:rPr>
              <a:t>- Jean Pierre MILLEY.</a:t>
            </a:r>
          </a:p>
          <a:p>
            <a:endParaRPr lang="fr-FR" dirty="0" smtClean="0">
              <a:solidFill>
                <a:srgbClr val="033263"/>
              </a:solidFill>
            </a:endParaRPr>
          </a:p>
          <a:p>
            <a:r>
              <a:rPr lang="fr-FR" dirty="0" smtClean="0">
                <a:solidFill>
                  <a:srgbClr val="033263"/>
                </a:solidFill>
              </a:rPr>
              <a:t>Contexte :</a:t>
            </a:r>
          </a:p>
          <a:p>
            <a:pPr lvl="1">
              <a:buNone/>
            </a:pPr>
            <a:r>
              <a:rPr lang="fr-FR" dirty="0" smtClean="0">
                <a:solidFill>
                  <a:srgbClr val="033263"/>
                </a:solidFill>
              </a:rPr>
              <a:t>- Baisse de productivité</a:t>
            </a:r>
          </a:p>
        </p:txBody>
      </p:sp>
      <p:pic>
        <p:nvPicPr>
          <p:cNvPr id="1026" name="Picture 2" descr="C:\Users\seb\Dropbox\sujet 0 MMCM\Seminaire BTS MMCM\carriere.jpg"/>
          <p:cNvPicPr>
            <a:picLocks noChangeAspect="1" noChangeArrowheads="1"/>
          </p:cNvPicPr>
          <p:nvPr/>
        </p:nvPicPr>
        <p:blipFill>
          <a:blip r:embed="rId3" cstate="print"/>
          <a:srcRect/>
          <a:stretch>
            <a:fillRect/>
          </a:stretch>
        </p:blipFill>
        <p:spPr bwMode="auto">
          <a:xfrm>
            <a:off x="3392610" y="3628774"/>
            <a:ext cx="4553196" cy="2387053"/>
          </a:xfrm>
          <a:prstGeom prst="rect">
            <a:avLst/>
          </a:prstGeom>
          <a:noFill/>
        </p:spPr>
      </p:pic>
      <p:pic>
        <p:nvPicPr>
          <p:cNvPr id="1028" name="Picture 4" descr="C:\Users\seb\Dropbox\sujet 0 MMCM\Seminaire BTS MMCM\Image2.jpg"/>
          <p:cNvPicPr>
            <a:picLocks noChangeAspect="1" noChangeArrowheads="1"/>
          </p:cNvPicPr>
          <p:nvPr/>
        </p:nvPicPr>
        <p:blipFill>
          <a:blip r:embed="rId4" cstate="print"/>
          <a:srcRect/>
          <a:stretch>
            <a:fillRect/>
          </a:stretch>
        </p:blipFill>
        <p:spPr bwMode="auto">
          <a:xfrm>
            <a:off x="3419475" y="1423438"/>
            <a:ext cx="4616415" cy="1906596"/>
          </a:xfrm>
          <a:prstGeom prst="rect">
            <a:avLst/>
          </a:prstGeom>
          <a:noFill/>
        </p:spPr>
      </p:pic>
      <p:sp>
        <p:nvSpPr>
          <p:cNvPr id="6" name="Espace réservé du contenu 2"/>
          <p:cNvSpPr txBox="1">
            <a:spLocks/>
          </p:cNvSpPr>
          <p:nvPr/>
        </p:nvSpPr>
        <p:spPr>
          <a:xfrm>
            <a:off x="275192" y="804312"/>
            <a:ext cx="7556313" cy="386043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rgbClr val="074770"/>
              </a:buClr>
              <a:buSzPct val="75000"/>
              <a:tabLst/>
              <a:defRPr/>
            </a:pPr>
            <a:r>
              <a:rPr lang="fr-FR" sz="2400" dirty="0" smtClean="0">
                <a:solidFill>
                  <a:srgbClr val="FF0000"/>
                </a:solidFill>
              </a:rPr>
              <a:t>Exploitation d’une situation réelle : </a:t>
            </a:r>
            <a:r>
              <a:rPr kumimoji="0" lang="fr-FR" sz="2400" i="0" u="none" strike="noStrike" kern="1200" cap="none" spc="0" normalizeH="0" baseline="0" noProof="0" dirty="0" smtClean="0">
                <a:ln>
                  <a:noFill/>
                </a:ln>
                <a:solidFill>
                  <a:srgbClr val="FF0000"/>
                </a:solidFill>
                <a:effectLst/>
                <a:uLnTx/>
                <a:uFillTx/>
                <a:latin typeface="+mn-lt"/>
                <a:ea typeface="+mn-ea"/>
                <a:cs typeface="+mn-cs"/>
              </a:rPr>
              <a:t> </a:t>
            </a:r>
          </a:p>
        </p:txBody>
      </p:sp>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in)">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1000"/>
                                        <p:tgtEl>
                                          <p:spTgt spid="3">
                                            <p:txEl>
                                              <p:pRg st="0" end="0"/>
                                            </p:txEl>
                                          </p:spTgt>
                                        </p:tgtEl>
                                      </p:cBhvr>
                                    </p:animEffect>
                                  </p:childTnLst>
                                </p:cTn>
                              </p:par>
                            </p:childTnLst>
                          </p:cTn>
                        </p:par>
                        <p:par>
                          <p:cTn id="17" fill="hold">
                            <p:stCondLst>
                              <p:cond delay="1000"/>
                            </p:stCondLst>
                            <p:childTnLst>
                              <p:par>
                                <p:cTn id="18" presetID="8"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amond(in)">
                                      <p:cBhvr>
                                        <p:cTn id="20" dur="1000"/>
                                        <p:tgtEl>
                                          <p:spTgt spid="3">
                                            <p:txEl>
                                              <p:pRg st="1" end="1"/>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1000"/>
                                        <p:tgtEl>
                                          <p:spTgt spid="3">
                                            <p:txEl>
                                              <p:pRg st="2" end="2"/>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diamond(in)">
                                      <p:cBhvr>
                                        <p:cTn id="26" dur="1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amond(in)">
                                      <p:cBhvr>
                                        <p:cTn id="31" dur="1000"/>
                                        <p:tgtEl>
                                          <p:spTgt spid="3">
                                            <p:txEl>
                                              <p:pRg st="4" end="4"/>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amond(in)">
                                      <p:cBhvr>
                                        <p:cTn id="34" dur="1000"/>
                                        <p:tgtEl>
                                          <p:spTgt spid="3">
                                            <p:txEl>
                                              <p:pRg st="5" end="5"/>
                                            </p:txEl>
                                          </p:spTgt>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blinds(horizontal)">
                                      <p:cBhvr>
                                        <p:cTn id="3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Problématique</a:t>
            </a:r>
            <a:endParaRPr lang="fr-FR" sz="2800" dirty="0"/>
          </a:p>
        </p:txBody>
      </p:sp>
      <p:pic>
        <p:nvPicPr>
          <p:cNvPr id="1026" name="Picture 2" descr="C:\Users\seb\Dropbox\sujet 0 MMCM\Seminaire BTS MMCM\carriere.jpg"/>
          <p:cNvPicPr>
            <a:picLocks noChangeAspect="1" noChangeArrowheads="1"/>
          </p:cNvPicPr>
          <p:nvPr/>
        </p:nvPicPr>
        <p:blipFill>
          <a:blip r:embed="rId3" cstate="print"/>
          <a:srcRect/>
          <a:stretch>
            <a:fillRect/>
          </a:stretch>
        </p:blipFill>
        <p:spPr bwMode="auto">
          <a:xfrm>
            <a:off x="275192" y="3021026"/>
            <a:ext cx="4272045" cy="2239657"/>
          </a:xfrm>
          <a:prstGeom prst="rect">
            <a:avLst/>
          </a:prstGeom>
          <a:noFill/>
        </p:spPr>
      </p:pic>
      <p:pic>
        <p:nvPicPr>
          <p:cNvPr id="1027" name="Picture 3" descr="C:\Users\seb\Dropbox\sujet 0 MMCM\Seminaire BTS MMCM\charge carri.jpg"/>
          <p:cNvPicPr>
            <a:picLocks noChangeAspect="1" noChangeArrowheads="1"/>
          </p:cNvPicPr>
          <p:nvPr/>
        </p:nvPicPr>
        <p:blipFill>
          <a:blip r:embed="rId4" cstate="print"/>
          <a:srcRect/>
          <a:stretch>
            <a:fillRect/>
          </a:stretch>
        </p:blipFill>
        <p:spPr bwMode="auto">
          <a:xfrm>
            <a:off x="4886489" y="2357853"/>
            <a:ext cx="3845002" cy="3586143"/>
          </a:xfrm>
          <a:prstGeom prst="rect">
            <a:avLst/>
          </a:prstGeom>
          <a:noFill/>
        </p:spPr>
      </p:pic>
      <p:sp>
        <p:nvSpPr>
          <p:cNvPr id="6" name="ZoneTexte 5"/>
          <p:cNvSpPr txBox="1"/>
          <p:nvPr/>
        </p:nvSpPr>
        <p:spPr>
          <a:xfrm>
            <a:off x="962422" y="1187618"/>
            <a:ext cx="7169629" cy="646331"/>
          </a:xfrm>
          <a:prstGeom prst="rect">
            <a:avLst/>
          </a:prstGeom>
          <a:noFill/>
        </p:spPr>
        <p:txBody>
          <a:bodyPr wrap="square" rtlCol="0">
            <a:spAutoFit/>
          </a:bodyPr>
          <a:lstStyle/>
          <a:p>
            <a:pPr marL="228600" lvl="1" algn="ctr">
              <a:spcBef>
                <a:spcPts val="2000"/>
              </a:spcBef>
              <a:buClr>
                <a:srgbClr val="074770"/>
              </a:buClr>
              <a:buNone/>
            </a:pPr>
            <a:r>
              <a:rPr lang="fr-FR" dirty="0" smtClean="0">
                <a:solidFill>
                  <a:srgbClr val="FF0000"/>
                </a:solidFill>
              </a:rPr>
              <a:t>La cadence d’approvisionnement en matière première  n’est plus assurée par la chargeuse LIEBHERR L 566</a:t>
            </a:r>
          </a:p>
        </p:txBody>
      </p:sp>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in)">
                                      <p:cBhvr>
                                        <p:cTn id="16" dur="1000"/>
                                        <p:tgtEl>
                                          <p:spTgt spid="1026"/>
                                        </p:tgtEl>
                                      </p:cBhvr>
                                    </p:animEffect>
                                  </p:childTnLst>
                                </p:cTn>
                              </p:par>
                              <p:par>
                                <p:cTn id="17" presetID="8" presetClass="entr" presetSubtype="16"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diamond(in)">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Déroulement de l’investigation</a:t>
            </a:r>
            <a:endParaRPr lang="fr-FR" sz="2800" dirty="0"/>
          </a:p>
        </p:txBody>
      </p:sp>
      <p:pic>
        <p:nvPicPr>
          <p:cNvPr id="9" name="Picture 2" descr="Afficher l'image d'origine"/>
          <p:cNvPicPr>
            <a:picLocks noChangeAspect="1" noChangeArrowheads="1"/>
          </p:cNvPicPr>
          <p:nvPr/>
        </p:nvPicPr>
        <p:blipFill>
          <a:blip r:embed="rId3" cstate="print"/>
          <a:srcRect/>
          <a:stretch>
            <a:fillRect/>
          </a:stretch>
        </p:blipFill>
        <p:spPr bwMode="auto">
          <a:xfrm>
            <a:off x="3278312" y="743467"/>
            <a:ext cx="1800200" cy="1132384"/>
          </a:xfrm>
          <a:prstGeom prst="rect">
            <a:avLst/>
          </a:prstGeom>
          <a:noFill/>
          <a:ln w="25400">
            <a:solidFill>
              <a:schemeClr val="tx1"/>
            </a:solidFill>
          </a:ln>
          <a:scene3d>
            <a:camera prst="orthographicFront"/>
            <a:lightRig rig="threePt" dir="t"/>
          </a:scene3d>
          <a:sp3d contourW="12700">
            <a:contourClr>
              <a:srgbClr val="033263"/>
            </a:contourClr>
          </a:sp3d>
        </p:spPr>
      </p:pic>
      <p:sp>
        <p:nvSpPr>
          <p:cNvPr id="15" name="ZoneTexte 14"/>
          <p:cNvSpPr txBox="1"/>
          <p:nvPr/>
        </p:nvSpPr>
        <p:spPr>
          <a:xfrm>
            <a:off x="5078512" y="895350"/>
            <a:ext cx="2960588" cy="707886"/>
          </a:xfrm>
          <a:prstGeom prst="rect">
            <a:avLst/>
          </a:prstGeom>
          <a:noFill/>
        </p:spPr>
        <p:txBody>
          <a:bodyPr wrap="square" rtlCol="0">
            <a:spAutoFit/>
          </a:bodyPr>
          <a:lstStyle/>
          <a:p>
            <a:pPr algn="ctr"/>
            <a:r>
              <a:rPr lang="fr-FR" sz="2000" b="1" dirty="0" smtClean="0">
                <a:solidFill>
                  <a:srgbClr val="033263"/>
                </a:solidFill>
              </a:rPr>
              <a:t>1°/ Identification du problème</a:t>
            </a:r>
            <a:endParaRPr lang="fr-FR" sz="2000" b="1" dirty="0">
              <a:solidFill>
                <a:srgbClr val="033263"/>
              </a:solidFill>
            </a:endParaRPr>
          </a:p>
        </p:txBody>
      </p:sp>
      <p:sp>
        <p:nvSpPr>
          <p:cNvPr id="20" name="ZoneTexte 19"/>
          <p:cNvSpPr txBox="1"/>
          <p:nvPr/>
        </p:nvSpPr>
        <p:spPr>
          <a:xfrm>
            <a:off x="165100" y="2451100"/>
            <a:ext cx="4191000" cy="369332"/>
          </a:xfrm>
          <a:prstGeom prst="rect">
            <a:avLst/>
          </a:prstGeom>
          <a:noFill/>
        </p:spPr>
        <p:txBody>
          <a:bodyPr wrap="square" rtlCol="0">
            <a:spAutoFit/>
          </a:bodyPr>
          <a:lstStyle/>
          <a:p>
            <a:r>
              <a:rPr lang="fr-FR" dirty="0" smtClean="0">
                <a:solidFill>
                  <a:srgbClr val="033263"/>
                </a:solidFill>
              </a:rPr>
              <a:t>1- Analyse des temps de cycle</a:t>
            </a:r>
            <a:endParaRPr lang="fr-FR" dirty="0">
              <a:solidFill>
                <a:srgbClr val="033263"/>
              </a:solidFill>
            </a:endParaRPr>
          </a:p>
        </p:txBody>
      </p:sp>
      <p:sp>
        <p:nvSpPr>
          <p:cNvPr id="21" name="ZoneTexte 20"/>
          <p:cNvSpPr txBox="1"/>
          <p:nvPr/>
        </p:nvSpPr>
        <p:spPr>
          <a:xfrm>
            <a:off x="701862" y="4559300"/>
            <a:ext cx="5584638" cy="661720"/>
          </a:xfrm>
          <a:prstGeom prst="rect">
            <a:avLst/>
          </a:prstGeom>
          <a:noFill/>
        </p:spPr>
        <p:txBody>
          <a:bodyPr wrap="square" rtlCol="0">
            <a:spAutoFit/>
          </a:bodyPr>
          <a:lstStyle/>
          <a:p>
            <a:r>
              <a:rPr lang="fr-FR" dirty="0" smtClean="0">
                <a:solidFill>
                  <a:srgbClr val="033263"/>
                </a:solidFill>
              </a:rPr>
              <a:t>2- </a:t>
            </a:r>
            <a:r>
              <a:rPr lang="fr-FR" dirty="0">
                <a:solidFill>
                  <a:srgbClr val="033263"/>
                </a:solidFill>
              </a:rPr>
              <a:t>É</a:t>
            </a:r>
            <a:r>
              <a:rPr lang="fr-FR" dirty="0">
                <a:solidFill>
                  <a:srgbClr val="033263"/>
                </a:solidFill>
              </a:rPr>
              <a:t>t</a:t>
            </a:r>
            <a:r>
              <a:rPr lang="fr-FR" dirty="0" smtClean="0">
                <a:solidFill>
                  <a:srgbClr val="033263"/>
                </a:solidFill>
              </a:rPr>
              <a:t>ude </a:t>
            </a:r>
            <a:r>
              <a:rPr lang="fr-FR" dirty="0" smtClean="0">
                <a:solidFill>
                  <a:srgbClr val="033263"/>
                </a:solidFill>
              </a:rPr>
              <a:t>des paramètres influençant les durées de déplacements</a:t>
            </a:r>
            <a:endParaRPr lang="fr-FR" dirty="0">
              <a:solidFill>
                <a:srgbClr val="033263"/>
              </a:solidFill>
            </a:endParaRPr>
          </a:p>
        </p:txBody>
      </p:sp>
      <p:sp>
        <p:nvSpPr>
          <p:cNvPr id="22" name="ZoneTexte 21"/>
          <p:cNvSpPr txBox="1"/>
          <p:nvPr/>
        </p:nvSpPr>
        <p:spPr>
          <a:xfrm>
            <a:off x="1110343" y="5478399"/>
            <a:ext cx="7429757" cy="369332"/>
          </a:xfrm>
          <a:prstGeom prst="rect">
            <a:avLst/>
          </a:prstGeom>
          <a:noFill/>
        </p:spPr>
        <p:txBody>
          <a:bodyPr wrap="square" rtlCol="0">
            <a:spAutoFit/>
          </a:bodyPr>
          <a:lstStyle/>
          <a:p>
            <a:r>
              <a:rPr lang="fr-FR" i="1" dirty="0" smtClean="0">
                <a:solidFill>
                  <a:srgbClr val="FF0000"/>
                </a:solidFill>
              </a:rPr>
              <a:t>la chargeuse n’atteint pas la vitesse maximale de translation en charge</a:t>
            </a:r>
            <a:endParaRPr lang="fr-FR" i="1" dirty="0">
              <a:solidFill>
                <a:srgbClr val="FF0000"/>
              </a:solidFill>
            </a:endParaRPr>
          </a:p>
        </p:txBody>
      </p:sp>
      <p:pic>
        <p:nvPicPr>
          <p:cNvPr id="3074" name="Picture 2" descr="C:\Users\seb\Dropbox\sujet 0 MMCM\Seminaire BTS MMCM\TC.jpg"/>
          <p:cNvPicPr>
            <a:picLocks noChangeAspect="1" noChangeArrowheads="1"/>
          </p:cNvPicPr>
          <p:nvPr/>
        </p:nvPicPr>
        <p:blipFill>
          <a:blip r:embed="rId4" cstate="print"/>
          <a:srcRect t="-11792"/>
          <a:stretch>
            <a:fillRect/>
          </a:stretch>
        </p:blipFill>
        <p:spPr bwMode="auto">
          <a:xfrm>
            <a:off x="6286500" y="3848100"/>
            <a:ext cx="2603500" cy="1630299"/>
          </a:xfrm>
          <a:prstGeom prst="rect">
            <a:avLst/>
          </a:prstGeom>
          <a:noFill/>
          <a:ln w="12700">
            <a:solidFill>
              <a:srgbClr val="033263"/>
            </a:solidFill>
          </a:ln>
        </p:spPr>
      </p:pic>
      <p:pic>
        <p:nvPicPr>
          <p:cNvPr id="1026" name="Picture 2" descr="C:\Users\bonnet\Dropbox\sujet 0 MMCM\Seminaire BTS MMCM\tc chargeuse 2.jpg"/>
          <p:cNvPicPr>
            <a:picLocks noChangeAspect="1" noChangeArrowheads="1"/>
          </p:cNvPicPr>
          <p:nvPr/>
        </p:nvPicPr>
        <p:blipFill>
          <a:blip r:embed="rId5" cstate="print"/>
          <a:srcRect/>
          <a:stretch>
            <a:fillRect/>
          </a:stretch>
        </p:blipFill>
        <p:spPr bwMode="auto">
          <a:xfrm>
            <a:off x="4529520" y="1997860"/>
            <a:ext cx="2635908" cy="1714419"/>
          </a:xfrm>
          <a:prstGeom prst="rect">
            <a:avLst/>
          </a:prstGeom>
          <a:noFill/>
          <a:ln w="12700">
            <a:solidFill>
              <a:srgbClr val="033263"/>
            </a:solidFill>
          </a:ln>
        </p:spPr>
      </p:pic>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amond(in)">
                                      <p:cBhvr>
                                        <p:cTn id="20" dur="1000"/>
                                        <p:tgtEl>
                                          <p:spTgt spid="20"/>
                                        </p:tgtEl>
                                      </p:cBhvr>
                                    </p:animEffect>
                                  </p:childTnLst>
                                </p:cTn>
                              </p:par>
                              <p:par>
                                <p:cTn id="21" presetID="8"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amond(in)">
                                      <p:cBhvr>
                                        <p:cTn id="23" dur="1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1000"/>
                                        <p:tgtEl>
                                          <p:spTgt spid="21"/>
                                        </p:tgtEl>
                                      </p:cBhvr>
                                    </p:animEffect>
                                  </p:childTnLst>
                                </p:cTn>
                              </p:par>
                              <p:par>
                                <p:cTn id="29" presetID="8" presetClass="entr" presetSubtype="16"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diamond(in)">
                                      <p:cBhvr>
                                        <p:cTn id="31" dur="10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amond(in)">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Déroulement de l’investigation</a:t>
            </a:r>
            <a:endParaRPr lang="fr-FR" sz="2800" dirty="0"/>
          </a:p>
        </p:txBody>
      </p:sp>
      <p:pic>
        <p:nvPicPr>
          <p:cNvPr id="6" name="Picture 3" descr="2plus2"/>
          <p:cNvPicPr>
            <a:picLocks noChangeAspect="1" noChangeArrowheads="1"/>
          </p:cNvPicPr>
          <p:nvPr/>
        </p:nvPicPr>
        <p:blipFill>
          <a:blip r:embed="rId3" cstate="print"/>
          <a:srcRect/>
          <a:stretch>
            <a:fillRect/>
          </a:stretch>
        </p:blipFill>
        <p:spPr bwMode="auto">
          <a:xfrm>
            <a:off x="3170436" y="794787"/>
            <a:ext cx="1800200" cy="1350666"/>
          </a:xfrm>
          <a:prstGeom prst="rect">
            <a:avLst/>
          </a:prstGeom>
          <a:noFill/>
          <a:ln w="25400">
            <a:solidFill>
              <a:schemeClr val="tx1"/>
            </a:solidFill>
          </a:ln>
          <a:scene3d>
            <a:camera prst="orthographicFront"/>
            <a:lightRig rig="threePt" dir="t"/>
          </a:scene3d>
          <a:sp3d contourW="12700">
            <a:contourClr>
              <a:srgbClr val="033263"/>
            </a:contourClr>
          </a:sp3d>
        </p:spPr>
      </p:pic>
      <p:sp>
        <p:nvSpPr>
          <p:cNvPr id="16" name="ZoneTexte 15"/>
          <p:cNvSpPr txBox="1"/>
          <p:nvPr/>
        </p:nvSpPr>
        <p:spPr>
          <a:xfrm>
            <a:off x="5074258" y="952521"/>
            <a:ext cx="3326792" cy="1015663"/>
          </a:xfrm>
          <a:prstGeom prst="rect">
            <a:avLst/>
          </a:prstGeom>
          <a:noFill/>
        </p:spPr>
        <p:txBody>
          <a:bodyPr wrap="square" rtlCol="0">
            <a:spAutoFit/>
          </a:bodyPr>
          <a:lstStyle/>
          <a:p>
            <a:pPr algn="ctr"/>
            <a:r>
              <a:rPr lang="fr-FR" sz="2000" b="1" dirty="0" smtClean="0">
                <a:solidFill>
                  <a:srgbClr val="033263"/>
                </a:solidFill>
              </a:rPr>
              <a:t>2°/ Analyse fonctionnelle de la chaine cinématique </a:t>
            </a:r>
            <a:endParaRPr lang="fr-FR" sz="2000" b="1" dirty="0">
              <a:solidFill>
                <a:srgbClr val="033263"/>
              </a:solidFill>
            </a:endParaRPr>
          </a:p>
        </p:txBody>
      </p:sp>
      <p:pic>
        <p:nvPicPr>
          <p:cNvPr id="20" name="Picture 70" descr="Translation003a"/>
          <p:cNvPicPr>
            <a:picLocks noChangeAspect="1" noChangeArrowheads="1"/>
          </p:cNvPicPr>
          <p:nvPr/>
        </p:nvPicPr>
        <p:blipFill>
          <a:blip r:embed="rId4" cstate="print"/>
          <a:srcRect l="49875" t="33185"/>
          <a:stretch>
            <a:fillRect/>
          </a:stretch>
        </p:blipFill>
        <p:spPr bwMode="auto">
          <a:xfrm>
            <a:off x="5550508" y="2514600"/>
            <a:ext cx="2911271" cy="2713406"/>
          </a:xfrm>
          <a:prstGeom prst="rect">
            <a:avLst/>
          </a:prstGeom>
          <a:noFill/>
          <a:ln w="12700">
            <a:solidFill>
              <a:srgbClr val="033263"/>
            </a:solidFill>
          </a:ln>
        </p:spPr>
      </p:pic>
      <p:sp>
        <p:nvSpPr>
          <p:cNvPr id="21" name="ZoneTexte 20"/>
          <p:cNvSpPr txBox="1"/>
          <p:nvPr/>
        </p:nvSpPr>
        <p:spPr>
          <a:xfrm>
            <a:off x="0" y="2762160"/>
            <a:ext cx="5613400" cy="1200329"/>
          </a:xfrm>
          <a:prstGeom prst="rect">
            <a:avLst/>
          </a:prstGeom>
          <a:noFill/>
        </p:spPr>
        <p:txBody>
          <a:bodyPr wrap="square" rtlCol="0">
            <a:spAutoFit/>
          </a:bodyPr>
          <a:lstStyle/>
          <a:p>
            <a:r>
              <a:rPr lang="fr-FR" dirty="0" smtClean="0">
                <a:solidFill>
                  <a:srgbClr val="033263"/>
                </a:solidFill>
              </a:rPr>
              <a:t>1- Organisation  structurelle </a:t>
            </a:r>
          </a:p>
          <a:p>
            <a:r>
              <a:rPr lang="fr-FR" dirty="0" smtClean="0">
                <a:solidFill>
                  <a:srgbClr val="033263"/>
                </a:solidFill>
              </a:rPr>
              <a:t>	- hydraulique</a:t>
            </a:r>
          </a:p>
          <a:p>
            <a:r>
              <a:rPr lang="fr-FR" dirty="0" smtClean="0">
                <a:solidFill>
                  <a:srgbClr val="033263"/>
                </a:solidFill>
              </a:rPr>
              <a:t>	- mécanique</a:t>
            </a:r>
          </a:p>
          <a:p>
            <a:r>
              <a:rPr lang="fr-FR" dirty="0" smtClean="0">
                <a:solidFill>
                  <a:srgbClr val="033263"/>
                </a:solidFill>
              </a:rPr>
              <a:t> </a:t>
            </a:r>
            <a:endParaRPr lang="fr-FR" dirty="0">
              <a:solidFill>
                <a:srgbClr val="033263"/>
              </a:solidFill>
            </a:endParaRPr>
          </a:p>
        </p:txBody>
      </p:sp>
      <p:sp>
        <p:nvSpPr>
          <p:cNvPr id="24" name="ZoneTexte 23"/>
          <p:cNvSpPr txBox="1"/>
          <p:nvPr/>
        </p:nvSpPr>
        <p:spPr>
          <a:xfrm>
            <a:off x="1537334" y="5228006"/>
            <a:ext cx="6161880" cy="369332"/>
          </a:xfrm>
          <a:prstGeom prst="rect">
            <a:avLst/>
          </a:prstGeom>
          <a:noFill/>
        </p:spPr>
        <p:txBody>
          <a:bodyPr wrap="none" rtlCol="0">
            <a:spAutoFit/>
          </a:bodyPr>
          <a:lstStyle/>
          <a:p>
            <a:r>
              <a:rPr lang="fr-FR" i="1" dirty="0" smtClean="0">
                <a:solidFill>
                  <a:srgbClr val="FF0000"/>
                </a:solidFill>
              </a:rPr>
              <a:t>On valide le fonctionnement mécanique de la transmission</a:t>
            </a:r>
            <a:endParaRPr lang="fr-FR" dirty="0" smtClean="0">
              <a:solidFill>
                <a:srgbClr val="FF0000"/>
              </a:solidFill>
            </a:endParaRPr>
          </a:p>
        </p:txBody>
      </p:sp>
      <p:sp>
        <p:nvSpPr>
          <p:cNvPr id="8" name="ZoneTexte 7"/>
          <p:cNvSpPr txBox="1"/>
          <p:nvPr/>
        </p:nvSpPr>
        <p:spPr>
          <a:xfrm>
            <a:off x="363736" y="3962489"/>
            <a:ext cx="5613400" cy="661720"/>
          </a:xfrm>
          <a:prstGeom prst="rect">
            <a:avLst/>
          </a:prstGeom>
          <a:noFill/>
        </p:spPr>
        <p:txBody>
          <a:bodyPr wrap="square" rtlCol="0">
            <a:spAutoFit/>
          </a:bodyPr>
          <a:lstStyle/>
          <a:p>
            <a:r>
              <a:rPr lang="fr-FR" dirty="0" smtClean="0">
                <a:solidFill>
                  <a:srgbClr val="033263"/>
                </a:solidFill>
              </a:rPr>
              <a:t>II- </a:t>
            </a:r>
            <a:r>
              <a:rPr lang="fr-FR" dirty="0" smtClean="0">
                <a:solidFill>
                  <a:srgbClr val="033263"/>
                </a:solidFill>
              </a:rPr>
              <a:t> </a:t>
            </a:r>
            <a:r>
              <a:rPr lang="fr-FR" dirty="0">
                <a:solidFill>
                  <a:srgbClr val="033263"/>
                </a:solidFill>
              </a:rPr>
              <a:t>É</a:t>
            </a:r>
            <a:r>
              <a:rPr lang="fr-FR" dirty="0">
                <a:solidFill>
                  <a:srgbClr val="033263"/>
                </a:solidFill>
              </a:rPr>
              <a:t>tude </a:t>
            </a:r>
            <a:r>
              <a:rPr lang="fr-FR" dirty="0" smtClean="0">
                <a:solidFill>
                  <a:srgbClr val="033263"/>
                </a:solidFill>
              </a:rPr>
              <a:t>fonctionnelle mécanique</a:t>
            </a:r>
          </a:p>
          <a:p>
            <a:r>
              <a:rPr lang="fr-FR" dirty="0" smtClean="0">
                <a:solidFill>
                  <a:srgbClr val="033263"/>
                </a:solidFill>
              </a:rPr>
              <a:t> </a:t>
            </a:r>
            <a:endParaRPr lang="fr-FR" dirty="0">
              <a:solidFill>
                <a:srgbClr val="033263"/>
              </a:solidFill>
            </a:endParaRPr>
          </a:p>
        </p:txBody>
      </p:sp>
      <p:sp>
        <p:nvSpPr>
          <p:cNvPr id="9" name="Ellipse 8"/>
          <p:cNvSpPr/>
          <p:nvPr/>
        </p:nvSpPr>
        <p:spPr>
          <a:xfrm>
            <a:off x="6877050" y="2145453"/>
            <a:ext cx="1066800" cy="3082553"/>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amond(in)">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1000"/>
                                        <p:tgtEl>
                                          <p:spTgt spid="21"/>
                                        </p:tgtEl>
                                      </p:cBhvr>
                                    </p:animEffect>
                                  </p:childTnLst>
                                </p:cTn>
                              </p:par>
                              <p:par>
                                <p:cTn id="16" presetID="8"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1000"/>
                                        <p:tgtEl>
                                          <p:spTgt spid="8"/>
                                        </p:tgtEl>
                                      </p:cBhvr>
                                    </p:animEffect>
                                  </p:childTnLst>
                                </p:cTn>
                              </p:par>
                            </p:childTnLst>
                          </p:cTn>
                        </p:par>
                        <p:par>
                          <p:cTn id="24" fill="hold">
                            <p:stCondLst>
                              <p:cond delay="1000"/>
                            </p:stCondLst>
                            <p:childTnLst>
                              <p:par>
                                <p:cTn id="25" presetID="8"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amond(in)">
                                      <p:cBhvr>
                                        <p:cTn id="3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4"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E4 – </a:t>
            </a:r>
            <a:r>
              <a:rPr lang="fr-FR" sz="2800" dirty="0" smtClean="0"/>
              <a:t>Déroulement de l’investigation</a:t>
            </a:r>
            <a:endParaRPr lang="fr-FR" sz="2800" dirty="0"/>
          </a:p>
        </p:txBody>
      </p:sp>
      <p:pic>
        <p:nvPicPr>
          <p:cNvPr id="8" name="Picture 3"/>
          <p:cNvPicPr>
            <a:picLocks noChangeAspect="1" noChangeArrowheads="1"/>
          </p:cNvPicPr>
          <p:nvPr/>
        </p:nvPicPr>
        <p:blipFill>
          <a:blip r:embed="rId3" cstate="print"/>
          <a:srcRect l="37422" t="3163" r="9409" b="36740"/>
          <a:stretch>
            <a:fillRect/>
          </a:stretch>
        </p:blipFill>
        <p:spPr bwMode="auto">
          <a:xfrm>
            <a:off x="2861072" y="709062"/>
            <a:ext cx="1800200" cy="1436524"/>
          </a:xfrm>
          <a:prstGeom prst="rect">
            <a:avLst/>
          </a:prstGeom>
          <a:solidFill>
            <a:srgbClr val="CCECFF"/>
          </a:solidFill>
          <a:ln w="25400">
            <a:solidFill>
              <a:schemeClr val="tx1"/>
            </a:solidFill>
            <a:miter lim="800000"/>
            <a:headEnd/>
            <a:tailEnd/>
          </a:ln>
          <a:effectLst/>
          <a:scene3d>
            <a:camera prst="orthographicFront"/>
            <a:lightRig rig="threePt" dir="t"/>
          </a:scene3d>
          <a:sp3d contourW="12700">
            <a:contourClr>
              <a:srgbClr val="033263"/>
            </a:contourClr>
          </a:sp3d>
        </p:spPr>
      </p:pic>
      <p:sp>
        <p:nvSpPr>
          <p:cNvPr id="17" name="ZoneTexte 16"/>
          <p:cNvSpPr txBox="1"/>
          <p:nvPr/>
        </p:nvSpPr>
        <p:spPr>
          <a:xfrm>
            <a:off x="4661272" y="939800"/>
            <a:ext cx="3720728" cy="707886"/>
          </a:xfrm>
          <a:prstGeom prst="rect">
            <a:avLst/>
          </a:prstGeom>
          <a:noFill/>
        </p:spPr>
        <p:txBody>
          <a:bodyPr wrap="square" rtlCol="0">
            <a:spAutoFit/>
          </a:bodyPr>
          <a:lstStyle/>
          <a:p>
            <a:pPr algn="ctr"/>
            <a:r>
              <a:rPr lang="fr-FR" sz="2000" b="1" dirty="0" smtClean="0">
                <a:solidFill>
                  <a:srgbClr val="033263"/>
                </a:solidFill>
              </a:rPr>
              <a:t>3°/</a:t>
            </a:r>
            <a:r>
              <a:rPr lang="fr-FR" sz="2000" b="1" dirty="0">
                <a:solidFill>
                  <a:srgbClr val="033263"/>
                </a:solidFill>
              </a:rPr>
              <a:t> </a:t>
            </a:r>
            <a:r>
              <a:rPr lang="fr-FR" sz="2000" b="1" dirty="0">
                <a:solidFill>
                  <a:srgbClr val="033263"/>
                </a:solidFill>
              </a:rPr>
              <a:t>É</a:t>
            </a:r>
            <a:r>
              <a:rPr lang="fr-FR" sz="2000" b="1" dirty="0">
                <a:solidFill>
                  <a:srgbClr val="033263"/>
                </a:solidFill>
              </a:rPr>
              <a:t>tu</a:t>
            </a:r>
            <a:r>
              <a:rPr lang="fr-FR" sz="2000" b="1" dirty="0">
                <a:solidFill>
                  <a:srgbClr val="033263"/>
                </a:solidFill>
              </a:rPr>
              <a:t>de</a:t>
            </a:r>
            <a:r>
              <a:rPr lang="fr-FR" sz="2000" b="1" dirty="0">
                <a:solidFill>
                  <a:srgbClr val="033263"/>
                </a:solidFill>
              </a:rPr>
              <a:t> </a:t>
            </a:r>
            <a:r>
              <a:rPr lang="fr-FR" sz="2000" b="1" dirty="0" smtClean="0">
                <a:solidFill>
                  <a:srgbClr val="033263"/>
                </a:solidFill>
              </a:rPr>
              <a:t>des besoins, contrôles et interprétations </a:t>
            </a:r>
            <a:endParaRPr lang="fr-FR" sz="2000" b="1" dirty="0">
              <a:solidFill>
                <a:srgbClr val="033263"/>
              </a:solidFill>
            </a:endParaRPr>
          </a:p>
        </p:txBody>
      </p:sp>
      <p:sp>
        <p:nvSpPr>
          <p:cNvPr id="20" name="ZoneTexte 19"/>
          <p:cNvSpPr txBox="1"/>
          <p:nvPr/>
        </p:nvSpPr>
        <p:spPr>
          <a:xfrm>
            <a:off x="451412" y="3827929"/>
            <a:ext cx="6054328" cy="1477328"/>
          </a:xfrm>
          <a:prstGeom prst="rect">
            <a:avLst/>
          </a:prstGeom>
          <a:noFill/>
        </p:spPr>
        <p:txBody>
          <a:bodyPr wrap="square" rtlCol="0">
            <a:spAutoFit/>
          </a:bodyPr>
          <a:lstStyle/>
          <a:p>
            <a:r>
              <a:rPr lang="fr-FR" dirty="0" smtClean="0">
                <a:solidFill>
                  <a:srgbClr val="033263"/>
                </a:solidFill>
              </a:rPr>
              <a:t>2- Comparaison des grandeurs  physiques mesurées, aux  besoins déterminés : </a:t>
            </a:r>
          </a:p>
          <a:p>
            <a:pPr algn="just"/>
            <a:r>
              <a:rPr lang="fr-FR" dirty="0" smtClean="0">
                <a:solidFill>
                  <a:srgbClr val="033263"/>
                </a:solidFill>
              </a:rPr>
              <a:t>	- pression</a:t>
            </a:r>
          </a:p>
          <a:p>
            <a:pPr algn="just"/>
            <a:r>
              <a:rPr lang="fr-FR" dirty="0" smtClean="0">
                <a:solidFill>
                  <a:srgbClr val="033263"/>
                </a:solidFill>
              </a:rPr>
              <a:t>	- intensité de pilotage</a:t>
            </a:r>
          </a:p>
          <a:p>
            <a:r>
              <a:rPr lang="fr-FR" dirty="0" smtClean="0">
                <a:solidFill>
                  <a:srgbClr val="033263"/>
                </a:solidFill>
              </a:rPr>
              <a:t> </a:t>
            </a:r>
            <a:endParaRPr lang="fr-FR" dirty="0">
              <a:solidFill>
                <a:srgbClr val="033263"/>
              </a:solidFill>
            </a:endParaRPr>
          </a:p>
        </p:txBody>
      </p:sp>
      <p:pic>
        <p:nvPicPr>
          <p:cNvPr id="5123" name="Picture 3" descr="C:\Users\seb\Dropbox\sujet 0 MMCM\Seminaire BTS MMCM\tableaux valeurs 2.jpg"/>
          <p:cNvPicPr>
            <a:picLocks noChangeAspect="1" noChangeArrowheads="1"/>
          </p:cNvPicPr>
          <p:nvPr/>
        </p:nvPicPr>
        <p:blipFill>
          <a:blip r:embed="rId4" cstate="print"/>
          <a:srcRect/>
          <a:stretch>
            <a:fillRect/>
          </a:stretch>
        </p:blipFill>
        <p:spPr bwMode="auto">
          <a:xfrm>
            <a:off x="6554986" y="3287813"/>
            <a:ext cx="2137172" cy="1708342"/>
          </a:xfrm>
          <a:prstGeom prst="rect">
            <a:avLst/>
          </a:prstGeom>
          <a:noFill/>
          <a:ln w="12700">
            <a:solidFill>
              <a:srgbClr val="033263"/>
            </a:solidFill>
          </a:ln>
        </p:spPr>
      </p:pic>
      <p:sp>
        <p:nvSpPr>
          <p:cNvPr id="22" name="ZoneTexte 21"/>
          <p:cNvSpPr txBox="1"/>
          <p:nvPr/>
        </p:nvSpPr>
        <p:spPr>
          <a:xfrm>
            <a:off x="54372" y="2335908"/>
            <a:ext cx="4191000" cy="923330"/>
          </a:xfrm>
          <a:prstGeom prst="rect">
            <a:avLst/>
          </a:prstGeom>
          <a:noFill/>
        </p:spPr>
        <p:txBody>
          <a:bodyPr wrap="square" rtlCol="0">
            <a:spAutoFit/>
          </a:bodyPr>
          <a:lstStyle/>
          <a:p>
            <a:r>
              <a:rPr lang="fr-FR" dirty="0" smtClean="0">
                <a:solidFill>
                  <a:srgbClr val="033263"/>
                </a:solidFill>
              </a:rPr>
              <a:t>1- Bilan énergétique de la translation par rapport aux phases d’utilisation.	</a:t>
            </a:r>
            <a:endParaRPr lang="fr-FR" dirty="0">
              <a:solidFill>
                <a:srgbClr val="033263"/>
              </a:solidFill>
            </a:endParaRPr>
          </a:p>
        </p:txBody>
      </p:sp>
      <p:pic>
        <p:nvPicPr>
          <p:cNvPr id="23" name="Picture 2" descr="michel 002"/>
          <p:cNvPicPr>
            <a:picLocks noChangeAspect="1" noChangeArrowheads="1"/>
          </p:cNvPicPr>
          <p:nvPr/>
        </p:nvPicPr>
        <p:blipFill>
          <a:blip r:embed="rId5" cstate="print"/>
          <a:srcRect l="5748" t="19801" r="11679" b="15255"/>
          <a:stretch>
            <a:fillRect/>
          </a:stretch>
        </p:blipFill>
        <p:spPr bwMode="auto">
          <a:xfrm>
            <a:off x="4837834" y="1981897"/>
            <a:ext cx="2168994" cy="1247247"/>
          </a:xfrm>
          <a:prstGeom prst="rect">
            <a:avLst/>
          </a:prstGeom>
          <a:noFill/>
          <a:ln w="12700">
            <a:solidFill>
              <a:srgbClr val="033263"/>
            </a:solidFill>
            <a:miter lim="800000"/>
            <a:headEnd/>
            <a:tailEnd/>
          </a:ln>
        </p:spPr>
      </p:pic>
      <p:sp>
        <p:nvSpPr>
          <p:cNvPr id="24" name="ZoneTexte 23"/>
          <p:cNvSpPr txBox="1"/>
          <p:nvPr/>
        </p:nvSpPr>
        <p:spPr>
          <a:xfrm>
            <a:off x="0" y="3229144"/>
            <a:ext cx="6010275" cy="646331"/>
          </a:xfrm>
          <a:prstGeom prst="rect">
            <a:avLst/>
          </a:prstGeom>
          <a:noFill/>
        </p:spPr>
        <p:txBody>
          <a:bodyPr wrap="square" rtlCol="0">
            <a:spAutoFit/>
          </a:bodyPr>
          <a:lstStyle/>
          <a:p>
            <a:r>
              <a:rPr lang="fr-FR" i="1" dirty="0" smtClean="0">
                <a:solidFill>
                  <a:srgbClr val="FF0000"/>
                </a:solidFill>
              </a:rPr>
              <a:t>On en déduit le besoin (débit / pression) entrée moteur hydraulique</a:t>
            </a:r>
            <a:r>
              <a:rPr lang="fr-FR" dirty="0" smtClean="0">
                <a:solidFill>
                  <a:srgbClr val="FF0000"/>
                </a:solidFill>
              </a:rPr>
              <a:t> </a:t>
            </a:r>
          </a:p>
        </p:txBody>
      </p:sp>
      <p:sp>
        <p:nvSpPr>
          <p:cNvPr id="26" name="ZoneTexte 25"/>
          <p:cNvSpPr txBox="1"/>
          <p:nvPr/>
        </p:nvSpPr>
        <p:spPr>
          <a:xfrm flipH="1">
            <a:off x="0" y="5710805"/>
            <a:ext cx="7006828" cy="646331"/>
          </a:xfrm>
          <a:prstGeom prst="rect">
            <a:avLst/>
          </a:prstGeom>
          <a:noFill/>
        </p:spPr>
        <p:txBody>
          <a:bodyPr wrap="square" rtlCol="0">
            <a:spAutoFit/>
          </a:bodyPr>
          <a:lstStyle/>
          <a:p>
            <a:pPr algn="ctr"/>
            <a:r>
              <a:rPr lang="fr-FR" i="1" dirty="0" smtClean="0">
                <a:solidFill>
                  <a:srgbClr val="FF0000"/>
                </a:solidFill>
              </a:rPr>
              <a:t>On constate que le 3</a:t>
            </a:r>
            <a:r>
              <a:rPr lang="fr-FR" i="1" baseline="30000" dirty="0" smtClean="0">
                <a:solidFill>
                  <a:srgbClr val="FF0000"/>
                </a:solidFill>
              </a:rPr>
              <a:t>ème</a:t>
            </a:r>
            <a:r>
              <a:rPr lang="fr-FR" i="1" dirty="0" smtClean="0">
                <a:solidFill>
                  <a:srgbClr val="FF0000"/>
                </a:solidFill>
              </a:rPr>
              <a:t> rapport n’est pas engagé dû à une non-alimentation des électrovannes.</a:t>
            </a:r>
            <a:endParaRPr lang="fr-FR" dirty="0" smtClean="0">
              <a:solidFill>
                <a:srgbClr val="FF0000"/>
              </a:solidFill>
            </a:endParaRPr>
          </a:p>
        </p:txBody>
      </p:sp>
      <p:pic>
        <p:nvPicPr>
          <p:cNvPr id="5124" name="Picture 4"/>
          <p:cNvPicPr>
            <a:picLocks noChangeAspect="1" noChangeArrowheads="1"/>
          </p:cNvPicPr>
          <p:nvPr/>
        </p:nvPicPr>
        <p:blipFill>
          <a:blip r:embed="rId6" cstate="print"/>
          <a:srcRect/>
          <a:stretch>
            <a:fillRect/>
          </a:stretch>
        </p:blipFill>
        <p:spPr bwMode="auto">
          <a:xfrm>
            <a:off x="3839482" y="4595035"/>
            <a:ext cx="4112986" cy="1153870"/>
          </a:xfrm>
          <a:prstGeom prst="rect">
            <a:avLst/>
          </a:prstGeom>
          <a:noFill/>
          <a:ln w="12700">
            <a:solidFill>
              <a:srgbClr val="033263"/>
            </a:solidFill>
            <a:miter lim="800000"/>
            <a:headEnd/>
            <a:tailEnd/>
          </a:ln>
        </p:spPr>
      </p:pic>
    </p:spTree>
    <p:extLst>
      <p:ext uri="{BB962C8B-B14F-4D97-AF65-F5344CB8AC3E}">
        <p14:creationId xmlns:p14="http://schemas.microsoft.com/office/powerpoint/2010/main" val="823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par>
                                <p:cTn id="16" presetID="8"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amond(in)">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in)">
                                      <p:cBhvr>
                                        <p:cTn id="28" dur="1000"/>
                                        <p:tgtEl>
                                          <p:spTgt spid="20"/>
                                        </p:tgtEl>
                                      </p:cBhvr>
                                    </p:animEffect>
                                  </p:childTnLst>
                                </p:cTn>
                              </p:par>
                              <p:par>
                                <p:cTn id="29" presetID="8" presetClass="entr" presetSubtype="16"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diamond(in)">
                                      <p:cBhvr>
                                        <p:cTn id="31" dur="1000"/>
                                        <p:tgtEl>
                                          <p:spTgt spid="5123"/>
                                        </p:tgtEl>
                                      </p:cBhvr>
                                    </p:animEffect>
                                  </p:childTnLst>
                                </p:cTn>
                              </p:par>
                              <p:par>
                                <p:cTn id="32" presetID="8" presetClass="entr" presetSubtype="16"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diamond(in)">
                                      <p:cBhvr>
                                        <p:cTn id="34" dur="1000"/>
                                        <p:tgtEl>
                                          <p:spTgt spid="512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amond(in)">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P spid="26" grpId="0"/>
    </p:bldLst>
  </p:timing>
</p:sld>
</file>

<file path=ppt/theme/theme1.xml><?xml version="1.0" encoding="utf-8"?>
<a:theme xmlns:a="http://schemas.openxmlformats.org/drawingml/2006/main" name="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4348</TotalTime>
  <Words>775</Words>
  <Application>Microsoft Office PowerPoint</Application>
  <PresentationFormat>Affichage à l'écran (4:3)</PresentationFormat>
  <Paragraphs>114</Paragraphs>
  <Slides>13</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Calibri</vt:lpstr>
      <vt:lpstr>Lucida Grande</vt:lpstr>
      <vt:lpstr>Rockwell</vt:lpstr>
      <vt:lpstr>Wingdings</vt:lpstr>
      <vt:lpstr>Avantage</vt:lpstr>
      <vt:lpstr>Présentation PowerPoint</vt:lpstr>
      <vt:lpstr>Présentation PowerPoint</vt:lpstr>
      <vt:lpstr>E4 – Contexte de l’épreuve</vt:lpstr>
      <vt:lpstr>E4 – Organisation du sujet</vt:lpstr>
      <vt:lpstr>E4 – Approche du sujet</vt:lpstr>
      <vt:lpstr>E4 – Problématique</vt:lpstr>
      <vt:lpstr>E4 – Déroulement de l’investigation</vt:lpstr>
      <vt:lpstr>E4 – Déroulement de l’investigation</vt:lpstr>
      <vt:lpstr>E4 – Déroulement de l’investigation</vt:lpstr>
      <vt:lpstr>E4 – Déroulement de l’investigation</vt:lpstr>
      <vt:lpstr>E4 – Déroulement de l’investigation</vt:lpstr>
      <vt:lpstr>E4 – Évaluation</vt:lpstr>
      <vt:lpstr>Merci à chacun(e)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Jean-Luc Massey</cp:lastModifiedBy>
  <cp:revision>509</cp:revision>
  <cp:lastPrinted>2016-12-12T15:39:05Z</cp:lastPrinted>
  <dcterms:created xsi:type="dcterms:W3CDTF">2016-11-23T17:04:32Z</dcterms:created>
  <dcterms:modified xsi:type="dcterms:W3CDTF">2017-03-22T07:06:48Z</dcterms:modified>
</cp:coreProperties>
</file>