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436" r:id="rId4"/>
    <p:sldId id="441" r:id="rId5"/>
    <p:sldId id="439" r:id="rId6"/>
    <p:sldId id="442" r:id="rId7"/>
    <p:sldId id="438" r:id="rId8"/>
    <p:sldId id="444" r:id="rId9"/>
    <p:sldId id="445" r:id="rId10"/>
    <p:sldId id="450" r:id="rId11"/>
    <p:sldId id="446" r:id="rId12"/>
    <p:sldId id="452" r:id="rId13"/>
    <p:sldId id="454" r:id="rId14"/>
    <p:sldId id="449" r:id="rId15"/>
    <p:sldId id="273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1E"/>
    <a:srgbClr val="FFC40B"/>
    <a:srgbClr val="FF6600"/>
    <a:srgbClr val="336699"/>
    <a:srgbClr val="003366"/>
    <a:srgbClr val="033263"/>
    <a:srgbClr val="074770"/>
    <a:srgbClr val="064370"/>
    <a:srgbClr val="064E91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2" autoAdjust="0"/>
    <p:restoredTop sz="90493" autoAdjust="0"/>
  </p:normalViewPr>
  <p:slideViewPr>
    <p:cSldViewPr snapToGrid="0" snapToObjects="1">
      <p:cViewPr varScale="1">
        <p:scale>
          <a:sx n="90" d="100"/>
          <a:sy n="90" d="100"/>
        </p:scale>
        <p:origin x="519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7640"/>
    </p:cViewPr>
  </p:sorterViewPr>
  <p:notesViewPr>
    <p:cSldViewPr snapToGrid="0" snapToObjects="1"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F9F2E-0739-604D-A36C-A912005F805A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3DD46-3D98-594B-95E1-E62DC6C4C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73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F745B-3C59-B940-8B25-CDB714969F3B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40091-759D-C342-B57E-51E1F6BEC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1 - Acquisition des compétences du référentiel</a:t>
            </a:r>
          </a:p>
          <a:p>
            <a:r>
              <a:rPr lang="fr-FR" dirty="0" smtClean="0"/>
              <a:t>Rentrer</a:t>
            </a:r>
            <a:r>
              <a:rPr lang="fr-FR" baseline="0" dirty="0" smtClean="0"/>
              <a:t> le contenu du référentiel</a:t>
            </a:r>
          </a:p>
          <a:p>
            <a:endParaRPr lang="fr-FR" baseline="0" dirty="0" smtClean="0"/>
          </a:p>
          <a:p>
            <a:r>
              <a:rPr lang="fr-FR" baseline="0" dirty="0" smtClean="0"/>
              <a:t>2- importer le fichier élèves de Ponote par exemple</a:t>
            </a:r>
          </a:p>
          <a:p>
            <a:endParaRPr lang="fr-FR" baseline="0" dirty="0" smtClean="0"/>
          </a:p>
          <a:p>
            <a:r>
              <a:rPr lang="fr-FR" baseline="0" dirty="0" smtClean="0"/>
              <a:t>3 – Créer des fiches d’évaluations en indiquant les compétences mobilisés et les indicateurs de performances attendus</a:t>
            </a:r>
          </a:p>
          <a:p>
            <a:endParaRPr lang="fr-FR" baseline="0" dirty="0" smtClean="0"/>
          </a:p>
          <a:p>
            <a:r>
              <a:rPr lang="fr-FR" baseline="0" dirty="0" smtClean="0"/>
              <a:t>4 – Evaluer les apprenants  en indiquant leur niveau de compétence sur l’activité données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5 – Suivre l’acquisition de compétences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40091-759D-C342-B57E-51E1F6BECB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02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Visuel sur l’ensemble des compétences acquises ou non et le nombre d’évaluations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dirty="0" smtClean="0"/>
          </a:p>
          <a:p>
            <a:r>
              <a:rPr lang="fr-FR" altLang="fr-FR" dirty="0" smtClean="0"/>
              <a:t>Bilan </a:t>
            </a:r>
            <a:r>
              <a:rPr lang="fr-FR" altLang="fr-FR" dirty="0"/>
              <a:t>des compétences acquises, </a:t>
            </a:r>
            <a:r>
              <a:rPr lang="fr-FR" altLang="fr-FR" dirty="0" smtClean="0"/>
              <a:t>en </a:t>
            </a:r>
            <a:r>
              <a:rPr lang="fr-FR" altLang="fr-FR" dirty="0"/>
              <a:t>cours </a:t>
            </a:r>
            <a:r>
              <a:rPr lang="fr-FR" altLang="fr-FR" dirty="0" smtClean="0"/>
              <a:t>d’acquisition, non acquises</a:t>
            </a:r>
            <a:r>
              <a:rPr lang="fr-FR" altLang="fr-FR" baseline="0" dirty="0" smtClean="0"/>
              <a:t> :</a:t>
            </a:r>
            <a:r>
              <a:rPr lang="fr-FR" altLang="fr-FR" dirty="0" smtClean="0"/>
              <a:t> </a:t>
            </a:r>
          </a:p>
          <a:p>
            <a:r>
              <a:rPr lang="fr-FR" altLang="fr-FR" dirty="0"/>
              <a:t>	</a:t>
            </a:r>
            <a:r>
              <a:rPr lang="fr-FR" altLang="fr-FR" dirty="0" smtClean="0"/>
              <a:t>- soit individuellement,</a:t>
            </a:r>
          </a:p>
          <a:p>
            <a:r>
              <a:rPr lang="fr-FR" altLang="fr-FR" dirty="0"/>
              <a:t>	</a:t>
            </a:r>
            <a:r>
              <a:rPr lang="fr-FR" altLang="fr-FR" dirty="0" smtClean="0"/>
              <a:t>- soit par groupe classe,</a:t>
            </a:r>
          </a:p>
          <a:p>
            <a:r>
              <a:rPr lang="fr-FR" altLang="fr-FR" dirty="0"/>
              <a:t>	</a:t>
            </a:r>
            <a:r>
              <a:rPr lang="fr-FR" altLang="fr-FR" dirty="0" smtClean="0"/>
              <a:t>- soit par compétences</a:t>
            </a:r>
          </a:p>
          <a:p>
            <a:endParaRPr lang="fr-FR" altLang="fr-FR" dirty="0" smtClean="0"/>
          </a:p>
          <a:p>
            <a:endParaRPr lang="fr-FR" altLang="fr-FR" dirty="0"/>
          </a:p>
          <a:p>
            <a:r>
              <a:rPr lang="fr-FR" altLang="fr-FR" dirty="0" smtClean="0"/>
              <a:t>Les </a:t>
            </a:r>
            <a:r>
              <a:rPr lang="fr-FR" altLang="fr-FR" dirty="0"/>
              <a:t>différentes informations sont paramétrables, archivées sous format PDF et imprimables.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40091-759D-C342-B57E-51E1F6BECB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60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Tarif 50 profs</a:t>
            </a:r>
            <a:r>
              <a:rPr lang="fr-FR" baseline="0" dirty="0" smtClean="0"/>
              <a:t> en réseau environ 550 €TTC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40091-759D-C342-B57E-51E1F6BECB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8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partir d’une situation d’évaluation préalablement créée, mobilisant un certains nombre de compétences, il est possible d’évaluer le niveau d’acquisition de l’apprenant</a:t>
            </a:r>
            <a:r>
              <a:rPr lang="fr-FR" baseline="0" dirty="0" smtClean="0"/>
              <a:t> sur cette situation.</a:t>
            </a:r>
          </a:p>
          <a:p>
            <a:endParaRPr lang="fr-FR" baseline="0" dirty="0" smtClean="0"/>
          </a:p>
          <a:p>
            <a:r>
              <a:rPr lang="fr-FR" baseline="0" dirty="0" smtClean="0"/>
              <a:t>Dans le cursus il est possible de faire un bilan intermédiaire de l’acquisition des compétences en reprenant les compétences une à une pour chaque apprenant. </a:t>
            </a:r>
          </a:p>
          <a:p>
            <a:r>
              <a:rPr lang="fr-FR" baseline="0" dirty="0" smtClean="0"/>
              <a:t>Pour chaque compétence, s’affiche la liste des évaluations et le niveau d’acquisition, permettant ainsi de positionner l’apprenant à un moment donné dans sa formation.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40091-759D-C342-B57E-51E1F6BECB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025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/>
              <a:t>positionner l’étudiant dans son parcours de formation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 	situer</a:t>
            </a:r>
            <a:r>
              <a:rPr lang="fr-FR" altLang="fr-FR" baseline="0" dirty="0" smtClean="0"/>
              <a:t> l’étudiant à des moments précis (bilan intermédiaire), sur non niveau d</a:t>
            </a:r>
            <a:r>
              <a:rPr lang="ja-JP" altLang="fr-FR" dirty="0" smtClean="0"/>
              <a:t>’</a:t>
            </a:r>
            <a:r>
              <a:rPr lang="fr-FR" altLang="ja-JP" dirty="0" smtClean="0"/>
              <a:t>acquisition des compétences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 	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/>
              <a:t>rendre compte de ses acquis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lvl="1">
              <a:buFont typeface="Wingdings" pitchFamily="2" charset="2"/>
              <a:buNone/>
            </a:pPr>
            <a:r>
              <a:rPr lang="fr-FR" altLang="ja-JP" dirty="0" smtClean="0"/>
              <a:t>savoir où sont ses points forts et faibles afin d</a:t>
            </a:r>
            <a:r>
              <a:rPr lang="ja-JP" altLang="fr-FR" dirty="0" smtClean="0"/>
              <a:t>’</a:t>
            </a:r>
            <a:r>
              <a:rPr lang="fr-FR" altLang="ja-JP" dirty="0" smtClean="0"/>
              <a:t>y remédier</a:t>
            </a:r>
          </a:p>
          <a:p>
            <a:pPr lvl="1">
              <a:buFont typeface="Wingdings" pitchFamily="2" charset="2"/>
              <a:buNone/>
            </a:pPr>
            <a:r>
              <a:rPr lang="fr-FR" altLang="fr-FR" dirty="0" smtClean="0"/>
              <a:t>proposer une remédiation </a:t>
            </a:r>
            <a:r>
              <a:rPr lang="fr-FR" altLang="fr-FR" baseline="0" dirty="0" smtClean="0"/>
              <a:t> : </a:t>
            </a:r>
            <a:r>
              <a:rPr lang="fr-FR" altLang="fr-FR" dirty="0" smtClean="0"/>
              <a:t>AP </a:t>
            </a:r>
          </a:p>
          <a:p>
            <a:pPr lvl="1">
              <a:buFont typeface="Wingdings" pitchFamily="2" charset="2"/>
              <a:buChar char="Ø"/>
            </a:pPr>
            <a:endParaRPr lang="fr-FR" altLang="ja-JP" dirty="0" smtClean="0"/>
          </a:p>
          <a:p>
            <a:endParaRPr lang="fr-FR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/>
              <a:t>assurer une traçabilité et une transférabilité,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 smtClean="0"/>
              <a:t>	pouvoir</a:t>
            </a:r>
            <a:r>
              <a:rPr lang="fr-FR" baseline="0" dirty="0" smtClean="0"/>
              <a:t> éditer des bilans intermédiaires et un bilan final, nécessaire pour la validation de l’examen ou en sortie de parcours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fr-FR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fr-FR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/>
              <a:t>assurer la protection des données,</a:t>
            </a:r>
          </a:p>
          <a:p>
            <a:endParaRPr lang="fr-FR" dirty="0" smtClean="0"/>
          </a:p>
          <a:p>
            <a:r>
              <a:rPr lang="fr-FR" dirty="0" smtClean="0"/>
              <a:t>	s’assurer que les données sont conservés et accessibles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dirty="0" smtClean="0"/>
              <a:t>aider l’enseignant dans le suivi de l’évaluation des compétences.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dirty="0" smtClean="0"/>
              <a:t>l’outil doit-être</a:t>
            </a:r>
            <a:r>
              <a:rPr lang="fr-FR" baseline="0" dirty="0" smtClean="0"/>
              <a:t> facilitateur dans l’usage au quotidien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40091-759D-C342-B57E-51E1F6BECB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37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2575" y="228599"/>
            <a:ext cx="4496936" cy="4213335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560891" y="536392"/>
            <a:ext cx="515133" cy="504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Capture d’écran 2017-01-14 à 19.40.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199" y="2377442"/>
            <a:ext cx="1801446" cy="2070734"/>
          </a:xfrm>
          <a:prstGeom prst="rect">
            <a:avLst/>
          </a:prstGeom>
        </p:spPr>
      </p:pic>
      <p:pic>
        <p:nvPicPr>
          <p:cNvPr id="9" name="Image 8" descr="Capture d’écran 2017-01-14 à 19.41.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751" y="2377442"/>
            <a:ext cx="2057399" cy="2064493"/>
          </a:xfrm>
          <a:prstGeom prst="rect">
            <a:avLst/>
          </a:prstGeom>
        </p:spPr>
      </p:pic>
      <p:pic>
        <p:nvPicPr>
          <p:cNvPr id="12" name="Image 11" descr="Capture d’écran 2017-01-14 à 19.40.18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200" y="228599"/>
            <a:ext cx="1808628" cy="2047243"/>
          </a:xfrm>
          <a:prstGeom prst="rect">
            <a:avLst/>
          </a:prstGeom>
        </p:spPr>
      </p:pic>
      <p:pic>
        <p:nvPicPr>
          <p:cNvPr id="14" name="Image 13" descr="Capture d’écran 2017-01-14 à 19.49.0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750" y="228602"/>
            <a:ext cx="2053211" cy="2047241"/>
          </a:xfrm>
          <a:prstGeom prst="rect">
            <a:avLst/>
          </a:prstGeom>
        </p:spPr>
      </p:pic>
      <p:pic>
        <p:nvPicPr>
          <p:cNvPr id="15" name="Image 14" descr="Baseline 3MTPM Bleue.pdf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536" b="36827"/>
          <a:stretch/>
        </p:blipFill>
        <p:spPr>
          <a:xfrm>
            <a:off x="4518594" y="5905317"/>
            <a:ext cx="4344051" cy="558801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5283202" y="5532545"/>
            <a:ext cx="22616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>
                <a:solidFill>
                  <a:srgbClr val="F7901E"/>
                </a:solidFill>
              </a:rPr>
              <a:t>16 mars 2017</a:t>
            </a:r>
            <a:endParaRPr lang="en-US" sz="1800" dirty="0">
              <a:solidFill>
                <a:srgbClr val="F7901E"/>
              </a:solidFill>
            </a:endParaRP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18594" y="4695277"/>
            <a:ext cx="4348086" cy="90593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r-FR" sz="4000" dirty="0" smtClean="0">
                <a:solidFill>
                  <a:schemeClr val="accent5"/>
                </a:solidFill>
              </a:rPr>
              <a:t>PNF </a:t>
            </a:r>
            <a:r>
              <a:rPr lang="fr-FR" sz="4000" b="1" dirty="0" smtClean="0">
                <a:solidFill>
                  <a:schemeClr val="accent5"/>
                </a:solidFill>
              </a:rPr>
              <a:t>BTS MMCM</a:t>
            </a:r>
            <a:endParaRPr lang="fr-FR" sz="4000" b="1" dirty="0">
              <a:solidFill>
                <a:schemeClr val="accent5"/>
              </a:solidFill>
            </a:endParaRPr>
          </a:p>
        </p:txBody>
      </p:sp>
      <p:pic>
        <p:nvPicPr>
          <p:cNvPr id="18" name="Image 17" descr="logos Cisma DLR Seimat alignés serrés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16" y="6129843"/>
            <a:ext cx="3137058" cy="499623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3887" y="460451"/>
            <a:ext cx="3505621" cy="31014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16" y="5131047"/>
            <a:ext cx="1838042" cy="831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4424082"/>
            <a:ext cx="6149789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5257801"/>
            <a:ext cx="6149789" cy="736601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01707" y="4687808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Capture d’écran 2017-01-14 à 19.38.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98" y="2592666"/>
            <a:ext cx="1701800" cy="1611037"/>
          </a:xfrm>
          <a:prstGeom prst="rect">
            <a:avLst/>
          </a:prstGeom>
        </p:spPr>
      </p:pic>
      <p:pic>
        <p:nvPicPr>
          <p:cNvPr id="11" name="Image 10" descr="Capture d’écran 2017-01-14 à 19.39.1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21" y="514533"/>
            <a:ext cx="1742010" cy="1500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228602"/>
            <a:ext cx="3451225" cy="579966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73052"/>
            <a:ext cx="4597399" cy="55012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56" y="3733801"/>
            <a:ext cx="3255802" cy="204046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66307" y="401005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69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66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92" y="1088067"/>
            <a:ext cx="7556313" cy="38604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7477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FFC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6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66307" y="418646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8" y="262468"/>
            <a:ext cx="8200930" cy="554566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285751" y="228602"/>
            <a:ext cx="212725" cy="557953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8" name="Image 7" descr="Capture d’écran 2017-01-14 à 19.46.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33" y="629179"/>
            <a:ext cx="1449746" cy="1437407"/>
          </a:xfrm>
          <a:prstGeom prst="rect">
            <a:avLst/>
          </a:prstGeom>
        </p:spPr>
      </p:pic>
      <p:pic>
        <p:nvPicPr>
          <p:cNvPr id="11" name="Image 10" descr="Capture d’écran 2017-01-14 à 21.39.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413" y="629179"/>
            <a:ext cx="1456074" cy="1437407"/>
          </a:xfrm>
          <a:prstGeom prst="rect">
            <a:avLst/>
          </a:prstGeom>
        </p:spPr>
      </p:pic>
      <p:pic>
        <p:nvPicPr>
          <p:cNvPr id="12" name="Image 11" descr="Capture d’écran 2017-01-14 à 19.41.08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40" y="620183"/>
            <a:ext cx="1441450" cy="1446403"/>
          </a:xfrm>
          <a:prstGeom prst="rect">
            <a:avLst/>
          </a:prstGeom>
        </p:spPr>
      </p:pic>
      <p:pic>
        <p:nvPicPr>
          <p:cNvPr id="13" name="Image 12" descr="Capture d’écran 2017-01-14 à 21.39.3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348" y="620183"/>
            <a:ext cx="1462406" cy="1437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009" y="1273581"/>
            <a:ext cx="3657600" cy="38899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126" y="1273581"/>
            <a:ext cx="3657600" cy="38899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40B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40B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40B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7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981202"/>
            <a:ext cx="7556313" cy="3860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pic>
        <p:nvPicPr>
          <p:cNvPr id="8" name="Image 7" descr="Capture d’écran 2017-01-14 à 19.25.1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666" y="6303858"/>
            <a:ext cx="2929467" cy="574942"/>
          </a:xfrm>
          <a:prstGeom prst="rect">
            <a:avLst/>
          </a:prstGeom>
        </p:spPr>
      </p:pic>
      <p:pic>
        <p:nvPicPr>
          <p:cNvPr id="9" name="Image 8" descr="Capture d’écran 2017-01-14 à 19.25.32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33" y="6292637"/>
            <a:ext cx="1811867" cy="603097"/>
          </a:xfrm>
          <a:prstGeom prst="rect">
            <a:avLst/>
          </a:prstGeom>
        </p:spPr>
      </p:pic>
      <p:pic>
        <p:nvPicPr>
          <p:cNvPr id="11" name="Image 10" descr="Capture d’écran 2017-01-14 à 19.25.51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3859"/>
            <a:ext cx="1964286" cy="591875"/>
          </a:xfrm>
          <a:prstGeom prst="rect">
            <a:avLst/>
          </a:prstGeom>
        </p:spPr>
      </p:pic>
      <p:pic>
        <p:nvPicPr>
          <p:cNvPr id="10" name="Image 9" descr="Capture d’écran 2017-01-14 à 19.26.08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289" y="6303858"/>
            <a:ext cx="2629377" cy="591874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5877587" y="5996081"/>
            <a:ext cx="326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336699"/>
                </a:solidFill>
              </a:rPr>
              <a:t>PNF BTS</a:t>
            </a:r>
            <a:r>
              <a:rPr lang="fr-FR" sz="1400" b="1" baseline="0" dirty="0" smtClean="0">
                <a:solidFill>
                  <a:srgbClr val="336699"/>
                </a:solidFill>
              </a:rPr>
              <a:t> MMCM – 16 mars 2017</a:t>
            </a:r>
            <a:endParaRPr lang="fr-FR" sz="1400" b="1" dirty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8" r:id="rId3"/>
    <p:sldLayoutId id="2147483662" r:id="rId4"/>
    <p:sldLayoutId id="2147483664" r:id="rId5"/>
    <p:sldLayoutId id="2147483665" r:id="rId6"/>
    <p:sldLayoutId id="2147483666" r:id="rId7"/>
    <p:sldLayoutId id="2147483671" r:id="rId8"/>
    <p:sldLayoutId id="2147483676" r:id="rId9"/>
    <p:sldLayoutId id="2147483675" r:id="rId10"/>
    <p:sldLayoutId id="2147483673" r:id="rId11"/>
    <p:sldLayoutId id="214748367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7477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074770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FF000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FF660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FFC40B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07477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10" Type="http://schemas.openxmlformats.org/officeDocument/2006/relationships/hyperlink" Target="https://46.105.165.198/prosti/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518594" y="4695277"/>
            <a:ext cx="4348086" cy="90593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r-FR" sz="4000" dirty="0" smtClean="0">
                <a:solidFill>
                  <a:schemeClr val="accent5"/>
                </a:solidFill>
              </a:rPr>
              <a:t>PNF </a:t>
            </a:r>
            <a:r>
              <a:rPr lang="fr-FR" sz="4000" b="1" dirty="0" smtClean="0">
                <a:solidFill>
                  <a:srgbClr val="F7901E"/>
                </a:solidFill>
              </a:rPr>
              <a:t>BTS M</a:t>
            </a:r>
            <a:r>
              <a:rPr lang="fr-FR" sz="4000" b="1" dirty="0" smtClean="0">
                <a:solidFill>
                  <a:schemeClr val="accent5"/>
                </a:solidFill>
              </a:rPr>
              <a:t>MCM</a:t>
            </a:r>
            <a:endParaRPr lang="fr-FR" sz="4000" b="1" dirty="0">
              <a:solidFill>
                <a:schemeClr val="accent5"/>
              </a:solidFill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694417" y="1641648"/>
            <a:ext cx="3324690" cy="905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rgbClr val="074770"/>
              </a:buClr>
              <a:buSzPct val="75000"/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FFC40B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07477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solidFill>
                  <a:srgbClr val="F7901E"/>
                </a:solidFill>
              </a:rPr>
              <a:t>Outils de suivi </a:t>
            </a:r>
            <a:r>
              <a:rPr lang="fr-FR" sz="2800" dirty="0" smtClean="0">
                <a:solidFill>
                  <a:schemeClr val="accent5"/>
                </a:solidFill>
              </a:rPr>
              <a:t>des compétences</a:t>
            </a:r>
            <a:endParaRPr lang="fr-FR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4180" cy="39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891622"/>
            <a:ext cx="690245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7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8955" y="2072217"/>
            <a:ext cx="3255264" cy="1162050"/>
          </a:xfrm>
        </p:spPr>
        <p:txBody>
          <a:bodyPr/>
          <a:lstStyle/>
          <a:p>
            <a:r>
              <a:rPr lang="fr-FR" dirty="0" smtClean="0"/>
              <a:t>CPRO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Outil proposé par :</a:t>
            </a:r>
          </a:p>
          <a:p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68776" y="273052"/>
            <a:ext cx="4597399" cy="56954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Les éléments suivants du référentiel sont </a:t>
            </a:r>
            <a:r>
              <a:rPr lang="fr-FR" dirty="0" err="1" smtClean="0"/>
              <a:t>pré-enregistrés</a:t>
            </a:r>
            <a:r>
              <a:rPr lang="fr-FR" dirty="0" smtClean="0"/>
              <a:t> </a:t>
            </a:r>
            <a:r>
              <a:rPr lang="fr-FR" dirty="0"/>
              <a:t>:</a:t>
            </a:r>
            <a:br>
              <a:rPr lang="fr-FR" dirty="0"/>
            </a:br>
            <a:endParaRPr lang="fr-FR" dirty="0" smtClean="0"/>
          </a:p>
          <a:p>
            <a:r>
              <a:rPr lang="fr-FR" dirty="0"/>
              <a:t>l</a:t>
            </a:r>
            <a:r>
              <a:rPr lang="fr-FR" dirty="0" smtClean="0"/>
              <a:t>es activités </a:t>
            </a:r>
            <a:r>
              <a:rPr lang="fr-FR" dirty="0"/>
              <a:t>professionnelles</a:t>
            </a:r>
            <a:r>
              <a:rPr lang="fr-FR" dirty="0" smtClean="0"/>
              <a:t>,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/>
              <a:t>l</a:t>
            </a:r>
            <a:r>
              <a:rPr lang="fr-FR" dirty="0" smtClean="0"/>
              <a:t>es tâches </a:t>
            </a:r>
            <a:r>
              <a:rPr lang="fr-FR" dirty="0"/>
              <a:t>professionnelles</a:t>
            </a:r>
            <a:r>
              <a:rPr lang="fr-FR" dirty="0" smtClean="0"/>
              <a:t>, </a:t>
            </a:r>
          </a:p>
          <a:p>
            <a:r>
              <a:rPr lang="fr-FR" dirty="0"/>
              <a:t>l</a:t>
            </a:r>
            <a:r>
              <a:rPr lang="fr-FR" dirty="0" smtClean="0"/>
              <a:t>'ensemble des compétences,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compétences </a:t>
            </a:r>
            <a:r>
              <a:rPr lang="fr-FR" dirty="0" smtClean="0"/>
              <a:t>détaillées,</a:t>
            </a:r>
          </a:p>
          <a:p>
            <a:r>
              <a:rPr lang="fr-FR" dirty="0" smtClean="0"/>
              <a:t>les </a:t>
            </a:r>
            <a:r>
              <a:rPr lang="fr-FR" dirty="0"/>
              <a:t>indicateurs de </a:t>
            </a:r>
            <a:r>
              <a:rPr lang="fr-FR" dirty="0" smtClean="0"/>
              <a:t>performance.</a:t>
            </a:r>
            <a:endParaRPr lang="fr-FR" dirty="0"/>
          </a:p>
          <a:p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Service payant :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Abonnement annuel : 100 € TTC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Abonnement diplôme annuel : 60 € TTC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 descr="CANOPE_NOIR_RV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3" y="4160001"/>
            <a:ext cx="2512123" cy="110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85579" y="2346908"/>
            <a:ext cx="7469870" cy="3199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67" y="2499159"/>
            <a:ext cx="1078322" cy="9124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168" y="2547827"/>
            <a:ext cx="954362" cy="8637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60" y="4131045"/>
            <a:ext cx="1030743" cy="8640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372" y="4087214"/>
            <a:ext cx="1008112" cy="9079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119" y="3442362"/>
            <a:ext cx="936104" cy="8757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864" y="2547489"/>
            <a:ext cx="966108" cy="8640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8049" y="3912681"/>
            <a:ext cx="916923" cy="86298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576992" y="3349461"/>
            <a:ext cx="175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Gestion des situations </a:t>
            </a:r>
          </a:p>
          <a:p>
            <a:pPr algn="ctr"/>
            <a:r>
              <a:rPr lang="fr-FR" sz="1200" dirty="0"/>
              <a:t>d</a:t>
            </a:r>
            <a:r>
              <a:rPr lang="fr-FR" sz="1200" dirty="0" smtClean="0"/>
              <a:t>e formation</a:t>
            </a:r>
          </a:p>
          <a:p>
            <a:pPr algn="ctr"/>
            <a:r>
              <a:rPr lang="fr-FR" sz="1200" dirty="0" smtClean="0"/>
              <a:t>en établissement 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949025" y="4933095"/>
            <a:ext cx="149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Gestion </a:t>
            </a:r>
          </a:p>
          <a:p>
            <a:pPr algn="ctr"/>
            <a:r>
              <a:rPr lang="fr-FR" sz="1200" dirty="0"/>
              <a:t>d</a:t>
            </a:r>
            <a:r>
              <a:rPr lang="fr-FR" sz="1200" dirty="0" smtClean="0"/>
              <a:t>es périodes</a:t>
            </a:r>
          </a:p>
          <a:p>
            <a:pPr algn="ctr"/>
            <a:r>
              <a:rPr lang="fr-FR" sz="1200" dirty="0"/>
              <a:t>e</a:t>
            </a:r>
            <a:r>
              <a:rPr lang="fr-FR" sz="1200" dirty="0" smtClean="0"/>
              <a:t>n entreprise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763332" y="4934205"/>
            <a:ext cx="149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Portfolios activités</a:t>
            </a:r>
          </a:p>
          <a:p>
            <a:pPr algn="ctr"/>
            <a:r>
              <a:rPr lang="fr-FR" sz="1200" dirty="0"/>
              <a:t>e</a:t>
            </a:r>
            <a:r>
              <a:rPr lang="fr-FR" sz="1200" dirty="0" smtClean="0"/>
              <a:t>n entreprise</a:t>
            </a:r>
          </a:p>
          <a:p>
            <a:pPr algn="ctr"/>
            <a:r>
              <a:rPr lang="fr-FR" sz="1200" dirty="0"/>
              <a:t>d</a:t>
            </a:r>
            <a:r>
              <a:rPr lang="fr-FR" sz="1200" dirty="0" smtClean="0"/>
              <a:t>es apprenants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657087" y="4318072"/>
            <a:ext cx="149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Tableau de bord</a:t>
            </a:r>
          </a:p>
          <a:p>
            <a:pPr algn="ctr"/>
            <a:r>
              <a:rPr lang="fr-FR" sz="1200" dirty="0" smtClean="0"/>
              <a:t>apprenants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427603" y="3339577"/>
            <a:ext cx="149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Bilans</a:t>
            </a:r>
          </a:p>
          <a:p>
            <a:pPr algn="ctr"/>
            <a:r>
              <a:rPr lang="fr-FR" sz="1200" dirty="0"/>
              <a:t>d</a:t>
            </a:r>
            <a:r>
              <a:rPr lang="fr-FR" sz="1200" dirty="0" smtClean="0"/>
              <a:t>es compétences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478449" y="4656999"/>
            <a:ext cx="1491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Attestations</a:t>
            </a:r>
          </a:p>
          <a:p>
            <a:pPr algn="ctr"/>
            <a:r>
              <a:rPr lang="fr-FR" sz="1200" dirty="0"/>
              <a:t>d</a:t>
            </a:r>
            <a:r>
              <a:rPr lang="fr-FR" sz="1200" dirty="0" smtClean="0"/>
              <a:t>es compétences</a:t>
            </a:r>
          </a:p>
          <a:p>
            <a:pPr algn="ctr"/>
            <a:r>
              <a:rPr lang="fr-FR" sz="1200" dirty="0"/>
              <a:t>p</a:t>
            </a:r>
            <a:r>
              <a:rPr lang="fr-FR" sz="1200" dirty="0" smtClean="0"/>
              <a:t>rofessionnelles</a:t>
            </a:r>
          </a:p>
          <a:p>
            <a:pPr algn="ctr"/>
            <a:r>
              <a:rPr lang="fr-FR" sz="1200" dirty="0" smtClean="0"/>
              <a:t>acquises</a:t>
            </a:r>
            <a:endParaRPr lang="fr-FR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884040" y="1172440"/>
            <a:ext cx="40796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établissement :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fr-FR" sz="1100" dirty="0" smtClean="0">
                <a:solidFill>
                  <a:srgbClr val="376092"/>
                </a:solidFill>
              </a:rPr>
              <a:t>Intégration </a:t>
            </a:r>
            <a:r>
              <a:rPr lang="fr-FR" sz="1100" dirty="0">
                <a:solidFill>
                  <a:srgbClr val="376092"/>
                </a:solidFill>
              </a:rPr>
              <a:t>de scénarios pédagogiques en regard du référentiel </a:t>
            </a:r>
            <a:endParaRPr lang="fr-FR" sz="1100" dirty="0" smtClean="0">
              <a:solidFill>
                <a:srgbClr val="376092"/>
              </a:solidFill>
            </a:endParaRPr>
          </a:p>
          <a:p>
            <a:r>
              <a:rPr lang="fr-FR" sz="1100" dirty="0" smtClean="0">
                <a:solidFill>
                  <a:srgbClr val="376092"/>
                </a:solidFill>
              </a:rPr>
              <a:t>      (</a:t>
            </a:r>
            <a:r>
              <a:rPr lang="fr-FR" sz="1100" dirty="0">
                <a:solidFill>
                  <a:srgbClr val="376092"/>
                </a:solidFill>
              </a:rPr>
              <a:t>possibilité de mutualisation des scénarios).</a:t>
            </a:r>
          </a:p>
          <a:p>
            <a:pPr marL="171450" indent="-171450">
              <a:buFont typeface="Arial"/>
              <a:buChar char="•"/>
            </a:pPr>
            <a:r>
              <a:rPr lang="fr-FR" sz="1100" dirty="0" smtClean="0">
                <a:solidFill>
                  <a:srgbClr val="376092"/>
                </a:solidFill>
              </a:rPr>
              <a:t>Création </a:t>
            </a:r>
            <a:r>
              <a:rPr lang="fr-FR" sz="1100" dirty="0">
                <a:solidFill>
                  <a:srgbClr val="376092"/>
                </a:solidFill>
              </a:rPr>
              <a:t>de situations de formation à partir des scénarios.</a:t>
            </a:r>
          </a:p>
          <a:p>
            <a:pPr marL="171450" indent="-171450">
              <a:buFont typeface="Arial"/>
              <a:buChar char="•"/>
            </a:pPr>
            <a:r>
              <a:rPr lang="fr-FR" sz="1100" dirty="0" smtClean="0">
                <a:solidFill>
                  <a:srgbClr val="376092"/>
                </a:solidFill>
              </a:rPr>
              <a:t>Évaluation </a:t>
            </a:r>
            <a:r>
              <a:rPr lang="fr-FR" sz="1100" dirty="0">
                <a:solidFill>
                  <a:srgbClr val="376092"/>
                </a:solidFill>
              </a:rPr>
              <a:t>du niveau de réussite des apprenants.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2130" y="2816894"/>
            <a:ext cx="381202" cy="19295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814" y="4472384"/>
            <a:ext cx="381202" cy="19295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4077" y="3825675"/>
            <a:ext cx="381202" cy="19295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3167" y="3485431"/>
            <a:ext cx="186944" cy="72008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719061" y="5604864"/>
            <a:ext cx="36004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>
                    <a:lumMod val="75000"/>
                  </a:schemeClr>
                </a:solidFill>
              </a:rPr>
              <a:t>En </a:t>
            </a: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entreprise :</a:t>
            </a:r>
            <a:endParaRPr lang="fr-FR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100" dirty="0">
                <a:solidFill>
                  <a:schemeClr val="accent2">
                    <a:lumMod val="75000"/>
                  </a:schemeClr>
                </a:solidFill>
              </a:rPr>
              <a:t>Suivi à distance de l'activité des apprenants en </a:t>
            </a:r>
            <a:endParaRPr lang="fr-FR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</a:rPr>
              <a:t>entreprise</a:t>
            </a:r>
            <a:r>
              <a:rPr lang="fr-FR" sz="1100" dirty="0">
                <a:solidFill>
                  <a:schemeClr val="accent2">
                    <a:lumMod val="75000"/>
                  </a:schemeClr>
                </a:solidFill>
              </a:rPr>
              <a:t>, élaboration des bilans entreprise </a:t>
            </a:r>
            <a:endParaRPr lang="fr-FR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</a:rPr>
              <a:t>et </a:t>
            </a:r>
            <a:r>
              <a:rPr lang="fr-FR" sz="1100" dirty="0">
                <a:solidFill>
                  <a:schemeClr val="accent2">
                    <a:lumMod val="75000"/>
                  </a:schemeClr>
                </a:solidFill>
              </a:rPr>
              <a:t>évaluation.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994868" y="5621394"/>
            <a:ext cx="4026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Formalisation et suivi du livret de compétences numérique.</a:t>
            </a:r>
          </a:p>
          <a:p>
            <a:pPr marL="171450" indent="-171450">
              <a:buFont typeface="Arial"/>
              <a:buChar char="•"/>
            </a:pPr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Élaboration et suivi des bilans de compétences des apprenants.</a:t>
            </a:r>
          </a:p>
          <a:p>
            <a:pPr marL="171450" indent="-171450">
              <a:buFont typeface="Arial"/>
              <a:buChar char="•"/>
            </a:pPr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Édition des attestations de compétences professionnelles acquises.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1640888" y="1474318"/>
            <a:ext cx="0" cy="1001163"/>
          </a:xfrm>
          <a:prstGeom prst="line">
            <a:avLst/>
          </a:prstGeom>
          <a:ln w="12700" cmpd="sng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640888" y="1474318"/>
            <a:ext cx="211286" cy="0"/>
          </a:xfrm>
          <a:prstGeom prst="line">
            <a:avLst/>
          </a:prstGeom>
          <a:ln w="12700" cmpd="sng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640888" y="5616323"/>
            <a:ext cx="0" cy="882622"/>
          </a:xfrm>
          <a:prstGeom prst="line">
            <a:avLst/>
          </a:prstGeom>
          <a:ln w="12700" cmpd="sng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672754" y="6498945"/>
            <a:ext cx="211286" cy="0"/>
          </a:xfrm>
          <a:prstGeom prst="line">
            <a:avLst/>
          </a:prstGeom>
          <a:ln w="12700" cmpd="sng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98270" y="5616323"/>
            <a:ext cx="0" cy="882622"/>
          </a:xfrm>
          <a:prstGeom prst="line">
            <a:avLst/>
          </a:prstGeom>
          <a:ln w="12700" cmpd="sng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028030" y="6498945"/>
            <a:ext cx="211286" cy="0"/>
          </a:xfrm>
          <a:prstGeom prst="line">
            <a:avLst/>
          </a:prstGeom>
          <a:ln w="12700" cmpd="sng">
            <a:solidFill>
              <a:srgbClr val="E46C0A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278808" y="2474259"/>
            <a:ext cx="2645722" cy="0"/>
          </a:xfrm>
          <a:prstGeom prst="line">
            <a:avLst/>
          </a:prstGeom>
          <a:ln w="12700" cmpd="sng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278808" y="2474259"/>
            <a:ext cx="0" cy="73568"/>
          </a:xfrm>
          <a:prstGeom prst="line">
            <a:avLst/>
          </a:prstGeom>
          <a:ln w="12700" cmpd="sng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924530" y="2474259"/>
            <a:ext cx="0" cy="73568"/>
          </a:xfrm>
          <a:prstGeom prst="line">
            <a:avLst/>
          </a:prstGeom>
          <a:ln w="12700" cmpd="sng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190133" y="5616323"/>
            <a:ext cx="2908918" cy="0"/>
          </a:xfrm>
          <a:prstGeom prst="line">
            <a:avLst/>
          </a:prstGeom>
          <a:ln w="12700" cmpd="sng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1194106" y="5506330"/>
            <a:ext cx="0" cy="109993"/>
          </a:xfrm>
          <a:prstGeom prst="line">
            <a:avLst/>
          </a:prstGeom>
          <a:ln w="12700" cmpd="sng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099051" y="5519233"/>
            <a:ext cx="0" cy="109993"/>
          </a:xfrm>
          <a:prstGeom prst="line">
            <a:avLst/>
          </a:prstGeom>
          <a:ln w="12700" cmpd="sng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883228" y="5622096"/>
            <a:ext cx="3086227" cy="0"/>
          </a:xfrm>
          <a:prstGeom prst="line">
            <a:avLst/>
          </a:prstGeom>
          <a:ln w="12700" cmpd="sng">
            <a:solidFill>
              <a:srgbClr val="E46C0A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882703" y="5506330"/>
            <a:ext cx="0" cy="128327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7961996" y="5487996"/>
            <a:ext cx="0" cy="128327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à coins arrondis 42"/>
          <p:cNvSpPr/>
          <p:nvPr/>
        </p:nvSpPr>
        <p:spPr>
          <a:xfrm>
            <a:off x="-793601" y="26131"/>
            <a:ext cx="9501496" cy="1019867"/>
          </a:xfrm>
          <a:prstGeom prst="roundRect">
            <a:avLst>
              <a:gd name="adj" fmla="val 50000"/>
            </a:avLst>
          </a:prstGeom>
          <a:solidFill>
            <a:srgbClr val="E23B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89281" y="-4994"/>
            <a:ext cx="7607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rgbClr val="FFFFFF"/>
                </a:solidFill>
              </a:rPr>
              <a:t>Pour l’enseignant</a:t>
            </a:r>
            <a:r>
              <a:rPr lang="fr-FR" sz="1400" b="1" dirty="0">
                <a:solidFill>
                  <a:srgbClr val="FFFFFF"/>
                </a:solidFill>
              </a:rPr>
              <a:t> </a:t>
            </a:r>
            <a:endParaRPr lang="fr-FR" sz="1400" b="1" dirty="0" smtClean="0">
              <a:solidFill>
                <a:srgbClr val="FFFFFF"/>
              </a:solidFill>
            </a:endParaRPr>
          </a:p>
          <a:p>
            <a:pPr lvl="0"/>
            <a:endParaRPr lang="fr-FR" sz="1400" b="1" dirty="0" smtClean="0">
              <a:solidFill>
                <a:srgbClr val="FFFFFF"/>
              </a:solidFill>
            </a:endParaRPr>
          </a:p>
          <a:p>
            <a:pPr lvl="0"/>
            <a:r>
              <a:rPr lang="fr-FR" sz="1400" b="1" dirty="0" smtClean="0"/>
              <a:t>&gt; Un </a:t>
            </a:r>
            <a:r>
              <a:rPr lang="fr-FR" sz="1400" b="1" dirty="0"/>
              <a:t>outil de pilotage du parcours de chaque </a:t>
            </a:r>
            <a:r>
              <a:rPr lang="fr-FR" sz="1400" b="1" dirty="0" smtClean="0"/>
              <a:t>apprenant</a:t>
            </a:r>
            <a:endParaRPr lang="fr-FR" sz="1400" dirty="0"/>
          </a:p>
          <a:p>
            <a:pPr lvl="0"/>
            <a:r>
              <a:rPr lang="fr-FR" sz="1400" b="1" dirty="0" smtClean="0"/>
              <a:t>&gt; Un </a:t>
            </a:r>
            <a:r>
              <a:rPr lang="fr-FR" sz="1400" b="1" dirty="0"/>
              <a:t>outil de partage et de communication : enseignants-tuteurs-apprenants-parents</a:t>
            </a:r>
            <a:endParaRPr lang="fr-FR" sz="1400" dirty="0"/>
          </a:p>
        </p:txBody>
      </p:sp>
      <p:sp>
        <p:nvSpPr>
          <p:cNvPr id="45" name="ZoneTexte 19"/>
          <p:cNvSpPr txBox="1"/>
          <p:nvPr/>
        </p:nvSpPr>
        <p:spPr>
          <a:xfrm>
            <a:off x="878257" y="3349460"/>
            <a:ext cx="168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 smtClean="0"/>
              <a:t>Gestion </a:t>
            </a:r>
          </a:p>
          <a:p>
            <a:pPr algn="ctr"/>
            <a:r>
              <a:rPr lang="fr-FR" sz="1200" dirty="0"/>
              <a:t>d</a:t>
            </a:r>
            <a:r>
              <a:rPr lang="fr-FR" sz="1200" dirty="0" smtClean="0"/>
              <a:t>es scénarios ou activités pédagogiques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947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-479404" y="72351"/>
            <a:ext cx="9115404" cy="1082930"/>
          </a:xfrm>
          <a:prstGeom prst="roundRect">
            <a:avLst>
              <a:gd name="adj" fmla="val 50000"/>
            </a:avLst>
          </a:prstGeom>
          <a:solidFill>
            <a:srgbClr val="E23B3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25896" y="-119"/>
            <a:ext cx="5872743" cy="115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Pour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l’apprenant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&gt; Gestion de son portfolio « Activités en entreprise »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&gt; Un espace de consultation de ses évaluations et de ses bilans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5800" y="1600199"/>
            <a:ext cx="7469870" cy="3100683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8" y="1700709"/>
            <a:ext cx="835462" cy="7753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00" y="2815333"/>
            <a:ext cx="824542" cy="7917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984" y="2131726"/>
            <a:ext cx="918673" cy="8635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528" y="2131726"/>
            <a:ext cx="930922" cy="86355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63747" y="2427832"/>
            <a:ext cx="1329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Mes évaluations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5107" y="3550000"/>
            <a:ext cx="202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 Mon portfolio  activités </a:t>
            </a:r>
          </a:p>
          <a:p>
            <a:pPr algn="ctr" defTabSz="457200"/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en entreprise 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94055" y="2995279"/>
            <a:ext cx="1491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Mon tableau de bord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59323" y="2992829"/>
            <a:ext cx="204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Mes bilans de compétences 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257" y="2275199"/>
            <a:ext cx="186944" cy="72008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6772" y="2522468"/>
            <a:ext cx="381202" cy="19295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3657" y="4253760"/>
            <a:ext cx="4275818" cy="2484000"/>
          </a:xfrm>
          <a:prstGeom prst="rect">
            <a:avLst/>
          </a:prstGeom>
          <a:ln w="3175" cmpd="sng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546" y="4105055"/>
            <a:ext cx="3869012" cy="2556000"/>
          </a:xfrm>
          <a:prstGeom prst="rect">
            <a:avLst/>
          </a:prstGeom>
          <a:ln w="3175" cmpd="sng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ZoneTexte 18"/>
          <p:cNvSpPr txBox="1"/>
          <p:nvPr/>
        </p:nvSpPr>
        <p:spPr>
          <a:xfrm>
            <a:off x="8432800" y="1483360"/>
            <a:ext cx="5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/>
                <a:hlinkClick r:id="rId10"/>
              </a:rPr>
              <a:t>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1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7901E"/>
                </a:solidFill>
              </a:rPr>
              <a:t>Les règles de choix</a:t>
            </a:r>
            <a:endParaRPr lang="fr-FR" dirty="0">
              <a:solidFill>
                <a:srgbClr val="F7901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876" y="1327312"/>
            <a:ext cx="8685928" cy="386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 choix de l’outil doit </a:t>
            </a:r>
            <a:r>
              <a:rPr lang="fr-FR" dirty="0" smtClean="0"/>
              <a:t>permettre de :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p</a:t>
            </a:r>
            <a:r>
              <a:rPr lang="fr-FR" dirty="0" smtClean="0"/>
              <a:t>ositionner l’étudiant dans son parcours de formation, </a:t>
            </a:r>
          </a:p>
          <a:p>
            <a:r>
              <a:rPr lang="fr-FR" dirty="0"/>
              <a:t>r</a:t>
            </a:r>
            <a:r>
              <a:rPr lang="fr-FR" dirty="0" smtClean="0"/>
              <a:t>endre compte de ses acquis,</a:t>
            </a:r>
          </a:p>
          <a:p>
            <a:r>
              <a:rPr lang="fr-FR" dirty="0" smtClean="0"/>
              <a:t>assurer une traçabilité et une transférabilité,</a:t>
            </a:r>
          </a:p>
          <a:p>
            <a:r>
              <a:rPr lang="fr-FR" dirty="0"/>
              <a:t>a</a:t>
            </a:r>
            <a:r>
              <a:rPr lang="fr-FR" dirty="0" smtClean="0"/>
              <a:t>ssurer la protection des données,</a:t>
            </a:r>
          </a:p>
          <a:p>
            <a:r>
              <a:rPr lang="fr-FR" dirty="0" smtClean="0"/>
              <a:t>aider l’enseignant dans le suivi de l’évaluation des compétences.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84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907" y="2829848"/>
            <a:ext cx="6191157" cy="833718"/>
          </a:xfrm>
        </p:spPr>
        <p:txBody>
          <a:bodyPr>
            <a:noAutofit/>
          </a:bodyPr>
          <a:lstStyle/>
          <a:p>
            <a:r>
              <a:rPr lang="fr-FR" sz="3600" dirty="0" smtClean="0"/>
              <a:t>À </a:t>
            </a:r>
            <a:r>
              <a:rPr lang="fr-FR" sz="3600" dirty="0" smtClean="0"/>
              <a:t>vous de choisir !</a:t>
            </a:r>
            <a:br>
              <a:rPr lang="fr-FR" sz="3600" dirty="0" smtClean="0"/>
            </a:b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4554" y="63822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C40B"/>
                </a:solidFill>
              </a:defRPr>
            </a:lvl1pPr>
          </a:lstStyle>
          <a:p>
            <a:fld id="{DAA8D581-0BE4-FA49-8057-B45DF45AA853}" type="slidenum">
              <a:rPr lang="en-US" smtClean="0">
                <a:solidFill>
                  <a:srgbClr val="FF6600"/>
                </a:solidFill>
              </a:rPr>
              <a:pPr/>
              <a:t>15</a:t>
            </a:fld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Image 2" descr="Capture d’écran 2017-01-14 à 19.3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98" y="2592666"/>
            <a:ext cx="1701800" cy="1611037"/>
          </a:xfrm>
          <a:prstGeom prst="rect">
            <a:avLst/>
          </a:prstGeom>
        </p:spPr>
      </p:pic>
      <p:pic>
        <p:nvPicPr>
          <p:cNvPr id="4" name="Image 3" descr="Capture d’écran 2017-01-14 à 19.3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21" y="514533"/>
            <a:ext cx="1742010" cy="1500532"/>
          </a:xfrm>
          <a:prstGeom prst="rect">
            <a:avLst/>
          </a:prstGeom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5"/>
          <a:stretch/>
        </p:blipFill>
        <p:spPr bwMode="auto">
          <a:xfrm>
            <a:off x="2134698" y="2738653"/>
            <a:ext cx="3482974" cy="323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1353" y="4675073"/>
            <a:ext cx="5658489" cy="1438648"/>
          </a:xfrm>
        </p:spPr>
        <p:txBody>
          <a:bodyPr>
            <a:noAutofit/>
          </a:bodyPr>
          <a:lstStyle/>
          <a:p>
            <a:r>
              <a:rPr lang="fr-FR" sz="4000" dirty="0"/>
              <a:t>Merci </a:t>
            </a:r>
            <a:r>
              <a:rPr lang="fr-FR" sz="3200" dirty="0"/>
              <a:t>à chacun(e) </a:t>
            </a:r>
            <a:br>
              <a:rPr lang="fr-FR" sz="3200" dirty="0"/>
            </a:br>
            <a:r>
              <a:rPr lang="fr-FR" sz="3200" dirty="0" smtClean="0"/>
              <a:t>de votre attention</a:t>
            </a:r>
            <a:endParaRPr lang="fr-FR" sz="3200" dirty="0"/>
          </a:p>
        </p:txBody>
      </p:sp>
      <p:pic>
        <p:nvPicPr>
          <p:cNvPr id="14" name="Image 13" descr="Capture d’écran 2017-01-14 à 19.39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29" y="1766920"/>
            <a:ext cx="3931838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32531" y="2740049"/>
            <a:ext cx="51828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6600"/>
                </a:solidFill>
              </a:rPr>
              <a:t>Outils de suivi des compétences</a:t>
            </a:r>
          </a:p>
          <a:p>
            <a:endParaRPr lang="fr-FR" sz="2400" dirty="0">
              <a:solidFill>
                <a:srgbClr val="FF6600"/>
              </a:solidFill>
            </a:endParaRPr>
          </a:p>
          <a:p>
            <a:pPr marL="285750" indent="-285750">
              <a:buClr>
                <a:srgbClr val="FFC40B"/>
              </a:buClr>
              <a:buFont typeface="Lucida Grande"/>
              <a:buChar char="■"/>
            </a:pPr>
            <a:r>
              <a:rPr lang="fr-FR" dirty="0" smtClean="0">
                <a:solidFill>
                  <a:srgbClr val="FFC40B"/>
                </a:solidFill>
              </a:rPr>
              <a:t>Objectifs</a:t>
            </a:r>
            <a:endParaRPr lang="fr-FR" dirty="0">
              <a:solidFill>
                <a:srgbClr val="FFC40B"/>
              </a:solidFill>
            </a:endParaRPr>
          </a:p>
          <a:p>
            <a:pPr marL="285750" indent="-285750">
              <a:buClr>
                <a:srgbClr val="FFC40B"/>
              </a:buClr>
              <a:buFont typeface="Lucida Grande"/>
              <a:buChar char="■"/>
            </a:pPr>
            <a:r>
              <a:rPr lang="fr-FR" dirty="0">
                <a:solidFill>
                  <a:srgbClr val="FFC40B"/>
                </a:solidFill>
              </a:rPr>
              <a:t>Les outils</a:t>
            </a:r>
          </a:p>
          <a:p>
            <a:pPr marL="285750" indent="-285750">
              <a:buClr>
                <a:srgbClr val="FFC40B"/>
              </a:buClr>
              <a:buFont typeface="Lucida Grande"/>
              <a:buChar char="■"/>
            </a:pPr>
            <a:r>
              <a:rPr lang="fr-FR" dirty="0">
                <a:solidFill>
                  <a:srgbClr val="FFC40B"/>
                </a:solidFill>
              </a:rPr>
              <a:t>Les règles de choix </a:t>
            </a:r>
          </a:p>
        </p:txBody>
      </p:sp>
      <p:pic>
        <p:nvPicPr>
          <p:cNvPr id="3" name="Image 2" descr="Capture d’écran 2017-01-14 à 19.46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33" y="629179"/>
            <a:ext cx="1449746" cy="1437407"/>
          </a:xfrm>
          <a:prstGeom prst="rect">
            <a:avLst/>
          </a:prstGeom>
        </p:spPr>
      </p:pic>
      <p:pic>
        <p:nvPicPr>
          <p:cNvPr id="5" name="Image 4" descr="Capture d’écran 2017-01-14 à 21.39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413" y="629179"/>
            <a:ext cx="1456074" cy="1437407"/>
          </a:xfrm>
          <a:prstGeom prst="rect">
            <a:avLst/>
          </a:prstGeom>
        </p:spPr>
      </p:pic>
      <p:pic>
        <p:nvPicPr>
          <p:cNvPr id="6" name="Image 5" descr="Capture d’écran 2017-01-14 à 19.41.0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40" y="620183"/>
            <a:ext cx="1441450" cy="1446403"/>
          </a:xfrm>
          <a:prstGeom prst="rect">
            <a:avLst/>
          </a:prstGeom>
        </p:spPr>
      </p:pic>
      <p:pic>
        <p:nvPicPr>
          <p:cNvPr id="7" name="Image 6" descr="Capture d’écran 2017-01-14 à 21.39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348" y="620183"/>
            <a:ext cx="1462406" cy="14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7901E"/>
                </a:solidFill>
              </a:rPr>
              <a:t>Objectifs</a:t>
            </a:r>
            <a:endParaRPr lang="fr-FR" dirty="0">
              <a:solidFill>
                <a:srgbClr val="F7901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Suivre l’évolution de l’acquisition de toutes les compétences  </a:t>
            </a:r>
          </a:p>
          <a:p>
            <a:r>
              <a:rPr lang="fr-FR" dirty="0"/>
              <a:t>Définir des situations d’évaluations avec des indicateurs détaillés</a:t>
            </a:r>
          </a:p>
          <a:p>
            <a:r>
              <a:rPr lang="fr-FR" dirty="0"/>
              <a:t>Faire des bilans intermédiaires </a:t>
            </a:r>
            <a:r>
              <a:rPr lang="fr-FR" dirty="0" smtClean="0"/>
              <a:t>individuels </a:t>
            </a:r>
            <a:r>
              <a:rPr lang="fr-FR" dirty="0"/>
              <a:t>et par groupe classe</a:t>
            </a:r>
          </a:p>
          <a:p>
            <a:r>
              <a:rPr lang="fr-FR" dirty="0"/>
              <a:t>Déterminer un état d’acquisition de chaque </a:t>
            </a:r>
            <a:r>
              <a:rPr lang="fr-FR" dirty="0" smtClean="0"/>
              <a:t>compétence</a:t>
            </a:r>
          </a:p>
        </p:txBody>
      </p:sp>
    </p:spTree>
    <p:extLst>
      <p:ext uri="{BB962C8B-B14F-4D97-AF65-F5344CB8AC3E}">
        <p14:creationId xmlns:p14="http://schemas.microsoft.com/office/powerpoint/2010/main" val="8237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7901E"/>
                </a:solidFill>
              </a:rPr>
              <a:t>Les outils</a:t>
            </a:r>
            <a:endParaRPr lang="fr-FR" dirty="0">
              <a:solidFill>
                <a:srgbClr val="F7901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876" y="1786336"/>
            <a:ext cx="7556313" cy="3860435"/>
          </a:xfrm>
        </p:spPr>
        <p:txBody>
          <a:bodyPr/>
          <a:lstStyle/>
          <a:p>
            <a:r>
              <a:rPr lang="fr-FR" dirty="0" smtClean="0"/>
              <a:t>Fichier Excel</a:t>
            </a:r>
            <a:endParaRPr lang="fr-FR" dirty="0"/>
          </a:p>
          <a:p>
            <a:r>
              <a:rPr lang="fr-FR" dirty="0"/>
              <a:t>Outil « libre » à adapter : </a:t>
            </a:r>
            <a:r>
              <a:rPr lang="fr-FR" dirty="0" smtClean="0"/>
              <a:t> Sacoche</a:t>
            </a:r>
            <a:endParaRPr lang="fr-FR" dirty="0"/>
          </a:p>
          <a:p>
            <a:r>
              <a:rPr lang="fr-FR" dirty="0"/>
              <a:t>Outil associé  au logiciel d’emploi du temps : </a:t>
            </a:r>
            <a:r>
              <a:rPr lang="fr-FR" dirty="0" smtClean="0"/>
              <a:t> </a:t>
            </a:r>
            <a:r>
              <a:rPr lang="fr-FR" dirty="0" err="1" smtClean="0"/>
              <a:t>Pronote</a:t>
            </a:r>
            <a:endParaRPr lang="fr-FR" dirty="0"/>
          </a:p>
          <a:p>
            <a:r>
              <a:rPr lang="fr-FR" dirty="0"/>
              <a:t>Outil « </a:t>
            </a:r>
            <a:r>
              <a:rPr lang="fr-FR" dirty="0" err="1" smtClean="0"/>
              <a:t>pré-programmé</a:t>
            </a:r>
            <a:r>
              <a:rPr lang="fr-FR" dirty="0"/>
              <a:t> » : </a:t>
            </a:r>
            <a:r>
              <a:rPr lang="fr-FR" dirty="0" smtClean="0"/>
              <a:t> CPRO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27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8955" y="2072217"/>
            <a:ext cx="3255264" cy="1162050"/>
          </a:xfrm>
        </p:spPr>
        <p:txBody>
          <a:bodyPr/>
          <a:lstStyle/>
          <a:p>
            <a:r>
              <a:rPr lang="fr-FR" dirty="0" smtClean="0"/>
              <a:t>Fichier Excel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2"/>
          <a:stretch/>
        </p:blipFill>
        <p:spPr bwMode="auto">
          <a:xfrm>
            <a:off x="2592899" y="843115"/>
            <a:ext cx="6551102" cy="410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8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8955" y="2072217"/>
            <a:ext cx="3255264" cy="1162050"/>
          </a:xfrm>
        </p:spPr>
        <p:txBody>
          <a:bodyPr/>
          <a:lstStyle/>
          <a:p>
            <a:r>
              <a:rPr lang="fr-FR" dirty="0" smtClean="0"/>
              <a:t>Sacoche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altLang="fr-FR" b="1" dirty="0" err="1">
                <a:solidFill>
                  <a:srgbClr val="0080FF"/>
                </a:solidFill>
              </a:rPr>
              <a:t>SAC</a:t>
            </a:r>
            <a:r>
              <a:rPr lang="fr-FR" altLang="fr-FR" dirty="0" err="1"/>
              <a:t>oche</a:t>
            </a:r>
            <a:r>
              <a:rPr lang="fr-FR" altLang="fr-FR" dirty="0"/>
              <a:t> signifie « </a:t>
            </a:r>
            <a:r>
              <a:rPr lang="fr-FR" altLang="fr-FR" b="1" dirty="0">
                <a:solidFill>
                  <a:srgbClr val="0080FF"/>
                </a:solidFill>
              </a:rPr>
              <a:t>S</a:t>
            </a:r>
            <a:r>
              <a:rPr lang="fr-FR" altLang="fr-FR" dirty="0"/>
              <a:t>uivi d'</a:t>
            </a:r>
            <a:r>
              <a:rPr lang="fr-FR" altLang="fr-FR" b="1" dirty="0">
                <a:solidFill>
                  <a:srgbClr val="0080FF"/>
                </a:solidFill>
              </a:rPr>
              <a:t>A</a:t>
            </a:r>
            <a:r>
              <a:rPr lang="fr-FR" altLang="fr-FR" dirty="0"/>
              <a:t>cquisition de </a:t>
            </a:r>
            <a:r>
              <a:rPr lang="fr-FR" altLang="fr-FR" b="1" dirty="0">
                <a:solidFill>
                  <a:srgbClr val="0080FF"/>
                </a:solidFill>
              </a:rPr>
              <a:t>C</a:t>
            </a:r>
            <a:r>
              <a:rPr lang="fr-FR" altLang="fr-FR" dirty="0"/>
              <a:t>ompétences »</a:t>
            </a:r>
          </a:p>
          <a:p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0819" y="738130"/>
            <a:ext cx="5166911" cy="4946574"/>
          </a:xfrm>
        </p:spPr>
        <p:txBody>
          <a:bodyPr/>
          <a:lstStyle/>
          <a:p>
            <a:r>
              <a:rPr lang="fr-FR" altLang="fr-FR" dirty="0" smtClean="0">
                <a:solidFill>
                  <a:schemeClr val="tx1"/>
                </a:solidFill>
              </a:rPr>
              <a:t>Conçu </a:t>
            </a:r>
            <a:r>
              <a:rPr lang="fr-FR" altLang="fr-FR" dirty="0">
                <a:solidFill>
                  <a:schemeClr val="tx1"/>
                </a:solidFill>
              </a:rPr>
              <a:t>par un professeur de mathématiques dans un collège en Gironde en </a:t>
            </a:r>
            <a:r>
              <a:rPr lang="fr-FR" altLang="fr-FR" dirty="0" smtClean="0">
                <a:solidFill>
                  <a:schemeClr val="tx1"/>
                </a:solidFill>
              </a:rPr>
              <a:t>2009</a:t>
            </a:r>
          </a:p>
          <a:p>
            <a:pPr marL="0" indent="0">
              <a:buNone/>
            </a:pPr>
            <a:r>
              <a:rPr lang="fr-FR" altLang="fr-FR" sz="1600" i="1" dirty="0" smtClean="0">
                <a:solidFill>
                  <a:schemeClr val="tx1"/>
                </a:solidFill>
              </a:rPr>
              <a:t>Avec </a:t>
            </a:r>
            <a:r>
              <a:rPr lang="fr-FR" altLang="fr-FR" sz="1600" i="1" dirty="0">
                <a:solidFill>
                  <a:schemeClr val="tx1"/>
                </a:solidFill>
              </a:rPr>
              <a:t>comme unique objectif initial d'avoir un outil permettant un suivi détaillé des acquisitions de chaque élève, accessible par chaque enseignant / élèves / parents concernés</a:t>
            </a:r>
          </a:p>
          <a:p>
            <a:endParaRPr lang="fr-FR" altLang="fr-FR" dirty="0">
              <a:solidFill>
                <a:schemeClr val="tx1"/>
              </a:solidFill>
            </a:endParaRPr>
          </a:p>
          <a:p>
            <a:r>
              <a:rPr lang="fr-FR" altLang="fr-FR" dirty="0" smtClean="0">
                <a:solidFill>
                  <a:schemeClr val="tx1"/>
                </a:solidFill>
              </a:rPr>
              <a:t>Diffusé </a:t>
            </a:r>
            <a:r>
              <a:rPr lang="fr-FR" altLang="fr-FR" dirty="0">
                <a:solidFill>
                  <a:schemeClr val="tx1"/>
                </a:solidFill>
              </a:rPr>
              <a:t>gratuitement</a:t>
            </a:r>
          </a:p>
          <a:p>
            <a:r>
              <a:rPr lang="fr-FR" altLang="fr-FR" dirty="0">
                <a:solidFill>
                  <a:schemeClr val="tx1"/>
                </a:solidFill>
              </a:rPr>
              <a:t>Utilisable en ligne, ou téléchargeable et installable sur </a:t>
            </a:r>
            <a:r>
              <a:rPr lang="fr-FR" altLang="fr-FR" dirty="0" smtClean="0">
                <a:solidFill>
                  <a:schemeClr val="tx1"/>
                </a:solidFill>
              </a:rPr>
              <a:t>réseau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2" y="4557943"/>
            <a:ext cx="2952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2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2" y="140533"/>
            <a:ext cx="8117407" cy="583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3133898" y="1273581"/>
            <a:ext cx="5727469" cy="4295946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Sacoche : bilan de compétences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6" y="789915"/>
            <a:ext cx="8956713" cy="54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4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8955" y="2235957"/>
            <a:ext cx="3255264" cy="1162050"/>
          </a:xfrm>
        </p:spPr>
        <p:txBody>
          <a:bodyPr/>
          <a:lstStyle/>
          <a:p>
            <a:r>
              <a:rPr lang="fr-FR" dirty="0" err="1" smtClean="0"/>
              <a:t>Pronote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67768" y="915526"/>
            <a:ext cx="5376231" cy="4144153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solidFill>
                  <a:schemeClr val="tx1"/>
                </a:solidFill>
              </a:rPr>
              <a:t>Outils de suivi des notes intégrant le suivi de l’acquisition de compétences après avoir renseigné (comme Sacoche) :</a:t>
            </a:r>
          </a:p>
          <a:p>
            <a:pPr algn="just"/>
            <a:endParaRPr lang="fr-FR" dirty="0" smtClean="0">
              <a:solidFill>
                <a:schemeClr val="tx1"/>
              </a:solidFill>
            </a:endParaRPr>
          </a:p>
          <a:p>
            <a:pPr marL="228600" lvl="1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  <a:sym typeface="Wingdings"/>
              </a:rPr>
              <a:t> </a:t>
            </a:r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>
                <a:solidFill>
                  <a:schemeClr val="tx1"/>
                </a:solidFill>
              </a:rPr>
              <a:t>compétences du référentiel,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sym typeface="Wingdings"/>
              </a:rPr>
              <a:t>  </a:t>
            </a:r>
            <a:r>
              <a:rPr lang="fr-FR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>
                <a:solidFill>
                  <a:schemeClr val="tx1"/>
                </a:solidFill>
              </a:rPr>
              <a:t>situations d</a:t>
            </a:r>
            <a:r>
              <a:rPr lang="fr-FR" dirty="0" smtClean="0">
                <a:solidFill>
                  <a:schemeClr val="tx1"/>
                </a:solidFill>
              </a:rPr>
              <a:t>’évaluation,</a:t>
            </a:r>
          </a:p>
          <a:p>
            <a:pPr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Service payant</a:t>
            </a:r>
          </a:p>
          <a:p>
            <a:pPr marL="0" indent="0" algn="just">
              <a:buNone/>
            </a:pPr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4" y="4273640"/>
            <a:ext cx="1910968" cy="62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0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4035</TotalTime>
  <Words>552</Words>
  <Application>Microsoft Office PowerPoint</Application>
  <PresentationFormat>Affichage à l'écran (4:3)</PresentationFormat>
  <Paragraphs>160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Lucida Grande</vt:lpstr>
      <vt:lpstr>Rockwell</vt:lpstr>
      <vt:lpstr>Wingdings</vt:lpstr>
      <vt:lpstr>Avantage</vt:lpstr>
      <vt:lpstr>Présentation PowerPoint</vt:lpstr>
      <vt:lpstr>Présentation PowerPoint</vt:lpstr>
      <vt:lpstr>Objectifs</vt:lpstr>
      <vt:lpstr>Les outils</vt:lpstr>
      <vt:lpstr>Fichier Excel</vt:lpstr>
      <vt:lpstr>Sacoche</vt:lpstr>
      <vt:lpstr>Présentation PowerPoint</vt:lpstr>
      <vt:lpstr>Sacoche : bilan de compétences</vt:lpstr>
      <vt:lpstr>Pronote</vt:lpstr>
      <vt:lpstr>Présentation PowerPoint</vt:lpstr>
      <vt:lpstr>CPRO</vt:lpstr>
      <vt:lpstr>Présentation PowerPoint</vt:lpstr>
      <vt:lpstr>Présentation PowerPoint</vt:lpstr>
      <vt:lpstr>Les règles de choix</vt:lpstr>
      <vt:lpstr>À vous de choisir !  </vt:lpstr>
      <vt:lpstr>Merci à chacun(e) 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</dc:creator>
  <cp:lastModifiedBy>Jean-Luc Massey</cp:lastModifiedBy>
  <cp:revision>473</cp:revision>
  <cp:lastPrinted>2016-12-12T15:39:05Z</cp:lastPrinted>
  <dcterms:created xsi:type="dcterms:W3CDTF">2016-11-23T17:04:32Z</dcterms:created>
  <dcterms:modified xsi:type="dcterms:W3CDTF">2017-03-22T06:55:23Z</dcterms:modified>
</cp:coreProperties>
</file>