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6"/>
  </p:notesMasterIdLst>
  <p:handoutMasterIdLst>
    <p:handoutMasterId r:id="rId27"/>
  </p:handoutMasterIdLst>
  <p:sldIdLst>
    <p:sldId id="256" r:id="rId3"/>
    <p:sldId id="257" r:id="rId4"/>
    <p:sldId id="440" r:id="rId5"/>
    <p:sldId id="442" r:id="rId6"/>
    <p:sldId id="458" r:id="rId7"/>
    <p:sldId id="436" r:id="rId8"/>
    <p:sldId id="445" r:id="rId9"/>
    <p:sldId id="447" r:id="rId10"/>
    <p:sldId id="438" r:id="rId11"/>
    <p:sldId id="448" r:id="rId12"/>
    <p:sldId id="444" r:id="rId13"/>
    <p:sldId id="446" r:id="rId14"/>
    <p:sldId id="450" r:id="rId15"/>
    <p:sldId id="449" r:id="rId16"/>
    <p:sldId id="451" r:id="rId17"/>
    <p:sldId id="456" r:id="rId18"/>
    <p:sldId id="452" r:id="rId19"/>
    <p:sldId id="453" r:id="rId20"/>
    <p:sldId id="455" r:id="rId21"/>
    <p:sldId id="454" r:id="rId22"/>
    <p:sldId id="439" r:id="rId23"/>
    <p:sldId id="443"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Luc Massey" initials="JM" lastIdx="1" clrIdx="0">
    <p:extLst>
      <p:ext uri="{19B8F6BF-5375-455C-9EA6-DF929625EA0E}">
        <p15:presenceInfo xmlns:p15="http://schemas.microsoft.com/office/powerpoint/2012/main" userId="Jean-Luc Mass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ACBFD8"/>
    <a:srgbClr val="E9BAE3"/>
    <a:srgbClr val="E7EAF1"/>
    <a:srgbClr val="CBD3E1"/>
    <a:srgbClr val="DEEEF8"/>
    <a:srgbClr val="EAE8EA"/>
    <a:srgbClr val="FF6600"/>
    <a:srgbClr val="336699"/>
    <a:srgbClr val="003366"/>
    <a:srgbClr val="0332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2" autoAdjust="0"/>
    <p:restoredTop sz="85317" autoAdjust="0"/>
  </p:normalViewPr>
  <p:slideViewPr>
    <p:cSldViewPr snapToGrid="0" snapToObjects="1">
      <p:cViewPr varScale="1">
        <p:scale>
          <a:sx n="85" d="100"/>
          <a:sy n="85" d="100"/>
        </p:scale>
        <p:origin x="654" y="2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7640"/>
    </p:cViewPr>
  </p:sorterViewPr>
  <p:notesViewPr>
    <p:cSldViewPr snapToGrid="0" snapToObjects="1">
      <p:cViewPr varScale="1">
        <p:scale>
          <a:sx n="75" d="100"/>
          <a:sy n="75" d="100"/>
        </p:scale>
        <p:origin x="228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1F9F2E-0739-604D-A36C-A912005F805A}" type="datetimeFigureOut">
              <a:rPr lang="fr-FR" smtClean="0"/>
              <a:t>22/03/2017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63DD46-3D98-594B-95E1-E62DC6C4CDC5}" type="slidenum">
              <a:rPr lang="fr-FR" smtClean="0"/>
              <a:t>‹N°›</a:t>
            </a:fld>
            <a:endParaRPr lang="fr-FR"/>
          </a:p>
        </p:txBody>
      </p:sp>
    </p:spTree>
    <p:extLst>
      <p:ext uri="{BB962C8B-B14F-4D97-AF65-F5344CB8AC3E}">
        <p14:creationId xmlns:p14="http://schemas.microsoft.com/office/powerpoint/2010/main" val="425873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F745B-3C59-B940-8B25-CDB714969F3B}" type="datetimeFigureOut">
              <a:rPr lang="fr-FR" smtClean="0"/>
              <a:t>22/03/2017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40091-759D-C342-B57E-51E1F6BECBDA}" type="slidenum">
              <a:rPr lang="fr-FR" smtClean="0"/>
              <a:t>‹N°›</a:t>
            </a:fld>
            <a:endParaRPr lang="fr-FR"/>
          </a:p>
        </p:txBody>
      </p:sp>
    </p:spTree>
    <p:extLst>
      <p:ext uri="{BB962C8B-B14F-4D97-AF65-F5344CB8AC3E}">
        <p14:creationId xmlns:p14="http://schemas.microsoft.com/office/powerpoint/2010/main" val="1467165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a:t>
            </a:fld>
            <a:endParaRPr lang="fr-FR"/>
          </a:p>
        </p:txBody>
      </p:sp>
    </p:spTree>
    <p:extLst>
      <p:ext uri="{BB962C8B-B14F-4D97-AF65-F5344CB8AC3E}">
        <p14:creationId xmlns:p14="http://schemas.microsoft.com/office/powerpoint/2010/main" val="414955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réaliser les différentes tâches, il sera fait appel</a:t>
            </a:r>
            <a:r>
              <a:rPr lang="fr-FR" baseline="0" dirty="0" smtClean="0"/>
              <a:t> à certaines compétences plus qu’à d’autres.</a:t>
            </a:r>
          </a:p>
          <a:p>
            <a:r>
              <a:rPr lang="fr-FR" baseline="0" dirty="0" smtClean="0"/>
              <a:t>La compétences principale est « cotée » à 3 puis la secondaire à 2.</a:t>
            </a:r>
          </a:p>
          <a:p>
            <a:r>
              <a:rPr lang="fr-FR" baseline="0" dirty="0" smtClean="0"/>
              <a:t>Cela n’empêche pas de faire appel à d’autres compétences même si </a:t>
            </a:r>
            <a:r>
              <a:rPr lang="fr-FR" i="1" baseline="0" dirty="0" smtClean="0"/>
              <a:t>in fine </a:t>
            </a:r>
            <a:r>
              <a:rPr lang="fr-FR" baseline="0" dirty="0" smtClean="0"/>
              <a:t>elles ne seront pas évaluées lors de la réalisation de la tâche.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11</a:t>
            </a:fld>
            <a:endParaRPr lang="fr-FR"/>
          </a:p>
        </p:txBody>
      </p:sp>
    </p:spTree>
    <p:extLst>
      <p:ext uri="{BB962C8B-B14F-4D97-AF65-F5344CB8AC3E}">
        <p14:creationId xmlns:p14="http://schemas.microsoft.com/office/powerpoint/2010/main" val="390862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8 grands domaines de savoirs dont 4 en professionnel.</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12</a:t>
            </a:fld>
            <a:endParaRPr lang="fr-FR"/>
          </a:p>
        </p:txBody>
      </p:sp>
    </p:spTree>
    <p:extLst>
      <p:ext uri="{BB962C8B-B14F-4D97-AF65-F5344CB8AC3E}">
        <p14:creationId xmlns:p14="http://schemas.microsoft.com/office/powerpoint/2010/main" val="401840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Les </a:t>
            </a:r>
            <a:r>
              <a:rPr lang="fr-FR" dirty="0" smtClean="0"/>
              <a:t>4 grands domaines professionnels</a:t>
            </a:r>
            <a:r>
              <a:rPr lang="fr-FR" baseline="0" dirty="0" smtClean="0"/>
              <a:t> détaillés en 20 domaines.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13</a:t>
            </a:fld>
            <a:endParaRPr lang="fr-FR"/>
          </a:p>
        </p:txBody>
      </p:sp>
    </p:spTree>
    <p:extLst>
      <p:ext uri="{BB962C8B-B14F-4D97-AF65-F5344CB8AC3E}">
        <p14:creationId xmlns:p14="http://schemas.microsoft.com/office/powerpoint/2010/main" val="34154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Chaque savoir</a:t>
            </a:r>
            <a:r>
              <a:rPr lang="fr-FR" baseline="0" dirty="0" smtClean="0"/>
              <a:t> est présenté de la même manière :</a:t>
            </a:r>
          </a:p>
          <a:p>
            <a:pPr marL="171450" indent="-171450">
              <a:buFontTx/>
              <a:buChar char="-"/>
            </a:pPr>
            <a:r>
              <a:rPr lang="fr-FR" baseline="0" dirty="0" smtClean="0"/>
              <a:t>Un encart de mise en situation</a:t>
            </a:r>
          </a:p>
          <a:p>
            <a:pPr marL="171450" indent="-171450">
              <a:buFontTx/>
              <a:buChar char="-"/>
            </a:pPr>
            <a:r>
              <a:rPr lang="fr-FR" baseline="0" dirty="0" smtClean="0"/>
              <a:t>Les savoirs et connaissances à faire acquérir aux étudiants</a:t>
            </a:r>
          </a:p>
          <a:p>
            <a:pPr marL="171450" indent="-171450">
              <a:buFontTx/>
              <a:buChar char="-"/>
            </a:pPr>
            <a:r>
              <a:rPr lang="fr-FR" baseline="0" dirty="0" smtClean="0"/>
              <a:t>Le niveau exigible en fin de formation (penser progressivité des apprentissages)</a:t>
            </a:r>
          </a:p>
          <a:p>
            <a:pPr marL="171450" indent="-171450">
              <a:buFontTx/>
              <a:buChar char="-"/>
            </a:pPr>
            <a:r>
              <a:rPr lang="fr-FR" baseline="0" dirty="0" smtClean="0"/>
              <a:t>Des commentaires précisant soit des mises en œuvre, soit des modalités…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14</a:t>
            </a:fld>
            <a:endParaRPr lang="fr-FR"/>
          </a:p>
        </p:txBody>
      </p:sp>
    </p:spTree>
    <p:extLst>
      <p:ext uri="{BB962C8B-B14F-4D97-AF65-F5344CB8AC3E}">
        <p14:creationId xmlns:p14="http://schemas.microsoft.com/office/powerpoint/2010/main" val="133315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Tableau</a:t>
            </a:r>
            <a:r>
              <a:rPr lang="fr-FR" baseline="0" dirty="0" smtClean="0"/>
              <a:t> mettant en relation les savoirs et les compétences.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15</a:t>
            </a:fld>
            <a:endParaRPr lang="fr-FR"/>
          </a:p>
        </p:txBody>
      </p:sp>
    </p:spTree>
    <p:extLst>
      <p:ext uri="{BB962C8B-B14F-4D97-AF65-F5344CB8AC3E}">
        <p14:creationId xmlns:p14="http://schemas.microsoft.com/office/powerpoint/2010/main" val="364732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a:t>
            </a:r>
            <a:r>
              <a:rPr lang="fr-FR" dirty="0" err="1" smtClean="0"/>
              <a:t>LVE</a:t>
            </a:r>
            <a:r>
              <a:rPr lang="fr-FR" dirty="0" smtClean="0"/>
              <a:t> obligatoire est l’anglais !</a:t>
            </a:r>
          </a:p>
          <a:p>
            <a:r>
              <a:rPr lang="fr-FR" sz="1200" kern="1200" dirty="0" smtClean="0">
                <a:solidFill>
                  <a:schemeClr val="tx1"/>
                </a:solidFill>
                <a:effectLst/>
                <a:latin typeface="+mn-lt"/>
                <a:ea typeface="+mn-ea"/>
                <a:cs typeface="+mn-cs"/>
              </a:rPr>
              <a:t>1 Les horaires tiennent compte de 8 semaines de stage en milieu professionnel.</a:t>
            </a:r>
          </a:p>
          <a:p>
            <a:r>
              <a:rPr lang="fr-FR" sz="1200" kern="1200" dirty="0" smtClean="0">
                <a:solidFill>
                  <a:schemeClr val="tx1"/>
                </a:solidFill>
                <a:effectLst/>
                <a:latin typeface="+mn-lt"/>
                <a:ea typeface="+mn-ea"/>
                <a:cs typeface="+mn-cs"/>
              </a:rPr>
              <a:t>2 a : cours en division entière, b : travaux dirigés ou pratiques de laboratoire, c : travaux pratiques d’atelier ou projet.</a:t>
            </a:r>
          </a:p>
          <a:p>
            <a:r>
              <a:rPr lang="fr-FR" sz="1200" kern="1200" dirty="0" smtClean="0">
                <a:solidFill>
                  <a:schemeClr val="tx1"/>
                </a:solidFill>
                <a:effectLst/>
                <a:latin typeface="+mn-lt"/>
                <a:ea typeface="+mn-ea"/>
                <a:cs typeface="+mn-cs"/>
              </a:rPr>
              <a:t>3 L'horaire annuel est donné à titre indicatif.</a:t>
            </a:r>
          </a:p>
          <a:p>
            <a:r>
              <a:rPr lang="fr-FR" sz="1200" kern="1200" dirty="0" smtClean="0">
                <a:solidFill>
                  <a:schemeClr val="tx1"/>
                </a:solidFill>
                <a:effectLst/>
                <a:latin typeface="+mn-lt"/>
                <a:ea typeface="+mn-ea"/>
                <a:cs typeface="+mn-cs"/>
              </a:rPr>
              <a:t>4 Dont 1,5 heure d’enseignements professionnels </a:t>
            </a:r>
            <a:r>
              <a:rPr lang="fr-FR" sz="1200" kern="1200" dirty="0" err="1" smtClean="0">
                <a:solidFill>
                  <a:schemeClr val="tx1"/>
                </a:solidFill>
                <a:effectLst/>
                <a:latin typeface="+mn-lt"/>
                <a:ea typeface="+mn-ea"/>
                <a:cs typeface="+mn-cs"/>
              </a:rPr>
              <a:t>STI</a:t>
            </a:r>
            <a:r>
              <a:rPr lang="fr-FR" sz="1200" kern="1200" dirty="0" smtClean="0">
                <a:solidFill>
                  <a:schemeClr val="tx1"/>
                </a:solidFill>
                <a:effectLst/>
                <a:latin typeface="+mn-lt"/>
                <a:ea typeface="+mn-ea"/>
                <a:cs typeface="+mn-cs"/>
              </a:rPr>
              <a:t> et généraux associés en </a:t>
            </a:r>
            <a:r>
              <a:rPr lang="fr-FR" sz="1200" kern="1200" dirty="0" err="1" smtClean="0">
                <a:solidFill>
                  <a:schemeClr val="tx1"/>
                </a:solidFill>
                <a:effectLst/>
                <a:latin typeface="+mn-lt"/>
                <a:ea typeface="+mn-ea"/>
                <a:cs typeface="+mn-cs"/>
              </a:rPr>
              <a:t>co</a:t>
            </a:r>
            <a:r>
              <a:rPr lang="fr-FR" sz="1200" kern="1200" dirty="0" smtClean="0">
                <a:solidFill>
                  <a:schemeClr val="tx1"/>
                </a:solidFill>
                <a:effectLst/>
                <a:latin typeface="+mn-lt"/>
                <a:ea typeface="+mn-ea"/>
                <a:cs typeface="+mn-cs"/>
              </a:rPr>
              <a:t>-intervention.</a:t>
            </a:r>
          </a:p>
          <a:p>
            <a:r>
              <a:rPr lang="fr-FR" sz="1200" kern="1200" dirty="0" smtClean="0">
                <a:solidFill>
                  <a:schemeClr val="tx1"/>
                </a:solidFill>
                <a:effectLst/>
                <a:latin typeface="+mn-lt"/>
                <a:ea typeface="+mn-ea"/>
                <a:cs typeface="+mn-cs"/>
              </a:rPr>
              <a:t>5 Pris en charge par deux enseignants </a:t>
            </a:r>
            <a:r>
              <a:rPr lang="fr-FR" sz="1200" kern="1200" dirty="0" err="1" smtClean="0">
                <a:solidFill>
                  <a:schemeClr val="tx1"/>
                </a:solidFill>
                <a:effectLst/>
                <a:latin typeface="+mn-lt"/>
                <a:ea typeface="+mn-ea"/>
                <a:cs typeface="+mn-cs"/>
              </a:rPr>
              <a:t>STI</a:t>
            </a:r>
            <a:r>
              <a:rPr lang="fr-FR" sz="1200" kern="1200" dirty="0" smtClean="0">
                <a:solidFill>
                  <a:schemeClr val="tx1"/>
                </a:solidFill>
                <a:effectLst/>
                <a:latin typeface="+mn-lt"/>
                <a:ea typeface="+mn-ea"/>
                <a:cs typeface="+mn-cs"/>
              </a:rPr>
              <a:t> et anglais (1 heure par semaine, pouvant être annualisée).</a:t>
            </a:r>
          </a:p>
          <a:p>
            <a:r>
              <a:rPr lang="fr-FR" sz="1200" kern="1200" dirty="0" smtClean="0">
                <a:solidFill>
                  <a:schemeClr val="tx1"/>
                </a:solidFill>
                <a:effectLst/>
                <a:latin typeface="+mn-lt"/>
                <a:ea typeface="+mn-ea"/>
                <a:cs typeface="+mn-cs"/>
              </a:rPr>
              <a:t>6 Pris en charge par deux enseignants de mathématiques et </a:t>
            </a:r>
            <a:r>
              <a:rPr lang="fr-FR" sz="1200" kern="1200" dirty="0" err="1" smtClean="0">
                <a:solidFill>
                  <a:schemeClr val="tx1"/>
                </a:solidFill>
                <a:effectLst/>
                <a:latin typeface="+mn-lt"/>
                <a:ea typeface="+mn-ea"/>
                <a:cs typeface="+mn-cs"/>
              </a:rPr>
              <a:t>STI</a:t>
            </a:r>
            <a:r>
              <a:rPr lang="fr-FR" sz="1200" kern="1200" dirty="0" smtClean="0">
                <a:solidFill>
                  <a:schemeClr val="tx1"/>
                </a:solidFill>
                <a:effectLst/>
                <a:latin typeface="+mn-lt"/>
                <a:ea typeface="+mn-ea"/>
                <a:cs typeface="+mn-cs"/>
              </a:rPr>
              <a:t> (0,5 heure par semaine, pouvant être annualisée).</a:t>
            </a:r>
          </a:p>
          <a:p>
            <a:r>
              <a:rPr lang="fr-FR" sz="1200" kern="1200" dirty="0" smtClean="0">
                <a:solidFill>
                  <a:schemeClr val="tx1"/>
                </a:solidFill>
                <a:effectLst/>
                <a:latin typeface="+mn-lt"/>
                <a:ea typeface="+mn-ea"/>
                <a:cs typeface="+mn-cs"/>
              </a:rPr>
              <a:t>7 En première année une part significative de l’horaire d’accompagnement personnalisé est consacrée à une maîtrise des fondamentaux en mathématiques. L’horaire hebdomadaire (1,5 h) peut être annualisé.</a:t>
            </a:r>
          </a:p>
          <a:p>
            <a:r>
              <a:rPr lang="fr-FR" sz="1200" kern="1200" dirty="0" smtClean="0">
                <a:solidFill>
                  <a:schemeClr val="tx1"/>
                </a:solidFill>
                <a:effectLst/>
                <a:latin typeface="+mn-lt"/>
                <a:ea typeface="+mn-ea"/>
                <a:cs typeface="+mn-cs"/>
              </a:rPr>
              <a:t>8 En deuxième année, une part significative de l’horaire d’accompagnement personnalisé est consacrée, pour les étudiants concernés, à un approfondissement des disciplines scientifiques en vue d’une poursuite d’étude. L’horaire hebdomadaire (1,5 h) peut être annualisé.</a:t>
            </a:r>
          </a:p>
          <a:p>
            <a:r>
              <a:rPr lang="fr-FR" sz="1200" kern="1200" dirty="0" smtClean="0">
                <a:solidFill>
                  <a:schemeClr val="tx1"/>
                </a:solidFill>
                <a:effectLst/>
                <a:latin typeface="+mn-lt"/>
                <a:ea typeface="+mn-ea"/>
                <a:cs typeface="+mn-cs"/>
              </a:rPr>
              <a:t>9 Les horaires d’accompagnement personnalisé de première et deuxième année peuvent être cumulés sur le cycle de 2 ans et répartis différemment, en fonction du projet pédagogique validé au niveau de l’établissement.</a:t>
            </a:r>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16</a:t>
            </a:fld>
            <a:endParaRPr lang="fr-FR"/>
          </a:p>
        </p:txBody>
      </p:sp>
    </p:spTree>
    <p:extLst>
      <p:ext uri="{BB962C8B-B14F-4D97-AF65-F5344CB8AC3E}">
        <p14:creationId xmlns:p14="http://schemas.microsoft.com/office/powerpoint/2010/main" val="3321856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règlementation impose aux centres de formation professionnelle continue une</a:t>
            </a:r>
            <a:r>
              <a:rPr lang="fr-FR" baseline="0" dirty="0" smtClean="0"/>
              <a:t> épreuve écrite qui doit se retrouver dans les autres cas de figure. Le choix a été porté sur l’épreuve E4.</a:t>
            </a:r>
          </a:p>
          <a:p>
            <a:r>
              <a:rPr lang="fr-FR" baseline="0" dirty="0" smtClean="0"/>
              <a:t>La règlementation impose également 3 épreuves ponctuelles et pour s’aligner avec les autres STS pour lesquelles </a:t>
            </a:r>
            <a:r>
              <a:rPr lang="fr-FR" baseline="0" dirty="0" err="1" smtClean="0"/>
              <a:t>CGE</a:t>
            </a:r>
            <a:r>
              <a:rPr lang="fr-FR" baseline="0" dirty="0" smtClean="0"/>
              <a:t>, </a:t>
            </a:r>
            <a:r>
              <a:rPr lang="fr-FR" baseline="0" dirty="0" err="1" smtClean="0"/>
              <a:t>LVE</a:t>
            </a:r>
            <a:r>
              <a:rPr lang="fr-FR" baseline="0" dirty="0" smtClean="0"/>
              <a:t>, maths et PC sont déjà définies (</a:t>
            </a:r>
            <a:r>
              <a:rPr lang="fr-FR" baseline="0" dirty="0" err="1" smtClean="0"/>
              <a:t>CGE</a:t>
            </a:r>
            <a:r>
              <a:rPr lang="fr-FR" baseline="0" dirty="0" smtClean="0"/>
              <a:t> en ponctuel écrit, </a:t>
            </a:r>
            <a:r>
              <a:rPr lang="fr-FR" baseline="0" dirty="0" err="1" smtClean="0"/>
              <a:t>LVE</a:t>
            </a:r>
            <a:r>
              <a:rPr lang="fr-FR" baseline="0" dirty="0" smtClean="0"/>
              <a:t>, maths et PC 2 situations en </a:t>
            </a:r>
            <a:r>
              <a:rPr lang="fr-FR" baseline="0" dirty="0" err="1" smtClean="0"/>
              <a:t>CCF</a:t>
            </a:r>
            <a:r>
              <a:rPr lang="fr-FR" baseline="0" dirty="0" smtClean="0"/>
              <a:t>), on retrouve donc </a:t>
            </a:r>
            <a:r>
              <a:rPr lang="fr-FR" baseline="0" dirty="0" err="1" smtClean="0"/>
              <a:t>CGE</a:t>
            </a:r>
            <a:r>
              <a:rPr lang="fr-FR" baseline="0" dirty="0" smtClean="0"/>
              <a:t> en ponctuel écrit, E4 comme précisé plus haut et le choix a donc porté sur E6 en ponctuel.</a:t>
            </a:r>
          </a:p>
          <a:p>
            <a:r>
              <a:rPr lang="fr-FR" baseline="0" dirty="0" smtClean="0"/>
              <a:t>Définitions des épreuves plus tard dans la journée.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17</a:t>
            </a:fld>
            <a:endParaRPr lang="fr-FR"/>
          </a:p>
        </p:txBody>
      </p:sp>
    </p:spTree>
    <p:extLst>
      <p:ext uri="{BB962C8B-B14F-4D97-AF65-F5344CB8AC3E}">
        <p14:creationId xmlns:p14="http://schemas.microsoft.com/office/powerpoint/2010/main" val="385418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définition des épreuves s’appuie sur le tableau de mise en relation des</a:t>
            </a:r>
            <a:r>
              <a:rPr lang="fr-FR" baseline="0" dirty="0" smtClean="0"/>
              <a:t> activités et des compétences.</a:t>
            </a:r>
          </a:p>
          <a:p>
            <a:r>
              <a:rPr lang="fr-FR" baseline="0" dirty="0" smtClean="0"/>
              <a:t>Important : une compétence ne peut être évaluée qu’une seule fois pour l’obtention du diplôme !</a:t>
            </a:r>
          </a:p>
          <a:p>
            <a:r>
              <a:rPr lang="fr-FR" baseline="0" dirty="0" smtClean="0"/>
              <a:t>Pour faire simple : par regroupement de valeurs à « 3 », des groupes de « tâches-compétences » ont été réalisés permettant l’évaluation desdites compétences ; tout en sachant qu’il peut être fait appel à d’autres compétences dans ces épreuves mais sans qu’elles soient évaluées.</a:t>
            </a:r>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18</a:t>
            </a:fld>
            <a:endParaRPr lang="fr-FR"/>
          </a:p>
        </p:txBody>
      </p:sp>
    </p:spTree>
    <p:extLst>
      <p:ext uri="{BB962C8B-B14F-4D97-AF65-F5344CB8AC3E}">
        <p14:creationId xmlns:p14="http://schemas.microsoft.com/office/powerpoint/2010/main" val="384708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diapositive présente l’imbrication des épreuves et la répartition des compétences évaluées.</a:t>
            </a:r>
          </a:p>
          <a:p>
            <a:r>
              <a:rPr lang="fr-FR" dirty="0" smtClean="0"/>
              <a:t>De façon synthétique, l’aspect « diagnostic » de la formation correspondant à l’activité 1 « effectuer un diagnostic » est évalué en E4 et E51</a:t>
            </a:r>
            <a:r>
              <a:rPr lang="fr-FR" baseline="0" dirty="0" smtClean="0"/>
              <a:t> pour un coefficient total de 5+3 soit 8 sur un total de 25.</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L’épreuve E5 comporte 2 sous-épreuves E51 « réalisation d’un diagnostic » en </a:t>
            </a:r>
            <a:r>
              <a:rPr lang="fr-FR" baseline="0" dirty="0" err="1" smtClean="0"/>
              <a:t>CCF</a:t>
            </a:r>
            <a:r>
              <a:rPr lang="fr-FR" baseline="0" dirty="0" smtClean="0"/>
              <a:t> et E52 « </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Organisation et réalisation d’une intervention » également en </a:t>
            </a:r>
            <a:r>
              <a:rPr lang="fr-FR" sz="1200" dirty="0" err="1" smtClean="0">
                <a:effectLst/>
                <a:latin typeface="Calibri" panose="020F0502020204030204" pitchFamily="34" charset="0"/>
                <a:ea typeface="Calibri" panose="020F0502020204030204" pitchFamily="34" charset="0"/>
                <a:cs typeface="Times New Roman" panose="02020603050405020304" pitchFamily="18" charset="0"/>
              </a:rPr>
              <a:t>CCF</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fr-FR" baseline="0" dirty="0" smtClean="0"/>
          </a:p>
          <a:p>
            <a:r>
              <a:rPr lang="fr-FR" baseline="0" dirty="0" smtClean="0"/>
              <a:t>Dans E52, l’intervention pèse pour 5/25.</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L’épreuve E6 porte sur</a:t>
            </a:r>
            <a:r>
              <a:rPr lang="fr-FR" baseline="0" dirty="0" smtClean="0"/>
              <a:t> les aspects « communication technique » et non technique « pure ». Les compétences évaluées lors de cette épreuves sont « </a:t>
            </a:r>
            <a:r>
              <a:rPr lang="fr-FR" sz="1200" b="0" i="0" u="none" strike="noStrike" kern="1200" baseline="0" dirty="0" smtClean="0">
                <a:solidFill>
                  <a:schemeClr val="tx1"/>
                </a:solidFill>
                <a:latin typeface="+mn-lt"/>
                <a:ea typeface="+mn-ea"/>
                <a:cs typeface="+mn-cs"/>
              </a:rPr>
              <a:t>Échanger en interne et en externe avec un tiers y compris en langue anglaise » et « Réaliser un document professionnel », bien entendu en appui sur des activités professionnelles.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De fait, le projet permet de travailler et de développer des compétences professionnelles qui seront évaluées dans les épreuves E4 et E5 alors que la présentation des résultats entrera dans la validation de l’unité U6.</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Total des coefficients des enseignements professionnels 16/25.</a:t>
            </a: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smtClean="0">
                <a:solidFill>
                  <a:schemeClr val="tx1"/>
                </a:solidFill>
                <a:latin typeface="+mn-lt"/>
                <a:ea typeface="+mn-ea"/>
                <a:cs typeface="+mn-cs"/>
              </a:rPr>
              <a:t>Détail </a:t>
            </a:r>
            <a:r>
              <a:rPr lang="fr-FR" sz="1200" b="0" i="0" u="none" strike="noStrike" kern="1200" baseline="0" dirty="0" smtClean="0">
                <a:solidFill>
                  <a:schemeClr val="tx1"/>
                </a:solidFill>
                <a:latin typeface="+mn-lt"/>
                <a:ea typeface="+mn-ea"/>
                <a:cs typeface="+mn-cs"/>
              </a:rPr>
              <a:t>de ces épreuves plus tard dans </a:t>
            </a:r>
            <a:r>
              <a:rPr lang="fr-FR" sz="1200" b="0" i="0" u="none" strike="noStrike" kern="1200" baseline="0" smtClean="0">
                <a:solidFill>
                  <a:schemeClr val="tx1"/>
                </a:solidFill>
                <a:latin typeface="+mn-lt"/>
                <a:ea typeface="+mn-ea"/>
                <a:cs typeface="+mn-cs"/>
              </a:rPr>
              <a:t>la journée.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19</a:t>
            </a:fld>
            <a:endParaRPr lang="fr-FR"/>
          </a:p>
        </p:txBody>
      </p:sp>
    </p:spTree>
    <p:extLst>
      <p:ext uri="{BB962C8B-B14F-4D97-AF65-F5344CB8AC3E}">
        <p14:creationId xmlns:p14="http://schemas.microsoft.com/office/powerpoint/2010/main" val="2520587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NOTA </a:t>
            </a:r>
            <a:r>
              <a:rPr lang="fr-FR" sz="1200" kern="1200" dirty="0" smtClean="0">
                <a:solidFill>
                  <a:schemeClr val="tx1"/>
                </a:solidFill>
                <a:effectLst/>
                <a:latin typeface="+mn-lt"/>
                <a:ea typeface="+mn-ea"/>
                <a:cs typeface="+mn-cs"/>
              </a:rPr>
              <a:t>: Ce tableau n’a de valeur qu’en termes d’équivalence d’épreuves entre l’ancien diplôme et le nouveau pendant la phase transitoire où certains candidats peuvent garder le bénéfice de dispense de certaines épreuves. En aucun cas il ne signifie une correspondance point par point entre les contenus d’épreuves.</a:t>
            </a:r>
          </a:p>
          <a:p>
            <a:r>
              <a:rPr lang="fr-FR" sz="1200" kern="1200" dirty="0" smtClean="0">
                <a:solidFill>
                  <a:schemeClr val="tx1"/>
                </a:solidFill>
                <a:effectLst/>
                <a:latin typeface="+mn-lt"/>
                <a:ea typeface="+mn-ea"/>
                <a:cs typeface="+mn-cs"/>
              </a:rPr>
              <a:t>Les candidats redoublants qui n’ont pas choisi l’anglais en LV1 pourront conserver la langue qu’ils ont choisie pendant cinq ans.</a:t>
            </a:r>
          </a:p>
          <a:p>
            <a:r>
              <a:rPr lang="fr-FR" sz="1200" kern="1200" dirty="0" smtClean="0">
                <a:solidFill>
                  <a:schemeClr val="tx1"/>
                </a:solidFill>
                <a:effectLst/>
                <a:latin typeface="+mn-lt"/>
                <a:ea typeface="+mn-ea"/>
                <a:cs typeface="+mn-cs"/>
              </a:rPr>
              <a:t>* Un candidat bénéficiant d’une ou plusieurs des unités U51, U52 et U62 de l’ancien diplôme peut conserver la meilleure de ses notes et la reporter sur l’unité U6 du nouveau diplôme.</a:t>
            </a:r>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20</a:t>
            </a:fld>
            <a:endParaRPr lang="fr-FR"/>
          </a:p>
        </p:txBody>
      </p:sp>
    </p:spTree>
    <p:extLst>
      <p:ext uri="{BB962C8B-B14F-4D97-AF65-F5344CB8AC3E}">
        <p14:creationId xmlns:p14="http://schemas.microsoft.com/office/powerpoint/2010/main" val="59907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L’anglais est clairement demandé par les professionnels en plus d’être demandé dans tous les BTS rénovés.</a:t>
            </a:r>
          </a:p>
          <a:p>
            <a:endParaRPr lang="fr-FR" dirty="0" smtClean="0"/>
          </a:p>
          <a:p>
            <a:r>
              <a:rPr lang="fr-FR" dirty="0" smtClean="0"/>
              <a:t>Réel</a:t>
            </a:r>
            <a:r>
              <a:rPr lang="fr-FR" baseline="0" dirty="0" smtClean="0"/>
              <a:t> continuum de formation avec des éléments en plus et des approfondissements.</a:t>
            </a:r>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3</a:t>
            </a:fld>
            <a:endParaRPr lang="fr-FR"/>
          </a:p>
        </p:txBody>
      </p:sp>
    </p:spTree>
    <p:extLst>
      <p:ext uri="{BB962C8B-B14F-4D97-AF65-F5344CB8AC3E}">
        <p14:creationId xmlns:p14="http://schemas.microsoft.com/office/powerpoint/2010/main" val="2217440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derniers étudiants du </a:t>
            </a:r>
            <a:r>
              <a:rPr lang="fr-FR" dirty="0" err="1" smtClean="0"/>
              <a:t>MAVETPM</a:t>
            </a:r>
            <a:r>
              <a:rPr lang="fr-FR" dirty="0" smtClean="0"/>
              <a:t> sont entrés</a:t>
            </a:r>
            <a:r>
              <a:rPr lang="fr-FR" baseline="0" dirty="0" smtClean="0"/>
              <a:t> en formation en septembre dernier et en septembre prochain, entrée en formation des étudiants qui vont préparer le nouveau MMCM.</a:t>
            </a:r>
          </a:p>
          <a:p>
            <a:r>
              <a:rPr lang="fr-FR" baseline="0" dirty="0" smtClean="0"/>
              <a:t>Dernière session du BTS </a:t>
            </a:r>
            <a:r>
              <a:rPr lang="fr-FR" baseline="0" dirty="0" err="1" smtClean="0"/>
              <a:t>MAVETPM</a:t>
            </a:r>
            <a:r>
              <a:rPr lang="fr-FR" baseline="0" dirty="0" smtClean="0"/>
              <a:t> en 2018 et première session du BTS MMCM en 2019.</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21</a:t>
            </a:fld>
            <a:endParaRPr lang="fr-FR"/>
          </a:p>
        </p:txBody>
      </p:sp>
    </p:spTree>
    <p:extLst>
      <p:ext uri="{BB962C8B-B14F-4D97-AF65-F5344CB8AC3E}">
        <p14:creationId xmlns:p14="http://schemas.microsoft.com/office/powerpoint/2010/main" val="129676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Nécessité de penser</a:t>
            </a:r>
            <a:r>
              <a:rPr lang="fr-FR" baseline="0" dirty="0" smtClean="0"/>
              <a:t> la formation par compétences et d’en assurer le suivi. Des outils seront présentés durant la journée.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Un </a:t>
            </a:r>
            <a:r>
              <a:rPr lang="fr-FR" sz="1200" b="1" kern="1200" dirty="0" smtClean="0">
                <a:solidFill>
                  <a:schemeClr val="tx1"/>
                </a:solidFill>
                <a:effectLst/>
                <a:latin typeface="+mn-lt"/>
                <a:ea typeface="+mn-ea"/>
                <a:cs typeface="+mn-cs"/>
              </a:rPr>
              <a:t>stage de découverte </a:t>
            </a:r>
            <a:r>
              <a:rPr lang="fr-FR" sz="1200" b="0" kern="1200" dirty="0" smtClean="0">
                <a:solidFill>
                  <a:schemeClr val="tx1"/>
                </a:solidFill>
                <a:effectLst/>
                <a:latin typeface="+mn-lt"/>
                <a:ea typeface="+mn-ea"/>
                <a:cs typeface="+mn-cs"/>
              </a:rPr>
              <a:t>est proposé, exclusivement aux étudiants détenteurs d’un baccalauréat général, technologique ou d’un baccalauréat professionnel d’un autre champ, situé chronologiquement lors du premier semestre de la première année (il pourra se dérouler en partie sur des vacances scolaires) et d’une durée de deux semaines. Il permet de les immerger dans l’entreprise et de mieux cerner l’environnement professionnel propre au BTS MMCM. </a:t>
            </a:r>
            <a:r>
              <a:rPr lang="fr-FR" sz="1200" b="0" u="sng" kern="1200" dirty="0" smtClean="0">
                <a:solidFill>
                  <a:schemeClr val="tx1"/>
                </a:solidFill>
                <a:effectLst/>
                <a:latin typeface="+mn-lt"/>
                <a:ea typeface="+mn-ea"/>
                <a:cs typeface="+mn-cs"/>
              </a:rPr>
              <a:t>Pas d’évaluation</a:t>
            </a:r>
            <a:r>
              <a:rPr lang="fr-FR" sz="1200" b="0" u="sng" kern="1200" baseline="0" dirty="0" smtClean="0">
                <a:solidFill>
                  <a:schemeClr val="tx1"/>
                </a:solidFill>
                <a:effectLst/>
                <a:latin typeface="+mn-lt"/>
                <a:ea typeface="+mn-ea"/>
                <a:cs typeface="+mn-cs"/>
              </a:rPr>
              <a:t> certificative</a:t>
            </a:r>
            <a:r>
              <a:rPr lang="fr-FR" sz="1200" b="0" kern="1200" baseline="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Le </a:t>
            </a:r>
            <a:r>
              <a:rPr lang="fr-FR" sz="1200" b="1" kern="1200" dirty="0" smtClean="0">
                <a:solidFill>
                  <a:schemeClr val="tx1"/>
                </a:solidFill>
                <a:effectLst/>
                <a:latin typeface="+mn-lt"/>
                <a:ea typeface="+mn-ea"/>
                <a:cs typeface="+mn-cs"/>
              </a:rPr>
              <a:t>stage métier obligatoire ou période en entreprise </a:t>
            </a:r>
            <a:r>
              <a:rPr lang="fr-FR" sz="1200" b="0" kern="1200" dirty="0" smtClean="0">
                <a:solidFill>
                  <a:schemeClr val="tx1"/>
                </a:solidFill>
                <a:effectLst/>
                <a:latin typeface="+mn-lt"/>
                <a:ea typeface="+mn-ea"/>
                <a:cs typeface="+mn-cs"/>
              </a:rPr>
              <a:t>permet au futur technicien supérieur de prendre la mesure des </a:t>
            </a:r>
            <a:r>
              <a:rPr lang="fr-FR" sz="1200" b="0" u="sng" kern="1200" dirty="0" smtClean="0">
                <a:solidFill>
                  <a:schemeClr val="tx1"/>
                </a:solidFill>
                <a:effectLst/>
                <a:latin typeface="+mn-lt"/>
                <a:ea typeface="+mn-ea"/>
                <a:cs typeface="+mn-cs"/>
              </a:rPr>
              <a:t>réalités techniques et économiques </a:t>
            </a:r>
            <a:r>
              <a:rPr lang="fr-FR" sz="1200" b="0" kern="1200" dirty="0" smtClean="0">
                <a:solidFill>
                  <a:schemeClr val="tx1"/>
                </a:solidFill>
                <a:effectLst/>
                <a:latin typeface="+mn-lt"/>
                <a:ea typeface="+mn-ea"/>
                <a:cs typeface="+mn-cs"/>
              </a:rPr>
              <a:t>de l’entreprise et de construire et développer des compétences dans un contexte professionnel.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Les activités menées lors de ce stage permettront aux apprenants de monter en compétences</a:t>
            </a:r>
            <a:r>
              <a:rPr lang="fr-FR" sz="1200" b="0" kern="1200" baseline="0" dirty="0" smtClean="0">
                <a:solidFill>
                  <a:schemeClr val="tx1"/>
                </a:solidFill>
                <a:effectLst/>
                <a:latin typeface="+mn-lt"/>
                <a:ea typeface="+mn-ea"/>
                <a:cs typeface="+mn-cs"/>
              </a:rPr>
              <a:t> ; dont l’évolution sera attestée par un outil de suivi.</a:t>
            </a:r>
            <a:endParaRPr lang="fr-FR"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À l’occasion de ce stage, une ou plusieurs études seront identifiées afin de servir de problématique pour l’épreuve E6.</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22</a:t>
            </a:fld>
            <a:endParaRPr lang="fr-FR"/>
          </a:p>
        </p:txBody>
      </p:sp>
    </p:spTree>
    <p:extLst>
      <p:ext uri="{BB962C8B-B14F-4D97-AF65-F5344CB8AC3E}">
        <p14:creationId xmlns:p14="http://schemas.microsoft.com/office/powerpoint/2010/main" val="190274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proximités avec le référentiel de </a:t>
            </a:r>
            <a:r>
              <a:rPr lang="fr-FR" dirty="0" err="1" smtClean="0"/>
              <a:t>TSMA</a:t>
            </a:r>
            <a:r>
              <a:rPr lang="fr-FR" dirty="0" smtClean="0"/>
              <a:t> mais avec des spécificités de chacun permettant quelques enseignements en commun mais pas tous !</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4</a:t>
            </a:fld>
            <a:endParaRPr lang="fr-FR"/>
          </a:p>
        </p:txBody>
      </p:sp>
    </p:spTree>
    <p:extLst>
      <p:ext uri="{BB962C8B-B14F-4D97-AF65-F5344CB8AC3E}">
        <p14:creationId xmlns:p14="http://schemas.microsoft.com/office/powerpoint/2010/main" val="247739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proximités avec le référentiel de MV mais avec des spécificités de chacun permettant quelques enseignements en commun mais pas tous !</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a:t>
            </a:fld>
            <a:endParaRPr lang="fr-FR"/>
          </a:p>
        </p:txBody>
      </p:sp>
    </p:spTree>
    <p:extLst>
      <p:ext uri="{BB962C8B-B14F-4D97-AF65-F5344CB8AC3E}">
        <p14:creationId xmlns:p14="http://schemas.microsoft.com/office/powerpoint/2010/main" val="329182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ne s’agit donc pas d’un toilettage ni d’une </a:t>
            </a:r>
            <a:r>
              <a:rPr lang="fr-FR" dirty="0" err="1" smtClean="0"/>
              <a:t>ré-écriture</a:t>
            </a:r>
            <a:r>
              <a:rPr lang="fr-FR" dirty="0" smtClean="0"/>
              <a:t> mais de l’écriture d’un nouveau référentiel !</a:t>
            </a:r>
          </a:p>
          <a:p>
            <a:r>
              <a:rPr lang="fr-FR" dirty="0" smtClean="0"/>
              <a:t>Disparition ou forte diminution de</a:t>
            </a:r>
            <a:r>
              <a:rPr lang="fr-FR" baseline="0" dirty="0" smtClean="0"/>
              <a:t> certains points ; apparition de nouvelles missions tout en conservant – autant que faire se peut – une forte dimension maintenance (analyse, diagnostic, intervention…).</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6</a:t>
            </a:fld>
            <a:endParaRPr lang="fr-FR"/>
          </a:p>
        </p:txBody>
      </p:sp>
    </p:spTree>
    <p:extLst>
      <p:ext uri="{BB962C8B-B14F-4D97-AF65-F5344CB8AC3E}">
        <p14:creationId xmlns:p14="http://schemas.microsoft.com/office/powerpoint/2010/main" val="197008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activités qui</a:t>
            </a:r>
            <a:r>
              <a:rPr lang="fr-FR" baseline="0" dirty="0" smtClean="0"/>
              <a:t> se déclinent en 15 tâches professionnelles.</a:t>
            </a:r>
          </a:p>
          <a:p>
            <a:r>
              <a:rPr lang="fr-FR" baseline="0" dirty="0" smtClean="0"/>
              <a:t>Pas de hiérarchie ni d’écriture « chronologique » dans ces tâches.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7</a:t>
            </a:fld>
            <a:endParaRPr lang="fr-FR"/>
          </a:p>
        </p:txBody>
      </p:sp>
    </p:spTree>
    <p:extLst>
      <p:ext uri="{BB962C8B-B14F-4D97-AF65-F5344CB8AC3E}">
        <p14:creationId xmlns:p14="http://schemas.microsoft.com/office/powerpoint/2010/main" val="288382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Chaque tâche est décrite par une ou plusieurs phrases et le résultat attendu est précisé.</a:t>
            </a:r>
          </a:p>
          <a:p>
            <a:r>
              <a:rPr lang="fr-FR" dirty="0" smtClean="0"/>
              <a:t>Le niveau d’autonomie est précisé par une échelle allant du niveau 1 (« apprécier une réalisation » aucune aptitude à participer à l’activité) au niveau 4 (« réaliser une activité complexe » autonomie et prise de décision)</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8</a:t>
            </a:fld>
            <a:endParaRPr lang="fr-FR"/>
          </a:p>
        </p:txBody>
      </p:sp>
    </p:spTree>
    <p:extLst>
      <p:ext uri="{BB962C8B-B14F-4D97-AF65-F5344CB8AC3E}">
        <p14:creationId xmlns:p14="http://schemas.microsoft.com/office/powerpoint/2010/main" val="155826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activités découlent 5 « grandes compétences » elles-mêmes</a:t>
            </a:r>
            <a:r>
              <a:rPr lang="fr-FR" baseline="0" dirty="0" smtClean="0"/>
              <a:t> décomposées en 12 « sous-compétences ».</a:t>
            </a:r>
          </a:p>
          <a:p>
            <a:r>
              <a:rPr lang="fr-FR" baseline="0" dirty="0" smtClean="0"/>
              <a:t>Compétence : ensemble de savoirs, savoir-être et savoir-faire à mettre en œuvre pour réaliser de nouveaux apprentissages dans un contexte donné.</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9</a:t>
            </a:fld>
            <a:endParaRPr lang="fr-FR"/>
          </a:p>
        </p:txBody>
      </p:sp>
    </p:spTree>
    <p:extLst>
      <p:ext uri="{BB962C8B-B14F-4D97-AF65-F5344CB8AC3E}">
        <p14:creationId xmlns:p14="http://schemas.microsoft.com/office/powerpoint/2010/main" val="30588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Chaque « sous-compétence</a:t>
            </a:r>
            <a:r>
              <a:rPr lang="fr-FR" baseline="0" dirty="0" smtClean="0"/>
              <a:t> » est définie grâce à plusieurs entrées :</a:t>
            </a:r>
          </a:p>
          <a:p>
            <a:pPr marL="171450" indent="-171450">
              <a:buFontTx/>
              <a:buChar char="-"/>
            </a:pPr>
            <a:r>
              <a:rPr lang="fr-FR" baseline="0" dirty="0" smtClean="0"/>
              <a:t>Les données : elles précisent les éléments à fournir au technicien (ou à l’étudiant) pour réaliser la tâche. Il peut s’agir de documentation, de matériel, d’outils…</a:t>
            </a:r>
          </a:p>
          <a:p>
            <a:pPr marL="171450" indent="-171450">
              <a:buFontTx/>
              <a:buChar char="-"/>
            </a:pPr>
            <a:r>
              <a:rPr lang="fr-FR" baseline="0" dirty="0" smtClean="0"/>
              <a:t>Les compétences détaillées qui précisent le ou les attendus</a:t>
            </a:r>
          </a:p>
          <a:p>
            <a:pPr marL="171450" indent="-171450">
              <a:buFontTx/>
              <a:buChar char="-"/>
            </a:pPr>
            <a:r>
              <a:rPr lang="fr-FR" baseline="0" dirty="0" smtClean="0"/>
              <a:t>Les indicateurs de performances</a:t>
            </a:r>
          </a:p>
          <a:p>
            <a:pPr marL="171450" indent="-171450">
              <a:buFontTx/>
              <a:buChar char="-"/>
            </a:pPr>
            <a:r>
              <a:rPr lang="fr-FR" baseline="0" dirty="0" smtClean="0"/>
              <a:t>Les savoirs associés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10</a:t>
            </a:fld>
            <a:endParaRPr lang="fr-FR"/>
          </a:p>
        </p:txBody>
      </p:sp>
    </p:spTree>
    <p:extLst>
      <p:ext uri="{BB962C8B-B14F-4D97-AF65-F5344CB8AC3E}">
        <p14:creationId xmlns:p14="http://schemas.microsoft.com/office/powerpoint/2010/main" val="40891420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282575" y="228599"/>
            <a:ext cx="4496936" cy="4213335"/>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Rectangle 12"/>
          <p:cNvSpPr/>
          <p:nvPr userDrawn="1"/>
        </p:nvSpPr>
        <p:spPr>
          <a:xfrm>
            <a:off x="560891" y="536392"/>
            <a:ext cx="515133" cy="5044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4" name="Image 3" descr="Capture d’écran 2017-01-14 à 19.40.35.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1199" y="2377442"/>
            <a:ext cx="1801446" cy="2070734"/>
          </a:xfrm>
          <a:prstGeom prst="rect">
            <a:avLst/>
          </a:prstGeom>
        </p:spPr>
      </p:pic>
      <p:pic>
        <p:nvPicPr>
          <p:cNvPr id="9" name="Image 8" descr="Capture d’écran 2017-01-14 à 19.41.00.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93751" y="2377442"/>
            <a:ext cx="2057399" cy="2064493"/>
          </a:xfrm>
          <a:prstGeom prst="rect">
            <a:avLst/>
          </a:prstGeom>
        </p:spPr>
      </p:pic>
      <p:pic>
        <p:nvPicPr>
          <p:cNvPr id="12" name="Image 11" descr="Capture d’écran 2017-01-14 à 19.40.18.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61200" y="228599"/>
            <a:ext cx="1808628" cy="2047243"/>
          </a:xfrm>
          <a:prstGeom prst="rect">
            <a:avLst/>
          </a:prstGeom>
        </p:spPr>
      </p:pic>
      <p:pic>
        <p:nvPicPr>
          <p:cNvPr id="14" name="Image 13" descr="Capture d’écran 2017-01-14 à 19.49.03.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893750" y="228602"/>
            <a:ext cx="2053211" cy="2047241"/>
          </a:xfrm>
          <a:prstGeom prst="rect">
            <a:avLst/>
          </a:prstGeom>
        </p:spPr>
      </p:pic>
      <p:pic>
        <p:nvPicPr>
          <p:cNvPr id="15" name="Image 14" descr="Baseline 3MTPM Bleue.pdf"/>
          <p:cNvPicPr>
            <a:picLocks noChangeAspect="1"/>
          </p:cNvPicPr>
          <p:nvPr userDrawn="1"/>
        </p:nvPicPr>
        <p:blipFill rotWithShape="1">
          <a:blip r:embed="rId6" cstate="screen">
            <a:extLst>
              <a:ext uri="{28A0092B-C50C-407E-A947-70E740481C1C}">
                <a14:useLocalDpi xmlns:a14="http://schemas.microsoft.com/office/drawing/2010/main"/>
              </a:ext>
            </a:extLst>
          </a:blip>
          <a:srcRect t="37536" b="36827"/>
          <a:stretch/>
        </p:blipFill>
        <p:spPr>
          <a:xfrm>
            <a:off x="4518594" y="5905317"/>
            <a:ext cx="4344051" cy="558801"/>
          </a:xfrm>
          <a:prstGeom prst="rect">
            <a:avLst/>
          </a:prstGeom>
        </p:spPr>
      </p:pic>
      <p:sp>
        <p:nvSpPr>
          <p:cNvPr id="16" name="Date Placeholder 3"/>
          <p:cNvSpPr txBox="1">
            <a:spLocks/>
          </p:cNvSpPr>
          <p:nvPr userDrawn="1"/>
        </p:nvSpPr>
        <p:spPr>
          <a:xfrm>
            <a:off x="5283202" y="5532545"/>
            <a:ext cx="2261659" cy="365125"/>
          </a:xfrm>
          <a:prstGeom prst="rect">
            <a:avLst/>
          </a:prstGeom>
        </p:spPr>
        <p:txBody>
          <a:bodyPr/>
          <a:lstStyle>
            <a:defPPr>
              <a:defRPr lang="en-US"/>
            </a:defPPr>
            <a:lvl1pPr marL="0" algn="l" defTabSz="914400" rtl="0" eaLnBrk="1" latinLnBrk="0" hangingPunct="1">
              <a:defRPr sz="18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smtClean="0">
                <a:solidFill>
                  <a:srgbClr val="F7901E"/>
                </a:solidFill>
              </a:rPr>
              <a:t>16 mars 2017</a:t>
            </a:r>
            <a:endParaRPr lang="en-US" sz="1800" dirty="0">
              <a:solidFill>
                <a:srgbClr val="F7901E"/>
              </a:solidFill>
            </a:endParaRPr>
          </a:p>
        </p:txBody>
      </p:sp>
      <p:sp>
        <p:nvSpPr>
          <p:cNvPr id="11" name="Sous-titre 2"/>
          <p:cNvSpPr>
            <a:spLocks noGrp="1"/>
          </p:cNvSpPr>
          <p:nvPr>
            <p:ph type="subTitle" idx="1" hasCustomPrompt="1"/>
          </p:nvPr>
        </p:nvSpPr>
        <p:spPr>
          <a:xfrm>
            <a:off x="4518594" y="4695277"/>
            <a:ext cx="4348086" cy="905932"/>
          </a:xfrm>
        </p:spPr>
        <p:txBody>
          <a:bodyPr>
            <a:noAutofit/>
          </a:bodyPr>
          <a:lstStyle>
            <a:lvl1pPr marL="0" indent="0">
              <a:buFontTx/>
              <a:buNone/>
              <a:defRPr/>
            </a:lvl1pPr>
          </a:lstStyle>
          <a:p>
            <a:r>
              <a:rPr lang="fr-FR" sz="4000" dirty="0" smtClean="0">
                <a:solidFill>
                  <a:schemeClr val="accent5"/>
                </a:solidFill>
              </a:rPr>
              <a:t>PNF </a:t>
            </a:r>
            <a:r>
              <a:rPr lang="fr-FR" sz="4000" b="1" dirty="0" smtClean="0">
                <a:solidFill>
                  <a:schemeClr val="accent5"/>
                </a:solidFill>
              </a:rPr>
              <a:t>BTS MMCM</a:t>
            </a:r>
            <a:endParaRPr lang="fr-FR" sz="4000" b="1" dirty="0">
              <a:solidFill>
                <a:schemeClr val="accent5"/>
              </a:solidFill>
            </a:endParaRPr>
          </a:p>
        </p:txBody>
      </p:sp>
      <p:pic>
        <p:nvPicPr>
          <p:cNvPr id="18" name="Image 17" descr="logos Cisma DLR Seimat alignés serrés.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14216" y="6129843"/>
            <a:ext cx="3137058" cy="499623"/>
          </a:xfrm>
          <a:prstGeom prst="rect">
            <a:avLst/>
          </a:prstGeom>
        </p:spPr>
      </p:pic>
      <p:sp>
        <p:nvSpPr>
          <p:cNvPr id="6" name="Titre 5"/>
          <p:cNvSpPr>
            <a:spLocks noGrp="1"/>
          </p:cNvSpPr>
          <p:nvPr>
            <p:ph type="title"/>
          </p:nvPr>
        </p:nvSpPr>
        <p:spPr>
          <a:xfrm>
            <a:off x="393887" y="460451"/>
            <a:ext cx="3505621" cy="3101456"/>
          </a:xfrm>
        </p:spPr>
        <p:txBody>
          <a:bodyPr/>
          <a:lstStyle/>
          <a:p>
            <a:r>
              <a:rPr lang="fr-FR" smtClean="0"/>
              <a:t>Cliquez et modifiez le titre</a:t>
            </a:r>
            <a:endParaRPr lang="fr-FR"/>
          </a:p>
        </p:txBody>
      </p:sp>
      <p:pic>
        <p:nvPicPr>
          <p:cNvPr id="10" name="Imag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4216" y="5131047"/>
            <a:ext cx="1838042" cy="8310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Rectangle 6"/>
          <p:cNvSpPr/>
          <p:nvPr/>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3" name="Content Placeholder 2"/>
          <p:cNvSpPr>
            <a:spLocks noGrp="1"/>
          </p:cNvSpPr>
          <p:nvPr>
            <p:ph idx="1"/>
          </p:nvPr>
        </p:nvSpPr>
        <p:spPr>
          <a:xfrm>
            <a:off x="275192" y="1088067"/>
            <a:ext cx="7556313" cy="3860435"/>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0" name="Rectangle 9"/>
          <p:cNvSpPr/>
          <p:nvPr/>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solidFill>
                  <a:srgbClr val="074770"/>
                </a:solidFill>
              </a:defRPr>
            </a:lvl1pPr>
          </a:lstStyle>
          <a:p>
            <a:r>
              <a:rPr lang="fr-FR" smtClean="0"/>
              <a:t>Cliquez et modifiez le titre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7" name="Rectangle 6"/>
          <p:cNvSpPr/>
          <p:nvPr/>
        </p:nvSpPr>
        <p:spPr>
          <a:xfrm>
            <a:off x="282576" y="228600"/>
            <a:ext cx="4235450" cy="4187952"/>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6802438" y="228600"/>
            <a:ext cx="2057400" cy="2039112"/>
          </a:xfrm>
          <a:prstGeom prst="rect">
            <a:avLst/>
          </a:prstGeom>
          <a:solidFill>
            <a:srgbClr val="FFC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4624388" y="2377440"/>
            <a:ext cx="2057400" cy="20391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Faire glisser l'image vers l'espace réservé ou cliquer sur l'icône pour l'ajouter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Faire glisser l'image vers l'espace réservé ou cliquer sur l'icône pour l'ajouter</a:t>
            </a:r>
            <a:endParaRPr/>
          </a:p>
        </p:txBody>
      </p:sp>
      <p:sp>
        <p:nvSpPr>
          <p:cNvPr id="16" name="Text Placeholder 3"/>
          <p:cNvSpPr>
            <a:spLocks noGrp="1"/>
          </p:cNvSpPr>
          <p:nvPr>
            <p:ph type="body" sz="half" idx="2"/>
          </p:nvPr>
        </p:nvSpPr>
        <p:spPr>
          <a:xfrm>
            <a:off x="857250" y="1779496"/>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dirty="0" smtClean="0"/>
              <a:t>Cliquez pour modifier les styles du texte du masque</a:t>
            </a:r>
          </a:p>
        </p:txBody>
      </p:sp>
      <p:sp>
        <p:nvSpPr>
          <p:cNvPr id="17" name="Rectangle 16"/>
          <p:cNvSpPr/>
          <p:nvPr userDrawn="1"/>
        </p:nvSpPr>
        <p:spPr>
          <a:xfrm>
            <a:off x="466307" y="418646"/>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p:nvSpPr>
        <p:spPr>
          <a:xfrm>
            <a:off x="658908" y="262468"/>
            <a:ext cx="8200930" cy="554566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285751" y="228602"/>
            <a:ext cx="212725" cy="557953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8" name="Image 7" descr="Capture d’écran 2017-01-14 à 19.46.35.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11" name="Image 10" descr="Capture d’écran 2017-01-14 à 21.39.0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12" name="Image 11" descr="Capture d’écran 2017-01-14 à 19.41.08.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13" name="Image 12" descr="Capture d’écran 2017-01-14 à 21.39.33.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0009"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570126"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9" name="Rectangle 8"/>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4" name="Rectangle 13"/>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Rectangle 6"/>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0" name="Rectangle 9"/>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506506" y="4424082"/>
            <a:ext cx="6149789" cy="83371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6"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06506" y="5257801"/>
            <a:ext cx="6149789" cy="736601"/>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Slide Number Placeholder 6"/>
          <p:cNvSpPr>
            <a:spLocks noGrp="1"/>
          </p:cNvSpPr>
          <p:nvPr>
            <p:ph type="sldNum" sz="quarter" idx="12"/>
          </p:nvPr>
        </p:nvSpPr>
        <p:spPr>
          <a:xfrm>
            <a:off x="8305800" y="242236"/>
            <a:ext cx="554038" cy="365125"/>
          </a:xfrm>
          <a:prstGeom prst="rect">
            <a:avLst/>
          </a:prstGeom>
        </p:spPr>
        <p:txBody>
          <a:bodyPr/>
          <a:lstStyle/>
          <a:p>
            <a:fld id="{162F1D00-BD13-4404-86B0-79703945A0A7}" type="slidenum">
              <a:rPr lang="en-US" smtClean="0"/>
              <a:t>‹N°›</a:t>
            </a:fld>
            <a:endParaRPr lang="en-US"/>
          </a:p>
        </p:txBody>
      </p:sp>
      <p:sp>
        <p:nvSpPr>
          <p:cNvPr id="8" name="Rectangle 7"/>
          <p:cNvSpPr/>
          <p:nvPr/>
        </p:nvSpPr>
        <p:spPr>
          <a:xfrm>
            <a:off x="6802438" y="228600"/>
            <a:ext cx="2057400" cy="20391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6802438" y="2377440"/>
            <a:ext cx="2057400" cy="2039112"/>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userDrawn="1"/>
        </p:nvSpPr>
        <p:spPr>
          <a:xfrm>
            <a:off x="201707" y="4687808"/>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10" name="Image 9" descr="Capture d’écran 2017-01-14 à 19.38.50.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84998" y="2592666"/>
            <a:ext cx="1701800" cy="1611037"/>
          </a:xfrm>
          <a:prstGeom prst="rect">
            <a:avLst/>
          </a:prstGeom>
        </p:spPr>
      </p:pic>
      <p:pic>
        <p:nvPicPr>
          <p:cNvPr id="11" name="Image 10" descr="Capture d’écran 2017-01-14 à 19.39.10.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61721" y="514533"/>
            <a:ext cx="1742010" cy="150053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82576" y="228602"/>
            <a:ext cx="3451225" cy="579966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Cliquez et modifiez le titre</a:t>
            </a:r>
            <a:endParaRPr dirty="0"/>
          </a:p>
        </p:txBody>
      </p:sp>
      <p:sp>
        <p:nvSpPr>
          <p:cNvPr id="3" name="Content Placeholder 2"/>
          <p:cNvSpPr>
            <a:spLocks noGrp="1"/>
          </p:cNvSpPr>
          <p:nvPr>
            <p:ph idx="1"/>
          </p:nvPr>
        </p:nvSpPr>
        <p:spPr>
          <a:xfrm>
            <a:off x="4168776" y="273052"/>
            <a:ext cx="4597399" cy="550121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80556" y="3733801"/>
            <a:ext cx="3255802" cy="204046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1" name="Rectangle 10"/>
          <p:cNvSpPr/>
          <p:nvPr userDrawn="1"/>
        </p:nvSpPr>
        <p:spPr>
          <a:xfrm>
            <a:off x="466307" y="401005"/>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Rectangle 6"/>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0" name="Rectangle 9"/>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extLst>
      <p:ext uri="{BB962C8B-B14F-4D97-AF65-F5344CB8AC3E}">
        <p14:creationId xmlns:p14="http://schemas.microsoft.com/office/powerpoint/2010/main" val="11268217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40" tIns="45720" rIns="91440" bIns="45720" rtlCol="0" anchor="t" anchorCtr="0">
            <a:noAutofit/>
          </a:bodyPr>
          <a:lstStyle/>
          <a:p>
            <a:r>
              <a:rPr lang="fr-FR" smtClean="0"/>
              <a:t>Cliquez et modifiez le titre</a:t>
            </a:r>
            <a:endParaRPr/>
          </a:p>
        </p:txBody>
      </p:sp>
      <p:sp>
        <p:nvSpPr>
          <p:cNvPr id="3" name="Text Placeholder 2"/>
          <p:cNvSpPr>
            <a:spLocks noGrp="1"/>
          </p:cNvSpPr>
          <p:nvPr>
            <p:ph type="body" idx="1"/>
          </p:nvPr>
        </p:nvSpPr>
        <p:spPr>
          <a:xfrm>
            <a:off x="498475" y="1981202"/>
            <a:ext cx="7556313" cy="3860435"/>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pic>
        <p:nvPicPr>
          <p:cNvPr id="8" name="Image 7" descr="Capture d’écran 2017-01-14 à 19.25.13.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402666" y="6303858"/>
            <a:ext cx="2929467" cy="574942"/>
          </a:xfrm>
          <a:prstGeom prst="rect">
            <a:avLst/>
          </a:prstGeom>
        </p:spPr>
      </p:pic>
      <p:pic>
        <p:nvPicPr>
          <p:cNvPr id="9" name="Image 8" descr="Capture d’écran 2017-01-14 à 19.25.32.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32133" y="6292637"/>
            <a:ext cx="1811867" cy="603097"/>
          </a:xfrm>
          <a:prstGeom prst="rect">
            <a:avLst/>
          </a:prstGeom>
        </p:spPr>
      </p:pic>
      <p:pic>
        <p:nvPicPr>
          <p:cNvPr id="11" name="Image 10" descr="Capture d’écran 2017-01-14 à 19.25.51.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6303859"/>
            <a:ext cx="1964286" cy="591875"/>
          </a:xfrm>
          <a:prstGeom prst="rect">
            <a:avLst/>
          </a:prstGeom>
        </p:spPr>
      </p:pic>
      <p:pic>
        <p:nvPicPr>
          <p:cNvPr id="10" name="Image 9" descr="Capture d’écran 2017-01-14 à 19.26.08.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73289" y="6303858"/>
            <a:ext cx="2629377" cy="591874"/>
          </a:xfrm>
          <a:prstGeom prst="rect">
            <a:avLst/>
          </a:prstGeom>
        </p:spPr>
      </p:pic>
      <p:sp>
        <p:nvSpPr>
          <p:cNvPr id="12" name="ZoneTexte 11"/>
          <p:cNvSpPr txBox="1"/>
          <p:nvPr userDrawn="1"/>
        </p:nvSpPr>
        <p:spPr>
          <a:xfrm>
            <a:off x="5877587" y="5996081"/>
            <a:ext cx="3266413" cy="307777"/>
          </a:xfrm>
          <a:prstGeom prst="rect">
            <a:avLst/>
          </a:prstGeom>
          <a:noFill/>
        </p:spPr>
        <p:txBody>
          <a:bodyPr wrap="square" rtlCol="0">
            <a:spAutoFit/>
          </a:bodyPr>
          <a:lstStyle/>
          <a:p>
            <a:pPr algn="r"/>
            <a:r>
              <a:rPr lang="fr-FR" sz="1400" b="1" dirty="0" smtClean="0">
                <a:solidFill>
                  <a:srgbClr val="336699"/>
                </a:solidFill>
              </a:rPr>
              <a:t>PNF BTS</a:t>
            </a:r>
            <a:r>
              <a:rPr lang="fr-FR" sz="1400" b="1" baseline="0" dirty="0" smtClean="0">
                <a:solidFill>
                  <a:srgbClr val="336699"/>
                </a:solidFill>
              </a:rPr>
              <a:t> MMCM – 16 mars 2017</a:t>
            </a:r>
            <a:endParaRPr lang="fr-FR" sz="1400" b="1" dirty="0">
              <a:solidFill>
                <a:srgbClr val="3366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1" r:id="rId6"/>
    <p:sldLayoutId id="2147483675" r:id="rId7"/>
    <p:sldLayoutId id="2147483673" r:id="rId8"/>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74770"/>
          </a:solidFill>
          <a:latin typeface="+mj-lt"/>
          <a:ea typeface="+mj-ea"/>
          <a:cs typeface="+mj-cs"/>
        </a:defRPr>
      </a:lvl1pPr>
    </p:titleStyle>
    <p:body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40" tIns="45720" rIns="91440" bIns="45720" rtlCol="0" anchor="t" anchorCtr="0">
            <a:noAutofit/>
          </a:bodyPr>
          <a:lstStyle/>
          <a:p>
            <a:r>
              <a:rPr lang="fr-FR" smtClean="0"/>
              <a:t>Cliquez et modifiez le titre</a:t>
            </a:r>
            <a:endParaRPr/>
          </a:p>
        </p:txBody>
      </p:sp>
      <p:sp>
        <p:nvSpPr>
          <p:cNvPr id="3" name="Text Placeholder 2"/>
          <p:cNvSpPr>
            <a:spLocks noGrp="1"/>
          </p:cNvSpPr>
          <p:nvPr>
            <p:ph type="body" idx="1"/>
          </p:nvPr>
        </p:nvSpPr>
        <p:spPr>
          <a:xfrm>
            <a:off x="498475" y="1981202"/>
            <a:ext cx="7556313" cy="3860435"/>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pic>
        <p:nvPicPr>
          <p:cNvPr id="8" name="Image 7" descr="Capture d’écran 2017-01-14 à 19.25.13.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758205" y="6303858"/>
            <a:ext cx="573928" cy="574942"/>
          </a:xfrm>
          <a:prstGeom prst="rect">
            <a:avLst/>
          </a:prstGeom>
        </p:spPr>
      </p:pic>
      <p:pic>
        <p:nvPicPr>
          <p:cNvPr id="9" name="Image 8" descr="Capture d’écran 2017-01-14 à 19.25.3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32133" y="6292637"/>
            <a:ext cx="1811867" cy="603097"/>
          </a:xfrm>
          <a:prstGeom prst="rect">
            <a:avLst/>
          </a:prstGeom>
        </p:spPr>
      </p:pic>
      <p:pic>
        <p:nvPicPr>
          <p:cNvPr id="11" name="Image 10" descr="Capture d’écran 2017-01-14 à 19.25.51.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6303859"/>
            <a:ext cx="663752" cy="591875"/>
          </a:xfrm>
          <a:prstGeom prst="rect">
            <a:avLst/>
          </a:prstGeom>
        </p:spPr>
      </p:pic>
      <p:pic>
        <p:nvPicPr>
          <p:cNvPr id="13" name="Image 12" descr="Capture d’écran 2017-01-14 à 19.25.51.pn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59110" y="6679297"/>
            <a:ext cx="1295677" cy="216437"/>
          </a:xfrm>
          <a:prstGeom prst="rect">
            <a:avLst/>
          </a:prstGeom>
        </p:spPr>
      </p:pic>
      <p:pic>
        <p:nvPicPr>
          <p:cNvPr id="10" name="Image 9" descr="Capture d’écran 2017-01-14 à 19.26.08.png"/>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777603" y="6675834"/>
            <a:ext cx="2625063" cy="219897"/>
          </a:xfrm>
          <a:prstGeom prst="rect">
            <a:avLst/>
          </a:prstGeom>
        </p:spPr>
      </p:pic>
      <p:pic>
        <p:nvPicPr>
          <p:cNvPr id="14" name="Image 13" descr="Capture d’écran 2017-01-14 à 19.25.13.png"/>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4402666" y="6678216"/>
            <a:ext cx="2337747" cy="217518"/>
          </a:xfrm>
          <a:prstGeom prst="rect">
            <a:avLst/>
          </a:prstGeom>
        </p:spPr>
      </p:pic>
    </p:spTree>
    <p:extLst>
      <p:ext uri="{BB962C8B-B14F-4D97-AF65-F5344CB8AC3E}">
        <p14:creationId xmlns:p14="http://schemas.microsoft.com/office/powerpoint/2010/main" val="1431268432"/>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74770"/>
          </a:solidFill>
          <a:latin typeface="+mj-lt"/>
          <a:ea typeface="+mj-ea"/>
          <a:cs typeface="+mj-cs"/>
        </a:defRPr>
      </a:lvl1pPr>
    </p:titleStyle>
    <p:body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package" Target="../embeddings/Feuille_binaire_Microsoft_Excel1.xlsb"/><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package" Target="../embeddings/Feuille_de_calcul_Microsoft_Excel2.xlsx"/><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ous-titre 2"/>
          <p:cNvSpPr>
            <a:spLocks noGrp="1"/>
          </p:cNvSpPr>
          <p:nvPr>
            <p:ph type="subTitle" idx="1" hasCustomPrompt="1"/>
          </p:nvPr>
        </p:nvSpPr>
        <p:spPr>
          <a:xfrm>
            <a:off x="4518594" y="4695277"/>
            <a:ext cx="4348086" cy="905932"/>
          </a:xfrm>
        </p:spPr>
        <p:txBody>
          <a:bodyPr>
            <a:noAutofit/>
          </a:bodyPr>
          <a:lstStyle>
            <a:lvl1pPr marL="0" indent="0">
              <a:buFontTx/>
              <a:buNone/>
              <a:defRPr/>
            </a:lvl1pPr>
          </a:lstStyle>
          <a:p>
            <a:r>
              <a:rPr lang="fr-FR" sz="4000" dirty="0" smtClean="0">
                <a:solidFill>
                  <a:schemeClr val="accent5"/>
                </a:solidFill>
              </a:rPr>
              <a:t>PNF </a:t>
            </a:r>
            <a:r>
              <a:rPr lang="fr-FR" sz="4000" b="1" dirty="0" smtClean="0">
                <a:solidFill>
                  <a:schemeClr val="accent5"/>
                </a:solidFill>
              </a:rPr>
              <a:t>BTS MMCM</a:t>
            </a:r>
            <a:endParaRPr lang="fr-FR" sz="4000" b="1" dirty="0">
              <a:solidFill>
                <a:schemeClr val="accent5"/>
              </a:solidFill>
            </a:endParaRPr>
          </a:p>
        </p:txBody>
      </p:sp>
      <p:sp>
        <p:nvSpPr>
          <p:cNvPr id="16" name="Sous-titre 2"/>
          <p:cNvSpPr txBox="1">
            <a:spLocks/>
          </p:cNvSpPr>
          <p:nvPr/>
        </p:nvSpPr>
        <p:spPr>
          <a:xfrm>
            <a:off x="694417" y="1641648"/>
            <a:ext cx="2872806" cy="905932"/>
          </a:xfrm>
          <a:prstGeom prst="rect">
            <a:avLst/>
          </a:prstGeom>
        </p:spPr>
        <p:txBody>
          <a:bodyPr vert="horz" lIns="91440" tIns="45720" rIns="91440" bIns="45720" rtlCol="0">
            <a:noAutofit/>
          </a:bodyPr>
          <a:lstStyle>
            <a:lvl1pPr marL="0" indent="0" algn="l" defTabSz="914400" rtl="0" eaLnBrk="1" latinLnBrk="0" hangingPunct="1">
              <a:spcBef>
                <a:spcPts val="2000"/>
              </a:spcBef>
              <a:buClr>
                <a:srgbClr val="074770"/>
              </a:buClr>
              <a:buSzPct val="75000"/>
              <a:buFontTx/>
              <a:buNone/>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fr-FR" sz="2800" dirty="0" smtClean="0">
                <a:solidFill>
                  <a:schemeClr val="accent5"/>
                </a:solidFill>
              </a:rPr>
              <a:t>Le référentiel de certification</a:t>
            </a:r>
            <a:endParaRPr lang="fr-FR" sz="2800" b="1" dirty="0">
              <a:solidFill>
                <a:schemeClr val="accent5"/>
              </a:solidFill>
            </a:endParaRPr>
          </a:p>
        </p:txBody>
      </p:sp>
    </p:spTree>
    <p:extLst>
      <p:ext uri="{BB962C8B-B14F-4D97-AF65-F5344CB8AC3E}">
        <p14:creationId xmlns:p14="http://schemas.microsoft.com/office/powerpoint/2010/main" val="60564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3657600" cy="3889904"/>
          </a:xfrm>
        </p:spPr>
        <p:txBody>
          <a:bodyPr/>
          <a:lstStyle/>
          <a:p>
            <a:r>
              <a:rPr lang="fr-FR" dirty="0"/>
              <a:t>Les compétences</a:t>
            </a: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102" y="1441953"/>
            <a:ext cx="8981941" cy="2749048"/>
          </a:xfrm>
          <a:prstGeom prst="rect">
            <a:avLst/>
          </a:prstGeom>
        </p:spPr>
      </p:pic>
    </p:spTree>
    <p:extLst>
      <p:ext uri="{BB962C8B-B14F-4D97-AF65-F5344CB8AC3E}">
        <p14:creationId xmlns:p14="http://schemas.microsoft.com/office/powerpoint/2010/main" val="249589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graphicFrame>
        <p:nvGraphicFramePr>
          <p:cNvPr id="5" name="Objet 4"/>
          <p:cNvGraphicFramePr>
            <a:graphicFrameLocks noChangeAspect="1"/>
          </p:cNvGraphicFramePr>
          <p:nvPr>
            <p:extLst>
              <p:ext uri="{D42A27DB-BD31-4B8C-83A1-F6EECF244321}">
                <p14:modId xmlns:p14="http://schemas.microsoft.com/office/powerpoint/2010/main" val="1396690093"/>
              </p:ext>
            </p:extLst>
          </p:nvPr>
        </p:nvGraphicFramePr>
        <p:xfrm>
          <a:off x="69626" y="1748730"/>
          <a:ext cx="9001000" cy="3402650"/>
        </p:xfrm>
        <a:graphic>
          <a:graphicData uri="http://schemas.openxmlformats.org/presentationml/2006/ole">
            <mc:AlternateContent xmlns:mc="http://schemas.openxmlformats.org/markup-compatibility/2006">
              <mc:Choice xmlns:v="urn:schemas-microsoft-com:vml" Requires="v">
                <p:oleObj spid="_x0000_s2104" name="Feuille de calcul binaire" r:id="rId5" imgW="12358644" imgH="4671791" progId="Excel.SheetBinaryMacroEnabled.12">
                  <p:embed/>
                </p:oleObj>
              </mc:Choice>
              <mc:Fallback>
                <p:oleObj name="Feuille de calcul binaire" r:id="rId5" imgW="12358644" imgH="4671791" progId="Excel.SheetBinaryMacroEnabled.12">
                  <p:embed/>
                  <p:pic>
                    <p:nvPicPr>
                      <p:cNvPr id="0" name=""/>
                      <p:cNvPicPr/>
                      <p:nvPr/>
                    </p:nvPicPr>
                    <p:blipFill>
                      <a:blip r:embed="rId6"/>
                      <a:stretch>
                        <a:fillRect/>
                      </a:stretch>
                    </p:blipFill>
                    <p:spPr>
                      <a:xfrm>
                        <a:off x="69626" y="1748730"/>
                        <a:ext cx="9001000" cy="3402650"/>
                      </a:xfrm>
                      <a:prstGeom prst="rect">
                        <a:avLst/>
                      </a:prstGeom>
                      <a:ln>
                        <a:solidFill>
                          <a:schemeClr val="tx1"/>
                        </a:solidFill>
                      </a:ln>
                    </p:spPr>
                  </p:pic>
                </p:oleObj>
              </mc:Fallback>
            </mc:AlternateContent>
          </a:graphicData>
        </a:graphic>
      </p:graphicFrame>
      <p:sp>
        <p:nvSpPr>
          <p:cNvPr id="6" name="Espace réservé du contenu 4"/>
          <p:cNvSpPr>
            <a:spLocks noGrp="1"/>
          </p:cNvSpPr>
          <p:nvPr>
            <p:ph sz="half" idx="1"/>
          </p:nvPr>
        </p:nvSpPr>
        <p:spPr>
          <a:xfrm>
            <a:off x="322161" y="706736"/>
            <a:ext cx="7488095" cy="3889904"/>
          </a:xfrm>
        </p:spPr>
        <p:txBody>
          <a:bodyPr/>
          <a:lstStyle/>
          <a:p>
            <a:r>
              <a:rPr lang="fr-FR" dirty="0"/>
              <a:t>Tableau de correspondance entre les activités professionnelles et les compétences</a:t>
            </a:r>
          </a:p>
        </p:txBody>
      </p:sp>
    </p:spTree>
    <p:extLst>
      <p:ext uri="{BB962C8B-B14F-4D97-AF65-F5344CB8AC3E}">
        <p14:creationId xmlns:p14="http://schemas.microsoft.com/office/powerpoint/2010/main" val="4283318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3657600" cy="3889904"/>
          </a:xfrm>
        </p:spPr>
        <p:txBody>
          <a:bodyPr/>
          <a:lstStyle/>
          <a:p>
            <a:r>
              <a:rPr lang="fr-FR" dirty="0"/>
              <a:t>Les </a:t>
            </a:r>
            <a:r>
              <a:rPr lang="fr-FR" dirty="0" smtClean="0"/>
              <a:t>savoirs</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066031742"/>
              </p:ext>
            </p:extLst>
          </p:nvPr>
        </p:nvGraphicFramePr>
        <p:xfrm>
          <a:off x="857300" y="1525166"/>
          <a:ext cx="6400750" cy="3464560"/>
        </p:xfrm>
        <a:graphic>
          <a:graphicData uri="http://schemas.openxmlformats.org/drawingml/2006/table">
            <a:tbl>
              <a:tblPr firstRow="1" firstCol="1" bandRow="1">
                <a:tableStyleId>{5C22544A-7EE6-4342-B048-85BDC9FD1C3A}</a:tableStyleId>
              </a:tblPr>
              <a:tblGrid>
                <a:gridCol w="839053"/>
                <a:gridCol w="5561697"/>
              </a:tblGrid>
              <a:tr h="372110">
                <a:tc>
                  <a:txBody>
                    <a:bodyPr/>
                    <a:lstStyle/>
                    <a:p>
                      <a:pPr algn="ctr">
                        <a:spcBef>
                          <a:spcPts val="200"/>
                        </a:spcBef>
                        <a:spcAft>
                          <a:spcPts val="200"/>
                        </a:spcAft>
                      </a:pPr>
                      <a:r>
                        <a:rPr lang="fr-FR" sz="2000" kern="800" dirty="0" smtClean="0">
                          <a:effectLst/>
                          <a:latin typeface="Times New Roman" panose="02020603050405020304" pitchFamily="18" charset="0"/>
                          <a:ea typeface="Arial Unicode MS" panose="020B0604020202020204" pitchFamily="34" charset="-128"/>
                          <a:cs typeface="Tahoma" panose="020B0604030504040204" pitchFamily="34" charset="0"/>
                        </a:rPr>
                        <a:t>Réf.</a:t>
                      </a:r>
                      <a:endParaRPr lang="fr-FR" sz="20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tabLst>
                          <a:tab pos="4758690" algn="l"/>
                        </a:tabLst>
                      </a:pPr>
                      <a:r>
                        <a:rPr lang="fr-FR" sz="2000" kern="800" dirty="0" smtClean="0">
                          <a:effectLst/>
                          <a:latin typeface="Times New Roman" panose="02020603050405020304" pitchFamily="18" charset="0"/>
                          <a:ea typeface="Arial Unicode MS" panose="020B0604020202020204" pitchFamily="34" charset="-128"/>
                          <a:cs typeface="Tahoma" panose="020B0604030504040204" pitchFamily="34" charset="0"/>
                        </a:rPr>
                        <a:t>Titre</a:t>
                      </a:r>
                      <a:endParaRPr lang="fr-FR" sz="20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2110">
                <a:tc>
                  <a:txBody>
                    <a:bodyPr/>
                    <a:lstStyle/>
                    <a:p>
                      <a:pPr algn="ctr">
                        <a:spcBef>
                          <a:spcPts val="200"/>
                        </a:spcBef>
                        <a:spcAft>
                          <a:spcPts val="200"/>
                        </a:spcAft>
                      </a:pPr>
                      <a:r>
                        <a:rPr lang="fr-FR" sz="1600" kern="800" dirty="0">
                          <a:effectLst/>
                        </a:rPr>
                        <a:t>S1</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tabLst>
                          <a:tab pos="4758690" algn="l"/>
                        </a:tabLst>
                      </a:pPr>
                      <a:r>
                        <a:rPr lang="fr-FR" sz="1600" kern="800" dirty="0">
                          <a:effectLst/>
                        </a:rPr>
                        <a:t>Culture générale et expression</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2110">
                <a:tc>
                  <a:txBody>
                    <a:bodyPr/>
                    <a:lstStyle/>
                    <a:p>
                      <a:pPr algn="ctr">
                        <a:spcBef>
                          <a:spcPts val="200"/>
                        </a:spcBef>
                        <a:spcAft>
                          <a:spcPts val="200"/>
                        </a:spcAft>
                      </a:pPr>
                      <a:r>
                        <a:rPr lang="fr-FR" sz="1600" kern="800">
                          <a:effectLst/>
                        </a:rPr>
                        <a:t>S2</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pPr>
                      <a:r>
                        <a:rPr lang="fr-FR" sz="1600" kern="800">
                          <a:effectLst/>
                        </a:rPr>
                        <a:t>Langue vivante obligatoire – anglais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2110">
                <a:tc>
                  <a:txBody>
                    <a:bodyPr/>
                    <a:lstStyle/>
                    <a:p>
                      <a:pPr algn="ctr">
                        <a:spcBef>
                          <a:spcPts val="200"/>
                        </a:spcBef>
                        <a:spcAft>
                          <a:spcPts val="200"/>
                        </a:spcAft>
                      </a:pPr>
                      <a:r>
                        <a:rPr lang="fr-FR" sz="1600" kern="800">
                          <a:effectLst/>
                        </a:rPr>
                        <a:t>S3</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pPr>
                      <a:r>
                        <a:rPr lang="fr-FR" sz="1600" kern="800">
                          <a:effectLst/>
                        </a:rPr>
                        <a:t>Mathématiques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2110">
                <a:tc>
                  <a:txBody>
                    <a:bodyPr/>
                    <a:lstStyle/>
                    <a:p>
                      <a:pPr algn="ctr">
                        <a:spcBef>
                          <a:spcPts val="200"/>
                        </a:spcBef>
                        <a:spcAft>
                          <a:spcPts val="200"/>
                        </a:spcAft>
                      </a:pPr>
                      <a:r>
                        <a:rPr lang="fr-FR" sz="1600" kern="800">
                          <a:effectLst/>
                        </a:rPr>
                        <a:t>S4</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tabLst>
                          <a:tab pos="4758690" algn="l"/>
                        </a:tabLst>
                      </a:pPr>
                      <a:r>
                        <a:rPr lang="fr-FR" sz="1600" kern="800">
                          <a:effectLst/>
                        </a:rPr>
                        <a:t>Physique – Chimie</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2110">
                <a:tc>
                  <a:txBody>
                    <a:bodyPr/>
                    <a:lstStyle/>
                    <a:p>
                      <a:pPr algn="ctr">
                        <a:spcBef>
                          <a:spcPts val="200"/>
                        </a:spcBef>
                        <a:spcAft>
                          <a:spcPts val="200"/>
                        </a:spcAft>
                      </a:pPr>
                      <a:r>
                        <a:rPr lang="fr-FR" sz="1600" kern="800">
                          <a:effectLst/>
                        </a:rPr>
                        <a:t>S5</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pPr>
                      <a:r>
                        <a:rPr lang="fr-FR" sz="1600" kern="800" dirty="0">
                          <a:effectLst/>
                        </a:rPr>
                        <a:t>Étude du matériel, de ses équipements et de ses constituants</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2110">
                <a:tc>
                  <a:txBody>
                    <a:bodyPr/>
                    <a:lstStyle/>
                    <a:p>
                      <a:pPr algn="ctr">
                        <a:spcBef>
                          <a:spcPts val="200"/>
                        </a:spcBef>
                        <a:spcAft>
                          <a:spcPts val="200"/>
                        </a:spcAft>
                      </a:pPr>
                      <a:r>
                        <a:rPr lang="fr-FR" sz="1600" kern="800">
                          <a:effectLst/>
                        </a:rPr>
                        <a:t>S6</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pPr>
                      <a:r>
                        <a:rPr lang="fr-FR" sz="1600" kern="800">
                          <a:effectLst/>
                        </a:rPr>
                        <a:t>Maintenance</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2110">
                <a:tc>
                  <a:txBody>
                    <a:bodyPr/>
                    <a:lstStyle/>
                    <a:p>
                      <a:pPr algn="ctr">
                        <a:spcBef>
                          <a:spcPts val="200"/>
                        </a:spcBef>
                        <a:spcAft>
                          <a:spcPts val="200"/>
                        </a:spcAft>
                      </a:pPr>
                      <a:r>
                        <a:rPr lang="fr-FR" sz="1600" kern="800">
                          <a:effectLst/>
                        </a:rPr>
                        <a:t>S7</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pPr>
                      <a:r>
                        <a:rPr lang="fr-FR" sz="1600" kern="800">
                          <a:effectLst/>
                        </a:rPr>
                        <a:t>Économie-gestion appliquée</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2110">
                <a:tc>
                  <a:txBody>
                    <a:bodyPr/>
                    <a:lstStyle/>
                    <a:p>
                      <a:pPr algn="ctr">
                        <a:spcBef>
                          <a:spcPts val="200"/>
                        </a:spcBef>
                        <a:spcAft>
                          <a:spcPts val="200"/>
                        </a:spcAft>
                      </a:pPr>
                      <a:r>
                        <a:rPr lang="fr-FR" sz="1600" kern="800">
                          <a:effectLst/>
                        </a:rPr>
                        <a:t>S8</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c>
                  <a:txBody>
                    <a:bodyPr/>
                    <a:lstStyle/>
                    <a:p>
                      <a:pPr>
                        <a:spcBef>
                          <a:spcPts val="200"/>
                        </a:spcBef>
                        <a:spcAft>
                          <a:spcPts val="200"/>
                        </a:spcAft>
                      </a:pPr>
                      <a:r>
                        <a:rPr lang="fr-FR" sz="1600" kern="800" dirty="0">
                          <a:effectLst/>
                        </a:rPr>
                        <a:t>Environnement professionnel</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2414754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6854926" cy="3889904"/>
          </a:xfrm>
        </p:spPr>
        <p:txBody>
          <a:bodyPr/>
          <a:lstStyle/>
          <a:p>
            <a:r>
              <a:rPr lang="fr-FR" dirty="0"/>
              <a:t>Les </a:t>
            </a:r>
            <a:r>
              <a:rPr lang="fr-FR" dirty="0" smtClean="0"/>
              <a:t>savoirs liés à l’activité professionnelle</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287858784"/>
              </p:ext>
            </p:extLst>
          </p:nvPr>
        </p:nvGraphicFramePr>
        <p:xfrm>
          <a:off x="243508" y="1038250"/>
          <a:ext cx="8357567" cy="5151120"/>
        </p:xfrm>
        <a:graphic>
          <a:graphicData uri="http://schemas.openxmlformats.org/drawingml/2006/table">
            <a:tbl>
              <a:tblPr firstRow="1" firstCol="1" bandRow="1">
                <a:tableStyleId>{5C22544A-7EE6-4342-B048-85BDC9FD1C3A}</a:tableStyleId>
              </a:tblPr>
              <a:tblGrid>
                <a:gridCol w="1096169"/>
                <a:gridCol w="7261398"/>
              </a:tblGrid>
              <a:tr h="212407">
                <a:tc>
                  <a:txBody>
                    <a:bodyPr/>
                    <a:lstStyle/>
                    <a:p>
                      <a:pPr algn="ctr">
                        <a:spcAft>
                          <a:spcPts val="0"/>
                        </a:spcAft>
                      </a:pPr>
                      <a:r>
                        <a:rPr lang="fr-FR" sz="1800" kern="800" dirty="0" smtClean="0">
                          <a:effectLst/>
                          <a:latin typeface="Times New Roman" panose="02020603050405020304" pitchFamily="18" charset="0"/>
                          <a:ea typeface="Arial Unicode MS" panose="020B0604020202020204" pitchFamily="34" charset="-128"/>
                          <a:cs typeface="Tahoma" panose="020B0604030504040204" pitchFamily="34" charset="0"/>
                        </a:rPr>
                        <a:t>Réf.</a:t>
                      </a:r>
                      <a:endParaRPr lang="fr-FR" sz="18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800" kern="800" dirty="0" smtClean="0">
                          <a:effectLst/>
                          <a:latin typeface="Times New Roman" panose="02020603050405020304" pitchFamily="18" charset="0"/>
                          <a:ea typeface="Arial Unicode MS" panose="020B0604020202020204" pitchFamily="34" charset="-128"/>
                          <a:cs typeface="Tahoma" panose="020B0604030504040204" pitchFamily="34" charset="0"/>
                        </a:rPr>
                        <a:t>Titre</a:t>
                      </a:r>
                      <a:endParaRPr lang="fr-FR" sz="18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800" dirty="0">
                          <a:effectLst/>
                        </a:rPr>
                        <a:t>S5.1</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dirty="0">
                          <a:effectLst/>
                        </a:rPr>
                        <a:t>Description des systèmes</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800">
                          <a:effectLst/>
                        </a:rPr>
                        <a:t>S5.2</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tabLst>
                          <a:tab pos="2242820" algn="l"/>
                        </a:tabLst>
                      </a:pPr>
                      <a:r>
                        <a:rPr lang="fr-FR" sz="1600" kern="800" dirty="0">
                          <a:effectLst/>
                        </a:rPr>
                        <a:t>Outils de représentation</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800">
                          <a:effectLst/>
                        </a:rPr>
                        <a:t>S5.3</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tabLst>
                          <a:tab pos="6584950" algn="r"/>
                        </a:tabLst>
                      </a:pPr>
                      <a:r>
                        <a:rPr lang="fr-FR" sz="1600" kern="800">
                          <a:effectLst/>
                        </a:rPr>
                        <a:t>Matériels et équipements	</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800">
                          <a:effectLst/>
                        </a:rPr>
                        <a:t>S5.4</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tabLst>
                          <a:tab pos="6584950" algn="r"/>
                        </a:tabLst>
                      </a:pPr>
                      <a:r>
                        <a:rPr lang="fr-FR" sz="1600" kern="800">
                          <a:effectLst/>
                        </a:rPr>
                        <a:t>Systèmes mécaniques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800">
                          <a:effectLst/>
                        </a:rPr>
                        <a:t>S5.5</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dirty="0">
                          <a:effectLst/>
                        </a:rPr>
                        <a:t>Systèmes thermodynamiques</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800">
                          <a:effectLst/>
                        </a:rPr>
                        <a:t>S5.6</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a:effectLst/>
                        </a:rPr>
                        <a:t>Systèmes hydrauliques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800">
                          <a:effectLst/>
                        </a:rPr>
                        <a:t>S5.7</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a:effectLst/>
                        </a:rPr>
                        <a:t>Systèmes électriques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800">
                          <a:effectLst/>
                        </a:rPr>
                        <a:t>S5.8</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a:effectLst/>
                        </a:rPr>
                        <a:t>Informatique embarquée</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S6.1</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a:effectLst/>
                        </a:rPr>
                        <a:t>Stratégie de maintenance</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S6.2</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a:effectLst/>
                        </a:rPr>
                        <a:t>Diagnostic </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S6.3</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dirty="0">
                          <a:effectLst/>
                        </a:rPr>
                        <a:t>Intervention</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S7.1</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dirty="0">
                          <a:effectLst/>
                        </a:rPr>
                        <a:t>Cadre économique et juridique des activités de </a:t>
                      </a:r>
                      <a:r>
                        <a:rPr lang="fr-FR" sz="1600" kern="800" dirty="0" smtClean="0">
                          <a:effectLst/>
                        </a:rPr>
                        <a:t>l’entreprise</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S7.2</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dirty="0">
                          <a:effectLst/>
                        </a:rPr>
                        <a:t>Contexte organisationnel de l’entreprise</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S7.3</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dirty="0">
                          <a:effectLst/>
                        </a:rPr>
                        <a:t>Information et communication</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S7.4</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dirty="0">
                          <a:effectLst/>
                        </a:rPr>
                        <a:t>Outils de gestion appliqués</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S8.1</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800">
                          <a:effectLst/>
                        </a:rPr>
                        <a:t>Principes généraux de la prévention des risques professionnels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S8.2</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0">
                          <a:effectLst/>
                        </a:rPr>
                        <a:t>Maîtrise des risques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S8.3</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0" dirty="0">
                          <a:effectLst/>
                        </a:rPr>
                        <a:t>Sécurité dans l’entreprise et sur site</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a:effectLst/>
                        </a:rPr>
                        <a:t>S8.4</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0">
                          <a:effectLst/>
                        </a:rPr>
                        <a:t>Réglementation et procédures applicables aux matériels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r h="212407">
                <a:tc>
                  <a:txBody>
                    <a:bodyPr/>
                    <a:lstStyle/>
                    <a:p>
                      <a:pPr algn="ctr">
                        <a:spcAft>
                          <a:spcPts val="0"/>
                        </a:spcAft>
                      </a:pPr>
                      <a:r>
                        <a:rPr lang="fr-FR" sz="1600" kern="0" dirty="0">
                          <a:effectLst/>
                        </a:rPr>
                        <a:t>S8.5</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c>
                  <a:txBody>
                    <a:bodyPr/>
                    <a:lstStyle/>
                    <a:p>
                      <a:pPr marR="114300">
                        <a:spcAft>
                          <a:spcPts val="0"/>
                        </a:spcAft>
                      </a:pPr>
                      <a:r>
                        <a:rPr lang="fr-FR" sz="1600" kern="0" dirty="0">
                          <a:effectLst/>
                        </a:rPr>
                        <a:t>Développement durable</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755" marR="39755" marT="0" marB="0" anchor="ctr"/>
                </a:tc>
              </a:tr>
            </a:tbl>
          </a:graphicData>
        </a:graphic>
      </p:graphicFrame>
    </p:spTree>
    <p:extLst>
      <p:ext uri="{BB962C8B-B14F-4D97-AF65-F5344CB8AC3E}">
        <p14:creationId xmlns:p14="http://schemas.microsoft.com/office/powerpoint/2010/main" val="21983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a:ext>
            </a:extLst>
          </a:blip>
          <a:srcRect l="8673" t="8334" r="11154" b="14838"/>
          <a:stretch/>
        </p:blipFill>
        <p:spPr>
          <a:xfrm>
            <a:off x="602015" y="1010206"/>
            <a:ext cx="7893619" cy="5042932"/>
          </a:xfrm>
          <a:prstGeom prst="rect">
            <a:avLst/>
          </a:prstGeom>
        </p:spPr>
      </p:pic>
      <p:sp>
        <p:nvSpPr>
          <p:cNvPr id="6" name="Espace réservé du contenu 4"/>
          <p:cNvSpPr>
            <a:spLocks noGrp="1"/>
          </p:cNvSpPr>
          <p:nvPr>
            <p:ph sz="half" idx="1"/>
          </p:nvPr>
        </p:nvSpPr>
        <p:spPr>
          <a:xfrm>
            <a:off x="322162" y="706736"/>
            <a:ext cx="6854926" cy="3889904"/>
          </a:xfrm>
        </p:spPr>
        <p:txBody>
          <a:bodyPr/>
          <a:lstStyle/>
          <a:p>
            <a:r>
              <a:rPr lang="fr-FR" dirty="0" smtClean="0"/>
              <a:t>Description des savoirs</a:t>
            </a:r>
            <a:endParaRPr lang="fr-FR" dirty="0"/>
          </a:p>
        </p:txBody>
      </p:sp>
    </p:spTree>
    <p:extLst>
      <p:ext uri="{BB962C8B-B14F-4D97-AF65-F5344CB8AC3E}">
        <p14:creationId xmlns:p14="http://schemas.microsoft.com/office/powerpoint/2010/main" val="1471085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8225702" cy="3889904"/>
          </a:xfrm>
        </p:spPr>
        <p:txBody>
          <a:bodyPr/>
          <a:lstStyle/>
          <a:p>
            <a:r>
              <a:rPr lang="fr-FR" dirty="0"/>
              <a:t>Tableau de correspondance entre </a:t>
            </a:r>
            <a:r>
              <a:rPr lang="fr-FR" dirty="0" smtClean="0"/>
              <a:t>savoirs </a:t>
            </a:r>
            <a:r>
              <a:rPr lang="fr-FR" dirty="0"/>
              <a:t>professionnels et </a:t>
            </a:r>
            <a:r>
              <a:rPr lang="fr-FR" dirty="0" smtClean="0"/>
              <a:t>compétences</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925916226"/>
              </p:ext>
            </p:extLst>
          </p:nvPr>
        </p:nvGraphicFramePr>
        <p:xfrm>
          <a:off x="194938" y="1051282"/>
          <a:ext cx="8352926" cy="4979943"/>
        </p:xfrm>
        <a:graphic>
          <a:graphicData uri="http://schemas.openxmlformats.org/drawingml/2006/table">
            <a:tbl>
              <a:tblPr firstRow="1" firstCol="1" bandRow="1">
                <a:tableStyleId>{5C22544A-7EE6-4342-B048-85BDC9FD1C3A}</a:tableStyleId>
              </a:tblPr>
              <a:tblGrid>
                <a:gridCol w="466545"/>
                <a:gridCol w="2401665"/>
                <a:gridCol w="457728"/>
                <a:gridCol w="457728"/>
                <a:gridCol w="456926"/>
                <a:gridCol w="456926"/>
                <a:gridCol w="456926"/>
                <a:gridCol w="456926"/>
                <a:gridCol w="456926"/>
                <a:gridCol w="456926"/>
                <a:gridCol w="456926"/>
                <a:gridCol w="456926"/>
                <a:gridCol w="456926"/>
                <a:gridCol w="456926"/>
              </a:tblGrid>
              <a:tr h="225063">
                <a:tc>
                  <a:txBody>
                    <a:bodyPr/>
                    <a:lstStyle/>
                    <a:p>
                      <a:endParaRPr lang="fr-FR" sz="1100" dirty="0">
                        <a:effectLst/>
                        <a:latin typeface="Times New Roman" panose="02020603050405020304" pitchFamily="18" charset="0"/>
                        <a:cs typeface="Tahoma" panose="020B0604030504040204" pitchFamily="34" charset="0"/>
                      </a:endParaRPr>
                    </a:p>
                  </a:txBody>
                  <a:tcPr marL="34063" marR="34063" marT="0" marB="0" anchor="ctr"/>
                </a:tc>
                <a:tc>
                  <a:txBody>
                    <a:bodyPr/>
                    <a:lstStyle/>
                    <a:p>
                      <a:endParaRPr lang="fr-FR" sz="1100">
                        <a:effectLst/>
                        <a:latin typeface="Times New Roman" panose="02020603050405020304" pitchFamily="18" charset="0"/>
                        <a:cs typeface="Tahoma" panose="020B0604030504040204" pitchFamily="34" charset="0"/>
                      </a:endParaRPr>
                    </a:p>
                  </a:txBody>
                  <a:tcPr marL="34063" marR="34063" marT="0" marB="0" anchor="ctr"/>
                </a:tc>
                <a:tc>
                  <a:txBody>
                    <a:bodyPr/>
                    <a:lstStyle/>
                    <a:p>
                      <a:pPr algn="ctr">
                        <a:spcAft>
                          <a:spcPts val="0"/>
                        </a:spcAft>
                      </a:pPr>
                      <a:r>
                        <a:rPr lang="fr-FR" sz="1100" kern="0">
                          <a:effectLst/>
                        </a:rPr>
                        <a:t>C1.1</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C1.2</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C2.1</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C2.2</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C2.3</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C2.4</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C3.1</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C4.1</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a:effectLst/>
                        </a:rPr>
                        <a:t>C4.2</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C5.1</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C5.2</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a:effectLst/>
                        </a:rPr>
                        <a:t>C5.3</a:t>
                      </a:r>
                      <a:endParaRPr lang="fr-FR" sz="12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800">
                          <a:effectLst/>
                        </a:rPr>
                        <a:t>S5.1</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Description des systèmes</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800">
                          <a:effectLst/>
                        </a:rPr>
                        <a:t>S5.2</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tabLst>
                          <a:tab pos="2242820" algn="l"/>
                        </a:tabLst>
                      </a:pPr>
                      <a:r>
                        <a:rPr lang="fr-FR" sz="1200" kern="800">
                          <a:effectLst/>
                        </a:rPr>
                        <a:t>Outils de représentation</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800">
                          <a:effectLst/>
                        </a:rPr>
                        <a:t>S5.3</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tabLst>
                          <a:tab pos="6584950" algn="r"/>
                        </a:tabLst>
                      </a:pPr>
                      <a:r>
                        <a:rPr lang="fr-FR" sz="1200" kern="800">
                          <a:effectLst/>
                        </a:rPr>
                        <a:t>Matériels et équipements	</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800">
                          <a:effectLst/>
                        </a:rPr>
                        <a:t>S5.4</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tabLst>
                          <a:tab pos="6584950" algn="r"/>
                        </a:tabLst>
                      </a:pPr>
                      <a:r>
                        <a:rPr lang="fr-FR" sz="1200" kern="800">
                          <a:effectLst/>
                        </a:rPr>
                        <a:t>Systèmes mécaniques</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800">
                          <a:effectLst/>
                        </a:rPr>
                        <a:t>S5.5</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Systèmes thermodynamiques</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800">
                          <a:effectLst/>
                        </a:rPr>
                        <a:t>S5.6</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dirty="0">
                          <a:effectLst/>
                        </a:rPr>
                        <a:t>Systèmes hydrauliques</a:t>
                      </a:r>
                      <a:endParaRPr lang="fr-FR" sz="1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800">
                          <a:effectLst/>
                        </a:rPr>
                        <a:t>S5.7</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Systèmes électriques</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800">
                          <a:effectLst/>
                        </a:rPr>
                        <a:t>S5.8</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Informatique embarquée</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0">
                          <a:effectLst/>
                        </a:rPr>
                        <a:t>S6.1</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Stratégie de maintenance</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0">
                          <a:effectLst/>
                        </a:rPr>
                        <a:t>S6.2</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Diagnostic </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0">
                          <a:effectLst/>
                        </a:rPr>
                        <a:t>S6.3</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Intervention</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350363">
                <a:tc>
                  <a:txBody>
                    <a:bodyPr/>
                    <a:lstStyle/>
                    <a:p>
                      <a:pPr algn="ctr">
                        <a:spcAft>
                          <a:spcPts val="0"/>
                        </a:spcAft>
                      </a:pPr>
                      <a:r>
                        <a:rPr lang="fr-FR" sz="1200" kern="0">
                          <a:effectLst/>
                        </a:rPr>
                        <a:t>S7.1</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dirty="0">
                          <a:effectLst/>
                        </a:rPr>
                        <a:t>Cadre économique et juridique des activités de </a:t>
                      </a:r>
                      <a:r>
                        <a:rPr lang="fr-FR" sz="1200" kern="800" dirty="0" smtClean="0">
                          <a:effectLst/>
                        </a:rPr>
                        <a:t>l’entreprise</a:t>
                      </a:r>
                      <a:endParaRPr lang="fr-FR" sz="1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u="none" strike="noStrike"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233575">
                <a:tc>
                  <a:txBody>
                    <a:bodyPr/>
                    <a:lstStyle/>
                    <a:p>
                      <a:pPr algn="ctr">
                        <a:spcAft>
                          <a:spcPts val="0"/>
                        </a:spcAft>
                      </a:pPr>
                      <a:r>
                        <a:rPr lang="fr-FR" sz="1200" kern="0">
                          <a:effectLst/>
                        </a:rPr>
                        <a:t>S7.2</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Contexte organisationnel de l’entreprise</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0">
                          <a:effectLst/>
                        </a:rPr>
                        <a:t>S7.3</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Information et communication</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0">
                          <a:effectLst/>
                        </a:rPr>
                        <a:t>S7.4</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Outils de gestion appliqués</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350363">
                <a:tc>
                  <a:txBody>
                    <a:bodyPr/>
                    <a:lstStyle/>
                    <a:p>
                      <a:pPr algn="ctr">
                        <a:spcAft>
                          <a:spcPts val="0"/>
                        </a:spcAft>
                      </a:pPr>
                      <a:r>
                        <a:rPr lang="fr-FR" sz="1200" kern="0">
                          <a:effectLst/>
                        </a:rPr>
                        <a:t>S8.1</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800">
                          <a:effectLst/>
                        </a:rPr>
                        <a:t>Principes généraux de la prévention des risques professionnels</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0">
                          <a:effectLst/>
                        </a:rPr>
                        <a:t>S8.2</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0">
                          <a:effectLst/>
                        </a:rPr>
                        <a:t>Maîtrise des risques</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233575">
                <a:tc>
                  <a:txBody>
                    <a:bodyPr/>
                    <a:lstStyle/>
                    <a:p>
                      <a:pPr algn="ctr">
                        <a:spcAft>
                          <a:spcPts val="0"/>
                        </a:spcAft>
                      </a:pPr>
                      <a:r>
                        <a:rPr lang="fr-FR" sz="1200" kern="0">
                          <a:effectLst/>
                        </a:rPr>
                        <a:t>S8.3</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0">
                          <a:effectLst/>
                        </a:rPr>
                        <a:t>Sécurité dans l’entreprise et sur site</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233575">
                <a:tc>
                  <a:txBody>
                    <a:bodyPr/>
                    <a:lstStyle/>
                    <a:p>
                      <a:pPr algn="ctr">
                        <a:spcAft>
                          <a:spcPts val="0"/>
                        </a:spcAft>
                      </a:pPr>
                      <a:r>
                        <a:rPr lang="fr-FR" sz="1200" kern="0">
                          <a:effectLst/>
                        </a:rPr>
                        <a:t>S8.4</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0">
                          <a:effectLst/>
                        </a:rPr>
                        <a:t>Réglementation et procédures applicables aux matériels</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r h="181994">
                <a:tc>
                  <a:txBody>
                    <a:bodyPr/>
                    <a:lstStyle/>
                    <a:p>
                      <a:pPr algn="ctr">
                        <a:spcAft>
                          <a:spcPts val="0"/>
                        </a:spcAft>
                      </a:pPr>
                      <a:r>
                        <a:rPr lang="fr-FR" sz="1200" kern="0">
                          <a:effectLst/>
                        </a:rPr>
                        <a:t>S8.5</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marR="114300">
                        <a:spcAft>
                          <a:spcPts val="0"/>
                        </a:spcAft>
                      </a:pPr>
                      <a:r>
                        <a:rPr lang="fr-FR" sz="1200" kern="0" dirty="0">
                          <a:effectLst/>
                        </a:rPr>
                        <a:t>Développement durable</a:t>
                      </a:r>
                      <a:endParaRPr lang="fr-FR" sz="1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 </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c>
                  <a:txBody>
                    <a:bodyPr/>
                    <a:lstStyle/>
                    <a:p>
                      <a:pPr algn="ctr">
                        <a:spcAft>
                          <a:spcPts val="0"/>
                        </a:spcAft>
                      </a:pPr>
                      <a:r>
                        <a:rPr lang="fr-FR" sz="1100" kern="0" dirty="0" smtClean="0">
                          <a:effectLst/>
                        </a:rPr>
                        <a:t>x</a:t>
                      </a:r>
                      <a:endParaRPr lang="fr-FR" sz="12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4063" marR="34063" marT="0" marB="0" anchor="ctr"/>
                </a:tc>
              </a:tr>
            </a:tbl>
          </a:graphicData>
        </a:graphic>
      </p:graphicFrame>
    </p:spTree>
    <p:extLst>
      <p:ext uri="{BB962C8B-B14F-4D97-AF65-F5344CB8AC3E}">
        <p14:creationId xmlns:p14="http://schemas.microsoft.com/office/powerpoint/2010/main" val="3111276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8225702" cy="3889904"/>
          </a:xfrm>
        </p:spPr>
        <p:txBody>
          <a:bodyPr/>
          <a:lstStyle/>
          <a:p>
            <a:r>
              <a:rPr lang="fr-FR" dirty="0" smtClean="0"/>
              <a:t>Grille horaire</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981903347"/>
              </p:ext>
            </p:extLst>
          </p:nvPr>
        </p:nvGraphicFramePr>
        <p:xfrm>
          <a:off x="407056" y="1026486"/>
          <a:ext cx="8270894" cy="5058594"/>
        </p:xfrm>
        <a:graphic>
          <a:graphicData uri="http://schemas.openxmlformats.org/drawingml/2006/table">
            <a:tbl>
              <a:tblPr>
                <a:tableStyleId>{5C22544A-7EE6-4342-B048-85BDC9FD1C3A}</a:tableStyleId>
              </a:tblPr>
              <a:tblGrid>
                <a:gridCol w="326135"/>
                <a:gridCol w="2487857"/>
                <a:gridCol w="784614"/>
                <a:gridCol w="1097280"/>
                <a:gridCol w="879004"/>
                <a:gridCol w="790513"/>
                <a:gridCol w="1179871"/>
                <a:gridCol w="725620"/>
              </a:tblGrid>
              <a:tr h="173832">
                <a:tc rowSpan="2" gridSpan="2">
                  <a:txBody>
                    <a:bodyPr/>
                    <a:lstStyle/>
                    <a:p>
                      <a:pPr>
                        <a:spcAft>
                          <a:spcPts val="0"/>
                        </a:spcAft>
                      </a:pPr>
                      <a:r>
                        <a:rPr lang="fr-FR" sz="1000" kern="800" dirty="0">
                          <a:effectLst/>
                        </a:rPr>
                        <a:t> </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rowSpan="2" hMerge="1">
                  <a:txBody>
                    <a:bodyPr/>
                    <a:lstStyle/>
                    <a:p>
                      <a:endParaRPr lang="fr-FR"/>
                    </a:p>
                  </a:txBody>
                  <a:tcPr/>
                </a:tc>
                <a:tc gridSpan="3">
                  <a:txBody>
                    <a:bodyPr/>
                    <a:lstStyle/>
                    <a:p>
                      <a:pPr algn="ctr">
                        <a:spcAft>
                          <a:spcPts val="0"/>
                        </a:spcAft>
                      </a:pPr>
                      <a:r>
                        <a:rPr lang="fr-FR" sz="1000" kern="800">
                          <a:effectLst/>
                        </a:rPr>
                        <a:t>Horaire de 1</a:t>
                      </a:r>
                      <a:r>
                        <a:rPr lang="fr-FR" sz="1000" kern="800" baseline="30000">
                          <a:effectLst/>
                        </a:rPr>
                        <a:t>ère</a:t>
                      </a:r>
                      <a:r>
                        <a:rPr lang="fr-FR" sz="1000" kern="800">
                          <a:effectLst/>
                        </a:rPr>
                        <a:t> année</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000" kern="800">
                          <a:effectLst/>
                        </a:rPr>
                        <a:t>Horaire de 2</a:t>
                      </a:r>
                      <a:r>
                        <a:rPr lang="fr-FR" sz="1000" kern="800" baseline="30000">
                          <a:effectLst/>
                        </a:rPr>
                        <a:t>ème</a:t>
                      </a:r>
                      <a:r>
                        <a:rPr lang="fr-FR" sz="1000" kern="800">
                          <a:effectLst/>
                        </a:rPr>
                        <a:t> année</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hMerge="1">
                  <a:txBody>
                    <a:bodyPr/>
                    <a:lstStyle/>
                    <a:p>
                      <a:endParaRPr lang="fr-FR"/>
                    </a:p>
                  </a:txBody>
                  <a:tcPr/>
                </a:tc>
              </a:tr>
              <a:tr h="424924">
                <a:tc gridSpan="2" vMerge="1">
                  <a:txBody>
                    <a:bodyPr/>
                    <a:lstStyle/>
                    <a:p>
                      <a:endParaRPr lang="fr-FR"/>
                    </a:p>
                  </a:txBody>
                  <a:tcPr/>
                </a:tc>
                <a:tc hMerge="1" vMerge="1">
                  <a:txBody>
                    <a:bodyPr/>
                    <a:lstStyle/>
                    <a:p>
                      <a:endParaRPr lang="fr-FR"/>
                    </a:p>
                  </a:txBody>
                  <a:tcPr/>
                </a:tc>
                <a:tc>
                  <a:txBody>
                    <a:bodyPr/>
                    <a:lstStyle/>
                    <a:p>
                      <a:pPr algn="ctr">
                        <a:spcAft>
                          <a:spcPts val="0"/>
                        </a:spcAft>
                      </a:pPr>
                      <a:r>
                        <a:rPr lang="fr-FR" sz="1000" kern="800">
                          <a:effectLst/>
                        </a:rPr>
                        <a:t>Semaine</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dirty="0">
                          <a:effectLst/>
                        </a:rPr>
                        <a:t>a + b + c</a:t>
                      </a:r>
                      <a:r>
                        <a:rPr lang="fr-FR" sz="1000" kern="800" baseline="30000" dirty="0">
                          <a:effectLst/>
                        </a:rPr>
                        <a:t>(2)</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dirty="0">
                          <a:effectLst/>
                        </a:rPr>
                        <a:t>Année </a:t>
                      </a:r>
                      <a:r>
                        <a:rPr lang="fr-FR" sz="1000" kern="800" baseline="30000" dirty="0">
                          <a:effectLst/>
                        </a:rPr>
                        <a:t>(3)</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Semaine</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a + b + c</a:t>
                      </a:r>
                      <a:r>
                        <a:rPr lang="fr-FR" sz="1000" kern="800" baseline="30000">
                          <a:effectLst/>
                        </a:rPr>
                        <a:t>(2)</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Année </a:t>
                      </a:r>
                      <a:r>
                        <a:rPr lang="fr-FR" sz="1000" kern="800" baseline="30000">
                          <a:effectLst/>
                        </a:rPr>
                        <a:t>(3)</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r>
              <a:tr h="289721">
                <a:tc gridSpan="2">
                  <a:txBody>
                    <a:bodyPr/>
                    <a:lstStyle/>
                    <a:p>
                      <a:pPr marL="142240" indent="-142240">
                        <a:spcAft>
                          <a:spcPts val="0"/>
                        </a:spcAft>
                      </a:pPr>
                      <a:r>
                        <a:rPr lang="fr-FR" sz="1000" kern="800" dirty="0">
                          <a:effectLst/>
                        </a:rPr>
                        <a:t>1. Culture générale et expression </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hMerge="1">
                  <a:txBody>
                    <a:bodyPr/>
                    <a:lstStyle/>
                    <a:p>
                      <a:endParaRPr lang="fr-FR"/>
                    </a:p>
                  </a:txBody>
                  <a:tcPr/>
                </a:tc>
                <a:tc>
                  <a:txBody>
                    <a:bodyPr/>
                    <a:lstStyle/>
                    <a:p>
                      <a:pPr algn="ctr">
                        <a:spcAft>
                          <a:spcPts val="0"/>
                        </a:spcAft>
                      </a:pPr>
                      <a:r>
                        <a:rPr lang="fr-FR" sz="1000" kern="800">
                          <a:effectLst/>
                        </a:rPr>
                        <a:t>3</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a:effectLst/>
                        </a:rPr>
                        <a:t>3 + 0 + 0</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a:effectLst/>
                        </a:rPr>
                        <a:t>90</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a:effectLst/>
                        </a:rPr>
                        <a:t>3</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a:effectLst/>
                        </a:rPr>
                        <a:t>2 + 1 + 0</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108</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r>
              <a:tr h="289721">
                <a:tc gridSpan="2">
                  <a:txBody>
                    <a:bodyPr/>
                    <a:lstStyle/>
                    <a:p>
                      <a:pPr>
                        <a:spcAft>
                          <a:spcPts val="0"/>
                        </a:spcAft>
                      </a:pPr>
                      <a:r>
                        <a:rPr lang="fr-FR" sz="1000" kern="800">
                          <a:effectLst/>
                        </a:rPr>
                        <a:t>2. Langue vivante étrangère</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a:txBody>
                    <a:bodyPr/>
                    <a:lstStyle/>
                    <a:p>
                      <a:pPr algn="ctr">
                        <a:spcAft>
                          <a:spcPts val="0"/>
                        </a:spcAft>
                      </a:pPr>
                      <a:r>
                        <a:rPr lang="fr-FR" sz="1000" kern="800">
                          <a:effectLst/>
                        </a:rPr>
                        <a:t>2</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dirty="0">
                          <a:effectLst/>
                        </a:rPr>
                        <a:t>0</a:t>
                      </a:r>
                      <a:r>
                        <a:rPr lang="fr-FR" sz="1000" kern="800" baseline="30000" dirty="0">
                          <a:effectLst/>
                        </a:rPr>
                        <a:t> </a:t>
                      </a:r>
                      <a:r>
                        <a:rPr lang="fr-FR" sz="1000" kern="800" dirty="0">
                          <a:effectLst/>
                        </a:rPr>
                        <a:t>+ 2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60</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2</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0+ 2 + 0</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72</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r>
              <a:tr h="405609">
                <a:tc gridSpan="2">
                  <a:txBody>
                    <a:bodyPr/>
                    <a:lstStyle/>
                    <a:p>
                      <a:pPr>
                        <a:spcAft>
                          <a:spcPts val="0"/>
                        </a:spcAft>
                      </a:pPr>
                      <a:r>
                        <a:rPr lang="fr-FR" sz="1000" kern="800" dirty="0">
                          <a:effectLst/>
                        </a:rPr>
                        <a:t>3. Mathématiques </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hMerge="1">
                  <a:txBody>
                    <a:bodyPr/>
                    <a:lstStyle/>
                    <a:p>
                      <a:endParaRPr lang="fr-FR"/>
                    </a:p>
                  </a:txBody>
                  <a:tcPr/>
                </a:tc>
                <a:tc>
                  <a:txBody>
                    <a:bodyPr/>
                    <a:lstStyle/>
                    <a:p>
                      <a:pPr algn="ctr">
                        <a:spcAft>
                          <a:spcPts val="0"/>
                        </a:spcAft>
                      </a:pPr>
                      <a:r>
                        <a:rPr lang="fr-FR" sz="1000" kern="800" dirty="0">
                          <a:effectLst/>
                        </a:rPr>
                        <a:t>2,5</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1,5 + 1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75</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2,5</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1,5+ 1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90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r>
              <a:tr h="289721">
                <a:tc gridSpan="2">
                  <a:txBody>
                    <a:bodyPr/>
                    <a:lstStyle/>
                    <a:p>
                      <a:pPr marL="142240" indent="-142240">
                        <a:spcAft>
                          <a:spcPts val="0"/>
                        </a:spcAft>
                      </a:pPr>
                      <a:r>
                        <a:rPr lang="fr-FR" sz="1000" kern="800">
                          <a:effectLst/>
                        </a:rPr>
                        <a:t>4. Physique - chimie</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a:txBody>
                    <a:bodyPr/>
                    <a:lstStyle/>
                    <a:p>
                      <a:pPr algn="ctr">
                        <a:spcAft>
                          <a:spcPts val="0"/>
                        </a:spcAft>
                      </a:pPr>
                      <a:r>
                        <a:rPr lang="fr-FR" sz="1000" kern="800">
                          <a:effectLst/>
                        </a:rPr>
                        <a:t>2</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1 + 0 + 1</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60</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3</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dirty="0">
                          <a:effectLst/>
                        </a:rPr>
                        <a:t>1 + 0 + 2</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108</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r>
              <a:tr h="482868">
                <a:tc gridSpan="2">
                  <a:txBody>
                    <a:bodyPr/>
                    <a:lstStyle/>
                    <a:p>
                      <a:pPr marL="142240" indent="-142240">
                        <a:spcAft>
                          <a:spcPts val="0"/>
                        </a:spcAft>
                      </a:pPr>
                      <a:r>
                        <a:rPr lang="fr-FR" sz="1000" kern="800" dirty="0">
                          <a:effectLst/>
                        </a:rPr>
                        <a:t>5. Enseignement professionnel (EP) et généraux associés</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hMerge="1">
                  <a:txBody>
                    <a:bodyPr/>
                    <a:lstStyle/>
                    <a:p>
                      <a:endParaRPr lang="fr-FR"/>
                    </a:p>
                  </a:txBody>
                  <a:tcPr/>
                </a:tc>
                <a:tc>
                  <a:txBody>
                    <a:bodyPr/>
                    <a:lstStyle/>
                    <a:p>
                      <a:pPr algn="ctr">
                        <a:spcAft>
                          <a:spcPts val="0"/>
                        </a:spcAft>
                      </a:pPr>
                      <a:r>
                        <a:rPr lang="fr-FR" sz="1000" kern="800" dirty="0">
                          <a:effectLst/>
                        </a:rPr>
                        <a:t>21</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7</a:t>
                      </a:r>
                      <a:r>
                        <a:rPr lang="fr-FR" sz="1000" kern="800" baseline="30000" dirty="0">
                          <a:effectLst/>
                        </a:rPr>
                        <a:t>(4)</a:t>
                      </a:r>
                      <a:r>
                        <a:rPr lang="fr-FR" sz="1000" kern="800" dirty="0">
                          <a:effectLst/>
                        </a:rPr>
                        <a:t> + 3 + 11</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630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20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6</a:t>
                      </a:r>
                      <a:r>
                        <a:rPr lang="fr-FR" sz="1000" kern="800" baseline="30000" dirty="0">
                          <a:effectLst/>
                        </a:rPr>
                        <a:t>(4)</a:t>
                      </a:r>
                      <a:r>
                        <a:rPr lang="fr-FR" sz="1000" kern="800" dirty="0">
                          <a:effectLst/>
                        </a:rPr>
                        <a:t> + 3 + 11</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720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r>
              <a:tr h="270988">
                <a:tc rowSpan="4">
                  <a:txBody>
                    <a:bodyPr/>
                    <a:lstStyle/>
                    <a:p>
                      <a:pPr marL="213995" marR="71755" indent="-142240" algn="ctr">
                        <a:spcAft>
                          <a:spcPts val="0"/>
                        </a:spcAft>
                      </a:pPr>
                      <a:r>
                        <a:rPr lang="fr-FR" sz="1000" kern="800">
                          <a:effectLst/>
                        </a:rPr>
                        <a:t>Détail</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vert="vert270" anchor="ctr"/>
                </a:tc>
                <a:tc>
                  <a:txBody>
                    <a:bodyPr/>
                    <a:lstStyle/>
                    <a:p>
                      <a:pPr algn="r">
                        <a:spcAft>
                          <a:spcPts val="0"/>
                        </a:spcAft>
                      </a:pPr>
                      <a:r>
                        <a:rPr lang="fr-FR" sz="1000" kern="800">
                          <a:effectLst/>
                        </a:rPr>
                        <a:t>Enseignement </a:t>
                      </a:r>
                      <a:endParaRPr lang="fr-FR" sz="1050" kern="800">
                        <a:effectLst/>
                      </a:endParaRPr>
                    </a:p>
                    <a:p>
                      <a:pPr algn="r">
                        <a:spcAft>
                          <a:spcPts val="0"/>
                        </a:spcAft>
                      </a:pPr>
                      <a:r>
                        <a:rPr lang="fr-FR" sz="1000" kern="800">
                          <a:effectLst/>
                        </a:rPr>
                        <a:t>professionnel STI</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gridSpan="3">
                  <a:txBody>
                    <a:bodyPr/>
                    <a:lstStyle/>
                    <a:p>
                      <a:pPr algn="ctr">
                        <a:spcAft>
                          <a:spcPts val="0"/>
                        </a:spcAft>
                      </a:pPr>
                      <a:r>
                        <a:rPr lang="fr-FR" sz="1000" kern="800">
                          <a:effectLst/>
                        </a:rPr>
                        <a:t>4,5 + 2 + 11</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000" kern="800">
                          <a:effectLst/>
                        </a:rPr>
                        <a:t>3,5 + 2 + 11</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hMerge="1">
                  <a:txBody>
                    <a:bodyPr/>
                    <a:lstStyle/>
                    <a:p>
                      <a:endParaRPr lang="fr-FR"/>
                    </a:p>
                  </a:txBody>
                  <a:tcPr/>
                </a:tc>
              </a:tr>
              <a:tr h="270988">
                <a:tc vMerge="1">
                  <a:txBody>
                    <a:bodyPr/>
                    <a:lstStyle/>
                    <a:p>
                      <a:endParaRPr lang="fr-FR"/>
                    </a:p>
                  </a:txBody>
                  <a:tcPr/>
                </a:tc>
                <a:tc>
                  <a:txBody>
                    <a:bodyPr/>
                    <a:lstStyle/>
                    <a:p>
                      <a:pPr algn="r">
                        <a:spcAft>
                          <a:spcPts val="0"/>
                        </a:spcAft>
                      </a:pPr>
                      <a:r>
                        <a:rPr lang="fr-FR" sz="1000" kern="800" dirty="0">
                          <a:effectLst/>
                        </a:rPr>
                        <a:t>Enseignement professionnel</a:t>
                      </a:r>
                      <a:endParaRPr lang="fr-FR" sz="1050" kern="800" dirty="0">
                        <a:effectLst/>
                      </a:endParaRPr>
                    </a:p>
                    <a:p>
                      <a:pPr algn="r">
                        <a:spcAft>
                          <a:spcPts val="0"/>
                        </a:spcAft>
                      </a:pPr>
                      <a:r>
                        <a:rPr lang="fr-FR" sz="1000" kern="800" dirty="0">
                          <a:effectLst/>
                        </a:rPr>
                        <a:t>Économie-gestion</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chemeClr val="bg1">
                        <a:lumMod val="95000"/>
                      </a:schemeClr>
                    </a:solidFill>
                  </a:tcPr>
                </a:tc>
                <a:tc gridSpan="3">
                  <a:txBody>
                    <a:bodyPr/>
                    <a:lstStyle/>
                    <a:p>
                      <a:pPr algn="ctr">
                        <a:spcAft>
                          <a:spcPts val="0"/>
                        </a:spcAft>
                      </a:pPr>
                      <a:r>
                        <a:rPr lang="fr-FR" sz="1000" kern="800" dirty="0">
                          <a:effectLst/>
                        </a:rPr>
                        <a:t>1 + 1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chemeClr val="bg1">
                        <a:lumMod val="95000"/>
                      </a:schemeClr>
                    </a:solidFill>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000" kern="800" dirty="0">
                          <a:effectLst/>
                        </a:rPr>
                        <a:t>1 + 1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chemeClr val="bg1">
                        <a:lumMod val="95000"/>
                      </a:schemeClr>
                    </a:solidFill>
                  </a:tcPr>
                </a:tc>
                <a:tc hMerge="1">
                  <a:txBody>
                    <a:bodyPr/>
                    <a:lstStyle/>
                    <a:p>
                      <a:endParaRPr lang="fr-FR"/>
                    </a:p>
                  </a:txBody>
                  <a:tcPr/>
                </a:tc>
                <a:tc hMerge="1">
                  <a:txBody>
                    <a:bodyPr/>
                    <a:lstStyle/>
                    <a:p>
                      <a:endParaRPr lang="fr-FR"/>
                    </a:p>
                  </a:txBody>
                  <a:tcPr/>
                </a:tc>
              </a:tr>
              <a:tr h="270988">
                <a:tc vMerge="1">
                  <a:txBody>
                    <a:bodyPr/>
                    <a:lstStyle/>
                    <a:p>
                      <a:endParaRPr lang="fr-FR"/>
                    </a:p>
                  </a:txBody>
                  <a:tcPr/>
                </a:tc>
                <a:tc>
                  <a:txBody>
                    <a:bodyPr/>
                    <a:lstStyle/>
                    <a:p>
                      <a:pPr algn="r">
                        <a:spcAft>
                          <a:spcPts val="0"/>
                        </a:spcAft>
                      </a:pPr>
                      <a:r>
                        <a:rPr lang="fr-FR" sz="1000" kern="800" dirty="0">
                          <a:effectLst/>
                        </a:rPr>
                        <a:t>EP en langue vivante étrangère en </a:t>
                      </a:r>
                      <a:r>
                        <a:rPr lang="fr-FR" sz="1000" kern="800" dirty="0" err="1">
                          <a:effectLst/>
                        </a:rPr>
                        <a:t>co</a:t>
                      </a:r>
                      <a:r>
                        <a:rPr lang="fr-FR" sz="1000" kern="800" dirty="0">
                          <a:effectLst/>
                        </a:rPr>
                        <a:t>-intervention</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gridSpan="3">
                  <a:txBody>
                    <a:bodyPr/>
                    <a:lstStyle/>
                    <a:p>
                      <a:pPr algn="ctr">
                        <a:spcAft>
                          <a:spcPts val="0"/>
                        </a:spcAft>
                      </a:pPr>
                      <a:r>
                        <a:rPr lang="fr-FR" sz="1000" kern="800" dirty="0">
                          <a:effectLst/>
                        </a:rPr>
                        <a:t>1</a:t>
                      </a:r>
                      <a:r>
                        <a:rPr lang="fr-FR" sz="1000" kern="800" baseline="30000" dirty="0">
                          <a:effectLst/>
                        </a:rPr>
                        <a:t>(5)</a:t>
                      </a:r>
                      <a:r>
                        <a:rPr lang="fr-FR" sz="1000" kern="800" dirty="0">
                          <a:effectLst/>
                        </a:rPr>
                        <a:t> + 0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000" kern="800">
                          <a:effectLst/>
                        </a:rPr>
                        <a:t>1</a:t>
                      </a:r>
                      <a:r>
                        <a:rPr lang="fr-FR" sz="1000" kern="800" baseline="30000">
                          <a:effectLst/>
                        </a:rPr>
                        <a:t>(5)</a:t>
                      </a:r>
                      <a:r>
                        <a:rPr lang="fr-FR" sz="1000" kern="800">
                          <a:effectLst/>
                        </a:rPr>
                        <a:t> + 0 + 0</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hMerge="1">
                  <a:txBody>
                    <a:bodyPr/>
                    <a:lstStyle/>
                    <a:p>
                      <a:endParaRPr lang="fr-FR"/>
                    </a:p>
                  </a:txBody>
                  <a:tcPr/>
                </a:tc>
              </a:tr>
              <a:tr h="270988">
                <a:tc vMerge="1">
                  <a:txBody>
                    <a:bodyPr/>
                    <a:lstStyle/>
                    <a:p>
                      <a:endParaRPr lang="fr-FR"/>
                    </a:p>
                  </a:txBody>
                  <a:tcPr/>
                </a:tc>
                <a:tc>
                  <a:txBody>
                    <a:bodyPr/>
                    <a:lstStyle/>
                    <a:p>
                      <a:pPr algn="r">
                        <a:spcAft>
                          <a:spcPts val="0"/>
                        </a:spcAft>
                      </a:pPr>
                      <a:r>
                        <a:rPr lang="fr-FR" sz="1000" kern="800" dirty="0">
                          <a:effectLst/>
                        </a:rPr>
                        <a:t>Mathématiques et EP en </a:t>
                      </a:r>
                      <a:endParaRPr lang="fr-FR" sz="1050" kern="800" dirty="0">
                        <a:effectLst/>
                      </a:endParaRPr>
                    </a:p>
                    <a:p>
                      <a:pPr algn="r">
                        <a:spcAft>
                          <a:spcPts val="0"/>
                        </a:spcAft>
                      </a:pPr>
                      <a:r>
                        <a:rPr lang="fr-FR" sz="1000" kern="800" dirty="0" err="1">
                          <a:effectLst/>
                        </a:rPr>
                        <a:t>co</a:t>
                      </a:r>
                      <a:r>
                        <a:rPr lang="fr-FR" sz="1000" kern="800" dirty="0">
                          <a:effectLst/>
                        </a:rPr>
                        <a:t>-intervention</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chemeClr val="bg1">
                        <a:lumMod val="95000"/>
                      </a:schemeClr>
                    </a:solidFill>
                  </a:tcPr>
                </a:tc>
                <a:tc gridSpan="3">
                  <a:txBody>
                    <a:bodyPr/>
                    <a:lstStyle/>
                    <a:p>
                      <a:pPr algn="ctr">
                        <a:spcAft>
                          <a:spcPts val="0"/>
                        </a:spcAft>
                      </a:pPr>
                      <a:r>
                        <a:rPr lang="fr-FR" sz="1000" kern="800" dirty="0">
                          <a:effectLst/>
                        </a:rPr>
                        <a:t>0,5</a:t>
                      </a:r>
                      <a:r>
                        <a:rPr lang="fr-FR" sz="1000" kern="800" baseline="30000" dirty="0">
                          <a:effectLst/>
                        </a:rPr>
                        <a:t>(6)</a:t>
                      </a:r>
                      <a:r>
                        <a:rPr lang="fr-FR" sz="1000" kern="800" dirty="0">
                          <a:effectLst/>
                        </a:rPr>
                        <a:t> + 0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chemeClr val="bg1">
                        <a:lumMod val="95000"/>
                      </a:schemeClr>
                    </a:solidFill>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000" kern="800" dirty="0">
                          <a:effectLst/>
                        </a:rPr>
                        <a:t>0,5</a:t>
                      </a:r>
                      <a:r>
                        <a:rPr lang="fr-FR" sz="1000" kern="800" baseline="30000" dirty="0">
                          <a:effectLst/>
                        </a:rPr>
                        <a:t>(6)</a:t>
                      </a:r>
                      <a:r>
                        <a:rPr lang="fr-FR" sz="1000" kern="800" dirty="0">
                          <a:effectLst/>
                        </a:rPr>
                        <a:t> + 0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chemeClr val="bg1">
                        <a:lumMod val="95000"/>
                      </a:schemeClr>
                    </a:solidFill>
                  </a:tcPr>
                </a:tc>
                <a:tc hMerge="1">
                  <a:txBody>
                    <a:bodyPr/>
                    <a:lstStyle/>
                    <a:p>
                      <a:endParaRPr lang="fr-FR"/>
                    </a:p>
                  </a:txBody>
                  <a:tcPr/>
                </a:tc>
                <a:tc hMerge="1">
                  <a:txBody>
                    <a:bodyPr/>
                    <a:lstStyle/>
                    <a:p>
                      <a:endParaRPr lang="fr-FR"/>
                    </a:p>
                  </a:txBody>
                  <a:tcPr/>
                </a:tc>
              </a:tr>
              <a:tr h="540812">
                <a:tc gridSpan="2">
                  <a:txBody>
                    <a:bodyPr/>
                    <a:lstStyle/>
                    <a:p>
                      <a:pPr marL="142240" indent="-142240">
                        <a:spcAft>
                          <a:spcPts val="0"/>
                        </a:spcAft>
                      </a:pPr>
                      <a:r>
                        <a:rPr lang="fr-FR" sz="1000" kern="800" dirty="0">
                          <a:effectLst/>
                        </a:rPr>
                        <a:t>6. Accompagnement personnalisé</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hMerge="1">
                  <a:txBody>
                    <a:bodyPr/>
                    <a:lstStyle/>
                    <a:p>
                      <a:endParaRPr lang="fr-FR"/>
                    </a:p>
                  </a:txBody>
                  <a:tcPr/>
                </a:tc>
                <a:tc>
                  <a:txBody>
                    <a:bodyPr/>
                    <a:lstStyle/>
                    <a:p>
                      <a:pPr algn="ctr">
                        <a:spcAft>
                          <a:spcPts val="0"/>
                        </a:spcAft>
                      </a:pPr>
                      <a:r>
                        <a:rPr lang="fr-FR" sz="1000" kern="800" dirty="0">
                          <a:effectLst/>
                        </a:rPr>
                        <a:t>1,5</a:t>
                      </a:r>
                      <a:r>
                        <a:rPr lang="fr-FR" sz="1000" kern="800" baseline="30000" dirty="0">
                          <a:effectLst/>
                        </a:rPr>
                        <a:t>(9)</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0 + 0 +1,5</a:t>
                      </a:r>
                      <a:r>
                        <a:rPr lang="fr-FR" sz="1000" kern="800" baseline="30000" dirty="0">
                          <a:effectLst/>
                        </a:rPr>
                        <a:t>(7)</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45</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1,5</a:t>
                      </a:r>
                      <a:r>
                        <a:rPr lang="fr-FR" sz="1000" kern="800" baseline="30000" dirty="0">
                          <a:effectLst/>
                        </a:rPr>
                        <a:t>(9)</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0+0+1,5</a:t>
                      </a:r>
                      <a:r>
                        <a:rPr lang="fr-FR" sz="1000" kern="800" baseline="30000" dirty="0">
                          <a:effectLst/>
                        </a:rPr>
                        <a:t>(8)</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54</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r>
              <a:tr h="637386">
                <a:tc gridSpan="2">
                  <a:txBody>
                    <a:bodyPr/>
                    <a:lstStyle/>
                    <a:p>
                      <a:pPr marR="177800" algn="r">
                        <a:spcAft>
                          <a:spcPts val="0"/>
                        </a:spcAft>
                      </a:pPr>
                      <a:r>
                        <a:rPr lang="fr-FR" sz="1000" kern="800">
                          <a:effectLst/>
                        </a:rPr>
                        <a:t>Total </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hMerge="1">
                  <a:txBody>
                    <a:bodyPr/>
                    <a:lstStyle/>
                    <a:p>
                      <a:endParaRPr lang="fr-FR"/>
                    </a:p>
                  </a:txBody>
                  <a:tcPr/>
                </a:tc>
                <a:tc>
                  <a:txBody>
                    <a:bodyPr/>
                    <a:lstStyle/>
                    <a:p>
                      <a:pPr algn="ctr">
                        <a:spcAft>
                          <a:spcPts val="0"/>
                        </a:spcAft>
                      </a:pPr>
                      <a:r>
                        <a:rPr lang="fr-FR" sz="1000" kern="800">
                          <a:effectLst/>
                        </a:rPr>
                        <a:t>32 h</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12,5+6+13,5 </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960</a:t>
                      </a:r>
                      <a:r>
                        <a:rPr lang="fr-FR" sz="1000" kern="800" baseline="30000">
                          <a:effectLst/>
                        </a:rPr>
                        <a:t>(1)</a:t>
                      </a:r>
                      <a:r>
                        <a:rPr lang="fr-FR" sz="1000" kern="800">
                          <a:effectLst/>
                        </a:rPr>
                        <a:t> h</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32 h</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dirty="0">
                          <a:effectLst/>
                        </a:rPr>
                        <a:t>10,5+7+14,5</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c>
                  <a:txBody>
                    <a:bodyPr/>
                    <a:lstStyle/>
                    <a:p>
                      <a:pPr algn="ctr">
                        <a:spcAft>
                          <a:spcPts val="0"/>
                        </a:spcAft>
                      </a:pPr>
                      <a:r>
                        <a:rPr lang="fr-FR" sz="1000" kern="800">
                          <a:effectLst/>
                        </a:rPr>
                        <a:t>1152</a:t>
                      </a:r>
                      <a:r>
                        <a:rPr lang="fr-FR" sz="1000" kern="800" baseline="30000">
                          <a:effectLst/>
                        </a:rPr>
                        <a:t>(1)</a:t>
                      </a:r>
                      <a:r>
                        <a:rPr lang="fr-FR" sz="1000" kern="800">
                          <a:effectLst/>
                        </a:rPr>
                        <a:t> h</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tc>
              </a:tr>
              <a:tr h="289721">
                <a:tc gridSpan="2">
                  <a:txBody>
                    <a:bodyPr/>
                    <a:lstStyle/>
                    <a:p>
                      <a:pPr marR="177800" algn="r">
                        <a:spcAft>
                          <a:spcPts val="0"/>
                        </a:spcAft>
                      </a:pPr>
                      <a:r>
                        <a:rPr lang="fr-FR" sz="1000" kern="800" dirty="0">
                          <a:effectLst/>
                        </a:rPr>
                        <a:t>Enseignement facultatif</a:t>
                      </a:r>
                      <a:endParaRPr lang="fr-FR" sz="1050" kern="800" dirty="0">
                        <a:effectLst/>
                      </a:endParaRPr>
                    </a:p>
                    <a:p>
                      <a:pPr marR="177800" algn="r">
                        <a:spcAft>
                          <a:spcPts val="0"/>
                        </a:spcAft>
                      </a:pPr>
                      <a:r>
                        <a:rPr lang="fr-FR" sz="1000" kern="800" dirty="0">
                          <a:effectLst/>
                        </a:rPr>
                        <a:t>Langue vivante 2</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hMerge="1">
                  <a:txBody>
                    <a:bodyPr/>
                    <a:lstStyle/>
                    <a:p>
                      <a:endParaRPr lang="fr-FR"/>
                    </a:p>
                  </a:txBody>
                  <a:tcPr/>
                </a:tc>
                <a:tc>
                  <a:txBody>
                    <a:bodyPr/>
                    <a:lstStyle/>
                    <a:p>
                      <a:pPr algn="ctr">
                        <a:spcAft>
                          <a:spcPts val="0"/>
                        </a:spcAft>
                      </a:pPr>
                      <a:r>
                        <a:rPr lang="fr-FR" sz="1000" kern="800">
                          <a:effectLst/>
                        </a:rPr>
                        <a:t>2</a:t>
                      </a:r>
                      <a:endParaRPr lang="fr-FR" sz="105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0</a:t>
                      </a:r>
                      <a:r>
                        <a:rPr lang="fr-FR" sz="1000" kern="800" baseline="30000" dirty="0">
                          <a:effectLst/>
                        </a:rPr>
                        <a:t> </a:t>
                      </a:r>
                      <a:r>
                        <a:rPr lang="fr-FR" sz="1000" kern="800" dirty="0">
                          <a:effectLst/>
                        </a:rPr>
                        <a:t>+ 2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60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2</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0+ 2 + 0</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c>
                  <a:txBody>
                    <a:bodyPr/>
                    <a:lstStyle/>
                    <a:p>
                      <a:pPr algn="ctr">
                        <a:spcAft>
                          <a:spcPts val="0"/>
                        </a:spcAft>
                      </a:pPr>
                      <a:r>
                        <a:rPr lang="fr-FR" sz="1000" kern="800" dirty="0">
                          <a:effectLst/>
                        </a:rPr>
                        <a:t>72</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17045" marR="17045" marT="0" marB="0" anchor="ctr">
                    <a:solidFill>
                      <a:srgbClr val="DEEEF8"/>
                    </a:solidFill>
                  </a:tcPr>
                </a:tc>
              </a:tr>
            </a:tbl>
          </a:graphicData>
        </a:graphic>
      </p:graphicFrame>
    </p:spTree>
    <p:extLst>
      <p:ext uri="{BB962C8B-B14F-4D97-AF65-F5344CB8AC3E}">
        <p14:creationId xmlns:p14="http://schemas.microsoft.com/office/powerpoint/2010/main" val="1875776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8225702" cy="3889904"/>
          </a:xfrm>
        </p:spPr>
        <p:txBody>
          <a:bodyPr/>
          <a:lstStyle/>
          <a:p>
            <a:r>
              <a:rPr lang="fr-FR" dirty="0" smtClean="0"/>
              <a:t>Le règlement d’examen</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866810107"/>
              </p:ext>
            </p:extLst>
          </p:nvPr>
        </p:nvGraphicFramePr>
        <p:xfrm>
          <a:off x="322162" y="1123404"/>
          <a:ext cx="8352928" cy="4798179"/>
        </p:xfrm>
        <a:graphic>
          <a:graphicData uri="http://schemas.openxmlformats.org/drawingml/2006/table">
            <a:tbl>
              <a:tblPr>
                <a:tableStyleId>{5C22544A-7EE6-4342-B048-85BDC9FD1C3A}</a:tableStyleId>
              </a:tblPr>
              <a:tblGrid>
                <a:gridCol w="2400450"/>
                <a:gridCol w="545229"/>
                <a:gridCol w="517887"/>
                <a:gridCol w="980285"/>
                <a:gridCol w="980285"/>
                <a:gridCol w="980285"/>
                <a:gridCol w="980285"/>
                <a:gridCol w="968222"/>
              </a:tblGrid>
              <a:tr h="197117">
                <a:tc rowSpan="2" gridSpan="3">
                  <a:txBody>
                    <a:bodyPr/>
                    <a:lstStyle/>
                    <a:p>
                      <a:pPr algn="ctr">
                        <a:spcAft>
                          <a:spcPts val="0"/>
                        </a:spcAft>
                      </a:pPr>
                      <a:r>
                        <a:rPr lang="fr-FR" sz="1100" kern="800" cap="all" dirty="0" smtClean="0">
                          <a:effectLst/>
                        </a:rPr>
                        <a:t>Épreuves</a:t>
                      </a:r>
                      <a:endParaRPr lang="fr-FR" sz="8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rowSpan="2" hMerge="1">
                  <a:txBody>
                    <a:bodyPr/>
                    <a:lstStyle/>
                    <a:p>
                      <a:endParaRPr lang="fr-FR"/>
                    </a:p>
                  </a:txBody>
                  <a:tcPr/>
                </a:tc>
                <a:tc rowSpan="2" hMerge="1">
                  <a:txBody>
                    <a:bodyPr/>
                    <a:lstStyle/>
                    <a:p>
                      <a:endParaRPr lang="fr-FR"/>
                    </a:p>
                  </a:txBody>
                  <a:tcPr/>
                </a:tc>
                <a:tc gridSpan="5">
                  <a:txBody>
                    <a:bodyPr/>
                    <a:lstStyle/>
                    <a:p>
                      <a:pPr algn="ctr">
                        <a:spcAft>
                          <a:spcPts val="0"/>
                        </a:spcAft>
                      </a:pPr>
                      <a:r>
                        <a:rPr lang="fr-FR" sz="1000" kern="800">
                          <a:effectLst/>
                        </a:rPr>
                        <a:t>Candidats</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10965">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2">
                  <a:txBody>
                    <a:bodyPr/>
                    <a:lstStyle/>
                    <a:p>
                      <a:pPr algn="ctr">
                        <a:spcAft>
                          <a:spcPts val="0"/>
                        </a:spcAft>
                      </a:pPr>
                      <a:r>
                        <a:rPr lang="fr-FR" sz="800" kern="50" dirty="0">
                          <a:effectLst/>
                        </a:rPr>
                        <a:t>Scolaires</a:t>
                      </a:r>
                    </a:p>
                    <a:p>
                      <a:pPr algn="ctr">
                        <a:spcAft>
                          <a:spcPts val="0"/>
                        </a:spcAft>
                      </a:pPr>
                      <a:r>
                        <a:rPr lang="fr-FR" sz="800" kern="50" dirty="0">
                          <a:effectLst/>
                        </a:rPr>
                        <a:t>(établissements publics ou privés sous contrat),</a:t>
                      </a:r>
                    </a:p>
                    <a:p>
                      <a:pPr algn="ctr">
                        <a:spcAft>
                          <a:spcPts val="0"/>
                        </a:spcAft>
                      </a:pPr>
                      <a:r>
                        <a:rPr lang="fr-FR" sz="800" kern="50" dirty="0">
                          <a:effectLst/>
                        </a:rPr>
                        <a:t>Apprentis</a:t>
                      </a:r>
                    </a:p>
                    <a:p>
                      <a:pPr algn="ctr">
                        <a:spcAft>
                          <a:spcPts val="0"/>
                        </a:spcAft>
                      </a:pPr>
                      <a:r>
                        <a:rPr lang="fr-FR" sz="800" kern="800" dirty="0">
                          <a:effectLst/>
                        </a:rPr>
                        <a:t>(CFA ou sections d'apprentissage habilités),</a:t>
                      </a:r>
                      <a:endParaRPr lang="fr-FR" sz="1050" kern="800" dirty="0">
                        <a:effectLst/>
                      </a:endParaRPr>
                    </a:p>
                    <a:p>
                      <a:pPr algn="ctr">
                        <a:spcAft>
                          <a:spcPts val="0"/>
                        </a:spcAft>
                      </a:pPr>
                      <a:r>
                        <a:rPr lang="fr-FR" sz="800" kern="50" dirty="0">
                          <a:effectLst/>
                        </a:rPr>
                        <a:t>Formation professionnelle continue</a:t>
                      </a:r>
                      <a:endParaRPr lang="fr-FR" sz="1050" kern="800" dirty="0">
                        <a:effectLst/>
                      </a:endParaRPr>
                    </a:p>
                    <a:p>
                      <a:pPr algn="ctr">
                        <a:spcAft>
                          <a:spcPts val="0"/>
                        </a:spcAft>
                      </a:pPr>
                      <a:r>
                        <a:rPr lang="fr-FR" sz="800" kern="800" dirty="0">
                          <a:effectLst/>
                        </a:rPr>
                        <a:t>dans les établissements publics habilités.</a:t>
                      </a:r>
                      <a:endParaRPr lang="fr-FR" sz="105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0193" marR="30193" marT="0" marB="0" anchor="ctr"/>
                </a:tc>
                <a:tc hMerge="1">
                  <a:txBody>
                    <a:bodyPr/>
                    <a:lstStyle/>
                    <a:p>
                      <a:endParaRPr lang="fr-FR"/>
                    </a:p>
                  </a:txBody>
                  <a:tcPr/>
                </a:tc>
                <a:tc>
                  <a:txBody>
                    <a:bodyPr/>
                    <a:lstStyle/>
                    <a:p>
                      <a:pPr algn="ctr">
                        <a:spcAft>
                          <a:spcPts val="0"/>
                        </a:spcAft>
                      </a:pPr>
                      <a:r>
                        <a:rPr lang="fr-FR" sz="800" kern="50">
                          <a:effectLst/>
                        </a:rPr>
                        <a:t>Formation professionnelle continue</a:t>
                      </a:r>
                    </a:p>
                    <a:p>
                      <a:pPr algn="ctr">
                        <a:spcAft>
                          <a:spcPts val="0"/>
                        </a:spcAft>
                      </a:pPr>
                      <a:r>
                        <a:rPr lang="fr-FR" sz="800" kern="800">
                          <a:effectLst/>
                        </a:rPr>
                        <a:t>(établissements publics habilités à pratiquer le CCF pour ce BTS).</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gridSpan="2">
                  <a:txBody>
                    <a:bodyPr/>
                    <a:lstStyle/>
                    <a:p>
                      <a:pPr algn="ctr">
                        <a:spcAft>
                          <a:spcPts val="0"/>
                        </a:spcAft>
                      </a:pPr>
                      <a:r>
                        <a:rPr lang="fr-FR" sz="800" kern="50">
                          <a:effectLst/>
                        </a:rPr>
                        <a:t>Scolaires</a:t>
                      </a:r>
                    </a:p>
                    <a:p>
                      <a:pPr algn="ctr">
                        <a:spcAft>
                          <a:spcPts val="0"/>
                        </a:spcAft>
                      </a:pPr>
                      <a:r>
                        <a:rPr lang="fr-FR" sz="800" kern="800">
                          <a:effectLst/>
                        </a:rPr>
                        <a:t>(établissements privés hors contrat),</a:t>
                      </a:r>
                      <a:endParaRPr lang="fr-FR" sz="1050" kern="800">
                        <a:effectLst/>
                      </a:endParaRPr>
                    </a:p>
                    <a:p>
                      <a:pPr algn="ctr">
                        <a:spcAft>
                          <a:spcPts val="0"/>
                        </a:spcAft>
                      </a:pPr>
                      <a:r>
                        <a:rPr lang="fr-FR" sz="800" kern="800">
                          <a:effectLst/>
                        </a:rPr>
                        <a:t>Apprentis</a:t>
                      </a:r>
                      <a:endParaRPr lang="fr-FR" sz="1050" kern="800">
                        <a:effectLst/>
                      </a:endParaRPr>
                    </a:p>
                    <a:p>
                      <a:pPr algn="ctr">
                        <a:spcAft>
                          <a:spcPts val="0"/>
                        </a:spcAft>
                      </a:pPr>
                      <a:r>
                        <a:rPr lang="fr-FR" sz="800" kern="800">
                          <a:effectLst/>
                        </a:rPr>
                        <a:t>(CFA ou sections d'apprentissage non habilités),</a:t>
                      </a:r>
                      <a:endParaRPr lang="fr-FR" sz="1050" kern="800">
                        <a:effectLst/>
                      </a:endParaRPr>
                    </a:p>
                    <a:p>
                      <a:pPr algn="ctr">
                        <a:spcAft>
                          <a:spcPts val="0"/>
                        </a:spcAft>
                      </a:pPr>
                      <a:r>
                        <a:rPr lang="fr-FR" sz="800" kern="800">
                          <a:effectLst/>
                        </a:rPr>
                        <a:t>Formation professionnelle continue (établissement privé)</a:t>
                      </a:r>
                      <a:endParaRPr lang="fr-FR" sz="1050" kern="800">
                        <a:effectLst/>
                      </a:endParaRPr>
                    </a:p>
                    <a:p>
                      <a:pPr algn="ctr">
                        <a:spcAft>
                          <a:spcPts val="0"/>
                        </a:spcAft>
                      </a:pPr>
                      <a:r>
                        <a:rPr lang="fr-FR" sz="800" kern="800">
                          <a:effectLst/>
                        </a:rPr>
                        <a:t>Au titre de leur expérience professionnelle</a:t>
                      </a:r>
                      <a:endParaRPr lang="fr-FR" sz="1050" kern="800">
                        <a:effectLst/>
                      </a:endParaRPr>
                    </a:p>
                    <a:p>
                      <a:pPr algn="ctr">
                        <a:spcAft>
                          <a:spcPts val="0"/>
                        </a:spcAft>
                      </a:pPr>
                      <a:r>
                        <a:rPr lang="fr-FR" sz="800" kern="800">
                          <a:effectLst/>
                        </a:rPr>
                        <a:t>Enseignement à distance.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hMerge="1">
                  <a:txBody>
                    <a:bodyPr/>
                    <a:lstStyle/>
                    <a:p>
                      <a:endParaRPr lang="fr-FR"/>
                    </a:p>
                  </a:txBody>
                  <a:tcPr/>
                </a:tc>
              </a:tr>
              <a:tr h="293303">
                <a:tc>
                  <a:txBody>
                    <a:bodyPr/>
                    <a:lstStyle/>
                    <a:p>
                      <a:pPr algn="ctr">
                        <a:spcAft>
                          <a:spcPts val="0"/>
                        </a:spcAft>
                      </a:pPr>
                      <a:r>
                        <a:rPr lang="fr-FR" sz="1000" kern="800">
                          <a:effectLst/>
                        </a:rPr>
                        <a:t>Nature des épreuves</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1000" kern="800">
                          <a:effectLst/>
                        </a:rPr>
                        <a:t>Unités</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1000" kern="800">
                          <a:effectLst/>
                        </a:rPr>
                        <a:t>Coef.</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1000" kern="800">
                          <a:effectLst/>
                        </a:rPr>
                        <a:t>Forme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1000" kern="800">
                          <a:effectLst/>
                        </a:rPr>
                        <a:t>Durée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1000" kern="800">
                          <a:effectLst/>
                        </a:rPr>
                        <a:t>Forme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1000" kern="800">
                          <a:effectLst/>
                        </a:rPr>
                        <a:t>Forme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1000" kern="800" dirty="0">
                          <a:effectLst/>
                        </a:rPr>
                        <a:t>Durée</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r>
              <a:tr h="269149">
                <a:tc>
                  <a:txBody>
                    <a:bodyPr/>
                    <a:lstStyle/>
                    <a:p>
                      <a:pPr>
                        <a:spcAft>
                          <a:spcPts val="0"/>
                        </a:spcAft>
                      </a:pPr>
                      <a:r>
                        <a:rPr lang="fr-FR" sz="900" kern="800" dirty="0">
                          <a:effectLst/>
                        </a:rPr>
                        <a:t>E1 – Culture générale et expression</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U1</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3</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dirty="0">
                          <a:effectLst/>
                        </a:rPr>
                        <a:t>Ponctuelle</a:t>
                      </a:r>
                      <a:endParaRPr lang="fr-FR" sz="1000" kern="800" dirty="0">
                        <a:effectLst/>
                      </a:endParaRPr>
                    </a:p>
                    <a:p>
                      <a:pPr algn="ctr">
                        <a:spcAft>
                          <a:spcPts val="0"/>
                        </a:spcAft>
                      </a:pPr>
                      <a:r>
                        <a:rPr lang="fr-FR" sz="900" kern="800" dirty="0">
                          <a:effectLst/>
                        </a:rPr>
                        <a:t>écrite</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4 h</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3 situations</a:t>
                      </a:r>
                      <a:endParaRPr lang="fr-FR" sz="900" kern="800" dirty="0">
                        <a:solidFill>
                          <a:schemeClr val="dk1"/>
                        </a:solidFill>
                        <a:effectLst/>
                        <a:latin typeface="+mn-lt"/>
                        <a:ea typeface="+mn-ea"/>
                        <a:cs typeface="+mn-cs"/>
                      </a:endParaRPr>
                    </a:p>
                  </a:txBody>
                  <a:tcPr marL="30193" marR="30193" marT="0" marB="0" anchor="ctr">
                    <a:solidFill>
                      <a:srgbClr val="DEEEF8"/>
                    </a:solidFill>
                  </a:tcPr>
                </a:tc>
                <a:tc>
                  <a:txBody>
                    <a:bodyPr/>
                    <a:lstStyle/>
                    <a:p>
                      <a:pPr algn="ctr">
                        <a:spcAft>
                          <a:spcPts val="0"/>
                        </a:spcAft>
                      </a:pPr>
                      <a:r>
                        <a:rPr lang="fr-FR" sz="900" kern="800">
                          <a:effectLst/>
                        </a:rPr>
                        <a:t>Ponctuelle</a:t>
                      </a:r>
                      <a:endParaRPr lang="fr-FR" sz="1000" kern="800">
                        <a:effectLst/>
                      </a:endParaRPr>
                    </a:p>
                    <a:p>
                      <a:pPr algn="ctr">
                        <a:spcAft>
                          <a:spcPts val="0"/>
                        </a:spcAft>
                      </a:pPr>
                      <a:r>
                        <a:rPr lang="fr-FR" sz="900" kern="800">
                          <a:effectLst/>
                        </a:rPr>
                        <a:t>écrite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dirty="0">
                          <a:effectLst/>
                        </a:rPr>
                        <a:t>4 h</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r>
              <a:tr h="310556">
                <a:tc>
                  <a:txBody>
                    <a:bodyPr/>
                    <a:lstStyle/>
                    <a:p>
                      <a:pPr>
                        <a:spcAft>
                          <a:spcPts val="0"/>
                        </a:spcAft>
                      </a:pPr>
                      <a:r>
                        <a:rPr lang="fr-FR" sz="900" kern="800">
                          <a:effectLst/>
                        </a:rPr>
                        <a:t>E2 – Langue vivante étrangère anglais (1)</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900" kern="800">
                          <a:effectLst/>
                        </a:rPr>
                        <a:t>U2</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900" kern="800">
                          <a:effectLst/>
                        </a:rPr>
                        <a:t>2</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tc>
                <a:tc>
                  <a:txBody>
                    <a:bodyPr/>
                    <a:lstStyle/>
                    <a:p>
                      <a:pPr algn="ctr">
                        <a:spcAft>
                          <a:spcPts val="0"/>
                        </a:spcAft>
                      </a:pPr>
                      <a:r>
                        <a:rPr lang="fr-FR" sz="900" kern="800">
                          <a:effectLst/>
                        </a:rPr>
                        <a:t> </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tc>
                <a:tc>
                  <a:txBody>
                    <a:bodyPr/>
                    <a:lstStyle/>
                    <a:p>
                      <a:pPr algn="ctr">
                        <a:spcAft>
                          <a:spcPts val="0"/>
                        </a:spcAft>
                      </a:pPr>
                      <a:r>
                        <a:rPr lang="fr-FR" sz="900" kern="800">
                          <a:effectLst/>
                        </a:rPr>
                        <a:t>Ponctuelle</a:t>
                      </a:r>
                      <a:endParaRPr lang="fr-FR" sz="1000" kern="800">
                        <a:effectLst/>
                      </a:endParaRPr>
                    </a:p>
                    <a:p>
                      <a:pPr algn="ctr">
                        <a:spcAft>
                          <a:spcPts val="0"/>
                        </a:spcAft>
                      </a:pPr>
                      <a:r>
                        <a:rPr lang="fr-FR" sz="900" kern="800">
                          <a:effectLst/>
                        </a:rPr>
                        <a:t>orale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800" kern="800" dirty="0">
                          <a:effectLst/>
                        </a:rPr>
                        <a:t>Compréhension</a:t>
                      </a:r>
                      <a:br>
                        <a:rPr lang="fr-FR" sz="800" kern="800" dirty="0">
                          <a:effectLst/>
                        </a:rPr>
                      </a:br>
                      <a:r>
                        <a:rPr lang="fr-FR" sz="800" kern="800" dirty="0">
                          <a:effectLst/>
                        </a:rPr>
                        <a:t>30 min +</a:t>
                      </a:r>
                      <a:endParaRPr lang="fr-FR" sz="1000" kern="800" dirty="0">
                        <a:effectLst/>
                      </a:endParaRPr>
                    </a:p>
                    <a:p>
                      <a:pPr algn="ctr">
                        <a:spcAft>
                          <a:spcPts val="0"/>
                        </a:spcAft>
                      </a:pPr>
                      <a:r>
                        <a:rPr lang="fr-FR" sz="800" kern="800" dirty="0">
                          <a:effectLst/>
                        </a:rPr>
                        <a:t>Expression</a:t>
                      </a:r>
                      <a:endParaRPr lang="fr-FR" sz="1000" kern="800" dirty="0">
                        <a:effectLst/>
                      </a:endParaRPr>
                    </a:p>
                    <a:p>
                      <a:pPr algn="ctr">
                        <a:spcAft>
                          <a:spcPts val="0"/>
                        </a:spcAft>
                      </a:pPr>
                      <a:r>
                        <a:rPr lang="fr-FR" sz="800" kern="800" dirty="0">
                          <a:effectLst/>
                        </a:rPr>
                        <a:t>15 min</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r>
              <a:tr h="269149">
                <a:tc gridSpan="8">
                  <a:txBody>
                    <a:bodyPr/>
                    <a:lstStyle/>
                    <a:p>
                      <a:pPr>
                        <a:spcAft>
                          <a:spcPts val="0"/>
                        </a:spcAft>
                      </a:pPr>
                      <a:r>
                        <a:rPr lang="fr-FR" sz="900" kern="800" dirty="0">
                          <a:effectLst/>
                        </a:rPr>
                        <a:t>E3 – Mathématiques et Physique – Chimie</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9149">
                <a:tc>
                  <a:txBody>
                    <a:bodyPr/>
                    <a:lstStyle/>
                    <a:p>
                      <a:pPr algn="r">
                        <a:spcAft>
                          <a:spcPts val="0"/>
                        </a:spcAft>
                      </a:pPr>
                      <a:r>
                        <a:rPr lang="fr-FR" sz="900" kern="800" dirty="0">
                          <a:effectLst/>
                        </a:rPr>
                        <a:t>Sous-épreuve : Mathématiques</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900" kern="800" dirty="0">
                          <a:effectLst/>
                        </a:rPr>
                        <a:t>U31</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900" kern="800" dirty="0">
                          <a:effectLst/>
                        </a:rPr>
                        <a:t>2</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tc>
                <a:tc>
                  <a:txBody>
                    <a:bodyPr/>
                    <a:lstStyle/>
                    <a:p>
                      <a:pPr algn="ctr">
                        <a:spcAft>
                          <a:spcPts val="0"/>
                        </a:spcAft>
                      </a:pPr>
                      <a:r>
                        <a:rPr lang="fr-FR" sz="900" kern="800">
                          <a:effectLst/>
                        </a:rPr>
                        <a:t> </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tc>
                <a:tc>
                  <a:txBody>
                    <a:bodyPr/>
                    <a:lstStyle/>
                    <a:p>
                      <a:pPr algn="ctr">
                        <a:spcAft>
                          <a:spcPts val="0"/>
                        </a:spcAft>
                      </a:pPr>
                      <a:r>
                        <a:rPr lang="fr-FR" sz="900" kern="800" dirty="0">
                          <a:effectLst/>
                        </a:rPr>
                        <a:t>Ponctuelle</a:t>
                      </a:r>
                      <a:endParaRPr lang="fr-FR" sz="1000" kern="800" dirty="0">
                        <a:effectLst/>
                      </a:endParaRPr>
                    </a:p>
                    <a:p>
                      <a:pPr algn="ctr">
                        <a:spcAft>
                          <a:spcPts val="0"/>
                        </a:spcAft>
                      </a:pPr>
                      <a:r>
                        <a:rPr lang="fr-FR" sz="900" kern="800" dirty="0">
                          <a:effectLst/>
                        </a:rPr>
                        <a:t>écrite</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900" kern="800" dirty="0">
                          <a:effectLst/>
                        </a:rPr>
                        <a:t>2 h</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r>
              <a:tr h="269149">
                <a:tc>
                  <a:txBody>
                    <a:bodyPr/>
                    <a:lstStyle/>
                    <a:p>
                      <a:pPr algn="r">
                        <a:spcAft>
                          <a:spcPts val="0"/>
                        </a:spcAft>
                      </a:pPr>
                      <a:r>
                        <a:rPr lang="fr-FR" sz="900" kern="800" dirty="0">
                          <a:effectLst/>
                        </a:rPr>
                        <a:t>Sous-épreuve : Physique - Chimie </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900" kern="800">
                          <a:effectLst/>
                        </a:rPr>
                        <a:t>U32</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900" kern="800">
                          <a:effectLst/>
                        </a:rPr>
                        <a:t>2</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tc>
                <a:tc>
                  <a:txBody>
                    <a:bodyPr/>
                    <a:lstStyle/>
                    <a:p>
                      <a:pPr algn="ctr">
                        <a:spcAft>
                          <a:spcPts val="0"/>
                        </a:spcAft>
                      </a:pPr>
                      <a:r>
                        <a:rPr lang="fr-FR" sz="900" kern="800" dirty="0">
                          <a:effectLst/>
                        </a:rPr>
                        <a:t> </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tc>
                <a:tc>
                  <a:txBody>
                    <a:bodyPr/>
                    <a:lstStyle/>
                    <a:p>
                      <a:pPr algn="ctr">
                        <a:spcAft>
                          <a:spcPts val="0"/>
                        </a:spcAft>
                      </a:pPr>
                      <a:r>
                        <a:rPr lang="fr-FR" sz="900" kern="800" dirty="0">
                          <a:effectLst/>
                        </a:rPr>
                        <a:t>ponctuelle</a:t>
                      </a:r>
                      <a:endParaRPr lang="fr-FR" sz="1000" kern="800" dirty="0">
                        <a:effectLst/>
                      </a:endParaRPr>
                    </a:p>
                    <a:p>
                      <a:pPr algn="ctr">
                        <a:spcAft>
                          <a:spcPts val="0"/>
                        </a:spcAft>
                      </a:pPr>
                      <a:r>
                        <a:rPr lang="fr-FR" sz="900" kern="800" dirty="0">
                          <a:effectLst/>
                        </a:rPr>
                        <a:t>écrite</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a:txBody>
                    <a:bodyPr/>
                    <a:lstStyle/>
                    <a:p>
                      <a:pPr algn="ctr">
                        <a:spcAft>
                          <a:spcPts val="0"/>
                        </a:spcAft>
                      </a:pPr>
                      <a:r>
                        <a:rPr lang="fr-FR" sz="900" kern="800">
                          <a:effectLst/>
                        </a:rPr>
                        <a:t>2 h</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r>
              <a:tr h="279501">
                <a:tc>
                  <a:txBody>
                    <a:bodyPr/>
                    <a:lstStyle/>
                    <a:p>
                      <a:pPr marL="0" algn="l" defTabSz="914400" rtl="0" eaLnBrk="1" latinLnBrk="0" hangingPunct="1">
                        <a:spcAft>
                          <a:spcPts val="0"/>
                        </a:spcAft>
                      </a:pPr>
                      <a:r>
                        <a:rPr lang="fr-FR" sz="900" kern="800" dirty="0">
                          <a:solidFill>
                            <a:schemeClr val="dk1"/>
                          </a:solidFill>
                          <a:effectLst/>
                          <a:latin typeface="+mn-lt"/>
                          <a:ea typeface="+mn-ea"/>
                          <a:cs typeface="+mn-cs"/>
                        </a:rPr>
                        <a:t>E4 – Analyse d’un </a:t>
                      </a:r>
                      <a:r>
                        <a:rPr lang="fr-FR" sz="900" kern="800" dirty="0" smtClean="0">
                          <a:solidFill>
                            <a:schemeClr val="dk1"/>
                          </a:solidFill>
                          <a:effectLst/>
                          <a:latin typeface="+mn-lt"/>
                          <a:ea typeface="+mn-ea"/>
                          <a:cs typeface="+mn-cs"/>
                        </a:rPr>
                        <a:t>dysfonctionnement</a:t>
                      </a:r>
                      <a:endParaRPr lang="fr-FR" sz="900" kern="800" dirty="0">
                        <a:solidFill>
                          <a:schemeClr val="dk1"/>
                        </a:solidFill>
                        <a:effectLst/>
                        <a:latin typeface="+mn-lt"/>
                        <a:ea typeface="+mn-ea"/>
                        <a:cs typeface="+mn-cs"/>
                      </a:endParaRPr>
                    </a:p>
                  </a:txBody>
                  <a:tcPr marL="30193" marR="30193" marT="0" marB="0" anchor="ctr">
                    <a:solidFill>
                      <a:srgbClr val="DEEEF8"/>
                    </a:solidFill>
                  </a:tcPr>
                </a:tc>
                <a:tc>
                  <a:txBody>
                    <a:bodyPr/>
                    <a:lstStyle/>
                    <a:p>
                      <a:pPr algn="ctr">
                        <a:spcAft>
                          <a:spcPts val="0"/>
                        </a:spcAft>
                      </a:pPr>
                      <a:r>
                        <a:rPr lang="fr-FR" sz="900" kern="800">
                          <a:effectLst/>
                        </a:rPr>
                        <a:t>U4</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5</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Ponctuelle écrite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4 h</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dirty="0">
                          <a:effectLst/>
                        </a:rPr>
                        <a:t>Ponctuelle</a:t>
                      </a:r>
                      <a:endParaRPr lang="fr-FR" sz="1000" kern="800" dirty="0">
                        <a:effectLst/>
                      </a:endParaRPr>
                    </a:p>
                    <a:p>
                      <a:pPr algn="ctr">
                        <a:spcAft>
                          <a:spcPts val="0"/>
                        </a:spcAft>
                      </a:pPr>
                      <a:r>
                        <a:rPr lang="fr-FR" sz="900" kern="800" dirty="0">
                          <a:effectLst/>
                        </a:rPr>
                        <a:t>écrite</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Ponctuelle écrite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dirty="0">
                          <a:effectLst/>
                        </a:rPr>
                        <a:t>4 h</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r>
              <a:tr h="269149">
                <a:tc gridSpan="8">
                  <a:txBody>
                    <a:bodyPr/>
                    <a:lstStyle/>
                    <a:p>
                      <a:pPr>
                        <a:spcAft>
                          <a:spcPts val="0"/>
                        </a:spcAft>
                      </a:pPr>
                      <a:r>
                        <a:rPr lang="fr-FR" sz="900" kern="800" dirty="0">
                          <a:effectLst/>
                        </a:rPr>
                        <a:t>E5 – Intervention</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9149">
                <a:tc>
                  <a:txBody>
                    <a:bodyPr/>
                    <a:lstStyle/>
                    <a:p>
                      <a:pPr algn="r">
                        <a:spcAft>
                          <a:spcPts val="0"/>
                        </a:spcAft>
                      </a:pPr>
                      <a:r>
                        <a:rPr lang="fr-FR" sz="900" kern="800" dirty="0">
                          <a:effectLst/>
                        </a:rPr>
                        <a:t>Sous-épreuve : Réalisation d’un diagnostic</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U51</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3</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solidFill>
                      <a:srgbClr val="DEEEF8"/>
                    </a:solidFill>
                  </a:tcPr>
                </a:tc>
                <a:tc>
                  <a:txBody>
                    <a:bodyPr/>
                    <a:lstStyle/>
                    <a:p>
                      <a:pPr algn="ctr">
                        <a:spcAft>
                          <a:spcPts val="0"/>
                        </a:spcAft>
                      </a:pPr>
                      <a:r>
                        <a:rPr lang="fr-FR" sz="900" kern="800">
                          <a:effectLst/>
                        </a:rPr>
                        <a:t> </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solidFill>
                      <a:srgbClr val="DEEEF8"/>
                    </a:solidFill>
                  </a:tcPr>
                </a:tc>
                <a:tc>
                  <a:txBody>
                    <a:bodyPr/>
                    <a:lstStyle/>
                    <a:p>
                      <a:pPr algn="ctr">
                        <a:spcAft>
                          <a:spcPts val="0"/>
                        </a:spcAft>
                      </a:pPr>
                      <a:r>
                        <a:rPr lang="fr-FR" sz="900" kern="800">
                          <a:effectLst/>
                        </a:rPr>
                        <a:t>Ponctuelle pratique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dirty="0">
                          <a:effectLst/>
                        </a:rPr>
                        <a:t>4 h</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r>
              <a:tr h="269149">
                <a:tc>
                  <a:txBody>
                    <a:bodyPr/>
                    <a:lstStyle/>
                    <a:p>
                      <a:pPr algn="r">
                        <a:spcAft>
                          <a:spcPts val="0"/>
                        </a:spcAft>
                      </a:pPr>
                      <a:r>
                        <a:rPr lang="fr-FR" sz="900" kern="800" dirty="0">
                          <a:effectLst/>
                        </a:rPr>
                        <a:t>Sous-épreuve : Organisation et réalisation d’une intervention</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U52</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a:effectLst/>
                        </a:rPr>
                        <a:t>5</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solidFill>
                      <a:srgbClr val="DEEEF8"/>
                    </a:solidFill>
                  </a:tcPr>
                </a:tc>
                <a:tc>
                  <a:txBody>
                    <a:bodyPr/>
                    <a:lstStyle/>
                    <a:p>
                      <a:pPr algn="ctr">
                        <a:spcAft>
                          <a:spcPts val="0"/>
                        </a:spcAft>
                      </a:pPr>
                      <a:r>
                        <a:rPr lang="fr-FR" sz="900" kern="800">
                          <a:effectLst/>
                        </a:rPr>
                        <a:t> </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2 situations</a:t>
                      </a:r>
                      <a:endParaRPr lang="fr-FR" sz="900" kern="800" dirty="0">
                        <a:solidFill>
                          <a:schemeClr val="dk1"/>
                        </a:solidFill>
                        <a:effectLst/>
                        <a:latin typeface="+mn-lt"/>
                        <a:ea typeface="+mn-ea"/>
                        <a:cs typeface="+mn-cs"/>
                      </a:endParaRPr>
                    </a:p>
                  </a:txBody>
                  <a:tcPr marL="30193" marR="30193" marT="0" marB="0" anchor="ctr">
                    <a:solidFill>
                      <a:srgbClr val="DEEEF8"/>
                    </a:solidFill>
                  </a:tcPr>
                </a:tc>
                <a:tc>
                  <a:txBody>
                    <a:bodyPr/>
                    <a:lstStyle/>
                    <a:p>
                      <a:pPr algn="ctr">
                        <a:spcAft>
                          <a:spcPts val="0"/>
                        </a:spcAft>
                      </a:pPr>
                      <a:r>
                        <a:rPr lang="fr-FR" sz="900" kern="800">
                          <a:effectLst/>
                        </a:rPr>
                        <a:t>Ponctuelle pratique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c>
                  <a:txBody>
                    <a:bodyPr/>
                    <a:lstStyle/>
                    <a:p>
                      <a:pPr algn="ctr">
                        <a:spcAft>
                          <a:spcPts val="0"/>
                        </a:spcAft>
                      </a:pPr>
                      <a:r>
                        <a:rPr lang="fr-FR" sz="900" kern="800" dirty="0">
                          <a:effectLst/>
                        </a:rPr>
                        <a:t>6 h</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DEEEF8"/>
                    </a:solidFill>
                  </a:tcPr>
                </a:tc>
              </a:tr>
              <a:tr h="372667">
                <a:tc>
                  <a:txBody>
                    <a:bodyPr/>
                    <a:lstStyle/>
                    <a:p>
                      <a:pPr>
                        <a:spcAft>
                          <a:spcPts val="0"/>
                        </a:spcAft>
                      </a:pPr>
                      <a:r>
                        <a:rPr lang="fr-FR" sz="900" kern="800" dirty="0">
                          <a:effectLst/>
                        </a:rPr>
                        <a:t>E6 – Contribution au fonctionnement d’un service</a:t>
                      </a:r>
                      <a:endParaRPr lang="fr-FR" sz="9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E7EAF1"/>
                    </a:solidFill>
                  </a:tcPr>
                </a:tc>
                <a:tc>
                  <a:txBody>
                    <a:bodyPr/>
                    <a:lstStyle/>
                    <a:p>
                      <a:pPr algn="ctr">
                        <a:spcAft>
                          <a:spcPts val="0"/>
                        </a:spcAft>
                      </a:pPr>
                      <a:r>
                        <a:rPr lang="fr-FR" sz="900" kern="800">
                          <a:effectLst/>
                        </a:rPr>
                        <a:t>U6</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E7EAF1"/>
                    </a:solidFill>
                  </a:tcPr>
                </a:tc>
                <a:tc>
                  <a:txBody>
                    <a:bodyPr/>
                    <a:lstStyle/>
                    <a:p>
                      <a:pPr algn="ctr">
                        <a:spcAft>
                          <a:spcPts val="0"/>
                        </a:spcAft>
                      </a:pPr>
                      <a:r>
                        <a:rPr lang="fr-FR" sz="900" kern="800">
                          <a:effectLst/>
                        </a:rPr>
                        <a:t>3</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E7EAF1"/>
                    </a:solidFill>
                  </a:tcPr>
                </a:tc>
                <a:tc>
                  <a:txBody>
                    <a:bodyPr/>
                    <a:lstStyle/>
                    <a:p>
                      <a:pPr algn="ctr">
                        <a:spcAft>
                          <a:spcPts val="0"/>
                        </a:spcAft>
                      </a:pPr>
                      <a:r>
                        <a:rPr lang="fr-FR" sz="900" kern="800">
                          <a:effectLst/>
                        </a:rPr>
                        <a:t> </a:t>
                      </a:r>
                      <a:endParaRPr lang="fr-FR" sz="1000" kern="800">
                        <a:effectLst/>
                      </a:endParaRPr>
                    </a:p>
                    <a:p>
                      <a:pPr algn="ctr">
                        <a:spcAft>
                          <a:spcPts val="0"/>
                        </a:spcAft>
                      </a:pPr>
                      <a:r>
                        <a:rPr lang="fr-FR" sz="900" kern="800">
                          <a:effectLst/>
                        </a:rPr>
                        <a:t>Ponctuelle orale</a:t>
                      </a:r>
                      <a:endParaRPr lang="fr-FR" sz="1000" kern="800">
                        <a:effectLst/>
                      </a:endParaRPr>
                    </a:p>
                    <a:p>
                      <a:pPr algn="ctr">
                        <a:spcAft>
                          <a:spcPts val="0"/>
                        </a:spcAft>
                      </a:pPr>
                      <a:r>
                        <a:rPr lang="fr-FR" sz="900" kern="800">
                          <a:effectLst/>
                        </a:rPr>
                        <a:t> </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E7EAF1"/>
                    </a:solidFill>
                  </a:tcPr>
                </a:tc>
                <a:tc>
                  <a:txBody>
                    <a:bodyPr/>
                    <a:lstStyle/>
                    <a:p>
                      <a:pPr algn="ctr">
                        <a:spcAft>
                          <a:spcPts val="0"/>
                        </a:spcAft>
                      </a:pPr>
                      <a:r>
                        <a:rPr lang="fr-FR" sz="800" kern="800">
                          <a:effectLst/>
                        </a:rPr>
                        <a:t>30 min de présentation + 20 min d’échanges</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E7EAF1"/>
                    </a:solidFill>
                  </a:tcPr>
                </a:tc>
                <a:tc>
                  <a:txBody>
                    <a:bodyPr/>
                    <a:lstStyle/>
                    <a:p>
                      <a:pPr marL="0" algn="ctr" defTabSz="457200" rtl="0" eaLnBrk="1" latinLnBrk="0" hangingPunct="1">
                        <a:spcAft>
                          <a:spcPts val="0"/>
                        </a:spcAft>
                      </a:pPr>
                      <a:r>
                        <a:rPr lang="fr-FR" sz="900" kern="800" dirty="0" smtClean="0">
                          <a:solidFill>
                            <a:schemeClr val="dk1"/>
                          </a:solidFill>
                          <a:effectLst/>
                          <a:latin typeface="+mn-lt"/>
                          <a:ea typeface="+mn-ea"/>
                          <a:cs typeface="+mn-cs"/>
                        </a:rPr>
                        <a:t>CCF</a:t>
                      </a:r>
                    </a:p>
                    <a:p>
                      <a:pPr marL="0" algn="ctr" defTabSz="457200" rtl="0" eaLnBrk="1" latinLnBrk="0" hangingPunct="1">
                        <a:spcAft>
                          <a:spcPts val="0"/>
                        </a:spcAft>
                      </a:pPr>
                      <a:r>
                        <a:rPr lang="fr-FR" sz="900" kern="800" dirty="0" smtClean="0">
                          <a:solidFill>
                            <a:schemeClr val="dk1"/>
                          </a:solidFill>
                          <a:effectLst/>
                          <a:latin typeface="+mn-lt"/>
                          <a:ea typeface="+mn-ea"/>
                          <a:cs typeface="+mn-cs"/>
                        </a:rPr>
                        <a:t>1 situation</a:t>
                      </a:r>
                      <a:endParaRPr lang="fr-FR" sz="900" kern="800" dirty="0">
                        <a:solidFill>
                          <a:schemeClr val="dk1"/>
                        </a:solidFill>
                        <a:effectLst/>
                        <a:latin typeface="+mn-lt"/>
                        <a:ea typeface="+mn-ea"/>
                        <a:cs typeface="+mn-cs"/>
                      </a:endParaRPr>
                    </a:p>
                  </a:txBody>
                  <a:tcPr marL="30193" marR="30193" marT="0" marB="0" anchor="ctr">
                    <a:solidFill>
                      <a:srgbClr val="E7EAF1"/>
                    </a:solidFill>
                  </a:tcPr>
                </a:tc>
                <a:tc>
                  <a:txBody>
                    <a:bodyPr/>
                    <a:lstStyle/>
                    <a:p>
                      <a:pPr algn="ctr">
                        <a:spcAft>
                          <a:spcPts val="0"/>
                        </a:spcAft>
                      </a:pPr>
                      <a:r>
                        <a:rPr lang="fr-FR" sz="900" kern="800">
                          <a:effectLst/>
                        </a:rPr>
                        <a:t>Ponctuelle orale</a:t>
                      </a:r>
                      <a:endParaRPr lang="fr-FR" sz="1000" kern="80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E7EAF1"/>
                    </a:solidFill>
                  </a:tcPr>
                </a:tc>
                <a:tc>
                  <a:txBody>
                    <a:bodyPr/>
                    <a:lstStyle/>
                    <a:p>
                      <a:pPr algn="ctr">
                        <a:spcAft>
                          <a:spcPts val="0"/>
                        </a:spcAft>
                      </a:pPr>
                      <a:r>
                        <a:rPr lang="fr-FR" sz="800" kern="800" dirty="0">
                          <a:effectLst/>
                        </a:rPr>
                        <a:t>30 min de présentation + 20 min d’échanges</a:t>
                      </a:r>
                      <a:endParaRPr lang="fr-FR" sz="1000" kern="800" dirty="0">
                        <a:effectLst/>
                        <a:latin typeface="Arial" panose="020B0604020202020204" pitchFamily="34" charset="0"/>
                        <a:ea typeface="Arial Unicode MS" panose="020B0604020202020204" pitchFamily="34" charset="-128"/>
                        <a:cs typeface="Tahoma" panose="020B0604030504040204" pitchFamily="34" charset="0"/>
                      </a:endParaRPr>
                    </a:p>
                  </a:txBody>
                  <a:tcPr marL="30193" marR="30193" marT="0" marB="0" anchor="ctr">
                    <a:solidFill>
                      <a:srgbClr val="E7EAF1"/>
                    </a:solidFill>
                  </a:tcPr>
                </a:tc>
              </a:tr>
            </a:tbl>
          </a:graphicData>
        </a:graphic>
      </p:graphicFrame>
    </p:spTree>
    <p:extLst>
      <p:ext uri="{BB962C8B-B14F-4D97-AF65-F5344CB8AC3E}">
        <p14:creationId xmlns:p14="http://schemas.microsoft.com/office/powerpoint/2010/main" val="3839156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8225702" cy="3889904"/>
          </a:xfrm>
        </p:spPr>
        <p:txBody>
          <a:bodyPr/>
          <a:lstStyle/>
          <a:p>
            <a:r>
              <a:rPr lang="fr-FR" dirty="0"/>
              <a:t>Relations entre compétences, activités et unités de certification</a:t>
            </a:r>
          </a:p>
        </p:txBody>
      </p:sp>
      <p:graphicFrame>
        <p:nvGraphicFramePr>
          <p:cNvPr id="6" name="Objet 5"/>
          <p:cNvGraphicFramePr>
            <a:graphicFrameLocks noChangeAspect="1"/>
          </p:cNvGraphicFramePr>
          <p:nvPr>
            <p:extLst>
              <p:ext uri="{D42A27DB-BD31-4B8C-83A1-F6EECF244321}">
                <p14:modId xmlns:p14="http://schemas.microsoft.com/office/powerpoint/2010/main" val="3639249817"/>
              </p:ext>
            </p:extLst>
          </p:nvPr>
        </p:nvGraphicFramePr>
        <p:xfrm>
          <a:off x="43948" y="1166839"/>
          <a:ext cx="9007406" cy="4320480"/>
        </p:xfrm>
        <a:graphic>
          <a:graphicData uri="http://schemas.openxmlformats.org/presentationml/2006/ole">
            <mc:AlternateContent xmlns:mc="http://schemas.openxmlformats.org/markup-compatibility/2006">
              <mc:Choice xmlns:v="urn:schemas-microsoft-com:vml" Requires="v">
                <p:oleObj spid="_x0000_s3123" name="Feuille de calcul" r:id="rId5" imgW="12358644" imgH="5929118" progId="Excel.Sheet.12">
                  <p:embed/>
                </p:oleObj>
              </mc:Choice>
              <mc:Fallback>
                <p:oleObj name="Feuille de calcul" r:id="rId5" imgW="12358644" imgH="5929118" progId="Excel.Sheet.12">
                  <p:embed/>
                  <p:pic>
                    <p:nvPicPr>
                      <p:cNvPr id="0" name=""/>
                      <p:cNvPicPr/>
                      <p:nvPr/>
                    </p:nvPicPr>
                    <p:blipFill>
                      <a:blip r:embed="rId6"/>
                      <a:stretch>
                        <a:fillRect/>
                      </a:stretch>
                    </p:blipFill>
                    <p:spPr>
                      <a:xfrm>
                        <a:off x="43948" y="1166839"/>
                        <a:ext cx="9007406" cy="432048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317757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23" name="Zone de texte 2"/>
          <p:cNvSpPr txBox="1">
            <a:spLocks noChangeArrowheads="1"/>
          </p:cNvSpPr>
          <p:nvPr/>
        </p:nvSpPr>
        <p:spPr bwMode="auto">
          <a:xfrm>
            <a:off x="6148796" y="2043204"/>
            <a:ext cx="1866174" cy="2538322"/>
          </a:xfrm>
          <a:prstGeom prst="rect">
            <a:avLst/>
          </a:prstGeom>
          <a:solidFill>
            <a:srgbClr val="FFFFFF"/>
          </a:solidFill>
          <a:ln w="9525">
            <a:solidFill>
              <a:srgbClr val="0070C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E5 : Intervention</a:t>
            </a:r>
          </a:p>
        </p:txBody>
      </p:sp>
      <p:sp>
        <p:nvSpPr>
          <p:cNvPr id="24" name="Rectangle à coins arrondis 23"/>
          <p:cNvSpPr/>
          <p:nvPr/>
        </p:nvSpPr>
        <p:spPr>
          <a:xfrm>
            <a:off x="810351" y="2078763"/>
            <a:ext cx="5133340" cy="2621921"/>
          </a:xfrm>
          <a:prstGeom prst="roundRect">
            <a:avLst>
              <a:gd name="adj" fmla="val 1001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smtClean="0">
                <a:solidFill>
                  <a:schemeClr val="tx1"/>
                </a:solidFill>
              </a:rPr>
              <a:t>Diagnostic</a:t>
            </a:r>
          </a:p>
          <a:p>
            <a:r>
              <a:rPr lang="fr-FR" dirty="0" smtClean="0">
                <a:solidFill>
                  <a:srgbClr val="0070C0"/>
                </a:solidFill>
              </a:rPr>
              <a:t>C1-1, C2-4, C5-1</a:t>
            </a:r>
            <a:endParaRPr lang="fr-FR" dirty="0">
              <a:solidFill>
                <a:srgbClr val="0070C0"/>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r>
              <a:rPr lang="fr-FR" dirty="0" smtClean="0">
                <a:solidFill>
                  <a:srgbClr val="0070C0"/>
                </a:solidFill>
              </a:rPr>
              <a:t>C4-1, C4-2, C5-2</a:t>
            </a:r>
            <a:endParaRPr lang="fr-FR" dirty="0">
              <a:solidFill>
                <a:srgbClr val="0070C0"/>
              </a:solidFill>
            </a:endParaRPr>
          </a:p>
          <a:p>
            <a:endParaRPr lang="fr-FR" dirty="0" smtClean="0">
              <a:solidFill>
                <a:schemeClr val="tx1"/>
              </a:solidFill>
            </a:endParaRPr>
          </a:p>
        </p:txBody>
      </p:sp>
      <p:sp>
        <p:nvSpPr>
          <p:cNvPr id="25" name="Rectangle à coins arrondis 24"/>
          <p:cNvSpPr/>
          <p:nvPr/>
        </p:nvSpPr>
        <p:spPr>
          <a:xfrm>
            <a:off x="739231" y="4875938"/>
            <a:ext cx="5279390" cy="12724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b="1" dirty="0" smtClean="0">
                <a:solidFill>
                  <a:schemeClr val="tx1"/>
                </a:solidFill>
              </a:rPr>
              <a:t>Activités 3 &amp; 4 : assurer la relation avec un tiers y compris en langue anglaise &amp;  participer au fonctionnement d’un service</a:t>
            </a:r>
          </a:p>
          <a:p>
            <a:r>
              <a:rPr lang="fr-FR" dirty="0" smtClean="0">
                <a:solidFill>
                  <a:schemeClr val="tx1"/>
                </a:solidFill>
              </a:rPr>
              <a:t>  C1-2, C5-3</a:t>
            </a:r>
            <a:endParaRPr lang="fr-FR" dirty="0">
              <a:solidFill>
                <a:schemeClr val="tx1"/>
              </a:solidFill>
            </a:endParaRPr>
          </a:p>
          <a:p>
            <a:endParaRPr lang="fr-FR" sz="1600" b="1" dirty="0">
              <a:solidFill>
                <a:schemeClr val="tx1"/>
              </a:solidFill>
            </a:endParaRPr>
          </a:p>
        </p:txBody>
      </p:sp>
      <p:sp>
        <p:nvSpPr>
          <p:cNvPr id="26" name="Rectangle à coins arrondis 25"/>
          <p:cNvSpPr/>
          <p:nvPr/>
        </p:nvSpPr>
        <p:spPr>
          <a:xfrm>
            <a:off x="830671" y="918618"/>
            <a:ext cx="5137785" cy="11245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smtClean="0">
                <a:solidFill>
                  <a:schemeClr val="tx1"/>
                </a:solidFill>
              </a:rPr>
              <a:t>Analyse</a:t>
            </a:r>
          </a:p>
          <a:p>
            <a:r>
              <a:rPr lang="fr-FR" dirty="0">
                <a:solidFill>
                  <a:srgbClr val="FF0000"/>
                </a:solidFill>
              </a:rPr>
              <a:t>C2-1, C2-2, C2-3, </a:t>
            </a:r>
            <a:r>
              <a:rPr lang="fr-FR" dirty="0" smtClean="0">
                <a:solidFill>
                  <a:srgbClr val="FF0000"/>
                </a:solidFill>
              </a:rPr>
              <a:t>C3-1</a:t>
            </a:r>
            <a:endParaRPr lang="fr-FR" dirty="0">
              <a:solidFill>
                <a:srgbClr val="FF0000"/>
              </a:solidFill>
            </a:endParaRPr>
          </a:p>
        </p:txBody>
      </p:sp>
      <p:sp>
        <p:nvSpPr>
          <p:cNvPr id="27" name="Zone de texte 2"/>
          <p:cNvSpPr txBox="1">
            <a:spLocks noChangeArrowheads="1"/>
          </p:cNvSpPr>
          <p:nvPr/>
        </p:nvSpPr>
        <p:spPr bwMode="auto">
          <a:xfrm>
            <a:off x="6272213" y="1031696"/>
            <a:ext cx="1739581" cy="794847"/>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E4 : Analyse d’un dysfonctionnement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coefficient 5, écrit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2"/>
          <p:cNvSpPr txBox="1">
            <a:spLocks noChangeArrowheads="1"/>
          </p:cNvSpPr>
          <p:nvPr/>
        </p:nvSpPr>
        <p:spPr bwMode="auto">
          <a:xfrm>
            <a:off x="6272214" y="2373162"/>
            <a:ext cx="1738312" cy="854777"/>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p>
            <a:pPr>
              <a:lnSpc>
                <a:spcPct val="107000"/>
              </a:lnSpc>
            </a:pPr>
            <a:r>
              <a:rPr lang="fr-FR" sz="1400" dirty="0">
                <a:latin typeface="Calibri" panose="020F0502020204030204" pitchFamily="34" charset="0"/>
                <a:ea typeface="Calibri" panose="020F0502020204030204" pitchFamily="34" charset="0"/>
                <a:cs typeface="Times New Roman" panose="02020603050405020304" pitchFamily="18" charset="0"/>
              </a:rPr>
              <a:t>U</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51</a:t>
            </a:r>
            <a:r>
              <a:rPr lang="fr-FR" sz="1400" dirty="0">
                <a:effectLst/>
                <a:latin typeface="Calibri" panose="020F0502020204030204" pitchFamily="34" charset="0"/>
                <a:ea typeface="Calibri" panose="020F0502020204030204" pitchFamily="34" charset="0"/>
                <a:cs typeface="Times New Roman" panose="02020603050405020304" pitchFamily="18" charset="0"/>
              </a:rPr>
              <a:t> : Réalisation d’un diagnostic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coefficient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3, </a:t>
            </a:r>
            <a:r>
              <a:rPr lang="fr-FR" sz="1400" dirty="0" err="1" smtClean="0">
                <a:effectLst/>
                <a:latin typeface="Calibri" panose="020F0502020204030204" pitchFamily="34" charset="0"/>
                <a:ea typeface="Calibri" panose="020F0502020204030204" pitchFamily="34" charset="0"/>
                <a:cs typeface="Times New Roman" panose="02020603050405020304" pitchFamily="18" charset="0"/>
              </a:rPr>
              <a:t>CCF</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2"/>
          <p:cNvSpPr txBox="1">
            <a:spLocks noChangeArrowheads="1"/>
          </p:cNvSpPr>
          <p:nvPr/>
        </p:nvSpPr>
        <p:spPr bwMode="auto">
          <a:xfrm>
            <a:off x="6272214" y="4967025"/>
            <a:ext cx="1738311" cy="9684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pPr>
            <a:r>
              <a:rPr lang="fr-FR" sz="1400" dirty="0">
                <a:effectLst/>
                <a:latin typeface="Calibri" panose="020F0502020204030204" pitchFamily="34" charset="0"/>
                <a:ea typeface="Calibri" panose="020F0502020204030204" pitchFamily="34" charset="0"/>
                <a:cs typeface="Times New Roman" panose="02020603050405020304" pitchFamily="18" charset="0"/>
              </a:rPr>
              <a:t>E6 : Contribution  au fonctionnement d’un service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coefficient </a:t>
            </a:r>
            <a:r>
              <a:rPr lang="fr-FR" sz="1400" dirty="0" smtClean="0">
                <a:latin typeface="Calibri" panose="020F0502020204030204" pitchFamily="34" charset="0"/>
                <a:ea typeface="Calibri" panose="020F0502020204030204" pitchFamily="34" charset="0"/>
                <a:cs typeface="Times New Roman" panose="02020603050405020304" pitchFamily="18" charset="0"/>
              </a:rPr>
              <a:t>3, oral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Zone de texte 2"/>
          <p:cNvSpPr txBox="1">
            <a:spLocks noChangeArrowheads="1"/>
          </p:cNvSpPr>
          <p:nvPr/>
        </p:nvSpPr>
        <p:spPr bwMode="auto">
          <a:xfrm>
            <a:off x="6272214" y="3467621"/>
            <a:ext cx="1738311" cy="994841"/>
          </a:xfrm>
          <a:prstGeom prst="rect">
            <a:avLst/>
          </a:prstGeom>
          <a:solidFill>
            <a:srgbClr val="FFFFFF"/>
          </a:solidFill>
          <a:ln w="9525">
            <a:solidFill>
              <a:srgbClr val="00B050"/>
            </a:solidFill>
            <a:miter lim="800000"/>
            <a:headEnd/>
            <a:tailEnd/>
          </a:ln>
        </p:spPr>
        <p:txBody>
          <a:bodyPr rot="0" vert="horz" wrap="square" lIns="91440" tIns="45720" rIns="91440" bIns="45720" anchor="t" anchorCtr="0">
            <a:noAutofit/>
          </a:bodyPr>
          <a:lstStyle/>
          <a:p>
            <a:pPr>
              <a:lnSpc>
                <a:spcPct val="107000"/>
              </a:lnSpc>
            </a:pPr>
            <a:r>
              <a:rPr lang="fr-FR" sz="1400" dirty="0">
                <a:latin typeface="Calibri" panose="020F0502020204030204" pitchFamily="34" charset="0"/>
                <a:ea typeface="Calibri" panose="020F0502020204030204" pitchFamily="34" charset="0"/>
                <a:cs typeface="Times New Roman" panose="02020603050405020304" pitchFamily="18" charset="0"/>
              </a:rPr>
              <a:t>U</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52</a:t>
            </a:r>
            <a:r>
              <a:rPr lang="fr-FR" sz="1400" dirty="0">
                <a:effectLst/>
                <a:latin typeface="Calibri" panose="020F0502020204030204" pitchFamily="34" charset="0"/>
                <a:ea typeface="Calibri" panose="020F0502020204030204" pitchFamily="34" charset="0"/>
                <a:cs typeface="Times New Roman" panose="02020603050405020304" pitchFamily="18" charset="0"/>
              </a:rPr>
              <a:t> : Organisation et réalisation d’une intervention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coefficient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5, </a:t>
            </a:r>
            <a:r>
              <a:rPr lang="fr-FR" sz="1400" dirty="0" err="1" smtClean="0">
                <a:effectLst/>
                <a:latin typeface="Calibri" panose="020F0502020204030204" pitchFamily="34" charset="0"/>
                <a:ea typeface="Calibri" panose="020F0502020204030204" pitchFamily="34" charset="0"/>
                <a:cs typeface="Times New Roman" panose="02020603050405020304" pitchFamily="18" charset="0"/>
              </a:rPr>
              <a:t>CCF</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à coins arrondis 30"/>
          <p:cNvSpPr/>
          <p:nvPr/>
        </p:nvSpPr>
        <p:spPr>
          <a:xfrm>
            <a:off x="711926" y="643663"/>
            <a:ext cx="5318125" cy="2661285"/>
          </a:xfrm>
          <a:prstGeom prst="roundRect">
            <a:avLst>
              <a:gd name="adj" fmla="val 907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b="1" dirty="0" smtClean="0">
                <a:solidFill>
                  <a:srgbClr val="FF0000"/>
                </a:solidFill>
              </a:rPr>
              <a:t>Activité A1 : effectuer un diagnostic</a:t>
            </a:r>
          </a:p>
          <a:p>
            <a:endParaRPr lang="fr-FR" sz="1200"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p:txBody>
      </p:sp>
      <p:sp>
        <p:nvSpPr>
          <p:cNvPr id="32" name="Rectangle à coins arrondis 31"/>
          <p:cNvSpPr/>
          <p:nvPr/>
        </p:nvSpPr>
        <p:spPr>
          <a:xfrm>
            <a:off x="708116" y="3366543"/>
            <a:ext cx="5342255" cy="1385570"/>
          </a:xfrm>
          <a:prstGeom prst="roundRect">
            <a:avLst>
              <a:gd name="adj" fmla="val 14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b="1" dirty="0" smtClean="0">
                <a:solidFill>
                  <a:srgbClr val="00B050"/>
                </a:solidFill>
              </a:rPr>
              <a:t>Activité A2 : conduire une intervention</a:t>
            </a:r>
          </a:p>
          <a:p>
            <a:endParaRPr lang="fr-FR" dirty="0">
              <a:solidFill>
                <a:srgbClr val="00B050"/>
              </a:solidFill>
            </a:endParaRPr>
          </a:p>
          <a:p>
            <a:endParaRPr lang="fr-FR" sz="1400" dirty="0" smtClean="0">
              <a:solidFill>
                <a:srgbClr val="00B050"/>
              </a:solidFill>
            </a:endParaRPr>
          </a:p>
          <a:p>
            <a:endParaRPr lang="fr-FR" dirty="0" smtClean="0">
              <a:solidFill>
                <a:srgbClr val="00B050"/>
              </a:solidFill>
            </a:endParaRPr>
          </a:p>
          <a:p>
            <a:endParaRPr lang="fr-FR" dirty="0">
              <a:solidFill>
                <a:srgbClr val="00B050"/>
              </a:solidFill>
            </a:endParaRPr>
          </a:p>
        </p:txBody>
      </p:sp>
    </p:spTree>
    <p:extLst>
      <p:ext uri="{BB962C8B-B14F-4D97-AF65-F5344CB8AC3E}">
        <p14:creationId xmlns:p14="http://schemas.microsoft.com/office/powerpoint/2010/main" val="311457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32531" y="2740049"/>
            <a:ext cx="4473321" cy="1292662"/>
          </a:xfrm>
          <a:prstGeom prst="rect">
            <a:avLst/>
          </a:prstGeom>
          <a:noFill/>
        </p:spPr>
        <p:txBody>
          <a:bodyPr wrap="square" rtlCol="0">
            <a:spAutoFit/>
          </a:bodyPr>
          <a:lstStyle/>
          <a:p>
            <a:r>
              <a:rPr lang="fr-FR" sz="2400" dirty="0" smtClean="0">
                <a:solidFill>
                  <a:srgbClr val="FF6600"/>
                </a:solidFill>
              </a:rPr>
              <a:t>Le référentiel de certification</a:t>
            </a:r>
            <a:endParaRPr lang="fr-FR" sz="2400" dirty="0">
              <a:solidFill>
                <a:srgbClr val="FF6600"/>
              </a:solidFill>
            </a:endParaRPr>
          </a:p>
          <a:p>
            <a:pPr marL="285750" indent="-285750">
              <a:buClr>
                <a:srgbClr val="FFC40B"/>
              </a:buClr>
              <a:buFont typeface="Lucida Grande"/>
              <a:buChar char="■"/>
            </a:pPr>
            <a:r>
              <a:rPr lang="fr-FR" dirty="0" smtClean="0">
                <a:solidFill>
                  <a:srgbClr val="FFC40B"/>
                </a:solidFill>
              </a:rPr>
              <a:t>En lien avec les autres diplômes</a:t>
            </a:r>
            <a:endParaRPr lang="fr-FR" dirty="0">
              <a:solidFill>
                <a:srgbClr val="FFC40B"/>
              </a:solidFill>
            </a:endParaRPr>
          </a:p>
          <a:p>
            <a:pPr marL="285750" indent="-285750">
              <a:buClr>
                <a:srgbClr val="FFC40B"/>
              </a:buClr>
              <a:buFont typeface="Lucida Grande"/>
              <a:buChar char="■"/>
            </a:pPr>
            <a:r>
              <a:rPr lang="fr-FR" dirty="0" smtClean="0">
                <a:solidFill>
                  <a:srgbClr val="FFC40B"/>
                </a:solidFill>
              </a:rPr>
              <a:t>Du </a:t>
            </a:r>
            <a:r>
              <a:rPr lang="fr-FR" dirty="0" err="1" smtClean="0">
                <a:solidFill>
                  <a:srgbClr val="FFC40B"/>
                </a:solidFill>
              </a:rPr>
              <a:t>MAVETPM</a:t>
            </a:r>
            <a:r>
              <a:rPr lang="fr-FR" dirty="0" smtClean="0">
                <a:solidFill>
                  <a:srgbClr val="FFC40B"/>
                </a:solidFill>
              </a:rPr>
              <a:t> au MMCM</a:t>
            </a:r>
            <a:endParaRPr lang="fr-FR" dirty="0">
              <a:solidFill>
                <a:srgbClr val="FFC40B"/>
              </a:solidFill>
            </a:endParaRPr>
          </a:p>
          <a:p>
            <a:pPr marL="285750" indent="-285750">
              <a:buClr>
                <a:srgbClr val="FFC40B"/>
              </a:buClr>
              <a:buFont typeface="Lucida Grande"/>
              <a:buChar char="■"/>
            </a:pPr>
            <a:r>
              <a:rPr lang="fr-FR" dirty="0" smtClean="0">
                <a:solidFill>
                  <a:srgbClr val="FFC40B"/>
                </a:solidFill>
              </a:rPr>
              <a:t>Le référentiel</a:t>
            </a:r>
            <a:endParaRPr lang="fr-FR" dirty="0">
              <a:solidFill>
                <a:srgbClr val="FFC40B"/>
              </a:solidFill>
            </a:endParaRPr>
          </a:p>
        </p:txBody>
      </p:sp>
      <p:pic>
        <p:nvPicPr>
          <p:cNvPr id="3" name="Image 2" descr="Capture d’écran 2017-01-14 à 19.46.3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extLst>
      <p:ext uri="{BB962C8B-B14F-4D97-AF65-F5344CB8AC3E}">
        <p14:creationId xmlns:p14="http://schemas.microsoft.com/office/powerpoint/2010/main" val="2703189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8225702" cy="3889904"/>
          </a:xfrm>
        </p:spPr>
        <p:txBody>
          <a:bodyPr/>
          <a:lstStyle/>
          <a:p>
            <a:r>
              <a:rPr lang="fr-FR" dirty="0" smtClean="0"/>
              <a:t>Tableau de correspondance entre épreuves de l’ancien et du nouveau référentiel</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258161183"/>
              </p:ext>
            </p:extLst>
          </p:nvPr>
        </p:nvGraphicFramePr>
        <p:xfrm>
          <a:off x="322163" y="1275290"/>
          <a:ext cx="7974112" cy="4762194"/>
        </p:xfrm>
        <a:graphic>
          <a:graphicData uri="http://schemas.openxmlformats.org/drawingml/2006/table">
            <a:tbl>
              <a:tblPr firstRow="1" firstCol="1" lastRow="1" lastCol="1" bandRow="1" bandCol="1">
                <a:tableStyleId>{5C22544A-7EE6-4342-B048-85BDC9FD1C3A}</a:tableStyleId>
              </a:tblPr>
              <a:tblGrid>
                <a:gridCol w="3317518"/>
                <a:gridCol w="668723"/>
                <a:gridCol w="3294684"/>
                <a:gridCol w="693187"/>
              </a:tblGrid>
              <a:tr h="640725">
                <a:tc gridSpan="2">
                  <a:txBody>
                    <a:bodyPr/>
                    <a:lstStyle/>
                    <a:p>
                      <a:pPr algn="ctr">
                        <a:spcAft>
                          <a:spcPts val="0"/>
                        </a:spcAft>
                      </a:pPr>
                      <a:r>
                        <a:rPr lang="fr-FR" sz="1050" kern="800" dirty="0">
                          <a:effectLst/>
                        </a:rPr>
                        <a:t>BTS MAVETPM</a:t>
                      </a:r>
                      <a:endParaRPr lang="fr-FR" sz="1400" kern="800" dirty="0">
                        <a:effectLst/>
                      </a:endParaRPr>
                    </a:p>
                    <a:p>
                      <a:pPr algn="ctr">
                        <a:spcAft>
                          <a:spcPts val="0"/>
                        </a:spcAft>
                      </a:pPr>
                      <a:r>
                        <a:rPr lang="fr-FR" sz="1050" kern="800" dirty="0">
                          <a:effectLst/>
                        </a:rPr>
                        <a:t>Créé par l’arrêté du 9 décembre 1999</a:t>
                      </a:r>
                      <a:endParaRPr lang="fr-FR" sz="1400" kern="800" dirty="0">
                        <a:effectLst/>
                      </a:endParaRPr>
                    </a:p>
                    <a:p>
                      <a:pPr algn="ctr">
                        <a:spcAft>
                          <a:spcPts val="0"/>
                        </a:spcAft>
                      </a:pPr>
                      <a:r>
                        <a:rPr lang="fr-FR" sz="1050" kern="800" dirty="0">
                          <a:effectLst/>
                        </a:rPr>
                        <a:t>Dernière session 2018</a:t>
                      </a:r>
                      <a:endParaRPr lang="fr-FR" sz="1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tc>
                <a:tc hMerge="1">
                  <a:txBody>
                    <a:bodyPr/>
                    <a:lstStyle/>
                    <a:p>
                      <a:endParaRPr lang="fr-FR"/>
                    </a:p>
                  </a:txBody>
                  <a:tcPr/>
                </a:tc>
                <a:tc gridSpan="2">
                  <a:txBody>
                    <a:bodyPr/>
                    <a:lstStyle/>
                    <a:p>
                      <a:pPr algn="ctr">
                        <a:spcAft>
                          <a:spcPts val="0"/>
                        </a:spcAft>
                      </a:pPr>
                      <a:r>
                        <a:rPr lang="fr-FR" sz="1050" kern="800">
                          <a:effectLst/>
                        </a:rPr>
                        <a:t>BTS MMCM</a:t>
                      </a:r>
                      <a:endParaRPr lang="fr-FR" sz="1400" kern="800">
                        <a:effectLst/>
                      </a:endParaRPr>
                    </a:p>
                    <a:p>
                      <a:pPr algn="ctr">
                        <a:spcAft>
                          <a:spcPts val="0"/>
                        </a:spcAft>
                      </a:pPr>
                      <a:r>
                        <a:rPr lang="fr-FR" sz="1050" kern="800">
                          <a:effectLst/>
                        </a:rPr>
                        <a:t>Créé par le présent arrêté</a:t>
                      </a:r>
                      <a:endParaRPr lang="fr-FR" sz="1400" kern="800">
                        <a:effectLst/>
                      </a:endParaRPr>
                    </a:p>
                    <a:p>
                      <a:pPr algn="ctr">
                        <a:spcAft>
                          <a:spcPts val="0"/>
                        </a:spcAft>
                      </a:pPr>
                      <a:r>
                        <a:rPr lang="fr-FR" sz="1050" kern="800">
                          <a:effectLst/>
                        </a:rPr>
                        <a:t>Première session 2019</a:t>
                      </a:r>
                      <a:endParaRPr lang="fr-FR" sz="1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tc>
                <a:tc hMerge="1">
                  <a:txBody>
                    <a:bodyPr/>
                    <a:lstStyle/>
                    <a:p>
                      <a:endParaRPr lang="fr-FR"/>
                    </a:p>
                  </a:txBody>
                  <a:tcPr/>
                </a:tc>
              </a:tr>
              <a:tr h="227813">
                <a:tc>
                  <a:txBody>
                    <a:bodyPr/>
                    <a:lstStyle/>
                    <a:p>
                      <a:pPr marL="0" algn="ctr" defTabSz="457200" rtl="0" eaLnBrk="1" latinLnBrk="0" hangingPunct="1">
                        <a:spcAft>
                          <a:spcPts val="0"/>
                        </a:spcAft>
                      </a:pPr>
                      <a:r>
                        <a:rPr lang="fr-FR" sz="1200" b="0" kern="800" dirty="0">
                          <a:solidFill>
                            <a:schemeClr val="tx1"/>
                          </a:solidFill>
                          <a:effectLst/>
                          <a:latin typeface="+mn-lt"/>
                          <a:ea typeface="+mn-ea"/>
                          <a:cs typeface="+mn-cs"/>
                        </a:rPr>
                        <a:t>Épreuves ou sous-épreuves</a:t>
                      </a:r>
                    </a:p>
                  </a:txBody>
                  <a:tcPr marL="39867" marR="39867" marT="0" marB="0" anchor="ctr">
                    <a:lnB w="12700" cap="flat" cmpd="sng" algn="ctr">
                      <a:solidFill>
                        <a:schemeClr val="bg1"/>
                      </a:solidFill>
                      <a:prstDash val="solid"/>
                      <a:round/>
                      <a:headEnd type="none" w="med" len="med"/>
                      <a:tailEnd type="none" w="med" len="med"/>
                    </a:lnB>
                    <a:solidFill>
                      <a:srgbClr val="CBD3E1"/>
                    </a:solidFill>
                  </a:tcPr>
                </a:tc>
                <a:tc>
                  <a:txBody>
                    <a:bodyPr/>
                    <a:lstStyle/>
                    <a:p>
                      <a:pPr algn="ctr">
                        <a:spcAft>
                          <a:spcPts val="0"/>
                        </a:spcAft>
                      </a:pPr>
                      <a:r>
                        <a:rPr lang="fr-FR" sz="1200" b="0" kern="800" dirty="0">
                          <a:solidFill>
                            <a:schemeClr val="tx1"/>
                          </a:solidFill>
                          <a:effectLst/>
                        </a:rPr>
                        <a:t>Unités</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B w="12700" cap="flat" cmpd="sng" algn="ctr">
                      <a:solidFill>
                        <a:schemeClr val="bg1"/>
                      </a:solidFill>
                      <a:prstDash val="solid"/>
                      <a:round/>
                      <a:headEnd type="none" w="med" len="med"/>
                      <a:tailEnd type="none" w="med" len="med"/>
                    </a:lnB>
                    <a:solidFill>
                      <a:srgbClr val="CBD3E1"/>
                    </a:solidFill>
                  </a:tcPr>
                </a:tc>
                <a:tc>
                  <a:txBody>
                    <a:bodyPr/>
                    <a:lstStyle/>
                    <a:p>
                      <a:pPr algn="ctr">
                        <a:spcAft>
                          <a:spcPts val="0"/>
                        </a:spcAft>
                      </a:pPr>
                      <a:r>
                        <a:rPr lang="fr-FR" sz="1200" b="0" kern="800" dirty="0">
                          <a:solidFill>
                            <a:schemeClr val="tx1"/>
                          </a:solidFill>
                          <a:effectLst/>
                        </a:rPr>
                        <a:t>Épreuves ou sous-épreuves</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B w="12700" cap="flat" cmpd="sng" algn="ctr">
                      <a:solidFill>
                        <a:schemeClr val="bg1"/>
                      </a:solidFill>
                      <a:prstDash val="solid"/>
                      <a:round/>
                      <a:headEnd type="none" w="med" len="med"/>
                      <a:tailEnd type="none" w="med" len="med"/>
                    </a:lnB>
                    <a:solidFill>
                      <a:srgbClr val="CBD3E1"/>
                    </a:solidFill>
                  </a:tcPr>
                </a:tc>
                <a:tc>
                  <a:txBody>
                    <a:bodyPr/>
                    <a:lstStyle/>
                    <a:p>
                      <a:pPr algn="ctr">
                        <a:spcAft>
                          <a:spcPts val="0"/>
                        </a:spcAft>
                      </a:pPr>
                      <a:r>
                        <a:rPr lang="fr-FR" sz="1200" b="0" kern="800" dirty="0">
                          <a:solidFill>
                            <a:schemeClr val="tx1"/>
                          </a:solidFill>
                          <a:effectLst/>
                        </a:rPr>
                        <a:t>Unités</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B w="12700" cap="flat" cmpd="sng" algn="ctr">
                      <a:solidFill>
                        <a:schemeClr val="bg1"/>
                      </a:solidFill>
                      <a:prstDash val="solid"/>
                      <a:round/>
                      <a:headEnd type="none" w="med" len="med"/>
                      <a:tailEnd type="none" w="med" len="med"/>
                    </a:lnB>
                    <a:solidFill>
                      <a:srgbClr val="CBD3E1"/>
                    </a:solidFill>
                  </a:tcPr>
                </a:tc>
              </a:tr>
              <a:tr h="227813">
                <a:tc>
                  <a:txBody>
                    <a:bodyPr/>
                    <a:lstStyle/>
                    <a:p>
                      <a:pPr marL="0" algn="l" defTabSz="457200" rtl="0" eaLnBrk="1" latinLnBrk="0" hangingPunct="1">
                        <a:spcAft>
                          <a:spcPts val="0"/>
                        </a:spcAft>
                      </a:pPr>
                      <a:r>
                        <a:rPr lang="fr-FR" sz="1200" b="0" kern="800" dirty="0">
                          <a:solidFill>
                            <a:schemeClr val="tx1"/>
                          </a:solidFill>
                          <a:effectLst/>
                          <a:latin typeface="+mn-lt"/>
                          <a:ea typeface="+mn-ea"/>
                          <a:cs typeface="+mn-cs"/>
                        </a:rPr>
                        <a:t>E1 Français</a:t>
                      </a: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ctr">
                        <a:spcAft>
                          <a:spcPts val="0"/>
                        </a:spcAft>
                      </a:pPr>
                      <a:r>
                        <a:rPr lang="fr-FR" sz="1200" b="0" kern="800" dirty="0">
                          <a:solidFill>
                            <a:schemeClr val="tx1"/>
                          </a:solidFill>
                          <a:effectLst/>
                        </a:rPr>
                        <a:t>U1</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l">
                        <a:spcAft>
                          <a:spcPts val="0"/>
                        </a:spcAft>
                      </a:pPr>
                      <a:r>
                        <a:rPr lang="fr-FR" sz="1200" b="0" kern="800" dirty="0">
                          <a:solidFill>
                            <a:schemeClr val="tx1"/>
                          </a:solidFill>
                          <a:effectLst/>
                        </a:rPr>
                        <a:t>E1 Culture générale et expression</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ctr">
                        <a:spcAft>
                          <a:spcPts val="0"/>
                        </a:spcAft>
                      </a:pPr>
                      <a:r>
                        <a:rPr lang="fr-FR" sz="1200" b="0" kern="800" dirty="0">
                          <a:solidFill>
                            <a:schemeClr val="tx1"/>
                          </a:solidFill>
                          <a:effectLst/>
                        </a:rPr>
                        <a:t>U1</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r>
              <a:tr h="227813">
                <a:tc>
                  <a:txBody>
                    <a:bodyPr/>
                    <a:lstStyle/>
                    <a:p>
                      <a:pPr marL="0" algn="l" defTabSz="457200" rtl="0" eaLnBrk="1" latinLnBrk="0" hangingPunct="1">
                        <a:spcAft>
                          <a:spcPts val="0"/>
                        </a:spcAft>
                      </a:pPr>
                      <a:r>
                        <a:rPr lang="fr-FR" sz="1200" b="0" kern="800" dirty="0">
                          <a:solidFill>
                            <a:schemeClr val="tx1"/>
                          </a:solidFill>
                          <a:effectLst/>
                          <a:latin typeface="+mn-lt"/>
                          <a:ea typeface="+mn-ea"/>
                          <a:cs typeface="+mn-cs"/>
                        </a:rPr>
                        <a:t>E2 Langue vivante étrangère</a:t>
                      </a: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ctr">
                        <a:spcAft>
                          <a:spcPts val="0"/>
                        </a:spcAft>
                      </a:pPr>
                      <a:r>
                        <a:rPr lang="fr-FR" sz="1200" b="0" kern="800" dirty="0">
                          <a:solidFill>
                            <a:schemeClr val="tx1"/>
                          </a:solidFill>
                          <a:effectLst/>
                        </a:rPr>
                        <a:t>U2</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l">
                        <a:spcAft>
                          <a:spcPts val="0"/>
                        </a:spcAft>
                      </a:pPr>
                      <a:r>
                        <a:rPr lang="fr-FR" sz="1200" b="0" kern="800" dirty="0">
                          <a:solidFill>
                            <a:schemeClr val="tx1"/>
                          </a:solidFill>
                          <a:effectLst/>
                        </a:rPr>
                        <a:t>E2 Langue vivante étrangère : anglais</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ctr">
                        <a:spcAft>
                          <a:spcPts val="0"/>
                        </a:spcAft>
                      </a:pPr>
                      <a:r>
                        <a:rPr lang="fr-FR" sz="1200" b="0" kern="800" dirty="0">
                          <a:solidFill>
                            <a:schemeClr val="tx1"/>
                          </a:solidFill>
                          <a:effectLst/>
                        </a:rPr>
                        <a:t>U2</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r>
              <a:tr h="227813">
                <a:tc>
                  <a:txBody>
                    <a:bodyPr/>
                    <a:lstStyle/>
                    <a:p>
                      <a:pPr marL="0" algn="l" defTabSz="457200" rtl="0" eaLnBrk="1" latinLnBrk="0" hangingPunct="1">
                        <a:spcAft>
                          <a:spcPts val="0"/>
                        </a:spcAft>
                      </a:pPr>
                      <a:r>
                        <a:rPr lang="fr-FR" sz="1200" b="0" kern="800" dirty="0">
                          <a:solidFill>
                            <a:schemeClr val="tx1"/>
                          </a:solidFill>
                          <a:effectLst/>
                          <a:latin typeface="+mn-lt"/>
                          <a:ea typeface="+mn-ea"/>
                          <a:cs typeface="+mn-cs"/>
                        </a:rPr>
                        <a:t>E3 Mathématiques </a:t>
                      </a: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ctr">
                        <a:spcAft>
                          <a:spcPts val="0"/>
                        </a:spcAft>
                      </a:pPr>
                      <a:r>
                        <a:rPr lang="fr-FR" sz="1200" b="0" kern="800" dirty="0" smtClean="0">
                          <a:solidFill>
                            <a:schemeClr val="tx1"/>
                          </a:solidFill>
                          <a:effectLst/>
                        </a:rPr>
                        <a:t>U31</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l">
                        <a:spcAft>
                          <a:spcPts val="0"/>
                        </a:spcAft>
                      </a:pPr>
                      <a:r>
                        <a:rPr lang="fr-FR" sz="1200" b="0" kern="800" dirty="0">
                          <a:solidFill>
                            <a:schemeClr val="tx1"/>
                          </a:solidFill>
                          <a:effectLst/>
                        </a:rPr>
                        <a:t>E31 Mathématiques </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ctr">
                        <a:spcAft>
                          <a:spcPts val="0"/>
                        </a:spcAft>
                      </a:pPr>
                      <a:r>
                        <a:rPr lang="fr-FR" sz="1200" b="0" kern="800" dirty="0">
                          <a:solidFill>
                            <a:schemeClr val="tx1"/>
                          </a:solidFill>
                          <a:effectLst/>
                        </a:rPr>
                        <a:t>U31</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r>
              <a:tr h="227813">
                <a:tc>
                  <a:txBody>
                    <a:bodyPr/>
                    <a:lstStyle/>
                    <a:p>
                      <a:pPr marL="0" algn="l" defTabSz="457200" rtl="0" eaLnBrk="1" latinLnBrk="0" hangingPunct="1">
                        <a:spcAft>
                          <a:spcPts val="0"/>
                        </a:spcAft>
                      </a:pPr>
                      <a:r>
                        <a:rPr lang="fr-FR" sz="1200" b="0" kern="800" dirty="0">
                          <a:solidFill>
                            <a:schemeClr val="tx1"/>
                          </a:solidFill>
                          <a:effectLst/>
                          <a:latin typeface="+mn-lt"/>
                          <a:ea typeface="+mn-ea"/>
                          <a:cs typeface="+mn-cs"/>
                        </a:rPr>
                        <a:t>E3 Sciences physiques</a:t>
                      </a: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ctr">
                        <a:spcAft>
                          <a:spcPts val="0"/>
                        </a:spcAft>
                      </a:pPr>
                      <a:r>
                        <a:rPr lang="fr-FR" sz="1200" b="0" kern="800">
                          <a:solidFill>
                            <a:schemeClr val="tx1"/>
                          </a:solidFill>
                          <a:effectLst/>
                        </a:rPr>
                        <a:t>U32</a:t>
                      </a:r>
                      <a:endParaRPr lang="fr-FR" sz="1800" b="0" kern="80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l">
                        <a:spcAft>
                          <a:spcPts val="0"/>
                        </a:spcAft>
                      </a:pPr>
                      <a:r>
                        <a:rPr lang="fr-FR" sz="1200" b="0" kern="800" dirty="0">
                          <a:solidFill>
                            <a:schemeClr val="tx1"/>
                          </a:solidFill>
                          <a:effectLst/>
                        </a:rPr>
                        <a:t>E32 Physique-chimie</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ctr">
                        <a:spcAft>
                          <a:spcPts val="0"/>
                        </a:spcAft>
                      </a:pPr>
                      <a:r>
                        <a:rPr lang="fr-FR" sz="1200" b="0" kern="800" dirty="0">
                          <a:solidFill>
                            <a:schemeClr val="tx1"/>
                          </a:solidFill>
                          <a:effectLst/>
                        </a:rPr>
                        <a:t>U32</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r>
              <a:tr h="820128">
                <a:tc>
                  <a:txBody>
                    <a:bodyPr/>
                    <a:lstStyle/>
                    <a:p>
                      <a:pPr marL="0" algn="l" defTabSz="457200" rtl="0" eaLnBrk="1" latinLnBrk="0" hangingPunct="1">
                        <a:spcAft>
                          <a:spcPts val="0"/>
                        </a:spcAft>
                      </a:pPr>
                      <a:r>
                        <a:rPr lang="fr-FR" sz="1200" b="0" kern="800" dirty="0">
                          <a:solidFill>
                            <a:schemeClr val="tx1"/>
                          </a:solidFill>
                          <a:effectLst/>
                          <a:latin typeface="+mn-lt"/>
                          <a:ea typeface="+mn-ea"/>
                          <a:cs typeface="+mn-cs"/>
                        </a:rPr>
                        <a:t>E4 – Techniques appliquées</a:t>
                      </a:r>
                    </a:p>
                    <a:p>
                      <a:pPr marL="92075" indent="0" algn="l" defTabSz="457200" rtl="0" eaLnBrk="1" latinLnBrk="0" hangingPunct="1">
                        <a:spcAft>
                          <a:spcPts val="0"/>
                        </a:spcAft>
                      </a:pPr>
                      <a:r>
                        <a:rPr lang="fr-FR" sz="1200" b="0" kern="800" dirty="0">
                          <a:solidFill>
                            <a:schemeClr val="tx1"/>
                          </a:solidFill>
                          <a:effectLst/>
                          <a:latin typeface="+mn-lt"/>
                          <a:ea typeface="+mn-ea"/>
                          <a:cs typeface="+mn-cs"/>
                        </a:rPr>
                        <a:t>E41</a:t>
                      </a:r>
                    </a:p>
                    <a:p>
                      <a:pPr marL="92075" indent="0" algn="l" defTabSz="457200" rtl="0" eaLnBrk="1" latinLnBrk="0" hangingPunct="1">
                        <a:spcAft>
                          <a:spcPts val="0"/>
                        </a:spcAft>
                      </a:pPr>
                      <a:r>
                        <a:rPr lang="fr-FR" sz="1200" b="0" kern="800" dirty="0">
                          <a:solidFill>
                            <a:schemeClr val="tx1"/>
                          </a:solidFill>
                          <a:effectLst/>
                          <a:latin typeface="+mn-lt"/>
                          <a:ea typeface="+mn-ea"/>
                          <a:cs typeface="+mn-cs"/>
                        </a:rPr>
                        <a:t>1ère partie : Recherche d’adéquation chantier et matériel</a:t>
                      </a:r>
                    </a:p>
                    <a:p>
                      <a:pPr marL="92075" indent="0" algn="l" defTabSz="457200" rtl="0" eaLnBrk="1" latinLnBrk="0" hangingPunct="1">
                        <a:spcAft>
                          <a:spcPts val="0"/>
                        </a:spcAft>
                      </a:pPr>
                      <a:r>
                        <a:rPr lang="fr-FR" sz="1200" b="0" kern="800" dirty="0">
                          <a:solidFill>
                            <a:schemeClr val="tx1"/>
                          </a:solidFill>
                          <a:effectLst/>
                          <a:latin typeface="+mn-lt"/>
                          <a:ea typeface="+mn-ea"/>
                          <a:cs typeface="+mn-cs"/>
                        </a:rPr>
                        <a:t>2ème partie : Modélisation et étude prédictive des systèmes</a:t>
                      </a: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ctr">
                        <a:spcAft>
                          <a:spcPts val="0"/>
                        </a:spcAft>
                      </a:pPr>
                      <a:r>
                        <a:rPr lang="fr-FR" sz="1200" b="0" kern="800">
                          <a:solidFill>
                            <a:schemeClr val="tx1"/>
                          </a:solidFill>
                          <a:effectLst/>
                        </a:rPr>
                        <a:t>U41</a:t>
                      </a:r>
                      <a:endParaRPr lang="fr-FR" sz="1800" b="0" kern="80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l">
                        <a:spcAft>
                          <a:spcPts val="0"/>
                        </a:spcAft>
                      </a:pPr>
                      <a:r>
                        <a:rPr lang="fr-FR" sz="1200" b="0" kern="800" dirty="0">
                          <a:solidFill>
                            <a:schemeClr val="tx1"/>
                          </a:solidFill>
                          <a:effectLst/>
                        </a:rPr>
                        <a:t>E4 Analyse d’un dysfonctionnement</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ctr">
                        <a:spcAft>
                          <a:spcPts val="0"/>
                        </a:spcAft>
                      </a:pPr>
                      <a:r>
                        <a:rPr lang="fr-FR" sz="1200" b="0" kern="800" dirty="0">
                          <a:solidFill>
                            <a:schemeClr val="tx1"/>
                          </a:solidFill>
                          <a:effectLst/>
                        </a:rPr>
                        <a:t>U4</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r>
              <a:tr h="239204">
                <a:tc>
                  <a:txBody>
                    <a:bodyPr/>
                    <a:lstStyle/>
                    <a:p>
                      <a:pPr marL="92075" indent="0" algn="l" defTabSz="457200" rtl="0" eaLnBrk="1" latinLnBrk="0" hangingPunct="1">
                        <a:spcAft>
                          <a:spcPts val="0"/>
                        </a:spcAft>
                      </a:pPr>
                      <a:r>
                        <a:rPr lang="fr-FR" sz="1200" b="0" kern="800" dirty="0">
                          <a:solidFill>
                            <a:schemeClr val="tx1"/>
                          </a:solidFill>
                          <a:effectLst/>
                          <a:latin typeface="+mn-lt"/>
                          <a:ea typeface="+mn-ea"/>
                          <a:cs typeface="+mn-cs"/>
                        </a:rPr>
                        <a:t>E42 Diagnostic - Réparation</a:t>
                      </a: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ctr">
                        <a:spcAft>
                          <a:spcPts val="0"/>
                        </a:spcAft>
                      </a:pPr>
                      <a:r>
                        <a:rPr lang="fr-FR" sz="1200" b="0" kern="800">
                          <a:solidFill>
                            <a:schemeClr val="tx1"/>
                          </a:solidFill>
                          <a:effectLst/>
                        </a:rPr>
                        <a:t>U42</a:t>
                      </a:r>
                      <a:endParaRPr lang="fr-FR" sz="1800" b="0" kern="80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l">
                        <a:spcAft>
                          <a:spcPts val="0"/>
                        </a:spcAft>
                      </a:pPr>
                      <a:r>
                        <a:rPr lang="fr-FR" sz="1200" b="0" kern="800" dirty="0">
                          <a:solidFill>
                            <a:schemeClr val="tx1"/>
                          </a:solidFill>
                          <a:effectLst/>
                        </a:rPr>
                        <a:t>E51 Réalisation d’un diagnostic</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ctr">
                        <a:spcAft>
                          <a:spcPts val="0"/>
                        </a:spcAft>
                      </a:pPr>
                      <a:r>
                        <a:rPr lang="fr-FR" sz="1200" b="0" kern="800" dirty="0">
                          <a:solidFill>
                            <a:schemeClr val="tx1"/>
                          </a:solidFill>
                          <a:effectLst/>
                        </a:rPr>
                        <a:t>U51</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r>
              <a:tr h="273376">
                <a:tc>
                  <a:txBody>
                    <a:bodyPr/>
                    <a:lstStyle/>
                    <a:p>
                      <a:pPr marL="0" algn="l" defTabSz="457200" rtl="0" eaLnBrk="1" latinLnBrk="0" hangingPunct="1">
                        <a:spcAft>
                          <a:spcPts val="0"/>
                        </a:spcAft>
                      </a:pPr>
                      <a:r>
                        <a:rPr lang="fr-FR" sz="1200" b="0" kern="800" dirty="0">
                          <a:solidFill>
                            <a:schemeClr val="tx1"/>
                          </a:solidFill>
                          <a:effectLst/>
                          <a:latin typeface="+mn-lt"/>
                          <a:ea typeface="+mn-ea"/>
                          <a:cs typeface="+mn-cs"/>
                        </a:rPr>
                        <a:t>E6 – Épreuve professionnelle de synthèse</a:t>
                      </a:r>
                    </a:p>
                    <a:p>
                      <a:pPr marL="0" algn="l" defTabSz="457200" rtl="0" eaLnBrk="1" latinLnBrk="0" hangingPunct="1">
                        <a:spcAft>
                          <a:spcPts val="0"/>
                        </a:spcAft>
                      </a:pPr>
                      <a:r>
                        <a:rPr lang="fr-FR" sz="1200" b="0" kern="800" dirty="0">
                          <a:solidFill>
                            <a:schemeClr val="tx1"/>
                          </a:solidFill>
                          <a:effectLst/>
                          <a:latin typeface="+mn-lt"/>
                          <a:ea typeface="+mn-ea"/>
                          <a:cs typeface="+mn-cs"/>
                        </a:rPr>
                        <a:t>Réalisation de projet</a:t>
                      </a: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ctr">
                        <a:spcAft>
                          <a:spcPts val="0"/>
                        </a:spcAft>
                      </a:pPr>
                      <a:r>
                        <a:rPr lang="fr-FR" sz="1200" b="0" kern="800" dirty="0">
                          <a:solidFill>
                            <a:schemeClr val="tx1"/>
                          </a:solidFill>
                          <a:effectLst/>
                        </a:rPr>
                        <a:t>U61</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l">
                        <a:spcAft>
                          <a:spcPts val="0"/>
                        </a:spcAft>
                      </a:pPr>
                      <a:r>
                        <a:rPr lang="fr-FR" sz="1200" b="0" kern="800" dirty="0">
                          <a:solidFill>
                            <a:schemeClr val="tx1"/>
                          </a:solidFill>
                          <a:effectLst/>
                        </a:rPr>
                        <a:t>E52 Organisation et réalisation d’une intervention</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c>
                  <a:txBody>
                    <a:bodyPr/>
                    <a:lstStyle/>
                    <a:p>
                      <a:pPr algn="ctr">
                        <a:spcAft>
                          <a:spcPts val="0"/>
                        </a:spcAft>
                      </a:pPr>
                      <a:r>
                        <a:rPr lang="fr-FR" sz="1200" b="0" kern="800" dirty="0">
                          <a:solidFill>
                            <a:schemeClr val="tx1"/>
                          </a:solidFill>
                          <a:effectLst/>
                        </a:rPr>
                        <a:t>U52</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1"/>
                    </a:solidFill>
                  </a:tcPr>
                </a:tc>
              </a:tr>
              <a:tr h="377850">
                <a:tc>
                  <a:txBody>
                    <a:bodyPr/>
                    <a:lstStyle/>
                    <a:p>
                      <a:pPr marL="0" algn="l" defTabSz="457200" rtl="0" eaLnBrk="1" latinLnBrk="0" hangingPunct="1">
                        <a:spcAft>
                          <a:spcPts val="0"/>
                        </a:spcAft>
                      </a:pPr>
                      <a:r>
                        <a:rPr lang="fr-FR" sz="1200" b="0" kern="800" dirty="0">
                          <a:solidFill>
                            <a:schemeClr val="tx1"/>
                          </a:solidFill>
                          <a:effectLst/>
                          <a:latin typeface="+mn-lt"/>
                          <a:ea typeface="+mn-ea"/>
                          <a:cs typeface="+mn-cs"/>
                        </a:rPr>
                        <a:t>E6 – Épreuve professionnelle de synthèse</a:t>
                      </a:r>
                    </a:p>
                    <a:p>
                      <a:pPr marL="0" algn="l" defTabSz="457200" rtl="0" eaLnBrk="1" latinLnBrk="0" hangingPunct="1">
                        <a:spcAft>
                          <a:spcPts val="0"/>
                        </a:spcAft>
                      </a:pPr>
                      <a:r>
                        <a:rPr lang="fr-FR" sz="1200" b="0" kern="800" dirty="0">
                          <a:solidFill>
                            <a:schemeClr val="tx1"/>
                          </a:solidFill>
                          <a:effectLst/>
                          <a:latin typeface="+mn-lt"/>
                          <a:ea typeface="+mn-ea"/>
                          <a:cs typeface="+mn-cs"/>
                        </a:rPr>
                        <a:t>Stage en </a:t>
                      </a:r>
                      <a:r>
                        <a:rPr lang="fr-FR" sz="1200" b="0" kern="800" dirty="0" smtClean="0">
                          <a:solidFill>
                            <a:schemeClr val="tx1"/>
                          </a:solidFill>
                          <a:effectLst/>
                          <a:latin typeface="+mn-lt"/>
                          <a:ea typeface="+mn-ea"/>
                          <a:cs typeface="+mn-cs"/>
                        </a:rPr>
                        <a:t>entreprise</a:t>
                      </a:r>
                      <a:endParaRPr lang="fr-FR" sz="1200" b="0" kern="800" dirty="0">
                        <a:solidFill>
                          <a:schemeClr val="tx1"/>
                        </a:solidFill>
                        <a:effectLst/>
                        <a:latin typeface="+mn-lt"/>
                        <a:ea typeface="+mn-ea"/>
                        <a:cs typeface="+mn-cs"/>
                      </a:endParaRPr>
                    </a:p>
                  </a:txBody>
                  <a:tcPr marL="39867" marR="3986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ctr">
                        <a:spcAft>
                          <a:spcPts val="0"/>
                        </a:spcAft>
                      </a:pPr>
                      <a:r>
                        <a:rPr lang="fr-FR" sz="1200" b="0" kern="800">
                          <a:solidFill>
                            <a:schemeClr val="tx1"/>
                          </a:solidFill>
                          <a:effectLst/>
                        </a:rPr>
                        <a:t> </a:t>
                      </a:r>
                      <a:endParaRPr lang="fr-FR" sz="1800" b="0" kern="800">
                        <a:solidFill>
                          <a:schemeClr val="tx1"/>
                        </a:solidFill>
                        <a:effectLst/>
                      </a:endParaRPr>
                    </a:p>
                    <a:p>
                      <a:pPr algn="ctr">
                        <a:spcAft>
                          <a:spcPts val="0"/>
                        </a:spcAft>
                      </a:pPr>
                      <a:r>
                        <a:rPr lang="fr-FR" sz="1200" b="0" kern="800">
                          <a:solidFill>
                            <a:schemeClr val="tx1"/>
                          </a:solidFill>
                          <a:effectLst/>
                        </a:rPr>
                        <a:t>U62</a:t>
                      </a:r>
                      <a:endParaRPr lang="fr-FR" sz="1800" b="0" kern="800">
                        <a:solidFill>
                          <a:schemeClr val="tx1"/>
                        </a:solidFill>
                        <a:effectLst/>
                      </a:endParaRPr>
                    </a:p>
                    <a:p>
                      <a:pPr algn="ctr">
                        <a:spcAft>
                          <a:spcPts val="0"/>
                        </a:spcAft>
                      </a:pPr>
                      <a:r>
                        <a:rPr lang="fr-FR" sz="1200" b="0" kern="800">
                          <a:solidFill>
                            <a:schemeClr val="tx1"/>
                          </a:solidFill>
                          <a:effectLst/>
                        </a:rPr>
                        <a:t> </a:t>
                      </a:r>
                      <a:endParaRPr lang="fr-FR" sz="1800" b="0" kern="80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rowSpan="2">
                  <a:txBody>
                    <a:bodyPr/>
                    <a:lstStyle/>
                    <a:p>
                      <a:pPr algn="l">
                        <a:spcAft>
                          <a:spcPts val="0"/>
                        </a:spcAft>
                      </a:pPr>
                      <a:r>
                        <a:rPr lang="fr-FR" sz="1200" b="0" kern="800" dirty="0">
                          <a:solidFill>
                            <a:schemeClr val="tx1"/>
                          </a:solidFill>
                          <a:effectLst/>
                        </a:rPr>
                        <a:t>E6 Contribution au fonctionnement d’un service</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rowSpan="2">
                  <a:txBody>
                    <a:bodyPr/>
                    <a:lstStyle/>
                    <a:p>
                      <a:pPr algn="ctr">
                        <a:spcAft>
                          <a:spcPts val="0"/>
                        </a:spcAft>
                      </a:pPr>
                      <a:r>
                        <a:rPr lang="fr-FR" sz="1200" b="0" kern="800" dirty="0">
                          <a:solidFill>
                            <a:schemeClr val="tx1"/>
                          </a:solidFill>
                          <a:effectLst/>
                        </a:rPr>
                        <a:t>U6*</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r>
              <a:tr h="725586">
                <a:tc>
                  <a:txBody>
                    <a:bodyPr/>
                    <a:lstStyle/>
                    <a:p>
                      <a:pPr algn="l">
                        <a:spcAft>
                          <a:spcPts val="0"/>
                        </a:spcAft>
                      </a:pPr>
                      <a:r>
                        <a:rPr lang="fr-FR" sz="1200" b="0" kern="800" dirty="0">
                          <a:solidFill>
                            <a:schemeClr val="tx1"/>
                          </a:solidFill>
                          <a:effectLst/>
                        </a:rPr>
                        <a:t>E5 – Économie et gestion </a:t>
                      </a:r>
                      <a:endParaRPr lang="fr-FR" sz="1800" b="0" kern="800" dirty="0">
                        <a:solidFill>
                          <a:schemeClr val="tx1"/>
                        </a:solidFill>
                        <a:effectLst/>
                      </a:endParaRPr>
                    </a:p>
                    <a:p>
                      <a:pPr marL="92075" indent="0" algn="l">
                        <a:spcAft>
                          <a:spcPts val="0"/>
                        </a:spcAft>
                      </a:pPr>
                      <a:r>
                        <a:rPr lang="fr-FR" sz="1200" b="0" kern="800" dirty="0">
                          <a:solidFill>
                            <a:schemeClr val="tx1"/>
                          </a:solidFill>
                          <a:effectLst/>
                        </a:rPr>
                        <a:t>E51 – Gestion économique et juridique</a:t>
                      </a:r>
                      <a:endParaRPr lang="fr-FR" sz="1800" b="0" kern="800" dirty="0">
                        <a:solidFill>
                          <a:schemeClr val="tx1"/>
                        </a:solidFill>
                        <a:effectLst/>
                      </a:endParaRPr>
                    </a:p>
                    <a:p>
                      <a:pPr marL="92075" indent="0" algn="l">
                        <a:spcAft>
                          <a:spcPts val="0"/>
                        </a:spcAft>
                      </a:pPr>
                      <a:r>
                        <a:rPr lang="fr-FR" sz="1200" b="0" kern="800" dirty="0">
                          <a:solidFill>
                            <a:schemeClr val="tx1"/>
                          </a:solidFill>
                          <a:effectLst/>
                        </a:rPr>
                        <a:t> </a:t>
                      </a:r>
                      <a:endParaRPr lang="fr-FR" sz="1800" b="0" kern="800" dirty="0">
                        <a:solidFill>
                          <a:schemeClr val="tx1"/>
                        </a:solidFill>
                        <a:effectLst/>
                      </a:endParaRPr>
                    </a:p>
                    <a:p>
                      <a:pPr marL="92075" indent="0" algn="l">
                        <a:spcAft>
                          <a:spcPts val="0"/>
                        </a:spcAft>
                      </a:pPr>
                      <a:r>
                        <a:rPr lang="fr-FR" sz="1200" b="0" kern="800" dirty="0">
                          <a:solidFill>
                            <a:schemeClr val="tx1"/>
                          </a:solidFill>
                          <a:effectLst/>
                        </a:rPr>
                        <a:t>E52 – Techniques quantitatives de gestion</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a:txBody>
                    <a:bodyPr/>
                    <a:lstStyle/>
                    <a:p>
                      <a:pPr algn="l">
                        <a:spcAft>
                          <a:spcPts val="0"/>
                        </a:spcAft>
                      </a:pPr>
                      <a:r>
                        <a:rPr lang="fr-FR" sz="1200" b="0" kern="800" dirty="0">
                          <a:solidFill>
                            <a:schemeClr val="tx1"/>
                          </a:solidFill>
                          <a:effectLst/>
                        </a:rPr>
                        <a:t> </a:t>
                      </a:r>
                      <a:endParaRPr lang="fr-FR" sz="1800" b="0" kern="800" dirty="0">
                        <a:solidFill>
                          <a:schemeClr val="tx1"/>
                        </a:solidFill>
                        <a:effectLst/>
                      </a:endParaRPr>
                    </a:p>
                    <a:p>
                      <a:pPr algn="ctr">
                        <a:lnSpc>
                          <a:spcPts val="1400"/>
                        </a:lnSpc>
                        <a:spcAft>
                          <a:spcPts val="0"/>
                        </a:spcAft>
                      </a:pPr>
                      <a:r>
                        <a:rPr lang="fr-FR" sz="1200" b="0" dirty="0">
                          <a:solidFill>
                            <a:schemeClr val="tx1"/>
                          </a:solidFill>
                          <a:effectLst/>
                        </a:rPr>
                        <a:t>U51</a:t>
                      </a:r>
                    </a:p>
                    <a:p>
                      <a:pPr algn="ctr">
                        <a:spcAft>
                          <a:spcPts val="0"/>
                        </a:spcAft>
                      </a:pPr>
                      <a:r>
                        <a:rPr lang="fr-FR" sz="1200" b="0" kern="800" dirty="0">
                          <a:solidFill>
                            <a:schemeClr val="tx1"/>
                          </a:solidFill>
                          <a:effectLst/>
                        </a:rPr>
                        <a:t> </a:t>
                      </a:r>
                      <a:endParaRPr lang="fr-FR" sz="1800" b="0" kern="800" dirty="0">
                        <a:solidFill>
                          <a:schemeClr val="tx1"/>
                        </a:solidFill>
                        <a:effectLst/>
                      </a:endParaRPr>
                    </a:p>
                    <a:p>
                      <a:pPr algn="ctr">
                        <a:spcAft>
                          <a:spcPts val="0"/>
                        </a:spcAft>
                      </a:pPr>
                      <a:r>
                        <a:rPr lang="fr-FR" sz="1200" b="0" kern="800" dirty="0">
                          <a:solidFill>
                            <a:schemeClr val="tx1"/>
                          </a:solidFill>
                          <a:effectLst/>
                        </a:rPr>
                        <a:t>U52</a:t>
                      </a:r>
                      <a:endParaRPr lang="fr-FR" sz="1800" b="0" kern="800" dirty="0">
                        <a:solidFill>
                          <a:schemeClr val="tx1"/>
                        </a:solidFill>
                        <a:effectLst/>
                        <a:latin typeface="Times New Roman" panose="02020603050405020304" pitchFamily="18" charset="0"/>
                        <a:ea typeface="Arial Unicode MS" panose="020B0604020202020204" pitchFamily="34" charset="-128"/>
                        <a:cs typeface="Tahoma" panose="020B0604030504040204" pitchFamily="34" charset="0"/>
                      </a:endParaRPr>
                    </a:p>
                  </a:txBody>
                  <a:tcPr marL="39867" marR="3986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3E1"/>
                    </a:solidFill>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1730645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Tuilage en académie</a:t>
            </a:r>
            <a:endParaRPr lang="fr-FR" dirty="0"/>
          </a:p>
        </p:txBody>
      </p:sp>
      <p:sp>
        <p:nvSpPr>
          <p:cNvPr id="7" name="Espace réservé du texte 6"/>
          <p:cNvSpPr>
            <a:spLocks noGrp="1"/>
          </p:cNvSpPr>
          <p:nvPr>
            <p:ph type="body" sz="half" idx="2"/>
          </p:nvPr>
        </p:nvSpPr>
        <p:spPr/>
        <p:txBody>
          <a:bodyPr/>
          <a:lstStyle/>
          <a:p>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614325211"/>
              </p:ext>
            </p:extLst>
          </p:nvPr>
        </p:nvGraphicFramePr>
        <p:xfrm>
          <a:off x="4106862" y="1058863"/>
          <a:ext cx="4565651" cy="3824806"/>
        </p:xfrm>
        <a:graphic>
          <a:graphicData uri="http://schemas.openxmlformats.org/drawingml/2006/table">
            <a:tbl>
              <a:tblPr/>
              <a:tblGrid>
                <a:gridCol w="1458499"/>
                <a:gridCol w="716255"/>
                <a:gridCol w="769590"/>
                <a:gridCol w="1621307"/>
              </a:tblGrid>
              <a:tr h="200025">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w="12700" cap="flat" cmpd="sng" algn="ctr">
                      <a:no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w="12700" cap="flat" cmpd="sng" algn="ctr">
                      <a:no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r" fontAlgn="ctr"/>
                      <a:endParaRPr lang="fr-FR" sz="1100" b="1"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endParaRPr lang="fr-FR" sz="1100" b="1" i="0" u="none" strike="noStrike" dirty="0">
                        <a:solidFill>
                          <a:srgbClr val="FFFFFF"/>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1100" b="1" i="0" u="none" strike="noStrike" dirty="0" smtClean="0">
                        <a:solidFill>
                          <a:srgbClr val="000000"/>
                        </a:solidFill>
                        <a:effectLst/>
                        <a:latin typeface="+mn-lt"/>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endParaRPr lang="fr-FR"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28600">
                <a:tc>
                  <a:txBody>
                    <a:bodyPr/>
                    <a:lstStyle/>
                    <a:p>
                      <a:pPr algn="r" fontAlgn="ctr"/>
                      <a:r>
                        <a:rPr lang="fr-FR" sz="1100" b="1" i="0" u="none" strike="noStrike" dirty="0" smtClean="0">
                          <a:solidFill>
                            <a:srgbClr val="000000"/>
                          </a:solidFill>
                          <a:effectLst/>
                          <a:latin typeface="Calibri"/>
                        </a:rPr>
                        <a:t>1</a:t>
                      </a:r>
                      <a:r>
                        <a:rPr lang="fr-FR" sz="1100" b="1" i="0" u="none" strike="noStrike" baseline="30000" dirty="0" smtClean="0">
                          <a:solidFill>
                            <a:srgbClr val="000000"/>
                          </a:solidFill>
                          <a:effectLst/>
                          <a:latin typeface="Calibri"/>
                        </a:rPr>
                        <a:t>ère</a:t>
                      </a:r>
                      <a:r>
                        <a:rPr lang="fr-FR" sz="1100" b="1" i="0" u="none" strike="noStrike" dirty="0" smtClean="0">
                          <a:solidFill>
                            <a:srgbClr val="000000"/>
                          </a:solidFill>
                          <a:effectLst/>
                          <a:latin typeface="Calibri"/>
                        </a:rPr>
                        <a:t> session BTS MMCM</a:t>
                      </a:r>
                    </a:p>
                    <a:p>
                      <a:pPr algn="r" fontAlgn="ctr"/>
                      <a:endParaRPr lang="fr-FR" sz="1100" b="1" i="0" u="none" strike="noStrike" dirty="0">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100" b="1" i="0" u="none" strike="noStrike" dirty="0" smtClean="0">
                          <a:solidFill>
                            <a:schemeClr val="bg1"/>
                          </a:solidFill>
                          <a:effectLst/>
                          <a:latin typeface="Calibri"/>
                        </a:rPr>
                        <a:t>2019</a:t>
                      </a:r>
                      <a:r>
                        <a:rPr lang="fr-FR" sz="1100" b="1" i="0" u="none" strike="noStrike" dirty="0">
                          <a:solidFill>
                            <a:schemeClr val="bg1"/>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CC00"/>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1" i="0" u="none" strike="noStrike" dirty="0">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139200">
                <a:tc rowSpan="2">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kern="1200" dirty="0" smtClean="0">
                          <a:solidFill>
                            <a:srgbClr val="000000"/>
                          </a:solidFill>
                          <a:effectLst/>
                          <a:latin typeface="Calibri"/>
                          <a:ea typeface="+mn-ea"/>
                          <a:cs typeface="+mn-cs"/>
                        </a:rPr>
                        <a:t>BTS MMCM</a:t>
                      </a:r>
                    </a:p>
                    <a:p>
                      <a:pPr marL="0" marR="0" indent="0" algn="ctr" defTabSz="914400" rtl="0" eaLnBrk="1" fontAlgn="ctr" latinLnBrk="0" hangingPunct="1">
                        <a:lnSpc>
                          <a:spcPct val="100000"/>
                        </a:lnSpc>
                        <a:spcBef>
                          <a:spcPts val="0"/>
                        </a:spcBef>
                        <a:spcAft>
                          <a:spcPts val="0"/>
                        </a:spcAft>
                        <a:buClrTx/>
                        <a:buSzTx/>
                        <a:buFontTx/>
                        <a:buNone/>
                        <a:tabLst/>
                        <a:defRPr/>
                      </a:pPr>
                      <a:endParaRPr lang="fr-FR" sz="1100" b="1" i="0" u="none" strike="noStrike" kern="1200" dirty="0" smtClean="0">
                        <a:solidFill>
                          <a:srgbClr val="000000"/>
                        </a:solidFill>
                        <a:effectLst/>
                        <a:latin typeface="Calibri"/>
                        <a:ea typeface="+mn-ea"/>
                        <a:cs typeface="+mn-cs"/>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CC00"/>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1" i="0" u="none" strike="noStrike">
                        <a:solidFill>
                          <a:srgbClr val="000000"/>
                        </a:solidFill>
                        <a:effectLst/>
                        <a:latin typeface="Calibri"/>
                      </a:endParaRPr>
                    </a:p>
                  </a:txBody>
                  <a:tcPr marL="9525" marR="9525" marT="9525" marB="0" anchor="b">
                    <a:lnL>
                      <a:noFill/>
                    </a:lnL>
                    <a:lnR>
                      <a:noFill/>
                    </a:lnR>
                    <a:lnT>
                      <a:noFill/>
                    </a:lnT>
                    <a:lnB>
                      <a:noFill/>
                    </a:lnB>
                  </a:tcPr>
                </a:tc>
              </a:tr>
              <a:tr h="0">
                <a:tc vMerge="1">
                  <a:txBody>
                    <a:bodyPr/>
                    <a:lstStyle/>
                    <a:p>
                      <a:endParaRPr lang="fr-FR"/>
                    </a:p>
                  </a:txBody>
                  <a:tcPr/>
                </a:tc>
                <a:tc vMerge="1">
                  <a:txBody>
                    <a:bodyPr/>
                    <a:lstStyle/>
                    <a:p>
                      <a:endParaRPr lang="fr-FR"/>
                    </a:p>
                  </a:txBody>
                  <a:tcPr/>
                </a:tc>
                <a:tc rowSpan="2">
                  <a:txBody>
                    <a:bodyPr/>
                    <a:lstStyle/>
                    <a:p>
                      <a:pPr algn="ctr" fontAlgn="ctr"/>
                      <a:r>
                        <a:rPr lang="fr-FR" sz="1100" b="0" i="0" u="none" strike="noStrike" dirty="0">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l" fontAlgn="b"/>
                      <a:r>
                        <a:rPr lang="fr-FR" sz="1100" b="1"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352277">
                <a:tc>
                  <a:txBody>
                    <a:bodyPr/>
                    <a:lstStyle/>
                    <a:p>
                      <a:pPr algn="l" fontAlgn="ctr"/>
                      <a:r>
                        <a:rPr lang="fr-FR" sz="1100" b="1" i="0" u="none" strike="noStrike" dirty="0">
                          <a:solidFill>
                            <a:srgbClr val="FF0000"/>
                          </a:solidFill>
                          <a:effectLst/>
                          <a:latin typeface="Calibri"/>
                        </a:rPr>
                        <a:t>Rentrée </a:t>
                      </a:r>
                      <a:r>
                        <a:rPr lang="fr-FR" sz="1100" b="1" i="0" u="none" strike="noStrike" dirty="0" smtClean="0">
                          <a:solidFill>
                            <a:srgbClr val="FF0000"/>
                          </a:solidFill>
                          <a:effectLst/>
                          <a:latin typeface="Calibri"/>
                        </a:rPr>
                        <a:t>2018</a:t>
                      </a:r>
                      <a:endParaRPr lang="fr-FR" sz="1100" b="1" i="0" u="none" strike="noStrike" dirty="0">
                        <a:solidFill>
                          <a:srgbClr val="FF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fr-FR"/>
                    </a:p>
                  </a:txBody>
                  <a:tcPr/>
                </a:tc>
                <a:tc vMerge="1">
                  <a:txBody>
                    <a:bodyPr/>
                    <a:lstStyle/>
                    <a:p>
                      <a:pPr algn="ctr" fontAlgn="ctr"/>
                      <a:endParaRPr lang="fr-FR" sz="1100" b="0" i="0" u="none" strike="noStrike" dirty="0">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pPr algn="l" fontAlgn="b"/>
                      <a:endParaRPr lang="fr-FR" sz="1100" b="1" i="0" u="none" strike="noStrike">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28600">
                <a:tc>
                  <a:txBody>
                    <a:bodyPr/>
                    <a:lstStyle/>
                    <a:p>
                      <a:pPr algn="l" fontAlgn="ctr"/>
                      <a:endParaRPr lang="fr-FR" sz="1100" b="1"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dirty="0">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ctr"/>
                      <a:r>
                        <a:rPr lang="fr-FR" sz="1100" b="1" i="0" u="none" strike="noStrike" dirty="0" smtClean="0">
                          <a:solidFill>
                            <a:srgbClr val="FFFFFF"/>
                          </a:solidFill>
                          <a:effectLst/>
                          <a:latin typeface="Calibri"/>
                        </a:rPr>
                        <a:t>2018</a:t>
                      </a:r>
                      <a:endParaRPr lang="fr-FR" sz="1100" b="1" i="0" u="none" strike="noStrike" dirty="0">
                        <a:solidFill>
                          <a:srgbClr val="FFFFFF"/>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66FF"/>
                    </a:solidFill>
                  </a:tcPr>
                </a:tc>
                <a:tc>
                  <a:txBody>
                    <a:bodyPr/>
                    <a:lstStyle/>
                    <a:p>
                      <a:pPr algn="l" fontAlgn="ctr"/>
                      <a:r>
                        <a:rPr lang="fr-FR" sz="1100" b="1" i="0" u="none" strike="noStrike" dirty="0">
                          <a:solidFill>
                            <a:srgbClr val="000000"/>
                          </a:solidFill>
                          <a:effectLst/>
                          <a:latin typeface="Calibri"/>
                        </a:rPr>
                        <a:t>  Dernière </a:t>
                      </a:r>
                      <a:r>
                        <a:rPr lang="fr-FR" sz="1100" b="1" i="0" u="none" strike="noStrike" dirty="0" smtClean="0">
                          <a:solidFill>
                            <a:srgbClr val="000000"/>
                          </a:solidFill>
                          <a:effectLst/>
                          <a:latin typeface="Calibri"/>
                        </a:rPr>
                        <a:t>session</a:t>
                      </a:r>
                    </a:p>
                    <a:p>
                      <a:pPr algn="l" fontAlgn="ctr"/>
                      <a:r>
                        <a:rPr lang="fr-FR" sz="1100" b="1" i="0" u="none" strike="noStrike" dirty="0" smtClean="0">
                          <a:solidFill>
                            <a:srgbClr val="000000"/>
                          </a:solidFill>
                          <a:effectLst/>
                          <a:latin typeface="Calibri"/>
                        </a:rPr>
                        <a:t>  BTS MAVETPM</a:t>
                      </a:r>
                      <a:endParaRPr lang="fr-FR" sz="1100" b="1" i="0" u="none" strike="noStrike" dirty="0">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28600">
                <a:tc>
                  <a:txBody>
                    <a:bodyPr/>
                    <a:lstStyle/>
                    <a:p>
                      <a:pPr algn="ctr" fontAlgn="ctr"/>
                      <a:endParaRPr lang="fr-FR" sz="1100" b="1" i="0" u="none" strike="noStrike">
                        <a:solidFill>
                          <a:srgbClr val="000000"/>
                        </a:solidFill>
                        <a:effectLst/>
                        <a:latin typeface="Calibri"/>
                      </a:endParaRPr>
                    </a:p>
                  </a:txBody>
                  <a:tcPr marL="9525" marR="9525" marT="9525" marB="0" anchor="ctr">
                    <a:lnL>
                      <a:noFill/>
                    </a:lnL>
                    <a:lnR>
                      <a:noFill/>
                    </a:lnR>
                    <a:lnT>
                      <a:noFill/>
                    </a:lnT>
                    <a:lnB>
                      <a:noFill/>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Calibri"/>
                        </a:rPr>
                        <a:t>BTS </a:t>
                      </a:r>
                      <a:r>
                        <a:rPr lang="fr-FR" sz="1100" b="1" i="0" u="none" strike="noStrike" dirty="0" smtClean="0">
                          <a:solidFill>
                            <a:srgbClr val="000000"/>
                          </a:solidFill>
                          <a:effectLst/>
                          <a:latin typeface="Calibri" panose="020F0502020204030204" pitchFamily="34" charset="0"/>
                          <a:cs typeface="Calibri" panose="020F0502020204030204" pitchFamily="34" charset="0"/>
                        </a:rPr>
                        <a:t>MMCM</a:t>
                      </a:r>
                    </a:p>
                    <a:p>
                      <a:pPr marL="0" marR="0" indent="0" algn="ctr" defTabSz="914400" rtl="0" eaLnBrk="1" fontAlgn="ctr" latinLnBrk="0" hangingPunct="1">
                        <a:lnSpc>
                          <a:spcPct val="100000"/>
                        </a:lnSpc>
                        <a:spcBef>
                          <a:spcPts val="0"/>
                        </a:spcBef>
                        <a:spcAft>
                          <a:spcPts val="0"/>
                        </a:spcAft>
                        <a:buClrTx/>
                        <a:buSzTx/>
                        <a:buFontTx/>
                        <a:buNone/>
                        <a:tabLst/>
                        <a:defRPr/>
                      </a:pPr>
                      <a:endParaRPr lang="fr-FR" sz="1100" b="1" i="0" u="none" strike="noStrike" kern="1200" dirty="0" smtClean="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fontAlgn="ctr"/>
                      <a:r>
                        <a:rPr lang="fr-FR" sz="1100" b="1" i="0" u="none" strike="noStrike" dirty="0" smtClean="0">
                          <a:solidFill>
                            <a:srgbClr val="000000"/>
                          </a:solidFill>
                          <a:effectLst/>
                          <a:latin typeface="Calibri"/>
                        </a:rPr>
                        <a:t>BTS MAVETPM</a:t>
                      </a:r>
                      <a:endParaRPr lang="fr-FR" sz="1100" b="1" i="0" u="none" strike="noStrike" dirty="0">
                        <a:solidFill>
                          <a:srgbClr val="000000"/>
                        </a:solidFill>
                        <a:effectLst/>
                        <a:latin typeface="Calibri"/>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66FF"/>
                    </a:solidFill>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ctr"/>
                      <a:r>
                        <a:rPr lang="fr-FR" sz="1100" b="1" i="0" u="none" strike="noStrike" dirty="0">
                          <a:solidFill>
                            <a:srgbClr val="FF0000"/>
                          </a:solidFill>
                          <a:effectLst/>
                          <a:latin typeface="Calibri"/>
                        </a:rPr>
                        <a:t>Rentrée </a:t>
                      </a:r>
                      <a:r>
                        <a:rPr lang="fr-FR" sz="1100" b="1" i="0" u="none" strike="noStrike" dirty="0" smtClean="0">
                          <a:solidFill>
                            <a:srgbClr val="FF0000"/>
                          </a:solidFill>
                          <a:effectLst/>
                          <a:latin typeface="Calibri"/>
                        </a:rPr>
                        <a:t>2017</a:t>
                      </a:r>
                      <a:endParaRPr lang="fr-FR" sz="1100" b="1" i="0" u="none" strike="noStrike" dirty="0">
                        <a:solidFill>
                          <a:srgbClr val="FF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fr-FR"/>
                    </a:p>
                  </a:txBody>
                  <a:tcPr/>
                </a:tc>
                <a:tc vMerge="1">
                  <a:txBody>
                    <a:bodyPr/>
                    <a:lstStyle/>
                    <a:p>
                      <a:endParaRPr lang="fr-FR"/>
                    </a:p>
                  </a:txBody>
                  <a:tcPr/>
                </a:tc>
                <a:tc>
                  <a:txBody>
                    <a:bodyPr/>
                    <a:lstStyle/>
                    <a:p>
                      <a:pPr algn="l" fontAlgn="b"/>
                      <a:r>
                        <a:rPr lang="fr-FR" sz="1100" b="1" i="0" u="none" strike="noStrike" dirty="0" smtClean="0">
                          <a:solidFill>
                            <a:srgbClr val="000000"/>
                          </a:solidFill>
                          <a:effectLst/>
                          <a:latin typeface="Calibri"/>
                        </a:rPr>
                        <a:t>Rentrée première</a:t>
                      </a:r>
                    </a:p>
                    <a:p>
                      <a:pPr algn="l" fontAlgn="b"/>
                      <a:r>
                        <a:rPr lang="fr-FR" sz="1100" b="1" i="0" u="none" strike="noStrike" dirty="0" smtClean="0">
                          <a:solidFill>
                            <a:srgbClr val="000000"/>
                          </a:solidFill>
                          <a:effectLst/>
                          <a:latin typeface="Calibri"/>
                        </a:rPr>
                        <a:t>promotion MMCM</a:t>
                      </a:r>
                      <a:endParaRPr lang="fr-FR" sz="11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347694">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1100" b="0" i="0" u="none" strike="noStrike" dirty="0">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100" b="1" i="0" u="none" strike="noStrike" dirty="0">
                          <a:solidFill>
                            <a:srgbClr val="000000"/>
                          </a:solidFill>
                          <a:effectLst/>
                          <a:latin typeface="Calibri"/>
                        </a:rPr>
                        <a:t> </a:t>
                      </a:r>
                      <a:r>
                        <a:rPr lang="fr-FR" sz="1100" b="1" i="0" u="none" strike="noStrike" dirty="0" smtClean="0">
                          <a:solidFill>
                            <a:schemeClr val="bg1"/>
                          </a:solidFill>
                          <a:effectLst/>
                          <a:latin typeface="Calibri"/>
                        </a:rPr>
                        <a:t>2017</a:t>
                      </a:r>
                      <a:endParaRPr lang="fr-FR" sz="1100" b="1" i="0" u="none" strike="noStrike" dirty="0">
                        <a:solidFill>
                          <a:schemeClr val="bg1"/>
                        </a:solidFill>
                        <a:effectLst/>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FCCFF"/>
                    </a:solidFill>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28600">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a:noFill/>
                    </a:lnB>
                  </a:tcPr>
                </a:tc>
                <a:tc rowSpan="2">
                  <a:txBody>
                    <a:bodyPr/>
                    <a:lstStyle/>
                    <a:p>
                      <a:pPr algn="ctr" fontAlgn="ctr"/>
                      <a:r>
                        <a:rPr lang="fr-FR" sz="1100" b="1" i="0" u="none" strike="noStrike" dirty="0" smtClean="0">
                          <a:solidFill>
                            <a:srgbClr val="000000"/>
                          </a:solidFill>
                          <a:effectLst/>
                          <a:latin typeface="Calibri"/>
                        </a:rPr>
                        <a:t>BTS MAVETPM</a:t>
                      </a:r>
                      <a:endParaRPr lang="fr-FR" sz="1100" b="1" i="0" u="none" strike="noStrike" dirty="0">
                        <a:solidFill>
                          <a:srgbClr val="000000"/>
                        </a:solidFill>
                        <a:effectLst/>
                        <a:latin typeface="Calibri"/>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marL="0" algn="l" defTabSz="914400" rtl="0" eaLnBrk="1" fontAlgn="ctr" latinLnBrk="0" hangingPunct="1"/>
                      <a:r>
                        <a:rPr lang="fr-FR" sz="1100" b="1" i="0" u="none" strike="noStrike" kern="1200" dirty="0" smtClean="0">
                          <a:solidFill>
                            <a:srgbClr val="FF0000"/>
                          </a:solidFill>
                          <a:effectLst/>
                          <a:latin typeface="Calibri"/>
                          <a:ea typeface="+mn-ea"/>
                          <a:cs typeface="+mn-cs"/>
                        </a:rPr>
                        <a:t>Rentrée 2016</a:t>
                      </a:r>
                      <a:endParaRPr lang="fr-FR" sz="1100" b="1" i="0" u="none" strike="noStrike" kern="1200" dirty="0">
                        <a:solidFill>
                          <a:srgbClr val="FF0000"/>
                        </a:solidFill>
                        <a:effectLst/>
                        <a:latin typeface="Calibri"/>
                        <a:ea typeface="+mn-ea"/>
                        <a:cs typeface="+mn-cs"/>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fr-FR" sz="1100" b="0" i="0" u="none" strike="noStrike" dirty="0">
                        <a:solidFill>
                          <a:srgbClr val="FF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fr-FR"/>
                    </a:p>
                  </a:txBody>
                  <a:tcPr/>
                </a:tc>
                <a:tc>
                  <a:txBody>
                    <a:bodyPr/>
                    <a:lstStyle/>
                    <a:p>
                      <a:pPr algn="l" fontAlgn="b"/>
                      <a:r>
                        <a:rPr lang="fr-FR" sz="1100" b="1" i="0" u="none" strike="noStrike" dirty="0" smtClean="0">
                          <a:solidFill>
                            <a:srgbClr val="000000"/>
                          </a:solidFill>
                          <a:effectLst/>
                          <a:latin typeface="Calibri"/>
                        </a:rPr>
                        <a:t>  Rentrée dernière</a:t>
                      </a:r>
                    </a:p>
                    <a:p>
                      <a:pPr algn="l" fontAlgn="b"/>
                      <a:r>
                        <a:rPr lang="fr-FR" sz="1100" b="1" i="0" u="none" strike="noStrike" baseline="0" dirty="0" smtClean="0">
                          <a:solidFill>
                            <a:srgbClr val="000000"/>
                          </a:solidFill>
                          <a:effectLst/>
                          <a:latin typeface="Calibri"/>
                        </a:rPr>
                        <a:t>  promotion </a:t>
                      </a:r>
                      <a:r>
                        <a:rPr lang="fr-FR" sz="1100" b="1" i="0" u="none" strike="noStrike" baseline="0" dirty="0" err="1" smtClean="0">
                          <a:solidFill>
                            <a:srgbClr val="000000"/>
                          </a:solidFill>
                          <a:effectLst/>
                          <a:latin typeface="Calibri"/>
                        </a:rPr>
                        <a:t>MAVETPM</a:t>
                      </a:r>
                      <a:endParaRPr lang="fr-FR" sz="11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190500">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959899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31061" y="509806"/>
            <a:ext cx="1878327" cy="334009"/>
            <a:chOff x="0" y="0"/>
            <a:chExt cx="1878327" cy="334327"/>
          </a:xfrm>
        </p:grpSpPr>
        <p:grpSp>
          <p:nvGrpSpPr>
            <p:cNvPr id="7" name="Group 2"/>
            <p:cNvGrpSpPr/>
            <p:nvPr/>
          </p:nvGrpSpPr>
          <p:grpSpPr bwMode="auto">
            <a:xfrm>
              <a:off x="0" y="0"/>
              <a:ext cx="1878327" cy="203200"/>
              <a:chOff x="0" y="0"/>
              <a:chExt cx="2957" cy="283"/>
            </a:xfrm>
          </p:grpSpPr>
          <p:sp>
            <p:nvSpPr>
              <p:cNvPr id="9" name="Rectangle 8"/>
              <p:cNvSpPr>
                <a:spLocks noChangeArrowheads="1"/>
              </p:cNvSpPr>
              <p:nvPr/>
            </p:nvSpPr>
            <p:spPr bwMode="auto">
              <a:xfrm>
                <a:off x="2522" y="0"/>
                <a:ext cx="435" cy="2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lstStyle/>
              <a:p>
                <a:pPr fontAlgn="base">
                  <a:spcAft>
                    <a:spcPts val="1000"/>
                  </a:spcAft>
                </a:pPr>
                <a:r>
                  <a:rPr lang="fr-FR"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a:effectLst/>
                  <a:latin typeface="Times New Roman" panose="02020603050405020304" pitchFamily="18" charset="0"/>
                  <a:ea typeface="Times New Roman" panose="02020603050405020304" pitchFamily="18" charset="0"/>
                </a:endParaRPr>
              </a:p>
            </p:txBody>
          </p:sp>
          <p:sp>
            <p:nvSpPr>
              <p:cNvPr id="10" name="Rectangle 9"/>
              <p:cNvSpPr>
                <a:spLocks noChangeArrowheads="1"/>
              </p:cNvSpPr>
              <p:nvPr/>
            </p:nvSpPr>
            <p:spPr bwMode="auto">
              <a:xfrm>
                <a:off x="0" y="0"/>
                <a:ext cx="435" cy="2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lstStyle/>
              <a:p>
                <a:pPr fontAlgn="base">
                  <a:spcAft>
                    <a:spcPts val="1000"/>
                  </a:spcAft>
                </a:pPr>
                <a:r>
                  <a:rPr lang="fr-FR"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1200">
                  <a:effectLst/>
                  <a:latin typeface="Times New Roman" panose="02020603050405020304" pitchFamily="18" charset="0"/>
                  <a:ea typeface="Times New Roman" panose="02020603050405020304" pitchFamily="18" charset="0"/>
                </a:endParaRPr>
              </a:p>
            </p:txBody>
          </p:sp>
          <p:sp>
            <p:nvSpPr>
              <p:cNvPr id="11" name="AutoShape 5"/>
              <p:cNvSpPr>
                <a:spLocks noChangeArrowheads="1"/>
              </p:cNvSpPr>
              <p:nvPr/>
            </p:nvSpPr>
            <p:spPr bwMode="auto">
              <a:xfrm>
                <a:off x="152" y="98"/>
                <a:ext cx="2460" cy="171"/>
              </a:xfrm>
              <a:prstGeom prst="triangle">
                <a:avLst>
                  <a:gd name="adj" fmla="val 100000"/>
                </a:avLst>
              </a:prstGeom>
              <a:gradFill rotWithShape="1">
                <a:gsLst>
                  <a:gs pos="0">
                    <a:srgbClr val="FFFFFF"/>
                  </a:gs>
                  <a:gs pos="50000">
                    <a:srgbClr val="767676"/>
                  </a:gs>
                  <a:gs pos="100000">
                    <a:srgbClr val="FFFFFF"/>
                  </a:gs>
                </a:gsLst>
                <a:lin ang="2700000" scaled="1"/>
              </a:gradFill>
              <a:ln w="9525">
                <a:solidFill>
                  <a:srgbClr val="000000"/>
                </a:solidFill>
                <a:miter lim="800000"/>
                <a:headEnd/>
                <a:tailEnd/>
              </a:ln>
            </p:spPr>
            <p:txBody>
              <a:bodyPr/>
              <a:lstStyle/>
              <a:p>
                <a:endParaRPr lang="fr-FR"/>
              </a:p>
            </p:txBody>
          </p:sp>
        </p:grpSp>
        <p:cxnSp>
          <p:nvCxnSpPr>
            <p:cNvPr id="8" name="Connecteur droit 7"/>
            <p:cNvCxnSpPr/>
            <p:nvPr/>
          </p:nvCxnSpPr>
          <p:spPr bwMode="auto">
            <a:xfrm>
              <a:off x="771525" y="80962"/>
              <a:ext cx="0" cy="25336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e 11"/>
          <p:cNvGrpSpPr/>
          <p:nvPr/>
        </p:nvGrpSpPr>
        <p:grpSpPr>
          <a:xfrm>
            <a:off x="3314967" y="524152"/>
            <a:ext cx="1878327" cy="312420"/>
            <a:chOff x="0" y="0"/>
            <a:chExt cx="1878327" cy="312742"/>
          </a:xfrm>
        </p:grpSpPr>
        <p:grpSp>
          <p:nvGrpSpPr>
            <p:cNvPr id="13" name="Group 2"/>
            <p:cNvGrpSpPr/>
            <p:nvPr/>
          </p:nvGrpSpPr>
          <p:grpSpPr bwMode="auto">
            <a:xfrm>
              <a:off x="0" y="0"/>
              <a:ext cx="1878327" cy="203200"/>
              <a:chOff x="0" y="0"/>
              <a:chExt cx="2957" cy="283"/>
            </a:xfrm>
          </p:grpSpPr>
          <p:sp>
            <p:nvSpPr>
              <p:cNvPr id="15" name="Rectangle 14"/>
              <p:cNvSpPr>
                <a:spLocks noChangeArrowheads="1"/>
              </p:cNvSpPr>
              <p:nvPr/>
            </p:nvSpPr>
            <p:spPr bwMode="auto">
              <a:xfrm>
                <a:off x="2522" y="0"/>
                <a:ext cx="435" cy="2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lstStyle/>
              <a:p>
                <a:pPr fontAlgn="base">
                  <a:spcAft>
                    <a:spcPts val="1000"/>
                  </a:spcAft>
                </a:pPr>
                <a:r>
                  <a:rPr lang="fr-FR"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a:effectLst/>
                  <a:latin typeface="Times New Roman" panose="02020603050405020304" pitchFamily="18" charset="0"/>
                  <a:ea typeface="Times New Roman" panose="02020603050405020304" pitchFamily="18" charset="0"/>
                </a:endParaRPr>
              </a:p>
            </p:txBody>
          </p:sp>
          <p:sp>
            <p:nvSpPr>
              <p:cNvPr id="16" name="Rectangle 15"/>
              <p:cNvSpPr>
                <a:spLocks noChangeArrowheads="1"/>
              </p:cNvSpPr>
              <p:nvPr/>
            </p:nvSpPr>
            <p:spPr bwMode="auto">
              <a:xfrm>
                <a:off x="0" y="0"/>
                <a:ext cx="435" cy="2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lstStyle/>
              <a:p>
                <a:pPr fontAlgn="base">
                  <a:spcAft>
                    <a:spcPts val="1000"/>
                  </a:spcAft>
                </a:pPr>
                <a:r>
                  <a:rPr lang="fr-FR"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1200">
                  <a:effectLst/>
                  <a:latin typeface="Times New Roman" panose="02020603050405020304" pitchFamily="18" charset="0"/>
                  <a:ea typeface="Times New Roman" panose="02020603050405020304" pitchFamily="18" charset="0"/>
                </a:endParaRPr>
              </a:p>
            </p:txBody>
          </p:sp>
          <p:sp>
            <p:nvSpPr>
              <p:cNvPr id="17" name="AutoShape 5"/>
              <p:cNvSpPr>
                <a:spLocks noChangeArrowheads="1"/>
              </p:cNvSpPr>
              <p:nvPr/>
            </p:nvSpPr>
            <p:spPr bwMode="auto">
              <a:xfrm>
                <a:off x="152" y="98"/>
                <a:ext cx="2460" cy="171"/>
              </a:xfrm>
              <a:prstGeom prst="triangle">
                <a:avLst>
                  <a:gd name="adj" fmla="val 100000"/>
                </a:avLst>
              </a:prstGeom>
              <a:gradFill rotWithShape="1">
                <a:gsLst>
                  <a:gs pos="0">
                    <a:srgbClr val="FFFFFF"/>
                  </a:gs>
                  <a:gs pos="50000">
                    <a:srgbClr val="767676"/>
                  </a:gs>
                  <a:gs pos="100000">
                    <a:srgbClr val="FFFFFF"/>
                  </a:gs>
                </a:gsLst>
                <a:lin ang="2700000" scaled="1"/>
              </a:gradFill>
              <a:ln w="9525">
                <a:solidFill>
                  <a:srgbClr val="000000"/>
                </a:solidFill>
                <a:miter lim="800000"/>
                <a:headEnd/>
                <a:tailEnd/>
              </a:ln>
            </p:spPr>
            <p:txBody>
              <a:bodyPr/>
              <a:lstStyle/>
              <a:p>
                <a:endParaRPr lang="fr-FR"/>
              </a:p>
            </p:txBody>
          </p:sp>
        </p:grpSp>
        <p:cxnSp>
          <p:nvCxnSpPr>
            <p:cNvPr id="14" name="Connecteur droit 13"/>
            <p:cNvCxnSpPr/>
            <p:nvPr/>
          </p:nvCxnSpPr>
          <p:spPr bwMode="auto">
            <a:xfrm>
              <a:off x="1110343" y="59377"/>
              <a:ext cx="0" cy="25336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p:nvGrpSpPr>
        <p:grpSpPr>
          <a:xfrm>
            <a:off x="7321754" y="509806"/>
            <a:ext cx="1878327" cy="300355"/>
            <a:chOff x="0" y="0"/>
            <a:chExt cx="1878327" cy="300866"/>
          </a:xfrm>
        </p:grpSpPr>
        <p:grpSp>
          <p:nvGrpSpPr>
            <p:cNvPr id="19" name="Group 2"/>
            <p:cNvGrpSpPr/>
            <p:nvPr/>
          </p:nvGrpSpPr>
          <p:grpSpPr bwMode="auto">
            <a:xfrm>
              <a:off x="0" y="0"/>
              <a:ext cx="1878327" cy="203200"/>
              <a:chOff x="0" y="0"/>
              <a:chExt cx="2957" cy="283"/>
            </a:xfrm>
          </p:grpSpPr>
          <p:sp>
            <p:nvSpPr>
              <p:cNvPr id="21" name="Rectangle 20"/>
              <p:cNvSpPr>
                <a:spLocks noChangeArrowheads="1"/>
              </p:cNvSpPr>
              <p:nvPr/>
            </p:nvSpPr>
            <p:spPr bwMode="auto">
              <a:xfrm>
                <a:off x="2522" y="0"/>
                <a:ext cx="435" cy="2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lstStyle/>
              <a:p>
                <a:pPr fontAlgn="base">
                  <a:spcAft>
                    <a:spcPts val="1000"/>
                  </a:spcAft>
                </a:pPr>
                <a:r>
                  <a:rPr lang="fr-FR"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a:effectLst/>
                  <a:latin typeface="Times New Roman" panose="02020603050405020304" pitchFamily="18" charset="0"/>
                  <a:ea typeface="Times New Roman" panose="02020603050405020304" pitchFamily="18" charset="0"/>
                </a:endParaRPr>
              </a:p>
            </p:txBody>
          </p:sp>
          <p:sp>
            <p:nvSpPr>
              <p:cNvPr id="22" name="Rectangle 21"/>
              <p:cNvSpPr>
                <a:spLocks noChangeArrowheads="1"/>
              </p:cNvSpPr>
              <p:nvPr/>
            </p:nvSpPr>
            <p:spPr bwMode="auto">
              <a:xfrm>
                <a:off x="0" y="0"/>
                <a:ext cx="435" cy="2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lstStyle/>
              <a:p>
                <a:pPr fontAlgn="base">
                  <a:spcAft>
                    <a:spcPts val="1000"/>
                  </a:spcAft>
                </a:pPr>
                <a:r>
                  <a:rPr lang="fr-FR"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1200">
                  <a:effectLst/>
                  <a:latin typeface="Times New Roman" panose="02020603050405020304" pitchFamily="18" charset="0"/>
                  <a:ea typeface="Times New Roman" panose="02020603050405020304" pitchFamily="18" charset="0"/>
                </a:endParaRPr>
              </a:p>
            </p:txBody>
          </p:sp>
          <p:sp>
            <p:nvSpPr>
              <p:cNvPr id="23" name="AutoShape 5"/>
              <p:cNvSpPr>
                <a:spLocks noChangeArrowheads="1"/>
              </p:cNvSpPr>
              <p:nvPr/>
            </p:nvSpPr>
            <p:spPr bwMode="auto">
              <a:xfrm>
                <a:off x="152" y="98"/>
                <a:ext cx="2460" cy="171"/>
              </a:xfrm>
              <a:prstGeom prst="triangle">
                <a:avLst>
                  <a:gd name="adj" fmla="val 100000"/>
                </a:avLst>
              </a:prstGeom>
              <a:gradFill rotWithShape="1">
                <a:gsLst>
                  <a:gs pos="0">
                    <a:srgbClr val="FFFFFF"/>
                  </a:gs>
                  <a:gs pos="50000">
                    <a:srgbClr val="767676"/>
                  </a:gs>
                  <a:gs pos="100000">
                    <a:srgbClr val="FFFFFF"/>
                  </a:gs>
                </a:gsLst>
                <a:lin ang="2700000" scaled="1"/>
              </a:gradFill>
              <a:ln w="9525">
                <a:solidFill>
                  <a:srgbClr val="000000"/>
                </a:solidFill>
                <a:miter lim="800000"/>
                <a:headEnd/>
                <a:tailEnd/>
              </a:ln>
            </p:spPr>
            <p:txBody>
              <a:bodyPr/>
              <a:lstStyle/>
              <a:p>
                <a:endParaRPr lang="fr-FR"/>
              </a:p>
            </p:txBody>
          </p:sp>
        </p:grpSp>
        <p:cxnSp>
          <p:nvCxnSpPr>
            <p:cNvPr id="20" name="Connecteur droit 19"/>
            <p:cNvCxnSpPr/>
            <p:nvPr/>
          </p:nvCxnSpPr>
          <p:spPr bwMode="auto">
            <a:xfrm>
              <a:off x="1365662" y="47501"/>
              <a:ext cx="0" cy="25336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e 23"/>
          <p:cNvGrpSpPr/>
          <p:nvPr/>
        </p:nvGrpSpPr>
        <p:grpSpPr>
          <a:xfrm>
            <a:off x="0" y="1092758"/>
            <a:ext cx="8999855" cy="396974"/>
            <a:chOff x="0" y="0"/>
            <a:chExt cx="9000000" cy="396974"/>
          </a:xfrm>
        </p:grpSpPr>
        <p:cxnSp>
          <p:nvCxnSpPr>
            <p:cNvPr id="25" name="Connecteur droit avec flèche 24"/>
            <p:cNvCxnSpPr/>
            <p:nvPr/>
          </p:nvCxnSpPr>
          <p:spPr>
            <a:xfrm flipV="1">
              <a:off x="0" y="178130"/>
              <a:ext cx="900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bwMode="auto">
            <a:xfrm>
              <a:off x="118753" y="53439"/>
              <a:ext cx="0" cy="2534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bwMode="auto">
            <a:xfrm>
              <a:off x="8710550" y="53439"/>
              <a:ext cx="0" cy="253365"/>
            </a:xfrm>
            <a:prstGeom prst="line">
              <a:avLst/>
            </a:prstGeom>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855023" y="41564"/>
              <a:ext cx="11049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Rectangle à coins arrondis 28"/>
            <p:cNvSpPr/>
            <p:nvPr/>
          </p:nvSpPr>
          <p:spPr>
            <a:xfrm>
              <a:off x="1615044" y="23751"/>
              <a:ext cx="11049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0" name="Rectangle à coins arrondis 29"/>
            <p:cNvSpPr/>
            <p:nvPr/>
          </p:nvSpPr>
          <p:spPr>
            <a:xfrm>
              <a:off x="2452254" y="29689"/>
              <a:ext cx="11049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1" name="Rectangle à coins arrondis 30"/>
            <p:cNvSpPr/>
            <p:nvPr/>
          </p:nvSpPr>
          <p:spPr>
            <a:xfrm>
              <a:off x="3259776" y="53439"/>
              <a:ext cx="11049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2" name="Rectangle à coins arrondis 31"/>
            <p:cNvSpPr/>
            <p:nvPr/>
          </p:nvSpPr>
          <p:spPr>
            <a:xfrm>
              <a:off x="4150426" y="29689"/>
              <a:ext cx="56007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3" name="Rectangle à coins arrondis 32"/>
            <p:cNvSpPr/>
            <p:nvPr/>
          </p:nvSpPr>
          <p:spPr>
            <a:xfrm>
              <a:off x="5391397" y="17813"/>
              <a:ext cx="11049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4" name="Rectangle à coins arrondis 33"/>
            <p:cNvSpPr/>
            <p:nvPr/>
          </p:nvSpPr>
          <p:spPr>
            <a:xfrm>
              <a:off x="6175168" y="0"/>
              <a:ext cx="11049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5" name="Rectangle à coins arrondis 34"/>
            <p:cNvSpPr/>
            <p:nvPr/>
          </p:nvSpPr>
          <p:spPr>
            <a:xfrm>
              <a:off x="7006441" y="5938"/>
              <a:ext cx="11049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6" name="Rectangle à coins arrondis 35"/>
            <p:cNvSpPr/>
            <p:nvPr/>
          </p:nvSpPr>
          <p:spPr>
            <a:xfrm>
              <a:off x="7778337" y="29689"/>
              <a:ext cx="110490" cy="343535"/>
            </a:xfrm>
            <a:prstGeom prst="roundRect">
              <a:avLst/>
            </a:prstGeom>
            <a:pattFill prst="ltUpDiag">
              <a:fgClr>
                <a:schemeClr val="accent1"/>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7" name="Groupe 36"/>
          <p:cNvGrpSpPr/>
          <p:nvPr/>
        </p:nvGrpSpPr>
        <p:grpSpPr>
          <a:xfrm>
            <a:off x="6416993" y="1843244"/>
            <a:ext cx="1727835" cy="219075"/>
            <a:chOff x="0" y="0"/>
            <a:chExt cx="1727835" cy="219075"/>
          </a:xfrm>
          <a:noFill/>
        </p:grpSpPr>
        <p:sp>
          <p:nvSpPr>
            <p:cNvPr id="38" name="Rogner un rectangle avec un coin diagonal 37"/>
            <p:cNvSpPr/>
            <p:nvPr/>
          </p:nvSpPr>
          <p:spPr>
            <a:xfrm>
              <a:off x="471488" y="0"/>
              <a:ext cx="971550" cy="219075"/>
            </a:xfrm>
            <a:prstGeom prst="snip2Diag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39" name="Connecteur droit avec flèche 38"/>
            <p:cNvCxnSpPr/>
            <p:nvPr/>
          </p:nvCxnSpPr>
          <p:spPr>
            <a:xfrm flipV="1">
              <a:off x="0" y="0"/>
              <a:ext cx="1727835" cy="0"/>
            </a:xfrm>
            <a:prstGeom prst="straightConnector1">
              <a:avLst/>
            </a:prstGeom>
            <a:ln>
              <a:solidFill>
                <a:srgbClr val="00B050"/>
              </a:solidFill>
              <a:headEnd type="triangle"/>
              <a:tailEnd type="triangle"/>
            </a:ln>
          </p:spPr>
          <p:style>
            <a:lnRef idx="2">
              <a:schemeClr val="accent3"/>
            </a:lnRef>
            <a:fillRef idx="1">
              <a:schemeClr val="lt1"/>
            </a:fillRef>
            <a:effectRef idx="0">
              <a:schemeClr val="accent3"/>
            </a:effectRef>
            <a:fontRef idx="minor">
              <a:schemeClr val="dk1"/>
            </a:fontRef>
          </p:style>
        </p:cxnSp>
      </p:grpSp>
      <p:grpSp>
        <p:nvGrpSpPr>
          <p:cNvPr id="40" name="Groupe 39"/>
          <p:cNvGrpSpPr/>
          <p:nvPr/>
        </p:nvGrpSpPr>
        <p:grpSpPr>
          <a:xfrm>
            <a:off x="2304733" y="1839434"/>
            <a:ext cx="3931919" cy="219075"/>
            <a:chOff x="2304733" y="1619464"/>
            <a:chExt cx="3931919" cy="219075"/>
          </a:xfrm>
        </p:grpSpPr>
        <p:sp>
          <p:nvSpPr>
            <p:cNvPr id="41" name="Rogner un rectangle avec un coin diagonal 40"/>
            <p:cNvSpPr/>
            <p:nvPr/>
          </p:nvSpPr>
          <p:spPr>
            <a:xfrm>
              <a:off x="3497086" y="1619464"/>
              <a:ext cx="646544" cy="219075"/>
            </a:xfrm>
            <a:prstGeom prst="snip2Diag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42" name="Connecteur droit avec flèche 41"/>
            <p:cNvCxnSpPr/>
            <p:nvPr/>
          </p:nvCxnSpPr>
          <p:spPr>
            <a:xfrm flipV="1">
              <a:off x="2304733" y="1619464"/>
              <a:ext cx="3931919" cy="0"/>
            </a:xfrm>
            <a:prstGeom prst="straightConnector1">
              <a:avLst/>
            </a:prstGeom>
            <a:ln>
              <a:solidFill>
                <a:srgbClr val="FF0000"/>
              </a:solidFill>
              <a:headEnd type="triangle"/>
              <a:tailEnd type="triangle"/>
            </a:ln>
          </p:spPr>
          <p:style>
            <a:lnRef idx="2">
              <a:schemeClr val="accent2"/>
            </a:lnRef>
            <a:fillRef idx="1">
              <a:schemeClr val="lt1"/>
            </a:fillRef>
            <a:effectRef idx="0">
              <a:schemeClr val="accent2"/>
            </a:effectRef>
            <a:fontRef idx="minor">
              <a:schemeClr val="dk1"/>
            </a:fontRef>
          </p:style>
        </p:cxnSp>
        <p:sp>
          <p:nvSpPr>
            <p:cNvPr id="43" name="Rogner un rectangle avec un coin diagonal 42"/>
            <p:cNvSpPr/>
            <p:nvPr/>
          </p:nvSpPr>
          <p:spPr>
            <a:xfrm>
              <a:off x="5380412" y="1619464"/>
              <a:ext cx="646544" cy="219075"/>
            </a:xfrm>
            <a:prstGeom prst="snip2DiagRect">
              <a:avLst/>
            </a:prstGeom>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4" name="Rogner un rectangle avec un coin diagonal 43"/>
            <p:cNvSpPr/>
            <p:nvPr/>
          </p:nvSpPr>
          <p:spPr>
            <a:xfrm>
              <a:off x="2469051" y="1619464"/>
              <a:ext cx="646544" cy="219075"/>
            </a:xfrm>
            <a:prstGeom prst="snip2DiagRect">
              <a:avLst/>
            </a:prstGeom>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45" name="Groupe 44"/>
          <p:cNvGrpSpPr/>
          <p:nvPr/>
        </p:nvGrpSpPr>
        <p:grpSpPr>
          <a:xfrm>
            <a:off x="429578" y="1839434"/>
            <a:ext cx="1727835" cy="222885"/>
            <a:chOff x="429578" y="1619464"/>
            <a:chExt cx="1727835" cy="222885"/>
          </a:xfrm>
        </p:grpSpPr>
        <p:sp>
          <p:nvSpPr>
            <p:cNvPr id="46" name="Rogner un rectangle avec un coin diagonal 45"/>
            <p:cNvSpPr/>
            <p:nvPr/>
          </p:nvSpPr>
          <p:spPr>
            <a:xfrm>
              <a:off x="1065866" y="1619464"/>
              <a:ext cx="219075" cy="218680"/>
            </a:xfrm>
            <a:prstGeom prst="snip2Diag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47" name="Connecteur droit avec flèche 46"/>
            <p:cNvCxnSpPr/>
            <p:nvPr/>
          </p:nvCxnSpPr>
          <p:spPr>
            <a:xfrm flipV="1">
              <a:off x="429578" y="1619464"/>
              <a:ext cx="1727835" cy="0"/>
            </a:xfrm>
            <a:prstGeom prst="straightConnector1">
              <a:avLst/>
            </a:prstGeom>
            <a:ln>
              <a:headEnd type="triangle"/>
              <a:tailEnd type="triangle"/>
            </a:ln>
          </p:spPr>
          <p:style>
            <a:lnRef idx="2">
              <a:schemeClr val="accent6"/>
            </a:lnRef>
            <a:fillRef idx="1">
              <a:schemeClr val="lt1"/>
            </a:fillRef>
            <a:effectRef idx="0">
              <a:schemeClr val="accent6"/>
            </a:effectRef>
            <a:fontRef idx="minor">
              <a:schemeClr val="dk1"/>
            </a:fontRef>
          </p:style>
        </p:cxnSp>
        <p:sp>
          <p:nvSpPr>
            <p:cNvPr id="48" name="Rogner un rectangle avec un coin diagonal 47"/>
            <p:cNvSpPr/>
            <p:nvPr/>
          </p:nvSpPr>
          <p:spPr>
            <a:xfrm>
              <a:off x="1719009" y="1623669"/>
              <a:ext cx="219075" cy="218680"/>
            </a:xfrm>
            <a:prstGeom prst="snip2DiagRect">
              <a:avLst/>
            </a:prstGeom>
            <a:ln>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9" name="Rogner un rectangle avec un coin diagonal 48"/>
            <p:cNvSpPr/>
            <p:nvPr/>
          </p:nvSpPr>
          <p:spPr>
            <a:xfrm>
              <a:off x="619200" y="1623669"/>
              <a:ext cx="219075" cy="218680"/>
            </a:xfrm>
            <a:prstGeom prst="snip2DiagRect">
              <a:avLst/>
            </a:prstGeom>
            <a:ln>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53" name="Groupe 52"/>
          <p:cNvGrpSpPr/>
          <p:nvPr/>
        </p:nvGrpSpPr>
        <p:grpSpPr>
          <a:xfrm>
            <a:off x="2165725" y="3153572"/>
            <a:ext cx="4840604" cy="497840"/>
            <a:chOff x="0" y="0"/>
            <a:chExt cx="5193024" cy="497840"/>
          </a:xfrm>
        </p:grpSpPr>
        <p:cxnSp>
          <p:nvCxnSpPr>
            <p:cNvPr id="54" name="Connecteur droit avec flèche 53"/>
            <p:cNvCxnSpPr/>
            <p:nvPr/>
          </p:nvCxnSpPr>
          <p:spPr>
            <a:xfrm flipV="1">
              <a:off x="0" y="12301"/>
              <a:ext cx="5193024" cy="294223"/>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Zone de texte 2"/>
            <p:cNvSpPr txBox="1">
              <a:spLocks noChangeArrowheads="1"/>
            </p:cNvSpPr>
            <p:nvPr/>
          </p:nvSpPr>
          <p:spPr bwMode="auto">
            <a:xfrm rot="21439819">
              <a:off x="196821" y="0"/>
              <a:ext cx="1108075" cy="497840"/>
            </a:xfrm>
            <a:prstGeom prst="rect">
              <a:avLst/>
            </a:prstGeom>
            <a:solidFill>
              <a:srgbClr val="FFFFFF"/>
            </a:solidFill>
            <a:ln w="9525">
              <a:solidFill>
                <a:schemeClr val="accent5">
                  <a:lumMod val="40000"/>
                  <a:lumOff val="60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8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Le stage est support pour la 2</a:t>
              </a:r>
              <a:r>
                <a:rPr lang="fr-FR" sz="800" baseline="300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e</a:t>
              </a:r>
              <a:r>
                <a:rPr lang="fr-FR" sz="8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situation d’évaluation en LV1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e 55"/>
          <p:cNvGrpSpPr/>
          <p:nvPr/>
        </p:nvGrpSpPr>
        <p:grpSpPr>
          <a:xfrm>
            <a:off x="2103645" y="4069954"/>
            <a:ext cx="1477010" cy="355600"/>
            <a:chOff x="2103645" y="4069954"/>
            <a:chExt cx="1477010" cy="355600"/>
          </a:xfrm>
        </p:grpSpPr>
        <p:cxnSp>
          <p:nvCxnSpPr>
            <p:cNvPr id="57" name="Connecteur droit avec flèche 56"/>
            <p:cNvCxnSpPr/>
            <p:nvPr/>
          </p:nvCxnSpPr>
          <p:spPr>
            <a:xfrm flipV="1">
              <a:off x="2103645" y="4257677"/>
              <a:ext cx="1477010"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8" name="Zone de texte 2"/>
            <p:cNvSpPr txBox="1">
              <a:spLocks noChangeArrowheads="1"/>
            </p:cNvSpPr>
            <p:nvPr/>
          </p:nvSpPr>
          <p:spPr bwMode="auto">
            <a:xfrm>
              <a:off x="2250144" y="4069954"/>
              <a:ext cx="1100455" cy="355600"/>
            </a:xfrm>
            <a:prstGeom prst="rect">
              <a:avLst/>
            </a:prstGeom>
            <a:solidFill>
              <a:srgbClr val="FFFFFF"/>
            </a:solidFill>
            <a:ln w="9525">
              <a:solidFill>
                <a:schemeClr val="accent6"/>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Problématique support du projet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3" name="ZoneTexte 62"/>
          <p:cNvSpPr txBox="1"/>
          <p:nvPr/>
        </p:nvSpPr>
        <p:spPr>
          <a:xfrm>
            <a:off x="0" y="55913"/>
            <a:ext cx="3062042" cy="246221"/>
          </a:xfrm>
          <a:prstGeom prst="rect">
            <a:avLst/>
          </a:prstGeom>
          <a:noFill/>
        </p:spPr>
        <p:txBody>
          <a:bodyPr wrap="square" rtlCol="0">
            <a:spAutoFit/>
          </a:bodyPr>
          <a:lstStyle/>
          <a:p>
            <a:r>
              <a:rPr lang="fr-FR" sz="1000" dirty="0"/>
              <a:t>Niveau d’acquisition des compétences :</a:t>
            </a:r>
          </a:p>
        </p:txBody>
      </p:sp>
      <p:sp>
        <p:nvSpPr>
          <p:cNvPr id="64" name="ZoneTexte 63"/>
          <p:cNvSpPr txBox="1"/>
          <p:nvPr/>
        </p:nvSpPr>
        <p:spPr>
          <a:xfrm>
            <a:off x="2650368" y="14442"/>
            <a:ext cx="3524701" cy="307777"/>
          </a:xfrm>
          <a:prstGeom prst="rect">
            <a:avLst/>
          </a:prstGeom>
          <a:noFill/>
        </p:spPr>
        <p:txBody>
          <a:bodyPr wrap="square" rtlCol="0">
            <a:spAutoFit/>
          </a:bodyPr>
          <a:lstStyle/>
          <a:p>
            <a:pPr algn="ctr"/>
            <a:r>
              <a:rPr lang="fr-FR" sz="1400" b="1" dirty="0"/>
              <a:t>Schéma formation </a:t>
            </a:r>
            <a:r>
              <a:rPr lang="fr-FR" sz="1400" b="1" dirty="0" smtClean="0"/>
              <a:t>STS MMCM</a:t>
            </a:r>
            <a:endParaRPr lang="fr-FR" sz="1400" b="1" dirty="0"/>
          </a:p>
        </p:txBody>
      </p:sp>
      <p:sp>
        <p:nvSpPr>
          <p:cNvPr id="65" name="ZoneTexte 64"/>
          <p:cNvSpPr txBox="1"/>
          <p:nvPr/>
        </p:nvSpPr>
        <p:spPr>
          <a:xfrm>
            <a:off x="608213" y="1444231"/>
            <a:ext cx="2188474" cy="400110"/>
          </a:xfrm>
          <a:prstGeom prst="rect">
            <a:avLst/>
          </a:prstGeom>
          <a:noFill/>
        </p:spPr>
        <p:txBody>
          <a:bodyPr wrap="square" rtlCol="0">
            <a:spAutoFit/>
          </a:bodyPr>
          <a:lstStyle/>
          <a:p>
            <a:r>
              <a:rPr lang="fr-FR" sz="1000" dirty="0"/>
              <a:t>Stage découverte facultatif, </a:t>
            </a:r>
            <a:r>
              <a:rPr lang="fr-FR" sz="1000" dirty="0" smtClean="0"/>
              <a:t>durée</a:t>
            </a:r>
          </a:p>
          <a:p>
            <a:r>
              <a:rPr lang="fr-FR" sz="1000" dirty="0"/>
              <a:t>2 semaines et au 1</a:t>
            </a:r>
            <a:r>
              <a:rPr lang="fr-FR" sz="1000" baseline="30000" dirty="0"/>
              <a:t>er</a:t>
            </a:r>
            <a:r>
              <a:rPr lang="fr-FR" sz="1000" dirty="0"/>
              <a:t> semestre</a:t>
            </a:r>
          </a:p>
        </p:txBody>
      </p:sp>
      <p:sp>
        <p:nvSpPr>
          <p:cNvPr id="66" name="ZoneTexte 65"/>
          <p:cNvSpPr txBox="1"/>
          <p:nvPr/>
        </p:nvSpPr>
        <p:spPr>
          <a:xfrm>
            <a:off x="3297767" y="1444231"/>
            <a:ext cx="3126662" cy="400110"/>
          </a:xfrm>
          <a:prstGeom prst="rect">
            <a:avLst/>
          </a:prstGeom>
          <a:noFill/>
        </p:spPr>
        <p:txBody>
          <a:bodyPr wrap="square" rtlCol="0">
            <a:spAutoFit/>
          </a:bodyPr>
          <a:lstStyle/>
          <a:p>
            <a:r>
              <a:rPr lang="fr-FR" sz="1000" dirty="0"/>
              <a:t>Stage métier obligatoire, durée 6 à 10 </a:t>
            </a:r>
            <a:r>
              <a:rPr lang="fr-FR" sz="1000" dirty="0" smtClean="0"/>
              <a:t>semaines</a:t>
            </a:r>
          </a:p>
          <a:p>
            <a:r>
              <a:rPr lang="fr-FR" sz="1000" dirty="0"/>
              <a:t>et avant commission de validation du projet</a:t>
            </a:r>
          </a:p>
        </p:txBody>
      </p:sp>
      <p:sp>
        <p:nvSpPr>
          <p:cNvPr id="67" name="ZoneTexte 66"/>
          <p:cNvSpPr txBox="1"/>
          <p:nvPr/>
        </p:nvSpPr>
        <p:spPr>
          <a:xfrm>
            <a:off x="6709226" y="1444231"/>
            <a:ext cx="1780305" cy="400110"/>
          </a:xfrm>
          <a:prstGeom prst="rect">
            <a:avLst/>
          </a:prstGeom>
          <a:noFill/>
        </p:spPr>
        <p:txBody>
          <a:bodyPr wrap="square" rtlCol="0">
            <a:spAutoFit/>
          </a:bodyPr>
          <a:lstStyle/>
          <a:p>
            <a:r>
              <a:rPr lang="fr-FR" sz="1000" dirty="0"/>
              <a:t>Projet, maxi </a:t>
            </a:r>
            <a:r>
              <a:rPr lang="fr-FR" sz="1000" dirty="0" smtClean="0"/>
              <a:t>60h</a:t>
            </a:r>
          </a:p>
          <a:p>
            <a:r>
              <a:rPr lang="fr-FR" sz="1000" dirty="0"/>
              <a:t>en centre de formation</a:t>
            </a:r>
          </a:p>
        </p:txBody>
      </p:sp>
      <p:cxnSp>
        <p:nvCxnSpPr>
          <p:cNvPr id="68" name="Connecteur droit 67"/>
          <p:cNvCxnSpPr/>
          <p:nvPr/>
        </p:nvCxnSpPr>
        <p:spPr>
          <a:xfrm flipH="1">
            <a:off x="701862" y="1881799"/>
            <a:ext cx="2709659" cy="54395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69" name="Connecteur droit 68"/>
          <p:cNvCxnSpPr/>
          <p:nvPr/>
        </p:nvCxnSpPr>
        <p:spPr>
          <a:xfrm flipH="1">
            <a:off x="2250144" y="2095569"/>
            <a:ext cx="1849533" cy="68602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70" name="Connecteur droit 69"/>
          <p:cNvCxnSpPr/>
          <p:nvPr/>
        </p:nvCxnSpPr>
        <p:spPr>
          <a:xfrm flipH="1">
            <a:off x="3883008" y="1928923"/>
            <a:ext cx="2927897" cy="410440"/>
          </a:xfrm>
          <a:prstGeom prst="line">
            <a:avLst/>
          </a:prstGeom>
          <a:ln>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71" name="Connecteur droit 70"/>
          <p:cNvCxnSpPr/>
          <p:nvPr/>
        </p:nvCxnSpPr>
        <p:spPr>
          <a:xfrm flipH="1">
            <a:off x="6512253" y="2123935"/>
            <a:ext cx="1268674" cy="522546"/>
          </a:xfrm>
          <a:prstGeom prst="line">
            <a:avLst/>
          </a:prstGeom>
          <a:ln>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72" name="Connecteur droit avec flèche 71"/>
          <p:cNvCxnSpPr/>
          <p:nvPr/>
        </p:nvCxnSpPr>
        <p:spPr>
          <a:xfrm>
            <a:off x="6581553" y="4859079"/>
            <a:ext cx="254414"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3" name="Image 72" descr="Capture d’écran 2017-01-14 à 19.25.1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2666" y="6303858"/>
            <a:ext cx="2929467" cy="574942"/>
          </a:xfrm>
          <a:prstGeom prst="rect">
            <a:avLst/>
          </a:prstGeom>
        </p:spPr>
      </p:pic>
      <p:pic>
        <p:nvPicPr>
          <p:cNvPr id="74" name="Image 73" descr="Capture d’écran 2017-01-14 à 19.25.3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2133" y="6292637"/>
            <a:ext cx="1811867" cy="603097"/>
          </a:xfrm>
          <a:prstGeom prst="rect">
            <a:avLst/>
          </a:prstGeom>
        </p:spPr>
      </p:pic>
      <p:pic>
        <p:nvPicPr>
          <p:cNvPr id="75" name="Image 74" descr="Capture d’écran 2017-01-14 à 19.25.5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03859"/>
            <a:ext cx="1964286" cy="591875"/>
          </a:xfrm>
          <a:prstGeom prst="rect">
            <a:avLst/>
          </a:prstGeom>
        </p:spPr>
      </p:pic>
      <p:pic>
        <p:nvPicPr>
          <p:cNvPr id="76" name="Image 75" descr="Capture d’écran 2017-01-14 à 19.26.08.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73289" y="6303858"/>
            <a:ext cx="2629377" cy="591874"/>
          </a:xfrm>
          <a:prstGeom prst="rect">
            <a:avLst/>
          </a:prstGeom>
        </p:spPr>
      </p:pic>
      <p:sp>
        <p:nvSpPr>
          <p:cNvPr id="77" name="ZoneTexte 76"/>
          <p:cNvSpPr txBox="1"/>
          <p:nvPr/>
        </p:nvSpPr>
        <p:spPr>
          <a:xfrm>
            <a:off x="113381" y="920213"/>
            <a:ext cx="846746" cy="261610"/>
          </a:xfrm>
          <a:prstGeom prst="rect">
            <a:avLst/>
          </a:prstGeom>
          <a:noFill/>
        </p:spPr>
        <p:txBody>
          <a:bodyPr wrap="square" rtlCol="0">
            <a:spAutoFit/>
          </a:bodyPr>
          <a:lstStyle/>
          <a:p>
            <a:r>
              <a:rPr lang="fr-FR" sz="1050" dirty="0" smtClean="0"/>
              <a:t>1</a:t>
            </a:r>
            <a:r>
              <a:rPr lang="fr-FR" sz="1050" baseline="30000" dirty="0" smtClean="0"/>
              <a:t>e</a:t>
            </a:r>
            <a:r>
              <a:rPr lang="fr-FR" sz="1050" dirty="0" smtClean="0"/>
              <a:t> année</a:t>
            </a:r>
            <a:endParaRPr lang="fr-FR" sz="1050" dirty="0"/>
          </a:p>
        </p:txBody>
      </p:sp>
      <p:sp>
        <p:nvSpPr>
          <p:cNvPr id="78" name="ZoneTexte 77"/>
          <p:cNvSpPr txBox="1"/>
          <p:nvPr/>
        </p:nvSpPr>
        <p:spPr>
          <a:xfrm>
            <a:off x="4699178" y="920213"/>
            <a:ext cx="846746" cy="261610"/>
          </a:xfrm>
          <a:prstGeom prst="rect">
            <a:avLst/>
          </a:prstGeom>
          <a:noFill/>
        </p:spPr>
        <p:txBody>
          <a:bodyPr wrap="square" rtlCol="0">
            <a:spAutoFit/>
          </a:bodyPr>
          <a:lstStyle/>
          <a:p>
            <a:r>
              <a:rPr lang="fr-FR" sz="1050" dirty="0"/>
              <a:t>2</a:t>
            </a:r>
            <a:r>
              <a:rPr lang="fr-FR" sz="1050" baseline="30000" dirty="0" smtClean="0"/>
              <a:t>e</a:t>
            </a:r>
            <a:r>
              <a:rPr lang="fr-FR" sz="1050" dirty="0" smtClean="0"/>
              <a:t> année</a:t>
            </a:r>
            <a:endParaRPr lang="fr-FR" sz="1050" dirty="0"/>
          </a:p>
        </p:txBody>
      </p:sp>
      <p:graphicFrame>
        <p:nvGraphicFramePr>
          <p:cNvPr id="52" name="Tableau 51"/>
          <p:cNvGraphicFramePr>
            <a:graphicFrameLocks noGrp="1"/>
          </p:cNvGraphicFramePr>
          <p:nvPr>
            <p:extLst>
              <p:ext uri="{D42A27DB-BD31-4B8C-83A1-F6EECF244321}">
                <p14:modId xmlns:p14="http://schemas.microsoft.com/office/powerpoint/2010/main" val="312347596"/>
              </p:ext>
            </p:extLst>
          </p:nvPr>
        </p:nvGraphicFramePr>
        <p:xfrm>
          <a:off x="7200409" y="2275895"/>
          <a:ext cx="1899291" cy="4076389"/>
        </p:xfrm>
        <a:graphic>
          <a:graphicData uri="http://schemas.openxmlformats.org/drawingml/2006/table">
            <a:tbl>
              <a:tblPr firstRow="1" bandRow="1">
                <a:tableStyleId>{5C22544A-7EE6-4342-B048-85BDC9FD1C3A}</a:tableStyleId>
              </a:tblPr>
              <a:tblGrid>
                <a:gridCol w="782198"/>
                <a:gridCol w="1117093"/>
              </a:tblGrid>
              <a:tr h="379114">
                <a:tc>
                  <a:txBody>
                    <a:bodyPr/>
                    <a:lstStyle/>
                    <a:p>
                      <a:pPr>
                        <a:lnSpc>
                          <a:spcPct val="107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Unités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Détails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9114">
                <a:tc>
                  <a:txBody>
                    <a:bodyPr/>
                    <a:lstStyle/>
                    <a:p>
                      <a:pPr>
                        <a:lnSpc>
                          <a:spcPct val="107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U1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100">
                          <a:effectLst/>
                          <a:latin typeface="Arial" panose="020B0604020202020204" pitchFamily="34" charset="0"/>
                          <a:ea typeface="Calibri" panose="020F0502020204030204" pitchFamily="34" charset="0"/>
                          <a:cs typeface="Times New Roman" panose="02020603050405020304" pitchFamily="18" charset="0"/>
                        </a:rPr>
                        <a:t>CGE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9114">
                <a:tc>
                  <a:txBody>
                    <a:bodyPr/>
                    <a:lstStyle/>
                    <a:p>
                      <a:pPr>
                        <a:lnSpc>
                          <a:spcPct val="107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U2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LV1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0147">
                <a:tc>
                  <a:txBody>
                    <a:bodyPr/>
                    <a:lstStyle/>
                    <a:p>
                      <a:pPr>
                        <a:lnSpc>
                          <a:spcPct val="107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U3</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Mathématiques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Physique-Chimie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00295">
                <a:tc>
                  <a:txBody>
                    <a:bodyPr/>
                    <a:lstStyle/>
                    <a:p>
                      <a:pPr>
                        <a:lnSpc>
                          <a:spcPct val="107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U4</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100">
                          <a:effectLst/>
                          <a:latin typeface="Arial" panose="020B0604020202020204" pitchFamily="34" charset="0"/>
                          <a:ea typeface="Calibri" panose="020F0502020204030204" pitchFamily="34" charset="0"/>
                          <a:cs typeface="Times New Roman" panose="02020603050405020304" pitchFamily="18" charset="0"/>
                        </a:rPr>
                        <a:t>C21</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a:effectLst/>
                          <a:latin typeface="Arial" panose="020B0604020202020204" pitchFamily="34" charset="0"/>
                          <a:ea typeface="Calibri" panose="020F0502020204030204" pitchFamily="34" charset="0"/>
                          <a:cs typeface="Times New Roman" panose="02020603050405020304" pitchFamily="18" charset="0"/>
                        </a:rPr>
                        <a:t>C31</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a:effectLst/>
                          <a:latin typeface="Arial" panose="020B0604020202020204" pitchFamily="34" charset="0"/>
                          <a:ea typeface="Calibri" panose="020F0502020204030204" pitchFamily="34" charset="0"/>
                          <a:cs typeface="Times New Roman" panose="02020603050405020304" pitchFamily="18" charset="0"/>
                        </a:rPr>
                        <a:t>C23</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a:effectLst/>
                          <a:latin typeface="Arial" panose="020B0604020202020204" pitchFamily="34" charset="0"/>
                          <a:ea typeface="Calibri" panose="020F0502020204030204" pitchFamily="34" charset="0"/>
                          <a:cs typeface="Times New Roman" panose="02020603050405020304" pitchFamily="18" charset="0"/>
                        </a:rPr>
                        <a:t>C22</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00221">
                <a:tc>
                  <a:txBody>
                    <a:bodyPr/>
                    <a:lstStyle/>
                    <a:p>
                      <a:pPr>
                        <a:lnSpc>
                          <a:spcPct val="107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U51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100">
                          <a:effectLst/>
                          <a:latin typeface="Arial" panose="020B0604020202020204" pitchFamily="34" charset="0"/>
                          <a:ea typeface="Calibri" panose="020F0502020204030204" pitchFamily="34" charset="0"/>
                          <a:cs typeface="Times New Roman" panose="02020603050405020304" pitchFamily="18" charset="0"/>
                        </a:rPr>
                        <a:t>C11</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a:effectLst/>
                          <a:latin typeface="Arial" panose="020B0604020202020204" pitchFamily="34" charset="0"/>
                          <a:ea typeface="Calibri" panose="020F0502020204030204" pitchFamily="34" charset="0"/>
                          <a:cs typeface="Times New Roman" panose="02020603050405020304" pitchFamily="18" charset="0"/>
                        </a:rPr>
                        <a:t>C24</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a:effectLst/>
                          <a:latin typeface="Arial" panose="020B0604020202020204" pitchFamily="34" charset="0"/>
                          <a:ea typeface="Calibri" panose="020F0502020204030204" pitchFamily="34" charset="0"/>
                          <a:cs typeface="Times New Roman" panose="02020603050405020304" pitchFamily="18" charset="0"/>
                        </a:rPr>
                        <a:t>C51</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00221">
                <a:tc>
                  <a:txBody>
                    <a:bodyPr/>
                    <a:lstStyle/>
                    <a:p>
                      <a:pPr>
                        <a:lnSpc>
                          <a:spcPct val="107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U52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C42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C52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C41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0147">
                <a:tc>
                  <a:txBody>
                    <a:bodyPr/>
                    <a:lstStyle/>
                    <a:p>
                      <a:pPr>
                        <a:lnSpc>
                          <a:spcPct val="107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U6</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C12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C53</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9" name="Rogner un rectangle avec un coin diagonal 78"/>
          <p:cNvSpPr/>
          <p:nvPr/>
        </p:nvSpPr>
        <p:spPr>
          <a:xfrm>
            <a:off x="429578" y="5719945"/>
            <a:ext cx="6770831" cy="1088076"/>
          </a:xfrm>
          <a:prstGeom prst="snip2Diag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0" name="Rogner un rectangle avec un coin diagonal 49"/>
          <p:cNvSpPr/>
          <p:nvPr/>
        </p:nvSpPr>
        <p:spPr>
          <a:xfrm>
            <a:off x="574514" y="2531296"/>
            <a:ext cx="1503556" cy="4129405"/>
          </a:xfrm>
          <a:prstGeom prst="snip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fr-FR" sz="1000" u="sng" dirty="0" smtClean="0">
              <a:solidFill>
                <a:srgbClr val="FF0000"/>
              </a:solidFill>
              <a:effectLst/>
              <a:ea typeface="Calibri" panose="020F0502020204030204" pitchFamily="34" charset="0"/>
              <a:cs typeface="Calibri" panose="020F0502020204030204" pitchFamily="34" charset="0"/>
            </a:endParaRPr>
          </a:p>
          <a:p>
            <a:pPr algn="ctr">
              <a:lnSpc>
                <a:spcPct val="107000"/>
              </a:lnSpc>
              <a:spcAft>
                <a:spcPts val="800"/>
              </a:spcAft>
            </a:pPr>
            <a:endParaRPr lang="fr-FR" sz="1000" u="sng" dirty="0">
              <a:solidFill>
                <a:srgbClr val="FF0000"/>
              </a:solidFill>
              <a:ea typeface="Calibri" panose="020F0502020204030204" pitchFamily="34" charset="0"/>
              <a:cs typeface="Calibri" panose="020F0502020204030204" pitchFamily="34" charset="0"/>
            </a:endParaRPr>
          </a:p>
          <a:p>
            <a:pPr algn="ctr">
              <a:lnSpc>
                <a:spcPct val="107000"/>
              </a:lnSpc>
              <a:spcAft>
                <a:spcPts val="800"/>
              </a:spcAft>
            </a:pPr>
            <a:endParaRPr lang="fr-FR" sz="1000" u="sng" dirty="0" smtClean="0">
              <a:solidFill>
                <a:srgbClr val="FF0000"/>
              </a:solidFill>
              <a:effectLst/>
              <a:ea typeface="Calibri" panose="020F0502020204030204" pitchFamily="34" charset="0"/>
              <a:cs typeface="Calibri" panose="020F0502020204030204" pitchFamily="34" charset="0"/>
            </a:endParaRPr>
          </a:p>
          <a:p>
            <a:pPr algn="ctr">
              <a:lnSpc>
                <a:spcPct val="107000"/>
              </a:lnSpc>
              <a:spcAft>
                <a:spcPts val="800"/>
              </a:spcAft>
            </a:pPr>
            <a:endParaRPr lang="fr-FR" sz="1000" u="sng" dirty="0">
              <a:solidFill>
                <a:srgbClr val="FF0000"/>
              </a:solidFill>
              <a:ea typeface="Calibri" panose="020F0502020204030204" pitchFamily="34" charset="0"/>
              <a:cs typeface="Calibri" panose="020F0502020204030204" pitchFamily="34" charset="0"/>
            </a:endParaRPr>
          </a:p>
          <a:p>
            <a:pPr algn="ctr">
              <a:lnSpc>
                <a:spcPct val="107000"/>
              </a:lnSpc>
              <a:spcAft>
                <a:spcPts val="800"/>
              </a:spcAft>
            </a:pPr>
            <a:endParaRPr lang="fr-FR" sz="1000" u="sng" dirty="0" smtClean="0">
              <a:solidFill>
                <a:srgbClr val="FF0000"/>
              </a:solidFill>
              <a:effectLst/>
              <a:ea typeface="Calibri" panose="020F0502020204030204" pitchFamily="34" charset="0"/>
              <a:cs typeface="Calibri" panose="020F0502020204030204" pitchFamily="34" charset="0"/>
            </a:endParaRPr>
          </a:p>
          <a:p>
            <a:pPr algn="ctr">
              <a:lnSpc>
                <a:spcPct val="107000"/>
              </a:lnSpc>
              <a:spcAft>
                <a:spcPts val="800"/>
              </a:spcAft>
            </a:pPr>
            <a:r>
              <a:rPr lang="fr-FR" sz="1050" u="sng" dirty="0" smtClean="0">
                <a:solidFill>
                  <a:srgbClr val="FF0000"/>
                </a:solidFill>
                <a:effectLst/>
                <a:ea typeface="Calibri" panose="020F0502020204030204" pitchFamily="34" charset="0"/>
                <a:cs typeface="Calibri" panose="020F0502020204030204" pitchFamily="34" charset="0"/>
              </a:rPr>
              <a:t>Stage </a:t>
            </a:r>
            <a:r>
              <a:rPr lang="fr-FR" sz="1050" u="sng" dirty="0">
                <a:solidFill>
                  <a:srgbClr val="FF0000"/>
                </a:solidFill>
                <a:effectLst/>
                <a:ea typeface="Calibri" panose="020F0502020204030204" pitchFamily="34" charset="0"/>
                <a:cs typeface="Calibri" panose="020F0502020204030204" pitchFamily="34" charset="0"/>
              </a:rPr>
              <a:t>métier</a:t>
            </a:r>
            <a:endParaRPr lang="fr-FR" sz="1200"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smtClean="0">
                <a:solidFill>
                  <a:srgbClr val="FF0000"/>
                </a:solidFill>
                <a:effectLst/>
                <a:ea typeface="Calibri" panose="020F0502020204030204" pitchFamily="34" charset="0"/>
                <a:cs typeface="Calibri" panose="020F0502020204030204" pitchFamily="34" charset="0"/>
              </a:rPr>
              <a:t>Développement des </a:t>
            </a:r>
            <a:r>
              <a:rPr lang="fr-FR" sz="1000" dirty="0">
                <a:solidFill>
                  <a:srgbClr val="FF0000"/>
                </a:solidFill>
                <a:effectLst/>
                <a:ea typeface="Calibri" panose="020F0502020204030204" pitchFamily="34" charset="0"/>
                <a:cs typeface="Calibri" panose="020F0502020204030204" pitchFamily="34" charset="0"/>
              </a:rPr>
              <a:t>compétences.</a:t>
            </a:r>
            <a:endParaRPr lang="fr-FR" sz="1100"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pPr>
            <a:endParaRPr lang="fr-FR" sz="1000" dirty="0" smtClean="0">
              <a:solidFill>
                <a:srgbClr val="FF0000"/>
              </a:solidFill>
              <a:effectLst/>
              <a:ea typeface="Calibri" panose="020F0502020204030204" pitchFamily="34" charset="0"/>
              <a:cs typeface="Calibri" panose="020F0502020204030204" pitchFamily="34" charset="0"/>
            </a:endParaRPr>
          </a:p>
          <a:p>
            <a:pPr algn="ctr">
              <a:lnSpc>
                <a:spcPct val="107000"/>
              </a:lnSpc>
              <a:spcAft>
                <a:spcPts val="800"/>
              </a:spcAft>
            </a:pPr>
            <a:endParaRPr lang="fr-FR" sz="1000" dirty="0">
              <a:solidFill>
                <a:srgbClr val="FF0000"/>
              </a:solidFill>
              <a:ea typeface="Calibri" panose="020F0502020204030204" pitchFamily="34" charset="0"/>
              <a:cs typeface="Calibri" panose="020F0502020204030204" pitchFamily="34" charset="0"/>
            </a:endParaRPr>
          </a:p>
          <a:p>
            <a:pPr algn="ctr">
              <a:lnSpc>
                <a:spcPct val="107000"/>
              </a:lnSpc>
              <a:spcAft>
                <a:spcPts val="800"/>
              </a:spcAft>
            </a:pPr>
            <a:endParaRPr lang="fr-FR" sz="1100"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pPr>
            <a:endParaRPr lang="fr-FR" sz="1000" dirty="0" smtClean="0">
              <a:solidFill>
                <a:srgbClr val="FF0000"/>
              </a:solidFill>
              <a:effectLst/>
              <a:ea typeface="Calibri" panose="020F0502020204030204" pitchFamily="34" charset="0"/>
              <a:cs typeface="Calibri" panose="020F0502020204030204" pitchFamily="34" charset="0"/>
            </a:endParaRPr>
          </a:p>
          <a:p>
            <a:pPr algn="ctr">
              <a:lnSpc>
                <a:spcPct val="107000"/>
              </a:lnSpc>
              <a:spcAft>
                <a:spcPts val="800"/>
              </a:spcAft>
            </a:pPr>
            <a:endParaRPr lang="fr-FR" sz="1000" dirty="0">
              <a:solidFill>
                <a:srgbClr val="FF0000"/>
              </a:solidFill>
              <a:ea typeface="Calibri" panose="020F0502020204030204" pitchFamily="34" charset="0"/>
              <a:cs typeface="Calibri" panose="020F0502020204030204" pitchFamily="34" charset="0"/>
            </a:endParaRPr>
          </a:p>
          <a:p>
            <a:pPr algn="ctr">
              <a:lnSpc>
                <a:spcPct val="107000"/>
              </a:lnSpc>
              <a:spcAft>
                <a:spcPts val="800"/>
              </a:spcAft>
            </a:pPr>
            <a:endParaRPr lang="fr-FR" sz="1000" dirty="0" smtClean="0">
              <a:solidFill>
                <a:srgbClr val="FF0000"/>
              </a:solidFill>
              <a:effectLst/>
              <a:ea typeface="Calibri" panose="020F0502020204030204" pitchFamily="34" charset="0"/>
              <a:cs typeface="Calibri" panose="020F0502020204030204" pitchFamily="34" charset="0"/>
            </a:endParaRPr>
          </a:p>
          <a:p>
            <a:pPr algn="ctr">
              <a:lnSpc>
                <a:spcPct val="107000"/>
              </a:lnSpc>
              <a:spcAft>
                <a:spcPts val="800"/>
              </a:spcAft>
            </a:pPr>
            <a:endParaRPr lang="fr-FR" sz="1000" dirty="0">
              <a:solidFill>
                <a:srgbClr val="FF0000"/>
              </a:solidFill>
              <a:ea typeface="Calibri" panose="020F0502020204030204" pitchFamily="34" charset="0"/>
              <a:cs typeface="Calibri" panose="020F0502020204030204" pitchFamily="34" charset="0"/>
            </a:endParaRPr>
          </a:p>
          <a:p>
            <a:pPr algn="ctr">
              <a:lnSpc>
                <a:spcPct val="107000"/>
              </a:lnSpc>
              <a:spcAft>
                <a:spcPts val="800"/>
              </a:spcAft>
            </a:pPr>
            <a:endParaRPr lang="fr-FR" sz="1100"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solidFill>
                  <a:srgbClr val="FF0000"/>
                </a:solidFill>
                <a:effectLst/>
                <a:ea typeface="Calibri" panose="020F0502020204030204" pitchFamily="34" charset="0"/>
                <a:cs typeface="Calibri" panose="020F0502020204030204" pitchFamily="34" charset="0"/>
              </a:rPr>
              <a:t> </a:t>
            </a:r>
            <a:endParaRPr lang="fr-FR" sz="1100"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solidFill>
                  <a:srgbClr val="FF0000"/>
                </a:solidFill>
                <a:effectLst/>
                <a:ea typeface="Calibri" panose="020F0502020204030204" pitchFamily="34" charset="0"/>
                <a:cs typeface="Calibri" panose="020F0502020204030204" pitchFamily="34" charset="0"/>
              </a:rPr>
              <a:t>Suivi de l’acquisition des compétences par le livret de suivi.</a:t>
            </a:r>
            <a:endParaRPr lang="fr-FR" sz="1100"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solidFill>
                  <a:srgbClr val="FF0000"/>
                </a:solidFill>
                <a:effectLst/>
                <a:ea typeface="Calibri" panose="020F0502020204030204" pitchFamily="34" charset="0"/>
                <a:cs typeface="Calibri" panose="020F0502020204030204" pitchFamily="34" charset="0"/>
              </a:rPr>
              <a:t> </a:t>
            </a:r>
            <a:endParaRPr lang="fr-FR" sz="1100"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solidFill>
                  <a:srgbClr val="FF0000"/>
                </a:solidFill>
                <a:effectLst/>
                <a:ea typeface="Calibri" panose="020F0502020204030204" pitchFamily="34" charset="0"/>
                <a:cs typeface="Calibri" panose="020F0502020204030204" pitchFamily="34" charset="0"/>
              </a:rPr>
              <a:t> </a:t>
            </a:r>
            <a:endParaRPr lang="fr-FR" sz="1100"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solidFill>
                  <a:srgbClr val="FF0000"/>
                </a:solidFill>
                <a:effectLst/>
                <a:ea typeface="Calibri" panose="020F0502020204030204" pitchFamily="34" charset="0"/>
                <a:cs typeface="Calibri" panose="020F0502020204030204" pitchFamily="34" charset="0"/>
              </a:rPr>
              <a:t> </a:t>
            </a:r>
            <a:endParaRPr lang="fr-FR" sz="1100"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000" dirty="0">
                <a:solidFill>
                  <a:srgbClr val="FF0000"/>
                </a:solidFill>
                <a:effectLst/>
                <a:ea typeface="Calibri" panose="020F0502020204030204" pitchFamily="34" charset="0"/>
                <a:cs typeface="Calibri" panose="020F0502020204030204" pitchFamily="34" charset="0"/>
              </a:rPr>
              <a:t> </a:t>
            </a:r>
            <a:endParaRPr lang="fr-FR" sz="1100" dirty="0">
              <a:solidFill>
                <a:srgbClr val="FF0000"/>
              </a:solidFill>
              <a:effectLst/>
              <a:ea typeface="Calibri" panose="020F0502020204030204" pitchFamily="34" charset="0"/>
              <a:cs typeface="Times New Roman" panose="02020603050405020304" pitchFamily="18" charset="0"/>
            </a:endParaRPr>
          </a:p>
        </p:txBody>
      </p:sp>
      <p:sp>
        <p:nvSpPr>
          <p:cNvPr id="51" name="Rogner un rectangle avec un coin diagonal 50"/>
          <p:cNvSpPr/>
          <p:nvPr/>
        </p:nvSpPr>
        <p:spPr>
          <a:xfrm>
            <a:off x="3625125" y="2425753"/>
            <a:ext cx="2908103" cy="4276725"/>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algn="ctr">
              <a:lnSpc>
                <a:spcPct val="107000"/>
              </a:lnSpc>
              <a:spcAft>
                <a:spcPts val="0"/>
              </a:spcAft>
            </a:pPr>
            <a:r>
              <a:rPr lang="fr-FR" sz="1000" dirty="0" smtClean="0">
                <a:solidFill>
                  <a:srgbClr val="00B050"/>
                </a:solidFill>
                <a:effectLst/>
                <a:ea typeface="Calibri" panose="020F0502020204030204" pitchFamily="34" charset="0"/>
                <a:cs typeface="Calibri" panose="020F0502020204030204" pitchFamily="34" charset="0"/>
              </a:rPr>
              <a:t>PROJET</a:t>
            </a:r>
          </a:p>
          <a:p>
            <a:pPr algn="ctr">
              <a:lnSpc>
                <a:spcPct val="107000"/>
              </a:lnSpc>
              <a:spcAft>
                <a:spcPts val="0"/>
              </a:spcAft>
            </a:pPr>
            <a:endParaRPr lang="fr-FR" sz="1000" dirty="0">
              <a:solidFill>
                <a:srgbClr val="00B050"/>
              </a:solidFill>
              <a:ea typeface="Calibri" panose="020F0502020204030204" pitchFamily="34" charset="0"/>
              <a:cs typeface="Calibri" panose="020F0502020204030204" pitchFamily="34" charset="0"/>
            </a:endParaRPr>
          </a:p>
          <a:p>
            <a:pPr algn="ctr">
              <a:lnSpc>
                <a:spcPct val="107000"/>
              </a:lnSpc>
              <a:spcAft>
                <a:spcPts val="0"/>
              </a:spcAft>
            </a:pP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Le projet forme aux compétences professionnelles évaluées en E4 et E5.</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L’épreuve E6 évalue des compétences de communication professionnelle à partir du stage et sur le travail effectué durant le projet.</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fr-FR" sz="1000" dirty="0">
                <a:solidFill>
                  <a:srgbClr val="00B050"/>
                </a:solidFill>
                <a:effectLst/>
                <a:ea typeface="Calibri" panose="020F0502020204030204" pitchFamily="34" charset="0"/>
                <a:cs typeface="Calibri" panose="020F0502020204030204" pitchFamily="34" charset="0"/>
              </a:rPr>
              <a:t>Suivi de l’acquisition des compétences par le livret de </a:t>
            </a:r>
            <a:r>
              <a:rPr lang="fr-FR" sz="1000" dirty="0" smtClean="0">
                <a:solidFill>
                  <a:srgbClr val="00B050"/>
                </a:solidFill>
                <a:effectLst/>
                <a:ea typeface="Calibri" panose="020F0502020204030204" pitchFamily="34" charset="0"/>
                <a:cs typeface="Calibri" panose="020F0502020204030204" pitchFamily="34" charset="0"/>
              </a:rPr>
              <a:t>suivi.</a:t>
            </a:r>
            <a:endParaRPr lang="fr-FR" sz="1100" dirty="0">
              <a:effectLst/>
              <a:ea typeface="Calibri" panose="020F0502020204030204" pitchFamily="34" charset="0"/>
              <a:cs typeface="Times New Roman" panose="02020603050405020304" pitchFamily="18" charset="0"/>
            </a:endParaRPr>
          </a:p>
        </p:txBody>
      </p:sp>
      <p:sp>
        <p:nvSpPr>
          <p:cNvPr id="60" name="Zone de texte 2"/>
          <p:cNvSpPr txBox="1">
            <a:spLocks noChangeArrowheads="1"/>
          </p:cNvSpPr>
          <p:nvPr/>
        </p:nvSpPr>
        <p:spPr bwMode="auto">
          <a:xfrm>
            <a:off x="588440" y="5391013"/>
            <a:ext cx="5944788" cy="475615"/>
          </a:xfrm>
          <a:prstGeom prst="rect">
            <a:avLst/>
          </a:prstGeom>
          <a:solidFill>
            <a:srgbClr val="FFFFFF"/>
          </a:solidFill>
          <a:ln w="9525">
            <a:solidFill>
              <a:srgbClr val="7030A0"/>
            </a:solidFill>
            <a:prstDash val="dashDot"/>
            <a:miter lim="800000"/>
            <a:headEnd/>
            <a:tailEnd/>
          </a:ln>
        </p:spPr>
        <p:txBody>
          <a:bodyPr rot="0" vert="horz" wrap="square" lIns="91440" tIns="45720" rIns="91440" bIns="45720" anchor="t" anchorCtr="0">
            <a:noAutofit/>
          </a:bodyPr>
          <a:lstStyle/>
          <a:p>
            <a:pPr marL="270510" marR="314325" algn="ctr">
              <a:lnSpc>
                <a:spcPct val="107000"/>
              </a:lnSpc>
              <a:spcAft>
                <a:spcPts val="800"/>
              </a:spcAft>
            </a:pPr>
            <a:r>
              <a:rPr lang="fr-F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Rapport d’activités (rapport de stage, choix de la problématique et réponse à celle-ci) et communication professionnelle relatent des travaux menés durant le stage et le projet.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2" name="Connecteur droit avec flèche 61"/>
          <p:cNvCxnSpPr/>
          <p:nvPr/>
        </p:nvCxnSpPr>
        <p:spPr>
          <a:xfrm>
            <a:off x="6591718" y="5628820"/>
            <a:ext cx="488497" cy="42213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1" name="Accolade ouvrante 60"/>
          <p:cNvSpPr/>
          <p:nvPr/>
        </p:nvSpPr>
        <p:spPr>
          <a:xfrm>
            <a:off x="6888481" y="3990975"/>
            <a:ext cx="259414" cy="1875653"/>
          </a:xfrm>
          <a:prstGeom prst="leftBrace">
            <a:avLst>
              <a:gd name="adj1" fmla="val 8333"/>
              <a:gd name="adj2" fmla="val 46152"/>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9" name="Zone de texte 2"/>
          <p:cNvSpPr txBox="1">
            <a:spLocks noChangeArrowheads="1"/>
          </p:cNvSpPr>
          <p:nvPr/>
        </p:nvSpPr>
        <p:spPr bwMode="auto">
          <a:xfrm>
            <a:off x="588440" y="4619939"/>
            <a:ext cx="5944788" cy="490220"/>
          </a:xfrm>
          <a:prstGeom prst="rect">
            <a:avLst/>
          </a:prstGeom>
          <a:solidFill>
            <a:srgbClr val="FFFFFF"/>
          </a:solidFill>
          <a:ln w="9525">
            <a:solidFill>
              <a:srgbClr val="C55A11"/>
            </a:solidFill>
            <a:prstDash val="dashDot"/>
            <a:miter lim="800000"/>
            <a:headEnd/>
            <a:tailEnd/>
          </a:ln>
        </p:spPr>
        <p:txBody>
          <a:bodyPr rot="0" vert="horz" wrap="square" lIns="91440" tIns="45720" rIns="91440" bIns="45720" anchor="t" anchorCtr="0">
            <a:noAutofit/>
          </a:bodyPr>
          <a:lstStyle/>
          <a:p>
            <a:pPr algn="ctr">
              <a:lnSpc>
                <a:spcPct val="107000"/>
              </a:lnSpc>
              <a:spcAft>
                <a:spcPts val="800"/>
              </a:spcAft>
            </a:pPr>
            <a:r>
              <a:rPr lang="fr-FR" sz="1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Le stage et le projet participent à la formation aux compétences.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689797" y="3466622"/>
            <a:ext cx="1236222" cy="8696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a:solidFill>
                  <a:srgbClr val="FF0000"/>
                </a:solidFill>
                <a:ea typeface="Calibri" panose="020F0502020204030204" pitchFamily="34" charset="0"/>
                <a:cs typeface="Calibri" panose="020F0502020204030204" pitchFamily="34" charset="0"/>
              </a:rPr>
              <a:t>Recherche par le candidat d’une problématique pour le projet</a:t>
            </a:r>
            <a:r>
              <a:rPr lang="fr-FR" sz="1000" dirty="0" smtClean="0">
                <a:solidFill>
                  <a:srgbClr val="FF0000"/>
                </a:solidFill>
                <a:ea typeface="Calibri" panose="020F0502020204030204" pitchFamily="34" charset="0"/>
                <a:cs typeface="Calibri" panose="020F0502020204030204" pitchFamily="34" charset="0"/>
              </a:rPr>
              <a:t>.</a:t>
            </a:r>
            <a:endParaRPr lang="fr-FR" sz="100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3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7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7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7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7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0"/>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p:bldP spid="67" grpId="0"/>
      <p:bldP spid="79" grpId="0" animBg="1"/>
      <p:bldP spid="50" grpId="0" animBg="1"/>
      <p:bldP spid="51" grpId="0" animBg="1"/>
      <p:bldP spid="60" grpId="0" animBg="1"/>
      <p:bldP spid="61" grpId="0" animBg="1"/>
      <p:bldP spid="5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1353" y="4675073"/>
            <a:ext cx="5658489" cy="1438648"/>
          </a:xfrm>
        </p:spPr>
        <p:txBody>
          <a:bodyPr>
            <a:noAutofit/>
          </a:bodyPr>
          <a:lstStyle/>
          <a:p>
            <a:r>
              <a:rPr lang="fr-FR" sz="4000" dirty="0"/>
              <a:t>Merci </a:t>
            </a:r>
            <a:r>
              <a:rPr lang="fr-FR" sz="3200" dirty="0"/>
              <a:t>à </a:t>
            </a:r>
            <a:r>
              <a:rPr lang="fr-FR" sz="3200" dirty="0" err="1" smtClean="0"/>
              <a:t>chacun-e</a:t>
            </a:r>
            <a:r>
              <a:rPr lang="fr-FR" sz="3200" dirty="0" smtClean="0"/>
              <a:t> </a:t>
            </a:r>
            <a:r>
              <a:rPr lang="fr-FR" sz="3200" dirty="0"/>
              <a:t/>
            </a:r>
            <a:br>
              <a:rPr lang="fr-FR" sz="3200" dirty="0"/>
            </a:br>
            <a:r>
              <a:rPr lang="fr-FR" sz="3200" dirty="0" smtClean="0"/>
              <a:t>de votre attention</a:t>
            </a:r>
            <a:endParaRPr lang="fr-FR" sz="3200" dirty="0"/>
          </a:p>
        </p:txBody>
      </p:sp>
      <p:pic>
        <p:nvPicPr>
          <p:cNvPr id="14" name="Image 13" descr="Capture d’écran 2017-01-14 à 19.39.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329" y="1766920"/>
            <a:ext cx="3931838" cy="1390650"/>
          </a:xfrm>
          <a:prstGeom prst="rect">
            <a:avLst/>
          </a:prstGeom>
        </p:spPr>
      </p:pic>
    </p:spTree>
    <p:extLst>
      <p:ext uri="{BB962C8B-B14F-4D97-AF65-F5344CB8AC3E}">
        <p14:creationId xmlns:p14="http://schemas.microsoft.com/office/powerpoint/2010/main" val="54334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lien avec les autres diplômes</a:t>
            </a:r>
            <a:endParaRPr lang="fr-FR" dirty="0"/>
          </a:p>
        </p:txBody>
      </p:sp>
      <p:graphicFrame>
        <p:nvGraphicFramePr>
          <p:cNvPr id="4" name="Espace réservé du contenu 6"/>
          <p:cNvGraphicFramePr>
            <a:graphicFrameLocks noGrp="1"/>
          </p:cNvGraphicFramePr>
          <p:nvPr>
            <p:extLst>
              <p:ext uri="{D42A27DB-BD31-4B8C-83A1-F6EECF244321}">
                <p14:modId xmlns:p14="http://schemas.microsoft.com/office/powerpoint/2010/main" val="126948024"/>
              </p:ext>
            </p:extLst>
          </p:nvPr>
        </p:nvGraphicFramePr>
        <p:xfrm>
          <a:off x="539552" y="855530"/>
          <a:ext cx="3816424" cy="5112568"/>
        </p:xfrm>
        <a:graphic>
          <a:graphicData uri="http://schemas.openxmlformats.org/drawingml/2006/table">
            <a:tbl>
              <a:tblPr/>
              <a:tblGrid>
                <a:gridCol w="3816424"/>
              </a:tblGrid>
              <a:tr h="865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Activités professionnelles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BTS MMCM</a:t>
                      </a:r>
                      <a:endPar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959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1. Effectuer un diagnostic</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CBFD8"/>
                    </a:solidFill>
                  </a:tcPr>
                </a:tc>
              </a:tr>
              <a:tr h="1030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2. Conduire une intervention</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1043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3. Assurer la relation avec un tiers y compris en langue anglaise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r h="1214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4. Participer au fonctionnement du service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5" name="Espace réservé du contenu 6"/>
          <p:cNvGraphicFramePr>
            <a:graphicFrameLocks noGrp="1"/>
          </p:cNvGraphicFramePr>
          <p:nvPr>
            <p:extLst>
              <p:ext uri="{D42A27DB-BD31-4B8C-83A1-F6EECF244321}">
                <p14:modId xmlns:p14="http://schemas.microsoft.com/office/powerpoint/2010/main" val="1833916604"/>
              </p:ext>
            </p:extLst>
          </p:nvPr>
        </p:nvGraphicFramePr>
        <p:xfrm>
          <a:off x="4355976" y="855530"/>
          <a:ext cx="3943350" cy="5112568"/>
        </p:xfrm>
        <a:graphic>
          <a:graphicData uri="http://schemas.openxmlformats.org/drawingml/2006/table">
            <a:tbl>
              <a:tblPr/>
              <a:tblGrid>
                <a:gridCol w="3943350"/>
              </a:tblGrid>
              <a:tr h="865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rPr>
                        <a:t>Activités </a:t>
                      </a:r>
                      <a:r>
                        <a:rPr kumimoji="0" lang="fr-FR" sz="1800" b="1" i="0" u="none" strike="noStrike" cap="none" normalizeH="0" baseline="0" dirty="0" smtClean="0">
                          <a:ln>
                            <a:noFill/>
                          </a:ln>
                          <a:solidFill>
                            <a:srgbClr val="008000"/>
                          </a:solidFill>
                          <a:effectLst/>
                          <a:latin typeface="Arial Narrow" panose="020B0606020202030204" pitchFamily="34" charset="0"/>
                          <a:ea typeface="ＭＳ Ｐゴシック" charset="0"/>
                        </a:rPr>
                        <a:t>CAP</a:t>
                      </a:r>
                      <a:r>
                        <a:rPr kumimoji="0" lang="fr-FR" sz="1800" b="1" i="0" u="none" strike="noStrike" cap="none" normalizeH="0" baseline="0" dirty="0" smtClean="0">
                          <a:ln>
                            <a:noFill/>
                          </a:ln>
                          <a:solidFill>
                            <a:srgbClr val="0000FF"/>
                          </a:solidFill>
                          <a:effectLst/>
                          <a:latin typeface="Arial Narrow" panose="020B0606020202030204" pitchFamily="34" charset="0"/>
                          <a:ea typeface="ＭＳ Ｐゴシック" charset="0"/>
                        </a:rPr>
                        <a:t> Bac </a:t>
                      </a:r>
                      <a:r>
                        <a:rPr kumimoji="0" lang="fr-FR" sz="1800" b="1" i="0" u="none" strike="noStrike" cap="none" normalizeH="0" baseline="0" dirty="0">
                          <a:ln>
                            <a:noFill/>
                          </a:ln>
                          <a:solidFill>
                            <a:srgbClr val="0000FF"/>
                          </a:solidFill>
                          <a:effectLst/>
                          <a:latin typeface="Arial Narrow" panose="020B0606020202030204" pitchFamily="34" charset="0"/>
                          <a:ea typeface="ＭＳ Ｐゴシック" charset="0"/>
                        </a:rPr>
                        <a:t>Pro </a:t>
                      </a:r>
                      <a:endParaRPr kumimoji="0" lang="fr-FR" sz="1800" b="1" i="0" u="none" strike="noStrike" cap="none" normalizeH="0" baseline="0" dirty="0" smtClean="0">
                        <a:ln>
                          <a:noFill/>
                        </a:ln>
                        <a:solidFill>
                          <a:srgbClr val="0000FF"/>
                        </a:solidFill>
                        <a:effectLst/>
                        <a:latin typeface="Arial Narrow" panose="020B0606020202030204" pitchFamily="34"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Mise en œuvre rentrée 2016</a:t>
                      </a:r>
                      <a:endPar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959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1. Organiser l’intervention</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1030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2. Effectuer un diagnostic</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CBFD8"/>
                    </a:solidFill>
                  </a:tcPr>
                </a:tc>
              </a:tr>
              <a:tr h="1043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3. Réaliser une intervention</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1214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4. Réceptionner </a:t>
                      </a:r>
                      <a:r>
                        <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rPr>
                        <a:t>– </a:t>
                      </a: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restituer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    le matériel</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bl>
          </a:graphicData>
        </a:graphic>
      </p:graphicFrame>
    </p:spTree>
    <p:extLst>
      <p:ext uri="{BB962C8B-B14F-4D97-AF65-F5344CB8AC3E}">
        <p14:creationId xmlns:p14="http://schemas.microsoft.com/office/powerpoint/2010/main" val="5948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lien avec les autres </a:t>
            </a:r>
            <a:r>
              <a:rPr lang="fr-FR" dirty="0" smtClean="0"/>
              <a:t>diplômes</a:t>
            </a:r>
            <a:endParaRPr lang="fr-FR" dirty="0"/>
          </a:p>
        </p:txBody>
      </p:sp>
      <p:sp>
        <p:nvSpPr>
          <p:cNvPr id="3" name="Espace réservé du contenu 2"/>
          <p:cNvSpPr>
            <a:spLocks noGrp="1"/>
          </p:cNvSpPr>
          <p:nvPr>
            <p:ph idx="1"/>
          </p:nvPr>
        </p:nvSpPr>
        <p:spPr/>
        <p:txBody>
          <a:bodyPr/>
          <a:lstStyle/>
          <a:p>
            <a:r>
              <a:rPr lang="fr-FR" dirty="0" err="1" smtClean="0"/>
              <a:t>Vvvvv</a:t>
            </a:r>
            <a:endParaRPr lang="fr-FR" dirty="0" smtClean="0"/>
          </a:p>
          <a:p>
            <a:r>
              <a:rPr lang="fr-FR" dirty="0" err="1" smtClean="0"/>
              <a:t>Bbbbbbb</a:t>
            </a:r>
            <a:endParaRPr lang="fr-FR" dirty="0" smtClean="0"/>
          </a:p>
          <a:p>
            <a:pPr lvl="1"/>
            <a:r>
              <a:rPr lang="fr-FR" dirty="0" err="1" smtClean="0"/>
              <a:t>Kkkkk</a:t>
            </a:r>
            <a:endParaRPr lang="fr-FR" dirty="0" smtClean="0"/>
          </a:p>
          <a:p>
            <a:pPr lvl="2"/>
            <a:r>
              <a:rPr lang="fr-FR" dirty="0" err="1" smtClean="0"/>
              <a:t>bbbbbbb</a:t>
            </a:r>
            <a:endParaRPr lang="fr-FR" dirty="0"/>
          </a:p>
        </p:txBody>
      </p:sp>
      <p:graphicFrame>
        <p:nvGraphicFramePr>
          <p:cNvPr id="4" name="Espace réservé du contenu 6"/>
          <p:cNvGraphicFramePr>
            <a:graphicFrameLocks noGrp="1"/>
          </p:cNvGraphicFramePr>
          <p:nvPr>
            <p:extLst>
              <p:ext uri="{D42A27DB-BD31-4B8C-83A1-F6EECF244321}">
                <p14:modId xmlns:p14="http://schemas.microsoft.com/office/powerpoint/2010/main" val="1554385784"/>
              </p:ext>
            </p:extLst>
          </p:nvPr>
        </p:nvGraphicFramePr>
        <p:xfrm>
          <a:off x="179512" y="741744"/>
          <a:ext cx="2880320" cy="5305485"/>
        </p:xfrm>
        <a:graphic>
          <a:graphicData uri="http://schemas.openxmlformats.org/drawingml/2006/table">
            <a:tbl>
              <a:tblPr/>
              <a:tblGrid>
                <a:gridCol w="2880320"/>
              </a:tblGrid>
              <a:tr h="636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Activités professionnelles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BTS MMCM</a:t>
                      </a:r>
                      <a:endPar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967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1. Effectuer un diagnostic</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CBFD8"/>
                    </a:solidFill>
                  </a:tcPr>
                </a:tc>
              </a:tr>
              <a:tr h="1038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2. Conduire une intervention</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1198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3. Assurer la relation avec un tiers y compris en langue anglaise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r h="1461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4. Participer au fonctionnement du service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5" name="Espace réservé du contenu 6"/>
          <p:cNvGraphicFramePr>
            <a:graphicFrameLocks noGrp="1"/>
          </p:cNvGraphicFramePr>
          <p:nvPr>
            <p:extLst>
              <p:ext uri="{D42A27DB-BD31-4B8C-83A1-F6EECF244321}">
                <p14:modId xmlns:p14="http://schemas.microsoft.com/office/powerpoint/2010/main" val="2664976837"/>
              </p:ext>
            </p:extLst>
          </p:nvPr>
        </p:nvGraphicFramePr>
        <p:xfrm>
          <a:off x="3059832" y="741745"/>
          <a:ext cx="5832648" cy="5301649"/>
        </p:xfrm>
        <a:graphic>
          <a:graphicData uri="http://schemas.openxmlformats.org/drawingml/2006/table">
            <a:tbl>
              <a:tblPr/>
              <a:tblGrid>
                <a:gridCol w="5832648"/>
              </a:tblGrid>
              <a:tr h="6420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Activités </a:t>
                      </a:r>
                      <a:r>
                        <a:rPr kumimoji="0" lang="fr-FR" sz="1800" b="1" i="0" u="none" strike="noStrike" cap="none" normalizeH="0" baseline="0" dirty="0" err="1" smtClean="0">
                          <a:ln>
                            <a:noFill/>
                          </a:ln>
                          <a:solidFill>
                            <a:srgbClr val="FFFFFF"/>
                          </a:solidFill>
                          <a:effectLst/>
                          <a:latin typeface="Arial Narrow" panose="020B0606020202030204" pitchFamily="34" charset="0"/>
                          <a:ea typeface="ＭＳ Ｐゴシック" charset="0"/>
                        </a:rPr>
                        <a:t>TSMA</a:t>
                      </a:r>
                      <a:endPar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Rénovation 2015</a:t>
                      </a:r>
                      <a:endPar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983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Arial Narrow" panose="020B0606020202030204" pitchFamily="34" charset="0"/>
                          <a:ea typeface="ＭＳ Ｐゴシック" charset="0"/>
                        </a:rPr>
                        <a:t>1. </a:t>
                      </a:r>
                      <a:r>
                        <a:rPr lang="fr-FR" sz="1800" b="1" kern="1200" dirty="0" smtClean="0">
                          <a:solidFill>
                            <a:schemeClr val="tx1"/>
                          </a:solidFill>
                          <a:effectLst/>
                          <a:latin typeface="Arial Narrow" panose="020B0606020202030204" pitchFamily="34" charset="0"/>
                          <a:ea typeface="+mn-ea"/>
                          <a:cs typeface="+mn-cs"/>
                        </a:rPr>
                        <a:t>Accueil et conseil du client ou de l’utilisateur. Réception, restitution ou mise à disposition du matériel</a:t>
                      </a:r>
                      <a:endParaRPr kumimoji="0" lang="fr-FR" sz="24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r h="446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Arial Narrow" panose="020B0606020202030204" pitchFamily="34" charset="0"/>
                          <a:ea typeface="ＭＳ Ｐゴシック" charset="0"/>
                        </a:rPr>
                        <a:t>2. </a:t>
                      </a:r>
                      <a:r>
                        <a:rPr lang="fr-FR" sz="1800" b="1" kern="1200" dirty="0" smtClean="0">
                          <a:solidFill>
                            <a:schemeClr val="tx1"/>
                          </a:solidFill>
                          <a:effectLst/>
                          <a:latin typeface="Arial Narrow" panose="020B0606020202030204" pitchFamily="34" charset="0"/>
                          <a:ea typeface="+mn-ea"/>
                          <a:cs typeface="+mn-cs"/>
                        </a:rPr>
                        <a:t>Diagnostic</a:t>
                      </a:r>
                      <a:endParaRPr kumimoji="0" lang="fr-FR" sz="24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CBFD8"/>
                    </a:solidFill>
                  </a:tcPr>
                </a:tc>
              </a:tr>
              <a:tr h="458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Arial Narrow" panose="020B0606020202030204" pitchFamily="34" charset="0"/>
                          <a:ea typeface="ＭＳ Ｐゴシック" charset="0"/>
                        </a:rPr>
                        <a:t>3.</a:t>
                      </a:r>
                      <a:r>
                        <a:rPr kumimoji="0" lang="fr-FR" sz="2400" b="1" i="0" u="none" strike="noStrike" cap="none" normalizeH="0" baseline="0" dirty="0" smtClean="0">
                          <a:ln>
                            <a:noFill/>
                          </a:ln>
                          <a:solidFill>
                            <a:srgbClr val="000000"/>
                          </a:solidFill>
                          <a:effectLst/>
                          <a:latin typeface="Arial Narrow" panose="020B0606020202030204" pitchFamily="34" charset="0"/>
                          <a:ea typeface="ＭＳ Ｐゴシック" charset="0"/>
                        </a:rPr>
                        <a:t> </a:t>
                      </a:r>
                      <a:r>
                        <a:rPr lang="fr-FR" sz="1800" b="1" kern="1200" dirty="0" smtClean="0">
                          <a:solidFill>
                            <a:schemeClr val="tx1"/>
                          </a:solidFill>
                          <a:effectLst/>
                          <a:latin typeface="Arial Narrow" panose="020B0606020202030204" pitchFamily="34" charset="0"/>
                          <a:ea typeface="+mn-ea"/>
                          <a:cs typeface="+mn-cs"/>
                        </a:rPr>
                        <a:t>Intervention – Préparation </a:t>
                      </a:r>
                      <a:endParaRPr kumimoji="0" lang="fr-FR" sz="24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715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Arial Narrow" panose="020B0606020202030204" pitchFamily="34" charset="0"/>
                          <a:ea typeface="ＭＳ Ｐゴシック" charset="0"/>
                        </a:rPr>
                        <a:t>4. </a:t>
                      </a:r>
                      <a:r>
                        <a:rPr lang="fr-FR" sz="1800" b="1" kern="1200" dirty="0" smtClean="0">
                          <a:solidFill>
                            <a:schemeClr val="tx1"/>
                          </a:solidFill>
                          <a:effectLst/>
                          <a:latin typeface="Arial Narrow" panose="020B0606020202030204" pitchFamily="34" charset="0"/>
                          <a:ea typeface="+mn-ea"/>
                          <a:cs typeface="+mn-cs"/>
                        </a:rPr>
                        <a:t>Organisation et gestion des activités de l’après-vente</a:t>
                      </a:r>
                      <a:endParaRPr kumimoji="0" lang="fr-FR" sz="24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r h="446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Arial Narrow" panose="020B0606020202030204" pitchFamily="34" charset="0"/>
                          <a:ea typeface="ＭＳ Ｐゴシック" charset="0"/>
                        </a:rPr>
                        <a:t>5. </a:t>
                      </a:r>
                      <a:r>
                        <a:rPr lang="fr-FR" sz="1800" b="1" kern="1200" dirty="0" smtClean="0">
                          <a:solidFill>
                            <a:schemeClr val="tx1"/>
                          </a:solidFill>
                          <a:effectLst/>
                          <a:latin typeface="Arial Narrow" panose="020B0606020202030204" pitchFamily="34" charset="0"/>
                          <a:ea typeface="+mn-ea"/>
                          <a:cs typeface="+mn-cs"/>
                        </a:rPr>
                        <a:t>Ressources humaines, animation, formation</a:t>
                      </a:r>
                      <a:endParaRPr kumimoji="0" lang="fr-FR" sz="24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r h="446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Arial Narrow" panose="020B0606020202030204" pitchFamily="34" charset="0"/>
                          <a:ea typeface="ＭＳ Ｐゴシック" charset="0"/>
                        </a:rPr>
                        <a:t>6. </a:t>
                      </a:r>
                      <a:r>
                        <a:rPr lang="fr-FR" sz="1800" b="1" kern="1200" dirty="0" smtClean="0">
                          <a:solidFill>
                            <a:schemeClr val="tx1"/>
                          </a:solidFill>
                          <a:effectLst/>
                          <a:latin typeface="Arial Narrow" panose="020B0606020202030204" pitchFamily="34" charset="0"/>
                          <a:ea typeface="+mn-ea"/>
                          <a:cs typeface="+mn-cs"/>
                        </a:rPr>
                        <a:t>Adaptation des matériels</a:t>
                      </a:r>
                      <a:endParaRPr kumimoji="0" lang="fr-FR" sz="24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B3A2C7"/>
                    </a:solidFill>
                  </a:tcPr>
                </a:tc>
              </a:tr>
              <a:tr h="446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Arial Narrow" panose="020B0606020202030204" pitchFamily="34" charset="0"/>
                          <a:ea typeface="ＭＳ Ｐゴシック" charset="0"/>
                        </a:rPr>
                        <a:t>7. </a:t>
                      </a:r>
                      <a:r>
                        <a:rPr lang="fr-FR" sz="1800" b="1" kern="1200" dirty="0" smtClean="0">
                          <a:solidFill>
                            <a:schemeClr val="tx1"/>
                          </a:solidFill>
                          <a:effectLst/>
                          <a:latin typeface="Arial Narrow" panose="020B0606020202030204" pitchFamily="34" charset="0"/>
                          <a:ea typeface="+mn-ea"/>
                          <a:cs typeface="+mn-cs"/>
                        </a:rPr>
                        <a:t>Conseil en agro-technique</a:t>
                      </a:r>
                      <a:endParaRPr kumimoji="0" lang="fr-FR" sz="24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r h="715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Arial Narrow" panose="020B0606020202030204" pitchFamily="34" charset="0"/>
                          <a:ea typeface="ＭＳ Ｐゴシック" charset="0"/>
                        </a:rPr>
                        <a:t>8. </a:t>
                      </a:r>
                      <a:r>
                        <a:rPr lang="fr-FR" sz="1800" b="1" kern="1200" dirty="0" smtClean="0">
                          <a:solidFill>
                            <a:schemeClr val="tx1"/>
                          </a:solidFill>
                          <a:effectLst/>
                          <a:latin typeface="Arial Narrow" panose="020B0606020202030204" pitchFamily="34" charset="0"/>
                          <a:ea typeface="+mn-ea"/>
                          <a:cs typeface="+mn-cs"/>
                        </a:rPr>
                        <a:t>Vente de produits, équipements ou services complémentaires</a:t>
                      </a:r>
                      <a:endParaRPr kumimoji="0" lang="fr-FR" sz="24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bl>
          </a:graphicData>
        </a:graphic>
      </p:graphicFrame>
    </p:spTree>
    <p:extLst>
      <p:ext uri="{BB962C8B-B14F-4D97-AF65-F5344CB8AC3E}">
        <p14:creationId xmlns:p14="http://schemas.microsoft.com/office/powerpoint/2010/main" val="29709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lien avec les autres diplômes</a:t>
            </a:r>
            <a:endParaRPr lang="fr-FR" dirty="0"/>
          </a:p>
        </p:txBody>
      </p:sp>
      <p:graphicFrame>
        <p:nvGraphicFramePr>
          <p:cNvPr id="4" name="Espace réservé du contenu 6"/>
          <p:cNvGraphicFramePr>
            <a:graphicFrameLocks noGrp="1"/>
          </p:cNvGraphicFramePr>
          <p:nvPr>
            <p:extLst/>
          </p:nvPr>
        </p:nvGraphicFramePr>
        <p:xfrm>
          <a:off x="539552" y="855530"/>
          <a:ext cx="3816424" cy="5112568"/>
        </p:xfrm>
        <a:graphic>
          <a:graphicData uri="http://schemas.openxmlformats.org/drawingml/2006/table">
            <a:tbl>
              <a:tblPr/>
              <a:tblGrid>
                <a:gridCol w="3816424"/>
              </a:tblGrid>
              <a:tr h="865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Activités professionnelles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BTS MMCM</a:t>
                      </a:r>
                      <a:endPar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959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1. Effectuer un diagnostic</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CBFD8"/>
                    </a:solidFill>
                  </a:tcPr>
                </a:tc>
              </a:tr>
              <a:tr h="1030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2. Conduire une intervention</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1043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3. Assurer la relation avec un tiers y compris en langue anglaise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r h="1214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4. Participer au fonctionnement du service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5" name="Espace réservé du contenu 6"/>
          <p:cNvGraphicFramePr>
            <a:graphicFrameLocks noGrp="1"/>
          </p:cNvGraphicFramePr>
          <p:nvPr>
            <p:extLst>
              <p:ext uri="{D42A27DB-BD31-4B8C-83A1-F6EECF244321}">
                <p14:modId xmlns:p14="http://schemas.microsoft.com/office/powerpoint/2010/main" val="2977897561"/>
              </p:ext>
            </p:extLst>
          </p:nvPr>
        </p:nvGraphicFramePr>
        <p:xfrm>
          <a:off x="4355976" y="855530"/>
          <a:ext cx="3943350" cy="5112568"/>
        </p:xfrm>
        <a:graphic>
          <a:graphicData uri="http://schemas.openxmlformats.org/drawingml/2006/table">
            <a:tbl>
              <a:tblPr/>
              <a:tblGrid>
                <a:gridCol w="3943350"/>
              </a:tblGrid>
              <a:tr h="865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Activités BTS MV</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Mise en œuvre rentrée 2016</a:t>
                      </a:r>
                      <a:endPar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959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kern="1200" cap="none" normalizeH="0" baseline="0" dirty="0" smtClean="0">
                          <a:ln>
                            <a:noFill/>
                          </a:ln>
                          <a:solidFill>
                            <a:srgbClr val="000000"/>
                          </a:solidFill>
                          <a:effectLst/>
                          <a:latin typeface="Arial Narrow" panose="020B0606020202030204" pitchFamily="34" charset="0"/>
                          <a:ea typeface="ＭＳ Ｐゴシック" charset="0"/>
                          <a:cs typeface="+mn-cs"/>
                        </a:rPr>
                        <a:t>1. Effectuer un diagnostic complexe</a:t>
                      </a:r>
                      <a:endParaRPr kumimoji="0" lang="fr-FR" sz="2000" b="1" i="0" u="none" strike="noStrike" kern="1200" cap="none" normalizeH="0" baseline="0" dirty="0">
                        <a:ln>
                          <a:noFill/>
                        </a:ln>
                        <a:solidFill>
                          <a:srgbClr val="000000"/>
                        </a:solidFill>
                        <a:effectLst/>
                        <a:latin typeface="Arial Narrow" panose="020B0606020202030204" pitchFamily="34" charset="0"/>
                        <a:ea typeface="ＭＳ Ｐゴシック" charset="0"/>
                        <a:cs typeface="+mn-cs"/>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CBFD8"/>
                    </a:solidFill>
                  </a:tcPr>
                </a:tc>
              </a:tr>
              <a:tr h="1030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2. </a:t>
                      </a:r>
                      <a:r>
                        <a:rPr kumimoji="0" lang="fr-FR" sz="2000" b="1" i="0" u="none" strike="noStrike" kern="1200" cap="none" normalizeH="0" baseline="0" dirty="0" smtClean="0">
                          <a:ln>
                            <a:noFill/>
                          </a:ln>
                          <a:solidFill>
                            <a:srgbClr val="000000"/>
                          </a:solidFill>
                          <a:effectLst/>
                          <a:latin typeface="Arial Narrow" panose="020B0606020202030204" pitchFamily="34" charset="0"/>
                          <a:ea typeface="ＭＳ Ｐゴシック" charset="0"/>
                          <a:cs typeface="+mn-cs"/>
                        </a:rPr>
                        <a:t>Réaliser les opérations de maintenance et de réparation complexes</a:t>
                      </a:r>
                      <a:endParaRPr kumimoji="0" lang="fr-FR" sz="2000" b="1" i="0" u="none" strike="noStrike" kern="1200" cap="none" normalizeH="0" baseline="0" dirty="0">
                        <a:ln>
                          <a:noFill/>
                        </a:ln>
                        <a:solidFill>
                          <a:srgbClr val="000000"/>
                        </a:solidFill>
                        <a:effectLst/>
                        <a:latin typeface="Arial Narrow" panose="020B0606020202030204" pitchFamily="34" charset="0"/>
                        <a:ea typeface="ＭＳ Ｐゴシック" charset="0"/>
                        <a:cs typeface="+mn-cs"/>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1043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3. </a:t>
                      </a:r>
                      <a:r>
                        <a:rPr kumimoji="0" lang="fr-FR" sz="2000" b="1" i="0" u="none" strike="noStrike" kern="1200" cap="none" normalizeH="0" baseline="0" dirty="0" smtClean="0">
                          <a:ln>
                            <a:noFill/>
                          </a:ln>
                          <a:solidFill>
                            <a:srgbClr val="000000"/>
                          </a:solidFill>
                          <a:effectLst/>
                          <a:latin typeface="Arial Narrow" panose="020B0606020202030204" pitchFamily="34" charset="0"/>
                          <a:ea typeface="ＭＳ Ｐゴシック" charset="0"/>
                          <a:cs typeface="+mn-cs"/>
                        </a:rPr>
                        <a:t>Organiser les activités de maintenance et de réparation</a:t>
                      </a:r>
                      <a:endParaRPr kumimoji="0" lang="fr-FR" sz="2000" b="1" i="0" u="none" strike="noStrike" kern="1200" cap="none" normalizeH="0" baseline="0" dirty="0">
                        <a:ln>
                          <a:noFill/>
                        </a:ln>
                        <a:solidFill>
                          <a:srgbClr val="000000"/>
                        </a:solidFill>
                        <a:effectLst/>
                        <a:latin typeface="Arial Narrow" panose="020B0606020202030204" pitchFamily="34" charset="0"/>
                        <a:ea typeface="ＭＳ Ｐゴシック" charset="0"/>
                        <a:cs typeface="+mn-cs"/>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1214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4. </a:t>
                      </a:r>
                      <a:r>
                        <a:rPr kumimoji="0" lang="fr-FR" sz="2000" b="1" i="0" u="none" strike="noStrike" kern="1200" cap="none" normalizeH="0" baseline="0" dirty="0" smtClean="0">
                          <a:ln>
                            <a:noFill/>
                          </a:ln>
                          <a:solidFill>
                            <a:srgbClr val="000000"/>
                          </a:solidFill>
                          <a:effectLst/>
                          <a:latin typeface="Arial Narrow" panose="020B0606020202030204" pitchFamily="34" charset="0"/>
                          <a:ea typeface="ＭＳ Ｐゴシック" charset="0"/>
                          <a:cs typeface="+mn-cs"/>
                        </a:rPr>
                        <a:t>Assurer la relation client</a:t>
                      </a:r>
                      <a:endParaRPr kumimoji="0" lang="fr-FR" sz="2000" b="1" i="0" u="none" strike="noStrike" kern="1200" cap="none" normalizeH="0" baseline="0" dirty="0">
                        <a:ln>
                          <a:noFill/>
                        </a:ln>
                        <a:solidFill>
                          <a:srgbClr val="000000"/>
                        </a:solidFill>
                        <a:effectLst/>
                        <a:latin typeface="Arial Narrow" panose="020B0606020202030204" pitchFamily="34" charset="0"/>
                        <a:ea typeface="ＭＳ Ｐゴシック" charset="0"/>
                        <a:cs typeface="+mn-cs"/>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bl>
          </a:graphicData>
        </a:graphic>
      </p:graphicFrame>
    </p:spTree>
    <p:extLst>
      <p:ext uri="{BB962C8B-B14F-4D97-AF65-F5344CB8AC3E}">
        <p14:creationId xmlns:p14="http://schemas.microsoft.com/office/powerpoint/2010/main" val="175245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 </a:t>
            </a:r>
            <a:r>
              <a:rPr lang="fr-FR" dirty="0" err="1" smtClean="0"/>
              <a:t>MAVETPM</a:t>
            </a:r>
            <a:r>
              <a:rPr lang="fr-FR" dirty="0" smtClean="0"/>
              <a:t> au MMCM</a:t>
            </a:r>
            <a:endParaRPr lang="fr-FR" dirty="0"/>
          </a:p>
        </p:txBody>
      </p:sp>
      <p:graphicFrame>
        <p:nvGraphicFramePr>
          <p:cNvPr id="4" name="Espace réservé du contenu 6"/>
          <p:cNvGraphicFramePr>
            <a:graphicFrameLocks noGrp="1"/>
          </p:cNvGraphicFramePr>
          <p:nvPr>
            <p:extLst>
              <p:ext uri="{D42A27DB-BD31-4B8C-83A1-F6EECF244321}">
                <p14:modId xmlns:p14="http://schemas.microsoft.com/office/powerpoint/2010/main" val="3974148138"/>
              </p:ext>
            </p:extLst>
          </p:nvPr>
        </p:nvGraphicFramePr>
        <p:xfrm>
          <a:off x="539552" y="859558"/>
          <a:ext cx="3816424" cy="5112568"/>
        </p:xfrm>
        <a:graphic>
          <a:graphicData uri="http://schemas.openxmlformats.org/drawingml/2006/table">
            <a:tbl>
              <a:tblPr/>
              <a:tblGrid>
                <a:gridCol w="3816424"/>
              </a:tblGrid>
              <a:tr h="865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Activités professionnelles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BTS MMCM</a:t>
                      </a:r>
                      <a:endPar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959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1. Effectuer un diagnostic</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CBFD8"/>
                    </a:solidFill>
                  </a:tcPr>
                </a:tc>
              </a:tr>
              <a:tr h="1030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2. Conduire une intervention</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1043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3. Assurer la relation avec un tiers y compris en langue anglaise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r h="1214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4. Participer au fonctionnement du service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5" name="Espace réservé du contenu 6"/>
          <p:cNvGraphicFramePr>
            <a:graphicFrameLocks noGrp="1"/>
          </p:cNvGraphicFramePr>
          <p:nvPr>
            <p:extLst>
              <p:ext uri="{D42A27DB-BD31-4B8C-83A1-F6EECF244321}">
                <p14:modId xmlns:p14="http://schemas.microsoft.com/office/powerpoint/2010/main" val="1001439692"/>
              </p:ext>
            </p:extLst>
          </p:nvPr>
        </p:nvGraphicFramePr>
        <p:xfrm>
          <a:off x="4283968" y="859559"/>
          <a:ext cx="3816424" cy="5112569"/>
        </p:xfrm>
        <a:graphic>
          <a:graphicData uri="http://schemas.openxmlformats.org/drawingml/2006/table">
            <a:tbl>
              <a:tblPr/>
              <a:tblGrid>
                <a:gridCol w="3816424"/>
              </a:tblGrid>
              <a:tr h="8696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Fonctions (activités) extraites du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Narrow" panose="020B0606020202030204" pitchFamily="34" charset="0"/>
                          <a:ea typeface="ＭＳ Ｐゴシック" charset="0"/>
                        </a:rPr>
                        <a:t>référentiel de 1999</a:t>
                      </a:r>
                      <a:endParaRPr kumimoji="0" lang="fr-FR" sz="1800" b="1" i="0" u="none" strike="noStrike" cap="none" normalizeH="0" baseline="0" dirty="0">
                        <a:ln>
                          <a:noFill/>
                        </a:ln>
                        <a:solidFill>
                          <a:srgbClr val="FFFFFF"/>
                        </a:solidFill>
                        <a:effectLst/>
                        <a:latin typeface="Arial Narrow" panose="020B0606020202030204" pitchFamily="34"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608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1. Diagnostic</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CBFD8"/>
                    </a:solidFill>
                  </a:tcPr>
                </a:tc>
              </a:tr>
              <a:tr h="653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2. Intervention</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9BAE3"/>
                    </a:solidFill>
                  </a:tcPr>
                </a:tc>
              </a:tr>
              <a:tr h="6620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3. Expertise et conseil</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85000"/>
                      </a:schemeClr>
                    </a:solidFill>
                  </a:tcPr>
                </a:tc>
              </a:tr>
              <a:tr h="6620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4. Gestion de maintenance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85000"/>
                      </a:schemeClr>
                    </a:solidFill>
                  </a:tcPr>
                </a:tc>
              </a:tr>
              <a:tr h="828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5. Organisation, gestion du service</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92D050"/>
                    </a:solidFill>
                  </a:tcPr>
                </a:tc>
              </a:tr>
              <a:tr h="828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Narrow" panose="020B0606020202030204" pitchFamily="34" charset="0"/>
                          <a:ea typeface="ＭＳ Ｐゴシック" charset="0"/>
                        </a:rPr>
                        <a:t>6. Ressources humaines et formation</a:t>
                      </a:r>
                      <a:endParaRPr kumimoji="0" lang="fr-FR" sz="2000" b="1" i="0" u="none" strike="noStrike" cap="none" normalizeH="0" baseline="0" dirty="0">
                        <a:ln>
                          <a:noFill/>
                        </a:ln>
                        <a:solidFill>
                          <a:srgbClr val="000000"/>
                        </a:solidFill>
                        <a:effectLst/>
                        <a:latin typeface="Arial Narrow" panose="020B0606020202030204" pitchFamily="34" charset="0"/>
                        <a:ea typeface="ＭＳ Ｐゴシック" charset="0"/>
                      </a:endParaRPr>
                    </a:p>
                  </a:txBody>
                  <a:tcPr marL="91426" marR="91426" marT="45696" marB="4569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823767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référentiel</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105611910"/>
              </p:ext>
            </p:extLst>
          </p:nvPr>
        </p:nvGraphicFramePr>
        <p:xfrm>
          <a:off x="247704" y="690010"/>
          <a:ext cx="8686747" cy="6172200"/>
        </p:xfrm>
        <a:graphic>
          <a:graphicData uri="http://schemas.openxmlformats.org/drawingml/2006/table">
            <a:tbl>
              <a:tblPr firstRow="1" bandRow="1">
                <a:tableStyleId>{5C22544A-7EE6-4342-B048-85BDC9FD1C3A}</a:tableStyleId>
              </a:tblPr>
              <a:tblGrid>
                <a:gridCol w="1959821"/>
                <a:gridCol w="683313"/>
                <a:gridCol w="6043613"/>
              </a:tblGrid>
              <a:tr h="449388">
                <a:tc>
                  <a:txBody>
                    <a:bodyPr/>
                    <a:lstStyle/>
                    <a:p>
                      <a:r>
                        <a:rPr lang="fr-FR" sz="2400" dirty="0" smtClean="0"/>
                        <a:t>Activités</a:t>
                      </a:r>
                      <a:endParaRPr lang="fr-FR" sz="2400" dirty="0"/>
                    </a:p>
                  </a:txBody>
                  <a:tcPr/>
                </a:tc>
                <a:tc gridSpan="2">
                  <a:txBody>
                    <a:bodyPr/>
                    <a:lstStyle/>
                    <a:p>
                      <a:r>
                        <a:rPr lang="fr-FR" sz="2400" dirty="0" smtClean="0"/>
                        <a:t>Tâches professionnelles</a:t>
                      </a:r>
                      <a:endParaRPr lang="fr-FR" sz="2400" dirty="0"/>
                    </a:p>
                  </a:txBody>
                  <a:tcPr/>
                </a:tc>
                <a:tc hMerge="1">
                  <a:txBody>
                    <a:bodyPr/>
                    <a:lstStyle/>
                    <a:p>
                      <a:endParaRPr lang="fr-FR" sz="2400" dirty="0"/>
                    </a:p>
                  </a:txBody>
                  <a:tcPr/>
                </a:tc>
              </a:tr>
              <a:tr h="370840">
                <a:tc rowSpan="6">
                  <a:txBody>
                    <a:bodyPr/>
                    <a:lstStyle/>
                    <a:p>
                      <a:pPr marL="0" indent="1588" algn="ctr">
                        <a:spcBef>
                          <a:spcPts val="140"/>
                        </a:spcBef>
                        <a:spcAft>
                          <a:spcPts val="0"/>
                        </a:spcAft>
                      </a:pPr>
                      <a:r>
                        <a:rPr lang="fr-FR" sz="1400" kern="50" dirty="0" smtClean="0">
                          <a:solidFill>
                            <a:srgbClr val="00000A"/>
                          </a:solidFill>
                          <a:effectLst/>
                          <a:latin typeface="Arial" panose="020B0604020202020204" pitchFamily="34" charset="0"/>
                          <a:ea typeface="Arial Unicode MS" panose="020B0604020202020204" pitchFamily="34" charset="-128"/>
                          <a:cs typeface="Mangal"/>
                        </a:rPr>
                        <a:t>A1</a:t>
                      </a:r>
                    </a:p>
                    <a:p>
                      <a:pPr marL="0" indent="1588" algn="ctr">
                        <a:spcBef>
                          <a:spcPts val="140"/>
                        </a:spcBef>
                        <a:spcAft>
                          <a:spcPts val="0"/>
                        </a:spcAft>
                      </a:pPr>
                      <a:r>
                        <a:rPr lang="fr-FR" sz="1400" kern="50" dirty="0" smtClean="0">
                          <a:solidFill>
                            <a:srgbClr val="00000A"/>
                          </a:solidFill>
                          <a:effectLst/>
                          <a:latin typeface="Arial" panose="020B0604020202020204" pitchFamily="34" charset="0"/>
                          <a:ea typeface="Arial Unicode MS" panose="020B0604020202020204" pitchFamily="34" charset="-128"/>
                          <a:cs typeface="Mangal"/>
                        </a:rPr>
                        <a:t>Effectuer </a:t>
                      </a:r>
                      <a:r>
                        <a:rPr lang="fr-FR" sz="1400" kern="50" dirty="0">
                          <a:solidFill>
                            <a:srgbClr val="00000A"/>
                          </a:solidFill>
                          <a:effectLst/>
                          <a:latin typeface="Arial" panose="020B0604020202020204" pitchFamily="34" charset="0"/>
                          <a:ea typeface="Arial Unicode MS" panose="020B0604020202020204" pitchFamily="34" charset="-128"/>
                          <a:cs typeface="Mangal"/>
                        </a:rPr>
                        <a:t>un diagnostic </a:t>
                      </a:r>
                      <a:endParaRPr lang="fr-FR" sz="14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solidFill>
                      <a:srgbClr val="EAE8EA"/>
                    </a:solidFill>
                  </a:tcPr>
                </a:tc>
                <a:tc>
                  <a:txBody>
                    <a:bodyPr/>
                    <a:lstStyle/>
                    <a:p>
                      <a:pPr marL="0" indent="1588" algn="ctr">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A1-T1</a:t>
                      </a:r>
                      <a:endParaRPr lang="fr-FR" sz="14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c>
                  <a:txBody>
                    <a:bodyPr/>
                    <a:lstStyle/>
                    <a:p>
                      <a:pPr marL="0" indent="1588">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Confirmer le dysfonctionnement énoncé par le client.</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a:spcBef>
                          <a:spcPts val="140"/>
                        </a:spcBef>
                        <a:spcAft>
                          <a:spcPts val="0"/>
                        </a:spcAft>
                        <a:tabLst/>
                      </a:pPr>
                      <a:r>
                        <a:rPr lang="fr-FR" sz="1400" b="1" kern="50" dirty="0">
                          <a:solidFill>
                            <a:srgbClr val="00000A"/>
                          </a:solidFill>
                          <a:effectLst/>
                          <a:latin typeface="Arial" panose="020B0604020202020204" pitchFamily="34" charset="0"/>
                          <a:ea typeface="Arial Unicode MS" panose="020B0604020202020204" pitchFamily="34" charset="-128"/>
                          <a:cs typeface="Mangal"/>
                        </a:rPr>
                        <a:t>A1-T2</a:t>
                      </a:r>
                      <a:endParaRPr lang="fr-FR" sz="14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c>
                  <a:txBody>
                    <a:bodyPr/>
                    <a:lstStyle/>
                    <a:p>
                      <a:pPr marL="0" indent="1588">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Recenser les informations techniques nécessaires au diagnostic.</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A1-T3</a:t>
                      </a:r>
                      <a:endParaRPr lang="fr-FR" sz="14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c>
                  <a:txBody>
                    <a:bodyPr/>
                    <a:lstStyle/>
                    <a:p>
                      <a:pPr marL="0" indent="9525">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Réaliser les tests et mesures en regard des procédures constructeur / fournisseur / entreprise.</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A1-T4</a:t>
                      </a:r>
                    </a:p>
                  </a:txBody>
                  <a:tcPr marL="68580" marR="68580" marT="0" marB="0" anchor="ctr"/>
                </a:tc>
                <a:tc>
                  <a:txBody>
                    <a:bodyPr/>
                    <a:lstStyle/>
                    <a:p>
                      <a:pPr marL="0" indent="1588">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Analyser le système en dysfonctionnement et interpréter les contrôles et mesures.</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A1-T5</a:t>
                      </a:r>
                    </a:p>
                  </a:txBody>
                  <a:tcPr marL="68580" marR="68580" marT="0" marB="0" anchor="ctr"/>
                </a:tc>
                <a:tc>
                  <a:txBody>
                    <a:bodyPr/>
                    <a:lstStyle/>
                    <a:p>
                      <a:pPr marL="0" indent="0">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Compléter, si nécessaire, le diagnostic avec l’aide d’une assistance technique ou tout interlocuteur compétent.</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A1-T6</a:t>
                      </a:r>
                    </a:p>
                  </a:txBody>
                  <a:tcPr marL="68580" marR="68580" marT="0" marB="0" anchor="ctr"/>
                </a:tc>
                <a:tc>
                  <a:txBody>
                    <a:bodyPr/>
                    <a:lstStyle/>
                    <a:p>
                      <a:pPr marL="0" indent="1588">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Établir et transmettre le devis.</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rowSpan="3">
                  <a:txBody>
                    <a:bodyPr/>
                    <a:lstStyle/>
                    <a:p>
                      <a:pPr marL="0" indent="1588" algn="ctr">
                        <a:spcBef>
                          <a:spcPts val="140"/>
                        </a:spcBef>
                        <a:spcAft>
                          <a:spcPts val="0"/>
                        </a:spcAft>
                      </a:pPr>
                      <a:r>
                        <a:rPr lang="fr-FR" sz="1400" kern="50" dirty="0" smtClean="0">
                          <a:solidFill>
                            <a:srgbClr val="00000A"/>
                          </a:solidFill>
                          <a:effectLst/>
                          <a:latin typeface="Arial" panose="020B0604020202020204" pitchFamily="34" charset="0"/>
                          <a:ea typeface="Arial Unicode MS" panose="020B0604020202020204" pitchFamily="34" charset="-128"/>
                          <a:cs typeface="Mangal"/>
                        </a:rPr>
                        <a:t>A2</a:t>
                      </a:r>
                    </a:p>
                    <a:p>
                      <a:pPr marL="0" indent="1588" algn="ctr">
                        <a:spcBef>
                          <a:spcPts val="140"/>
                        </a:spcBef>
                        <a:spcAft>
                          <a:spcPts val="0"/>
                        </a:spcAft>
                      </a:pPr>
                      <a:r>
                        <a:rPr lang="fr-FR" sz="1400" kern="50" dirty="0" smtClean="0">
                          <a:solidFill>
                            <a:srgbClr val="00000A"/>
                          </a:solidFill>
                          <a:effectLst/>
                          <a:latin typeface="Arial" panose="020B0604020202020204" pitchFamily="34" charset="0"/>
                          <a:ea typeface="Arial Unicode MS" panose="020B0604020202020204" pitchFamily="34" charset="-128"/>
                          <a:cs typeface="Mangal"/>
                        </a:rPr>
                        <a:t>Conduire </a:t>
                      </a:r>
                      <a:r>
                        <a:rPr lang="fr-FR" sz="1400" kern="50" dirty="0">
                          <a:solidFill>
                            <a:srgbClr val="00000A"/>
                          </a:solidFill>
                          <a:effectLst/>
                          <a:latin typeface="Arial" panose="020B0604020202020204" pitchFamily="34" charset="0"/>
                          <a:ea typeface="Arial Unicode MS" panose="020B0604020202020204" pitchFamily="34" charset="-128"/>
                          <a:cs typeface="Mangal"/>
                        </a:rPr>
                        <a:t>une intervention</a:t>
                      </a:r>
                      <a:endParaRPr lang="fr-FR" sz="14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A2-T1</a:t>
                      </a:r>
                    </a:p>
                  </a:txBody>
                  <a:tcPr marL="68580" marR="68580" marT="0" marB="0" anchor="ctr"/>
                </a:tc>
                <a:tc>
                  <a:txBody>
                    <a:bodyPr/>
                    <a:lstStyle/>
                    <a:p>
                      <a:pPr marL="0" indent="9525">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Organiser l’intervention.</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A2-T2</a:t>
                      </a:r>
                    </a:p>
                  </a:txBody>
                  <a:tcPr marL="68580" marR="68580" marT="0" marB="0" anchor="ctr"/>
                </a:tc>
                <a:tc>
                  <a:txBody>
                    <a:bodyPr/>
                    <a:lstStyle/>
                    <a:p>
                      <a:pPr indent="1905">
                        <a:spcAft>
                          <a:spcPts val="0"/>
                        </a:spcAft>
                      </a:pPr>
                      <a:r>
                        <a:rPr lang="fr-FR" sz="1300" kern="800" dirty="0">
                          <a:effectLst/>
                          <a:latin typeface="Arial" panose="020B0604020202020204" pitchFamily="34" charset="0"/>
                          <a:ea typeface="Arial Unicode MS" panose="020B0604020202020204" pitchFamily="34" charset="-128"/>
                          <a:cs typeface="Tahoma" panose="020B0604030504040204" pitchFamily="34" charset="0"/>
                        </a:rPr>
                        <a:t>Effectuer la maintenance préventive et corrective.</a:t>
                      </a:r>
                      <a:endParaRPr lang="fr-FR" sz="13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A2-T3</a:t>
                      </a:r>
                    </a:p>
                  </a:txBody>
                  <a:tcPr marL="68580" marR="68580" marT="0" marB="0" anchor="ctr"/>
                </a:tc>
                <a:tc>
                  <a:txBody>
                    <a:bodyPr/>
                    <a:lstStyle/>
                    <a:p>
                      <a:pPr marL="0" indent="3175">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Réaliser des opérations spécifiques (par exemple : contrôles règlementaires ou procéduraux, mises en service).</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rowSpan="3">
                  <a:txBody>
                    <a:bodyPr/>
                    <a:lstStyle/>
                    <a:p>
                      <a:pPr marL="0" indent="1588" algn="ctr">
                        <a:spcBef>
                          <a:spcPts val="140"/>
                        </a:spcBef>
                        <a:spcAft>
                          <a:spcPts val="0"/>
                        </a:spcAft>
                      </a:pPr>
                      <a:r>
                        <a:rPr lang="fr-FR" sz="1400" kern="50" dirty="0" smtClean="0">
                          <a:solidFill>
                            <a:srgbClr val="00000A"/>
                          </a:solidFill>
                          <a:effectLst/>
                          <a:latin typeface="Arial" panose="020B0604020202020204" pitchFamily="34" charset="0"/>
                          <a:ea typeface="Arial Unicode MS" panose="020B0604020202020204" pitchFamily="34" charset="-128"/>
                          <a:cs typeface="Mangal"/>
                        </a:rPr>
                        <a:t>A3</a:t>
                      </a:r>
                    </a:p>
                    <a:p>
                      <a:pPr marL="0" indent="1588" algn="ctr">
                        <a:spcBef>
                          <a:spcPts val="140"/>
                        </a:spcBef>
                        <a:spcAft>
                          <a:spcPts val="0"/>
                        </a:spcAft>
                      </a:pPr>
                      <a:r>
                        <a:rPr lang="fr-FR" sz="1400" kern="50" dirty="0" smtClean="0">
                          <a:solidFill>
                            <a:srgbClr val="00000A"/>
                          </a:solidFill>
                          <a:effectLst/>
                          <a:latin typeface="Arial" panose="020B0604020202020204" pitchFamily="34" charset="0"/>
                          <a:ea typeface="Arial Unicode MS" panose="020B0604020202020204" pitchFamily="34" charset="-128"/>
                          <a:cs typeface="Mangal"/>
                        </a:rPr>
                        <a:t>Assurer </a:t>
                      </a:r>
                      <a:r>
                        <a:rPr lang="fr-FR" sz="1400" kern="50" dirty="0">
                          <a:solidFill>
                            <a:srgbClr val="00000A"/>
                          </a:solidFill>
                          <a:effectLst/>
                          <a:latin typeface="Arial" panose="020B0604020202020204" pitchFamily="34" charset="0"/>
                          <a:ea typeface="Arial Unicode MS" panose="020B0604020202020204" pitchFamily="34" charset="-128"/>
                          <a:cs typeface="Mangal"/>
                        </a:rPr>
                        <a:t>la relation avec un tiers y compris en langue anglaise</a:t>
                      </a:r>
                      <a:endParaRPr lang="fr-FR" sz="14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solidFill>
                      <a:srgbClr val="EAE8EA"/>
                    </a:solidFill>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A3-T1</a:t>
                      </a:r>
                    </a:p>
                  </a:txBody>
                  <a:tcPr marL="68580" marR="68580" marT="0" marB="0" anchor="ctr"/>
                </a:tc>
                <a:tc>
                  <a:txBody>
                    <a:bodyPr/>
                    <a:lstStyle/>
                    <a:p>
                      <a:pPr marL="0" indent="9525">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Communiquer avec le client.</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A3-T2</a:t>
                      </a:r>
                    </a:p>
                  </a:txBody>
                  <a:tcPr marL="68580" marR="68580" marT="0" marB="0" anchor="ctr"/>
                </a:tc>
                <a:tc>
                  <a:txBody>
                    <a:bodyPr/>
                    <a:lstStyle/>
                    <a:p>
                      <a:pPr marL="0" indent="1588">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Communiquer avec la hiérarchie.</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A3-T3</a:t>
                      </a:r>
                    </a:p>
                  </a:txBody>
                  <a:tcPr marL="68580" marR="68580" marT="0" marB="0" anchor="ctr"/>
                </a:tc>
                <a:tc>
                  <a:txBody>
                    <a:bodyPr/>
                    <a:lstStyle/>
                    <a:p>
                      <a:pPr marL="0" indent="1588">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Communiquer avec les autres interlocuteurs (par exemple : services de l'entreprise, support technique des constructeurs, expert en assurance).</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rowSpan="3">
                  <a:txBody>
                    <a:bodyPr/>
                    <a:lstStyle/>
                    <a:p>
                      <a:pPr marL="0" indent="9525" algn="ctr">
                        <a:spcBef>
                          <a:spcPts val="140"/>
                        </a:spcBef>
                        <a:spcAft>
                          <a:spcPts val="0"/>
                        </a:spcAft>
                        <a:tabLst/>
                      </a:pPr>
                      <a:r>
                        <a:rPr lang="fr-FR" sz="1400" kern="50" dirty="0" smtClean="0">
                          <a:solidFill>
                            <a:srgbClr val="00000A"/>
                          </a:solidFill>
                          <a:effectLst/>
                          <a:latin typeface="Arial" panose="020B0604020202020204" pitchFamily="34" charset="0"/>
                          <a:ea typeface="Arial Unicode MS" panose="020B0604020202020204" pitchFamily="34" charset="-128"/>
                          <a:cs typeface="Mangal"/>
                        </a:rPr>
                        <a:t>A4</a:t>
                      </a:r>
                    </a:p>
                    <a:p>
                      <a:pPr marL="0" indent="9525" algn="ctr">
                        <a:spcBef>
                          <a:spcPts val="140"/>
                        </a:spcBef>
                        <a:spcAft>
                          <a:spcPts val="0"/>
                        </a:spcAft>
                        <a:tabLst/>
                      </a:pPr>
                      <a:r>
                        <a:rPr lang="fr-FR" sz="1400" kern="50" dirty="0" smtClean="0">
                          <a:solidFill>
                            <a:srgbClr val="00000A"/>
                          </a:solidFill>
                          <a:effectLst/>
                          <a:latin typeface="Arial" panose="020B0604020202020204" pitchFamily="34" charset="0"/>
                          <a:ea typeface="Arial Unicode MS" panose="020B0604020202020204" pitchFamily="34" charset="-128"/>
                          <a:cs typeface="Mangal"/>
                        </a:rPr>
                        <a:t>Participer </a:t>
                      </a:r>
                      <a:r>
                        <a:rPr lang="fr-FR" sz="1400" kern="50" dirty="0">
                          <a:solidFill>
                            <a:srgbClr val="00000A"/>
                          </a:solidFill>
                          <a:effectLst/>
                          <a:latin typeface="Arial" panose="020B0604020202020204" pitchFamily="34" charset="0"/>
                          <a:ea typeface="Arial Unicode MS" panose="020B0604020202020204" pitchFamily="34" charset="-128"/>
                          <a:cs typeface="Mangal"/>
                        </a:rPr>
                        <a:t>au fonctionnement du service</a:t>
                      </a:r>
                      <a:endParaRPr lang="fr-FR" sz="14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A4-T1</a:t>
                      </a:r>
                    </a:p>
                  </a:txBody>
                  <a:tcPr marL="68580" marR="68580" marT="0" marB="0" anchor="ctr"/>
                </a:tc>
                <a:tc>
                  <a:txBody>
                    <a:bodyPr/>
                    <a:lstStyle/>
                    <a:p>
                      <a:pPr marL="0" indent="11113">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Contribuer à la politique hygiène, qualité, sécurité et environnement (</a:t>
                      </a:r>
                      <a:r>
                        <a:rPr lang="fr-FR" sz="1300" kern="50" dirty="0" err="1">
                          <a:solidFill>
                            <a:srgbClr val="00000A"/>
                          </a:solidFill>
                          <a:effectLst/>
                          <a:latin typeface="Arial" panose="020B0604020202020204" pitchFamily="34" charset="0"/>
                          <a:ea typeface="Arial Unicode MS" panose="020B0604020202020204" pitchFamily="34" charset="-128"/>
                          <a:cs typeface="Mangal"/>
                        </a:rPr>
                        <a:t>HQSE</a:t>
                      </a:r>
                      <a:r>
                        <a:rPr lang="fr-FR" sz="1300" kern="50" dirty="0">
                          <a:solidFill>
                            <a:srgbClr val="00000A"/>
                          </a:solidFill>
                          <a:effectLst/>
                          <a:latin typeface="Arial" panose="020B0604020202020204" pitchFamily="34" charset="0"/>
                          <a:ea typeface="Arial Unicode MS" panose="020B0604020202020204" pitchFamily="34" charset="-128"/>
                          <a:cs typeface="Mangal"/>
                        </a:rPr>
                        <a:t>).</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A4-T2</a:t>
                      </a:r>
                    </a:p>
                  </a:txBody>
                  <a:tcPr marL="68580" marR="68580" marT="0" marB="0" anchor="ctr"/>
                </a:tc>
                <a:tc>
                  <a:txBody>
                    <a:bodyPr/>
                    <a:lstStyle/>
                    <a:p>
                      <a:pPr marL="0" indent="1588">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Prendre en compte les aspects économiques, juridiques et organisationnels de l’entreprise dans le déroulement des activités.</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r h="370840">
                <a:tc vMerge="1">
                  <a:txBody>
                    <a:bodyPr/>
                    <a:lstStyle/>
                    <a:p>
                      <a:endParaRPr lang="fr-FR"/>
                    </a:p>
                  </a:txBody>
                  <a:tcPr/>
                </a:tc>
                <a:tc>
                  <a:txBody>
                    <a:bodyPr/>
                    <a:lstStyle/>
                    <a:p>
                      <a:pPr marL="0" indent="1588" algn="ctr" defTabSz="914400" rtl="0" eaLnBrk="1" latinLnBrk="0" hangingPunct="1">
                        <a:spcBef>
                          <a:spcPts val="140"/>
                        </a:spcBef>
                        <a:spcAft>
                          <a:spcPts val="0"/>
                        </a:spcAft>
                      </a:pPr>
                      <a:r>
                        <a:rPr lang="fr-FR" sz="1400" b="1" kern="50" dirty="0">
                          <a:solidFill>
                            <a:srgbClr val="00000A"/>
                          </a:solidFill>
                          <a:effectLst/>
                          <a:latin typeface="Arial" panose="020B0604020202020204" pitchFamily="34" charset="0"/>
                          <a:ea typeface="Arial Unicode MS" panose="020B0604020202020204" pitchFamily="34" charset="-128"/>
                          <a:cs typeface="Mangal"/>
                        </a:rPr>
                        <a:t>A4-T3</a:t>
                      </a:r>
                    </a:p>
                  </a:txBody>
                  <a:tcPr marL="68580" marR="68580" marT="0" marB="0" anchor="ctr"/>
                </a:tc>
                <a:tc>
                  <a:txBody>
                    <a:bodyPr/>
                    <a:lstStyle/>
                    <a:p>
                      <a:pPr marL="0" indent="1588">
                        <a:spcBef>
                          <a:spcPts val="300"/>
                        </a:spcBef>
                        <a:spcAft>
                          <a:spcPts val="300"/>
                        </a:spcAft>
                      </a:pPr>
                      <a:r>
                        <a:rPr lang="fr-FR" sz="1300" kern="50" dirty="0">
                          <a:solidFill>
                            <a:srgbClr val="00000A"/>
                          </a:solidFill>
                          <a:effectLst/>
                          <a:latin typeface="Arial" panose="020B0604020202020204" pitchFamily="34" charset="0"/>
                          <a:ea typeface="Arial Unicode MS" panose="020B0604020202020204" pitchFamily="34" charset="-128"/>
                          <a:cs typeface="Mangal"/>
                        </a:rPr>
                        <a:t>Développer une expertise technique spécifique.</a:t>
                      </a:r>
                      <a:endParaRPr lang="fr-FR" sz="1300" kern="50" dirty="0">
                        <a:solidFill>
                          <a:srgbClr val="00000A"/>
                        </a:solidFill>
                        <a:effectLst/>
                        <a:latin typeface="Calibri" panose="020F0502020204030204" pitchFamily="34" charset="0"/>
                        <a:ea typeface="Arial Unicode MS" panose="020B0604020202020204" pitchFamily="34" charset="-128"/>
                        <a:cs typeface="Mangal"/>
                      </a:endParaRPr>
                    </a:p>
                  </a:txBody>
                  <a:tcPr marL="68580" marR="68580" marT="0" marB="0" anchor="ctr"/>
                </a:tc>
              </a:tr>
            </a:tbl>
          </a:graphicData>
        </a:graphic>
      </p:graphicFrame>
    </p:spTree>
    <p:extLst>
      <p:ext uri="{BB962C8B-B14F-4D97-AF65-F5344CB8AC3E}">
        <p14:creationId xmlns:p14="http://schemas.microsoft.com/office/powerpoint/2010/main" val="3667317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référentiel</a:t>
            </a:r>
          </a:p>
        </p:txBody>
      </p:sp>
      <p:sp>
        <p:nvSpPr>
          <p:cNvPr id="5" name="Espace réservé du contenu 4"/>
          <p:cNvSpPr>
            <a:spLocks noGrp="1"/>
          </p:cNvSpPr>
          <p:nvPr>
            <p:ph sz="half" idx="1"/>
          </p:nvPr>
        </p:nvSpPr>
        <p:spPr>
          <a:xfrm>
            <a:off x="322162" y="706736"/>
            <a:ext cx="3657600" cy="3889904"/>
          </a:xfrm>
        </p:spPr>
        <p:txBody>
          <a:bodyPr/>
          <a:lstStyle/>
          <a:p>
            <a:r>
              <a:rPr lang="fr-FR" dirty="0"/>
              <a:t>Les </a:t>
            </a:r>
            <a:r>
              <a:rPr lang="fr-FR" dirty="0" smtClean="0"/>
              <a:t>activités</a:t>
            </a:r>
            <a:endParaRPr lang="fr-FR" dirty="0"/>
          </a:p>
        </p:txBody>
      </p:sp>
      <p:pic>
        <p:nvPicPr>
          <p:cNvPr id="7" name="Image 6"/>
          <p:cNvPicPr>
            <a:picLocks noChangeAspect="1"/>
          </p:cNvPicPr>
          <p:nvPr/>
        </p:nvPicPr>
        <p:blipFill rotWithShape="1">
          <a:blip r:embed="rId3"/>
          <a:srcRect l="7530" t="17215" r="9064" b="36404"/>
          <a:stretch/>
        </p:blipFill>
        <p:spPr>
          <a:xfrm>
            <a:off x="0" y="1428750"/>
            <a:ext cx="9018148" cy="3343275"/>
          </a:xfrm>
          <a:prstGeom prst="rect">
            <a:avLst/>
          </a:prstGeom>
        </p:spPr>
      </p:pic>
    </p:spTree>
    <p:extLst>
      <p:ext uri="{BB962C8B-B14F-4D97-AF65-F5344CB8AC3E}">
        <p14:creationId xmlns:p14="http://schemas.microsoft.com/office/powerpoint/2010/main" val="1976805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322162" y="706736"/>
            <a:ext cx="3657600" cy="3889904"/>
          </a:xfrm>
        </p:spPr>
        <p:txBody>
          <a:bodyPr/>
          <a:lstStyle/>
          <a:p>
            <a:r>
              <a:rPr lang="fr-FR" dirty="0"/>
              <a:t>Les compétences</a:t>
            </a:r>
          </a:p>
        </p:txBody>
      </p:sp>
      <p:sp>
        <p:nvSpPr>
          <p:cNvPr id="6" name="Espace réservé du contenu 5"/>
          <p:cNvSpPr>
            <a:spLocks noGrp="1"/>
          </p:cNvSpPr>
          <p:nvPr>
            <p:ph sz="half" idx="2"/>
          </p:nvPr>
        </p:nvSpPr>
        <p:spPr/>
        <p:txBody>
          <a:bodyPr/>
          <a:lstStyle/>
          <a:p>
            <a:endParaRPr lang="fr-FR"/>
          </a:p>
        </p:txBody>
      </p:sp>
      <p:sp>
        <p:nvSpPr>
          <p:cNvPr id="4" name="Titre 3"/>
          <p:cNvSpPr>
            <a:spLocks noGrp="1"/>
          </p:cNvSpPr>
          <p:nvPr>
            <p:ph type="title"/>
          </p:nvPr>
        </p:nvSpPr>
        <p:spPr/>
        <p:txBody>
          <a:bodyPr/>
          <a:lstStyle/>
          <a:p>
            <a:r>
              <a:rPr lang="fr-FR" dirty="0" smtClean="0"/>
              <a:t>Le référentiel</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4192047399"/>
              </p:ext>
            </p:extLst>
          </p:nvPr>
        </p:nvGraphicFramePr>
        <p:xfrm>
          <a:off x="553318" y="1039170"/>
          <a:ext cx="7704857" cy="4789225"/>
        </p:xfrm>
        <a:graphic>
          <a:graphicData uri="http://schemas.openxmlformats.org/drawingml/2006/table">
            <a:tbl>
              <a:tblPr firstRow="1" firstCol="1" bandRow="1">
                <a:tableStyleId>{5C22544A-7EE6-4342-B048-85BDC9FD1C3A}</a:tableStyleId>
              </a:tblPr>
              <a:tblGrid>
                <a:gridCol w="1910312"/>
                <a:gridCol w="1604664"/>
                <a:gridCol w="4189881"/>
              </a:tblGrid>
              <a:tr h="59361">
                <a:tc gridSpan="3">
                  <a:txBody>
                    <a:bodyPr/>
                    <a:lstStyle/>
                    <a:p>
                      <a:pPr algn="ctr">
                        <a:spcAft>
                          <a:spcPts val="0"/>
                        </a:spcAft>
                      </a:pPr>
                      <a:endParaRPr lang="fr-FR" sz="1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noFill/>
                  </a:tcPr>
                </a:tc>
                <a:tc hMerge="1">
                  <a:txBody>
                    <a:bodyPr/>
                    <a:lstStyle/>
                    <a:p>
                      <a:pPr algn="ctr">
                        <a:spcBef>
                          <a:spcPts val="200"/>
                        </a:spcBef>
                        <a:spcAft>
                          <a:spcPts val="200"/>
                        </a:spcAft>
                      </a:pPr>
                      <a:endParaRPr lang="fr-FR" sz="1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noFill/>
                  </a:tcPr>
                </a:tc>
                <a:tc hMerge="1">
                  <a:txBody>
                    <a:bodyPr/>
                    <a:lstStyle/>
                    <a:p>
                      <a:pPr>
                        <a:spcBef>
                          <a:spcPts val="200"/>
                        </a:spcBef>
                        <a:spcAft>
                          <a:spcPts val="200"/>
                        </a:spcAft>
                        <a:tabLst>
                          <a:tab pos="4758690" algn="l"/>
                        </a:tabLst>
                      </a:pPr>
                      <a:endParaRPr lang="fr-FR" sz="1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noFill/>
                  </a:tcPr>
                </a:tc>
              </a:tr>
              <a:tr h="347393">
                <a:tc rowSpan="2">
                  <a:txBody>
                    <a:bodyPr/>
                    <a:lstStyle/>
                    <a:p>
                      <a:pPr algn="ctr">
                        <a:spcAft>
                          <a:spcPts val="0"/>
                        </a:spcAft>
                      </a:pPr>
                      <a:r>
                        <a:rPr lang="fr-FR" sz="1600" kern="800" dirty="0">
                          <a:effectLst/>
                        </a:rPr>
                        <a:t>C1</a:t>
                      </a:r>
                      <a:endParaRPr lang="fr-FR" sz="2400" kern="800" dirty="0">
                        <a:effectLst/>
                      </a:endParaRPr>
                    </a:p>
                    <a:p>
                      <a:pPr algn="ctr">
                        <a:spcAft>
                          <a:spcPts val="0"/>
                        </a:spcAft>
                      </a:pPr>
                      <a:r>
                        <a:rPr lang="fr-FR" sz="1600" kern="800" dirty="0">
                          <a:effectLst/>
                        </a:rPr>
                        <a:t>Communiquer</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lgn="ctr">
                        <a:spcBef>
                          <a:spcPts val="200"/>
                        </a:spcBef>
                        <a:spcAft>
                          <a:spcPts val="200"/>
                        </a:spcAft>
                      </a:pPr>
                      <a:r>
                        <a:rPr lang="fr-FR" sz="1600" kern="800" dirty="0">
                          <a:effectLst/>
                        </a:rPr>
                        <a:t>C1.1</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tabLst>
                          <a:tab pos="4758690" algn="l"/>
                        </a:tabLst>
                      </a:pPr>
                      <a:r>
                        <a:rPr lang="fr-FR" sz="1600" kern="800" dirty="0">
                          <a:effectLst/>
                        </a:rPr>
                        <a:t>S’informer</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vMerge="1">
                  <a:txBody>
                    <a:bodyPr/>
                    <a:lstStyle/>
                    <a:p>
                      <a:endParaRPr lang="fr-FR"/>
                    </a:p>
                  </a:txBody>
                  <a:tcPr/>
                </a:tc>
                <a:tc>
                  <a:txBody>
                    <a:bodyPr/>
                    <a:lstStyle/>
                    <a:p>
                      <a:pPr algn="ctr">
                        <a:spcBef>
                          <a:spcPts val="200"/>
                        </a:spcBef>
                        <a:spcAft>
                          <a:spcPts val="200"/>
                        </a:spcAft>
                      </a:pPr>
                      <a:r>
                        <a:rPr lang="fr-FR" sz="1600" kern="800">
                          <a:effectLst/>
                        </a:rPr>
                        <a:t>C1.2</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dirty="0">
                          <a:effectLst/>
                        </a:rPr>
                        <a:t>Échanger en interne et en externe avec un tiers y compris en langue anglaise</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rowSpan="4">
                  <a:txBody>
                    <a:bodyPr/>
                    <a:lstStyle/>
                    <a:p>
                      <a:pPr algn="ctr">
                        <a:spcAft>
                          <a:spcPts val="0"/>
                        </a:spcAft>
                      </a:pPr>
                      <a:r>
                        <a:rPr lang="fr-FR" sz="1600" kern="800" dirty="0">
                          <a:effectLst/>
                        </a:rPr>
                        <a:t>C2</a:t>
                      </a:r>
                      <a:endParaRPr lang="fr-FR" sz="2400" kern="800" dirty="0">
                        <a:effectLst/>
                      </a:endParaRPr>
                    </a:p>
                    <a:p>
                      <a:pPr algn="ctr">
                        <a:spcAft>
                          <a:spcPts val="0"/>
                        </a:spcAft>
                      </a:pPr>
                      <a:r>
                        <a:rPr lang="fr-FR" sz="1600" kern="800" dirty="0">
                          <a:effectLst/>
                        </a:rPr>
                        <a:t>Analyser-Diagnostiquer</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lgn="ctr">
                        <a:spcBef>
                          <a:spcPts val="200"/>
                        </a:spcBef>
                        <a:spcAft>
                          <a:spcPts val="200"/>
                        </a:spcAft>
                      </a:pPr>
                      <a:r>
                        <a:rPr lang="fr-FR" sz="1600" kern="800">
                          <a:effectLst/>
                        </a:rPr>
                        <a:t>C2.1</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dirty="0">
                          <a:effectLst/>
                        </a:rPr>
                        <a:t>Décrire un système technique</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vMerge="1">
                  <a:txBody>
                    <a:bodyPr/>
                    <a:lstStyle/>
                    <a:p>
                      <a:endParaRPr lang="fr-FR"/>
                    </a:p>
                  </a:txBody>
                  <a:tcPr/>
                </a:tc>
                <a:tc>
                  <a:txBody>
                    <a:bodyPr/>
                    <a:lstStyle/>
                    <a:p>
                      <a:pPr algn="ctr">
                        <a:spcBef>
                          <a:spcPts val="200"/>
                        </a:spcBef>
                        <a:spcAft>
                          <a:spcPts val="200"/>
                        </a:spcAft>
                      </a:pPr>
                      <a:r>
                        <a:rPr lang="fr-FR" sz="1600" kern="800" dirty="0">
                          <a:effectLst/>
                        </a:rPr>
                        <a:t>C2.2</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tabLst>
                          <a:tab pos="4758690" algn="l"/>
                        </a:tabLst>
                      </a:pPr>
                      <a:r>
                        <a:rPr lang="fr-FR" sz="1600" kern="800">
                          <a:effectLst/>
                        </a:rPr>
                        <a:t>Caractériser les grandeurs physiques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vMerge="1">
                  <a:txBody>
                    <a:bodyPr/>
                    <a:lstStyle/>
                    <a:p>
                      <a:endParaRPr lang="fr-FR"/>
                    </a:p>
                  </a:txBody>
                  <a:tcPr/>
                </a:tc>
                <a:tc>
                  <a:txBody>
                    <a:bodyPr/>
                    <a:lstStyle/>
                    <a:p>
                      <a:pPr algn="ctr">
                        <a:spcBef>
                          <a:spcPts val="200"/>
                        </a:spcBef>
                        <a:spcAft>
                          <a:spcPts val="200"/>
                        </a:spcAft>
                      </a:pPr>
                      <a:r>
                        <a:rPr lang="fr-FR" sz="1600" kern="800">
                          <a:effectLst/>
                        </a:rPr>
                        <a:t>C2.3</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dirty="0">
                          <a:effectLst/>
                        </a:rPr>
                        <a:t>Caractériser les performances</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vMerge="1">
                  <a:txBody>
                    <a:bodyPr/>
                    <a:lstStyle/>
                    <a:p>
                      <a:endParaRPr lang="fr-FR"/>
                    </a:p>
                  </a:txBody>
                  <a:tcPr/>
                </a:tc>
                <a:tc>
                  <a:txBody>
                    <a:bodyPr/>
                    <a:lstStyle/>
                    <a:p>
                      <a:pPr algn="ctr">
                        <a:spcBef>
                          <a:spcPts val="200"/>
                        </a:spcBef>
                        <a:spcAft>
                          <a:spcPts val="200"/>
                        </a:spcAft>
                      </a:pPr>
                      <a:r>
                        <a:rPr lang="fr-FR" sz="1600" kern="800">
                          <a:effectLst/>
                        </a:rPr>
                        <a:t>C2.4</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a:effectLst/>
                        </a:rPr>
                        <a:t>Identifier la défaillance</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426831">
                <a:tc>
                  <a:txBody>
                    <a:bodyPr/>
                    <a:lstStyle/>
                    <a:p>
                      <a:pPr algn="ctr">
                        <a:spcAft>
                          <a:spcPts val="0"/>
                        </a:spcAft>
                      </a:pPr>
                      <a:r>
                        <a:rPr lang="fr-FR" sz="1600" kern="800">
                          <a:effectLst/>
                        </a:rPr>
                        <a:t>C3</a:t>
                      </a:r>
                      <a:endParaRPr lang="fr-FR" sz="2400" kern="800">
                        <a:effectLst/>
                      </a:endParaRPr>
                    </a:p>
                    <a:p>
                      <a:pPr algn="ctr">
                        <a:spcAft>
                          <a:spcPts val="0"/>
                        </a:spcAft>
                      </a:pPr>
                      <a:r>
                        <a:rPr lang="fr-FR" sz="1600" kern="800">
                          <a:effectLst/>
                        </a:rPr>
                        <a:t>Proposer</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lgn="ctr">
                        <a:spcBef>
                          <a:spcPts val="200"/>
                        </a:spcBef>
                        <a:spcAft>
                          <a:spcPts val="200"/>
                        </a:spcAft>
                      </a:pPr>
                      <a:r>
                        <a:rPr lang="fr-FR" sz="1600" kern="800" dirty="0">
                          <a:effectLst/>
                        </a:rPr>
                        <a:t>C3.1</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a:effectLst/>
                        </a:rPr>
                        <a:t>Définir des solutions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rowSpan="2">
                  <a:txBody>
                    <a:bodyPr/>
                    <a:lstStyle/>
                    <a:p>
                      <a:pPr algn="ctr">
                        <a:spcAft>
                          <a:spcPts val="0"/>
                        </a:spcAft>
                      </a:pPr>
                      <a:r>
                        <a:rPr lang="fr-FR" sz="1600" kern="800">
                          <a:effectLst/>
                        </a:rPr>
                        <a:t>C4</a:t>
                      </a:r>
                      <a:endParaRPr lang="fr-FR" sz="2400" kern="800">
                        <a:effectLst/>
                      </a:endParaRPr>
                    </a:p>
                    <a:p>
                      <a:pPr algn="ctr">
                        <a:spcAft>
                          <a:spcPts val="0"/>
                        </a:spcAft>
                      </a:pPr>
                      <a:r>
                        <a:rPr lang="fr-FR" sz="1600" kern="800">
                          <a:effectLst/>
                        </a:rPr>
                        <a:t>Organiser</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lgn="ctr">
                        <a:spcBef>
                          <a:spcPts val="200"/>
                        </a:spcBef>
                        <a:spcAft>
                          <a:spcPts val="200"/>
                        </a:spcAft>
                      </a:pPr>
                      <a:r>
                        <a:rPr lang="fr-FR" sz="1600" kern="800">
                          <a:effectLst/>
                        </a:rPr>
                        <a:t>C4.1</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dirty="0">
                          <a:effectLst/>
                        </a:rPr>
                        <a:t>Gérer les postes de travail</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vMerge="1">
                  <a:txBody>
                    <a:bodyPr/>
                    <a:lstStyle/>
                    <a:p>
                      <a:endParaRPr lang="fr-FR"/>
                    </a:p>
                  </a:txBody>
                  <a:tcPr/>
                </a:tc>
                <a:tc>
                  <a:txBody>
                    <a:bodyPr/>
                    <a:lstStyle/>
                    <a:p>
                      <a:pPr algn="ctr">
                        <a:spcBef>
                          <a:spcPts val="200"/>
                        </a:spcBef>
                        <a:spcAft>
                          <a:spcPts val="200"/>
                        </a:spcAft>
                      </a:pPr>
                      <a:r>
                        <a:rPr lang="fr-FR" sz="1600" kern="800">
                          <a:effectLst/>
                        </a:rPr>
                        <a:t>C4.2</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a:effectLst/>
                        </a:rPr>
                        <a:t>Planifier et gérer des opérations</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rowSpan="3">
                  <a:txBody>
                    <a:bodyPr/>
                    <a:lstStyle/>
                    <a:p>
                      <a:pPr algn="ctr">
                        <a:spcAft>
                          <a:spcPts val="0"/>
                        </a:spcAft>
                      </a:pPr>
                      <a:r>
                        <a:rPr lang="fr-FR" sz="1600" kern="800" dirty="0">
                          <a:effectLst/>
                        </a:rPr>
                        <a:t>C5</a:t>
                      </a:r>
                      <a:endParaRPr lang="fr-FR" sz="2400" kern="800" dirty="0">
                        <a:effectLst/>
                      </a:endParaRPr>
                    </a:p>
                    <a:p>
                      <a:pPr algn="ctr">
                        <a:spcAft>
                          <a:spcPts val="0"/>
                        </a:spcAft>
                      </a:pPr>
                      <a:r>
                        <a:rPr lang="fr-FR" sz="1600" kern="800" dirty="0">
                          <a:effectLst/>
                        </a:rPr>
                        <a:t>Réaliser</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lgn="ctr">
                        <a:spcBef>
                          <a:spcPts val="200"/>
                        </a:spcBef>
                        <a:spcAft>
                          <a:spcPts val="200"/>
                        </a:spcAft>
                      </a:pPr>
                      <a:r>
                        <a:rPr lang="fr-FR" sz="1600" kern="800">
                          <a:effectLst/>
                        </a:rPr>
                        <a:t>C5.1</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tabLst>
                          <a:tab pos="4758690" algn="l"/>
                        </a:tabLst>
                      </a:pPr>
                      <a:r>
                        <a:rPr lang="fr-FR" sz="1600" kern="800">
                          <a:effectLst/>
                        </a:rPr>
                        <a:t>Mettre en œuvre un matériel, des outils de mesure ou de diagnostic, une procédure</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vMerge="1">
                  <a:txBody>
                    <a:bodyPr/>
                    <a:lstStyle/>
                    <a:p>
                      <a:endParaRPr lang="fr-FR"/>
                    </a:p>
                  </a:txBody>
                  <a:tcPr/>
                </a:tc>
                <a:tc>
                  <a:txBody>
                    <a:bodyPr/>
                    <a:lstStyle/>
                    <a:p>
                      <a:pPr algn="ctr">
                        <a:spcBef>
                          <a:spcPts val="200"/>
                        </a:spcBef>
                        <a:spcAft>
                          <a:spcPts val="200"/>
                        </a:spcAft>
                      </a:pPr>
                      <a:r>
                        <a:rPr lang="fr-FR" sz="1600" kern="800">
                          <a:effectLst/>
                        </a:rPr>
                        <a:t>C5.2</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dirty="0">
                          <a:effectLst/>
                        </a:rPr>
                        <a:t>Remettre en conformité. Régler, calibrer, adapter, paramétrer</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r h="347393">
                <a:tc vMerge="1">
                  <a:txBody>
                    <a:bodyPr/>
                    <a:lstStyle/>
                    <a:p>
                      <a:endParaRPr lang="fr-FR"/>
                    </a:p>
                  </a:txBody>
                  <a:tcPr/>
                </a:tc>
                <a:tc>
                  <a:txBody>
                    <a:bodyPr/>
                    <a:lstStyle/>
                    <a:p>
                      <a:pPr algn="ctr">
                        <a:spcBef>
                          <a:spcPts val="200"/>
                        </a:spcBef>
                        <a:spcAft>
                          <a:spcPts val="200"/>
                        </a:spcAft>
                      </a:pPr>
                      <a:r>
                        <a:rPr lang="fr-FR" sz="1600" kern="800">
                          <a:effectLst/>
                        </a:rPr>
                        <a:t>C5.3</a:t>
                      </a:r>
                      <a:endParaRPr lang="fr-FR" sz="2400" kern="80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c>
                  <a:txBody>
                    <a:bodyPr/>
                    <a:lstStyle/>
                    <a:p>
                      <a:pPr>
                        <a:spcBef>
                          <a:spcPts val="200"/>
                        </a:spcBef>
                        <a:spcAft>
                          <a:spcPts val="200"/>
                        </a:spcAft>
                      </a:pPr>
                      <a:r>
                        <a:rPr lang="fr-FR" sz="1600" kern="800" dirty="0">
                          <a:effectLst/>
                        </a:rPr>
                        <a:t>Réaliser un document professionnel</a:t>
                      </a:r>
                      <a:endParaRPr lang="fr-FR" sz="2400" kern="800" dirty="0">
                        <a:effectLst/>
                        <a:latin typeface="Times New Roman" panose="02020603050405020304" pitchFamily="18" charset="0"/>
                        <a:ea typeface="Arial Unicode MS" panose="020B0604020202020204" pitchFamily="34" charset="-128"/>
                        <a:cs typeface="Tahoma" panose="020B0604030504040204" pitchFamily="34" charset="0"/>
                      </a:endParaRPr>
                    </a:p>
                  </a:txBody>
                  <a:tcPr marL="64025" marR="64025" marT="0" marB="0" anchor="ctr"/>
                </a:tc>
              </a:tr>
            </a:tbl>
          </a:graphicData>
        </a:graphic>
      </p:graphicFrame>
    </p:spTree>
    <p:extLst>
      <p:ext uri="{BB962C8B-B14F-4D97-AF65-F5344CB8AC3E}">
        <p14:creationId xmlns:p14="http://schemas.microsoft.com/office/powerpoint/2010/main" val="1781374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A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4236</TotalTime>
  <Words>2662</Words>
  <Application>Microsoft Office PowerPoint</Application>
  <PresentationFormat>Affichage à l'écran (4:3)</PresentationFormat>
  <Paragraphs>998</Paragraphs>
  <Slides>23</Slides>
  <Notes>21</Notes>
  <HiddenSlides>1</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2</vt:i4>
      </vt:variant>
      <vt:variant>
        <vt:lpstr>Titres des diapositives</vt:lpstr>
      </vt:variant>
      <vt:variant>
        <vt:i4>23</vt:i4>
      </vt:variant>
    </vt:vector>
  </HeadingPairs>
  <TitlesOfParts>
    <vt:vector size="38" baseType="lpstr">
      <vt:lpstr>Arial Unicode MS</vt:lpstr>
      <vt:lpstr>ＭＳ Ｐゴシック</vt:lpstr>
      <vt:lpstr>Arial</vt:lpstr>
      <vt:lpstr>Arial Narrow</vt:lpstr>
      <vt:lpstr>Calibri</vt:lpstr>
      <vt:lpstr>Lucida Grande</vt:lpstr>
      <vt:lpstr>Mangal</vt:lpstr>
      <vt:lpstr>Rockwell</vt:lpstr>
      <vt:lpstr>Tahoma</vt:lpstr>
      <vt:lpstr>Times New Roman</vt:lpstr>
      <vt:lpstr>Wingdings</vt:lpstr>
      <vt:lpstr>Avantage</vt:lpstr>
      <vt:lpstr>1_Avantage</vt:lpstr>
      <vt:lpstr>Feuille de calcul binaire</vt:lpstr>
      <vt:lpstr>Feuille de calcul</vt:lpstr>
      <vt:lpstr>Présentation PowerPoint</vt:lpstr>
      <vt:lpstr>Présentation PowerPoint</vt:lpstr>
      <vt:lpstr>En lien avec les autres diplômes</vt:lpstr>
      <vt:lpstr>En lien avec les autres diplômes</vt:lpstr>
      <vt:lpstr>En lien avec les autres diplômes</vt:lpstr>
      <vt:lpstr>Du MAVETPM au MMCM</vt:lpstr>
      <vt:lpstr>Le référentiel</vt:lpstr>
      <vt:lpstr>Le référentiel</vt:lpstr>
      <vt:lpstr>Le référentiel</vt:lpstr>
      <vt:lpstr>Le référentiel</vt:lpstr>
      <vt:lpstr>Le référentiel</vt:lpstr>
      <vt:lpstr>Le référentiel</vt:lpstr>
      <vt:lpstr>Le référentiel</vt:lpstr>
      <vt:lpstr>Le référentiel</vt:lpstr>
      <vt:lpstr>Le référentiel</vt:lpstr>
      <vt:lpstr>Le référentiel</vt:lpstr>
      <vt:lpstr>Le référentiel</vt:lpstr>
      <vt:lpstr>Le référentiel</vt:lpstr>
      <vt:lpstr>Le référentiel</vt:lpstr>
      <vt:lpstr>Le référentiel</vt:lpstr>
      <vt:lpstr>Tuilage en académie</vt:lpstr>
      <vt:lpstr>Présentation PowerPoint</vt:lpstr>
      <vt:lpstr>Merci à chacun-e  de votre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dc:creator>
  <cp:lastModifiedBy>Jean-Luc Massey</cp:lastModifiedBy>
  <cp:revision>489</cp:revision>
  <cp:lastPrinted>2016-12-12T15:39:05Z</cp:lastPrinted>
  <dcterms:created xsi:type="dcterms:W3CDTF">2016-11-23T17:04:32Z</dcterms:created>
  <dcterms:modified xsi:type="dcterms:W3CDTF">2017-03-22T06:49:49Z</dcterms:modified>
</cp:coreProperties>
</file>