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456" r:id="rId4"/>
    <p:sldId id="454" r:id="rId5"/>
    <p:sldId id="451" r:id="rId6"/>
    <p:sldId id="455" r:id="rId7"/>
    <p:sldId id="457" r:id="rId8"/>
    <p:sldId id="459" r:id="rId9"/>
    <p:sldId id="462" r:id="rId10"/>
    <p:sldId id="458" r:id="rId11"/>
    <p:sldId id="444" r:id="rId12"/>
    <p:sldId id="445" r:id="rId13"/>
    <p:sldId id="446" r:id="rId14"/>
    <p:sldId id="447" r:id="rId15"/>
    <p:sldId id="448" r:id="rId16"/>
    <p:sldId id="441" r:id="rId17"/>
    <p:sldId id="438" r:id="rId18"/>
    <p:sldId id="440" r:id="rId19"/>
    <p:sldId id="449" r:id="rId20"/>
    <p:sldId id="443" r:id="rId21"/>
    <p:sldId id="460" r:id="rId22"/>
    <p:sldId id="461" r:id="rId23"/>
    <p:sldId id="450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e Costa" initials="UdM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9533"/>
    <a:srgbClr val="FF6600"/>
    <a:srgbClr val="4696C0"/>
    <a:srgbClr val="0088FE"/>
    <a:srgbClr val="003366"/>
    <a:srgbClr val="336699"/>
    <a:srgbClr val="FDA24A"/>
    <a:srgbClr val="79DAC5"/>
    <a:srgbClr val="A3CCFF"/>
    <a:srgbClr val="7A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5" autoAdjust="0"/>
    <p:restoredTop sz="50000" autoAdjust="0"/>
  </p:normalViewPr>
  <p:slideViewPr>
    <p:cSldViewPr snapToGrid="0" snapToObjects="1">
      <p:cViewPr varScale="1">
        <p:scale>
          <a:sx n="66" d="100"/>
          <a:sy n="66" d="100"/>
        </p:scale>
        <p:origin x="405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7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scalecosta\Documents\PASCALE\IGEN\GROUPE%20STI\Filie&#768;res%20Pascale%20COSTA\Ve&#769;hicules%20Mate&#769;riels\Mate&#769;riel\BTS%20MAVETPM\statistique\1703%20st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scalecosta\Documents\PASCALE\IGEN\GROUPE%20STI\Filie&#768;res%20Pascale%20COSTA\Ve&#769;hicules%20Mate&#769;riels\Mate&#769;riel\BTS%20MAVETPM\statistique\1703%20st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scalecosta\Documents\PASCALE\IGEN\GROUPE%20STI\Filie&#768;res%20Pascale%20COSTA\Ve&#769;hicules%20Mate&#769;riels\Mate&#769;riel\BTS%20MAVETPM\statistique\Bilan%20BTS%20MAVETM%202015-200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scalecosta\Documents\PASCALE\IGEN\GROUPE%20STI\Filie&#768;res%20Pascale%20COSTA\Ve&#769;hicules%20Mate&#769;riels\Mate&#769;riel\BTS%20MAVETPM\statistique\Bilan%20BTS%20MAVETM%202015-200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scalecosta\Documents\PASCALE\IGEN\GROUPE%20STI\Filie&#768;res%20Pascale%20COSTA\Ve&#769;hicules%20Mate&#769;riels\Mate&#769;riel\BTS%20MAVETPM\statistique\Bilan%20BTS%20MAVETM%202015-200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953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33669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8514348246102799"/>
                  <c:y val="0.123046919457479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Bac Pro</a:t>
                    </a:r>
                  </a:p>
                  <a:p>
                    <a:r>
                      <a:rPr lang="it-IT" baseline="0" dirty="0" err="1" smtClean="0"/>
                      <a:t>Apprentis</a:t>
                    </a:r>
                    <a:endParaRPr lang="it-IT" baseline="0" dirty="0" smtClean="0"/>
                  </a:p>
                  <a:p>
                    <a:fld id="{690811B2-2C64-4D4B-82FB-C0B36AEF768C}" type="VALUE">
                      <a:rPr lang="it-IT" baseline="0" smtClean="0"/>
                      <a:pPr/>
                      <a:t>[VALEUR]</a:t>
                    </a:fld>
                    <a:endParaRPr lang="it-IT" baseline="0" dirty="0" smtClean="0"/>
                  </a:p>
                  <a:p>
                    <a:fld id="{5686D46A-3774-A44E-AB52-C105C6910491}" type="PERCENTAGE">
                      <a:rPr lang="it-IT" baseline="0" smtClean="0"/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741858504394"/>
                      <c:h val="0.33515268578043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it-IT" dirty="0" smtClean="0"/>
                      <a:t>Bac Pro</a:t>
                    </a:r>
                  </a:p>
                  <a:p>
                    <a:r>
                      <a:rPr lang="it-IT" baseline="0" dirty="0" err="1" smtClean="0"/>
                      <a:t>Scolaires</a:t>
                    </a:r>
                    <a:endParaRPr lang="it-IT" baseline="0" dirty="0" smtClean="0"/>
                  </a:p>
                  <a:p>
                    <a:fld id="{D9A2801C-C12E-F14F-8881-FC3C5C66DF8C}" type="VALUE">
                      <a:rPr lang="it-IT" baseline="0" smtClean="0"/>
                      <a:pPr/>
                      <a:t>[VALEUR]</a:t>
                    </a:fld>
                    <a:endParaRPr lang="it-IT" baseline="0" dirty="0" smtClean="0"/>
                  </a:p>
                  <a:p>
                    <a:fld id="{FDF3BDB8-5DE8-4E46-9D73-4AEF61DBEBF0}" type="PERCENTAGE">
                      <a:rPr lang="it-IT" baseline="0" smtClean="0"/>
                      <a:pPr/>
                      <a:t>[POURCENTAGE]</a:t>
                    </a:fld>
                    <a:endParaRPr lang="fr-FR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B4FF231-EC0E-5043-9E0B-BD1785C6B7F9}" type="CATEGORYNAME">
                      <a:rPr lang="en-US" smtClean="0"/>
                      <a:pPr/>
                      <a:t>[NOM DE CATÉGORIE]</a:t>
                    </a:fld>
                    <a:endParaRPr lang="en-US" baseline="0" smtClean="0"/>
                  </a:p>
                  <a:p>
                    <a:fld id="{B938C808-68AA-5F4F-BC81-791F9C4C200E}" type="VALUE">
                      <a:rPr lang="en-US" baseline="0" smtClean="0"/>
                      <a:pPr/>
                      <a:t>[VALEUR]</a:t>
                    </a:fld>
                    <a:endParaRPr lang="en-US" baseline="0" dirty="0" smtClean="0"/>
                  </a:p>
                  <a:p>
                    <a:r>
                      <a:rPr lang="en-US" baseline="0" smtClean="0"/>
                      <a:t> </a:t>
                    </a:r>
                    <a:fld id="{4D6041F6-3FCA-7F40-9437-641BC39DE72B}" type="PERCENTAGE">
                      <a:rPr lang="en-US" baseline="0"/>
                      <a:pPr/>
                      <a:t>[POURCENTAGE]</a:t>
                    </a:fld>
                    <a:endParaRPr lang="en-US" baseline="0" smtClean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'répartition 1ere année BTS 2015'!$A$3:$A$5</c:f>
              <c:strCache>
                <c:ptCount val="3"/>
                <c:pt idx="0">
                  <c:v>3ème année BAC PRO en 3 ans (statut apprenti)</c:v>
                </c:pt>
                <c:pt idx="1">
                  <c:v>3ème année BAC PRO (statut scolaire)</c:v>
                </c:pt>
                <c:pt idx="2">
                  <c:v>Autre </c:v>
                </c:pt>
              </c:strCache>
            </c:strRef>
          </c:cat>
          <c:val>
            <c:numRef>
              <c:f>'répartition 1ere année BTS 2015'!$B$3:$B$5</c:f>
              <c:numCache>
                <c:formatCode>General</c:formatCode>
                <c:ptCount val="3"/>
                <c:pt idx="0">
                  <c:v>23</c:v>
                </c:pt>
                <c:pt idx="1">
                  <c:v>72</c:v>
                </c:pt>
                <c:pt idx="2">
                  <c:v>17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  <a:latin typeface="Calibri" charset="0"/>
          <a:ea typeface="Calibri" charset="0"/>
          <a:cs typeface="Calibri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696C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88FE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1BTS </a:t>
                    </a:r>
                  </a:p>
                  <a:p>
                    <a:r>
                      <a:rPr lang="en-US" baseline="0" dirty="0" smtClean="0"/>
                      <a:t>6</a:t>
                    </a:r>
                  </a:p>
                  <a:p>
                    <a:r>
                      <a:rPr lang="en-US" baseline="0" dirty="0" smtClean="0"/>
                      <a:t> </a:t>
                    </a:r>
                    <a:fld id="{618ADED1-547B-2C4D-8E42-EA8EF3915E70}" type="PERCENTAGE">
                      <a:rPr lang="en-US" baseline="0" smtClean="0"/>
                      <a:pPr/>
                      <a:t>[POURCENTAGE]</a:t>
                    </a:fld>
                    <a:endParaRPr lang="en-US" baseline="0" dirty="0" smtClean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70175634295713"/>
                  <c:y val="-0.235249708369787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Bac Pro</a:t>
                    </a:r>
                  </a:p>
                  <a:p>
                    <a:fld id="{E3A83971-82F2-A945-859D-EEFABB3E6200}" type="VALUE">
                      <a:rPr lang="en-US" baseline="0" smtClean="0"/>
                      <a:pPr/>
                      <a:t>[VALEUR]</a:t>
                    </a:fld>
                    <a:r>
                      <a:rPr lang="en-US" baseline="0" dirty="0" smtClean="0"/>
                      <a:t> </a:t>
                    </a:r>
                  </a:p>
                  <a:p>
                    <a:fld id="{4B3B3808-7244-E74E-BB44-948B458D2A03}" type="PERCENTAGE">
                      <a:rPr lang="en-US" baseline="0" smtClean="0"/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dirty="0" err="1" smtClean="0"/>
                      <a:t>Bac</a:t>
                    </a:r>
                    <a:r>
                      <a:rPr lang="en-US" baseline="0" dirty="0" smtClean="0"/>
                      <a:t> GT</a:t>
                    </a:r>
                  </a:p>
                  <a:p>
                    <a:fld id="{8312B050-32C7-EA40-8515-4CE1693B891D}" type="VALUE">
                      <a:rPr lang="en-US" baseline="0" smtClean="0"/>
                      <a:pPr/>
                      <a:t>[VALEUR]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 </a:t>
                    </a:r>
                    <a:fld id="{729853FA-F3C6-0747-B017-7F9DF7CE43AA}" type="PERCENTAGE">
                      <a:rPr lang="en-US" baseline="0" smtClean="0"/>
                      <a:pPr/>
                      <a:t>[POURCENTAGE]</a:t>
                    </a:fld>
                    <a:endParaRPr lang="en-US" baseline="0" dirty="0" smtClean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5.5971347331583501E-2"/>
                  <c:y val="9.8693132108486403E-2"/>
                </c:manualLayout>
              </c:layout>
              <c:tx>
                <c:rich>
                  <a:bodyPr/>
                  <a:lstStyle/>
                  <a:p>
                    <a:fld id="{A9FD63C2-BC31-E34B-98C1-7139B7B41629}" type="CATEGORYNAME">
                      <a:rPr lang="en-US" smtClean="0"/>
                      <a:pPr/>
                      <a:t>[NOM DE CATÉGORIE]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 </a:t>
                    </a:r>
                    <a:fld id="{6BFEB606-D32B-F44A-97B0-D8738DB4A7CA}" type="VALUE">
                      <a:rPr lang="en-US" baseline="0" smtClean="0"/>
                      <a:pPr/>
                      <a:t>[VALEUR]</a:t>
                    </a:fld>
                    <a:r>
                      <a:rPr lang="en-US" baseline="0" dirty="0" smtClean="0"/>
                      <a:t> </a:t>
                    </a:r>
                  </a:p>
                  <a:p>
                    <a:r>
                      <a:rPr lang="en-US" baseline="0" dirty="0" smtClean="0"/>
                      <a:t> </a:t>
                    </a:r>
                    <a:fld id="{E6F16D0F-34EB-2A49-B9CD-2FEF0F42A935}" type="PERCENTAGE">
                      <a:rPr lang="en-US" baseline="0" smtClean="0"/>
                      <a:pPr/>
                      <a:t>[POURCENTAGE]</a:t>
                    </a:fld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'répartition 1ere année BTS 2015'!$A$29:$A$32</c:f>
              <c:strCache>
                <c:ptCount val="4"/>
                <c:pt idx="0">
                  <c:v>1BTS2  </c:v>
                </c:pt>
                <c:pt idx="1">
                  <c:v>BAC PRO 3 ANS : TERMINALE PRO</c:v>
                </c:pt>
                <c:pt idx="2">
                  <c:v>T-STI2D-STL-STMG-S</c:v>
                </c:pt>
                <c:pt idx="3">
                  <c:v>Autre</c:v>
                </c:pt>
              </c:strCache>
            </c:strRef>
          </c:cat>
          <c:val>
            <c:numRef>
              <c:f>'répartition 1ere année BTS 2015'!$B$29:$B$32</c:f>
              <c:numCache>
                <c:formatCode>General</c:formatCode>
                <c:ptCount val="4"/>
                <c:pt idx="0">
                  <c:v>6</c:v>
                </c:pt>
                <c:pt idx="1">
                  <c:v>53</c:v>
                </c:pt>
                <c:pt idx="2">
                  <c:v>11</c:v>
                </c:pt>
                <c:pt idx="3">
                  <c:v>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  <a:latin typeface="Calibri" charset="0"/>
          <a:ea typeface="Calibri" charset="0"/>
          <a:cs typeface="Calibri" charset="0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3669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A3CCFF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0.113311176442615"/>
                  <c:y val="-0.178678576519834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BTS!$Z$1:$AB$1</c:f>
              <c:strCache>
                <c:ptCount val="3"/>
                <c:pt idx="0">
                  <c:v>Scolaires</c:v>
                </c:pt>
                <c:pt idx="1">
                  <c:v>Apprentis</c:v>
                </c:pt>
                <c:pt idx="2">
                  <c:v>Autres</c:v>
                </c:pt>
              </c:strCache>
            </c:strRef>
          </c:cat>
          <c:val>
            <c:numRef>
              <c:f>BTS!$Z$2:$AB$2</c:f>
              <c:numCache>
                <c:formatCode>General</c:formatCode>
                <c:ptCount val="3"/>
                <c:pt idx="0">
                  <c:v>55</c:v>
                </c:pt>
                <c:pt idx="1">
                  <c:v>108</c:v>
                </c:pt>
                <c:pt idx="2">
                  <c:v>36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336699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(BTS!$D$1,BTS!$G$1,BTS!$J$1,BTS!$M$1,BTS!$P$1,BTS!$S$1,BTS!$V$1)</c:f>
              <c:numCache>
                <c:formatCode>General</c:formatCode>
                <c:ptCount val="7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2006</c:v>
                </c:pt>
              </c:numCache>
            </c:numRef>
          </c:cat>
          <c:val>
            <c:numRef>
              <c:f>(BTS!$D$2,BTS!$G$2,BTS!$J$2,BTS!$M$2,BTS!$P$2,BTS!$S$2,BTS!$V$2)</c:f>
              <c:numCache>
                <c:formatCode>0%</c:formatCode>
                <c:ptCount val="7"/>
                <c:pt idx="0">
                  <c:v>0.542713567839196</c:v>
                </c:pt>
                <c:pt idx="1">
                  <c:v>0.65098039215686299</c:v>
                </c:pt>
                <c:pt idx="2">
                  <c:v>0.69711538461538403</c:v>
                </c:pt>
                <c:pt idx="3">
                  <c:v>0.74850299401197595</c:v>
                </c:pt>
                <c:pt idx="4">
                  <c:v>0.66917293233082698</c:v>
                </c:pt>
                <c:pt idx="5">
                  <c:v>0.80882352941176505</c:v>
                </c:pt>
                <c:pt idx="6">
                  <c:v>0.58333333333333304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1644597152"/>
        <c:axId val="-1644590624"/>
      </c:barChart>
      <c:catAx>
        <c:axId val="-164459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fr-FR"/>
          </a:p>
        </c:txPr>
        <c:crossAx val="-1644590624"/>
        <c:crosses val="autoZero"/>
        <c:auto val="1"/>
        <c:lblAlgn val="ctr"/>
        <c:lblOffset val="100"/>
        <c:noMultiLvlLbl val="0"/>
      </c:catAx>
      <c:valAx>
        <c:axId val="-16445906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64459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(BTS!$B$1,BTS!$E$1,BTS!$H$1,BTS!$K$1,BTS!$N$1,BTS!$Q$1,BTS!$T$1)</c:f>
              <c:numCache>
                <c:formatCode>General</c:formatCode>
                <c:ptCount val="7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2006</c:v>
                </c:pt>
              </c:numCache>
            </c:numRef>
          </c:cat>
          <c:val>
            <c:numRef>
              <c:f>(BTS!$B$2,BTS!$E$2,BTS!$H$2,BTS!$K$2,BTS!$N$2,BTS!$Q$2,BTS!$T$2)</c:f>
              <c:numCache>
                <c:formatCode>General</c:formatCode>
                <c:ptCount val="7"/>
                <c:pt idx="0">
                  <c:v>199</c:v>
                </c:pt>
                <c:pt idx="1">
                  <c:v>255</c:v>
                </c:pt>
                <c:pt idx="2">
                  <c:v>208</c:v>
                </c:pt>
                <c:pt idx="3">
                  <c:v>167</c:v>
                </c:pt>
                <c:pt idx="4">
                  <c:v>133</c:v>
                </c:pt>
                <c:pt idx="5">
                  <c:v>136</c:v>
                </c:pt>
                <c:pt idx="6">
                  <c:v>96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1644600960"/>
        <c:axId val="-1644598784"/>
      </c:barChart>
      <c:catAx>
        <c:axId val="-164460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fr-FR"/>
          </a:p>
        </c:txPr>
        <c:crossAx val="-1644598784"/>
        <c:crosses val="autoZero"/>
        <c:auto val="1"/>
        <c:lblAlgn val="ctr"/>
        <c:lblOffset val="100"/>
        <c:noMultiLvlLbl val="0"/>
      </c:catAx>
      <c:valAx>
        <c:axId val="-16445987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-164460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F9F2E-0739-604D-A36C-A912005F805A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3DD46-3D98-594B-95E1-E62DC6C4C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73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F745B-3C59-B940-8B25-CDB714969F3B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40091-759D-C342-B57E-51E1F6BEC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1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A19CE7-A1C3-7D4A-A1A5-86328158EDFC}" type="slidenum">
              <a:rPr lang="fr-FR" sz="1200"/>
              <a:pPr/>
              <a:t>5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000" dirty="0" smtClean="0"/>
              <a:t>Article L. 721-2 : ESPE</a:t>
            </a:r>
          </a:p>
          <a:p>
            <a:pPr algn="just"/>
            <a:r>
              <a:rPr lang="fr-FR" dirty="0" smtClean="0"/>
              <a:t>Elles assurent le développement et la promotion de méthodes pédagogiques innovantes.</a:t>
            </a:r>
          </a:p>
          <a:p>
            <a:pPr algn="just"/>
            <a:r>
              <a:rPr lang="fr-FR" dirty="0" smtClean="0"/>
              <a:t>Elles préparent les futurs enseignants et personnels d’éducation aux enjeux du socle commun de connaissances, de compétences et de culture et à ceux de la formation tout au long de la vie.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723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répartition entre AP et EPI doit être la même pour tous les élèves d’un même niveau de classe.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 choix des heures consacrées aux enseignements complémentaires est fait au sein de l’établissement, en respectant l’</a:t>
            </a:r>
            <a:r>
              <a:rPr lang="fr-FR" sz="1200" b="1" dirty="0" smtClean="0">
                <a:solidFill>
                  <a:srgbClr val="00B050"/>
                </a:solidFill>
              </a:rPr>
              <a:t>équité</a:t>
            </a:r>
            <a:r>
              <a:rPr lang="fr-FR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pour tous les élèves d’un même niveau.</a:t>
            </a:r>
          </a:p>
          <a:p>
            <a:r>
              <a:rPr lang="fr-FR" dirty="0" smtClean="0"/>
              <a:t>Les contraintes sur le choix des EPI sont exposées dans la diapositive « Les enseignements complémentaires / </a:t>
            </a:r>
            <a:r>
              <a:rPr lang="fr-FR" sz="1200" dirty="0" smtClean="0"/>
              <a:t>Enseignements pratiques interdisciplinaires </a:t>
            </a:r>
            <a:r>
              <a:rPr lang="fr-FR" sz="900" dirty="0" smtClean="0"/>
              <a:t>2/2 »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F0D9A2-AFB5-4A74-A08D-AF944EB8AC25}" type="slidenum">
              <a:rPr lang="fr-FR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55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2575" y="228599"/>
            <a:ext cx="4496936" cy="4213335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560891" y="536392"/>
            <a:ext cx="515133" cy="5044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Capture d’écran 2017-01-14 à 19.40.3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199" y="2377442"/>
            <a:ext cx="1801446" cy="2070734"/>
          </a:xfrm>
          <a:prstGeom prst="rect">
            <a:avLst/>
          </a:prstGeom>
        </p:spPr>
      </p:pic>
      <p:pic>
        <p:nvPicPr>
          <p:cNvPr id="9" name="Image 8" descr="Capture d’écran 2017-01-14 à 19.41.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751" y="2377442"/>
            <a:ext cx="2057399" cy="2064493"/>
          </a:xfrm>
          <a:prstGeom prst="rect">
            <a:avLst/>
          </a:prstGeom>
        </p:spPr>
      </p:pic>
      <p:pic>
        <p:nvPicPr>
          <p:cNvPr id="12" name="Image 11" descr="Capture d’écran 2017-01-14 à 19.40.18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200" y="228599"/>
            <a:ext cx="1808628" cy="2047243"/>
          </a:xfrm>
          <a:prstGeom prst="rect">
            <a:avLst/>
          </a:prstGeom>
        </p:spPr>
      </p:pic>
      <p:pic>
        <p:nvPicPr>
          <p:cNvPr id="14" name="Image 13" descr="Capture d’écran 2017-01-14 à 19.49.0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750" y="228602"/>
            <a:ext cx="2053211" cy="2047241"/>
          </a:xfrm>
          <a:prstGeom prst="rect">
            <a:avLst/>
          </a:prstGeom>
        </p:spPr>
      </p:pic>
      <p:pic>
        <p:nvPicPr>
          <p:cNvPr id="15" name="Image 14" descr="Baseline 3MTPM Bleue.pdf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536" b="36827"/>
          <a:stretch/>
        </p:blipFill>
        <p:spPr>
          <a:xfrm>
            <a:off x="4518594" y="5905317"/>
            <a:ext cx="4344051" cy="558801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5283202" y="5532545"/>
            <a:ext cx="22616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smtClean="0">
                <a:solidFill>
                  <a:srgbClr val="F7901E"/>
                </a:solidFill>
              </a:rPr>
              <a:t>16 mars 2017</a:t>
            </a:r>
            <a:endParaRPr lang="en-US" sz="1800" dirty="0">
              <a:solidFill>
                <a:srgbClr val="F7901E"/>
              </a:solidFill>
            </a:endParaRP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18594" y="4695277"/>
            <a:ext cx="4348086" cy="905932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r-FR" sz="4000" dirty="0" smtClean="0">
                <a:solidFill>
                  <a:schemeClr val="accent5"/>
                </a:solidFill>
              </a:rPr>
              <a:t>PNF </a:t>
            </a:r>
            <a:r>
              <a:rPr lang="fr-FR" sz="4000" b="1" dirty="0" smtClean="0">
                <a:solidFill>
                  <a:schemeClr val="accent5"/>
                </a:solidFill>
              </a:rPr>
              <a:t>BTS MMCM</a:t>
            </a:r>
            <a:endParaRPr lang="fr-FR" sz="4000" b="1" dirty="0">
              <a:solidFill>
                <a:schemeClr val="accent5"/>
              </a:solidFill>
            </a:endParaRPr>
          </a:p>
        </p:txBody>
      </p:sp>
      <p:pic>
        <p:nvPicPr>
          <p:cNvPr id="18" name="Image 17" descr="logos Cisma DLR Seimat alignés serrés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16" y="6129843"/>
            <a:ext cx="3137058" cy="499623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3887" y="460451"/>
            <a:ext cx="3505621" cy="31014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16" y="5131047"/>
            <a:ext cx="1838042" cy="831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1" y="282574"/>
            <a:ext cx="642097" cy="42980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62" y="140533"/>
            <a:ext cx="7556313" cy="56852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92" y="1088067"/>
            <a:ext cx="7556313" cy="38604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81802" cy="42980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90417" y="282574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74770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1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282576" y="228600"/>
            <a:ext cx="4235450" cy="4187952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FFC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6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66307" y="418646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8" y="262468"/>
            <a:ext cx="8200930" cy="554566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285751" y="228602"/>
            <a:ext cx="212725" cy="557953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8" name="Image 7" descr="Capture d’écran 2017-01-14 à 19.46.3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33" y="629179"/>
            <a:ext cx="1449746" cy="1437407"/>
          </a:xfrm>
          <a:prstGeom prst="rect">
            <a:avLst/>
          </a:prstGeom>
        </p:spPr>
      </p:pic>
      <p:pic>
        <p:nvPicPr>
          <p:cNvPr id="11" name="Image 10" descr="Capture d’écran 2017-01-14 à 21.39.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413" y="629179"/>
            <a:ext cx="1456074" cy="1437407"/>
          </a:xfrm>
          <a:prstGeom prst="rect">
            <a:avLst/>
          </a:prstGeom>
        </p:spPr>
      </p:pic>
      <p:pic>
        <p:nvPicPr>
          <p:cNvPr id="12" name="Image 11" descr="Capture d’écran 2017-01-14 à 19.41.08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40" y="620183"/>
            <a:ext cx="1441450" cy="1446403"/>
          </a:xfrm>
          <a:prstGeom prst="rect">
            <a:avLst/>
          </a:prstGeom>
        </p:spPr>
      </p:pic>
      <p:pic>
        <p:nvPicPr>
          <p:cNvPr id="13" name="Image 12" descr="Capture d’écran 2017-01-14 à 21.39.3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348" y="620183"/>
            <a:ext cx="1462406" cy="1437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009" y="1273581"/>
            <a:ext cx="3657600" cy="38899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126" y="1273581"/>
            <a:ext cx="3657600" cy="38899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8210551" y="282574"/>
            <a:ext cx="642097" cy="42980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01862" y="140533"/>
            <a:ext cx="7556313" cy="56852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068235" y="282574"/>
            <a:ext cx="81802" cy="42980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190417" y="282574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40B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10551" y="282574"/>
            <a:ext cx="642097" cy="42980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862" y="140533"/>
            <a:ext cx="7556313" cy="56852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068235" y="282574"/>
            <a:ext cx="81802" cy="42980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90417" y="282574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40B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4424082"/>
            <a:ext cx="6149789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6" y="5257801"/>
            <a:ext cx="6149789" cy="736601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01707" y="4687808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Capture d’écran 2017-01-14 à 19.38.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998" y="2592666"/>
            <a:ext cx="1701800" cy="1611037"/>
          </a:xfrm>
          <a:prstGeom prst="rect">
            <a:avLst/>
          </a:prstGeom>
        </p:spPr>
      </p:pic>
      <p:pic>
        <p:nvPicPr>
          <p:cNvPr id="11" name="Image 10" descr="Capture d’écran 2017-01-14 à 19.39.1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21" y="514533"/>
            <a:ext cx="1742010" cy="1500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228602"/>
            <a:ext cx="3451225" cy="579966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73052"/>
            <a:ext cx="4597399" cy="550121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56" y="3733801"/>
            <a:ext cx="3255802" cy="204046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66307" y="401005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3074" y="2874482"/>
            <a:ext cx="8228013" cy="1132632"/>
          </a:xfrm>
        </p:spPr>
        <p:txBody>
          <a:bodyPr tIns="0" bIns="0" anchor="t" anchorCtr="0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Titre de la partie</a:t>
            </a:r>
            <a:endParaRPr dirty="0"/>
          </a:p>
        </p:txBody>
      </p:sp>
      <p:sp>
        <p:nvSpPr>
          <p:cNvPr id="7" name="Ellipse 6"/>
          <p:cNvSpPr/>
          <p:nvPr userDrawn="1"/>
        </p:nvSpPr>
        <p:spPr>
          <a:xfrm>
            <a:off x="5390491" y="199292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4006913" y="196525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2599649" y="196525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14" name="Image 13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0520" y="482451"/>
            <a:ext cx="995382" cy="641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" name="Image 14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7513" y="598464"/>
            <a:ext cx="1020589" cy="415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50802" y="6508972"/>
            <a:ext cx="4902323" cy="2614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2014_MENESRlogo_horizontalcartouchefondblanc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75" y="6347016"/>
            <a:ext cx="1911794" cy="440637"/>
          </a:xfrm>
          <a:prstGeom prst="rect">
            <a:avLst/>
          </a:prstGeom>
        </p:spPr>
      </p:pic>
      <p:pic>
        <p:nvPicPr>
          <p:cNvPr id="4" name="Image 3" descr="picto_moto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0582" y="552052"/>
            <a:ext cx="979160" cy="5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8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981202"/>
            <a:ext cx="7556313" cy="3860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pic>
        <p:nvPicPr>
          <p:cNvPr id="8" name="Image 7" descr="Capture d’écran 2017-01-14 à 19.25.13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666" y="6303858"/>
            <a:ext cx="2929467" cy="574942"/>
          </a:xfrm>
          <a:prstGeom prst="rect">
            <a:avLst/>
          </a:prstGeom>
        </p:spPr>
      </p:pic>
      <p:pic>
        <p:nvPicPr>
          <p:cNvPr id="9" name="Image 8" descr="Capture d’écran 2017-01-14 à 19.25.32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133" y="6292637"/>
            <a:ext cx="1811867" cy="603097"/>
          </a:xfrm>
          <a:prstGeom prst="rect">
            <a:avLst/>
          </a:prstGeom>
        </p:spPr>
      </p:pic>
      <p:pic>
        <p:nvPicPr>
          <p:cNvPr id="11" name="Image 10" descr="Capture d’écran 2017-01-14 à 19.25.51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3859"/>
            <a:ext cx="1964286" cy="591875"/>
          </a:xfrm>
          <a:prstGeom prst="rect">
            <a:avLst/>
          </a:prstGeom>
        </p:spPr>
      </p:pic>
      <p:pic>
        <p:nvPicPr>
          <p:cNvPr id="10" name="Image 9" descr="Capture d’écran 2017-01-14 à 19.26.08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289" y="6303858"/>
            <a:ext cx="2629377" cy="591874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5877587" y="5996081"/>
            <a:ext cx="3266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336699"/>
                </a:solidFill>
              </a:rPr>
              <a:t>PNF BTS</a:t>
            </a:r>
            <a:r>
              <a:rPr lang="fr-FR" sz="1400" b="1" baseline="0" dirty="0" smtClean="0">
                <a:solidFill>
                  <a:srgbClr val="336699"/>
                </a:solidFill>
              </a:rPr>
              <a:t> MMCM </a:t>
            </a:r>
            <a:r>
              <a:rPr lang="fr-FR" sz="1400" b="1" baseline="0" smtClean="0">
                <a:solidFill>
                  <a:srgbClr val="336699"/>
                </a:solidFill>
              </a:rPr>
              <a:t>– 16 mars 2017</a:t>
            </a:r>
            <a:endParaRPr lang="fr-FR" sz="1400" b="1" dirty="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71" r:id="rId6"/>
    <p:sldLayoutId id="2147483675" r:id="rId7"/>
    <p:sldLayoutId id="2147483673" r:id="rId8"/>
    <p:sldLayoutId id="2147483676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7477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074770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FF0000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FF6600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FFC40B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074770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30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iff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18594" y="4695277"/>
            <a:ext cx="4348086" cy="905932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r-FR" sz="4000" dirty="0" smtClean="0">
                <a:solidFill>
                  <a:schemeClr val="accent5"/>
                </a:solidFill>
              </a:rPr>
              <a:t>PNF </a:t>
            </a:r>
            <a:r>
              <a:rPr lang="fr-FR" sz="4000" b="1" dirty="0" smtClean="0">
                <a:solidFill>
                  <a:schemeClr val="accent5"/>
                </a:solidFill>
              </a:rPr>
              <a:t>BTS MMCM</a:t>
            </a:r>
            <a:endParaRPr lang="fr-FR" sz="4000" b="1" dirty="0">
              <a:solidFill>
                <a:schemeClr val="accent5"/>
              </a:solidFill>
            </a:endParaRP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694417" y="1641648"/>
            <a:ext cx="3324690" cy="905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rgbClr val="074770"/>
              </a:buClr>
              <a:buSzPct val="75000"/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FFC40B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074770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smtClean="0">
                <a:solidFill>
                  <a:schemeClr val="accent5"/>
                </a:solidFill>
              </a:rPr>
              <a:t>Cadre de </a:t>
            </a:r>
            <a:r>
              <a:rPr lang="fr-FR" sz="3600" b="1" smtClean="0">
                <a:solidFill>
                  <a:schemeClr val="accent5"/>
                </a:solidFill>
              </a:rPr>
              <a:t>la rénovation</a:t>
            </a:r>
            <a:endParaRPr lang="fr-FR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91794"/>
              </p:ext>
            </p:extLst>
          </p:nvPr>
        </p:nvGraphicFramePr>
        <p:xfrm>
          <a:off x="5014449" y="2143433"/>
          <a:ext cx="4395021" cy="2469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Statistiques à l’examen</a:t>
            </a:r>
            <a:endParaRPr lang="fr-FR" dirty="0">
              <a:solidFill>
                <a:srgbClr val="3366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446329"/>
              </p:ext>
            </p:extLst>
          </p:nvPr>
        </p:nvGraphicFramePr>
        <p:xfrm>
          <a:off x="308571" y="4396338"/>
          <a:ext cx="5059841" cy="156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642574"/>
              </p:ext>
            </p:extLst>
          </p:nvPr>
        </p:nvGraphicFramePr>
        <p:xfrm>
          <a:off x="308571" y="1091380"/>
          <a:ext cx="5059841" cy="292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838491" y="1297858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Présents à l’examen</a:t>
            </a:r>
            <a:endParaRPr lang="fr-FR" dirty="0">
              <a:solidFill>
                <a:srgbClr val="FF66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98298" y="4427982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% de réussite</a:t>
            </a:r>
            <a:endParaRPr lang="fr-FR" dirty="0">
              <a:solidFill>
                <a:srgbClr val="3366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83825" y="4491670"/>
            <a:ext cx="2856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Calibri"/>
                <a:cs typeface="Calibri"/>
              </a:rPr>
              <a:t>Statuts des </a:t>
            </a:r>
            <a:r>
              <a:rPr lang="fr-FR" sz="1200" b="1">
                <a:latin typeface="Calibri"/>
                <a:cs typeface="Calibri"/>
              </a:rPr>
              <a:t>candidats </a:t>
            </a:r>
            <a:r>
              <a:rPr lang="fr-FR" sz="1200" b="1" smtClean="0">
                <a:latin typeface="Calibri"/>
                <a:cs typeface="Calibri"/>
              </a:rPr>
              <a:t>présents en 2015</a:t>
            </a:r>
            <a:endParaRPr lang="fr-FR" sz="1200" b="1" dirty="0">
              <a:latin typeface="Calibri"/>
              <a:cs typeface="Calibri"/>
            </a:endParaRPr>
          </a:p>
          <a:p>
            <a:pPr algn="ctr"/>
            <a:r>
              <a:rPr lang="fr-FR" sz="800" b="1" dirty="0">
                <a:latin typeface="Calibri"/>
                <a:cs typeface="Calibri"/>
              </a:rPr>
              <a:t>(Autres : formation continue, candidats individuels, enseignement à distance)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707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5" grpId="0">
        <p:bldAsOne/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915988" y="2874963"/>
            <a:ext cx="8228012" cy="1131887"/>
          </a:xfrm>
        </p:spPr>
        <p:txBody>
          <a:bodyPr/>
          <a:lstStyle/>
          <a:p>
            <a:r>
              <a:rPr lang="fr-FR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Le contexte national :</a:t>
            </a:r>
            <a:br>
              <a:rPr lang="fr-FR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r-FR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des réformes avant tout pédagogiques</a:t>
            </a:r>
            <a:endParaRPr lang="fr-FR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z="3100" cap="none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La loi de refondation de l’école de la République</a:t>
            </a:r>
            <a:r>
              <a:rPr lang="x-none" sz="2400" cap="none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x-none" sz="2400" cap="none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x-none" sz="1800" cap="none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8 juillet 2013</a:t>
            </a:r>
            <a:endParaRPr lang="fr-FR" sz="1800" dirty="0">
              <a:solidFill>
                <a:srgbClr val="3366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25" y="1754966"/>
            <a:ext cx="2625712" cy="3722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3026321" y="1682829"/>
            <a:ext cx="5558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libri"/>
                <a:cs typeface="Calibri"/>
              </a:rPr>
              <a:t>A</a:t>
            </a:r>
            <a:r>
              <a:rPr lang="fr-FR" sz="1200" dirty="0" smtClean="0">
                <a:latin typeface="Calibri"/>
                <a:cs typeface="Calibri"/>
              </a:rPr>
              <a:t>rticle L. 111-1 :</a:t>
            </a:r>
          </a:p>
          <a:p>
            <a:pPr algn="just"/>
            <a:r>
              <a:rPr lang="fr-FR" dirty="0">
                <a:latin typeface="Calibri"/>
                <a:cs typeface="Calibri"/>
              </a:rPr>
              <a:t>T</a:t>
            </a:r>
            <a:r>
              <a:rPr lang="fr-FR" dirty="0" smtClean="0">
                <a:latin typeface="Calibri"/>
                <a:cs typeface="Calibri"/>
              </a:rPr>
              <a:t>ous les enfants partagent la capacité d’apprendre et de progresser.</a:t>
            </a:r>
            <a:endParaRPr lang="fr-FR" dirty="0">
              <a:latin typeface="Calibri"/>
              <a:cs typeface="Calibri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26321" y="3077366"/>
            <a:ext cx="57984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  <a:latin typeface="Calibri"/>
                <a:cs typeface="Calibri"/>
              </a:rPr>
              <a:t>Une refondation pédagogique</a:t>
            </a:r>
          </a:p>
          <a:p>
            <a:pPr marL="285750" indent="-285750">
              <a:buClr>
                <a:srgbClr val="FF6600"/>
              </a:buClr>
              <a:buFont typeface="Wingdings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Refonder la formation initiale et continue aux métiers du professorat et de l’éducation (création des ESPE, nouvelles maquettes de concours)</a:t>
            </a:r>
          </a:p>
          <a:p>
            <a:pPr marL="285750" indent="-285750">
              <a:buClr>
                <a:srgbClr val="FF6600"/>
              </a:buClr>
              <a:buFont typeface="Wingdings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Placer le contenu des enseignements au cœur de la formation </a:t>
            </a:r>
          </a:p>
          <a:p>
            <a:pPr marL="285750" indent="-285750">
              <a:buClr>
                <a:srgbClr val="FF6600"/>
              </a:buClr>
              <a:buFont typeface="Wingdings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Repenser le socle commun de connaissances, de compétences et de culture et mieux l’articuler avec les programmes d’enseignement</a:t>
            </a:r>
          </a:p>
          <a:p>
            <a:pPr marL="285750" indent="-285750">
              <a:buClr>
                <a:srgbClr val="FF6600"/>
              </a:buClr>
              <a:buFont typeface="Wingdings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Faire évoluer les modalités d’évaluation et de notation des élèves</a:t>
            </a:r>
          </a:p>
          <a:p>
            <a:pPr marL="285750" indent="-285750">
              <a:buClr>
                <a:srgbClr val="FF6600"/>
              </a:buClr>
              <a:buFont typeface="Wingdings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Calibri"/>
                <a:cs typeface="Calibri"/>
              </a:rPr>
              <a:t>Valoriser l’enseignement professionnel (accès aux STS)</a:t>
            </a:r>
            <a:endParaRPr lang="fr-F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FF6600"/>
              </a:buClr>
              <a:buFont typeface="Wingdings" charset="2"/>
              <a:buChar char="ü"/>
            </a:pP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55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fr-FR" cap="none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Au collège</a:t>
            </a:r>
            <a:br>
              <a:rPr lang="fr-FR" cap="none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r-FR" sz="2400" cap="none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Les enseignements complémentaires</a:t>
            </a:r>
            <a:r>
              <a:rPr lang="fr-FR" sz="2400" cap="none" dirty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2400" cap="none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(AP et EPI)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0025" y="1774031"/>
            <a:ext cx="3673475" cy="1079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Enseignements communs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23 h en 6</a:t>
            </a:r>
            <a:r>
              <a:rPr lang="fr-FR" baseline="30000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22 h en 5</a:t>
            </a:r>
            <a:r>
              <a:rPr lang="fr-FR" baseline="30000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 / 4</a:t>
            </a:r>
            <a:r>
              <a:rPr lang="fr-FR" baseline="30000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 / 3</a:t>
            </a:r>
            <a:r>
              <a:rPr lang="fr-FR" baseline="30000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2363" y="3821906"/>
            <a:ext cx="3671887" cy="1079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Enseignements pratiques interdisciplinaires (EPI)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3 ou 2 h en 5</a:t>
            </a:r>
            <a:r>
              <a:rPr lang="fr-FR" baseline="30000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 / 4</a:t>
            </a:r>
            <a:r>
              <a:rPr lang="fr-FR" baseline="30000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 / 3</a:t>
            </a:r>
            <a:r>
              <a:rPr lang="fr-FR" baseline="30000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e</a:t>
            </a:r>
            <a:r>
              <a:rPr lang="fr-FR" dirty="0">
                <a:solidFill>
                  <a:srgbClr val="1C1850"/>
                </a:solidFill>
                <a:latin typeface="Calibri"/>
                <a:ea typeface="ＭＳ Ｐゴシック"/>
                <a:cs typeface="Calibri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49275" y="3821906"/>
            <a:ext cx="3671888" cy="1079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Accompagnement personnalisé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3 h en 6</a:t>
            </a:r>
            <a:r>
              <a:rPr lang="fr-FR" altLang="fr-FR" baseline="30000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e</a:t>
            </a:r>
            <a:endParaRPr lang="fr-FR" altLang="fr-FR" dirty="0">
              <a:solidFill>
                <a:srgbClr val="1C1850"/>
              </a:solidFill>
              <a:latin typeface="Calibri" pitchFamily="34" charset="0"/>
              <a:ea typeface="ＭＳ Ｐゴシック"/>
              <a:cs typeface="Calibri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1 ou 2 h en 5</a:t>
            </a:r>
            <a:r>
              <a:rPr lang="fr-FR" altLang="fr-FR" baseline="30000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e</a:t>
            </a:r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 / 4</a:t>
            </a:r>
            <a:r>
              <a:rPr lang="fr-FR" altLang="fr-FR" baseline="30000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e</a:t>
            </a:r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 / 3</a:t>
            </a:r>
            <a:r>
              <a:rPr lang="fr-FR" altLang="fr-FR" baseline="30000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e</a:t>
            </a:r>
            <a:r>
              <a:rPr lang="fr-FR" altLang="fr-FR" dirty="0">
                <a:solidFill>
                  <a:srgbClr val="1C1850"/>
                </a:solidFill>
                <a:latin typeface="Calibri" pitchFamily="34" charset="0"/>
                <a:ea typeface="ＭＳ Ｐゴシック"/>
                <a:cs typeface="Calibri"/>
              </a:rPr>
              <a:t> </a:t>
            </a:r>
          </a:p>
        </p:txBody>
      </p:sp>
      <p:sp>
        <p:nvSpPr>
          <p:cNvPr id="10" name="Croix 9"/>
          <p:cNvSpPr/>
          <p:nvPr/>
        </p:nvSpPr>
        <p:spPr>
          <a:xfrm>
            <a:off x="4319588" y="3059906"/>
            <a:ext cx="504825" cy="514350"/>
          </a:xfrm>
          <a:prstGeom prst="plus">
            <a:avLst>
              <a:gd name="adj" fmla="val 3627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827088" y="5066506"/>
            <a:ext cx="7308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Enseignements complémentaires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3 h hebdomadaires en 6</a:t>
            </a:r>
            <a:r>
              <a:rPr lang="fr-FR" altLang="fr-FR" sz="1400" i="1" baseline="30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</a:t>
            </a:r>
            <a:r>
              <a:rPr lang="fr-FR" altLang="fr-FR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et 4 h hebdomadaires en 5</a:t>
            </a:r>
            <a:r>
              <a:rPr lang="fr-FR" altLang="fr-FR" sz="1400" i="1" baseline="30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</a:t>
            </a:r>
            <a:r>
              <a:rPr lang="fr-FR" altLang="fr-FR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4</a:t>
            </a:r>
            <a:r>
              <a:rPr lang="fr-FR" altLang="fr-FR" sz="1400" i="1" baseline="30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</a:t>
            </a:r>
            <a:r>
              <a:rPr lang="fr-FR" altLang="fr-FR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et 3</a:t>
            </a:r>
            <a:r>
              <a:rPr lang="fr-FR" altLang="fr-FR" sz="1400" i="1" baseline="30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</a:t>
            </a:r>
            <a:r>
              <a:rPr lang="fr-FR" altLang="fr-FR" sz="1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8788" y="3645694"/>
            <a:ext cx="8280400" cy="2087562"/>
          </a:xfrm>
          <a:prstGeom prst="rect">
            <a:avLst/>
          </a:prstGeom>
          <a:noFill/>
          <a:ln>
            <a:solidFill>
              <a:srgbClr val="ADBB1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850918" y="3193851"/>
            <a:ext cx="2332645" cy="338554"/>
          </a:xfrm>
          <a:prstGeom prst="rect">
            <a:avLst/>
          </a:prstGeom>
          <a:solidFill>
            <a:srgbClr val="8EB4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Pédagogie active</a:t>
            </a:r>
            <a:endParaRPr lang="fr-FR" sz="1600" b="1" dirty="0">
              <a:latin typeface="Calibri"/>
              <a:cs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19188" y="3212305"/>
            <a:ext cx="2259012" cy="33855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Pédagogie différenciée</a:t>
            </a:r>
            <a:endParaRPr lang="fr-FR" sz="1600" b="1" dirty="0">
              <a:latin typeface="Calibri"/>
              <a:cs typeface="Calibri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042150" y="5071863"/>
            <a:ext cx="1562100" cy="338554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Autonomie</a:t>
            </a:r>
            <a:endParaRPr lang="fr-FR" sz="1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0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2480" y="1867087"/>
            <a:ext cx="7662864" cy="326716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Au lycée professionnel</a:t>
            </a:r>
            <a:endParaRPr lang="fr-FR" cap="none" dirty="0">
              <a:solidFill>
                <a:srgbClr val="3366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70" y="1849901"/>
            <a:ext cx="8527361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3670673" y="5409622"/>
            <a:ext cx="2332645" cy="338554"/>
          </a:xfrm>
          <a:prstGeom prst="rect">
            <a:avLst/>
          </a:prstGeom>
          <a:solidFill>
            <a:srgbClr val="8EB4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Pédagogie active</a:t>
            </a:r>
            <a:endParaRPr lang="fr-FR" sz="1600" b="1" dirty="0">
              <a:latin typeface="Calibri"/>
              <a:cs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7388" y="5422322"/>
            <a:ext cx="2271712" cy="3385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Pédagogie différenciée</a:t>
            </a:r>
            <a:endParaRPr lang="fr-FR" sz="1600" b="1" dirty="0">
              <a:latin typeface="Calibri"/>
              <a:cs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699250" y="5414980"/>
            <a:ext cx="1562100" cy="338554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Autonomie</a:t>
            </a:r>
            <a:endParaRPr lang="fr-FR" sz="1600" b="1" dirty="0">
              <a:latin typeface="Calibri"/>
              <a:cs typeface="Calibri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60544" y="4504264"/>
            <a:ext cx="697108" cy="307777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/>
                <a:cs typeface="Calibri"/>
              </a:rPr>
              <a:t>(210 h)</a:t>
            </a:r>
            <a:endParaRPr lang="fr-FR" sz="1400" dirty="0">
              <a:latin typeface="Calibri"/>
              <a:cs typeface="Calibri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5249333" y="3581400"/>
            <a:ext cx="3016011" cy="8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011965" y="3776135"/>
            <a:ext cx="4771712" cy="8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402667" y="4775200"/>
            <a:ext cx="31549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921933" y="3979334"/>
            <a:ext cx="4436534" cy="8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02480" y="5003800"/>
            <a:ext cx="3068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477619" y="1906011"/>
            <a:ext cx="6185648" cy="32527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FF6600"/>
                </a:solidFill>
              </a:rPr>
              <a:t>Accompagnement </a:t>
            </a:r>
            <a:r>
              <a:rPr lang="fr-FR" b="1" dirty="0">
                <a:solidFill>
                  <a:srgbClr val="FF6600"/>
                </a:solidFill>
              </a:rPr>
              <a:t>personnalisé</a:t>
            </a:r>
          </a:p>
          <a:p>
            <a:pPr lvl="1">
              <a:buClr>
                <a:srgbClr val="FF6600"/>
              </a:buClr>
              <a:buFont typeface="Arial" charset="0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90 </a:t>
            </a:r>
            <a:r>
              <a:rPr lang="fr-FR" dirty="0">
                <a:solidFill>
                  <a:srgbClr val="000000"/>
                </a:solidFill>
              </a:rPr>
              <a:t>heures sur les deux </a:t>
            </a:r>
            <a:r>
              <a:rPr lang="fr-FR" dirty="0" smtClean="0">
                <a:solidFill>
                  <a:srgbClr val="000000"/>
                </a:solidFill>
              </a:rPr>
              <a:t>années</a:t>
            </a:r>
          </a:p>
          <a:p>
            <a:pPr lvl="1">
              <a:buClr>
                <a:srgbClr val="FF6600"/>
              </a:buClr>
              <a:buFont typeface="Arial" charset="0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ou </a:t>
            </a:r>
            <a:r>
              <a:rPr lang="fr-FR" dirty="0">
                <a:solidFill>
                  <a:srgbClr val="000000"/>
                </a:solidFill>
              </a:rPr>
              <a:t>45 heures par </a:t>
            </a:r>
            <a:r>
              <a:rPr lang="fr-FR" dirty="0" smtClean="0">
                <a:solidFill>
                  <a:srgbClr val="000000"/>
                </a:solidFill>
              </a:rPr>
              <a:t>année</a:t>
            </a:r>
          </a:p>
          <a:p>
            <a:pPr lvl="1">
              <a:buClr>
                <a:srgbClr val="FF6600"/>
              </a:buClr>
              <a:buFont typeface="Arial" charset="0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ou </a:t>
            </a:r>
            <a:r>
              <a:rPr lang="fr-FR" dirty="0">
                <a:solidFill>
                  <a:srgbClr val="000000"/>
                </a:solidFill>
              </a:rPr>
              <a:t>1,5 heures par </a:t>
            </a:r>
            <a:r>
              <a:rPr lang="fr-FR" dirty="0" smtClean="0">
                <a:solidFill>
                  <a:srgbClr val="000000"/>
                </a:solidFill>
              </a:rPr>
              <a:t>semaine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En </a:t>
            </a:r>
            <a:r>
              <a:rPr lang="fr-FR" dirty="0">
                <a:solidFill>
                  <a:srgbClr val="000000"/>
                </a:solidFill>
              </a:rPr>
              <a:t>classe à effectifs réduits </a:t>
            </a:r>
          </a:p>
          <a:p>
            <a:pPr lvl="1"/>
            <a:endParaRPr lang="fr-FR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FF6600"/>
                </a:solidFill>
              </a:rPr>
              <a:t>Co</a:t>
            </a:r>
            <a:r>
              <a:rPr lang="fr-FR" b="1" dirty="0">
                <a:solidFill>
                  <a:srgbClr val="FF6600"/>
                </a:solidFill>
              </a:rPr>
              <a:t>-</a:t>
            </a:r>
            <a:r>
              <a:rPr lang="fr-FR" b="1" dirty="0" smtClean="0">
                <a:solidFill>
                  <a:srgbClr val="FF6600"/>
                </a:solidFill>
              </a:rPr>
              <a:t>intervention</a:t>
            </a:r>
          </a:p>
          <a:p>
            <a:pPr lvl="1">
              <a:buClr>
                <a:srgbClr val="FF6600"/>
              </a:buClr>
              <a:buFont typeface="Arial" charset="0"/>
              <a:buChar char="•"/>
            </a:pPr>
            <a:r>
              <a:rPr lang="fr-FR" dirty="0">
                <a:solidFill>
                  <a:srgbClr val="000000"/>
                </a:solidFill>
              </a:rPr>
              <a:t>En LV1 : 1 heure par semaine </a:t>
            </a:r>
          </a:p>
          <a:p>
            <a:pPr lvl="1">
              <a:buClr>
                <a:srgbClr val="FF6600"/>
              </a:buClr>
              <a:buFont typeface="Arial" charset="0"/>
              <a:buChar char="•"/>
            </a:pPr>
            <a:r>
              <a:rPr lang="fr-FR" dirty="0">
                <a:solidFill>
                  <a:srgbClr val="000000"/>
                </a:solidFill>
              </a:rPr>
              <a:t>Avec d’autres disciplines suivant les spécificités des BTS</a:t>
            </a:r>
          </a:p>
          <a:p>
            <a:pPr marL="349250" lvl="1" indent="0">
              <a:buNone/>
            </a:pPr>
            <a:r>
              <a:rPr lang="fr-FR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     (0,5 heure par semaine avec les mathématiques)</a:t>
            </a:r>
            <a:endParaRPr lang="fr-FR" dirty="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249" y="141300"/>
            <a:ext cx="7556313" cy="568529"/>
          </a:xfrm>
        </p:spPr>
        <p:txBody>
          <a:bodyPr/>
          <a:lstStyle/>
          <a:p>
            <a:r>
              <a:rPr lang="fr-FR" dirty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Dans les STS rénovées </a:t>
            </a:r>
            <a:r>
              <a:rPr lang="fr-FR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depuis 2016</a:t>
            </a:r>
            <a:br>
              <a:rPr lang="fr-FR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r-FR" cap="none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AP et </a:t>
            </a:r>
            <a:r>
              <a:rPr lang="fr-FR" cap="none" dirty="0" err="1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co</a:t>
            </a:r>
            <a:r>
              <a:rPr lang="fr-FR" cap="none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fr-FR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intervention</a:t>
            </a:r>
            <a:endParaRPr lang="fr-FR" cap="none" dirty="0">
              <a:solidFill>
                <a:srgbClr val="3366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850918" y="3193851"/>
            <a:ext cx="2332645" cy="338554"/>
          </a:xfrm>
          <a:prstGeom prst="rect">
            <a:avLst/>
          </a:prstGeom>
          <a:solidFill>
            <a:srgbClr val="8EB4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Pédagogie active</a:t>
            </a:r>
            <a:endParaRPr lang="fr-FR" sz="1600" b="1" dirty="0">
              <a:latin typeface="Calibri"/>
              <a:cs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850917" y="2670438"/>
            <a:ext cx="2332645" cy="3385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Pédagogie différenciée</a:t>
            </a:r>
            <a:endParaRPr lang="fr-FR" sz="1600" b="1" dirty="0">
              <a:latin typeface="Calibri"/>
              <a:cs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850917" y="3624063"/>
            <a:ext cx="2332645" cy="338554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/>
                <a:cs typeface="Calibri"/>
              </a:rPr>
              <a:t>Autonomie</a:t>
            </a:r>
            <a:endParaRPr lang="fr-FR" sz="1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537" y="140533"/>
            <a:ext cx="7556313" cy="785442"/>
          </a:xfrm>
        </p:spPr>
        <p:txBody>
          <a:bodyPr/>
          <a:lstStyle/>
          <a:p>
            <a:r>
              <a:rPr lang="fr-FR" sz="2800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Co-intervention </a:t>
            </a:r>
            <a:r>
              <a:rPr lang="fr-FR" sz="2800" dirty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entre deux enseignants </a:t>
            </a:r>
            <a:r>
              <a:rPr lang="fr-FR" sz="2800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fr-FR" sz="2800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r-FR" sz="2800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fr-FR" sz="2800" dirty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disciplines différentes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93733" y="1869286"/>
            <a:ext cx="7881400" cy="3227647"/>
          </a:xfrm>
        </p:spPr>
        <p:txBody>
          <a:bodyPr>
            <a:noAutofit/>
          </a:bodyPr>
          <a:lstStyle/>
          <a:p>
            <a:pPr marL="0" lvl="1" indent="0">
              <a:lnSpc>
                <a:spcPct val="120000"/>
              </a:lnSpc>
              <a:buSzPct val="100000"/>
              <a:buNone/>
            </a:pPr>
            <a:r>
              <a:rPr lang="fr-FR" altLang="x-none" sz="1800" b="1" dirty="0" smtClean="0">
                <a:latin typeface="Calibri" charset="0"/>
                <a:ea typeface="Calibri" charset="0"/>
                <a:cs typeface="Calibri" charset="0"/>
              </a:rPr>
              <a:t>Objectifs et avantages :</a:t>
            </a:r>
          </a:p>
          <a:p>
            <a:pPr marL="177800" lvl="1" indent="-177800">
              <a:lnSpc>
                <a:spcPct val="120000"/>
              </a:lnSpc>
              <a:buClr>
                <a:srgbClr val="FF6600"/>
              </a:buClr>
              <a:buSzPct val="100000"/>
              <a:buFont typeface="Wingdings" charset="2"/>
              <a:buChar char="§"/>
            </a:pPr>
            <a:r>
              <a:rPr lang="fr-FR" altLang="x-none" sz="1800" dirty="0" smtClean="0">
                <a:latin typeface="Calibri" charset="0"/>
                <a:ea typeface="Calibri" charset="0"/>
                <a:cs typeface="Calibri" charset="0"/>
              </a:rPr>
              <a:t>Démontrer </a:t>
            </a:r>
            <a:r>
              <a:rPr lang="fr-FR" altLang="x-none" sz="1800" dirty="0">
                <a:latin typeface="Calibri" charset="0"/>
                <a:ea typeface="Calibri" charset="0"/>
                <a:cs typeface="Calibri" charset="0"/>
              </a:rPr>
              <a:t>aux étudiants </a:t>
            </a:r>
            <a:r>
              <a:rPr lang="fr-FR" altLang="x-none" sz="1800" b="1" dirty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la cohérence </a:t>
            </a:r>
            <a:r>
              <a:rPr lang="fr-FR" altLang="x-none" sz="1800" dirty="0">
                <a:latin typeface="Calibri" charset="0"/>
                <a:ea typeface="Calibri" charset="0"/>
                <a:cs typeface="Calibri" charset="0"/>
              </a:rPr>
              <a:t>des différentes parties </a:t>
            </a:r>
            <a:r>
              <a:rPr lang="fr-FR" altLang="x-none" sz="1800" b="1" dirty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du programme </a:t>
            </a:r>
            <a:r>
              <a:rPr lang="fr-FR" altLang="x-none" sz="1800" dirty="0">
                <a:latin typeface="Calibri" charset="0"/>
                <a:ea typeface="Calibri" charset="0"/>
                <a:cs typeface="Calibri" charset="0"/>
              </a:rPr>
              <a:t>vis-à-vis de la formation à leur futur </a:t>
            </a:r>
            <a:r>
              <a:rPr lang="fr-FR" altLang="x-none" sz="1800" b="1" dirty="0" smtClean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métier</a:t>
            </a:r>
            <a:r>
              <a:rPr lang="fr-FR" altLang="x-none" sz="1800" dirty="0" smtClean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n-GB" altLang="x-none" sz="1800" dirty="0">
              <a:solidFill>
                <a:srgbClr val="FF66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77800" lvl="1" indent="-177800">
              <a:lnSpc>
                <a:spcPct val="120000"/>
              </a:lnSpc>
              <a:buClr>
                <a:srgbClr val="FF6600"/>
              </a:buClr>
              <a:buSzPct val="100000"/>
              <a:buFont typeface="Wingdings" charset="2"/>
              <a:buChar char="§"/>
            </a:pPr>
            <a:r>
              <a:rPr lang="fr-FR" altLang="x-none" sz="1800" dirty="0">
                <a:latin typeface="Calibri" charset="0"/>
                <a:ea typeface="Calibri" charset="0"/>
                <a:cs typeface="Calibri" charset="0"/>
              </a:rPr>
              <a:t>Impliquer les étudiants dans leur apprentissage par nécessité de </a:t>
            </a:r>
            <a:r>
              <a:rPr lang="fr-FR" altLang="x-none" sz="1800" b="1" dirty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mobiliser des notions vues dans différents cours</a:t>
            </a:r>
            <a:r>
              <a:rPr lang="fr-FR" altLang="x-none" sz="1800" dirty="0" smtClean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fr-FR" altLang="x-none" sz="1800" dirty="0">
              <a:solidFill>
                <a:srgbClr val="FF66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lvl="1" indent="0">
              <a:lnSpc>
                <a:spcPct val="120000"/>
              </a:lnSpc>
              <a:buSzPct val="100000"/>
              <a:buNone/>
            </a:pPr>
            <a:endParaRPr lang="fr-FR" sz="1800" dirty="0" smtClean="0">
              <a:latin typeface="Calibri" charset="0"/>
              <a:ea typeface="Calibri" charset="0"/>
              <a:cs typeface="Calibri" charset="0"/>
            </a:endParaRPr>
          </a:p>
          <a:p>
            <a:pPr marL="0" lvl="1" indent="0">
              <a:lnSpc>
                <a:spcPct val="120000"/>
              </a:lnSpc>
              <a:buSzPct val="100000"/>
              <a:buNone/>
            </a:pPr>
            <a:r>
              <a:rPr lang="fr-FR" sz="1800" b="1" dirty="0" smtClean="0">
                <a:latin typeface="Calibri" charset="0"/>
                <a:ea typeface="Calibri" charset="0"/>
                <a:cs typeface="Calibri" charset="0"/>
              </a:rPr>
              <a:t>Principes :</a:t>
            </a:r>
            <a:endParaRPr lang="fr-FR" sz="1800" b="1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lnSpc>
                <a:spcPts val="2400"/>
              </a:lnSpc>
              <a:spcAft>
                <a:spcPts val="1200"/>
              </a:spcAft>
              <a:buNone/>
            </a:pPr>
            <a:r>
              <a:rPr lang="fr-FR" sz="2400" b="1" dirty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complémentarité – travail d’équipe – concertation</a:t>
            </a:r>
          </a:p>
          <a:p>
            <a:pPr lvl="1">
              <a:lnSpc>
                <a:spcPct val="80000"/>
              </a:lnSpc>
            </a:pPr>
            <a:endParaRPr lang="en-GB" altLang="x-none" sz="18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370008" y="1006999"/>
            <a:ext cx="3935773" cy="4666214"/>
          </a:xfrm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Clr>
                <a:srgbClr val="FF6600"/>
              </a:buClr>
              <a:buNone/>
            </a:pPr>
            <a:r>
              <a:rPr lang="fr-FR" altLang="x-none" sz="1600" b="1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fr-FR" altLang="x-none" sz="1600" b="1" dirty="0" smtClean="0">
                <a:latin typeface="Calibri" charset="0"/>
                <a:ea typeface="Calibri" charset="0"/>
                <a:cs typeface="Calibri" charset="0"/>
              </a:rPr>
              <a:t>ravail </a:t>
            </a:r>
            <a:r>
              <a:rPr lang="fr-FR" altLang="x-none" sz="1600" b="1" dirty="0">
                <a:latin typeface="Calibri" charset="0"/>
                <a:ea typeface="Calibri" charset="0"/>
                <a:cs typeface="Calibri" charset="0"/>
              </a:rPr>
              <a:t>préparatoire </a:t>
            </a:r>
            <a:r>
              <a:rPr lang="fr-FR" altLang="x-none" sz="1600" b="1" dirty="0" smtClean="0">
                <a:latin typeface="Calibri" charset="0"/>
                <a:ea typeface="Calibri" charset="0"/>
                <a:cs typeface="Calibri" charset="0"/>
              </a:rPr>
              <a:t>:</a:t>
            </a:r>
            <a:endParaRPr lang="fr-FR" altLang="x-none" sz="1600" b="1" dirty="0">
              <a:latin typeface="Calibri" charset="0"/>
              <a:ea typeface="Calibri" charset="0"/>
              <a:cs typeface="Calibri" charset="0"/>
            </a:endParaRPr>
          </a:p>
          <a:p>
            <a:pPr marL="177800" lvl="1" indent="-177800">
              <a:lnSpc>
                <a:spcPct val="120000"/>
              </a:lnSpc>
              <a:buClr>
                <a:srgbClr val="FF6600"/>
              </a:buClr>
              <a:buSzPct val="100000"/>
              <a:buFont typeface="Wingdings" charset="2"/>
              <a:buChar char="§"/>
            </a:pPr>
            <a:r>
              <a:rPr lang="fr-FR" altLang="x-none" dirty="0">
                <a:latin typeface="Calibri" charset="0"/>
                <a:ea typeface="Calibri" charset="0"/>
                <a:cs typeface="Calibri" charset="0"/>
              </a:rPr>
              <a:t>Nécessité de connaître l</a:t>
            </a:r>
            <a:r>
              <a:rPr lang="fr-FR" altLang="fr-FR" dirty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fr-FR" altLang="x-none" dirty="0">
                <a:latin typeface="Calibri" charset="0"/>
                <a:ea typeface="Calibri" charset="0"/>
                <a:cs typeface="Calibri" charset="0"/>
              </a:rPr>
              <a:t>enseignement (objectifs et structure) de l</a:t>
            </a:r>
            <a:r>
              <a:rPr lang="fr-FR" altLang="fr-FR" dirty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fr-FR" altLang="x-none" dirty="0">
                <a:latin typeface="Calibri" charset="0"/>
                <a:ea typeface="Calibri" charset="0"/>
                <a:cs typeface="Calibri" charset="0"/>
              </a:rPr>
              <a:t>autre discipline.</a:t>
            </a:r>
          </a:p>
          <a:p>
            <a:pPr marL="177800" lvl="1" indent="-177800">
              <a:lnSpc>
                <a:spcPct val="120000"/>
              </a:lnSpc>
              <a:buClr>
                <a:srgbClr val="FF6600"/>
              </a:buClr>
              <a:buSzPct val="100000"/>
              <a:buFont typeface="Wingdings" charset="2"/>
              <a:buChar char="§"/>
            </a:pPr>
            <a:r>
              <a:rPr lang="fr-FR" altLang="x-none" dirty="0">
                <a:latin typeface="Calibri" charset="0"/>
                <a:ea typeface="Calibri" charset="0"/>
                <a:cs typeface="Calibri" charset="0"/>
              </a:rPr>
              <a:t>Nécessité de respecter la démarche pédagogique de chaque discipline.</a:t>
            </a:r>
          </a:p>
          <a:p>
            <a:pPr marL="177800" lvl="1" indent="-177800">
              <a:lnSpc>
                <a:spcPct val="120000"/>
              </a:lnSpc>
              <a:buClr>
                <a:srgbClr val="FF6600"/>
              </a:buClr>
              <a:buSzPct val="100000"/>
              <a:buFont typeface="Wingdings" charset="2"/>
              <a:buChar char="§"/>
            </a:pPr>
            <a:r>
              <a:rPr lang="fr-FR" altLang="x-none" dirty="0">
                <a:latin typeface="Calibri" charset="0"/>
                <a:ea typeface="Calibri" charset="0"/>
                <a:cs typeface="Calibri" charset="0"/>
              </a:rPr>
              <a:t>Nécessité de planifier les progressions afin que les notions communes soient abordées dans un ordre logique.</a:t>
            </a:r>
          </a:p>
          <a:p>
            <a:pPr marL="177800" lvl="1" indent="-177800">
              <a:lnSpc>
                <a:spcPct val="120000"/>
              </a:lnSpc>
              <a:buClr>
                <a:srgbClr val="FF6600"/>
              </a:buClr>
              <a:buSzPct val="100000"/>
              <a:buFont typeface="Wingdings" charset="2"/>
              <a:buChar char="§"/>
            </a:pPr>
            <a:r>
              <a:rPr lang="fr-FR" altLang="x-none" dirty="0">
                <a:latin typeface="Calibri" charset="0"/>
                <a:ea typeface="Calibri" charset="0"/>
                <a:cs typeface="Calibri" charset="0"/>
              </a:rPr>
              <a:t>Nécessité d</a:t>
            </a:r>
            <a:r>
              <a:rPr lang="fr-FR" altLang="fr-FR" dirty="0">
                <a:latin typeface="Calibri" charset="0"/>
                <a:ea typeface="Calibri" charset="0"/>
                <a:cs typeface="Calibri" charset="0"/>
              </a:rPr>
              <a:t>’</a:t>
            </a:r>
            <a:r>
              <a:rPr lang="fr-FR" altLang="x-none" dirty="0">
                <a:latin typeface="Calibri" charset="0"/>
                <a:ea typeface="Calibri" charset="0"/>
                <a:cs typeface="Calibri" charset="0"/>
              </a:rPr>
              <a:t>identifier les différences de vocabulaire et de notation pour les harmoniser.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00575" y="1308932"/>
            <a:ext cx="3657600" cy="4062348"/>
          </a:xfrm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Font typeface="Arial" charset="0"/>
              <a:buNone/>
            </a:pPr>
            <a:r>
              <a:rPr lang="fr-FR" altLang="x-none" sz="1600" b="1" dirty="0" smtClean="0">
                <a:latin typeface="Calibri" charset="0"/>
                <a:ea typeface="Calibri" charset="0"/>
                <a:cs typeface="Calibri" charset="0"/>
              </a:rPr>
              <a:t>Organisation </a:t>
            </a:r>
            <a:r>
              <a:rPr lang="fr-FR" altLang="x-none" sz="1600" b="1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marL="177800" lvl="1" indent="-177800">
              <a:lnSpc>
                <a:spcPct val="120000"/>
              </a:lnSpc>
              <a:buClr>
                <a:srgbClr val="FF6600"/>
              </a:buClr>
              <a:buSzPct val="100000"/>
              <a:buFont typeface="Wingdings" charset="2"/>
              <a:buChar char="§"/>
            </a:pPr>
            <a:r>
              <a:rPr lang="fr-FR" altLang="x-none" dirty="0">
                <a:latin typeface="Calibri" charset="0"/>
                <a:ea typeface="Calibri" charset="0"/>
                <a:cs typeface="Calibri" charset="0"/>
              </a:rPr>
              <a:t>Prise en charge des heures de </a:t>
            </a:r>
            <a:r>
              <a:rPr lang="fr-FR" altLang="x-none" dirty="0" smtClean="0">
                <a:latin typeface="Calibri" charset="0"/>
                <a:ea typeface="Calibri" charset="0"/>
                <a:cs typeface="Calibri" charset="0"/>
              </a:rPr>
              <a:t>intervention par </a:t>
            </a:r>
            <a:r>
              <a:rPr lang="fr-FR" altLang="x-none" dirty="0">
                <a:latin typeface="Calibri" charset="0"/>
                <a:ea typeface="Calibri" charset="0"/>
                <a:cs typeface="Calibri" charset="0"/>
              </a:rPr>
              <a:t>les enseignants de la classe</a:t>
            </a:r>
          </a:p>
          <a:p>
            <a:pPr marL="177800" lvl="1" indent="-177800">
              <a:lnSpc>
                <a:spcPct val="120000"/>
              </a:lnSpc>
              <a:buClr>
                <a:srgbClr val="FF6600"/>
              </a:buClr>
              <a:buSzPct val="100000"/>
              <a:buFont typeface="Wingdings" charset="2"/>
              <a:buChar char="§"/>
            </a:pPr>
            <a:r>
              <a:rPr lang="fr-FR" altLang="x-none" dirty="0">
                <a:latin typeface="Calibri" charset="0"/>
                <a:ea typeface="Calibri" charset="0"/>
                <a:cs typeface="Calibri" charset="0"/>
              </a:rPr>
              <a:t>Intervention des deux enseignants dans la même salle ou le même espace de formation technique</a:t>
            </a:r>
          </a:p>
          <a:p>
            <a:pPr marL="177800" lvl="1" indent="-177800">
              <a:lnSpc>
                <a:spcPct val="120000"/>
              </a:lnSpc>
              <a:buClr>
                <a:srgbClr val="FF6600"/>
              </a:buClr>
              <a:buSzPct val="100000"/>
              <a:buFont typeface="Wingdings" charset="2"/>
              <a:buChar char="§"/>
            </a:pPr>
            <a:r>
              <a:rPr lang="fr-FR" altLang="x-none" dirty="0">
                <a:latin typeface="Calibri" charset="0"/>
                <a:ea typeface="Calibri" charset="0"/>
                <a:cs typeface="Calibri" charset="0"/>
              </a:rPr>
              <a:t>Organisation des emplois du temps qui permet de la souplesse (chaque semaine, tous les 15 jours</a:t>
            </a:r>
            <a:r>
              <a:rPr lang="is-IS" altLang="x-none" dirty="0">
                <a:latin typeface="Calibri" charset="0"/>
                <a:ea typeface="Calibri" charset="0"/>
                <a:cs typeface="Calibri" charset="0"/>
              </a:rPr>
              <a:t>…)</a:t>
            </a:r>
            <a:endParaRPr lang="fr-FR" altLang="x-none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Co-intervention</a:t>
            </a:r>
            <a:endParaRPr lang="fr-FR" dirty="0">
              <a:solidFill>
                <a:srgbClr val="3366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0171" y="164057"/>
            <a:ext cx="7556313" cy="568529"/>
          </a:xfrm>
        </p:spPr>
        <p:txBody>
          <a:bodyPr/>
          <a:lstStyle/>
          <a:p>
            <a:r>
              <a:rPr lang="fr-FR" sz="3200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Les modalités de la </a:t>
            </a:r>
            <a:r>
              <a:rPr lang="fr-FR" sz="3200" dirty="0" err="1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co</a:t>
            </a:r>
            <a:r>
              <a:rPr lang="fr-FR" sz="3200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-intervention</a:t>
            </a:r>
            <a:endParaRPr lang="fr-FR" sz="3200" dirty="0">
              <a:solidFill>
                <a:srgbClr val="3366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9699" t="2959" r="2396" b="38504"/>
          <a:stretch/>
        </p:blipFill>
        <p:spPr>
          <a:xfrm>
            <a:off x="490721" y="1031693"/>
            <a:ext cx="1913334" cy="23471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3270" y="704834"/>
            <a:ext cx="278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L’un </a:t>
            </a:r>
            <a:r>
              <a:rPr lang="fr-FR" sz="1400" dirty="0" smtClean="0"/>
              <a:t>enseigne</a:t>
            </a:r>
            <a:r>
              <a:rPr lang="fr-FR" sz="1400" smtClean="0"/>
              <a:t>, l’autre </a:t>
            </a:r>
            <a:r>
              <a:rPr lang="fr-FR" sz="1400" dirty="0"/>
              <a:t>observe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52811" t="2764" r="3892" b="35401"/>
          <a:stretch/>
        </p:blipFill>
        <p:spPr>
          <a:xfrm>
            <a:off x="3314707" y="1050717"/>
            <a:ext cx="1873478" cy="230907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078867" y="704834"/>
            <a:ext cx="2330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L’un enseigne</a:t>
            </a:r>
            <a:r>
              <a:rPr lang="fr-FR" sz="1400"/>
              <a:t>, </a:t>
            </a:r>
            <a:r>
              <a:rPr lang="fr-FR" sz="1400" smtClean="0"/>
              <a:t>l’autre </a:t>
            </a:r>
            <a:r>
              <a:rPr lang="fr-FR" sz="1400" dirty="0"/>
              <a:t>aide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51962" t="6500" r="1291" b="22788"/>
          <a:stretch/>
        </p:blipFill>
        <p:spPr>
          <a:xfrm>
            <a:off x="6118643" y="1053063"/>
            <a:ext cx="1920137" cy="23043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59973" y="704834"/>
            <a:ext cx="2255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Enseignement parallèle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/>
          <a:srcRect l="49234" t="2886" r="1184" b="16650"/>
          <a:stretch/>
        </p:blipFill>
        <p:spPr>
          <a:xfrm>
            <a:off x="490884" y="3914584"/>
            <a:ext cx="1895643" cy="23177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6995" y="3525782"/>
            <a:ext cx="24420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L'enseignement en ateliers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/>
          <a:srcRect l="42264" t="4139" r="14957" b="26324"/>
          <a:stretch/>
        </p:blipFill>
        <p:spPr>
          <a:xfrm>
            <a:off x="3302873" y="3787382"/>
            <a:ext cx="1867750" cy="232044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001283" y="3319206"/>
            <a:ext cx="250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Enseignement avec groupe différencié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/>
          <a:srcRect l="51737" t="-176" r="1448" b="6552"/>
          <a:stretch/>
        </p:blipFill>
        <p:spPr>
          <a:xfrm>
            <a:off x="6118643" y="3739993"/>
            <a:ext cx="1880524" cy="23090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30653" y="3451271"/>
            <a:ext cx="1066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En tandem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55917" y="6084672"/>
            <a:ext cx="2972340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Calibri" charset="0"/>
                <a:ea typeface="Calibri" charset="0"/>
                <a:cs typeface="Calibri" charset="0"/>
              </a:rPr>
              <a:t>Temps de </a:t>
            </a:r>
            <a:r>
              <a:rPr lang="fr-FR" sz="1200">
                <a:latin typeface="Calibri" charset="0"/>
                <a:ea typeface="Calibri" charset="0"/>
                <a:cs typeface="Calibri" charset="0"/>
              </a:rPr>
              <a:t>travail </a:t>
            </a:r>
            <a:r>
              <a:rPr lang="fr-FR" sz="1200" smtClean="0">
                <a:latin typeface="Calibri" charset="0"/>
                <a:ea typeface="Calibri" charset="0"/>
                <a:cs typeface="Calibri" charset="0"/>
              </a:rPr>
              <a:t>commun préparatoire</a:t>
            </a:r>
            <a:endParaRPr lang="fr-FR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2861" y="3104984"/>
            <a:ext cx="571193" cy="246221"/>
          </a:xfrm>
          <a:prstGeom prst="rect">
            <a:avLst/>
          </a:prstGeom>
          <a:gradFill>
            <a:gsLst>
              <a:gs pos="0">
                <a:schemeClr val="accent5">
                  <a:tint val="100000"/>
                  <a:shade val="40000"/>
                  <a:alpha val="100000"/>
                  <a:satMod val="150000"/>
                  <a:lumMod val="100000"/>
                </a:schemeClr>
              </a:gs>
              <a:gs pos="100000">
                <a:schemeClr val="accent5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latin typeface="Calibri" charset="0"/>
                <a:ea typeface="Calibri" charset="0"/>
                <a:cs typeface="Calibri" charset="0"/>
              </a:rPr>
              <a:t>réduit</a:t>
            </a:r>
            <a:r>
              <a:rPr lang="fr-FR" sz="1000" dirty="0">
                <a:latin typeface="Calibri" charset="0"/>
                <a:ea typeface="Calibri" charset="0"/>
                <a:cs typeface="Calibri" charset="0"/>
              </a:rPr>
              <a:t> 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01709" y="3096135"/>
            <a:ext cx="571193" cy="246221"/>
          </a:xfrm>
          <a:prstGeom prst="rect">
            <a:avLst/>
          </a:prstGeom>
          <a:gradFill>
            <a:gsLst>
              <a:gs pos="0">
                <a:schemeClr val="accent5">
                  <a:tint val="100000"/>
                  <a:shade val="40000"/>
                  <a:alpha val="100000"/>
                  <a:satMod val="150000"/>
                  <a:lumMod val="100000"/>
                </a:schemeClr>
              </a:gs>
              <a:gs pos="100000">
                <a:schemeClr val="accent5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latin typeface="Calibri" charset="0"/>
                <a:ea typeface="Calibri" charset="0"/>
                <a:cs typeface="Calibri" charset="0"/>
              </a:rPr>
              <a:t>réduit</a:t>
            </a:r>
            <a:r>
              <a:rPr lang="fr-FR" sz="1000" dirty="0">
                <a:latin typeface="Calibri" charset="0"/>
                <a:ea typeface="Calibri" charset="0"/>
                <a:cs typeface="Calibri" charset="0"/>
              </a:rPr>
              <a:t> 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22113" y="3111218"/>
            <a:ext cx="571193" cy="246221"/>
          </a:xfrm>
          <a:prstGeom prst="rect">
            <a:avLst/>
          </a:prstGeom>
          <a:gradFill>
            <a:gsLst>
              <a:gs pos="0">
                <a:schemeClr val="accent5">
                  <a:tint val="100000"/>
                  <a:shade val="40000"/>
                  <a:alpha val="100000"/>
                  <a:satMod val="150000"/>
                  <a:lumMod val="100000"/>
                </a:schemeClr>
              </a:gs>
              <a:gs pos="100000">
                <a:schemeClr val="accent5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latin typeface="Calibri" charset="0"/>
                <a:ea typeface="Calibri" charset="0"/>
                <a:cs typeface="Calibri" charset="0"/>
              </a:rPr>
              <a:t>moyen</a:t>
            </a:r>
            <a:r>
              <a:rPr lang="fr-FR" sz="1000" dirty="0">
                <a:latin typeface="Calibri" charset="0"/>
                <a:ea typeface="Calibri" charset="0"/>
                <a:cs typeface="Calibri" charset="0"/>
              </a:rPr>
              <a:t> 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83660" y="3930445"/>
            <a:ext cx="571193" cy="246221"/>
          </a:xfrm>
          <a:prstGeom prst="rect">
            <a:avLst/>
          </a:prstGeom>
          <a:gradFill>
            <a:gsLst>
              <a:gs pos="0">
                <a:schemeClr val="accent5">
                  <a:tint val="100000"/>
                  <a:shade val="40000"/>
                  <a:alpha val="100000"/>
                  <a:satMod val="150000"/>
                  <a:lumMod val="100000"/>
                </a:schemeClr>
              </a:gs>
              <a:gs pos="100000">
                <a:schemeClr val="accent5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latin typeface="Calibri" charset="0"/>
                <a:ea typeface="Calibri" charset="0"/>
                <a:cs typeface="Calibri" charset="0"/>
              </a:rPr>
              <a:t>moyen</a:t>
            </a:r>
            <a:r>
              <a:rPr lang="fr-FR" sz="1000" dirty="0">
                <a:latin typeface="Calibri" charset="0"/>
                <a:ea typeface="Calibri" charset="0"/>
                <a:cs typeface="Calibri" charset="0"/>
              </a:rPr>
              <a:t> 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09954" y="3807335"/>
            <a:ext cx="760669" cy="246221"/>
          </a:xfrm>
          <a:prstGeom prst="rect">
            <a:avLst/>
          </a:prstGeom>
          <a:gradFill>
            <a:gsLst>
              <a:gs pos="0">
                <a:schemeClr val="accent5">
                  <a:tint val="100000"/>
                  <a:shade val="40000"/>
                  <a:alpha val="100000"/>
                  <a:satMod val="150000"/>
                  <a:lumMod val="100000"/>
                </a:schemeClr>
              </a:gs>
              <a:gs pos="100000">
                <a:schemeClr val="accent5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latin typeface="Calibri" charset="0"/>
                <a:ea typeface="Calibri" charset="0"/>
                <a:cs typeface="Calibri" charset="0"/>
              </a:rPr>
              <a:t>important</a:t>
            </a:r>
            <a:r>
              <a:rPr lang="fr-FR" sz="1000" dirty="0">
                <a:latin typeface="Calibri" charset="0"/>
                <a:ea typeface="Calibri" charset="0"/>
                <a:cs typeface="Calibri" charset="0"/>
              </a:rPr>
              <a:t> 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257122" y="3757550"/>
            <a:ext cx="760669" cy="246221"/>
          </a:xfrm>
          <a:prstGeom prst="rect">
            <a:avLst/>
          </a:prstGeom>
          <a:gradFill>
            <a:gsLst>
              <a:gs pos="0">
                <a:schemeClr val="accent5">
                  <a:tint val="100000"/>
                  <a:shade val="40000"/>
                  <a:alpha val="100000"/>
                  <a:satMod val="150000"/>
                  <a:lumMod val="100000"/>
                </a:schemeClr>
              </a:gs>
              <a:gs pos="100000">
                <a:schemeClr val="accent5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000" smtClean="0">
                <a:latin typeface="Calibri" charset="0"/>
                <a:ea typeface="Calibri" charset="0"/>
                <a:cs typeface="Calibri" charset="0"/>
              </a:rPr>
              <a:t>important</a:t>
            </a:r>
            <a:r>
              <a:rPr lang="fr-FR" sz="1000" dirty="0">
                <a:latin typeface="Calibri" charset="0"/>
                <a:ea typeface="Calibri" charset="0"/>
                <a:cs typeface="Calibri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994" y="6424873"/>
            <a:ext cx="694012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i="1" smtClean="0">
                <a:solidFill>
                  <a:srgbClr val="0070C0"/>
                </a:solidFill>
              </a:rPr>
              <a:t>D’après Interactions </a:t>
            </a:r>
            <a:r>
              <a:rPr lang="fr-FR" sz="1400" i="1" dirty="0">
                <a:solidFill>
                  <a:srgbClr val="0070C0"/>
                </a:solidFill>
              </a:rPr>
              <a:t>: Collaboration </a:t>
            </a:r>
            <a:r>
              <a:rPr lang="fr-FR" sz="1400" i="1" dirty="0" err="1">
                <a:solidFill>
                  <a:srgbClr val="0070C0"/>
                </a:solidFill>
              </a:rPr>
              <a:t>Skills</a:t>
            </a:r>
            <a:r>
              <a:rPr lang="fr-FR" sz="1400" i="1" dirty="0">
                <a:solidFill>
                  <a:srgbClr val="0070C0"/>
                </a:solidFill>
              </a:rPr>
              <a:t> for </a:t>
            </a:r>
            <a:r>
              <a:rPr lang="fr-FR" sz="1400" i="1" dirty="0" err="1" smtClean="0">
                <a:solidFill>
                  <a:srgbClr val="0070C0"/>
                </a:solidFill>
              </a:rPr>
              <a:t>School</a:t>
            </a:r>
            <a:r>
              <a:rPr lang="fr-FR" sz="1400" i="1" dirty="0" smtClean="0">
                <a:solidFill>
                  <a:srgbClr val="0070C0"/>
                </a:solidFill>
              </a:rPr>
              <a:t> </a:t>
            </a:r>
            <a:r>
              <a:rPr lang="fr-FR" sz="1400" i="1" dirty="0" err="1" smtClean="0">
                <a:solidFill>
                  <a:srgbClr val="0070C0"/>
                </a:solidFill>
              </a:rPr>
              <a:t>Professionals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2051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8" grpId="0"/>
      <p:bldP spid="20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2480" y="1562288"/>
            <a:ext cx="8203026" cy="225041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FR" sz="1800" b="1" dirty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Premier stage « facultatif » : stage de découverte</a:t>
            </a:r>
          </a:p>
          <a:p>
            <a:pPr lvl="1">
              <a:lnSpc>
                <a:spcPct val="8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lors du premier semestre de la première année, exclusivement aux étudiants possédant un baccalauréat général et technologique  ;</a:t>
            </a:r>
          </a:p>
          <a:p>
            <a:pPr lvl="1">
              <a:lnSpc>
                <a:spcPct val="8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d’une durée de deux semaines (pouvant se dérouler en partie sur des vacances scolaires) ;</a:t>
            </a:r>
          </a:p>
          <a:p>
            <a:pPr lvl="1">
              <a:lnSpc>
                <a:spcPct val="80000"/>
              </a:lnSpc>
              <a:buClr>
                <a:srgbClr val="FF6600"/>
              </a:buClr>
              <a:buFont typeface="Arial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stage dépendant d’un projet d’établissement comportant l’organisation pédagogique pour les étudiants qui ne font pas ce stage.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Dans les STS rénovées </a:t>
            </a:r>
            <a:r>
              <a:rPr lang="fr-FR" sz="3200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depuis 2016</a:t>
            </a:r>
            <a:br>
              <a:rPr lang="fr-FR" sz="3200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r-FR" sz="3200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Stages </a:t>
            </a:r>
            <a:r>
              <a:rPr lang="fr-FR" sz="3200" dirty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en milieu professionnel</a:t>
            </a:r>
            <a:br>
              <a:rPr lang="fr-FR" sz="3200" dirty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</a:br>
            <a:endParaRPr lang="fr-FR" sz="3200" dirty="0">
              <a:solidFill>
                <a:srgbClr val="3366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gray">
          <a:xfrm>
            <a:off x="684213" y="3812700"/>
            <a:ext cx="7775575" cy="15117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0825" indent="-250825" algn="l" rtl="0" eaLnBrk="0" fontAlgn="base" hangingPunc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charset="0"/>
              <a:buChar char="n"/>
              <a:defRPr sz="2000">
                <a:solidFill>
                  <a:schemeClr val="accent1"/>
                </a:solidFill>
                <a:latin typeface="Calibri"/>
                <a:ea typeface="+mn-ea"/>
                <a:cs typeface="Calibri"/>
              </a:defRPr>
            </a:lvl1pPr>
            <a:lvl2pPr marL="423863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"/>
              <a:defRPr sz="15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425450" indent="3175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617538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1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619125" indent="1209675" algn="l" rtl="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076325" algn="l" rtl="0" fontAlgn="base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3525" algn="l" rtl="0" fontAlgn="base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0725" algn="l" rtl="0" fontAlgn="base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925" algn="l" rtl="0" fontAlgn="base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7FB601"/>
              </a:buClr>
              <a:buSzPct val="90000"/>
              <a:buNone/>
            </a:pPr>
            <a:r>
              <a:rPr lang="fr-FR" sz="1800" b="1" dirty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« Second » stage spécifique à la spécialité</a:t>
            </a:r>
          </a:p>
          <a:p>
            <a:pPr marL="457200" lvl="1" indent="-2286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75000"/>
              <a:buFont typeface="Arial" charset="0"/>
              <a:buChar char="•"/>
            </a:pPr>
            <a:r>
              <a:rPr lang="fr-FR" sz="1800" dirty="0">
                <a:latin typeface="Calibri" charset="0"/>
                <a:ea typeface="Calibri" charset="0"/>
                <a:cs typeface="Calibri" charset="0"/>
              </a:rPr>
              <a:t>d’une durée de six à dix semaines (pouvant se dérouler en partie sur des vacances scolaires) ;</a:t>
            </a:r>
          </a:p>
          <a:p>
            <a:pPr marL="457200" lvl="1" indent="-2286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75000"/>
              <a:buFont typeface="Arial" charset="0"/>
              <a:buChar char="•"/>
            </a:pPr>
            <a:r>
              <a:rPr lang="fr-FR" sz="1800" dirty="0">
                <a:latin typeface="Calibri" charset="0"/>
                <a:ea typeface="Calibri" charset="0"/>
                <a:cs typeface="Calibri" charset="0"/>
              </a:rPr>
              <a:t> période de stage non imposée dans le référentiel de formation.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437918" y="5182934"/>
            <a:ext cx="2332645" cy="338554"/>
          </a:xfrm>
          <a:prstGeom prst="rect">
            <a:avLst/>
          </a:prstGeom>
          <a:solidFill>
            <a:srgbClr val="8EB4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charset="0"/>
                <a:ea typeface="Calibri" charset="0"/>
                <a:cs typeface="Calibri" charset="0"/>
              </a:rPr>
              <a:t>Pédagogie active</a:t>
            </a:r>
            <a:endParaRPr lang="fr-FR" sz="1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69442" y="5182934"/>
            <a:ext cx="2332645" cy="3385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charset="0"/>
                <a:ea typeface="Calibri" charset="0"/>
                <a:cs typeface="Calibri" charset="0"/>
              </a:rPr>
              <a:t>Pédagogie différenciée</a:t>
            </a:r>
            <a:endParaRPr lang="fr-FR" sz="1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27143" y="5182934"/>
            <a:ext cx="2332645" cy="338554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charset="0"/>
                <a:ea typeface="Calibri" charset="0"/>
                <a:cs typeface="Calibri" charset="0"/>
              </a:rPr>
              <a:t>Autonomie</a:t>
            </a:r>
            <a:endParaRPr lang="fr-FR" sz="16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80247" y="2769546"/>
            <a:ext cx="68510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6600"/>
                </a:solidFill>
              </a:rPr>
              <a:t>Cadre de la rénovation</a:t>
            </a:r>
            <a:endParaRPr lang="fr-FR" sz="2400" dirty="0">
              <a:solidFill>
                <a:srgbClr val="FF6600"/>
              </a:solidFill>
            </a:endParaRPr>
          </a:p>
          <a:p>
            <a:pPr marL="285750" indent="-285750">
              <a:buClr>
                <a:srgbClr val="FFC40B"/>
              </a:buClr>
              <a:buFont typeface="Lucida Grande"/>
              <a:buChar char="■"/>
            </a:pPr>
            <a:r>
              <a:rPr lang="fr-FR" dirty="0" smtClean="0">
                <a:solidFill>
                  <a:srgbClr val="FFC40B"/>
                </a:solidFill>
              </a:rPr>
              <a:t>La filière maintenance des matériels</a:t>
            </a:r>
            <a:endParaRPr lang="fr-FR" dirty="0">
              <a:solidFill>
                <a:srgbClr val="FFC40B"/>
              </a:solidFill>
            </a:endParaRPr>
          </a:p>
          <a:p>
            <a:pPr marL="285750" indent="-285750">
              <a:buClr>
                <a:srgbClr val="FFC40B"/>
              </a:buClr>
              <a:buFont typeface="Lucida Grande"/>
              <a:buChar char="■"/>
            </a:pPr>
            <a:r>
              <a:rPr lang="fr-FR" dirty="0" smtClean="0">
                <a:solidFill>
                  <a:srgbClr val="FFC40B"/>
                </a:solidFill>
              </a:rPr>
              <a:t>Quelques statistiques</a:t>
            </a:r>
            <a:endParaRPr lang="fr-FR" dirty="0">
              <a:solidFill>
                <a:srgbClr val="FFC40B"/>
              </a:solidFill>
            </a:endParaRPr>
          </a:p>
          <a:p>
            <a:pPr marL="285750" indent="-285750">
              <a:buClr>
                <a:srgbClr val="FFC40B"/>
              </a:buClr>
              <a:buFont typeface="Lucida Grande"/>
              <a:buChar char="■"/>
            </a:pPr>
            <a:r>
              <a:rPr lang="fr-FR" dirty="0">
                <a:solidFill>
                  <a:srgbClr val="FFC40B"/>
                </a:solidFill>
              </a:rPr>
              <a:t>Le contexte national </a:t>
            </a:r>
            <a:r>
              <a:rPr lang="fr-FR" dirty="0" smtClean="0">
                <a:solidFill>
                  <a:srgbClr val="FFC40B"/>
                </a:solidFill>
              </a:rPr>
              <a:t>: des </a:t>
            </a:r>
            <a:r>
              <a:rPr lang="fr-FR" dirty="0">
                <a:solidFill>
                  <a:srgbClr val="FFC40B"/>
                </a:solidFill>
              </a:rPr>
              <a:t>réformes avant tout </a:t>
            </a:r>
            <a:r>
              <a:rPr lang="fr-FR" dirty="0" smtClean="0">
                <a:solidFill>
                  <a:srgbClr val="FFC40B"/>
                </a:solidFill>
              </a:rPr>
              <a:t>pédagogiques</a:t>
            </a:r>
          </a:p>
        </p:txBody>
      </p:sp>
      <p:pic>
        <p:nvPicPr>
          <p:cNvPr id="3" name="Image 2" descr="Capture d’écran 2017-01-14 à 19.46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33" y="629179"/>
            <a:ext cx="1449746" cy="1437407"/>
          </a:xfrm>
          <a:prstGeom prst="rect">
            <a:avLst/>
          </a:prstGeom>
        </p:spPr>
      </p:pic>
      <p:pic>
        <p:nvPicPr>
          <p:cNvPr id="5" name="Image 4" descr="Capture d’écran 2017-01-14 à 21.39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413" y="629179"/>
            <a:ext cx="1456074" cy="1437407"/>
          </a:xfrm>
          <a:prstGeom prst="rect">
            <a:avLst/>
          </a:prstGeom>
        </p:spPr>
      </p:pic>
      <p:pic>
        <p:nvPicPr>
          <p:cNvPr id="6" name="Image 5" descr="Capture d’écran 2017-01-14 à 19.41.0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40" y="620183"/>
            <a:ext cx="1441450" cy="1446403"/>
          </a:xfrm>
          <a:prstGeom prst="rect">
            <a:avLst/>
          </a:prstGeom>
        </p:spPr>
      </p:pic>
      <p:pic>
        <p:nvPicPr>
          <p:cNvPr id="7" name="Image 6" descr="Capture d’écran 2017-01-14 à 21.39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348" y="620183"/>
            <a:ext cx="1462406" cy="14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Grille horaire</a:t>
            </a:r>
            <a:endParaRPr lang="fr-FR" dirty="0">
              <a:solidFill>
                <a:srgbClr val="3366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432" y="5833640"/>
            <a:ext cx="3032567" cy="3819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dist="25400">
              <a:srgbClr val="FFFFFF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93" y="747573"/>
            <a:ext cx="7134297" cy="54680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1142" y="1485160"/>
            <a:ext cx="6974514" cy="1161725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3137" y="1742856"/>
            <a:ext cx="1642534" cy="646331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Calibri"/>
                <a:cs typeface="Calibri"/>
              </a:rPr>
              <a:t>Horaire et programme communs aux BTS rénovés depuis 2016</a:t>
            </a:r>
            <a:endParaRPr lang="fr-FR" sz="1200" dirty="0">
              <a:latin typeface="Calibri"/>
              <a:cs typeface="Calibri"/>
            </a:endParaRPr>
          </a:p>
        </p:txBody>
      </p:sp>
      <p:cxnSp>
        <p:nvCxnSpPr>
          <p:cNvPr id="8" name="Connecteur droit 7"/>
          <p:cNvCxnSpPr>
            <a:stCxn id="7" idx="3"/>
            <a:endCxn id="6" idx="1"/>
          </p:cNvCxnSpPr>
          <p:nvPr/>
        </p:nvCxnSpPr>
        <p:spPr>
          <a:xfrm>
            <a:off x="1735671" y="2066022"/>
            <a:ext cx="225471" cy="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39703" y="3422983"/>
            <a:ext cx="6595953" cy="387001"/>
          </a:xfrm>
          <a:prstGeom prst="rect">
            <a:avLst/>
          </a:prstGeom>
          <a:noFill/>
          <a:ln w="57150" cmpd="sng">
            <a:solidFill>
              <a:srgbClr val="2F6A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607" y="3231865"/>
            <a:ext cx="17187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libri"/>
                <a:cs typeface="Calibri"/>
              </a:rPr>
              <a:t>a : cours en division </a:t>
            </a:r>
            <a:r>
              <a:rPr lang="fr-FR" sz="1200" dirty="0" smtClean="0">
                <a:latin typeface="Calibri"/>
                <a:cs typeface="Calibri"/>
              </a:rPr>
              <a:t>entière</a:t>
            </a:r>
            <a:endParaRPr lang="fr-FR" sz="1200" dirty="0">
              <a:latin typeface="Calibri"/>
              <a:cs typeface="Calibri"/>
            </a:endParaRPr>
          </a:p>
          <a:p>
            <a:endParaRPr lang="fr-FR" sz="400" dirty="0" smtClean="0">
              <a:latin typeface="Calibri"/>
              <a:cs typeface="Calibri"/>
            </a:endParaRPr>
          </a:p>
          <a:p>
            <a:r>
              <a:rPr lang="fr-FR" sz="1200" dirty="0" smtClean="0">
                <a:latin typeface="Calibri"/>
                <a:cs typeface="Calibri"/>
              </a:rPr>
              <a:t>b </a:t>
            </a:r>
            <a:r>
              <a:rPr lang="fr-FR" sz="1200" dirty="0">
                <a:latin typeface="Calibri"/>
                <a:cs typeface="Calibri"/>
              </a:rPr>
              <a:t>: travaux dirigés ou pratiques </a:t>
            </a:r>
            <a:r>
              <a:rPr lang="fr-FR" sz="1200" dirty="0" smtClean="0">
                <a:latin typeface="Calibri"/>
                <a:cs typeface="Calibri"/>
              </a:rPr>
              <a:t>de laboratoire</a:t>
            </a:r>
          </a:p>
          <a:p>
            <a:endParaRPr lang="fr-FR" sz="400" dirty="0">
              <a:latin typeface="Calibri"/>
              <a:cs typeface="Calibri"/>
            </a:endParaRPr>
          </a:p>
          <a:p>
            <a:r>
              <a:rPr lang="fr-FR" sz="1200" dirty="0" smtClean="0">
                <a:latin typeface="Calibri"/>
                <a:cs typeface="Calibri"/>
              </a:rPr>
              <a:t>c </a:t>
            </a:r>
            <a:r>
              <a:rPr lang="fr-FR" sz="1200" dirty="0">
                <a:latin typeface="Calibri"/>
                <a:cs typeface="Calibri"/>
              </a:rPr>
              <a:t>: travaux pratiques d’atelier </a:t>
            </a:r>
            <a:r>
              <a:rPr lang="fr-FR" sz="1200" dirty="0" smtClean="0">
                <a:latin typeface="Calibri"/>
                <a:cs typeface="Calibri"/>
              </a:rPr>
              <a:t>ou projet</a:t>
            </a:r>
            <a:endParaRPr lang="fr-FR" sz="1200" dirty="0"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9701" y="4586082"/>
            <a:ext cx="6595953" cy="383626"/>
          </a:xfrm>
          <a:prstGeom prst="rect">
            <a:avLst/>
          </a:prstGeom>
          <a:noFill/>
          <a:ln w="5715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38100" cmpd="sng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1143" y="4969708"/>
            <a:ext cx="6974512" cy="392472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38100" cmpd="sng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9702" y="4222016"/>
            <a:ext cx="6595953" cy="364066"/>
          </a:xfrm>
          <a:prstGeom prst="rect">
            <a:avLst/>
          </a:prstGeom>
          <a:noFill/>
          <a:ln w="5715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38100" cmpd="sng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7994" y="201021"/>
            <a:ext cx="7556313" cy="568529"/>
          </a:xfrm>
        </p:spPr>
        <p:txBody>
          <a:bodyPr/>
          <a:lstStyle/>
          <a:p>
            <a:r>
              <a:rPr lang="fr-FR" sz="2800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Formation des enseignants et postes spécifiques</a:t>
            </a:r>
            <a:endParaRPr lang="fr-FR" sz="2800" dirty="0">
              <a:solidFill>
                <a:srgbClr val="3366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10737"/>
              </p:ext>
            </p:extLst>
          </p:nvPr>
        </p:nvGraphicFramePr>
        <p:xfrm>
          <a:off x="855407" y="4092924"/>
          <a:ext cx="772209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996"/>
                <a:gridCol w="2228459"/>
                <a:gridCol w="2596639"/>
              </a:tblGrid>
              <a:tr h="435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336699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BTS ou diplômes</a:t>
                      </a:r>
                    </a:p>
                    <a:p>
                      <a:pPr algn="ctr"/>
                      <a:endParaRPr lang="fr-FR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 smtClean="0">
                          <a:solidFill>
                            <a:srgbClr val="336699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Agrégés et certifiés :</a:t>
                      </a:r>
                    </a:p>
                    <a:p>
                      <a:pPr algn="ctr"/>
                      <a:r>
                        <a:rPr lang="fr-FR" sz="1200" b="1" kern="1200" dirty="0" smtClean="0">
                          <a:solidFill>
                            <a:srgbClr val="336699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Disciplines concernées</a:t>
                      </a:r>
                      <a:endParaRPr lang="fr-FR" sz="1200" dirty="0" smtClean="0">
                        <a:solidFill>
                          <a:srgbClr val="336699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 smtClean="0">
                          <a:solidFill>
                            <a:srgbClr val="336699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Professeurs de lycée professionnel :</a:t>
                      </a:r>
                    </a:p>
                    <a:p>
                      <a:pPr algn="ctr"/>
                      <a:r>
                        <a:rPr lang="fr-FR" sz="1200" b="1" kern="1200" dirty="0" smtClean="0">
                          <a:solidFill>
                            <a:srgbClr val="336699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Disciplines concernées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577">
                <a:tc>
                  <a:txBody>
                    <a:bodyPr/>
                    <a:lstStyle/>
                    <a:p>
                      <a:pPr algn="l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Maintenance des véhicules </a:t>
                      </a:r>
                    </a:p>
                    <a:p>
                      <a:pPr algn="l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(ex après-vente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automobiles)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Toutes les disciplines relevant des</a:t>
                      </a:r>
                    </a:p>
                    <a:p>
                      <a:pPr algn="l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sciences industrielles de l’ingénieur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 Génie mécanique construction</a:t>
                      </a:r>
                    </a:p>
                    <a:p>
                      <a:pPr algn="l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 Génie mécanique maintenance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290">
                <a:tc>
                  <a:txBody>
                    <a:bodyPr/>
                    <a:lstStyle/>
                    <a:p>
                      <a:pPr algn="l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Maintenance et après-vente des engins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 travaux publics et de manutention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577">
                <a:tc>
                  <a:txBody>
                    <a:bodyPr/>
                    <a:lstStyle/>
                    <a:p>
                      <a:pPr algn="l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Techniques et services en matériels</a:t>
                      </a:r>
                    </a:p>
                    <a:p>
                      <a:pPr algn="l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agricoles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9" y="1765459"/>
            <a:ext cx="4023853" cy="8340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56117"/>
          <a:stretch/>
        </p:blipFill>
        <p:spPr>
          <a:xfrm>
            <a:off x="537994" y="3570197"/>
            <a:ext cx="3942024" cy="455228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4716454" y="3422766"/>
            <a:ext cx="3039799" cy="604898"/>
            <a:chOff x="4268731" y="3399536"/>
            <a:chExt cx="3039799" cy="60489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/>
            <a:srcRect l="55104" t="1" b="58355"/>
            <a:stretch/>
          </p:blipFill>
          <p:spPr>
            <a:xfrm>
              <a:off x="5361741" y="3459496"/>
              <a:ext cx="1946789" cy="475199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/>
            <a:srcRect r="78194" b="54141"/>
            <a:stretch/>
          </p:blipFill>
          <p:spPr>
            <a:xfrm>
              <a:off x="4268731" y="3399536"/>
              <a:ext cx="1093010" cy="604898"/>
            </a:xfrm>
            <a:prstGeom prst="rect">
              <a:avLst/>
            </a:prstGeom>
          </p:spPr>
        </p:pic>
      </p:grpSp>
      <p:sp>
        <p:nvSpPr>
          <p:cNvPr id="9" name="Rectangle à coins arrondis 8"/>
          <p:cNvSpPr/>
          <p:nvPr/>
        </p:nvSpPr>
        <p:spPr>
          <a:xfrm>
            <a:off x="93134" y="3422766"/>
            <a:ext cx="8864053" cy="2625984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02561" y="1296852"/>
            <a:ext cx="8864053" cy="1790072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560123" y="1953132"/>
            <a:ext cx="358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Organisation de stage de formations</a:t>
            </a:r>
          </a:p>
          <a:p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0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915988" y="2874963"/>
            <a:ext cx="8228012" cy="1131887"/>
          </a:xfrm>
        </p:spPr>
        <p:txBody>
          <a:bodyPr/>
          <a:lstStyle/>
          <a:p>
            <a:r>
              <a:rPr lang="fr-FR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Remerciements</a:t>
            </a:r>
            <a:endParaRPr lang="fr-FR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Un groupe de </a:t>
            </a:r>
            <a:r>
              <a:rPr lang="fr-FR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travail tripartite</a:t>
            </a:r>
            <a:endParaRPr lang="fr-FR" dirty="0">
              <a:solidFill>
                <a:srgbClr val="3366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3134" y="845573"/>
            <a:ext cx="4292599" cy="5203177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512907" y="765551"/>
            <a:ext cx="4292599" cy="5283199"/>
          </a:xfrm>
          <a:prstGeom prst="roundRect">
            <a:avLst/>
          </a:prstGeom>
          <a:noFill/>
          <a:ln>
            <a:solidFill>
              <a:srgbClr val="2F6A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495269" y="1690543"/>
            <a:ext cx="21065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Belmokhtar</a:t>
            </a: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Abdesselam</a:t>
            </a: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Bousquet Jean-Louis</a:t>
            </a:r>
          </a:p>
          <a:p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Bouvier Jean-Luc</a:t>
            </a:r>
          </a:p>
          <a:p>
            <a:r>
              <a:rPr lang="fr-FR" sz="1400" dirty="0" smtClean="0">
                <a:latin typeface="Calibri" charset="0"/>
                <a:ea typeface="Calibri" charset="0"/>
                <a:cs typeface="Calibri" charset="0"/>
              </a:rPr>
              <a:t>Costa Pascale</a:t>
            </a: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1400" dirty="0" err="1" smtClean="0">
                <a:latin typeface="Calibri" charset="0"/>
                <a:ea typeface="Calibri" charset="0"/>
                <a:cs typeface="Calibri" charset="0"/>
              </a:rPr>
              <a:t>Dupire</a:t>
            </a: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400" dirty="0" smtClean="0">
                <a:latin typeface="Calibri" charset="0"/>
                <a:ea typeface="Calibri" charset="0"/>
                <a:cs typeface="Calibri" charset="0"/>
              </a:rPr>
              <a:t>Henri</a:t>
            </a: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Fleuranceau</a:t>
            </a: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 Thierry </a:t>
            </a:r>
          </a:p>
          <a:p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Krebs Jean-Paul</a:t>
            </a:r>
          </a:p>
          <a:p>
            <a:r>
              <a:rPr lang="fr-FR" sz="1400" dirty="0" err="1">
                <a:latin typeface="Calibri" charset="0"/>
                <a:ea typeface="Calibri" charset="0"/>
                <a:cs typeface="Calibri" charset="0"/>
              </a:rPr>
              <a:t>Laffargue</a:t>
            </a: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 Philippe </a:t>
            </a:r>
          </a:p>
          <a:p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Massey Jean-Luc</a:t>
            </a:r>
          </a:p>
          <a:p>
            <a:r>
              <a:rPr lang="fr-FR" sz="1400" dirty="0" smtClean="0">
                <a:latin typeface="Calibri" charset="0"/>
                <a:ea typeface="Calibri" charset="0"/>
                <a:cs typeface="Calibri" charset="0"/>
              </a:rPr>
              <a:t>Pasquier Christophe</a:t>
            </a:r>
          </a:p>
          <a:p>
            <a:r>
              <a:rPr lang="fr-FR" sz="1400" dirty="0" err="1" smtClean="0">
                <a:latin typeface="Calibri" charset="0"/>
                <a:ea typeface="Calibri" charset="0"/>
                <a:cs typeface="Calibri" charset="0"/>
              </a:rPr>
              <a:t>Pauphillat</a:t>
            </a:r>
            <a:r>
              <a:rPr lang="fr-FR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Yvon</a:t>
            </a:r>
          </a:p>
          <a:p>
            <a:r>
              <a:rPr lang="fr-FR" sz="1400" dirty="0" smtClean="0">
                <a:latin typeface="Calibri" charset="0"/>
                <a:ea typeface="Calibri" charset="0"/>
                <a:cs typeface="Calibri" charset="0"/>
              </a:rPr>
              <a:t>Ruel Frédéric-Michel</a:t>
            </a:r>
          </a:p>
          <a:p>
            <a:r>
              <a:rPr lang="fr-FR" sz="1400" dirty="0" err="1" smtClean="0">
                <a:latin typeface="Calibri" charset="0"/>
                <a:ea typeface="Calibri" charset="0"/>
                <a:cs typeface="Calibri" charset="0"/>
              </a:rPr>
              <a:t>Schultheiss</a:t>
            </a:r>
            <a:r>
              <a:rPr lang="fr-FR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400" dirty="0">
                <a:latin typeface="Calibri" charset="0"/>
                <a:ea typeface="Calibri" charset="0"/>
                <a:cs typeface="Calibri" charset="0"/>
              </a:rPr>
              <a:t>Pierre</a:t>
            </a:r>
          </a:p>
          <a:p>
            <a:r>
              <a:rPr lang="fr-FR" sz="1400" dirty="0" err="1" smtClean="0">
                <a:latin typeface="Calibri" charset="0"/>
                <a:ea typeface="Calibri" charset="0"/>
                <a:cs typeface="Calibri" charset="0"/>
              </a:rPr>
              <a:t>Valtais</a:t>
            </a:r>
            <a:r>
              <a:rPr lang="fr-FR" sz="1400" dirty="0" smtClean="0">
                <a:latin typeface="Calibri" charset="0"/>
                <a:ea typeface="Calibri" charset="0"/>
                <a:cs typeface="Calibri" charset="0"/>
              </a:rPr>
              <a:t> Didier</a:t>
            </a:r>
            <a:endParaRPr lang="fr-FR" sz="1400" dirty="0">
              <a:latin typeface="Calibri" charset="0"/>
              <a:ea typeface="Calibri" charset="0"/>
              <a:cs typeface="Calibri" charset="0"/>
            </a:endParaRPr>
          </a:p>
          <a:p>
            <a:endParaRPr lang="fr-FR" sz="14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fr-FR" sz="1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3" name="Image 12" descr="2014_MENESRlogo_horizontalcartouchefond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759" y="5571001"/>
            <a:ext cx="1948596" cy="44911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14865" y="929024"/>
            <a:ext cx="36406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6600"/>
                </a:solidFill>
                <a:latin typeface="Calibri"/>
                <a:cs typeface="Calibri"/>
              </a:rPr>
              <a:t>Des </a:t>
            </a:r>
            <a:r>
              <a:rPr lang="fr-FR" sz="1400" b="1" dirty="0">
                <a:solidFill>
                  <a:srgbClr val="FF6600"/>
                </a:solidFill>
                <a:latin typeface="Calibri"/>
                <a:cs typeface="Calibri"/>
              </a:rPr>
              <a:t>représentants des milieux professionnels, employeurs et salariés  </a:t>
            </a:r>
            <a:r>
              <a:rPr lang="fr-FR" sz="1200" dirty="0" smtClean="0">
                <a:latin typeface="Calibri"/>
                <a:cs typeface="Calibri"/>
              </a:rPr>
              <a:t>pour </a:t>
            </a:r>
            <a:r>
              <a:rPr lang="fr-FR" sz="1200" dirty="0">
                <a:latin typeface="Calibri"/>
                <a:cs typeface="Calibri"/>
              </a:rPr>
              <a:t>définir les activités visées et spécifier les compétences attendues</a:t>
            </a:r>
          </a:p>
          <a:p>
            <a:endParaRPr lang="fr-FR" sz="1200" dirty="0">
              <a:latin typeface="Calibri"/>
              <a:cs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43104" y="874935"/>
            <a:ext cx="39624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2F6AAA"/>
                </a:solidFill>
                <a:latin typeface="Calibri"/>
                <a:cs typeface="Calibri"/>
              </a:rPr>
              <a:t>Des </a:t>
            </a:r>
            <a:r>
              <a:rPr lang="fr-FR" sz="1400" b="1" dirty="0">
                <a:solidFill>
                  <a:srgbClr val="2F6AAA"/>
                </a:solidFill>
                <a:latin typeface="Calibri"/>
                <a:cs typeface="Calibri"/>
              </a:rPr>
              <a:t>professionnels de la formation et de l</a:t>
            </a:r>
            <a:r>
              <a:rPr lang="en-US" altLang="ja-JP" sz="1400" b="1" dirty="0">
                <a:solidFill>
                  <a:srgbClr val="2F6AAA"/>
                </a:solidFill>
                <a:latin typeface="Calibri"/>
                <a:cs typeface="Calibri"/>
              </a:rPr>
              <a:t>’</a:t>
            </a:r>
            <a:r>
              <a:rPr lang="fr-FR" sz="1400" b="1" dirty="0">
                <a:solidFill>
                  <a:srgbClr val="2F6AAA"/>
                </a:solidFill>
                <a:latin typeface="Calibri"/>
                <a:cs typeface="Calibri"/>
              </a:rPr>
              <a:t>évaluation – inspecteurs, enseignants – </a:t>
            </a:r>
            <a:r>
              <a:rPr lang="fr-FR" sz="1200" dirty="0">
                <a:solidFill>
                  <a:srgbClr val="000000"/>
                </a:solidFill>
                <a:latin typeface="Calibri"/>
                <a:cs typeface="Calibri"/>
              </a:rPr>
              <a:t>pour assurer une définition précise des compétences et connaissances à </a:t>
            </a:r>
            <a:r>
              <a:rPr lang="fr-FR" sz="1200" dirty="0" smtClean="0">
                <a:solidFill>
                  <a:srgbClr val="000000"/>
                </a:solidFill>
                <a:latin typeface="Calibri"/>
                <a:cs typeface="Calibri"/>
              </a:rPr>
              <a:t>valider</a:t>
            </a:r>
            <a:endParaRPr lang="fr-FR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43104" y="4692033"/>
            <a:ext cx="380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2F6AAA"/>
                </a:solidFill>
                <a:latin typeface="Calibri"/>
                <a:cs typeface="Calibri"/>
              </a:rPr>
              <a:t>Des </a:t>
            </a:r>
            <a:r>
              <a:rPr lang="fr-FR" sz="1400" b="1" dirty="0">
                <a:solidFill>
                  <a:srgbClr val="2F6AAA"/>
                </a:solidFill>
                <a:latin typeface="Calibri"/>
                <a:cs typeface="Calibri"/>
              </a:rPr>
              <a:t>représentants de la direction générale de l</a:t>
            </a:r>
            <a:r>
              <a:rPr lang="en-US" altLang="ja-JP" sz="1400" b="1" dirty="0">
                <a:solidFill>
                  <a:srgbClr val="2F6AAA"/>
                </a:solidFill>
                <a:latin typeface="Calibri"/>
                <a:cs typeface="Calibri"/>
              </a:rPr>
              <a:t>’</a:t>
            </a:r>
            <a:r>
              <a:rPr lang="fr-FR" sz="1400" b="1" dirty="0">
                <a:solidFill>
                  <a:srgbClr val="2F6AAA"/>
                </a:solidFill>
                <a:latin typeface="Calibri"/>
                <a:cs typeface="Calibri"/>
              </a:rPr>
              <a:t>enseignement scolaire </a:t>
            </a:r>
            <a:r>
              <a:rPr lang="fr-FR" sz="1200" dirty="0">
                <a:latin typeface="Calibri"/>
                <a:cs typeface="Calibri"/>
              </a:rPr>
              <a:t>pour garantir le respect de la norme </a:t>
            </a:r>
            <a:r>
              <a:rPr lang="fr-FR" sz="1200" dirty="0" smtClean="0">
                <a:latin typeface="Calibri"/>
                <a:cs typeface="Calibri"/>
              </a:rPr>
              <a:t>nationale</a:t>
            </a:r>
            <a:endParaRPr lang="fr-FR" sz="1200" dirty="0">
              <a:latin typeface="Calibri"/>
              <a:cs typeface="Calibri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495269" y="5261653"/>
            <a:ext cx="1899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smtClean="0">
                <a:latin typeface="Calibri"/>
                <a:cs typeface="Calibri"/>
              </a:rPr>
              <a:t>Piot Sabine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06224" y="1759974"/>
            <a:ext cx="230736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Audebert  Pascal</a:t>
            </a:r>
          </a:p>
          <a:p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Bouché Olivier</a:t>
            </a:r>
          </a:p>
          <a:p>
            <a:r>
              <a:rPr lang="fr-FR" sz="1600" dirty="0" err="1">
                <a:latin typeface="Calibri" charset="0"/>
                <a:ea typeface="Calibri" charset="0"/>
                <a:cs typeface="Calibri" charset="0"/>
              </a:rPr>
              <a:t>Buronfosse</a:t>
            </a:r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 Renaud </a:t>
            </a:r>
          </a:p>
          <a:p>
            <a:r>
              <a:rPr lang="fr-FR" sz="1600" dirty="0" smtClean="0">
                <a:latin typeface="Calibri" charset="0"/>
                <a:ea typeface="Calibri" charset="0"/>
                <a:cs typeface="Calibri" charset="0"/>
              </a:rPr>
              <a:t>Condé Juan-Carlos</a:t>
            </a:r>
            <a:endParaRPr lang="fr-FR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Dupont- Provost Florence</a:t>
            </a:r>
          </a:p>
          <a:p>
            <a:r>
              <a:rPr lang="fr-FR" sz="1600" dirty="0" err="1">
                <a:latin typeface="Calibri" charset="0"/>
                <a:ea typeface="Calibri" charset="0"/>
                <a:cs typeface="Calibri" charset="0"/>
              </a:rPr>
              <a:t>Maheut</a:t>
            </a:r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 Benoit</a:t>
            </a:r>
          </a:p>
          <a:p>
            <a:r>
              <a:rPr lang="fr-FR" sz="1600" dirty="0" err="1">
                <a:latin typeface="Calibri" charset="0"/>
                <a:ea typeface="Calibri" charset="0"/>
                <a:cs typeface="Calibri" charset="0"/>
              </a:rPr>
              <a:t>Mahieu</a:t>
            </a:r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 Olivier</a:t>
            </a:r>
          </a:p>
          <a:p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Petit-Jean Pascal</a:t>
            </a:r>
          </a:p>
          <a:p>
            <a:r>
              <a:rPr lang="fr-FR" sz="1600" dirty="0" err="1">
                <a:latin typeface="Calibri" charset="0"/>
                <a:ea typeface="Calibri" charset="0"/>
                <a:cs typeface="Calibri" charset="0"/>
              </a:rPr>
              <a:t>Puybaret</a:t>
            </a:r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 Laurent </a:t>
            </a:r>
          </a:p>
          <a:p>
            <a:r>
              <a:rPr lang="fr-FR" sz="1600" dirty="0">
                <a:latin typeface="Calibri" charset="0"/>
                <a:ea typeface="Calibri" charset="0"/>
                <a:cs typeface="Calibri" charset="0"/>
              </a:rPr>
              <a:t>Vidal Xavier</a:t>
            </a:r>
          </a:p>
          <a:p>
            <a:endParaRPr lang="fr-FR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2" name="Image 21" descr="Capture d’écran 2016-12-09 à 20.53.17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1" y="4461841"/>
            <a:ext cx="3534410" cy="1092200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>
          <a:blip r:embed="rId4"/>
          <a:stretch>
            <a:fillRect/>
          </a:stretch>
        </p:blipFill>
        <p:spPr>
          <a:xfrm>
            <a:off x="2789826" y="4825696"/>
            <a:ext cx="137985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1353" y="4675073"/>
            <a:ext cx="5658489" cy="1438648"/>
          </a:xfrm>
        </p:spPr>
        <p:txBody>
          <a:bodyPr>
            <a:noAutofit/>
          </a:bodyPr>
          <a:lstStyle/>
          <a:p>
            <a:r>
              <a:rPr lang="fr-FR" sz="4000" dirty="0"/>
              <a:t>Merci </a:t>
            </a:r>
            <a:r>
              <a:rPr lang="fr-FR" sz="3200" dirty="0"/>
              <a:t>à chacun(e) </a:t>
            </a:r>
            <a:br>
              <a:rPr lang="fr-FR" sz="3200" dirty="0"/>
            </a:br>
            <a:r>
              <a:rPr lang="fr-FR" sz="3200" dirty="0" smtClean="0"/>
              <a:t>de votre attention</a:t>
            </a:r>
            <a:endParaRPr lang="fr-FR" sz="3200" dirty="0"/>
          </a:p>
        </p:txBody>
      </p:sp>
      <p:pic>
        <p:nvPicPr>
          <p:cNvPr id="14" name="Image 13" descr="Capture d’écran 2017-01-14 à 19.39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29" y="1766920"/>
            <a:ext cx="3931838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915988" y="2874963"/>
            <a:ext cx="8228012" cy="1131887"/>
          </a:xfrm>
        </p:spPr>
        <p:txBody>
          <a:bodyPr/>
          <a:lstStyle/>
          <a:p>
            <a:r>
              <a:rPr lang="fr-FR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La filière maintenance des matériels</a:t>
            </a:r>
            <a:endParaRPr lang="fr-FR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1862" y="140533"/>
            <a:ext cx="7556313" cy="773867"/>
          </a:xfrm>
        </p:spPr>
        <p:txBody>
          <a:bodyPr/>
          <a:lstStyle/>
          <a:p>
            <a:r>
              <a:rPr lang="fr-FR" altLang="x-none" dirty="0">
                <a:solidFill>
                  <a:srgbClr val="336699"/>
                </a:solidFill>
                <a:latin typeface="Calibri" charset="0"/>
              </a:rPr>
              <a:t>Historique des rénovations de la </a:t>
            </a:r>
            <a:r>
              <a:rPr lang="fr-FR" altLang="x-none" dirty="0" smtClean="0">
                <a:solidFill>
                  <a:srgbClr val="336699"/>
                </a:solidFill>
                <a:latin typeface="Calibri" charset="0"/>
              </a:rPr>
              <a:t>filière</a:t>
            </a:r>
            <a:br>
              <a:rPr lang="fr-FR" altLang="x-none" dirty="0" smtClean="0">
                <a:solidFill>
                  <a:srgbClr val="336699"/>
                </a:solidFill>
                <a:latin typeface="Calibri" charset="0"/>
              </a:rPr>
            </a:br>
            <a:r>
              <a:rPr lang="fr-FR" altLang="x-none" sz="1600" dirty="0" smtClean="0">
                <a:solidFill>
                  <a:srgbClr val="336699"/>
                </a:solidFill>
                <a:latin typeface="Calibri" charset="0"/>
              </a:rPr>
              <a:t>(excepté BEP et BT)</a:t>
            </a:r>
            <a:endParaRPr lang="fr-FR" sz="1600" dirty="0">
              <a:solidFill>
                <a:srgbClr val="3366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26" y="1605861"/>
            <a:ext cx="1013647" cy="671332"/>
          </a:xfrm>
          <a:prstGeom prst="rect">
            <a:avLst/>
          </a:prstGeom>
          <a:solidFill>
            <a:srgbClr val="336699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CAP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7240" y="3134663"/>
            <a:ext cx="1018572" cy="671332"/>
          </a:xfrm>
          <a:prstGeom prst="rect">
            <a:avLst/>
          </a:prstGeom>
          <a:solidFill>
            <a:srgbClr val="336699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BacPro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70501" y="4604148"/>
            <a:ext cx="1018572" cy="671332"/>
          </a:xfrm>
          <a:prstGeom prst="rect">
            <a:avLst/>
          </a:prstGeom>
          <a:solidFill>
            <a:srgbClr val="336699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BTS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2454205" y="1436485"/>
            <a:ext cx="2545181" cy="400110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Mécanicien d'engins de chantiers de travaux publics </a:t>
            </a:r>
            <a:r>
              <a:rPr lang="fr-FR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fr-FR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1973-2004)</a:t>
            </a:r>
            <a:endParaRPr lang="fr-FR" sz="1000" b="0" i="0" dirty="0">
              <a:solidFill>
                <a:srgbClr val="00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3892" y="1840917"/>
            <a:ext cx="2306611" cy="400110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CAP Mécanicien en tracteurs et matériels </a:t>
            </a:r>
            <a:r>
              <a:rPr lang="fr-FR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agricoles (1981-2004</a:t>
            </a:r>
            <a:r>
              <a:rPr lang="fr-FR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fr-FR" sz="1000" b="0" i="0" dirty="0">
              <a:solidFill>
                <a:srgbClr val="00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0378" y="1436485"/>
            <a:ext cx="1303827" cy="400110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fr-FR" sz="1000" dirty="0">
                <a:latin typeface="Arial" charset="0"/>
                <a:ea typeface="Arial" charset="0"/>
                <a:cs typeface="Arial" charset="0"/>
              </a:rPr>
              <a:t>Mécanicien de chantier </a:t>
            </a:r>
            <a:r>
              <a:rPr lang="fr-FR" sz="8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FR" sz="800" dirty="0">
                <a:latin typeface="Arial" charset="0"/>
                <a:ea typeface="Arial" charset="0"/>
                <a:cs typeface="Arial" charset="0"/>
              </a:rPr>
              <a:t>1950-1973</a:t>
            </a:r>
            <a:r>
              <a:rPr lang="fr-FR" sz="8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99386" y="1515141"/>
            <a:ext cx="2079840" cy="1015663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fr-FR" altLang="x-none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Maintenance des matériels</a:t>
            </a:r>
          </a:p>
          <a:p>
            <a:pPr>
              <a:buFontTx/>
              <a:buChar char="-"/>
            </a:pPr>
            <a:r>
              <a:rPr lang="fr-FR" altLang="x-none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tracteurs </a:t>
            </a:r>
            <a:r>
              <a:rPr lang="fr-FR" altLang="x-none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et matériels agricoles </a:t>
            </a:r>
          </a:p>
          <a:p>
            <a:pPr>
              <a:buFontTx/>
              <a:buChar char="-"/>
            </a:pPr>
            <a:r>
              <a:rPr lang="fr-FR" altLang="x-none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matériels </a:t>
            </a:r>
            <a:r>
              <a:rPr lang="fr-FR" altLang="x-none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 travaux publics et de manutention</a:t>
            </a:r>
          </a:p>
          <a:p>
            <a:pPr>
              <a:buFontTx/>
              <a:buChar char="-"/>
            </a:pPr>
            <a:r>
              <a:rPr lang="fr-FR" altLang="x-none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matériels </a:t>
            </a:r>
            <a:r>
              <a:rPr lang="fr-FR" altLang="x-none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 parcs et </a:t>
            </a:r>
            <a:r>
              <a:rPr lang="fr-FR" altLang="x-none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jardins</a:t>
            </a:r>
            <a:endParaRPr lang="fr-FR" altLang="x-none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altLang="x-none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(2004-2016)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3278" y="1836595"/>
            <a:ext cx="1410614" cy="461665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 Mécanicien en machines </a:t>
            </a:r>
            <a:r>
              <a:rPr lang="fr-FR" sz="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agricoles (1954-1961 puis 1961-1981</a:t>
            </a:r>
            <a:r>
              <a:rPr lang="fr-FR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fr-FR" sz="800" b="0" i="0" dirty="0">
              <a:solidFill>
                <a:srgbClr val="00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13579" y="2241027"/>
            <a:ext cx="2085807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>
                <a:latin typeface="Arial" charset="0"/>
                <a:ea typeface="Arial" charset="0"/>
                <a:cs typeface="Arial" charset="0"/>
              </a:rPr>
              <a:t> Mécanicien en matériels de parcs et jardins (1984-2004)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91928" y="2962498"/>
            <a:ext cx="1766199" cy="861774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Arial" charset="0"/>
                <a:ea typeface="Arial" charset="0"/>
                <a:cs typeface="Arial" charset="0"/>
              </a:rPr>
              <a:t>Maintenance et exploitation des matériels agricoles,  de travaux publics, de parcs et </a:t>
            </a:r>
            <a:r>
              <a:rPr lang="fr-FR" sz="1000" dirty="0" smtClean="0">
                <a:latin typeface="Arial" charset="0"/>
                <a:ea typeface="Arial" charset="0"/>
                <a:cs typeface="Arial" charset="0"/>
              </a:rPr>
              <a:t>jardins (1990-1997 puis </a:t>
            </a:r>
            <a:r>
              <a:rPr lang="fr-FR" sz="1000" smtClean="0">
                <a:latin typeface="Arial" charset="0"/>
                <a:ea typeface="Arial" charset="0"/>
                <a:cs typeface="Arial" charset="0"/>
              </a:rPr>
              <a:t>1997-2002)</a:t>
            </a:r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58127" y="2962498"/>
            <a:ext cx="2221099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x-none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Maintenance des matériels</a:t>
            </a:r>
          </a:p>
          <a:p>
            <a:r>
              <a:rPr lang="fr-FR" altLang="x-none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- option A : agricoles</a:t>
            </a:r>
          </a:p>
          <a:p>
            <a:r>
              <a:rPr lang="fr-FR" altLang="x-none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- option B : travaux publics et manutention</a:t>
            </a:r>
          </a:p>
          <a:p>
            <a:r>
              <a:rPr lang="fr-FR" altLang="x-none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- option C : parcs et jardins</a:t>
            </a:r>
            <a:endParaRPr lang="fr-FR" altLang="x-none" sz="1000" i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sz="1000" dirty="0" smtClean="0">
                <a:latin typeface="Arial" charset="0"/>
                <a:ea typeface="Arial" charset="0"/>
                <a:cs typeface="Arial" charset="0"/>
              </a:rPr>
              <a:t>(2002-2016)</a:t>
            </a:r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2670" y="4404093"/>
            <a:ext cx="2030363" cy="400110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fr-FR" sz="10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Agro-équipement</a:t>
            </a:r>
            <a:endParaRPr lang="fr-FR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(1999-2013)</a:t>
            </a:r>
            <a:endParaRPr lang="fr-FR" sz="1000" b="0" i="0" dirty="0">
              <a:solidFill>
                <a:srgbClr val="00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63033" y="4404093"/>
            <a:ext cx="2502309" cy="40011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x-none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Techniques et services </a:t>
            </a:r>
            <a:r>
              <a:rPr lang="fr-FR" altLang="x-none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 matériels agricoles</a:t>
            </a:r>
            <a:r>
              <a:rPr lang="fr-FR" altLang="x-none" sz="10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(2013-</a:t>
            </a:r>
            <a:r>
              <a:rPr lang="is-IS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30325" y="4810362"/>
            <a:ext cx="2755378" cy="55399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x-none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Maintenance et après-vente des engins de travaux publics et de manutention</a:t>
            </a:r>
          </a:p>
          <a:p>
            <a:r>
              <a:rPr lang="fr-FR" sz="1000" dirty="0" smtClean="0">
                <a:latin typeface="Arial" charset="0"/>
                <a:ea typeface="Arial" charset="0"/>
                <a:cs typeface="Arial" charset="0"/>
              </a:rPr>
              <a:t>(1999-2017)</a:t>
            </a:r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82096" y="4404093"/>
            <a:ext cx="1448229" cy="400110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fr-FR" sz="10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Agro-équipement</a:t>
            </a:r>
            <a:endParaRPr lang="fr-FR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(1990-1999)</a:t>
            </a:r>
            <a:endParaRPr lang="fr-FR" sz="1000" b="0" i="0" dirty="0">
              <a:solidFill>
                <a:srgbClr val="00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Bulle rectangulaire 31"/>
          <p:cNvSpPr/>
          <p:nvPr/>
        </p:nvSpPr>
        <p:spPr>
          <a:xfrm>
            <a:off x="7462683" y="3134663"/>
            <a:ext cx="1382741" cy="781622"/>
          </a:xfrm>
          <a:prstGeom prst="wedgeRectCallout">
            <a:avLst>
              <a:gd name="adj1" fmla="val -84014"/>
              <a:gd name="adj2" fmla="val 113422"/>
            </a:avLst>
          </a:prstGeom>
          <a:solidFill>
            <a:srgbClr val="33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latin typeface="Calibri" charset="0"/>
                <a:ea typeface="Calibri" charset="0"/>
                <a:cs typeface="Calibri" charset="0"/>
              </a:rPr>
              <a:t>Séminaire </a:t>
            </a:r>
          </a:p>
          <a:p>
            <a:pPr algn="ctr"/>
            <a:r>
              <a:rPr lang="fr-FR" sz="1400" dirty="0" smtClean="0">
                <a:latin typeface="Calibri" charset="0"/>
                <a:ea typeface="Calibri" charset="0"/>
                <a:cs typeface="Calibri" charset="0"/>
              </a:rPr>
              <a:t>St Jean d’</a:t>
            </a:r>
            <a:r>
              <a:rPr lang="fr-FR" sz="1400" dirty="0" err="1" smtClean="0">
                <a:latin typeface="Calibri" charset="0"/>
                <a:ea typeface="Calibri" charset="0"/>
                <a:cs typeface="Calibri" charset="0"/>
              </a:rPr>
              <a:t>Angély</a:t>
            </a:r>
            <a:r>
              <a:rPr lang="fr-FR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algn="ctr"/>
            <a:r>
              <a:rPr lang="fr-FR" sz="1400" dirty="0" smtClean="0">
                <a:latin typeface="Calibri" charset="0"/>
                <a:ea typeface="Calibri" charset="0"/>
                <a:cs typeface="Calibri" charset="0"/>
              </a:rPr>
              <a:t>Novembre 2013</a:t>
            </a:r>
            <a:endParaRPr lang="fr-FR" sz="1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8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oneTexte 6"/>
          <p:cNvSpPr txBox="1">
            <a:spLocks noChangeArrowheads="1"/>
          </p:cNvSpPr>
          <p:nvPr/>
        </p:nvSpPr>
        <p:spPr bwMode="auto">
          <a:xfrm>
            <a:off x="425734" y="956947"/>
            <a:ext cx="83830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buClr>
                <a:srgbClr val="C70202"/>
              </a:buClr>
            </a:pPr>
            <a:r>
              <a:rPr lang="fr-FR" sz="1600" b="1" dirty="0" smtClean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2013</a:t>
            </a:r>
            <a:endParaRPr lang="fr-FR" sz="1600" dirty="0">
              <a:solidFill>
                <a:srgbClr val="FF66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1"/>
              </a:buClr>
              <a:buSzPct val="90000"/>
            </a:pPr>
            <a:r>
              <a:rPr lang="fr-FR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décembre : </a:t>
            </a:r>
            <a:r>
              <a:rPr lang="fr-FR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note d’opportunité </a:t>
            </a:r>
            <a:r>
              <a:rPr lang="fr-FR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envoyée par la profession à la </a:t>
            </a:r>
            <a:r>
              <a:rPr lang="fr-FR" sz="16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Dgesco</a:t>
            </a:r>
            <a:r>
              <a:rPr lang="fr-FR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pour la </a:t>
            </a:r>
            <a:r>
              <a:rPr lang="fr-FR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rénovation des </a:t>
            </a:r>
            <a:r>
              <a:rPr lang="fr-FR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CAP, </a:t>
            </a:r>
            <a:r>
              <a:rPr lang="fr-FR" sz="1600" dirty="0" err="1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Bacpro</a:t>
            </a:r>
            <a:r>
              <a:rPr lang="fr-FR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et </a:t>
            </a:r>
            <a:r>
              <a:rPr lang="fr-FR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BTS </a:t>
            </a:r>
            <a:r>
              <a:rPr lang="fr-FR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MAVETPM validée </a:t>
            </a:r>
            <a:r>
              <a:rPr lang="fr-FR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lors de la réunion plénière de la sous-commission « automobile, matériel agricole et de travaux publics » puis validé par la 3ième CPC </a:t>
            </a:r>
            <a:r>
              <a:rPr lang="fr-FR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plénière</a:t>
            </a:r>
            <a:endParaRPr lang="fr-FR" sz="800" b="1" dirty="0">
              <a:solidFill>
                <a:srgbClr val="7FB60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11220" y="162045"/>
            <a:ext cx="7812087" cy="66675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Les étapes de la rénovation</a:t>
            </a:r>
            <a:endParaRPr lang="fr-FR" dirty="0">
              <a:solidFill>
                <a:srgbClr val="3366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702478" y="2731174"/>
            <a:ext cx="5233177" cy="313932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F8000"/>
              </a:buClr>
            </a:pPr>
            <a:r>
              <a:rPr lang="fr-FR" b="1" dirty="0" smtClean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BTS</a:t>
            </a:r>
          </a:p>
          <a:p>
            <a:pPr algn="just">
              <a:buClr>
                <a:srgbClr val="FF8000"/>
              </a:buClr>
            </a:pPr>
            <a:r>
              <a:rPr lang="fr-FR" b="1" dirty="0" smtClean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2015</a:t>
            </a:r>
            <a:endParaRPr lang="fr-FR" dirty="0">
              <a:solidFill>
                <a:srgbClr val="FF66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1"/>
              </a:buClr>
              <a:buSzPct val="90000"/>
            </a:pPr>
            <a:r>
              <a:rPr lang="fr-FR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Juin : début </a:t>
            </a:r>
            <a:r>
              <a:rPr lang="fr-FR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des travaux </a:t>
            </a:r>
            <a:r>
              <a:rPr lang="fr-FR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d’écriture du référentiel</a:t>
            </a:r>
          </a:p>
          <a:p>
            <a:pPr algn="just">
              <a:buClr>
                <a:srgbClr val="FF8000"/>
              </a:buClr>
            </a:pPr>
            <a:r>
              <a:rPr lang="fr-FR" b="1" dirty="0" smtClean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2016</a:t>
            </a:r>
            <a:endParaRPr lang="fr-FR" dirty="0">
              <a:solidFill>
                <a:srgbClr val="FF66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1"/>
              </a:buClr>
              <a:buSzPct val="90000"/>
            </a:pPr>
            <a:r>
              <a:rPr lang="fr-FR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fr-FR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écembre : présentation en CPC</a:t>
            </a:r>
            <a:endParaRPr lang="fr-FR" sz="900" b="1" dirty="0">
              <a:solidFill>
                <a:srgbClr val="FF8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buClr>
                <a:srgbClr val="FF8000"/>
              </a:buClr>
            </a:pPr>
            <a:r>
              <a:rPr lang="fr-FR" b="1" dirty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2017</a:t>
            </a:r>
            <a:endParaRPr lang="fr-FR" dirty="0">
              <a:solidFill>
                <a:srgbClr val="FF66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1"/>
              </a:buClr>
              <a:buSzPct val="90000"/>
            </a:pPr>
            <a:r>
              <a:rPr lang="fr-FR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Janvier-mars : </a:t>
            </a:r>
            <a:r>
              <a:rPr lang="fr-FR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instances consultatives </a:t>
            </a:r>
            <a:endParaRPr lang="fr-FR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1"/>
              </a:buClr>
              <a:buSzPct val="90000"/>
            </a:pPr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mars : publication des textes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1"/>
              </a:buClr>
              <a:buSzPct val="90000"/>
            </a:pPr>
            <a:r>
              <a:rPr lang="fr-FR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fr-FR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eptembre : </a:t>
            </a:r>
            <a:r>
              <a:rPr lang="fr-FR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mise en œuvre du référentiel </a:t>
            </a:r>
            <a:endParaRPr lang="fr-FR" sz="900" b="1" dirty="0">
              <a:solidFill>
                <a:srgbClr val="FF8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buClr>
                <a:srgbClr val="FF8000"/>
              </a:buClr>
            </a:pPr>
            <a:r>
              <a:rPr lang="fr-FR" b="1" dirty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2019</a:t>
            </a:r>
            <a:endParaRPr lang="fr-FR" dirty="0">
              <a:solidFill>
                <a:srgbClr val="FF66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1"/>
              </a:buClr>
              <a:buSzPct val="90000"/>
            </a:pPr>
            <a:r>
              <a:rPr lang="fr-FR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première session BTS </a:t>
            </a:r>
            <a:r>
              <a:rPr lang="fr-FR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MMCM</a:t>
            </a:r>
            <a:endParaRPr lang="fr-FR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8854" y="2162317"/>
            <a:ext cx="3298275" cy="2031325"/>
          </a:xfrm>
          <a:prstGeom prst="rect">
            <a:avLst/>
          </a:prstGeom>
          <a:noFill/>
          <a:ln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FF8000"/>
              </a:buClr>
            </a:pPr>
            <a:r>
              <a:rPr lang="fr-FR" sz="1400" b="1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CAP-</a:t>
            </a:r>
            <a:r>
              <a:rPr lang="fr-FR" sz="1400" b="1" dirty="0" err="1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BacPro</a:t>
            </a:r>
            <a:endParaRPr lang="fr-FR" sz="1400" b="1" dirty="0" smtClean="0">
              <a:solidFill>
                <a:srgbClr val="336699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buClr>
                <a:srgbClr val="FF8000"/>
              </a:buClr>
            </a:pPr>
            <a:r>
              <a:rPr lang="fr-FR" sz="1400" b="1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2014</a:t>
            </a:r>
            <a:endParaRPr lang="fr-FR" sz="1400" dirty="0">
              <a:solidFill>
                <a:srgbClr val="336699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1"/>
              </a:buClr>
              <a:buSzPct val="90000"/>
            </a:pPr>
            <a:r>
              <a:rPr lang="fr-FR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fr-FR" sz="1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ai  : début </a:t>
            </a:r>
            <a:r>
              <a:rPr lang="fr-FR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des travaux </a:t>
            </a:r>
            <a:r>
              <a:rPr lang="fr-FR" sz="1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d’écriture du référentiel</a:t>
            </a:r>
          </a:p>
          <a:p>
            <a:pPr algn="just">
              <a:buClr>
                <a:srgbClr val="FF8000"/>
              </a:buClr>
            </a:pPr>
            <a:r>
              <a:rPr lang="fr-FR" sz="1400" b="1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2015</a:t>
            </a:r>
            <a:endParaRPr lang="fr-FR" sz="1400" dirty="0">
              <a:solidFill>
                <a:srgbClr val="336699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1"/>
              </a:buClr>
              <a:buSzPct val="90000"/>
            </a:pPr>
            <a:r>
              <a:rPr lang="fr-FR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fr-FR" sz="1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écembre : présentation en CPC</a:t>
            </a:r>
            <a:endParaRPr lang="fr-FR" sz="1400" b="1" dirty="0">
              <a:solidFill>
                <a:srgbClr val="FF8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buClr>
                <a:srgbClr val="FF8000"/>
              </a:buClr>
            </a:pPr>
            <a:r>
              <a:rPr lang="fr-FR" sz="1400" b="1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2016</a:t>
            </a:r>
            <a:endParaRPr lang="fr-FR" sz="1400" dirty="0">
              <a:solidFill>
                <a:srgbClr val="336699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1"/>
              </a:buClr>
              <a:buSzPct val="90000"/>
            </a:pPr>
            <a:r>
              <a:rPr lang="fr-FR" sz="14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Janvier : </a:t>
            </a:r>
            <a:r>
              <a:rPr lang="fr-FR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instances consultatives </a:t>
            </a:r>
            <a:endParaRPr lang="fr-FR" sz="1400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chemeClr val="accent1"/>
              </a:buClr>
              <a:buSzPct val="90000"/>
            </a:pPr>
            <a:r>
              <a:rPr lang="fr-FR" sz="1400" dirty="0" smtClean="0">
                <a:latin typeface="Calibri" charset="0"/>
                <a:ea typeface="Calibri" charset="0"/>
                <a:cs typeface="Calibri" charset="0"/>
              </a:rPr>
              <a:t>mars : publication des textes et séminaire</a:t>
            </a:r>
            <a:endParaRPr lang="fr-FR" sz="1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1862" y="140533"/>
            <a:ext cx="7556313" cy="773867"/>
          </a:xfrm>
        </p:spPr>
        <p:txBody>
          <a:bodyPr/>
          <a:lstStyle/>
          <a:p>
            <a:r>
              <a:rPr lang="fr-FR" altLang="x-none" dirty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Historique des rénovations de la </a:t>
            </a:r>
            <a:r>
              <a:rPr lang="fr-FR" altLang="x-none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filière</a:t>
            </a:r>
            <a:br>
              <a:rPr lang="fr-FR" altLang="x-none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r-FR" altLang="x-none" sz="1600" dirty="0" smtClean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rPr>
              <a:t>(excepté BEP et BT)</a:t>
            </a:r>
            <a:endParaRPr lang="fr-FR" sz="1600" dirty="0">
              <a:solidFill>
                <a:srgbClr val="3366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26" y="1605861"/>
            <a:ext cx="1018572" cy="671332"/>
          </a:xfrm>
          <a:prstGeom prst="rect">
            <a:avLst/>
          </a:prstGeom>
          <a:solidFill>
            <a:srgbClr val="336699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CAP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7240" y="3262479"/>
            <a:ext cx="1018572" cy="671332"/>
          </a:xfrm>
          <a:prstGeom prst="rect">
            <a:avLst/>
          </a:prstGeom>
          <a:solidFill>
            <a:srgbClr val="336699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BacPro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70501" y="4515660"/>
            <a:ext cx="1018572" cy="671332"/>
          </a:xfrm>
          <a:prstGeom prst="rect">
            <a:avLst/>
          </a:prstGeom>
          <a:solidFill>
            <a:srgbClr val="336699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BTS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2454205" y="1436485"/>
            <a:ext cx="2545181" cy="400110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Mécanicien d'engins de chantiers de travaux publics </a:t>
            </a:r>
            <a:r>
              <a:rPr lang="fr-FR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fr-FR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1973-2004)</a:t>
            </a:r>
            <a:endParaRPr lang="fr-FR" sz="1000" b="0" i="0" dirty="0">
              <a:solidFill>
                <a:srgbClr val="00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3892" y="1840917"/>
            <a:ext cx="2306611" cy="400110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CAP Mécanicien en tracteurs et matériels </a:t>
            </a:r>
            <a:r>
              <a:rPr lang="fr-FR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agricoles (1981-2004</a:t>
            </a:r>
            <a:r>
              <a:rPr lang="fr-FR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fr-FR" sz="1000" b="0" i="0" dirty="0">
              <a:solidFill>
                <a:srgbClr val="00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0378" y="1436485"/>
            <a:ext cx="1303827" cy="400110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fr-FR" sz="1000" dirty="0">
                <a:latin typeface="Arial" charset="0"/>
                <a:ea typeface="Arial" charset="0"/>
                <a:cs typeface="Arial" charset="0"/>
              </a:rPr>
              <a:t>Mécanicien de chantier </a:t>
            </a:r>
            <a:r>
              <a:rPr lang="fr-FR" sz="8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FR" sz="800" dirty="0">
                <a:latin typeface="Arial" charset="0"/>
                <a:ea typeface="Arial" charset="0"/>
                <a:cs typeface="Arial" charset="0"/>
              </a:rPr>
              <a:t>1950-1973</a:t>
            </a:r>
            <a:r>
              <a:rPr lang="fr-FR" sz="8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99386" y="1515141"/>
            <a:ext cx="2079840" cy="1015663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fr-FR" altLang="x-none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Maintenance des matériels</a:t>
            </a:r>
          </a:p>
          <a:p>
            <a:pPr>
              <a:buFontTx/>
              <a:buChar char="-"/>
            </a:pPr>
            <a:r>
              <a:rPr lang="fr-FR" altLang="x-none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tracteurs </a:t>
            </a:r>
            <a:r>
              <a:rPr lang="fr-FR" altLang="x-none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et matériels agricoles </a:t>
            </a:r>
          </a:p>
          <a:p>
            <a:pPr>
              <a:buFontTx/>
              <a:buChar char="-"/>
            </a:pPr>
            <a:r>
              <a:rPr lang="fr-FR" altLang="x-none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matériels </a:t>
            </a:r>
            <a:r>
              <a:rPr lang="fr-FR" altLang="x-none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 travaux publics et de manutention</a:t>
            </a:r>
          </a:p>
          <a:p>
            <a:pPr>
              <a:buFontTx/>
              <a:buChar char="-"/>
            </a:pPr>
            <a:r>
              <a:rPr lang="fr-FR" altLang="x-none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matériels </a:t>
            </a:r>
            <a:r>
              <a:rPr lang="fr-FR" altLang="x-none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 parcs et </a:t>
            </a:r>
            <a:r>
              <a:rPr lang="fr-FR" altLang="x-none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jardins</a:t>
            </a:r>
            <a:endParaRPr lang="fr-FR" altLang="x-none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altLang="x-none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(2004-2016)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79226" y="1510819"/>
            <a:ext cx="1986116" cy="1015663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fr-FR" altLang="x-none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Maintenance des matériels</a:t>
            </a:r>
          </a:p>
          <a:p>
            <a:pPr>
              <a:buFontTx/>
              <a:buChar char="-"/>
            </a:pPr>
            <a:r>
              <a:rPr lang="fr-FR" altLang="x-none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matériels agricoles</a:t>
            </a:r>
          </a:p>
          <a:p>
            <a:pPr>
              <a:buFontTx/>
              <a:buChar char="-"/>
            </a:pPr>
            <a:r>
              <a:rPr lang="fr-FR" altLang="x-none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x-none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matériels </a:t>
            </a:r>
            <a:r>
              <a:rPr lang="fr-FR" altLang="x-none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travaux publics et de manutention</a:t>
            </a:r>
          </a:p>
          <a:p>
            <a:pPr>
              <a:buFontTx/>
              <a:buChar char="-"/>
            </a:pPr>
            <a:r>
              <a:rPr lang="fr-FR" altLang="x-none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matériels d’espaces verts</a:t>
            </a:r>
            <a:endParaRPr lang="fr-FR" altLang="x-none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altLang="x-none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(2016- </a:t>
            </a:r>
            <a:r>
              <a:rPr lang="is-IS" altLang="x-none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fr-FR" altLang="x-none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3278" y="1836595"/>
            <a:ext cx="1410614" cy="461665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 Mécanicien en machines </a:t>
            </a:r>
            <a:r>
              <a:rPr lang="fr-FR" sz="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agricoles (1954-1961 puis 1961-1981</a:t>
            </a:r>
            <a:r>
              <a:rPr lang="fr-FR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fr-FR" sz="800" b="0" i="0" dirty="0">
              <a:solidFill>
                <a:srgbClr val="00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13579" y="2241027"/>
            <a:ext cx="2085807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>
                <a:latin typeface="Arial" charset="0"/>
                <a:ea typeface="Arial" charset="0"/>
                <a:cs typeface="Arial" charset="0"/>
              </a:rPr>
              <a:t> Mécanicien en matériels de parcs et jardins (1984-2004)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91928" y="3090314"/>
            <a:ext cx="1766199" cy="861774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Arial" charset="0"/>
                <a:ea typeface="Arial" charset="0"/>
                <a:cs typeface="Arial" charset="0"/>
              </a:rPr>
              <a:t>Maintenance et exploitation des matériels agricoles,  de travaux publics, de parcs et </a:t>
            </a:r>
            <a:r>
              <a:rPr lang="fr-FR" sz="1000" dirty="0" smtClean="0">
                <a:latin typeface="Arial" charset="0"/>
                <a:ea typeface="Arial" charset="0"/>
                <a:cs typeface="Arial" charset="0"/>
              </a:rPr>
              <a:t>jardins (1990-1997 puis </a:t>
            </a:r>
            <a:r>
              <a:rPr lang="fr-FR" sz="1000" smtClean="0">
                <a:latin typeface="Arial" charset="0"/>
                <a:ea typeface="Arial" charset="0"/>
                <a:cs typeface="Arial" charset="0"/>
              </a:rPr>
              <a:t>1997-2002)</a:t>
            </a:r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58127" y="3090314"/>
            <a:ext cx="2221099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x-none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Maintenance des matériels</a:t>
            </a:r>
          </a:p>
          <a:p>
            <a:r>
              <a:rPr lang="fr-FR" altLang="x-none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- option A : agricoles</a:t>
            </a:r>
          </a:p>
          <a:p>
            <a:r>
              <a:rPr lang="fr-FR" altLang="x-none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- option B : travaux publics et manutention</a:t>
            </a:r>
          </a:p>
          <a:p>
            <a:r>
              <a:rPr lang="fr-FR" altLang="x-none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- option C : parcs et jardins</a:t>
            </a:r>
            <a:endParaRPr lang="fr-FR" altLang="x-none" sz="1000" i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sz="1000" dirty="0" smtClean="0">
                <a:latin typeface="Arial" charset="0"/>
                <a:ea typeface="Arial" charset="0"/>
                <a:cs typeface="Arial" charset="0"/>
              </a:rPr>
              <a:t>(2002-2016)</a:t>
            </a:r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79226" y="3090314"/>
            <a:ext cx="1986116" cy="1015663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fr-FR" altLang="x-none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Maintenance des matériels</a:t>
            </a:r>
          </a:p>
          <a:p>
            <a:pPr>
              <a:buFontTx/>
              <a:buChar char="-"/>
            </a:pPr>
            <a:r>
              <a:rPr lang="fr-FR" altLang="x-none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matériels agricoles</a:t>
            </a:r>
          </a:p>
          <a:p>
            <a:pPr>
              <a:buFontTx/>
              <a:buChar char="-"/>
            </a:pPr>
            <a:r>
              <a:rPr lang="fr-FR" altLang="x-none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altLang="x-none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matériels </a:t>
            </a:r>
            <a:r>
              <a:rPr lang="fr-FR" altLang="x-none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travaux publics et de manutention</a:t>
            </a:r>
          </a:p>
          <a:p>
            <a:pPr>
              <a:buFontTx/>
              <a:buChar char="-"/>
            </a:pPr>
            <a:r>
              <a:rPr lang="fr-FR" altLang="x-none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matériels d’espaces verts</a:t>
            </a:r>
            <a:endParaRPr lang="fr-FR" altLang="x-none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altLang="x-none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(2016- </a:t>
            </a:r>
            <a:r>
              <a:rPr lang="is-IS" altLang="x-none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fr-FR" altLang="x-none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32670" y="4463085"/>
            <a:ext cx="2030363" cy="400110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BTS </a:t>
            </a:r>
            <a:r>
              <a:rPr lang="fr-FR" sz="1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Agro-équipement</a:t>
            </a:r>
            <a:endParaRPr lang="fr-FR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(1999-2013)</a:t>
            </a:r>
            <a:endParaRPr lang="fr-FR" sz="1000" b="0" i="0" dirty="0">
              <a:solidFill>
                <a:srgbClr val="00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63033" y="4463085"/>
            <a:ext cx="2502309" cy="40011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x-none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Techniques et services </a:t>
            </a:r>
            <a:r>
              <a:rPr lang="fr-FR" altLang="x-none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 matériels agricoles</a:t>
            </a:r>
            <a:r>
              <a:rPr lang="fr-FR" altLang="x-none" sz="10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(2013-</a:t>
            </a:r>
            <a:r>
              <a:rPr lang="is-IS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30325" y="4869603"/>
            <a:ext cx="2755378" cy="55399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x-none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Maintenance et après-vente des engins de travaux publics et de manutention</a:t>
            </a:r>
          </a:p>
          <a:p>
            <a:r>
              <a:rPr lang="fr-FR" sz="1000" dirty="0" smtClean="0">
                <a:latin typeface="Arial" charset="0"/>
                <a:ea typeface="Arial" charset="0"/>
                <a:cs typeface="Arial" charset="0"/>
              </a:rPr>
              <a:t>(1999-2017)</a:t>
            </a:r>
            <a:endParaRPr lang="fr-FR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82096" y="4463085"/>
            <a:ext cx="1448229" cy="400110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BTS </a:t>
            </a:r>
            <a:r>
              <a:rPr lang="fr-FR" sz="10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Agro-équipement</a:t>
            </a:r>
            <a:endParaRPr lang="fr-FR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sz="1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(1990-1999)</a:t>
            </a:r>
            <a:endParaRPr lang="fr-FR" sz="1000" b="0" i="0" dirty="0">
              <a:solidFill>
                <a:srgbClr val="00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285703" y="4869603"/>
            <a:ext cx="1779639" cy="707886"/>
          </a:xfrm>
          <a:prstGeom prst="rect">
            <a:avLst/>
          </a:prstGeom>
          <a:solidFill>
            <a:srgbClr val="FF6600"/>
          </a:solidFill>
          <a:ln w="38100">
            <a:solidFill>
              <a:srgbClr val="336699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x-none" sz="1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Maintenance </a:t>
            </a:r>
            <a:r>
              <a:rPr lang="fr-FR" altLang="x-none" sz="1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 matériels de construction et </a:t>
            </a:r>
            <a:r>
              <a:rPr lang="fr-FR" altLang="x-none" sz="10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manutention</a:t>
            </a:r>
            <a:endParaRPr lang="fr-FR" altLang="x-none" sz="1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sz="1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(2017-</a:t>
            </a:r>
            <a:r>
              <a:rPr lang="is-IS" sz="1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fr-FR" sz="1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fr-FR" sz="1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6" name="Grouper 25"/>
          <p:cNvGrpSpPr/>
          <p:nvPr/>
        </p:nvGrpSpPr>
        <p:grpSpPr>
          <a:xfrm>
            <a:off x="6917287" y="1000978"/>
            <a:ext cx="2145139" cy="3220417"/>
            <a:chOff x="6917287" y="1000978"/>
            <a:chExt cx="2145139" cy="3220417"/>
          </a:xfrm>
        </p:grpSpPr>
        <p:sp>
          <p:nvSpPr>
            <p:cNvPr id="22" name="Rectangle 21"/>
            <p:cNvSpPr/>
            <p:nvPr/>
          </p:nvSpPr>
          <p:spPr>
            <a:xfrm>
              <a:off x="7076310" y="1413908"/>
              <a:ext cx="1986116" cy="126188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altLang="x-none" sz="1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Maintenance des matériels</a:t>
              </a:r>
            </a:p>
            <a:p>
              <a:pPr>
                <a:buFontTx/>
                <a:buChar char="-"/>
              </a:pPr>
              <a:r>
                <a:rPr lang="fr-FR" altLang="x-none" sz="1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matériels agricoles</a:t>
              </a:r>
            </a:p>
            <a:p>
              <a:pPr>
                <a:buFontTx/>
                <a:buChar char="-"/>
              </a:pPr>
              <a:r>
                <a:rPr lang="fr-FR" altLang="x-none" sz="1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fr-FR" altLang="x-none" sz="1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matériels </a:t>
              </a:r>
              <a:r>
                <a:rPr lang="fr-FR" altLang="x-none" sz="1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de </a:t>
              </a:r>
              <a:r>
                <a:rPr lang="fr-FR" altLang="x-none" sz="1600" b="1" dirty="0">
                  <a:solidFill>
                    <a:srgbClr val="336699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  <a:r>
                <a:rPr lang="fr-FR" altLang="x-none" sz="1600" b="1" dirty="0" smtClean="0">
                  <a:solidFill>
                    <a:srgbClr val="336699"/>
                  </a:solidFill>
                  <a:latin typeface="Arial" charset="0"/>
                  <a:ea typeface="Arial" charset="0"/>
                  <a:cs typeface="Arial" charset="0"/>
                </a:rPr>
                <a:t>onstruction</a:t>
              </a:r>
              <a:r>
                <a:rPr lang="fr-FR" altLang="x-none" sz="1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et </a:t>
              </a:r>
              <a:r>
                <a:rPr lang="fr-FR" altLang="x-none" sz="1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de manutention</a:t>
              </a:r>
            </a:p>
            <a:p>
              <a:pPr>
                <a:buFontTx/>
                <a:buChar char="-"/>
              </a:pPr>
              <a:r>
                <a:rPr lang="fr-FR" altLang="x-none" sz="1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matériels d’espaces verts</a:t>
              </a:r>
              <a:endParaRPr lang="fr-FR" altLang="x-none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fr-FR" altLang="x-none" sz="1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(2016- </a:t>
              </a:r>
              <a:r>
                <a:rPr lang="is-IS" altLang="x-none" sz="1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…</a:t>
              </a:r>
              <a:r>
                <a:rPr lang="fr-FR" altLang="x-none" sz="1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76310" y="2959511"/>
              <a:ext cx="1986116" cy="1261884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altLang="x-none" sz="1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Maintenance des matériels</a:t>
              </a:r>
            </a:p>
            <a:p>
              <a:pPr>
                <a:buFontTx/>
                <a:buChar char="-"/>
              </a:pPr>
              <a:r>
                <a:rPr lang="fr-FR" altLang="x-none" sz="1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matériels agricoles</a:t>
              </a:r>
            </a:p>
            <a:p>
              <a:pPr>
                <a:buFontTx/>
                <a:buChar char="-"/>
              </a:pPr>
              <a:r>
                <a:rPr lang="fr-FR" altLang="x-none" sz="1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fr-FR" altLang="x-none" sz="1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matériels </a:t>
              </a:r>
              <a:r>
                <a:rPr lang="fr-FR" altLang="x-none" sz="1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de </a:t>
              </a:r>
              <a:r>
                <a:rPr lang="fr-FR" altLang="x-none" sz="1600" b="1" dirty="0">
                  <a:solidFill>
                    <a:srgbClr val="336699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  <a:r>
                <a:rPr lang="fr-FR" altLang="x-none" sz="1600" b="1" dirty="0" smtClean="0">
                  <a:solidFill>
                    <a:srgbClr val="336699"/>
                  </a:solidFill>
                  <a:latin typeface="Arial" charset="0"/>
                  <a:ea typeface="Arial" charset="0"/>
                  <a:cs typeface="Arial" charset="0"/>
                </a:rPr>
                <a:t>onstruction</a:t>
              </a:r>
              <a:r>
                <a:rPr lang="fr-FR" altLang="x-none" sz="1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et </a:t>
              </a:r>
              <a:r>
                <a:rPr lang="fr-FR" altLang="x-none" sz="1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de manutention</a:t>
              </a:r>
            </a:p>
            <a:p>
              <a:pPr>
                <a:buFontTx/>
                <a:buChar char="-"/>
              </a:pPr>
              <a:r>
                <a:rPr lang="fr-FR" altLang="x-none" sz="1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matériels d’espaces verts</a:t>
              </a:r>
              <a:endParaRPr lang="fr-FR" altLang="x-none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fr-FR" altLang="x-none" sz="1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(2016- </a:t>
              </a:r>
              <a:r>
                <a:rPr lang="is-IS" altLang="x-none" sz="1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…</a:t>
              </a:r>
              <a:r>
                <a:rPr lang="fr-FR" altLang="x-none" sz="10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6917287" y="1000978"/>
              <a:ext cx="21451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336699"/>
                  </a:solidFill>
                  <a:latin typeface="Calibri" charset="0"/>
                  <a:ea typeface="Calibri" charset="0"/>
                  <a:cs typeface="Calibri" charset="0"/>
                </a:rPr>
                <a:t>Proposition en cours</a:t>
              </a:r>
              <a:endParaRPr lang="fr-FR" b="1" dirty="0">
                <a:solidFill>
                  <a:srgbClr val="336699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1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915988" y="2874963"/>
            <a:ext cx="8228012" cy="1131887"/>
          </a:xfrm>
        </p:spPr>
        <p:txBody>
          <a:bodyPr/>
          <a:lstStyle/>
          <a:p>
            <a:r>
              <a:rPr lang="fr-FR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Quelques statistiques</a:t>
            </a:r>
            <a:endParaRPr lang="fr-FR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539" y="120868"/>
            <a:ext cx="7556313" cy="568529"/>
          </a:xfrm>
        </p:spPr>
        <p:txBody>
          <a:bodyPr/>
          <a:lstStyle/>
          <a:p>
            <a:r>
              <a:rPr lang="fr-FR" dirty="0" smtClean="0"/>
              <a:t>Quelques chiffres à la rentrée 2015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77661"/>
              </p:ext>
            </p:extLst>
          </p:nvPr>
        </p:nvGraphicFramePr>
        <p:xfrm>
          <a:off x="923311" y="1122336"/>
          <a:ext cx="7748740" cy="1530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98953"/>
                <a:gridCol w="1215207"/>
                <a:gridCol w="1337187"/>
                <a:gridCol w="1189703"/>
                <a:gridCol w="1307690"/>
              </a:tblGrid>
              <a:tr h="30600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Apprentis</a:t>
                      </a:r>
                      <a:endParaRPr lang="fr-FR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Scolaires</a:t>
                      </a:r>
                      <a:endParaRPr lang="fr-FR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600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BTS 1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BTS 2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BTS 1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BTS 2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Nb EPLE/CFA</a:t>
                      </a:r>
                      <a:endParaRPr lang="fr-FR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12</a:t>
                      </a:r>
                      <a:endParaRPr lang="fr-FR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8</a:t>
                      </a:r>
                      <a:endParaRPr lang="fr-FR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Nb apprentis/élèves</a:t>
                      </a:r>
                      <a:endParaRPr lang="fr-FR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112</a:t>
                      </a:r>
                      <a:endParaRPr lang="fr-FR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104 </a:t>
                      </a:r>
                      <a:r>
                        <a:rPr lang="fr-FR" sz="1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(19 </a:t>
                      </a:r>
                      <a:r>
                        <a:rPr lang="fr-FR" sz="100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doublants</a:t>
                      </a:r>
                      <a:r>
                        <a:rPr lang="fr-FR" sz="1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fr-FR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76</a:t>
                      </a:r>
                      <a:endParaRPr lang="fr-FR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63 </a:t>
                      </a:r>
                      <a:r>
                        <a:rPr lang="fr-FR" sz="1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(4 </a:t>
                      </a:r>
                      <a:r>
                        <a:rPr lang="fr-FR" sz="100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doublants</a:t>
                      </a:r>
                      <a:r>
                        <a:rPr lang="fr-FR" sz="10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Nb filles</a:t>
                      </a:r>
                      <a:endParaRPr lang="fr-FR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fr-FR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fr-FR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fr-FR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fr-FR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17755" y="689397"/>
            <a:ext cx="3472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Calibri" charset="0"/>
                <a:ea typeface="Calibri" charset="0"/>
                <a:cs typeface="Calibri" charset="0"/>
              </a:rPr>
              <a:t>D’après la base centrale de pilotage </a:t>
            </a:r>
            <a:r>
              <a:rPr lang="fr-FR" sz="1400" smtClean="0">
                <a:latin typeface="Calibri" charset="0"/>
                <a:ea typeface="Calibri" charset="0"/>
                <a:cs typeface="Calibri" charset="0"/>
              </a:rPr>
              <a:t>MENESR</a:t>
            </a:r>
            <a:endParaRPr lang="fr-FR" sz="14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265599"/>
              </p:ext>
            </p:extLst>
          </p:nvPr>
        </p:nvGraphicFramePr>
        <p:xfrm>
          <a:off x="1104984" y="3374517"/>
          <a:ext cx="3742095" cy="246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91794"/>
              </p:ext>
            </p:extLst>
          </p:nvPr>
        </p:nvGraphicFramePr>
        <p:xfrm>
          <a:off x="5024283" y="3374517"/>
          <a:ext cx="3834582" cy="246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104984" y="3460953"/>
            <a:ext cx="109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latin typeface="Calibri" charset="0"/>
                <a:ea typeface="Calibri" charset="0"/>
                <a:cs typeface="Calibri" charset="0"/>
              </a:rPr>
              <a:t>Apprentis</a:t>
            </a:r>
            <a:endParaRPr lang="fr-FR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79148" y="3460953"/>
            <a:ext cx="100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alibri" charset="0"/>
                <a:ea typeface="Calibri" charset="0"/>
                <a:cs typeface="Calibri" charset="0"/>
              </a:rPr>
              <a:t>Scolaires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17755" y="2978252"/>
            <a:ext cx="8268929" cy="2989929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79018" y="3047159"/>
            <a:ext cx="640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Origines des apprentis/élèves en 1</a:t>
            </a:r>
            <a:r>
              <a:rPr lang="fr-FR" baseline="30000" dirty="0" smtClean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ière</a:t>
            </a:r>
            <a:r>
              <a:rPr lang="fr-FR" dirty="0" smtClean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 année de BTS </a:t>
            </a:r>
            <a:r>
              <a:rPr lang="fr-FR" sz="1400" dirty="0" smtClean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(situation en 2014)</a:t>
            </a:r>
            <a:endParaRPr lang="fr-FR" sz="1400" dirty="0">
              <a:solidFill>
                <a:srgbClr val="FF66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7" grpId="0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6390" y="1127989"/>
            <a:ext cx="6736368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fr-FR" sz="1600" b="1" dirty="0" smtClean="0">
              <a:solidFill>
                <a:srgbClr val="FF6600"/>
              </a:solidFill>
              <a:latin typeface="Calibri"/>
              <a:cs typeface="Calibri"/>
            </a:endParaRPr>
          </a:p>
          <a:p>
            <a:pPr algn="just"/>
            <a:r>
              <a:rPr lang="fr-FR" sz="1600" b="1" dirty="0" smtClean="0">
                <a:solidFill>
                  <a:srgbClr val="FF6600"/>
                </a:solidFill>
                <a:latin typeface="Calibri"/>
                <a:cs typeface="Calibri"/>
              </a:rPr>
              <a:t>Article </a:t>
            </a:r>
            <a:r>
              <a:rPr lang="fr-FR" sz="1600" b="1" dirty="0">
                <a:solidFill>
                  <a:srgbClr val="FF6600"/>
                </a:solidFill>
                <a:latin typeface="Calibri"/>
                <a:cs typeface="Calibri"/>
              </a:rPr>
              <a:t>33 de la loi n° 2013-660 du 22 juillet </a:t>
            </a:r>
            <a:r>
              <a:rPr lang="fr-FR" sz="1600" b="1" dirty="0" smtClean="0">
                <a:solidFill>
                  <a:srgbClr val="FF6600"/>
                </a:solidFill>
                <a:latin typeface="Calibri"/>
                <a:cs typeface="Calibri"/>
              </a:rPr>
              <a:t>2013</a:t>
            </a:r>
            <a:endParaRPr lang="fr-FR" sz="1600" dirty="0" smtClean="0">
              <a:solidFill>
                <a:srgbClr val="FF6600"/>
              </a:solidFill>
              <a:latin typeface="Calibri"/>
              <a:cs typeface="Calibri"/>
            </a:endParaRPr>
          </a:p>
          <a:p>
            <a:pPr algn="just"/>
            <a:r>
              <a:rPr lang="fr-FR" sz="1600" dirty="0" smtClean="0">
                <a:latin typeface="Calibri"/>
                <a:cs typeface="Calibri"/>
              </a:rPr>
              <a:t>« … le </a:t>
            </a:r>
            <a:r>
              <a:rPr lang="fr-FR" sz="1600" dirty="0">
                <a:latin typeface="Calibri"/>
                <a:cs typeface="Calibri"/>
              </a:rPr>
              <a:t>recteur d'académie, chancelier des universités, prévoit, pour </a:t>
            </a:r>
            <a:r>
              <a:rPr lang="fr-FR" sz="1600" dirty="0" smtClean="0">
                <a:latin typeface="Calibri"/>
                <a:cs typeface="Calibri"/>
              </a:rPr>
              <a:t>l'accès aux </a:t>
            </a:r>
            <a:r>
              <a:rPr lang="fr-FR" sz="1600" dirty="0">
                <a:latin typeface="Calibri"/>
                <a:cs typeface="Calibri"/>
              </a:rPr>
              <a:t>sections de techniciens supérieurs et aux instituts universitaires de technologie, respectivement un </a:t>
            </a:r>
            <a:r>
              <a:rPr lang="fr-FR" sz="1600" dirty="0" smtClean="0">
                <a:latin typeface="Calibri"/>
                <a:cs typeface="Calibri"/>
              </a:rPr>
              <a:t>pourcentage minimal </a:t>
            </a:r>
            <a:r>
              <a:rPr lang="fr-FR" sz="1600" dirty="0">
                <a:latin typeface="Calibri"/>
                <a:cs typeface="Calibri"/>
              </a:rPr>
              <a:t>de bacheliers professionnels et un pourcentage minimal de bacheliers technologiques ainsi que des </a:t>
            </a:r>
            <a:r>
              <a:rPr lang="fr-FR" sz="1600" dirty="0" smtClean="0">
                <a:latin typeface="Calibri"/>
                <a:cs typeface="Calibri"/>
              </a:rPr>
              <a:t>critères appropriés </a:t>
            </a:r>
            <a:r>
              <a:rPr lang="fr-FR" sz="1600" dirty="0">
                <a:latin typeface="Calibri"/>
                <a:cs typeface="Calibri"/>
              </a:rPr>
              <a:t>de vérification de leurs </a:t>
            </a:r>
            <a:r>
              <a:rPr lang="fr-FR" sz="1600" dirty="0" smtClean="0">
                <a:latin typeface="Calibri"/>
                <a:cs typeface="Calibri"/>
              </a:rPr>
              <a:t>aptitudes…»</a:t>
            </a:r>
            <a:endParaRPr lang="fr-FR" sz="1600" b="1" dirty="0" smtClean="0">
              <a:solidFill>
                <a:srgbClr val="7FB601"/>
              </a:solidFill>
              <a:latin typeface="Calibri"/>
              <a:cs typeface="Calibri"/>
            </a:endParaRPr>
          </a:p>
          <a:p>
            <a:pPr algn="just"/>
            <a:endParaRPr lang="fr-FR" sz="1600" b="1" dirty="0" smtClean="0">
              <a:solidFill>
                <a:srgbClr val="FF6600"/>
              </a:solidFill>
              <a:latin typeface="Calibri"/>
              <a:cs typeface="Calibri"/>
            </a:endParaRPr>
          </a:p>
          <a:p>
            <a:pPr algn="just"/>
            <a:r>
              <a:rPr lang="fr-FR" sz="1600" b="1" dirty="0" smtClean="0">
                <a:solidFill>
                  <a:srgbClr val="FF6600"/>
                </a:solidFill>
                <a:latin typeface="Calibri"/>
                <a:cs typeface="Calibri"/>
              </a:rPr>
              <a:t>Circulaire </a:t>
            </a:r>
            <a:r>
              <a:rPr lang="fr-FR" sz="1600" b="1" dirty="0">
                <a:solidFill>
                  <a:srgbClr val="FF6600"/>
                </a:solidFill>
                <a:latin typeface="Calibri"/>
                <a:cs typeface="Calibri"/>
              </a:rPr>
              <a:t>de rentrée </a:t>
            </a:r>
            <a:r>
              <a:rPr lang="fr-FR" sz="1600" b="1" dirty="0" smtClean="0">
                <a:solidFill>
                  <a:srgbClr val="FF6600"/>
                </a:solidFill>
                <a:latin typeface="Calibri"/>
                <a:cs typeface="Calibri"/>
              </a:rPr>
              <a:t>2014</a:t>
            </a:r>
            <a:endParaRPr lang="fr-FR" sz="1600" b="1" dirty="0">
              <a:solidFill>
                <a:srgbClr val="FF6600"/>
              </a:solidFill>
              <a:latin typeface="Calibri"/>
              <a:cs typeface="Calibri"/>
            </a:endParaRPr>
          </a:p>
          <a:p>
            <a:pPr algn="just"/>
            <a:r>
              <a:rPr lang="fr-FR" sz="1600" dirty="0" smtClean="0">
                <a:latin typeface="Calibri"/>
                <a:cs typeface="Calibri"/>
              </a:rPr>
              <a:t>« Au</a:t>
            </a:r>
            <a:r>
              <a:rPr lang="fr-FR" sz="1600" dirty="0">
                <a:latin typeface="Calibri"/>
                <a:cs typeface="Calibri"/>
              </a:rPr>
              <a:t>-delà de leur admission, c'est bien la réussite de ces nouveaux bacheliers qui constitue le principal enjeu de la continuité de formation entre l'enseignement scolaire et l'enseignement supérieur</a:t>
            </a:r>
            <a:r>
              <a:rPr lang="fr-FR" sz="1600" dirty="0" smtClean="0">
                <a:latin typeface="Calibri"/>
                <a:cs typeface="Calibri"/>
              </a:rPr>
              <a:t>. » </a:t>
            </a:r>
          </a:p>
          <a:p>
            <a:pPr algn="just"/>
            <a:endParaRPr lang="fr-FR" sz="1600" b="1" dirty="0" smtClean="0">
              <a:solidFill>
                <a:srgbClr val="FF6600"/>
              </a:solidFill>
              <a:latin typeface="Calibri"/>
              <a:cs typeface="Calibri"/>
            </a:endParaRPr>
          </a:p>
          <a:p>
            <a:pPr algn="just"/>
            <a:r>
              <a:rPr lang="fr-FR" sz="1600" b="1" dirty="0" smtClean="0">
                <a:solidFill>
                  <a:srgbClr val="FF6600"/>
                </a:solidFill>
                <a:latin typeface="Calibri"/>
                <a:cs typeface="Calibri"/>
              </a:rPr>
              <a:t>Dossier de presse rentrée 2016</a:t>
            </a:r>
            <a:endParaRPr lang="fr-FR" sz="1600" dirty="0" smtClean="0">
              <a:solidFill>
                <a:srgbClr val="FF6600"/>
              </a:solidFill>
              <a:latin typeface="Calibri"/>
              <a:cs typeface="Calibri"/>
            </a:endParaRPr>
          </a:p>
          <a:p>
            <a:pPr algn="just"/>
            <a:r>
              <a:rPr lang="fr-FR" sz="1600" dirty="0">
                <a:latin typeface="Calibri"/>
                <a:cs typeface="Calibri"/>
              </a:rPr>
              <a:t>« Une expérimentation va être engagée dans cinq académies (Rennes, </a:t>
            </a:r>
            <a:r>
              <a:rPr lang="fr-FR" sz="1600" dirty="0" smtClean="0">
                <a:latin typeface="Calibri"/>
                <a:cs typeface="Calibri"/>
              </a:rPr>
              <a:t>Dijon, Besançon</a:t>
            </a:r>
            <a:r>
              <a:rPr lang="fr-FR" sz="1600" dirty="0">
                <a:latin typeface="Calibri"/>
                <a:cs typeface="Calibri"/>
              </a:rPr>
              <a:t>, Lille et Amiens) afin de permettre, sur avis de l’équipe pédagogique de </a:t>
            </a:r>
            <a:r>
              <a:rPr lang="fr-FR" sz="1600" dirty="0" smtClean="0">
                <a:latin typeface="Calibri"/>
                <a:cs typeface="Calibri"/>
              </a:rPr>
              <a:t>terminale, aux </a:t>
            </a:r>
            <a:r>
              <a:rPr lang="fr-FR" sz="1600" dirty="0">
                <a:latin typeface="Calibri"/>
                <a:cs typeface="Calibri"/>
              </a:rPr>
              <a:t>bacheliers professionnels qui le souhaitent, d’intégrer une section de technicien supérieur.  »</a:t>
            </a:r>
          </a:p>
          <a:p>
            <a:pPr algn="just"/>
            <a:endParaRPr lang="fr-FR" sz="1600" dirty="0">
              <a:latin typeface="Calibri"/>
              <a:cs typeface="Calibri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35963" y="1268364"/>
            <a:ext cx="7197223" cy="4513006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03539" y="120868"/>
            <a:ext cx="7556313" cy="568529"/>
          </a:xfrm>
        </p:spPr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iaison </a:t>
            </a:r>
            <a:r>
              <a:rPr lang="fr-FR" dirty="0" err="1" smtClean="0"/>
              <a:t>BacPro</a:t>
            </a:r>
            <a:r>
              <a:rPr lang="fr-FR" dirty="0" smtClean="0"/>
              <a:t>-BTS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036" y="2357582"/>
            <a:ext cx="14859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4543</TotalTime>
  <Words>1436</Words>
  <Application>Microsoft Office PowerPoint</Application>
  <PresentationFormat>Affichage à l'écran (4:3)</PresentationFormat>
  <Paragraphs>323</Paragraphs>
  <Slides>24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ＭＳ ゴシック</vt:lpstr>
      <vt:lpstr>ＭＳ Ｐゴシック</vt:lpstr>
      <vt:lpstr>Arial</vt:lpstr>
      <vt:lpstr>Calibri</vt:lpstr>
      <vt:lpstr>Lucida Grande</vt:lpstr>
      <vt:lpstr>Rockwell</vt:lpstr>
      <vt:lpstr>Wingdings</vt:lpstr>
      <vt:lpstr>Avantage</vt:lpstr>
      <vt:lpstr>Présentation PowerPoint</vt:lpstr>
      <vt:lpstr>Présentation PowerPoint</vt:lpstr>
      <vt:lpstr>La filière maintenance des matériels</vt:lpstr>
      <vt:lpstr>Historique des rénovations de la filière (excepté BEP et BT)</vt:lpstr>
      <vt:lpstr>Les étapes de la rénovation</vt:lpstr>
      <vt:lpstr>Historique des rénovations de la filière (excepté BEP et BT)</vt:lpstr>
      <vt:lpstr>Quelques statistiques</vt:lpstr>
      <vt:lpstr>Quelques chiffres à la rentrée 2015</vt:lpstr>
      <vt:lpstr>Liaison BacPro-BTS</vt:lpstr>
      <vt:lpstr>Statistiques à l’examen</vt:lpstr>
      <vt:lpstr>Le contexte national : des réformes avant tout pédagogiques</vt:lpstr>
      <vt:lpstr>La loi de refondation de l’école de la République 8 juillet 2013</vt:lpstr>
      <vt:lpstr>Au collège Les enseignements complémentaires (AP et EPI)</vt:lpstr>
      <vt:lpstr>Au lycée professionnel</vt:lpstr>
      <vt:lpstr>Dans les STS rénovées depuis 2016 AP et co-intervention</vt:lpstr>
      <vt:lpstr>Co-intervention entre deux enseignants  de disciplines différentes</vt:lpstr>
      <vt:lpstr>Co-intervention</vt:lpstr>
      <vt:lpstr>Les modalités de la co-intervention</vt:lpstr>
      <vt:lpstr>Dans les STS rénovées depuis 2016 Stages en milieu professionnel </vt:lpstr>
      <vt:lpstr>Grille horaire</vt:lpstr>
      <vt:lpstr>Formation des enseignants et postes spécifiques</vt:lpstr>
      <vt:lpstr>Remerciements</vt:lpstr>
      <vt:lpstr>Un groupe de travail tripartite</vt:lpstr>
      <vt:lpstr>Merci à chacun(e)  de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</dc:creator>
  <cp:lastModifiedBy>Jean-Luc Massey</cp:lastModifiedBy>
  <cp:revision>503</cp:revision>
  <cp:lastPrinted>2017-03-12T14:03:07Z</cp:lastPrinted>
  <dcterms:created xsi:type="dcterms:W3CDTF">2016-11-23T17:04:32Z</dcterms:created>
  <dcterms:modified xsi:type="dcterms:W3CDTF">2017-03-22T06:48:42Z</dcterms:modified>
</cp:coreProperties>
</file>