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436" r:id="rId4"/>
    <p:sldId id="456" r:id="rId5"/>
    <p:sldId id="455" r:id="rId6"/>
    <p:sldId id="457" r:id="rId7"/>
    <p:sldId id="463" r:id="rId8"/>
    <p:sldId id="467" r:id="rId9"/>
    <p:sldId id="464" r:id="rId10"/>
    <p:sldId id="466" r:id="rId11"/>
    <p:sldId id="471" r:id="rId12"/>
    <p:sldId id="468" r:id="rId13"/>
    <p:sldId id="473" r:id="rId14"/>
    <p:sldId id="476" r:id="rId15"/>
    <p:sldId id="477" r:id="rId16"/>
    <p:sldId id="474" r:id="rId17"/>
    <p:sldId id="475" r:id="rId18"/>
    <p:sldId id="4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6699"/>
    <a:srgbClr val="003366"/>
    <a:srgbClr val="033263"/>
    <a:srgbClr val="074770"/>
    <a:srgbClr val="064370"/>
    <a:srgbClr val="064E91"/>
    <a:srgbClr val="FFC40B"/>
    <a:srgbClr val="00808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50000" autoAdjust="0"/>
  </p:normalViewPr>
  <p:slideViewPr>
    <p:cSldViewPr snapToGrid="0" snapToObjects="1">
      <p:cViewPr varScale="1">
        <p:scale>
          <a:sx n="100" d="100"/>
          <a:sy n="100" d="100"/>
        </p:scale>
        <p:origin x="2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92ED7-C9FA-484C-943F-46DB4CCDCA2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F287CF3-9281-4A68-AEA1-40ECA69F0523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bg2">
                  <a:lumMod val="50000"/>
                </a:schemeClr>
              </a:solidFill>
            </a:rPr>
            <a:t>Concours Général des métiers</a:t>
          </a:r>
          <a:endParaRPr lang="fr-FR" dirty="0">
            <a:solidFill>
              <a:schemeClr val="bg2">
                <a:lumMod val="50000"/>
              </a:schemeClr>
            </a:solidFill>
          </a:endParaRPr>
        </a:p>
      </dgm:t>
    </dgm:pt>
    <dgm:pt modelId="{35EDD20E-6272-4389-8B97-5BD37143CFDE}" type="parTrans" cxnId="{C94EBAC6-C0B4-4B6C-B1CD-D9B41408C0C4}">
      <dgm:prSet/>
      <dgm:spPr/>
      <dgm:t>
        <a:bodyPr/>
        <a:lstStyle/>
        <a:p>
          <a:endParaRPr lang="fr-FR"/>
        </a:p>
      </dgm:t>
    </dgm:pt>
    <dgm:pt modelId="{C0E6C9B0-C89F-40DB-9A49-4CE4691A1509}" type="sibTrans" cxnId="{C94EBAC6-C0B4-4B6C-B1CD-D9B41408C0C4}">
      <dgm:prSet/>
      <dgm:spPr/>
      <dgm:t>
        <a:bodyPr/>
        <a:lstStyle/>
        <a:p>
          <a:endParaRPr lang="fr-FR"/>
        </a:p>
      </dgm:t>
    </dgm:pt>
    <dgm:pt modelId="{3545C200-222C-405C-A418-D4A81EFDDD45}">
      <dgm:prSet phldrT="[Texte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pPr marL="0" indent="0"/>
          <a:r>
            <a:rPr lang="fr-FR" dirty="0" smtClean="0">
              <a:solidFill>
                <a:schemeClr val="bg2">
                  <a:lumMod val="50000"/>
                </a:schemeClr>
              </a:solidFill>
            </a:rPr>
            <a:t>Olympiades des métiers</a:t>
          </a:r>
          <a:endParaRPr lang="fr-FR" dirty="0">
            <a:solidFill>
              <a:schemeClr val="bg2">
                <a:lumMod val="50000"/>
              </a:schemeClr>
            </a:solidFill>
          </a:endParaRPr>
        </a:p>
      </dgm:t>
    </dgm:pt>
    <dgm:pt modelId="{77B037A1-D744-4700-BEEC-8DD007C87520}" type="parTrans" cxnId="{207CFC7E-8DEE-4FE1-B865-A6657390C91A}">
      <dgm:prSet/>
      <dgm:spPr/>
      <dgm:t>
        <a:bodyPr/>
        <a:lstStyle/>
        <a:p>
          <a:endParaRPr lang="fr-FR"/>
        </a:p>
      </dgm:t>
    </dgm:pt>
    <dgm:pt modelId="{D9832DD9-61EE-445F-8806-773E1D300CD7}" type="sibTrans" cxnId="{207CFC7E-8DEE-4FE1-B865-A6657390C91A}">
      <dgm:prSet/>
      <dgm:spPr/>
      <dgm:t>
        <a:bodyPr/>
        <a:lstStyle/>
        <a:p>
          <a:endParaRPr lang="fr-FR"/>
        </a:p>
      </dgm:t>
    </dgm:pt>
    <dgm:pt modelId="{1B75AE3D-5E6B-49E7-B1A2-0A4D6B5CAF0E}">
      <dgm:prSet phldrT="[Texte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chemeClr val="bg2">
                  <a:lumMod val="50000"/>
                </a:schemeClr>
              </a:solidFill>
            </a:rPr>
            <a:t>Concours du Club SEIMAT</a:t>
          </a:r>
          <a:endParaRPr lang="fr-FR" dirty="0">
            <a:solidFill>
              <a:schemeClr val="bg2">
                <a:lumMod val="50000"/>
              </a:schemeClr>
            </a:solidFill>
          </a:endParaRPr>
        </a:p>
      </dgm:t>
    </dgm:pt>
    <dgm:pt modelId="{2231C38D-3041-4718-88EB-45A0F6C0FCD1}" type="parTrans" cxnId="{B7184BA5-64F0-4C2D-80C4-DBAE552F11AA}">
      <dgm:prSet/>
      <dgm:spPr/>
      <dgm:t>
        <a:bodyPr/>
        <a:lstStyle/>
        <a:p>
          <a:endParaRPr lang="fr-FR"/>
        </a:p>
      </dgm:t>
    </dgm:pt>
    <dgm:pt modelId="{95655E10-24D1-45A6-B8FB-27E490162FC1}" type="sibTrans" cxnId="{B7184BA5-64F0-4C2D-80C4-DBAE552F11AA}">
      <dgm:prSet/>
      <dgm:spPr/>
      <dgm:t>
        <a:bodyPr/>
        <a:lstStyle/>
        <a:p>
          <a:endParaRPr lang="fr-FR"/>
        </a:p>
      </dgm:t>
    </dgm:pt>
    <dgm:pt modelId="{02565BFF-817F-439D-8A1E-62494E30BEB8}" type="pres">
      <dgm:prSet presAssocID="{5DD92ED7-C9FA-484C-943F-46DB4CCDCA2C}" presName="Name0" presStyleCnt="0">
        <dgm:presLayoutVars>
          <dgm:dir/>
          <dgm:resizeHandles val="exact"/>
        </dgm:presLayoutVars>
      </dgm:prSet>
      <dgm:spPr/>
    </dgm:pt>
    <dgm:pt modelId="{809EE15B-ABDC-4A25-8947-07F4E1FEA2D8}" type="pres">
      <dgm:prSet presAssocID="{5DD92ED7-C9FA-484C-943F-46DB4CCDCA2C}" presName="bkgdShp" presStyleLbl="alignAccFollowNode1" presStyleIdx="0" presStyleCnt="1"/>
      <dgm:spPr/>
    </dgm:pt>
    <dgm:pt modelId="{40261F76-7869-4D40-9AC9-60124AAE3FFF}" type="pres">
      <dgm:prSet presAssocID="{5DD92ED7-C9FA-484C-943F-46DB4CCDCA2C}" presName="linComp" presStyleCnt="0"/>
      <dgm:spPr/>
    </dgm:pt>
    <dgm:pt modelId="{0392DACA-6651-4841-BE3F-81CA79847971}" type="pres">
      <dgm:prSet presAssocID="{7F287CF3-9281-4A68-AEA1-40ECA69F0523}" presName="compNode" presStyleCnt="0"/>
      <dgm:spPr/>
    </dgm:pt>
    <dgm:pt modelId="{144D9EC7-DA0F-413F-BB5B-830E0264C185}" type="pres">
      <dgm:prSet presAssocID="{7F287CF3-9281-4A68-AEA1-40ECA69F05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A0678-2D5D-4D33-A605-B069EEFC771E}" type="pres">
      <dgm:prSet presAssocID="{7F287CF3-9281-4A68-AEA1-40ECA69F0523}" presName="invisiNode" presStyleLbl="node1" presStyleIdx="0" presStyleCnt="3"/>
      <dgm:spPr/>
    </dgm:pt>
    <dgm:pt modelId="{A28F665E-5764-40B9-A144-1F144700084B}" type="pres">
      <dgm:prSet presAssocID="{7F287CF3-9281-4A68-AEA1-40ECA69F052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F11B119-2B42-4131-B163-D410828CBBF7}" type="pres">
      <dgm:prSet presAssocID="{C0E6C9B0-C89F-40DB-9A49-4CE4691A150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1B9E5BE-6FEC-46BF-AB2B-521183BF162D}" type="pres">
      <dgm:prSet presAssocID="{3545C200-222C-405C-A418-D4A81EFDDD45}" presName="compNode" presStyleCnt="0"/>
      <dgm:spPr/>
    </dgm:pt>
    <dgm:pt modelId="{636C21AD-BB1B-4EA5-B768-7625B2444558}" type="pres">
      <dgm:prSet presAssocID="{3545C200-222C-405C-A418-D4A81EFDDD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28AEF-56AA-4230-9616-E8D750AEAE80}" type="pres">
      <dgm:prSet presAssocID="{3545C200-222C-405C-A418-D4A81EFDDD45}" presName="invisiNode" presStyleLbl="node1" presStyleIdx="1" presStyleCnt="3"/>
      <dgm:spPr/>
    </dgm:pt>
    <dgm:pt modelId="{EA251250-CDAC-4A4E-9DCD-521D1C504E50}" type="pres">
      <dgm:prSet presAssocID="{3545C200-222C-405C-A418-D4A81EFDDD4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04E3988-1D53-436A-A602-61CF388B47CB}" type="pres">
      <dgm:prSet presAssocID="{D9832DD9-61EE-445F-8806-773E1D300CD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D115969-132A-473C-975A-0BBDC8C38CBA}" type="pres">
      <dgm:prSet presAssocID="{1B75AE3D-5E6B-49E7-B1A2-0A4D6B5CAF0E}" presName="compNode" presStyleCnt="0"/>
      <dgm:spPr/>
    </dgm:pt>
    <dgm:pt modelId="{9068D2D4-7E33-4148-806A-0039741DC04B}" type="pres">
      <dgm:prSet presAssocID="{1B75AE3D-5E6B-49E7-B1A2-0A4D6B5CAF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C4F32E-19F1-4262-9022-56761A1BFFFC}" type="pres">
      <dgm:prSet presAssocID="{1B75AE3D-5E6B-49E7-B1A2-0A4D6B5CAF0E}" presName="invisiNode" presStyleLbl="node1" presStyleIdx="2" presStyleCnt="3"/>
      <dgm:spPr/>
    </dgm:pt>
    <dgm:pt modelId="{9C901E6A-6FB6-4E2A-9A50-3F0653C001B1}" type="pres">
      <dgm:prSet presAssocID="{1B75AE3D-5E6B-49E7-B1A2-0A4D6B5CAF0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348F5DA-B804-45D9-B72C-6DFA3044FAED}" type="presOf" srcId="{3545C200-222C-405C-A418-D4A81EFDDD45}" destId="{636C21AD-BB1B-4EA5-B768-7625B2444558}" srcOrd="0" destOrd="0" presId="urn:microsoft.com/office/officeart/2005/8/layout/pList2"/>
    <dgm:cxn modelId="{B9FD2D88-50C6-4DBD-B737-1BECFD068F78}" type="presOf" srcId="{C0E6C9B0-C89F-40DB-9A49-4CE4691A1509}" destId="{2F11B119-2B42-4131-B163-D410828CBBF7}" srcOrd="0" destOrd="0" presId="urn:microsoft.com/office/officeart/2005/8/layout/pList2"/>
    <dgm:cxn modelId="{683717C3-736F-4FFC-BDA7-25616D78F1AA}" type="presOf" srcId="{D9832DD9-61EE-445F-8806-773E1D300CD7}" destId="{904E3988-1D53-436A-A602-61CF388B47CB}" srcOrd="0" destOrd="0" presId="urn:microsoft.com/office/officeart/2005/8/layout/pList2"/>
    <dgm:cxn modelId="{FD5464E2-A14D-4961-886C-CDA1AD7B0167}" type="presOf" srcId="{7F287CF3-9281-4A68-AEA1-40ECA69F0523}" destId="{144D9EC7-DA0F-413F-BB5B-830E0264C185}" srcOrd="0" destOrd="0" presId="urn:microsoft.com/office/officeart/2005/8/layout/pList2"/>
    <dgm:cxn modelId="{C2320181-0085-4AA8-AAFC-4A38A97F8B37}" type="presOf" srcId="{5DD92ED7-C9FA-484C-943F-46DB4CCDCA2C}" destId="{02565BFF-817F-439D-8A1E-62494E30BEB8}" srcOrd="0" destOrd="0" presId="urn:microsoft.com/office/officeart/2005/8/layout/pList2"/>
    <dgm:cxn modelId="{B7184BA5-64F0-4C2D-80C4-DBAE552F11AA}" srcId="{5DD92ED7-C9FA-484C-943F-46DB4CCDCA2C}" destId="{1B75AE3D-5E6B-49E7-B1A2-0A4D6B5CAF0E}" srcOrd="2" destOrd="0" parTransId="{2231C38D-3041-4718-88EB-45A0F6C0FCD1}" sibTransId="{95655E10-24D1-45A6-B8FB-27E490162FC1}"/>
    <dgm:cxn modelId="{207CFC7E-8DEE-4FE1-B865-A6657390C91A}" srcId="{5DD92ED7-C9FA-484C-943F-46DB4CCDCA2C}" destId="{3545C200-222C-405C-A418-D4A81EFDDD45}" srcOrd="1" destOrd="0" parTransId="{77B037A1-D744-4700-BEEC-8DD007C87520}" sibTransId="{D9832DD9-61EE-445F-8806-773E1D300CD7}"/>
    <dgm:cxn modelId="{C94EBAC6-C0B4-4B6C-B1CD-D9B41408C0C4}" srcId="{5DD92ED7-C9FA-484C-943F-46DB4CCDCA2C}" destId="{7F287CF3-9281-4A68-AEA1-40ECA69F0523}" srcOrd="0" destOrd="0" parTransId="{35EDD20E-6272-4389-8B97-5BD37143CFDE}" sibTransId="{C0E6C9B0-C89F-40DB-9A49-4CE4691A1509}"/>
    <dgm:cxn modelId="{05234016-42E6-4949-BA3B-B6D7B8649FEC}" type="presOf" srcId="{1B75AE3D-5E6B-49E7-B1A2-0A4D6B5CAF0E}" destId="{9068D2D4-7E33-4148-806A-0039741DC04B}" srcOrd="0" destOrd="0" presId="urn:microsoft.com/office/officeart/2005/8/layout/pList2"/>
    <dgm:cxn modelId="{DFF6B9D4-F888-4BEF-8204-8F598530306D}" type="presParOf" srcId="{02565BFF-817F-439D-8A1E-62494E30BEB8}" destId="{809EE15B-ABDC-4A25-8947-07F4E1FEA2D8}" srcOrd="0" destOrd="0" presId="urn:microsoft.com/office/officeart/2005/8/layout/pList2"/>
    <dgm:cxn modelId="{F386DE71-8203-41F8-AD52-E3D4DC613F1E}" type="presParOf" srcId="{02565BFF-817F-439D-8A1E-62494E30BEB8}" destId="{40261F76-7869-4D40-9AC9-60124AAE3FFF}" srcOrd="1" destOrd="0" presId="urn:microsoft.com/office/officeart/2005/8/layout/pList2"/>
    <dgm:cxn modelId="{B9ECB80B-E593-4117-834E-D966AFB53214}" type="presParOf" srcId="{40261F76-7869-4D40-9AC9-60124AAE3FFF}" destId="{0392DACA-6651-4841-BE3F-81CA79847971}" srcOrd="0" destOrd="0" presId="urn:microsoft.com/office/officeart/2005/8/layout/pList2"/>
    <dgm:cxn modelId="{0E861ECF-6805-47F7-97C9-13D2BF5D8B35}" type="presParOf" srcId="{0392DACA-6651-4841-BE3F-81CA79847971}" destId="{144D9EC7-DA0F-413F-BB5B-830E0264C185}" srcOrd="0" destOrd="0" presId="urn:microsoft.com/office/officeart/2005/8/layout/pList2"/>
    <dgm:cxn modelId="{C066488A-FAAC-40A1-8ACA-AE45EF566BB4}" type="presParOf" srcId="{0392DACA-6651-4841-BE3F-81CA79847971}" destId="{4C5A0678-2D5D-4D33-A605-B069EEFC771E}" srcOrd="1" destOrd="0" presId="urn:microsoft.com/office/officeart/2005/8/layout/pList2"/>
    <dgm:cxn modelId="{F220957B-2CF5-4EAF-8278-FC284CC8C257}" type="presParOf" srcId="{0392DACA-6651-4841-BE3F-81CA79847971}" destId="{A28F665E-5764-40B9-A144-1F144700084B}" srcOrd="2" destOrd="0" presId="urn:microsoft.com/office/officeart/2005/8/layout/pList2"/>
    <dgm:cxn modelId="{67E6BE9A-ED17-4F7A-887E-059DC17FD674}" type="presParOf" srcId="{40261F76-7869-4D40-9AC9-60124AAE3FFF}" destId="{2F11B119-2B42-4131-B163-D410828CBBF7}" srcOrd="1" destOrd="0" presId="urn:microsoft.com/office/officeart/2005/8/layout/pList2"/>
    <dgm:cxn modelId="{C25CFA60-1971-4BEC-A1E6-DE0FBC8DCC0A}" type="presParOf" srcId="{40261F76-7869-4D40-9AC9-60124AAE3FFF}" destId="{21B9E5BE-6FEC-46BF-AB2B-521183BF162D}" srcOrd="2" destOrd="0" presId="urn:microsoft.com/office/officeart/2005/8/layout/pList2"/>
    <dgm:cxn modelId="{49D1B944-CE0C-4DC0-AEB5-7FD7B010A3FC}" type="presParOf" srcId="{21B9E5BE-6FEC-46BF-AB2B-521183BF162D}" destId="{636C21AD-BB1B-4EA5-B768-7625B2444558}" srcOrd="0" destOrd="0" presId="urn:microsoft.com/office/officeart/2005/8/layout/pList2"/>
    <dgm:cxn modelId="{1F9C00D6-1DAF-4E7A-A816-B70C9FEB26CD}" type="presParOf" srcId="{21B9E5BE-6FEC-46BF-AB2B-521183BF162D}" destId="{99E28AEF-56AA-4230-9616-E8D750AEAE80}" srcOrd="1" destOrd="0" presId="urn:microsoft.com/office/officeart/2005/8/layout/pList2"/>
    <dgm:cxn modelId="{2D2240F2-B134-43E0-989B-AD210EC4C5E5}" type="presParOf" srcId="{21B9E5BE-6FEC-46BF-AB2B-521183BF162D}" destId="{EA251250-CDAC-4A4E-9DCD-521D1C504E50}" srcOrd="2" destOrd="0" presId="urn:microsoft.com/office/officeart/2005/8/layout/pList2"/>
    <dgm:cxn modelId="{14C7FE11-4E7F-4795-9A5A-BBDC37AEEB45}" type="presParOf" srcId="{40261F76-7869-4D40-9AC9-60124AAE3FFF}" destId="{904E3988-1D53-436A-A602-61CF388B47CB}" srcOrd="3" destOrd="0" presId="urn:microsoft.com/office/officeart/2005/8/layout/pList2"/>
    <dgm:cxn modelId="{14C7E982-94FF-41CA-BD0A-A51B00497B53}" type="presParOf" srcId="{40261F76-7869-4D40-9AC9-60124AAE3FFF}" destId="{ED115969-132A-473C-975A-0BBDC8C38CBA}" srcOrd="4" destOrd="0" presId="urn:microsoft.com/office/officeart/2005/8/layout/pList2"/>
    <dgm:cxn modelId="{8FA964B7-8804-4815-889C-725C608A4145}" type="presParOf" srcId="{ED115969-132A-473C-975A-0BBDC8C38CBA}" destId="{9068D2D4-7E33-4148-806A-0039741DC04B}" srcOrd="0" destOrd="0" presId="urn:microsoft.com/office/officeart/2005/8/layout/pList2"/>
    <dgm:cxn modelId="{68B7BC2E-C6BB-4214-8AD3-F8D69EA980F0}" type="presParOf" srcId="{ED115969-132A-473C-975A-0BBDC8C38CBA}" destId="{B6C4F32E-19F1-4262-9022-56761A1BFFFC}" srcOrd="1" destOrd="0" presId="urn:microsoft.com/office/officeart/2005/8/layout/pList2"/>
    <dgm:cxn modelId="{B9881980-5E39-4310-BE98-5FC2318CDC15}" type="presParOf" srcId="{ED115969-132A-473C-975A-0BBDC8C38CBA}" destId="{9C901E6A-6FB6-4E2A-9A50-3F0653C001B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EE15B-ABDC-4A25-8947-07F4E1FEA2D8}">
      <dsp:nvSpPr>
        <dsp:cNvPr id="0" name=""/>
        <dsp:cNvSpPr/>
      </dsp:nvSpPr>
      <dsp:spPr>
        <a:xfrm>
          <a:off x="0" y="0"/>
          <a:ext cx="8675076" cy="22103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F665E-5764-40B9-A144-1F144700084B}">
      <dsp:nvSpPr>
        <dsp:cNvPr id="0" name=""/>
        <dsp:cNvSpPr/>
      </dsp:nvSpPr>
      <dsp:spPr>
        <a:xfrm>
          <a:off x="260252" y="294718"/>
          <a:ext cx="2548303" cy="1620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D9EC7-DA0F-413F-BB5B-830E0264C185}">
      <dsp:nvSpPr>
        <dsp:cNvPr id="0" name=""/>
        <dsp:cNvSpPr/>
      </dsp:nvSpPr>
      <dsp:spPr>
        <a:xfrm rot="10800000">
          <a:off x="260252" y="2210386"/>
          <a:ext cx="2548303" cy="27015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2">
                  <a:lumMod val="50000"/>
                </a:schemeClr>
              </a:solidFill>
            </a:rPr>
            <a:t>Concours Général des métiers</a:t>
          </a:r>
          <a:endParaRPr lang="fr-FR" sz="27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338621" y="2210386"/>
        <a:ext cx="2391565" cy="2623213"/>
      </dsp:txXfrm>
    </dsp:sp>
    <dsp:sp modelId="{EA251250-CDAC-4A4E-9DCD-521D1C504E50}">
      <dsp:nvSpPr>
        <dsp:cNvPr id="0" name=""/>
        <dsp:cNvSpPr/>
      </dsp:nvSpPr>
      <dsp:spPr>
        <a:xfrm>
          <a:off x="3063386" y="294718"/>
          <a:ext cx="2548303" cy="1620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C21AD-BB1B-4EA5-B768-7625B2444558}">
      <dsp:nvSpPr>
        <dsp:cNvPr id="0" name=""/>
        <dsp:cNvSpPr/>
      </dsp:nvSpPr>
      <dsp:spPr>
        <a:xfrm rot="10800000">
          <a:off x="3063386" y="2210386"/>
          <a:ext cx="2548303" cy="2701582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2">
                  <a:lumMod val="50000"/>
                </a:schemeClr>
              </a:solidFill>
            </a:rPr>
            <a:t>Olympiades des métiers</a:t>
          </a:r>
          <a:endParaRPr lang="fr-FR" sz="27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3141755" y="2210386"/>
        <a:ext cx="2391565" cy="2623213"/>
      </dsp:txXfrm>
    </dsp:sp>
    <dsp:sp modelId="{9C901E6A-6FB6-4E2A-9A50-3F0653C001B1}">
      <dsp:nvSpPr>
        <dsp:cNvPr id="0" name=""/>
        <dsp:cNvSpPr/>
      </dsp:nvSpPr>
      <dsp:spPr>
        <a:xfrm>
          <a:off x="5866520" y="294718"/>
          <a:ext cx="2548303" cy="1620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8D2D4-7E33-4148-806A-0039741DC04B}">
      <dsp:nvSpPr>
        <dsp:cNvPr id="0" name=""/>
        <dsp:cNvSpPr/>
      </dsp:nvSpPr>
      <dsp:spPr>
        <a:xfrm rot="10800000">
          <a:off x="5866520" y="2210386"/>
          <a:ext cx="2548303" cy="270158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>
              <a:solidFill>
                <a:schemeClr val="bg2">
                  <a:lumMod val="50000"/>
                </a:schemeClr>
              </a:solidFill>
            </a:rPr>
            <a:t>Concours du Club SEIMAT</a:t>
          </a:r>
          <a:endParaRPr lang="fr-FR" sz="27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5944889" y="2210386"/>
        <a:ext cx="2391565" cy="2623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9F2E-0739-604D-A36C-A912005F805A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3DD46-3D98-594B-95E1-E62DC6C4C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745B-3C59-B940-8B25-CDB714969F3B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091-759D-C342-B57E-51E1F6BEC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7BA61-CC83-4F03-8E30-CE5A4218B7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1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2575" y="228599"/>
            <a:ext cx="4496936" cy="4213335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560891" y="536392"/>
            <a:ext cx="515133" cy="504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apture d’écran 2017-01-14 à 19.40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99" y="2377442"/>
            <a:ext cx="1801446" cy="2070734"/>
          </a:xfrm>
          <a:prstGeom prst="rect">
            <a:avLst/>
          </a:prstGeom>
        </p:spPr>
      </p:pic>
      <p:pic>
        <p:nvPicPr>
          <p:cNvPr id="9" name="Image 8" descr="Capture d’écran 2017-01-14 à 19.41.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1" y="2377442"/>
            <a:ext cx="2057399" cy="2064493"/>
          </a:xfrm>
          <a:prstGeom prst="rect">
            <a:avLst/>
          </a:prstGeom>
        </p:spPr>
      </p:pic>
      <p:pic>
        <p:nvPicPr>
          <p:cNvPr id="12" name="Image 11" descr="Capture d’écran 2017-01-14 à 19.40.1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599"/>
            <a:ext cx="1808628" cy="2047243"/>
          </a:xfrm>
          <a:prstGeom prst="rect">
            <a:avLst/>
          </a:prstGeom>
        </p:spPr>
      </p:pic>
      <p:pic>
        <p:nvPicPr>
          <p:cNvPr id="14" name="Image 13" descr="Capture d’écran 2017-01-14 à 19.49.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0" y="228602"/>
            <a:ext cx="2053211" cy="2047241"/>
          </a:xfrm>
          <a:prstGeom prst="rect">
            <a:avLst/>
          </a:prstGeom>
        </p:spPr>
      </p:pic>
      <p:pic>
        <p:nvPicPr>
          <p:cNvPr id="15" name="Image 14" descr="Baseline 3MTPM Bleue.pdf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6" b="36827"/>
          <a:stretch/>
        </p:blipFill>
        <p:spPr>
          <a:xfrm>
            <a:off x="4518594" y="5905317"/>
            <a:ext cx="4344051" cy="55880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5283202" y="5532545"/>
            <a:ext cx="2261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rgbClr val="F7901E"/>
                </a:solidFill>
              </a:rPr>
              <a:t>16 mars 2017</a:t>
            </a:r>
            <a:endParaRPr lang="en-US" sz="1800" dirty="0">
              <a:solidFill>
                <a:srgbClr val="F7901E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pic>
        <p:nvPicPr>
          <p:cNvPr id="18" name="Image 17" descr="logos Cisma DLR Seimat alignés serré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6129843"/>
            <a:ext cx="3137058" cy="499623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3887" y="460451"/>
            <a:ext cx="3505621" cy="31014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5131047"/>
            <a:ext cx="1838042" cy="83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2" y="1088067"/>
            <a:ext cx="7556313" cy="3860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7477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6307" y="418646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62468"/>
            <a:ext cx="8200930" cy="5545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85751" y="228602"/>
            <a:ext cx="212725" cy="55795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Image 7" descr="Capture d’écran 2017-01-14 à 19.46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11" name="Image 10" descr="Capture d’écran 2017-01-14 à 21.39.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12" name="Image 11" descr="Capture d’écran 2017-01-14 à 19.41.08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13" name="Image 12" descr="Capture d’écran 2017-01-14 à 21.39.3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09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126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49789" cy="7366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01707" y="4687808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apture d’écran 2017-01-14 à 19.38.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11" name="Image 10" descr="Capture d’écran 2017-01-14 à 19.39.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2"/>
            <a:ext cx="3451225" cy="5799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5012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6" y="3733801"/>
            <a:ext cx="3255802" cy="20404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307" y="401005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386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pic>
        <p:nvPicPr>
          <p:cNvPr id="8" name="Image 7" descr="Capture d’écran 2017-01-14 à 19.25.13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6303858"/>
            <a:ext cx="2929467" cy="574942"/>
          </a:xfrm>
          <a:prstGeom prst="rect">
            <a:avLst/>
          </a:prstGeom>
        </p:spPr>
      </p:pic>
      <p:pic>
        <p:nvPicPr>
          <p:cNvPr id="9" name="Image 8" descr="Capture d’écran 2017-01-14 à 19.25.32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6292637"/>
            <a:ext cx="1811867" cy="603097"/>
          </a:xfrm>
          <a:prstGeom prst="rect">
            <a:avLst/>
          </a:prstGeom>
        </p:spPr>
      </p:pic>
      <p:pic>
        <p:nvPicPr>
          <p:cNvPr id="11" name="Image 10" descr="Capture d’écran 2017-01-14 à 19.25.5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3859"/>
            <a:ext cx="1964286" cy="591875"/>
          </a:xfrm>
          <a:prstGeom prst="rect">
            <a:avLst/>
          </a:prstGeom>
        </p:spPr>
      </p:pic>
      <p:pic>
        <p:nvPicPr>
          <p:cNvPr id="10" name="Image 9" descr="Capture d’écran 2017-01-14 à 19.26.08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9" y="6303858"/>
            <a:ext cx="2629377" cy="5918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877587" y="5996081"/>
            <a:ext cx="326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336699"/>
                </a:solidFill>
              </a:rPr>
              <a:t>PNF BTS</a:t>
            </a:r>
            <a:r>
              <a:rPr lang="fr-FR" sz="1400" b="1" baseline="0" dirty="0" smtClean="0">
                <a:solidFill>
                  <a:srgbClr val="336699"/>
                </a:solidFill>
              </a:rPr>
              <a:t> MMCM </a:t>
            </a:r>
            <a:r>
              <a:rPr lang="fr-FR" sz="1400" b="1" baseline="0" smtClean="0">
                <a:solidFill>
                  <a:srgbClr val="336699"/>
                </a:solidFill>
              </a:rPr>
              <a:t>– 16 mars 2017</a:t>
            </a:r>
            <a:endParaRPr lang="fr-FR" sz="1400" b="1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1" r:id="rId6"/>
    <p:sldLayoutId id="2147483675" r:id="rId7"/>
    <p:sldLayoutId id="214748367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747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74770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00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FF66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FFC40B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7477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worldskills-fra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6.jpeg"/><Relationship Id="rId2" Type="http://schemas.openxmlformats.org/officeDocument/2006/relationships/hyperlink" Target="http://www.worldskills-fra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png"/><Relationship Id="rId4" Type="http://schemas.openxmlformats.org/officeDocument/2006/relationships/hyperlink" Target="http://lewebpedagogiqu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metiersdelamaintenancedesmateriels-tp-manutenti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hyperlink" Target="https://www.facebook.com/3MTP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94417" y="1641648"/>
            <a:ext cx="3607952" cy="90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074770"/>
              </a:buClr>
              <a:buSzPct val="75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FFC40B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7477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accent5"/>
                </a:solidFill>
              </a:rPr>
              <a:t>Outils de promotion de la </a:t>
            </a:r>
            <a:r>
              <a:rPr lang="fr-FR" sz="2800" dirty="0" smtClean="0">
                <a:solidFill>
                  <a:schemeClr val="accent5"/>
                </a:solidFill>
              </a:rPr>
              <a:t>filière</a:t>
            </a:r>
            <a:endParaRPr lang="fr-FR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8647" y="277637"/>
            <a:ext cx="602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ACTION BUS </a:t>
            </a:r>
            <a:r>
              <a:rPr lang="fr-FR" sz="2400" b="1" dirty="0" smtClean="0"/>
              <a:t>D</a:t>
            </a:r>
            <a:r>
              <a:rPr lang="fr-FR" sz="2400" b="1" dirty="0"/>
              <a:t>É</a:t>
            </a:r>
            <a:r>
              <a:rPr lang="fr-FR" sz="2400" b="1" dirty="0" smtClean="0"/>
              <a:t>COUVERTE </a:t>
            </a:r>
            <a:r>
              <a:rPr lang="fr-FR" sz="2400" b="1" dirty="0" smtClean="0"/>
              <a:t>2016/2017</a:t>
            </a:r>
            <a:endParaRPr lang="fr-FR" sz="2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3484"/>
            <a:ext cx="3457575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0765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87" y="1700808"/>
            <a:ext cx="30670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86" y="2236118"/>
            <a:ext cx="32099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353286" y="1250136"/>
            <a:ext cx="4398651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/>
              <a:t>Cisma</a:t>
            </a:r>
            <a:r>
              <a:rPr lang="fr-FR" sz="1600" dirty="0" smtClean="0"/>
              <a:t>-DLR-Seimat relancent et élargissent l’opération Bus Découverte.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L’objectif : faire découvrir nos métiers et formations à des collégiens et leur donner envie de rejoindre notre secteur d’activité. Désormais, plusieurs possibilités vous sont offertes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Soit, l’organisation d’une journée de visite d’un établissement de formation et d’une entreprise de la profession.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Soit, toute autre initiative originale, (</a:t>
            </a:r>
            <a:r>
              <a:rPr lang="fr-FR" sz="1600" b="1" dirty="0" smtClean="0"/>
              <a:t>hors journées portes ouvertes)</a:t>
            </a:r>
            <a:r>
              <a:rPr lang="fr-FR" sz="1600" dirty="0" smtClean="0"/>
              <a:t>, associant un établissement de formation et une (des) entreprise(s) de la profession.</a:t>
            </a:r>
          </a:p>
        </p:txBody>
      </p:sp>
    </p:spTree>
    <p:extLst>
      <p:ext uri="{BB962C8B-B14F-4D97-AF65-F5344CB8AC3E}">
        <p14:creationId xmlns:p14="http://schemas.microsoft.com/office/powerpoint/2010/main" val="36588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12560"/>
          <a:stretch/>
        </p:blipFill>
        <p:spPr bwMode="auto">
          <a:xfrm>
            <a:off x="2852248" y="5810471"/>
            <a:ext cx="3145876" cy="496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Image 16" descr="3MTPM PLAQUETTE2(copie écran)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4937518" y="4987786"/>
            <a:ext cx="2357681" cy="747530"/>
          </a:xfrm>
          <a:prstGeom prst="rect">
            <a:avLst/>
          </a:prstGeom>
          <a:ln>
            <a:solidFill>
              <a:srgbClr val="074770"/>
            </a:solidFill>
          </a:ln>
        </p:spPr>
      </p:pic>
      <p:pic>
        <p:nvPicPr>
          <p:cNvPr id="18" name="Image 17" descr="3MTPM PLAQUETTE1(copie écran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17" y="3954686"/>
            <a:ext cx="2477562" cy="822085"/>
          </a:xfrm>
          <a:prstGeom prst="rect">
            <a:avLst/>
          </a:prstGeom>
          <a:ln>
            <a:solidFill>
              <a:srgbClr val="074770"/>
            </a:solidFill>
          </a:ln>
        </p:spPr>
      </p:pic>
      <p:pic>
        <p:nvPicPr>
          <p:cNvPr id="20" name="Image 19" descr="Capture d’écran 2016-11-24 à 11.50.4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96" y="1502514"/>
            <a:ext cx="2332050" cy="3299061"/>
          </a:xfrm>
          <a:prstGeom prst="rect">
            <a:avLst/>
          </a:prstGeom>
          <a:ln>
            <a:solidFill>
              <a:srgbClr val="074770"/>
            </a:solidFill>
          </a:ln>
        </p:spPr>
      </p:pic>
      <p:pic>
        <p:nvPicPr>
          <p:cNvPr id="2" name="Image 1" descr="copie écran totem vers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34" y="1502514"/>
            <a:ext cx="1136968" cy="4307957"/>
          </a:xfrm>
          <a:prstGeom prst="rect">
            <a:avLst/>
          </a:prstGeom>
          <a:ln>
            <a:solidFill>
              <a:srgbClr val="336699"/>
            </a:solidFill>
          </a:ln>
        </p:spPr>
      </p:pic>
      <p:pic>
        <p:nvPicPr>
          <p:cNvPr id="21" name="Image 20" descr="copie écran totem rect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5" y="1502515"/>
            <a:ext cx="1114596" cy="4311174"/>
          </a:xfrm>
          <a:prstGeom prst="rect">
            <a:avLst/>
          </a:prstGeom>
          <a:ln>
            <a:solidFill>
              <a:srgbClr val="336699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635253" y="246448"/>
            <a:ext cx="602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ACTION BUS </a:t>
            </a:r>
            <a:r>
              <a:rPr lang="fr-FR" sz="2400" b="1" dirty="0" smtClean="0"/>
              <a:t>D</a:t>
            </a:r>
            <a:r>
              <a:rPr lang="fr-FR" sz="2400" b="1" dirty="0"/>
              <a:t>É</a:t>
            </a:r>
            <a:r>
              <a:rPr lang="fr-FR" sz="2400" b="1" dirty="0" smtClean="0"/>
              <a:t>COUVERTE </a:t>
            </a:r>
            <a:r>
              <a:rPr lang="fr-FR" sz="2400" b="1" dirty="0" smtClean="0"/>
              <a:t>2016/2017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1119093" y="1082600"/>
            <a:ext cx="13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TOTEM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3663000" y="1082600"/>
            <a:ext cx="13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AFFICHE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flipH="1">
            <a:off x="6760358" y="1082600"/>
            <a:ext cx="132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/>
              <a:t>É</a:t>
            </a:r>
            <a:r>
              <a:rPr lang="fr-FR" dirty="0" smtClean="0"/>
              <a:t>PLIANT</a:t>
            </a:r>
            <a:endParaRPr lang="fr-F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61" y="1502515"/>
            <a:ext cx="1971346" cy="1989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841" y="4517263"/>
            <a:ext cx="6191157" cy="833718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Participation et organisation de concours</a:t>
            </a:r>
            <a:endParaRPr lang="fr-FR" sz="36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12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4" name="Image 3" descr="Capture d’écran 2017-01-14 à 19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  <p:pic>
        <p:nvPicPr>
          <p:cNvPr id="1026" name="Picture 2" descr="http://www.1-2-3-parite.fr/img/img_conc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3" y="976214"/>
            <a:ext cx="4796160" cy="29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logos Cisma DLR Seimat alignés serré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" y="5717818"/>
            <a:ext cx="2343881" cy="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ldSkills France Accue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0" y="2881312"/>
            <a:ext cx="2286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288937611"/>
              </p:ext>
            </p:extLst>
          </p:nvPr>
        </p:nvGraphicFramePr>
        <p:xfrm>
          <a:off x="234462" y="797169"/>
          <a:ext cx="8675076" cy="491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85311" y="281244"/>
            <a:ext cx="706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Participation et organisation de concours</a:t>
            </a:r>
            <a:endParaRPr lang="fr-FR" dirty="0"/>
          </a:p>
        </p:txBody>
      </p:sp>
      <p:pic>
        <p:nvPicPr>
          <p:cNvPr id="11" name="Image 10" descr="logos Cisma DLR Seimat alignés serré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02" y="5838300"/>
            <a:ext cx="2667866" cy="4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0564" y="4341417"/>
            <a:ext cx="6191157" cy="833718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Information et formations</a:t>
            </a:r>
            <a:endParaRPr lang="fr-FR" sz="36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14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4" name="Image 3" descr="Capture d’écran 2017-01-14 à 19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  <p:pic>
        <p:nvPicPr>
          <p:cNvPr id="2050" name="Picture 2" descr="Résultat d’images pour 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49665"/>
            <a:ext cx="6521514" cy="25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logos Cisma DLR Seimat alignés serré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5" y="5735973"/>
            <a:ext cx="2349292" cy="3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 et formations</a:t>
            </a:r>
            <a:endParaRPr lang="fr-FR" dirty="0"/>
          </a:p>
        </p:txBody>
      </p:sp>
      <p:pic>
        <p:nvPicPr>
          <p:cNvPr id="3074" name="Picture 2" descr="WorldSkills France Accue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0" y="2881312"/>
            <a:ext cx="2286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1379" y="2199024"/>
            <a:ext cx="4024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Offre de </a:t>
            </a:r>
            <a:r>
              <a:rPr lang="fr-FR" b="1" dirty="0"/>
              <a:t>stages de formation </a:t>
            </a:r>
            <a:endParaRPr lang="fr-FR" b="1" dirty="0" smtClean="0"/>
          </a:p>
          <a:p>
            <a:pPr lvl="0"/>
            <a:r>
              <a:rPr lang="fr-FR" dirty="0"/>
              <a:t>pour les matériels de manutention </a:t>
            </a:r>
            <a:r>
              <a:rPr lang="fr-FR" dirty="0" smtClean="0"/>
              <a:t>:</a:t>
            </a:r>
            <a:endParaRPr lang="fr-FR" b="1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électrique</a:t>
            </a:r>
            <a:r>
              <a:rPr lang="fr-FR" dirty="0"/>
              <a:t>, 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mécanique</a:t>
            </a:r>
            <a:r>
              <a:rPr lang="fr-FR" dirty="0"/>
              <a:t>, 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hydraulique</a:t>
            </a:r>
            <a:r>
              <a:rPr lang="fr-FR" dirty="0"/>
              <a:t>, 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 smtClean="0"/>
              <a:t>gaz</a:t>
            </a:r>
            <a:r>
              <a:rPr lang="fr-FR" dirty="0"/>
              <a:t>… </a:t>
            </a:r>
            <a:endParaRPr lang="fr-FR" dirty="0" smtClean="0"/>
          </a:p>
          <a:p>
            <a:pPr lvl="0"/>
            <a:r>
              <a:rPr lang="fr-FR" dirty="0" smtClean="0"/>
              <a:t>Mise </a:t>
            </a:r>
            <a:r>
              <a:rPr lang="fr-FR" dirty="0"/>
              <a:t>en place de travaux </a:t>
            </a:r>
            <a:r>
              <a:rPr lang="fr-FR" dirty="0" smtClean="0"/>
              <a:t>pratiques</a:t>
            </a:r>
            <a:endParaRPr lang="fr-FR" dirty="0"/>
          </a:p>
        </p:txBody>
      </p:sp>
      <p:pic>
        <p:nvPicPr>
          <p:cNvPr id="4098" name="Picture 2" descr="logo-webpeda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" y="4665785"/>
            <a:ext cx="3769383" cy="8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933378" y="2199024"/>
            <a:ext cx="4024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Université d’été </a:t>
            </a:r>
          </a:p>
          <a:p>
            <a:pPr lvl="0"/>
            <a:endParaRPr lang="fr-FR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 smtClean="0"/>
              <a:t>Ateliers techniques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Visite technique (chantier)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Table ronde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99" y="1258818"/>
            <a:ext cx="1945191" cy="806543"/>
          </a:xfrm>
          <a:prstGeom prst="rect">
            <a:avLst/>
          </a:prstGeom>
        </p:spPr>
      </p:pic>
      <p:pic>
        <p:nvPicPr>
          <p:cNvPr id="9" name="Image 8" descr="CISMA logo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b="44684"/>
          <a:stretch/>
        </p:blipFill>
        <p:spPr>
          <a:xfrm>
            <a:off x="1122649" y="1249263"/>
            <a:ext cx="1587524" cy="8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Affiche1ASD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3485983" y="1071530"/>
            <a:ext cx="3075432" cy="41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ffiche2ASD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413933"/>
            <a:ext cx="23537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93205" y="142613"/>
            <a:ext cx="776499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747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Outils "transversaux"		   </a:t>
            </a:r>
          </a:p>
          <a:p>
            <a:r>
              <a:rPr lang="fr-FR" sz="2800" dirty="0" smtClean="0">
                <a:solidFill>
                  <a:srgbClr val="FF6600"/>
                </a:solidFill>
              </a:rPr>
              <a:t>collèges/lycées	          					 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50543" y="302149"/>
            <a:ext cx="209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MMMA-TPM-EV</a:t>
            </a:r>
            <a:endParaRPr lang="fr-FR" dirty="0"/>
          </a:p>
        </p:txBody>
      </p:sp>
      <p:pic>
        <p:nvPicPr>
          <p:cNvPr id="2" name="Image 1" descr="Capture d’écran 2017-03-14 à 14.22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0" y="2759532"/>
            <a:ext cx="2072867" cy="3111966"/>
          </a:xfrm>
          <a:prstGeom prst="rect">
            <a:avLst/>
          </a:prstGeom>
          <a:ln>
            <a:solidFill>
              <a:srgbClr val="004080"/>
            </a:solidFill>
          </a:ln>
        </p:spPr>
      </p:pic>
      <p:pic>
        <p:nvPicPr>
          <p:cNvPr id="11" name="Image 10" descr="Capture d’écran 2017-03-14 à 14.23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68" y="5042711"/>
            <a:ext cx="2776417" cy="1151699"/>
          </a:xfrm>
          <a:prstGeom prst="rect">
            <a:avLst/>
          </a:prstGeom>
        </p:spPr>
      </p:pic>
      <p:pic>
        <p:nvPicPr>
          <p:cNvPr id="12" name="Image 11" descr="ASDM-LOGO SEUL-COUL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1815" r="12848"/>
          <a:stretch/>
        </p:blipFill>
        <p:spPr>
          <a:xfrm>
            <a:off x="7133340" y="671481"/>
            <a:ext cx="1741708" cy="954192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7701923" y="1451787"/>
            <a:ext cx="1087434" cy="932795"/>
            <a:chOff x="7370764" y="1539374"/>
            <a:chExt cx="1087434" cy="932795"/>
          </a:xfrm>
        </p:grpSpPr>
        <p:pic>
          <p:nvPicPr>
            <p:cNvPr id="13" name="Image 12" descr="Logo_DLR_rvb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922" y="1615499"/>
              <a:ext cx="727718" cy="158967"/>
            </a:xfrm>
            <a:prstGeom prst="rect">
              <a:avLst/>
            </a:prstGeom>
          </p:spPr>
        </p:pic>
        <p:pic>
          <p:nvPicPr>
            <p:cNvPr id="14" name="Image 13" descr="LOGO_fnar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928" y="1896900"/>
              <a:ext cx="460313" cy="575269"/>
            </a:xfrm>
            <a:prstGeom prst="rect">
              <a:avLst/>
            </a:prstGeom>
          </p:spPr>
        </p:pic>
        <p:pic>
          <p:nvPicPr>
            <p:cNvPr id="15" name="Image 14" descr="sedima ˆ plat.eps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732" y="1896900"/>
              <a:ext cx="232359" cy="54438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70764" y="1539374"/>
              <a:ext cx="1087434" cy="932795"/>
            </a:xfrm>
            <a:prstGeom prst="rect">
              <a:avLst/>
            </a:prstGeom>
            <a:noFill/>
            <a:ln>
              <a:solidFill>
                <a:srgbClr val="004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645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82484"/>
            <a:ext cx="6333338" cy="610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701862" y="128497"/>
            <a:ext cx="776499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747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Outils "transversaux"</a:t>
            </a:r>
            <a:r>
              <a:rPr lang="fr-FR" dirty="0" smtClean="0"/>
              <a:t>			    </a:t>
            </a:r>
          </a:p>
          <a:p>
            <a:r>
              <a:rPr lang="fr-FR" sz="2800" dirty="0" smtClean="0">
                <a:solidFill>
                  <a:srgbClr val="FF6600"/>
                </a:solidFill>
              </a:rPr>
              <a:t>jeunes/adultes</a:t>
            </a:r>
            <a:endParaRPr lang="fr-FR" sz="2800" dirty="0">
              <a:solidFill>
                <a:srgbClr val="FF6600"/>
              </a:solidFill>
            </a:endParaRPr>
          </a:p>
        </p:txBody>
      </p:sp>
      <p:pic>
        <p:nvPicPr>
          <p:cNvPr id="4" name="Image 3" descr="visuels_web_maintenancemateriels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66" y="2222684"/>
            <a:ext cx="3112787" cy="4669181"/>
          </a:xfrm>
          <a:prstGeom prst="rect">
            <a:avLst/>
          </a:prstGeom>
        </p:spPr>
      </p:pic>
      <p:pic>
        <p:nvPicPr>
          <p:cNvPr id="5" name="Image 4" descr="visuels_web_maintenancemateriels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70" y="1759880"/>
            <a:ext cx="3251168" cy="4876752"/>
          </a:xfrm>
          <a:prstGeom prst="rect">
            <a:avLst/>
          </a:prstGeom>
        </p:spPr>
      </p:pic>
      <p:pic>
        <p:nvPicPr>
          <p:cNvPr id="11" name="Image 10" descr="visuels_web_maintenancemateriels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" y="1388532"/>
            <a:ext cx="3014131" cy="452119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950543" y="302149"/>
            <a:ext cx="209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MMMA-TPM-EV</a:t>
            </a:r>
            <a:endParaRPr lang="fr-FR" dirty="0"/>
          </a:p>
        </p:txBody>
      </p:sp>
      <p:pic>
        <p:nvPicPr>
          <p:cNvPr id="17" name="Image 16" descr="Capture d’écran 2016-12-04 à 18.14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34" y="1000633"/>
            <a:ext cx="1157589" cy="102896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8" name="Grouper 17"/>
          <p:cNvGrpSpPr/>
          <p:nvPr/>
        </p:nvGrpSpPr>
        <p:grpSpPr>
          <a:xfrm>
            <a:off x="7715082" y="1115201"/>
            <a:ext cx="1157589" cy="914065"/>
            <a:chOff x="1523640" y="5978310"/>
            <a:chExt cx="1157589" cy="914065"/>
          </a:xfrm>
        </p:grpSpPr>
        <p:sp>
          <p:nvSpPr>
            <p:cNvPr id="19" name="Rectangle 18"/>
            <p:cNvSpPr/>
            <p:nvPr/>
          </p:nvSpPr>
          <p:spPr>
            <a:xfrm>
              <a:off x="1523640" y="5978310"/>
              <a:ext cx="1157589" cy="9140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564842" y="6461488"/>
              <a:ext cx="1082367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+ partenaires sociaux SDLM</a:t>
              </a:r>
              <a:endParaRPr lang="fr-FR" sz="1100" dirty="0"/>
            </a:p>
          </p:txBody>
        </p:sp>
        <p:pic>
          <p:nvPicPr>
            <p:cNvPr id="21" name="Image 20" descr="Logo_DLR_rvb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862" y="6224837"/>
              <a:ext cx="693890" cy="14204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2" name="Image 21" descr="sedima ˆ plat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452" y="6027035"/>
              <a:ext cx="212558" cy="497993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37344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1353" y="4675073"/>
            <a:ext cx="5658489" cy="1438648"/>
          </a:xfrm>
        </p:spPr>
        <p:txBody>
          <a:bodyPr>
            <a:noAutofit/>
          </a:bodyPr>
          <a:lstStyle/>
          <a:p>
            <a:r>
              <a:rPr lang="fr-FR" sz="4000" dirty="0"/>
              <a:t>Merci </a:t>
            </a:r>
            <a:r>
              <a:rPr lang="fr-FR" sz="3200" dirty="0"/>
              <a:t>à chacun(e) </a:t>
            </a:r>
            <a:br>
              <a:rPr lang="fr-FR" sz="3200" dirty="0"/>
            </a:br>
            <a:r>
              <a:rPr lang="fr-FR" sz="3200" dirty="0" smtClean="0"/>
              <a:t>de votre attention</a:t>
            </a:r>
            <a:endParaRPr lang="fr-FR" sz="3200" dirty="0"/>
          </a:p>
        </p:txBody>
      </p:sp>
      <p:pic>
        <p:nvPicPr>
          <p:cNvPr id="14" name="Image 13" descr="Capture d’écran 2017-01-14 à 19.3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9" y="1766920"/>
            <a:ext cx="393183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1-14 à 19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5" name="Image 4" descr="Capture d’écran 2017-01-14 à 21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6" name="Image 5" descr="Capture d’écran 2017-01-14 à 19.41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7" name="Image 6" descr="Capture d’écran 2017-01-14 à 21.3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32530" y="2740049"/>
            <a:ext cx="66452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</a:rPr>
              <a:t>Outils de promotion de la filière</a:t>
            </a:r>
          </a:p>
          <a:p>
            <a:endParaRPr lang="fr-FR" sz="2400" dirty="0">
              <a:solidFill>
                <a:schemeClr val="accent5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Pourquoi cette initiative de la profession ?</a:t>
            </a:r>
            <a:endParaRPr lang="fr-FR" dirty="0">
              <a:solidFill>
                <a:srgbClr val="FFC40B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Site Internet 3MTPM – Réseaux sociaux</a:t>
            </a:r>
            <a:endParaRPr lang="fr-FR" dirty="0">
              <a:solidFill>
                <a:srgbClr val="FFC40B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Bus Découverte</a:t>
            </a: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Concours</a:t>
            </a: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Information et formations</a:t>
            </a: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>
                <a:solidFill>
                  <a:srgbClr val="FFC40B"/>
                </a:solidFill>
              </a:rPr>
              <a:t>Outils "transversaux"</a:t>
            </a: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endParaRPr lang="fr-FR" dirty="0">
              <a:solidFill>
                <a:srgbClr val="FFC4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1862" y="911344"/>
            <a:ext cx="8207676" cy="568529"/>
          </a:xfrm>
        </p:spPr>
        <p:txBody>
          <a:bodyPr/>
          <a:lstStyle/>
          <a:p>
            <a:r>
              <a:rPr lang="fr-FR" b="1" dirty="0"/>
              <a:t>3 organisations </a:t>
            </a:r>
            <a:r>
              <a:rPr lang="fr-FR" b="1" dirty="0" smtClean="0"/>
              <a:t>professionnelles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3200" dirty="0"/>
              <a:t>se </a:t>
            </a:r>
            <a:r>
              <a:rPr lang="fr-FR" sz="3200" dirty="0" smtClean="0"/>
              <a:t>mobilisent </a:t>
            </a:r>
            <a:r>
              <a:rPr lang="fr-FR" sz="3200" dirty="0"/>
              <a:t>pour </a:t>
            </a:r>
            <a:r>
              <a:rPr lang="fr-FR" sz="3200" dirty="0" smtClean="0"/>
              <a:t>la promotion des métiers.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3200" dirty="0"/>
              <a:t>Tous les acteurs de la filière 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		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004645" y="3936029"/>
            <a:ext cx="3196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>
                <a:solidFill>
                  <a:srgbClr val="074770"/>
                </a:solidFill>
                <a:latin typeface="+mj-lt"/>
                <a:ea typeface="+mj-ea"/>
                <a:cs typeface="+mj-cs"/>
              </a:rPr>
              <a:t>Constructeurs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>
                <a:solidFill>
                  <a:srgbClr val="074770"/>
                </a:solidFill>
                <a:latin typeface="+mj-lt"/>
                <a:ea typeface="+mj-ea"/>
                <a:cs typeface="+mj-cs"/>
              </a:rPr>
              <a:t>Distributeurs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smtClean="0">
                <a:solidFill>
                  <a:srgbClr val="074770"/>
                </a:solidFill>
                <a:latin typeface="+mj-lt"/>
                <a:ea typeface="+mj-ea"/>
                <a:cs typeface="+mj-cs"/>
              </a:rPr>
              <a:t>Loueurs</a:t>
            </a:r>
            <a:endParaRPr lang="fr-FR" sz="3200" dirty="0">
              <a:solidFill>
                <a:srgbClr val="07477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47" y="4962290"/>
            <a:ext cx="2180444" cy="6831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53200" y="3793601"/>
            <a:ext cx="178836" cy="1117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_DLR_rv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47" y="4203366"/>
            <a:ext cx="2196121" cy="479735"/>
          </a:xfrm>
          <a:prstGeom prst="rect">
            <a:avLst/>
          </a:prstGeom>
        </p:spPr>
      </p:pic>
      <p:pic>
        <p:nvPicPr>
          <p:cNvPr id="5" name="Image 4" descr="CISMA log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b="44684"/>
          <a:stretch/>
        </p:blipFill>
        <p:spPr>
          <a:xfrm>
            <a:off x="6815147" y="2846893"/>
            <a:ext cx="2085608" cy="10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01862" y="246040"/>
            <a:ext cx="7556313" cy="568529"/>
          </a:xfrm>
        </p:spPr>
        <p:txBody>
          <a:bodyPr/>
          <a:lstStyle/>
          <a:p>
            <a:r>
              <a:rPr lang="fr-FR" sz="2800" dirty="0" err="1"/>
              <a:t>Cisma</a:t>
            </a:r>
            <a:r>
              <a:rPr lang="fr-FR" sz="2800" dirty="0"/>
              <a:t>, DLR et Seimat, se </a:t>
            </a:r>
            <a:r>
              <a:rPr lang="fr-FR" sz="2800" dirty="0" smtClean="0"/>
              <a:t>mobilisent </a:t>
            </a:r>
            <a:r>
              <a:rPr lang="fr-FR" sz="2800" dirty="0"/>
              <a:t>pour :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862" y="1015785"/>
            <a:ext cx="80552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Faire </a:t>
            </a:r>
            <a:r>
              <a:rPr lang="fr-FR" dirty="0"/>
              <a:t>découvrir et promouvoir </a:t>
            </a:r>
            <a:r>
              <a:rPr lang="fr-FR" dirty="0" smtClean="0"/>
              <a:t>les </a:t>
            </a:r>
            <a:r>
              <a:rPr lang="fr-FR" dirty="0"/>
              <a:t>métiers et </a:t>
            </a:r>
            <a:r>
              <a:rPr lang="fr-FR" dirty="0" smtClean="0"/>
              <a:t>formations de la maintenance des matériels de construction et de manutention.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Participer à la rénovation des </a:t>
            </a:r>
            <a:r>
              <a:rPr lang="fr-FR" dirty="0"/>
              <a:t>diplômes de la filière (CAP, BAC PRO, BTS, licences professionnelles…)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Informer et proposer des formations aux </a:t>
            </a:r>
            <a:r>
              <a:rPr lang="fr-FR" dirty="0"/>
              <a:t>enseignants </a:t>
            </a:r>
            <a:r>
              <a:rPr lang="fr-FR" dirty="0" smtClean="0"/>
              <a:t>sur les évolution et nouvelles technologies </a:t>
            </a:r>
            <a:r>
              <a:rPr lang="fr-FR" dirty="0"/>
              <a:t>spécifiques </a:t>
            </a:r>
            <a:r>
              <a:rPr lang="fr-FR" dirty="0" smtClean="0"/>
              <a:t>aux matériels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Accompagner </a:t>
            </a:r>
            <a:r>
              <a:rPr lang="fr-FR" dirty="0"/>
              <a:t>les établissements préparant aux diplômes de la filière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Favoriser les </a:t>
            </a:r>
            <a:r>
              <a:rPr lang="fr-FR" dirty="0"/>
              <a:t>relations de partenariat entreprises </a:t>
            </a:r>
            <a:r>
              <a:rPr lang="fr-FR" dirty="0" smtClean="0"/>
              <a:t>et </a:t>
            </a:r>
            <a:r>
              <a:rPr lang="fr-FR" dirty="0"/>
              <a:t>établissements de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5348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0584" y="1480986"/>
            <a:ext cx="6191157" cy="833718"/>
          </a:xfrm>
        </p:spPr>
        <p:txBody>
          <a:bodyPr>
            <a:noAutofit/>
          </a:bodyPr>
          <a:lstStyle/>
          <a:p>
            <a:r>
              <a:rPr lang="fr-FR" sz="3600" dirty="0" smtClean="0"/>
              <a:t>Site Internet 3MTPM </a:t>
            </a:r>
            <a:endParaRPr lang="fr-FR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5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4" name="Image 3" descr="Capture d’écran 2017-01-14 à 19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  <p:pic>
        <p:nvPicPr>
          <p:cNvPr id="1026" name="Picture 2" descr="Maintenance Des Matérie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73" y="2984502"/>
            <a:ext cx="4647199" cy="20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71" y="2984502"/>
            <a:ext cx="1115201" cy="1115201"/>
          </a:xfrm>
          <a:prstGeom prst="rect">
            <a:avLst/>
          </a:prstGeom>
        </p:spPr>
      </p:pic>
      <p:pic>
        <p:nvPicPr>
          <p:cNvPr id="7" name="Image 6" descr="logos Cisma DLR Seimat alignés serré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72" y="5334903"/>
            <a:ext cx="4647199" cy="7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 Internet 3MTPM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40677" y="1069703"/>
            <a:ext cx="42434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/>
              <a:t>Découverte des métiers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/>
              <a:t>Mécanicien/ne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Mécanicien/ne </a:t>
            </a:r>
            <a:r>
              <a:rPr lang="fr-FR" b="1" dirty="0" smtClean="0"/>
              <a:t>spécialisé/</a:t>
            </a:r>
            <a:r>
              <a:rPr lang="fr-FR" b="1" dirty="0" err="1" smtClean="0"/>
              <a:t>ée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/>
              <a:t>Technicien/ne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78" y="1675716"/>
            <a:ext cx="2959344" cy="42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84428" y="1332049"/>
            <a:ext cx="173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Fiches Métiers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4382135"/>
            <a:ext cx="2520461" cy="149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1573" y="3997628"/>
            <a:ext cx="262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Vidéos et témoignages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17923" y="296002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Où trouver une formation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48" y="3423138"/>
            <a:ext cx="2943222" cy="24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vers le bas 6"/>
          <p:cNvSpPr/>
          <p:nvPr/>
        </p:nvSpPr>
        <p:spPr>
          <a:xfrm>
            <a:off x="890954" y="2960022"/>
            <a:ext cx="1018797" cy="8169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3783260" y="2037886"/>
            <a:ext cx="1018797" cy="8169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6902151" y="416114"/>
            <a:ext cx="1018797" cy="8169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8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parcours de formation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Jeune ou adulte, scolaire, apprentissage ou </a:t>
            </a:r>
            <a:r>
              <a:rPr lang="fr-FR" dirty="0" smtClean="0"/>
              <a:t>professionnalisation, </a:t>
            </a:r>
            <a:r>
              <a:rPr lang="fr-FR" dirty="0"/>
              <a:t>initiale ou reconversion, </a:t>
            </a:r>
            <a:r>
              <a:rPr lang="fr-FR" b="1" dirty="0"/>
              <a:t>à chacun sa voie !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pic>
        <p:nvPicPr>
          <p:cNvPr id="8" name="Picture 2" descr="http://www.metiersdelamaintenancedesmateriels-tp-manutention.com/UserFiles/Images/formations-parcou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961227"/>
            <a:ext cx="4597400" cy="41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209862" y="140389"/>
            <a:ext cx="7556313" cy="5685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smtClean="0">
                <a:solidFill>
                  <a:schemeClr val="tx1"/>
                </a:solidFill>
              </a:rPr>
              <a:t>Site Internet 3MTPM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3" name="Image 12" descr="logos Cisma DLR Seimat alignés serré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6" y="5225143"/>
            <a:ext cx="4597400" cy="7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594" y="708918"/>
            <a:ext cx="2320295" cy="24958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94115" y="2571750"/>
            <a:ext cx="3255264" cy="1162050"/>
          </a:xfrm>
        </p:spPr>
        <p:txBody>
          <a:bodyPr/>
          <a:lstStyle/>
          <a:p>
            <a:r>
              <a:rPr lang="fr-FR" b="1" dirty="0" smtClean="0"/>
              <a:t>Page Facebook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 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1209862" y="140389"/>
            <a:ext cx="7556313" cy="5685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 smtClean="0">
                <a:solidFill>
                  <a:schemeClr val="tx1"/>
                </a:solidFill>
              </a:rPr>
              <a:t>Réseaux sociaux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2" y="3932936"/>
            <a:ext cx="1796629" cy="17966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52" y="1058122"/>
            <a:ext cx="4812323" cy="21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88018" y="3716216"/>
            <a:ext cx="20633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/>
              <a:t>Actualités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/>
              <a:t>Partage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/>
              <a:t>Photos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/>
              <a:t>Vidéos</a:t>
            </a:r>
            <a:endParaRPr lang="fr-FR" sz="2800" dirty="0"/>
          </a:p>
        </p:txBody>
      </p:sp>
      <p:pic>
        <p:nvPicPr>
          <p:cNvPr id="19" name="Image 1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894" y="4893734"/>
            <a:ext cx="1667833" cy="8805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4" y="2416635"/>
            <a:ext cx="2085608" cy="653431"/>
          </a:xfrm>
          <a:prstGeom prst="rect">
            <a:avLst/>
          </a:prstGeom>
        </p:spPr>
      </p:pic>
      <p:pic>
        <p:nvPicPr>
          <p:cNvPr id="11" name="Image 10" descr="Logo_DLR_rvb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5" y="1901372"/>
            <a:ext cx="2085607" cy="455594"/>
          </a:xfrm>
          <a:prstGeom prst="rect">
            <a:avLst/>
          </a:prstGeom>
        </p:spPr>
      </p:pic>
      <p:pic>
        <p:nvPicPr>
          <p:cNvPr id="12" name="Image 11" descr="CISMA logo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b="44684"/>
          <a:stretch/>
        </p:blipFill>
        <p:spPr>
          <a:xfrm>
            <a:off x="958294" y="771638"/>
            <a:ext cx="2085608" cy="10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0584" y="1480986"/>
            <a:ext cx="6191157" cy="833718"/>
          </a:xfrm>
        </p:spPr>
        <p:txBody>
          <a:bodyPr>
            <a:noAutofit/>
          </a:bodyPr>
          <a:lstStyle/>
          <a:p>
            <a:r>
              <a:rPr lang="fr-FR" sz="3600" b="1" dirty="0"/>
              <a:t>ACTION BUS </a:t>
            </a:r>
            <a:r>
              <a:rPr lang="fr-FR" sz="3600" b="1" dirty="0" smtClean="0"/>
              <a:t>D</a:t>
            </a:r>
            <a:r>
              <a:rPr lang="fr-FR" sz="3600" b="1" dirty="0"/>
              <a:t>É</a:t>
            </a:r>
            <a:r>
              <a:rPr lang="fr-FR" sz="3600" b="1" dirty="0" smtClean="0"/>
              <a:t>COUVERTE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2016/2017</a:t>
            </a:r>
            <a:endParaRPr lang="fr-FR" sz="36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9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4" name="Image 3" descr="Capture d’écran 2017-01-14 à 19.3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  <p:pic>
        <p:nvPicPr>
          <p:cNvPr id="6" name="Image 5" descr="logo-BusDecouvert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65" y="2262706"/>
            <a:ext cx="3361192" cy="3012961"/>
          </a:xfrm>
          <a:prstGeom prst="rect">
            <a:avLst/>
          </a:prstGeom>
        </p:spPr>
      </p:pic>
      <p:pic>
        <p:nvPicPr>
          <p:cNvPr id="12" name="Image 11" descr="logos Cisma DLR Seimat alignés serré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683">
            <a:off x="2262128" y="5218946"/>
            <a:ext cx="3013798" cy="4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5416</TotalTime>
  <Words>309</Words>
  <Application>Microsoft Office PowerPoint</Application>
  <PresentationFormat>Affichage à l'écran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Lucida Grande</vt:lpstr>
      <vt:lpstr>Rockwell</vt:lpstr>
      <vt:lpstr>Wingdings</vt:lpstr>
      <vt:lpstr>Avantage</vt:lpstr>
      <vt:lpstr>Présentation PowerPoint</vt:lpstr>
      <vt:lpstr>Présentation PowerPoint</vt:lpstr>
      <vt:lpstr>3 organisations professionnelles  se mobilisent pour la promotion des métiers.   Tous les acteurs de la filière :     </vt:lpstr>
      <vt:lpstr>Cisma, DLR et Seimat, se mobilisent pour :</vt:lpstr>
      <vt:lpstr>Site Internet 3MTPM </vt:lpstr>
      <vt:lpstr>Site Internet 3MTPM </vt:lpstr>
      <vt:lpstr>Les parcours de formation</vt:lpstr>
      <vt:lpstr>Page Facebook</vt:lpstr>
      <vt:lpstr>ACTION BUS DÉCOUVERTE  2016/2017</vt:lpstr>
      <vt:lpstr>Présentation PowerPoint</vt:lpstr>
      <vt:lpstr>Présentation PowerPoint</vt:lpstr>
      <vt:lpstr>Participation et organisation de concours</vt:lpstr>
      <vt:lpstr>Présentation PowerPoint</vt:lpstr>
      <vt:lpstr>Information et formations</vt:lpstr>
      <vt:lpstr>Information et formations</vt:lpstr>
      <vt:lpstr>Présentation PowerPoint</vt:lpstr>
      <vt:lpstr>Présentation PowerPoint</vt:lpstr>
      <vt:lpstr>Merci à chacun(e) 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Jean-Luc Massey</cp:lastModifiedBy>
  <cp:revision>542</cp:revision>
  <cp:lastPrinted>2016-12-12T15:39:05Z</cp:lastPrinted>
  <dcterms:created xsi:type="dcterms:W3CDTF">2016-11-23T17:04:32Z</dcterms:created>
  <dcterms:modified xsi:type="dcterms:W3CDTF">2017-03-22T07:13:58Z</dcterms:modified>
</cp:coreProperties>
</file>