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491" r:id="rId2"/>
    <p:sldId id="492" r:id="rId3"/>
    <p:sldId id="493" r:id="rId4"/>
    <p:sldId id="494" r:id="rId5"/>
    <p:sldId id="256" r:id="rId6"/>
    <p:sldId id="257" r:id="rId7"/>
    <p:sldId id="455" r:id="rId8"/>
    <p:sldId id="436" r:id="rId9"/>
    <p:sldId id="458" r:id="rId10"/>
    <p:sldId id="459" r:id="rId11"/>
    <p:sldId id="456" r:id="rId12"/>
    <p:sldId id="440" r:id="rId13"/>
    <p:sldId id="495" r:id="rId14"/>
    <p:sldId id="496" r:id="rId15"/>
    <p:sldId id="457" r:id="rId16"/>
    <p:sldId id="441" r:id="rId17"/>
    <p:sldId id="442" r:id="rId18"/>
    <p:sldId id="443" r:id="rId19"/>
    <p:sldId id="464" r:id="rId20"/>
    <p:sldId id="479" r:id="rId21"/>
    <p:sldId id="481" r:id="rId22"/>
    <p:sldId id="480" r:id="rId23"/>
    <p:sldId id="482" r:id="rId24"/>
    <p:sldId id="483" r:id="rId25"/>
    <p:sldId id="490" r:id="rId26"/>
    <p:sldId id="484" r:id="rId27"/>
    <p:sldId id="485" r:id="rId28"/>
    <p:sldId id="477" r:id="rId29"/>
    <p:sldId id="473" r:id="rId30"/>
    <p:sldId id="472" r:id="rId31"/>
    <p:sldId id="474" r:id="rId32"/>
    <p:sldId id="466" r:id="rId33"/>
    <p:sldId id="467" r:id="rId34"/>
    <p:sldId id="475" r:id="rId35"/>
    <p:sldId id="476" r:id="rId36"/>
    <p:sldId id="486" r:id="rId37"/>
    <p:sldId id="487" r:id="rId38"/>
    <p:sldId id="488" r:id="rId39"/>
    <p:sldId id="489" r:id="rId40"/>
    <p:sldId id="478" r:id="rId41"/>
    <p:sldId id="468" r:id="rId42"/>
    <p:sldId id="471" r:id="rId43"/>
    <p:sldId id="469" r:id="rId44"/>
    <p:sldId id="470" r:id="rId45"/>
    <p:sldId id="29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6699"/>
    <a:srgbClr val="003366"/>
    <a:srgbClr val="033263"/>
    <a:srgbClr val="074770"/>
    <a:srgbClr val="064370"/>
    <a:srgbClr val="064E91"/>
    <a:srgbClr val="FFC40B"/>
    <a:srgbClr val="008080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 autoAdjust="0"/>
    <p:restoredTop sz="50000" autoAdjust="0"/>
  </p:normalViewPr>
  <p:slideViewPr>
    <p:cSldViewPr snapToGrid="0" snapToObjects="1">
      <p:cViewPr varScale="1">
        <p:scale>
          <a:sx n="100" d="100"/>
          <a:sy n="100" d="100"/>
        </p:scale>
        <p:origin x="213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7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F9F2E-0739-604D-A36C-A912005F805A}" type="datetimeFigureOut">
              <a:rPr lang="fr-FR" smtClean="0"/>
              <a:t>22/03/2017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3DD46-3D98-594B-95E1-E62DC6C4CD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737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F745B-3C59-B940-8B25-CDB714969F3B}" type="datetimeFigureOut">
              <a:rPr lang="fr-FR" smtClean="0"/>
              <a:t>22/03/2017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40091-759D-C342-B57E-51E1F6BECB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16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82575" y="228599"/>
            <a:ext cx="4496936" cy="4213335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560891" y="536392"/>
            <a:ext cx="515133" cy="5044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 3" descr="Capture d’écran 2017-01-14 à 19.40.3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199" y="2377442"/>
            <a:ext cx="1801446" cy="2070734"/>
          </a:xfrm>
          <a:prstGeom prst="rect">
            <a:avLst/>
          </a:prstGeom>
        </p:spPr>
      </p:pic>
      <p:pic>
        <p:nvPicPr>
          <p:cNvPr id="9" name="Image 8" descr="Capture d’écran 2017-01-14 à 19.41.0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751" y="2377442"/>
            <a:ext cx="2057399" cy="2064493"/>
          </a:xfrm>
          <a:prstGeom prst="rect">
            <a:avLst/>
          </a:prstGeom>
        </p:spPr>
      </p:pic>
      <p:pic>
        <p:nvPicPr>
          <p:cNvPr id="12" name="Image 11" descr="Capture d’écran 2017-01-14 à 19.40.18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228599"/>
            <a:ext cx="1808628" cy="2047243"/>
          </a:xfrm>
          <a:prstGeom prst="rect">
            <a:avLst/>
          </a:prstGeom>
        </p:spPr>
      </p:pic>
      <p:pic>
        <p:nvPicPr>
          <p:cNvPr id="14" name="Image 13" descr="Capture d’écran 2017-01-14 à 19.49.0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750" y="228602"/>
            <a:ext cx="2053211" cy="2047241"/>
          </a:xfrm>
          <a:prstGeom prst="rect">
            <a:avLst/>
          </a:prstGeom>
        </p:spPr>
      </p:pic>
      <p:pic>
        <p:nvPicPr>
          <p:cNvPr id="15" name="Image 14" descr="Baseline 3MTPM Bleue.pdf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36" b="36827"/>
          <a:stretch/>
        </p:blipFill>
        <p:spPr>
          <a:xfrm>
            <a:off x="4518594" y="5905317"/>
            <a:ext cx="4344051" cy="558801"/>
          </a:xfrm>
          <a:prstGeom prst="rect">
            <a:avLst/>
          </a:prstGeom>
        </p:spPr>
      </p:pic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5283202" y="5532545"/>
            <a:ext cx="22616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rgbClr val="FF66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7901E"/>
                </a:solidFill>
              </a:rPr>
              <a:t>16 mars 2017</a:t>
            </a:r>
            <a:endParaRPr lang="en-US" sz="1800" dirty="0">
              <a:solidFill>
                <a:srgbClr val="F7901E"/>
              </a:solidFill>
            </a:endParaRPr>
          </a:p>
        </p:txBody>
      </p:sp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518594" y="4695277"/>
            <a:ext cx="4348086" cy="905932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r-FR" sz="4000" dirty="0" smtClean="0">
                <a:solidFill>
                  <a:schemeClr val="accent5"/>
                </a:solidFill>
              </a:rPr>
              <a:t>PNF </a:t>
            </a:r>
            <a:r>
              <a:rPr lang="fr-FR" sz="4000" b="1" dirty="0" smtClean="0">
                <a:solidFill>
                  <a:schemeClr val="accent5"/>
                </a:solidFill>
              </a:rPr>
              <a:t>BTS MMCM</a:t>
            </a:r>
            <a:endParaRPr lang="fr-FR" sz="4000" b="1" dirty="0">
              <a:solidFill>
                <a:schemeClr val="accent5"/>
              </a:solidFill>
            </a:endParaRPr>
          </a:p>
        </p:txBody>
      </p:sp>
      <p:pic>
        <p:nvPicPr>
          <p:cNvPr id="18" name="Image 17" descr="logos Cisma DLR Seimat alignés serrés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16" y="6129843"/>
            <a:ext cx="3137058" cy="49962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93887" y="460451"/>
            <a:ext cx="3505621" cy="31014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16" y="5131047"/>
            <a:ext cx="1838042" cy="831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1" y="282574"/>
            <a:ext cx="642097" cy="429807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7556313" cy="568529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192" y="1088067"/>
            <a:ext cx="7556313" cy="38604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81802" cy="42980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90417" y="282574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74770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1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6" y="228600"/>
            <a:ext cx="4235450" cy="4187952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FFC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6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66307" y="418646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8" y="262468"/>
            <a:ext cx="8200930" cy="5545667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285751" y="228602"/>
            <a:ext cx="212725" cy="557953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8" name="Image 7" descr="Capture d’écran 2017-01-14 à 19.46.3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629179"/>
            <a:ext cx="1449746" cy="1437407"/>
          </a:xfrm>
          <a:prstGeom prst="rect">
            <a:avLst/>
          </a:prstGeom>
        </p:spPr>
      </p:pic>
      <p:pic>
        <p:nvPicPr>
          <p:cNvPr id="11" name="Image 10" descr="Capture d’écran 2017-01-14 à 21.39.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413" y="629179"/>
            <a:ext cx="1456074" cy="1437407"/>
          </a:xfrm>
          <a:prstGeom prst="rect">
            <a:avLst/>
          </a:prstGeom>
        </p:spPr>
      </p:pic>
      <p:pic>
        <p:nvPicPr>
          <p:cNvPr id="12" name="Image 11" descr="Capture d’écran 2017-01-14 à 19.41.08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0" y="620183"/>
            <a:ext cx="1441450" cy="1446403"/>
          </a:xfrm>
          <a:prstGeom prst="rect">
            <a:avLst/>
          </a:prstGeom>
        </p:spPr>
      </p:pic>
      <p:pic>
        <p:nvPicPr>
          <p:cNvPr id="13" name="Image 12" descr="Capture d’écran 2017-01-14 à 21.39.3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48" y="620183"/>
            <a:ext cx="1462406" cy="14374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009" y="1273581"/>
            <a:ext cx="3657600" cy="38899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126" y="1273581"/>
            <a:ext cx="3657600" cy="388990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8210551" y="282574"/>
            <a:ext cx="642097" cy="429807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7556313" cy="568529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068235" y="282574"/>
            <a:ext cx="81802" cy="42980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190417" y="282574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6"/>
            <a:ext cx="5540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40B"/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210551" y="282574"/>
            <a:ext cx="642097" cy="429807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7556313" cy="568529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068235" y="282574"/>
            <a:ext cx="81802" cy="42980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90417" y="282574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6"/>
            <a:ext cx="5540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40B"/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4424082"/>
            <a:ext cx="6149789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5257801"/>
            <a:ext cx="6149789" cy="736601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6"/>
            <a:ext cx="554038" cy="365125"/>
          </a:xfrm>
          <a:prstGeom prst="rect">
            <a:avLst/>
          </a:prstGeom>
        </p:spPr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201707" y="4687808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 9" descr="Capture d’écran 2017-01-14 à 19.38.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11" name="Image 10" descr="Capture d’écran 2017-01-14 à 19.39.1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228602"/>
            <a:ext cx="3451225" cy="5799667"/>
          </a:xfrm>
          <a:prstGeom prst="rect">
            <a:avLst/>
          </a:prstGeom>
          <a:solidFill>
            <a:srgbClr val="074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73052"/>
            <a:ext cx="4597399" cy="55012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56" y="3733801"/>
            <a:ext cx="3255802" cy="204046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66307" y="401005"/>
            <a:ext cx="359185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981202"/>
            <a:ext cx="7556313" cy="386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dirty="0"/>
          </a:p>
        </p:txBody>
      </p:sp>
      <p:pic>
        <p:nvPicPr>
          <p:cNvPr id="8" name="Image 7" descr="Capture d’écran 2017-01-14 à 19.25.13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6" y="6303858"/>
            <a:ext cx="2929467" cy="574942"/>
          </a:xfrm>
          <a:prstGeom prst="rect">
            <a:avLst/>
          </a:prstGeom>
        </p:spPr>
      </p:pic>
      <p:pic>
        <p:nvPicPr>
          <p:cNvPr id="9" name="Image 8" descr="Capture d’écran 2017-01-14 à 19.25.32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33" y="6292637"/>
            <a:ext cx="1811867" cy="603097"/>
          </a:xfrm>
          <a:prstGeom prst="rect">
            <a:avLst/>
          </a:prstGeom>
        </p:spPr>
      </p:pic>
      <p:pic>
        <p:nvPicPr>
          <p:cNvPr id="11" name="Image 10" descr="Capture d’écran 2017-01-14 à 19.25.51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3859"/>
            <a:ext cx="1964286" cy="591875"/>
          </a:xfrm>
          <a:prstGeom prst="rect">
            <a:avLst/>
          </a:prstGeom>
        </p:spPr>
      </p:pic>
      <p:pic>
        <p:nvPicPr>
          <p:cNvPr id="10" name="Image 9" descr="Capture d’écran 2017-01-14 à 19.26.08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289" y="6303858"/>
            <a:ext cx="2629377" cy="591874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5877587" y="5996081"/>
            <a:ext cx="3266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rgbClr val="336699"/>
                </a:solidFill>
              </a:rPr>
              <a:t>PNF BTS</a:t>
            </a:r>
            <a:r>
              <a:rPr lang="fr-FR" sz="1400" b="1" baseline="0" dirty="0" smtClean="0">
                <a:solidFill>
                  <a:srgbClr val="336699"/>
                </a:solidFill>
              </a:rPr>
              <a:t> MMCM </a:t>
            </a:r>
            <a:r>
              <a:rPr lang="fr-FR" sz="1400" b="1" baseline="0" smtClean="0">
                <a:solidFill>
                  <a:srgbClr val="336699"/>
                </a:solidFill>
              </a:rPr>
              <a:t>– 16 mars 2017</a:t>
            </a:r>
            <a:endParaRPr lang="fr-FR" sz="1400" b="1" dirty="0">
              <a:solidFill>
                <a:srgbClr val="33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71" r:id="rId6"/>
    <p:sldLayoutId id="2147483675" r:id="rId7"/>
    <p:sldLayoutId id="214748367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0747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074770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rgbClr val="FF00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FF660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rgbClr val="FFC40B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074770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iersdelamaintenancedesmateriels-tp-manutention.com/" TargetMode="External"/><Relationship Id="rId2" Type="http://schemas.openxmlformats.org/officeDocument/2006/relationships/hyperlink" Target="http://www.3mtpm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2"/>
          <p:cNvSpPr>
            <a:spLocks noGrp="1"/>
          </p:cNvSpPr>
          <p:nvPr>
            <p:ph type="subTitle" idx="1"/>
          </p:nvPr>
        </p:nvSpPr>
        <p:spPr>
          <a:xfrm>
            <a:off x="4518594" y="4695277"/>
            <a:ext cx="4348086" cy="905932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r-FR" sz="4000" dirty="0" smtClean="0">
                <a:solidFill>
                  <a:schemeClr val="accent5"/>
                </a:solidFill>
              </a:rPr>
              <a:t>PNF </a:t>
            </a:r>
            <a:r>
              <a:rPr lang="fr-FR" sz="4000" b="1" dirty="0" smtClean="0">
                <a:solidFill>
                  <a:schemeClr val="accent5"/>
                </a:solidFill>
              </a:rPr>
              <a:t>BTS MMCM</a:t>
            </a:r>
            <a:endParaRPr lang="fr-FR" sz="4000" b="1" dirty="0">
              <a:solidFill>
                <a:schemeClr val="accent5"/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694417" y="1641648"/>
            <a:ext cx="3324690" cy="905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rgbClr val="074770"/>
              </a:buClr>
              <a:buSzPct val="75000"/>
              <a:buFontTx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FFC40B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07477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 smtClean="0">
                <a:solidFill>
                  <a:schemeClr val="accent5"/>
                </a:solidFill>
              </a:rPr>
              <a:t>Organisation          de la filière</a:t>
            </a:r>
            <a:endParaRPr lang="fr-FR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orientations de la rénovation…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1862" y="1171253"/>
            <a:ext cx="7556313" cy="37110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 smtClean="0"/>
              <a:t>Ce nouveau contexte</a:t>
            </a:r>
          </a:p>
          <a:p>
            <a:pPr lvl="1"/>
            <a:endParaRPr lang="fr-FR" sz="1200" dirty="0" smtClean="0"/>
          </a:p>
          <a:p>
            <a:pPr lvl="1"/>
            <a:r>
              <a:rPr lang="fr-FR" dirty="0" smtClean="0"/>
              <a:t>de la formation professionnelle à nos métiers</a:t>
            </a:r>
          </a:p>
          <a:p>
            <a:pPr lvl="1"/>
            <a:r>
              <a:rPr lang="fr-FR" dirty="0" smtClean="0"/>
              <a:t>et des évolutions technologiques</a:t>
            </a:r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a amené la profession à solliciter la rénovation du </a:t>
            </a:r>
            <a:r>
              <a:rPr lang="fr-FR" sz="1600" dirty="0" smtClean="0"/>
              <a:t>BTS MAVETPM </a:t>
            </a:r>
            <a:r>
              <a:rPr lang="fr-FR" dirty="0" smtClean="0"/>
              <a:t>:</a:t>
            </a:r>
            <a:endParaRPr lang="fr-FR" sz="1600" dirty="0" smtClean="0"/>
          </a:p>
          <a:p>
            <a:pPr lvl="1"/>
            <a:endParaRPr lang="fr-FR" sz="1200" dirty="0" smtClean="0"/>
          </a:p>
          <a:p>
            <a:pPr lvl="1"/>
            <a:r>
              <a:rPr lang="fr-FR" dirty="0" smtClean="0"/>
              <a:t>allègement des aspects managériaux et gestion</a:t>
            </a:r>
          </a:p>
          <a:p>
            <a:pPr lvl="1"/>
            <a:r>
              <a:rPr lang="fr-FR" dirty="0" smtClean="0"/>
              <a:t>recentrage sur la technique</a:t>
            </a:r>
          </a:p>
          <a:p>
            <a:pPr lvl="1"/>
            <a:r>
              <a:rPr lang="fr-FR" dirty="0" smtClean="0"/>
              <a:t>renforcement du niveau technologique</a:t>
            </a:r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dirty="0" smtClean="0"/>
              <a:t>afin de répondre à ces nouvelles exigences</a:t>
            </a:r>
            <a:endParaRPr lang="fr-FR" sz="1600" dirty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997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Comment </a:t>
            </a:r>
            <a:br>
              <a:rPr lang="fr-FR" sz="3600" dirty="0" smtClean="0"/>
            </a:br>
            <a:r>
              <a:rPr lang="fr-FR" sz="3600" dirty="0" smtClean="0"/>
              <a:t>avons-nous travaillé ?</a:t>
            </a:r>
            <a:endParaRPr lang="fr-FR" sz="3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11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amont…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1862" y="1216803"/>
            <a:ext cx="7556313" cy="4724400"/>
          </a:xfrm>
        </p:spPr>
        <p:txBody>
          <a:bodyPr>
            <a:normAutofit/>
          </a:bodyPr>
          <a:lstStyle/>
          <a:p>
            <a:r>
              <a:rPr lang="fr-FR" dirty="0" smtClean="0"/>
              <a:t>Recueil des "remontées terrain"</a:t>
            </a:r>
            <a:endParaRPr lang="fr-FR" sz="1400" dirty="0"/>
          </a:p>
          <a:p>
            <a:r>
              <a:rPr lang="fr-FR" dirty="0" smtClean="0"/>
              <a:t>Données issues de l’étude GPEC branche SDLM</a:t>
            </a:r>
          </a:p>
          <a:p>
            <a:pPr lvl="1"/>
            <a:r>
              <a:rPr lang="fr-FR" dirty="0" smtClean="0"/>
              <a:t>évolutions majeures du secteur distribution/location</a:t>
            </a:r>
          </a:p>
          <a:p>
            <a:pPr lvl="3"/>
            <a:r>
              <a:rPr lang="fr-FR" sz="1600" dirty="0" smtClean="0"/>
              <a:t>concentration des centres de distribution et d’entretien/réparation</a:t>
            </a:r>
            <a:endParaRPr lang="fr-FR" sz="1600" dirty="0"/>
          </a:p>
          <a:p>
            <a:pPr lvl="3"/>
            <a:r>
              <a:rPr lang="fr-FR" sz="1600" dirty="0" smtClean="0"/>
              <a:t>élévation de l’intensité technologique des matériels commercialisés</a:t>
            </a:r>
          </a:p>
          <a:p>
            <a:pPr lvl="3"/>
            <a:r>
              <a:rPr lang="fr-FR" sz="1600" dirty="0" smtClean="0"/>
              <a:t>modification progressive de l’organisation de la filière</a:t>
            </a:r>
          </a:p>
          <a:p>
            <a:pPr lvl="1"/>
            <a:r>
              <a:rPr lang="fr-FR" dirty="0" smtClean="0"/>
              <a:t>incidences sur l’évolution des métiers</a:t>
            </a:r>
          </a:p>
          <a:p>
            <a:pPr lvl="3"/>
            <a:r>
              <a:rPr lang="fr-FR" sz="1600" dirty="0" smtClean="0"/>
              <a:t>volet technique pointu</a:t>
            </a:r>
          </a:p>
          <a:p>
            <a:pPr lvl="3"/>
            <a:r>
              <a:rPr lang="fr-FR" sz="1600" dirty="0" smtClean="0"/>
              <a:t>forte dimension relationnelle, commerciale ou "</a:t>
            </a:r>
            <a:r>
              <a:rPr lang="fr-FR" sz="1600" dirty="0" err="1" smtClean="0"/>
              <a:t>servicielle</a:t>
            </a:r>
            <a:r>
              <a:rPr lang="fr-FR" sz="1600" dirty="0" smtClean="0"/>
              <a:t>"</a:t>
            </a:r>
            <a:endParaRPr lang="fr-FR" sz="1600" dirty="0"/>
          </a:p>
          <a:p>
            <a:r>
              <a:rPr lang="fr-FR" dirty="0" smtClean="0"/>
              <a:t>Groupes de travail préparatoires au sein de chaque OP</a:t>
            </a:r>
          </a:p>
          <a:p>
            <a:r>
              <a:rPr lang="fr-FR" dirty="0" smtClean="0"/>
              <a:t>Mise en commun / échanges</a:t>
            </a:r>
          </a:p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12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Puis…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1862" y="1216803"/>
            <a:ext cx="7762692" cy="4724400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en CPC de la demande formalisée</a:t>
            </a:r>
          </a:p>
          <a:p>
            <a:pPr lvl="2"/>
            <a:r>
              <a:rPr lang="fr-FR" dirty="0" smtClean="0"/>
              <a:t>note d’opportunité envoyée par le secteur professionnel à la DGESCO 29/11/2013</a:t>
            </a:r>
          </a:p>
          <a:p>
            <a:pPr lvl="2"/>
            <a:r>
              <a:rPr lang="fr-FR" dirty="0" smtClean="0"/>
              <a:t>validation en sous-commission </a:t>
            </a:r>
          </a:p>
          <a:p>
            <a:pPr marL="685800" lvl="3" indent="0">
              <a:buNone/>
            </a:pPr>
            <a:r>
              <a:rPr lang="fr-FR" dirty="0" smtClean="0"/>
              <a:t>"automobile, matériel agricole et travaux publics" </a:t>
            </a:r>
          </a:p>
          <a:p>
            <a:pPr lvl="2"/>
            <a:r>
              <a:rPr lang="fr-FR" dirty="0" smtClean="0"/>
              <a:t>continuité</a:t>
            </a:r>
            <a:r>
              <a:rPr lang="fr-FR" sz="1600" dirty="0" smtClean="0"/>
              <a:t> CAP </a:t>
            </a:r>
            <a:r>
              <a:rPr lang="fr-FR" sz="1400" dirty="0" smtClean="0"/>
              <a:t>&amp; </a:t>
            </a:r>
            <a:r>
              <a:rPr lang="fr-FR" sz="1600" dirty="0" smtClean="0"/>
              <a:t>BAC PRO </a:t>
            </a:r>
            <a:r>
              <a:rPr lang="fr-FR" dirty="0" smtClean="0"/>
              <a:t>validés fin 2015, appliqués sept. 2016</a:t>
            </a:r>
          </a:p>
          <a:p>
            <a:pPr lvl="2"/>
            <a:r>
              <a:rPr lang="fr-FR" dirty="0" smtClean="0"/>
              <a:t>réunions groupe de travail DGESCO, IGEN, IEN, enseignants</a:t>
            </a:r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marL="457200" lvl="2" indent="0">
              <a:buNone/>
            </a:pPr>
            <a:endParaRPr lang="fr-FR" dirty="0" smtClean="0"/>
          </a:p>
          <a:p>
            <a:r>
              <a:rPr lang="fr-FR" dirty="0" smtClean="0"/>
              <a:t>Élaboration </a:t>
            </a:r>
            <a:r>
              <a:rPr lang="fr-FR" dirty="0" smtClean="0"/>
              <a:t>du référentiel des Activités Professionnelles (RAP)</a:t>
            </a:r>
          </a:p>
          <a:p>
            <a:r>
              <a:rPr lang="fr-FR" dirty="0"/>
              <a:t>Élaboration </a:t>
            </a:r>
            <a:r>
              <a:rPr lang="fr-FR" dirty="0" smtClean="0"/>
              <a:t>du référentiel de Certification</a:t>
            </a:r>
            <a:endParaRPr lang="fr-FR" dirty="0"/>
          </a:p>
        </p:txBody>
      </p:sp>
      <p:pic>
        <p:nvPicPr>
          <p:cNvPr id="4" name="Image 3" descr="Capture d’écran 2016-12-09 à 20.53.1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5" y="3635373"/>
            <a:ext cx="3534833" cy="10927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13" y="3999278"/>
            <a:ext cx="1380067" cy="40590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13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Jusqu’à…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Approbation </a:t>
            </a:r>
            <a:r>
              <a:rPr lang="fr-FR" sz="2000" dirty="0"/>
              <a:t>à </a:t>
            </a:r>
            <a:r>
              <a:rPr lang="fr-FR" sz="2000" dirty="0" smtClean="0"/>
              <a:t>l’unanimité CPC </a:t>
            </a:r>
            <a:r>
              <a:rPr lang="fr-FR" sz="2000" dirty="0"/>
              <a:t>du 8 décembre </a:t>
            </a:r>
            <a:r>
              <a:rPr lang="fr-FR" sz="2000" dirty="0" smtClean="0"/>
              <a:t>2016</a:t>
            </a:r>
          </a:p>
          <a:p>
            <a:pPr lvl="1"/>
            <a:r>
              <a:rPr lang="fr-FR" sz="2000" dirty="0" smtClean="0"/>
              <a:t>Validation par le CSE (conseil supérieur de l’éducation)</a:t>
            </a:r>
          </a:p>
          <a:p>
            <a:pPr lvl="1"/>
            <a:r>
              <a:rPr lang="fr-FR" sz="2000" dirty="0" smtClean="0"/>
              <a:t>Arrêté du 13 février 2017 (JO du 4 mars) </a:t>
            </a:r>
          </a:p>
          <a:p>
            <a:pPr lvl="1"/>
            <a:r>
              <a:rPr lang="fr-FR" sz="2000" dirty="0" smtClean="0"/>
              <a:t>Séminaire PNF du 16 mars 2017</a:t>
            </a:r>
          </a:p>
          <a:p>
            <a:pPr lvl="1"/>
            <a:r>
              <a:rPr lang="fr-FR" sz="2000" dirty="0" smtClean="0"/>
              <a:t>Entrée en vigueur : rentrée septembre 2017</a:t>
            </a:r>
          </a:p>
        </p:txBody>
      </p:sp>
      <p:pic>
        <p:nvPicPr>
          <p:cNvPr id="6" name="Image 5" descr="Capture d’écran 2016-12-09 à 23.0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49" y="3322248"/>
            <a:ext cx="6434658" cy="2573863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14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Image 3" descr="Capture d’écran 2017-03-14 à 12.39.1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662">
            <a:off x="7540794" y="1294618"/>
            <a:ext cx="1456290" cy="1925646"/>
          </a:xfrm>
          <a:prstGeom prst="rect">
            <a:avLst/>
          </a:prstGeom>
          <a:ln>
            <a:solidFill>
              <a:srgbClr val="336699"/>
            </a:solidFill>
          </a:ln>
        </p:spPr>
      </p:pic>
      <p:sp>
        <p:nvSpPr>
          <p:cNvPr id="5" name="Signalisation droite 4"/>
          <p:cNvSpPr/>
          <p:nvPr/>
        </p:nvSpPr>
        <p:spPr>
          <a:xfrm>
            <a:off x="5939911" y="2260875"/>
            <a:ext cx="1193114" cy="202041"/>
          </a:xfrm>
          <a:prstGeom prst="homePlate">
            <a:avLst/>
          </a:prstGeom>
          <a:solidFill>
            <a:srgbClr val="3366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643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D’un RAP à un autre…</a:t>
            </a:r>
            <a:endParaRPr lang="fr-FR" sz="3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15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BTS </a:t>
            </a:r>
            <a:r>
              <a:rPr lang="fr-FR" dirty="0" smtClean="0"/>
              <a:t>MMCM </a:t>
            </a:r>
            <a:r>
              <a:rPr lang="fr-FR" sz="2800" dirty="0" smtClean="0"/>
              <a:t>2017</a:t>
            </a:r>
            <a:r>
              <a:rPr lang="fr-FR" dirty="0" smtClean="0"/>
              <a:t> / MAVETPM </a:t>
            </a:r>
            <a:r>
              <a:rPr lang="fr-FR" sz="2800" dirty="0"/>
              <a:t>1999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				</a:t>
            </a:r>
            <a:br>
              <a:rPr lang="fr-FR" dirty="0" smtClean="0"/>
            </a:br>
            <a:endParaRPr lang="fr-FR" b="1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6-12-05 à 01.4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85" y="1180923"/>
            <a:ext cx="7188948" cy="4839292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16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7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BTS MMCM / CAP - </a:t>
            </a:r>
            <a:r>
              <a:rPr lang="fr-FR" dirty="0"/>
              <a:t>BAC PRO </a:t>
            </a:r>
            <a:r>
              <a:rPr lang="fr-FR" sz="2800" dirty="0" smtClean="0"/>
              <a:t>2016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sz="2400" b="1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17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Image 4" descr="Capture d’écran 2016-12-05 à 01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2" y="1181116"/>
            <a:ext cx="7221979" cy="47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Synthèse du RAP BTS MMCM</a:t>
            </a:r>
            <a:endParaRPr lang="fr-FR" sz="2000" dirty="0"/>
          </a:p>
        </p:txBody>
      </p:sp>
      <p:pic>
        <p:nvPicPr>
          <p:cNvPr id="7" name="Image 6" descr="Capture d’écran 2016-12-05 à 01.36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3" y="709062"/>
            <a:ext cx="7423398" cy="534938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18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Activité A1</a:t>
            </a:r>
            <a:br>
              <a:rPr lang="fr-FR" sz="3600" dirty="0" smtClean="0"/>
            </a:br>
            <a:r>
              <a:rPr lang="fr-FR" sz="3600" b="1" dirty="0">
                <a:solidFill>
                  <a:schemeClr val="accent5"/>
                </a:solidFill>
              </a:rPr>
              <a:t>Effectuer un diagnostic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19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32531" y="2740049"/>
            <a:ext cx="44988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6600"/>
                </a:solidFill>
              </a:rPr>
              <a:t>Organisation de la filière</a:t>
            </a:r>
            <a:endParaRPr lang="fr-FR" dirty="0">
              <a:solidFill>
                <a:srgbClr val="FFC40B"/>
              </a:solidFill>
            </a:endParaRPr>
          </a:p>
          <a:p>
            <a:pPr marL="285750" indent="-285750">
              <a:buClr>
                <a:srgbClr val="FFC40B"/>
              </a:buClr>
              <a:buFont typeface="Lucida Grande"/>
              <a:buChar char="■"/>
            </a:pPr>
            <a:r>
              <a:rPr lang="fr-FR" dirty="0" smtClean="0">
                <a:solidFill>
                  <a:srgbClr val="FFC40B"/>
                </a:solidFill>
              </a:rPr>
              <a:t>Des PME, ETI, filiales françaises de groupes internationaux  et des groupes qui conçoivent, produisent, commercialisent, louent et/ou maintiennent des matériels de construction et de manutention</a:t>
            </a:r>
          </a:p>
          <a:p>
            <a:pPr marL="285750" indent="-285750">
              <a:buClr>
                <a:srgbClr val="FFC40B"/>
              </a:buClr>
              <a:buFont typeface="Lucida Grande"/>
              <a:buChar char="■"/>
            </a:pPr>
            <a:endParaRPr lang="fr-FR" dirty="0">
              <a:solidFill>
                <a:srgbClr val="FFC40B"/>
              </a:solidFill>
            </a:endParaRPr>
          </a:p>
        </p:txBody>
      </p:sp>
      <p:pic>
        <p:nvPicPr>
          <p:cNvPr id="3" name="Image 2" descr="Capture d’écran 2017-01-14 à 19.4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629179"/>
            <a:ext cx="1449746" cy="1437407"/>
          </a:xfrm>
          <a:prstGeom prst="rect">
            <a:avLst/>
          </a:prstGeom>
        </p:spPr>
      </p:pic>
      <p:pic>
        <p:nvPicPr>
          <p:cNvPr id="5" name="Image 4" descr="Capture d’écran 2017-01-14 à 21.3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413" y="629179"/>
            <a:ext cx="1456074" cy="1437407"/>
          </a:xfrm>
          <a:prstGeom prst="rect">
            <a:avLst/>
          </a:prstGeom>
        </p:spPr>
      </p:pic>
      <p:pic>
        <p:nvPicPr>
          <p:cNvPr id="6" name="Image 5" descr="Capture d’écran 2017-01-14 à 19.41.0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0" y="620183"/>
            <a:ext cx="1441450" cy="1446403"/>
          </a:xfrm>
          <a:prstGeom prst="rect">
            <a:avLst/>
          </a:prstGeom>
        </p:spPr>
      </p:pic>
      <p:pic>
        <p:nvPicPr>
          <p:cNvPr id="7" name="Image 6" descr="Capture d’écran 2017-01-14 à 21.39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48" y="620183"/>
            <a:ext cx="1462406" cy="143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Effectuer un diagnostic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0"/>
            <a:ext cx="7556313" cy="4479553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Niveau d’autonomie et de responsabilité dans l’activité</a:t>
            </a:r>
          </a:p>
          <a:p>
            <a:pPr marL="457200" lvl="2" indent="0">
              <a:buNone/>
            </a:pPr>
            <a:endParaRPr lang="fr-FR" sz="2000" b="1" dirty="0" smtClean="0"/>
          </a:p>
          <a:p>
            <a:pPr marL="457200" lvl="2" indent="0">
              <a:buNone/>
            </a:pPr>
            <a:r>
              <a:rPr lang="fr-FR" sz="2000" b="1" dirty="0"/>
              <a:t>Niveau 4 ■■■■ Réaliser une activité complexe </a:t>
            </a:r>
            <a:endParaRPr lang="fr-FR" sz="2000" b="1" dirty="0" smtClean="0"/>
          </a:p>
          <a:p>
            <a:r>
              <a:rPr lang="fr-FR" dirty="0" smtClean="0"/>
              <a:t>Mobilisation </a:t>
            </a:r>
            <a:r>
              <a:rPr lang="fr-FR" dirty="0"/>
              <a:t>de compétences permettant de maîtriser sur les plans techniques, procéduraux et décisionnels une activité comportant des prises de décisions multiples. </a:t>
            </a:r>
          </a:p>
          <a:p>
            <a:r>
              <a:rPr lang="fr-FR" dirty="0"/>
              <a:t>Elle implique : </a:t>
            </a:r>
            <a:endParaRPr lang="fr-FR" dirty="0" smtClean="0"/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la </a:t>
            </a:r>
            <a:r>
              <a:rPr lang="fr-FR" dirty="0"/>
              <a:t>faculté à certifier l’adéquation entre les buts et les </a:t>
            </a:r>
            <a:r>
              <a:rPr lang="fr-FR" dirty="0" smtClean="0"/>
              <a:t>résultats 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l’animation </a:t>
            </a:r>
            <a:r>
              <a:rPr lang="fr-FR" dirty="0"/>
              <a:t>et l’encadrement d’une </a:t>
            </a:r>
            <a:r>
              <a:rPr lang="fr-FR" dirty="0" smtClean="0"/>
              <a:t>équipe 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la </a:t>
            </a:r>
            <a:r>
              <a:rPr lang="fr-FR" dirty="0"/>
              <a:t>prise en toute responsabilité de décisions </a:t>
            </a:r>
            <a:r>
              <a:rPr lang="fr-FR" dirty="0" smtClean="0"/>
              <a:t>éventuelles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le </a:t>
            </a:r>
            <a:r>
              <a:rPr lang="fr-FR" dirty="0"/>
              <a:t>transfert du </a:t>
            </a:r>
            <a:r>
              <a:rPr lang="fr-FR" dirty="0" smtClean="0"/>
              <a:t>savoir 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20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A1-T1 : </a:t>
            </a:r>
            <a:r>
              <a:rPr lang="fr-FR" sz="2000" dirty="0"/>
              <a:t>Confirmer le dysfonctionnement énoncé par le client. 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21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859648"/>
            <a:ext cx="5458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Écouter </a:t>
            </a:r>
            <a:r>
              <a:rPr lang="fr-FR" sz="1400" dirty="0" smtClean="0"/>
              <a:t>le client et le questionner pour comprendre le signalement de situation qu’il émet.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</a:t>
            </a:r>
            <a:r>
              <a:rPr lang="fr-FR" sz="1400" dirty="0">
                <a:solidFill>
                  <a:srgbClr val="0070C0"/>
                </a:solidFill>
              </a:rPr>
              <a:t>tablir</a:t>
            </a:r>
            <a:r>
              <a:rPr lang="fr-FR" sz="1400" dirty="0" smtClean="0">
                <a:solidFill>
                  <a:srgbClr val="0070C0"/>
                </a:solidFill>
              </a:rPr>
              <a:t> </a:t>
            </a:r>
            <a:r>
              <a:rPr lang="fr-FR" sz="1400" dirty="0" smtClean="0">
                <a:solidFill>
                  <a:srgbClr val="0070C0"/>
                </a:solidFill>
              </a:rPr>
              <a:t>une relation humaine de confiance, savoir écouter et reformuler pour obtenir les informations.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 smtClean="0"/>
          </a:p>
          <a:p>
            <a:r>
              <a:rPr lang="fr-FR" sz="1400" dirty="0" smtClean="0"/>
              <a:t>Procéder </a:t>
            </a:r>
            <a:r>
              <a:rPr lang="fr-FR" sz="1400" dirty="0"/>
              <a:t>aux </a:t>
            </a:r>
            <a:r>
              <a:rPr lang="fr-FR" sz="1400" dirty="0" smtClean="0"/>
              <a:t>constats par soi-même </a:t>
            </a:r>
            <a:r>
              <a:rPr lang="fr-FR" sz="1400" dirty="0"/>
              <a:t>(reproduire la configuration décrite par le client, effectuer les contrôles et essais nécessaires…).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Procéder à un essai et matérialiser les premiers constats.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PETIT-JEAN\AppData\Local\Microsoft\Windows\Temporary Internet Files\Content.Outlook\MIT9WH9Z\A1T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490"/>
            <a:ext cx="3446585" cy="45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8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A1-T2 : </a:t>
            </a:r>
            <a:r>
              <a:rPr lang="fr-FR" sz="2000" dirty="0"/>
              <a:t>Recenser les informations techniques nécessaires au </a:t>
            </a:r>
            <a:r>
              <a:rPr lang="fr-FR" sz="2000" dirty="0" smtClean="0"/>
              <a:t>		      diagnostic</a:t>
            </a:r>
            <a:r>
              <a:rPr lang="fr-FR" sz="2000" dirty="0"/>
              <a:t>. 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22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460407"/>
            <a:ext cx="54584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Identifier le matériel et ses équipements (numéro de série et/ou </a:t>
            </a:r>
            <a:r>
              <a:rPr lang="fr-FR" sz="1400" dirty="0" smtClean="0"/>
              <a:t>spécificités). </a:t>
            </a:r>
            <a:r>
              <a:rPr lang="fr-FR" sz="1400" dirty="0"/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Collecter l’information de manière exhaustive et observer l’environnement de travail du matériel.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 smtClean="0"/>
          </a:p>
          <a:p>
            <a:r>
              <a:rPr lang="fr-FR" sz="1400" dirty="0"/>
              <a:t>Vérifier et interpréter les indications portées sur l’ordre d’intervention.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Lire les </a:t>
            </a:r>
            <a:r>
              <a:rPr lang="fr-FR" sz="1400" dirty="0" smtClean="0">
                <a:solidFill>
                  <a:srgbClr val="0070C0"/>
                </a:solidFill>
              </a:rPr>
              <a:t>informations </a:t>
            </a:r>
            <a:r>
              <a:rPr lang="fr-FR" sz="1400" dirty="0">
                <a:solidFill>
                  <a:srgbClr val="0070C0"/>
                </a:solidFill>
              </a:rPr>
              <a:t>et éventuellement aller chercher les compléments d’informations nécessaires</a:t>
            </a:r>
          </a:p>
          <a:p>
            <a:endParaRPr lang="fr-FR" sz="1400" dirty="0"/>
          </a:p>
          <a:p>
            <a:r>
              <a:rPr lang="fr-FR" sz="1400" dirty="0" smtClean="0"/>
              <a:t>Rechercher </a:t>
            </a:r>
            <a:r>
              <a:rPr lang="fr-FR" sz="1400" dirty="0"/>
              <a:t>les informations (historique matériel, notes techniques…).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Utiliser les systèmes d’information papier et électroniques.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 smtClean="0"/>
          </a:p>
          <a:p>
            <a:r>
              <a:rPr lang="fr-FR" sz="1400" dirty="0" smtClean="0"/>
              <a:t>Analyser </a:t>
            </a:r>
            <a:r>
              <a:rPr lang="fr-FR" sz="1400" dirty="0"/>
              <a:t>et hiérarchiser les données collectées.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Matérialiser et assurer une traçabilité de l’ensemble des étapes de collection d’information.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 smtClean="0"/>
          </a:p>
          <a:p>
            <a:r>
              <a:rPr lang="fr-FR" sz="1400" dirty="0" smtClean="0"/>
              <a:t>Émettre </a:t>
            </a:r>
            <a:r>
              <a:rPr lang="fr-FR" sz="1400" dirty="0"/>
              <a:t>des hypothèses sur la source de dysfonctionnement.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Structurer un raisonnement.</a:t>
            </a:r>
          </a:p>
        </p:txBody>
      </p:sp>
      <p:pic>
        <p:nvPicPr>
          <p:cNvPr id="1026" name="Picture 2" descr="C:\Users\PETIT-JEAN\AppData\Local\Microsoft\Windows\Temporary Internet Files\Content.Outlook\MIT9WH9Z\A1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2819"/>
            <a:ext cx="3540369" cy="35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A1-T3 : </a:t>
            </a:r>
            <a:r>
              <a:rPr lang="fr-FR" sz="2000" dirty="0"/>
              <a:t>Réaliser les tests et mesures en regard des procédures constructeur / fournisseur / entreprise. 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23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2129278"/>
            <a:ext cx="5458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Choisir les outils de mesure adaptés.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Application des connaissances techniques</a:t>
            </a:r>
            <a:endParaRPr lang="fr-FR" sz="1400" dirty="0" smtClean="0"/>
          </a:p>
          <a:p>
            <a:r>
              <a:rPr lang="fr-FR" sz="1400" dirty="0" smtClean="0"/>
              <a:t>Mener </a:t>
            </a:r>
            <a:r>
              <a:rPr lang="fr-FR" sz="1400" dirty="0"/>
              <a:t>les tests et mesures en respectant les procédures constructeur/fournisseur/entreprise.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Comprendre et respecter </a:t>
            </a:r>
            <a:r>
              <a:rPr lang="fr-FR" sz="1400" dirty="0">
                <a:solidFill>
                  <a:srgbClr val="0070C0"/>
                </a:solidFill>
              </a:rPr>
              <a:t>une </a:t>
            </a:r>
            <a:r>
              <a:rPr lang="fr-FR" sz="1400" dirty="0" smtClean="0">
                <a:solidFill>
                  <a:srgbClr val="0070C0"/>
                </a:solidFill>
              </a:rPr>
              <a:t>méthode, lire des plans. 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Élaborer </a:t>
            </a:r>
            <a:r>
              <a:rPr lang="fr-FR" sz="1400" dirty="0"/>
              <a:t>une procédure en l’absence de celle-ci ou améliorer l’existant.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Mettre en application des connaissances avec rigueur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Recueillir</a:t>
            </a:r>
            <a:r>
              <a:rPr lang="fr-FR" sz="1400" dirty="0"/>
              <a:t>, organiser et hiérarchiser les constatations et informations relevées durant les tests.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Matérialiser et assurer une traçabilité de l’ensemble des </a:t>
            </a:r>
            <a:r>
              <a:rPr lang="fr-FR" sz="1400" dirty="0" smtClean="0">
                <a:solidFill>
                  <a:srgbClr val="0070C0"/>
                </a:solidFill>
              </a:rPr>
              <a:t>étapes.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Produire </a:t>
            </a:r>
            <a:r>
              <a:rPr lang="fr-FR" sz="1400" dirty="0"/>
              <a:t>une synthèse des résultats des tests en établissant une relation cohérente entre l’effet constaté et la cause probable.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Rédiger un rapport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	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PETIT-JEAN\AppData\Local\Microsoft\Windows\Temporary Internet Files\Content.Outlook\MIT9WH9Z\A1T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0861"/>
            <a:ext cx="2672862" cy="40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A1-T4 : </a:t>
            </a:r>
            <a:r>
              <a:rPr lang="fr-FR" sz="2000" dirty="0"/>
              <a:t>Analyser le système en dysfonctionnement et interpréter les contrôles et mesures. 	</a:t>
            </a:r>
          </a:p>
          <a:p>
            <a:pPr lvl="1"/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24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859648"/>
            <a:ext cx="545840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Définir une logique opératoire.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Structurer un raisonnement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Analyser </a:t>
            </a:r>
            <a:r>
              <a:rPr lang="fr-FR" sz="1400" dirty="0"/>
              <a:t>les symptômes, l’intégralité des données et mesures relevées.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Être méthodique</a:t>
            </a:r>
          </a:p>
          <a:p>
            <a:pPr marL="0" lvl="2"/>
            <a:r>
              <a:rPr lang="fr-FR" sz="1400" dirty="0" smtClean="0"/>
              <a:t>Comparer les valeurs mesurées aux valeurs constructeurs, repérer les écarts.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Exploiter les documents et informations à disposition.</a:t>
            </a:r>
          </a:p>
          <a:p>
            <a:r>
              <a:rPr lang="fr-FR" sz="1400" dirty="0" smtClean="0"/>
              <a:t>Rechercher </a:t>
            </a:r>
            <a:r>
              <a:rPr lang="fr-FR" sz="1400" dirty="0"/>
              <a:t>dans l’historique des interventions, les éventuels dysfonctionnements similaires et leurs causes.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Savoir chercher dans une base de données.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Émettre </a:t>
            </a:r>
            <a:r>
              <a:rPr lang="fr-FR" sz="1400" dirty="0"/>
              <a:t>des hypothèses sur la cause du dysfonctionnement.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Savoir hiérarchiser les informations collectées.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Utiliser </a:t>
            </a:r>
            <a:r>
              <a:rPr lang="fr-FR" sz="1400" dirty="0"/>
              <a:t>les outils d’aide au diagnostic embarqués ou indépendants du matériel pour confirmer les hypothèses retenues</a:t>
            </a:r>
            <a:r>
              <a:rPr lang="fr-FR" sz="1400" dirty="0" smtClean="0"/>
              <a:t>.</a:t>
            </a:r>
            <a:endParaRPr lang="fr-FR" sz="1400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Savoir </a:t>
            </a:r>
            <a:r>
              <a:rPr lang="fr-FR" sz="1400" dirty="0" smtClean="0">
                <a:solidFill>
                  <a:srgbClr val="0070C0"/>
                </a:solidFill>
              </a:rPr>
              <a:t>recroiser les informations en autocontrôle.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 smtClean="0"/>
          </a:p>
        </p:txBody>
      </p:sp>
      <p:pic>
        <p:nvPicPr>
          <p:cNvPr id="2050" name="Picture 2" descr="C:\Users\PETIT-JEAN\AppData\Local\Microsoft\Windows\Temporary Internet Files\Content.Outlook\MIT9WH9Z\A1T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156"/>
            <a:ext cx="3213789" cy="4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A1-T4 : </a:t>
            </a:r>
            <a:r>
              <a:rPr lang="fr-FR" sz="2000" dirty="0"/>
              <a:t>Analyser le système en dysfonctionnement et interpréter les contrôles et mesures</a:t>
            </a:r>
            <a:r>
              <a:rPr lang="fr-FR" sz="2000" dirty="0" smtClean="0"/>
              <a:t>. (Suite) </a:t>
            </a:r>
            <a:r>
              <a:rPr lang="fr-FR" sz="2000" dirty="0"/>
              <a:t>	</a:t>
            </a:r>
          </a:p>
          <a:p>
            <a:pPr lvl="1"/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25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859648"/>
            <a:ext cx="5458408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Identifier </a:t>
            </a:r>
            <a:r>
              <a:rPr lang="fr-FR" sz="1400" dirty="0"/>
              <a:t>le(s) système(s) ou composant(s) défectueux.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Distinguer </a:t>
            </a:r>
            <a:r>
              <a:rPr lang="fr-FR" sz="1400" dirty="0">
                <a:solidFill>
                  <a:srgbClr val="0070C0"/>
                </a:solidFill>
              </a:rPr>
              <a:t>causes et conséquences</a:t>
            </a:r>
          </a:p>
          <a:p>
            <a:r>
              <a:rPr lang="fr-FR" sz="1400" dirty="0" smtClean="0"/>
              <a:t>Identifier </a:t>
            </a:r>
            <a:r>
              <a:rPr lang="fr-FR" sz="1400" dirty="0"/>
              <a:t>la cause probable de la défaillance. </a:t>
            </a:r>
            <a:endParaRPr lang="fr-FR" sz="1400" dirty="0" smtClean="0"/>
          </a:p>
          <a:p>
            <a:endParaRPr lang="fr-FR" sz="1400" dirty="0" smtClean="0"/>
          </a:p>
          <a:p>
            <a:r>
              <a:rPr lang="fr-FR" sz="1400" dirty="0" smtClean="0"/>
              <a:t>Identifier </a:t>
            </a:r>
            <a:r>
              <a:rPr lang="fr-FR" sz="1400" dirty="0"/>
              <a:t>le(s) réglage(s) ou le(s) paramétrage(s) inadapté(s).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fr-FR" sz="1400" dirty="0" smtClean="0">
              <a:solidFill>
                <a:srgbClr val="0070C0"/>
              </a:solidFill>
            </a:endParaRPr>
          </a:p>
          <a:p>
            <a:r>
              <a:rPr lang="fr-FR" sz="1400" dirty="0" smtClean="0"/>
              <a:t>Recenser </a:t>
            </a:r>
            <a:r>
              <a:rPr lang="fr-FR" sz="1400" dirty="0"/>
              <a:t>le(s) système(s) ou composant(s) périphérique(s) ayant pu être endommagé(s) par le dysfonctionnement. </a:t>
            </a:r>
            <a:endParaRPr lang="fr-FR" sz="1400" dirty="0" smtClean="0"/>
          </a:p>
          <a:p>
            <a:endParaRPr lang="fr-FR" sz="1400" dirty="0" smtClean="0"/>
          </a:p>
          <a:p>
            <a:r>
              <a:rPr lang="fr-FR" sz="1400" dirty="0" smtClean="0"/>
              <a:t>Conclure </a:t>
            </a:r>
            <a:r>
              <a:rPr lang="fr-FR" sz="1400" dirty="0"/>
              <a:t>et proposer des solutions.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Décider le moment opportun de conclusion.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	</a:t>
            </a:r>
          </a:p>
          <a:p>
            <a:r>
              <a:rPr lang="fr-FR" sz="1400" dirty="0"/>
              <a:t>	</a:t>
            </a:r>
          </a:p>
        </p:txBody>
      </p:sp>
      <p:pic>
        <p:nvPicPr>
          <p:cNvPr id="2050" name="Picture 2" descr="C:\Users\PETIT-JEAN\AppData\Local\Microsoft\Windows\Temporary Internet Files\Content.Outlook\MIT9WH9Z\A1T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156"/>
            <a:ext cx="3213789" cy="4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r>
              <a:rPr lang="fr-FR" sz="2000" dirty="0" smtClean="0"/>
              <a:t>A1-T5 : </a:t>
            </a:r>
            <a:r>
              <a:rPr lang="fr-FR" dirty="0"/>
              <a:t>Compléter, si nécessaire, le diagnostic avec l’aide d’une assistance technique ou tout interlocuteur compétent. 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26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13118" y="4100421"/>
            <a:ext cx="7651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 smtClean="0"/>
          </a:p>
          <a:p>
            <a:r>
              <a:rPr lang="fr-FR" sz="1400" dirty="0" smtClean="0"/>
              <a:t>Contacter </a:t>
            </a:r>
            <a:r>
              <a:rPr lang="fr-FR" sz="1400" dirty="0"/>
              <a:t>une assistance technique au moment opportun et en respectant la procédure éventuelle.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Savoir </a:t>
            </a:r>
            <a:r>
              <a:rPr lang="fr-FR" sz="1400" dirty="0" smtClean="0">
                <a:solidFill>
                  <a:srgbClr val="0070C0"/>
                </a:solidFill>
              </a:rPr>
              <a:t>se </a:t>
            </a:r>
            <a:r>
              <a:rPr lang="fr-FR" sz="1400" dirty="0">
                <a:solidFill>
                  <a:srgbClr val="0070C0"/>
                </a:solidFill>
              </a:rPr>
              <a:t>remettre en question à bon escient</a:t>
            </a:r>
          </a:p>
          <a:p>
            <a:r>
              <a:rPr lang="fr-FR" sz="1400" dirty="0" smtClean="0"/>
              <a:t>Restituer </a:t>
            </a:r>
            <a:r>
              <a:rPr lang="fr-FR" sz="1400" dirty="0"/>
              <a:t>à l’assistance technique l’historique et le </a:t>
            </a:r>
            <a:r>
              <a:rPr lang="fr-FR" sz="1400" dirty="0" smtClean="0"/>
              <a:t>pré-diagnostic</a:t>
            </a:r>
            <a:r>
              <a:rPr lang="fr-FR" sz="1400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Communiquer et établir une relation de confiance sur bases de procédures et technicité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Compléter </a:t>
            </a:r>
            <a:r>
              <a:rPr lang="fr-FR" sz="1400" dirty="0"/>
              <a:t>la formulation des hypothèses et établir le diagnostic.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Intégrer des compléments extérieurs à sa réflexion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9" y="1848827"/>
            <a:ext cx="6223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0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1 : </a:t>
            </a:r>
            <a:r>
              <a:rPr lang="fr-FR" dirty="0"/>
              <a:t>Effectuer un diagnostic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106422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A1-T6 : </a:t>
            </a:r>
            <a:r>
              <a:rPr lang="fr-FR" sz="2000" dirty="0"/>
              <a:t>Établir et transmettre le devis. 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27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859648"/>
            <a:ext cx="54584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À partir du diagnostic retenu, choisir le ou les processus d’intervention économiquement adapté(s) (lieu, conditions et modalités d'intervention).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Faire des choix raisonnés bâtis sur des critères économiques, humains et techniques.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/>
          </a:p>
          <a:p>
            <a:r>
              <a:rPr lang="fr-FR" sz="1400" dirty="0"/>
              <a:t>Déterminer tous les éléments constitutifs du devis (pièces détachées, temps, main </a:t>
            </a:r>
            <a:r>
              <a:rPr lang="fr-FR" sz="1400" dirty="0" smtClean="0"/>
              <a:t>d’œuvre</a:t>
            </a:r>
            <a:r>
              <a:rPr lang="fr-FR" sz="1400" dirty="0"/>
              <a:t>, prestation externe).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Savoir évaluer les besoins de manière homogène et économiquement optimisée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/>
          </a:p>
          <a:p>
            <a:r>
              <a:rPr lang="fr-FR" sz="1400" dirty="0"/>
              <a:t>Communiquer le devis dans le respect des procédures.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Expliquer et communiquer pour obtenir un accord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648"/>
            <a:ext cx="3657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Activité A2</a:t>
            </a:r>
            <a:br>
              <a:rPr lang="fr-FR" sz="3600" dirty="0" smtClean="0"/>
            </a:br>
            <a:r>
              <a:rPr lang="fr-FR" sz="3600" b="1" dirty="0">
                <a:solidFill>
                  <a:srgbClr val="F7901E"/>
                </a:solidFill>
              </a:rPr>
              <a:t>Conduire une </a:t>
            </a:r>
            <a:r>
              <a:rPr lang="fr-FR" sz="3600" b="1" dirty="0" smtClean="0">
                <a:solidFill>
                  <a:srgbClr val="F7901E"/>
                </a:solidFill>
              </a:rPr>
              <a:t>intervention</a:t>
            </a:r>
            <a:endParaRPr lang="fr-FR" sz="3600" b="1" dirty="0">
              <a:solidFill>
                <a:srgbClr val="F7901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28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Conduire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0"/>
            <a:ext cx="7556313" cy="4479553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Niveau d’autonomie et de responsabilité dans l’activité</a:t>
            </a:r>
          </a:p>
          <a:p>
            <a:pPr marL="457200" lvl="2" indent="0">
              <a:buNone/>
            </a:pPr>
            <a:endParaRPr lang="fr-FR" sz="2000" b="1" dirty="0" smtClean="0"/>
          </a:p>
          <a:p>
            <a:pPr marL="457200" lvl="2" indent="0">
              <a:buNone/>
            </a:pPr>
            <a:r>
              <a:rPr lang="fr-FR" sz="2000" b="1" dirty="0"/>
              <a:t>Niveau 4 ■■■■ Réaliser une activité complexe </a:t>
            </a:r>
            <a:endParaRPr lang="fr-FR" sz="2000" b="1" dirty="0" smtClean="0"/>
          </a:p>
          <a:p>
            <a:r>
              <a:rPr lang="fr-FR" dirty="0" smtClean="0"/>
              <a:t>Mobilisation </a:t>
            </a:r>
            <a:r>
              <a:rPr lang="fr-FR" dirty="0"/>
              <a:t>de compétences permettant de maîtriser sur les plans techniques, procéduraux et décisionnels une activité comportant des prises de décisions multiples. </a:t>
            </a:r>
          </a:p>
          <a:p>
            <a:r>
              <a:rPr lang="fr-FR" dirty="0"/>
              <a:t>Elle implique : </a:t>
            </a:r>
            <a:endParaRPr lang="fr-FR" dirty="0" smtClean="0"/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la </a:t>
            </a:r>
            <a:r>
              <a:rPr lang="fr-FR" dirty="0"/>
              <a:t>faculté à certifier l’adéquation entre les buts et les </a:t>
            </a:r>
            <a:r>
              <a:rPr lang="fr-FR" dirty="0" smtClean="0"/>
              <a:t>résultats 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l’animation </a:t>
            </a:r>
            <a:r>
              <a:rPr lang="fr-FR" dirty="0"/>
              <a:t>et l’encadrement d’une </a:t>
            </a:r>
            <a:r>
              <a:rPr lang="fr-FR" dirty="0" smtClean="0"/>
              <a:t>équipe 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la </a:t>
            </a:r>
            <a:r>
              <a:rPr lang="fr-FR" dirty="0"/>
              <a:t>prise en toute responsabilité de décisions </a:t>
            </a:r>
            <a:r>
              <a:rPr lang="fr-FR" dirty="0" smtClean="0"/>
              <a:t>éventuelles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fr-FR" dirty="0" smtClean="0"/>
              <a:t>- le </a:t>
            </a:r>
            <a:r>
              <a:rPr lang="fr-FR" dirty="0"/>
              <a:t>transfert du </a:t>
            </a:r>
            <a:r>
              <a:rPr lang="fr-FR" dirty="0" smtClean="0"/>
              <a:t>savoir 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29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380555" y="2571750"/>
            <a:ext cx="3255264" cy="86783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organisations professionnelles</a:t>
            </a:r>
            <a:endParaRPr lang="fr-FR" dirty="0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381093" y="3733800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074770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SzPct val="75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rgbClr val="FFC40B"/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rgbClr val="074770"/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smtClean="0">
                <a:solidFill>
                  <a:srgbClr val="FF6600"/>
                </a:solidFill>
              </a:rPr>
              <a:t>maintenance des matériels </a:t>
            </a:r>
          </a:p>
          <a:p>
            <a:pPr marL="742950" lvl="1" indent="-285750">
              <a:buClr>
                <a:srgbClr val="FF6600"/>
              </a:buClr>
              <a:buFont typeface="Lucida Grande"/>
              <a:buChar char="◼"/>
            </a:pPr>
            <a:r>
              <a:rPr lang="fr-FR" sz="1800" b="1" dirty="0" smtClean="0">
                <a:solidFill>
                  <a:schemeClr val="bg1"/>
                </a:solidFill>
              </a:rPr>
              <a:t>de construction </a:t>
            </a:r>
            <a:r>
              <a:rPr lang="fr-FR" sz="1600" dirty="0" smtClean="0">
                <a:solidFill>
                  <a:schemeClr val="bg1"/>
                </a:solidFill>
              </a:rPr>
              <a:t>(=BTP)</a:t>
            </a:r>
          </a:p>
          <a:p>
            <a:pPr marL="742950" lvl="1" indent="-285750">
              <a:buClr>
                <a:srgbClr val="FF6600"/>
              </a:buClr>
              <a:buFont typeface="Lucida Grande"/>
              <a:buChar char="◼"/>
            </a:pPr>
            <a:r>
              <a:rPr lang="fr-FR" sz="1800" b="1" dirty="0" smtClean="0">
                <a:solidFill>
                  <a:schemeClr val="bg1"/>
                </a:solidFill>
              </a:rPr>
              <a:t>de manutention</a:t>
            </a:r>
          </a:p>
          <a:p>
            <a:pPr marL="742950" lvl="1" indent="-285750">
              <a:buClr>
                <a:srgbClr val="FF6600"/>
              </a:buClr>
              <a:buFont typeface="Lucida Grande"/>
              <a:buChar char="◼"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agricoles</a:t>
            </a:r>
          </a:p>
          <a:p>
            <a:pPr marL="742950" lvl="1" indent="-285750">
              <a:buClr>
                <a:srgbClr val="FF6600"/>
              </a:buClr>
              <a:buFont typeface="Lucida Grande"/>
              <a:buChar char="◼"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d’espaces verts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 descr="Capture d’écran 2016-11-23 à 22.15.3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7" y="882549"/>
            <a:ext cx="1119008" cy="1037739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464554" y="6382286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FFC40B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</a:t>
            </a:fld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3878549" y="259738"/>
            <a:ext cx="5007654" cy="5685074"/>
            <a:chOff x="3878549" y="259738"/>
            <a:chExt cx="5007654" cy="5685074"/>
          </a:xfrm>
        </p:grpSpPr>
        <p:grpSp>
          <p:nvGrpSpPr>
            <p:cNvPr id="17" name="Grouper 16"/>
            <p:cNvGrpSpPr/>
            <p:nvPr/>
          </p:nvGrpSpPr>
          <p:grpSpPr>
            <a:xfrm>
              <a:off x="3878549" y="259738"/>
              <a:ext cx="5007654" cy="5685074"/>
              <a:chOff x="3883930" y="259738"/>
              <a:chExt cx="5007654" cy="5685074"/>
            </a:xfrm>
          </p:grpSpPr>
          <p:pic>
            <p:nvPicPr>
              <p:cNvPr id="8" name="Espace réservé du contenu 7" descr="schéma org°prof°sept.2016.pdf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3" t="9253" r="23388" b="34109"/>
              <a:stretch/>
            </p:blipFill>
            <p:spPr>
              <a:xfrm>
                <a:off x="3883930" y="259738"/>
                <a:ext cx="5007654" cy="5685074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7084840" y="5587791"/>
                <a:ext cx="10693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 smtClean="0">
                    <a:latin typeface="Calibri"/>
                    <a:cs typeface="Calibri"/>
                  </a:rPr>
                  <a:t>FNSEA, CNJA…</a:t>
                </a:r>
                <a:endParaRPr lang="fr-FR" sz="1100" b="1" dirty="0">
                  <a:latin typeface="Calibri"/>
                  <a:cs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122940" y="297838"/>
                <a:ext cx="1755944" cy="5523808"/>
              </a:xfrm>
              <a:prstGeom prst="rect">
                <a:avLst/>
              </a:prstGeom>
              <a:solidFill>
                <a:srgbClr val="CCFFCC">
                  <a:alpha val="27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219700" y="259738"/>
                <a:ext cx="1903240" cy="4934562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909330" y="1016000"/>
                <a:ext cx="1246870" cy="4805646"/>
              </a:xfrm>
              <a:prstGeom prst="rect">
                <a:avLst/>
              </a:prstGeom>
              <a:solidFill>
                <a:srgbClr val="CCFFCC">
                  <a:alpha val="27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" name="Image 2" descr="CISMA R BURONFOSSE FEV 2017 007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8" t="11586" r="36850" b="31390"/>
            <a:stretch/>
          </p:blipFill>
          <p:spPr>
            <a:xfrm>
              <a:off x="6204520" y="1087059"/>
              <a:ext cx="525577" cy="602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4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</a:t>
            </a:r>
            <a:r>
              <a:rPr lang="fr-FR" dirty="0"/>
              <a:t>C</a:t>
            </a:r>
            <a:r>
              <a:rPr lang="fr-FR" dirty="0" smtClean="0"/>
              <a:t>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A2-T1 : Organiser l’intervention</a:t>
            </a:r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30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140"/>
            <a:ext cx="3489422" cy="43387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85592" y="1859648"/>
            <a:ext cx="5333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Préparer l'intervention (ordre d’intervention, documentations et poste de travail).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Camionnette atelier / tablette numérique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Prévoir les moyens humains et </a:t>
            </a:r>
            <a:r>
              <a:rPr lang="fr-FR" sz="1400" dirty="0" smtClean="0"/>
              <a:t>matériels</a:t>
            </a:r>
            <a:r>
              <a:rPr lang="fr-FR" sz="1400" dirty="0"/>
              <a:t>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Collègues, sous-traitant / grues ou moyen de </a:t>
            </a:r>
            <a:r>
              <a:rPr lang="fr-FR" sz="1400" dirty="0" err="1" smtClean="0">
                <a:solidFill>
                  <a:srgbClr val="0070C0"/>
                </a:solidFill>
              </a:rPr>
              <a:t>manut</a:t>
            </a:r>
            <a:r>
              <a:rPr lang="fr-FR" sz="1400" dirty="0">
                <a:solidFill>
                  <a:srgbClr val="0070C0"/>
                </a:solidFill>
              </a:rPr>
              <a:t>.</a:t>
            </a:r>
          </a:p>
          <a:p>
            <a:r>
              <a:rPr lang="fr-FR" sz="1400" dirty="0"/>
              <a:t>Choisir la procédure adaptée, </a:t>
            </a:r>
            <a:r>
              <a:rPr lang="fr-FR" sz="1400" dirty="0" smtClean="0"/>
              <a:t>et </a:t>
            </a:r>
            <a:r>
              <a:rPr lang="fr-FR" sz="1400" dirty="0"/>
              <a:t>planifier son déroulement.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Prévision du temps nécessaire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Mettre en </a:t>
            </a:r>
            <a:r>
              <a:rPr lang="fr-FR" sz="1400" dirty="0" smtClean="0"/>
              <a:t>œuvre </a:t>
            </a:r>
            <a:r>
              <a:rPr lang="fr-FR" sz="1400" dirty="0"/>
              <a:t>les mesures de protections et de mise en sécurité préalables à l’intervention (consignation et hors tension).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Balisage du chantier, mise hors </a:t>
            </a:r>
            <a:r>
              <a:rPr lang="fr-FR" sz="1400" i="1" dirty="0" err="1" smtClean="0">
                <a:solidFill>
                  <a:srgbClr val="0070C0"/>
                </a:solidFill>
              </a:rPr>
              <a:t>process</a:t>
            </a:r>
            <a:r>
              <a:rPr lang="fr-FR" sz="1400" dirty="0" smtClean="0">
                <a:solidFill>
                  <a:srgbClr val="0070C0"/>
                </a:solidFill>
              </a:rPr>
              <a:t> de production</a:t>
            </a:r>
          </a:p>
          <a:p>
            <a:r>
              <a:rPr lang="fr-FR" sz="1400" dirty="0" smtClean="0"/>
              <a:t>Prendre </a:t>
            </a:r>
            <a:r>
              <a:rPr lang="fr-FR" sz="1400" dirty="0"/>
              <a:t>en compte les règles environnementales (par exemple : tri sélectif, gestion des effluents).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Équipement de récupération des effluents, des déchets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Gérer la </a:t>
            </a:r>
            <a:r>
              <a:rPr lang="fr-FR" sz="1400" dirty="0" err="1"/>
              <a:t>co</a:t>
            </a:r>
            <a:r>
              <a:rPr lang="fr-FR" sz="1400" dirty="0"/>
              <a:t>-activité avec les prestataires et sous-traitants.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Pilotage du chantier (gestion des risques)</a:t>
            </a:r>
            <a:endParaRPr lang="fr-F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Conduire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A2-T1 : Organiser l’intervention (SUITE)</a:t>
            </a:r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31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1903445"/>
            <a:ext cx="5333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Assurer </a:t>
            </a:r>
            <a:r>
              <a:rPr lang="fr-FR" sz="1400" dirty="0"/>
              <a:t>le suivi administratif de l'intervention (par exemple : transmission pour facturation, documents spécifiques, réapprovisionnement de pièces détachées, historique machines).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Outils de communication (tablette numérique)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Connaître et respecter les engagements contractuels et les conditions générales de vente, de réparation, de location</a:t>
            </a:r>
            <a:r>
              <a:rPr lang="fr-FR" sz="14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Accès au devis, au contrat cadre, etc… 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Respecter le plan de prévention et les contraintes règlementaires du client.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Connaissance du PDP (visite préalable)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Élaborer un choix optimal des moyens et méthodes utilisés</a:t>
            </a:r>
            <a:r>
              <a:rPr lang="fr-FR" sz="14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Pouvoir justifier ces choix au client, au N+1 </a:t>
            </a:r>
            <a:r>
              <a:rPr lang="fr-FR" dirty="0"/>
              <a:t>	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2" y="2356211"/>
            <a:ext cx="3584510" cy="24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Conduire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A2-T2 : Effectuer la maintenance préventive et corrective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32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356"/>
            <a:ext cx="2907936" cy="28952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85796" y="2065356"/>
            <a:ext cx="592493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Assurer les entretiens périodiques.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P</a:t>
            </a:r>
            <a:r>
              <a:rPr lang="fr-FR" sz="1400" dirty="0" smtClean="0">
                <a:solidFill>
                  <a:srgbClr val="0070C0"/>
                </a:solidFill>
              </a:rPr>
              <a:t>rogramme de maintenance constructeur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Déposer et manutentionner un élément ou un sous-ensemble.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Gammes de démontage / d’entretien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Assurer la réparation d'organes ou sous-ensembles.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Contrôler et identifier les éléments défaillants.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Déterminer les pièces à commander.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Procéder au remontage, réglages (ou paramétrages) et à la remise en service. </a:t>
            </a:r>
          </a:p>
          <a:p>
            <a:r>
              <a:rPr lang="fr-FR" sz="1400" dirty="0"/>
              <a:t>Effectuer l'auto contrôle de l'intervention.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Contrôle systématique des organes de sécurité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Configurer un système embarqué. 	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Console embarquée / PC technique / Système connecté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186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Conduire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759701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A2-T3 : Réaliser les opérations spécifiques (par exemple : contrôles réglementaires ou procéduraux, mises en service)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33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9306"/>
            <a:ext cx="5607698" cy="37384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07699" y="2379306"/>
            <a:ext cx="3536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Réaliser les opérations d'adaptation et de préparation des matériels.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Neuf / occasion / LCD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Installer des équipements.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Montage / réglage / configuration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Effectuer les mises en service et/ou en "main" du matériel</a:t>
            </a:r>
            <a:r>
              <a:rPr lang="fr-FR" sz="14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Vérification du matériel / Présentation des fonctionnalités </a:t>
            </a:r>
            <a:endParaRPr lang="fr-F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2 : Conduire une intervention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8645526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A2-T3 : Réaliser les opérations spécifiques (par exemple : contrôles réglementaires ou procéduraux, mises en service) : (SUITE)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34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07699" y="2379306"/>
            <a:ext cx="3536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Effectuer </a:t>
            </a:r>
            <a:r>
              <a:rPr lang="fr-FR" sz="1400" dirty="0"/>
              <a:t>les contrôles réglementaires (par exemple : VGP vérifications générales périodiques, VRS et </a:t>
            </a:r>
            <a:r>
              <a:rPr lang="fr-FR" sz="1400" dirty="0" smtClean="0"/>
              <a:t>VCRS).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Habilitation / procédure </a:t>
            </a:r>
          </a:p>
          <a:p>
            <a:r>
              <a:rPr lang="fr-FR" sz="1400" dirty="0" smtClean="0"/>
              <a:t>Effectuer les contrôles procéduraux (par exemple : ISO, internes).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Expertises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Audits</a:t>
            </a:r>
            <a:r>
              <a:rPr lang="fr-FR" sz="1400" dirty="0" smtClean="0"/>
              <a:t> 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	</a:t>
            </a:r>
          </a:p>
          <a:p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9" y="2302356"/>
            <a:ext cx="5239051" cy="32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Activité A3</a:t>
            </a:r>
            <a:br>
              <a:rPr lang="fr-FR" sz="3600" dirty="0" smtClean="0"/>
            </a:br>
            <a:r>
              <a:rPr lang="fr-FR" sz="3600" b="1" dirty="0">
                <a:solidFill>
                  <a:srgbClr val="F7901E"/>
                </a:solidFill>
              </a:rPr>
              <a:t>Assurer la relation avec </a:t>
            </a:r>
            <a:br>
              <a:rPr lang="fr-FR" sz="3600" b="1" dirty="0">
                <a:solidFill>
                  <a:srgbClr val="F7901E"/>
                </a:solidFill>
              </a:rPr>
            </a:br>
            <a:r>
              <a:rPr lang="fr-FR" sz="3600" b="1" dirty="0">
                <a:solidFill>
                  <a:srgbClr val="F7901E"/>
                </a:solidFill>
              </a:rPr>
              <a:t>un tiers y compris en langue </a:t>
            </a:r>
            <a:r>
              <a:rPr lang="fr-FR" sz="3600" b="1" dirty="0" smtClean="0">
                <a:solidFill>
                  <a:srgbClr val="F7901E"/>
                </a:solidFill>
              </a:rPr>
              <a:t>anglaise</a:t>
            </a:r>
            <a:endParaRPr lang="fr-FR" sz="3600" dirty="0">
              <a:solidFill>
                <a:srgbClr val="F7901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35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405103"/>
            <a:ext cx="7556313" cy="4479553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Niveau d’autonomie et de responsabilité dans l’activité</a:t>
            </a:r>
          </a:p>
          <a:p>
            <a:pPr marL="457200" lvl="2" indent="0">
              <a:buNone/>
            </a:pPr>
            <a:endParaRPr lang="fr-FR" sz="2000" b="1" dirty="0" smtClean="0"/>
          </a:p>
          <a:p>
            <a:pPr marL="457200" lvl="2" indent="0">
              <a:buNone/>
            </a:pPr>
            <a:r>
              <a:rPr lang="fr-FR" sz="2000" b="1" dirty="0"/>
              <a:t>Niveau 3 ■■■□ Réaliser une activité simple </a:t>
            </a:r>
            <a:endParaRPr lang="fr-FR" sz="2000" b="1" dirty="0" smtClean="0"/>
          </a:p>
          <a:p>
            <a:r>
              <a:rPr lang="fr-FR" dirty="0" smtClean="0"/>
              <a:t>Mobilisation de compétences permettant de maîtriser sur les plans techniques, procéduraux et décisionnels une activité comportant des prises de décisions multiples. </a:t>
            </a:r>
          </a:p>
          <a:p>
            <a:r>
              <a:rPr lang="fr-FR" dirty="0" smtClean="0"/>
              <a:t>Elle implique : </a:t>
            </a:r>
          </a:p>
          <a:p>
            <a:pPr lvl="1">
              <a:buFontTx/>
              <a:buChar char="-"/>
            </a:pPr>
            <a:r>
              <a:rPr lang="fr-FR" dirty="0" smtClean="0"/>
              <a:t>une </a:t>
            </a:r>
            <a:r>
              <a:rPr lang="fr-FR" dirty="0"/>
              <a:t>maîtrise, tout au moins partielle, des aspects techniques de l’activité ; </a:t>
            </a:r>
            <a:endParaRPr lang="fr-FR" dirty="0" smtClean="0"/>
          </a:p>
          <a:p>
            <a:pPr lvl="1">
              <a:buFontTx/>
              <a:buChar char="-"/>
            </a:pPr>
            <a:r>
              <a:rPr lang="fr-FR" dirty="0" smtClean="0"/>
              <a:t>les </a:t>
            </a:r>
            <a:r>
              <a:rPr lang="fr-FR" dirty="0"/>
              <a:t>facultés à s’informer, à communiquer (rendre compte et argumenter) et à s’organiser</a:t>
            </a:r>
            <a:r>
              <a:rPr lang="fr-FR" sz="2800" dirty="0"/>
              <a:t>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36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8042510" cy="568529"/>
          </a:xfrm>
        </p:spPr>
        <p:txBody>
          <a:bodyPr/>
          <a:lstStyle/>
          <a:p>
            <a:r>
              <a:rPr lang="fr-FR" dirty="0" smtClean="0"/>
              <a:t>Activité 3 : </a:t>
            </a:r>
            <a:r>
              <a:rPr lang="fr-FR" dirty="0"/>
              <a:t>Assurer la relation </a:t>
            </a:r>
            <a:r>
              <a:rPr lang="fr-FR" dirty="0" smtClean="0"/>
              <a:t>avec</a:t>
            </a:r>
            <a:br>
              <a:rPr lang="fr-FR" dirty="0" smtClean="0"/>
            </a:br>
            <a:r>
              <a:rPr lang="fr-FR" dirty="0" smtClean="0"/>
              <a:t>un </a:t>
            </a:r>
            <a:r>
              <a:rPr lang="fr-FR" dirty="0"/>
              <a:t>tiers y compris en langue anglaise 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9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626254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A3 -T1 : </a:t>
            </a:r>
            <a:r>
              <a:rPr lang="fr-FR" sz="2000" dirty="0"/>
              <a:t>Communiquer avec le client. 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37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2023770"/>
            <a:ext cx="54584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Établir un relationnel avec le client (au téléphone, en présentiel, par courriel, par SMS) dans le respect des procédures de l’entreprise.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Ecoute et Communication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Recevoir </a:t>
            </a:r>
            <a:r>
              <a:rPr lang="fr-FR" sz="1400" dirty="0"/>
              <a:t>le client.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Adopter un langage verbal et non-verbal de circonstance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Écouter </a:t>
            </a:r>
            <a:r>
              <a:rPr lang="fr-FR" sz="1400" dirty="0"/>
              <a:t>et collecter les informations nécessaires à l’activité liée à l’intervention.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Reformuler pour verrouiller la communication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Informer </a:t>
            </a:r>
            <a:r>
              <a:rPr lang="fr-FR" sz="1400" dirty="0"/>
              <a:t>le client, en interaction avec le lien hiérarchique, sur les contours de l’intervention (par exemple : délai, durée, coût) et de son évolution.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Exposer des faits de manière simple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Informer</a:t>
            </a:r>
            <a:r>
              <a:rPr lang="fr-FR" sz="1400" dirty="0"/>
              <a:t>, conseiller le client sur les services techniques et commerciaux additionnels disponibles.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Argumenter dans l’échange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C:\Users\PETIT-JEAN\AppData\Local\Microsoft\Windows\Temporary Internet Files\Content.Outlook\MIT9WH9Z\A3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" y="2023770"/>
            <a:ext cx="3682540" cy="36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8042510" cy="568529"/>
          </a:xfrm>
        </p:spPr>
        <p:txBody>
          <a:bodyPr/>
          <a:lstStyle/>
          <a:p>
            <a:r>
              <a:rPr lang="fr-FR" dirty="0" smtClean="0"/>
              <a:t>Activité 3 </a:t>
            </a:r>
            <a:r>
              <a:rPr lang="fr-FR" sz="4000" dirty="0" smtClean="0"/>
              <a:t>: </a:t>
            </a:r>
            <a:r>
              <a:rPr lang="fr-FR" dirty="0"/>
              <a:t>Assurer la relation avec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</a:t>
            </a:r>
            <a:r>
              <a:rPr lang="fr-FR" dirty="0"/>
              <a:t>tiers y compris en langue anglaise 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9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862" y="140533"/>
            <a:ext cx="8042510" cy="568529"/>
          </a:xfrm>
        </p:spPr>
        <p:txBody>
          <a:bodyPr/>
          <a:lstStyle/>
          <a:p>
            <a:r>
              <a:rPr lang="fr-FR" dirty="0" smtClean="0"/>
              <a:t>Activité 3 </a:t>
            </a:r>
            <a:r>
              <a:rPr lang="fr-FR" sz="4000" dirty="0" smtClean="0"/>
              <a:t>: </a:t>
            </a:r>
            <a:r>
              <a:rPr lang="fr-FR" dirty="0"/>
              <a:t>Assurer la relation avec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</a:t>
            </a:r>
            <a:r>
              <a:rPr lang="fr-FR" dirty="0"/>
              <a:t>tiers y compris en langue anglaise 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429035"/>
            <a:ext cx="8520118" cy="43006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A3 –T2 : </a:t>
            </a:r>
            <a:r>
              <a:rPr lang="fr-FR" sz="2000" dirty="0"/>
              <a:t>Communiquer avec la hiérarchie. 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38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2023770"/>
            <a:ext cx="5458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Rendre compte de la situation (contexte, technique).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Structurer la communication et la situer dans son contexte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Expliciter </a:t>
            </a:r>
            <a:r>
              <a:rPr lang="fr-FR" sz="1400" dirty="0"/>
              <a:t>et justifier le devis. </a:t>
            </a:r>
            <a:endParaRPr lang="fr-FR" sz="1400" dirty="0" smtClean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Argumenter et justifier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Respecter </a:t>
            </a:r>
            <a:r>
              <a:rPr lang="fr-FR" sz="1400" dirty="0"/>
              <a:t>les procédures éventuelles de validation de l’entreprise</a:t>
            </a:r>
            <a:r>
              <a:rPr lang="fr-FR" sz="1400" dirty="0" smtClean="0"/>
              <a:t>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 </a:t>
            </a:r>
            <a:r>
              <a:rPr lang="fr-FR" sz="1400" dirty="0" smtClean="0">
                <a:solidFill>
                  <a:srgbClr val="0070C0"/>
                </a:solidFill>
              </a:rPr>
              <a:t>Intégrer les leviers stratégiques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Recueillir </a:t>
            </a:r>
            <a:r>
              <a:rPr lang="fr-FR" sz="1400" dirty="0"/>
              <a:t>les consignes particulières. 	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FR" sz="1400" dirty="0"/>
              <a:t>	</a:t>
            </a:r>
            <a:r>
              <a:rPr lang="fr-FR" sz="1400" dirty="0" smtClean="0">
                <a:solidFill>
                  <a:srgbClr val="0070C0"/>
                </a:solidFill>
              </a:rPr>
              <a:t>Ecouter et valoriser le message reçu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288"/>
            <a:ext cx="2672862" cy="441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3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3000" y="1591526"/>
            <a:ext cx="8520118" cy="430068"/>
          </a:xfrm>
        </p:spPr>
        <p:txBody>
          <a:bodyPr>
            <a:noAutofit/>
          </a:bodyPr>
          <a:lstStyle/>
          <a:p>
            <a:r>
              <a:rPr lang="fr-FR" sz="2000" dirty="0" smtClean="0"/>
              <a:t>A3 –T3 : </a:t>
            </a:r>
            <a:r>
              <a:rPr lang="fr-FR" dirty="0"/>
              <a:t>Communiquer avec les autres interlocuteurs (par exemple : services de l'entreprise, support technique des constructeurs, expert en assurance). 	</a:t>
            </a:r>
          </a:p>
          <a:p>
            <a:pPr marL="228600" lvl="1" indent="0">
              <a:buNone/>
            </a:pPr>
            <a:endParaRPr lang="fr-FR" sz="2000" dirty="0"/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marL="228600" lvl="1" indent="0">
              <a:buNone/>
            </a:pPr>
            <a:r>
              <a:rPr lang="fr-FR" sz="2000" dirty="0"/>
              <a:t>	</a:t>
            </a:r>
          </a:p>
          <a:p>
            <a:pPr lvl="1"/>
            <a:endParaRPr lang="fr-FR" sz="2000" dirty="0" smtClean="0"/>
          </a:p>
          <a:p>
            <a:pPr marL="228600" lvl="1" indent="0">
              <a:buNone/>
            </a:pPr>
            <a:endParaRPr lang="fr-FR" sz="20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39</a:t>
            </a:fld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85592" y="2633370"/>
            <a:ext cx="5458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S’informer des contours de l’intervention.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Intégrer le contexte de la communication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Obtenir </a:t>
            </a:r>
            <a:r>
              <a:rPr lang="fr-FR" sz="1400" dirty="0"/>
              <a:t>et prendre connaissance de la documentation technique adéquate.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Savoir chercher dans un document , y compris anglais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Partager </a:t>
            </a:r>
            <a:r>
              <a:rPr lang="fr-FR" sz="1400" dirty="0"/>
              <a:t>/ confronter son expérience terrain avec le support technique du constructeur.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Présenter des résultats, les défendre et les relativiser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/>
              <a:t>Participer </a:t>
            </a:r>
            <a:r>
              <a:rPr lang="fr-FR" sz="1400" dirty="0"/>
              <a:t>au rendez-vous d’expertise en assurance. 	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Savoir décoder les jeux d’influence et savoir se taire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	</a:t>
            </a:r>
          </a:p>
          <a:p>
            <a:r>
              <a:rPr lang="fr-FR" sz="1400" dirty="0"/>
              <a:t>	</a:t>
            </a:r>
            <a:endParaRPr lang="fr-FR" sz="1400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876"/>
            <a:ext cx="3426308" cy="339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701862" y="140533"/>
            <a:ext cx="8042510" cy="5685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747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Activité 3 </a:t>
            </a:r>
            <a:r>
              <a:rPr lang="fr-FR" sz="4000" dirty="0" smtClean="0"/>
              <a:t>: </a:t>
            </a:r>
            <a:r>
              <a:rPr lang="fr-FR" dirty="0" smtClean="0"/>
              <a:t>Assurer la relation avec </a:t>
            </a:r>
            <a:br>
              <a:rPr lang="fr-FR" dirty="0" smtClean="0"/>
            </a:br>
            <a:r>
              <a:rPr lang="fr-FR" dirty="0" smtClean="0"/>
              <a:t>un tiers y compris en langue anglaise </a:t>
            </a:r>
            <a:br>
              <a:rPr lang="fr-FR" dirty="0" smtClean="0"/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440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approche commune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0925" y="1384401"/>
            <a:ext cx="7556313" cy="3860435"/>
          </a:xfrm>
        </p:spPr>
        <p:txBody>
          <a:bodyPr/>
          <a:lstStyle/>
          <a:p>
            <a:r>
              <a:rPr lang="fr-FR" dirty="0" smtClean="0"/>
              <a:t>Relations étroites avec </a:t>
            </a:r>
            <a:r>
              <a:rPr lang="fr-FR" dirty="0" smtClean="0"/>
              <a:t>l’Éducation </a:t>
            </a:r>
            <a:r>
              <a:rPr lang="fr-FR" dirty="0" smtClean="0"/>
              <a:t>Nationale</a:t>
            </a:r>
          </a:p>
          <a:p>
            <a:pPr lvl="1"/>
            <a:r>
              <a:rPr lang="fr-FR" dirty="0" smtClean="0"/>
              <a:t>Filière CAP, Bac Pro et BTS</a:t>
            </a:r>
          </a:p>
          <a:p>
            <a:pPr lvl="1"/>
            <a:r>
              <a:rPr lang="fr-FR" dirty="0" smtClean="0"/>
              <a:t>Participation au Concours Général des Métiers</a:t>
            </a:r>
          </a:p>
          <a:p>
            <a:pPr lvl="1"/>
            <a:r>
              <a:rPr lang="fr-FR" dirty="0" smtClean="0"/>
              <a:t>Mise en place d’un site </a:t>
            </a:r>
            <a:r>
              <a:rPr lang="fr-FR" dirty="0" smtClean="0">
                <a:hlinkClick r:id="rId2"/>
              </a:rPr>
              <a:t>www.3MTPM.com</a:t>
            </a:r>
            <a:r>
              <a:rPr lang="fr-FR" dirty="0" smtClean="0"/>
              <a:t> ou </a:t>
            </a:r>
            <a:br>
              <a:rPr lang="fr-FR" dirty="0" smtClean="0"/>
            </a:br>
            <a:r>
              <a:rPr lang="fr-FR" dirty="0" smtClean="0">
                <a:hlinkClick r:id="rId3"/>
              </a:rPr>
              <a:t>www.metiersdelamaintenancedesmateriels-tp-manutention.com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Organisation des journées « bus découverte »</a:t>
            </a:r>
          </a:p>
          <a:p>
            <a:pPr marL="457200" lvl="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508731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Activité A4</a:t>
            </a:r>
            <a:br>
              <a:rPr lang="fr-FR" sz="3600" dirty="0" smtClean="0"/>
            </a:br>
            <a:r>
              <a:rPr lang="fr-FR" sz="3600" b="1" dirty="0">
                <a:solidFill>
                  <a:srgbClr val="F7901E"/>
                </a:solidFill>
              </a:rPr>
              <a:t>Participer au fonctionnement du service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40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4 : Participer au fonctionnement du service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3966370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Niveau d’autonomie et de responsabilité dans l’activité</a:t>
            </a:r>
          </a:p>
          <a:p>
            <a:pPr marL="457200" lvl="2" indent="0">
              <a:buNone/>
            </a:pPr>
            <a:endParaRPr lang="fr-FR" sz="2000" b="1" dirty="0" smtClean="0"/>
          </a:p>
          <a:p>
            <a:pPr marL="457200" lvl="2" indent="0">
              <a:buNone/>
            </a:pPr>
            <a:r>
              <a:rPr lang="fr-FR" sz="2000" b="1" dirty="0" smtClean="0"/>
              <a:t>Niveau </a:t>
            </a:r>
            <a:r>
              <a:rPr lang="fr-FR" sz="2000" b="1" dirty="0"/>
              <a:t>2 ■■□□ Participer à la </a:t>
            </a:r>
            <a:r>
              <a:rPr lang="fr-FR" sz="2000" b="1" dirty="0" smtClean="0"/>
              <a:t>réalisation</a:t>
            </a:r>
          </a:p>
          <a:p>
            <a:pPr marL="457200" lvl="2" indent="0">
              <a:buNone/>
            </a:pPr>
            <a:endParaRPr lang="fr-FR" sz="2000" b="1" dirty="0" smtClean="0"/>
          </a:p>
          <a:p>
            <a:r>
              <a:rPr lang="fr-FR" dirty="0"/>
              <a:t>M</a:t>
            </a:r>
            <a:r>
              <a:rPr lang="fr-FR" dirty="0" smtClean="0"/>
              <a:t>obilisation </a:t>
            </a:r>
            <a:r>
              <a:rPr lang="fr-FR" dirty="0"/>
              <a:t>de compétences permettant d’assurer une partie restreinte de l’activité au sein et avec l’aide d’une équipe, sous l’autorité d’un chef de projet. </a:t>
            </a:r>
            <a:endParaRPr lang="fr-FR" dirty="0" smtClean="0"/>
          </a:p>
          <a:p>
            <a:endParaRPr lang="fr-FR" sz="800" dirty="0"/>
          </a:p>
          <a:p>
            <a:pPr>
              <a:lnSpc>
                <a:spcPct val="50000"/>
              </a:lnSpc>
            </a:pPr>
            <a:r>
              <a:rPr lang="fr-FR" dirty="0"/>
              <a:t>Elle implique de s’informer et de communiquer avec les autres membres de l’équipe. </a:t>
            </a:r>
            <a:r>
              <a:rPr lang="fr-FR" sz="4800" b="1" dirty="0" smtClean="0"/>
              <a:t> </a:t>
            </a:r>
            <a:endParaRPr lang="fr-FR" sz="4800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41</a:t>
            </a:fld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4 : Participer au fonctionnement du service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A4-T1 : Contribuer à la politique HQSE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42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718"/>
            <a:ext cx="6053599" cy="4021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53599" y="2235219"/>
            <a:ext cx="30904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Respecter les différentes chartes et réglementations.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Connaissance et veille réglementaire</a:t>
            </a:r>
          </a:p>
          <a:p>
            <a:endParaRPr lang="fr-FR" sz="1400" dirty="0"/>
          </a:p>
          <a:p>
            <a:r>
              <a:rPr lang="fr-FR" sz="1400" dirty="0"/>
              <a:t>Proposer des améliorations dans les procédures en regard des chartes et règlementations. 	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Participer à des causeries HQSE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731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4 : Participer au fonctionnement du service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A4-T2 : Prendre en compte les aspects économiques, juridiques, et organisationnels de l’entreprise dans le déroulement des activités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43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3951"/>
            <a:ext cx="3639365" cy="36393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50906" y="2449236"/>
            <a:ext cx="52676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Intégrer les notions de calcul de coût pour la facturation client.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Rentabilité des devis / des contrats / Garanties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Intégrer les éléments de gestion en relation avec l’organisation de </a:t>
            </a:r>
            <a:r>
              <a:rPr lang="fr-FR" sz="1400" dirty="0" smtClean="0"/>
              <a:t>l’activité.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Planning interventions / délais </a:t>
            </a:r>
          </a:p>
          <a:p>
            <a:r>
              <a:rPr lang="fr-FR" sz="1400" dirty="0" smtClean="0"/>
              <a:t>Intégrer </a:t>
            </a:r>
            <a:r>
              <a:rPr lang="fr-FR" sz="1400" dirty="0"/>
              <a:t>son activité en cohérence avec les services de l’entreprise.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Relations avec le service commercial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Intégrer la dimension juridique (par exemple : responsabilité, contrats, garanties, contrats de maintenance, conditions générales de réparation, de vente, de location). 	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312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Activité 4 : Participer au fonctionnement du service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380071"/>
            <a:ext cx="7556313" cy="855148"/>
          </a:xfrm>
        </p:spPr>
        <p:txBody>
          <a:bodyPr>
            <a:noAutofit/>
          </a:bodyPr>
          <a:lstStyle/>
          <a:p>
            <a:pPr lvl="1"/>
            <a:r>
              <a:rPr lang="fr-FR" sz="2000" dirty="0" smtClean="0"/>
              <a:t>A4-T3 : Développer une expertise technique spécifique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96397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44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" y="1912776"/>
            <a:ext cx="3117360" cy="43035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75045" y="2024743"/>
            <a:ext cx="5495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Obtenir de nouvelles connaissances et compétences en fonction des besoins.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Développement personnel (environnement informatique, bases de données)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Dynamique de carrière (stages de formation)</a:t>
            </a:r>
          </a:p>
          <a:p>
            <a:endParaRPr lang="fr-FR" sz="1400" dirty="0"/>
          </a:p>
          <a:p>
            <a:r>
              <a:rPr lang="fr-FR" sz="1400" dirty="0"/>
              <a:t>Transmettre ses compétences et/ou son expérience. </a:t>
            </a:r>
            <a:endParaRPr lang="fr-FR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Utilisation des moyens de communication adaptés</a:t>
            </a:r>
            <a:endParaRPr lang="fr-FR" sz="1400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70C0"/>
                </a:solidFill>
              </a:rPr>
              <a:t>Tutorat des jeunes</a:t>
            </a:r>
            <a:endParaRPr lang="fr-FR" sz="1400" dirty="0">
              <a:solidFill>
                <a:srgbClr val="0070C0"/>
              </a:solidFill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574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11353" y="4675073"/>
            <a:ext cx="5658489" cy="1438648"/>
          </a:xfrm>
        </p:spPr>
        <p:txBody>
          <a:bodyPr>
            <a:noAutofit/>
          </a:bodyPr>
          <a:lstStyle/>
          <a:p>
            <a:r>
              <a:rPr lang="fr-FR" sz="4000" dirty="0" smtClean="0"/>
              <a:t>Merci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smtClean="0"/>
              <a:t>de votre attention</a:t>
            </a:r>
            <a:endParaRPr lang="fr-FR" sz="3200" dirty="0"/>
          </a:p>
        </p:txBody>
      </p:sp>
      <p:pic>
        <p:nvPicPr>
          <p:cNvPr id="14" name="Image 13" descr="Capture d’écran 2017-01-14 à 19.3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9" y="1766920"/>
            <a:ext cx="3931838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2"/>
          <p:cNvSpPr>
            <a:spLocks noGrp="1"/>
          </p:cNvSpPr>
          <p:nvPr>
            <p:ph type="subTitle" idx="1"/>
          </p:nvPr>
        </p:nvSpPr>
        <p:spPr>
          <a:xfrm>
            <a:off x="4518594" y="4695277"/>
            <a:ext cx="4348086" cy="905932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r-FR" sz="4000" dirty="0" smtClean="0">
                <a:solidFill>
                  <a:schemeClr val="accent5"/>
                </a:solidFill>
              </a:rPr>
              <a:t>PNF </a:t>
            </a:r>
            <a:r>
              <a:rPr lang="fr-FR" sz="4000" b="1" dirty="0" smtClean="0">
                <a:solidFill>
                  <a:schemeClr val="accent5"/>
                </a:solidFill>
              </a:rPr>
              <a:t>BTS MMCM</a:t>
            </a:r>
            <a:endParaRPr lang="fr-FR" sz="4000" b="1" dirty="0">
              <a:solidFill>
                <a:schemeClr val="accent5"/>
              </a:solidFill>
            </a:endParaRP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694417" y="1641648"/>
            <a:ext cx="3226422" cy="905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rgbClr val="074770"/>
              </a:buClr>
              <a:buSzPct val="75000"/>
              <a:buFontTx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FF66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FFC40B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07477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accent5"/>
                </a:solidFill>
              </a:rPr>
              <a:t>Des attentes </a:t>
            </a:r>
            <a:r>
              <a:rPr lang="fr-FR" sz="2800" dirty="0" smtClean="0">
                <a:solidFill>
                  <a:schemeClr val="accent5"/>
                </a:solidFill>
              </a:rPr>
              <a:t>        de </a:t>
            </a:r>
            <a:r>
              <a:rPr lang="fr-FR" sz="2800" dirty="0">
                <a:solidFill>
                  <a:schemeClr val="accent5"/>
                </a:solidFill>
              </a:rPr>
              <a:t>la </a:t>
            </a:r>
            <a:r>
              <a:rPr lang="fr-FR" sz="2800" dirty="0" smtClean="0">
                <a:solidFill>
                  <a:schemeClr val="accent5"/>
                </a:solidFill>
              </a:rPr>
              <a:t>profession… </a:t>
            </a:r>
            <a:r>
              <a:rPr lang="fr-FR" sz="2800" dirty="0">
                <a:solidFill>
                  <a:schemeClr val="accent5"/>
                </a:solidFill>
              </a:rPr>
              <a:t>au </a:t>
            </a:r>
            <a:r>
              <a:rPr lang="fr-FR" sz="2800" dirty="0" smtClean="0">
                <a:solidFill>
                  <a:schemeClr val="accent5"/>
                </a:solidFill>
              </a:rPr>
              <a:t>Référentiel d’Activités Professionnelles</a:t>
            </a:r>
            <a:endParaRPr lang="fr-FR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01-14 à 19.4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3" y="629179"/>
            <a:ext cx="1449746" cy="1437407"/>
          </a:xfrm>
          <a:prstGeom prst="rect">
            <a:avLst/>
          </a:prstGeom>
        </p:spPr>
      </p:pic>
      <p:pic>
        <p:nvPicPr>
          <p:cNvPr id="5" name="Image 4" descr="Capture d’écran 2017-01-14 à 21.3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413" y="629179"/>
            <a:ext cx="1456074" cy="1437407"/>
          </a:xfrm>
          <a:prstGeom prst="rect">
            <a:avLst/>
          </a:prstGeom>
        </p:spPr>
      </p:pic>
      <p:pic>
        <p:nvPicPr>
          <p:cNvPr id="6" name="Image 5" descr="Capture d’écran 2017-01-14 à 19.41.0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0" y="620183"/>
            <a:ext cx="1441450" cy="1446403"/>
          </a:xfrm>
          <a:prstGeom prst="rect">
            <a:avLst/>
          </a:prstGeom>
        </p:spPr>
      </p:pic>
      <p:pic>
        <p:nvPicPr>
          <p:cNvPr id="7" name="Image 6" descr="Capture d’écran 2017-01-14 à 21.39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48" y="620183"/>
            <a:ext cx="1462406" cy="14374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32530" y="2740049"/>
            <a:ext cx="6645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5"/>
                </a:solidFill>
              </a:rPr>
              <a:t>Des attentes de la profession… </a:t>
            </a:r>
          </a:p>
          <a:p>
            <a:r>
              <a:rPr lang="fr-FR" sz="2400" dirty="0" smtClean="0">
                <a:solidFill>
                  <a:schemeClr val="accent5"/>
                </a:solidFill>
              </a:rPr>
              <a:t>au Référentiel des Activités Professionnelles</a:t>
            </a:r>
          </a:p>
          <a:p>
            <a:endParaRPr lang="fr-FR" sz="2400" dirty="0">
              <a:solidFill>
                <a:schemeClr val="accent5"/>
              </a:solidFill>
            </a:endParaRPr>
          </a:p>
          <a:p>
            <a:pPr marL="285750" indent="-285750">
              <a:buClr>
                <a:srgbClr val="FFC40B"/>
              </a:buClr>
              <a:buFont typeface="Lucida Grande"/>
              <a:buChar char="■"/>
            </a:pPr>
            <a:r>
              <a:rPr lang="fr-FR" dirty="0" smtClean="0">
                <a:solidFill>
                  <a:srgbClr val="FFC40B"/>
                </a:solidFill>
              </a:rPr>
              <a:t>Pourquoi cette initiative de la profession ?</a:t>
            </a:r>
            <a:endParaRPr lang="fr-FR" dirty="0">
              <a:solidFill>
                <a:srgbClr val="FFC40B"/>
              </a:solidFill>
            </a:endParaRPr>
          </a:p>
          <a:p>
            <a:pPr marL="285750" indent="-285750">
              <a:buClr>
                <a:srgbClr val="FFC40B"/>
              </a:buClr>
              <a:buFont typeface="Lucida Grande"/>
              <a:buChar char="■"/>
            </a:pPr>
            <a:r>
              <a:rPr lang="fr-FR" dirty="0" smtClean="0">
                <a:solidFill>
                  <a:srgbClr val="FFC40B"/>
                </a:solidFill>
              </a:rPr>
              <a:t>Comment avons-nous travaillé ?</a:t>
            </a:r>
            <a:endParaRPr lang="fr-FR" dirty="0">
              <a:solidFill>
                <a:srgbClr val="FFC40B"/>
              </a:solidFill>
            </a:endParaRPr>
          </a:p>
          <a:p>
            <a:pPr marL="285750" indent="-285750">
              <a:buClr>
                <a:srgbClr val="FFC40B"/>
              </a:buClr>
              <a:buFont typeface="Lucida Grande"/>
              <a:buChar char="■"/>
            </a:pPr>
            <a:r>
              <a:rPr lang="fr-FR" dirty="0" smtClean="0">
                <a:solidFill>
                  <a:srgbClr val="FFC40B"/>
                </a:solidFill>
              </a:rPr>
              <a:t>D’un RAP à un autre…</a:t>
            </a:r>
            <a:endParaRPr lang="fr-FR" dirty="0">
              <a:solidFill>
                <a:srgbClr val="FFC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907" y="2829848"/>
            <a:ext cx="6191157" cy="833718"/>
          </a:xfrm>
        </p:spPr>
        <p:txBody>
          <a:bodyPr>
            <a:noAutofit/>
          </a:bodyPr>
          <a:lstStyle/>
          <a:p>
            <a:r>
              <a:rPr lang="fr-FR" sz="3600" dirty="0" smtClean="0"/>
              <a:t>Pourquoi cette initiative</a:t>
            </a:r>
            <a:br>
              <a:rPr lang="fr-FR" sz="3600" dirty="0" smtClean="0"/>
            </a:br>
            <a:r>
              <a:rPr lang="fr-FR" sz="3600" dirty="0" smtClean="0"/>
              <a:t>de la profession ?</a:t>
            </a:r>
            <a:endParaRPr lang="fr-FR" sz="3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64554" y="63822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C40B"/>
                </a:solidFill>
              </a:defRPr>
            </a:lvl1pPr>
          </a:lstStyle>
          <a:p>
            <a:fld id="{DAA8D581-0BE4-FA49-8057-B45DF45AA853}" type="slidenum">
              <a:rPr lang="en-US" smtClean="0">
                <a:solidFill>
                  <a:srgbClr val="FF6600"/>
                </a:solidFill>
              </a:rPr>
              <a:pPr/>
              <a:t>7</a:t>
            </a:fld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3" name="Image 2" descr="Capture d’écran 2017-01-14 à 19.38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998" y="2592666"/>
            <a:ext cx="1701800" cy="1611037"/>
          </a:xfrm>
          <a:prstGeom prst="rect">
            <a:avLst/>
          </a:prstGeom>
        </p:spPr>
      </p:pic>
      <p:pic>
        <p:nvPicPr>
          <p:cNvPr id="4" name="Image 3" descr="Capture d’écran 2017-01-14 à 19.39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721" y="514533"/>
            <a:ext cx="1742010" cy="15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Arguments "de contexte"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1862" y="1171253"/>
            <a:ext cx="7556313" cy="3711026"/>
          </a:xfrm>
        </p:spPr>
        <p:txBody>
          <a:bodyPr>
            <a:noAutofit/>
          </a:bodyPr>
          <a:lstStyle/>
          <a:p>
            <a:endParaRPr lang="fr-FR" sz="900" dirty="0" smtClean="0"/>
          </a:p>
          <a:p>
            <a:r>
              <a:rPr lang="fr-FR" dirty="0" smtClean="0"/>
              <a:t>Passage au BAC PRO 3 ans</a:t>
            </a:r>
          </a:p>
          <a:p>
            <a:endParaRPr lang="fr-FR" dirty="0" smtClean="0"/>
          </a:p>
          <a:p>
            <a:r>
              <a:rPr lang="fr-FR" dirty="0" smtClean="0"/>
              <a:t>Rénovation de l’ensemble de nos diplômes / continuité</a:t>
            </a:r>
          </a:p>
          <a:p>
            <a:endParaRPr lang="fr-FR" dirty="0" smtClean="0"/>
          </a:p>
          <a:p>
            <a:r>
              <a:rPr lang="fr-FR" dirty="0" smtClean="0"/>
              <a:t>Réforme du BAC STI / STI 2D</a:t>
            </a:r>
          </a:p>
          <a:p>
            <a:endParaRPr lang="fr-FR" dirty="0" smtClean="0"/>
          </a:p>
          <a:p>
            <a:r>
              <a:rPr lang="fr-FR" dirty="0" smtClean="0"/>
              <a:t>Apparition des licences professionnelles</a:t>
            </a:r>
          </a:p>
        </p:txBody>
      </p:sp>
    </p:spTree>
    <p:extLst>
      <p:ext uri="{BB962C8B-B14F-4D97-AF65-F5344CB8AC3E}">
        <p14:creationId xmlns:p14="http://schemas.microsoft.com/office/powerpoint/2010/main" val="8237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Arguments </a:t>
            </a:r>
            <a:r>
              <a:rPr lang="fr-FR" dirty="0" smtClean="0"/>
              <a:t>"professionnels"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1862" y="1171253"/>
            <a:ext cx="7805618" cy="3711026"/>
          </a:xfrm>
        </p:spPr>
        <p:txBody>
          <a:bodyPr>
            <a:noAutofit/>
          </a:bodyPr>
          <a:lstStyle/>
          <a:p>
            <a:r>
              <a:rPr lang="fr-FR" dirty="0" smtClean="0"/>
              <a:t>Plus en adéquation avec besoins et attentes des professionnels</a:t>
            </a:r>
          </a:p>
          <a:p>
            <a:r>
              <a:rPr lang="fr-FR" dirty="0" smtClean="0"/>
              <a:t>Nombreuses évolutions depuis 15 ans :</a:t>
            </a:r>
          </a:p>
          <a:p>
            <a:pPr lvl="1"/>
            <a:r>
              <a:rPr lang="fr-FR" dirty="0" smtClean="0"/>
              <a:t>sur le plan technologique</a:t>
            </a:r>
          </a:p>
          <a:p>
            <a:pPr lvl="2"/>
            <a:r>
              <a:rPr lang="fr-FR" sz="1600" dirty="0" smtClean="0"/>
              <a:t>électronique embarquée, outils diagnostic informatisés</a:t>
            </a:r>
          </a:p>
          <a:p>
            <a:pPr lvl="2"/>
            <a:r>
              <a:rPr lang="fr-FR" sz="1600" dirty="0" smtClean="0"/>
              <a:t>motorisation </a:t>
            </a:r>
            <a:r>
              <a:rPr lang="fr-FR" sz="1600" dirty="0" err="1" smtClean="0"/>
              <a:t>common</a:t>
            </a:r>
            <a:r>
              <a:rPr lang="fr-FR" sz="1600" dirty="0" smtClean="0"/>
              <a:t> rail, TIER 3B, TIER 4…</a:t>
            </a:r>
          </a:p>
          <a:p>
            <a:pPr lvl="2"/>
            <a:r>
              <a:rPr lang="fr-FR" sz="1600" dirty="0" smtClean="0"/>
              <a:t>radio guidage, radio commande, GPS, suivi des engins par satellite</a:t>
            </a:r>
          </a:p>
          <a:p>
            <a:pPr lvl="2"/>
            <a:r>
              <a:rPr lang="fr-FR" sz="1600" dirty="0" smtClean="0"/>
              <a:t>machines hybrides</a:t>
            </a:r>
          </a:p>
          <a:p>
            <a:pPr lvl="1"/>
            <a:r>
              <a:rPr lang="fr-FR" dirty="0" smtClean="0"/>
              <a:t>dans les conditions d’exercice du métier de technicien supérieur</a:t>
            </a:r>
          </a:p>
          <a:p>
            <a:pPr lvl="2"/>
            <a:r>
              <a:rPr lang="fr-FR" sz="1600" dirty="0" smtClean="0"/>
              <a:t>développement durable et RSE</a:t>
            </a:r>
          </a:p>
          <a:p>
            <a:pPr lvl="2"/>
            <a:r>
              <a:rPr lang="fr-FR" sz="1600" dirty="0"/>
              <a:t>p</a:t>
            </a:r>
            <a:r>
              <a:rPr lang="fr-FR" sz="1600" dirty="0" smtClean="0"/>
              <a:t>rise en compte des aspects clients</a:t>
            </a:r>
            <a:endParaRPr lang="fr-FR" dirty="0" smtClean="0"/>
          </a:p>
          <a:p>
            <a:pPr lvl="3"/>
            <a:r>
              <a:rPr lang="fr-FR" sz="1400" dirty="0"/>
              <a:t>s</a:t>
            </a:r>
            <a:r>
              <a:rPr lang="fr-FR" sz="1400" dirty="0" smtClean="0"/>
              <a:t>écurité </a:t>
            </a:r>
          </a:p>
          <a:p>
            <a:pPr lvl="3"/>
            <a:r>
              <a:rPr lang="fr-FR" sz="1400" dirty="0" smtClean="0"/>
              <a:t>environnement</a:t>
            </a:r>
          </a:p>
          <a:p>
            <a:pPr lvl="3"/>
            <a:r>
              <a:rPr lang="fr-FR" sz="1400" dirty="0" smtClean="0"/>
              <a:t>ergonomie et communication</a:t>
            </a:r>
            <a:endParaRPr lang="fr-FR" dirty="0" smtClean="0"/>
          </a:p>
          <a:p>
            <a:pPr lvl="2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064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Avantage.thmx</Template>
  <TotalTime>121</TotalTime>
  <Words>2369</Words>
  <Application>Microsoft Office PowerPoint</Application>
  <PresentationFormat>Affichage à l'écran (4:3)</PresentationFormat>
  <Paragraphs>388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Arial</vt:lpstr>
      <vt:lpstr>Calibri</vt:lpstr>
      <vt:lpstr>Lucida Grande</vt:lpstr>
      <vt:lpstr>Rockwell</vt:lpstr>
      <vt:lpstr>Wingdings</vt:lpstr>
      <vt:lpstr>Avantage</vt:lpstr>
      <vt:lpstr>Présentation PowerPoint</vt:lpstr>
      <vt:lpstr>Présentation PowerPoint</vt:lpstr>
      <vt:lpstr>Présentation PowerPoint</vt:lpstr>
      <vt:lpstr>Une approche commune</vt:lpstr>
      <vt:lpstr>Présentation PowerPoint</vt:lpstr>
      <vt:lpstr>Présentation PowerPoint</vt:lpstr>
      <vt:lpstr>Pourquoi cette initiative de la profession ?</vt:lpstr>
      <vt:lpstr>Arguments "de contexte"</vt:lpstr>
      <vt:lpstr>Arguments "professionnels"</vt:lpstr>
      <vt:lpstr>Les orientations de la rénovation…</vt:lpstr>
      <vt:lpstr>Comment  avons-nous travaillé ?</vt:lpstr>
      <vt:lpstr>En amont…</vt:lpstr>
      <vt:lpstr>Puis…</vt:lpstr>
      <vt:lpstr>Jusqu’à…</vt:lpstr>
      <vt:lpstr>D’un RAP à un autre…</vt:lpstr>
      <vt:lpstr>BTS MMCM 2017 / MAVETPM 1999      </vt:lpstr>
      <vt:lpstr>BTS MMCM / CAP - BAC PRO 2016 </vt:lpstr>
      <vt:lpstr>Synthèse du RAP BTS MMCM</vt:lpstr>
      <vt:lpstr>Activité A1 Effectuer un diagnostic</vt:lpstr>
      <vt:lpstr>Activité 1 : Effectuer un diagnostic </vt:lpstr>
      <vt:lpstr>Activité 1 : Effectuer un diagnostic </vt:lpstr>
      <vt:lpstr>Activité 1 : Effectuer un diagnostic </vt:lpstr>
      <vt:lpstr>Activité 1 : Effectuer un diagnostic </vt:lpstr>
      <vt:lpstr>Activité 1 : Effectuer un diagnostic </vt:lpstr>
      <vt:lpstr>Activité 1 : Effectuer un diagnostic </vt:lpstr>
      <vt:lpstr>Activité 1 : Effectuer un diagnostic </vt:lpstr>
      <vt:lpstr>Activité 1 : Effectuer un diagnostic </vt:lpstr>
      <vt:lpstr>Activité A2 Conduire une intervention</vt:lpstr>
      <vt:lpstr>Activité 2 : Conduire une intervention </vt:lpstr>
      <vt:lpstr>Activité 2 : Conduire une intervention </vt:lpstr>
      <vt:lpstr>Activité 2 : Conduire une intervention </vt:lpstr>
      <vt:lpstr>Activité 2 : Conduire une intervention </vt:lpstr>
      <vt:lpstr>Activité 2 : Conduire une intervention </vt:lpstr>
      <vt:lpstr>Activité 2 : Conduire une intervention </vt:lpstr>
      <vt:lpstr>Activité A3 Assurer la relation avec  un tiers y compris en langue anglaise</vt:lpstr>
      <vt:lpstr>Activité 3 : Assurer la relation avec un tiers y compris en langue anglaise  </vt:lpstr>
      <vt:lpstr>Activité 3 : Assurer la relation avec  un tiers y compris en langue anglaise  </vt:lpstr>
      <vt:lpstr>Activité 3 : Assurer la relation avec  un tiers y compris en langue anglaise  </vt:lpstr>
      <vt:lpstr>Présentation PowerPoint</vt:lpstr>
      <vt:lpstr>Activité A4 Participer au fonctionnement du service</vt:lpstr>
      <vt:lpstr>Activité 4 : Participer au fonctionnement du service </vt:lpstr>
      <vt:lpstr>Activité 4 : Participer au fonctionnement du service </vt:lpstr>
      <vt:lpstr>Activité 4 : Participer au fonctionnement du service </vt:lpstr>
      <vt:lpstr>Activité 4 : Participer au fonctionnement du service </vt:lpstr>
      <vt:lpstr>Merci de votre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</dc:creator>
  <cp:lastModifiedBy>Jean-Luc Massey</cp:lastModifiedBy>
  <cp:revision>531</cp:revision>
  <cp:lastPrinted>2016-12-12T15:39:05Z</cp:lastPrinted>
  <dcterms:created xsi:type="dcterms:W3CDTF">2016-11-23T17:04:32Z</dcterms:created>
  <dcterms:modified xsi:type="dcterms:W3CDTF">2017-03-22T06:27:17Z</dcterms:modified>
</cp:coreProperties>
</file>