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89" r:id="rId4"/>
    <p:sldId id="290" r:id="rId5"/>
    <p:sldId id="282" r:id="rId6"/>
    <p:sldId id="285" r:id="rId7"/>
    <p:sldId id="288" r:id="rId8"/>
    <p:sldId id="287" r:id="rId9"/>
    <p:sldId id="286" r:id="rId10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0D8E8"/>
    <a:srgbClr val="003300"/>
    <a:srgbClr val="8A0000"/>
    <a:srgbClr val="F68222"/>
    <a:srgbClr val="FFFF99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C8D03-5129-481D-B0AA-30DF1E62321A}" type="datetimeFigureOut">
              <a:rPr lang="fr-FR" smtClean="0"/>
              <a:t>24/01/2017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FF21B-4E51-43ED-B633-8C6C6138F3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547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FF21B-4E51-43ED-B633-8C6C6138F3E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67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1B4C6-C012-47DF-86E9-92FD9ED79C23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07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75BF-5851-42FC-88AA-3CEE2F97F528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26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F1B3-FF62-4925-8465-435CC082B1A6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01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E6D5-0998-4364-BD52-39D60C1C4259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77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FAC0-1B97-4D1A-BB2C-F29D800FF698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94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35142-258F-406F-B4CE-CDB7C8772E33}" type="datetime1">
              <a:rPr lang="fr-FR" smtClean="0"/>
              <a:t>24/01/2017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98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FD555-B062-4BCB-8279-CC4681D380E9}" type="datetime1">
              <a:rPr lang="fr-FR" smtClean="0"/>
              <a:t>24/01/2017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87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4EC7-BBC0-4CE7-B6E3-41376CFC4FD6}" type="datetime1">
              <a:rPr lang="fr-FR" smtClean="0"/>
              <a:t>24/01/2017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05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7484-9889-4B48-AE55-000598594676}" type="datetime1">
              <a:rPr lang="fr-FR" smtClean="0"/>
              <a:t>24/01/2017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392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52E8-D6E9-458A-8E2C-3A48965F9B28}" type="datetime1">
              <a:rPr lang="fr-FR" smtClean="0"/>
              <a:t>24/01/2017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25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1C7D-128A-407A-B646-BF3A23993D13}" type="datetime1">
              <a:rPr lang="fr-FR" smtClean="0"/>
              <a:t>24/01/2017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09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DAE48-988F-4AA4-975C-1FE58DF3E5C6}" type="datetime1">
              <a:rPr lang="fr-FR" smtClean="0"/>
              <a:t>24/01/2017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BTS MGMN – 22 juin 2016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F3EA4-D697-44D3-BD5C-A81D5794D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26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11560" y="2646602"/>
            <a:ext cx="7923656" cy="121444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2800" b="1" dirty="0" smtClean="0"/>
              <a:t>BTS Métiers du Géomètre </a:t>
            </a:r>
            <a:r>
              <a:rPr lang="fr-FR" sz="2800" b="1" dirty="0" smtClean="0"/>
              <a:t/>
            </a:r>
            <a:br>
              <a:rPr lang="fr-FR" sz="2800" b="1" dirty="0" smtClean="0"/>
            </a:br>
            <a:r>
              <a:rPr lang="fr-FR" sz="2800" b="1" dirty="0" smtClean="0"/>
              <a:t>et </a:t>
            </a:r>
            <a:r>
              <a:rPr lang="fr-FR" sz="2800" b="1" dirty="0" smtClean="0"/>
              <a:t>de la Modélisation Numérique</a:t>
            </a:r>
            <a:endParaRPr lang="fr-FR" sz="2800" b="1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11560" y="4437112"/>
            <a:ext cx="78516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</a:pPr>
            <a:r>
              <a:rPr lang="fr-FR" sz="2400" b="1" dirty="0" smtClean="0">
                <a:solidFill>
                  <a:srgbClr val="002060"/>
                </a:solidFill>
              </a:rPr>
              <a:t>Exemple de progression pédagogique</a:t>
            </a:r>
          </a:p>
          <a:p>
            <a:pPr>
              <a:spcBef>
                <a:spcPts val="120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Outils d’aide à l’évaluation</a:t>
            </a:r>
            <a:endParaRPr lang="fr-FR" sz="2400" b="1" dirty="0">
              <a:solidFill>
                <a:srgbClr val="C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059832" y="669921"/>
            <a:ext cx="5475384" cy="4548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1600" b="1" i="1" dirty="0" smtClean="0"/>
              <a:t>25 Janvier 2017, Paris</a:t>
            </a:r>
            <a:endParaRPr lang="fr-FR" sz="1600" b="1" i="1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1</a:t>
            </a:fld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1185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33" y="1700808"/>
            <a:ext cx="2851522" cy="47068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3525565" y="1400597"/>
            <a:ext cx="500687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400" b="1" i="1" dirty="0">
                <a:cs typeface="Arial" pitchFamily="34" charset="0"/>
              </a:rPr>
              <a:t>D</a:t>
            </a:r>
            <a:r>
              <a:rPr lang="fr-FR" sz="1400" b="1" i="1" dirty="0" smtClean="0">
                <a:cs typeface="Arial" pitchFamily="34" charset="0"/>
              </a:rPr>
              <a:t>es </a:t>
            </a:r>
            <a:r>
              <a:rPr lang="fr-FR" sz="1400" b="1" i="1" dirty="0" smtClean="0">
                <a:cs typeface="Arial" pitchFamily="34" charset="0"/>
              </a:rPr>
              <a:t>épreuves professionnelles </a:t>
            </a:r>
            <a:r>
              <a:rPr lang="fr-FR" sz="1400" b="1" i="1" dirty="0" smtClean="0">
                <a:cs typeface="Arial" pitchFamily="34" charset="0"/>
              </a:rPr>
              <a:t>en </a:t>
            </a:r>
            <a:r>
              <a:rPr lang="fr-FR" sz="1400" b="1" i="1" dirty="0" smtClean="0">
                <a:cs typeface="Arial" pitchFamily="34" charset="0"/>
              </a:rPr>
              <a:t>lien direct avec les quatre champs d’activités </a:t>
            </a:r>
            <a:r>
              <a:rPr lang="fr-FR" sz="1400" b="1" i="1" dirty="0" smtClean="0">
                <a:cs typeface="Arial" pitchFamily="34" charset="0"/>
              </a:rPr>
              <a:t>définissant 26 tâches professionnelles.</a:t>
            </a:r>
            <a:endParaRPr lang="fr-FR" sz="1400" b="1" i="1" dirty="0"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25564" y="2122587"/>
            <a:ext cx="5006875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cs typeface="Arial" pitchFamily="34" charset="0"/>
              </a:rPr>
              <a:t>U4 : ETUDE D’UNE SITUATION PROFESSIONNELLE</a:t>
            </a:r>
          </a:p>
          <a:p>
            <a:r>
              <a:rPr lang="fr-FR" sz="1400" dirty="0" smtClean="0">
                <a:cs typeface="Arial" pitchFamily="34" charset="0"/>
              </a:rPr>
              <a:t>Analyse préparatoire, définition et organisation d’une mission</a:t>
            </a:r>
          </a:p>
          <a:p>
            <a:pPr algn="ctr"/>
            <a:r>
              <a:rPr lang="fr-FR" sz="1400" dirty="0" smtClean="0">
                <a:cs typeface="Arial" pitchFamily="34" charset="0"/>
              </a:rPr>
              <a:t>EPREUVE PONCTUELLE ECRITE</a:t>
            </a:r>
            <a:endParaRPr lang="fr-FR" sz="1400" dirty="0"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25564" y="3138686"/>
            <a:ext cx="5006875" cy="7386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cs typeface="Arial" pitchFamily="34" charset="0"/>
              </a:rPr>
              <a:t>U5 : ACQUISITION ET TRAITEMENT DE DONNEES</a:t>
            </a:r>
          </a:p>
          <a:p>
            <a:r>
              <a:rPr lang="fr-FR" sz="1400" dirty="0" smtClean="0">
                <a:cs typeface="Arial" pitchFamily="34" charset="0"/>
              </a:rPr>
              <a:t>Mise en œuvre des matériels, contrôle et gestion des données</a:t>
            </a:r>
          </a:p>
          <a:p>
            <a:pPr algn="ctr"/>
            <a:r>
              <a:rPr lang="fr-FR" sz="1400" dirty="0" smtClean="0">
                <a:cs typeface="Arial" pitchFamily="34" charset="0"/>
              </a:rPr>
              <a:t>EPREUVE EN CCF (deux situations d’évaluation)</a:t>
            </a:r>
            <a:endParaRPr lang="fr-FR" sz="1400" dirty="0"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25565" y="4221088"/>
            <a:ext cx="5006876" cy="95410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cs typeface="Arial" pitchFamily="34" charset="0"/>
              </a:rPr>
              <a:t>U61 : PROJET PROFESSIONNEL</a:t>
            </a:r>
          </a:p>
          <a:p>
            <a:r>
              <a:rPr lang="fr-FR" sz="1400" dirty="0" smtClean="0">
                <a:cs typeface="Arial" pitchFamily="34" charset="0"/>
              </a:rPr>
              <a:t>Exploitation numérique 2D/3D des données, projet d’aménagement</a:t>
            </a:r>
          </a:p>
          <a:p>
            <a:pPr algn="ctr"/>
            <a:r>
              <a:rPr lang="fr-FR" sz="1400" dirty="0" smtClean="0">
                <a:cs typeface="Arial" pitchFamily="34" charset="0"/>
              </a:rPr>
              <a:t>EPREUVE PONCTUELLE ORALE</a:t>
            </a:r>
            <a:endParaRPr lang="fr-FR" sz="1400" dirty="0"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25565" y="5577084"/>
            <a:ext cx="5006874" cy="5232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cs typeface="Arial" pitchFamily="34" charset="0"/>
              </a:rPr>
              <a:t>U62 : COMPTE RENDU D’ACTIVITES EN MILIEU PROFESSIONNEL</a:t>
            </a:r>
          </a:p>
          <a:p>
            <a:pPr algn="ctr"/>
            <a:r>
              <a:rPr lang="fr-FR" sz="1400" dirty="0" smtClean="0">
                <a:cs typeface="Arial" pitchFamily="34" charset="0"/>
              </a:rPr>
              <a:t>EPREUVE PONCTUELLE ORALE</a:t>
            </a:r>
            <a:endParaRPr lang="fr-FR" sz="1400" dirty="0">
              <a:cs typeface="Arial" pitchFamily="34" charset="0"/>
            </a:endParaRPr>
          </a:p>
        </p:txBody>
      </p:sp>
      <p:sp>
        <p:nvSpPr>
          <p:cNvPr id="27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2</a:t>
            </a:fld>
            <a:endParaRPr lang="fr-FR" i="1" dirty="0"/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Progression pédagogique</a:t>
            </a:r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9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Progression pédagogique</a:t>
            </a:r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3</a:t>
            </a:fld>
            <a:endParaRPr lang="fr-FR" i="1" dirty="0"/>
          </a:p>
        </p:txBody>
      </p:sp>
      <p:sp>
        <p:nvSpPr>
          <p:cNvPr id="20" name="Rectangle 19"/>
          <p:cNvSpPr/>
          <p:nvPr/>
        </p:nvSpPr>
        <p:spPr>
          <a:xfrm>
            <a:off x="735225" y="1412776"/>
            <a:ext cx="3240359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16 compétences </a:t>
            </a:r>
            <a:endParaRPr lang="fr-FR" sz="1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39 compétences </a:t>
            </a:r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détaillées </a:t>
            </a:r>
            <a:endParaRPr lang="fr-FR" sz="1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027554"/>
              </p:ext>
            </p:extLst>
          </p:nvPr>
        </p:nvGraphicFramePr>
        <p:xfrm>
          <a:off x="4890481" y="1587624"/>
          <a:ext cx="3603435" cy="2057400"/>
        </p:xfrm>
        <a:graphic>
          <a:graphicData uri="http://schemas.openxmlformats.org/drawingml/2006/table">
            <a:tbl>
              <a:tblPr/>
              <a:tblGrid>
                <a:gridCol w="323529"/>
                <a:gridCol w="3279906"/>
              </a:tblGrid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Géo-référencer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Etablir un croquis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Réaliser le traitement numérique des données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Contrôler des calculs, des mesures, une implantation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Concevoir et dimensionner un projet d’aménagement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Etablir et exploiter des modèles numériques paramétrables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Etablir des documents professionnels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Suivre les étapes d'un dossier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Communiquer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54" y="4125082"/>
            <a:ext cx="7932074" cy="219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988352"/>
              </p:ext>
            </p:extLst>
          </p:nvPr>
        </p:nvGraphicFramePr>
        <p:xfrm>
          <a:off x="610654" y="1997551"/>
          <a:ext cx="3673313" cy="1640205"/>
        </p:xfrm>
        <a:graphic>
          <a:graphicData uri="http://schemas.openxmlformats.org/drawingml/2006/table">
            <a:tbl>
              <a:tblPr/>
              <a:tblGrid>
                <a:gridCol w="329803"/>
                <a:gridCol w="3343510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Préparer la mission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Analyser des documents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Déterminer les coûts d'une opération aux différentes phases de son avancement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Appliquer les mesures de prévention des risques à la mission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Contrôler un appareil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Mettre en œuvre des moyens d’acquisition de données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Choisir des points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21" name="Flèche droite 20"/>
          <p:cNvSpPr/>
          <p:nvPr/>
        </p:nvSpPr>
        <p:spPr>
          <a:xfrm rot="3351375">
            <a:off x="2013931" y="3700564"/>
            <a:ext cx="506464" cy="213832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585392" y="3782297"/>
            <a:ext cx="568518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4 groupes de compétences : U4, U5, U61, U62</a:t>
            </a:r>
            <a:endParaRPr lang="fr-FR" sz="1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25" name="Flèche droite 24"/>
          <p:cNvSpPr/>
          <p:nvPr/>
        </p:nvSpPr>
        <p:spPr>
          <a:xfrm rot="7681015">
            <a:off x="6380419" y="3685055"/>
            <a:ext cx="506464" cy="213832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0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4572000" y="1966526"/>
            <a:ext cx="432048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  <a:sym typeface="Wingdings" panose="05000000000000000000" pitchFamily="2" charset="2"/>
              </a:rPr>
              <a:t>4 </a:t>
            </a:r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ENSEIGNEMENTS PROFESSIONNELS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403" y="2826385"/>
            <a:ext cx="2882179" cy="254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691819" y="2254558"/>
            <a:ext cx="197106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18,5h/semaine</a:t>
            </a:r>
          </a:p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(8 + 0 + 10,5)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79512" y="1966526"/>
            <a:ext cx="432048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70C0"/>
                </a:solidFill>
                <a:cs typeface="Arial" pitchFamily="34" charset="0"/>
                <a:sym typeface="Wingdings" panose="05000000000000000000" pitchFamily="2" charset="2"/>
              </a:rPr>
              <a:t>4 </a:t>
            </a:r>
            <a:r>
              <a:rPr lang="fr-FR" sz="1600" b="1" dirty="0" smtClean="0">
                <a:solidFill>
                  <a:srgbClr val="0070C0"/>
                </a:solidFill>
                <a:cs typeface="Arial" pitchFamily="34" charset="0"/>
              </a:rPr>
              <a:t>GROUPES </a:t>
            </a:r>
            <a:r>
              <a:rPr lang="fr-FR" sz="1600" b="1" dirty="0" smtClean="0">
                <a:solidFill>
                  <a:srgbClr val="0070C0"/>
                </a:solidFill>
                <a:cs typeface="Arial" pitchFamily="34" charset="0"/>
              </a:rPr>
              <a:t>DE COMPETENCES 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52" y="2817216"/>
            <a:ext cx="2982000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849952" y="2232441"/>
            <a:ext cx="298200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70C0"/>
                </a:solidFill>
                <a:cs typeface="Arial" pitchFamily="34" charset="0"/>
              </a:rPr>
              <a:t>SOCLES DE L’ORGANISATION PEDAGOGIQUE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65876" y="2839332"/>
            <a:ext cx="2966076" cy="2520000"/>
          </a:xfrm>
          <a:prstGeom prst="rect">
            <a:avLst/>
          </a:prstGeom>
          <a:solidFill>
            <a:srgbClr val="0070C0">
              <a:alpha val="5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5289760" y="2841268"/>
            <a:ext cx="2838822" cy="2518064"/>
          </a:xfrm>
          <a:prstGeom prst="rect">
            <a:avLst/>
          </a:prstGeom>
          <a:solidFill>
            <a:srgbClr val="C00000">
              <a:alpha val="4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lèche droite 2"/>
          <p:cNvSpPr/>
          <p:nvPr/>
        </p:nvSpPr>
        <p:spPr>
          <a:xfrm>
            <a:off x="4211960" y="3149940"/>
            <a:ext cx="576064" cy="216024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 droite 24"/>
          <p:cNvSpPr/>
          <p:nvPr/>
        </p:nvSpPr>
        <p:spPr>
          <a:xfrm>
            <a:off x="4211960" y="3745240"/>
            <a:ext cx="576064" cy="216024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>
            <a:off x="4227509" y="4321304"/>
            <a:ext cx="576064" cy="216024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droite 26"/>
          <p:cNvSpPr/>
          <p:nvPr/>
        </p:nvSpPr>
        <p:spPr>
          <a:xfrm>
            <a:off x="4231849" y="4897368"/>
            <a:ext cx="576064" cy="216024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droite 27"/>
          <p:cNvSpPr/>
          <p:nvPr/>
        </p:nvSpPr>
        <p:spPr>
          <a:xfrm>
            <a:off x="4211960" y="2017048"/>
            <a:ext cx="576064" cy="216024"/>
          </a:xfrm>
          <a:prstGeom prst="rightArrow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4</a:t>
            </a:fld>
            <a:endParaRPr lang="fr-FR" i="1" dirty="0"/>
          </a:p>
        </p:txBody>
      </p:sp>
      <p:sp>
        <p:nvSpPr>
          <p:cNvPr id="35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Progression pédagogique</a:t>
            </a:r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Flèche droite 35"/>
          <p:cNvSpPr/>
          <p:nvPr/>
        </p:nvSpPr>
        <p:spPr>
          <a:xfrm rot="5400000">
            <a:off x="6480212" y="5589240"/>
            <a:ext cx="504056" cy="216024"/>
          </a:xfrm>
          <a:prstGeom prst="rightArrow">
            <a:avLst/>
          </a:prstGeom>
          <a:solidFill>
            <a:schemeClr val="accent6">
              <a:lumMod val="75000"/>
              <a:alpha val="3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4960193" y="5964485"/>
            <a:ext cx="367240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  <a:sym typeface="Wingdings" panose="05000000000000000000" pitchFamily="2" charset="2"/>
              </a:rPr>
              <a:t>Bulletins, livrets scolaires</a:t>
            </a:r>
            <a:endParaRPr lang="fr-FR" sz="16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1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478296" y="1988840"/>
            <a:ext cx="4231654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Exemple de répartition </a:t>
            </a:r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horaire</a:t>
            </a:r>
          </a:p>
          <a:p>
            <a:pPr algn="ctr"/>
            <a:r>
              <a:rPr lang="fr-FR" sz="1400" dirty="0" smtClean="0">
                <a:solidFill>
                  <a:srgbClr val="C00000"/>
                </a:solidFill>
                <a:cs typeface="Arial" pitchFamily="34" charset="0"/>
              </a:rPr>
              <a:t>(responsabilité de chaque établissement)</a:t>
            </a:r>
            <a:endParaRPr lang="fr-FR" sz="1400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6484" y="5262299"/>
            <a:ext cx="7113908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71475" indent="-285750" algn="just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Les enseignements combinent tous cours et TP.</a:t>
            </a:r>
          </a:p>
          <a:p>
            <a:pPr marL="371475" indent="-285750" algn="just">
              <a:buFont typeface="Wingdings" panose="05000000000000000000" pitchFamily="2" charset="2"/>
              <a:buChar char="Ø"/>
            </a:pPr>
            <a:r>
              <a:rPr lang="fr-FR" sz="1200" b="1" dirty="0" smtClean="0">
                <a:solidFill>
                  <a:srgbClr val="C00000"/>
                </a:solidFill>
                <a:cs typeface="Arial" pitchFamily="34" charset="0"/>
              </a:rPr>
              <a:t>Les horaires restent souples et </a:t>
            </a:r>
            <a:r>
              <a:rPr lang="fr-FR" sz="1200" b="1" dirty="0" smtClean="0">
                <a:solidFill>
                  <a:srgbClr val="C00000"/>
                </a:solidFill>
                <a:cs typeface="Arial" pitchFamily="34" charset="0"/>
              </a:rPr>
              <a:t>sont utilisés </a:t>
            </a:r>
            <a:r>
              <a:rPr lang="fr-FR" sz="1200" b="1" dirty="0" smtClean="0">
                <a:solidFill>
                  <a:srgbClr val="C00000"/>
                </a:solidFill>
                <a:cs typeface="Arial" pitchFamily="34" charset="0"/>
              </a:rPr>
              <a:t>au service d’activités </a:t>
            </a:r>
            <a:r>
              <a:rPr lang="fr-FR" sz="1200" b="1" dirty="0" smtClean="0">
                <a:solidFill>
                  <a:srgbClr val="C00000"/>
                </a:solidFill>
                <a:cs typeface="Arial" pitchFamily="34" charset="0"/>
              </a:rPr>
              <a:t>transversales</a:t>
            </a:r>
            <a:r>
              <a:rPr lang="fr-FR" sz="12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fr-FR" sz="1200" b="1" dirty="0" smtClean="0">
                <a:solidFill>
                  <a:srgbClr val="C00000"/>
                </a:solidFill>
                <a:cs typeface="Arial" pitchFamily="34" charset="0"/>
              </a:rPr>
              <a:t>de projet.</a:t>
            </a:r>
            <a:endParaRPr lang="fr-FR" sz="12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marL="371475" indent="-285750" algn="just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La constitution de binômes enseignants aux compétences mixtes (techniques et juridiques) permet de faire le lien avec les savoirs.</a:t>
            </a:r>
          </a:p>
        </p:txBody>
      </p:sp>
      <p:sp>
        <p:nvSpPr>
          <p:cNvPr id="21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5</a:t>
            </a:fld>
            <a:endParaRPr lang="fr-FR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05" y="3068960"/>
            <a:ext cx="7117310" cy="154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04192" y="4617413"/>
            <a:ext cx="800688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1100" b="1" i="1" dirty="0" smtClean="0">
                <a:sym typeface="Wingdings" panose="05000000000000000000" pitchFamily="2" charset="2"/>
              </a:rPr>
              <a:t>NOTA : les  heures de </a:t>
            </a:r>
            <a:r>
              <a:rPr lang="fr-FR" sz="1100" b="1" i="1" dirty="0" err="1" smtClean="0">
                <a:sym typeface="Wingdings" panose="05000000000000000000" pitchFamily="2" charset="2"/>
              </a:rPr>
              <a:t>co</a:t>
            </a:r>
            <a:r>
              <a:rPr lang="fr-FR" sz="1100" b="1" i="1" dirty="0" smtClean="0">
                <a:sym typeface="Wingdings" panose="05000000000000000000" pitchFamily="2" charset="2"/>
              </a:rPr>
              <a:t>-enseignement en anglais (1h) et en mathématiques (0,5h) </a:t>
            </a:r>
          </a:p>
          <a:p>
            <a:pPr algn="ctr">
              <a:spcBef>
                <a:spcPts val="600"/>
              </a:spcBef>
            </a:pPr>
            <a:r>
              <a:rPr lang="fr-FR" sz="1100" b="1" i="1" dirty="0" smtClean="0">
                <a:sym typeface="Wingdings" panose="05000000000000000000" pitchFamily="2" charset="2"/>
              </a:rPr>
              <a:t>sont assurées par les enseignants STI de la formation BTS MGTMN.</a:t>
            </a:r>
            <a:endParaRPr lang="fr-FR" sz="1100" b="1" i="1" dirty="0"/>
          </a:p>
        </p:txBody>
      </p:sp>
      <p:sp>
        <p:nvSpPr>
          <p:cNvPr id="16" name="Rectangle 15"/>
          <p:cNvSpPr/>
          <p:nvPr/>
        </p:nvSpPr>
        <p:spPr>
          <a:xfrm>
            <a:off x="2367347" y="1412776"/>
            <a:ext cx="4320480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ENSEIGNEMENTS </a:t>
            </a:r>
            <a:r>
              <a:rPr lang="fr-FR" sz="1600" b="1" dirty="0" smtClean="0">
                <a:solidFill>
                  <a:srgbClr val="C00000"/>
                </a:solidFill>
                <a:cs typeface="Arial" pitchFamily="34" charset="0"/>
              </a:rPr>
              <a:t>PROFESSIONNELS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27984" y="1916832"/>
            <a:ext cx="4095886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Cohérence avec :</a:t>
            </a:r>
          </a:p>
          <a:p>
            <a:pPr marL="371475" indent="-2857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Les coefficients des épreuves</a:t>
            </a:r>
          </a:p>
          <a:p>
            <a:pPr marL="371475" indent="-2857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La prédominance des activités d’exploitation/production</a:t>
            </a:r>
          </a:p>
          <a:p>
            <a:pPr marL="371475" indent="-2857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C00000"/>
                </a:solidFill>
                <a:cs typeface="Arial" pitchFamily="34" charset="0"/>
              </a:rPr>
              <a:t>La baisse du temps consacré aux activités de terrain</a:t>
            </a: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Progression pédagogique</a:t>
            </a:r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6</a:t>
            </a:fld>
            <a:endParaRPr lang="fr-FR" i="1" dirty="0"/>
          </a:p>
        </p:txBody>
      </p:sp>
      <p:sp>
        <p:nvSpPr>
          <p:cNvPr id="16" name="Rectangle 15"/>
          <p:cNvSpPr/>
          <p:nvPr/>
        </p:nvSpPr>
        <p:spPr>
          <a:xfrm>
            <a:off x="986483" y="3212976"/>
            <a:ext cx="7524597" cy="1523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371475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C00000"/>
                </a:solidFill>
                <a:cs typeface="Arial" pitchFamily="34" charset="0"/>
              </a:rPr>
              <a:t>Disposer de dossiers ressources professionnels favorisant la transversalité.</a:t>
            </a:r>
          </a:p>
          <a:p>
            <a:pPr marL="371475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C00000"/>
                </a:solidFill>
                <a:cs typeface="Arial" pitchFamily="34" charset="0"/>
              </a:rPr>
              <a:t>Constituer une ressource documentaire collaborative (savoirs, veille technique et juridique, dossiers pro). </a:t>
            </a:r>
          </a:p>
          <a:p>
            <a:pPr marL="371475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C00000"/>
                </a:solidFill>
                <a:cs typeface="Arial" pitchFamily="34" charset="0"/>
              </a:rPr>
              <a:t>Rechercher la complémentarité sur </a:t>
            </a:r>
            <a:r>
              <a:rPr lang="fr-FR" sz="1600" dirty="0" smtClean="0">
                <a:solidFill>
                  <a:srgbClr val="C00000"/>
                </a:solidFill>
                <a:cs typeface="Arial" pitchFamily="34" charset="0"/>
              </a:rPr>
              <a:t>la plupart des </a:t>
            </a:r>
            <a:r>
              <a:rPr lang="fr-FR" sz="1600" dirty="0" smtClean="0">
                <a:solidFill>
                  <a:srgbClr val="C00000"/>
                </a:solidFill>
                <a:cs typeface="Arial" pitchFamily="34" charset="0"/>
              </a:rPr>
              <a:t>dossiers : </a:t>
            </a:r>
          </a:p>
          <a:p>
            <a:pPr marL="85725" algn="ctr">
              <a:spcAft>
                <a:spcPts val="600"/>
              </a:spcAft>
            </a:pPr>
            <a:r>
              <a:rPr lang="fr-FR" sz="1400" i="1" dirty="0" smtClean="0">
                <a:solidFill>
                  <a:srgbClr val="C00000"/>
                </a:solidFill>
                <a:cs typeface="Arial" pitchFamily="34" charset="0"/>
              </a:rPr>
              <a:t>Ex : chaîne complète Préparation/Acquisition/Traitement/Exploitation/Communication.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86483" y="2420888"/>
            <a:ext cx="747394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2000" i="1" u="sng" dirty="0" smtClean="0">
                <a:solidFill>
                  <a:srgbClr val="C00000"/>
                </a:solidFill>
                <a:cs typeface="Arial" pitchFamily="34" charset="0"/>
              </a:rPr>
              <a:t>Objectif : évaluer des compétences (et non des savoirs)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Progression pédagogique</a:t>
            </a:r>
            <a:endParaRPr lang="fr-FR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9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F3EA4-D697-44D3-BD5C-A81D5794D94E}" type="slidenum">
              <a:rPr lang="fr-FR" smtClean="0"/>
              <a:t>7</a:t>
            </a:fld>
            <a:endParaRPr lang="fr-FR"/>
          </a:p>
        </p:txBody>
      </p:sp>
      <p:pic>
        <p:nvPicPr>
          <p:cNvPr id="9" name="Imag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</a:rPr>
              <a:t>Organisation des enseignements professionnels</a:t>
            </a:r>
            <a:endParaRPr lang="fr-F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38661" y="1211709"/>
            <a:ext cx="5993779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70C0"/>
                </a:solidFill>
                <a:cs typeface="Arial" pitchFamily="34" charset="0"/>
              </a:rPr>
              <a:t>LA FORMATION ET L’EVALUATION PAR COMPETENCE</a:t>
            </a:r>
            <a:endParaRPr lang="fr-FR" sz="1600" b="1" dirty="0" smtClean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93736" y="2710257"/>
            <a:ext cx="2483632" cy="584775"/>
          </a:xfrm>
          <a:prstGeom prst="homePlate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compétences professionnelles</a:t>
            </a:r>
            <a:endParaRPr lang="fr-FR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311979" y="1844824"/>
            <a:ext cx="2470715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problématique</a:t>
            </a:r>
            <a:endParaRPr lang="fr-FR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265932" y="4870668"/>
            <a:ext cx="2483632" cy="338554"/>
          </a:xfrm>
          <a:prstGeom prst="homePlat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savoirs associés</a:t>
            </a:r>
            <a:endParaRPr lang="fr-FR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422334" y="2815816"/>
            <a:ext cx="792088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Cx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070664" y="2817978"/>
            <a:ext cx="792088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718993" y="2815816"/>
            <a:ext cx="792088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032289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34068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Sj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070445" y="4839332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580610" y="4839332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419245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Sj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924818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035847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algn="ctr"/>
          </a:lstStyle>
          <a:p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8430392" y="4839333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Flèche courbée vers la droite 27"/>
          <p:cNvSpPr/>
          <p:nvPr/>
        </p:nvSpPr>
        <p:spPr>
          <a:xfrm>
            <a:off x="683568" y="1972280"/>
            <a:ext cx="504056" cy="10303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Flèche courbée vers la droite 28"/>
          <p:cNvSpPr/>
          <p:nvPr/>
        </p:nvSpPr>
        <p:spPr>
          <a:xfrm>
            <a:off x="683568" y="3102004"/>
            <a:ext cx="504056" cy="89324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265932" y="3702858"/>
            <a:ext cx="2483632" cy="584775"/>
          </a:xfrm>
          <a:prstGeom prst="homePlate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compétences détaillées</a:t>
            </a:r>
            <a:endParaRPr lang="fr-FR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199599" y="3810579"/>
            <a:ext cx="1237558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Cxa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Cxb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724659" y="3809617"/>
            <a:ext cx="1728192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Cya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740352" y="3809617"/>
            <a:ext cx="792088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Cna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4716016" y="3295032"/>
            <a:ext cx="216024" cy="407826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 vers le bas 35"/>
          <p:cNvSpPr/>
          <p:nvPr/>
        </p:nvSpPr>
        <p:spPr>
          <a:xfrm>
            <a:off x="6351031" y="3295032"/>
            <a:ext cx="216024" cy="407826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vers le bas 36"/>
          <p:cNvSpPr/>
          <p:nvPr/>
        </p:nvSpPr>
        <p:spPr>
          <a:xfrm>
            <a:off x="8028384" y="3295032"/>
            <a:ext cx="216024" cy="407826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à coins arrondis 37"/>
          <p:cNvSpPr/>
          <p:nvPr/>
        </p:nvSpPr>
        <p:spPr>
          <a:xfrm>
            <a:off x="3923928" y="2276872"/>
            <a:ext cx="5024773" cy="2160240"/>
          </a:xfrm>
          <a:prstGeom prst="roundRect">
            <a:avLst>
              <a:gd name="adj" fmla="val 8468"/>
            </a:avLst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courbée vers la droite 38"/>
          <p:cNvSpPr/>
          <p:nvPr/>
        </p:nvSpPr>
        <p:spPr>
          <a:xfrm>
            <a:off x="651498" y="4072294"/>
            <a:ext cx="504056" cy="10303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4500289" y="2276872"/>
            <a:ext cx="401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Bloc de Compétences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41" name="Flèche courbée vers la droite 40"/>
          <p:cNvSpPr/>
          <p:nvPr/>
        </p:nvSpPr>
        <p:spPr>
          <a:xfrm>
            <a:off x="651498" y="5102657"/>
            <a:ext cx="504056" cy="72365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1285652" y="5487759"/>
            <a:ext cx="2483632" cy="338554"/>
          </a:xfrm>
          <a:prstGeom prst="homePlat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niveau taxonomique</a:t>
            </a:r>
            <a:endParaRPr lang="fr-FR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037296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4539075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6075452" y="5487758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6585617" y="5487758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7424252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7929825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5040854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algn="ctr"/>
          </a:lstStyle>
          <a:p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nn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8435399" y="5487759"/>
            <a:ext cx="468000" cy="389513"/>
          </a:xfrm>
          <a:prstGeom prst="ellipse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fr-F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4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 animBg="1"/>
      <p:bldP spid="42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</a:rPr>
              <a:t>Equipements : préconisations </a:t>
            </a:r>
            <a:endParaRPr lang="fr-F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1560" y="2060848"/>
            <a:ext cx="243145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EQUIPEMENTS </a:t>
            </a:r>
          </a:p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DE </a:t>
            </a:r>
          </a:p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TERRAIN</a:t>
            </a:r>
          </a:p>
        </p:txBody>
      </p:sp>
      <p:sp>
        <p:nvSpPr>
          <p:cNvPr id="20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8</a:t>
            </a:fld>
            <a:endParaRPr lang="fr-FR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058" y="1243335"/>
            <a:ext cx="4693438" cy="513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143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3059832" y="1556792"/>
            <a:ext cx="423165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6600"/>
                </a:solidFill>
                <a:cs typeface="Arial" pitchFamily="34" charset="0"/>
              </a:rPr>
              <a:t>EQUIPEMENTS INFORMATIQUES</a:t>
            </a:r>
          </a:p>
        </p:txBody>
      </p:sp>
      <p:sp>
        <p:nvSpPr>
          <p:cNvPr id="20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686872" y="6408000"/>
            <a:ext cx="2133600" cy="365125"/>
          </a:xfrm>
        </p:spPr>
        <p:txBody>
          <a:bodyPr/>
          <a:lstStyle/>
          <a:p>
            <a:fld id="{D6DF3EA4-D697-44D3-BD5C-A81D5794D94E}" type="slidenum">
              <a:rPr lang="fr-FR" i="1" smtClean="0"/>
              <a:t>9</a:t>
            </a:fld>
            <a:endParaRPr lang="fr-FR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79" y="2117182"/>
            <a:ext cx="6985029" cy="387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526" y="3434705"/>
            <a:ext cx="836160" cy="124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re 1"/>
          <p:cNvSpPr txBox="1">
            <a:spLocks/>
          </p:cNvSpPr>
          <p:nvPr/>
        </p:nvSpPr>
        <p:spPr>
          <a:xfrm>
            <a:off x="2538661" y="665559"/>
            <a:ext cx="5993779" cy="54615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</a:rPr>
              <a:t>Equipements : préconisations </a:t>
            </a:r>
            <a:endParaRPr lang="fr-F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7824" y="111547"/>
            <a:ext cx="2895600" cy="365125"/>
          </a:xfrm>
        </p:spPr>
        <p:txBody>
          <a:bodyPr/>
          <a:lstStyle/>
          <a:p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BTS MGMN – </a:t>
            </a:r>
            <a:r>
              <a:rPr lang="fr-FR" sz="1000" i="1" dirty="0" smtClean="0">
                <a:solidFill>
                  <a:schemeClr val="bg1">
                    <a:lumMod val="65000"/>
                  </a:schemeClr>
                </a:solidFill>
              </a:rPr>
              <a:t>25 janvier 2017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556</Words>
  <Application>Microsoft Office PowerPoint</Application>
  <PresentationFormat>Affichage à l'écran (4:3)</PresentationFormat>
  <Paragraphs>133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BTS Métiers du Géomètre  et de la Modélisation Numérique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LeBTS Métiers du Géomètre et de la Modélisation Numérique</dc:title>
  <dc:creator>JFD</dc:creator>
  <cp:lastModifiedBy>JFD</cp:lastModifiedBy>
  <cp:revision>119</cp:revision>
  <cp:lastPrinted>2015-12-10T16:57:57Z</cp:lastPrinted>
  <dcterms:created xsi:type="dcterms:W3CDTF">2015-12-07T16:39:03Z</dcterms:created>
  <dcterms:modified xsi:type="dcterms:W3CDTF">2017-01-24T23:48:50Z</dcterms:modified>
</cp:coreProperties>
</file>