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8"/>
  </p:notesMasterIdLst>
  <p:handoutMasterIdLst>
    <p:handoutMasterId r:id="rId9"/>
  </p:handoutMasterIdLst>
  <p:sldIdLst>
    <p:sldId id="256" r:id="rId2"/>
    <p:sldId id="261" r:id="rId3"/>
    <p:sldId id="259" r:id="rId4"/>
    <p:sldId id="258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006600"/>
    <a:srgbClr val="95B3D7"/>
    <a:srgbClr val="3185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3" y="13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9839FE-AF63-424C-B51C-21F867967E04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Séminaire national BTS MGTMN - 25 Janvier 2017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47466-68A3-4593-B875-CCF3214DF27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4635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1-25T10:50:34.659"/>
    </inkml:context>
    <inkml:brush xml:id="br0">
      <inkml:brushProperty name="width" value="0.025" units="cm"/>
      <inkml:brushProperty name="height" value="0.025" units="cm"/>
    </inkml:brush>
  </inkml:definitions>
  <inkml:traceGroup>
    <inkml:annotationXML>
      <emma:emma xmlns:emma="http://www.w3.org/2003/04/emma" version="1.0">
        <emma:interpretation id="{9863510C-DB77-4756-B5CE-DABBA775F776}" emma:medium="tactile" emma:mode="ink">
          <msink:context xmlns:msink="http://schemas.microsoft.com/ink/2010/main" type="writingRegion" rotatedBoundingBox="26251,13551 26298,13551 26298,13662 26251,13662"/>
        </emma:interpretation>
      </emma:emma>
    </inkml:annotationXML>
    <inkml:traceGroup>
      <inkml:annotationXML>
        <emma:emma xmlns:emma="http://www.w3.org/2003/04/emma" version="1.0">
          <emma:interpretation id="{CFBE11BD-84E9-4CEA-B2C2-AA72C1986342}" emma:medium="tactile" emma:mode="ink">
            <msink:context xmlns:msink="http://schemas.microsoft.com/ink/2010/main" type="paragraph" rotatedBoundingBox="26251,13551 26298,13551 26298,13662 26251,1366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88B881A-ADBD-4B89-AB1C-AEAFDEEF1585}" emma:medium="tactile" emma:mode="ink">
              <msink:context xmlns:msink="http://schemas.microsoft.com/ink/2010/main" type="line" rotatedBoundingBox="26251,13551 26298,13551 26298,13662 26251,13662"/>
            </emma:interpretation>
          </emma:emma>
        </inkml:annotationXML>
        <inkml:traceGroup>
          <inkml:annotationXML>
            <emma:emma xmlns:emma="http://www.w3.org/2003/04/emma" version="1.0">
              <emma:interpretation id="{ED376201-0F1A-4F62-97BF-52C0EC3E521C}" emma:medium="tactile" emma:mode="ink">
                <msink:context xmlns:msink="http://schemas.microsoft.com/ink/2010/main" type="inkWord" rotatedBoundingBox="26251,13551 26298,13551 26298,13662 26251,13662"/>
              </emma:interpretation>
              <emma:one-of disjunction-type="recognition" id="oneOf0">
                <emma:interpretation id="interp0" emma:lang="fr-FR" emma:confidence="0">
                  <emma:literal>'</emma:literal>
                </emma:interpretation>
                <emma:interpretation id="interp1" emma:lang="fr-FR" emma:confidence="0">
                  <emma:literal>(</emma:literal>
                </emma:interpretation>
                <emma:interpretation id="interp2" emma:lang="fr-FR" emma:confidence="0">
                  <emma:literal>.</emma:literal>
                </emma:interpretation>
                <emma:interpretation id="interp3" emma:lang="fr-FR" emma:confidence="0">
                  <emma:literal>r</emma:literal>
                </emma:interpretation>
                <emma:interpretation id="interp4" emma:lang="fr-FR" emma:confidence="0">
                  <emma:literal>)</emma:literal>
                </emma:interpretation>
              </emma:one-of>
            </emma:emma>
          </inkml:annotationXML>
          <inkml:trace contextRef="#ctx0" brushRef="#br0">26630 14263 6400,'-31'15'2368,"31"17"-1280,-16-16-1344,16-16 320,0 16-448,0-16-160,0 16-1408,0 0-576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E9171A-7D49-4A20-8802-1E3057424C58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Séminaire national BTS MGTMN - 25 Janvier 2017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C1050-FB4C-44E1-B862-383094C6993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8648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5C1050-FB4C-44E1-B862-383094C69938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2460-DDEF-47AE-8D48-C83CBA9E103A}" type="datetime1">
              <a:rPr lang="fr-FR" smtClean="0"/>
              <a:pPr/>
              <a:t>25/01/2017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878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77CBA-8E8D-4FF3-962C-767830B47936}" type="datetime1">
              <a:rPr lang="fr-FR" smtClean="0"/>
              <a:pPr/>
              <a:t>25/01/2017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9792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C0F0A-F0B1-4434-82EE-8AE86BC25951}" type="datetime1">
              <a:rPr lang="fr-FR" smtClean="0"/>
              <a:pPr/>
              <a:t>25/01/2017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9509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39B26-92F5-4017-B84D-4C5CE97BD97A}" type="datetime1">
              <a:rPr lang="fr-FR" smtClean="0"/>
              <a:pPr/>
              <a:t>25/01/2017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0557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5CC14-9147-4123-9D7C-8DCA206E0E10}" type="datetime1">
              <a:rPr lang="fr-FR" smtClean="0"/>
              <a:pPr/>
              <a:t>25/01/2017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3606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05476-D3AE-43B5-8FFF-50A084A6FBEF}" type="datetime1">
              <a:rPr lang="fr-FR" smtClean="0"/>
              <a:pPr/>
              <a:t>25/01/2017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84281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E6D6D-BA7C-4A02-805B-5557BD3316F8}" type="datetime1">
              <a:rPr lang="fr-FR" smtClean="0"/>
              <a:pPr/>
              <a:t>25/01/2017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71443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998-9BED-41CE-97CD-565976C5C11A}" type="datetime1">
              <a:rPr lang="fr-FR" smtClean="0"/>
              <a:pPr/>
              <a:t>25/01/2017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455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22C9-0AEE-4311-9C3B-4E8D9D7A0C61}" type="datetime1">
              <a:rPr lang="fr-FR" smtClean="0"/>
              <a:pPr/>
              <a:t>25/01/2017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233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C12D-B5AE-4298-A300-F0033191CF96}" type="datetime1">
              <a:rPr lang="fr-FR" smtClean="0"/>
              <a:pPr/>
              <a:t>25/01/2017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1645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7EED-5F33-449A-839A-A664475869F4}" type="datetime1">
              <a:rPr lang="fr-FR" smtClean="0"/>
              <a:pPr/>
              <a:t>25/01/2017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937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164D-7A3B-479B-A00C-D1B8F0BACDC5}" type="datetime1">
              <a:rPr lang="fr-FR" smtClean="0"/>
              <a:pPr/>
              <a:t>25/01/2017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2652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35EDB-8FF4-4886-914D-58B33F5ABEB3}" type="datetime1">
              <a:rPr lang="fr-FR" smtClean="0"/>
              <a:pPr/>
              <a:t>25/01/2017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5898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02289-7E94-4B03-B03C-B7E24FE4BAD1}" type="datetime1">
              <a:rPr lang="fr-FR" smtClean="0"/>
              <a:pPr/>
              <a:t>25/01/2017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4475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EECBE-4081-4C03-BC0B-50CD22B4A6E6}" type="datetime1">
              <a:rPr lang="fr-FR" smtClean="0"/>
              <a:pPr/>
              <a:t>25/01/2017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2592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2A086-CEAB-4DB1-A391-1AC1EF772AD3}" type="datetime1">
              <a:rPr lang="fr-FR" smtClean="0"/>
              <a:pPr/>
              <a:t>25/01/2017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Séminaire national BTS MGTMN - 25 Janvier 2017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1551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44DD0-E167-4DE5-AC2B-E2320D5010D7}" type="datetime1">
              <a:rPr lang="fr-FR" smtClean="0"/>
              <a:pPr/>
              <a:t>25/01/2017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Séminaire national BTS MGTMN - 25 Janvier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B634EE4-45EB-4B4A-A22A-5D37500E2AF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250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microsoft.com/office/2007/relationships/hdphoto" Target="../media/hdphoto2.wdp"/><Relationship Id="rId5" Type="http://schemas.openxmlformats.org/officeDocument/2006/relationships/image" Target="../media/image4.png"/><Relationship Id="rId15" Type="http://schemas.microsoft.com/office/2007/relationships/hdphoto" Target="../media/hdphoto3.wdp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microsoft.com/office/2007/relationships/hdphoto" Target="../media/hdphoto1.wdp"/><Relationship Id="rId1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ro.com/fr-fr/produits/releve-3d/scanner-laser-3d-faro-focus-3d/apercu" TargetMode="External"/><Relationship Id="rId2" Type="http://schemas.openxmlformats.org/officeDocument/2006/relationships/hyperlink" Target="http://geopixel.fr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eica-geosystems.com/products/construction-tps-and-gnss" TargetMode="External"/><Relationship Id="rId5" Type="http://schemas.openxmlformats.org/officeDocument/2006/relationships/hyperlink" Target="http://www.spx.com/fr/radiodetection/pc-localisation-de-precision/" TargetMode="External"/><Relationship Id="rId4" Type="http://schemas.openxmlformats.org/officeDocument/2006/relationships/hyperlink" Target="http://leica-geosystems.com/products/laser-scanners/scanners/blk360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gisoft.com/features/professional-edition/" TargetMode="External"/><Relationship Id="rId3" Type="http://schemas.openxmlformats.org/officeDocument/2006/relationships/hyperlink" Target="http://www.autodesk.com/education/free-software/all" TargetMode="External"/><Relationship Id="rId7" Type="http://schemas.openxmlformats.org/officeDocument/2006/relationships/hyperlink" Target="http://www.matchware.com/%C3%89ducation/mindview.htm" TargetMode="External"/><Relationship Id="rId2" Type="http://schemas.openxmlformats.org/officeDocument/2006/relationships/hyperlink" Target="http://www.autodesk.com/collections/architecture-engineering-construction/overview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r.libreoffice.org/" TargetMode="External"/><Relationship Id="rId11" Type="http://schemas.openxmlformats.org/officeDocument/2006/relationships/image" Target="../media/image12.png"/><Relationship Id="rId5" Type="http://schemas.openxmlformats.org/officeDocument/2006/relationships/hyperlink" Target="http://www.qgis.org/fr/site/" TargetMode="External"/><Relationship Id="rId10" Type="http://schemas.openxmlformats.org/officeDocument/2006/relationships/customXml" Target="../ink/ink1.xml"/><Relationship Id="rId4" Type="http://schemas.openxmlformats.org/officeDocument/2006/relationships/hyperlink" Target="http://www.geo-media.com/" TargetMode="External"/><Relationship Id="rId9" Type="http://schemas.openxmlformats.org/officeDocument/2006/relationships/hyperlink" Target="http://leica-geosystems.com/products/gnss-systems/software/leica-infinity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27125" y="430306"/>
            <a:ext cx="10919011" cy="3079657"/>
          </a:xfrm>
        </p:spPr>
        <p:txBody>
          <a:bodyPr>
            <a:normAutofit fontScale="90000"/>
          </a:bodyPr>
          <a:lstStyle/>
          <a:p>
            <a:r>
              <a:rPr lang="fr-FR" sz="4900" dirty="0"/>
              <a:t>BTS Métiers du Géomètre-Topographe et de la Modélisation Numérique</a:t>
            </a:r>
            <a:br>
              <a:rPr lang="fr-FR" dirty="0"/>
            </a:br>
            <a:br>
              <a:rPr lang="fr-FR" dirty="0"/>
            </a:br>
            <a:r>
              <a:rPr lang="fr-FR" dirty="0"/>
              <a:t>			</a:t>
            </a:r>
            <a:r>
              <a:rPr lang="fr-FR" sz="4400" dirty="0"/>
              <a:t>Equipement matériel et logiciel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95542" y="3989312"/>
            <a:ext cx="9450593" cy="1655762"/>
          </a:xfrm>
        </p:spPr>
        <p:txBody>
          <a:bodyPr>
            <a:normAutofit/>
          </a:bodyPr>
          <a:lstStyle/>
          <a:p>
            <a:r>
              <a:rPr lang="fr-FR" sz="4400" b="1" dirty="0"/>
              <a:t>Quelques pistes…</a:t>
            </a:r>
            <a:endParaRPr lang="fr-FR" sz="2200" b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7914357" y="6424864"/>
            <a:ext cx="4277643" cy="433136"/>
          </a:xfrm>
        </p:spPr>
        <p:txBody>
          <a:bodyPr/>
          <a:lstStyle/>
          <a:p>
            <a:pPr algn="r"/>
            <a:r>
              <a:rPr lang="fr-FR" sz="1400" b="1" dirty="0">
                <a:solidFill>
                  <a:schemeClr val="tx1"/>
                </a:solidFill>
                <a:latin typeface="Cambria" pitchFamily="18" charset="0"/>
              </a:rPr>
              <a:t>Séminaire national BTS MGTMN - 25 Janvier 2017</a:t>
            </a:r>
          </a:p>
        </p:txBody>
      </p:sp>
    </p:spTree>
    <p:extLst>
      <p:ext uri="{BB962C8B-B14F-4D97-AF65-F5344CB8AC3E}">
        <p14:creationId xmlns:p14="http://schemas.microsoft.com/office/powerpoint/2010/main" val="941487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837" y="4729676"/>
            <a:ext cx="337997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915688" y="3803898"/>
            <a:ext cx="1632000" cy="461665"/>
          </a:xfrm>
          <a:prstGeom prst="rect">
            <a:avLst/>
          </a:prstGeom>
          <a:solidFill>
            <a:srgbClr val="C0504D"/>
          </a:solidFill>
        </p:spPr>
        <p:txBody>
          <a:bodyPr wrap="square">
            <a:spAutoFit/>
          </a:bodyPr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Scanners / Télémètres laser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45091" y="672952"/>
            <a:ext cx="10335484" cy="30777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ACTIVITES PROFESSIONNELLES DE TERRAIN</a:t>
            </a:r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34936" y="1196753"/>
            <a:ext cx="5040000" cy="307777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LEVER et IMPLANTATION</a:t>
            </a:r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6000" y="1494001"/>
            <a:ext cx="2544000" cy="307777"/>
          </a:xfrm>
          <a:prstGeom prst="rect">
            <a:avLst/>
          </a:prstGeom>
          <a:solidFill>
            <a:srgbClr val="31859D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Intérieur</a:t>
            </a:r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80001" y="1494001"/>
            <a:ext cx="2494937" cy="307777"/>
          </a:xfrm>
          <a:prstGeom prst="rect">
            <a:avLst/>
          </a:prstGeom>
          <a:solidFill>
            <a:srgbClr val="95B3D7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Extérieur</a:t>
            </a:r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30421" y="1196752"/>
            <a:ext cx="5040000" cy="307777"/>
          </a:xfrm>
          <a:prstGeom prst="rect">
            <a:avLst/>
          </a:prstGeom>
          <a:solidFill>
            <a:srgbClr val="006600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GEOREFERENCEMENT</a:t>
            </a:r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46899" y="3803898"/>
            <a:ext cx="1680000" cy="461665"/>
          </a:xfrm>
          <a:prstGeom prst="rect">
            <a:avLst/>
          </a:prstGeom>
          <a:solidFill>
            <a:srgbClr val="C0504D"/>
          </a:solidFill>
        </p:spPr>
        <p:txBody>
          <a:bodyPr wrap="square">
            <a:spAutoFit/>
          </a:bodyPr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Stations totales / Carnets de terrain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989110" y="3803898"/>
            <a:ext cx="1440000" cy="461665"/>
          </a:xfrm>
          <a:prstGeom prst="rect">
            <a:avLst/>
          </a:prstGeom>
          <a:solidFill>
            <a:srgbClr val="C0504D"/>
          </a:solidFill>
        </p:spPr>
        <p:txBody>
          <a:bodyPr wrap="square">
            <a:noAutofit/>
          </a:bodyPr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Niveaux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144373" y="3803898"/>
            <a:ext cx="1728000" cy="461665"/>
          </a:xfrm>
          <a:prstGeom prst="rect">
            <a:avLst/>
          </a:prstGeom>
          <a:solidFill>
            <a:srgbClr val="C0504D"/>
          </a:solidFill>
        </p:spPr>
        <p:txBody>
          <a:bodyPr wrap="square">
            <a:noAutofit/>
          </a:bodyPr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Récepteurs GNSS Temps réel / Post Tr.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36" y="5737676"/>
            <a:ext cx="1065064" cy="649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000" y="4427086"/>
            <a:ext cx="1020329" cy="1453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833" y="4427086"/>
            <a:ext cx="665880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262" y="4461642"/>
            <a:ext cx="1298162" cy="964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cteur droit 2"/>
          <p:cNvCxnSpPr>
            <a:stCxn id="7" idx="0"/>
            <a:endCxn id="8" idx="2"/>
          </p:cNvCxnSpPr>
          <p:nvPr/>
        </p:nvCxnSpPr>
        <p:spPr>
          <a:xfrm flipV="1">
            <a:off x="1731688" y="1801778"/>
            <a:ext cx="476312" cy="2002120"/>
          </a:xfrm>
          <a:prstGeom prst="line">
            <a:avLst/>
          </a:prstGeom>
          <a:ln w="44450">
            <a:solidFill>
              <a:srgbClr val="31859D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>
            <a:endCxn id="12" idx="2"/>
          </p:cNvCxnSpPr>
          <p:nvPr/>
        </p:nvCxnSpPr>
        <p:spPr>
          <a:xfrm flipV="1">
            <a:off x="3407616" y="1801778"/>
            <a:ext cx="1319853" cy="2002121"/>
          </a:xfrm>
          <a:prstGeom prst="line">
            <a:avLst/>
          </a:prstGeom>
          <a:ln w="44450">
            <a:solidFill>
              <a:srgbClr val="95B3D7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>
            <a:stCxn id="17" idx="0"/>
            <a:endCxn id="12" idx="2"/>
          </p:cNvCxnSpPr>
          <p:nvPr/>
        </p:nvCxnSpPr>
        <p:spPr>
          <a:xfrm flipH="1" flipV="1">
            <a:off x="4727470" y="1801778"/>
            <a:ext cx="2280903" cy="2002120"/>
          </a:xfrm>
          <a:prstGeom prst="line">
            <a:avLst/>
          </a:prstGeom>
          <a:ln w="44450">
            <a:solidFill>
              <a:srgbClr val="95B3D7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>
            <a:stCxn id="17" idx="0"/>
            <a:endCxn id="13" idx="2"/>
          </p:cNvCxnSpPr>
          <p:nvPr/>
        </p:nvCxnSpPr>
        <p:spPr>
          <a:xfrm flipV="1">
            <a:off x="7008373" y="1504529"/>
            <a:ext cx="1742048" cy="2299369"/>
          </a:xfrm>
          <a:prstGeom prst="line">
            <a:avLst/>
          </a:prstGeom>
          <a:ln w="44450">
            <a:solidFill>
              <a:srgbClr val="006600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>
            <a:stCxn id="16" idx="0"/>
            <a:endCxn id="13" idx="2"/>
          </p:cNvCxnSpPr>
          <p:nvPr/>
        </p:nvCxnSpPr>
        <p:spPr>
          <a:xfrm flipV="1">
            <a:off x="8709110" y="1504529"/>
            <a:ext cx="41311" cy="2299369"/>
          </a:xfrm>
          <a:prstGeom prst="line">
            <a:avLst/>
          </a:prstGeom>
          <a:ln w="44450">
            <a:solidFill>
              <a:srgbClr val="006600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4443636" y="3803898"/>
            <a:ext cx="1584000" cy="461665"/>
          </a:xfrm>
          <a:prstGeom prst="rect">
            <a:avLst/>
          </a:prstGeom>
          <a:solidFill>
            <a:srgbClr val="C0504D"/>
          </a:solidFill>
        </p:spPr>
        <p:txBody>
          <a:bodyPr wrap="square">
            <a:spAutoFit/>
          </a:bodyPr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Appareils Photo / Drone</a:t>
            </a:r>
          </a:p>
        </p:txBody>
      </p:sp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500" y="4319052"/>
            <a:ext cx="816000" cy="519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" name="Connecteur droit 31"/>
          <p:cNvCxnSpPr>
            <a:stCxn id="28" idx="0"/>
            <a:endCxn id="12" idx="2"/>
          </p:cNvCxnSpPr>
          <p:nvPr/>
        </p:nvCxnSpPr>
        <p:spPr>
          <a:xfrm flipH="1" flipV="1">
            <a:off x="4727470" y="1801778"/>
            <a:ext cx="508166" cy="2002120"/>
          </a:xfrm>
          <a:prstGeom prst="line">
            <a:avLst/>
          </a:prstGeom>
          <a:ln w="44450">
            <a:solidFill>
              <a:srgbClr val="95B3D7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>
            <a:endCxn id="12" idx="2"/>
          </p:cNvCxnSpPr>
          <p:nvPr/>
        </p:nvCxnSpPr>
        <p:spPr>
          <a:xfrm flipV="1">
            <a:off x="1961835" y="1801778"/>
            <a:ext cx="2765635" cy="1961117"/>
          </a:xfrm>
          <a:prstGeom prst="line">
            <a:avLst/>
          </a:prstGeom>
          <a:ln w="44450">
            <a:solidFill>
              <a:srgbClr val="95B3D7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Image 39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9336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42936" y="4371563"/>
            <a:ext cx="1073199" cy="1265733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22008" r="733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694" r="26513"/>
          <a:stretch/>
        </p:blipFill>
        <p:spPr>
          <a:xfrm>
            <a:off x="9815831" y="4461642"/>
            <a:ext cx="1277740" cy="1419225"/>
          </a:xfrm>
          <a:prstGeom prst="rect">
            <a:avLst/>
          </a:prstGeom>
        </p:spPr>
      </p:pic>
      <p:sp>
        <p:nvSpPr>
          <p:cNvPr id="53" name="Rectangle 52"/>
          <p:cNvSpPr/>
          <p:nvPr/>
        </p:nvSpPr>
        <p:spPr>
          <a:xfrm>
            <a:off x="9639719" y="3823815"/>
            <a:ext cx="1440000" cy="461665"/>
          </a:xfrm>
          <a:prstGeom prst="rect">
            <a:avLst/>
          </a:prstGeom>
          <a:solidFill>
            <a:srgbClr val="C0504D"/>
          </a:solidFill>
        </p:spPr>
        <p:txBody>
          <a:bodyPr wrap="square">
            <a:noAutofit/>
          </a:bodyPr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Détection de réseaux</a:t>
            </a:r>
          </a:p>
        </p:txBody>
      </p:sp>
      <p:cxnSp>
        <p:nvCxnSpPr>
          <p:cNvPr id="54" name="Connecteur droit 53"/>
          <p:cNvCxnSpPr>
            <a:endCxn id="13" idx="2"/>
          </p:cNvCxnSpPr>
          <p:nvPr/>
        </p:nvCxnSpPr>
        <p:spPr>
          <a:xfrm flipH="1" flipV="1">
            <a:off x="8750421" y="1504529"/>
            <a:ext cx="1563978" cy="2258366"/>
          </a:xfrm>
          <a:prstGeom prst="line">
            <a:avLst/>
          </a:prstGeom>
          <a:ln w="44450">
            <a:solidFill>
              <a:srgbClr val="006600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Image 4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363" y="4351810"/>
            <a:ext cx="1115655" cy="1872691"/>
          </a:xfrm>
          <a:prstGeom prst="rect">
            <a:avLst/>
          </a:prstGeom>
        </p:spPr>
      </p:pic>
      <p:pic>
        <p:nvPicPr>
          <p:cNvPr id="49" name="Image 48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3581" y="4427086"/>
            <a:ext cx="1134620" cy="1800665"/>
          </a:xfrm>
          <a:prstGeom prst="rect">
            <a:avLst/>
          </a:prstGeom>
        </p:spPr>
      </p:pic>
      <p:pic>
        <p:nvPicPr>
          <p:cNvPr id="50" name="Image 49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27148" y="5153976"/>
            <a:ext cx="1117225" cy="928065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4034552" y="2131156"/>
            <a:ext cx="4512501" cy="1384995"/>
          </a:xfrm>
          <a:prstGeom prst="rect">
            <a:avLst/>
          </a:prstGeom>
          <a:solidFill>
            <a:schemeClr val="bg1">
              <a:lumMod val="85000"/>
              <a:alpha val="53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/>
              <a:t>Exigences 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400" dirty="0"/>
              <a:t>Spécifications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400" dirty="0"/>
              <a:t>Fiabilité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400" dirty="0"/>
              <a:t>Robustesse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400" dirty="0"/>
              <a:t>Durée de vie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400" dirty="0"/>
              <a:t>Maintenance/assistance technique</a:t>
            </a:r>
          </a:p>
        </p:txBody>
      </p:sp>
    </p:spTree>
    <p:extLst>
      <p:ext uri="{BB962C8B-B14F-4D97-AF65-F5344CB8AC3E}">
        <p14:creationId xmlns:p14="http://schemas.microsoft.com/office/powerpoint/2010/main" val="1162327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62620" y="613353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Equipement Matériel</a:t>
            </a:r>
            <a:br>
              <a:rPr lang="fr-FR" b="1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58240" y="1413164"/>
            <a:ext cx="10712335" cy="5011699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Stations totales avec communication </a:t>
            </a:r>
            <a:r>
              <a:rPr lang="fr-FR" dirty="0" err="1"/>
              <a:t>bluetooth</a:t>
            </a:r>
            <a:r>
              <a:rPr lang="fr-FR" dirty="0"/>
              <a:t> </a:t>
            </a:r>
            <a:r>
              <a:rPr lang="fr-FR" dirty="0">
                <a:solidFill>
                  <a:schemeClr val="tx1"/>
                </a:solidFill>
              </a:rPr>
              <a:t>(</a:t>
            </a:r>
            <a:r>
              <a:rPr lang="fr-FR" i="1" dirty="0">
                <a:solidFill>
                  <a:schemeClr val="tx1"/>
                </a:solidFill>
              </a:rPr>
              <a:t>Ex : </a:t>
            </a:r>
            <a:r>
              <a:rPr lang="fr-FR" i="1" dirty="0" err="1">
                <a:solidFill>
                  <a:schemeClr val="tx1"/>
                </a:solidFill>
              </a:rPr>
              <a:t>Leica</a:t>
            </a:r>
            <a:r>
              <a:rPr lang="fr-FR" i="1" dirty="0">
                <a:solidFill>
                  <a:schemeClr val="tx1"/>
                </a:solidFill>
              </a:rPr>
              <a:t> TS11, TS06)</a:t>
            </a:r>
            <a:endParaRPr lang="fr-FR" dirty="0">
              <a:solidFill>
                <a:schemeClr val="tx1"/>
              </a:solidFill>
            </a:endParaRPr>
          </a:p>
          <a:p>
            <a:r>
              <a:rPr lang="fr-FR" dirty="0"/>
              <a:t>Niveaux numériques, classiques et de précision </a:t>
            </a:r>
            <a:r>
              <a:rPr lang="fr-FR" dirty="0">
                <a:solidFill>
                  <a:schemeClr val="tx1"/>
                </a:solidFill>
              </a:rPr>
              <a:t>(</a:t>
            </a:r>
            <a:r>
              <a:rPr lang="fr-FR" i="1" dirty="0">
                <a:solidFill>
                  <a:schemeClr val="tx1"/>
                </a:solidFill>
              </a:rPr>
              <a:t>Ex : </a:t>
            </a:r>
            <a:r>
              <a:rPr lang="fr-FR" i="1" dirty="0" err="1">
                <a:solidFill>
                  <a:schemeClr val="tx1"/>
                </a:solidFill>
              </a:rPr>
              <a:t>Leica</a:t>
            </a:r>
            <a:r>
              <a:rPr lang="fr-FR" i="1" dirty="0">
                <a:solidFill>
                  <a:schemeClr val="tx1"/>
                </a:solidFill>
              </a:rPr>
              <a:t> NA728, LS15, NA2)</a:t>
            </a:r>
            <a:endParaRPr lang="fr-FR" dirty="0">
              <a:solidFill>
                <a:schemeClr val="tx1"/>
              </a:solidFill>
            </a:endParaRPr>
          </a:p>
          <a:p>
            <a:pPr marL="285750"/>
            <a:r>
              <a:rPr lang="fr-FR" dirty="0"/>
              <a:t>Carnet de terrain sur tablettes durcies (Exemple : </a:t>
            </a:r>
            <a:r>
              <a:rPr lang="fr-FR" dirty="0" err="1">
                <a:hlinkClick r:id="rId2"/>
              </a:rPr>
              <a:t>Geopixel</a:t>
            </a:r>
            <a:r>
              <a:rPr lang="fr-FR" dirty="0"/>
              <a:t>, tablette avec logiciels </a:t>
            </a:r>
            <a:r>
              <a:rPr lang="fr-FR" dirty="0" err="1"/>
              <a:t>Topocalc</a:t>
            </a:r>
            <a:r>
              <a:rPr lang="fr-FR" dirty="0"/>
              <a:t> pour saisie de terrain, calculs et codification à 1200 euros ttc)</a:t>
            </a:r>
          </a:p>
          <a:p>
            <a:pPr marL="285750"/>
            <a:r>
              <a:rPr lang="fr-FR" dirty="0"/>
              <a:t>Scanner 3D : </a:t>
            </a:r>
            <a:r>
              <a:rPr lang="fr-FR" dirty="0">
                <a:hlinkClick r:id="rId3"/>
              </a:rPr>
              <a:t>Faro</a:t>
            </a:r>
            <a:r>
              <a:rPr lang="fr-FR" dirty="0"/>
              <a:t> (29000 euros ttc) ou le nouveau </a:t>
            </a:r>
            <a:r>
              <a:rPr lang="fr-FR" dirty="0" err="1">
                <a:hlinkClick r:id="rId4"/>
              </a:rPr>
              <a:t>Leica</a:t>
            </a:r>
            <a:r>
              <a:rPr lang="fr-FR" dirty="0">
                <a:hlinkClick r:id="rId4"/>
              </a:rPr>
              <a:t> BLK 360 </a:t>
            </a:r>
            <a:r>
              <a:rPr lang="fr-FR" dirty="0"/>
              <a:t>(18000 € TTC)</a:t>
            </a:r>
            <a:br>
              <a:rPr lang="fr-FR" dirty="0"/>
            </a:br>
            <a:r>
              <a:rPr lang="fr-FR" dirty="0"/>
              <a:t>Autre solution : démonstration revendeur pour acquisition de nuages de points qui seront ensuite traités en classe avec RECAP. Prêt d’un scanner pour les projets.</a:t>
            </a:r>
          </a:p>
          <a:p>
            <a:pPr marL="285750"/>
            <a:r>
              <a:rPr lang="fr-FR" dirty="0"/>
              <a:t>Photogrammétrie : </a:t>
            </a:r>
            <a:r>
              <a:rPr lang="fr-FR" dirty="0" err="1"/>
              <a:t>drône</a:t>
            </a:r>
            <a:r>
              <a:rPr lang="fr-FR" dirty="0"/>
              <a:t> et/ou appareil photo numérique avec canne télescopique en carbone (possibilité de faire passer l’agrément </a:t>
            </a:r>
            <a:r>
              <a:rPr lang="fr-FR" dirty="0" err="1"/>
              <a:t>drône</a:t>
            </a:r>
            <a:r>
              <a:rPr lang="fr-FR" dirty="0"/>
              <a:t> aux étudiants).</a:t>
            </a:r>
            <a:br>
              <a:rPr lang="fr-FR" dirty="0"/>
            </a:br>
            <a:r>
              <a:rPr lang="fr-FR" dirty="0"/>
              <a:t>Comme pour les scanner, une démonstration permet de récupérer des photographies à traiter avec </a:t>
            </a:r>
            <a:r>
              <a:rPr lang="fr-FR" dirty="0" err="1"/>
              <a:t>Photoscan</a:t>
            </a:r>
            <a:r>
              <a:rPr lang="fr-FR" dirty="0"/>
              <a:t> ou </a:t>
            </a:r>
            <a:r>
              <a:rPr lang="fr-FR" dirty="0" err="1"/>
              <a:t>Recap</a:t>
            </a:r>
            <a:r>
              <a:rPr lang="fr-FR" dirty="0"/>
              <a:t>.</a:t>
            </a:r>
          </a:p>
          <a:p>
            <a:pPr marL="285750"/>
            <a:r>
              <a:rPr lang="fr-FR" dirty="0"/>
              <a:t>GNSS : solutions temps réels type </a:t>
            </a:r>
            <a:r>
              <a:rPr lang="fr-FR" dirty="0" err="1"/>
              <a:t>Leica</a:t>
            </a:r>
            <a:r>
              <a:rPr lang="fr-FR" dirty="0"/>
              <a:t> </a:t>
            </a:r>
            <a:r>
              <a:rPr lang="fr-FR" dirty="0" err="1"/>
              <a:t>Icon</a:t>
            </a:r>
            <a:r>
              <a:rPr lang="fr-FR" dirty="0"/>
              <a:t> avec </a:t>
            </a:r>
            <a:r>
              <a:rPr lang="fr-FR" dirty="0" err="1"/>
              <a:t>Galiléo</a:t>
            </a:r>
            <a:r>
              <a:rPr lang="fr-FR" dirty="0"/>
              <a:t> (10000 euros ttc), abonnement </a:t>
            </a:r>
            <a:r>
              <a:rPr lang="fr-FR" dirty="0" err="1"/>
              <a:t>Teria</a:t>
            </a:r>
            <a:r>
              <a:rPr lang="fr-FR" dirty="0"/>
              <a:t> gratuit pour l’éducation, nécessite une carte à puce datas.</a:t>
            </a:r>
            <a:br>
              <a:rPr lang="fr-FR" dirty="0"/>
            </a:br>
            <a:r>
              <a:rPr lang="fr-FR" dirty="0"/>
              <a:t>Autre solution</a:t>
            </a:r>
            <a:r>
              <a:rPr lang="fr-FR" i="1" dirty="0"/>
              <a:t> : </a:t>
            </a:r>
            <a:r>
              <a:rPr lang="fr-FR" dirty="0" err="1">
                <a:solidFill>
                  <a:schemeClr val="tx1"/>
                </a:solidFill>
              </a:rPr>
              <a:t>Leica</a:t>
            </a:r>
            <a:r>
              <a:rPr lang="fr-FR" dirty="0">
                <a:solidFill>
                  <a:schemeClr val="tx1"/>
                </a:solidFill>
              </a:rPr>
              <a:t> GS14 </a:t>
            </a:r>
            <a:r>
              <a:rPr lang="fr-FR" i="1" dirty="0"/>
              <a:t>avec GPS/GLONASS/GALILEO/BEIDOU, abonnement </a:t>
            </a:r>
            <a:r>
              <a:rPr lang="fr-FR" i="1" dirty="0" err="1"/>
              <a:t>Smartnet</a:t>
            </a:r>
            <a:r>
              <a:rPr lang="fr-FR" i="1" dirty="0"/>
              <a:t> compris (12500 € TTC).</a:t>
            </a:r>
            <a:endParaRPr lang="fr-FR" dirty="0"/>
          </a:p>
          <a:p>
            <a:pPr marL="285750"/>
            <a:r>
              <a:rPr lang="fr-FR" dirty="0"/>
              <a:t>Détection de réseau : mise en commun avec la section TP d’un </a:t>
            </a:r>
            <a:r>
              <a:rPr lang="fr-FR" dirty="0">
                <a:hlinkClick r:id="rId5"/>
              </a:rPr>
              <a:t>détecteur SPX </a:t>
            </a:r>
            <a:r>
              <a:rPr lang="fr-FR" dirty="0"/>
              <a:t>couplé à un </a:t>
            </a:r>
            <a:r>
              <a:rPr lang="fr-FR" dirty="0">
                <a:hlinkClick r:id="rId6"/>
              </a:rPr>
              <a:t>GNSS </a:t>
            </a:r>
            <a:r>
              <a:rPr lang="fr-FR" dirty="0" err="1">
                <a:hlinkClick r:id="rId6"/>
              </a:rPr>
              <a:t>Icon</a:t>
            </a:r>
            <a:r>
              <a:rPr lang="fr-FR" dirty="0">
                <a:hlinkClick r:id="rId6"/>
              </a:rPr>
              <a:t> </a:t>
            </a:r>
            <a:r>
              <a:rPr lang="fr-FR" dirty="0"/>
              <a:t>avec tablette pour </a:t>
            </a:r>
            <a:r>
              <a:rPr lang="fr-FR" dirty="0" err="1"/>
              <a:t>géoréférencement</a:t>
            </a:r>
            <a:r>
              <a:rPr lang="fr-FR" dirty="0"/>
              <a:t> (15000 euros ttc).</a:t>
            </a:r>
          </a:p>
          <a:p>
            <a:pPr marL="285750"/>
            <a:endParaRPr lang="fr-FR" dirty="0"/>
          </a:p>
          <a:p>
            <a:pPr marL="285750"/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7914357" y="6424864"/>
            <a:ext cx="4277643" cy="433136"/>
          </a:xfrm>
        </p:spPr>
        <p:txBody>
          <a:bodyPr/>
          <a:lstStyle/>
          <a:p>
            <a:pPr algn="r"/>
            <a:r>
              <a:rPr lang="fr-FR" sz="1400" b="1" dirty="0">
                <a:solidFill>
                  <a:schemeClr val="tx1"/>
                </a:solidFill>
                <a:latin typeface="Cambria" pitchFamily="18" charset="0"/>
              </a:rPr>
              <a:t>Séminaire national BTS MGTMN - 25 Janvier 2017</a:t>
            </a:r>
          </a:p>
        </p:txBody>
      </p:sp>
    </p:spTree>
    <p:extLst>
      <p:ext uri="{BB962C8B-B14F-4D97-AF65-F5344CB8AC3E}">
        <p14:creationId xmlns:p14="http://schemas.microsoft.com/office/powerpoint/2010/main" val="413266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62620" y="613353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Equipement Logiciel</a:t>
            </a:r>
            <a:br>
              <a:rPr lang="fr-FR" b="1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84581" y="1323324"/>
            <a:ext cx="10223105" cy="49666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1600" dirty="0"/>
              <a:t>Une salle informatique en réseau avec un poste par étudiant en double écran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1200" dirty="0"/>
              <a:t>Un serveur de domaine : gestion des utilisateurs et des licences, sauvegarde des données.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1200" dirty="0"/>
              <a:t>Un </a:t>
            </a:r>
            <a:r>
              <a:rPr lang="fr-FR" sz="1200" dirty="0">
                <a:solidFill>
                  <a:schemeClr val="tx1"/>
                </a:solidFill>
              </a:rPr>
              <a:t>serveur de données 3D </a:t>
            </a:r>
            <a:r>
              <a:rPr lang="fr-FR" sz="1200" dirty="0"/>
              <a:t>(5000€ TTC) : sauvegarde et accès rapide multi-utilisateurs aux données 3D très volumineuses.</a:t>
            </a:r>
          </a:p>
          <a:p>
            <a:pPr marL="0" indent="0">
              <a:buNone/>
            </a:pPr>
            <a:r>
              <a:rPr lang="fr-FR" sz="1600" dirty="0"/>
              <a:t>Les logiciels de base :</a:t>
            </a:r>
          </a:p>
          <a:p>
            <a:r>
              <a:rPr lang="fr-FR" sz="1200" dirty="0"/>
              <a:t>CAO-DAO : suite </a:t>
            </a:r>
            <a:r>
              <a:rPr lang="fr-FR" sz="1200" dirty="0">
                <a:hlinkClick r:id="rId2"/>
              </a:rPr>
              <a:t>IDSU</a:t>
            </a:r>
            <a:r>
              <a:rPr lang="fr-FR" sz="1200" dirty="0"/>
              <a:t> ou BDSU </a:t>
            </a:r>
            <a:r>
              <a:rPr lang="fr-FR" sz="1200" dirty="0">
                <a:hlinkClick r:id="rId3"/>
              </a:rPr>
              <a:t>d’Autodesk</a:t>
            </a:r>
            <a:r>
              <a:rPr lang="fr-FR" sz="1200" dirty="0"/>
              <a:t> (gratuit avec compte éducation) intégrant au moins</a:t>
            </a:r>
          </a:p>
          <a:p>
            <a:pPr marL="685800" lvl="1"/>
            <a:r>
              <a:rPr lang="fr-FR" sz="1200" dirty="0"/>
              <a:t>Civil3D (DAO, Topo, SIG), Revit (BIM), </a:t>
            </a:r>
            <a:r>
              <a:rPr lang="fr-FR" sz="1200" dirty="0" err="1"/>
              <a:t>Recap</a:t>
            </a:r>
            <a:r>
              <a:rPr lang="fr-FR" sz="1200" dirty="0"/>
              <a:t> 360 (nuages de points), </a:t>
            </a:r>
            <a:r>
              <a:rPr lang="fr-FR" sz="1200" dirty="0" err="1"/>
              <a:t>Infraworks</a:t>
            </a:r>
            <a:r>
              <a:rPr lang="fr-FR" sz="1200" dirty="0"/>
              <a:t> (modélisation &amp; rendu 3D), Raster Design (traitement d’images)</a:t>
            </a:r>
          </a:p>
          <a:p>
            <a:pPr marL="285750"/>
            <a:r>
              <a:rPr lang="fr-FR" sz="1200" dirty="0">
                <a:hlinkClick r:id="rId4"/>
              </a:rPr>
              <a:t>Covadis</a:t>
            </a:r>
            <a:r>
              <a:rPr lang="fr-FR" sz="1200" dirty="0"/>
              <a:t> (licence site à 250 euros par an); je cite aussi </a:t>
            </a:r>
            <a:r>
              <a:rPr lang="fr-FR" sz="1200" dirty="0" err="1"/>
              <a:t>microstation</a:t>
            </a:r>
            <a:r>
              <a:rPr lang="fr-FR" sz="1200" dirty="0"/>
              <a:t>.</a:t>
            </a:r>
          </a:p>
          <a:p>
            <a:pPr marL="266700" indent="-266700"/>
            <a:r>
              <a:rPr lang="fr-FR" sz="1200" dirty="0"/>
              <a:t>SIG : </a:t>
            </a:r>
            <a:r>
              <a:rPr lang="fr-FR" sz="1200" dirty="0">
                <a:hlinkClick r:id="rId5"/>
              </a:rPr>
              <a:t>QGIS</a:t>
            </a:r>
            <a:r>
              <a:rPr lang="fr-FR" sz="1200" dirty="0"/>
              <a:t> (open source), performant, facile d’utilisation, nombreux tutoriels disponibles. </a:t>
            </a:r>
          </a:p>
          <a:p>
            <a:pPr marL="266700" indent="-266700"/>
            <a:r>
              <a:rPr lang="fr-FR" sz="1200" dirty="0"/>
              <a:t>Bureautique : </a:t>
            </a:r>
            <a:r>
              <a:rPr lang="fr-FR" sz="1200" dirty="0" err="1">
                <a:hlinkClick r:id="rId6"/>
              </a:rPr>
              <a:t>Libroffice</a:t>
            </a:r>
            <a:r>
              <a:rPr lang="fr-FR" sz="1200" dirty="0"/>
              <a:t> (open source)</a:t>
            </a:r>
          </a:p>
          <a:p>
            <a:pPr marL="266700" indent="-266700"/>
            <a:r>
              <a:rPr lang="fr-FR" sz="1200" dirty="0"/>
              <a:t>Planification : </a:t>
            </a:r>
            <a:r>
              <a:rPr lang="fr-FR" sz="1200" dirty="0" err="1">
                <a:hlinkClick r:id="rId7"/>
              </a:rPr>
              <a:t>Mindview</a:t>
            </a:r>
            <a:r>
              <a:rPr lang="fr-FR" sz="1200" dirty="0"/>
              <a:t> (licence éducation gratuite)</a:t>
            </a:r>
          </a:p>
          <a:p>
            <a:pPr marL="238125" indent="-295275"/>
            <a:r>
              <a:rPr lang="fr-FR" sz="1200" dirty="0"/>
              <a:t>Photogrammétrie : </a:t>
            </a:r>
            <a:r>
              <a:rPr lang="fr-FR" sz="1200" dirty="0" err="1">
                <a:hlinkClick r:id="rId8"/>
              </a:rPr>
              <a:t>Photoscan</a:t>
            </a:r>
            <a:r>
              <a:rPr lang="fr-FR" sz="1200" dirty="0"/>
              <a:t> (licence éducation à 1500 euros); Je cite également : Pix4D, Gaia, Contexte capture (ancien Acute 3D), micmac (IGN)</a:t>
            </a:r>
          </a:p>
          <a:p>
            <a:pPr marL="238125" indent="-295275"/>
            <a:r>
              <a:rPr lang="fr-FR" sz="1200" dirty="0" err="1">
                <a:hlinkClick r:id="rId9"/>
              </a:rPr>
              <a:t>Infinity</a:t>
            </a:r>
            <a:r>
              <a:rPr lang="fr-FR" sz="1200" dirty="0"/>
              <a:t> : successeur de LGO de </a:t>
            </a:r>
            <a:r>
              <a:rPr lang="fr-FR" sz="1200" dirty="0" err="1"/>
              <a:t>Leica</a:t>
            </a:r>
            <a:r>
              <a:rPr lang="fr-FR" sz="1200" dirty="0"/>
              <a:t> (pour le post traitement des données GNSS)</a:t>
            </a:r>
          </a:p>
          <a:p>
            <a:pPr marL="0" indent="0">
              <a:buNone/>
            </a:pPr>
            <a:r>
              <a:rPr lang="fr-FR" sz="1600" dirty="0"/>
              <a:t>Logiciels métiers complémentaires : </a:t>
            </a:r>
          </a:p>
          <a:p>
            <a:pPr marL="266700" lvl="1" indent="-266700">
              <a:tabLst>
                <a:tab pos="625475" algn="l"/>
              </a:tabLst>
            </a:pPr>
            <a:r>
              <a:rPr lang="fr-FR" sz="1200" dirty="0"/>
              <a:t>Cyclone de </a:t>
            </a:r>
            <a:r>
              <a:rPr lang="fr-FR" sz="1200" dirty="0" err="1"/>
              <a:t>Leica</a:t>
            </a:r>
            <a:r>
              <a:rPr lang="fr-FR" sz="1200" dirty="0"/>
              <a:t> et son prolongement </a:t>
            </a:r>
            <a:r>
              <a:rPr lang="fr-FR" sz="1200" dirty="0" err="1"/>
              <a:t>Cloudworks</a:t>
            </a:r>
            <a:r>
              <a:rPr lang="fr-FR" sz="1200" dirty="0"/>
              <a:t> pour AutoCAD; 3DReshaper de </a:t>
            </a:r>
            <a:r>
              <a:rPr lang="fr-FR" sz="1200" dirty="0" err="1"/>
              <a:t>TechnoDigit</a:t>
            </a:r>
            <a:r>
              <a:rPr lang="fr-FR" sz="1200" dirty="0"/>
              <a:t>; </a:t>
            </a:r>
            <a:r>
              <a:rPr lang="fr-FR" sz="1200" dirty="0" err="1"/>
              <a:t>Scene</a:t>
            </a:r>
            <a:r>
              <a:rPr lang="fr-FR" sz="1200" dirty="0"/>
              <a:t> / </a:t>
            </a:r>
            <a:r>
              <a:rPr lang="fr-FR" sz="1200" dirty="0" err="1"/>
              <a:t>Realworks</a:t>
            </a:r>
            <a:r>
              <a:rPr lang="fr-FR" sz="1200" dirty="0"/>
              <a:t> de Faro; </a:t>
            </a:r>
            <a:r>
              <a:rPr lang="fr-FR" sz="1200"/>
              <a:t>Cloud compare (libre d’EDF)</a:t>
            </a:r>
            <a:endParaRPr lang="fr-FR" sz="12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7914357" y="6424864"/>
            <a:ext cx="4277643" cy="433136"/>
          </a:xfrm>
        </p:spPr>
        <p:txBody>
          <a:bodyPr/>
          <a:lstStyle/>
          <a:p>
            <a:pPr algn="r"/>
            <a:r>
              <a:rPr lang="fr-FR" sz="1400" b="1" dirty="0">
                <a:solidFill>
                  <a:schemeClr val="tx1"/>
                </a:solidFill>
                <a:latin typeface="Cambria" pitchFamily="18" charset="0"/>
              </a:rPr>
              <a:t>Séminaire national BTS MGTMN - 25 Janvier 2017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9" name="Encre 8"/>
              <p14:cNvContentPartPr/>
              <p14:nvPr/>
            </p14:nvContentPartPr>
            <p14:xfrm>
              <a:off x="9450610" y="4878562"/>
              <a:ext cx="17280" cy="39960"/>
            </p14:xfrm>
          </p:contentPart>
        </mc:Choice>
        <mc:Fallback>
          <p:pic>
            <p:nvPicPr>
              <p:cNvPr id="9" name="Encre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447370" y="4876064"/>
                <a:ext cx="23040" cy="4459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13943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45091" y="692697"/>
            <a:ext cx="10335484" cy="30777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SCANNER LASER LEICA BLK 360</a:t>
            </a:r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25144" y="2492897"/>
            <a:ext cx="4958888" cy="227754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1400" b="1" dirty="0"/>
              <a:t>360000 pts/sec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1400" b="1" dirty="0"/>
              <a:t>60m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1400" b="1" dirty="0"/>
              <a:t>Précision 4mm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1400" b="1" dirty="0"/>
              <a:t>Imagerie haute résolution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1400" b="1" dirty="0"/>
              <a:t>Option : capteur thermique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sz="1400" b="1" dirty="0"/>
              <a:t>Couplé avec </a:t>
            </a:r>
            <a:r>
              <a:rPr lang="fr-FR" sz="1400" b="1" dirty="0" err="1"/>
              <a:t>ipad</a:t>
            </a:r>
            <a:r>
              <a:rPr lang="fr-FR" sz="1400" b="1" dirty="0"/>
              <a:t> pro + </a:t>
            </a:r>
            <a:r>
              <a:rPr lang="fr-FR" sz="1400" b="1" dirty="0" err="1"/>
              <a:t>Recap</a:t>
            </a:r>
            <a:r>
              <a:rPr lang="fr-FR" sz="1400" b="1" dirty="0"/>
              <a:t> 360 pro mobile</a:t>
            </a:r>
          </a:p>
          <a:p>
            <a:pPr algn="ctr"/>
            <a:endParaRPr lang="fr-FR" sz="1400" dirty="0"/>
          </a:p>
          <a:p>
            <a:pPr algn="ctr"/>
            <a:r>
              <a:rPr lang="fr-FR" sz="1400" dirty="0">
                <a:sym typeface="Wingdings" panose="05000000000000000000" pitchFamily="2" charset="2"/>
              </a:rPr>
              <a:t> Calage nuage/nuage</a:t>
            </a: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1095937" y="1198494"/>
            <a:ext cx="101350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/>
              <a:t>Généralisation de l’utilisation du relevé 3D, intérieur et extérieur urbain (façades, bâtiment…)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992" y="2060849"/>
            <a:ext cx="2813456" cy="3088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095937" y="5713512"/>
            <a:ext cx="10135096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rgbClr val="002060"/>
                </a:solidFill>
              </a:rPr>
              <a:t>Logiciels associés : Cyclone/</a:t>
            </a:r>
            <a:r>
              <a:rPr lang="fr-FR" sz="1400" b="1" dirty="0" err="1">
                <a:solidFill>
                  <a:srgbClr val="002060"/>
                </a:solidFill>
              </a:rPr>
              <a:t>Cloudworx</a:t>
            </a:r>
            <a:r>
              <a:rPr lang="fr-FR" sz="1400" b="1" dirty="0">
                <a:solidFill>
                  <a:srgbClr val="002060"/>
                </a:solidFill>
              </a:rPr>
              <a:t>/3D </a:t>
            </a:r>
            <a:r>
              <a:rPr lang="fr-FR" sz="1400" b="1" dirty="0" err="1">
                <a:solidFill>
                  <a:srgbClr val="002060"/>
                </a:solidFill>
              </a:rPr>
              <a:t>Reshaper</a:t>
            </a:r>
            <a:r>
              <a:rPr lang="fr-FR" sz="1400" b="1" dirty="0">
                <a:solidFill>
                  <a:srgbClr val="002060"/>
                </a:solidFill>
              </a:rPr>
              <a:t>/</a:t>
            </a:r>
            <a:r>
              <a:rPr lang="fr-FR" sz="1400" b="1" dirty="0" err="1">
                <a:solidFill>
                  <a:srgbClr val="002060"/>
                </a:solidFill>
              </a:rPr>
              <a:t>Autocad</a:t>
            </a:r>
            <a:r>
              <a:rPr lang="fr-FR" sz="1400" b="1" dirty="0">
                <a:solidFill>
                  <a:srgbClr val="002060"/>
                </a:solidFill>
              </a:rPr>
              <a:t>/</a:t>
            </a:r>
            <a:r>
              <a:rPr lang="fr-FR" sz="1400" b="1" dirty="0" err="1">
                <a:solidFill>
                  <a:srgbClr val="002060"/>
                </a:solidFill>
              </a:rPr>
              <a:t>Recap</a:t>
            </a:r>
            <a:r>
              <a:rPr lang="fr-FR" sz="1400" b="1" dirty="0">
                <a:solidFill>
                  <a:srgbClr val="002060"/>
                </a:solidFill>
              </a:rPr>
              <a:t>/Revit</a:t>
            </a:r>
          </a:p>
        </p:txBody>
      </p:sp>
    </p:spTree>
    <p:extLst>
      <p:ext uri="{BB962C8B-B14F-4D97-AF65-F5344CB8AC3E}">
        <p14:creationId xmlns:p14="http://schemas.microsoft.com/office/powerpoint/2010/main" val="1849461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45091" y="692697"/>
            <a:ext cx="10335484" cy="30777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PHOTOGRAMMETRIE TERRESTRE</a:t>
            </a:r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17629" y="2610205"/>
            <a:ext cx="4231381" cy="6001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fr-FR" sz="1400" b="1" dirty="0">
                <a:solidFill>
                  <a:srgbClr val="C00000"/>
                </a:solidFill>
              </a:rPr>
              <a:t>Relevés architecturaux</a:t>
            </a:r>
          </a:p>
          <a:p>
            <a:pPr algn="just">
              <a:spcAft>
                <a:spcPts val="600"/>
              </a:spcAft>
            </a:pPr>
            <a:r>
              <a:rPr lang="fr-FR" sz="1400" dirty="0">
                <a:solidFill>
                  <a:srgbClr val="C00000"/>
                </a:solidFill>
              </a:rPr>
              <a:t>(Façades, statuaires, etc.)</a:t>
            </a:r>
          </a:p>
        </p:txBody>
      </p:sp>
      <p:sp>
        <p:nvSpPr>
          <p:cNvPr id="9" name="Rectangle 8"/>
          <p:cNvSpPr/>
          <p:nvPr/>
        </p:nvSpPr>
        <p:spPr>
          <a:xfrm>
            <a:off x="945091" y="5421967"/>
            <a:ext cx="4231381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fr-FR" sz="1200" i="1" dirty="0">
                <a:solidFill>
                  <a:srgbClr val="C00000"/>
                </a:solidFill>
              </a:rPr>
              <a:t>Permet de relever des zones masquées dans le cas de relevés scan 3D</a:t>
            </a:r>
            <a:endParaRPr lang="fr-FR" sz="1200" i="1" dirty="0"/>
          </a:p>
        </p:txBody>
      </p:sp>
      <p:sp>
        <p:nvSpPr>
          <p:cNvPr id="12" name="Rectangle 11"/>
          <p:cNvSpPr/>
          <p:nvPr/>
        </p:nvSpPr>
        <p:spPr>
          <a:xfrm>
            <a:off x="9782170" y="5275322"/>
            <a:ext cx="12103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2060"/>
                </a:solidFill>
              </a:rPr>
              <a:t>Housse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346584" y="2684096"/>
            <a:ext cx="384042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2060"/>
                </a:solidFill>
              </a:rPr>
              <a:t>Perche télescopique h = 5.92m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07828">
            <a:off x="9504609" y="2996008"/>
            <a:ext cx="631391" cy="3902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2F5FE"/>
              </a:clrFrom>
              <a:clrTo>
                <a:srgbClr val="F2F5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111" y="5000346"/>
            <a:ext cx="1493339" cy="116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978442" y="5605547"/>
            <a:ext cx="318009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 err="1">
                <a:solidFill>
                  <a:srgbClr val="002060"/>
                </a:solidFill>
              </a:rPr>
              <a:t>Rotator</a:t>
            </a:r>
            <a:endParaRPr lang="fr-FR" sz="1400" b="1" dirty="0">
              <a:solidFill>
                <a:srgbClr val="00206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214963" y="3717032"/>
            <a:ext cx="318009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2060"/>
                </a:solidFill>
              </a:rPr>
              <a:t>Nivelle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910" y="978026"/>
            <a:ext cx="2123233" cy="1350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489" y="1999110"/>
            <a:ext cx="1096193" cy="3269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846">
            <a:off x="5873515" y="3568000"/>
            <a:ext cx="1069416" cy="60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6935295" y="1345724"/>
            <a:ext cx="318009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/>
              <a:t>Nikon D7200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45091" y="6093297"/>
            <a:ext cx="10285943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rgbClr val="002060"/>
                </a:solidFill>
              </a:rPr>
              <a:t>Logiciels associés : </a:t>
            </a:r>
            <a:r>
              <a:rPr lang="fr-FR" sz="1400" b="1" dirty="0" err="1">
                <a:solidFill>
                  <a:srgbClr val="002060"/>
                </a:solidFill>
              </a:rPr>
              <a:t>Photoscan</a:t>
            </a:r>
            <a:r>
              <a:rPr lang="fr-FR" sz="1400" b="1" dirty="0">
                <a:solidFill>
                  <a:srgbClr val="002060"/>
                </a:solidFill>
              </a:rPr>
              <a:t>/3D </a:t>
            </a:r>
            <a:r>
              <a:rPr lang="fr-FR" sz="1400" b="1" dirty="0" err="1">
                <a:solidFill>
                  <a:srgbClr val="002060"/>
                </a:solidFill>
              </a:rPr>
              <a:t>Reshaper</a:t>
            </a:r>
            <a:endParaRPr lang="fr-FR" sz="1400" b="1" dirty="0">
              <a:solidFill>
                <a:srgbClr val="00206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715847" y="3241503"/>
            <a:ext cx="357596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fr-FR" sz="1400" b="1" dirty="0">
                <a:solidFill>
                  <a:srgbClr val="002060"/>
                </a:solidFill>
              </a:rPr>
              <a:t>FANOTEC : total 900€ TTC</a:t>
            </a:r>
            <a:endParaRPr lang="fr-FR" sz="1400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9295" y="3577800"/>
            <a:ext cx="390977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Appareil photo (</a:t>
            </a:r>
            <a:r>
              <a:rPr lang="fr-FR" u="sng" dirty="0">
                <a:solidFill>
                  <a:srgbClr val="FF0000"/>
                </a:solidFill>
              </a:rPr>
              <a:t>Nikon D7200</a:t>
            </a:r>
            <a:r>
              <a:rPr lang="fr-FR" dirty="0"/>
              <a:t>) avec perche télescopique en carbone + nivelle + </a:t>
            </a:r>
            <a:r>
              <a:rPr lang="fr-FR" dirty="0" err="1"/>
              <a:t>rotator</a:t>
            </a:r>
            <a:r>
              <a:rPr lang="fr-FR" dirty="0"/>
              <a:t> (</a:t>
            </a:r>
            <a:r>
              <a:rPr lang="fr-FR" u="sng" dirty="0">
                <a:solidFill>
                  <a:srgbClr val="FF0000"/>
                </a:solidFill>
              </a:rPr>
              <a:t>FANOTEC</a:t>
            </a:r>
            <a:r>
              <a:rPr lang="fr-FR" dirty="0"/>
              <a:t>).  Contrôle à distance de l’appareil photo par WIFI</a:t>
            </a:r>
          </a:p>
        </p:txBody>
      </p:sp>
    </p:spTree>
    <p:extLst>
      <p:ext uri="{BB962C8B-B14F-4D97-AF65-F5344CB8AC3E}">
        <p14:creationId xmlns:p14="http://schemas.microsoft.com/office/powerpoint/2010/main" val="3858970875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Brin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616</TotalTime>
  <Words>530</Words>
  <Application>Microsoft Office PowerPoint</Application>
  <PresentationFormat>Grand écran</PresentationFormat>
  <Paragraphs>70</Paragraphs>
  <Slides>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Cambria</vt:lpstr>
      <vt:lpstr>Century Gothic</vt:lpstr>
      <vt:lpstr>Wingdings</vt:lpstr>
      <vt:lpstr>Wingdings 3</vt:lpstr>
      <vt:lpstr>Brin</vt:lpstr>
      <vt:lpstr>BTS Métiers du Géomètre-Topographe et de la Modélisation Numérique     Equipement matériel et logiciel</vt:lpstr>
      <vt:lpstr>Présentation PowerPoint</vt:lpstr>
      <vt:lpstr>Equipement Matériel </vt:lpstr>
      <vt:lpstr>Equipement Logiciel 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Epreuve E4</dc:title>
  <dc:creator>Béatrice PATIZEL</dc:creator>
  <cp:lastModifiedBy>serge milles</cp:lastModifiedBy>
  <cp:revision>62</cp:revision>
  <dcterms:created xsi:type="dcterms:W3CDTF">2017-01-15T13:31:47Z</dcterms:created>
  <dcterms:modified xsi:type="dcterms:W3CDTF">2017-01-25T10:53:27Z</dcterms:modified>
</cp:coreProperties>
</file>