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BTS_MGMN_&#233;valuation_E5%20Grille%20nationale.xls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hyperlink" Target="Sujet%200%20E5-1%20CCF%20version%20corrig&#233;e3%20avec%20liens%20hypertexte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BTS_MGMN_&#233;valuation_E5_rempli%20pour%20le%20sujet%200%201&#232;re%20situation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77078" y="2046725"/>
            <a:ext cx="9395792" cy="1646302"/>
          </a:xfrm>
        </p:spPr>
        <p:txBody>
          <a:bodyPr/>
          <a:lstStyle/>
          <a:p>
            <a:pPr algn="ctr"/>
            <a:r>
              <a:rPr lang="fr-FR" sz="3600" b="1" dirty="0"/>
              <a:t>Un sujet 0 pour l’épreuve E5 Acquisition et traitement des données</a:t>
            </a:r>
            <a:endParaRPr lang="fr-FR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07067" y="4276120"/>
            <a:ext cx="7766936" cy="159459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fr-FR" sz="2800" dirty="0"/>
              <a:t>BTS Métiers du Géomètre Topographe et de la Modélisation Numérique </a:t>
            </a:r>
          </a:p>
          <a:p>
            <a:pPr algn="ctr"/>
            <a:endParaRPr lang="fr-FR" sz="2800" dirty="0"/>
          </a:p>
          <a:p>
            <a:pPr algn="ctr"/>
            <a:r>
              <a:rPr lang="fr-FR" sz="2800" dirty="0"/>
              <a:t>Le 25 Janvier 2017</a:t>
            </a:r>
          </a:p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4327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1548" y="371061"/>
            <a:ext cx="1961322" cy="530087"/>
          </a:xfrm>
        </p:spPr>
        <p:txBody>
          <a:bodyPr>
            <a:normAutofit fontScale="90000"/>
          </a:bodyPr>
          <a:lstStyle/>
          <a:p>
            <a:r>
              <a:rPr lang="fr-FR" sz="3200" dirty="0"/>
              <a:t>Mission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1548" y="901148"/>
            <a:ext cx="9329530" cy="563217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fr-FR" dirty="0"/>
              <a:t>Cette épreuve a pour objectif de valider l’aptitude d’un candidat à mobiliser ses connaissances scientifiques et techniques pour mettre en œuvre des matériels, acquérir et exploiter des données; lors d’une mission conduite dans le cadre d’une situation professionnelle particulière et parfaitement précisée.</a:t>
            </a:r>
          </a:p>
          <a:p>
            <a:pPr marL="0" indent="0">
              <a:buNone/>
            </a:pPr>
            <a:r>
              <a:rPr lang="fr-FR" sz="3300" dirty="0">
                <a:solidFill>
                  <a:schemeClr val="accent1"/>
                </a:solidFill>
              </a:rPr>
              <a:t>Le contexte professionnel et la nature de l’activité</a:t>
            </a:r>
          </a:p>
          <a:p>
            <a:pPr algn="just"/>
            <a:r>
              <a:rPr lang="fr-FR" dirty="0"/>
              <a:t>A partir d’un dossier définissant une mission particulière se déroulant sur le terrain, les activités</a:t>
            </a:r>
          </a:p>
          <a:p>
            <a:pPr marL="0" indent="0" algn="just">
              <a:buNone/>
            </a:pPr>
            <a:r>
              <a:rPr lang="fr-FR" dirty="0"/>
              <a:t>professionnelles relatives à cette épreuve sont centrées sur les tâches professionnelles :</a:t>
            </a:r>
          </a:p>
          <a:p>
            <a:pPr marL="0" indent="0" algn="just">
              <a:buNone/>
            </a:pPr>
            <a:r>
              <a:rPr lang="fr-FR" dirty="0"/>
              <a:t>- de contrôle des appareils d’acquisition de données ;</a:t>
            </a:r>
          </a:p>
          <a:p>
            <a:pPr marL="0" indent="0" algn="just">
              <a:buNone/>
            </a:pPr>
            <a:r>
              <a:rPr lang="fr-FR" dirty="0"/>
              <a:t>- d’acquisition et d’enregistrement des données.</a:t>
            </a:r>
          </a:p>
          <a:p>
            <a:pPr algn="just">
              <a:buFontTx/>
              <a:buChar char="-"/>
            </a:pPr>
            <a:endParaRPr lang="fr-FR" dirty="0"/>
          </a:p>
          <a:p>
            <a:pPr algn="just"/>
            <a:r>
              <a:rPr lang="fr-FR" dirty="0"/>
              <a:t>Les activités pourront porter sur l’installation des appareils d’acquisition, le contrôle de leur bon</a:t>
            </a:r>
          </a:p>
          <a:p>
            <a:pPr marL="0" indent="0" algn="just">
              <a:buNone/>
            </a:pPr>
            <a:r>
              <a:rPr lang="fr-FR" dirty="0"/>
              <a:t>fonctionnement, leur mise en œuvre dans le cadre de situations de levers ou d’implantations,</a:t>
            </a:r>
          </a:p>
          <a:p>
            <a:pPr marL="0" indent="0" algn="just">
              <a:buNone/>
            </a:pPr>
            <a:r>
              <a:rPr lang="fr-FR" dirty="0"/>
              <a:t>l’établissement de croquis, les contrôles des observations et/ou de l’implantation, les transferts de</a:t>
            </a:r>
          </a:p>
          <a:p>
            <a:pPr marL="0" indent="0" algn="just">
              <a:buNone/>
            </a:pPr>
            <a:r>
              <a:rPr lang="fr-FR" dirty="0"/>
              <a:t>données.</a:t>
            </a:r>
          </a:p>
          <a:p>
            <a:pPr marL="0" indent="0">
              <a:buNone/>
            </a:pPr>
            <a:endParaRPr lang="fr-FR" dirty="0">
              <a:solidFill>
                <a:schemeClr val="accent1"/>
              </a:solidFill>
            </a:endParaRPr>
          </a:p>
          <a:p>
            <a:r>
              <a:rPr lang="fr-FR" dirty="0">
                <a:solidFill>
                  <a:schemeClr val="accent1"/>
                </a:solidFill>
              </a:rPr>
              <a:t>Evaluer les candidats selon la grille.</a:t>
            </a:r>
          </a:p>
          <a:p>
            <a:pPr marL="0" indent="0">
              <a:buNone/>
            </a:pPr>
            <a:endParaRPr lang="fr-FR" dirty="0">
              <a:solidFill>
                <a:schemeClr val="accent1"/>
              </a:solidFill>
            </a:endParaRPr>
          </a:p>
          <a:p>
            <a:r>
              <a:rPr lang="fr-FR" dirty="0">
                <a:solidFill>
                  <a:schemeClr val="accent1"/>
                </a:solidFill>
              </a:rPr>
              <a:t>Même si une compétence est évaluable une seule fois , elle est mobilisable plusieurs fois et on peut également mobiliser une compétence qui sera évaluée ailleurs.</a:t>
            </a:r>
          </a:p>
          <a:p>
            <a:endParaRPr lang="fr-FR" dirty="0">
              <a:solidFill>
                <a:schemeClr val="accent1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3469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741314"/>
            <a:ext cx="9473831" cy="1320800"/>
          </a:xfrm>
        </p:spPr>
        <p:txBody>
          <a:bodyPr/>
          <a:lstStyle/>
          <a:p>
            <a:pPr algn="ctr"/>
            <a:r>
              <a:rPr lang="fr-FR" dirty="0">
                <a:hlinkClick r:id="rId2" action="ppaction://hlinkfile"/>
              </a:rPr>
              <a:t>Grille</a:t>
            </a:r>
            <a:r>
              <a:rPr lang="fr-FR" dirty="0"/>
              <a:t> d’évaluation épreuve E5 BTS MGTMN</a:t>
            </a: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831" t="28081" r="1472" b="12075"/>
          <a:stretch/>
        </p:blipFill>
        <p:spPr>
          <a:xfrm>
            <a:off x="304800" y="2062114"/>
            <a:ext cx="11510778" cy="400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648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2365"/>
          </a:xfrm>
        </p:spPr>
        <p:txBody>
          <a:bodyPr/>
          <a:lstStyle/>
          <a:p>
            <a:pPr algn="ctr"/>
            <a:r>
              <a:rPr lang="fr-FR" dirty="0"/>
              <a:t>Exemple de </a:t>
            </a:r>
            <a:r>
              <a:rPr lang="fr-FR" dirty="0">
                <a:hlinkClick r:id="rId2" action="ppaction://hlinkfile"/>
              </a:rPr>
              <a:t>sujet</a:t>
            </a:r>
            <a:r>
              <a:rPr lang="fr-FR" dirty="0"/>
              <a:t> pour l’épreuve E5</a:t>
            </a:r>
          </a:p>
        </p:txBody>
      </p:sp>
      <p:pic>
        <p:nvPicPr>
          <p:cNvPr id="6" name="Espace réservé du contenu 5" descr="Sujet 0 E5-1 CCF version corrigée3 avec liens hypertexte.pdf - Adobe Acrobat Pro Extended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9671" t="13625" r="16895" b="12236"/>
          <a:stretch/>
        </p:blipFill>
        <p:spPr>
          <a:xfrm>
            <a:off x="1254143" y="1311965"/>
            <a:ext cx="7443050" cy="5262596"/>
          </a:xfrm>
        </p:spPr>
      </p:pic>
    </p:spTree>
    <p:extLst>
      <p:ext uri="{BB962C8B-B14F-4D97-AF65-F5344CB8AC3E}">
        <p14:creationId xmlns:p14="http://schemas.microsoft.com/office/powerpoint/2010/main" val="878459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77334" y="609600"/>
            <a:ext cx="3656127" cy="609600"/>
          </a:xfrm>
        </p:spPr>
        <p:txBody>
          <a:bodyPr>
            <a:normAutofit fontScale="90000"/>
          </a:bodyPr>
          <a:lstStyle/>
          <a:p>
            <a:r>
              <a:rPr lang="fr-FR" dirty="0"/>
              <a:t>Recommandations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677334" y="1126436"/>
            <a:ext cx="8596668" cy="1391478"/>
          </a:xfrm>
        </p:spPr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Après les deux situations d'évaluation, au moins </a:t>
            </a:r>
            <a:r>
              <a:rPr lang="fr-FR" sz="2000" b="1" dirty="0">
                <a:solidFill>
                  <a:schemeClr val="tx1"/>
                </a:solidFill>
              </a:rPr>
              <a:t>60%</a:t>
            </a:r>
            <a:r>
              <a:rPr lang="fr-FR" b="1" dirty="0">
                <a:solidFill>
                  <a:schemeClr val="tx1"/>
                </a:solidFill>
              </a:rPr>
              <a:t> des items de chacune des compétences DOIVENT être évalués.</a:t>
            </a:r>
          </a:p>
          <a:p>
            <a:r>
              <a:rPr lang="fr-FR" b="1" dirty="0">
                <a:solidFill>
                  <a:schemeClr val="tx1"/>
                </a:solidFill>
              </a:rPr>
              <a:t>L'ensemble de l'évaluation DOIT traiter au moins </a:t>
            </a:r>
            <a:r>
              <a:rPr lang="fr-FR" sz="2000" b="1" dirty="0">
                <a:solidFill>
                  <a:schemeClr val="tx1"/>
                </a:solidFill>
              </a:rPr>
              <a:t>75%</a:t>
            </a:r>
            <a:r>
              <a:rPr lang="fr-FR" b="1" dirty="0">
                <a:solidFill>
                  <a:schemeClr val="tx1"/>
                </a:solidFill>
              </a:rPr>
              <a:t> des items de cette fiche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Titre 5"/>
          <p:cNvSpPr txBox="1">
            <a:spLocks/>
          </p:cNvSpPr>
          <p:nvPr/>
        </p:nvSpPr>
        <p:spPr>
          <a:xfrm>
            <a:off x="677334" y="2517914"/>
            <a:ext cx="3033275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1</a:t>
            </a:r>
            <a:r>
              <a:rPr lang="fr-FR" baseline="30000" dirty="0"/>
              <a:t>ère</a:t>
            </a:r>
            <a:r>
              <a:rPr lang="fr-FR" dirty="0"/>
              <a:t> Situation</a:t>
            </a:r>
          </a:p>
        </p:txBody>
      </p:sp>
      <p:sp>
        <p:nvSpPr>
          <p:cNvPr id="9" name="Titre 5"/>
          <p:cNvSpPr txBox="1">
            <a:spLocks/>
          </p:cNvSpPr>
          <p:nvPr/>
        </p:nvSpPr>
        <p:spPr>
          <a:xfrm>
            <a:off x="4975668" y="2517914"/>
            <a:ext cx="3033275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dirty="0"/>
              <a:t>2</a:t>
            </a:r>
            <a:r>
              <a:rPr lang="fr-FR" baseline="30000" dirty="0"/>
              <a:t>ème</a:t>
            </a:r>
            <a:r>
              <a:rPr lang="fr-FR" dirty="0"/>
              <a:t> Situation</a:t>
            </a:r>
          </a:p>
        </p:txBody>
      </p:sp>
      <p:sp>
        <p:nvSpPr>
          <p:cNvPr id="10" name="Espace réservé du contenu 6"/>
          <p:cNvSpPr txBox="1">
            <a:spLocks/>
          </p:cNvSpPr>
          <p:nvPr/>
        </p:nvSpPr>
        <p:spPr>
          <a:xfrm>
            <a:off x="591195" y="3127514"/>
            <a:ext cx="3742266" cy="3379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solidFill>
                  <a:schemeClr val="tx1"/>
                </a:solidFill>
              </a:rPr>
              <a:t>C5 « Contrôler un appareil »</a:t>
            </a:r>
          </a:p>
          <a:p>
            <a:r>
              <a:rPr lang="fr-FR" dirty="0">
                <a:solidFill>
                  <a:schemeClr val="tx1"/>
                </a:solidFill>
              </a:rPr>
              <a:t>C61 « Positionner l’appareil d’acquisition »</a:t>
            </a:r>
          </a:p>
          <a:p>
            <a:r>
              <a:rPr lang="fr-FR" dirty="0">
                <a:solidFill>
                  <a:schemeClr val="tx1"/>
                </a:solidFill>
              </a:rPr>
              <a:t>C62 « Mettre en œuvre  des moyens d’acquisition »</a:t>
            </a:r>
          </a:p>
          <a:p>
            <a:pPr marL="0" indent="0" algn="just">
              <a:buNone/>
            </a:pPr>
            <a:r>
              <a:rPr lang="fr-FR" dirty="0">
                <a:solidFill>
                  <a:schemeClr val="tx1"/>
                </a:solidFill>
              </a:rPr>
              <a:t>Cette situation d’évaluation sera réalisée avant la fin de la première année de formation.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Espace réservé du contenu 6"/>
          <p:cNvSpPr txBox="1">
            <a:spLocks/>
          </p:cNvSpPr>
          <p:nvPr/>
        </p:nvSpPr>
        <p:spPr>
          <a:xfrm>
            <a:off x="4812013" y="3127513"/>
            <a:ext cx="3742266" cy="3379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fr-FR" dirty="0">
                <a:solidFill>
                  <a:schemeClr val="tx1"/>
                </a:solidFill>
              </a:rPr>
              <a:t>C74 « Matérialiser des points d'implantation »</a:t>
            </a:r>
          </a:p>
          <a:p>
            <a:pPr marL="0" indent="0"/>
            <a:r>
              <a:rPr lang="fr-FR" dirty="0">
                <a:solidFill>
                  <a:schemeClr val="tx1"/>
                </a:solidFill>
              </a:rPr>
              <a:t>C9 « Etablir un croquis »</a:t>
            </a:r>
          </a:p>
          <a:p>
            <a:pPr marL="0" indent="0"/>
            <a:r>
              <a:rPr lang="fr-FR" dirty="0">
                <a:solidFill>
                  <a:schemeClr val="tx1"/>
                </a:solidFill>
              </a:rPr>
              <a:t>C112 « Contrôler les mesures »</a:t>
            </a:r>
          </a:p>
          <a:p>
            <a:pPr marL="0" indent="0"/>
            <a:r>
              <a:rPr lang="fr-FR" dirty="0">
                <a:solidFill>
                  <a:schemeClr val="tx1"/>
                </a:solidFill>
              </a:rPr>
              <a:t>C113 « Contrôler une implantation »</a:t>
            </a:r>
          </a:p>
          <a:p>
            <a:pPr marL="0" indent="0">
              <a:buNone/>
            </a:pPr>
            <a:r>
              <a:rPr lang="fr-FR" dirty="0">
                <a:solidFill>
                  <a:schemeClr val="tx1"/>
                </a:solidFill>
              </a:rPr>
              <a:t>Cette situation d’évaluation sera réalisée avant les congés de printemps de la seconde année de formation.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607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259" y="225287"/>
            <a:ext cx="9554817" cy="1320800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ATTRIBUTION DES POINTS PAR INDICATEUR: Quelques repères...</a:t>
            </a:r>
            <a:br>
              <a:rPr lang="fr-FR" b="1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8258" y="1272694"/>
            <a:ext cx="9674611" cy="2941497"/>
          </a:xfrm>
        </p:spPr>
        <p:txBody>
          <a:bodyPr>
            <a:normAutofit fontScale="85000" lnSpcReduction="10000"/>
          </a:bodyPr>
          <a:lstStyle/>
          <a:p>
            <a:endParaRPr lang="fr-FR" dirty="0"/>
          </a:p>
          <a:p>
            <a:r>
              <a:rPr lang="fr-FR" dirty="0"/>
              <a:t>L'évaluation d'une compétence doit conduire, dans l'état actuel de nos règles de certification, à une note.</a:t>
            </a:r>
          </a:p>
          <a:p>
            <a:r>
              <a:rPr lang="fr-FR" dirty="0"/>
              <a:t>En formation, une compétence est non encore acquise, en cours d'acquisition ou acquise.</a:t>
            </a:r>
          </a:p>
          <a:p>
            <a:r>
              <a:rPr lang="fr-FR" dirty="0"/>
              <a:t>En certification, nous avons , pour chaque compétence , un ensemble d'indicateurs de performance, assez faciles à  évaluer, dans le contexte d'une activité à caractère professionnelle.</a:t>
            </a:r>
          </a:p>
          <a:p>
            <a:r>
              <a:rPr lang="fr-FR" dirty="0"/>
              <a:t>L'évaluation de l'ensemble de ces indicateurs permet d'évaluer la compétence correspondante, qui se voit ainsi attribuer une note.</a:t>
            </a:r>
          </a:p>
          <a:p>
            <a:endParaRPr lang="fr-FR" dirty="0"/>
          </a:p>
          <a:p>
            <a:r>
              <a:rPr lang="fr-FR" dirty="0"/>
              <a:t>Le tableau ci-après donne des repères pour attribuer la note de 0 à 3 pour chaque indicateur:</a:t>
            </a:r>
          </a:p>
          <a:p>
            <a:endParaRPr lang="fr-FR" dirty="0"/>
          </a:p>
        </p:txBody>
      </p:sp>
      <p:pic>
        <p:nvPicPr>
          <p:cNvPr id="6" name="Image 5" descr="BTS_MGMN_évaluation_E5_rempli pour le sujet 0 1ère situation.xlsx - Excel"/>
          <p:cNvPicPr>
            <a:picLocks noChangeAspect="1"/>
          </p:cNvPicPr>
          <p:nvPr/>
        </p:nvPicPr>
        <p:blipFill rotWithShape="1">
          <a:blip r:embed="rId2"/>
          <a:srcRect l="3043" t="65057" r="45978" b="8559"/>
          <a:stretch/>
        </p:blipFill>
        <p:spPr>
          <a:xfrm>
            <a:off x="702364" y="4214191"/>
            <a:ext cx="8070187" cy="224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429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5772" y="530087"/>
            <a:ext cx="9422298" cy="1320800"/>
          </a:xfrm>
        </p:spPr>
        <p:txBody>
          <a:bodyPr/>
          <a:lstStyle/>
          <a:p>
            <a:pPr algn="ctr"/>
            <a:r>
              <a:rPr lang="fr-FR" dirty="0">
                <a:hlinkClick r:id="rId2" action="ppaction://hlinkfile"/>
              </a:rPr>
              <a:t>Grille d’évaluation complétée</a:t>
            </a:r>
            <a:r>
              <a:rPr lang="fr-FR" dirty="0"/>
              <a:t> sujet 0 épreuve E5 BTS MGTMN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532" t="40018" r="1913" b="20119"/>
          <a:stretch/>
        </p:blipFill>
        <p:spPr>
          <a:xfrm>
            <a:off x="145772" y="2226364"/>
            <a:ext cx="11900749" cy="296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92169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522</TotalTime>
  <Words>381</Words>
  <Application>Microsoft Office PowerPoint</Application>
  <PresentationFormat>Personnalisé</PresentationFormat>
  <Paragraphs>45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Facette</vt:lpstr>
      <vt:lpstr>Un sujet 0 pour l’épreuve E5 Acquisition et traitement des données</vt:lpstr>
      <vt:lpstr>Mission</vt:lpstr>
      <vt:lpstr>Grille d’évaluation épreuve E5 BTS MGTMN</vt:lpstr>
      <vt:lpstr>Exemple de sujet pour l’épreuve E5</vt:lpstr>
      <vt:lpstr>Recommandations</vt:lpstr>
      <vt:lpstr>ATTRIBUTION DES POINTS PAR INDICATEUR: Quelques repères... </vt:lpstr>
      <vt:lpstr>Grille d’évaluation complétée sujet 0 épreuve E5 BTS MGTMN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sujet 0 pour l’épreuve E5 (Acquisition et traitement des données)</dc:title>
  <dc:creator>vincent caillau</dc:creator>
  <cp:lastModifiedBy>Monin Thierry</cp:lastModifiedBy>
  <cp:revision>20</cp:revision>
  <dcterms:created xsi:type="dcterms:W3CDTF">2017-01-23T09:25:21Z</dcterms:created>
  <dcterms:modified xsi:type="dcterms:W3CDTF">2017-01-25T08:24:01Z</dcterms:modified>
</cp:coreProperties>
</file>