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2" r:id="rId3"/>
    <p:sldId id="274" r:id="rId4"/>
    <p:sldId id="28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5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8" autoAdjust="0"/>
    <p:restoredTop sz="94595"/>
  </p:normalViewPr>
  <p:slideViewPr>
    <p:cSldViewPr>
      <p:cViewPr>
        <p:scale>
          <a:sx n="70" d="100"/>
          <a:sy n="70" d="100"/>
        </p:scale>
        <p:origin x="2280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5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14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29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10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94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3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40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19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82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07504" y="2420888"/>
            <a:ext cx="8928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>
                <a:effectLst/>
              </a:rPr>
              <a:t>12h15 – 13h00</a:t>
            </a:r>
            <a:r>
              <a:rPr lang="fr-FR" sz="1200" b="1" i="1" dirty="0" smtClean="0"/>
              <a:t> 	</a:t>
            </a:r>
            <a:r>
              <a:rPr lang="fr-FR" sz="1600" b="1" dirty="0" smtClean="0">
                <a:effectLst/>
              </a:rPr>
              <a:t>Les nouveautés : l’aspect transversal dans les deux BTS</a:t>
            </a:r>
          </a:p>
          <a:p>
            <a:r>
              <a:rPr lang="fr-FR" sz="1600" dirty="0" smtClean="0"/>
              <a:t>		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</a:p>
          <a:p>
            <a:endParaRPr lang="fr-FR" sz="1600" dirty="0"/>
          </a:p>
          <a:p>
            <a:r>
              <a:rPr lang="fr-FR" sz="1600" dirty="0" smtClean="0"/>
              <a:t>		</a:t>
            </a:r>
            <a:r>
              <a:rPr lang="fr-FR" sz="1600" b="1" dirty="0" smtClean="0"/>
              <a:t>Cédric </a:t>
            </a:r>
            <a:r>
              <a:rPr lang="fr-FR" sz="1600" b="1" dirty="0" err="1" smtClean="0"/>
              <a:t>Dziubanowski</a:t>
            </a:r>
            <a:r>
              <a:rPr lang="fr-FR" sz="1600" b="1" dirty="0" smtClean="0"/>
              <a:t> </a:t>
            </a:r>
            <a:r>
              <a:rPr lang="fr-FR" sz="1600" dirty="0" smtClean="0"/>
              <a:t>et </a:t>
            </a:r>
            <a:r>
              <a:rPr lang="fr-FR" sz="1600" b="1" dirty="0" smtClean="0"/>
              <a:t>Thierry </a:t>
            </a:r>
            <a:r>
              <a:rPr lang="fr-FR" sz="1600" b="1" dirty="0" err="1"/>
              <a:t>Monin</a:t>
            </a:r>
            <a:r>
              <a:rPr lang="fr-FR" sz="1600" dirty="0"/>
              <a:t>, IA-IPR </a:t>
            </a:r>
            <a:r>
              <a:rPr lang="fr-FR" sz="1600" dirty="0" smtClean="0"/>
              <a:t>STI</a:t>
            </a:r>
          </a:p>
          <a:p>
            <a:r>
              <a:rPr lang="fr-FR" sz="1600" b="1" dirty="0"/>
              <a:t> </a:t>
            </a:r>
          </a:p>
          <a:p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5940152" y="620688"/>
            <a:ext cx="2983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030A0"/>
                </a:solidFill>
              </a:rPr>
              <a:t>Les nouveautés : l’aspect transversal dans les deux BTS</a:t>
            </a:r>
          </a:p>
        </p:txBody>
      </p:sp>
    </p:spTree>
    <p:extLst>
      <p:ext uri="{BB962C8B-B14F-4D97-AF65-F5344CB8AC3E}">
        <p14:creationId xmlns:p14="http://schemas.microsoft.com/office/powerpoint/2010/main" val="25182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282561" y="1680044"/>
            <a:ext cx="8640960" cy="1656184"/>
          </a:xfrm>
          <a:prstGeom prst="ellips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290674" y="974935"/>
            <a:ext cx="3785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FF0000"/>
                </a:solidFill>
                <a:effectLst/>
              </a:rPr>
              <a:t>Une architecture de référentiel identique: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940152" y="620688"/>
            <a:ext cx="2983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030A0"/>
                </a:solidFill>
              </a:rPr>
              <a:t>Les nouveautés : l’aspect transversal dans les deux BTS</a:t>
            </a:r>
          </a:p>
        </p:txBody>
      </p:sp>
      <p:sp>
        <p:nvSpPr>
          <p:cNvPr id="2" name="Organigramme : Processus 1"/>
          <p:cNvSpPr/>
          <p:nvPr/>
        </p:nvSpPr>
        <p:spPr>
          <a:xfrm>
            <a:off x="642601" y="2184100"/>
            <a:ext cx="1697150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Activités et tâches professionnelles</a:t>
            </a:r>
            <a:endParaRPr lang="fr-FR" sz="1400" b="1" dirty="0"/>
          </a:p>
        </p:txBody>
      </p:sp>
      <p:sp>
        <p:nvSpPr>
          <p:cNvPr id="9" name="Organigramme : Processus 8"/>
          <p:cNvSpPr/>
          <p:nvPr/>
        </p:nvSpPr>
        <p:spPr>
          <a:xfrm>
            <a:off x="3635896" y="2256108"/>
            <a:ext cx="2016224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Compétences</a:t>
            </a:r>
            <a:endParaRPr lang="fr-FR" sz="1600" b="1" dirty="0"/>
          </a:p>
        </p:txBody>
      </p:sp>
      <p:sp>
        <p:nvSpPr>
          <p:cNvPr id="10" name="Organigramme : Processus 9"/>
          <p:cNvSpPr/>
          <p:nvPr/>
        </p:nvSpPr>
        <p:spPr>
          <a:xfrm>
            <a:off x="6948265" y="2249321"/>
            <a:ext cx="154320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Savoirs associés aux compétences</a:t>
            </a:r>
            <a:endParaRPr lang="fr-FR" sz="1400" b="1" dirty="0"/>
          </a:p>
        </p:txBody>
      </p:sp>
      <p:sp>
        <p:nvSpPr>
          <p:cNvPr id="6" name="Double flèche horizontale 5"/>
          <p:cNvSpPr/>
          <p:nvPr/>
        </p:nvSpPr>
        <p:spPr>
          <a:xfrm>
            <a:off x="2339751" y="2382122"/>
            <a:ext cx="1296145" cy="2520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351756" y="1765026"/>
            <a:ext cx="241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Référentiel du diplôme</a:t>
            </a:r>
            <a:endParaRPr lang="fr-FR" b="1" dirty="0"/>
          </a:p>
        </p:txBody>
      </p:sp>
      <p:sp>
        <p:nvSpPr>
          <p:cNvPr id="15" name="Ellipse 14"/>
          <p:cNvSpPr/>
          <p:nvPr/>
        </p:nvSpPr>
        <p:spPr>
          <a:xfrm>
            <a:off x="282561" y="3584937"/>
            <a:ext cx="8640960" cy="2640304"/>
          </a:xfrm>
          <a:prstGeom prst="ellips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Processus 15"/>
          <p:cNvSpPr/>
          <p:nvPr/>
        </p:nvSpPr>
        <p:spPr>
          <a:xfrm>
            <a:off x="642601" y="4422659"/>
            <a:ext cx="1296144" cy="48242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6 épreuves</a:t>
            </a:r>
          </a:p>
          <a:p>
            <a:pPr algn="ctr"/>
            <a:r>
              <a:rPr lang="fr-FR" sz="1400" b="1" dirty="0" smtClean="0"/>
              <a:t>E1 à E6</a:t>
            </a:r>
          </a:p>
        </p:txBody>
      </p:sp>
      <p:sp>
        <p:nvSpPr>
          <p:cNvPr id="17" name="Organigramme : Processus 16"/>
          <p:cNvSpPr/>
          <p:nvPr/>
        </p:nvSpPr>
        <p:spPr>
          <a:xfrm>
            <a:off x="3054869" y="4273097"/>
            <a:ext cx="2885281" cy="63199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b="1" dirty="0" smtClean="0"/>
              <a:t>E1: Culture générale et expression (commune)</a:t>
            </a:r>
          </a:p>
          <a:p>
            <a:r>
              <a:rPr lang="fr-FR" sz="1100" b="1" dirty="0" smtClean="0"/>
              <a:t>E2: Anglais (CCF)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E3: Mathématiques et PC (CCF)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547256" y="4280926"/>
            <a:ext cx="1553135" cy="62416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E4, E5 et E6</a:t>
            </a:r>
          </a:p>
          <a:p>
            <a:pPr algn="ctr"/>
            <a:r>
              <a:rPr lang="fr-FR" sz="1400" b="1" dirty="0" smtClean="0"/>
              <a:t>Épreuves professionnelles</a:t>
            </a:r>
            <a:endParaRPr lang="fr-FR" sz="1400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3162879" y="3768276"/>
            <a:ext cx="2669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Modalités de certification</a:t>
            </a:r>
            <a:endParaRPr lang="fr-FR" b="1" dirty="0"/>
          </a:p>
        </p:txBody>
      </p:sp>
      <p:sp>
        <p:nvSpPr>
          <p:cNvPr id="14" name="Flèche droite 13"/>
          <p:cNvSpPr/>
          <p:nvPr/>
        </p:nvSpPr>
        <p:spPr>
          <a:xfrm>
            <a:off x="1938746" y="4517170"/>
            <a:ext cx="1116124" cy="279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 rot="19964747">
            <a:off x="1997171" y="4446193"/>
            <a:ext cx="999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Modèles =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30" name="Flèche courbée vers le haut 29"/>
          <p:cNvSpPr/>
          <p:nvPr/>
        </p:nvSpPr>
        <p:spPr>
          <a:xfrm>
            <a:off x="1290673" y="4905088"/>
            <a:ext cx="6552728" cy="807404"/>
          </a:xfrm>
          <a:prstGeom prst="curvedUpArrow">
            <a:avLst>
              <a:gd name="adj1" fmla="val 50000"/>
              <a:gd name="adj2" fmla="val 132544"/>
              <a:gd name="adj3" fmla="val 240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843808" y="5296993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FF0000"/>
                </a:solidFill>
              </a:rPr>
              <a:t>Un affichage clair de l’évaluation des compétences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FF0000"/>
                </a:solidFill>
              </a:rPr>
              <a:t>L’introduction de revues de projets</a:t>
            </a:r>
          </a:p>
        </p:txBody>
      </p:sp>
      <p:sp>
        <p:nvSpPr>
          <p:cNvPr id="33" name="Double flèche horizontale 32"/>
          <p:cNvSpPr/>
          <p:nvPr/>
        </p:nvSpPr>
        <p:spPr>
          <a:xfrm>
            <a:off x="5652120" y="2375335"/>
            <a:ext cx="1296145" cy="2520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4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940152" y="620688"/>
            <a:ext cx="2983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030A0"/>
                </a:solidFill>
              </a:rPr>
              <a:t>Les nouveautés : l’aspect transversal dans les deux BTS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536" y="3879565"/>
            <a:ext cx="3600400" cy="2554545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Horaires EG dans des proportions voisines (13h/32,5h et 12h/34h)</a:t>
            </a:r>
          </a:p>
          <a:p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un </a:t>
            </a:r>
            <a:r>
              <a:rPr lang="fr-FR" sz="1600" dirty="0" err="1" smtClean="0"/>
              <a:t>co</a:t>
            </a:r>
            <a:r>
              <a:rPr lang="fr-FR" sz="1600" dirty="0" smtClean="0"/>
              <a:t> – enseignement ETLV : </a:t>
            </a:r>
          </a:p>
          <a:p>
            <a:pPr lvl="1"/>
            <a:r>
              <a:rPr lang="fr-FR" sz="1600" dirty="0"/>
              <a:t>	</a:t>
            </a:r>
            <a:r>
              <a:rPr lang="fr-FR" sz="1600" dirty="0" smtClean="0"/>
              <a:t>1h avec 2 enseignants</a:t>
            </a:r>
          </a:p>
          <a:p>
            <a:pPr lvl="1"/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Enseignements professionnels globalisés (18,5h/32,5h ou 20h/34h)</a:t>
            </a:r>
          </a:p>
          <a:p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L’accompagnement personnalisé</a:t>
            </a:r>
          </a:p>
        </p:txBody>
      </p:sp>
      <p:sp>
        <p:nvSpPr>
          <p:cNvPr id="30" name="Ellipse 29"/>
          <p:cNvSpPr/>
          <p:nvPr/>
        </p:nvSpPr>
        <p:spPr>
          <a:xfrm>
            <a:off x="539552" y="1628800"/>
            <a:ext cx="8136904" cy="1656184"/>
          </a:xfrm>
          <a:prstGeom prst="ellips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Processus 30"/>
          <p:cNvSpPr/>
          <p:nvPr/>
        </p:nvSpPr>
        <p:spPr>
          <a:xfrm>
            <a:off x="1347664" y="2348880"/>
            <a:ext cx="1496144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Grilles horaires</a:t>
            </a:r>
            <a:endParaRPr lang="fr-FR" sz="1600" b="1" dirty="0"/>
          </a:p>
        </p:txBody>
      </p:sp>
      <p:sp>
        <p:nvSpPr>
          <p:cNvPr id="32" name="Organigramme : Processus 31"/>
          <p:cNvSpPr/>
          <p:nvPr/>
        </p:nvSpPr>
        <p:spPr>
          <a:xfrm>
            <a:off x="6264188" y="2348880"/>
            <a:ext cx="1296144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Stages</a:t>
            </a:r>
            <a:endParaRPr lang="fr-FR" sz="16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3131840" y="1837215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Organisation de la formation</a:t>
            </a:r>
            <a:endParaRPr lang="fr-FR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1290674" y="889328"/>
            <a:ext cx="3785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FF0000"/>
                </a:solidFill>
                <a:effectLst/>
              </a:rPr>
              <a:t>Une architecture de référentiel identique: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9" name="Flèche vers le bas 28"/>
          <p:cNvSpPr/>
          <p:nvPr/>
        </p:nvSpPr>
        <p:spPr>
          <a:xfrm>
            <a:off x="1907704" y="2852936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5220072" y="3879565"/>
            <a:ext cx="3600400" cy="1323439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Stage de sensibilisation en début de formation</a:t>
            </a:r>
          </a:p>
          <a:p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Stage en milieu professionnel en fin de première année de formation</a:t>
            </a:r>
          </a:p>
        </p:txBody>
      </p:sp>
      <p:sp>
        <p:nvSpPr>
          <p:cNvPr id="40" name="Flèche vers le bas 39"/>
          <p:cNvSpPr/>
          <p:nvPr/>
        </p:nvSpPr>
        <p:spPr>
          <a:xfrm>
            <a:off x="6732240" y="2852936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72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940152" y="620688"/>
            <a:ext cx="2983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030A0"/>
                </a:solidFill>
              </a:rPr>
              <a:t>Les nouveautés : l’aspect transversal dans les deux BTS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536" y="3879565"/>
            <a:ext cx="3600400" cy="2554545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à privilégier  tout au long de la formation</a:t>
            </a:r>
          </a:p>
          <a:p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/>
              <a:t>p</a:t>
            </a:r>
            <a:r>
              <a:rPr lang="fr-FR" sz="1600" dirty="0" smtClean="0"/>
              <a:t>rivilégier des activités de mini projets, de projets</a:t>
            </a:r>
          </a:p>
          <a:p>
            <a:pPr lvl="1"/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Limiter les enseignements magistraux à des synthèses, plutôt qu’à des apports de connaissances systématiques</a:t>
            </a:r>
          </a:p>
        </p:txBody>
      </p:sp>
      <p:sp>
        <p:nvSpPr>
          <p:cNvPr id="30" name="Ellipse 29"/>
          <p:cNvSpPr/>
          <p:nvPr/>
        </p:nvSpPr>
        <p:spPr>
          <a:xfrm>
            <a:off x="539552" y="1628800"/>
            <a:ext cx="8136904" cy="1656184"/>
          </a:xfrm>
          <a:prstGeom prst="ellips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Processus 30"/>
          <p:cNvSpPr/>
          <p:nvPr/>
        </p:nvSpPr>
        <p:spPr>
          <a:xfrm>
            <a:off x="1347664" y="2348880"/>
            <a:ext cx="1496144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Démarche inductive</a:t>
            </a:r>
            <a:endParaRPr lang="fr-FR" sz="1600" b="1" dirty="0"/>
          </a:p>
        </p:txBody>
      </p:sp>
      <p:sp>
        <p:nvSpPr>
          <p:cNvPr id="32" name="Organigramme : Processus 31"/>
          <p:cNvSpPr/>
          <p:nvPr/>
        </p:nvSpPr>
        <p:spPr>
          <a:xfrm>
            <a:off x="6264188" y="2348880"/>
            <a:ext cx="1548172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Acquisition des compétences</a:t>
            </a:r>
            <a:endParaRPr lang="fr-FR" sz="16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3131840" y="1837215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Des stratégies pédagogiques </a:t>
            </a:r>
          </a:p>
          <a:p>
            <a:pPr algn="ctr"/>
            <a:r>
              <a:rPr lang="fr-FR" b="1" dirty="0" smtClean="0"/>
              <a:t>identiques</a:t>
            </a:r>
            <a:endParaRPr lang="fr-FR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1290674" y="889328"/>
            <a:ext cx="3785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>
                <a:solidFill>
                  <a:srgbClr val="FF0000"/>
                </a:solidFill>
                <a:effectLst/>
              </a:rPr>
              <a:t>Et pédagogiquement…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9" name="Flèche vers le bas 28"/>
          <p:cNvSpPr/>
          <p:nvPr/>
        </p:nvSpPr>
        <p:spPr>
          <a:xfrm>
            <a:off x="1907704" y="2852936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5220072" y="3879565"/>
            <a:ext cx="3600400" cy="2308324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Evaluer les compétences en formation lors de toutes activités</a:t>
            </a:r>
          </a:p>
          <a:p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Mettre en œuvre un outil de suivi de l’acquisition des compétences pour chaque étudiant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/>
              <a:t>Veiller à évaluer les compétences lors des évaluations sommatives</a:t>
            </a:r>
          </a:p>
        </p:txBody>
      </p:sp>
      <p:sp>
        <p:nvSpPr>
          <p:cNvPr id="40" name="Flèche vers le bas 39"/>
          <p:cNvSpPr/>
          <p:nvPr/>
        </p:nvSpPr>
        <p:spPr>
          <a:xfrm>
            <a:off x="6732240" y="2852936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9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3308</TotalTime>
  <Words>253</Words>
  <Application>Microsoft Macintosh PowerPoint</Application>
  <PresentationFormat>Présentation à l'écran (4:3)</PresentationFormat>
  <Paragraphs>60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Rectorat De Montpellier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Monin Thierry</dc:creator>
  <cp:lastModifiedBy>Philippe Young</cp:lastModifiedBy>
  <cp:revision>52</cp:revision>
  <dcterms:created xsi:type="dcterms:W3CDTF">2017-01-13T11:06:51Z</dcterms:created>
  <dcterms:modified xsi:type="dcterms:W3CDTF">2017-02-01T14:14:04Z</dcterms:modified>
</cp:coreProperties>
</file>