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9" r:id="rId4"/>
    <p:sldId id="280" r:id="rId5"/>
    <p:sldId id="281" r:id="rId6"/>
    <p:sldId id="282" r:id="rId7"/>
    <p:sldId id="283" r:id="rId8"/>
    <p:sldId id="28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5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08" autoAdjust="0"/>
    <p:restoredTop sz="94595"/>
  </p:normalViewPr>
  <p:slideViewPr>
    <p:cSldViewPr>
      <p:cViewPr>
        <p:scale>
          <a:sx n="70" d="100"/>
          <a:sy n="70" d="100"/>
        </p:scale>
        <p:origin x="2280" y="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658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14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29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78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10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94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17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83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40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19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829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99C7-E77C-43FA-8DE7-E4AE52F695A6}" type="datetimeFigureOut">
              <a:rPr lang="fr-FR" smtClean="0"/>
              <a:t>01/02/2017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D59C3-3175-4073-91CF-50F255B391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61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D:/perso/Travaux%20MTP/PEDAGO%20ET%20EXAMENS/BTS/MGTMN/S&#233;minaire%20Janv%202017/fichier%20s&#233;minaire/Bulletin%20scolaire%20BTS%20MGTMN.xlsx" TargetMode="External"/><Relationship Id="rId4" Type="http://schemas.openxmlformats.org/officeDocument/2006/relationships/hyperlink" Target="file:///D:/perso/Travaux%20MTP/PEDAGO%20ET%20EXAMENS/BTS/MGTMN/S&#233;minaire%20Janv%202017/fichier%20s&#233;minaire/Livret%20scolaire%20recto-verso%20-%20BTS%20MGTMN%202018.xls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D:/perso/Travaux%20MTP/PEDAGO%20ET%20EXAMENS/BTS/MGTMN/S&#233;minaire%20Janv%202017/fichier%20s&#233;minaire/Progression%20p&#233;dagogique/Progression_sem1.xlsx" TargetMode="External"/><Relationship Id="rId4" Type="http://schemas.openxmlformats.org/officeDocument/2006/relationships/hyperlink" Target="file:///D:/perso/Travaux%20MTP/PEDAGO%20ET%20EXAMENS/BTS/MGTMN/S&#233;minaire%20Janv%202017/fichier%20s&#233;minaire/Progression%20p&#233;dagogique/U4-EVAL_sem1_Jan2017.xlsm" TargetMode="External"/><Relationship Id="rId5" Type="http://schemas.openxmlformats.org/officeDocument/2006/relationships/hyperlink" Target="file:///D:/perso/Travaux%20MTP/PEDAGO%20ET%20EXAMENS/BTS/MGTMN/S&#233;minaire%20Janv%202017/fichier%20s&#233;minaire/Progression%20p&#233;dagogique/U61-EVAL_sem1_Jan2017_ex%20Dorian.xlsm" TargetMode="External"/><Relationship Id="rId6" Type="http://schemas.openxmlformats.org/officeDocument/2006/relationships/hyperlink" Target="file:///D:/perso/Travaux%20MTP/PEDAGO%20ET%20EXAMENS/BTS/MGTMN/S&#233;minaire%20Janv%202017/fichier%20s&#233;minaire/Progression%20p&#233;dagogique/BTS%20MGMN_250116_JFD.pptx#-1,1,BTS M&#233;tiers du G&#233;om&#232;tre  et de la Mod&#233;lisation Num&#233;rique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D:/perso/Travaux%20MTP/PEDAGO%20ET%20EXAMENS/BTS/MGTMN/S&#233;minaire%20Janv%202017/fichier%20s&#233;minaire/E4/presentation%20seminaire%20sujet%200.pptx#-1,1,BTS M&#233;tiers du G&#233;om&#232;tre-Topographe et de la Mod&#233;lisation Num&#233;rique     Epreuve E4" TargetMode="External"/><Relationship Id="rId4" Type="http://schemas.openxmlformats.org/officeDocument/2006/relationships/hyperlink" Target="file:///D:/perso/Travaux%20MTP/PEDAGO%20ET%20EXAMENS/BTS/MGTMN/S&#233;minaire%20Janv%202017/fichier%20s&#233;minaire/E4/BTS%20MGTMN%20Elaboration%20de%20l'&#233;preuve%20E4.docx" TargetMode="External"/><Relationship Id="rId5" Type="http://schemas.openxmlformats.org/officeDocument/2006/relationships/hyperlink" Target="file:///D:/perso/Travaux%20MTP/PEDAGO%20ET%20EXAMENS/BTS/MGTMN/S&#233;minaire%20Janv%202017/fichier%20s&#233;minaire/E4/presentation%20evaluation%20U4.pptx#-1,1,Epreuve E4  1/ Outil d&#8217;aide &#224; l&#8217;&#233;valuation du sujet (par l&#8217;auteur) 2/ Outil d&#8217;aide &#224; la correction (lors du jury)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D:/perso/Travaux%20MTP/PEDAGO%20ET%20EXAMENS/BTS/MGTMN/S&#233;minaire%20Janv%202017/fichier%20s&#233;minaire/Progression%20p&#233;dagogique/Progression_sem1.xlsx" TargetMode="External"/><Relationship Id="rId4" Type="http://schemas.openxmlformats.org/officeDocument/2006/relationships/hyperlink" Target="file:///D:/perso/Travaux%20MTP/PEDAGO%20ET%20EXAMENS/BTS/MGTMN/S&#233;minaire%20Janv%202017/fichier%20s&#233;minaire/E5/Sujet0E5-1CCFversioncorrig&#233;e3aveclienshypertexte.docx" TargetMode="External"/><Relationship Id="rId5" Type="http://schemas.openxmlformats.org/officeDocument/2006/relationships/hyperlink" Target="file:///D:/perso/Travaux%20MTP/PEDAGO%20ET%20EXAMENS/BTS/MGTMN/S&#233;minaire%20Janv%202017/fichier%20s&#233;minaire/E5/BTS_MGMN_&#233;valuation_E5_rempli%20pour%20le%20sujet%200%201&#232;re%20situation.xlsx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D:/perso/Travaux%20MTP/PEDAGO%20ET%20EXAMENS/BTS/MGTMN/S&#233;minaire%20Janv%202017/fichier%20s&#233;minaire/U61%20lotissement/U61%20Lotissement.ppt#-1,1,Diapositive 1" TargetMode="External"/><Relationship Id="rId4" Type="http://schemas.openxmlformats.org/officeDocument/2006/relationships/hyperlink" Target="file:///D:/perso/Travaux%20MTP/PEDAGO%20ET%20EXAMENS/BTS/MGTMN/S&#233;minaire%20Janv%202017/fichier%20s&#233;minaire/U61%20lotissement/2018%20Grille%20validation%20BTS%20MGTMN%20U61%20projet%20lotissement.xlsx" TargetMode="External"/><Relationship Id="rId5" Type="http://schemas.openxmlformats.org/officeDocument/2006/relationships/hyperlink" Target="file:///D:/perso/Travaux%20MTP/PEDAGO%20ET%20EXAMENS/BTS/MGTMN/S&#233;minaire%20Janv%202017/fichier%20s&#233;minaire/U61%20carrefour/Pr&#233;sentation%20U61-V24-01.pptx#-1,1,Projet RCA04.16 Ame&#769;nagement de carrefour  Travaillon Thomas   " TargetMode="External"/><Relationship Id="rId6" Type="http://schemas.openxmlformats.org/officeDocument/2006/relationships/hyperlink" Target="file:///D:/perso/Travaux%20MTP/PEDAGO%20ET%20EXAMENS/BTS/MGTMN/S&#233;minaire%20Janv%202017/fichier%20s&#233;minaire/U61%20carrefour/2018%20-%20CARREFOUR-U61-Grille-Valid-projet-MS-NV-v24-01v2.xlsx" TargetMode="External"/><Relationship Id="rId7" Type="http://schemas.openxmlformats.org/officeDocument/2006/relationships/hyperlink" Target="file:///D:/perso/Travaux%20MTP/PEDAGO%20ET%20EXAMENS/BTS/MGTMN/S&#233;minaire%20Janv%202017/fichier%20s&#233;minaire/U61%20carrefour/BTS%20MGTMN%20grille%20&#233;valuation%20U61%20Carrefour%2020012017.xlsx" TargetMode="External"/><Relationship Id="rId8" Type="http://schemas.openxmlformats.org/officeDocument/2006/relationships/hyperlink" Target="file:///D:/perso/Travaux%20MTP/PEDAGO%20ET%20EXAMENS/BTS/MGTMN/S&#233;minaire%20Janv%202017/fichier%20s&#233;minaire/U61%20lotissement/BTS%20MGTMN%20grille%20&#233;valuation%20U61%20lotissement.xlsx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1" descr="Accueil du portail éduscol, ministère de l'éducation nationale, de l'enseignement supérieur et de la recherc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331913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07704" y="195590"/>
            <a:ext cx="712879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400" algn="l"/>
              </a:tabLst>
            </a:pP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PNF BTS EB et MGTMN				LPO</a:t>
            </a:r>
            <a:r>
              <a:rPr kumimoji="0" lang="fr-FR" altLang="fr-FR" sz="1100" b="1" i="1" u="none" strike="noStrike" cap="none" normalizeH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Dorian-Paris le 25 janvier 2017</a:t>
            </a:r>
            <a:endParaRPr kumimoji="0" lang="fr-FR" altLang="fr-FR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938746" y="454217"/>
            <a:ext cx="6984776" cy="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102313" y="1495593"/>
            <a:ext cx="89289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 </a:t>
            </a:r>
            <a:r>
              <a:rPr lang="fr-FR" sz="1600" b="1" dirty="0"/>
              <a:t>14h00	</a:t>
            </a:r>
            <a:r>
              <a:rPr lang="fr-FR" sz="1600" b="1" dirty="0" smtClean="0"/>
              <a:t>L’approche pédagogique dans le BTS MGTMN</a:t>
            </a:r>
          </a:p>
          <a:p>
            <a:r>
              <a:rPr lang="fr-FR" sz="1200" b="1" dirty="0"/>
              <a:t>	</a:t>
            </a:r>
            <a:endParaRPr lang="fr-FR" sz="1200" b="1" dirty="0" smtClean="0"/>
          </a:p>
          <a:p>
            <a:r>
              <a:rPr lang="fr-FR" sz="1600" b="1" dirty="0" smtClean="0"/>
              <a:t>La grille horaire</a:t>
            </a:r>
            <a:endParaRPr lang="fr-FR" sz="1200" b="1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6171696" y="620688"/>
            <a:ext cx="2751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i="1" dirty="0" smtClean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BTS MGT MN L’approche pédagogique</a:t>
            </a:r>
            <a:endParaRPr lang="fr-FR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17750"/>
              </p:ext>
            </p:extLst>
          </p:nvPr>
        </p:nvGraphicFramePr>
        <p:xfrm>
          <a:off x="179512" y="2348880"/>
          <a:ext cx="6591935" cy="388810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395399"/>
                <a:gridCol w="836849"/>
                <a:gridCol w="1193139"/>
                <a:gridCol w="660764"/>
                <a:gridCol w="738385"/>
                <a:gridCol w="1106635"/>
                <a:gridCol w="660764"/>
              </a:tblGrid>
              <a:tr h="31432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000" kern="5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Horaire de 1ère année</a:t>
                      </a:r>
                      <a:r>
                        <a:rPr lang="fr-FR" sz="1100" kern="50" baseline="30000" dirty="0">
                          <a:effectLst/>
                        </a:rPr>
                        <a:t>(1)</a:t>
                      </a:r>
                      <a:endParaRPr lang="fr-FR" sz="1000" kern="5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Horaire de 2ème année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432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Semaine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a + b + c </a:t>
                      </a:r>
                      <a:r>
                        <a:rPr lang="fr-FR" sz="1100" kern="50" baseline="30000">
                          <a:effectLst/>
                        </a:rPr>
                        <a:t>(3)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Année </a:t>
                      </a:r>
                      <a:r>
                        <a:rPr lang="fr-FR" sz="1100" kern="50" baseline="30000">
                          <a:effectLst/>
                        </a:rPr>
                        <a:t>(2)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Semaine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a + b + c </a:t>
                      </a:r>
                      <a:r>
                        <a:rPr lang="fr-FR" sz="1100" kern="50" baseline="30000" dirty="0">
                          <a:effectLst/>
                        </a:rPr>
                        <a:t>(3)</a:t>
                      </a:r>
                      <a:endParaRPr lang="fr-FR" sz="1000" kern="5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Année </a:t>
                      </a:r>
                      <a:r>
                        <a:rPr lang="fr-FR" sz="1100" kern="50" baseline="30000">
                          <a:effectLst/>
                        </a:rPr>
                        <a:t>(2)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3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1. Culture générale et expression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3</a:t>
                      </a:r>
                      <a:endParaRPr lang="fr-FR" sz="1000" kern="5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3+0+0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90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3</a:t>
                      </a:r>
                      <a:endParaRPr lang="fr-FR" sz="1000" kern="5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3+0+0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90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3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2. Anglais </a:t>
                      </a:r>
                      <a:r>
                        <a:rPr lang="fr-FR" sz="1100" b="1" kern="50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(4)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fr-FR" sz="1100" b="1" kern="50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(4)</a:t>
                      </a: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+1+0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90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fr-FR" sz="1100" b="1" kern="50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(4)</a:t>
                      </a: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+1+0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90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3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3. Mathématiques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2,5</a:t>
                      </a:r>
                      <a:r>
                        <a:rPr lang="fr-FR" sz="1100" b="1" kern="1100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(5)</a:t>
                      </a: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+1,5+0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120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2,5</a:t>
                      </a:r>
                      <a:r>
                        <a:rPr lang="fr-FR" sz="1100" b="1" kern="1100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(5)</a:t>
                      </a: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+1,5+0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120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3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4. Physique - Chimie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3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1+0+2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90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3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1+0+2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90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3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5. Enseignements  professionnels </a:t>
                      </a:r>
                      <a:r>
                        <a:rPr lang="fr-FR" sz="1100" b="1" kern="50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(6)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18,5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8+0+10,5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555</a:t>
                      </a:r>
                      <a:endParaRPr lang="fr-FR" sz="1000" b="1" kern="5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18,5</a:t>
                      </a:r>
                      <a:endParaRPr lang="fr-FR" sz="1000" b="1" kern="5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8+0+10,5</a:t>
                      </a:r>
                      <a:endParaRPr lang="fr-FR" sz="1000" b="1" kern="5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555</a:t>
                      </a:r>
                      <a:endParaRPr lang="fr-FR" sz="1000" b="1" kern="5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8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6. Accompagnement personnalisé </a:t>
                      </a:r>
                      <a:r>
                        <a:rPr lang="fr-FR" sz="1100" b="1" kern="50" baseline="30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(7)</a:t>
                      </a:r>
                      <a:endParaRPr lang="fr-FR" sz="1000" b="1" kern="5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endParaRPr lang="fr-FR" sz="1000" b="1" kern="5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0+1+0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0+1+0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</a:t>
                      </a:r>
                      <a:endParaRPr lang="fr-FR" sz="1000" b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Total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32,5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16,5+3,5+12,5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975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32,5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16,5+3,5+12,5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975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86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Langue vivante facultative (autre que l’anglais)</a:t>
                      </a:r>
                      <a:endParaRPr lang="fr-FR" sz="1000" kern="5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2</a:t>
                      </a:r>
                      <a:endParaRPr lang="fr-FR" sz="1000" kern="5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0+2+0</a:t>
                      </a:r>
                      <a:endParaRPr lang="fr-FR" sz="1000" kern="5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000" kern="5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2</a:t>
                      </a:r>
                      <a:endParaRPr lang="fr-FR" sz="1000" kern="5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0+2+0</a:t>
                      </a:r>
                      <a:endParaRPr lang="fr-FR" sz="1000" kern="5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000" kern="5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276350" y="17748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953455" y="2348880"/>
            <a:ext cx="208304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 </a:t>
            </a:r>
            <a:r>
              <a:rPr lang="fr-FR" sz="1600" b="1" dirty="0" smtClean="0"/>
              <a:t>Le bulletin scolaire</a:t>
            </a:r>
            <a:endParaRPr lang="fr-FR" sz="1600" b="1" dirty="0"/>
          </a:p>
          <a:p>
            <a:endParaRPr lang="fr-FR" sz="1200" b="1" dirty="0" smtClean="0"/>
          </a:p>
          <a:p>
            <a:endParaRPr lang="fr-FR" sz="1200" b="1" dirty="0" smtClean="0"/>
          </a:p>
          <a:p>
            <a:endParaRPr lang="fr-FR" sz="1200" b="1" dirty="0"/>
          </a:p>
          <a:p>
            <a:endParaRPr lang="fr-FR" sz="1200" b="1" dirty="0" smtClean="0"/>
          </a:p>
          <a:p>
            <a:endParaRPr lang="fr-FR" sz="1200" b="1" dirty="0"/>
          </a:p>
          <a:p>
            <a:endParaRPr lang="fr-FR" sz="1200" b="1" dirty="0" smtClean="0"/>
          </a:p>
          <a:p>
            <a:endParaRPr lang="fr-FR" sz="1200" b="1" dirty="0"/>
          </a:p>
          <a:p>
            <a:endParaRPr lang="fr-FR" sz="1200" b="1" dirty="0"/>
          </a:p>
          <a:p>
            <a:r>
              <a:rPr lang="fr-FR" sz="1600" b="1" dirty="0" smtClean="0"/>
              <a:t>Le livret scolaire</a:t>
            </a:r>
          </a:p>
        </p:txBody>
      </p:sp>
      <p:sp>
        <p:nvSpPr>
          <p:cNvPr id="9" name="Bouton d’action : Suivant 8">
            <a:hlinkClick r:id="rId3" action="ppaction://hlinkfile" highlightClick="1"/>
          </p:cNvPr>
          <p:cNvSpPr/>
          <p:nvPr/>
        </p:nvSpPr>
        <p:spPr>
          <a:xfrm>
            <a:off x="7994975" y="2708920"/>
            <a:ext cx="537465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Bouton d’action : Suivant 10">
            <a:hlinkClick r:id="rId4" action="ppaction://hlinkfile" highlightClick="1"/>
          </p:cNvPr>
          <p:cNvSpPr/>
          <p:nvPr/>
        </p:nvSpPr>
        <p:spPr>
          <a:xfrm>
            <a:off x="8011678" y="4509120"/>
            <a:ext cx="520761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97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467544" y="2311138"/>
            <a:ext cx="8020658" cy="4032448"/>
          </a:xfrm>
          <a:prstGeom prst="rect">
            <a:avLst/>
          </a:prstGeom>
          <a:solidFill>
            <a:schemeClr val="tx2">
              <a:lumMod val="40000"/>
              <a:lumOff val="6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1" descr="Accueil du portail éduscol, ministère de l'éducation nationale, de l'enseignement supérieur et de la recherc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331913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07704" y="195590"/>
            <a:ext cx="712879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400" algn="l"/>
              </a:tabLst>
            </a:pP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PNF BTS EB et MGTMN				LPO</a:t>
            </a:r>
            <a:r>
              <a:rPr kumimoji="0" lang="fr-FR" altLang="fr-FR" sz="1100" b="1" i="1" u="none" strike="noStrike" cap="none" normalizeH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Dorian-Paris le 25 janvier 2017</a:t>
            </a:r>
            <a:endParaRPr kumimoji="0" lang="fr-FR" altLang="fr-FR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938746" y="454217"/>
            <a:ext cx="6984776" cy="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171696" y="620688"/>
            <a:ext cx="2751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i="1" dirty="0" smtClean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BTS MGT MN L’approche pédagogique</a:t>
            </a:r>
            <a:endParaRPr lang="fr-FR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276350" y="17748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02313" y="1772816"/>
            <a:ext cx="892899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 </a:t>
            </a:r>
            <a:r>
              <a:rPr lang="fr-FR" sz="1600" b="1" dirty="0" smtClean="0"/>
              <a:t>14h15	Un </a:t>
            </a:r>
            <a:r>
              <a:rPr lang="fr-FR" sz="1600" b="1" dirty="0"/>
              <a:t>exemple de progression pédagogique et ses évaluations</a:t>
            </a:r>
            <a:endParaRPr lang="fr-FR" sz="1600" i="1" dirty="0"/>
          </a:p>
          <a:p>
            <a:r>
              <a:rPr lang="fr-FR" sz="1600" dirty="0"/>
              <a:t>	</a:t>
            </a:r>
            <a:endParaRPr lang="fr-FR" sz="1600" dirty="0" smtClean="0"/>
          </a:p>
          <a:p>
            <a:endParaRPr lang="fr-FR" sz="1600" dirty="0"/>
          </a:p>
          <a:p>
            <a:r>
              <a:rPr lang="fr-FR" sz="1600" dirty="0" smtClean="0"/>
              <a:t>	</a:t>
            </a:r>
            <a:r>
              <a:rPr lang="fr-FR" sz="1600" b="1" dirty="0" smtClean="0"/>
              <a:t>Jean-François </a:t>
            </a:r>
            <a:r>
              <a:rPr lang="fr-FR" sz="1600" b="1" dirty="0"/>
              <a:t>Delarue</a:t>
            </a:r>
            <a:r>
              <a:rPr lang="fr-FR" sz="1600" dirty="0"/>
              <a:t>, professeur au lycée Dorian à Paris, académie de Paris</a:t>
            </a:r>
          </a:p>
          <a:p>
            <a:r>
              <a:rPr lang="fr-FR" sz="1600" dirty="0"/>
              <a:t>	</a:t>
            </a:r>
            <a:endParaRPr lang="fr-FR" sz="1600" dirty="0" smtClean="0"/>
          </a:p>
          <a:p>
            <a:endParaRPr lang="fr-FR" sz="1600" dirty="0"/>
          </a:p>
          <a:p>
            <a:r>
              <a:rPr lang="fr-FR" sz="1600" dirty="0" smtClean="0"/>
              <a:t>	</a:t>
            </a:r>
            <a:r>
              <a:rPr lang="fr-FR" sz="1600" b="1" dirty="0" smtClean="0"/>
              <a:t>Serge </a:t>
            </a:r>
            <a:r>
              <a:rPr lang="fr-FR" sz="1600" b="1" dirty="0"/>
              <a:t>Milles</a:t>
            </a:r>
            <a:r>
              <a:rPr lang="fr-FR" sz="1600" dirty="0"/>
              <a:t>, professeur au lycée Léonard de Vinci à Antibes, académie de Nice</a:t>
            </a:r>
          </a:p>
          <a:p>
            <a:r>
              <a:rPr lang="fr-FR" sz="1200" dirty="0"/>
              <a:t> </a:t>
            </a:r>
          </a:p>
          <a:p>
            <a:endParaRPr lang="fr-FR" sz="1200" dirty="0"/>
          </a:p>
        </p:txBody>
      </p:sp>
      <p:sp>
        <p:nvSpPr>
          <p:cNvPr id="10" name="Bouton d’action : Suivant 9">
            <a:hlinkClick r:id="rId3" action="ppaction://hlinkfile" highlightClick="1"/>
          </p:cNvPr>
          <p:cNvSpPr/>
          <p:nvPr/>
        </p:nvSpPr>
        <p:spPr>
          <a:xfrm>
            <a:off x="7738337" y="3958030"/>
            <a:ext cx="520761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3419872" y="3958030"/>
            <a:ext cx="4127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Progression pédagogique – semestre 1</a:t>
            </a:r>
            <a:endParaRPr lang="fr-FR" dirty="0"/>
          </a:p>
        </p:txBody>
      </p:sp>
      <p:sp>
        <p:nvSpPr>
          <p:cNvPr id="11" name="Bouton d’action : Suivant 10">
            <a:hlinkClick r:id="rId4" action="ppaction://hlinkfile" highlightClick="1"/>
          </p:cNvPr>
          <p:cNvSpPr/>
          <p:nvPr/>
        </p:nvSpPr>
        <p:spPr>
          <a:xfrm>
            <a:off x="7738337" y="4662428"/>
            <a:ext cx="520761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419872" y="4662428"/>
            <a:ext cx="4127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U4-EVAL  - semestre1 - Jan2017</a:t>
            </a:r>
            <a:endParaRPr lang="fr-FR" dirty="0"/>
          </a:p>
        </p:txBody>
      </p:sp>
      <p:sp>
        <p:nvSpPr>
          <p:cNvPr id="13" name="Bouton d’action : Suivant 12">
            <a:hlinkClick r:id="rId5" action="ppaction://hlinkfile" highlightClick="1"/>
          </p:cNvPr>
          <p:cNvSpPr/>
          <p:nvPr/>
        </p:nvSpPr>
        <p:spPr>
          <a:xfrm>
            <a:off x="7738337" y="5445224"/>
            <a:ext cx="520761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3419872" y="5445224"/>
            <a:ext cx="4127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U61-EVAL_sem1_Jan2017_ex Dorian</a:t>
            </a:r>
          </a:p>
        </p:txBody>
      </p:sp>
      <p:sp>
        <p:nvSpPr>
          <p:cNvPr id="16" name="Bouton d’action : Suivant 15">
            <a:hlinkClick r:id="rId6" action="ppaction://hlinkpres?slideindex=1&amp;slidetitle=BTS Métiers du Géomètre  et de la Modélisation Numérique" highlightClick="1"/>
          </p:cNvPr>
          <p:cNvSpPr/>
          <p:nvPr/>
        </p:nvSpPr>
        <p:spPr>
          <a:xfrm>
            <a:off x="925716" y="4969047"/>
            <a:ext cx="70126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19620" y="4142696"/>
            <a:ext cx="1804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Organisation</a:t>
            </a:r>
          </a:p>
          <a:p>
            <a:pPr algn="ctr"/>
            <a:r>
              <a:rPr lang="fr-FR" dirty="0" smtClean="0"/>
              <a:t>pédagogique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324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1" descr="Accueil du portail éduscol, ministère de l'éducation nationale, de l'enseignement supérieur et de la recherc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331913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07704" y="195590"/>
            <a:ext cx="712879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400" algn="l"/>
              </a:tabLst>
            </a:pP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PNF BTS EB et MGTMN				LPO</a:t>
            </a:r>
            <a:r>
              <a:rPr kumimoji="0" lang="fr-FR" altLang="fr-FR" sz="1100" b="1" i="1" u="none" strike="noStrike" cap="none" normalizeH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Dorian-Paris le 25 janvier 2017</a:t>
            </a:r>
            <a:endParaRPr kumimoji="0" lang="fr-FR" altLang="fr-FR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938746" y="454217"/>
            <a:ext cx="6984776" cy="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171696" y="620688"/>
            <a:ext cx="2751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i="1" dirty="0" smtClean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BTS MGT MN L’approche pédagogique</a:t>
            </a:r>
            <a:endParaRPr lang="fr-FR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276350" y="17748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15008" y="1233984"/>
            <a:ext cx="89289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14h45</a:t>
            </a:r>
            <a:r>
              <a:rPr lang="fr-FR" sz="1600" b="1" dirty="0"/>
              <a:t>	</a:t>
            </a:r>
            <a:r>
              <a:rPr lang="fr-FR" sz="1600" b="1" dirty="0" smtClean="0"/>
              <a:t>Les modalités de certification</a:t>
            </a:r>
          </a:p>
          <a:p>
            <a:r>
              <a:rPr lang="fr-FR" sz="1600" b="1" dirty="0" smtClean="0"/>
              <a:t>	</a:t>
            </a:r>
            <a:r>
              <a:rPr lang="fr-FR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 des épreuves en cohérence avec les activités professionnelles</a:t>
            </a:r>
            <a:endParaRPr lang="fr-FR" sz="1600" b="1" dirty="0">
              <a:solidFill>
                <a:srgbClr val="FF0000"/>
              </a:solidFill>
            </a:endParaRPr>
          </a:p>
          <a:p>
            <a:endParaRPr lang="fr-FR" sz="1200" dirty="0"/>
          </a:p>
        </p:txBody>
      </p:sp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92267"/>
            <a:ext cx="2811235" cy="45743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14"/>
          <p:cNvSpPr/>
          <p:nvPr/>
        </p:nvSpPr>
        <p:spPr>
          <a:xfrm>
            <a:off x="3456478" y="2105000"/>
            <a:ext cx="5147969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rgbClr val="C00000"/>
                </a:solidFill>
                <a:cs typeface="Arial" pitchFamily="34" charset="0"/>
              </a:rPr>
              <a:t>U4 : ETUDE D’UNE SITUATION PROFESSIONNELLE</a:t>
            </a:r>
          </a:p>
          <a:p>
            <a:r>
              <a:rPr lang="fr-FR" sz="1400" dirty="0" smtClean="0">
                <a:cs typeface="Arial" pitchFamily="34" charset="0"/>
              </a:rPr>
              <a:t>Analyse préparatoire, définition et organisation d’une mission</a:t>
            </a:r>
          </a:p>
          <a:p>
            <a:pPr algn="ctr"/>
            <a:r>
              <a:rPr lang="fr-FR" sz="1400" dirty="0" smtClean="0">
                <a:cs typeface="Arial" pitchFamily="34" charset="0"/>
              </a:rPr>
              <a:t>EPREUVE PONCTUELLE ECRITE UNIQUE</a:t>
            </a:r>
            <a:endParaRPr lang="fr-FR" sz="1400" dirty="0"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56480" y="3244395"/>
            <a:ext cx="5147968" cy="7386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rgbClr val="C00000"/>
                </a:solidFill>
                <a:cs typeface="Arial" pitchFamily="34" charset="0"/>
              </a:rPr>
              <a:t>U5 : ACQUISITION ET TRAITEMENT DE DONNEES</a:t>
            </a:r>
          </a:p>
          <a:p>
            <a:r>
              <a:rPr lang="fr-FR" sz="1400" dirty="0" smtClean="0">
                <a:cs typeface="Arial" pitchFamily="34" charset="0"/>
              </a:rPr>
              <a:t>Mise en œuvre des matériels, contrôle et gestion des données</a:t>
            </a:r>
          </a:p>
          <a:p>
            <a:pPr algn="ctr"/>
            <a:r>
              <a:rPr lang="fr-FR" sz="1400" dirty="0" smtClean="0">
                <a:cs typeface="Arial" pitchFamily="34" charset="0"/>
              </a:rPr>
              <a:t>EPREUVE EN CCF (deux situations d’évaluation)</a:t>
            </a:r>
            <a:endParaRPr lang="fr-FR" sz="1400" dirty="0"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87223" y="4401552"/>
            <a:ext cx="5117225" cy="95410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rgbClr val="C00000"/>
                </a:solidFill>
                <a:cs typeface="Arial" pitchFamily="34" charset="0"/>
              </a:rPr>
              <a:t>U61 : PROJET PROFESSIONNEL</a:t>
            </a:r>
          </a:p>
          <a:p>
            <a:r>
              <a:rPr lang="fr-FR" sz="1400" dirty="0" smtClean="0">
                <a:cs typeface="Arial" pitchFamily="34" charset="0"/>
              </a:rPr>
              <a:t>Exploitation numérique 2D/3D des données, projet d’aménagement…</a:t>
            </a:r>
          </a:p>
          <a:p>
            <a:pPr algn="ctr"/>
            <a:r>
              <a:rPr lang="fr-FR" sz="1400" dirty="0" smtClean="0">
                <a:cs typeface="Arial" pitchFamily="34" charset="0"/>
              </a:rPr>
              <a:t>EPREUVE PONCTUELLE ORALE (Revues de projets +soutenance)</a:t>
            </a:r>
            <a:endParaRPr lang="fr-FR" sz="1400" dirty="0"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88853" y="5877272"/>
            <a:ext cx="5115595" cy="73866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rgbClr val="C00000"/>
                </a:solidFill>
                <a:cs typeface="Arial" pitchFamily="34" charset="0"/>
              </a:rPr>
              <a:t>U62 : COMPTE RENDU D’ACTIVITES EN MILIEU PROFESSIONNEL</a:t>
            </a:r>
          </a:p>
          <a:p>
            <a:pPr algn="ctr"/>
            <a:r>
              <a:rPr lang="fr-FR" sz="1400" dirty="0" smtClean="0">
                <a:cs typeface="Arial" pitchFamily="34" charset="0"/>
              </a:rPr>
              <a:t>EPREUVE PONCTUELLE ORALE, accolée au 2</a:t>
            </a:r>
            <a:r>
              <a:rPr lang="fr-FR" sz="1400" baseline="30000" dirty="0" smtClean="0">
                <a:cs typeface="Arial" pitchFamily="34" charset="0"/>
              </a:rPr>
              <a:t>ème</a:t>
            </a:r>
            <a:r>
              <a:rPr lang="fr-FR" sz="1400" dirty="0" smtClean="0">
                <a:cs typeface="Arial" pitchFamily="34" charset="0"/>
              </a:rPr>
              <a:t> à la seconde situation d’évaluation du CCF d’anglais</a:t>
            </a:r>
            <a:endParaRPr lang="fr-FR" sz="1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58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778889" y="2420888"/>
            <a:ext cx="6940538" cy="4032448"/>
          </a:xfrm>
          <a:prstGeom prst="rect">
            <a:avLst/>
          </a:prstGeom>
          <a:solidFill>
            <a:schemeClr val="tx2">
              <a:lumMod val="40000"/>
              <a:lumOff val="6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1" descr="Accueil du portail éduscol, ministère de l'éducation nationale, de l'enseignement supérieur et de la recherc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331913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07704" y="195590"/>
            <a:ext cx="712879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400" algn="l"/>
              </a:tabLst>
            </a:pP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PNF BTS EB et MGTMN				LPO</a:t>
            </a:r>
            <a:r>
              <a:rPr kumimoji="0" lang="fr-FR" altLang="fr-FR" sz="1100" b="1" i="1" u="none" strike="noStrike" cap="none" normalizeH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Dorian-Paris le 25 janvier 2017</a:t>
            </a:r>
            <a:endParaRPr kumimoji="0" lang="fr-FR" altLang="fr-FR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938746" y="454217"/>
            <a:ext cx="6984776" cy="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171696" y="620688"/>
            <a:ext cx="2751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i="1" dirty="0" smtClean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BTS MGT MN L’approche pédagogique</a:t>
            </a:r>
            <a:endParaRPr lang="fr-FR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276350" y="17748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02313" y="1772816"/>
            <a:ext cx="89289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 </a:t>
            </a:r>
            <a:r>
              <a:rPr lang="fr-FR" sz="1600" b="1" dirty="0" smtClean="0"/>
              <a:t>15h00	Un </a:t>
            </a:r>
            <a:r>
              <a:rPr lang="fr-FR" sz="1600" b="1" dirty="0"/>
              <a:t>sujet 0 pour l’épreuve E4 (Étude d’une situation professionnelle)</a:t>
            </a:r>
            <a:endParaRPr lang="fr-FR" sz="1600" i="1" dirty="0"/>
          </a:p>
          <a:p>
            <a:r>
              <a:rPr lang="fr-FR" sz="1600" dirty="0"/>
              <a:t>	</a:t>
            </a:r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r>
              <a:rPr lang="fr-FR" sz="1600" dirty="0"/>
              <a:t>	</a:t>
            </a:r>
            <a:r>
              <a:rPr lang="fr-FR" sz="1600" dirty="0" smtClean="0"/>
              <a:t>	</a:t>
            </a:r>
            <a:r>
              <a:rPr lang="fr-FR" sz="1600" b="1" dirty="0" smtClean="0"/>
              <a:t>Béatrice </a:t>
            </a:r>
            <a:r>
              <a:rPr lang="fr-FR" sz="1600" b="1" dirty="0" err="1"/>
              <a:t>Patizel</a:t>
            </a:r>
            <a:r>
              <a:rPr lang="fr-FR" sz="1600" dirty="0"/>
              <a:t>, professeure au lycée </a:t>
            </a:r>
            <a:r>
              <a:rPr lang="fr-FR" sz="1600" dirty="0" err="1"/>
              <a:t>Loritz</a:t>
            </a:r>
            <a:r>
              <a:rPr lang="fr-FR" sz="1600" dirty="0"/>
              <a:t> à Nancy, académie de Nancy-Metz</a:t>
            </a:r>
          </a:p>
          <a:p>
            <a:r>
              <a:rPr lang="fr-FR" sz="1600" dirty="0"/>
              <a:t>	</a:t>
            </a:r>
            <a:endParaRPr lang="fr-FR" sz="1600" dirty="0" smtClean="0"/>
          </a:p>
          <a:p>
            <a:r>
              <a:rPr lang="fr-FR" sz="1600" dirty="0"/>
              <a:t>	</a:t>
            </a:r>
            <a:r>
              <a:rPr lang="fr-FR" sz="1600" dirty="0" smtClean="0"/>
              <a:t>	</a:t>
            </a:r>
            <a:r>
              <a:rPr lang="fr-FR" sz="1600" b="1" dirty="0" smtClean="0"/>
              <a:t>Serge </a:t>
            </a:r>
            <a:r>
              <a:rPr lang="fr-FR" sz="1600" b="1" dirty="0"/>
              <a:t>Milles</a:t>
            </a:r>
            <a:r>
              <a:rPr lang="fr-FR" sz="1600" dirty="0"/>
              <a:t>, professeur au lycée Léonard de Vinci à Antibes, académie de </a:t>
            </a:r>
            <a:r>
              <a:rPr lang="fr-FR" sz="1600" dirty="0" smtClean="0"/>
              <a:t>Nice</a:t>
            </a:r>
            <a:endParaRPr lang="fr-FR" sz="1600" dirty="0"/>
          </a:p>
        </p:txBody>
      </p:sp>
      <p:sp>
        <p:nvSpPr>
          <p:cNvPr id="10" name="Bouton d’action : Suivant 9">
            <a:hlinkClick r:id="rId3" action="ppaction://hlinkpres?slideindex=1&amp;slidetitle=BTS Métiers du Géomètre-Topographe et de la Modélisation Numérique     Epreuve E4" highlightClick="1"/>
          </p:cNvPr>
          <p:cNvSpPr/>
          <p:nvPr/>
        </p:nvSpPr>
        <p:spPr>
          <a:xfrm>
            <a:off x="7738337" y="3958030"/>
            <a:ext cx="520761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419872" y="3958030"/>
            <a:ext cx="4127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Présentation du sujet 0</a:t>
            </a:r>
            <a:endParaRPr lang="fr-FR" dirty="0"/>
          </a:p>
        </p:txBody>
      </p:sp>
      <p:sp>
        <p:nvSpPr>
          <p:cNvPr id="12" name="Bouton d’action : Suivant 11">
            <a:hlinkClick r:id="rId4" action="ppaction://hlinkfile" highlightClick="1"/>
          </p:cNvPr>
          <p:cNvSpPr/>
          <p:nvPr/>
        </p:nvSpPr>
        <p:spPr>
          <a:xfrm>
            <a:off x="7738337" y="4797152"/>
            <a:ext cx="520761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419872" y="4797152"/>
            <a:ext cx="4127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Elaboration de l’épreuve E4</a:t>
            </a:r>
            <a:endParaRPr lang="fr-FR" dirty="0"/>
          </a:p>
        </p:txBody>
      </p:sp>
      <p:sp>
        <p:nvSpPr>
          <p:cNvPr id="14" name="Bouton d’action : Suivant 13">
            <a:hlinkClick r:id="rId5" action="ppaction://hlinkpres?slideindex=1&amp;slidetitle=Epreuve E4  1/ Outil d’aide à l’évaluation du sujet (par l’auteur) 2/ Outil d’aide à la correction (lors du jury)" highlightClick="1"/>
          </p:cNvPr>
          <p:cNvSpPr/>
          <p:nvPr/>
        </p:nvSpPr>
        <p:spPr>
          <a:xfrm>
            <a:off x="7726697" y="5661248"/>
            <a:ext cx="520761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3408232" y="5661248"/>
            <a:ext cx="4127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Outil d’aide sur E4 pour la conception et la correction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858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691680" y="2449255"/>
            <a:ext cx="6940538" cy="4032448"/>
          </a:xfrm>
          <a:prstGeom prst="rect">
            <a:avLst/>
          </a:prstGeom>
          <a:solidFill>
            <a:schemeClr val="tx2">
              <a:lumMod val="40000"/>
              <a:lumOff val="6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1" descr="Accueil du portail éduscol, ministère de l'éducation nationale, de l'enseignement supérieur et de la recherc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331913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07704" y="195590"/>
            <a:ext cx="712879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400" algn="l"/>
              </a:tabLst>
            </a:pP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PNF BTS EB et MGTMN				LPO</a:t>
            </a:r>
            <a:r>
              <a:rPr kumimoji="0" lang="fr-FR" altLang="fr-FR" sz="1100" b="1" i="1" u="none" strike="noStrike" cap="none" normalizeH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Dorian-Paris le 25 janvier 2017</a:t>
            </a:r>
            <a:endParaRPr kumimoji="0" lang="fr-FR" altLang="fr-FR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938746" y="454217"/>
            <a:ext cx="6984776" cy="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171696" y="620688"/>
            <a:ext cx="2751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i="1" dirty="0" smtClean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BTS MGT MN L’approche pédagogique</a:t>
            </a:r>
            <a:endParaRPr lang="fr-FR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276350" y="17748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0" algn="l"/>
                <a:tab pos="2441575" algn="l"/>
                <a:tab pos="3203575" algn="l"/>
                <a:tab pos="3967163" algn="l"/>
                <a:tab pos="4730750" algn="l"/>
                <a:tab pos="5494338" algn="l"/>
              </a:tabLst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02313" y="1772816"/>
            <a:ext cx="89289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 </a:t>
            </a:r>
            <a:r>
              <a:rPr lang="fr-FR" sz="1600" b="1" dirty="0" smtClean="0"/>
              <a:t>15h30</a:t>
            </a:r>
            <a:r>
              <a:rPr lang="fr-FR" sz="1600" dirty="0"/>
              <a:t>	</a:t>
            </a:r>
            <a:r>
              <a:rPr lang="fr-FR" sz="1600" b="1" dirty="0"/>
              <a:t>Un sujet 0 pour l’épreuve E5 (Acquisition et traitement des données)</a:t>
            </a:r>
          </a:p>
          <a:p>
            <a:r>
              <a:rPr lang="fr-FR" sz="1600" dirty="0"/>
              <a:t>	</a:t>
            </a:r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r>
              <a:rPr lang="fr-FR" sz="1600" dirty="0"/>
              <a:t>	</a:t>
            </a:r>
            <a:r>
              <a:rPr lang="fr-FR" sz="1600" dirty="0" smtClean="0"/>
              <a:t>	</a:t>
            </a:r>
            <a:r>
              <a:rPr lang="fr-FR" sz="1600" b="1" dirty="0" smtClean="0"/>
              <a:t>Vincent </a:t>
            </a:r>
            <a:r>
              <a:rPr lang="fr-FR" sz="1600" b="1" dirty="0" err="1"/>
              <a:t>Caillau</a:t>
            </a:r>
            <a:r>
              <a:rPr lang="fr-FR" sz="1600" dirty="0"/>
              <a:t>, professeur au lycée Jean Prouvé à Lomme, académie de </a:t>
            </a:r>
            <a:r>
              <a:rPr lang="fr-FR" sz="1600" dirty="0" smtClean="0"/>
              <a:t>Lille</a:t>
            </a:r>
            <a:endParaRPr lang="fr-FR" sz="1600" dirty="0"/>
          </a:p>
        </p:txBody>
      </p:sp>
      <p:sp>
        <p:nvSpPr>
          <p:cNvPr id="10" name="Bouton d’action : Suivant 9">
            <a:hlinkClick r:id="rId3" action="ppaction://hlinkfile" highlightClick="1"/>
          </p:cNvPr>
          <p:cNvSpPr/>
          <p:nvPr/>
        </p:nvSpPr>
        <p:spPr>
          <a:xfrm>
            <a:off x="7738337" y="3958030"/>
            <a:ext cx="520761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419872" y="3958030"/>
            <a:ext cx="4127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 sujet 0 pour l’épreuve E5</a:t>
            </a:r>
          </a:p>
        </p:txBody>
      </p:sp>
      <p:sp>
        <p:nvSpPr>
          <p:cNvPr id="12" name="Bouton d’action : Suivant 11">
            <a:hlinkClick r:id="rId4" action="ppaction://hlinkfile" highlightClick="1"/>
          </p:cNvPr>
          <p:cNvSpPr/>
          <p:nvPr/>
        </p:nvSpPr>
        <p:spPr>
          <a:xfrm>
            <a:off x="7738337" y="4797152"/>
            <a:ext cx="520761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419871" y="4797152"/>
            <a:ext cx="4318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Sujet0 E5- première situation d’évaluation </a:t>
            </a:r>
            <a:endParaRPr lang="fr-FR" dirty="0"/>
          </a:p>
        </p:txBody>
      </p:sp>
      <p:sp>
        <p:nvSpPr>
          <p:cNvPr id="14" name="Bouton d’action : Suivant 13">
            <a:hlinkClick r:id="rId5" action="ppaction://hlinkfile" highlightClick="1"/>
          </p:cNvPr>
          <p:cNvSpPr/>
          <p:nvPr/>
        </p:nvSpPr>
        <p:spPr>
          <a:xfrm>
            <a:off x="7717587" y="5797794"/>
            <a:ext cx="520761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3399121" y="5797794"/>
            <a:ext cx="4318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Grille d’évaluation E5 sujet </a:t>
            </a:r>
            <a:r>
              <a:rPr lang="fr-FR" dirty="0"/>
              <a:t>0 1ère situation</a:t>
            </a:r>
          </a:p>
        </p:txBody>
      </p:sp>
    </p:spTree>
    <p:extLst>
      <p:ext uri="{BB962C8B-B14F-4D97-AF65-F5344CB8AC3E}">
        <p14:creationId xmlns:p14="http://schemas.microsoft.com/office/powerpoint/2010/main" val="240858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898488" y="4420740"/>
            <a:ext cx="6940538" cy="2160240"/>
          </a:xfrm>
          <a:prstGeom prst="rect">
            <a:avLst/>
          </a:prstGeom>
          <a:solidFill>
            <a:schemeClr val="tx2">
              <a:lumMod val="40000"/>
              <a:lumOff val="6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07504" y="1595021"/>
            <a:ext cx="892899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 </a:t>
            </a:r>
            <a:r>
              <a:rPr lang="fr-FR" sz="1600" b="1" dirty="0" smtClean="0"/>
              <a:t>16h00</a:t>
            </a:r>
            <a:r>
              <a:rPr lang="fr-FR" sz="1600" b="1" dirty="0"/>
              <a:t>	Des exemples de sujets pour l’épreuve E6 (Épreuve professionnelle de synthèse), leur </a:t>
            </a:r>
            <a:r>
              <a:rPr lang="fr-FR" sz="1600" b="1" dirty="0" smtClean="0"/>
              <a:t>	nouvelle </a:t>
            </a:r>
            <a:r>
              <a:rPr lang="fr-FR" sz="1600" b="1" dirty="0"/>
              <a:t>formalisation</a:t>
            </a:r>
            <a:endParaRPr lang="fr-FR" sz="1600" dirty="0"/>
          </a:p>
          <a:p>
            <a:r>
              <a:rPr lang="fr-FR" sz="1600" dirty="0"/>
              <a:t>	</a:t>
            </a:r>
            <a:r>
              <a:rPr lang="fr-FR" sz="1600" dirty="0" smtClean="0"/>
              <a:t>		</a:t>
            </a:r>
            <a:endParaRPr lang="fr-FR" sz="1600" dirty="0"/>
          </a:p>
          <a:p>
            <a:r>
              <a:rPr lang="fr-FR" sz="1600" dirty="0" smtClean="0"/>
              <a:t>		</a:t>
            </a:r>
            <a:r>
              <a:rPr lang="fr-FR" sz="1600" b="1" dirty="0" smtClean="0"/>
              <a:t>Régine </a:t>
            </a:r>
            <a:r>
              <a:rPr lang="fr-FR" sz="1600" b="1" dirty="0"/>
              <a:t>Fleury</a:t>
            </a:r>
            <a:r>
              <a:rPr lang="fr-FR" sz="1600" dirty="0"/>
              <a:t>, professeure au lycée Jean-Pierre </a:t>
            </a:r>
            <a:r>
              <a:rPr lang="fr-FR" sz="1600" dirty="0" err="1"/>
              <a:t>Timbaud</a:t>
            </a:r>
            <a:r>
              <a:rPr lang="fr-FR" sz="1600" dirty="0"/>
              <a:t> à Brétigny-sur-Orge, </a:t>
            </a:r>
            <a:r>
              <a:rPr lang="fr-FR" sz="1600" dirty="0" smtClean="0"/>
              <a:t>			</a:t>
            </a:r>
            <a:r>
              <a:rPr lang="fr-FR" sz="1600" dirty="0"/>
              <a:t> </a:t>
            </a:r>
            <a:r>
              <a:rPr lang="fr-FR" sz="1600" dirty="0" smtClean="0"/>
              <a:t>      académie </a:t>
            </a:r>
            <a:r>
              <a:rPr lang="fr-FR" sz="1600" dirty="0"/>
              <a:t>de </a:t>
            </a:r>
            <a:r>
              <a:rPr lang="fr-FR" sz="1600" dirty="0" smtClean="0"/>
              <a:t>Versailles</a:t>
            </a:r>
          </a:p>
          <a:p>
            <a:r>
              <a:rPr lang="fr-FR" sz="1600" dirty="0" smtClean="0"/>
              <a:t>		</a:t>
            </a:r>
            <a:r>
              <a:rPr lang="fr-FR" sz="1600" b="1" dirty="0" smtClean="0"/>
              <a:t>Catherine </a:t>
            </a:r>
            <a:r>
              <a:rPr lang="fr-FR" sz="1600" b="1" dirty="0" err="1"/>
              <a:t>Gascoin</a:t>
            </a:r>
            <a:r>
              <a:rPr lang="fr-FR" sz="1600" dirty="0"/>
              <a:t>, professeure au lycée Le </a:t>
            </a:r>
            <a:r>
              <a:rPr lang="fr-FR" sz="1600" dirty="0" err="1"/>
              <a:t>Nivolet</a:t>
            </a:r>
            <a:r>
              <a:rPr lang="fr-FR" sz="1600" dirty="0"/>
              <a:t> à La-</a:t>
            </a:r>
            <a:r>
              <a:rPr lang="fr-FR" sz="1600" dirty="0" err="1"/>
              <a:t>Ravoire</a:t>
            </a:r>
            <a:r>
              <a:rPr lang="fr-FR" sz="1600" dirty="0"/>
              <a:t>, académie de </a:t>
            </a:r>
            <a:r>
              <a:rPr lang="fr-FR" sz="1600" dirty="0" smtClean="0"/>
              <a:t>		Grenoble</a:t>
            </a:r>
          </a:p>
          <a:p>
            <a:pPr marL="2571750" lvl="5" indent="-285750">
              <a:buFont typeface="Wingdings" panose="05000000000000000000" pitchFamily="2" charset="2"/>
              <a:buChar char="Ø"/>
            </a:pPr>
            <a:r>
              <a:rPr lang="fr-FR" sz="1600" i="1" dirty="0" smtClean="0"/>
              <a:t>Un projet de lotissement</a:t>
            </a:r>
            <a:endParaRPr lang="fr-FR" sz="1600" i="1" dirty="0"/>
          </a:p>
          <a:p>
            <a:r>
              <a:rPr lang="fr-FR" sz="1600" dirty="0"/>
              <a:t>	</a:t>
            </a:r>
            <a:r>
              <a:rPr lang="fr-FR" sz="1600" dirty="0" smtClean="0"/>
              <a:t>	</a:t>
            </a:r>
          </a:p>
          <a:p>
            <a:endParaRPr lang="fr-FR" sz="1600" dirty="0"/>
          </a:p>
          <a:p>
            <a:endParaRPr lang="fr-FR" sz="1600" dirty="0" smtClean="0"/>
          </a:p>
          <a:p>
            <a:r>
              <a:rPr lang="fr-FR" sz="1600" dirty="0"/>
              <a:t>	</a:t>
            </a:r>
            <a:r>
              <a:rPr lang="fr-FR" sz="1600" dirty="0" smtClean="0"/>
              <a:t>	</a:t>
            </a:r>
          </a:p>
          <a:p>
            <a:r>
              <a:rPr lang="fr-FR" sz="1600" dirty="0"/>
              <a:t>	</a:t>
            </a:r>
            <a:r>
              <a:rPr lang="fr-FR" sz="1600" dirty="0" smtClean="0"/>
              <a:t>	</a:t>
            </a:r>
            <a:r>
              <a:rPr lang="fr-FR" sz="1600" b="1" dirty="0" smtClean="0"/>
              <a:t>Magali </a:t>
            </a:r>
            <a:r>
              <a:rPr lang="fr-FR" sz="1600" b="1" dirty="0"/>
              <a:t>Smiglio</a:t>
            </a:r>
            <a:r>
              <a:rPr lang="fr-FR" sz="1600" dirty="0"/>
              <a:t>, professeure au lycée René Caillé à Marseille, académie d’Aix-			Marseille</a:t>
            </a:r>
          </a:p>
          <a:p>
            <a:r>
              <a:rPr lang="fr-FR" sz="1600" dirty="0"/>
              <a:t>		</a:t>
            </a:r>
            <a:r>
              <a:rPr lang="fr-FR" sz="1600" b="1" dirty="0"/>
              <a:t>Nicolas </a:t>
            </a:r>
            <a:r>
              <a:rPr lang="fr-FR" sz="1600" b="1" dirty="0" err="1"/>
              <a:t>Vassard</a:t>
            </a:r>
            <a:r>
              <a:rPr lang="fr-FR" sz="1600" dirty="0"/>
              <a:t>, professeur au lycée </a:t>
            </a:r>
            <a:r>
              <a:rPr lang="fr-FR" sz="1600" dirty="0" err="1"/>
              <a:t>Dhuoda</a:t>
            </a:r>
            <a:r>
              <a:rPr lang="fr-FR" sz="1600" dirty="0"/>
              <a:t> à Nîmes, académie de Montpellier</a:t>
            </a:r>
          </a:p>
          <a:p>
            <a:pPr marL="2571750" lvl="5" indent="-285750">
              <a:buFont typeface="Wingdings" panose="05000000000000000000" pitchFamily="2" charset="2"/>
              <a:buChar char="Ø"/>
            </a:pPr>
            <a:r>
              <a:rPr lang="fr-FR" sz="1600" i="1" dirty="0"/>
              <a:t>Un projet de carrefour</a:t>
            </a:r>
          </a:p>
          <a:p>
            <a:r>
              <a:rPr lang="fr-FR" sz="1600" dirty="0"/>
              <a:t>		</a:t>
            </a:r>
          </a:p>
          <a:p>
            <a:endParaRPr lang="fr-FR" sz="1200" dirty="0"/>
          </a:p>
        </p:txBody>
      </p:sp>
      <p:sp>
        <p:nvSpPr>
          <p:cNvPr id="2" name="Rectangle 1"/>
          <p:cNvSpPr/>
          <p:nvPr/>
        </p:nvSpPr>
        <p:spPr>
          <a:xfrm>
            <a:off x="1898488" y="2260500"/>
            <a:ext cx="6940538" cy="2160240"/>
          </a:xfrm>
          <a:prstGeom prst="rect">
            <a:avLst/>
          </a:prstGeom>
          <a:solidFill>
            <a:schemeClr val="tx2">
              <a:lumMod val="40000"/>
              <a:lumOff val="6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1" descr="Accueil du portail éduscol, ministère de l'éducation nationale, de l'enseignement supérieur et de la recherc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331913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07704" y="195590"/>
            <a:ext cx="712879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400" algn="l"/>
              </a:tabLst>
            </a:pP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PNF BTS EB et MGTMN				LPO</a:t>
            </a:r>
            <a:r>
              <a:rPr kumimoji="0" lang="fr-FR" altLang="fr-FR" sz="1100" b="1" i="1" u="none" strike="noStrike" cap="none" normalizeH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Dorian-Paris le 25 janvier 2017</a:t>
            </a:r>
            <a:endParaRPr kumimoji="0" lang="fr-FR" altLang="fr-FR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938746" y="454217"/>
            <a:ext cx="6984776" cy="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171696" y="620688"/>
            <a:ext cx="2751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i="1" dirty="0" smtClean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Planning de la journée</a:t>
            </a:r>
          </a:p>
          <a:p>
            <a:pPr algn="r"/>
            <a:r>
              <a:rPr lang="fr-FR" b="1" i="1" dirty="0" smtClean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L’après-midi</a:t>
            </a:r>
          </a:p>
          <a:p>
            <a:pPr algn="r"/>
            <a:r>
              <a:rPr lang="fr-FR" b="1" i="1" dirty="0" smtClean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BTS MGTMN</a:t>
            </a:r>
            <a:endParaRPr lang="fr-FR" dirty="0"/>
          </a:p>
        </p:txBody>
      </p:sp>
      <p:sp>
        <p:nvSpPr>
          <p:cNvPr id="9" name="Bouton d’action : Suivant 8">
            <a:hlinkClick r:id="rId3" action="ppaction://hlinkpres?slideindex=1&amp;slidetitle=Diapositive 1" highlightClick="1"/>
          </p:cNvPr>
          <p:cNvSpPr/>
          <p:nvPr/>
        </p:nvSpPr>
        <p:spPr>
          <a:xfrm>
            <a:off x="3772488" y="3642254"/>
            <a:ext cx="520761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938746" y="3653568"/>
            <a:ext cx="1864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U61 Lotissement</a:t>
            </a:r>
            <a:endParaRPr lang="fr-FR" dirty="0"/>
          </a:p>
        </p:txBody>
      </p:sp>
      <p:sp>
        <p:nvSpPr>
          <p:cNvPr id="11" name="Bouton d’action : Suivant 10">
            <a:hlinkClick r:id="rId4" action="ppaction://hlinkfile" highlightClick="1"/>
          </p:cNvPr>
          <p:cNvSpPr/>
          <p:nvPr/>
        </p:nvSpPr>
        <p:spPr>
          <a:xfrm>
            <a:off x="8172400" y="3642254"/>
            <a:ext cx="520761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489946" y="3632962"/>
            <a:ext cx="2689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Fichier de validation U61</a:t>
            </a:r>
            <a:endParaRPr lang="fr-FR" dirty="0"/>
          </a:p>
        </p:txBody>
      </p:sp>
      <p:sp>
        <p:nvSpPr>
          <p:cNvPr id="15" name="Bouton d’action : Suivant 14">
            <a:hlinkClick r:id="rId5" action="ppaction://hlinkpres?slideindex=1&amp;slidetitle=Projet RCA04.16 Aménagement de carrefour  Travaillon Thomas   " highlightClick="1"/>
          </p:cNvPr>
          <p:cNvSpPr/>
          <p:nvPr/>
        </p:nvSpPr>
        <p:spPr>
          <a:xfrm>
            <a:off x="3713676" y="5697741"/>
            <a:ext cx="520761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1879934" y="5709055"/>
            <a:ext cx="1864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U61 Carrefour</a:t>
            </a:r>
            <a:endParaRPr lang="fr-FR" dirty="0"/>
          </a:p>
        </p:txBody>
      </p:sp>
      <p:sp>
        <p:nvSpPr>
          <p:cNvPr id="17" name="Bouton d’action : Suivant 16">
            <a:hlinkClick r:id="rId6" action="ppaction://hlinkfile" highlightClick="1"/>
          </p:cNvPr>
          <p:cNvSpPr/>
          <p:nvPr/>
        </p:nvSpPr>
        <p:spPr>
          <a:xfrm>
            <a:off x="8113588" y="5697741"/>
            <a:ext cx="520761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5431134" y="5688449"/>
            <a:ext cx="2689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Fichier de validation U61</a:t>
            </a:r>
            <a:endParaRPr lang="fr-FR" dirty="0"/>
          </a:p>
        </p:txBody>
      </p:sp>
      <p:sp>
        <p:nvSpPr>
          <p:cNvPr id="19" name="Bouton d’action : Suivant 18">
            <a:hlinkClick r:id="rId7" action="ppaction://hlinkfile" highlightClick="1"/>
          </p:cNvPr>
          <p:cNvSpPr/>
          <p:nvPr/>
        </p:nvSpPr>
        <p:spPr>
          <a:xfrm>
            <a:off x="8120725" y="6092325"/>
            <a:ext cx="520761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406401" y="6083033"/>
            <a:ext cx="2689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Grilles d’évaluation U61</a:t>
            </a:r>
            <a:endParaRPr lang="fr-FR" dirty="0"/>
          </a:p>
        </p:txBody>
      </p:sp>
      <p:sp>
        <p:nvSpPr>
          <p:cNvPr id="21" name="Bouton d’action : Suivant 20">
            <a:hlinkClick r:id="rId8" action="ppaction://hlinkfile" highlightClick="1"/>
          </p:cNvPr>
          <p:cNvSpPr/>
          <p:nvPr/>
        </p:nvSpPr>
        <p:spPr>
          <a:xfrm>
            <a:off x="8179537" y="4060700"/>
            <a:ext cx="51362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5482809" y="4051408"/>
            <a:ext cx="2689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Grilles d’évaluation U61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473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1" descr="Accueil du portail éduscol, ministère de l'éducation nationale, de l'enseignement supérieur et de la recherc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331913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07704" y="195590"/>
            <a:ext cx="712879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400" algn="l"/>
              </a:tabLst>
            </a:pP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PNF BTS EB et MGTMN				LPO</a:t>
            </a:r>
            <a:r>
              <a:rPr kumimoji="0" lang="fr-FR" altLang="fr-FR" sz="1100" b="1" i="1" u="none" strike="noStrike" cap="none" normalizeH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Dorian-Paris le 25 janvier 2017</a:t>
            </a:r>
            <a:endParaRPr kumimoji="0" lang="fr-FR" altLang="fr-FR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938746" y="454217"/>
            <a:ext cx="6984776" cy="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107504" y="1595021"/>
            <a:ext cx="89289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 </a:t>
            </a:r>
            <a:r>
              <a:rPr lang="fr-FR" sz="1600" b="1" dirty="0" smtClean="0"/>
              <a:t>17h00</a:t>
            </a:r>
            <a:r>
              <a:rPr lang="fr-FR" sz="1600" dirty="0"/>
              <a:t>	</a:t>
            </a:r>
            <a:r>
              <a:rPr lang="fr-FR" sz="1600" b="1" dirty="0"/>
              <a:t>Questions diverses et conclusion</a:t>
            </a:r>
          </a:p>
          <a:p>
            <a:r>
              <a:rPr lang="fr-FR" sz="1600" dirty="0"/>
              <a:t>	</a:t>
            </a:r>
            <a:endParaRPr lang="fr-FR" sz="1600" dirty="0" smtClean="0"/>
          </a:p>
          <a:p>
            <a:endParaRPr lang="fr-FR" sz="1600" dirty="0"/>
          </a:p>
          <a:p>
            <a:r>
              <a:rPr lang="fr-FR" sz="1600" dirty="0" smtClean="0"/>
              <a:t>	</a:t>
            </a:r>
            <a:r>
              <a:rPr lang="fr-FR" sz="1600" dirty="0"/>
              <a:t>	</a:t>
            </a:r>
            <a:endParaRPr lang="fr-FR" sz="1600" dirty="0" smtClean="0"/>
          </a:p>
          <a:p>
            <a:r>
              <a:rPr lang="fr-FR" sz="1600" dirty="0"/>
              <a:t>	</a:t>
            </a:r>
            <a:r>
              <a:rPr lang="fr-FR" sz="1600" dirty="0" smtClean="0"/>
              <a:t>	Professeurs </a:t>
            </a:r>
            <a:r>
              <a:rPr lang="fr-FR" sz="1600" dirty="0"/>
              <a:t>intervenants </a:t>
            </a:r>
            <a:r>
              <a:rPr lang="fr-FR" sz="1600" dirty="0" smtClean="0"/>
              <a:t>dans </a:t>
            </a:r>
            <a:r>
              <a:rPr lang="fr-FR" sz="1600" dirty="0"/>
              <a:t>la </a:t>
            </a:r>
            <a:r>
              <a:rPr lang="fr-FR" sz="1600" dirty="0" smtClean="0"/>
              <a:t>journée</a:t>
            </a:r>
          </a:p>
          <a:p>
            <a:endParaRPr lang="fr-FR" sz="1600" dirty="0"/>
          </a:p>
          <a:p>
            <a:endParaRPr lang="fr-FR" sz="1600" dirty="0" smtClean="0"/>
          </a:p>
          <a:p>
            <a:r>
              <a:rPr lang="fr-FR" sz="1600" dirty="0"/>
              <a:t>	</a:t>
            </a:r>
            <a:r>
              <a:rPr lang="fr-FR" sz="1600" dirty="0" smtClean="0"/>
              <a:t>	Thierry </a:t>
            </a:r>
            <a:r>
              <a:rPr lang="fr-FR" sz="1600" dirty="0" err="1"/>
              <a:t>Monin</a:t>
            </a:r>
            <a:endParaRPr lang="fr-FR" sz="16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6171696" y="620688"/>
            <a:ext cx="2751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i="1" dirty="0" smtClean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Planning de la journée</a:t>
            </a:r>
          </a:p>
          <a:p>
            <a:pPr algn="r"/>
            <a:r>
              <a:rPr lang="fr-FR" b="1" i="1" dirty="0" smtClean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L’après-midi</a:t>
            </a:r>
          </a:p>
          <a:p>
            <a:pPr algn="r"/>
            <a:r>
              <a:rPr lang="fr-FR" b="1" i="1" dirty="0" smtClean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BTS MGTMN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473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1" descr="Accueil du portail éduscol, ministère de l'éducation nationale, de l'enseignement supérieur et de la recherc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331913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07704" y="195590"/>
            <a:ext cx="712879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400" algn="l"/>
              </a:tabLst>
            </a:pP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PNF BTS EB et MGTMN				LPO</a:t>
            </a:r>
            <a:r>
              <a:rPr kumimoji="0" lang="fr-FR" altLang="fr-FR" sz="1100" b="1" i="1" u="none" strike="noStrike" cap="none" normalizeH="0" dirty="0" smtClean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Dorian-Paris le 25 janvier 2017</a:t>
            </a:r>
            <a:endParaRPr kumimoji="0" lang="fr-FR" altLang="fr-FR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938746" y="454217"/>
            <a:ext cx="6984776" cy="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107504" y="2564904"/>
            <a:ext cx="892899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dirty="0" smtClean="0">
                <a:solidFill>
                  <a:srgbClr val="FF0000"/>
                </a:solidFill>
              </a:rPr>
              <a:t>FIN</a:t>
            </a:r>
          </a:p>
          <a:p>
            <a:endParaRPr lang="fr-FR" sz="3200" b="1" i="1" dirty="0"/>
          </a:p>
          <a:p>
            <a:endParaRPr lang="fr-FR" sz="3200" b="1" i="1" dirty="0" smtClean="0"/>
          </a:p>
          <a:p>
            <a:endParaRPr lang="fr-FR" sz="3200" b="1" i="1" dirty="0"/>
          </a:p>
          <a:p>
            <a:endParaRPr lang="fr-FR" sz="3200" b="1" i="1" dirty="0" smtClean="0"/>
          </a:p>
          <a:p>
            <a:pPr algn="r"/>
            <a:r>
              <a:rPr lang="fr-FR" sz="3200" b="1" i="1" dirty="0" smtClean="0">
                <a:solidFill>
                  <a:srgbClr val="0070C0"/>
                </a:solidFill>
              </a:rPr>
              <a:t>Merci de votre attention</a:t>
            </a:r>
            <a:endParaRPr lang="fr-FR" sz="3200" i="1" dirty="0"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171696" y="620688"/>
            <a:ext cx="2751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i="1" dirty="0" smtClean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Planning de la journée</a:t>
            </a:r>
          </a:p>
          <a:p>
            <a:pPr algn="r"/>
            <a:r>
              <a:rPr lang="fr-FR" b="1" i="1" dirty="0" smtClean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L’après-midi</a:t>
            </a:r>
          </a:p>
          <a:p>
            <a:pPr algn="r"/>
            <a:r>
              <a:rPr lang="fr-FR" b="1" i="1" dirty="0" smtClean="0">
                <a:solidFill>
                  <a:srgbClr val="8453C6"/>
                </a:solidFill>
                <a:latin typeface="Century Gothic" pitchFamily="34" charset="0"/>
                <a:cs typeface="Times New Roman" pitchFamily="18" charset="0"/>
              </a:rPr>
              <a:t>BTS MGTMN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076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3309</TotalTime>
  <Words>382</Words>
  <Application>Microsoft Macintosh PowerPoint</Application>
  <PresentationFormat>Présentation à l'écran (4:3)</PresentationFormat>
  <Paragraphs>177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Rectorat De Montpellier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Monin Thierry</dc:creator>
  <cp:lastModifiedBy>Philippe Young</cp:lastModifiedBy>
  <cp:revision>52</cp:revision>
  <dcterms:created xsi:type="dcterms:W3CDTF">2017-01-13T11:06:51Z</dcterms:created>
  <dcterms:modified xsi:type="dcterms:W3CDTF">2017-02-01T14:13:35Z</dcterms:modified>
</cp:coreProperties>
</file>