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0" r:id="rId3"/>
    <p:sldId id="265" r:id="rId4"/>
    <p:sldId id="271" r:id="rId5"/>
    <p:sldId id="272" r:id="rId6"/>
    <p:sldId id="263" r:id="rId7"/>
    <p:sldId id="270" r:id="rId8"/>
    <p:sldId id="264" r:id="rId9"/>
    <p:sldId id="266" r:id="rId10"/>
    <p:sldId id="267" r:id="rId11"/>
    <p:sldId id="268" r:id="rId12"/>
    <p:sldId id="269" r:id="rId13"/>
    <p:sldId id="262" r:id="rId14"/>
    <p:sldId id="257" r:id="rId15"/>
    <p:sldId id="258" r:id="rId16"/>
    <p:sldId id="26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5E2AD64-A53A-4D1D-ABF4-DBA55273A0C7}">
          <p14:sldIdLst>
            <p14:sldId id="256"/>
          </p14:sldIdLst>
        </p14:section>
        <p14:section name="Intro" id="{E35C99CA-D54B-4253-A249-32085B307587}">
          <p14:sldIdLst>
            <p14:sldId id="260"/>
            <p14:sldId id="265"/>
            <p14:sldId id="271"/>
            <p14:sldId id="272"/>
          </p14:sldIdLst>
        </p14:section>
        <p14:section name="Le référentiel" id="{FBCFEEF5-8098-418D-9EDF-E26DA92D0577}">
          <p14:sldIdLst>
            <p14:sldId id="263"/>
            <p14:sldId id="270"/>
            <p14:sldId id="264"/>
            <p14:sldId id="266"/>
            <p14:sldId id="267"/>
          </p14:sldIdLst>
        </p14:section>
        <p14:section name="Niveau de BIM" id="{162A0A9C-8A6D-4603-BAC8-93869CF5C009}">
          <p14:sldIdLst>
            <p14:sldId id="268"/>
            <p14:sldId id="269"/>
          </p14:sldIdLst>
        </p14:section>
        <p14:section name="Les ressources BIM" id="{4F8E3425-2DBF-48C7-8D4D-075927632639}">
          <p14:sldIdLst>
            <p14:sldId id="262"/>
            <p14:sldId id="257"/>
            <p14:sldId id="258"/>
          </p14:sldIdLst>
        </p14:section>
        <p14:section name="Le travail collaboratif" id="{15F47C7F-F909-4E9B-BE8A-3942DBACFD40}">
          <p14:sldIdLst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56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F69F3-4486-4934-9A44-081EC18E613C}" type="datetimeFigureOut">
              <a:rPr lang="fr-FR" smtClean="0"/>
              <a:t>24/01/2017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DC0F9-5759-4661-9F1F-E00FD62A0E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338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DC0F9-5759-4661-9F1F-E00FD62A0EB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30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pic>
        <p:nvPicPr>
          <p:cNvPr id="7" name="Picture 2" descr="Afficher l'image d'orig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43" y="273824"/>
            <a:ext cx="1545634" cy="160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14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420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338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4250"/>
            <a:ext cx="7886700" cy="466566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12" name="Picture 2" descr="Afficher l'image d'orig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" y="167495"/>
            <a:ext cx="1312382" cy="13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1457324" y="63791"/>
            <a:ext cx="7058025" cy="81871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293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23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15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6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1" y="167495"/>
            <a:ext cx="1312382" cy="136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15"/>
          <p:cNvSpPr>
            <a:spLocks noGrp="1"/>
          </p:cNvSpPr>
          <p:nvPr>
            <p:ph type="title"/>
          </p:nvPr>
        </p:nvSpPr>
        <p:spPr>
          <a:xfrm>
            <a:off x="1457324" y="63791"/>
            <a:ext cx="7058025" cy="818711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563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83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61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45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6051" y="6356351"/>
            <a:ext cx="4373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60018" y="6356351"/>
            <a:ext cx="1455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577E-36C6-4A1B-9C66-A08D6B2304D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13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sti/ressources_pedagogiques/bim-le-travail-collaboratif-avec-les-sous-projets-dans-revit" TargetMode="External"/><Relationship Id="rId2" Type="http://schemas.openxmlformats.org/officeDocument/2006/relationships/hyperlink" Target="http://eduscol.education.fr/sti/ressources_pedagogiques/bim-utilisation-des-modules-animator-et-quantification-de-navisworks-manag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uscol.education.fr/sti/ressources_pedagogiques/bim-etude-acoustique-de-la-salle-du-cinema-de-beaumont-revit" TargetMode="External"/><Relationship Id="rId4" Type="http://schemas.openxmlformats.org/officeDocument/2006/relationships/hyperlink" Target="http://eduscol.education.fr/sti/ressources_pedagogiques/bim-les-toitures-terrasses-laide-de-la-maquette-numeriqu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400" dirty="0" smtClean="0"/>
              <a:t>BTS Enveloppe des Bâtiments: Conception et Réalisation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PNF du 25 janvier 2017 – Lycée Dorian, Paris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38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688951"/>
            <a:ext cx="3011547" cy="4560962"/>
          </a:xfrm>
        </p:spPr>
        <p:txBody>
          <a:bodyPr/>
          <a:lstStyle/>
          <a:p>
            <a:r>
              <a:rPr lang="fr-FR" dirty="0" smtClean="0"/>
              <a:t>Référentiel de BTS avec des savoirs et savoir-faire spécifiques BIM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4" y="63791"/>
            <a:ext cx="2182873" cy="1248642"/>
          </a:xfrm>
        </p:spPr>
        <p:txBody>
          <a:bodyPr>
            <a:normAutofit/>
          </a:bodyPr>
          <a:lstStyle/>
          <a:p>
            <a:r>
              <a:rPr lang="fr-FR" sz="3200" dirty="0"/>
              <a:t>D</a:t>
            </a:r>
            <a:r>
              <a:rPr lang="fr-FR" sz="3200" dirty="0" smtClean="0"/>
              <a:t>es savoirs spécifiques</a:t>
            </a:r>
            <a:endParaRPr lang="fr-FR" sz="32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197" y="139849"/>
            <a:ext cx="5166514" cy="62483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24174" y="552172"/>
            <a:ext cx="2657247" cy="5804180"/>
          </a:xfrm>
          <a:prstGeom prst="rect">
            <a:avLst/>
          </a:prstGeom>
          <a:solidFill>
            <a:srgbClr val="FF3300">
              <a:alpha val="9020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97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Objectif 1er: Comprendre qui fait quoi et pourquoi.</a:t>
            </a: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642" y="570155"/>
            <a:ext cx="3394708" cy="336714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03" y="3845050"/>
            <a:ext cx="8312786" cy="28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>
            <a:normAutofit fontScale="90000"/>
          </a:bodyPr>
          <a:lstStyle/>
          <a:p>
            <a:r>
              <a:rPr lang="fr-FR" smtClean="0"/>
              <a:t>Les compétences numérique doivent être aussi présentes sur les chantiers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Réflexion en cours sur le socle commun de compétences numériques en conception et réalisation</a:t>
            </a:r>
            <a:endParaRPr lang="fr-FR" sz="24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75" y="2601938"/>
            <a:ext cx="8649450" cy="4016088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5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Des ressources pédagogiques en développement et à mutualiser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Eduscol</a:t>
            </a:r>
            <a:endParaRPr lang="fr-FR" dirty="0" smtClean="0"/>
          </a:p>
          <a:p>
            <a:r>
              <a:rPr lang="fr-FR" dirty="0" smtClean="0">
                <a:hlinkClick r:id="rId2"/>
              </a:rPr>
              <a:t>http</a:t>
            </a:r>
            <a:r>
              <a:rPr lang="fr-FR" dirty="0">
                <a:hlinkClick r:id="rId2"/>
              </a:rPr>
              <a:t>://eduscol.education.fr/sti/ressources_pedagogiques/bim-utilisation-des-modules-animator-et-quantification-de-navisworks-manage</a:t>
            </a:r>
            <a:r>
              <a:rPr lang="fr-FR" dirty="0"/>
              <a:t> -------------------&gt; Modélisation d'un mur rideau simple</a:t>
            </a:r>
          </a:p>
          <a:p>
            <a:r>
              <a:rPr lang="fr-FR" dirty="0" smtClean="0">
                <a:hlinkClick r:id="rId3"/>
              </a:rPr>
              <a:t>http</a:t>
            </a:r>
            <a:r>
              <a:rPr lang="fr-FR" dirty="0">
                <a:hlinkClick r:id="rId3"/>
              </a:rPr>
              <a:t>://eduscol.education.fr/sti/ressources_pedagogiques/bim-le-travail-collaboratif-avec-les-sous-projets-dans-revit</a:t>
            </a:r>
            <a:r>
              <a:rPr lang="fr-FR" dirty="0"/>
              <a:t> -------------------&gt; Le travail collaboratif</a:t>
            </a:r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://eduscol.education.fr/sti/ressources_pedagogiques/bim-les-toitures-terrasses-laide-de-la-maquette-numerique</a:t>
            </a:r>
            <a:r>
              <a:rPr lang="fr-FR" dirty="0"/>
              <a:t> -------------------&gt; Les toitures terrasses qu'il faudrait bien sur adapter car celle là est destiné à des bac pro</a:t>
            </a:r>
          </a:p>
          <a:p>
            <a:r>
              <a:rPr lang="fr-FR" dirty="0" smtClean="0">
                <a:hlinkClick r:id="rId5"/>
              </a:rPr>
              <a:t>http</a:t>
            </a:r>
            <a:r>
              <a:rPr lang="fr-FR" dirty="0">
                <a:hlinkClick r:id="rId5"/>
              </a:rPr>
              <a:t>://eduscol.education.fr/sti/ressources_pedagogiques/bim-etude-acoustique-de-la-salle-du-cinema-de-beaumont-revit</a:t>
            </a:r>
            <a:r>
              <a:rPr lang="fr-FR" dirty="0"/>
              <a:t> -------------------&gt; Partie Acoustique sur le cinéma de Lomagne... pas mal car il y a aussi un mur rideau sur lequel on pourrait faire une autre </a:t>
            </a:r>
            <a:r>
              <a:rPr lang="fr-FR" dirty="0" smtClean="0"/>
              <a:t>ressource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77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Utilisation des bibliothèques BIM pour l’enveloppe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24" y="1690689"/>
            <a:ext cx="6442587" cy="4781250"/>
          </a:xfrm>
          <a:prstGeom prst="rect">
            <a:avLst/>
          </a:prstGeom>
        </p:spPr>
      </p:pic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42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Bibliothèques aux formats divers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589460" y="1825625"/>
            <a:ext cx="7925890" cy="4331531"/>
            <a:chOff x="589461" y="1614364"/>
            <a:chExt cx="7925890" cy="433153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461" y="1614364"/>
              <a:ext cx="7925890" cy="3685200"/>
            </a:xfrm>
            <a:prstGeom prst="rect">
              <a:avLst/>
            </a:prstGeom>
          </p:spPr>
        </p:pic>
        <p:grpSp>
          <p:nvGrpSpPr>
            <p:cNvPr id="10" name="Groupe 9"/>
            <p:cNvGrpSpPr/>
            <p:nvPr/>
          </p:nvGrpSpPr>
          <p:grpSpPr>
            <a:xfrm>
              <a:off x="1065007" y="3894268"/>
              <a:ext cx="7186108" cy="2051627"/>
              <a:chOff x="1065007" y="3894268"/>
              <a:chExt cx="7186108" cy="2051627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830184" y="3894268"/>
                <a:ext cx="3420931" cy="1559859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Connecteur droit avec flèche 6"/>
              <p:cNvCxnSpPr/>
              <p:nvPr/>
            </p:nvCxnSpPr>
            <p:spPr>
              <a:xfrm flipV="1">
                <a:off x="3098202" y="4679577"/>
                <a:ext cx="1699709" cy="77455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ZoneTexte 8"/>
              <p:cNvSpPr txBox="1"/>
              <p:nvPr/>
            </p:nvSpPr>
            <p:spPr>
              <a:xfrm>
                <a:off x="1065007" y="5299564"/>
                <a:ext cx="2022438" cy="64633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fr-FR" b="1" dirty="0" smtClean="0"/>
                  <a:t>Nombreux formats BIM et non BIM</a:t>
                </a:r>
                <a:endParaRPr lang="fr-FR" b="1" dirty="0"/>
              </a:p>
            </p:txBody>
          </p:sp>
        </p:grpSp>
      </p:grpSp>
      <p:sp>
        <p:nvSpPr>
          <p:cNvPr id="6" name="Espace réservé de la date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2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Apprentissage nécessaire des pratiques collaboratives: Mode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Décloisonnement et collaboration Horizontales</a:t>
            </a:r>
          </a:p>
          <a:p>
            <a:pPr lvl="1"/>
            <a:r>
              <a:rPr lang="fr-FR" dirty="0" smtClean="0"/>
              <a:t>Entre plusieurs BTS : Géomètre, Bâtiment, Travaux Publics, Construction Métallique, Fluides Energie Domotique, Aménagement et Finitions, Economie de la Construction, Systèmes Constructifs Bois et Habitat …</a:t>
            </a:r>
          </a:p>
          <a:p>
            <a:r>
              <a:rPr lang="fr-FR" dirty="0"/>
              <a:t>Décloisonnement et collaboration </a:t>
            </a:r>
            <a:r>
              <a:rPr lang="fr-FR" dirty="0" smtClean="0"/>
              <a:t>Verticales</a:t>
            </a:r>
          </a:p>
          <a:p>
            <a:pPr lvl="1"/>
            <a:r>
              <a:rPr lang="fr-FR" dirty="0" smtClean="0"/>
              <a:t>Entre le BTS et les formations qui précèdent (bac STI2D, Bac Professionnels…)</a:t>
            </a:r>
          </a:p>
          <a:p>
            <a:pPr lvl="1"/>
            <a:r>
              <a:rPr lang="fr-FR" dirty="0" smtClean="0"/>
              <a:t>Entre le BTS et des formations parallèles ou qui succèdent (Ecoles d’architecte, DUT, licences pro...)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677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Objectifs de la présentation (10mn)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Présenter les compétences BIM du référentiel</a:t>
            </a:r>
          </a:p>
          <a:p>
            <a:r>
              <a:rPr lang="fr-FR" dirty="0" smtClean="0"/>
              <a:t>Présenter les stratégies pédagogiques AVEC le BIM</a:t>
            </a:r>
          </a:p>
          <a:p>
            <a:r>
              <a:rPr lang="fr-FR" dirty="0" smtClean="0"/>
              <a:t>Montrer un exemple de coopération possible, verticale ou horizontale)</a:t>
            </a:r>
          </a:p>
          <a:p>
            <a:r>
              <a:rPr lang="fr-FR" dirty="0" smtClean="0"/>
              <a:t>Présenter quelques ressources pour l’enseignement avec le BIM:</a:t>
            </a:r>
          </a:p>
          <a:p>
            <a:pPr lvl="1"/>
            <a:r>
              <a:rPr lang="fr-FR" dirty="0" err="1" smtClean="0"/>
              <a:t>Eduscol</a:t>
            </a:r>
            <a:r>
              <a:rPr lang="fr-FR" dirty="0" smtClean="0"/>
              <a:t>, bibliothèques d’objets, logiciels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0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Le BIM, quoi et pourquoi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Quoi ?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Le BIM est un AVATAR numérique du projet (objets 3D).</a:t>
            </a:r>
          </a:p>
          <a:p>
            <a:pPr lvl="2"/>
            <a:r>
              <a:rPr lang="fr-FR" dirty="0" smtClean="0"/>
              <a:t>Conception du projet</a:t>
            </a:r>
          </a:p>
          <a:p>
            <a:pPr lvl="2"/>
            <a:r>
              <a:rPr lang="fr-FR" dirty="0" smtClean="0"/>
              <a:t>Visualisation du projet</a:t>
            </a:r>
          </a:p>
          <a:p>
            <a:pPr lvl="2"/>
            <a:r>
              <a:rPr lang="fr-FR" dirty="0" smtClean="0"/>
              <a:t>Analyse du projet</a:t>
            </a:r>
          </a:p>
          <a:p>
            <a:pPr lvl="2"/>
            <a:r>
              <a:rPr lang="fr-FR" dirty="0" smtClean="0"/>
              <a:t>Aide à la construction du projet (plans…)</a:t>
            </a:r>
          </a:p>
          <a:p>
            <a:r>
              <a:rPr lang="fr-FR" dirty="0" smtClean="0"/>
              <a:t>Pourquoi ?</a:t>
            </a:r>
          </a:p>
          <a:p>
            <a:pPr lvl="1"/>
            <a:r>
              <a:rPr lang="fr-FR" dirty="0" smtClean="0">
                <a:solidFill>
                  <a:srgbClr val="FF0000"/>
                </a:solidFill>
              </a:rPr>
              <a:t>La réalisation de l’AVATAR numérique demande:</a:t>
            </a:r>
          </a:p>
          <a:p>
            <a:pPr lvl="2"/>
            <a:r>
              <a:rPr lang="fr-FR" dirty="0" smtClean="0"/>
              <a:t>Des questionnements proches de ceux requis pour produire l’ouvrage réel</a:t>
            </a:r>
          </a:p>
          <a:p>
            <a:pPr lvl="2"/>
            <a:r>
              <a:rPr lang="fr-FR" dirty="0" smtClean="0"/>
              <a:t>Une approche globale et collaborative</a:t>
            </a:r>
          </a:p>
          <a:p>
            <a:pPr lvl="3"/>
            <a:r>
              <a:rPr lang="fr-FR" dirty="0" smtClean="0"/>
              <a:t>Intérêt pédagogique majeur en formation</a:t>
            </a:r>
          </a:p>
          <a:p>
            <a:pPr lvl="1"/>
            <a:r>
              <a:rPr lang="fr-FR" dirty="0" smtClean="0"/>
              <a:t>Mutation en cours des pratiques professionnelles:</a:t>
            </a:r>
          </a:p>
          <a:p>
            <a:pPr lvl="2"/>
            <a:r>
              <a:rPr lang="fr-FR" dirty="0" smtClean="0"/>
              <a:t>Nécessité de préparer les étudiants aux mutations en cours et à venir</a:t>
            </a:r>
          </a:p>
          <a:p>
            <a:pPr lvl="2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9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d’avatar numérique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4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9" y="1143819"/>
            <a:ext cx="8512278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7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 de donnée BIM d’un projet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33" y="1584250"/>
            <a:ext cx="8551659" cy="47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44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/>
          <a:lstStyle/>
          <a:p>
            <a:r>
              <a:rPr lang="fr-FR" dirty="0" smtClean="0"/>
              <a:t>Le BIM dans le référentiel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Des compétences générales, </a:t>
            </a:r>
            <a:r>
              <a:rPr lang="fr-FR" b="1" dirty="0" smtClean="0">
                <a:solidFill>
                  <a:srgbClr val="FF0000"/>
                </a:solidFill>
              </a:rPr>
              <a:t>travailler et enseigner AVEC le BIM</a:t>
            </a:r>
          </a:p>
          <a:p>
            <a:pPr lvl="1"/>
            <a:r>
              <a:rPr lang="fr-FR" dirty="0" smtClean="0"/>
              <a:t>Passage d’une réflexion généralement 2D avec une réflexion qui commencera de plus en plus en réflexion 3D « objet numérique »</a:t>
            </a:r>
          </a:p>
          <a:p>
            <a:r>
              <a:rPr lang="fr-FR" dirty="0" smtClean="0"/>
              <a:t>Le projet réel est en 3D, le projet numérique doit comporter de la 3D (mais pas uniquement).</a:t>
            </a:r>
          </a:p>
          <a:p>
            <a:r>
              <a:rPr lang="fr-FR" dirty="0" smtClean="0"/>
              <a:t>Un recours INTELLIGENT aux outils, numériques ou non</a:t>
            </a:r>
          </a:p>
          <a:p>
            <a:pPr lvl="1"/>
            <a:r>
              <a:rPr lang="fr-FR" dirty="0" smtClean="0"/>
              <a:t>Pas de BIM si le BIM n’est pas pertinent. Exemples:</a:t>
            </a:r>
          </a:p>
          <a:p>
            <a:pPr lvl="2"/>
            <a:r>
              <a:rPr lang="fr-FR" dirty="0" err="1" smtClean="0"/>
              <a:t>Prédimensionnement</a:t>
            </a:r>
            <a:r>
              <a:rPr lang="fr-FR" dirty="0" smtClean="0"/>
              <a:t> rapide requis, y compris à la main, </a:t>
            </a:r>
          </a:p>
          <a:p>
            <a:pPr lvl="2"/>
            <a:r>
              <a:rPr lang="fr-FR" dirty="0" smtClean="0"/>
              <a:t>Programmation d’outil sur tableur, RDM le Mans, </a:t>
            </a:r>
            <a:r>
              <a:rPr lang="fr-FR" dirty="0" err="1" smtClean="0"/>
              <a:t>Pybar</a:t>
            </a:r>
            <a:r>
              <a:rPr lang="fr-FR" dirty="0" smtClean="0"/>
              <a:t> …</a:t>
            </a:r>
            <a:endParaRPr lang="fr-FR" dirty="0"/>
          </a:p>
          <a:p>
            <a:pPr lvl="2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934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7325" y="191387"/>
            <a:ext cx="7133117" cy="1499302"/>
          </a:xfrm>
        </p:spPr>
        <p:txBody>
          <a:bodyPr>
            <a:normAutofit fontScale="90000"/>
          </a:bodyPr>
          <a:lstStyle/>
          <a:p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Objectifs majeurs: </a:t>
            </a:r>
            <a:r>
              <a:rPr lang="fr-FR" b="1" dirty="0" smtClean="0">
                <a:solidFill>
                  <a:srgbClr val="FF0000"/>
                </a:solidFill>
              </a:rPr>
              <a:t>COMPRENDRE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qui fait quoi et pourquoi. Et </a:t>
            </a:r>
            <a:r>
              <a:rPr lang="fr-FR" b="1" dirty="0" smtClean="0">
                <a:solidFill>
                  <a:srgbClr val="FF0000"/>
                </a:solidFill>
              </a:rPr>
              <a:t>PARTICIPER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" y="1535265"/>
            <a:ext cx="8103433" cy="3865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77874" y="4256770"/>
            <a:ext cx="4237475" cy="449236"/>
          </a:xfrm>
          <a:prstGeom prst="rect">
            <a:avLst/>
          </a:prstGeom>
          <a:solidFill>
            <a:srgbClr val="FF3300">
              <a:alpha val="18824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277873" y="2831483"/>
            <a:ext cx="4264492" cy="1290350"/>
          </a:xfrm>
          <a:prstGeom prst="rect">
            <a:avLst/>
          </a:prstGeom>
          <a:solidFill>
            <a:srgbClr val="FF3300">
              <a:alpha val="18824"/>
            </a:srgbClr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2422264" y="4706006"/>
            <a:ext cx="1855609" cy="87408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871906" y="5429166"/>
            <a:ext cx="4151915" cy="9271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Comprendre la place et les rôles de chacun dans un écosystème numérique de travail collaboratif</a:t>
            </a:r>
            <a:endParaRPr lang="fr-FR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43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23284"/>
            <a:ext cx="7886700" cy="967563"/>
          </a:xfrm>
        </p:spPr>
        <p:txBody>
          <a:bodyPr/>
          <a:lstStyle/>
          <a:p>
            <a:r>
              <a:rPr lang="fr-FR" dirty="0" smtClean="0"/>
              <a:t>Les compétences « Explicites BIM »</a:t>
            </a:r>
            <a:endParaRPr lang="fr-FR" dirty="0"/>
          </a:p>
        </p:txBody>
      </p:sp>
      <p:grpSp>
        <p:nvGrpSpPr>
          <p:cNvPr id="11" name="Groupe 10"/>
          <p:cNvGrpSpPr/>
          <p:nvPr/>
        </p:nvGrpSpPr>
        <p:grpSpPr>
          <a:xfrm>
            <a:off x="399826" y="1430762"/>
            <a:ext cx="7431741" cy="4962071"/>
            <a:chOff x="399826" y="1775011"/>
            <a:chExt cx="7431741" cy="496207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t="10716"/>
            <a:stretch/>
          </p:blipFill>
          <p:spPr>
            <a:xfrm>
              <a:off x="1091229" y="1775011"/>
              <a:ext cx="6740338" cy="4962071"/>
            </a:xfrm>
            <a:prstGeom prst="rect">
              <a:avLst/>
            </a:prstGeom>
          </p:spPr>
        </p:pic>
        <p:cxnSp>
          <p:nvCxnSpPr>
            <p:cNvPr id="6" name="Connecteur droit avec flèche 5"/>
            <p:cNvCxnSpPr/>
            <p:nvPr/>
          </p:nvCxnSpPr>
          <p:spPr>
            <a:xfrm>
              <a:off x="2422264" y="5537063"/>
              <a:ext cx="602428" cy="14297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99826" y="5058525"/>
              <a:ext cx="2022438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Nombreux formats BIM exclusivement</a:t>
              </a:r>
              <a:endParaRPr lang="fr-FR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24692" y="4843630"/>
              <a:ext cx="2063675" cy="1126864"/>
            </a:xfrm>
            <a:prstGeom prst="rect">
              <a:avLst/>
            </a:prstGeom>
            <a:solidFill>
              <a:srgbClr val="FF3300">
                <a:alpha val="18824"/>
              </a:srgbClr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77946" y="5296066"/>
              <a:ext cx="2635287" cy="578083"/>
            </a:xfrm>
            <a:prstGeom prst="rect">
              <a:avLst/>
            </a:prstGeom>
            <a:solidFill>
              <a:srgbClr val="FF3300">
                <a:alpha val="18824"/>
              </a:srgbClr>
            </a:solidFill>
            <a:ln w="571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28650" y="6313320"/>
            <a:ext cx="2057400" cy="365125"/>
          </a:xfrm>
        </p:spPr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86051" y="6313320"/>
            <a:ext cx="4373968" cy="365125"/>
          </a:xfrm>
        </p:spPr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>
          <a:xfrm>
            <a:off x="7060018" y="6313320"/>
            <a:ext cx="1455331" cy="365125"/>
          </a:xfrm>
        </p:spPr>
        <p:txBody>
          <a:bodyPr/>
          <a:lstStyle/>
          <a:p>
            <a:fld id="{5D88577E-36C6-4A1B-9C66-A08D6B2304D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80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25 janvier 2017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PNF BTS Enveloppe des Bâtiments: Conception et Réalisation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577E-36C6-4A1B-9C66-A08D6B2304DD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mtClean="0"/>
              <a:t>Les compétences « Implicites BIM »</a:t>
            </a:r>
            <a:endParaRPr lang="fr-FR" dirty="0"/>
          </a:p>
        </p:txBody>
      </p:sp>
      <p:grpSp>
        <p:nvGrpSpPr>
          <p:cNvPr id="28" name="Groupe 27"/>
          <p:cNvGrpSpPr/>
          <p:nvPr/>
        </p:nvGrpSpPr>
        <p:grpSpPr>
          <a:xfrm>
            <a:off x="32230" y="873524"/>
            <a:ext cx="8797445" cy="5351894"/>
            <a:chOff x="32230" y="1325347"/>
            <a:chExt cx="8797445" cy="5351894"/>
          </a:xfrm>
        </p:grpSpPr>
        <p:grpSp>
          <p:nvGrpSpPr>
            <p:cNvPr id="10" name="Groupe 9"/>
            <p:cNvGrpSpPr/>
            <p:nvPr/>
          </p:nvGrpSpPr>
          <p:grpSpPr>
            <a:xfrm>
              <a:off x="2484260" y="1325347"/>
              <a:ext cx="6345415" cy="5351894"/>
              <a:chOff x="1128907" y="1414666"/>
              <a:chExt cx="6345415" cy="5351894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28907" y="1414666"/>
                <a:ext cx="6345415" cy="5351894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2922522" y="4346088"/>
                <a:ext cx="1972208" cy="755467"/>
              </a:xfrm>
              <a:prstGeom prst="rect">
                <a:avLst/>
              </a:prstGeom>
              <a:solidFill>
                <a:srgbClr val="FF3300">
                  <a:alpha val="18824"/>
                </a:srgbClr>
              </a:solidFill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94730" y="3590621"/>
                <a:ext cx="2495774" cy="755467"/>
              </a:xfrm>
              <a:prstGeom prst="rect">
                <a:avLst/>
              </a:prstGeom>
              <a:solidFill>
                <a:srgbClr val="FF3300">
                  <a:alpha val="18824"/>
                </a:srgbClr>
              </a:solidFill>
              <a:ln w="57150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" name="Connecteur droit avec flèche 5"/>
            <p:cNvCxnSpPr/>
            <p:nvPr/>
          </p:nvCxnSpPr>
          <p:spPr>
            <a:xfrm flipV="1">
              <a:off x="2422264" y="4840941"/>
              <a:ext cx="1855609" cy="73915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32230" y="5005250"/>
              <a:ext cx="2390033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Assistance numérique éventuellement en  BIM</a:t>
              </a:r>
              <a:endParaRPr lang="fr-FR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04560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1436</TotalTime>
  <Words>654</Words>
  <Application>Microsoft Office PowerPoint</Application>
  <PresentationFormat>Affichage à l'écran (4:3)</PresentationFormat>
  <Paragraphs>105</Paragraphs>
  <Slides>16</Slides>
  <Notes>1</Notes>
  <HiddenSlides>1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BTS Enveloppe des Bâtiments: Conception et Réalisation</vt:lpstr>
      <vt:lpstr>Objectifs de la présentation (10mn)</vt:lpstr>
      <vt:lpstr>Le BIM, quoi et pourquoi ?</vt:lpstr>
      <vt:lpstr>Exemple d’avatar numérique</vt:lpstr>
      <vt:lpstr>Base de donnée BIM d’un projet</vt:lpstr>
      <vt:lpstr>Le BIM dans le référentiel</vt:lpstr>
      <vt:lpstr>Objectifs majeurs: COMPRENDRE qui fait quoi et pourquoi. Et PARTICIPER !</vt:lpstr>
      <vt:lpstr>Les compétences « Explicites BIM »</vt:lpstr>
      <vt:lpstr>Les compétences « Implicites BIM »</vt:lpstr>
      <vt:lpstr>Des savoirs spécifiques</vt:lpstr>
      <vt:lpstr>Objectif 1er: Comprendre qui fait quoi et pourquoi.</vt:lpstr>
      <vt:lpstr>Les compétences numérique doivent être aussi présentes sur les chantiers</vt:lpstr>
      <vt:lpstr>Des ressources pédagogiques en développement et à mutualiser</vt:lpstr>
      <vt:lpstr>Utilisation des bibliothèques BIM pour l’enveloppe</vt:lpstr>
      <vt:lpstr>Bibliothèques aux formats divers</vt:lpstr>
      <vt:lpstr>Apprentissage nécessaire des pratiques collaboratives: Mode projet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Dziubanowski</dc:creator>
  <cp:lastModifiedBy>Cedric Dziubanowski</cp:lastModifiedBy>
  <cp:revision>37</cp:revision>
  <dcterms:created xsi:type="dcterms:W3CDTF">2017-01-21T13:21:37Z</dcterms:created>
  <dcterms:modified xsi:type="dcterms:W3CDTF">2017-01-24T20:49:54Z</dcterms:modified>
</cp:coreProperties>
</file>