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4A31E3-782C-4E58-9AC2-9BBD72AD85F7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2D52D9-FD21-4344-A291-9164667983A4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2348880"/>
            <a:ext cx="8784976" cy="1080120"/>
          </a:xfrm>
        </p:spPr>
        <p:txBody>
          <a:bodyPr/>
          <a:lstStyle/>
          <a:p>
            <a:r>
              <a:rPr lang="fr-FR" dirty="0" smtClean="0"/>
              <a:t>Stage en milieu professionnel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7809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Merci pour votre attention.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212744"/>
          </a:xfrm>
        </p:spPr>
        <p:txBody>
          <a:bodyPr>
            <a:normAutofit fontScale="90000"/>
          </a:bodyPr>
          <a:lstStyle/>
          <a:p>
            <a:r>
              <a:rPr lang="fr-FR" sz="4400" dirty="0" smtClean="0"/>
              <a:t>Stage en milieu professionnel dans une entreprise d'enveloppe du bâtiment 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348880"/>
            <a:ext cx="8640960" cy="4509120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4000" dirty="0" smtClean="0"/>
              <a:t> Stage </a:t>
            </a:r>
            <a:r>
              <a:rPr lang="fr-FR" sz="4000" dirty="0" smtClean="0"/>
              <a:t>pour </a:t>
            </a:r>
            <a:r>
              <a:rPr lang="fr-FR" sz="4000" dirty="0" smtClean="0"/>
              <a:t>tous les étudiants ;</a:t>
            </a:r>
          </a:p>
          <a:p>
            <a:pPr lvl="1"/>
            <a:endParaRPr lang="fr-FR" sz="4000" dirty="0" smtClean="0"/>
          </a:p>
          <a:p>
            <a:pPr lvl="1"/>
            <a:r>
              <a:rPr lang="fr-FR" sz="4000" dirty="0" smtClean="0"/>
              <a:t> Positionné en fin de première année ; </a:t>
            </a:r>
            <a:endParaRPr lang="fr-FR" sz="4000" dirty="0" smtClean="0"/>
          </a:p>
          <a:p>
            <a:pPr lvl="1"/>
            <a:endParaRPr lang="fr-FR" sz="4000" dirty="0" smtClean="0"/>
          </a:p>
          <a:p>
            <a:pPr lvl="1"/>
            <a:r>
              <a:rPr lang="fr-FR" sz="4000" dirty="0" smtClean="0"/>
              <a:t>Durée </a:t>
            </a:r>
            <a:r>
              <a:rPr lang="fr-FR" sz="4000" dirty="0" smtClean="0"/>
              <a:t>minimale de 6 semaines consécutives ou non (8 semaines préconisées) ;</a:t>
            </a:r>
          </a:p>
          <a:p>
            <a:pPr lvl="1">
              <a:buNone/>
            </a:pPr>
            <a:endParaRPr lang="fr-FR" sz="4000" dirty="0" smtClean="0"/>
          </a:p>
          <a:p>
            <a:pPr lvl="1"/>
            <a:r>
              <a:rPr lang="fr-FR" sz="4000" dirty="0" smtClean="0"/>
              <a:t>Favoriser les stages en entreprises à l'étranger ;</a:t>
            </a:r>
          </a:p>
          <a:p>
            <a:pPr lvl="1"/>
            <a:endParaRPr lang="fr-FR" sz="4000" dirty="0" smtClean="0"/>
          </a:p>
          <a:p>
            <a:pPr lvl="1"/>
            <a:r>
              <a:rPr lang="fr-FR" sz="4000" dirty="0" smtClean="0"/>
              <a:t>Formation au travail en hauteur R408 obligatoire avant le départ en stage (Annexe 5 - Personne travaillant sur un échafaudage).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348880"/>
            <a:ext cx="8640960" cy="4248472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4000" dirty="0" smtClean="0"/>
              <a:t> Découverte de l'entreprise d'un point de vue économique, juridique, technique et social ;</a:t>
            </a:r>
          </a:p>
          <a:p>
            <a:pPr lvl="1"/>
            <a:endParaRPr lang="fr-FR" sz="4000" dirty="0" smtClean="0"/>
          </a:p>
          <a:p>
            <a:pPr lvl="1"/>
            <a:r>
              <a:rPr lang="fr-FR" sz="4000" dirty="0" smtClean="0"/>
              <a:t> Obligation pour l'étudiant d'assister à une réunion de chantier ou de suivi d'un projet (compte rendu visé par le maître de stage inséré dans le rapport de stage) ;</a:t>
            </a:r>
          </a:p>
          <a:p>
            <a:pPr lvl="1"/>
            <a:endParaRPr lang="fr-FR" sz="4000" dirty="0" smtClean="0"/>
          </a:p>
          <a:p>
            <a:pPr lvl="1"/>
            <a:r>
              <a:rPr lang="fr-FR" sz="4000" dirty="0" smtClean="0"/>
              <a:t> Importance de la communication entre les enseignants et l'entreprise pour définir les activités du stagiaire</a:t>
            </a:r>
            <a:r>
              <a:rPr lang="fr-FR" sz="4000" dirty="0" smtClean="0"/>
              <a:t> ;</a:t>
            </a:r>
          </a:p>
          <a:p>
            <a:pPr lvl="1"/>
            <a:endParaRPr lang="fr-FR" sz="4000" dirty="0" smtClean="0"/>
          </a:p>
          <a:p>
            <a:pPr lvl="1"/>
            <a:r>
              <a:rPr lang="fr-FR" sz="4000" dirty="0" smtClean="0"/>
              <a:t>Visit</a:t>
            </a:r>
            <a:r>
              <a:rPr lang="fr-FR" sz="4000" dirty="0" smtClean="0"/>
              <a:t>e du stagiaire au moins une fois au cours du stage par les enseignants.</a:t>
            </a:r>
            <a:endParaRPr lang="fr-FR" sz="4000" dirty="0" smtClean="0"/>
          </a:p>
          <a:p>
            <a:pPr lvl="1"/>
            <a:endParaRPr lang="fr-FR" sz="4000" dirty="0" smtClean="0"/>
          </a:p>
          <a:p>
            <a:pPr lvl="1">
              <a:buNone/>
            </a:pPr>
            <a:endParaRPr lang="fr-FR" sz="40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212744"/>
          </a:xfrm>
        </p:spPr>
        <p:txBody>
          <a:bodyPr>
            <a:normAutofit fontScale="90000"/>
          </a:bodyPr>
          <a:lstStyle/>
          <a:p>
            <a:r>
              <a:rPr lang="fr-FR" sz="4400" dirty="0" smtClean="0"/>
              <a:t>Stage en milieu professionnel dans une entreprise d'enveloppe du bâtiment </a:t>
            </a:r>
            <a:r>
              <a:rPr lang="fr-FR" dirty="0" smtClean="0"/>
              <a:t>: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3168352"/>
          </a:xfrm>
        </p:spPr>
        <p:txBody>
          <a:bodyPr>
            <a:normAutofit/>
          </a:bodyPr>
          <a:lstStyle/>
          <a:p>
            <a:r>
              <a:rPr lang="fr-FR" dirty="0" smtClean="0"/>
              <a:t>Activités possibles :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700" dirty="0" smtClean="0">
                <a:solidFill>
                  <a:schemeClr val="tx1"/>
                </a:solidFill>
                <a:latin typeface="+mn-lt"/>
              </a:rPr>
              <a:t>Varier les activités au cours du stage (bureau d'études, chantier, atelier).</a:t>
            </a:r>
            <a:endParaRPr lang="fr-FR" sz="2700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2254"/>
            <a:ext cx="7776864" cy="6635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Fiche d'activité stagiaire :</a:t>
            </a: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75193"/>
            <a:ext cx="7056784" cy="5682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8413405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Épreuve E61 :</a:t>
            </a:r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179512" y="1844824"/>
            <a:ext cx="8640960" cy="4824536"/>
          </a:xfrm>
        </p:spPr>
        <p:txBody>
          <a:bodyPr>
            <a:normAutofit fontScale="55000" lnSpcReduction="20000"/>
          </a:bodyPr>
          <a:lstStyle/>
          <a:p>
            <a:pPr lvl="1"/>
            <a:r>
              <a:rPr lang="fr-FR" sz="4000" dirty="0" smtClean="0"/>
              <a:t> </a:t>
            </a:r>
            <a:r>
              <a:rPr lang="fr-FR" sz="4000" u="sng" dirty="0" smtClean="0"/>
              <a:t>Épreuve orale de 30 minutes :</a:t>
            </a:r>
          </a:p>
          <a:p>
            <a:pPr lvl="3"/>
            <a:r>
              <a:rPr lang="fr-FR" sz="3600" dirty="0" smtClean="0"/>
              <a:t>Exposé du candidat de 15 min maxi sans être interrompu, à l'aide d'un support numérique ;</a:t>
            </a:r>
          </a:p>
          <a:p>
            <a:pPr lvl="3"/>
            <a:r>
              <a:rPr lang="fr-FR" sz="3600" dirty="0" smtClean="0"/>
              <a:t>Entretien de 15 min avec le jury.</a:t>
            </a:r>
          </a:p>
          <a:p>
            <a:pPr lvl="3"/>
            <a:endParaRPr lang="fr-FR" sz="3600" dirty="0" smtClean="0"/>
          </a:p>
          <a:p>
            <a:pPr lvl="1"/>
            <a:r>
              <a:rPr lang="fr-FR" sz="4000" u="sng" dirty="0" smtClean="0"/>
              <a:t>Composition du jury :</a:t>
            </a:r>
          </a:p>
          <a:p>
            <a:pPr lvl="2"/>
            <a:r>
              <a:rPr lang="fr-FR" sz="3700" dirty="0" smtClean="0"/>
              <a:t>Un professionnel du domaine ;</a:t>
            </a:r>
          </a:p>
          <a:p>
            <a:pPr lvl="2"/>
            <a:r>
              <a:rPr lang="fr-FR" sz="3700" dirty="0" smtClean="0"/>
              <a:t>Deux enseignants techniques en Enveloppe du bâtiment.</a:t>
            </a:r>
          </a:p>
          <a:p>
            <a:pPr lvl="2"/>
            <a:endParaRPr lang="fr-FR" sz="3700" dirty="0" smtClean="0"/>
          </a:p>
          <a:p>
            <a:pPr lvl="1"/>
            <a:r>
              <a:rPr lang="fr-FR" sz="4000" u="sng" dirty="0" smtClean="0"/>
              <a:t>Rapport de stage (environ 30 pages) présentant :</a:t>
            </a:r>
          </a:p>
          <a:p>
            <a:pPr lvl="2"/>
            <a:r>
              <a:rPr lang="fr-FR" sz="3700" dirty="0" smtClean="0"/>
              <a:t>La ou les entreprises ;</a:t>
            </a:r>
          </a:p>
          <a:p>
            <a:pPr lvl="2"/>
            <a:r>
              <a:rPr lang="fr-FR" sz="3700" dirty="0" smtClean="0"/>
              <a:t>Les activités du stagiaire ;</a:t>
            </a:r>
          </a:p>
          <a:p>
            <a:pPr lvl="2"/>
            <a:r>
              <a:rPr lang="fr-FR" sz="3700" dirty="0" smtClean="0"/>
              <a:t>L'analyse des situations vécues ;</a:t>
            </a:r>
          </a:p>
          <a:p>
            <a:pPr lvl="2"/>
            <a:r>
              <a:rPr lang="fr-FR" sz="3700" dirty="0" smtClean="0"/>
              <a:t>Un bilan des acquis techniques, économiques ,…</a:t>
            </a:r>
            <a:endParaRPr lang="fr-FR" sz="37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132856"/>
            <a:ext cx="8666951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179512" y="1268760"/>
            <a:ext cx="8640960" cy="48245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Compétences</a:t>
            </a:r>
            <a:r>
              <a:rPr kumimoji="0" lang="fr-FR" sz="22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évaluées </a:t>
            </a:r>
            <a:r>
              <a:rPr kumimoji="0" lang="fr-FR" sz="2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266</Words>
  <Application>Microsoft Office PowerPoint</Application>
  <PresentationFormat>Affichage à l'écran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Stage en milieu professionnel</vt:lpstr>
      <vt:lpstr>Stage en milieu professionnel dans une entreprise d'enveloppe du bâtiment :</vt:lpstr>
      <vt:lpstr>Stage en milieu professionnel dans une entreprise d'enveloppe du bâtiment :</vt:lpstr>
      <vt:lpstr>Activités possibles :   Varier les activités au cours du stage (bureau d'études, chantier, atelier).</vt:lpstr>
      <vt:lpstr>Diapositive 5</vt:lpstr>
      <vt:lpstr>Fiche d'activité stagiaire :</vt:lpstr>
      <vt:lpstr>Diapositive 7</vt:lpstr>
      <vt:lpstr>Épreuve E61 :</vt:lpstr>
      <vt:lpstr>Diapositive 9</vt:lpstr>
      <vt:lpstr>Merci pour votre attention.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</dc:title>
  <dc:creator>Laurent CARRERE</dc:creator>
  <cp:lastModifiedBy>Laurent CARRERE</cp:lastModifiedBy>
  <cp:revision>14</cp:revision>
  <dcterms:created xsi:type="dcterms:W3CDTF">2017-01-19T16:01:26Z</dcterms:created>
  <dcterms:modified xsi:type="dcterms:W3CDTF">2017-01-24T17:23:47Z</dcterms:modified>
</cp:coreProperties>
</file>