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56" r:id="rId3"/>
    <p:sldId id="257" r:id="rId4"/>
    <p:sldId id="260" r:id="rId5"/>
    <p:sldId id="258" r:id="rId6"/>
    <p:sldId id="262" r:id="rId7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FE47-9C4B-4F65-816C-BDB4690815BF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453D-7AE1-46BF-A0CB-D23FAE57A5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27E6-C862-4EBC-BD65-9EF686309349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1BB4C-684B-4180-9F52-FF21C85C3D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BB4C-684B-4180-9F52-FF21C85C3D1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8A51-7366-4731-B05D-649E74640F06}" type="datetimeFigureOut">
              <a:rPr lang="fr-FR" smtClean="0"/>
              <a:pPr/>
              <a:t>25/11/2016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77F1-D950-4EDF-A046-8D1A142228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S&#233;minaire%20ac%20strasbourg_maison%20saint%20gobai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Projet_tutor&#233;_clip.mp4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3568" y="6628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Production 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d’une ressource pédagogique</a:t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dans le cadre du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 ENI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30141" r="39403" b="38359"/>
          <a:stretch>
            <a:fillRect/>
          </a:stretch>
        </p:blipFill>
        <p:spPr bwMode="auto">
          <a:xfrm>
            <a:off x="670067" y="2276872"/>
            <a:ext cx="303783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11960" y="2773377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Développer la culture technologique et industrielle à l'École : </a:t>
            </a:r>
            <a:br>
              <a:rPr lang="fr-FR" dirty="0" smtClean="0"/>
            </a:br>
            <a:r>
              <a:rPr lang="fr-FR" sz="2400" dirty="0" smtClean="0"/>
              <a:t>                le projet ÉNI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115616" y="500388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JUNG Alain, enseignant en lycée technologique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115616" y="536392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alain.jung@ac-strasbourg.fr</a:t>
            </a:r>
            <a:endParaRPr lang="fr-FR" dirty="0"/>
          </a:p>
        </p:txBody>
      </p:sp>
      <p:pic>
        <p:nvPicPr>
          <p:cNvPr id="12" name="Image 11" descr="Academie  Strasbourg (3cm_2,5c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854800"/>
            <a:ext cx="1368152" cy="11664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07904" y="630932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« Journée BIM Education nationale »  - vendredi 25 novembre 2016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683568" y="4797152"/>
            <a:ext cx="8064896" cy="12961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e 87"/>
          <p:cNvGrpSpPr/>
          <p:nvPr/>
        </p:nvGrpSpPr>
        <p:grpSpPr>
          <a:xfrm>
            <a:off x="467544" y="548680"/>
            <a:ext cx="5400600" cy="1368152"/>
            <a:chOff x="2051720" y="332656"/>
            <a:chExt cx="5400600" cy="1368152"/>
          </a:xfrm>
        </p:grpSpPr>
        <p:sp>
          <p:nvSpPr>
            <p:cNvPr id="72" name="Rectangle 71"/>
            <p:cNvSpPr/>
            <p:nvPr/>
          </p:nvSpPr>
          <p:spPr>
            <a:xfrm>
              <a:off x="2051720" y="1124744"/>
              <a:ext cx="4320480" cy="43204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51720" y="529516"/>
              <a:ext cx="5400600" cy="5040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2051720" y="548680"/>
              <a:ext cx="5400600" cy="1027276"/>
              <a:chOff x="899592" y="1124744"/>
              <a:chExt cx="5400600" cy="1027276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89959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É</a:t>
                </a:r>
                <a:endParaRPr lang="fr-FR" sz="28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269919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C</a:t>
                </a:r>
                <a:endParaRPr lang="fr-FR" sz="28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640246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O</a:t>
                </a:r>
                <a:endParaRPr lang="fr-FR" sz="28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2010573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L</a:t>
                </a:r>
                <a:endParaRPr lang="fr-FR" sz="28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2380900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751227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,</a:t>
                </a:r>
                <a:endParaRPr lang="fr-FR" sz="28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121554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N</a:t>
                </a:r>
                <a:endParaRPr lang="fr-FR" sz="28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446394" y="112474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377991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M</a:t>
                </a:r>
                <a:endParaRPr lang="fr-FR" sz="2800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5199500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Q</a:t>
                </a:r>
                <a:endParaRPr lang="fr-FR" sz="2800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5569827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594015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460286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R</a:t>
                </a:r>
                <a:endParaRPr lang="fr-FR" sz="28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4973189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4232535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É</a:t>
                </a:r>
                <a:endParaRPr lang="fr-FR" sz="2800" dirty="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89959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269919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endParaRPr lang="fr-FR" sz="28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2010573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233975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N</a:t>
                </a:r>
                <a:endParaRPr lang="fr-FR" sz="2800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69979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D</a:t>
                </a:r>
                <a:endParaRPr lang="fr-FR" sz="2800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3121554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3491881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S</a:t>
                </a:r>
                <a:endParaRPr lang="fr-FR" sz="2800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862208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endParaRPr lang="fr-FR" sz="2800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460286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4932040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4232535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R</a:t>
                </a:r>
                <a:endParaRPr lang="fr-FR" sz="2800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 flipH="1" flipV="1">
              <a:off x="241176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 flipH="1" flipV="1">
              <a:off x="277180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 flipH="1" flipV="1">
              <a:off x="31318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 flipH="1" flipV="1">
              <a:off x="3419872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 flipH="1" flipV="1">
              <a:off x="385192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 flipH="1" flipV="1">
              <a:off x="421196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 flipH="1" flipV="1">
              <a:off x="464400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 flipH="1" flipV="1">
              <a:off x="49320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 flipH="1" flipV="1">
              <a:off x="536408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 flipH="1" flipV="1">
              <a:off x="572412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 flipH="1" flipV="1">
              <a:off x="608416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 flipH="1" flipV="1">
              <a:off x="637220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 flipH="1" flipV="1">
              <a:off x="67322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 flipH="1" flipV="1">
              <a:off x="709228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9" name="Rectangle 148"/>
          <p:cNvSpPr/>
          <p:nvPr/>
        </p:nvSpPr>
        <p:spPr>
          <a:xfrm flipH="1" flipV="1">
            <a:off x="6228184" y="1916832"/>
            <a:ext cx="4571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 flipH="1" flipV="1">
            <a:off x="6588224" y="1916832"/>
            <a:ext cx="4571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/>
          <p:cNvSpPr/>
          <p:nvPr/>
        </p:nvSpPr>
        <p:spPr>
          <a:xfrm flipH="1" flipV="1">
            <a:off x="6948264" y="1916832"/>
            <a:ext cx="4571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ZoneTexte 177"/>
          <p:cNvSpPr txBox="1"/>
          <p:nvPr/>
        </p:nvSpPr>
        <p:spPr>
          <a:xfrm>
            <a:off x="2627784" y="2060848"/>
            <a:ext cx="49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181" name="ZoneTexte 180"/>
          <p:cNvSpPr txBox="1"/>
          <p:nvPr/>
        </p:nvSpPr>
        <p:spPr>
          <a:xfrm>
            <a:off x="5220072" y="2060848"/>
            <a:ext cx="49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grpSp>
        <p:nvGrpSpPr>
          <p:cNvPr id="194" name="Groupe 193"/>
          <p:cNvGrpSpPr/>
          <p:nvPr/>
        </p:nvGrpSpPr>
        <p:grpSpPr>
          <a:xfrm>
            <a:off x="4572000" y="1857598"/>
            <a:ext cx="1152128" cy="923330"/>
            <a:chOff x="4572000" y="1857598"/>
            <a:chExt cx="1152128" cy="923330"/>
          </a:xfrm>
        </p:grpSpPr>
        <p:sp>
          <p:nvSpPr>
            <p:cNvPr id="135" name="Rectangle 134"/>
            <p:cNvSpPr/>
            <p:nvPr/>
          </p:nvSpPr>
          <p:spPr>
            <a:xfrm>
              <a:off x="4572000" y="1988840"/>
              <a:ext cx="1152128" cy="720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4572000" y="1857598"/>
              <a:ext cx="4937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dirty="0" smtClean="0"/>
                <a:t>E</a:t>
              </a:r>
              <a:endParaRPr lang="fr-FR" sz="5400" dirty="0"/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5076056" y="1857598"/>
              <a:ext cx="14401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5400" dirty="0"/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5220072" y="1857598"/>
              <a:ext cx="4937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dirty="0" smtClean="0"/>
                <a:t>T</a:t>
              </a:r>
              <a:endParaRPr lang="fr-FR" sz="5400" dirty="0"/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539552" y="2232248"/>
            <a:ext cx="7920880" cy="2708920"/>
            <a:chOff x="539552" y="2232248"/>
            <a:chExt cx="7920880" cy="2708920"/>
          </a:xfrm>
        </p:grpSpPr>
        <p:sp>
          <p:nvSpPr>
            <p:cNvPr id="188" name="ZoneTexte 187"/>
            <p:cNvSpPr txBox="1"/>
            <p:nvPr/>
          </p:nvSpPr>
          <p:spPr>
            <a:xfrm>
              <a:off x="2627784" y="4294837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site de Besançon</a:t>
              </a:r>
              <a:br>
                <a:rPr lang="fr-FR" dirty="0" smtClean="0"/>
              </a:br>
              <a:endParaRPr lang="fr-FR" dirty="0"/>
            </a:p>
          </p:txBody>
        </p:sp>
        <p:grpSp>
          <p:nvGrpSpPr>
            <p:cNvPr id="195" name="Groupe 194"/>
            <p:cNvGrpSpPr/>
            <p:nvPr/>
          </p:nvGrpSpPr>
          <p:grpSpPr>
            <a:xfrm>
              <a:off x="539552" y="2232248"/>
              <a:ext cx="7920880" cy="2708920"/>
              <a:chOff x="539552" y="2232248"/>
              <a:chExt cx="7920880" cy="2708920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4551378" y="3103800"/>
                <a:ext cx="11521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800" b="1" dirty="0" smtClean="0">
                    <a:solidFill>
                      <a:srgbClr val="FF0000"/>
                    </a:solidFill>
                  </a:rPr>
                  <a:t>et</a:t>
                </a:r>
                <a:endParaRPr lang="fr-FR" sz="4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539552" y="2467253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u="sng" dirty="0" smtClean="0"/>
                  <a:t>Les acteurs :</a:t>
                </a:r>
                <a:endParaRPr lang="fr-FR" sz="2000" u="sng" dirty="0"/>
              </a:p>
            </p:txBody>
          </p:sp>
          <p:pic>
            <p:nvPicPr>
              <p:cNvPr id="184" name="Image 183" descr="Academie  Strasbourg (3cm_2,5cm)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10952" y="2977821"/>
                <a:ext cx="1368152" cy="1166488"/>
              </a:xfrm>
              <a:prstGeom prst="rect">
                <a:avLst/>
              </a:prstGeom>
            </p:spPr>
          </p:pic>
          <p:sp>
            <p:nvSpPr>
              <p:cNvPr id="185" name="ZoneTexte 184"/>
              <p:cNvSpPr txBox="1"/>
              <p:nvPr/>
            </p:nvSpPr>
            <p:spPr>
              <a:xfrm>
                <a:off x="539552" y="4330169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enseignants</a:t>
                </a:r>
                <a:endParaRPr lang="fr-FR" dirty="0"/>
              </a:p>
            </p:txBody>
          </p:sp>
          <p:pic>
            <p:nvPicPr>
              <p:cNvPr id="2052" name="Picture 4" descr="Afficher l'image d'origi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51512" y="2232248"/>
                <a:ext cx="2708920" cy="2708920"/>
              </a:xfrm>
              <a:prstGeom prst="rect">
                <a:avLst/>
              </a:prstGeom>
              <a:noFill/>
            </p:spPr>
          </p:pic>
          <p:sp>
            <p:nvSpPr>
              <p:cNvPr id="187" name="ZoneTexte 186"/>
              <p:cNvSpPr txBox="1"/>
              <p:nvPr/>
            </p:nvSpPr>
            <p:spPr>
              <a:xfrm>
                <a:off x="5940152" y="4330169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Habitat France</a:t>
                </a:r>
                <a:endParaRPr lang="fr-FR" dirty="0"/>
              </a:p>
            </p:txBody>
          </p:sp>
          <p:pic>
            <p:nvPicPr>
              <p:cNvPr id="2054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27109" y="3065327"/>
                <a:ext cx="2376264" cy="9914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1" name="Rectangle 190"/>
          <p:cNvSpPr/>
          <p:nvPr/>
        </p:nvSpPr>
        <p:spPr>
          <a:xfrm>
            <a:off x="3707904" y="630932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« Journée BIM Education nationale »  - vendredi 25 novembre 2016</a:t>
            </a:r>
            <a:endParaRPr lang="fr-FR" sz="1400" dirty="0"/>
          </a:p>
        </p:txBody>
      </p:sp>
      <p:grpSp>
        <p:nvGrpSpPr>
          <p:cNvPr id="196" name="Groupe 195"/>
          <p:cNvGrpSpPr/>
          <p:nvPr/>
        </p:nvGrpSpPr>
        <p:grpSpPr>
          <a:xfrm>
            <a:off x="323528" y="4941168"/>
            <a:ext cx="8424936" cy="976174"/>
            <a:chOff x="323528" y="4941168"/>
            <a:chExt cx="8424936" cy="976174"/>
          </a:xfrm>
        </p:grpSpPr>
        <p:sp>
          <p:nvSpPr>
            <p:cNvPr id="190" name="ZoneTexte 189"/>
            <p:cNvSpPr txBox="1"/>
            <p:nvPr/>
          </p:nvSpPr>
          <p:spPr>
            <a:xfrm>
              <a:off x="323528" y="4941168"/>
              <a:ext cx="8208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u="sng" dirty="0" smtClean="0"/>
                <a:t>Notre volonté :</a:t>
              </a:r>
              <a:r>
                <a:rPr lang="fr-FR" sz="2000" dirty="0" smtClean="0"/>
                <a:t> produire ensemble une ressource pour comprendre le BIM</a:t>
              </a:r>
              <a:endParaRPr lang="fr-FR" sz="2000" dirty="0"/>
            </a:p>
          </p:txBody>
        </p:sp>
        <p:sp>
          <p:nvSpPr>
            <p:cNvPr id="193" name="ZoneTexte 192"/>
            <p:cNvSpPr txBox="1"/>
            <p:nvPr/>
          </p:nvSpPr>
          <p:spPr>
            <a:xfrm>
              <a:off x="539552" y="5517232"/>
              <a:ext cx="8208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/>
                <a:t>Ressource envisagée :</a:t>
              </a:r>
              <a:r>
                <a:rPr lang="fr-FR" sz="2000" dirty="0" smtClean="0"/>
                <a:t>       «   un Web-documentaire audiovisuel »</a:t>
              </a:r>
              <a:endParaRPr lang="fr-FR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28529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332656"/>
            <a:ext cx="8496944" cy="627939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 départ une idée simple  qui s’appuie sur nos expériences </a:t>
            </a:r>
            <a:b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pédagogiques et professionnelles:</a:t>
            </a:r>
            <a:endParaRPr lang="fr-FR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877040"/>
            <a:ext cx="6768752" cy="407366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>
              <a:lnSpc>
                <a:spcPts val="2600"/>
              </a:lnSpc>
            </a:pP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Utilisation </a:t>
            </a: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de la «</a:t>
            </a: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 Maison </a:t>
            </a:r>
            <a:r>
              <a:rPr lang="fr-FR" sz="2000" b="1" dirty="0" err="1" smtClean="0">
                <a:solidFill>
                  <a:srgbClr val="0070C0"/>
                </a:solidFill>
                <a:cs typeface="Arial" pitchFamily="34" charset="0"/>
              </a:rPr>
              <a:t>multiconfort</a:t>
            </a: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 » de Saint </a:t>
            </a:r>
            <a:r>
              <a:rPr lang="fr-FR" sz="2000" b="1" dirty="0" err="1" smtClean="0">
                <a:solidFill>
                  <a:srgbClr val="0070C0"/>
                </a:solidFill>
                <a:cs typeface="Arial" pitchFamily="34" charset="0"/>
              </a:rPr>
              <a:t>Gobain</a:t>
            </a:r>
            <a:endParaRPr lang="fr-F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15" name="Picture 4" descr="rendu in0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3084838" cy="20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3851920" y="2996952"/>
            <a:ext cx="864096" cy="2736304"/>
            <a:chOff x="3851920" y="2996952"/>
            <a:chExt cx="864096" cy="2736304"/>
          </a:xfrm>
        </p:grpSpPr>
        <p:sp>
          <p:nvSpPr>
            <p:cNvPr id="16" name="Flèche droite 15"/>
            <p:cNvSpPr/>
            <p:nvPr/>
          </p:nvSpPr>
          <p:spPr>
            <a:xfrm rot="5400000">
              <a:off x="2915816" y="3933056"/>
              <a:ext cx="2736304" cy="8640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3369059" y="4098267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400" dirty="0" smtClean="0"/>
                <a:t>Les acteurs</a:t>
              </a:r>
              <a:endParaRPr lang="fr-FR" sz="2400" dirty="0"/>
            </a:p>
          </p:txBody>
        </p:sp>
      </p:grp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564904"/>
            <a:ext cx="3312368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parler du BIM, mais en s'écartant des fausses promesses d'un outil magique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faire vivre à l'écran la dimension collaborative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 l'acte de construire et présenter le BIM comme sa traduction numérique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être accessible à des élèves non spécialistes et à des artisans de PME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7904" y="630932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« Journée BIM Education nationale »  - vendredi 25 novembre 2016</a:t>
            </a:r>
            <a:endParaRPr lang="fr-FR" sz="14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4644008" y="2996952"/>
            <a:ext cx="3528392" cy="2520280"/>
            <a:chOff x="4644008" y="2996952"/>
            <a:chExt cx="3528392" cy="2520280"/>
          </a:xfrm>
        </p:grpSpPr>
        <p:pic>
          <p:nvPicPr>
            <p:cNvPr id="20" name="Picture 2" descr="Afficher l'image d'origine"/>
            <p:cNvPicPr>
              <a:picLocks noChangeAspect="1" noChangeArrowheads="1"/>
            </p:cNvPicPr>
            <p:nvPr/>
          </p:nvPicPr>
          <p:blipFill>
            <a:blip r:embed="rId3" cstate="print"/>
            <a:srcRect r="36423"/>
            <a:stretch>
              <a:fillRect/>
            </a:stretch>
          </p:blipFill>
          <p:spPr bwMode="auto">
            <a:xfrm>
              <a:off x="4788024" y="3140968"/>
              <a:ext cx="3312368" cy="2376264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4644008" y="2996952"/>
              <a:ext cx="3528392" cy="2232248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004048" y="2276872"/>
            <a:ext cx="3672408" cy="864096"/>
            <a:chOff x="5004048" y="2276872"/>
            <a:chExt cx="3672408" cy="864096"/>
          </a:xfrm>
        </p:grpSpPr>
        <p:sp>
          <p:nvSpPr>
            <p:cNvPr id="25" name="Flèche droite 24"/>
            <p:cNvSpPr/>
            <p:nvPr/>
          </p:nvSpPr>
          <p:spPr>
            <a:xfrm>
              <a:off x="5004048" y="2276872"/>
              <a:ext cx="3672408" cy="86409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148064" y="2492896"/>
              <a:ext cx="32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Etapes  réelles du projet</a:t>
              </a:r>
              <a:endParaRPr lang="fr-FR" sz="24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39552" y="1340768"/>
            <a:ext cx="2520280" cy="1074215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algn="ctr">
              <a:lnSpc>
                <a:spcPts val="2600"/>
              </a:lnSpc>
            </a:pP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Créer un </a:t>
            </a:r>
            <a:r>
              <a:rPr lang="fr-FR" sz="2000" b="1" dirty="0" err="1" smtClean="0">
                <a:solidFill>
                  <a:srgbClr val="0070C0"/>
                </a:solidFill>
                <a:cs typeface="Arial" pitchFamily="34" charset="0"/>
              </a:rPr>
              <a:t>Webdocumentaire</a:t>
            </a:r>
            <a:r>
              <a:rPr lang="fr-FR" sz="2000" b="1" dirty="0" smtClean="0">
                <a:solidFill>
                  <a:srgbClr val="0070C0"/>
                </a:solidFill>
                <a:cs typeface="Arial" pitchFamily="34" charset="0"/>
              </a:rPr>
              <a:t> audiovisuel</a:t>
            </a:r>
            <a:endParaRPr lang="fr-FR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4008" y="5373216"/>
            <a:ext cx="4104456" cy="289385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Ressources existantes :</a:t>
            </a:r>
            <a:endParaRPr lang="fr-FR" sz="1400" u="sng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4008" y="5661248"/>
            <a:ext cx="3984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http://seformeravecsaint-gobain.com/maison</a:t>
            </a:r>
            <a:endParaRPr lang="fr-FR" sz="16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76056" y="594928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séminaire académie de Strasbourg </a:t>
            </a:r>
            <a:endParaRPr lang="fr-FR" sz="1600" dirty="0"/>
          </a:p>
        </p:txBody>
      </p:sp>
      <p:sp>
        <p:nvSpPr>
          <p:cNvPr id="6146" name="AutoShape 2" descr="Résultat de recherche d'images pour &quot;pdf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8" name="AutoShape 4" descr="Résultat de recherche d'images pour &quot;pdf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2" name="Picture 8" descr="Afficher l'image d'origin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949280"/>
            <a:ext cx="36004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2814" r="17819" b="6250"/>
          <a:stretch>
            <a:fillRect/>
          </a:stretch>
        </p:blipFill>
        <p:spPr bwMode="auto">
          <a:xfrm>
            <a:off x="0" y="188640"/>
            <a:ext cx="8892480" cy="64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rayée 4"/>
          <p:cNvSpPr/>
          <p:nvPr/>
        </p:nvSpPr>
        <p:spPr>
          <a:xfrm rot="5400000">
            <a:off x="2538760" y="1357784"/>
            <a:ext cx="754112" cy="288032"/>
          </a:xfrm>
          <a:prstGeom prst="stripedRightArrow">
            <a:avLst>
              <a:gd name="adj1" fmla="val 35166"/>
              <a:gd name="adj2" fmla="val 6195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940152" y="76470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Juin 2015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23728" y="7647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Avril 2016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6381328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« Journée BIM Education nationale »  - vendredi 25 novembre 2016</a:t>
            </a:r>
            <a:endParaRPr lang="fr-FR" sz="1400" dirty="0"/>
          </a:p>
        </p:txBody>
      </p:sp>
      <p:sp>
        <p:nvSpPr>
          <p:cNvPr id="14" name="Flèche droite rayée 13"/>
          <p:cNvSpPr/>
          <p:nvPr/>
        </p:nvSpPr>
        <p:spPr>
          <a:xfrm rot="5400000">
            <a:off x="2322736" y="2365896"/>
            <a:ext cx="466080" cy="288032"/>
          </a:xfrm>
          <a:prstGeom prst="stripedRightArrow">
            <a:avLst>
              <a:gd name="adj1" fmla="val 35166"/>
              <a:gd name="adj2" fmla="val 6195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79712" y="19888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aujourd’hui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619672" y="764704"/>
            <a:ext cx="5400600" cy="1368152"/>
            <a:chOff x="2051720" y="332656"/>
            <a:chExt cx="5400600" cy="1368152"/>
          </a:xfrm>
        </p:grpSpPr>
        <p:sp>
          <p:nvSpPr>
            <p:cNvPr id="50" name="Rectangle 49"/>
            <p:cNvSpPr/>
            <p:nvPr/>
          </p:nvSpPr>
          <p:spPr>
            <a:xfrm>
              <a:off x="2051720" y="1124744"/>
              <a:ext cx="720080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3808" y="1124744"/>
              <a:ext cx="3528392" cy="43204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529516"/>
              <a:ext cx="5400600" cy="50405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0"/>
            <p:cNvGrpSpPr/>
            <p:nvPr/>
          </p:nvGrpSpPr>
          <p:grpSpPr>
            <a:xfrm>
              <a:off x="2051720" y="548680"/>
              <a:ext cx="5400600" cy="1027276"/>
              <a:chOff x="899592" y="1124744"/>
              <a:chExt cx="5400600" cy="1027276"/>
            </a:xfrm>
          </p:grpSpPr>
          <p:sp>
            <p:nvSpPr>
              <p:cNvPr id="23" name="ZoneTexte 22"/>
              <p:cNvSpPr txBox="1"/>
              <p:nvPr/>
            </p:nvSpPr>
            <p:spPr>
              <a:xfrm>
                <a:off x="89959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É</a:t>
                </a:r>
                <a:endParaRPr lang="fr-FR" sz="28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269919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C</a:t>
                </a:r>
                <a:endParaRPr lang="fr-FR" sz="2800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640246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O</a:t>
                </a:r>
                <a:endParaRPr lang="fr-FR" sz="28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010573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L</a:t>
                </a:r>
                <a:endParaRPr lang="fr-FR" sz="28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2380900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2751227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,</a:t>
                </a:r>
                <a:endParaRPr lang="fr-FR" sz="28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121554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N</a:t>
                </a:r>
                <a:endParaRPr lang="fr-FR" sz="2800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3446394" y="1124744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77991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M</a:t>
                </a:r>
                <a:endParaRPr lang="fr-FR" sz="28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5199500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Q</a:t>
                </a:r>
                <a:endParaRPr lang="fr-FR" sz="2800" dirty="0"/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5569827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594015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4602862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R</a:t>
                </a:r>
                <a:endParaRPr lang="fr-FR" sz="2800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4973189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4232535" y="1124744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É</a:t>
                </a:r>
                <a:endParaRPr lang="fr-FR" sz="2800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89959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1269919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endParaRPr lang="fr-FR" sz="28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010573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233975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N</a:t>
                </a:r>
                <a:endParaRPr lang="fr-FR" sz="2800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69979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D</a:t>
                </a:r>
                <a:endParaRPr lang="fr-FR" sz="28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3121554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U</a:t>
                </a:r>
                <a:endParaRPr lang="fr-FR" sz="28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3491881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S</a:t>
                </a:r>
                <a:endParaRPr lang="fr-FR" sz="2800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3862208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endParaRPr lang="fr-FR" sz="2800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4602862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I</a:t>
                </a:r>
                <a:endParaRPr lang="fr-FR" sz="2800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4932040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E</a:t>
                </a:r>
                <a:endParaRPr lang="fr-FR" sz="2800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4232535" y="1628800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smtClean="0"/>
                  <a:t>R</a:t>
                </a:r>
                <a:endParaRPr lang="fr-FR" sz="28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 flipH="1" flipV="1">
              <a:off x="241176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 flipH="1" flipV="1">
              <a:off x="277180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 flipH="1" flipV="1">
              <a:off x="31318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flipH="1" flipV="1">
              <a:off x="3419872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flipH="1" flipV="1">
              <a:off x="385192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flipH="1" flipV="1">
              <a:off x="421196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flipH="1" flipV="1">
              <a:off x="464400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flipH="1" flipV="1">
              <a:off x="49320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flipH="1" flipV="1">
              <a:off x="536408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flipH="1" flipV="1">
              <a:off x="572412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 flipH="1" flipV="1">
              <a:off x="6084168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637220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flipH="1" flipV="1">
              <a:off x="673224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 flipH="1" flipV="1">
              <a:off x="7092280" y="332656"/>
              <a:ext cx="45719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67544" y="332656"/>
            <a:ext cx="8496944" cy="350940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Pour conclure :</a:t>
            </a:r>
            <a:endParaRPr lang="fr-FR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5536" y="2060848"/>
            <a:ext cx="8496944" cy="904938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 BIM c’est  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- maitriser les fondamentaux de son métier dans un contexte numérique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- une opportunité d’avenir*</a:t>
            </a:r>
            <a:endParaRPr lang="fr-FR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5536" y="2996952"/>
            <a:ext cx="8496944" cy="289385"/>
          </a:xfrm>
          <a:prstGeom prst="rect">
            <a:avLst/>
          </a:prstGeom>
        </p:spPr>
        <p:txBody>
          <a:bodyPr wrap="square" lIns="73225" tIns="36613" rIns="73225" bIns="36613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Illustration d’un projet  </a:t>
            </a:r>
            <a:r>
              <a:rPr lang="fr-FR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tutoré</a:t>
            </a:r>
            <a:r>
              <a:rPr lang="fr-FR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réalisé avec des étudiants en licence pro « Image et son numérique - IUT Saint </a:t>
            </a:r>
            <a:r>
              <a:rPr lang="fr-FR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Dié</a:t>
            </a:r>
            <a:r>
              <a:rPr lang="fr-FR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»</a:t>
            </a:r>
            <a:endParaRPr lang="fr-FR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age6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7544" y="3927856"/>
            <a:ext cx="6120000" cy="1805400"/>
          </a:xfrm>
          <a:prstGeom prst="rect">
            <a:avLst/>
          </a:prstGeom>
        </p:spPr>
      </p:pic>
      <p:pic>
        <p:nvPicPr>
          <p:cNvPr id="58" name="Image9"/>
          <p:cNvPicPr/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876256" y="3933056"/>
            <a:ext cx="1447199" cy="1440360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9" name="Rectangle 58"/>
          <p:cNvSpPr/>
          <p:nvPr/>
        </p:nvSpPr>
        <p:spPr>
          <a:xfrm>
            <a:off x="395536" y="328498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Objectif:   </a:t>
            </a:r>
            <a:r>
              <a:rPr lang="fr-FR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réaliser une visite virtuelle avec une approche  axée sur la mise en évidence des difficultés liées à l'accessibilité dans le cadre d’un parcours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7544" y="59492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http://isn-projets.iutsd.univ-lorraine.fr/demos/visite_virtuelle_lycee_Schwilgue/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395536" y="5713511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Adresse de la visite en ligne :</a:t>
            </a:r>
            <a:endParaRPr lang="fr-FR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732240" y="544522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hlinkClick r:id="rId5" action="ppaction://hlinkfile"/>
              </a:rPr>
              <a:t>Clip visite / capture du jeu</a:t>
            </a:r>
            <a:endParaRPr lang="fr-FR" sz="1200" dirty="0"/>
          </a:p>
        </p:txBody>
      </p:sp>
      <p:sp>
        <p:nvSpPr>
          <p:cNvPr id="63" name="Rectangle 62"/>
          <p:cNvSpPr/>
          <p:nvPr/>
        </p:nvSpPr>
        <p:spPr>
          <a:xfrm>
            <a:off x="3707904" y="6309320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dirty="0" smtClean="0"/>
              <a:t>« Journée BIM Education nationale »  - vendredi 25 novembre 2016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115616" y="500388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JUNG Alain, enseignant en lycée technologique</a:t>
            </a:r>
            <a:endParaRPr lang="fr-FR" dirty="0"/>
          </a:p>
        </p:txBody>
      </p:sp>
      <p:pic>
        <p:nvPicPr>
          <p:cNvPr id="53" name="Image 52" descr="Academie  Strasbourg (3cm_2,5c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854800"/>
            <a:ext cx="1368152" cy="11664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907704" y="306896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Merci</a:t>
            </a:r>
            <a:endParaRPr lang="fr-FR" sz="2400" dirty="0"/>
          </a:p>
        </p:txBody>
      </p:sp>
      <p:sp>
        <p:nvSpPr>
          <p:cNvPr id="57" name="Rectangle 56"/>
          <p:cNvSpPr/>
          <p:nvPr/>
        </p:nvSpPr>
        <p:spPr>
          <a:xfrm>
            <a:off x="1115616" y="536392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alain.jung@ac-strasbourg.fr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279</Words>
  <Application>Microsoft Office PowerPoint</Application>
  <PresentationFormat>Affichage à l'écran (4:3)</PresentationFormat>
  <Paragraphs>102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Utilisateur</dc:creator>
  <cp:lastModifiedBy>Utilisateur</cp:lastModifiedBy>
  <cp:revision>28</cp:revision>
  <dcterms:created xsi:type="dcterms:W3CDTF">2016-11-23T08:31:30Z</dcterms:created>
  <dcterms:modified xsi:type="dcterms:W3CDTF">2016-11-25T07:18:28Z</dcterms:modified>
</cp:coreProperties>
</file>