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57" r:id="rId9"/>
    <p:sldId id="258" r:id="rId10"/>
    <p:sldId id="277" r:id="rId11"/>
    <p:sldId id="278" r:id="rId12"/>
    <p:sldId id="259" r:id="rId13"/>
    <p:sldId id="260" r:id="rId14"/>
    <p:sldId id="261" r:id="rId15"/>
    <p:sldId id="273" r:id="rId16"/>
    <p:sldId id="262" r:id="rId17"/>
    <p:sldId id="263" r:id="rId18"/>
    <p:sldId id="274" r:id="rId19"/>
    <p:sldId id="264" r:id="rId20"/>
    <p:sldId id="265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66A96-58F8-4F98-BF6B-BC38EDCAA440}" type="datetimeFigureOut">
              <a:rPr lang="fr-FR" smtClean="0"/>
              <a:t>25/11/2016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1C16B-9C51-4398-8E4D-B5F5C1CA17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39" cy="40298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1" name="Shape 881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3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39" cy="40298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1" name="Shape 881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46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18F45-C3E1-4BE6-93E4-9271E6F6D30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39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2" name="Shape 1112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7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Headline + Sub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3" y="6306347"/>
            <a:ext cx="5348817" cy="443899"/>
          </a:xfrm>
        </p:spPr>
        <p:txBody>
          <a:bodyPr anchor="b" anchorCtr="0"/>
          <a:lstStyle>
            <a:lvl1pPr>
              <a:spcAft>
                <a:spcPts val="0"/>
              </a:spcAft>
              <a:buFontTx/>
              <a:buNone/>
              <a:defRPr sz="647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23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23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23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23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Source: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Click </a:t>
            </a:r>
            <a:r>
              <a:rPr lang="fr-FR" noProof="0" dirty="0" err="1"/>
              <a:t>here</a:t>
            </a:r>
            <a:r>
              <a:rPr lang="fr-FR" noProof="0" dirty="0"/>
              <a:t> to </a:t>
            </a:r>
            <a:r>
              <a:rPr lang="fr-FR" noProof="0" dirty="0" err="1"/>
              <a:t>add</a:t>
            </a:r>
            <a:r>
              <a:rPr lang="fr-FR" noProof="0" dirty="0"/>
              <a:t> the headline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6551" y="1503527"/>
            <a:ext cx="11518349" cy="309600"/>
          </a:xfrm>
        </p:spPr>
        <p:txBody>
          <a:bodyPr wrap="square"/>
          <a:lstStyle>
            <a:lvl1pPr>
              <a:defRPr baseline="0"/>
            </a:lvl1pPr>
          </a:lstStyle>
          <a:p>
            <a:pPr lvl="0"/>
            <a:r>
              <a:rPr lang="fr-FR" noProof="0" dirty="0"/>
              <a:t>Click </a:t>
            </a:r>
            <a:r>
              <a:rPr lang="fr-FR" noProof="0" dirty="0" err="1"/>
              <a:t>here</a:t>
            </a:r>
            <a:r>
              <a:rPr lang="fr-FR" noProof="0" dirty="0"/>
              <a:t> to </a:t>
            </a:r>
            <a:r>
              <a:rPr lang="fr-FR" noProof="0" dirty="0" err="1"/>
              <a:t>add</a:t>
            </a:r>
            <a:r>
              <a:rPr lang="fr-FR" noProof="0" dirty="0"/>
              <a:t> </a:t>
            </a:r>
            <a:r>
              <a:rPr lang="fr-FR" noProof="0" dirty="0" err="1"/>
              <a:t>your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799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6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3389" y="175845"/>
            <a:ext cx="10183080" cy="297180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Orientation des formations </a:t>
            </a:r>
            <a:br>
              <a:rPr lang="fr-FR" dirty="0">
                <a:solidFill>
                  <a:srgbClr val="FF0000"/>
                </a:solidFill>
              </a:rPr>
            </a:b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autour du processus BIM</a:t>
            </a:r>
          </a:p>
        </p:txBody>
      </p:sp>
    </p:spTree>
    <p:extLst>
      <p:ext uri="{BB962C8B-B14F-4D97-AF65-F5344CB8AC3E}">
        <p14:creationId xmlns:p14="http://schemas.microsoft.com/office/powerpoint/2010/main" val="178085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4822" cy="16453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069" y="1676425"/>
            <a:ext cx="9144000" cy="51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8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33" y="287992"/>
            <a:ext cx="7184895" cy="7858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9340" y="1339701"/>
            <a:ext cx="10228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Afin de permettre la gestion intégrée des risques et aléas via la maquette numérique BIM mise à disposition du contrôleur technique et du maitre d’ouvrage, SOCOTEC s’appuiera sur le </a:t>
            </a:r>
            <a:r>
              <a:rPr lang="fr-FR" sz="2000" dirty="0">
                <a:solidFill>
                  <a:srgbClr val="FF0000"/>
                </a:solidFill>
              </a:rPr>
              <a:t>jeu de propriétés (Pset) Pset_Risk </a:t>
            </a:r>
            <a:r>
              <a:rPr lang="fr-FR" sz="2000" dirty="0"/>
              <a:t>qui permet d’associer aux éléments de l’ouvrage les propriétés suivantes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86" y="2928953"/>
            <a:ext cx="6971192" cy="37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Modules Maîtrise d’ouvrage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3000" y="1164134"/>
            <a:ext cx="9697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-</a:t>
            </a:r>
            <a:r>
              <a:rPr lang="fr-FR" sz="2800" b="1" dirty="0">
                <a:solidFill>
                  <a:schemeClr val="bg1"/>
                </a:solidFill>
              </a:rPr>
              <a:t>Les relevés de bâtiment</a:t>
            </a:r>
          </a:p>
          <a:p>
            <a:endParaRPr lang="fr-FR" sz="2800" dirty="0"/>
          </a:p>
          <a:p>
            <a:r>
              <a:rPr lang="fr-FR" sz="2800" dirty="0"/>
              <a:t>	-Encadrer une programmation de relevé</a:t>
            </a:r>
          </a:p>
          <a:p>
            <a:r>
              <a:rPr lang="fr-FR" sz="2800" dirty="0"/>
              <a:t>	-Choisir une méthode de relevé</a:t>
            </a:r>
          </a:p>
          <a:p>
            <a:r>
              <a:rPr lang="fr-FR" sz="2800" dirty="0"/>
              <a:t>	-Du relevé à la maquette numérique</a:t>
            </a:r>
          </a:p>
          <a:p>
            <a:r>
              <a:rPr lang="fr-FR" sz="2800" dirty="0"/>
              <a:t>		Etude des procédés</a:t>
            </a:r>
          </a:p>
          <a:p>
            <a:r>
              <a:rPr lang="fr-FR" sz="2800" dirty="0"/>
              <a:t>	-Quel rendu final, pour quel usage ?</a:t>
            </a:r>
          </a:p>
          <a:p>
            <a:endParaRPr lang="fr-FR" sz="2800" dirty="0"/>
          </a:p>
          <a:p>
            <a:r>
              <a:rPr lang="fr-FR" sz="2800" b="1" dirty="0"/>
              <a:t>-</a:t>
            </a:r>
            <a:r>
              <a:rPr lang="fr-FR" sz="2800" b="1" dirty="0">
                <a:solidFill>
                  <a:schemeClr val="bg1"/>
                </a:solidFill>
              </a:rPr>
              <a:t>La maquette programme</a:t>
            </a:r>
          </a:p>
          <a:p>
            <a:endParaRPr lang="fr-FR" sz="2800" dirty="0"/>
          </a:p>
          <a:p>
            <a:r>
              <a:rPr lang="fr-FR" sz="2800" dirty="0"/>
              <a:t>	-Quel intérêt d’entrer les données programme</a:t>
            </a:r>
          </a:p>
          <a:p>
            <a:r>
              <a:rPr lang="fr-FR" sz="2800" dirty="0"/>
              <a:t>	dans une maquette numérique (IFC « </a:t>
            </a:r>
            <a:r>
              <a:rPr lang="fr-FR" sz="2800" dirty="0" err="1"/>
              <a:t>space</a:t>
            </a:r>
            <a:r>
              <a:rPr lang="fr-FR" sz="2800" dirty="0"/>
              <a:t> » ..) </a:t>
            </a:r>
          </a:p>
        </p:txBody>
      </p:sp>
    </p:spTree>
    <p:extLst>
      <p:ext uri="{BB962C8B-B14F-4D97-AF65-F5344CB8AC3E}">
        <p14:creationId xmlns:p14="http://schemas.microsoft.com/office/powerpoint/2010/main" val="50780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Modules Maîtrise d’ouvrage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66092" y="1195754"/>
            <a:ext cx="96979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-Le cahier des charges</a:t>
            </a:r>
          </a:p>
          <a:p>
            <a:endParaRPr lang="fr-FR" sz="2800" dirty="0"/>
          </a:p>
          <a:p>
            <a:r>
              <a:rPr lang="fr-FR" sz="2800" dirty="0"/>
              <a:t>	-Choix des usages, optimiser l’utilisation de 	maquettes numériques</a:t>
            </a:r>
          </a:p>
          <a:p>
            <a:endParaRPr lang="fr-FR" sz="2800" dirty="0"/>
          </a:p>
          <a:p>
            <a:r>
              <a:rPr lang="fr-FR" sz="2800" dirty="0"/>
              <a:t>	-Analyser sa méthodologie de maintenance et 	d’exploitation (rapport à l’exploitant)</a:t>
            </a:r>
          </a:p>
          <a:p>
            <a:endParaRPr lang="fr-FR" sz="2800" dirty="0"/>
          </a:p>
          <a:p>
            <a:r>
              <a:rPr lang="fr-FR" sz="2800" dirty="0"/>
              <a:t>	-Quel type de données (LOD) pour quel service ?</a:t>
            </a:r>
          </a:p>
          <a:p>
            <a:r>
              <a:rPr lang="fr-FR" sz="2800" dirty="0"/>
              <a:t>		Documents liés et/ou attributs </a:t>
            </a:r>
            <a:r>
              <a:rPr lang="fr-FR" sz="2800" dirty="0" err="1"/>
              <a:t>ifc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	-Rédiger un cahier des charges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9114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Modules Maîtrise d’ouvrage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654" y="1081454"/>
            <a:ext cx="106123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-Les rapports avec la maîtrise d’œuvre</a:t>
            </a:r>
          </a:p>
          <a:p>
            <a:endParaRPr lang="fr-FR" sz="2800" dirty="0"/>
          </a:p>
          <a:p>
            <a:r>
              <a:rPr lang="fr-FR" sz="2800" dirty="0"/>
              <a:t>	-le choix d’une maîtrise d’œuvre (le type de marché …)</a:t>
            </a:r>
          </a:p>
          <a:p>
            <a:endParaRPr lang="fr-FR" sz="2800" dirty="0"/>
          </a:p>
          <a:p>
            <a:r>
              <a:rPr lang="fr-FR" sz="2800" dirty="0"/>
              <a:t>	-Rédaction d’une convention</a:t>
            </a:r>
          </a:p>
          <a:p>
            <a:endParaRPr lang="fr-FR" sz="2800" dirty="0"/>
          </a:p>
          <a:p>
            <a:r>
              <a:rPr lang="fr-FR" sz="2800" dirty="0"/>
              <a:t>	-Acceptation des protocoles</a:t>
            </a:r>
          </a:p>
          <a:p>
            <a:endParaRPr lang="fr-FR" sz="2800" dirty="0"/>
          </a:p>
          <a:p>
            <a:r>
              <a:rPr lang="fr-FR" sz="2800" dirty="0"/>
              <a:t>	-Les vérifications des livrables, procédures</a:t>
            </a:r>
          </a:p>
          <a:p>
            <a:endParaRPr lang="fr-FR" sz="2800" dirty="0"/>
          </a:p>
          <a:p>
            <a:r>
              <a:rPr lang="fr-FR" sz="2800" dirty="0"/>
              <a:t>	-La réception de la maquette finale pour intégration 	dans le processus de maintenance/exploitation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6238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Modules Entreprises 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1233377"/>
            <a:ext cx="9919359" cy="5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Modules Entreprises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108" y="866129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-</a:t>
            </a:r>
            <a:r>
              <a:rPr lang="fr-FR" sz="2400" b="1" dirty="0">
                <a:solidFill>
                  <a:schemeClr val="bg1"/>
                </a:solidFill>
              </a:rPr>
              <a:t>Pour optimiser sa stratégie :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	Comprendre les différentes possibilités des logiciels 	« métiers » </a:t>
            </a:r>
            <a:r>
              <a:rPr lang="fr-FR" sz="2400" b="1" dirty="0"/>
              <a:t>utilisables par les entreprises 	et leurs possibles 	interopérabilités et intégrations dans un 	processus BIM	</a:t>
            </a:r>
          </a:p>
          <a:p>
            <a:endParaRPr lang="fr-FR" sz="2400" dirty="0"/>
          </a:p>
          <a:p>
            <a:r>
              <a:rPr lang="fr-FR" sz="2400" b="1" dirty="0"/>
              <a:t>-</a:t>
            </a:r>
            <a:r>
              <a:rPr lang="fr-FR" sz="2400" b="1" dirty="0">
                <a:solidFill>
                  <a:schemeClr val="bg1"/>
                </a:solidFill>
              </a:rPr>
              <a:t>Se positionner dans un DCE </a:t>
            </a:r>
            <a:r>
              <a:rPr lang="fr-FR" sz="2400" b="1" dirty="0"/>
              <a:t>d’une opération en BIM</a:t>
            </a:r>
          </a:p>
          <a:p>
            <a:endParaRPr lang="fr-FR" sz="2400" dirty="0"/>
          </a:p>
          <a:p>
            <a:r>
              <a:rPr lang="fr-FR" sz="2400" dirty="0"/>
              <a:t>-utilisation de la maquette avec viewers .</a:t>
            </a:r>
            <a:r>
              <a:rPr lang="fr-FR" sz="2400" dirty="0" err="1"/>
              <a:t>ifc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-Comprendre les conséquences du respect du protocole « BIM chantier »</a:t>
            </a:r>
          </a:p>
          <a:p>
            <a:endParaRPr lang="fr-FR" sz="2400" dirty="0"/>
          </a:p>
          <a:p>
            <a:r>
              <a:rPr lang="fr-FR" sz="2400" dirty="0"/>
              <a:t>-Vérification des quantités </a:t>
            </a:r>
          </a:p>
          <a:p>
            <a:endParaRPr lang="fr-FR" sz="2400" dirty="0"/>
          </a:p>
          <a:p>
            <a:r>
              <a:rPr lang="fr-FR" sz="2400" dirty="0"/>
              <a:t>-Informer des nomenclatures dans sa réponse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2088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Modules Entreprises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653" y="1081454"/>
            <a:ext cx="96275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-Rédiger un mémoire technique en utilisant une maquette numérique</a:t>
            </a:r>
          </a:p>
          <a:p>
            <a:endParaRPr lang="fr-FR" sz="2800" dirty="0"/>
          </a:p>
          <a:p>
            <a:r>
              <a:rPr lang="fr-FR" sz="2800" b="1" dirty="0"/>
              <a:t>	</a:t>
            </a:r>
            <a:r>
              <a:rPr lang="fr-FR" sz="2800" dirty="0"/>
              <a:t>-Comment transmettre via l’utilisation de la 	maquette numérique son analyse du projet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chemeClr val="bg1"/>
                </a:solidFill>
              </a:rPr>
              <a:t>-Communiquer via une plateforme collaborative</a:t>
            </a:r>
          </a:p>
          <a:p>
            <a:endParaRPr lang="fr-FR" sz="2800" dirty="0"/>
          </a:p>
          <a:p>
            <a:r>
              <a:rPr lang="fr-FR" sz="2800" b="1" dirty="0"/>
              <a:t>	-</a:t>
            </a:r>
            <a:r>
              <a:rPr lang="fr-FR" sz="2800" dirty="0"/>
              <a:t>Utilisation des commentaires avec les fichiers .</a:t>
            </a:r>
            <a:r>
              <a:rPr lang="fr-FR" sz="2800" dirty="0" err="1"/>
              <a:t>bcf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	-Participer à une plateforme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2083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Modules Entreprises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7162"/>
            <a:ext cx="115062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Modules Entreprises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7876" y="1191445"/>
            <a:ext cx="101551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-Participer à une cellule de synthèse</a:t>
            </a:r>
          </a:p>
          <a:p>
            <a:endParaRPr lang="fr-FR" sz="2400" dirty="0"/>
          </a:p>
          <a:p>
            <a:r>
              <a:rPr lang="fr-FR" sz="2400" b="1" dirty="0"/>
              <a:t>	</a:t>
            </a:r>
            <a:r>
              <a:rPr lang="fr-FR" sz="2400" dirty="0"/>
              <a:t>-Internaliser ou externaliser la réalisation de la maquette 	métier « EXE » de l’entreprise</a:t>
            </a:r>
          </a:p>
          <a:p>
            <a:r>
              <a:rPr lang="fr-FR" sz="2400" dirty="0"/>
              <a:t>	-Remplacer les objets génériques par des « objets 	fabricants »</a:t>
            </a:r>
          </a:p>
          <a:p>
            <a:r>
              <a:rPr lang="fr-FR" sz="2400" dirty="0"/>
              <a:t>	-Intégrer des objets issus de son logiciel de production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chemeClr val="bg1"/>
                </a:solidFill>
              </a:rPr>
              <a:t>-Réaliser un planning 4D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b="1" dirty="0"/>
              <a:t>	</a:t>
            </a:r>
            <a:r>
              <a:rPr lang="fr-FR" sz="2400" dirty="0"/>
              <a:t>-Utilisation de « Navisworks »</a:t>
            </a:r>
          </a:p>
          <a:p>
            <a:r>
              <a:rPr lang="fr-FR" sz="2400" dirty="0"/>
              <a:t>	-Réorganiser la maquette pour le planning</a:t>
            </a:r>
          </a:p>
          <a:p>
            <a:r>
              <a:rPr lang="fr-FR" sz="2400" dirty="0"/>
              <a:t>	-Intégrer un planning issu d’un logiciel (MS-</a:t>
            </a:r>
            <a:r>
              <a:rPr lang="fr-FR" sz="2400" dirty="0" err="1"/>
              <a:t>project</a:t>
            </a:r>
            <a:r>
              <a:rPr lang="fr-FR" sz="2400" dirty="0"/>
              <a:t> ..)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473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sldNum" idx="12"/>
          </p:nvPr>
        </p:nvSpPr>
        <p:spPr>
          <a:xfrm>
            <a:off x="8017575" y="6356352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</a:t>
            </a:fld>
            <a:endParaRPr lang="fr-FR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4" name="Shape 884"/>
          <p:cNvCxnSpPr/>
          <p:nvPr/>
        </p:nvCxnSpPr>
        <p:spPr>
          <a:xfrm rot="10800000" flipH="1">
            <a:off x="1524000" y="1331842"/>
            <a:ext cx="9144000" cy="19879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3" name="Shape 893"/>
          <p:cNvSpPr txBox="1"/>
          <p:nvPr/>
        </p:nvSpPr>
        <p:spPr>
          <a:xfrm>
            <a:off x="1524001" y="-127000"/>
            <a:ext cx="190500" cy="12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6D6D6D"/>
              </a:buClr>
              <a:buSzPct val="25000"/>
            </a:pPr>
            <a:r>
              <a:rPr lang="fr-FR" sz="600" dirty="0">
                <a:solidFill>
                  <a:srgbClr val="6D6D6D"/>
                </a:solidFill>
                <a:latin typeface="Calibri"/>
                <a:ea typeface="Calibri"/>
                <a:cs typeface="Calibri"/>
                <a:sym typeface="Calibri"/>
              </a:rPr>
              <a:t>1216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657352"/>
            <a:ext cx="12001500" cy="4699000"/>
          </a:xfrm>
          <a:prstGeom prst="rect">
            <a:avLst/>
          </a:prstGeom>
        </p:spPr>
      </p:pic>
      <p:pic>
        <p:nvPicPr>
          <p:cNvPr id="10" name="Shape 90" descr="Logo ASTUS-viole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4824" y="116517"/>
            <a:ext cx="1542000" cy="185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70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Modules Entreprises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4785" y="975945"/>
            <a:ext cx="99441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-Amener le BIM au cœur du chantier</a:t>
            </a:r>
          </a:p>
          <a:p>
            <a:endParaRPr lang="fr-FR" sz="2800" dirty="0"/>
          </a:p>
          <a:p>
            <a:r>
              <a:rPr lang="fr-FR" sz="2800" dirty="0"/>
              <a:t>	-Composer une maquette à partir de la 	maquette de synthèse pour un besoin spécifique</a:t>
            </a:r>
          </a:p>
          <a:p>
            <a:r>
              <a:rPr lang="fr-FR" sz="2800" dirty="0"/>
              <a:t>	-Utilisation d’une tablette pour l’ensemble des 	opérations</a:t>
            </a:r>
          </a:p>
          <a:p>
            <a:r>
              <a:rPr lang="fr-FR" sz="2800" dirty="0"/>
              <a:t>		Réalisation, contrôle qualité et PPSPS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chemeClr val="bg1"/>
                </a:solidFill>
              </a:rPr>
              <a:t>-Réaliser un DOE numérique</a:t>
            </a:r>
          </a:p>
          <a:p>
            <a:r>
              <a:rPr lang="fr-FR" sz="2800" b="1" dirty="0"/>
              <a:t>	</a:t>
            </a:r>
            <a:r>
              <a:rPr lang="fr-FR" sz="2800" dirty="0"/>
              <a:t>-Liaison objets/documents</a:t>
            </a:r>
          </a:p>
          <a:p>
            <a:r>
              <a:rPr lang="fr-FR" sz="2800" b="1" dirty="0"/>
              <a:t>	</a:t>
            </a:r>
            <a:r>
              <a:rPr lang="fr-FR" sz="2800" dirty="0"/>
              <a:t>-avec « Tekla Bim Sight »</a:t>
            </a:r>
          </a:p>
          <a:p>
            <a:r>
              <a:rPr lang="fr-FR" sz="2800" dirty="0"/>
              <a:t>	-avec « Navisworks 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2295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1756" y="215494"/>
            <a:ext cx="970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Modules Entreprises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59" y="1166628"/>
            <a:ext cx="10042843" cy="559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8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sldNum" idx="12"/>
          </p:nvPr>
        </p:nvSpPr>
        <p:spPr>
          <a:xfrm>
            <a:off x="8017575" y="6356352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</a:t>
            </a:fld>
            <a:endParaRPr lang="fr-FR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4" name="Shape 884"/>
          <p:cNvCxnSpPr/>
          <p:nvPr/>
        </p:nvCxnSpPr>
        <p:spPr>
          <a:xfrm rot="10800000" flipH="1">
            <a:off x="1524000" y="1331842"/>
            <a:ext cx="9144000" cy="19879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2" name="Shape 892"/>
          <p:cNvSpPr txBox="1"/>
          <p:nvPr/>
        </p:nvSpPr>
        <p:spPr>
          <a:xfrm>
            <a:off x="6389298" y="6253476"/>
            <a:ext cx="4278703" cy="46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17472" lvl="2" indent="-117472">
              <a:buClr>
                <a:srgbClr val="385623"/>
              </a:buClr>
              <a:buSzPct val="100000"/>
              <a:buFont typeface="Calibri"/>
              <a:buChar char="›"/>
            </a:pPr>
            <a:r>
              <a:rPr lang="fr-FR" sz="900" dirty="0">
                <a:solidFill>
                  <a:srgbClr val="6D6D6D"/>
                </a:solidFill>
                <a:latin typeface="Calibri"/>
                <a:ea typeface="Calibri"/>
                <a:cs typeface="Calibri"/>
                <a:sym typeface="Calibri"/>
              </a:rPr>
              <a:t>Stanislas LIMOUZI</a:t>
            </a:r>
          </a:p>
          <a:p>
            <a:pPr marL="117472" lvl="2" indent="-117472">
              <a:buClr>
                <a:srgbClr val="385623"/>
              </a:buClr>
            </a:pPr>
            <a:endParaRPr sz="900" dirty="0">
              <a:solidFill>
                <a:srgbClr val="6D6D6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7472" lvl="2" indent="-117472">
              <a:buClr>
                <a:srgbClr val="385623"/>
              </a:buClr>
              <a:buSzPct val="100000"/>
              <a:buFont typeface="Calibri"/>
              <a:buChar char="›"/>
            </a:pPr>
            <a:r>
              <a:rPr lang="fr-FR" sz="900" dirty="0" err="1">
                <a:solidFill>
                  <a:srgbClr val="6D6D6D"/>
                </a:solidFill>
                <a:latin typeface="Calibri"/>
                <a:ea typeface="Calibri"/>
                <a:cs typeface="Calibri"/>
                <a:sym typeface="Calibri"/>
              </a:rPr>
              <a:t>Yanni</a:t>
            </a:r>
            <a:r>
              <a:rPr lang="fr-FR" sz="900" dirty="0">
                <a:solidFill>
                  <a:srgbClr val="6D6D6D"/>
                </a:solidFill>
                <a:latin typeface="Calibri"/>
                <a:ea typeface="Calibri"/>
                <a:cs typeface="Calibri"/>
                <a:sym typeface="Calibri"/>
              </a:rPr>
              <a:t> ROUA</a:t>
            </a:r>
          </a:p>
        </p:txBody>
      </p:sp>
      <p:sp>
        <p:nvSpPr>
          <p:cNvPr id="893" name="Shape 893"/>
          <p:cNvSpPr txBox="1"/>
          <p:nvPr/>
        </p:nvSpPr>
        <p:spPr>
          <a:xfrm>
            <a:off x="1524001" y="-127000"/>
            <a:ext cx="190500" cy="12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6D6D6D"/>
              </a:buClr>
              <a:buSzPct val="25000"/>
            </a:pPr>
            <a:r>
              <a:rPr lang="fr-FR" sz="600">
                <a:solidFill>
                  <a:srgbClr val="6D6D6D"/>
                </a:solidFill>
                <a:latin typeface="Calibri"/>
                <a:ea typeface="Calibri"/>
                <a:cs typeface="Calibri"/>
                <a:sym typeface="Calibri"/>
              </a:rPr>
              <a:t>1216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33" y="0"/>
            <a:ext cx="48487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43" y="3033928"/>
            <a:ext cx="4855281" cy="36121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382226"/>
            <a:ext cx="60499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Des échanges et des projets européens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sz="2400" b="1" dirty="0">
                <a:solidFill>
                  <a:schemeClr val="bg1"/>
                </a:solidFill>
              </a:rPr>
              <a:t>-BIMgame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	-BIMplement</a:t>
            </a:r>
          </a:p>
        </p:txBody>
      </p:sp>
    </p:spTree>
    <p:extLst>
      <p:ext uri="{BB962C8B-B14F-4D97-AF65-F5344CB8AC3E}">
        <p14:creationId xmlns:p14="http://schemas.microsoft.com/office/powerpoint/2010/main" val="125727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6" y="1367328"/>
            <a:ext cx="11534889" cy="4232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5" y="4853458"/>
            <a:ext cx="590901" cy="514591"/>
          </a:xfrm>
          <a:prstGeom prst="rect">
            <a:avLst/>
          </a:prstGeom>
          <a:pattFill prst="pct5">
            <a:fgClr>
              <a:srgbClr val="80A3CA"/>
            </a:fgClr>
            <a:bgClr>
              <a:sysClr val="window" lastClr="FFFFFF"/>
            </a:bgClr>
          </a:patt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1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39"/>
          <p:cNvCxnSpPr/>
          <p:nvPr/>
        </p:nvCxnSpPr>
        <p:spPr>
          <a:xfrm flipV="1">
            <a:off x="1524000" y="1331845"/>
            <a:ext cx="9144000" cy="1987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298" y="5792493"/>
            <a:ext cx="590901" cy="460959"/>
          </a:xfrm>
          <a:prstGeom prst="rect">
            <a:avLst/>
          </a:prstGeom>
          <a:pattFill prst="pct5">
            <a:fgClr>
              <a:srgbClr val="80A3CA"/>
            </a:fgClr>
            <a:bgClr>
              <a:sysClr val="window" lastClr="FFFFFF"/>
            </a:bgClr>
          </a:pattFill>
          <a:ln>
            <a:noFill/>
          </a:ln>
        </p:spPr>
      </p:pic>
      <p:sp>
        <p:nvSpPr>
          <p:cNvPr id="20" name="Textplatzhalter 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404447" y="1922442"/>
            <a:ext cx="5691554" cy="3747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105000"/>
              <a:buFontTx/>
              <a:buNone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17475" indent="-117475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Font typeface="Calibri" panose="020F0502020204030204" pitchFamily="34" charset="0"/>
              <a:buChar char="›"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231775" indent="-117475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tabLst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357188" indent="-117475" algn="l" defTabSz="914400" rtl="0" eaLnBrk="1" latinLnBrk="0" hangingPunct="1">
              <a:spcBef>
                <a:spcPts val="4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484188" indent="-117475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486000" indent="-1188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1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486000" indent="-1188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1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486000" indent="-1188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1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>
              <a:defRPr/>
            </a:pPr>
            <a:r>
              <a:rPr lang="fr-FR" sz="2800" dirty="0">
                <a:solidFill>
                  <a:srgbClr val="FF0000"/>
                </a:solidFill>
                <a:latin typeface="Calibri"/>
              </a:rPr>
              <a:t>Contexte et Objectifs</a:t>
            </a:r>
          </a:p>
          <a:p>
            <a:pPr algn="just" defTabSz="914377">
              <a:defRPr/>
            </a:pPr>
            <a:endParaRPr lang="fr-FR" sz="2133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0" lvl="2" indent="0" algn="just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fr-FR" sz="2133" b="1" kern="0" dirty="0">
                <a:solidFill>
                  <a:srgbClr val="FF0000"/>
                </a:solidFill>
              </a:rPr>
              <a:t>HALPADES</a:t>
            </a:r>
            <a:r>
              <a:rPr lang="fr-FR" sz="2133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133" dirty="0">
                <a:solidFill>
                  <a:schemeClr val="bg1"/>
                </a:solidFill>
                <a:latin typeface="Calibri"/>
              </a:rPr>
              <a:t>a identifié le BIM comme vecteur </a:t>
            </a:r>
            <a:r>
              <a:rPr lang="fr-FR" sz="2133" b="1" dirty="0">
                <a:solidFill>
                  <a:schemeClr val="bg1"/>
                </a:solidFill>
                <a:latin typeface="Calibri"/>
              </a:rPr>
              <a:t>d’innovations multi-métier </a:t>
            </a:r>
            <a:r>
              <a:rPr lang="fr-FR" sz="2133" dirty="0">
                <a:solidFill>
                  <a:schemeClr val="bg1"/>
                </a:solidFill>
                <a:latin typeface="Calibri"/>
              </a:rPr>
              <a:t>et doit répondre à plusieurs questions: </a:t>
            </a:r>
          </a:p>
          <a:p>
            <a:pPr lvl="2" algn="just">
              <a:buClr>
                <a:schemeClr val="accent6">
                  <a:lumMod val="50000"/>
                </a:schemeClr>
              </a:buClr>
              <a:defRPr/>
            </a:pPr>
            <a:endParaRPr lang="fr-FR" sz="2133" dirty="0">
              <a:solidFill>
                <a:schemeClr val="bg1"/>
              </a:solidFill>
              <a:latin typeface="Calibri"/>
            </a:endParaRPr>
          </a:p>
          <a:p>
            <a:pPr marL="231769" lvl="3" indent="-117472" algn="just" defTabSz="914377">
              <a:buClr>
                <a:schemeClr val="accent6">
                  <a:lumMod val="50000"/>
                </a:schemeClr>
              </a:buClr>
              <a:defRPr/>
            </a:pPr>
            <a:r>
              <a:rPr lang="fr-FR" sz="2133" dirty="0">
                <a:solidFill>
                  <a:schemeClr val="bg1"/>
                </a:solidFill>
                <a:latin typeface="Calibri"/>
              </a:rPr>
              <a:t>Que voulez-vous atteindre avec le BIM ?</a:t>
            </a:r>
          </a:p>
          <a:p>
            <a:pPr marL="231769" lvl="3" indent="-117472" algn="just" defTabSz="914377">
              <a:buClr>
                <a:schemeClr val="accent6">
                  <a:lumMod val="50000"/>
                </a:schemeClr>
              </a:buClr>
              <a:defRPr/>
            </a:pPr>
            <a:r>
              <a:rPr lang="fr-FR" sz="2133" dirty="0">
                <a:solidFill>
                  <a:schemeClr val="bg1"/>
                </a:solidFill>
                <a:latin typeface="Calibri"/>
              </a:rPr>
              <a:t>Quelle organisation mettre en place ?</a:t>
            </a:r>
          </a:p>
          <a:p>
            <a:pPr marL="231769" lvl="3" indent="-117472" algn="just" defTabSz="914377">
              <a:buClr>
                <a:schemeClr val="accent6">
                  <a:lumMod val="50000"/>
                </a:schemeClr>
              </a:buClr>
              <a:defRPr/>
            </a:pPr>
            <a:r>
              <a:rPr lang="fr-FR" sz="2133" dirty="0">
                <a:solidFill>
                  <a:schemeClr val="bg1"/>
                </a:solidFill>
                <a:latin typeface="Calibri"/>
              </a:rPr>
              <a:t>Quelle plan d’investissement prévoir (outil, formation …)</a:t>
            </a:r>
          </a:p>
        </p:txBody>
      </p:sp>
      <p:sp>
        <p:nvSpPr>
          <p:cNvPr id="30" name="IDREF"/>
          <p:cNvSpPr txBox="1"/>
          <p:nvPr>
            <p:custDataLst>
              <p:tags r:id="rId2"/>
            </p:custDataLst>
          </p:nvPr>
        </p:nvSpPr>
        <p:spPr bwMode="gray">
          <a:xfrm>
            <a:off x="1524001" y="-127000"/>
            <a:ext cx="190500" cy="127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defRPr/>
            </a:pPr>
            <a:r>
              <a:rPr lang="fr-FR" sz="600" kern="0" dirty="0">
                <a:solidFill>
                  <a:srgbClr val="6D6D6D"/>
                </a:solidFill>
              </a:rPr>
              <a:t>1216</a:t>
            </a:r>
          </a:p>
        </p:txBody>
      </p:sp>
      <p:sp>
        <p:nvSpPr>
          <p:cNvPr id="31" name="TextBox 2"/>
          <p:cNvSpPr txBox="1"/>
          <p:nvPr>
            <p:custDataLst>
              <p:tags r:id="rId3"/>
            </p:custDataLst>
          </p:nvPr>
        </p:nvSpPr>
        <p:spPr bwMode="gray">
          <a:xfrm>
            <a:off x="1714500" y="142241"/>
            <a:ext cx="6400800" cy="9017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pPr>
              <a:defRPr/>
            </a:pPr>
            <a:r>
              <a:rPr lang="fr-FR" sz="2400" b="1" kern="0" dirty="0">
                <a:solidFill>
                  <a:schemeClr val="accent6">
                    <a:lumMod val="50000"/>
                  </a:schemeClr>
                </a:solidFill>
              </a:rPr>
              <a:t>HALPADES : Loi MOP</a:t>
            </a:r>
          </a:p>
          <a:p>
            <a:pPr lvl="0">
              <a:defRPr/>
            </a:pPr>
            <a:r>
              <a:rPr lang="fr-FR" sz="1600" kern="0" dirty="0">
                <a:solidFill>
                  <a:schemeClr val="accent6">
                    <a:lumMod val="50000"/>
                  </a:schemeClr>
                </a:solidFill>
              </a:rPr>
              <a:t>AMO BIM en collaboration avec ASTUS : Audit et Plan stratégique, CDC BIM et Validation des livrables</a:t>
            </a:r>
          </a:p>
        </p:txBody>
      </p:sp>
      <p:pic>
        <p:nvPicPr>
          <p:cNvPr id="10245" name="Picture 5" descr="See original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62" y="39928"/>
            <a:ext cx="1908908" cy="12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81" y="2321338"/>
            <a:ext cx="4612420" cy="2950199"/>
          </a:xfrm>
          <a:prstGeom prst="rect">
            <a:avLst/>
          </a:prstGeom>
        </p:spPr>
      </p:pic>
      <p:pic>
        <p:nvPicPr>
          <p:cNvPr id="14" name="Shape 917" descr="Logo ASTUS-violet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424" y="271915"/>
            <a:ext cx="729931" cy="689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02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39"/>
          <p:cNvCxnSpPr/>
          <p:nvPr/>
        </p:nvCxnSpPr>
        <p:spPr>
          <a:xfrm flipV="1">
            <a:off x="1524000" y="1331845"/>
            <a:ext cx="9144000" cy="1987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15" y="5906525"/>
            <a:ext cx="590901" cy="460959"/>
          </a:xfrm>
          <a:prstGeom prst="rect">
            <a:avLst/>
          </a:prstGeom>
          <a:pattFill prst="pct5">
            <a:fgClr>
              <a:srgbClr val="80A3CA"/>
            </a:fgClr>
            <a:bgClr>
              <a:sysClr val="window" lastClr="FFFFFF"/>
            </a:bgClr>
          </a:pattFill>
          <a:ln>
            <a:noFill/>
          </a:ln>
        </p:spPr>
      </p:pic>
      <p:sp>
        <p:nvSpPr>
          <p:cNvPr id="20" name="Textplatzhalter 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283249" y="1503527"/>
            <a:ext cx="6718361" cy="3747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105000"/>
              <a:buFontTx/>
              <a:buNone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17475" indent="-117475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Font typeface="Calibri" panose="020F0502020204030204" pitchFamily="34" charset="0"/>
              <a:buChar char="›"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231775" indent="-117475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tabLst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357188" indent="-117475" algn="l" defTabSz="914400" rtl="0" eaLnBrk="1" latinLnBrk="0" hangingPunct="1">
              <a:spcBef>
                <a:spcPts val="4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484188" indent="-117475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1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486000" indent="-1188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1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486000" indent="-1188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1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486000" indent="-1188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1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>
              <a:defRPr/>
            </a:pPr>
            <a:r>
              <a:rPr lang="fr-FR" sz="2800" dirty="0">
                <a:solidFill>
                  <a:srgbClr val="FF0000"/>
                </a:solidFill>
                <a:latin typeface="Calibri"/>
              </a:rPr>
              <a:t>Approche et Méthodologie</a:t>
            </a:r>
          </a:p>
          <a:p>
            <a:pPr marL="117472" lvl="2" indent="-117472" algn="just" defTabSz="914377">
              <a:buClr>
                <a:schemeClr val="accent6">
                  <a:lumMod val="50000"/>
                </a:schemeClr>
              </a:buClr>
              <a:defRPr/>
            </a:pPr>
            <a:r>
              <a:rPr lang="fr-FR" sz="1867" dirty="0">
                <a:solidFill>
                  <a:schemeClr val="bg1"/>
                </a:solidFill>
                <a:latin typeface="Calibri"/>
              </a:rPr>
              <a:t>Mission </a:t>
            </a:r>
            <a:r>
              <a:rPr lang="fr-FR" sz="1867" b="1" dirty="0">
                <a:solidFill>
                  <a:schemeClr val="bg1"/>
                </a:solidFill>
                <a:latin typeface="Calibri"/>
              </a:rPr>
              <a:t>d’AMO</a:t>
            </a:r>
            <a:r>
              <a:rPr lang="fr-FR" sz="1867" dirty="0">
                <a:solidFill>
                  <a:schemeClr val="bg1"/>
                </a:solidFill>
                <a:latin typeface="Calibri"/>
              </a:rPr>
              <a:t> sur la réalisation d’un </a:t>
            </a:r>
            <a:r>
              <a:rPr lang="fr-FR" sz="1867" b="1" dirty="0">
                <a:solidFill>
                  <a:schemeClr val="bg1"/>
                </a:solidFill>
                <a:latin typeface="Calibri"/>
              </a:rPr>
              <a:t>plan d’action stratégique </a:t>
            </a:r>
            <a:r>
              <a:rPr lang="fr-FR" sz="1867" dirty="0">
                <a:solidFill>
                  <a:schemeClr val="bg1"/>
                </a:solidFill>
                <a:latin typeface="Calibri"/>
              </a:rPr>
              <a:t>sur la base d’audits :</a:t>
            </a:r>
          </a:p>
          <a:p>
            <a:pPr marL="231769" lvl="3" indent="-117472" algn="just" defTabSz="914377">
              <a:buClr>
                <a:schemeClr val="accent6">
                  <a:lumMod val="50000"/>
                </a:schemeClr>
              </a:buClr>
              <a:defRPr/>
            </a:pPr>
            <a:r>
              <a:rPr lang="fr-FR" sz="1867" b="1" dirty="0">
                <a:solidFill>
                  <a:schemeClr val="bg1"/>
                </a:solidFill>
                <a:latin typeface="Calibri"/>
              </a:rPr>
              <a:t>Cartographie</a:t>
            </a:r>
            <a:r>
              <a:rPr lang="fr-FR" sz="1867" dirty="0">
                <a:solidFill>
                  <a:schemeClr val="bg1"/>
                </a:solidFill>
                <a:latin typeface="Calibri"/>
              </a:rPr>
              <a:t> des outils de modélisation</a:t>
            </a:r>
          </a:p>
          <a:p>
            <a:pPr marL="231769" lvl="3" indent="-117472" algn="just" defTabSz="914377">
              <a:buClr>
                <a:schemeClr val="accent6">
                  <a:lumMod val="50000"/>
                </a:schemeClr>
              </a:buClr>
              <a:defRPr/>
            </a:pPr>
            <a:r>
              <a:rPr lang="fr-FR" sz="1867" dirty="0">
                <a:solidFill>
                  <a:schemeClr val="bg1"/>
                </a:solidFill>
                <a:latin typeface="Calibri"/>
              </a:rPr>
              <a:t>Identification des compétences techniques des métiers de l’entreprise</a:t>
            </a:r>
          </a:p>
          <a:p>
            <a:pPr marL="231769" lvl="3" indent="-117472" algn="just" defTabSz="914377">
              <a:buClr>
                <a:schemeClr val="accent6">
                  <a:lumMod val="50000"/>
                </a:schemeClr>
              </a:buClr>
              <a:defRPr/>
            </a:pPr>
            <a:r>
              <a:rPr lang="fr-FR" sz="1867" dirty="0">
                <a:solidFill>
                  <a:schemeClr val="bg1"/>
                </a:solidFill>
                <a:latin typeface="Calibri"/>
              </a:rPr>
              <a:t>Analyse des méthodologies de </a:t>
            </a:r>
            <a:r>
              <a:rPr lang="fr-FR" sz="1867" b="1" dirty="0">
                <a:solidFill>
                  <a:schemeClr val="bg1"/>
                </a:solidFill>
                <a:latin typeface="Calibri"/>
              </a:rPr>
              <a:t>collaboration</a:t>
            </a:r>
            <a:r>
              <a:rPr lang="fr-FR" sz="1867" dirty="0">
                <a:solidFill>
                  <a:schemeClr val="bg1"/>
                </a:solidFill>
                <a:latin typeface="Calibri"/>
              </a:rPr>
              <a:t> et de gestion de projet</a:t>
            </a:r>
          </a:p>
          <a:p>
            <a:pPr marL="231769" lvl="3" indent="-117472" algn="just" defTabSz="914377">
              <a:buClr>
                <a:schemeClr val="accent6">
                  <a:lumMod val="50000"/>
                </a:schemeClr>
              </a:buClr>
              <a:defRPr/>
            </a:pPr>
            <a:r>
              <a:rPr lang="fr-FR" sz="1867" dirty="0">
                <a:solidFill>
                  <a:schemeClr val="bg1"/>
                </a:solidFill>
                <a:latin typeface="Calibri"/>
              </a:rPr>
              <a:t>Définition d’un plan d’action sur plusieurs axe :</a:t>
            </a:r>
          </a:p>
          <a:p>
            <a:pPr lvl="4" algn="just">
              <a:buClr>
                <a:schemeClr val="accent6">
                  <a:lumMod val="50000"/>
                </a:schemeClr>
              </a:buClr>
              <a:defRPr/>
            </a:pPr>
            <a:r>
              <a:rPr lang="fr-FR" sz="1867" b="1" dirty="0">
                <a:solidFill>
                  <a:schemeClr val="bg1"/>
                </a:solidFill>
                <a:latin typeface="Calibri"/>
              </a:rPr>
              <a:t>Organisation</a:t>
            </a:r>
            <a:r>
              <a:rPr lang="fr-FR" sz="1867" dirty="0">
                <a:solidFill>
                  <a:schemeClr val="bg1"/>
                </a:solidFill>
                <a:latin typeface="Calibri"/>
              </a:rPr>
              <a:t> de projet</a:t>
            </a:r>
          </a:p>
          <a:p>
            <a:pPr lvl="4" algn="just">
              <a:buClr>
                <a:schemeClr val="accent6">
                  <a:lumMod val="50000"/>
                </a:schemeClr>
              </a:buClr>
              <a:defRPr/>
            </a:pPr>
            <a:r>
              <a:rPr lang="fr-FR" sz="1867" b="1" dirty="0">
                <a:solidFill>
                  <a:schemeClr val="bg1"/>
                </a:solidFill>
                <a:latin typeface="Calibri"/>
              </a:rPr>
              <a:t>Compétence</a:t>
            </a:r>
            <a:r>
              <a:rPr lang="fr-FR" sz="1867" dirty="0">
                <a:solidFill>
                  <a:schemeClr val="bg1"/>
                </a:solidFill>
                <a:latin typeface="Calibri"/>
              </a:rPr>
              <a:t> à développer</a:t>
            </a:r>
          </a:p>
          <a:p>
            <a:pPr lvl="4" algn="just">
              <a:buClr>
                <a:schemeClr val="accent6">
                  <a:lumMod val="50000"/>
                </a:schemeClr>
              </a:buClr>
              <a:defRPr/>
            </a:pPr>
            <a:r>
              <a:rPr lang="fr-FR" sz="1867" dirty="0">
                <a:solidFill>
                  <a:schemeClr val="bg1"/>
                </a:solidFill>
                <a:latin typeface="Calibri"/>
              </a:rPr>
              <a:t>Plan </a:t>
            </a:r>
            <a:r>
              <a:rPr lang="fr-FR" sz="1867" b="1" dirty="0">
                <a:solidFill>
                  <a:schemeClr val="bg1"/>
                </a:solidFill>
                <a:latin typeface="Calibri"/>
              </a:rPr>
              <a:t>d’investissement</a:t>
            </a:r>
            <a:r>
              <a:rPr lang="fr-FR" sz="1867" dirty="0">
                <a:solidFill>
                  <a:schemeClr val="bg1"/>
                </a:solidFill>
                <a:latin typeface="Calibri"/>
              </a:rPr>
              <a:t> : outils et formation</a:t>
            </a:r>
          </a:p>
          <a:p>
            <a:pPr lvl="2" algn="just">
              <a:buClr>
                <a:schemeClr val="accent6">
                  <a:lumMod val="50000"/>
                </a:schemeClr>
              </a:buClr>
              <a:defRPr/>
            </a:pPr>
            <a:r>
              <a:rPr lang="fr-FR" sz="1867" dirty="0">
                <a:solidFill>
                  <a:schemeClr val="bg1"/>
                </a:solidFill>
              </a:rPr>
              <a:t>Mission </a:t>
            </a:r>
            <a:r>
              <a:rPr lang="fr-FR" sz="1867" b="1" dirty="0">
                <a:solidFill>
                  <a:schemeClr val="bg1"/>
                </a:solidFill>
              </a:rPr>
              <a:t>d’AMO projet </a:t>
            </a:r>
            <a:r>
              <a:rPr lang="fr-FR" sz="1867" dirty="0">
                <a:solidFill>
                  <a:schemeClr val="bg1"/>
                </a:solidFill>
              </a:rPr>
              <a:t>:</a:t>
            </a:r>
          </a:p>
          <a:p>
            <a:pPr lvl="3" algn="just">
              <a:buClr>
                <a:schemeClr val="accent6">
                  <a:lumMod val="50000"/>
                </a:schemeClr>
              </a:buClr>
              <a:defRPr/>
            </a:pPr>
            <a:r>
              <a:rPr lang="fr-FR" sz="1867" b="1" dirty="0">
                <a:solidFill>
                  <a:schemeClr val="bg1"/>
                </a:solidFill>
              </a:rPr>
              <a:t>Contrôle</a:t>
            </a:r>
            <a:r>
              <a:rPr lang="fr-FR" sz="1867" dirty="0">
                <a:solidFill>
                  <a:schemeClr val="bg1"/>
                </a:solidFill>
              </a:rPr>
              <a:t> et la </a:t>
            </a:r>
            <a:r>
              <a:rPr lang="fr-FR" sz="1867" b="1" dirty="0">
                <a:solidFill>
                  <a:schemeClr val="bg1"/>
                </a:solidFill>
              </a:rPr>
              <a:t>validation</a:t>
            </a:r>
            <a:r>
              <a:rPr lang="fr-FR" sz="1867" dirty="0">
                <a:solidFill>
                  <a:schemeClr val="bg1"/>
                </a:solidFill>
              </a:rPr>
              <a:t> </a:t>
            </a:r>
            <a:r>
              <a:rPr lang="fr-FR" sz="1867" b="1" dirty="0">
                <a:solidFill>
                  <a:schemeClr val="bg1"/>
                </a:solidFill>
              </a:rPr>
              <a:t>de maquette BIM</a:t>
            </a:r>
          </a:p>
          <a:p>
            <a:pPr lvl="3" algn="just">
              <a:buClr>
                <a:schemeClr val="accent6">
                  <a:lumMod val="50000"/>
                </a:schemeClr>
              </a:buClr>
              <a:defRPr/>
            </a:pPr>
            <a:r>
              <a:rPr lang="fr-FR" sz="1867" dirty="0">
                <a:solidFill>
                  <a:schemeClr val="bg1"/>
                </a:solidFill>
              </a:rPr>
              <a:t>Définition</a:t>
            </a:r>
            <a:r>
              <a:rPr lang="fr-FR" sz="1867" b="1" dirty="0">
                <a:solidFill>
                  <a:schemeClr val="bg1"/>
                </a:solidFill>
              </a:rPr>
              <a:t> de l’IFC DOE </a:t>
            </a:r>
            <a:r>
              <a:rPr lang="fr-FR" sz="1867" dirty="0">
                <a:solidFill>
                  <a:schemeClr val="bg1"/>
                </a:solidFill>
              </a:rPr>
              <a:t>et du </a:t>
            </a:r>
            <a:r>
              <a:rPr lang="fr-FR" sz="1867" b="1" dirty="0">
                <a:solidFill>
                  <a:schemeClr val="bg1"/>
                </a:solidFill>
              </a:rPr>
              <a:t>plans des livrables</a:t>
            </a:r>
          </a:p>
        </p:txBody>
      </p:sp>
      <p:sp>
        <p:nvSpPr>
          <p:cNvPr id="30" name="IDREF"/>
          <p:cNvSpPr txBox="1"/>
          <p:nvPr>
            <p:custDataLst>
              <p:tags r:id="rId2"/>
            </p:custDataLst>
          </p:nvPr>
        </p:nvSpPr>
        <p:spPr bwMode="gray">
          <a:xfrm>
            <a:off x="1524001" y="-127000"/>
            <a:ext cx="190500" cy="127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defRPr/>
            </a:pPr>
            <a:r>
              <a:rPr lang="fr-FR" sz="600" kern="0" dirty="0">
                <a:solidFill>
                  <a:srgbClr val="6D6D6D"/>
                </a:solidFill>
              </a:rPr>
              <a:t>1216</a:t>
            </a:r>
          </a:p>
        </p:txBody>
      </p:sp>
      <p:sp>
        <p:nvSpPr>
          <p:cNvPr id="31" name="TextBox 2"/>
          <p:cNvSpPr txBox="1"/>
          <p:nvPr>
            <p:custDataLst>
              <p:tags r:id="rId3"/>
            </p:custDataLst>
          </p:nvPr>
        </p:nvSpPr>
        <p:spPr bwMode="gray">
          <a:xfrm>
            <a:off x="1714500" y="142241"/>
            <a:ext cx="6400800" cy="9017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pPr>
              <a:defRPr/>
            </a:pPr>
            <a:r>
              <a:rPr lang="fr-FR" sz="2400" b="1" kern="0" dirty="0">
                <a:solidFill>
                  <a:schemeClr val="accent6">
                    <a:lumMod val="50000"/>
                  </a:schemeClr>
                </a:solidFill>
              </a:rPr>
              <a:t>HALPADES : Loi MOP</a:t>
            </a:r>
          </a:p>
          <a:p>
            <a:pPr lvl="0">
              <a:defRPr/>
            </a:pPr>
            <a:r>
              <a:rPr lang="fr-FR" sz="1600" kern="0" dirty="0">
                <a:solidFill>
                  <a:schemeClr val="accent6">
                    <a:lumMod val="50000"/>
                  </a:schemeClr>
                </a:solidFill>
              </a:rPr>
              <a:t>AMO BIM en collaboration avec ASTUS : Audit et Plan stratégique, CDC BIM et Validation des livrables</a:t>
            </a:r>
          </a:p>
        </p:txBody>
      </p:sp>
      <p:pic>
        <p:nvPicPr>
          <p:cNvPr id="10245" name="Picture 5" descr="See original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62" y="39928"/>
            <a:ext cx="1908908" cy="12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1977679"/>
            <a:ext cx="4265192" cy="3273836"/>
          </a:xfrm>
          <a:prstGeom prst="rect">
            <a:avLst/>
          </a:prstGeom>
        </p:spPr>
      </p:pic>
      <p:pic>
        <p:nvPicPr>
          <p:cNvPr id="14" name="Shape 917" descr="Logo ASTUS-violet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308" y="407111"/>
            <a:ext cx="729931" cy="689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9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sldNum" idx="12"/>
          </p:nvPr>
        </p:nvSpPr>
        <p:spPr>
          <a:xfrm>
            <a:off x="8017575" y="6356352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7</a:t>
            </a:fld>
            <a:endParaRPr lang="fr-FR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5" name="Shape 1115"/>
          <p:cNvCxnSpPr/>
          <p:nvPr/>
        </p:nvCxnSpPr>
        <p:spPr>
          <a:xfrm rot="10800000" flipH="1">
            <a:off x="1524000" y="1331921"/>
            <a:ext cx="9144000" cy="198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6" name="Shape 1116"/>
          <p:cNvSpPr txBox="1"/>
          <p:nvPr/>
        </p:nvSpPr>
        <p:spPr>
          <a:xfrm>
            <a:off x="1194570" y="1427650"/>
            <a:ext cx="5770231" cy="474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fr-FR" sz="2133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Astus Construction est à l’initiative de journées Chantier &amp; BIM </a:t>
            </a:r>
            <a:r>
              <a:rPr lang="fr-FR" sz="2133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pour permettre aux acteurs de la construction de découvrir le BIM par une démarche d’appropriation des usages de la maquette numérique produite dans le cadre de projets réels.</a:t>
            </a:r>
          </a:p>
          <a:p>
            <a:pPr algn="just">
              <a:lnSpc>
                <a:spcPct val="115000"/>
              </a:lnSpc>
            </a:pPr>
            <a:endParaRPr lang="fr-FR" sz="213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</a:pPr>
            <a:r>
              <a:rPr lang="fr-FR" sz="2133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Elles sont basées sur le principe d’une pédagogie inversée </a:t>
            </a:r>
            <a:r>
              <a:rPr lang="fr-FR" sz="2133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permettant d’appréhender d’abord l’objet physique, fruit d’un travail collaboratif faisant appel aux outils numériques vers la structuration du besoin et l’incitation à développer de nouveaux marchés.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</a:pPr>
            <a:endParaRPr sz="1100" dirty="0">
              <a:solidFill>
                <a:srgbClr val="6D6D6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</a:pPr>
            <a:endParaRPr sz="1100" dirty="0">
              <a:solidFill>
                <a:srgbClr val="6D6D6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</a:pPr>
            <a:endParaRPr sz="1100" dirty="0">
              <a:solidFill>
                <a:srgbClr val="6D6D6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</a:pPr>
            <a:endParaRPr sz="1100" dirty="0">
              <a:solidFill>
                <a:srgbClr val="6D6D6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</a:pPr>
            <a:endParaRPr sz="1100" dirty="0">
              <a:solidFill>
                <a:srgbClr val="6D6D6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85623"/>
              </a:buClr>
            </a:pPr>
            <a:endParaRPr sz="1100" dirty="0">
              <a:solidFill>
                <a:srgbClr val="6D6D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Shape 1117"/>
          <p:cNvSpPr txBox="1"/>
          <p:nvPr/>
        </p:nvSpPr>
        <p:spPr>
          <a:xfrm>
            <a:off x="7705344" y="1503525"/>
            <a:ext cx="2710200" cy="287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385623"/>
              </a:buClr>
              <a:buSzPct val="25000"/>
            </a:pPr>
            <a:r>
              <a:rPr lang="fr-FR" sz="1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Illustration(s)</a:t>
            </a:r>
          </a:p>
        </p:txBody>
      </p:sp>
      <p:sp>
        <p:nvSpPr>
          <p:cNvPr id="1118" name="Shape 1118"/>
          <p:cNvSpPr txBox="1"/>
          <p:nvPr/>
        </p:nvSpPr>
        <p:spPr>
          <a:xfrm>
            <a:off x="1524001" y="-127000"/>
            <a:ext cx="190500" cy="126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6D6D6D"/>
              </a:buClr>
              <a:buSzPct val="25000"/>
            </a:pPr>
            <a:r>
              <a:rPr lang="fr-FR" sz="600" dirty="0">
                <a:solidFill>
                  <a:srgbClr val="6D6D6D"/>
                </a:solidFill>
                <a:latin typeface="Calibri"/>
                <a:ea typeface="Calibri"/>
                <a:cs typeface="Calibri"/>
                <a:sym typeface="Calibri"/>
              </a:rPr>
              <a:t>1216</a:t>
            </a:r>
          </a:p>
        </p:txBody>
      </p:sp>
      <p:sp>
        <p:nvSpPr>
          <p:cNvPr id="1119" name="Shape 1119"/>
          <p:cNvSpPr txBox="1"/>
          <p:nvPr/>
        </p:nvSpPr>
        <p:spPr>
          <a:xfrm>
            <a:off x="1775462" y="142240"/>
            <a:ext cx="6400799" cy="90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buClr>
                <a:srgbClr val="385623"/>
              </a:buClr>
              <a:buSzPct val="25000"/>
            </a:pPr>
            <a:r>
              <a:rPr lang="fr-F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Pôle Métropolitain</a:t>
            </a:r>
          </a:p>
          <a:p>
            <a:pPr>
              <a:buClr>
                <a:srgbClr val="385623"/>
              </a:buClr>
              <a:buSzPct val="25000"/>
            </a:pPr>
            <a:r>
              <a:rPr lang="fr-FR" sz="16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Journée chantier &amp; BIM</a:t>
            </a:r>
          </a:p>
        </p:txBody>
      </p:sp>
      <p:pic>
        <p:nvPicPr>
          <p:cNvPr id="1120" name="Shape 1120" descr="Logo ASTUS-viol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32" y="496323"/>
            <a:ext cx="375737" cy="4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Shape 1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575" y="289499"/>
            <a:ext cx="2446176" cy="8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Shape 1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9924" y="1967035"/>
            <a:ext cx="2992701" cy="199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Capture d’écran 2016-06-16 à 10.2233.1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24" y="4088072"/>
            <a:ext cx="296878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1266" y="1424353"/>
            <a:ext cx="9558826" cy="543364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A6274C"/>
                </a:solidFill>
              </a:rPr>
              <a:t>QUALIBIM PRO 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formations courtes déclinées pour 4 publics cibles: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	donneurs d’ordre</a:t>
            </a:r>
            <a:br>
              <a:rPr lang="fr-FR" dirty="0"/>
            </a:br>
            <a:r>
              <a:rPr lang="fr-FR" dirty="0"/>
              <a:t>		maitrise d’œuvre</a:t>
            </a:r>
            <a:br>
              <a:rPr lang="fr-FR" dirty="0"/>
            </a:br>
            <a:r>
              <a:rPr lang="fr-FR" dirty="0"/>
              <a:t>			entreprises</a:t>
            </a:r>
            <a:br>
              <a:rPr lang="fr-FR" dirty="0"/>
            </a:br>
            <a:r>
              <a:rPr lang="fr-FR" dirty="0"/>
              <a:t>				exploitants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48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6092" y="281354"/>
            <a:ext cx="1017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Modules Maîtrise d’ouvrage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2842" y="866129"/>
            <a:ext cx="96979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-</a:t>
            </a:r>
            <a:r>
              <a:rPr lang="fr-FR" sz="2400" b="1" dirty="0">
                <a:solidFill>
                  <a:schemeClr val="bg1"/>
                </a:solidFill>
              </a:rPr>
              <a:t>Quelles informations rassemblées dans la maquette 0</a:t>
            </a:r>
          </a:p>
          <a:p>
            <a:endParaRPr lang="fr-FR" sz="2400" dirty="0"/>
          </a:p>
          <a:p>
            <a:r>
              <a:rPr lang="fr-FR" sz="2400" dirty="0"/>
              <a:t>	-Connaître le paysage « logiciel spécialisé » et les types de 	fichiers avec leurs </a:t>
            </a:r>
            <a:r>
              <a:rPr lang="fr-FR" sz="2400" dirty="0" err="1"/>
              <a:t>intéropérabilités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	-Urbanisme, quelles données :</a:t>
            </a:r>
          </a:p>
          <a:p>
            <a:r>
              <a:rPr lang="fr-FR" sz="2400" dirty="0"/>
              <a:t>			 Infrastructures, Bâtiments + réglementations </a:t>
            </a:r>
          </a:p>
          <a:p>
            <a:r>
              <a:rPr lang="fr-FR" sz="2400" dirty="0"/>
              <a:t>						SIG/</a:t>
            </a:r>
            <a:r>
              <a:rPr lang="fr-FR" sz="2400" dirty="0" err="1"/>
              <a:t>Citygml</a:t>
            </a:r>
            <a:r>
              <a:rPr lang="fr-FR" sz="2400" dirty="0"/>
              <a:t> et IFC …. </a:t>
            </a:r>
          </a:p>
          <a:p>
            <a:endParaRPr lang="fr-FR" sz="2400" dirty="0"/>
          </a:p>
          <a:p>
            <a:r>
              <a:rPr lang="fr-FR" sz="2400" dirty="0"/>
              <a:t>	-Terrain : Topographie, intégration études de sol</a:t>
            </a:r>
          </a:p>
          <a:p>
            <a:endParaRPr lang="fr-FR" sz="2400" dirty="0"/>
          </a:p>
          <a:p>
            <a:r>
              <a:rPr lang="fr-FR" sz="2400" dirty="0"/>
              <a:t>	-VRD : positionnement de l’ensemble des réseaux publics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-Quels sont les acteurs à intégrer dans la démarche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644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</TotalTime>
  <Words>340</Words>
  <Application>Microsoft Office PowerPoint</Application>
  <PresentationFormat>Grand écran</PresentationFormat>
  <Paragraphs>154</Paragraphs>
  <Slides>21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Wingdings 3</vt:lpstr>
      <vt:lpstr>Secteur</vt:lpstr>
      <vt:lpstr>Orientation des formations   autour du processus BIM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QUALIBIM PRO :   formations courtes déclinées pour 4 publics cibles:    donneurs d’ordre   maitrise d’œuvre    entreprises     exploitants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des formations autour du processus BIM</dc:title>
  <dc:creator>philippe perreau</dc:creator>
  <cp:lastModifiedBy>philippe perreau</cp:lastModifiedBy>
  <cp:revision>16</cp:revision>
  <dcterms:created xsi:type="dcterms:W3CDTF">2016-11-25T06:36:14Z</dcterms:created>
  <dcterms:modified xsi:type="dcterms:W3CDTF">2016-11-25T10:14:17Z</dcterms:modified>
</cp:coreProperties>
</file>