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8" r:id="rId2"/>
    <p:sldId id="279" r:id="rId3"/>
    <p:sldId id="280" r:id="rId4"/>
    <p:sldId id="281" r:id="rId5"/>
    <p:sldId id="275" r:id="rId6"/>
    <p:sldId id="276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60" r:id="rId21"/>
    <p:sldId id="257" r:id="rId22"/>
    <p:sldId id="258" r:id="rId23"/>
    <p:sldId id="259" r:id="rId24"/>
    <p:sldId id="282" r:id="rId25"/>
    <p:sldId id="273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82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9787A-8584-4022-B7E6-E423A27911C0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F7C93-8D00-4B84-9A1F-615224E279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86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5788-B2A7-46FB-939D-01C45F902B82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12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14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900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2876"/>
            <a:ext cx="9144000" cy="3651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0000">
                <a:srgbClr val="FF2D2D"/>
              </a:gs>
              <a:gs pos="100000">
                <a:srgbClr val="FF2D2D"/>
              </a:gs>
            </a:gsLst>
            <a:lin ang="0" scaled="1"/>
            <a:tileRect/>
          </a:gradFill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Arial "/>
              </a:defRPr>
            </a:lvl1pPr>
          </a:lstStyle>
          <a:p>
            <a:r>
              <a:rPr lang="en-US" dirty="0" smtClean="0"/>
              <a:t>www.renocoop.com	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4" t="13150" r="23867" b="13425"/>
          <a:stretch/>
        </p:blipFill>
        <p:spPr>
          <a:xfrm>
            <a:off x="8402679" y="263047"/>
            <a:ext cx="646091" cy="8593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6" t="11486" r="17912" b="11286"/>
          <a:stretch/>
        </p:blipFill>
        <p:spPr>
          <a:xfrm>
            <a:off x="7177800" y="23813"/>
            <a:ext cx="928106" cy="117711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8064818" y="69270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By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36764" y="175536"/>
            <a:ext cx="6730093" cy="1325563"/>
          </a:xfrm>
          <a:prstGeom prst="cube">
            <a:avLst/>
          </a:prstGeom>
          <a:solidFill>
            <a:srgbClr val="FF2D2D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24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1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65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260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2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59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63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59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8BE8A-916D-4E78-9549-39653069FBFF}" type="datetimeFigureOut">
              <a:rPr lang="fr-FR" smtClean="0"/>
              <a:t>25/11/2016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1680-EBC9-4D4E-B1F9-40DAA62C4F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4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3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4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jpeg"/><Relationship Id="rId10" Type="http://schemas.openxmlformats.org/officeDocument/2006/relationships/image" Target="../media/image12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7116" y="836712"/>
            <a:ext cx="6858000" cy="23876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Transition Numérique</a:t>
            </a:r>
            <a:br>
              <a:rPr lang="fr-FR" dirty="0" smtClean="0"/>
            </a:br>
            <a:r>
              <a:rPr lang="fr-FR" dirty="0" smtClean="0"/>
              <a:t>Education Nationale </a:t>
            </a:r>
            <a:br>
              <a:rPr lang="fr-FR" dirty="0" smtClean="0"/>
            </a:br>
            <a:r>
              <a:rPr lang="fr-FR" dirty="0" smtClean="0"/>
              <a:t>25 </a:t>
            </a:r>
            <a:r>
              <a:rPr lang="fr-FR" dirty="0" err="1" smtClean="0"/>
              <a:t>nov</a:t>
            </a:r>
            <a:r>
              <a:rPr lang="fr-FR" dirty="0" smtClean="0"/>
              <a:t> 2016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6057900" y="6397540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z="1400" dirty="0" err="1" smtClean="0"/>
              <a:t>Lefaivre</a:t>
            </a:r>
            <a:r>
              <a:rPr lang="en-US" sz="1400" dirty="0" smtClean="0"/>
              <a:t> D.  </a:t>
            </a:r>
            <a:r>
              <a:rPr lang="en-US" sz="1400" dirty="0" err="1" smtClean="0"/>
              <a:t>Dupré</a:t>
            </a:r>
            <a:r>
              <a:rPr lang="en-US" sz="1400" dirty="0" smtClean="0"/>
              <a:t> B . Manceau M</a:t>
            </a:r>
            <a:endParaRPr lang="en-US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413888"/>
            <a:ext cx="2325139" cy="240574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86032" y="3739597"/>
            <a:ext cx="5384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Une vraie plateforme numérique pour la rénovation</a:t>
            </a:r>
            <a:endParaRPr lang="fr-FR" sz="3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45" y="3739597"/>
            <a:ext cx="2029178" cy="198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596071" y="418745"/>
            <a:ext cx="2788064" cy="416184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Visite Virtuelle</a:t>
            </a:r>
            <a:endParaRPr lang="fr-FR" dirty="0"/>
          </a:p>
        </p:txBody>
      </p:sp>
      <p:pic>
        <p:nvPicPr>
          <p:cNvPr id="105" name="Image 104"/>
          <p:cNvPicPr>
            <a:picLocks noChangeAspect="1"/>
          </p:cNvPicPr>
          <p:nvPr/>
        </p:nvPicPr>
        <p:blipFill rotWithShape="1">
          <a:blip r:embed="rId2"/>
          <a:srcRect t="5408" b="7393"/>
          <a:stretch/>
        </p:blipFill>
        <p:spPr>
          <a:xfrm>
            <a:off x="756418" y="1384418"/>
            <a:ext cx="6480000" cy="470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596071" y="418745"/>
            <a:ext cx="2788064" cy="416184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Visite Virtuelle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857" t="5460" r="-63" b="7025"/>
          <a:stretch/>
        </p:blipFill>
        <p:spPr>
          <a:xfrm>
            <a:off x="910127" y="1316052"/>
            <a:ext cx="6428574" cy="47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596071" y="418745"/>
            <a:ext cx="2788064" cy="416184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Visite Virtuelle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4704" b="7464"/>
          <a:stretch/>
        </p:blipFill>
        <p:spPr>
          <a:xfrm>
            <a:off x="784076" y="1094055"/>
            <a:ext cx="6480000" cy="47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596071" y="418745"/>
            <a:ext cx="2788064" cy="416184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Visite Virtuelle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5687" b="7748"/>
          <a:stretch/>
        </p:blipFill>
        <p:spPr>
          <a:xfrm>
            <a:off x="771374" y="1350237"/>
            <a:ext cx="6480000" cy="46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5100" r="10741"/>
          <a:stretch/>
        </p:blipFill>
        <p:spPr>
          <a:xfrm>
            <a:off x="596070" y="78612"/>
            <a:ext cx="6326024" cy="6277739"/>
          </a:xfrm>
          <a:prstGeom prst="rect">
            <a:avLst/>
          </a:prstGeom>
        </p:spPr>
      </p:pic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596070" y="78612"/>
            <a:ext cx="2689789" cy="39739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fr-FR" dirty="0" smtClean="0"/>
              <a:t>Identification des éléments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686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8431" t="11004"/>
          <a:stretch/>
        </p:blipFill>
        <p:spPr>
          <a:xfrm>
            <a:off x="64094" y="1525618"/>
            <a:ext cx="4135288" cy="38797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48090" t="13367" r="5585"/>
          <a:stretch/>
        </p:blipFill>
        <p:spPr>
          <a:xfrm>
            <a:off x="4287852" y="1525618"/>
            <a:ext cx="4734166" cy="3879791"/>
          </a:xfrm>
          <a:prstGeom prst="rect">
            <a:avLst/>
          </a:prstGeom>
        </p:spPr>
      </p:pic>
      <p:sp>
        <p:nvSpPr>
          <p:cNvPr id="10" name="Sous-titre 6"/>
          <p:cNvSpPr>
            <a:spLocks noGrp="1"/>
          </p:cNvSpPr>
          <p:nvPr>
            <p:ph type="subTitle" idx="1"/>
          </p:nvPr>
        </p:nvSpPr>
        <p:spPr>
          <a:xfrm>
            <a:off x="1262643" y="652754"/>
            <a:ext cx="2689789" cy="39739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Coupes et plans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361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53563" t="23649" r="6179"/>
          <a:stretch/>
        </p:blipFill>
        <p:spPr>
          <a:xfrm>
            <a:off x="525566" y="470019"/>
            <a:ext cx="6543942" cy="5438655"/>
          </a:xfrm>
          <a:prstGeom prst="rect">
            <a:avLst/>
          </a:prstGeom>
        </p:spPr>
      </p:pic>
      <p:sp>
        <p:nvSpPr>
          <p:cNvPr id="5" name="Sous-titre 6"/>
          <p:cNvSpPr>
            <a:spLocks noGrp="1"/>
          </p:cNvSpPr>
          <p:nvPr>
            <p:ph type="subTitle" idx="1"/>
          </p:nvPr>
        </p:nvSpPr>
        <p:spPr>
          <a:xfrm>
            <a:off x="4255806" y="4300234"/>
            <a:ext cx="2689789" cy="39739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Prises de côtes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571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52449" t="17002" r="7865" b="-7596"/>
          <a:stretch/>
        </p:blipFill>
        <p:spPr>
          <a:xfrm>
            <a:off x="160234" y="247628"/>
            <a:ext cx="6608036" cy="6610372"/>
          </a:xfrm>
          <a:prstGeom prst="rect">
            <a:avLst/>
          </a:prstGeom>
        </p:spPr>
      </p:pic>
      <p:sp>
        <p:nvSpPr>
          <p:cNvPr id="5" name="Sous-titre 6"/>
          <p:cNvSpPr>
            <a:spLocks noGrp="1"/>
          </p:cNvSpPr>
          <p:nvPr>
            <p:ph type="subTitle" idx="1"/>
          </p:nvPr>
        </p:nvSpPr>
        <p:spPr>
          <a:xfrm>
            <a:off x="3717421" y="4590791"/>
            <a:ext cx="2689789" cy="39739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Analyse des surfaces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58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48133" t="8220" r="10673" b="712"/>
          <a:stretch/>
        </p:blipFill>
        <p:spPr>
          <a:xfrm>
            <a:off x="410197" y="60210"/>
            <a:ext cx="6499078" cy="6296140"/>
          </a:xfrm>
          <a:prstGeom prst="rect">
            <a:avLst/>
          </a:prstGeom>
        </p:spPr>
      </p:pic>
      <p:sp>
        <p:nvSpPr>
          <p:cNvPr id="8" name="Sous-titre 6"/>
          <p:cNvSpPr>
            <a:spLocks noGrp="1"/>
          </p:cNvSpPr>
          <p:nvPr>
            <p:ph type="subTitle" idx="1"/>
          </p:nvPr>
        </p:nvSpPr>
        <p:spPr>
          <a:xfrm>
            <a:off x="596070" y="78612"/>
            <a:ext cx="2689789" cy="39739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fr-FR" dirty="0" smtClean="0"/>
              <a:t>Analyse des menuiseries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34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47586" r="4250"/>
          <a:stretch/>
        </p:blipFill>
        <p:spPr>
          <a:xfrm>
            <a:off x="128187" y="114300"/>
            <a:ext cx="6973369" cy="6344793"/>
          </a:xfrm>
          <a:prstGeom prst="rect">
            <a:avLst/>
          </a:prstGeom>
        </p:spPr>
      </p:pic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2339413" y="285285"/>
            <a:ext cx="2689789" cy="39739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fr-FR" dirty="0" smtClean="0"/>
              <a:t>Partage, Révision en ligne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53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52754" y="3284984"/>
            <a:ext cx="6858000" cy="2335962"/>
          </a:xfrm>
        </p:spPr>
        <p:txBody>
          <a:bodyPr/>
          <a:lstStyle/>
          <a:p>
            <a:r>
              <a:rPr lang="fr-FR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première coopérative numérique pour la rénovation</a:t>
            </a:r>
            <a:endParaRPr lang="fr-FR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386936"/>
            <a:ext cx="4015500" cy="4154703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www.renocoop.com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7709598" cy="204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10061"/>
            <a:ext cx="3000375" cy="141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9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L’association RENOCOOP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Constituée en </a:t>
            </a:r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Juin 2016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elle a pour but de </a:t>
            </a:r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formaliser les premiers partenariats et de constituer un groupe d’intérêt collectif 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vue de la création des SAS</a:t>
            </a:r>
          </a:p>
          <a:p>
            <a:pPr>
              <a:lnSpc>
                <a:spcPct val="120000"/>
              </a:lnSpc>
            </a:pP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L’association de préfiguration est la structure intermédiaire permettant </a:t>
            </a:r>
            <a:r>
              <a:rPr lang="fr-F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d’adapter l’outil RENOCOOP à la demande des institutions et des collectivités territoriales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tant dans les modalités d’exploitation que dans l’intégration de typologie d’habitat propre à chaque territoire.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Elle est composée de membres fondateurs 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Dominique LEFAIVRE, CoDEM, et Maurice MANCEAU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et de membres adhérents </a:t>
            </a:r>
            <a:r>
              <a:rPr lang="fr-FR" b="1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Peuvent adhérer 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Grands groupes, PME/PMI, TPE, Organisation professionnelles,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collectivités,services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publics d’accompagnement à la rénovation, etc.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latin typeface="Arial "/>
              </a:rPr>
              <a:t>www.renocoop.com</a:t>
            </a:r>
            <a:r>
              <a:rPr lang="en-US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Chantiers </a:t>
            </a:r>
            <a:r>
              <a:rPr lang="fr-FR" sz="2800" dirty="0" smtClean="0"/>
              <a:t>tests assurés par CODEM en Cours 					(plus de 10 projets)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>
                <a:latin typeface="Arial "/>
              </a:rPr>
              <a:t>www.renocoop.com</a:t>
            </a:r>
            <a:r>
              <a:rPr lang="en-US" smtClean="0"/>
              <a:t>	</a:t>
            </a:r>
            <a:endParaRPr lang="en-US" dirty="0"/>
          </a:p>
        </p:txBody>
      </p:sp>
      <p:pic>
        <p:nvPicPr>
          <p:cNvPr id="12290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830" y="2687845"/>
            <a:ext cx="2293780" cy="243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1944600" y="1788572"/>
            <a:ext cx="4594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Rénovation des combles d’une maison picarde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(projet terminé)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Isolation thermique, changement de menuiseries, isolation des chiens assis, création d’un escalier intérieur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129613" y="1646923"/>
            <a:ext cx="6604217" cy="14873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34634" y="3145228"/>
            <a:ext cx="6604217" cy="15660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851389" y="3151372"/>
            <a:ext cx="4536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Numérisation d’un manoir en Alsace pour rénovation en logements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Numérisation, plan 2D et accompagnement du maître d’ouvrage et du maître d’œuvre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(Projet terminé)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129613" y="4765766"/>
            <a:ext cx="6604217" cy="16143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846631" y="5035829"/>
            <a:ext cx="4850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Rénovation d’une Maison en Brique dans la somme (80)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Programme en cours de définition</a:t>
            </a:r>
          </a:p>
          <a:p>
            <a:r>
              <a:rPr lang="fr-FR" b="1" i="1" dirty="0" smtClean="0">
                <a:solidFill>
                  <a:schemeClr val="accent4"/>
                </a:solidFill>
              </a:rPr>
              <a:t>Projet expérimental pour la définition des outils de visualisation</a:t>
            </a:r>
            <a:endParaRPr lang="fr-FR" b="1" i="1" dirty="0">
              <a:solidFill>
                <a:schemeClr val="accent4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895" y="1712118"/>
            <a:ext cx="1609736" cy="127678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015" y="3294100"/>
            <a:ext cx="1529497" cy="12608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73" y="4829006"/>
            <a:ext cx="1299684" cy="146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R&amp;D en cours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116681" y="1644092"/>
            <a:ext cx="8777288" cy="1494441"/>
          </a:xfrm>
          <a:prstGeom prst="roundRect">
            <a:avLst>
              <a:gd name="adj" fmla="val 128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96856" y="1661204"/>
            <a:ext cx="87056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accent4"/>
                </a:solidFill>
              </a:rPr>
              <a:t>SCAN TO BIM: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Sortir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l’environnement SCAN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exclusif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 d’enchainer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avec la maquette numérique </a:t>
            </a:r>
            <a:endParaRPr lang="fr-F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Connecter les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configurateurs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ITI et ITE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Explorer les autres pistes de relevés (volumétriques, sphériques,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photogramétrie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etc.)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b="1" dirty="0" smtClean="0">
                <a:solidFill>
                  <a:schemeClr val="accent4"/>
                </a:solidFill>
                <a:sym typeface="Wingdings" panose="05000000000000000000" pitchFamily="2" charset="2"/>
              </a:rPr>
              <a:t>Partenaires : CoDEM et Saint-Gobain Habitat</a:t>
            </a:r>
            <a:endParaRPr lang="fr-FR" b="1" dirty="0">
              <a:solidFill>
                <a:schemeClr val="accent4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8640" y="3255957"/>
            <a:ext cx="881384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b="1" u="sng" dirty="0">
                <a:solidFill>
                  <a:schemeClr val="accent4"/>
                </a:solidFill>
              </a:rPr>
              <a:t>FONCTIONNALITES EN LIAISON AVEC </a:t>
            </a:r>
            <a:r>
              <a:rPr lang="fr-FR" b="1" u="sng" dirty="0" smtClean="0">
                <a:solidFill>
                  <a:schemeClr val="accent4"/>
                </a:solidFill>
              </a:rPr>
              <a:t>INDUSTRIELS:</a:t>
            </a:r>
            <a:endParaRPr lang="fr-FR" u="sng" dirty="0">
              <a:solidFill>
                <a:schemeClr val="accent4"/>
              </a:solidFill>
            </a:endParaRPr>
          </a:p>
          <a:p>
            <a:r>
              <a:rPr lang="fr-FR" dirty="0"/>
              <a:t> </a:t>
            </a:r>
            <a:r>
              <a:rPr lang="fr-F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Informations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produits et système constructif </a:t>
            </a:r>
            <a:r>
              <a:rPr lang="fr-F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à la base de données RENOCOOP actuelle : </a:t>
            </a:r>
          </a:p>
          <a:p>
            <a:pPr lvl="0"/>
            <a:r>
              <a:rPr lang="fr-FR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  </a:t>
            </a:r>
            <a:r>
              <a:rPr lang="fr-FR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Accès au catalogue digitaux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Intégration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d’outils développés par Saint-Gobain (intérêt si une maitrise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d’œuvre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impliquée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démarche et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scan est transformé en maquette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numérique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  </a:t>
            </a:r>
            <a:r>
              <a:rPr lang="fr-FR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Générateur </a:t>
            </a:r>
            <a:r>
              <a:rPr lang="fr-FR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d’objet (2) </a:t>
            </a:r>
            <a:r>
              <a:rPr lang="fr-FR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										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Etudier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possibilité de créer une base d’objets enveloppe 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correspondant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aux systèmes constructifs existants </a:t>
            </a:r>
            <a:endParaRPr lang="fr-FR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Action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: SGH/CODEM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définition d’un matrice d’information à associer à chaque objet </a:t>
            </a:r>
            <a:r>
              <a:rPr lang="fr-F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Action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SGH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regarder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est-il possible d’intégrer le générateur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développé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 Saint-Gobain dans la plateforme CODEM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Vers le Configurateur   </a:t>
            </a:r>
            <a:r>
              <a:rPr lang="fr-FR" sz="1600" b="1" dirty="0" smtClean="0">
                <a:solidFill>
                  <a:schemeClr val="accent4"/>
                </a:solidFill>
                <a:sym typeface="Wingdings" panose="05000000000000000000" pitchFamily="2" charset="2"/>
              </a:rPr>
              <a:t>Partenaires : </a:t>
            </a:r>
            <a:r>
              <a:rPr lang="fr-FR" sz="1600" b="1" dirty="0" err="1" smtClean="0">
                <a:solidFill>
                  <a:schemeClr val="accent4"/>
                </a:solidFill>
                <a:sym typeface="Wingdings" panose="05000000000000000000" pitchFamily="2" charset="2"/>
              </a:rPr>
              <a:t>CoDEM</a:t>
            </a:r>
            <a:r>
              <a:rPr lang="fr-FR" sz="1600" b="1" dirty="0" smtClean="0">
                <a:solidFill>
                  <a:schemeClr val="accent4"/>
                </a:solidFill>
                <a:sym typeface="Wingdings" panose="05000000000000000000" pitchFamily="2" charset="2"/>
              </a:rPr>
              <a:t> et Saint-Gobain</a:t>
            </a:r>
            <a:endParaRPr lang="fr-FR" sz="1600" b="1" dirty="0" smtClean="0">
              <a:solidFill>
                <a:schemeClr val="accent4"/>
              </a:solidFill>
            </a:endParaRPr>
          </a:p>
          <a:p>
            <a:pPr marL="285750" indent="-285750">
              <a:buFont typeface="Wingdings" pitchFamily="2" charset="2"/>
              <a:buChar char="à"/>
            </a:pPr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16682" y="3212415"/>
            <a:ext cx="8777288" cy="3139321"/>
          </a:xfrm>
          <a:prstGeom prst="roundRect">
            <a:avLst>
              <a:gd name="adj" fmla="val 110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4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3" descr="Résultat de recherche d'images pour &quot;maison tout confort saint gobai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01" name="AutoShape 5" descr="Résultat de recherche d'images pour &quot;maison tout confort saint gobai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05" name="AutoShape 9" descr="Résultat de recherche d'images pour &quot;maison tout confort saint gobai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07" name="AutoShape 11" descr="Résultat de recherche d'images pour &quot;maison tout confort saint gobai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35114" y="2955107"/>
            <a:ext cx="8981086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buFont typeface="Symbol" pitchFamily="18" charset="2"/>
              <a:buChar char="Þ"/>
            </a:pPr>
            <a:r>
              <a:rPr lang="fr-FR" sz="2600" b="1" i="1" dirty="0" smtClean="0"/>
              <a:t> Un </a:t>
            </a:r>
            <a:r>
              <a:rPr lang="fr-FR" sz="2600" b="1" i="1" dirty="0" smtClean="0">
                <a:solidFill>
                  <a:srgbClr val="94C120"/>
                </a:solidFill>
              </a:rPr>
              <a:t>modèle « Collégial et Coopératif </a:t>
            </a:r>
            <a:r>
              <a:rPr lang="fr-FR" sz="2600" b="1" i="1" dirty="0" smtClean="0"/>
              <a:t>associant les parties-prenantes de la rénovation sur les territoires . 	</a:t>
            </a:r>
            <a:endParaRPr lang="fr-FR" sz="2600" b="1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75268" y="1462108"/>
            <a:ext cx="89007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Symbol" pitchFamily="18" charset="2"/>
              <a:buChar char="Þ"/>
            </a:pPr>
            <a:r>
              <a:rPr lang="fr-FR" sz="2600" b="1" i="1" dirty="0" smtClean="0"/>
              <a:t> Une </a:t>
            </a:r>
            <a:r>
              <a:rPr lang="fr-FR" sz="2600" b="1" i="1" dirty="0" smtClean="0">
                <a:solidFill>
                  <a:srgbClr val="94C120"/>
                </a:solidFill>
              </a:rPr>
              <a:t>réponse adaptée à l’évolution du marché</a:t>
            </a:r>
            <a:r>
              <a:rPr lang="fr-FR" sz="2600" b="1" i="1" dirty="0" smtClean="0"/>
              <a:t> vers les approches de confort, d’accessibilité, de qualité, de santé et de qualité de vie.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4536" y="3992785"/>
            <a:ext cx="89819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Symbol" pitchFamily="18" charset="2"/>
              <a:buChar char="Þ"/>
            </a:pPr>
            <a:r>
              <a:rPr lang="fr-FR" sz="2600" b="1" i="1" dirty="0" smtClean="0"/>
              <a:t> Une </a:t>
            </a:r>
            <a:r>
              <a:rPr lang="fr-FR" sz="2600" b="1" i="1" dirty="0" smtClean="0">
                <a:solidFill>
                  <a:srgbClr val="94C120"/>
                </a:solidFill>
              </a:rPr>
              <a:t>interface interopérable simple moderne et efficace</a:t>
            </a:r>
            <a:r>
              <a:rPr lang="fr-FR" sz="2600" b="1" i="1" dirty="0" smtClean="0"/>
              <a:t>, appropriable par les acteurs de terrain, en particulier par les artisans.	</a:t>
            </a:r>
            <a:endParaRPr lang="fr-FR" sz="2600" b="1" i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75354" y="5473005"/>
            <a:ext cx="88913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Symbol" pitchFamily="18" charset="2"/>
              <a:buChar char="Þ"/>
            </a:pPr>
            <a:r>
              <a:rPr lang="fr-FR" sz="2600" b="1" i="1" dirty="0" smtClean="0"/>
              <a:t> Une </a:t>
            </a:r>
            <a:r>
              <a:rPr lang="fr-FR" sz="2600" b="1" i="1" dirty="0" smtClean="0">
                <a:solidFill>
                  <a:srgbClr val="94C120"/>
                </a:solidFill>
              </a:rPr>
              <a:t>réelle opportunité d’optimiser la rénovation</a:t>
            </a:r>
            <a:r>
              <a:rPr lang="fr-FR" sz="2600" b="1" i="1" dirty="0" smtClean="0"/>
              <a:t>, </a:t>
            </a:r>
          </a:p>
          <a:p>
            <a:pPr algn="just"/>
            <a:r>
              <a:rPr lang="fr-FR" sz="2600" b="1" i="1" dirty="0" smtClean="0"/>
              <a:t>de valoriser et de redonner de la confiance aux acteurs avec des outils de partage , efficaces traçables et performants.</a:t>
            </a:r>
            <a:endParaRPr lang="fr-FR" sz="2600" b="1" i="1" dirty="0"/>
          </a:p>
        </p:txBody>
      </p:sp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01622" y="79953"/>
            <a:ext cx="6730093" cy="1186140"/>
          </a:xfrm>
        </p:spPr>
        <p:txBody>
          <a:bodyPr/>
          <a:lstStyle/>
          <a:p>
            <a:r>
              <a:rPr lang="fr-FR" b="1" i="1" dirty="0" smtClean="0"/>
              <a:t>   Enjeux  </a:t>
            </a:r>
            <a:r>
              <a:rPr lang="fr-FR" b="1" i="1" dirty="0"/>
              <a:t>&amp;  Conclusion</a:t>
            </a:r>
          </a:p>
        </p:txBody>
      </p:sp>
    </p:spTree>
    <p:extLst>
      <p:ext uri="{BB962C8B-B14F-4D97-AF65-F5344CB8AC3E}">
        <p14:creationId xmlns:p14="http://schemas.microsoft.com/office/powerpoint/2010/main" val="18751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600" dirty="0" smtClean="0">
                <a:solidFill>
                  <a:schemeClr val="accent3"/>
                </a:solidFill>
              </a:rPr>
              <a:t>ACCORDS </a:t>
            </a:r>
            <a:r>
              <a:rPr lang="fr-FR" sz="1600" dirty="0" smtClean="0">
                <a:solidFill>
                  <a:schemeClr val="accent3"/>
                </a:solidFill>
              </a:rPr>
              <a:t>Education </a:t>
            </a:r>
            <a:r>
              <a:rPr lang="fr-FR" sz="1600" dirty="0" smtClean="0">
                <a:solidFill>
                  <a:schemeClr val="accent3"/>
                </a:solidFill>
              </a:rPr>
              <a:t>Nationale/Saint-Gobain</a:t>
            </a:r>
            <a:endParaRPr lang="fr-FR" sz="1600" dirty="0">
              <a:solidFill>
                <a:schemeClr val="accent3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607983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Une histoire depuis 5 années sur le numérique </a:t>
            </a:r>
          </a:p>
          <a:p>
            <a:r>
              <a:rPr lang="fr-FR" dirty="0" smtClean="0"/>
              <a:t>Rencontre entre A </a:t>
            </a:r>
            <a:r>
              <a:rPr lang="fr-FR" dirty="0" err="1" smtClean="0"/>
              <a:t>jung</a:t>
            </a:r>
            <a:r>
              <a:rPr lang="fr-FR" dirty="0" smtClean="0"/>
              <a:t> et les équipes Habitat SG</a:t>
            </a:r>
          </a:p>
          <a:p>
            <a:r>
              <a:rPr lang="fr-FR" dirty="0" smtClean="0"/>
              <a:t>Un positionnement partenarial avec JM SCHMITT de l’IGEN en osmose avec nos travaux </a:t>
            </a:r>
          </a:p>
          <a:p>
            <a:pPr marL="0" indent="0">
              <a:buNone/>
            </a:pPr>
            <a:r>
              <a:rPr lang="fr-FR" dirty="0" smtClean="0"/>
              <a:t>     de réelles ambitions avec des partenaires communs (CSTB D </a:t>
            </a:r>
            <a:r>
              <a:rPr lang="fr-FR" dirty="0" err="1" smtClean="0"/>
              <a:t>Naert</a:t>
            </a:r>
            <a:r>
              <a:rPr lang="fr-FR" dirty="0" smtClean="0"/>
              <a:t> par </a:t>
            </a:r>
            <a:r>
              <a:rPr lang="fr-FR" dirty="0" smtClean="0"/>
              <a:t>ex et le PTNB)sur l’approche numérique </a:t>
            </a:r>
            <a:r>
              <a:rPr lang="fr-FR" dirty="0" smtClean="0"/>
              <a:t>face à l’entreprise</a:t>
            </a:r>
          </a:p>
          <a:p>
            <a:pPr marL="0" indent="0">
              <a:buNone/>
            </a:pPr>
            <a:r>
              <a:rPr lang="fr-FR" dirty="0" smtClean="0"/>
              <a:t>     une mise à disposition de nos moyens communs</a:t>
            </a: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611560" y="4005064"/>
            <a:ext cx="28803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>
            <a:off x="603876" y="5445224"/>
            <a:ext cx="28803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012160" y="59492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merci</a:t>
            </a:r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76" y="260648"/>
            <a:ext cx="2117006" cy="88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Image 2" descr="Résultat de recherche d'images pour &quot;education nationale logo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204" y="27336"/>
            <a:ext cx="2411760" cy="111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942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32040" y="2372304"/>
            <a:ext cx="3313355" cy="2134208"/>
          </a:xfrm>
        </p:spPr>
        <p:txBody>
          <a:bodyPr>
            <a:no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Maison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Multiconfort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Saint-Gobain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43200" y="2090964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fr-FR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Nationale</a:t>
            </a:r>
          </a:p>
          <a:p>
            <a:pPr algn="r"/>
            <a:endParaRPr lang="fr-FR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 descr="http://www.explorimmoneuf.com/conseils/uploads/pics/EI9_SEPT2012_08_MAISON_OKSR-046_Page_1_Image_0001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405" y="3239332"/>
            <a:ext cx="6402705" cy="3604260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5" name="Picture 3" descr="E:\Dossier maison Saint Gobain\Fichiers du groupe\Fichiers Victor\5 - Compte rendu\Images présentations\chiffres clefs SG.jpg"/>
          <p:cNvPicPr>
            <a:picLocks noChangeAspect="1" noChangeArrowheads="1"/>
          </p:cNvPicPr>
          <p:nvPr/>
        </p:nvPicPr>
        <p:blipFill rotWithShape="1">
          <a:blip r:embed="rId3" cstate="print"/>
          <a:srcRect t="62743"/>
          <a:stretch/>
        </p:blipFill>
        <p:spPr bwMode="auto">
          <a:xfrm>
            <a:off x="4257551" y="142826"/>
            <a:ext cx="2448272" cy="2003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C:\Users\Metroids\Desktop\Bac AC 2014 - Documents\Images\confort-visuel-mult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19" y="1556792"/>
            <a:ext cx="1200471" cy="112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etroids\Desktop\Bac AC 2014 - Documents\Images\confort-modulab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844824"/>
            <a:ext cx="1200471" cy="112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Metroids\Desktop\Bac AC 2014 - Documents\Images\confort-sanitaire-mult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80" y="916316"/>
            <a:ext cx="1200471" cy="112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Metroids\Desktop\Bac AC 2014 - Documents\Images\confort-termiqu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24" y="332656"/>
            <a:ext cx="1200471" cy="112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etroids\Desktop\Bac AC 2014 - Documents\Images\confort-acoustique-multi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r="-1"/>
          <a:stretch/>
        </p:blipFill>
        <p:spPr bwMode="auto">
          <a:xfrm>
            <a:off x="1921145" y="620026"/>
            <a:ext cx="1182789" cy="112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Academie +Marianne bleu plei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48264" y="97491"/>
            <a:ext cx="2077278" cy="1773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21918"/>
            <a:ext cx="2519710" cy="251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860032" y="65253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MERCI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288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41" y="742184"/>
            <a:ext cx="3215914" cy="3327399"/>
          </a:xfrm>
          <a:prstGeom prst="rect">
            <a:avLst/>
          </a:prstGeom>
        </p:spPr>
      </p:pic>
      <p:sp>
        <p:nvSpPr>
          <p:cNvPr id="2" name="Cube 1"/>
          <p:cNvSpPr/>
          <p:nvPr/>
        </p:nvSpPr>
        <p:spPr>
          <a:xfrm>
            <a:off x="346753" y="1497203"/>
            <a:ext cx="2307771" cy="2644772"/>
          </a:xfrm>
          <a:prstGeom prst="cub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latin typeface="Arial Black" panose="020B0A04020102020204" pitchFamily="34" charset="0"/>
              </a:rPr>
              <a:t>Clients</a:t>
            </a:r>
            <a:endParaRPr lang="fr-FR" sz="2800" dirty="0">
              <a:latin typeface="Arial Black" panose="020B0A04020102020204" pitchFamily="34" charset="0"/>
            </a:endParaRPr>
          </a:p>
        </p:txBody>
      </p:sp>
      <p:sp>
        <p:nvSpPr>
          <p:cNvPr id="7" name="Cube 6"/>
          <p:cNvSpPr/>
          <p:nvPr/>
        </p:nvSpPr>
        <p:spPr>
          <a:xfrm>
            <a:off x="6428433" y="1497204"/>
            <a:ext cx="2532185" cy="2644773"/>
          </a:xfrm>
          <a:prstGeom prst="cube">
            <a:avLst/>
          </a:prstGeom>
          <a:solidFill>
            <a:srgbClr val="94C1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latin typeface="Arial Black" panose="020B0A04020102020204" pitchFamily="34" charset="0"/>
              </a:rPr>
              <a:t>Acteurs de la Rénovation</a:t>
            </a:r>
            <a:endParaRPr lang="fr-FR" sz="2800" dirty="0">
              <a:latin typeface="Arial Black" panose="020B0A04020102020204" pitchFamily="34" charset="0"/>
            </a:endParaRPr>
          </a:p>
        </p:txBody>
      </p:sp>
      <p:sp>
        <p:nvSpPr>
          <p:cNvPr id="8" name="Flèche en arc 7"/>
          <p:cNvSpPr/>
          <p:nvPr/>
        </p:nvSpPr>
        <p:spPr>
          <a:xfrm rot="4650693" flipV="1">
            <a:off x="1985141" y="706800"/>
            <a:ext cx="5040000" cy="3780000"/>
          </a:xfrm>
          <a:prstGeom prst="circularArrow">
            <a:avLst>
              <a:gd name="adj1" fmla="val 10153"/>
              <a:gd name="adj2" fmla="val 1088899"/>
              <a:gd name="adj3" fmla="val 8757345"/>
              <a:gd name="adj4" fmla="val 10800000"/>
              <a:gd name="adj5" fmla="val 125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7935">
            <a:off x="631383" y="349792"/>
            <a:ext cx="638216" cy="9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74" y="4784481"/>
            <a:ext cx="8693944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9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6764" y="1828800"/>
            <a:ext cx="8798378" cy="4348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Avec une plateforme web RENOCOOP.COM </a:t>
            </a:r>
          </a:p>
          <a:p>
            <a:pPr marL="0" indent="0">
              <a:buNone/>
            </a:pPr>
            <a:endParaRPr lang="fr-FR" sz="2400" b="1" dirty="0">
              <a:solidFill>
                <a:srgbClr val="FF2D2D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b="1" dirty="0" smtClean="0">
                <a:solidFill>
                  <a:srgbClr val="FF2D2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Pour une offre de service :     « 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2D2D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Confiance, Performance, Qualité et Garantie »</a:t>
            </a:r>
          </a:p>
          <a:p>
            <a:pPr marL="0" indent="0">
              <a:buNone/>
            </a:pPr>
            <a:endParaRPr lang="fr-FR" sz="2000" b="1" dirty="0" smtClean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FR" sz="20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-&gt; Plans/métrés précis</a:t>
            </a:r>
            <a:r>
              <a:rPr lang="fr-FR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 l’utilisation d’un </a:t>
            </a:r>
            <a:r>
              <a:rPr lang="fr-FR" sz="20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scan laser 3D</a:t>
            </a:r>
          </a:p>
          <a:p>
            <a:pPr marL="0" indent="0">
              <a:buNone/>
            </a:pPr>
            <a:endParaRPr lang="fr-FR" sz="900" b="1" dirty="0" smtClean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Besoins du client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formalisés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et visualisés sur une interface 3D</a:t>
            </a:r>
          </a:p>
          <a:p>
            <a:pPr>
              <a:buFont typeface="Wingdings" panose="05000000000000000000" pitchFamily="2" charset="2"/>
              <a:buChar char="à"/>
            </a:pPr>
            <a:endParaRPr kumimoji="0" lang="fr-FR" sz="900" b="1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r-FR" sz="16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Solliciter un </a:t>
            </a:r>
            <a:r>
              <a:rPr lang="fr-FR" sz="20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réseau de partenaires </a:t>
            </a:r>
            <a:r>
              <a:rPr lang="fr-FR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fr-FR" sz="16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proposer une </a:t>
            </a:r>
            <a:r>
              <a:rPr lang="fr-FR" sz="2000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offre globale </a:t>
            </a:r>
            <a:r>
              <a:rPr lang="fr-FR" sz="16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complète</a:t>
            </a:r>
          </a:p>
          <a:p>
            <a:pPr>
              <a:buFont typeface="Wingdings" panose="05000000000000000000" pitchFamily="2" charset="2"/>
              <a:buChar char="à"/>
            </a:pPr>
            <a:endParaRPr lang="fr-FR" sz="900" dirty="0" smtClean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kumimoji="0" lang="fr-FR" sz="20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fr-FR" sz="16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Accompagner le client à la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contractualisation</a:t>
            </a:r>
            <a:r>
              <a:rPr kumimoji="0" lang="fr-FR" sz="20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fr-FR" sz="16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et au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suivi de chantier </a:t>
            </a:r>
            <a:r>
              <a:rPr kumimoji="0" lang="fr-FR" sz="16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jusqu’à la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livraison</a:t>
            </a:r>
          </a:p>
          <a:p>
            <a:pPr marL="0" indent="0">
              <a:buNone/>
            </a:pPr>
            <a:endParaRPr kumimoji="0" lang="fr-FR" sz="900" b="1" i="0" u="none" strike="noStrike" cap="none" normalizeH="0" dirty="0" smtClean="0">
              <a:ln>
                <a:noFill/>
              </a:ln>
              <a:effectLst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r-FR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Fournir au client un véritable </a:t>
            </a:r>
            <a:r>
              <a:rPr lang="fr-FR" sz="20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passeport numérique </a:t>
            </a:r>
            <a:r>
              <a:rPr lang="fr-FR" sz="16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à l’issue du projet</a:t>
            </a:r>
            <a:endParaRPr lang="fr-FR" sz="16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325563"/>
          </a:xfrm>
          <a:gradFill flip="none" rotWithShape="1">
            <a:gsLst>
              <a:gs pos="0">
                <a:srgbClr val="FF2D2D">
                  <a:shade val="30000"/>
                  <a:satMod val="115000"/>
                </a:srgbClr>
              </a:gs>
              <a:gs pos="50000">
                <a:srgbClr val="FF2D2D">
                  <a:shade val="67500"/>
                  <a:satMod val="115000"/>
                </a:srgbClr>
              </a:gs>
              <a:gs pos="100000">
                <a:srgbClr val="FF2D2D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>Le service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2700" dirty="0" smtClean="0"/>
              <a:t>“</a:t>
            </a:r>
            <a:r>
              <a:rPr lang="en-US" sz="3100" b="1" dirty="0">
                <a:latin typeface="Arial" pitchFamily="34" charset="0"/>
                <a:cs typeface="Arial" pitchFamily="34" charset="0"/>
              </a:rPr>
              <a:t>A</a:t>
            </a:r>
            <a:r>
              <a:rPr lang="fr-FR" sz="3100" b="1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ccompagner</a:t>
            </a:r>
            <a:r>
              <a:rPr lang="fr-FR" sz="31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particuliers &amp; copropriétés</a:t>
            </a:r>
            <a:r>
              <a:rPr lang="en-US" sz="2700" dirty="0" smtClean="0"/>
              <a:t>”</a:t>
            </a:r>
            <a:endParaRPr lang="en-US" sz="2700" dirty="0"/>
          </a:p>
        </p:txBody>
      </p:sp>
      <p:pic>
        <p:nvPicPr>
          <p:cNvPr id="5" name="Picture 10" descr="Résultat de recherche d'images pour &quot;aides au logemen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40" y="3035863"/>
            <a:ext cx="1657978" cy="147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1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7393" y="1484784"/>
            <a:ext cx="2778578" cy="67548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Plus de </a:t>
            </a:r>
            <a:r>
              <a:rPr lang="en-US" dirty="0" err="1" smtClean="0">
                <a:latin typeface="Arial Black" panose="020B0A04020102020204" pitchFamily="34" charset="0"/>
                <a:cs typeface="Arial" panose="020B0604020202020204" pitchFamily="34" charset="0"/>
              </a:rPr>
              <a:t>confort</a:t>
            </a:r>
            <a:r>
              <a:rPr lang="en-US" dirty="0" smtClean="0">
                <a:latin typeface="Arial Black" panose="020B0A040201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6764" y="44624"/>
            <a:ext cx="8799732" cy="1456475"/>
          </a:xfr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>
            <a:normAutofit/>
          </a:bodyPr>
          <a:lstStyle/>
          <a:p>
            <a:r>
              <a:rPr lang="en-US" dirty="0" smtClean="0"/>
              <a:t>Ce que </a:t>
            </a:r>
            <a:r>
              <a:rPr lang="en-US" dirty="0" err="1" smtClean="0"/>
              <a:t>veut</a:t>
            </a:r>
            <a:r>
              <a:rPr lang="en-US" dirty="0" smtClean="0"/>
              <a:t> le client ?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96" y="1791619"/>
            <a:ext cx="1851042" cy="17919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5" b="15331"/>
          <a:stretch/>
        </p:blipFill>
        <p:spPr>
          <a:xfrm>
            <a:off x="228557" y="4148947"/>
            <a:ext cx="2237232" cy="22254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 b="10799"/>
          <a:stretch/>
        </p:blipFill>
        <p:spPr>
          <a:xfrm>
            <a:off x="273563" y="2091223"/>
            <a:ext cx="1971557" cy="14233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20" y="3944941"/>
            <a:ext cx="2397764" cy="18013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7393" y="3614567"/>
            <a:ext cx="5374277" cy="867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Plus </a:t>
            </a:r>
            <a:r>
              <a:rPr lang="en-US" sz="2800" dirty="0" err="1">
                <a:latin typeface="Arial Black" panose="020B0A04020102020204" pitchFamily="34" charset="0"/>
                <a:cs typeface="Arial" panose="020B0604020202020204" pitchFamily="34" charset="0"/>
              </a:rPr>
              <a:t>d’accessibilité</a:t>
            </a:r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! (adaptation)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34136" y="5712983"/>
            <a:ext cx="4585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rial Black" panose="020B0A04020102020204" pitchFamily="34" charset="0"/>
              </a:rPr>
              <a:t>Valeur patrimoniale</a:t>
            </a:r>
            <a:endParaRPr lang="fr-FR" sz="3200" dirty="0">
              <a:latin typeface="Arial Black" panose="020B0A04020102020204" pitchFamily="34" charset="0"/>
            </a:endParaRPr>
          </a:p>
        </p:txBody>
      </p:sp>
      <p:sp>
        <p:nvSpPr>
          <p:cNvPr id="11" name="Flèche droite 10"/>
          <p:cNvSpPr/>
          <p:nvPr/>
        </p:nvSpPr>
        <p:spPr>
          <a:xfrm>
            <a:off x="4783972" y="2302948"/>
            <a:ext cx="531522" cy="769257"/>
          </a:xfrm>
          <a:prstGeom prst="rightArrow">
            <a:avLst/>
          </a:prstGeom>
          <a:solidFill>
            <a:srgbClr val="FF2D2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èche vers le bas 11"/>
          <p:cNvSpPr/>
          <p:nvPr/>
        </p:nvSpPr>
        <p:spPr>
          <a:xfrm>
            <a:off x="7758165" y="2717549"/>
            <a:ext cx="631371" cy="897019"/>
          </a:xfrm>
          <a:prstGeom prst="downArrow">
            <a:avLst/>
          </a:prstGeom>
          <a:solidFill>
            <a:srgbClr val="94C1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èche vers le bas 12"/>
          <p:cNvSpPr/>
          <p:nvPr/>
        </p:nvSpPr>
        <p:spPr>
          <a:xfrm rot="16200000">
            <a:off x="4609408" y="4881114"/>
            <a:ext cx="841828" cy="548002"/>
          </a:xfrm>
          <a:prstGeom prst="downArrow">
            <a:avLst/>
          </a:prstGeom>
          <a:solidFill>
            <a:srgbClr val="94C1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2601097" y="1671912"/>
            <a:ext cx="206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Thermique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 (et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hygro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Acoustique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Esthétique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 et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Durabilité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/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"/>
              </a:rPr>
              <a:t>Pérénité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 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24964" y="4805042"/>
            <a:ext cx="2601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Arial "/>
              </a:defRPr>
            </a:lvl1pPr>
          </a:lstStyle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Accessibilité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Mobilité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Connectivité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Vieillissement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8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/>
          <a:stretch/>
        </p:blipFill>
        <p:spPr bwMode="auto">
          <a:xfrm>
            <a:off x="69037" y="465138"/>
            <a:ext cx="1765330" cy="231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7935">
            <a:off x="144439" y="19384"/>
            <a:ext cx="638216" cy="89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382" y="2689627"/>
            <a:ext cx="1762223" cy="5717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Le client et  son projet</a:t>
            </a:r>
            <a:endParaRPr lang="fr-FR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013827" y="153057"/>
            <a:ext cx="5229245" cy="3916097"/>
            <a:chOff x="3086349" y="1905168"/>
            <a:chExt cx="10860058" cy="602874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3500" y="1905168"/>
              <a:ext cx="3984379" cy="3834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e 14"/>
            <p:cNvGrpSpPr/>
            <p:nvPr/>
          </p:nvGrpSpPr>
          <p:grpSpPr>
            <a:xfrm>
              <a:off x="3086349" y="4269808"/>
              <a:ext cx="10860058" cy="3664106"/>
              <a:chOff x="-5686456" y="2585458"/>
              <a:chExt cx="17261369" cy="5556910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023" y="2585458"/>
                <a:ext cx="4737908" cy="3676614"/>
              </a:xfrm>
              <a:prstGeom prst="rect">
                <a:avLst/>
              </a:prstGeom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-5686456" y="5771057"/>
                <a:ext cx="17261369" cy="2371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Black" pitchFamily="34" charset="0"/>
                    <a:cs typeface="Aparajita" panose="020B0604020202020204" pitchFamily="34" charset="0"/>
                  </a:rPr>
                  <a:t>ALMO</a:t>
                </a:r>
              </a:p>
              <a:p>
                <a:pPr algn="ctr"/>
                <a:r>
                  <a:rPr lang="fr-FR" sz="2000" b="1" dirty="0">
                    <a:solidFill>
                      <a:schemeClr val="accent1">
                        <a:lumMod val="75000"/>
                      </a:schemeClr>
                    </a:solidFill>
                    <a:latin typeface="Arial Black" pitchFamily="34" charset="0"/>
                    <a:cs typeface="Aparajita" panose="020B0604020202020204" pitchFamily="34" charset="0"/>
                  </a:rPr>
                  <a:t> </a:t>
                </a:r>
                <a:r>
                  <a:rPr lang="fr-FR" sz="20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 Black" pitchFamily="34" charset="0"/>
                    <a:cs typeface="Aparajita" panose="020B0604020202020204" pitchFamily="34" charset="0"/>
                  </a:rPr>
                  <a:t>        Antenne locale de petite maîtrise d’œuvre</a:t>
                </a:r>
                <a:endParaRPr lang="fr-FR" sz="2000" b="1" dirty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  <a:cs typeface="Aparajita" panose="020B0604020202020204" pitchFamily="34" charset="0"/>
                </a:endParaRPr>
              </a:p>
            </p:txBody>
          </p:sp>
        </p:grpSp>
      </p:grpSp>
      <p:pic>
        <p:nvPicPr>
          <p:cNvPr id="18" name="Picture 8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06" y="3105920"/>
            <a:ext cx="852932" cy="134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7720571" y="4450631"/>
            <a:ext cx="1456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Arial Black" panose="020B0A04020102020204" pitchFamily="34" charset="0"/>
              </a:rPr>
              <a:t>Passeport numérique</a:t>
            </a:r>
            <a:endParaRPr lang="fr-FR" sz="1200" dirty="0">
              <a:latin typeface="Arial Black" panose="020B0A040201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210" y="3362085"/>
            <a:ext cx="1244224" cy="106912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6202073" y="4450631"/>
            <a:ext cx="1518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Arial Black" panose="020B0A04020102020204" pitchFamily="34" charset="0"/>
              </a:rPr>
              <a:t> Performance &amp; Valeur patrimoniale</a:t>
            </a:r>
            <a:endParaRPr lang="fr-FR" sz="1200" dirty="0">
              <a:latin typeface="Arial Black" panose="020B0A04020102020204" pitchFamily="34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5833568" y="1289155"/>
            <a:ext cx="3366381" cy="2192772"/>
            <a:chOff x="3840217" y="4299828"/>
            <a:chExt cx="4702345" cy="2178719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8"/>
            <a:srcRect l="21637" t="9079" r="6573" b="11623"/>
            <a:stretch/>
          </p:blipFill>
          <p:spPr>
            <a:xfrm>
              <a:off x="6375519" y="4387457"/>
              <a:ext cx="2015316" cy="1448901"/>
            </a:xfrm>
            <a:prstGeom prst="rect">
              <a:avLst/>
            </a:prstGeom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4972" r="2433" b="16709"/>
            <a:stretch/>
          </p:blipFill>
          <p:spPr bwMode="auto">
            <a:xfrm>
              <a:off x="3861946" y="4299828"/>
              <a:ext cx="2480793" cy="1536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ZoneTexte 23"/>
            <p:cNvSpPr txBox="1"/>
            <p:nvPr/>
          </p:nvSpPr>
          <p:spPr>
            <a:xfrm>
              <a:off x="3840217" y="5836358"/>
              <a:ext cx="4702345" cy="64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latin typeface="Arial Black" panose="020B0A04020102020204" pitchFamily="34" charset="0"/>
                </a:rPr>
                <a:t>Recommandations / Contractualisation</a:t>
              </a:r>
            </a:p>
            <a:p>
              <a:pPr algn="ctr"/>
              <a:r>
                <a:rPr lang="fr-FR" sz="1200" dirty="0" smtClean="0">
                  <a:latin typeface="Arial Black" panose="020B0A04020102020204" pitchFamily="34" charset="0"/>
                </a:rPr>
                <a:t>Chantier garanti sans problème</a:t>
              </a:r>
              <a:endParaRPr lang="fr-FR" sz="12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 b="10799"/>
          <a:stretch/>
        </p:blipFill>
        <p:spPr>
          <a:xfrm>
            <a:off x="7456767" y="5226405"/>
            <a:ext cx="1624412" cy="1148037"/>
          </a:xfrm>
          <a:prstGeom prst="rect">
            <a:avLst/>
          </a:prstGeom>
          <a:ln>
            <a:solidFill>
              <a:srgbClr val="94C12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6254">
            <a:off x="1539127" y="491742"/>
            <a:ext cx="2421067" cy="11264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451533" y="6320386"/>
            <a:ext cx="1629646" cy="442156"/>
          </a:xfrm>
          <a:prstGeom prst="rect">
            <a:avLst/>
          </a:prstGeom>
          <a:solidFill>
            <a:srgbClr val="94C120"/>
          </a:solidFill>
          <a:ln>
            <a:solidFill>
              <a:srgbClr val="94C1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Le client  satisfait</a:t>
            </a:r>
            <a:endParaRPr lang="fr-FR" b="1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94C12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808" flipV="1">
            <a:off x="6204310" y="5091308"/>
            <a:ext cx="1275443" cy="121462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Afficher l'image d'origin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66" y="4765261"/>
            <a:ext cx="1490534" cy="173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1834367" y="6281071"/>
            <a:ext cx="1518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Arial Black" panose="020B0A04020102020204" pitchFamily="34" charset="0"/>
              </a:rPr>
              <a:t> Maitrise d’œuvre locale</a:t>
            </a:r>
            <a:endParaRPr lang="fr-FR" sz="1200" dirty="0">
              <a:latin typeface="Arial Black" panose="020B0A04020102020204" pitchFamily="34" charset="0"/>
            </a:endParaRPr>
          </a:p>
        </p:txBody>
      </p:sp>
      <p:pic>
        <p:nvPicPr>
          <p:cNvPr id="31" name="Picture 2" descr="Afficher l'image d'origin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2" y="7937"/>
            <a:ext cx="1714216" cy="12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4" descr="Résultat de recherche d'images pour &quot;aides au logement&quot;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" name="AutoShape 6" descr="Résultat de recherche d'images pour &quot;aides au logement&quot;"/>
          <p:cNvSpPr>
            <a:spLocks noChangeAspect="1" noChangeArrowheads="1"/>
          </p:cNvSpPr>
          <p:nvPr/>
        </p:nvSpPr>
        <p:spPr bwMode="auto">
          <a:xfrm>
            <a:off x="230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4" name="Picture 8" descr="Afficher l'image d'origin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" y="3830577"/>
            <a:ext cx="1628750" cy="206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162519" y="5562214"/>
            <a:ext cx="15184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Arial Black" panose="020B0A04020102020204" pitchFamily="34" charset="0"/>
              </a:rPr>
              <a:t> Aides au logement </a:t>
            </a:r>
          </a:p>
          <a:p>
            <a:pPr algn="ctr"/>
            <a:r>
              <a:rPr lang="fr-FR" sz="1200" dirty="0" smtClean="0">
                <a:latin typeface="Arial Black" panose="020B0A04020102020204" pitchFamily="34" charset="0"/>
              </a:rPr>
              <a:t>Aides à la rénovation</a:t>
            </a:r>
          </a:p>
          <a:p>
            <a:pPr algn="ctr"/>
            <a:r>
              <a:rPr lang="fr-FR" sz="1200" dirty="0">
                <a:latin typeface="Arial Black" panose="020B0A04020102020204" pitchFamily="34" charset="0"/>
              </a:rPr>
              <a:t>Agences publiques</a:t>
            </a:r>
          </a:p>
          <a:p>
            <a:pPr algn="ctr"/>
            <a:r>
              <a:rPr lang="fr-FR" sz="1200" dirty="0" smtClean="0">
                <a:latin typeface="Arial Black" panose="020B0A04020102020204" pitchFamily="34" charset="0"/>
              </a:rPr>
              <a:t>Financement</a:t>
            </a:r>
          </a:p>
        </p:txBody>
      </p:sp>
      <p:pic>
        <p:nvPicPr>
          <p:cNvPr id="4108" name="Picture 12" descr="Afficher l'image d'origin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93" y="4941175"/>
            <a:ext cx="1047526" cy="135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ZoneTexte 44"/>
          <p:cNvSpPr txBox="1"/>
          <p:nvPr/>
        </p:nvSpPr>
        <p:spPr>
          <a:xfrm>
            <a:off x="4840004" y="6293044"/>
            <a:ext cx="1820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Arial Black" panose="020B0A04020102020204" pitchFamily="34" charset="0"/>
              </a:rPr>
              <a:t> Fournisseurs &amp; </a:t>
            </a:r>
          </a:p>
          <a:p>
            <a:pPr algn="ctr"/>
            <a:r>
              <a:rPr lang="fr-FR" sz="1200" dirty="0" smtClean="0">
                <a:latin typeface="Arial Black" panose="020B0A04020102020204" pitchFamily="34" charset="0"/>
              </a:rPr>
              <a:t>Industriels</a:t>
            </a:r>
            <a:endParaRPr lang="fr-FR" sz="1200" dirty="0">
              <a:latin typeface="Arial Black" panose="020B0A04020102020204" pitchFamily="34" charset="0"/>
            </a:endParaRPr>
          </a:p>
        </p:txBody>
      </p:sp>
      <p:sp>
        <p:nvSpPr>
          <p:cNvPr id="37" name="AutoShape 14" descr="Afficher l'image d'origine"/>
          <p:cNvSpPr>
            <a:spLocks noChangeAspect="1" noChangeArrowheads="1"/>
          </p:cNvSpPr>
          <p:nvPr/>
        </p:nvSpPr>
        <p:spPr bwMode="auto">
          <a:xfrm>
            <a:off x="345281" y="1603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9" name="AutoShape 16" descr="Afficher l'image d'origine"/>
          <p:cNvSpPr>
            <a:spLocks noChangeAspect="1" noChangeArrowheads="1"/>
          </p:cNvSpPr>
          <p:nvPr/>
        </p:nvSpPr>
        <p:spPr bwMode="auto">
          <a:xfrm>
            <a:off x="459581" y="3127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14" name="Picture 18" descr="Afficher l'image d'origin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44" y="4873363"/>
            <a:ext cx="1854340" cy="16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3335366" y="6300878"/>
            <a:ext cx="1518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Arial Black" panose="020B0A04020102020204" pitchFamily="34" charset="0"/>
              </a:rPr>
              <a:t> Groupements locaux d’artisans</a:t>
            </a:r>
            <a:endParaRPr lang="fr-FR" sz="1200" dirty="0">
              <a:latin typeface="Arial Black" panose="020B0A04020102020204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6483" flipV="1">
            <a:off x="1483596" y="4275704"/>
            <a:ext cx="1433857" cy="6551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9142" flipV="1">
            <a:off x="4682156" y="3891995"/>
            <a:ext cx="1131575" cy="8793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32754" flipV="1">
            <a:off x="2500617" y="4235621"/>
            <a:ext cx="1117452" cy="56997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1670">
            <a:off x="3448079" y="4257302"/>
            <a:ext cx="1085455" cy="56951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2" descr="Afficher l'image d'origin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391" y="8843"/>
            <a:ext cx="1664123" cy="12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fr-FR" dirty="0" smtClean="0"/>
              <a:t>Les services RENOCOOP PRO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640" y="1968500"/>
            <a:ext cx="5727559" cy="4351338"/>
          </a:xfrm>
        </p:spPr>
        <p:txBody>
          <a:bodyPr>
            <a:noAutofit/>
          </a:bodyPr>
          <a:lstStyle/>
          <a:p>
            <a:pPr marL="717550" indent="-358775">
              <a:lnSpc>
                <a:spcPct val="150000"/>
              </a:lnSpc>
              <a:spcBef>
                <a:spcPts val="0"/>
              </a:spcBef>
            </a:pPr>
            <a:r>
              <a:rPr lang="fr-FR" sz="1600" b="1" dirty="0" smtClean="0">
                <a:solidFill>
                  <a:srgbClr val="94C120"/>
                </a:solidFill>
                <a:latin typeface="Arial" pitchFamily="34" charset="0"/>
                <a:cs typeface="Arial" panose="020B0604020202020204" pitchFamily="34" charset="0"/>
              </a:rPr>
              <a:t>Plans et métrés fiables &amp; complets</a:t>
            </a:r>
          </a:p>
          <a:p>
            <a:pPr marL="717550" indent="-358775">
              <a:lnSpc>
                <a:spcPct val="150000"/>
              </a:lnSpc>
              <a:spcBef>
                <a:spcPts val="0"/>
              </a:spcBef>
            </a:pPr>
            <a:r>
              <a:rPr lang="fr-FR" sz="1600" b="1" dirty="0" smtClean="0">
                <a:solidFill>
                  <a:srgbClr val="94C120"/>
                </a:solidFill>
                <a:latin typeface="Arial" pitchFamily="34" charset="0"/>
                <a:cs typeface="Arial" panose="020B0604020202020204" pitchFamily="34" charset="0"/>
              </a:rPr>
              <a:t>Programme consultable en 3D </a:t>
            </a:r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simplement sur le web</a:t>
            </a:r>
          </a:p>
          <a:p>
            <a:pPr marL="717550" indent="-358775">
              <a:lnSpc>
                <a:spcPct val="150000"/>
              </a:lnSpc>
              <a:spcBef>
                <a:spcPts val="0"/>
              </a:spcBef>
            </a:pPr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600" b="1" dirty="0" smtClean="0">
                <a:solidFill>
                  <a:srgbClr val="94C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interlocuteur unique et qualifié </a:t>
            </a:r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contractualisation sécurisée</a:t>
            </a:r>
            <a:endParaRPr lang="fr-FR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358775">
              <a:lnSpc>
                <a:spcPct val="150000"/>
              </a:lnSpc>
              <a:spcBef>
                <a:spcPts val="0"/>
              </a:spcBef>
            </a:pPr>
            <a:r>
              <a:rPr lang="fr-FR" sz="1600" b="1" dirty="0" smtClean="0">
                <a:solidFill>
                  <a:srgbClr val="94C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Constituer des groupes </a:t>
            </a:r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(Réseau social pro) et futures groupements pour une </a:t>
            </a:r>
            <a:r>
              <a:rPr lang="fr-FR" sz="1600" b="1" dirty="0" smtClean="0">
                <a:solidFill>
                  <a:srgbClr val="94C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offre complète</a:t>
            </a:r>
          </a:p>
          <a:p>
            <a:pPr marL="717550" indent="-358775">
              <a:lnSpc>
                <a:spcPct val="150000"/>
              </a:lnSpc>
              <a:spcBef>
                <a:spcPts val="0"/>
              </a:spcBef>
            </a:pPr>
            <a:r>
              <a:rPr lang="fr-FR" sz="1600" b="1" dirty="0" smtClean="0">
                <a:solidFill>
                  <a:srgbClr val="94C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Préparer son chantier </a:t>
            </a:r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autant de visites virtuelles que nécessaire </a:t>
            </a:r>
          </a:p>
          <a:p>
            <a:pPr marL="717550" indent="-358775">
              <a:lnSpc>
                <a:spcPct val="150000"/>
              </a:lnSpc>
              <a:spcBef>
                <a:spcPts val="0"/>
              </a:spcBef>
            </a:pPr>
            <a:r>
              <a:rPr lang="fr-F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 commercial et évaluation de </a:t>
            </a:r>
            <a:r>
              <a:rPr lang="fr-FR" sz="1600" b="1" dirty="0" smtClean="0">
                <a:solidFill>
                  <a:srgbClr val="94C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performance économique</a:t>
            </a:r>
            <a:endParaRPr lang="fr-FR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1675" indent="-3429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à"/>
            </a:pPr>
            <a:r>
              <a:rPr lang="fr-FR" sz="1200" b="1" dirty="0" smtClean="0">
                <a:solidFill>
                  <a:srgbClr val="94C120"/>
                </a:solidFill>
                <a:latin typeface="Arial" pitchFamily="34" charset="0"/>
                <a:cs typeface="Arial" pitchFamily="34" charset="0"/>
              </a:rPr>
              <a:t>Garantir </a:t>
            </a:r>
            <a:r>
              <a:rPr lang="fr-FR" sz="1200" b="1" dirty="0">
                <a:solidFill>
                  <a:srgbClr val="94C120"/>
                </a:solidFill>
                <a:latin typeface="Arial" pitchFamily="34" charset="0"/>
                <a:cs typeface="Arial" pitchFamily="34" charset="0"/>
              </a:rPr>
              <a:t>les coûts, les délais et la qualité, </a:t>
            </a:r>
            <a:endParaRPr lang="fr-FR" sz="1200" b="1" dirty="0" smtClean="0">
              <a:solidFill>
                <a:srgbClr val="94C120"/>
              </a:solidFill>
              <a:latin typeface="Arial" pitchFamily="34" charset="0"/>
              <a:cs typeface="Arial" pitchFamily="34" charset="0"/>
            </a:endParaRPr>
          </a:p>
          <a:p>
            <a:pPr marL="701675" indent="-34290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à"/>
            </a:pPr>
            <a:r>
              <a:rPr lang="fr-FR" sz="1200" b="1" dirty="0" smtClean="0">
                <a:solidFill>
                  <a:srgbClr val="94C120"/>
                </a:solidFill>
                <a:latin typeface="Arial" pitchFamily="34" charset="0"/>
                <a:cs typeface="Arial" pitchFamily="34" charset="0"/>
              </a:rPr>
              <a:t> Etablir </a:t>
            </a:r>
            <a:r>
              <a:rPr lang="fr-FR" sz="1200" b="1" dirty="0">
                <a:solidFill>
                  <a:srgbClr val="94C120"/>
                </a:solidFill>
                <a:latin typeface="Arial" pitchFamily="34" charset="0"/>
                <a:cs typeface="Arial" pitchFamily="34" charset="0"/>
              </a:rPr>
              <a:t>une relation de confiance avec le client et les autres acteurs du chantier.</a:t>
            </a:r>
          </a:p>
          <a:p>
            <a:pPr marL="717550" indent="-358775">
              <a:lnSpc>
                <a:spcPct val="150000"/>
              </a:lnSpc>
              <a:spcBef>
                <a:spcPts val="0"/>
              </a:spcBef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00" y="1697198"/>
            <a:ext cx="1993687" cy="191746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9" y="1968501"/>
            <a:ext cx="1640233" cy="13954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199" y="3885963"/>
            <a:ext cx="3352799" cy="26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sp>
        <p:nvSpPr>
          <p:cNvPr id="9" name="Sous-titre 6"/>
          <p:cNvSpPr>
            <a:spLocks noGrp="1"/>
          </p:cNvSpPr>
          <p:nvPr>
            <p:ph type="subTitle" idx="1"/>
          </p:nvPr>
        </p:nvSpPr>
        <p:spPr>
          <a:xfrm>
            <a:off x="570433" y="437536"/>
            <a:ext cx="5781229" cy="39739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Traitement du nuage de points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8438" r="13980" b="6945"/>
          <a:stretch/>
        </p:blipFill>
        <p:spPr>
          <a:xfrm>
            <a:off x="148223" y="2029659"/>
            <a:ext cx="2242701" cy="24271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88" y="1109663"/>
            <a:ext cx="2093724" cy="20154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2"/>
          <a:stretch/>
        </p:blipFill>
        <p:spPr>
          <a:xfrm rot="5400000">
            <a:off x="2404659" y="1489080"/>
            <a:ext cx="3113306" cy="20408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313" r="2123" b="-1"/>
          <a:stretch/>
        </p:blipFill>
        <p:spPr>
          <a:xfrm rot="5400000">
            <a:off x="4973238" y="4063024"/>
            <a:ext cx="3216912" cy="20999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t="4756" r="7783" b="16168"/>
          <a:stretch/>
        </p:blipFill>
        <p:spPr>
          <a:xfrm>
            <a:off x="1830242" y="3851863"/>
            <a:ext cx="2589376" cy="23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/>
          <p:nvPr/>
        </p:nvPicPr>
        <p:blipFill rotWithShape="1">
          <a:blip r:embed="rId2"/>
          <a:srcRect l="9861"/>
          <a:stretch/>
        </p:blipFill>
        <p:spPr>
          <a:xfrm>
            <a:off x="166644" y="1247687"/>
            <a:ext cx="7261789" cy="4973652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www.renocoop.com	</a:t>
            </a:r>
            <a:endParaRPr lang="en-US" dirty="0"/>
          </a:p>
        </p:txBody>
      </p:sp>
      <p:sp>
        <p:nvSpPr>
          <p:cNvPr id="9" name="Sous-titre 6"/>
          <p:cNvSpPr>
            <a:spLocks noGrp="1"/>
          </p:cNvSpPr>
          <p:nvPr>
            <p:ph type="subTitle" idx="1"/>
          </p:nvPr>
        </p:nvSpPr>
        <p:spPr>
          <a:xfrm>
            <a:off x="570433" y="437536"/>
            <a:ext cx="5781229" cy="397393"/>
          </a:xfrm>
          <a:solidFill>
            <a:schemeClr val="bg1"/>
          </a:solidFill>
          <a:ln>
            <a:solidFill>
              <a:srgbClr val="7030A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Interopérabilité avec les outils de conception et calcul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715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674</Words>
  <Application>Microsoft Office PowerPoint</Application>
  <PresentationFormat>Affichage à l'écran (4:3)</PresentationFormat>
  <Paragraphs>133</Paragraphs>
  <Slides>25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Transition Numérique Education Nationale  25 nov 2016 </vt:lpstr>
      <vt:lpstr>Présentation PowerPoint</vt:lpstr>
      <vt:lpstr>Présentation PowerPoint</vt:lpstr>
      <vt:lpstr>Le service  “Accompagner particuliers &amp; copropriétés”</vt:lpstr>
      <vt:lpstr>Ce que veut le client ?</vt:lpstr>
      <vt:lpstr>Présentation PowerPoint</vt:lpstr>
      <vt:lpstr>Les services RENOCOOP PRO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L’association RENOCOOP</vt:lpstr>
      <vt:lpstr>Chantiers tests assurés par CODEM en Cours      (plus de 10 projets)</vt:lpstr>
      <vt:lpstr>R&amp;D en cours</vt:lpstr>
      <vt:lpstr>   Enjeux  &amp;  Conclusion</vt:lpstr>
      <vt:lpstr>ACCORDS Education Nationale/Saint-Gobain</vt:lpstr>
      <vt:lpstr>Maison Multiconfort Saint-Gobain</vt:lpstr>
    </vt:vector>
  </TitlesOfParts>
  <Company>SAINT-GOBAIN 1.8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Manceau, Maurice</dc:creator>
  <cp:lastModifiedBy>Manceau, Maurice</cp:lastModifiedBy>
  <cp:revision>9</cp:revision>
  <dcterms:created xsi:type="dcterms:W3CDTF">2016-11-25T06:09:57Z</dcterms:created>
  <dcterms:modified xsi:type="dcterms:W3CDTF">2016-11-25T07:35:59Z</dcterms:modified>
</cp:coreProperties>
</file>