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88163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483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363" cy="501497"/>
          </a:xfrm>
          <a:prstGeom prst="rect">
            <a:avLst/>
          </a:prstGeom>
        </p:spPr>
        <p:txBody>
          <a:bodyPr vert="horz" lIns="93187" tIns="46593" rIns="93187" bIns="465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1159" y="0"/>
            <a:ext cx="2985362" cy="501497"/>
          </a:xfrm>
          <a:prstGeom prst="rect">
            <a:avLst/>
          </a:prstGeom>
        </p:spPr>
        <p:txBody>
          <a:bodyPr vert="horz" lIns="93187" tIns="46593" rIns="93187" bIns="46593" rtlCol="0"/>
          <a:lstStyle>
            <a:lvl1pPr algn="r">
              <a:defRPr sz="1200"/>
            </a:lvl1pPr>
          </a:lstStyle>
          <a:p>
            <a:fld id="{3ABBEB29-92CF-44DB-885F-7483C36E78AB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515615"/>
            <a:ext cx="2985363" cy="501496"/>
          </a:xfrm>
          <a:prstGeom prst="rect">
            <a:avLst/>
          </a:prstGeom>
        </p:spPr>
        <p:txBody>
          <a:bodyPr vert="horz" lIns="93187" tIns="46593" rIns="93187" bIns="465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1159" y="9515615"/>
            <a:ext cx="2985362" cy="501496"/>
          </a:xfrm>
          <a:prstGeom prst="rect">
            <a:avLst/>
          </a:prstGeom>
        </p:spPr>
        <p:txBody>
          <a:bodyPr vert="horz" lIns="93187" tIns="46593" rIns="93187" bIns="46593" rtlCol="0" anchor="b"/>
          <a:lstStyle>
            <a:lvl1pPr algn="r">
              <a:defRPr sz="1200"/>
            </a:lvl1pPr>
          </a:lstStyle>
          <a:p>
            <a:fld id="{690B4E28-5F98-429C-A6F1-4455C50B3FA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085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0" cy="500936"/>
          </a:xfrm>
          <a:prstGeom prst="rect">
            <a:avLst/>
          </a:prstGeom>
        </p:spPr>
        <p:txBody>
          <a:bodyPr vert="horz" lIns="93187" tIns="46593" rIns="93187" bIns="465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0936"/>
          </a:xfrm>
          <a:prstGeom prst="rect">
            <a:avLst/>
          </a:prstGeom>
        </p:spPr>
        <p:txBody>
          <a:bodyPr vert="horz" lIns="93187" tIns="46593" rIns="93187" bIns="46593" rtlCol="0"/>
          <a:lstStyle>
            <a:lvl1pPr algn="r">
              <a:defRPr sz="1200"/>
            </a:lvl1pPr>
          </a:lstStyle>
          <a:p>
            <a:fld id="{ACEE87D8-4279-421C-B837-2E1C2D8637BE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87" tIns="46593" rIns="93187" bIns="4659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3187" tIns="46593" rIns="93187" bIns="4659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0" cy="500936"/>
          </a:xfrm>
          <a:prstGeom prst="rect">
            <a:avLst/>
          </a:prstGeom>
        </p:spPr>
        <p:txBody>
          <a:bodyPr vert="horz" lIns="93187" tIns="46593" rIns="93187" bIns="465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9" y="9516038"/>
            <a:ext cx="2984870" cy="500936"/>
          </a:xfrm>
          <a:prstGeom prst="rect">
            <a:avLst/>
          </a:prstGeom>
        </p:spPr>
        <p:txBody>
          <a:bodyPr vert="horz" lIns="93187" tIns="46593" rIns="93187" bIns="46593" rtlCol="0" anchor="b"/>
          <a:lstStyle>
            <a:lvl1pPr algn="r">
              <a:defRPr sz="1200"/>
            </a:lvl1pPr>
          </a:lstStyle>
          <a:p>
            <a:fld id="{4785A20C-0B97-4EF8-B5D8-4E349378BD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102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F4FFF-E437-4B04-B897-2657CBD32D93}" type="datetimeFigureOut">
              <a:rPr lang="fr-FR" smtClean="0"/>
              <a:pPr/>
              <a:t>24/11/2016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C1953-1098-4ED7-87D5-4C4A7E3DCD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416824" cy="2304256"/>
          </a:xfrm>
          <a:ln w="1905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4000" b="1" i="1" dirty="0">
                <a:solidFill>
                  <a:sysClr val="windowText" lastClr="000000"/>
                </a:solidFill>
              </a:rPr>
              <a:t>Présentation du projet « BIM’FORM »</a:t>
            </a:r>
            <a:br>
              <a:rPr lang="fr-FR" sz="4000" b="1" i="1" dirty="0">
                <a:solidFill>
                  <a:sysClr val="windowText" lastClr="000000"/>
                </a:solidFill>
              </a:rPr>
            </a:br>
            <a:r>
              <a:rPr lang="fr-FR" sz="4000" i="1" dirty="0">
                <a:solidFill>
                  <a:sysClr val="windowText" lastClr="000000"/>
                </a:solidFill>
              </a:rPr>
              <a:t/>
            </a:r>
            <a:br>
              <a:rPr lang="fr-FR" sz="4000" i="1" dirty="0">
                <a:solidFill>
                  <a:sysClr val="windowText" lastClr="000000"/>
                </a:solidFill>
              </a:rPr>
            </a:br>
            <a:r>
              <a:rPr lang="fr-FR" sz="4000" i="1" dirty="0">
                <a:solidFill>
                  <a:sysClr val="windowText" lastClr="000000"/>
                </a:solidFill>
              </a:rPr>
              <a:t>proposé par le GIP FTLV </a:t>
            </a:r>
            <a:br>
              <a:rPr lang="fr-FR" sz="4000" i="1" dirty="0">
                <a:solidFill>
                  <a:sysClr val="windowText" lastClr="000000"/>
                </a:solidFill>
              </a:rPr>
            </a:br>
            <a:r>
              <a:rPr lang="fr-FR" sz="4000" i="1" dirty="0">
                <a:solidFill>
                  <a:sysClr val="windowText" lastClr="000000"/>
                </a:solidFill>
              </a:rPr>
              <a:t>de l’Académie de Nancy Metz</a:t>
            </a:r>
            <a:endParaRPr lang="fr-FR" sz="2400" b="1" dirty="0">
              <a:solidFill>
                <a:sysClr val="windowText" lastClr="000000"/>
              </a:solidFill>
            </a:endParaRPr>
          </a:p>
        </p:txBody>
      </p:sp>
      <p:pic>
        <p:nvPicPr>
          <p:cNvPr id="10" name="Image 9" descr="AQC-PACTE-Logo+Texte20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6552728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 descr="Description : C:\Users\slaruelle.DOMDAFCO\AppData\Local\Temp\logo-academique-greta-2014---gip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230425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 descr="C:\Users\Utilisateur\Downloads\image001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5661248"/>
            <a:ext cx="1584176" cy="744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http://www.alsacechampagneardennelorraine.eu/wp-content/uploads/2016/09/logo-ge-340-pub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17232"/>
            <a:ext cx="1872208" cy="1051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l_fi" descr="Afficher l'image d'origin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912" y="5589240"/>
            <a:ext cx="1944216" cy="97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logo_gip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88640"/>
            <a:ext cx="2232248" cy="9361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480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i="1" dirty="0">
                <a:solidFill>
                  <a:srgbClr val="0070C0"/>
                </a:solidFill>
              </a:rPr>
              <a:t/>
            </a:r>
            <a:br>
              <a:rPr lang="fr-FR" sz="3200" b="1" i="1" dirty="0">
                <a:solidFill>
                  <a:srgbClr val="0070C0"/>
                </a:solidFill>
              </a:rPr>
            </a:br>
            <a:r>
              <a:rPr lang="fr-FR" sz="3200" b="1" i="1" dirty="0">
                <a:solidFill>
                  <a:srgbClr val="0070C0"/>
                </a:solidFill>
              </a:rPr>
              <a:t>« BIM’FORM» : les 3 axes du projet</a:t>
            </a:r>
            <a:br>
              <a:rPr lang="fr-FR" sz="3200" b="1" i="1" dirty="0">
                <a:solidFill>
                  <a:srgbClr val="0070C0"/>
                </a:solidFill>
              </a:rPr>
            </a:br>
            <a:endParaRPr lang="fr-FR" sz="3200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marL="90488" indent="0">
              <a:buNone/>
            </a:pPr>
            <a:r>
              <a:rPr lang="fr-FR" b="1" dirty="0">
                <a:solidFill>
                  <a:srgbClr val="0099CC"/>
                </a:solidFill>
              </a:rPr>
              <a:t>1. Formation de 150 enseignants/formateurs de l’Académie de Nancy Metz</a:t>
            </a:r>
            <a:r>
              <a:rPr lang="fr-FR" dirty="0">
                <a:solidFill>
                  <a:srgbClr val="0099CC"/>
                </a:solidFill>
              </a:rPr>
              <a:t> (5 ans)</a:t>
            </a:r>
          </a:p>
          <a:p>
            <a:pPr marL="90488" indent="0">
              <a:buNone/>
            </a:pPr>
            <a:r>
              <a:rPr lang="fr-FR" sz="2800" b="1" dirty="0"/>
              <a:t>10 Formateurs de Formateurs </a:t>
            </a:r>
            <a:r>
              <a:rPr lang="fr-FR" sz="2800" dirty="0"/>
              <a:t>(parcours 15 jours: 10 j Revit Structure/Architecture/MEP, 2j </a:t>
            </a:r>
            <a:r>
              <a:rPr lang="fr-FR" sz="2800" dirty="0" err="1"/>
              <a:t>Archiwizard</a:t>
            </a:r>
            <a:r>
              <a:rPr lang="fr-FR" sz="2800" dirty="0"/>
              <a:t>, 3 j ATTIC+) puis 150 Formateurs (5j par groupes de 15)</a:t>
            </a:r>
          </a:p>
          <a:p>
            <a:pPr marL="90488" indent="0">
              <a:buNone/>
            </a:pPr>
            <a:endParaRPr lang="fr-FR" sz="900" dirty="0"/>
          </a:p>
          <a:p>
            <a:pPr marL="90488" indent="0">
              <a:buNone/>
            </a:pPr>
            <a:r>
              <a:rPr lang="fr-FR" b="1" dirty="0">
                <a:solidFill>
                  <a:srgbClr val="0099CC"/>
                </a:solidFill>
              </a:rPr>
              <a:t>2. Investissement matériel complémentaire à l’existant: </a:t>
            </a:r>
            <a:r>
              <a:rPr lang="fr-FR" sz="2800" b="1" dirty="0"/>
              <a:t>2 plateaux techniques en EPLE</a:t>
            </a:r>
          </a:p>
          <a:p>
            <a:pPr marL="90488" indent="0">
              <a:buNone/>
            </a:pPr>
            <a:r>
              <a:rPr lang="fr-FR" sz="2800" dirty="0"/>
              <a:t>(Lycée Eiffel à Talange 57 et Héré à Laxou 54): scanner 3D, postes informatiques et écrans, logiciels </a:t>
            </a:r>
            <a:r>
              <a:rPr lang="fr-FR" sz="2800" dirty="0" err="1"/>
              <a:t>Archiwizard</a:t>
            </a:r>
            <a:endParaRPr lang="fr-FR" sz="2800" dirty="0"/>
          </a:p>
          <a:p>
            <a:pPr marL="90488" indent="0">
              <a:buNone/>
            </a:pPr>
            <a:endParaRPr lang="fr-FR" sz="900" dirty="0"/>
          </a:p>
          <a:p>
            <a:pPr marL="90488" indent="0">
              <a:buNone/>
            </a:pPr>
            <a:r>
              <a:rPr lang="fr-FR" b="1" dirty="0">
                <a:solidFill>
                  <a:srgbClr val="0099CC"/>
                </a:solidFill>
              </a:rPr>
              <a:t>3. Ingénierie pédagogique: offre modulaire de formation + MOOC dédié BIM</a:t>
            </a:r>
          </a:p>
          <a:p>
            <a:pPr marL="90488" indent="0">
              <a:buNone/>
            </a:pPr>
            <a:r>
              <a:rPr lang="fr-FR" sz="2800" b="1" dirty="0"/>
              <a:t>10 enseignants </a:t>
            </a:r>
            <a:r>
              <a:rPr lang="fr-FR" sz="2800" dirty="0"/>
              <a:t>(400H ingénierie)</a:t>
            </a:r>
          </a:p>
          <a:p>
            <a:pPr marL="90488" indent="0">
              <a:buNone/>
            </a:pPr>
            <a:r>
              <a:rPr lang="fr-FR" sz="2800" b="1" dirty="0"/>
              <a:t>CAPEB, FFB, CYBER FLUIDES</a:t>
            </a:r>
          </a:p>
          <a:p>
            <a:pPr marL="90488" indent="0" algn="ctr">
              <a:buNone/>
            </a:pPr>
            <a:r>
              <a:rPr lang="fr-FR" sz="3300" b="1" u="sng" dirty="0">
                <a:solidFill>
                  <a:srgbClr val="0070C0"/>
                </a:solidFill>
                <a:sym typeface="Wingdings"/>
              </a:rPr>
              <a:t></a:t>
            </a:r>
            <a:r>
              <a:rPr lang="fr-FR" sz="3300" b="1" u="sng" dirty="0">
                <a:solidFill>
                  <a:srgbClr val="0070C0"/>
                </a:solidFill>
              </a:rPr>
              <a:t>BUDGET</a:t>
            </a:r>
            <a:r>
              <a:rPr lang="fr-FR" sz="3300" b="1" dirty="0">
                <a:solidFill>
                  <a:srgbClr val="0070C0"/>
                </a:solidFill>
              </a:rPr>
              <a:t>: 190 726€, dont 53% PACTE</a:t>
            </a:r>
            <a:endParaRPr lang="fr-FR" sz="31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i="1" dirty="0">
                <a:solidFill>
                  <a:srgbClr val="0070C0"/>
                </a:solidFill>
              </a:rPr>
              <a:t/>
            </a:r>
            <a:br>
              <a:rPr lang="fr-FR" sz="3200" b="1" i="1" dirty="0">
                <a:solidFill>
                  <a:srgbClr val="0070C0"/>
                </a:solidFill>
              </a:rPr>
            </a:br>
            <a:r>
              <a:rPr lang="fr-FR" sz="3200" b="1" i="1" dirty="0">
                <a:solidFill>
                  <a:srgbClr val="C00000"/>
                </a:solidFill>
              </a:rPr>
              <a:t>« BIM’FORM» : les grands partenaires</a:t>
            </a:r>
            <a:br>
              <a:rPr lang="fr-FR" sz="3200" b="1" i="1" dirty="0">
                <a:solidFill>
                  <a:srgbClr val="C00000"/>
                </a:solidFill>
              </a:rPr>
            </a:br>
            <a:endParaRPr lang="fr-FR" sz="3200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Le Rectorat de l’Académie de Nancy Metz: </a:t>
            </a:r>
            <a:r>
              <a:rPr lang="fr-FR" dirty="0"/>
              <a:t>expertise et ingénierie de projet du corps d’inspection, organisation, prise en charge frais de déplacement et repas des enseignants</a:t>
            </a:r>
          </a:p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2 EPLE spécialisés: </a:t>
            </a:r>
            <a:r>
              <a:rPr lang="fr-FR" dirty="0"/>
              <a:t>Lycée Eiffel de Talange (57) et Lycée Héré de Laxou (54): accueil des formations, établissements d’origine des formateurs de formateurs, équipements</a:t>
            </a:r>
          </a:p>
          <a:p>
            <a:pPr marL="90488" indent="0"/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b="1" dirty="0">
                <a:solidFill>
                  <a:srgbClr val="C00000"/>
                </a:solidFill>
              </a:rPr>
              <a:t>Les EPLE d’origine des 150 enseignants à former</a:t>
            </a:r>
          </a:p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La Région Grand Est: </a:t>
            </a:r>
            <a:r>
              <a:rPr lang="fr-FR" dirty="0"/>
              <a:t>dotation Lycée Eiffel</a:t>
            </a:r>
          </a:p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Le Réseau des Greta de Lorraine</a:t>
            </a:r>
            <a:r>
              <a:rPr lang="fr-FR" dirty="0"/>
              <a:t>: le GIP FTLV, le Greta Lorraine Nord et le Greta Lorraine Centre</a:t>
            </a:r>
          </a:p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La Société Cyber Fluides de Strasbourg: </a:t>
            </a:r>
            <a:r>
              <a:rPr lang="fr-FR" dirty="0"/>
              <a:t>expertise pour l’ingénierie de formation</a:t>
            </a:r>
          </a:p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La FFB Grand Est: </a:t>
            </a:r>
            <a:r>
              <a:rPr lang="fr-FR" dirty="0"/>
              <a:t>soutien et expertise</a:t>
            </a:r>
          </a:p>
          <a:p>
            <a:pPr marL="90488" indent="0"/>
            <a:r>
              <a:rPr lang="fr-FR" b="1" dirty="0">
                <a:solidFill>
                  <a:srgbClr val="C00000"/>
                </a:solidFill>
              </a:rPr>
              <a:t> OF externes spécialisés BIM: </a:t>
            </a:r>
            <a:r>
              <a:rPr lang="fr-FR" dirty="0"/>
              <a:t>formation de nos formateurs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416824" cy="2736304"/>
          </a:xfrm>
          <a:ln w="1905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4000" b="1" i="1" dirty="0">
                <a:solidFill>
                  <a:schemeClr val="accent6">
                    <a:lumMod val="50000"/>
                  </a:schemeClr>
                </a:solidFill>
              </a:rPr>
              <a:t>Présentation des formations BIM</a:t>
            </a:r>
            <a:br>
              <a:rPr lang="fr-FR" sz="4000" b="1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FR" sz="3100" b="1" i="1" dirty="0">
                <a:solidFill>
                  <a:srgbClr val="7030A0"/>
                </a:solidFill>
              </a:rPr>
              <a:t>Architectes, Géomètres, </a:t>
            </a:r>
            <a:br>
              <a:rPr lang="fr-FR" sz="3100" b="1" i="1" dirty="0">
                <a:solidFill>
                  <a:srgbClr val="7030A0"/>
                </a:solidFill>
              </a:rPr>
            </a:br>
            <a:r>
              <a:rPr lang="fr-FR" sz="3100" b="1" i="1" dirty="0">
                <a:solidFill>
                  <a:srgbClr val="7030A0"/>
                </a:solidFill>
              </a:rPr>
              <a:t>Economistes de la construction</a:t>
            </a:r>
            <a:r>
              <a:rPr lang="fr-FR" sz="4000" i="1" dirty="0">
                <a:solidFill>
                  <a:sysClr val="windowText" lastClr="000000"/>
                </a:solidFill>
              </a:rPr>
              <a:t/>
            </a:r>
            <a:br>
              <a:rPr lang="fr-FR" sz="4000" i="1" dirty="0">
                <a:solidFill>
                  <a:sysClr val="windowText" lastClr="000000"/>
                </a:solidFill>
              </a:rPr>
            </a:br>
            <a:r>
              <a:rPr lang="fr-FR" sz="3100" i="1" dirty="0">
                <a:solidFill>
                  <a:sysClr val="windowText" lastClr="000000"/>
                </a:solidFill>
              </a:rPr>
              <a:t>portées par le GIP FTLV de l’Académie </a:t>
            </a:r>
            <a:br>
              <a:rPr lang="fr-FR" sz="3100" i="1" dirty="0">
                <a:solidFill>
                  <a:sysClr val="windowText" lastClr="000000"/>
                </a:solidFill>
              </a:rPr>
            </a:br>
            <a:r>
              <a:rPr lang="fr-FR" sz="3100" i="1" dirty="0">
                <a:solidFill>
                  <a:sysClr val="windowText" lastClr="000000"/>
                </a:solidFill>
              </a:rPr>
              <a:t>de Nancy Metz pour les Réseaux des Greta </a:t>
            </a:r>
            <a:br>
              <a:rPr lang="fr-FR" sz="3100" i="1" dirty="0">
                <a:solidFill>
                  <a:sysClr val="windowText" lastClr="000000"/>
                </a:solidFill>
              </a:rPr>
            </a:br>
            <a:r>
              <a:rPr lang="fr-FR" sz="3100" i="1" dirty="0">
                <a:solidFill>
                  <a:sysClr val="windowText" lastClr="000000"/>
                </a:solidFill>
              </a:rPr>
              <a:t>des 3 académies Grand Est</a:t>
            </a:r>
            <a:endParaRPr lang="fr-FR" sz="3100" b="1" dirty="0">
              <a:solidFill>
                <a:sysClr val="windowText" lastClr="000000"/>
              </a:solidFill>
            </a:endParaRPr>
          </a:p>
        </p:txBody>
      </p:sp>
      <p:pic>
        <p:nvPicPr>
          <p:cNvPr id="5" name="Image 4" descr="logo_gi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2232248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 descr="Description : C:\Users\slaruelle.DOMDAFCO\AppData\Local\Temp\logo-academique-greta-2014---gip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89240"/>
            <a:ext cx="2160240" cy="96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 descr="C:\Users\Utilisateur\Downloads\image001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5733256"/>
            <a:ext cx="1329027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ACTALIANS_LOGO-nouvelle_BASELINE_CMJ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0"/>
            <a:ext cx="2689200" cy="2030263"/>
          </a:xfrm>
          <a:prstGeom prst="rect">
            <a:avLst/>
          </a:prstGeom>
          <a:noFill/>
        </p:spPr>
      </p:pic>
      <p:pic>
        <p:nvPicPr>
          <p:cNvPr id="9" name="Image 8" descr="C:\Users\Utilisateur\Downloads\logo GIP FC rouge - Réseau des GRETA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5589240"/>
            <a:ext cx="223224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 1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661248"/>
            <a:ext cx="1872208" cy="9150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480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i="1" dirty="0">
                <a:solidFill>
                  <a:srgbClr val="0070C0"/>
                </a:solidFill>
              </a:rPr>
              <a:t/>
            </a:r>
            <a:br>
              <a:rPr lang="fr-FR" sz="3200" b="1" i="1" dirty="0">
                <a:solidFill>
                  <a:srgbClr val="0070C0"/>
                </a:solidFill>
              </a:rPr>
            </a:br>
            <a:r>
              <a:rPr lang="fr-FR" sz="3200" b="1" i="1" dirty="0">
                <a:solidFill>
                  <a:srgbClr val="7030A0"/>
                </a:solidFill>
              </a:rPr>
              <a:t>Formations BIM pour ACTALIANS – Grand Est</a:t>
            </a:r>
            <a:br>
              <a:rPr lang="fr-FR" sz="3200" b="1" i="1" dirty="0">
                <a:solidFill>
                  <a:srgbClr val="7030A0"/>
                </a:solidFill>
              </a:rPr>
            </a:br>
            <a:endParaRPr lang="fr-FR" sz="3200" b="1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57400"/>
            <a:ext cx="8229600" cy="5400600"/>
          </a:xfrm>
        </p:spPr>
        <p:txBody>
          <a:bodyPr>
            <a:normAutofit/>
          </a:bodyPr>
          <a:lstStyle/>
          <a:p>
            <a:pPr marL="90488" indent="0">
              <a:spcBef>
                <a:spcPts val="0"/>
              </a:spcBef>
              <a:buFont typeface="Wingdings" pitchFamily="2" charset="2"/>
              <a:buChar char="q"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14 formateurs: </a:t>
            </a:r>
            <a:r>
              <a:rPr lang="fr-FR" sz="2800" dirty="0"/>
              <a:t>enseignants et professionnels externes</a:t>
            </a:r>
          </a:p>
          <a:p>
            <a:pPr marL="90488" indent="0">
              <a:spcBef>
                <a:spcPts val="0"/>
              </a:spcBef>
              <a:buNone/>
            </a:pPr>
            <a:endParaRPr lang="fr-FR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90488" indent="0">
              <a:spcBef>
                <a:spcPts val="0"/>
              </a:spcBef>
              <a:buFont typeface="Wingdings" pitchFamily="2" charset="2"/>
              <a:buChar char="q"/>
            </a:pPr>
            <a:r>
              <a:rPr lang="fr-FR" sz="3100" b="1" dirty="0">
                <a:solidFill>
                  <a:schemeClr val="accent6">
                    <a:lumMod val="75000"/>
                  </a:schemeClr>
                </a:solidFill>
              </a:rPr>
              <a:t> 5 lycées, sites de formation, </a:t>
            </a:r>
            <a:r>
              <a:rPr lang="fr-FR" sz="3100" b="1" dirty="0"/>
              <a:t>Région Grand Est </a:t>
            </a:r>
            <a:r>
              <a:rPr lang="fr-FR" sz="2800" dirty="0"/>
              <a:t>(Départements 08, 51, 54, 57, 67)</a:t>
            </a:r>
          </a:p>
          <a:p>
            <a:pPr marL="90488" indent="0">
              <a:spcBef>
                <a:spcPts val="0"/>
              </a:spcBef>
              <a:buNone/>
            </a:pPr>
            <a:endParaRPr lang="fr-FR" sz="2000" dirty="0"/>
          </a:p>
          <a:p>
            <a:pPr marL="90488" indent="0">
              <a:spcBef>
                <a:spcPts val="0"/>
              </a:spcBef>
              <a:buFont typeface="Wingdings" pitchFamily="2" charset="2"/>
              <a:buChar char="q"/>
            </a:pPr>
            <a:r>
              <a:rPr lang="fr-FR" sz="3100" b="1" dirty="0">
                <a:solidFill>
                  <a:schemeClr val="accent6">
                    <a:lumMod val="75000"/>
                  </a:schemeClr>
                </a:solidFill>
              </a:rPr>
              <a:t> 8 modules de formation:</a:t>
            </a:r>
          </a:p>
          <a:p>
            <a:pPr marL="90488" indent="0">
              <a:spcBef>
                <a:spcPts val="0"/>
              </a:spcBef>
              <a:buFontTx/>
              <a:buChar char="-"/>
            </a:pPr>
            <a:r>
              <a:rPr lang="fr-FR" sz="2400" dirty="0"/>
              <a:t> </a:t>
            </a:r>
            <a:r>
              <a:rPr lang="fr-FR" sz="2400" b="1" dirty="0"/>
              <a:t>3 modules « architectes »: </a:t>
            </a:r>
            <a:r>
              <a:rPr lang="fr-FR" sz="2400" dirty="0"/>
              <a:t>initiation 4 jours, perfectionnement  </a:t>
            </a:r>
          </a:p>
          <a:p>
            <a:pPr marL="90488" indent="0">
              <a:spcBef>
                <a:spcPts val="0"/>
              </a:spcBef>
              <a:buNone/>
            </a:pPr>
            <a:r>
              <a:rPr lang="fr-FR" sz="2400" dirty="0"/>
              <a:t>  4 j, travail collaboratif  2 j</a:t>
            </a:r>
          </a:p>
          <a:p>
            <a:pPr marL="90488" indent="0">
              <a:spcBef>
                <a:spcPts val="0"/>
              </a:spcBef>
              <a:buFontTx/>
              <a:buChar char="-"/>
            </a:pPr>
            <a:r>
              <a:rPr lang="fr-FR" sz="2400" dirty="0"/>
              <a:t> </a:t>
            </a:r>
            <a:r>
              <a:rPr lang="fr-FR" sz="2400" b="1" dirty="0"/>
              <a:t>1 module « économistes »: </a:t>
            </a:r>
            <a:r>
              <a:rPr lang="fr-FR" sz="2400" dirty="0"/>
              <a:t>5 j</a:t>
            </a:r>
          </a:p>
          <a:p>
            <a:pPr marL="90488" indent="0">
              <a:spcBef>
                <a:spcPts val="0"/>
              </a:spcBef>
              <a:buFontTx/>
              <a:buChar char="-"/>
            </a:pPr>
            <a:r>
              <a:rPr lang="fr-FR" sz="2400" dirty="0"/>
              <a:t> </a:t>
            </a:r>
            <a:r>
              <a:rPr lang="fr-FR" sz="2400" b="1" dirty="0"/>
              <a:t>2 modules « géomètres »: </a:t>
            </a:r>
            <a:r>
              <a:rPr lang="fr-FR" sz="2400" dirty="0"/>
              <a:t>initiation 4 j, perfectionnement 4j</a:t>
            </a:r>
          </a:p>
          <a:p>
            <a:pPr marL="90488" indent="0">
              <a:spcBef>
                <a:spcPts val="0"/>
              </a:spcBef>
              <a:buFontTx/>
              <a:buChar char="-"/>
            </a:pPr>
            <a:r>
              <a:rPr lang="fr-FR" sz="2400" dirty="0"/>
              <a:t> </a:t>
            </a:r>
            <a:r>
              <a:rPr lang="fr-FR" sz="2400" b="1" dirty="0"/>
              <a:t>1 module « gestion projet BIM »: </a:t>
            </a:r>
            <a:r>
              <a:rPr lang="fr-FR" sz="2400" dirty="0"/>
              <a:t>4 j</a:t>
            </a:r>
          </a:p>
          <a:p>
            <a:pPr marL="90488" indent="0">
              <a:spcBef>
                <a:spcPts val="0"/>
              </a:spcBef>
              <a:buFontTx/>
              <a:buChar char="-"/>
            </a:pPr>
            <a:r>
              <a:rPr lang="fr-FR" sz="2400" dirty="0"/>
              <a:t> </a:t>
            </a:r>
            <a:r>
              <a:rPr lang="fr-FR" sz="2400" b="1" dirty="0"/>
              <a:t>1 module « management du BIM » </a:t>
            </a:r>
            <a:r>
              <a:rPr lang="fr-FR" sz="2400" dirty="0"/>
              <a:t>: 5 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520</TotalTime>
  <Words>299</Words>
  <Application>Microsoft Office PowerPoint</Application>
  <PresentationFormat>Affichage à l'écran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Thème Office</vt:lpstr>
      <vt:lpstr>Présentation du projet « BIM’FORM »  proposé par le GIP FTLV  de l’Académie de Nancy Metz</vt:lpstr>
      <vt:lpstr> « BIM’FORM» : les 3 axes du projet </vt:lpstr>
      <vt:lpstr> « BIM’FORM» : les grands partenaires </vt:lpstr>
      <vt:lpstr>Présentation des formations BIM Architectes, Géomètres,  Economistes de la construction portées par le GIP FTLV de l’Académie  de Nancy Metz pour les Réseaux des Greta  des 3 académies Grand Est</vt:lpstr>
      <vt:lpstr> Formations BIM pour ACTALIANS – Grand Est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du dispositif de formation 2016 Région Grand Est « Transition Energétique – Praxibat Lorraine »  Partenariat GIP FTLV Réseau des Greta de Lorraine / CFA BTP Pont à Mousson et Arches / CFA BTP Montigny les Metz / Pôle d’Avenir d’Ecurey</dc:title>
  <dc:creator>Utilisateur</dc:creator>
  <cp:lastModifiedBy>Cedric Dziubanowski</cp:lastModifiedBy>
  <cp:revision>55</cp:revision>
  <cp:lastPrinted>2016-11-24T19:44:00Z</cp:lastPrinted>
  <dcterms:created xsi:type="dcterms:W3CDTF">2016-10-09T06:26:25Z</dcterms:created>
  <dcterms:modified xsi:type="dcterms:W3CDTF">2016-11-24T20:17:45Z</dcterms:modified>
</cp:coreProperties>
</file>