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2" r:id="rId2"/>
    <p:sldId id="263" r:id="rId3"/>
    <p:sldId id="264" r:id="rId4"/>
    <p:sldId id="265" r:id="rId5"/>
    <p:sldId id="266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357" autoAdjust="0"/>
  </p:normalViewPr>
  <p:slideViewPr>
    <p:cSldViewPr>
      <p:cViewPr>
        <p:scale>
          <a:sx n="70" d="100"/>
          <a:sy n="70" d="100"/>
        </p:scale>
        <p:origin x="-1386" y="6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14A7DA-3DBA-4EA7-9122-ED5B379F6BD6}" type="datetimeFigureOut">
              <a:rPr lang="fr-FR" smtClean="0"/>
              <a:t>24/11/2016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79B0FB-5F61-46A1-A085-04105A8EA5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3293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Le projet 2N2E répondra au 3ème axe de travail du programme PACTE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FA54B-0F2A-4E89-9630-FD808C2E5434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6337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fr-FR" sz="1200" dirty="0" smtClean="0"/>
              <a:t>40 000 logements rénovés entre 2014 et 2020 </a:t>
            </a:r>
            <a:r>
              <a:rPr lang="fr-FR" sz="1200" dirty="0" err="1" smtClean="0"/>
              <a:t>dt</a:t>
            </a:r>
            <a:r>
              <a:rPr lang="fr-FR" sz="1200" dirty="0" smtClean="0"/>
              <a:t> 30 % au niveau BBC</a:t>
            </a:r>
            <a:br>
              <a:rPr lang="fr-FR" sz="1200" dirty="0" smtClean="0"/>
            </a:br>
            <a:r>
              <a:rPr lang="fr-FR" sz="1200" dirty="0" smtClean="0"/>
              <a:t>- 10 000 logements à rénover par an à partir de 2020 dont 30% ayant atteint le niveau BBC</a:t>
            </a:r>
            <a:br>
              <a:rPr lang="fr-FR" sz="1200" dirty="0" smtClean="0"/>
            </a:br>
            <a:r>
              <a:rPr lang="fr-FR" sz="1200" dirty="0" smtClean="0"/>
              <a:t>En Normandie, les logements existants représentent 1 750 000 logements contre 20 000 nouvelles constructions par an, soit environ 1% du parc existant, </a:t>
            </a:r>
            <a:br>
              <a:rPr lang="fr-FR" sz="1200" dirty="0" smtClean="0"/>
            </a:br>
            <a:endParaRPr lang="fr-FR" sz="120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fr-FR" sz="120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fr-FR" sz="1200" dirty="0" smtClean="0"/>
              <a:t>Déclinaison du P.T.N.B. appliquée aux PME / TPE</a:t>
            </a:r>
            <a:br>
              <a:rPr lang="fr-FR" sz="1200" dirty="0" smtClean="0"/>
            </a:br>
            <a:r>
              <a:rPr lang="fr-FR" sz="1200" dirty="0" smtClean="0"/>
              <a:t>	Montée en compétences des acteurs (Corps d’état, formateurs et enseignants, FI et FC)</a:t>
            </a:r>
            <a:br>
              <a:rPr lang="fr-FR" sz="1200" dirty="0" smtClean="0"/>
            </a:br>
            <a:r>
              <a:rPr lang="fr-FR" sz="1200" dirty="0" smtClean="0"/>
              <a:t>	Industrialisation des procédés : BIM</a:t>
            </a:r>
            <a:br>
              <a:rPr lang="fr-FR" sz="1200" dirty="0" smtClean="0"/>
            </a:br>
            <a:endParaRPr lang="fr-FR" sz="1200" b="1" baseline="0" dirty="0" smtClean="0"/>
          </a:p>
          <a:p>
            <a:pPr marL="628650" lvl="1" indent="-171450">
              <a:buFontTx/>
              <a:buChar char="-"/>
            </a:pPr>
            <a:endParaRPr lang="fr-FR" sz="1200" b="1" baseline="0" dirty="0" smtClean="0"/>
          </a:p>
          <a:p>
            <a:pPr marL="628650" lvl="1" indent="-171450">
              <a:buFontTx/>
              <a:buChar char="-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9B0FB-5F61-46A1-A085-04105A8EA5E7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8429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 smtClean="0"/>
              <a:t>ACTION 1 : </a:t>
            </a:r>
            <a:r>
              <a:rPr lang="fr-FR" dirty="0" smtClean="0"/>
              <a:t>Sélection de 4 projets de rénovation BBC</a:t>
            </a:r>
          </a:p>
          <a:p>
            <a:pPr marL="0" indent="0" algn="ctr">
              <a:buNone/>
            </a:pPr>
            <a:r>
              <a:rPr lang="fr-FR" sz="1050" i="1" dirty="0" smtClean="0"/>
              <a:t>SCAN 3D</a:t>
            </a:r>
          </a:p>
          <a:p>
            <a:r>
              <a:rPr lang="fr-FR" b="1" dirty="0" smtClean="0"/>
              <a:t>ACTION 2 : </a:t>
            </a:r>
            <a:r>
              <a:rPr lang="fr-FR" dirty="0" smtClean="0"/>
              <a:t>Identification des ressources techniques existantes et manquantes pour rénover BBC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b="1" dirty="0" smtClean="0"/>
              <a:t>ACTION 3 : </a:t>
            </a:r>
            <a:r>
              <a:rPr lang="fr-FR" dirty="0" smtClean="0"/>
              <a:t>Développement d’actions de formation intégrant : </a:t>
            </a:r>
          </a:p>
          <a:p>
            <a:pPr>
              <a:buFontTx/>
              <a:buChar char="-"/>
            </a:pPr>
            <a:r>
              <a:rPr lang="fr-FR" dirty="0" smtClean="0"/>
              <a:t>La maquette numérique,</a:t>
            </a:r>
          </a:p>
          <a:p>
            <a:pPr>
              <a:buFontTx/>
              <a:buChar char="-"/>
            </a:pPr>
            <a:r>
              <a:rPr lang="fr-FR" dirty="0" smtClean="0"/>
              <a:t>Des tutoriels « transferts aux gestes professionnels » (Plateaux </a:t>
            </a:r>
            <a:r>
              <a:rPr lang="fr-FR" dirty="0" err="1" smtClean="0"/>
              <a:t>Praxibat</a:t>
            </a:r>
            <a:r>
              <a:rPr lang="fr-FR" dirty="0" smtClean="0"/>
              <a:t>)</a:t>
            </a:r>
          </a:p>
          <a:p>
            <a:pPr>
              <a:buFontTx/>
              <a:buChar char="-"/>
            </a:pPr>
            <a:r>
              <a:rPr lang="fr-FR" dirty="0" smtClean="0"/>
              <a:t>Déclinaisons pédagogiques</a:t>
            </a:r>
          </a:p>
          <a:p>
            <a:pPr marL="0" indent="0">
              <a:buNone/>
            </a:pPr>
            <a:endParaRPr lang="fr-FR" dirty="0" smtClean="0"/>
          </a:p>
          <a:p>
            <a:pPr marL="0" indent="361950"/>
            <a:r>
              <a:rPr lang="fr-FR" b="1" dirty="0" smtClean="0"/>
              <a:t>ACTION 4 : </a:t>
            </a:r>
            <a:r>
              <a:rPr lang="fr-FR" dirty="0" smtClean="0"/>
              <a:t>Les outils numériques au service de la rénovation énergétique</a:t>
            </a:r>
          </a:p>
          <a:p>
            <a:pPr marL="361950" indent="0">
              <a:buNone/>
            </a:pPr>
            <a:r>
              <a:rPr lang="fr-FR" i="1" dirty="0" smtClean="0"/>
              <a:t>pour </a:t>
            </a:r>
            <a:r>
              <a:rPr lang="fr-FR" dirty="0" smtClean="0"/>
              <a:t>acquérir une méthodologie quant à l’utilisation de ces outils au service de la rénovation et de l’efficacité énergétique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9B0FB-5F61-46A1-A085-04105A8EA5E7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5200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626D4-EB86-42F3-8F89-466F0663DB42}" type="datetimeFigureOut">
              <a:rPr lang="fr-FR" smtClean="0"/>
              <a:t>24/11/2016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00186-5E9F-495F-8D4C-C78FB3D58B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8873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626D4-EB86-42F3-8F89-466F0663DB42}" type="datetimeFigureOut">
              <a:rPr lang="fr-FR" smtClean="0"/>
              <a:t>24/11/2016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00186-5E9F-495F-8D4C-C78FB3D58B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7605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626D4-EB86-42F3-8F89-466F0663DB42}" type="datetimeFigureOut">
              <a:rPr lang="fr-FR" smtClean="0"/>
              <a:t>24/11/2016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00186-5E9F-495F-8D4C-C78FB3D58B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8528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626D4-EB86-42F3-8F89-466F0663DB42}" type="datetimeFigureOut">
              <a:rPr lang="fr-FR" smtClean="0"/>
              <a:t>24/11/2016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00186-5E9F-495F-8D4C-C78FB3D58B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4827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626D4-EB86-42F3-8F89-466F0663DB42}" type="datetimeFigureOut">
              <a:rPr lang="fr-FR" smtClean="0"/>
              <a:t>24/11/2016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00186-5E9F-495F-8D4C-C78FB3D58B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421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626D4-EB86-42F3-8F89-466F0663DB42}" type="datetimeFigureOut">
              <a:rPr lang="fr-FR" smtClean="0"/>
              <a:t>24/11/2016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00186-5E9F-495F-8D4C-C78FB3D58B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8863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626D4-EB86-42F3-8F89-466F0663DB42}" type="datetimeFigureOut">
              <a:rPr lang="fr-FR" smtClean="0"/>
              <a:t>24/11/2016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00186-5E9F-495F-8D4C-C78FB3D58B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4489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626D4-EB86-42F3-8F89-466F0663DB42}" type="datetimeFigureOut">
              <a:rPr lang="fr-FR" smtClean="0"/>
              <a:t>24/11/2016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00186-5E9F-495F-8D4C-C78FB3D58B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096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626D4-EB86-42F3-8F89-466F0663DB42}" type="datetimeFigureOut">
              <a:rPr lang="fr-FR" smtClean="0"/>
              <a:t>24/11/2016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00186-5E9F-495F-8D4C-C78FB3D58B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028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626D4-EB86-42F3-8F89-466F0663DB42}" type="datetimeFigureOut">
              <a:rPr lang="fr-FR" smtClean="0"/>
              <a:t>24/11/2016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00186-5E9F-495F-8D4C-C78FB3D58B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535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626D4-EB86-42F3-8F89-466F0663DB42}" type="datetimeFigureOut">
              <a:rPr lang="fr-FR" smtClean="0"/>
              <a:t>24/11/2016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00186-5E9F-495F-8D4C-C78FB3D58B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2886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626D4-EB86-42F3-8F89-466F0663DB42}" type="datetimeFigureOut">
              <a:rPr lang="fr-FR" smtClean="0"/>
              <a:t>24/11/2016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00186-5E9F-495F-8D4C-C78FB3D58B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7371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4533790" y="187143"/>
            <a:ext cx="2540678" cy="12394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b="1" dirty="0" smtClean="0">
                <a:solidFill>
                  <a:schemeClr val="accent4">
                    <a:lumMod val="75000"/>
                  </a:schemeClr>
                </a:solidFill>
              </a:rPr>
              <a:t>Didier MAGNIER</a:t>
            </a:r>
          </a:p>
          <a:p>
            <a:r>
              <a:rPr lang="fr-FR" sz="2000" dirty="0" smtClean="0"/>
              <a:t>IEN   E.T.  S.T.I.</a:t>
            </a:r>
          </a:p>
          <a:p>
            <a:r>
              <a:rPr lang="fr-FR" sz="2000" dirty="0" smtClean="0"/>
              <a:t>Académie de Caen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951003" y="306052"/>
            <a:ext cx="2376264" cy="10016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b="1" dirty="0" smtClean="0">
                <a:solidFill>
                  <a:schemeClr val="accent4">
                    <a:lumMod val="75000"/>
                  </a:schemeClr>
                </a:solidFill>
              </a:rPr>
              <a:t>Christine LOISEAUX</a:t>
            </a:r>
          </a:p>
          <a:p>
            <a:r>
              <a:rPr lang="fr-FR" sz="2000" dirty="0" smtClean="0"/>
              <a:t>CFC </a:t>
            </a:r>
          </a:p>
          <a:p>
            <a:r>
              <a:rPr lang="fr-FR" sz="2000" dirty="0" smtClean="0"/>
              <a:t>Académie de Caen</a:t>
            </a:r>
          </a:p>
        </p:txBody>
      </p:sp>
      <p:pic>
        <p:nvPicPr>
          <p:cNvPr id="6" name="Image 5" descr="https://www.ac-caen.fr/mediatheque/ressources_professionnelles/logo/academie_caen.jpg?v2016-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8780"/>
            <a:ext cx="1224136" cy="148169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9686" y="360259"/>
            <a:ext cx="1466277" cy="74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459219" y="1609560"/>
            <a:ext cx="8350750" cy="10156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002060"/>
                </a:solidFill>
              </a:rPr>
              <a:t>Projet   </a:t>
            </a:r>
            <a:r>
              <a:rPr lang="fr-FR" sz="2800" b="1" dirty="0">
                <a:solidFill>
                  <a:srgbClr val="002060"/>
                </a:solidFill>
              </a:rPr>
              <a:t>2N2E</a:t>
            </a:r>
          </a:p>
          <a:p>
            <a:pPr algn="ctr"/>
            <a:r>
              <a:rPr lang="fr-FR" sz="3200" b="1" dirty="0" smtClean="0">
                <a:solidFill>
                  <a:srgbClr val="FF0000"/>
                </a:solidFill>
              </a:rPr>
              <a:t>N</a:t>
            </a:r>
            <a:r>
              <a:rPr lang="fr-FR" sz="3200" b="1" dirty="0" smtClean="0">
                <a:solidFill>
                  <a:srgbClr val="002060"/>
                </a:solidFill>
              </a:rPr>
              <a:t>ormandie</a:t>
            </a:r>
            <a:r>
              <a:rPr lang="fr-FR" sz="3200" b="1" dirty="0" smtClean="0"/>
              <a:t> </a:t>
            </a:r>
            <a:r>
              <a:rPr lang="fr-FR" sz="3200" b="1" dirty="0" smtClean="0">
                <a:solidFill>
                  <a:srgbClr val="FF0000"/>
                </a:solidFill>
              </a:rPr>
              <a:t>N</a:t>
            </a:r>
            <a:r>
              <a:rPr lang="fr-FR" sz="3200" b="1" dirty="0" smtClean="0">
                <a:solidFill>
                  <a:srgbClr val="002060"/>
                </a:solidFill>
              </a:rPr>
              <a:t>umérique</a:t>
            </a:r>
            <a:r>
              <a:rPr lang="fr-FR" sz="3200" b="1" dirty="0" smtClean="0"/>
              <a:t> </a:t>
            </a:r>
            <a:r>
              <a:rPr lang="fr-FR" sz="3200" b="1" dirty="0" smtClean="0">
                <a:solidFill>
                  <a:srgbClr val="FF0000"/>
                </a:solidFill>
              </a:rPr>
              <a:t>E</a:t>
            </a:r>
            <a:r>
              <a:rPr lang="fr-FR" sz="3200" b="1" dirty="0" smtClean="0">
                <a:solidFill>
                  <a:srgbClr val="002060"/>
                </a:solidFill>
              </a:rPr>
              <a:t>fficacité</a:t>
            </a:r>
            <a:r>
              <a:rPr lang="fr-FR" sz="3200" b="1" dirty="0" smtClean="0"/>
              <a:t> </a:t>
            </a:r>
            <a:r>
              <a:rPr lang="fr-FR" sz="3200" b="1" dirty="0" smtClean="0">
                <a:solidFill>
                  <a:srgbClr val="FF0000"/>
                </a:solidFill>
              </a:rPr>
              <a:t>É</a:t>
            </a:r>
            <a:r>
              <a:rPr lang="fr-FR" sz="3200" b="1" dirty="0" smtClean="0">
                <a:solidFill>
                  <a:srgbClr val="002060"/>
                </a:solidFill>
              </a:rPr>
              <a:t>nergétique</a:t>
            </a:r>
            <a:endParaRPr lang="fr-FR" sz="3200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45338" y="2858778"/>
            <a:ext cx="33951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>
                <a:solidFill>
                  <a:srgbClr val="002060"/>
                </a:solidFill>
              </a:rPr>
              <a:t>GIP FCIP </a:t>
            </a:r>
            <a:r>
              <a:rPr lang="nl-NL" b="1" dirty="0">
                <a:solidFill>
                  <a:srgbClr val="002060"/>
                </a:solidFill>
              </a:rPr>
              <a:t>DE </a:t>
            </a:r>
            <a:r>
              <a:rPr lang="nl-NL" b="1" dirty="0" smtClean="0">
                <a:solidFill>
                  <a:srgbClr val="002060"/>
                </a:solidFill>
              </a:rPr>
              <a:t>L’ACADEMIE </a:t>
            </a:r>
            <a:r>
              <a:rPr lang="nl-NL" b="1" dirty="0">
                <a:solidFill>
                  <a:srgbClr val="002060"/>
                </a:solidFill>
              </a:rPr>
              <a:t>DE CAEN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2129" y="5661248"/>
            <a:ext cx="85539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002060"/>
                </a:solidFill>
              </a:rPr>
              <a:t>« Renforcer les relations </a:t>
            </a:r>
            <a:r>
              <a:rPr lang="fr-FR" b="1" dirty="0">
                <a:solidFill>
                  <a:srgbClr val="002060"/>
                </a:solidFill>
              </a:rPr>
              <a:t>avec les territoires autour de la montée en compétences des professionnels </a:t>
            </a:r>
            <a:r>
              <a:rPr lang="fr-FR" b="1" dirty="0" smtClean="0">
                <a:solidFill>
                  <a:srgbClr val="002060"/>
                </a:solidFill>
              </a:rPr>
              <a:t>du Bâtiment</a:t>
            </a:r>
            <a:r>
              <a:rPr lang="fr-FR" b="1" dirty="0">
                <a:solidFill>
                  <a:srgbClr val="002060"/>
                </a:solidFill>
              </a:rPr>
              <a:t>, en lien avec les acteurs </a:t>
            </a:r>
            <a:r>
              <a:rPr lang="fr-FR" b="1" dirty="0" smtClean="0">
                <a:solidFill>
                  <a:srgbClr val="002060"/>
                </a:solidFill>
              </a:rPr>
              <a:t>régionaux »</a:t>
            </a:r>
            <a:endParaRPr lang="fr-FR" b="1" dirty="0">
              <a:solidFill>
                <a:srgbClr val="002060"/>
              </a:solidFill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7" t="34700" r="19037" b="19479"/>
          <a:stretch/>
        </p:blipFill>
        <p:spPr bwMode="auto">
          <a:xfrm>
            <a:off x="1654682" y="3501009"/>
            <a:ext cx="5788811" cy="1981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367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b="1" dirty="0">
                <a:solidFill>
                  <a:srgbClr val="002060"/>
                </a:solidFill>
              </a:rPr>
              <a:t>C</a:t>
            </a:r>
            <a:r>
              <a:rPr lang="fr-FR" sz="3600" b="1" dirty="0" smtClean="0">
                <a:solidFill>
                  <a:srgbClr val="002060"/>
                </a:solidFill>
              </a:rPr>
              <a:t>ontexte </a:t>
            </a:r>
            <a:r>
              <a:rPr lang="fr-FR" sz="3600" b="1" dirty="0">
                <a:solidFill>
                  <a:srgbClr val="002060"/>
                </a:solidFill>
              </a:rPr>
              <a:t>et enjeux spécifiques</a:t>
            </a:r>
            <a:endParaRPr lang="fr-FR" sz="3600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84983"/>
          </a:xfrm>
        </p:spPr>
        <p:txBody>
          <a:bodyPr>
            <a:normAutofit lnSpcReduction="10000"/>
          </a:bodyPr>
          <a:lstStyle/>
          <a:p>
            <a:pPr algn="just"/>
            <a:r>
              <a:rPr lang="fr-FR" sz="2400" dirty="0" smtClean="0">
                <a:solidFill>
                  <a:srgbClr val="002060"/>
                </a:solidFill>
              </a:rPr>
              <a:t>Un enjeu de rénovation énergétique du patrimoine existant sur le territoire normand plus prégnant que le sujet du neuf</a:t>
            </a:r>
          </a:p>
          <a:p>
            <a:pPr algn="just"/>
            <a:r>
              <a:rPr lang="fr-FR" sz="2400" dirty="0" smtClean="0">
                <a:solidFill>
                  <a:srgbClr val="002060"/>
                </a:solidFill>
              </a:rPr>
              <a:t>La politique « Habitat Solidaire Durable » de la région ex Basse-Normandie engagée depuis 2006</a:t>
            </a:r>
          </a:p>
          <a:p>
            <a:pPr algn="just"/>
            <a:r>
              <a:rPr lang="fr-FR" sz="2400" dirty="0" smtClean="0">
                <a:solidFill>
                  <a:srgbClr val="002060"/>
                </a:solidFill>
              </a:rPr>
              <a:t>Une problématique de montée en compétences des professionnels </a:t>
            </a:r>
            <a:r>
              <a:rPr lang="fr-FR" sz="2400" dirty="0">
                <a:solidFill>
                  <a:srgbClr val="002060"/>
                </a:solidFill>
              </a:rPr>
              <a:t>(</a:t>
            </a:r>
            <a:r>
              <a:rPr lang="fr-FR" sz="2400" dirty="0" smtClean="0">
                <a:solidFill>
                  <a:srgbClr val="002060"/>
                </a:solidFill>
              </a:rPr>
              <a:t>rénovation énergétique, travail collaboratif et numérique)</a:t>
            </a:r>
            <a:endParaRPr lang="fr-FR" sz="2400" dirty="0">
              <a:solidFill>
                <a:srgbClr val="002060"/>
              </a:solidFill>
            </a:endParaRPr>
          </a:p>
          <a:p>
            <a:pPr algn="just"/>
            <a:r>
              <a:rPr lang="fr-FR" sz="2400" dirty="0" smtClean="0">
                <a:solidFill>
                  <a:srgbClr val="002060"/>
                </a:solidFill>
              </a:rPr>
              <a:t>Une implication de l’Académie </a:t>
            </a:r>
            <a:r>
              <a:rPr lang="fr-FR" sz="2400" dirty="0">
                <a:solidFill>
                  <a:srgbClr val="002060"/>
                </a:solidFill>
              </a:rPr>
              <a:t>de </a:t>
            </a:r>
            <a:r>
              <a:rPr lang="fr-FR" sz="2400" dirty="0" smtClean="0">
                <a:solidFill>
                  <a:srgbClr val="002060"/>
                </a:solidFill>
              </a:rPr>
              <a:t>Caen sur le BIM</a:t>
            </a:r>
            <a:endParaRPr lang="fr-FR" sz="2400" dirty="0">
              <a:solidFill>
                <a:srgbClr val="002060"/>
              </a:solidFill>
            </a:endParaRPr>
          </a:p>
          <a:p>
            <a:pPr algn="just"/>
            <a:r>
              <a:rPr lang="fr-FR" sz="2400" dirty="0" smtClean="0">
                <a:solidFill>
                  <a:srgbClr val="002060"/>
                </a:solidFill>
              </a:rPr>
              <a:t>Le PTNB appliqué aux PME/TPE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347864" y="5420714"/>
            <a:ext cx="55446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dirty="0">
                <a:solidFill>
                  <a:srgbClr val="006600"/>
                </a:solidFill>
              </a:rPr>
              <a:t>L</a:t>
            </a:r>
            <a:r>
              <a:rPr lang="fr-FR" sz="2800" dirty="0" smtClean="0">
                <a:solidFill>
                  <a:srgbClr val="006600"/>
                </a:solidFill>
              </a:rPr>
              <a:t>es acteurs </a:t>
            </a:r>
            <a:r>
              <a:rPr lang="fr-FR" sz="2800" dirty="0">
                <a:solidFill>
                  <a:srgbClr val="006600"/>
                </a:solidFill>
              </a:rPr>
              <a:t>de la </a:t>
            </a:r>
            <a:r>
              <a:rPr lang="fr-FR" sz="2800" dirty="0" smtClean="0">
                <a:solidFill>
                  <a:srgbClr val="006600"/>
                </a:solidFill>
              </a:rPr>
              <a:t>rénovation, de l’habitat individuel et de la formation</a:t>
            </a:r>
            <a:endParaRPr lang="fr-FR" sz="2800" dirty="0">
              <a:solidFill>
                <a:srgbClr val="006600"/>
              </a:solidFill>
            </a:endParaRPr>
          </a:p>
        </p:txBody>
      </p:sp>
      <p:sp>
        <p:nvSpPr>
          <p:cNvPr id="5" name="Flèche droite 4"/>
          <p:cNvSpPr/>
          <p:nvPr/>
        </p:nvSpPr>
        <p:spPr>
          <a:xfrm>
            <a:off x="2483768" y="5645740"/>
            <a:ext cx="720080" cy="504056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16" y="5205271"/>
            <a:ext cx="1354629" cy="1399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2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 smtClean="0">
                <a:solidFill>
                  <a:srgbClr val="002060"/>
                </a:solidFill>
              </a:rPr>
              <a:t>Un dispositif en 4 actions</a:t>
            </a:r>
            <a:endParaRPr lang="fr-FR" sz="3600" b="1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6073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fr-FR" sz="3400" dirty="0" smtClean="0">
                <a:solidFill>
                  <a:srgbClr val="002060"/>
                </a:solidFill>
              </a:rPr>
              <a:t>Rénovation BBC de 4 maisons individuelles intégrant l’approche numérique</a:t>
            </a:r>
          </a:p>
          <a:p>
            <a:pPr lvl="2" algn="just"/>
            <a:r>
              <a:rPr lang="fr-FR" sz="2300" dirty="0" smtClean="0">
                <a:solidFill>
                  <a:srgbClr val="002060"/>
                </a:solidFill>
              </a:rPr>
              <a:t>Scan 3D</a:t>
            </a:r>
          </a:p>
          <a:p>
            <a:pPr lvl="2" algn="just"/>
            <a:r>
              <a:rPr lang="fr-FR" sz="2300" dirty="0" smtClean="0">
                <a:solidFill>
                  <a:srgbClr val="002060"/>
                </a:solidFill>
              </a:rPr>
              <a:t>Chantiers réels supports à l’expérimentation</a:t>
            </a:r>
          </a:p>
          <a:p>
            <a:pPr algn="just"/>
            <a:r>
              <a:rPr lang="fr-FR" sz="3400" dirty="0" smtClean="0">
                <a:solidFill>
                  <a:srgbClr val="002060"/>
                </a:solidFill>
              </a:rPr>
              <a:t>Thésaurus des bonnes pratiques de rénovation</a:t>
            </a:r>
          </a:p>
          <a:p>
            <a:pPr lvl="2" algn="just"/>
            <a:r>
              <a:rPr lang="fr-FR" sz="2300" dirty="0" smtClean="0">
                <a:solidFill>
                  <a:srgbClr val="002060"/>
                </a:solidFill>
              </a:rPr>
              <a:t>Mise à disposition des ressources techniques existantes </a:t>
            </a:r>
            <a:r>
              <a:rPr lang="fr-FR" sz="2300" i="1" dirty="0" smtClean="0">
                <a:solidFill>
                  <a:srgbClr val="002060"/>
                </a:solidFill>
              </a:rPr>
              <a:t>via</a:t>
            </a:r>
            <a:r>
              <a:rPr lang="fr-FR" sz="2300" dirty="0" smtClean="0">
                <a:solidFill>
                  <a:srgbClr val="002060"/>
                </a:solidFill>
              </a:rPr>
              <a:t> une application mobile</a:t>
            </a:r>
          </a:p>
          <a:p>
            <a:pPr algn="just"/>
            <a:r>
              <a:rPr lang="fr-FR" sz="3100" dirty="0" smtClean="0">
                <a:solidFill>
                  <a:srgbClr val="002060"/>
                </a:solidFill>
              </a:rPr>
              <a:t>Développement d’actions de formation aux gestes techniques en intégrant l’approche numérique</a:t>
            </a:r>
          </a:p>
          <a:p>
            <a:pPr lvl="2" algn="just"/>
            <a:r>
              <a:rPr lang="fr-FR" sz="2300" dirty="0">
                <a:solidFill>
                  <a:srgbClr val="002060"/>
                </a:solidFill>
              </a:rPr>
              <a:t>M</a:t>
            </a:r>
            <a:r>
              <a:rPr lang="fr-FR" sz="2300" dirty="0" smtClean="0">
                <a:solidFill>
                  <a:srgbClr val="002060"/>
                </a:solidFill>
              </a:rPr>
              <a:t>aquettes numériques</a:t>
            </a:r>
          </a:p>
          <a:p>
            <a:pPr lvl="2" algn="just"/>
            <a:r>
              <a:rPr lang="fr-FR" sz="2300" dirty="0" smtClean="0">
                <a:solidFill>
                  <a:srgbClr val="002060"/>
                </a:solidFill>
              </a:rPr>
              <a:t>Tutoriels vidéo pour l’acquisition de gestes techniques</a:t>
            </a:r>
          </a:p>
          <a:p>
            <a:pPr lvl="2" algn="just"/>
            <a:r>
              <a:rPr lang="fr-FR" sz="2300" dirty="0" smtClean="0">
                <a:solidFill>
                  <a:srgbClr val="002060"/>
                </a:solidFill>
              </a:rPr>
              <a:t>Formation des formateurs sur l’usage d’un environnement numérique de travail et des outils associés</a:t>
            </a:r>
          </a:p>
          <a:p>
            <a:pPr algn="just"/>
            <a:r>
              <a:rPr lang="fr-FR" sz="3100" dirty="0" smtClean="0">
                <a:solidFill>
                  <a:srgbClr val="002060"/>
                </a:solidFill>
              </a:rPr>
              <a:t>MOOC</a:t>
            </a:r>
          </a:p>
          <a:p>
            <a:pPr lvl="2" algn="just"/>
            <a:r>
              <a:rPr lang="fr-FR" sz="2300" dirty="0" smtClean="0">
                <a:solidFill>
                  <a:srgbClr val="002060"/>
                </a:solidFill>
              </a:rPr>
              <a:t>Les outils </a:t>
            </a:r>
            <a:r>
              <a:rPr lang="fr-FR" sz="2300" dirty="0">
                <a:solidFill>
                  <a:srgbClr val="002060"/>
                </a:solidFill>
              </a:rPr>
              <a:t>numériques au service de la rénovation </a:t>
            </a:r>
            <a:r>
              <a:rPr lang="fr-FR" sz="2300" dirty="0" smtClean="0">
                <a:solidFill>
                  <a:srgbClr val="002060"/>
                </a:solidFill>
              </a:rPr>
              <a:t>énergétique</a:t>
            </a:r>
            <a:endParaRPr lang="fr-FR" sz="2300" dirty="0">
              <a:solidFill>
                <a:srgbClr val="002060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0442" y="5738508"/>
            <a:ext cx="1220380" cy="799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26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 smtClean="0">
                <a:solidFill>
                  <a:srgbClr val="002060"/>
                </a:solidFill>
              </a:rPr>
              <a:t>Organisation - gouvernance</a:t>
            </a:r>
            <a:endParaRPr lang="fr-FR" sz="3600" b="1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42481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361950" indent="0">
              <a:buNone/>
            </a:pPr>
            <a:r>
              <a:rPr lang="fr-FR" sz="3400" b="1" dirty="0" smtClean="0">
                <a:solidFill>
                  <a:srgbClr val="002060"/>
                </a:solidFill>
              </a:rPr>
              <a:t>Un </a:t>
            </a:r>
            <a:r>
              <a:rPr lang="fr-FR" sz="3400" b="1" dirty="0">
                <a:solidFill>
                  <a:srgbClr val="002060"/>
                </a:solidFill>
              </a:rPr>
              <a:t>comité de pilotage</a:t>
            </a:r>
          </a:p>
          <a:p>
            <a:pPr marL="712788" indent="0">
              <a:buNone/>
            </a:pPr>
            <a:r>
              <a:rPr lang="es-ES" dirty="0" smtClean="0"/>
              <a:t>                        </a:t>
            </a:r>
            <a:r>
              <a:rPr lang="es-ES" dirty="0" smtClean="0">
                <a:solidFill>
                  <a:srgbClr val="002060"/>
                </a:solidFill>
              </a:rPr>
              <a:t>- </a:t>
            </a:r>
            <a:r>
              <a:rPr lang="es-ES" dirty="0">
                <a:solidFill>
                  <a:srgbClr val="002060"/>
                </a:solidFill>
              </a:rPr>
              <a:t>GIP FCIP de </a:t>
            </a:r>
            <a:r>
              <a:rPr lang="es-ES" dirty="0" err="1">
                <a:solidFill>
                  <a:srgbClr val="002060"/>
                </a:solidFill>
              </a:rPr>
              <a:t>l’Académie</a:t>
            </a:r>
            <a:r>
              <a:rPr lang="es-ES" dirty="0">
                <a:solidFill>
                  <a:srgbClr val="002060"/>
                </a:solidFill>
              </a:rPr>
              <a:t> de Caen, </a:t>
            </a:r>
            <a:r>
              <a:rPr lang="es-ES" dirty="0" err="1">
                <a:solidFill>
                  <a:srgbClr val="002060"/>
                </a:solidFill>
              </a:rPr>
              <a:t>porteur</a:t>
            </a:r>
            <a:r>
              <a:rPr lang="es-ES" dirty="0">
                <a:solidFill>
                  <a:srgbClr val="002060"/>
                </a:solidFill>
              </a:rPr>
              <a:t> du </a:t>
            </a:r>
            <a:r>
              <a:rPr lang="es-ES" dirty="0" err="1">
                <a:solidFill>
                  <a:srgbClr val="002060"/>
                </a:solidFill>
              </a:rPr>
              <a:t>projet</a:t>
            </a:r>
            <a:r>
              <a:rPr lang="es-ES" dirty="0">
                <a:solidFill>
                  <a:srgbClr val="002060"/>
                </a:solidFill>
              </a:rPr>
              <a:t> </a:t>
            </a:r>
          </a:p>
          <a:p>
            <a:pPr marL="712788" indent="0">
              <a:buNone/>
            </a:pPr>
            <a:r>
              <a:rPr lang="fr-FR" dirty="0" smtClean="0">
                <a:solidFill>
                  <a:srgbClr val="002060"/>
                </a:solidFill>
              </a:rPr>
              <a:t>                         - </a:t>
            </a:r>
            <a:r>
              <a:rPr lang="fr-FR" dirty="0">
                <a:solidFill>
                  <a:srgbClr val="002060"/>
                </a:solidFill>
              </a:rPr>
              <a:t>ADEME Normandie,</a:t>
            </a:r>
          </a:p>
          <a:p>
            <a:pPr marL="712788" indent="0">
              <a:buNone/>
            </a:pPr>
            <a:r>
              <a:rPr lang="fr-FR" dirty="0" smtClean="0">
                <a:solidFill>
                  <a:srgbClr val="002060"/>
                </a:solidFill>
              </a:rPr>
              <a:t>                         - </a:t>
            </a:r>
            <a:r>
              <a:rPr lang="fr-FR" dirty="0">
                <a:solidFill>
                  <a:srgbClr val="002060"/>
                </a:solidFill>
              </a:rPr>
              <a:t>ARCENE,</a:t>
            </a:r>
          </a:p>
          <a:p>
            <a:pPr marL="712788" indent="0">
              <a:buNone/>
            </a:pPr>
            <a:r>
              <a:rPr lang="fr-FR" dirty="0" smtClean="0">
                <a:solidFill>
                  <a:srgbClr val="002060"/>
                </a:solidFill>
              </a:rPr>
              <a:t>                         - </a:t>
            </a:r>
            <a:r>
              <a:rPr lang="fr-FR" dirty="0">
                <a:solidFill>
                  <a:srgbClr val="002060"/>
                </a:solidFill>
              </a:rPr>
              <a:t>CAPEB Normandie,</a:t>
            </a:r>
          </a:p>
          <a:p>
            <a:pPr marL="712788" indent="0">
              <a:buNone/>
            </a:pPr>
            <a:r>
              <a:rPr lang="fr-FR" dirty="0" smtClean="0">
                <a:solidFill>
                  <a:srgbClr val="002060"/>
                </a:solidFill>
              </a:rPr>
              <a:t>                         - </a:t>
            </a:r>
            <a:r>
              <a:rPr lang="fr-FR" dirty="0">
                <a:solidFill>
                  <a:srgbClr val="002060"/>
                </a:solidFill>
              </a:rPr>
              <a:t>FFB Normandie,</a:t>
            </a:r>
          </a:p>
          <a:p>
            <a:pPr marL="712788" indent="0">
              <a:buNone/>
            </a:pPr>
            <a:r>
              <a:rPr lang="fr-FR" dirty="0" smtClean="0">
                <a:solidFill>
                  <a:srgbClr val="002060"/>
                </a:solidFill>
              </a:rPr>
              <a:t>                         - </a:t>
            </a:r>
            <a:r>
              <a:rPr lang="fr-FR" dirty="0">
                <a:solidFill>
                  <a:srgbClr val="002060"/>
                </a:solidFill>
              </a:rPr>
              <a:t>POUGET Consultants</a:t>
            </a:r>
          </a:p>
          <a:p>
            <a:pPr marL="712788" indent="0">
              <a:buNone/>
            </a:pPr>
            <a:r>
              <a:rPr lang="fr-FR" dirty="0" smtClean="0">
                <a:solidFill>
                  <a:srgbClr val="002060"/>
                </a:solidFill>
              </a:rPr>
              <a:t>                         - </a:t>
            </a:r>
            <a:r>
              <a:rPr lang="fr-FR" dirty="0">
                <a:solidFill>
                  <a:srgbClr val="002060"/>
                </a:solidFill>
              </a:rPr>
              <a:t>Région Normandie</a:t>
            </a:r>
            <a:r>
              <a:rPr lang="fr-FR" dirty="0" smtClean="0">
                <a:solidFill>
                  <a:srgbClr val="002060"/>
                </a:solidFill>
              </a:rPr>
              <a:t>.</a:t>
            </a:r>
          </a:p>
          <a:p>
            <a:pPr marL="712788" indent="0">
              <a:buNone/>
            </a:pPr>
            <a:endParaRPr lang="fr-FR" sz="1100" b="1" dirty="0">
              <a:solidFill>
                <a:srgbClr val="002060"/>
              </a:solidFill>
            </a:endParaRPr>
          </a:p>
          <a:p>
            <a:pPr marL="361950" indent="0">
              <a:buNone/>
            </a:pPr>
            <a:r>
              <a:rPr lang="fr-FR" sz="3400" b="1" dirty="0" smtClean="0">
                <a:solidFill>
                  <a:srgbClr val="002060"/>
                </a:solidFill>
              </a:rPr>
              <a:t>Une convention de partenariat : 20 partenaires</a:t>
            </a:r>
          </a:p>
          <a:p>
            <a:pPr marL="361950" indent="0">
              <a:buNone/>
            </a:pPr>
            <a:endParaRPr lang="fr-FR" b="1" dirty="0"/>
          </a:p>
          <a:p>
            <a:pPr marL="361950" indent="0">
              <a:buNone/>
            </a:pPr>
            <a:r>
              <a:rPr lang="fr-FR" sz="3400" b="1" dirty="0" smtClean="0">
                <a:solidFill>
                  <a:srgbClr val="002060"/>
                </a:solidFill>
              </a:rPr>
              <a:t>Un chef de projet</a:t>
            </a:r>
            <a:endParaRPr lang="fr-FR" sz="3400" b="1" dirty="0">
              <a:solidFill>
                <a:srgbClr val="002060"/>
              </a:solidFill>
            </a:endParaRPr>
          </a:p>
          <a:p>
            <a:pPr marL="361950" indent="0">
              <a:buNone/>
            </a:pPr>
            <a:r>
              <a:rPr lang="fr-FR" sz="3400" b="1" dirty="0">
                <a:solidFill>
                  <a:srgbClr val="002060"/>
                </a:solidFill>
              </a:rPr>
              <a:t>Des </a:t>
            </a:r>
            <a:r>
              <a:rPr lang="fr-FR" sz="3400" b="1" dirty="0" smtClean="0">
                <a:solidFill>
                  <a:srgbClr val="002060"/>
                </a:solidFill>
              </a:rPr>
              <a:t>pilotes opérationnels par action – </a:t>
            </a:r>
            <a:r>
              <a:rPr lang="fr-FR" sz="3400" b="1" smtClean="0">
                <a:solidFill>
                  <a:srgbClr val="002060"/>
                </a:solidFill>
              </a:rPr>
              <a:t>des opérateurs </a:t>
            </a:r>
            <a:endParaRPr lang="fr-FR" sz="3400" dirty="0">
              <a:solidFill>
                <a:srgbClr val="002060"/>
              </a:solidFill>
            </a:endParaRP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3635895" y="5949280"/>
            <a:ext cx="53339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7030A0"/>
                </a:solidFill>
              </a:rPr>
              <a:t>Lancement du projet : janvier 2017</a:t>
            </a:r>
            <a:endParaRPr lang="fr-FR" sz="2800" b="1" dirty="0">
              <a:solidFill>
                <a:srgbClr val="7030A0"/>
              </a:solidFill>
            </a:endParaRPr>
          </a:p>
        </p:txBody>
      </p:sp>
      <p:sp>
        <p:nvSpPr>
          <p:cNvPr id="5" name="Flèche droite 4"/>
          <p:cNvSpPr/>
          <p:nvPr/>
        </p:nvSpPr>
        <p:spPr>
          <a:xfrm>
            <a:off x="2915816" y="5968444"/>
            <a:ext cx="720080" cy="504056"/>
          </a:xfrm>
          <a:prstGeom prst="rightArrow">
            <a:avLst/>
          </a:prstGeom>
          <a:solidFill>
            <a:srgbClr val="7030A0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623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 smtClean="0">
                <a:solidFill>
                  <a:srgbClr val="002060"/>
                </a:solidFill>
              </a:rPr>
              <a:t>Financements du projet 2N2E</a:t>
            </a:r>
            <a:endParaRPr lang="fr-FR" sz="3600" b="1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09501"/>
          </a:xfrm>
        </p:spPr>
        <p:txBody>
          <a:bodyPr>
            <a:normAutofit/>
          </a:bodyPr>
          <a:lstStyle/>
          <a:p>
            <a:endParaRPr lang="fr-FR" sz="1200" dirty="0" smtClean="0">
              <a:solidFill>
                <a:srgbClr val="002060"/>
              </a:solidFill>
            </a:endParaRPr>
          </a:p>
          <a:p>
            <a:endParaRPr lang="fr-FR" sz="1200" dirty="0" smtClean="0">
              <a:solidFill>
                <a:srgbClr val="002060"/>
              </a:solidFill>
            </a:endParaRPr>
          </a:p>
          <a:p>
            <a:r>
              <a:rPr lang="fr-FR" sz="2900" dirty="0" smtClean="0">
                <a:solidFill>
                  <a:srgbClr val="002060"/>
                </a:solidFill>
              </a:rPr>
              <a:t>Financements Publics : </a:t>
            </a:r>
            <a:r>
              <a:rPr lang="fr-FR" sz="2900" dirty="0">
                <a:solidFill>
                  <a:srgbClr val="002060"/>
                </a:solidFill>
              </a:rPr>
              <a:t>72</a:t>
            </a:r>
            <a:r>
              <a:rPr lang="fr-FR" sz="2900" dirty="0" smtClean="0">
                <a:solidFill>
                  <a:srgbClr val="002060"/>
                </a:solidFill>
              </a:rPr>
              <a:t>% </a:t>
            </a:r>
          </a:p>
          <a:p>
            <a:pPr marL="914400" lvl="2" indent="0">
              <a:buNone/>
            </a:pPr>
            <a:r>
              <a:rPr lang="fr-FR" dirty="0" smtClean="0">
                <a:solidFill>
                  <a:srgbClr val="002060"/>
                </a:solidFill>
              </a:rPr>
              <a:t>PACTE  (55%)</a:t>
            </a:r>
            <a:r>
              <a:rPr lang="fr-FR" dirty="0">
                <a:solidFill>
                  <a:srgbClr val="002060"/>
                </a:solidFill>
              </a:rPr>
              <a:t> </a:t>
            </a:r>
            <a:r>
              <a:rPr lang="fr-FR" dirty="0" smtClean="0">
                <a:solidFill>
                  <a:srgbClr val="002060"/>
                </a:solidFill>
              </a:rPr>
              <a:t>- Région Normandie  (17%)</a:t>
            </a:r>
            <a:endParaRPr lang="fr-FR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fr-FR" sz="1200" dirty="0" smtClean="0">
              <a:solidFill>
                <a:srgbClr val="002060"/>
              </a:solidFill>
            </a:endParaRPr>
          </a:p>
          <a:p>
            <a:r>
              <a:rPr lang="fr-FR" sz="2900" dirty="0" smtClean="0">
                <a:solidFill>
                  <a:srgbClr val="002060"/>
                </a:solidFill>
              </a:rPr>
              <a:t>Financements </a:t>
            </a:r>
            <a:r>
              <a:rPr lang="fr-FR" sz="2900" dirty="0">
                <a:solidFill>
                  <a:srgbClr val="002060"/>
                </a:solidFill>
              </a:rPr>
              <a:t>Privés : 22</a:t>
            </a:r>
            <a:r>
              <a:rPr lang="fr-FR" sz="2900" dirty="0" smtClean="0">
                <a:solidFill>
                  <a:srgbClr val="002060"/>
                </a:solidFill>
              </a:rPr>
              <a:t>%</a:t>
            </a:r>
          </a:p>
          <a:p>
            <a:endParaRPr lang="fr-FR" sz="1200" dirty="0">
              <a:solidFill>
                <a:srgbClr val="002060"/>
              </a:solidFill>
            </a:endParaRPr>
          </a:p>
          <a:p>
            <a:endParaRPr lang="fr-FR" sz="800" dirty="0">
              <a:solidFill>
                <a:srgbClr val="002060"/>
              </a:solidFill>
            </a:endParaRPr>
          </a:p>
          <a:p>
            <a:r>
              <a:rPr lang="fr-FR" sz="2900" dirty="0" smtClean="0">
                <a:solidFill>
                  <a:srgbClr val="002060"/>
                </a:solidFill>
              </a:rPr>
              <a:t>Autofinancement </a:t>
            </a:r>
            <a:r>
              <a:rPr lang="fr-FR" sz="2900" dirty="0">
                <a:solidFill>
                  <a:srgbClr val="002060"/>
                </a:solidFill>
              </a:rPr>
              <a:t>GIP FCIP Académie de </a:t>
            </a:r>
            <a:r>
              <a:rPr lang="fr-FR" sz="2900" dirty="0" smtClean="0">
                <a:solidFill>
                  <a:srgbClr val="002060"/>
                </a:solidFill>
              </a:rPr>
              <a:t>Caen : </a:t>
            </a:r>
            <a:r>
              <a:rPr lang="fr-FR" sz="2900" dirty="0">
                <a:solidFill>
                  <a:srgbClr val="002060"/>
                </a:solidFill>
              </a:rPr>
              <a:t>6%</a:t>
            </a:r>
          </a:p>
          <a:p>
            <a:pPr marL="0" indent="0">
              <a:buNone/>
            </a:pPr>
            <a:endParaRPr lang="fr-FR" dirty="0">
              <a:solidFill>
                <a:srgbClr val="002060"/>
              </a:solidFill>
            </a:endParaRPr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3211904" y="5632291"/>
            <a:ext cx="54779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0066FF"/>
                </a:solidFill>
              </a:rPr>
              <a:t>Budget du projet 2N2E :   698 </a:t>
            </a:r>
            <a:r>
              <a:rPr lang="fr-FR" sz="2800" b="1" dirty="0" smtClean="0">
                <a:solidFill>
                  <a:srgbClr val="0066FF"/>
                </a:solidFill>
              </a:rPr>
              <a:t>598 €</a:t>
            </a:r>
            <a:endParaRPr lang="fr-FR" sz="2800" b="1" dirty="0">
              <a:solidFill>
                <a:srgbClr val="0066FF"/>
              </a:solidFill>
            </a:endParaRPr>
          </a:p>
        </p:txBody>
      </p:sp>
      <p:sp>
        <p:nvSpPr>
          <p:cNvPr id="5" name="Flèche droite 4"/>
          <p:cNvSpPr/>
          <p:nvPr/>
        </p:nvSpPr>
        <p:spPr>
          <a:xfrm>
            <a:off x="2491824" y="5609702"/>
            <a:ext cx="720080" cy="504056"/>
          </a:xfrm>
          <a:prstGeom prst="rightArrow">
            <a:avLst/>
          </a:prstGeom>
          <a:solidFill>
            <a:srgbClr val="0066FF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56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356</Words>
  <Application>Microsoft Office PowerPoint</Application>
  <PresentationFormat>Affichage à l'écran (4:3)</PresentationFormat>
  <Paragraphs>73</Paragraphs>
  <Slides>5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Présentation PowerPoint</vt:lpstr>
      <vt:lpstr>Contexte et enjeux spécifiques</vt:lpstr>
      <vt:lpstr>Un dispositif en 4 actions</vt:lpstr>
      <vt:lpstr>Organisation - gouvernance</vt:lpstr>
      <vt:lpstr>Financements du projet 2N2E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Didier MAGNIER</dc:creator>
  <cp:lastModifiedBy>CHRISTINE LOISEAUX</cp:lastModifiedBy>
  <cp:revision>50</cp:revision>
  <dcterms:created xsi:type="dcterms:W3CDTF">2016-11-20T19:57:35Z</dcterms:created>
  <dcterms:modified xsi:type="dcterms:W3CDTF">2016-11-24T13:56:53Z</dcterms:modified>
</cp:coreProperties>
</file>