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3" r:id="rId1"/>
    <p:sldMasterId id="2147483650" r:id="rId2"/>
    <p:sldMasterId id="2147483648" r:id="rId3"/>
    <p:sldMasterId id="2147484354" r:id="rId4"/>
    <p:sldMasterId id="2147484364" r:id="rId5"/>
  </p:sldMasterIdLst>
  <p:notesMasterIdLst>
    <p:notesMasterId r:id="rId36"/>
  </p:notesMasterIdLst>
  <p:handoutMasterIdLst>
    <p:handoutMasterId r:id="rId37"/>
  </p:handoutMasterIdLst>
  <p:sldIdLst>
    <p:sldId id="447" r:id="rId6"/>
    <p:sldId id="271" r:id="rId7"/>
    <p:sldId id="290" r:id="rId8"/>
    <p:sldId id="273" r:id="rId9"/>
    <p:sldId id="291" r:id="rId10"/>
    <p:sldId id="274" r:id="rId11"/>
    <p:sldId id="275" r:id="rId12"/>
    <p:sldId id="276" r:id="rId13"/>
    <p:sldId id="319" r:id="rId14"/>
    <p:sldId id="324" r:id="rId15"/>
    <p:sldId id="277" r:id="rId16"/>
    <p:sldId id="318" r:id="rId17"/>
    <p:sldId id="341" r:id="rId18"/>
    <p:sldId id="334" r:id="rId19"/>
    <p:sldId id="327" r:id="rId20"/>
    <p:sldId id="328" r:id="rId21"/>
    <p:sldId id="333" r:id="rId22"/>
    <p:sldId id="364" r:id="rId23"/>
    <p:sldId id="329" r:id="rId24"/>
    <p:sldId id="330" r:id="rId25"/>
    <p:sldId id="331" r:id="rId26"/>
    <p:sldId id="332" r:id="rId27"/>
    <p:sldId id="278" r:id="rId28"/>
    <p:sldId id="336" r:id="rId29"/>
    <p:sldId id="363" r:id="rId30"/>
    <p:sldId id="337" r:id="rId31"/>
    <p:sldId id="338" r:id="rId32"/>
    <p:sldId id="339" r:id="rId33"/>
    <p:sldId id="340" r:id="rId34"/>
    <p:sldId id="407" r:id="rId35"/>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4110">
          <p15:clr>
            <a:srgbClr val="A4A3A4"/>
          </p15:clr>
        </p15:guide>
        <p15:guide id="2" pos="286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448C77"/>
    <a:srgbClr val="E8E8E8"/>
    <a:srgbClr val="C9E9DC"/>
    <a:srgbClr val="FFFEC5"/>
    <a:srgbClr val="E7E200"/>
    <a:srgbClr val="B8B400"/>
    <a:srgbClr val="706D00"/>
    <a:srgbClr val="FAF400"/>
    <a:srgbClr val="7BA8DF"/>
    <a:srgbClr val="FFFF6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51" autoAdjust="0"/>
    <p:restoredTop sz="92260" autoAdjust="0"/>
  </p:normalViewPr>
  <p:slideViewPr>
    <p:cSldViewPr>
      <p:cViewPr varScale="1">
        <p:scale>
          <a:sx n="68" d="100"/>
          <a:sy n="68" d="100"/>
        </p:scale>
        <p:origin x="-1578" y="-102"/>
      </p:cViewPr>
      <p:guideLst>
        <p:guide orient="horz" pos="4110"/>
        <p:guide pos="2860"/>
      </p:guideLst>
    </p:cSldViewPr>
  </p:slideViewPr>
  <p:notesTextViewPr>
    <p:cViewPr>
      <p:scale>
        <a:sx n="100" d="100"/>
        <a:sy n="100" d="100"/>
      </p:scale>
      <p:origin x="0" y="0"/>
    </p:cViewPr>
  </p:notesTextViewPr>
  <p:sorterViewPr>
    <p:cViewPr>
      <p:scale>
        <a:sx n="66" d="100"/>
        <a:sy n="66" d="100"/>
      </p:scale>
      <p:origin x="0" y="1325"/>
    </p:cViewPr>
  </p:sorterViewPr>
  <p:notesViewPr>
    <p:cSldViewPr>
      <p:cViewPr varScale="1">
        <p:scale>
          <a:sx n="89" d="100"/>
          <a:sy n="89" d="100"/>
        </p:scale>
        <p:origin x="-3846"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88A08F-A485-4A82-A02E-BCF78B74FEB1}" type="doc">
      <dgm:prSet loTypeId="urn:microsoft.com/office/officeart/2005/8/layout/rings+Icon" loCatId="relationship" qsTypeId="urn:microsoft.com/office/officeart/2005/8/quickstyle/simple3" qsCatId="simple" csTypeId="urn:microsoft.com/office/officeart/2005/8/colors/colorful5" csCatId="colorful" phldr="1"/>
      <dgm:spPr/>
    </dgm:pt>
    <dgm:pt modelId="{845995E6-B08C-4764-A2AC-27DB4BBAE97C}">
      <dgm:prSet phldrT="[Texte]" custT="1"/>
      <dgm:spPr/>
      <dgm:t>
        <a:bodyPr/>
        <a:lstStyle/>
        <a:p>
          <a:r>
            <a:rPr lang="fr-FR" sz="700" b="1" dirty="0" smtClean="0">
              <a:solidFill>
                <a:schemeClr val="bg1"/>
              </a:solidFill>
            </a:rPr>
            <a:t>Etude de dossier</a:t>
          </a:r>
          <a:endParaRPr lang="fr-FR" sz="700" b="1" dirty="0">
            <a:solidFill>
              <a:schemeClr val="bg1"/>
            </a:solidFill>
          </a:endParaRPr>
        </a:p>
      </dgm:t>
    </dgm:pt>
    <dgm:pt modelId="{7C144530-3272-44BF-856A-1C5C6BEFEC95}" type="parTrans" cxnId="{FAA6D5A2-E306-4D3E-A09D-5F30CFCCFF3E}">
      <dgm:prSet/>
      <dgm:spPr/>
      <dgm:t>
        <a:bodyPr/>
        <a:lstStyle/>
        <a:p>
          <a:endParaRPr lang="fr-FR"/>
        </a:p>
      </dgm:t>
    </dgm:pt>
    <dgm:pt modelId="{CCE6650B-AF71-41DD-AF8F-B0F71F09A1C9}" type="sibTrans" cxnId="{FAA6D5A2-E306-4D3E-A09D-5F30CFCCFF3E}">
      <dgm:prSet/>
      <dgm:spPr/>
      <dgm:t>
        <a:bodyPr/>
        <a:lstStyle/>
        <a:p>
          <a:endParaRPr lang="fr-FR"/>
        </a:p>
      </dgm:t>
    </dgm:pt>
    <dgm:pt modelId="{39E265EF-D9B5-44E4-8AE6-8EA88759B794}">
      <dgm:prSet phldrT="[Texte]" custT="1"/>
      <dgm:spPr/>
      <dgm:t>
        <a:bodyPr/>
        <a:lstStyle/>
        <a:p>
          <a:r>
            <a:rPr lang="fr-FR" sz="500" b="1" dirty="0" smtClean="0">
              <a:solidFill>
                <a:schemeClr val="bg1"/>
              </a:solidFill>
            </a:rPr>
            <a:t>Activités de recherche</a:t>
          </a:r>
          <a:endParaRPr lang="fr-FR" sz="500" b="1" dirty="0">
            <a:solidFill>
              <a:schemeClr val="bg1"/>
            </a:solidFill>
          </a:endParaRPr>
        </a:p>
      </dgm:t>
    </dgm:pt>
    <dgm:pt modelId="{A233AA61-1D11-4641-AB8B-4F93A9CDE18A}" type="parTrans" cxnId="{DBF87F17-F06A-427B-9AAE-C476992063A4}">
      <dgm:prSet/>
      <dgm:spPr/>
      <dgm:t>
        <a:bodyPr/>
        <a:lstStyle/>
        <a:p>
          <a:endParaRPr lang="fr-FR"/>
        </a:p>
      </dgm:t>
    </dgm:pt>
    <dgm:pt modelId="{15FD05C8-889F-4DCD-83E9-4BDCB02C7A23}" type="sibTrans" cxnId="{DBF87F17-F06A-427B-9AAE-C476992063A4}">
      <dgm:prSet/>
      <dgm:spPr/>
      <dgm:t>
        <a:bodyPr/>
        <a:lstStyle/>
        <a:p>
          <a:endParaRPr lang="fr-FR"/>
        </a:p>
      </dgm:t>
    </dgm:pt>
    <dgm:pt modelId="{2C158C19-8321-46A8-B0F2-D24465D8231A}">
      <dgm:prSet phldrT="[Texte]" custT="1"/>
      <dgm:spPr/>
      <dgm:t>
        <a:bodyPr/>
        <a:lstStyle/>
        <a:p>
          <a:r>
            <a:rPr lang="fr-FR" sz="700" b="1" dirty="0" smtClean="0">
              <a:solidFill>
                <a:schemeClr val="bg1"/>
              </a:solidFill>
            </a:rPr>
            <a:t>Activités pratiques</a:t>
          </a:r>
          <a:endParaRPr lang="fr-FR" sz="700" b="1" dirty="0">
            <a:solidFill>
              <a:schemeClr val="bg1"/>
            </a:solidFill>
          </a:endParaRPr>
        </a:p>
      </dgm:t>
    </dgm:pt>
    <dgm:pt modelId="{A40928EE-C535-4506-96BE-9BB0B7D642F7}" type="parTrans" cxnId="{91FCC966-0465-4FDA-A666-0FA3287BCF2C}">
      <dgm:prSet/>
      <dgm:spPr/>
      <dgm:t>
        <a:bodyPr/>
        <a:lstStyle/>
        <a:p>
          <a:endParaRPr lang="fr-FR"/>
        </a:p>
      </dgm:t>
    </dgm:pt>
    <dgm:pt modelId="{B6EA5523-DCA7-4ACD-8B4E-8240470715C9}" type="sibTrans" cxnId="{91FCC966-0465-4FDA-A666-0FA3287BCF2C}">
      <dgm:prSet/>
      <dgm:spPr/>
      <dgm:t>
        <a:bodyPr/>
        <a:lstStyle/>
        <a:p>
          <a:endParaRPr lang="fr-FR"/>
        </a:p>
      </dgm:t>
    </dgm:pt>
    <dgm:pt modelId="{42615F86-F4EA-44A8-9B62-F725D464DA43}" type="pres">
      <dgm:prSet presAssocID="{6888A08F-A485-4A82-A02E-BCF78B74FEB1}" presName="Name0" presStyleCnt="0">
        <dgm:presLayoutVars>
          <dgm:chMax val="7"/>
          <dgm:dir/>
          <dgm:resizeHandles val="exact"/>
        </dgm:presLayoutVars>
      </dgm:prSet>
      <dgm:spPr/>
    </dgm:pt>
    <dgm:pt modelId="{E63193F1-43F8-4396-9B7F-B832E06B0003}" type="pres">
      <dgm:prSet presAssocID="{6888A08F-A485-4A82-A02E-BCF78B74FEB1}" presName="ellipse1" presStyleLbl="vennNode1" presStyleIdx="0" presStyleCnt="3" custLinFactNeighborX="-3883">
        <dgm:presLayoutVars>
          <dgm:bulletEnabled val="1"/>
        </dgm:presLayoutVars>
      </dgm:prSet>
      <dgm:spPr/>
      <dgm:t>
        <a:bodyPr/>
        <a:lstStyle/>
        <a:p>
          <a:endParaRPr lang="fr-FR"/>
        </a:p>
      </dgm:t>
    </dgm:pt>
    <dgm:pt modelId="{5B1D8E45-05AA-4029-B743-0E49508883A9}" type="pres">
      <dgm:prSet presAssocID="{6888A08F-A485-4A82-A02E-BCF78B74FEB1}" presName="ellipse2" presStyleLbl="vennNode1" presStyleIdx="1" presStyleCnt="3">
        <dgm:presLayoutVars>
          <dgm:bulletEnabled val="1"/>
        </dgm:presLayoutVars>
      </dgm:prSet>
      <dgm:spPr/>
      <dgm:t>
        <a:bodyPr/>
        <a:lstStyle/>
        <a:p>
          <a:endParaRPr lang="fr-FR"/>
        </a:p>
      </dgm:t>
    </dgm:pt>
    <dgm:pt modelId="{610F1FF0-BDF9-432D-97CF-A9DE89CE399D}" type="pres">
      <dgm:prSet presAssocID="{6888A08F-A485-4A82-A02E-BCF78B74FEB1}" presName="ellipse3" presStyleLbl="vennNode1" presStyleIdx="2" presStyleCnt="3" custScaleX="121488" custScaleY="111124" custLinFactNeighborY="-6900">
        <dgm:presLayoutVars>
          <dgm:bulletEnabled val="1"/>
        </dgm:presLayoutVars>
      </dgm:prSet>
      <dgm:spPr/>
      <dgm:t>
        <a:bodyPr/>
        <a:lstStyle/>
        <a:p>
          <a:endParaRPr lang="fr-FR"/>
        </a:p>
      </dgm:t>
    </dgm:pt>
  </dgm:ptLst>
  <dgm:cxnLst>
    <dgm:cxn modelId="{FAA6D5A2-E306-4D3E-A09D-5F30CFCCFF3E}" srcId="{6888A08F-A485-4A82-A02E-BCF78B74FEB1}" destId="{845995E6-B08C-4764-A2AC-27DB4BBAE97C}" srcOrd="0" destOrd="0" parTransId="{7C144530-3272-44BF-856A-1C5C6BEFEC95}" sibTransId="{CCE6650B-AF71-41DD-AF8F-B0F71F09A1C9}"/>
    <dgm:cxn modelId="{91FCC966-0465-4FDA-A666-0FA3287BCF2C}" srcId="{6888A08F-A485-4A82-A02E-BCF78B74FEB1}" destId="{2C158C19-8321-46A8-B0F2-D24465D8231A}" srcOrd="2" destOrd="0" parTransId="{A40928EE-C535-4506-96BE-9BB0B7D642F7}" sibTransId="{B6EA5523-DCA7-4ACD-8B4E-8240470715C9}"/>
    <dgm:cxn modelId="{95CFA518-7801-4674-8471-D152E22A2FDC}" type="presOf" srcId="{39E265EF-D9B5-44E4-8AE6-8EA88759B794}" destId="{5B1D8E45-05AA-4029-B743-0E49508883A9}" srcOrd="0" destOrd="0" presId="urn:microsoft.com/office/officeart/2005/8/layout/rings+Icon"/>
    <dgm:cxn modelId="{A50FEDBC-7AB7-455B-A2BB-535412338D5F}" type="presOf" srcId="{2C158C19-8321-46A8-B0F2-D24465D8231A}" destId="{610F1FF0-BDF9-432D-97CF-A9DE89CE399D}" srcOrd="0" destOrd="0" presId="urn:microsoft.com/office/officeart/2005/8/layout/rings+Icon"/>
    <dgm:cxn modelId="{DBF87F17-F06A-427B-9AAE-C476992063A4}" srcId="{6888A08F-A485-4A82-A02E-BCF78B74FEB1}" destId="{39E265EF-D9B5-44E4-8AE6-8EA88759B794}" srcOrd="1" destOrd="0" parTransId="{A233AA61-1D11-4641-AB8B-4F93A9CDE18A}" sibTransId="{15FD05C8-889F-4DCD-83E9-4BDCB02C7A23}"/>
    <dgm:cxn modelId="{BF94FD24-B6C7-4991-826C-9FAF9F869B4E}" type="presOf" srcId="{845995E6-B08C-4764-A2AC-27DB4BBAE97C}" destId="{E63193F1-43F8-4396-9B7F-B832E06B0003}" srcOrd="0" destOrd="0" presId="urn:microsoft.com/office/officeart/2005/8/layout/rings+Icon"/>
    <dgm:cxn modelId="{0288E29F-1E6E-41B5-806D-6CBE9D973C8D}" type="presOf" srcId="{6888A08F-A485-4A82-A02E-BCF78B74FEB1}" destId="{42615F86-F4EA-44A8-9B62-F725D464DA43}" srcOrd="0" destOrd="0" presId="urn:microsoft.com/office/officeart/2005/8/layout/rings+Icon"/>
    <dgm:cxn modelId="{3C9660AA-D8EB-4241-924C-DF0B7020A670}" type="presParOf" srcId="{42615F86-F4EA-44A8-9B62-F725D464DA43}" destId="{E63193F1-43F8-4396-9B7F-B832E06B0003}" srcOrd="0" destOrd="0" presId="urn:microsoft.com/office/officeart/2005/8/layout/rings+Icon"/>
    <dgm:cxn modelId="{8DA02E28-B3B3-4159-9729-F39FF8E10D21}" type="presParOf" srcId="{42615F86-F4EA-44A8-9B62-F725D464DA43}" destId="{5B1D8E45-05AA-4029-B743-0E49508883A9}" srcOrd="1" destOrd="0" presId="urn:microsoft.com/office/officeart/2005/8/layout/rings+Icon"/>
    <dgm:cxn modelId="{1EB82C16-2719-4717-AD60-70916291CA4C}" type="presParOf" srcId="{42615F86-F4EA-44A8-9B62-F725D464DA43}" destId="{610F1FF0-BDF9-432D-97CF-A9DE89CE399D}" srcOrd="2" destOrd="0" presId="urn:microsoft.com/office/officeart/2005/8/layout/rings+Icon"/>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63193F1-43F8-4396-9B7F-B832E06B0003}">
      <dsp:nvSpPr>
        <dsp:cNvPr id="0" name=""/>
        <dsp:cNvSpPr/>
      </dsp:nvSpPr>
      <dsp:spPr>
        <a:xfrm>
          <a:off x="98776" y="15562"/>
          <a:ext cx="559594" cy="559586"/>
        </a:xfrm>
        <a:prstGeom prst="ellipse">
          <a:avLst/>
        </a:prstGeom>
        <a:gradFill rotWithShape="0">
          <a:gsLst>
            <a:gs pos="0">
              <a:schemeClr val="accent5">
                <a:alpha val="50000"/>
                <a:hueOff val="0"/>
                <a:satOff val="0"/>
                <a:lumOff val="0"/>
                <a:alphaOff val="0"/>
                <a:tint val="50000"/>
                <a:satMod val="300000"/>
              </a:schemeClr>
            </a:gs>
            <a:gs pos="35000">
              <a:schemeClr val="accent5">
                <a:alpha val="50000"/>
                <a:hueOff val="0"/>
                <a:satOff val="0"/>
                <a:lumOff val="0"/>
                <a:alphaOff val="0"/>
                <a:tint val="37000"/>
                <a:satMod val="300000"/>
              </a:schemeClr>
            </a:gs>
            <a:gs pos="100000">
              <a:schemeClr val="accent5">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fr-FR" sz="700" b="1" kern="1200" dirty="0" smtClean="0">
              <a:solidFill>
                <a:schemeClr val="bg1"/>
              </a:solidFill>
            </a:rPr>
            <a:t>Etude de dossier</a:t>
          </a:r>
          <a:endParaRPr lang="fr-FR" sz="700" b="1" kern="1200" dirty="0">
            <a:solidFill>
              <a:schemeClr val="bg1"/>
            </a:solidFill>
          </a:endParaRPr>
        </a:p>
      </dsp:txBody>
      <dsp:txXfrm>
        <a:off x="98776" y="15562"/>
        <a:ext cx="559594" cy="559586"/>
      </dsp:txXfrm>
    </dsp:sp>
    <dsp:sp modelId="{5B1D8E45-05AA-4029-B743-0E49508883A9}">
      <dsp:nvSpPr>
        <dsp:cNvPr id="0" name=""/>
        <dsp:cNvSpPr/>
      </dsp:nvSpPr>
      <dsp:spPr>
        <a:xfrm>
          <a:off x="408533" y="388774"/>
          <a:ext cx="559594" cy="559586"/>
        </a:xfrm>
        <a:prstGeom prst="ellipse">
          <a:avLst/>
        </a:prstGeom>
        <a:gradFill rotWithShape="0">
          <a:gsLst>
            <a:gs pos="0">
              <a:schemeClr val="accent5">
                <a:alpha val="50000"/>
                <a:hueOff val="-4966938"/>
                <a:satOff val="19906"/>
                <a:lumOff val="4314"/>
                <a:alphaOff val="0"/>
                <a:tint val="50000"/>
                <a:satMod val="300000"/>
              </a:schemeClr>
            </a:gs>
            <a:gs pos="35000">
              <a:schemeClr val="accent5">
                <a:alpha val="50000"/>
                <a:hueOff val="-4966938"/>
                <a:satOff val="19906"/>
                <a:lumOff val="4314"/>
                <a:alphaOff val="0"/>
                <a:tint val="37000"/>
                <a:satMod val="300000"/>
              </a:schemeClr>
            </a:gs>
            <a:gs pos="100000">
              <a:schemeClr val="accent5">
                <a:alpha val="50000"/>
                <a:hueOff val="-4966938"/>
                <a:satOff val="19906"/>
                <a:lumOff val="4314"/>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lvl="0" algn="ctr" defTabSz="222250">
            <a:lnSpc>
              <a:spcPct val="90000"/>
            </a:lnSpc>
            <a:spcBef>
              <a:spcPct val="0"/>
            </a:spcBef>
            <a:spcAft>
              <a:spcPct val="35000"/>
            </a:spcAft>
          </a:pPr>
          <a:r>
            <a:rPr lang="fr-FR" sz="500" b="1" kern="1200" dirty="0" smtClean="0">
              <a:solidFill>
                <a:schemeClr val="bg1"/>
              </a:solidFill>
            </a:rPr>
            <a:t>Activités de recherche</a:t>
          </a:r>
          <a:endParaRPr lang="fr-FR" sz="500" b="1" kern="1200" dirty="0">
            <a:solidFill>
              <a:schemeClr val="bg1"/>
            </a:solidFill>
          </a:endParaRPr>
        </a:p>
      </dsp:txBody>
      <dsp:txXfrm>
        <a:off x="408533" y="388774"/>
        <a:ext cx="559594" cy="559586"/>
      </dsp:txXfrm>
    </dsp:sp>
    <dsp:sp modelId="{610F1FF0-BDF9-432D-97CF-A9DE89CE399D}">
      <dsp:nvSpPr>
        <dsp:cNvPr id="0" name=""/>
        <dsp:cNvSpPr/>
      </dsp:nvSpPr>
      <dsp:spPr>
        <a:xfrm>
          <a:off x="636098" y="-15562"/>
          <a:ext cx="679839" cy="621834"/>
        </a:xfrm>
        <a:prstGeom prst="ellipse">
          <a:avLst/>
        </a:prstGeom>
        <a:gradFill rotWithShape="0">
          <a:gsLst>
            <a:gs pos="0">
              <a:schemeClr val="accent5">
                <a:alpha val="50000"/>
                <a:hueOff val="-9933876"/>
                <a:satOff val="39811"/>
                <a:lumOff val="8628"/>
                <a:alphaOff val="0"/>
                <a:tint val="50000"/>
                <a:satMod val="300000"/>
              </a:schemeClr>
            </a:gs>
            <a:gs pos="35000">
              <a:schemeClr val="accent5">
                <a:alpha val="50000"/>
                <a:hueOff val="-9933876"/>
                <a:satOff val="39811"/>
                <a:lumOff val="8628"/>
                <a:alphaOff val="0"/>
                <a:tint val="37000"/>
                <a:satMod val="300000"/>
              </a:schemeClr>
            </a:gs>
            <a:gs pos="100000">
              <a:schemeClr val="accent5">
                <a:alpha val="50000"/>
                <a:hueOff val="-9933876"/>
                <a:satOff val="39811"/>
                <a:lumOff val="8628"/>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fr-FR" sz="700" b="1" kern="1200" dirty="0" smtClean="0">
              <a:solidFill>
                <a:schemeClr val="bg1"/>
              </a:solidFill>
            </a:rPr>
            <a:t>Activités pratiques</a:t>
          </a:r>
          <a:endParaRPr lang="fr-FR" sz="700" b="1" kern="1200" dirty="0">
            <a:solidFill>
              <a:schemeClr val="bg1"/>
            </a:solidFill>
          </a:endParaRPr>
        </a:p>
      </dsp:txBody>
      <dsp:txXfrm>
        <a:off x="636098" y="-15562"/>
        <a:ext cx="679839" cy="621834"/>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Cercles interconnectés"/>
  <dgm:desc val="Permet de représenter des relations de chevauchement, des concepts ou des idées interconnectées. Les sept premières lignes de texte Niveau 1 correspondent à une forme circulaire. Le texte non utilisé n'apparaît pas mais reste disponible si vous changez de disposition.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mn-ea"/>
                <a:cs typeface="Arial" charset="0"/>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fld id="{5C678897-4510-2149-BADF-8800B8EC7358}" type="datetime1">
              <a:rPr lang="fr-FR"/>
              <a:pPr/>
              <a:t>12/10/2016</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mn-ea"/>
                <a:cs typeface="Arial" charset="0"/>
              </a:defRPr>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fld id="{C0055A8A-E2E5-9640-9224-1C36B0CA0913}" type="slidenum">
              <a:rPr lang="fr-FR"/>
              <a:pPr/>
              <a:t>‹N°›</a:t>
            </a:fld>
            <a:endParaRPr lang="fr-FR"/>
          </a:p>
        </p:txBody>
      </p:sp>
    </p:spTree>
    <p:extLst>
      <p:ext uri="{BB962C8B-B14F-4D97-AF65-F5344CB8AC3E}">
        <p14:creationId xmlns="" xmlns:p14="http://schemas.microsoft.com/office/powerpoint/2010/main" val="27529225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Arial" charset="0"/>
              </a:defRPr>
            </a:lvl1pPr>
          </a:lstStyle>
          <a:p>
            <a:pPr>
              <a:defRPr/>
            </a:pPr>
            <a:endParaRPr lang="fr-FR"/>
          </a:p>
        </p:txBody>
      </p:sp>
      <p:sp>
        <p:nvSpPr>
          <p:cNvPr id="7680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Arial" charset="0"/>
              </a:defRPr>
            </a:lvl1pPr>
          </a:lstStyle>
          <a:p>
            <a:pPr>
              <a:defRPr/>
            </a:pPr>
            <a:endParaRPr lang="fr-FR"/>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680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680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Arial" charset="0"/>
              </a:defRPr>
            </a:lvl1pPr>
          </a:lstStyle>
          <a:p>
            <a:pPr>
              <a:defRPr/>
            </a:pPr>
            <a:endParaRPr lang="fr-FR"/>
          </a:p>
        </p:txBody>
      </p:sp>
      <p:sp>
        <p:nvSpPr>
          <p:cNvPr id="7680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fld id="{252E2FAD-9936-BF41-9D00-FAC086CA9113}" type="slidenum">
              <a:rPr lang="fr-FR"/>
              <a:pPr/>
              <a:t>‹N°›</a:t>
            </a:fld>
            <a:endParaRPr lang="fr-FR"/>
          </a:p>
        </p:txBody>
      </p:sp>
    </p:spTree>
    <p:extLst>
      <p:ext uri="{BB962C8B-B14F-4D97-AF65-F5344CB8AC3E}">
        <p14:creationId xmlns="" xmlns:p14="http://schemas.microsoft.com/office/powerpoint/2010/main" val="168262212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2</a:t>
            </a:fld>
            <a:endParaRPr lang="fr-FR" dirty="0"/>
          </a:p>
        </p:txBody>
      </p:sp>
    </p:spTree>
    <p:extLst>
      <p:ext uri="{BB962C8B-B14F-4D97-AF65-F5344CB8AC3E}">
        <p14:creationId xmlns="" xmlns:p14="http://schemas.microsoft.com/office/powerpoint/2010/main" val="597088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11</a:t>
            </a:fld>
            <a:endParaRPr lang="fr-FR"/>
          </a:p>
        </p:txBody>
      </p:sp>
    </p:spTree>
    <p:extLst>
      <p:ext uri="{BB962C8B-B14F-4D97-AF65-F5344CB8AC3E}">
        <p14:creationId xmlns="" xmlns:p14="http://schemas.microsoft.com/office/powerpoint/2010/main" val="2956988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12</a:t>
            </a:fld>
            <a:endParaRPr lang="fr-FR"/>
          </a:p>
        </p:txBody>
      </p:sp>
    </p:spTree>
    <p:extLst>
      <p:ext uri="{BB962C8B-B14F-4D97-AF65-F5344CB8AC3E}">
        <p14:creationId xmlns="" xmlns:p14="http://schemas.microsoft.com/office/powerpoint/2010/main" val="2956988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Attention</a:t>
            </a:r>
            <a:r>
              <a:rPr lang="fr-FR" baseline="0" dirty="0" smtClean="0"/>
              <a:t> dans le choix des problématiques, ne pas perdre de vue les limites de compétences du référentiel.</a:t>
            </a:r>
          </a:p>
          <a:p>
            <a:r>
              <a:rPr lang="fr-FR" dirty="0" smtClean="0"/>
              <a:t>CCF</a:t>
            </a:r>
            <a:r>
              <a:rPr lang="fr-FR" baseline="0" dirty="0" smtClean="0"/>
              <a:t> évaluation de compétences liée à des connaissances, ne pas en faire une évaluation de méconnaissances.</a:t>
            </a:r>
            <a:endParaRPr lang="fr-FR" dirty="0" smtClean="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13</a:t>
            </a:fld>
            <a:endParaRPr lang="fr-FR"/>
          </a:p>
        </p:txBody>
      </p:sp>
    </p:spTree>
    <p:extLst>
      <p:ext uri="{BB962C8B-B14F-4D97-AF65-F5344CB8AC3E}">
        <p14:creationId xmlns="" xmlns:p14="http://schemas.microsoft.com/office/powerpoint/2010/main" val="197012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Tous</a:t>
            </a:r>
            <a:r>
              <a:rPr lang="fr-FR" baseline="0" dirty="0" smtClean="0"/>
              <a:t> les projets ne démarrent pas en même temps, l’enseignant Chef de Projet introduit l’étude et explique les attentes, il effectue toutes les revues de projet et assure l’évaluation. Chaque enseignant participe  à l’ensembles des projets et assure la bon déroulement de l’épreuve dans son emploi du temps. Ne pas perdre de vue les modalités du CCF, l’élève est évalué lorsqu’il est jugé apte à réussir. (Projet E). Toutefois les semaines 12 et 13 sont les extrémités au démarrage.</a:t>
            </a:r>
            <a:endParaRPr lang="fr-FR" dirty="0" smtClean="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14</a:t>
            </a:fld>
            <a:endParaRPr lang="fr-FR"/>
          </a:p>
        </p:txBody>
      </p:sp>
    </p:spTree>
    <p:extLst>
      <p:ext uri="{BB962C8B-B14F-4D97-AF65-F5344CB8AC3E}">
        <p14:creationId xmlns="" xmlns:p14="http://schemas.microsoft.com/office/powerpoint/2010/main" val="2956988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15</a:t>
            </a:fld>
            <a:endParaRPr lang="fr-FR"/>
          </a:p>
        </p:txBody>
      </p:sp>
    </p:spTree>
    <p:extLst>
      <p:ext uri="{BB962C8B-B14F-4D97-AF65-F5344CB8AC3E}">
        <p14:creationId xmlns="" xmlns:p14="http://schemas.microsoft.com/office/powerpoint/2010/main" val="2956988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16</a:t>
            </a:fld>
            <a:endParaRPr lang="fr-FR"/>
          </a:p>
        </p:txBody>
      </p:sp>
    </p:spTree>
    <p:extLst>
      <p:ext uri="{BB962C8B-B14F-4D97-AF65-F5344CB8AC3E}">
        <p14:creationId xmlns="" xmlns:p14="http://schemas.microsoft.com/office/powerpoint/2010/main" val="2956988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17</a:t>
            </a:fld>
            <a:endParaRPr lang="fr-FR"/>
          </a:p>
        </p:txBody>
      </p:sp>
    </p:spTree>
    <p:extLst>
      <p:ext uri="{BB962C8B-B14F-4D97-AF65-F5344CB8AC3E}">
        <p14:creationId xmlns="" xmlns:p14="http://schemas.microsoft.com/office/powerpoint/2010/main" val="2956988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18</a:t>
            </a:fld>
            <a:endParaRPr lang="fr-FR"/>
          </a:p>
        </p:txBody>
      </p:sp>
    </p:spTree>
    <p:extLst>
      <p:ext uri="{BB962C8B-B14F-4D97-AF65-F5344CB8AC3E}">
        <p14:creationId xmlns="" xmlns:p14="http://schemas.microsoft.com/office/powerpoint/2010/main" val="2956988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Soudix</a:t>
            </a:r>
            <a:r>
              <a:rPr lang="fr-FR" baseline="0" dirty="0" smtClean="0"/>
              <a:t> logiciel gratuit développé et mise en ligne par le CETIM</a:t>
            </a:r>
            <a:endParaRPr lang="fr-FR" dirty="0" smtClean="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19</a:t>
            </a:fld>
            <a:endParaRPr lang="fr-FR"/>
          </a:p>
        </p:txBody>
      </p:sp>
    </p:spTree>
    <p:extLst>
      <p:ext uri="{BB962C8B-B14F-4D97-AF65-F5344CB8AC3E}">
        <p14:creationId xmlns="" xmlns:p14="http://schemas.microsoft.com/office/powerpoint/2010/main" val="2956988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20</a:t>
            </a:fld>
            <a:endParaRPr lang="fr-FR"/>
          </a:p>
        </p:txBody>
      </p:sp>
    </p:spTree>
    <p:extLst>
      <p:ext uri="{BB962C8B-B14F-4D97-AF65-F5344CB8AC3E}">
        <p14:creationId xmlns="" xmlns:p14="http://schemas.microsoft.com/office/powerpoint/2010/main" val="2956988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3</a:t>
            </a:fld>
            <a:endParaRPr lang="fr-FR" dirty="0"/>
          </a:p>
        </p:txBody>
      </p:sp>
    </p:spTree>
    <p:extLst>
      <p:ext uri="{BB962C8B-B14F-4D97-AF65-F5344CB8AC3E}">
        <p14:creationId xmlns="" xmlns:p14="http://schemas.microsoft.com/office/powerpoint/2010/main" val="3335620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Convention signée</a:t>
            </a:r>
            <a:r>
              <a:rPr lang="fr-FR" baseline="0" dirty="0" smtClean="0"/>
              <a:t> en 2008 entre l E.N et AFNOR</a:t>
            </a:r>
            <a:endParaRPr lang="fr-FR" dirty="0" smtClean="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21</a:t>
            </a:fld>
            <a:endParaRPr lang="fr-FR"/>
          </a:p>
        </p:txBody>
      </p:sp>
    </p:spTree>
    <p:extLst>
      <p:ext uri="{BB962C8B-B14F-4D97-AF65-F5344CB8AC3E}">
        <p14:creationId xmlns="" xmlns:p14="http://schemas.microsoft.com/office/powerpoint/2010/main" val="2956988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smtClean="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22</a:t>
            </a:fld>
            <a:endParaRPr lang="fr-FR"/>
          </a:p>
        </p:txBody>
      </p:sp>
    </p:spTree>
    <p:extLst>
      <p:ext uri="{BB962C8B-B14F-4D97-AF65-F5344CB8AC3E}">
        <p14:creationId xmlns="" xmlns:p14="http://schemas.microsoft.com/office/powerpoint/2010/main" val="2956988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23</a:t>
            </a:fld>
            <a:endParaRPr lang="fr-FR"/>
          </a:p>
        </p:txBody>
      </p:sp>
    </p:spTree>
    <p:extLst>
      <p:ext uri="{BB962C8B-B14F-4D97-AF65-F5344CB8AC3E}">
        <p14:creationId xmlns="" xmlns:p14="http://schemas.microsoft.com/office/powerpoint/2010/main" val="3115752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Pièce qui présente un</a:t>
            </a:r>
            <a:r>
              <a:rPr lang="fr-FR" baseline="0" dirty="0" smtClean="0"/>
              <a:t>e grande variété de contraintes technologiques et normatives. Former les élèves à la veille normative pour développer les réactivités lors des appels d’offre. </a:t>
            </a:r>
          </a:p>
          <a:p>
            <a:r>
              <a:rPr lang="fr-FR" baseline="0" dirty="0" smtClean="0"/>
              <a:t>Contraintes technologique: Acier S500, Tolérance à 0.5 en planéité, définition de l’angle d’ouverture en fonction du procédé (Gestion des dispersions d’énergie absorbée).</a:t>
            </a:r>
            <a:endParaRPr lang="fr-FR" dirty="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24</a:t>
            </a:fld>
            <a:endParaRPr lang="fr-FR"/>
          </a:p>
        </p:txBody>
      </p:sp>
    </p:spTree>
    <p:extLst>
      <p:ext uri="{BB962C8B-B14F-4D97-AF65-F5344CB8AC3E}">
        <p14:creationId xmlns="" xmlns:p14="http://schemas.microsoft.com/office/powerpoint/2010/main" val="3115752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25</a:t>
            </a:fld>
            <a:endParaRPr lang="fr-FR"/>
          </a:p>
        </p:txBody>
      </p:sp>
    </p:spTree>
    <p:extLst>
      <p:ext uri="{BB962C8B-B14F-4D97-AF65-F5344CB8AC3E}">
        <p14:creationId xmlns="" xmlns:p14="http://schemas.microsoft.com/office/powerpoint/2010/main" val="3115752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26</a:t>
            </a:fld>
            <a:endParaRPr lang="fr-FR"/>
          </a:p>
        </p:txBody>
      </p:sp>
    </p:spTree>
    <p:extLst>
      <p:ext uri="{BB962C8B-B14F-4D97-AF65-F5344CB8AC3E}">
        <p14:creationId xmlns="" xmlns:p14="http://schemas.microsoft.com/office/powerpoint/2010/main" val="3115752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27</a:t>
            </a:fld>
            <a:endParaRPr lang="fr-FR"/>
          </a:p>
        </p:txBody>
      </p:sp>
    </p:spTree>
    <p:extLst>
      <p:ext uri="{BB962C8B-B14F-4D97-AF65-F5344CB8AC3E}">
        <p14:creationId xmlns="" xmlns:p14="http://schemas.microsoft.com/office/powerpoint/2010/main" val="3115752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28</a:t>
            </a:fld>
            <a:endParaRPr lang="fr-FR"/>
          </a:p>
        </p:txBody>
      </p:sp>
    </p:spTree>
    <p:extLst>
      <p:ext uri="{BB962C8B-B14F-4D97-AF65-F5344CB8AC3E}">
        <p14:creationId xmlns="" xmlns:p14="http://schemas.microsoft.com/office/powerpoint/2010/main" val="3115752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29</a:t>
            </a:fld>
            <a:endParaRPr lang="fr-FR"/>
          </a:p>
        </p:txBody>
      </p:sp>
    </p:spTree>
    <p:extLst>
      <p:ext uri="{BB962C8B-B14F-4D97-AF65-F5344CB8AC3E}">
        <p14:creationId xmlns="" xmlns:p14="http://schemas.microsoft.com/office/powerpoint/2010/main" val="3115752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4</a:t>
            </a:fld>
            <a:endParaRPr lang="fr-FR" dirty="0"/>
          </a:p>
        </p:txBody>
      </p:sp>
    </p:spTree>
    <p:extLst>
      <p:ext uri="{BB962C8B-B14F-4D97-AF65-F5344CB8AC3E}">
        <p14:creationId xmlns="" xmlns:p14="http://schemas.microsoft.com/office/powerpoint/2010/main" val="480367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5</a:t>
            </a:fld>
            <a:endParaRPr lang="fr-FR" dirty="0"/>
          </a:p>
        </p:txBody>
      </p:sp>
    </p:spTree>
    <p:extLst>
      <p:ext uri="{BB962C8B-B14F-4D97-AF65-F5344CB8AC3E}">
        <p14:creationId xmlns="" xmlns:p14="http://schemas.microsoft.com/office/powerpoint/2010/main" val="3268447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6</a:t>
            </a:fld>
            <a:endParaRPr lang="fr-FR" dirty="0"/>
          </a:p>
        </p:txBody>
      </p:sp>
    </p:spTree>
    <p:extLst>
      <p:ext uri="{BB962C8B-B14F-4D97-AF65-F5344CB8AC3E}">
        <p14:creationId xmlns="" xmlns:p14="http://schemas.microsoft.com/office/powerpoint/2010/main" val="304744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7</a:t>
            </a:fld>
            <a:endParaRPr lang="fr-FR" dirty="0"/>
          </a:p>
        </p:txBody>
      </p:sp>
    </p:spTree>
    <p:extLst>
      <p:ext uri="{BB962C8B-B14F-4D97-AF65-F5344CB8AC3E}">
        <p14:creationId xmlns="" xmlns:p14="http://schemas.microsoft.com/office/powerpoint/2010/main" val="1049160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l"/>
            <a:r>
              <a:rPr lang="fr-FR" dirty="0" smtClean="0"/>
              <a:t>44 connaissances sur 47  liées au référentiel</a:t>
            </a:r>
            <a:r>
              <a:rPr lang="fr-FR" baseline="0" dirty="0" smtClean="0"/>
              <a:t> peuvent être mises en œuvre lors de ce CCF. La richesse du projet est la mise en œuvre des connaissances satellitaires. (Connaissances hors référentiel).</a:t>
            </a:r>
            <a:endParaRPr lang="fr-FR" dirty="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8</a:t>
            </a:fld>
            <a:endParaRPr lang="fr-FR" dirty="0"/>
          </a:p>
        </p:txBody>
      </p:sp>
    </p:spTree>
    <p:extLst>
      <p:ext uri="{BB962C8B-B14F-4D97-AF65-F5344CB8AC3E}">
        <p14:creationId xmlns="" xmlns:p14="http://schemas.microsoft.com/office/powerpoint/2010/main" val="1616319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En</a:t>
            </a:r>
            <a:r>
              <a:rPr lang="fr-FR" baseline="0" dirty="0" smtClean="0"/>
              <a:t> cours</a:t>
            </a:r>
            <a:endParaRPr lang="fr-FR" dirty="0" smtClean="0"/>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9</a:t>
            </a:fld>
            <a:endParaRPr lang="fr-FR"/>
          </a:p>
        </p:txBody>
      </p:sp>
    </p:spTree>
    <p:extLst>
      <p:ext uri="{BB962C8B-B14F-4D97-AF65-F5344CB8AC3E}">
        <p14:creationId xmlns="" xmlns:p14="http://schemas.microsoft.com/office/powerpoint/2010/main" val="2956988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70%</a:t>
            </a:r>
            <a:r>
              <a:rPr lang="fr-FR" baseline="0" dirty="0" smtClean="0"/>
              <a:t> de la formation en centre est effectuée avant le démarrage du projet ou 80% pour les élèves en plus grandes difficultés.</a:t>
            </a:r>
          </a:p>
          <a:p>
            <a:r>
              <a:rPr lang="fr-FR" baseline="0" dirty="0" smtClean="0"/>
              <a:t>62% de la formation en milieu professionnel est effectuée.</a:t>
            </a:r>
          </a:p>
          <a:p>
            <a:r>
              <a:rPr lang="fr-FR" b="1" baseline="0" dirty="0" smtClean="0">
                <a:solidFill>
                  <a:srgbClr val="FF0000"/>
                </a:solidFill>
              </a:rPr>
              <a:t>65% de la formation totale est effectuée</a:t>
            </a:r>
          </a:p>
          <a:p>
            <a:r>
              <a:rPr lang="fr-FR" b="0" baseline="0" dirty="0" smtClean="0">
                <a:solidFill>
                  <a:srgbClr val="FF0000"/>
                </a:solidFill>
              </a:rPr>
              <a:t>Des apprentissages spécifiques à chacune des parties</a:t>
            </a:r>
          </a:p>
        </p:txBody>
      </p:sp>
      <p:sp>
        <p:nvSpPr>
          <p:cNvPr id="4" name="Espace réservé du numéro de diapositive 3"/>
          <p:cNvSpPr>
            <a:spLocks noGrp="1"/>
          </p:cNvSpPr>
          <p:nvPr>
            <p:ph type="sldNum" sz="quarter" idx="10"/>
          </p:nvPr>
        </p:nvSpPr>
        <p:spPr/>
        <p:txBody>
          <a:bodyPr/>
          <a:lstStyle/>
          <a:p>
            <a:fld id="{8F2BCB86-0D2C-48B0-A1B9-E91F30CF925C}" type="slidenum">
              <a:rPr lang="fr-FR" smtClean="0"/>
              <a:pPr/>
              <a:t>10</a:t>
            </a:fld>
            <a:endParaRPr lang="fr-FR"/>
          </a:p>
        </p:txBody>
      </p:sp>
    </p:spTree>
    <p:extLst>
      <p:ext uri="{BB962C8B-B14F-4D97-AF65-F5344CB8AC3E}">
        <p14:creationId xmlns="" xmlns:p14="http://schemas.microsoft.com/office/powerpoint/2010/main" val="2956988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vert="horz"/>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vert="horz"/>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Tree>
    <p:extLst>
      <p:ext uri="{BB962C8B-B14F-4D97-AF65-F5344CB8AC3E}">
        <p14:creationId xmlns="" xmlns:p14="http://schemas.microsoft.com/office/powerpoint/2010/main" val="3255129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 xmlns:p14="http://schemas.microsoft.com/office/powerpoint/2010/main" val="1797135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 xmlns:p14="http://schemas.microsoft.com/office/powerpoint/2010/main" val="1797135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fld id="{6BB9EC40-B9AC-7E46-A0D6-A8C85203311E}" type="datetimeFigureOut">
              <a:rPr lang="fr-FR" smtClean="0"/>
              <a:pPr/>
              <a:t>12/10/2016</a:t>
            </a:fld>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E76CEEF1-FB23-9A46-B7C4-C82176BF4881}" type="slidenum">
              <a:rPr lang="fr-FR" smtClean="0"/>
              <a:pPr/>
              <a:t>‹N°›</a:t>
            </a:fld>
            <a:endParaRPr lang="fr-FR"/>
          </a:p>
        </p:txBody>
      </p:sp>
    </p:spTree>
    <p:extLst>
      <p:ext uri="{BB962C8B-B14F-4D97-AF65-F5344CB8AC3E}">
        <p14:creationId xmlns="" xmlns:p14="http://schemas.microsoft.com/office/powerpoint/2010/main" val="2032856130"/>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 xmlns:p14="http://schemas.microsoft.com/office/powerpoint/2010/main" val="1801271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1466879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rgbClr val="4F81BD"/>
                </a:solidFill>
                <a:latin typeface="Calibri" charset="0"/>
                <a:cs typeface="Calibri" charset="0"/>
              </a:rPr>
              <a:t>Titre de la présentation &gt; date </a:t>
            </a:r>
          </a:p>
        </p:txBody>
      </p:sp>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sz="half" idx="1"/>
          </p:nvPr>
        </p:nvSpPr>
        <p:spPr>
          <a:xfrm>
            <a:off x="684213" y="1773238"/>
            <a:ext cx="3811587"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4648200" y="1773238"/>
            <a:ext cx="3811588"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6" name="Espace réservé du pied de pag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4088163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7" name="ZoneTexte 6"/>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rgbClr val="4F81BD"/>
                </a:solidFill>
                <a:latin typeface="Calibri" charset="0"/>
                <a:cs typeface="Calibri" charset="0"/>
              </a:rPr>
              <a:t>Titre de la présentation &gt; date </a:t>
            </a:r>
          </a:p>
        </p:txBody>
      </p:sp>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1813816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5" name="Titre 1"/>
          <p:cNvSpPr txBox="1">
            <a:spLocks/>
          </p:cNvSpPr>
          <p:nvPr userDrawn="1"/>
        </p:nvSpPr>
        <p:spPr bwMode="gray">
          <a:xfrm>
            <a:off x="684213" y="131763"/>
            <a:ext cx="7775575"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400" b="1" baseline="0">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a:lstStyle>
          <a:p>
            <a:pPr>
              <a:defRPr/>
            </a:pPr>
            <a:r>
              <a:rPr lang="fr-FR" dirty="0" smtClean="0">
                <a:solidFill>
                  <a:srgbClr val="1F497D"/>
                </a:solidFill>
              </a:rPr>
              <a:t>Titre de la page de contenu</a:t>
            </a:r>
            <a:endParaRPr lang="fr-FR" dirty="0">
              <a:solidFill>
                <a:srgbClr val="1F497D"/>
              </a:solidFill>
            </a:endParaRPr>
          </a:p>
        </p:txBody>
      </p:sp>
      <p:sp>
        <p:nvSpPr>
          <p:cNvPr id="6"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rgbClr val="4F81BD"/>
                </a:solidFill>
                <a:latin typeface="Calibri" charset="0"/>
                <a:cs typeface="Calibri" charset="0"/>
              </a:rPr>
              <a:t>Titre de la présentation &gt; date </a:t>
            </a:r>
          </a:p>
        </p:txBody>
      </p:sp>
      <p:sp>
        <p:nvSpPr>
          <p:cNvPr id="3" name="Espace réservé du contenu 2"/>
          <p:cNvSpPr>
            <a:spLocks noGrp="1"/>
          </p:cNvSpPr>
          <p:nvPr>
            <p:ph idx="1"/>
          </p:nvPr>
        </p:nvSpPr>
        <p:spPr>
          <a:xfrm>
            <a:off x="3575050" y="1844824"/>
            <a:ext cx="5111750" cy="4209331"/>
          </a:xfrm>
        </p:spPr>
        <p:txBody>
          <a:bodyPr/>
          <a:lstStyle>
            <a:lvl1pPr>
              <a:defRPr sz="2000"/>
            </a:lvl1pPr>
            <a:lvl2pPr>
              <a:defRPr sz="2000"/>
            </a:lvl2pPr>
            <a:lvl3pPr>
              <a:defRPr sz="2000"/>
            </a:lvl3pPr>
            <a:lvl4pPr>
              <a:defRPr sz="1500"/>
            </a:lvl4pPr>
            <a:lvl5pPr>
              <a:defRPr sz="1500"/>
            </a:lvl5pPr>
            <a:lvl6pPr>
              <a:defRPr sz="20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683568" y="1844824"/>
            <a:ext cx="2781945" cy="42093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7" name="Espace réservé du pied de page 6"/>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3546254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3535018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4233494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Rectangle 5"/>
          <p:cNvSpPr>
            <a:spLocks noGrp="1" noChangeArrowheads="1"/>
          </p:cNvSpPr>
          <p:nvPr>
            <p:ph type="ftr" sz="quarter" idx="10"/>
          </p:nvPr>
        </p:nvSpPr>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 xmlns:p14="http://schemas.microsoft.com/office/powerpoint/2010/main" val="1797135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1486295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1521606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 xmlns:p14="http://schemas.microsoft.com/office/powerpoint/2010/main" val="457218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3808144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rgbClr val="4F81BD"/>
                </a:solidFill>
                <a:latin typeface="Calibri" charset="0"/>
                <a:cs typeface="Calibri" charset="0"/>
              </a:rPr>
              <a:t>Titre de la présentation &gt; date </a:t>
            </a:r>
          </a:p>
        </p:txBody>
      </p:sp>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sz="half" idx="1"/>
          </p:nvPr>
        </p:nvSpPr>
        <p:spPr>
          <a:xfrm>
            <a:off x="684213" y="1773238"/>
            <a:ext cx="3811587"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4648200" y="1773238"/>
            <a:ext cx="3811588"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6" name="Espace réservé du pied de pag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291031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7" name="ZoneTexte 6"/>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rgbClr val="4F81BD"/>
                </a:solidFill>
                <a:latin typeface="Calibri" charset="0"/>
                <a:cs typeface="Calibri" charset="0"/>
              </a:rPr>
              <a:t>Titre de la présentation &gt; date </a:t>
            </a:r>
          </a:p>
        </p:txBody>
      </p:sp>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713376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5" name="Titre 1"/>
          <p:cNvSpPr txBox="1">
            <a:spLocks/>
          </p:cNvSpPr>
          <p:nvPr userDrawn="1"/>
        </p:nvSpPr>
        <p:spPr bwMode="gray">
          <a:xfrm>
            <a:off x="684213" y="131763"/>
            <a:ext cx="7775575"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400" b="1" baseline="0">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a:lstStyle>
          <a:p>
            <a:pPr>
              <a:defRPr/>
            </a:pPr>
            <a:r>
              <a:rPr lang="fr-FR" dirty="0" smtClean="0">
                <a:solidFill>
                  <a:srgbClr val="1F497D"/>
                </a:solidFill>
              </a:rPr>
              <a:t>Titre de la page de contenu</a:t>
            </a:r>
            <a:endParaRPr lang="fr-FR" dirty="0">
              <a:solidFill>
                <a:srgbClr val="1F497D"/>
              </a:solidFill>
            </a:endParaRPr>
          </a:p>
        </p:txBody>
      </p:sp>
      <p:sp>
        <p:nvSpPr>
          <p:cNvPr id="6"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rgbClr val="4F81BD"/>
                </a:solidFill>
                <a:latin typeface="Calibri" charset="0"/>
                <a:cs typeface="Calibri" charset="0"/>
              </a:rPr>
              <a:t>Titre de la présentation &gt; date </a:t>
            </a:r>
          </a:p>
        </p:txBody>
      </p:sp>
      <p:sp>
        <p:nvSpPr>
          <p:cNvPr id="3" name="Espace réservé du contenu 2"/>
          <p:cNvSpPr>
            <a:spLocks noGrp="1"/>
          </p:cNvSpPr>
          <p:nvPr>
            <p:ph idx="1"/>
          </p:nvPr>
        </p:nvSpPr>
        <p:spPr>
          <a:xfrm>
            <a:off x="3575050" y="1844824"/>
            <a:ext cx="5111750" cy="4209331"/>
          </a:xfrm>
        </p:spPr>
        <p:txBody>
          <a:bodyPr/>
          <a:lstStyle>
            <a:lvl1pPr>
              <a:defRPr sz="2000"/>
            </a:lvl1pPr>
            <a:lvl2pPr>
              <a:defRPr sz="2000"/>
            </a:lvl2pPr>
            <a:lvl3pPr>
              <a:defRPr sz="2000"/>
            </a:lvl3pPr>
            <a:lvl4pPr>
              <a:defRPr sz="1500"/>
            </a:lvl4pPr>
            <a:lvl5pPr>
              <a:defRPr sz="1500"/>
            </a:lvl5pPr>
            <a:lvl6pPr>
              <a:defRPr sz="20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683568" y="1844824"/>
            <a:ext cx="2781945" cy="42093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7" name="Espace réservé du pied de page 6"/>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993664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1057098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2867188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4094415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 xmlns:p14="http://schemas.microsoft.com/office/powerpoint/2010/main" val="3617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solidFill>
                <a:srgbClr val="4F81BD"/>
              </a:solidFill>
            </a:endParaRPr>
          </a:p>
        </p:txBody>
      </p:sp>
    </p:spTree>
    <p:extLst>
      <p:ext uri="{BB962C8B-B14F-4D97-AF65-F5344CB8AC3E}">
        <p14:creationId xmlns="" xmlns:p14="http://schemas.microsoft.com/office/powerpoint/2010/main" val="4225926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 xmlns:p14="http://schemas.microsoft.com/office/powerpoint/2010/main" val="2286991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2" name="Titre 1"/>
          <p:cNvSpPr>
            <a:spLocks noGrp="1"/>
          </p:cNvSpPr>
          <p:nvPr>
            <p:ph type="title"/>
          </p:nvPr>
        </p:nvSpPr>
        <p:spPr/>
        <p:txBody>
          <a:bodyPr/>
          <a:lstStyle/>
          <a:p>
            <a:r>
              <a:rPr lang="fr-FR" smtClean="0"/>
              <a:t>Cliquez et modifiez le titre</a:t>
            </a:r>
            <a:endParaRPr lang="fr-FR" dirty="0"/>
          </a:p>
        </p:txBody>
      </p:sp>
      <p:sp>
        <p:nvSpPr>
          <p:cNvPr id="3" name="Espace réservé du contenu 2"/>
          <p:cNvSpPr>
            <a:spLocks noGrp="1"/>
          </p:cNvSpPr>
          <p:nvPr>
            <p:ph sz="half" idx="1"/>
          </p:nvPr>
        </p:nvSpPr>
        <p:spPr>
          <a:xfrm>
            <a:off x="684213" y="1773238"/>
            <a:ext cx="3811587"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contenu 3"/>
          <p:cNvSpPr>
            <a:spLocks noGrp="1"/>
          </p:cNvSpPr>
          <p:nvPr>
            <p:ph sz="half" idx="2"/>
          </p:nvPr>
        </p:nvSpPr>
        <p:spPr>
          <a:xfrm>
            <a:off x="4648200" y="1773238"/>
            <a:ext cx="3811588" cy="4248150"/>
          </a:xfrm>
        </p:spPr>
        <p:txBody>
          <a:bodyPr/>
          <a:lstStyle>
            <a:lvl1pPr>
              <a:defRPr sz="2000"/>
            </a:lvl1pPr>
            <a:lvl2pPr>
              <a:defRPr sz="2000"/>
            </a:lvl2pPr>
            <a:lvl3pPr>
              <a:defRPr sz="2000"/>
            </a:lvl3pPr>
            <a:lvl4pPr>
              <a:defRPr sz="1500"/>
            </a:lvl4pPr>
            <a:lvl5pPr>
              <a:defRPr sz="15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6" name="Espace réservé du pied de pag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 xmlns:p14="http://schemas.microsoft.com/office/powerpoint/2010/main" val="1703791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7" name="ZoneTexte 6"/>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2" name="Titre 1"/>
          <p:cNvSpPr>
            <a:spLocks noGrp="1"/>
          </p:cNvSpPr>
          <p:nvPr>
            <p:ph type="title"/>
          </p:nvPr>
        </p:nvSpPr>
        <p:spPr/>
        <p:txBody>
          <a:bodyPr/>
          <a:lstStyle>
            <a:lvl1pPr>
              <a:defRPr baseline="0"/>
            </a:lvl1pPr>
          </a:lstStyle>
          <a:p>
            <a:r>
              <a:rPr lang="fr-FR" smtClean="0"/>
              <a:t>Cliquez et modifiez le titre</a:t>
            </a:r>
            <a:endParaRPr lang="fr-FR" dirty="0"/>
          </a:p>
        </p:txBody>
      </p:sp>
      <p:sp>
        <p:nvSpPr>
          <p:cNvPr id="5" name="Espace réservé pour une image  2"/>
          <p:cNvSpPr>
            <a:spLocks noGrp="1"/>
          </p:cNvSpPr>
          <p:nvPr>
            <p:ph type="pic" idx="1"/>
          </p:nvPr>
        </p:nvSpPr>
        <p:spPr>
          <a:xfrm>
            <a:off x="1835696" y="2348880"/>
            <a:ext cx="5486400" cy="36107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6" name="Espace réservé du texte 3"/>
          <p:cNvSpPr>
            <a:spLocks noGrp="1"/>
          </p:cNvSpPr>
          <p:nvPr>
            <p:ph type="body" sz="half" idx="2"/>
          </p:nvPr>
        </p:nvSpPr>
        <p:spPr>
          <a:xfrm>
            <a:off x="683568" y="1772816"/>
            <a:ext cx="5486400" cy="3600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8" name="Rectangle 5"/>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 xmlns:p14="http://schemas.microsoft.com/office/powerpoint/2010/main" val="2870057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5" name="Titre 1"/>
          <p:cNvSpPr txBox="1">
            <a:spLocks/>
          </p:cNvSpPr>
          <p:nvPr userDrawn="1"/>
        </p:nvSpPr>
        <p:spPr bwMode="gray">
          <a:xfrm>
            <a:off x="684213" y="131763"/>
            <a:ext cx="7775575"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algn="l" rtl="0" eaLnBrk="0" fontAlgn="base" hangingPunct="0">
              <a:spcBef>
                <a:spcPct val="0"/>
              </a:spcBef>
              <a:spcAft>
                <a:spcPct val="0"/>
              </a:spcAft>
              <a:defRPr sz="2400" b="1" baseline="0">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a:lstStyle>
          <a:p>
            <a:pPr>
              <a:defRPr/>
            </a:pPr>
            <a:r>
              <a:rPr lang="fr-FR" dirty="0" smtClean="0"/>
              <a:t>Titre de la page de contenu</a:t>
            </a:r>
            <a:endParaRPr lang="fr-FR" dirty="0"/>
          </a:p>
        </p:txBody>
      </p:sp>
      <p:sp>
        <p:nvSpPr>
          <p:cNvPr id="6" name="ZoneTexte 7"/>
          <p:cNvSpPr txBox="1">
            <a:spLocks noChangeArrowheads="1"/>
          </p:cNvSpPr>
          <p:nvPr userDrawn="1"/>
        </p:nvSpPr>
        <p:spPr bwMode="auto">
          <a:xfrm>
            <a:off x="2484438" y="6381750"/>
            <a:ext cx="540067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a:solidFill>
                  <a:schemeClr val="accent1"/>
                </a:solidFill>
                <a:latin typeface="Calibri" charset="0"/>
                <a:cs typeface="Calibri" charset="0"/>
              </a:rPr>
              <a:t>Titre de la présentation &gt; date </a:t>
            </a:r>
          </a:p>
        </p:txBody>
      </p:sp>
      <p:sp>
        <p:nvSpPr>
          <p:cNvPr id="3" name="Espace réservé du contenu 2"/>
          <p:cNvSpPr>
            <a:spLocks noGrp="1"/>
          </p:cNvSpPr>
          <p:nvPr>
            <p:ph idx="1"/>
          </p:nvPr>
        </p:nvSpPr>
        <p:spPr>
          <a:xfrm>
            <a:off x="3575050" y="1844824"/>
            <a:ext cx="5111750" cy="4209331"/>
          </a:xfrm>
        </p:spPr>
        <p:txBody>
          <a:bodyPr/>
          <a:lstStyle>
            <a:lvl1pPr>
              <a:defRPr sz="2000"/>
            </a:lvl1pPr>
            <a:lvl2pPr>
              <a:defRPr sz="2000"/>
            </a:lvl2pPr>
            <a:lvl3pPr>
              <a:defRPr sz="2000"/>
            </a:lvl3pPr>
            <a:lvl4pPr>
              <a:defRPr sz="1500"/>
            </a:lvl4pPr>
            <a:lvl5pPr>
              <a:defRPr sz="1500"/>
            </a:lvl5pPr>
            <a:lvl6pPr>
              <a:defRPr sz="20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683568" y="1844824"/>
            <a:ext cx="2781945" cy="42093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7" name="Espace réservé du pied de page 6"/>
          <p:cNvSpPr>
            <a:spLocks noGrp="1" noChangeArrowheads="1"/>
          </p:cNvSpPr>
          <p:nvPr>
            <p:ph type="ftr" sz="quarter" idx="10"/>
          </p:nvPr>
        </p:nvSpPr>
        <p:spPr bwMode="gray">
          <a:xfrm>
            <a:off x="7956550" y="6408738"/>
            <a:ext cx="647700" cy="188912"/>
          </a:xfrm>
          <a:prstGeom prst="rect">
            <a:avLst/>
          </a:prstGeom>
          <a:ln>
            <a:miter lim="800000"/>
            <a:headEnd/>
            <a:tailEnd/>
          </a:ln>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Tree>
    <p:extLst>
      <p:ext uri="{BB962C8B-B14F-4D97-AF65-F5344CB8AC3E}">
        <p14:creationId xmlns="" xmlns:p14="http://schemas.microsoft.com/office/powerpoint/2010/main" val="4041624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 xmlns:p14="http://schemas.microsoft.com/office/powerpoint/2010/main" val="1797135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cxnSp>
        <p:nvCxnSpPr>
          <p:cNvPr id="3" name="Connecteur droit 2"/>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Rectangle 3"/>
          <p:cNvSpPr>
            <a:spLocks noGrp="1" noChangeArrowheads="1"/>
          </p:cNvSpPr>
          <p:nvPr>
            <p:ph type="title"/>
          </p:nvPr>
        </p:nvSpPr>
        <p:spPr bwMode="gray">
          <a:xfrm>
            <a:off x="1331640" y="2060848"/>
            <a:ext cx="5761037"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0"/>
            <a:r>
              <a:rPr lang="fr-FR" dirty="0" smtClean="0"/>
              <a:t>Titre de la partie </a:t>
            </a:r>
            <a:endParaRPr lang="fr-FR" dirty="0"/>
          </a:p>
        </p:txBody>
      </p:sp>
      <p:sp>
        <p:nvSpPr>
          <p:cNvPr id="6" name="Espace réservé du pied de page 5"/>
          <p:cNvSpPr>
            <a:spLocks noGrp="1" noChangeArrowheads="1"/>
          </p:cNvSpPr>
          <p:nvPr>
            <p:ph type="ftr" sz="quarter" idx="10"/>
          </p:nvPr>
        </p:nvSpPr>
        <p:spPr>
          <a:xfrm>
            <a:off x="7956550" y="6408738"/>
            <a:ext cx="647700" cy="188912"/>
          </a:xfrm>
          <a:prstGeom prst="rect">
            <a:avLst/>
          </a:prstGeom>
        </p:spPr>
        <p:txBody>
          <a:bodyPr/>
          <a:lstStyle>
            <a:lvl1pPr algn="r">
              <a:defRPr sz="900">
                <a:solidFill>
                  <a:schemeClr val="accent1"/>
                </a:solidFill>
                <a:latin typeface="Calibri" charset="0"/>
                <a:cs typeface="Arial" charset="0"/>
              </a:defRPr>
            </a:lvl1pPr>
          </a:lstStyle>
          <a:p>
            <a:pPr>
              <a:defRPr/>
            </a:pPr>
            <a:endParaRPr lang="fr-FR"/>
          </a:p>
        </p:txBody>
      </p:sp>
    </p:spTree>
    <p:extLst>
      <p:ext uri="{BB962C8B-B14F-4D97-AF65-F5344CB8AC3E}">
        <p14:creationId xmlns="" xmlns:p14="http://schemas.microsoft.com/office/powerpoint/2010/main" val="17971350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1.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jpeg"/><Relationship Id="rId5" Type="http://schemas.openxmlformats.org/officeDocument/2006/relationships/slideLayout" Target="../slideLayouts/slideLayout17.xml"/><Relationship Id="rId10" Type="http://schemas.openxmlformats.org/officeDocument/2006/relationships/theme" Target="../theme/theme4.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jpeg"/><Relationship Id="rId5" Type="http://schemas.openxmlformats.org/officeDocument/2006/relationships/slideLayout" Target="../slideLayouts/slideLayout26.xml"/><Relationship Id="rId10" Type="http://schemas.openxmlformats.org/officeDocument/2006/relationships/theme" Target="../theme/theme5.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7" name="Group 14"/>
          <p:cNvGrpSpPr>
            <a:grpSpLocks/>
          </p:cNvGrpSpPr>
          <p:nvPr userDrawn="1"/>
        </p:nvGrpSpPr>
        <p:grpSpPr bwMode="auto">
          <a:xfrm>
            <a:off x="0" y="0"/>
            <a:ext cx="9144000" cy="5106988"/>
            <a:chOff x="0" y="0"/>
            <a:chExt cx="5760" cy="3217"/>
          </a:xfrm>
          <a:solidFill>
            <a:schemeClr val="accent1">
              <a:lumMod val="40000"/>
              <a:lumOff val="60000"/>
            </a:schemeClr>
          </a:solidFill>
        </p:grpSpPr>
        <p:sp>
          <p:nvSpPr>
            <p:cNvPr id="8" name="Freeform 10"/>
            <p:cNvSpPr>
              <a:spLocks/>
            </p:cNvSpPr>
            <p:nvPr/>
          </p:nvSpPr>
          <p:spPr bwMode="gray">
            <a:xfrm>
              <a:off x="0" y="2251"/>
              <a:ext cx="5760" cy="966"/>
            </a:xfrm>
            <a:custGeom>
              <a:avLst/>
              <a:gdLst>
                <a:gd name="T0" fmla="*/ 5760 w 5760"/>
                <a:gd name="T1" fmla="*/ 0 h 966"/>
                <a:gd name="T2" fmla="*/ 0 w 5760"/>
                <a:gd name="T3" fmla="*/ 0 h 966"/>
                <a:gd name="T4" fmla="*/ 0 w 5760"/>
                <a:gd name="T5" fmla="*/ 966 h 966"/>
                <a:gd name="T6" fmla="*/ 4834 w 5760"/>
                <a:gd name="T7" fmla="*/ 966 h 966"/>
                <a:gd name="T8" fmla="*/ 5760 w 5760"/>
                <a:gd name="T9" fmla="*/ 434 h 966"/>
                <a:gd name="T10" fmla="*/ 5760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fr-FR"/>
            </a:p>
          </p:txBody>
        </p:sp>
        <p:sp>
          <p:nvSpPr>
            <p:cNvPr id="9" name="Rectangle 11"/>
            <p:cNvSpPr>
              <a:spLocks noChangeArrowheads="1"/>
            </p:cNvSpPr>
            <p:nvPr/>
          </p:nvSpPr>
          <p:spPr bwMode="gray">
            <a:xfrm>
              <a:off x="0" y="0"/>
              <a:ext cx="5760" cy="256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endParaRPr lang="fr-FR" dirty="0">
                <a:cs typeface="Arial" charset="0"/>
              </a:endParaRPr>
            </a:p>
          </p:txBody>
        </p:sp>
      </p:grpSp>
      <p:sp>
        <p:nvSpPr>
          <p:cNvPr id="10" name="Rectangle 3"/>
          <p:cNvSpPr txBox="1">
            <a:spLocks noChangeArrowheads="1"/>
          </p:cNvSpPr>
          <p:nvPr userDrawn="1"/>
        </p:nvSpPr>
        <p:spPr>
          <a:xfrm>
            <a:off x="1836738" y="1844675"/>
            <a:ext cx="6191250" cy="1079500"/>
          </a:xfrm>
          <a:prstGeom prst="rect">
            <a:avLst/>
          </a:prstGeom>
        </p:spPr>
        <p:txBody>
          <a:bodyPr/>
          <a:lstStyle>
            <a:lvl1pPr defTabSz="457200" eaLnBrk="0" hangingPunct="0">
              <a:defRPr>
                <a:solidFill>
                  <a:schemeClr val="tx1"/>
                </a:solidFill>
                <a:latin typeface="Arial" charset="0"/>
                <a:ea typeface="ＭＳ Ｐゴシック" charset="0"/>
                <a:cs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fr-FR" sz="3200" b="1" dirty="0">
              <a:solidFill>
                <a:srgbClr val="404040"/>
              </a:solidFill>
              <a:latin typeface="Calibri" charset="0"/>
            </a:endParaRPr>
          </a:p>
        </p:txBody>
      </p:sp>
      <p:sp>
        <p:nvSpPr>
          <p:cNvPr id="11" name="Rectangle 4"/>
          <p:cNvSpPr txBox="1">
            <a:spLocks noChangeArrowheads="1"/>
          </p:cNvSpPr>
          <p:nvPr userDrawn="1"/>
        </p:nvSpPr>
        <p:spPr>
          <a:xfrm>
            <a:off x="1908175" y="2852738"/>
            <a:ext cx="6191250" cy="315912"/>
          </a:xfrm>
          <a:prstGeom prst="rect">
            <a:avLst/>
          </a:prstGeom>
        </p:spPr>
        <p:txBody>
          <a:bodyPr/>
          <a:lstStyle>
            <a:lvl1pPr defTabSz="457200" eaLnBrk="0" hangingPunct="0">
              <a:defRPr>
                <a:solidFill>
                  <a:schemeClr val="tx1"/>
                </a:solidFill>
                <a:latin typeface="Arial" charset="0"/>
                <a:ea typeface="ＭＳ Ｐゴシック" charset="0"/>
                <a:cs typeface="ＭＳ Ｐゴシック" charset="0"/>
              </a:defRPr>
            </a:lvl1pPr>
            <a:lvl2pPr marL="742950" indent="-285750" defTabSz="457200" eaLnBrk="0" hangingPunct="0">
              <a:defRPr>
                <a:solidFill>
                  <a:schemeClr val="tx1"/>
                </a:solidFill>
                <a:latin typeface="Arial" charset="0"/>
                <a:ea typeface="ＭＳ Ｐゴシック" charset="0"/>
              </a:defRPr>
            </a:lvl2pPr>
            <a:lvl3pPr marL="1143000" indent="-228600" defTabSz="457200" eaLnBrk="0" hangingPunct="0">
              <a:defRPr>
                <a:solidFill>
                  <a:schemeClr val="tx1"/>
                </a:solidFill>
                <a:latin typeface="Arial" charset="0"/>
                <a:ea typeface="ＭＳ Ｐゴシック" charset="0"/>
              </a:defRPr>
            </a:lvl3pPr>
            <a:lvl4pPr marL="1600200" indent="-228600" defTabSz="457200" eaLnBrk="0" hangingPunct="0">
              <a:defRPr>
                <a:solidFill>
                  <a:schemeClr val="tx1"/>
                </a:solidFill>
                <a:latin typeface="Arial" charset="0"/>
                <a:ea typeface="ＭＳ Ｐゴシック" charset="0"/>
              </a:defRPr>
            </a:lvl4pPr>
            <a:lvl5pPr marL="2057400" indent="-228600" defTabSz="4572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buFont typeface="Wingdings" charset="0"/>
              <a:buNone/>
            </a:pPr>
            <a:endParaRPr lang="fr-FR" sz="1500" dirty="0">
              <a:solidFill>
                <a:srgbClr val="0062A8"/>
              </a:solidFill>
              <a:latin typeface="Calibri" charset="0"/>
            </a:endParaRPr>
          </a:p>
        </p:txBody>
      </p:sp>
      <p:sp>
        <p:nvSpPr>
          <p:cNvPr id="16" name="Rectangle 4"/>
          <p:cNvSpPr txBox="1">
            <a:spLocks noChangeArrowheads="1"/>
          </p:cNvSpPr>
          <p:nvPr userDrawn="1"/>
        </p:nvSpPr>
        <p:spPr>
          <a:xfrm>
            <a:off x="1908175" y="4581525"/>
            <a:ext cx="6118225" cy="315913"/>
          </a:xfrm>
          <a:prstGeom prst="rect">
            <a:avLst/>
          </a:prstGeom>
        </p:spPr>
        <p:txBody>
          <a:bodyPr/>
          <a:lstStyle>
            <a:lvl1pPr marL="0" indent="0" algn="l" defTabSz="457200" rtl="0" eaLnBrk="1" latinLnBrk="0" hangingPunct="1">
              <a:spcBef>
                <a:spcPct val="20000"/>
              </a:spcBef>
              <a:buFont typeface="Wingdings" charset="2"/>
              <a:buNone/>
              <a:defRPr sz="1100" b="0" kern="1200">
                <a:solidFill>
                  <a:srgbClr val="0062A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fr-FR" dirty="0">
              <a:solidFill>
                <a:schemeClr val="tx1">
                  <a:lumMod val="65000"/>
                  <a:lumOff val="35000"/>
                </a:schemeClr>
              </a:solidFill>
            </a:endParaRPr>
          </a:p>
        </p:txBody>
      </p:sp>
      <p:pic>
        <p:nvPicPr>
          <p:cNvPr id="1031" name="Image 1"/>
          <p:cNvPicPr>
            <a:picLocks noChangeAspect="1"/>
          </p:cNvPicPr>
          <p:nvPr userDrawn="1"/>
        </p:nvPicPr>
        <p:blipFill>
          <a:blip r:embed="rId3">
            <a:extLst>
              <a:ext uri="{28A0092B-C50C-407E-A947-70E740481C1C}">
                <a14:useLocalDpi xmlns="" xmlns:a14="http://schemas.microsoft.com/office/drawing/2010/main" val="0"/>
              </a:ext>
            </a:extLst>
          </a:blip>
          <a:srcRect/>
          <a:stretch>
            <a:fillRect/>
          </a:stretch>
        </p:blipFill>
        <p:spPr bwMode="auto">
          <a:xfrm>
            <a:off x="1965325" y="5949950"/>
            <a:ext cx="1550988" cy="700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47" r:id="rId1"/>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098" name="Group 21"/>
          <p:cNvGrpSpPr>
            <a:grpSpLocks/>
          </p:cNvGrpSpPr>
          <p:nvPr/>
        </p:nvGrpSpPr>
        <p:grpSpPr bwMode="auto">
          <a:xfrm>
            <a:off x="0" y="0"/>
            <a:ext cx="9144000" cy="3883025"/>
            <a:chOff x="0" y="0"/>
            <a:chExt cx="5760" cy="2446"/>
          </a:xfrm>
          <a:solidFill>
            <a:srgbClr val="B9CDE5"/>
          </a:solidFill>
        </p:grpSpPr>
        <p:sp>
          <p:nvSpPr>
            <p:cNvPr id="2056" name="Rectangle 18"/>
            <p:cNvSpPr>
              <a:spLocks noChangeArrowheads="1"/>
            </p:cNvSpPr>
            <p:nvPr userDrawn="1"/>
          </p:nvSpPr>
          <p:spPr bwMode="gray">
            <a:xfrm>
              <a:off x="0" y="0"/>
              <a:ext cx="5760" cy="178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84" charset="-128"/>
                </a:defRPr>
              </a:lvl1pPr>
              <a:lvl2pPr marL="742950" indent="-285750" eaLnBrk="0" hangingPunct="0">
                <a:defRPr sz="2400">
                  <a:solidFill>
                    <a:schemeClr val="tx1"/>
                  </a:solidFill>
                  <a:latin typeface="Arial" pitchFamily="34" charset="0"/>
                  <a:ea typeface="ＭＳ Ｐゴシック" pitchFamily="-84" charset="-128"/>
                </a:defRPr>
              </a:lvl2pPr>
              <a:lvl3pPr marL="1143000" indent="-228600" eaLnBrk="0" hangingPunct="0">
                <a:defRPr sz="2400">
                  <a:solidFill>
                    <a:schemeClr val="tx1"/>
                  </a:solidFill>
                  <a:latin typeface="Arial" pitchFamily="34" charset="0"/>
                  <a:ea typeface="ＭＳ Ｐゴシック" pitchFamily="-84" charset="-128"/>
                </a:defRPr>
              </a:lvl3pPr>
              <a:lvl4pPr marL="1600200" indent="-228600" eaLnBrk="0" hangingPunct="0">
                <a:defRPr sz="2400">
                  <a:solidFill>
                    <a:schemeClr val="tx1"/>
                  </a:solidFill>
                  <a:latin typeface="Arial" pitchFamily="34" charset="0"/>
                  <a:ea typeface="ＭＳ Ｐゴシック" pitchFamily="-84" charset="-128"/>
                </a:defRPr>
              </a:lvl4pPr>
              <a:lvl5pPr marL="2057400" indent="-228600" eaLnBrk="0" hangingPunct="0">
                <a:defRPr sz="2400">
                  <a:solidFill>
                    <a:schemeClr val="tx1"/>
                  </a:solidFill>
                  <a:latin typeface="Arial" pitchFamily="34" charset="0"/>
                  <a:ea typeface="ＭＳ Ｐゴシック"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84" charset="-128"/>
                </a:defRPr>
              </a:lvl9pPr>
            </a:lstStyle>
            <a:p>
              <a:pPr eaLnBrk="1" hangingPunct="1">
                <a:defRPr/>
              </a:pPr>
              <a:endParaRPr lang="fr-FR" altLang="fr-FR" sz="1800" smtClean="0">
                <a:solidFill>
                  <a:srgbClr val="D9D9D9"/>
                </a:solidFill>
                <a:cs typeface="+mn-cs"/>
              </a:endParaRPr>
            </a:p>
          </p:txBody>
        </p:sp>
        <p:sp>
          <p:nvSpPr>
            <p:cNvPr id="4105" name="Freeform 20"/>
            <p:cNvSpPr>
              <a:spLocks/>
            </p:cNvSpPr>
            <p:nvPr userDrawn="1"/>
          </p:nvSpPr>
          <p:spPr bwMode="gray">
            <a:xfrm>
              <a:off x="0" y="1480"/>
              <a:ext cx="5760" cy="966"/>
            </a:xfrm>
            <a:custGeom>
              <a:avLst/>
              <a:gdLst>
                <a:gd name="T0" fmla="*/ 5760 w 5760"/>
                <a:gd name="T1" fmla="*/ 0 h 966"/>
                <a:gd name="T2" fmla="*/ 0 w 5760"/>
                <a:gd name="T3" fmla="*/ 0 h 966"/>
                <a:gd name="T4" fmla="*/ 0 w 5760"/>
                <a:gd name="T5" fmla="*/ 966 h 966"/>
                <a:gd name="T6" fmla="*/ 4834 w 5760"/>
                <a:gd name="T7" fmla="*/ 966 h 966"/>
                <a:gd name="T8" fmla="*/ 5760 w 5760"/>
                <a:gd name="T9" fmla="*/ 434 h 966"/>
                <a:gd name="T10" fmla="*/ 5760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fr-FR"/>
            </a:p>
          </p:txBody>
        </p:sp>
      </p:grpSp>
      <p:sp>
        <p:nvSpPr>
          <p:cNvPr id="4099" name="Rectangle 3"/>
          <p:cNvSpPr>
            <a:spLocks noGrp="1" noChangeArrowheads="1"/>
          </p:cNvSpPr>
          <p:nvPr>
            <p:ph type="title"/>
          </p:nvPr>
        </p:nvSpPr>
        <p:spPr bwMode="gray">
          <a:xfrm>
            <a:off x="1331913" y="2060575"/>
            <a:ext cx="5761037"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fr-FR"/>
              <a:t>Titre de la partie </a:t>
            </a:r>
          </a:p>
        </p:txBody>
      </p:sp>
      <p:sp>
        <p:nvSpPr>
          <p:cNvPr id="10" name="Rectangle 5"/>
          <p:cNvSpPr>
            <a:spLocks noGrp="1" noChangeArrowheads="1"/>
          </p:cNvSpPr>
          <p:nvPr>
            <p:ph type="ftr" sz="quarter" idx="3"/>
          </p:nvPr>
        </p:nvSpPr>
        <p:spPr bwMode="gray">
          <a:xfrm>
            <a:off x="7956550" y="6408738"/>
            <a:ext cx="647700" cy="1889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900">
                <a:solidFill>
                  <a:schemeClr val="accent1"/>
                </a:solidFill>
                <a:latin typeface="Calibri" charset="0"/>
                <a:ea typeface="ＭＳ Ｐゴシック" charset="0"/>
                <a:cs typeface="Arial" charset="0"/>
              </a:defRPr>
            </a:lvl1pPr>
          </a:lstStyle>
          <a:p>
            <a:pPr>
              <a:defRPr/>
            </a:pPr>
            <a:endParaRPr lang="fr-FR"/>
          </a:p>
        </p:txBody>
      </p:sp>
      <p:sp>
        <p:nvSpPr>
          <p:cNvPr id="4102" name="ZoneTexte 10"/>
          <p:cNvSpPr txBox="1">
            <a:spLocks noChangeArrowheads="1"/>
          </p:cNvSpPr>
          <p:nvPr userDrawn="1"/>
        </p:nvSpPr>
        <p:spPr bwMode="auto">
          <a:xfrm>
            <a:off x="2484438" y="6381750"/>
            <a:ext cx="5400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fr-FR" sz="900" dirty="0" smtClean="0">
                <a:solidFill>
                  <a:schemeClr val="accent1"/>
                </a:solidFill>
                <a:latin typeface="Calibri" charset="0"/>
                <a:cs typeface="Calibri" charset="0"/>
              </a:rPr>
              <a:t>PNF</a:t>
            </a:r>
            <a:r>
              <a:rPr lang="fr-FR" sz="900" baseline="0" dirty="0" smtClean="0">
                <a:solidFill>
                  <a:schemeClr val="accent1"/>
                </a:solidFill>
                <a:latin typeface="Calibri" charset="0"/>
                <a:cs typeface="Calibri" charset="0"/>
              </a:rPr>
              <a:t> – Evolutions de la filière chaudronnerie – Angers 11 et 12 octobre 2016</a:t>
            </a:r>
            <a:endParaRPr lang="fr-FR" sz="900" dirty="0" smtClean="0">
              <a:solidFill>
                <a:schemeClr val="accent1"/>
              </a:solidFill>
              <a:latin typeface="Calibri" charset="0"/>
              <a:cs typeface="Calibri" charset="0"/>
            </a:endParaRPr>
          </a:p>
          <a:p>
            <a:pPr eaLnBrk="1" hangingPunct="1"/>
            <a:endParaRPr lang="fr-FR" sz="900" dirty="0">
              <a:solidFill>
                <a:schemeClr val="accent1"/>
              </a:solidFill>
              <a:latin typeface="Calibri" charset="0"/>
              <a:cs typeface="Calibri" charset="0"/>
            </a:endParaRPr>
          </a:p>
        </p:txBody>
      </p:sp>
      <p:cxnSp>
        <p:nvCxnSpPr>
          <p:cNvPr id="12" name="Connecteur droit 11"/>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pic>
        <p:nvPicPr>
          <p:cNvPr id="4103" name="Image 1"/>
          <p:cNvPicPr>
            <a:picLocks noChangeAspect="1"/>
          </p:cNvPicPr>
          <p:nvPr userDrawn="1"/>
        </p:nvPicPr>
        <p:blipFill>
          <a:blip r:embed="rId3">
            <a:extLst>
              <a:ext uri="{28A0092B-C50C-407E-A947-70E740481C1C}">
                <a14:useLocalDpi xmlns="" xmlns:a14="http://schemas.microsoft.com/office/drawing/2010/main" val="0"/>
              </a:ext>
            </a:extLst>
          </a:blip>
          <a:srcRect/>
          <a:stretch>
            <a:fillRect/>
          </a:stretch>
        </p:blipFill>
        <p:spPr bwMode="auto">
          <a:xfrm>
            <a:off x="1042988" y="6096000"/>
            <a:ext cx="1263650"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41" r:id="rId1"/>
  </p:sldLayoutIdLst>
  <p:hf hdr="0" ftr="0" dt="0"/>
  <p:txStyles>
    <p:titleStyle>
      <a:lvl1pPr algn="l" rtl="0" eaLnBrk="0" fontAlgn="base" hangingPunct="0">
        <a:spcBef>
          <a:spcPct val="0"/>
        </a:spcBef>
        <a:spcAft>
          <a:spcPct val="0"/>
        </a:spcAft>
        <a:defRPr sz="3100" b="1">
          <a:solidFill>
            <a:schemeClr val="tx2"/>
          </a:solidFill>
          <a:latin typeface="Calibri"/>
          <a:ea typeface="+mj-ea"/>
          <a:cs typeface="Calibri"/>
        </a:defRPr>
      </a:lvl1pPr>
      <a:lvl2pPr algn="l" rtl="0" eaLnBrk="0" fontAlgn="base" hangingPunct="0">
        <a:spcBef>
          <a:spcPct val="0"/>
        </a:spcBef>
        <a:spcAft>
          <a:spcPct val="0"/>
        </a:spcAft>
        <a:defRPr sz="31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31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31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3100" b="1">
          <a:solidFill>
            <a:schemeClr val="tx2"/>
          </a:solidFill>
          <a:latin typeface="Calibri" charset="0"/>
          <a:ea typeface="Arial" charset="0"/>
          <a:cs typeface="Calibri" pitchFamily="34" charset="0"/>
        </a:defRPr>
      </a:lvl5pPr>
      <a:lvl6pPr marL="457200" algn="l" rtl="0" fontAlgn="base">
        <a:spcBef>
          <a:spcPct val="0"/>
        </a:spcBef>
        <a:spcAft>
          <a:spcPct val="0"/>
        </a:spcAft>
        <a:defRPr sz="3000" b="1">
          <a:solidFill>
            <a:schemeClr val="tx2"/>
          </a:solidFill>
          <a:latin typeface="Arial" charset="0"/>
          <a:ea typeface="Arial" charset="0"/>
          <a:cs typeface="Arial" charset="0"/>
        </a:defRPr>
      </a:lvl6pPr>
      <a:lvl7pPr marL="914400" algn="l" rtl="0" fontAlgn="base">
        <a:spcBef>
          <a:spcPct val="0"/>
        </a:spcBef>
        <a:spcAft>
          <a:spcPct val="0"/>
        </a:spcAft>
        <a:defRPr sz="3000" b="1">
          <a:solidFill>
            <a:schemeClr val="tx2"/>
          </a:solidFill>
          <a:latin typeface="Arial" charset="0"/>
          <a:ea typeface="Arial" charset="0"/>
          <a:cs typeface="Arial" charset="0"/>
        </a:defRPr>
      </a:lvl7pPr>
      <a:lvl8pPr marL="1371600" algn="l" rtl="0" fontAlgn="base">
        <a:spcBef>
          <a:spcPct val="0"/>
        </a:spcBef>
        <a:spcAft>
          <a:spcPct val="0"/>
        </a:spcAft>
        <a:defRPr sz="3000" b="1">
          <a:solidFill>
            <a:schemeClr val="tx2"/>
          </a:solidFill>
          <a:latin typeface="Arial" charset="0"/>
          <a:ea typeface="Arial" charset="0"/>
          <a:cs typeface="Arial" charset="0"/>
        </a:defRPr>
      </a:lvl8pPr>
      <a:lvl9pPr marL="1828800" algn="l" rtl="0" fontAlgn="base">
        <a:spcBef>
          <a:spcPct val="0"/>
        </a:spcBef>
        <a:spcAft>
          <a:spcPct val="0"/>
        </a:spcAft>
        <a:defRPr sz="3000" b="1">
          <a:solidFill>
            <a:schemeClr val="tx2"/>
          </a:solidFill>
          <a:latin typeface="Arial" charset="0"/>
          <a:ea typeface="Arial" charset="0"/>
          <a:cs typeface="Arial" charset="0"/>
        </a:defRPr>
      </a:lvl9pPr>
    </p:titleStyle>
    <p:bodyStyle>
      <a:lvl1pPr marL="342900" indent="-342900" algn="l" rtl="0" eaLnBrk="0" fontAlgn="base" hangingPunct="0">
        <a:spcBef>
          <a:spcPct val="0"/>
        </a:spcBef>
        <a:spcAft>
          <a:spcPct val="0"/>
        </a:spcAft>
        <a:buClr>
          <a:schemeClr val="hlink"/>
        </a:buClr>
        <a:buFont typeface="Wingdings" charset="0"/>
        <a:defRPr sz="700" b="1">
          <a:solidFill>
            <a:schemeClr val="bg2"/>
          </a:solidFill>
          <a:latin typeface="+mn-lt"/>
          <a:ea typeface="ＭＳ Ｐゴシック" charset="0"/>
          <a:cs typeface="+mn-cs"/>
        </a:defRPr>
      </a:lvl1pPr>
      <a:lvl2pPr marL="4763" indent="-3175" algn="l" rtl="0" eaLnBrk="0" fontAlgn="base" hangingPunct="0">
        <a:spcBef>
          <a:spcPct val="0"/>
        </a:spcBef>
        <a:spcAft>
          <a:spcPct val="0"/>
        </a:spcAft>
        <a:buFont typeface="Wingdings" charset="0"/>
        <a:defRPr sz="700">
          <a:solidFill>
            <a:schemeClr val="bg2"/>
          </a:solidFill>
          <a:latin typeface="+mn-lt"/>
          <a:ea typeface="+mn-ea"/>
          <a:cs typeface="+mn-cs"/>
        </a:defRPr>
      </a:lvl2pPr>
      <a:lvl3pPr marL="11113" indent="-4763" algn="l" rtl="0" eaLnBrk="0" fontAlgn="base" hangingPunct="0">
        <a:spcBef>
          <a:spcPct val="0"/>
        </a:spcBef>
        <a:spcAft>
          <a:spcPct val="0"/>
        </a:spcAft>
        <a:defRPr sz="700">
          <a:solidFill>
            <a:schemeClr val="bg2"/>
          </a:solidFill>
          <a:latin typeface="+mn-lt"/>
          <a:ea typeface="+mn-ea"/>
          <a:cs typeface="+mn-cs"/>
        </a:defRPr>
      </a:lvl3pPr>
      <a:lvl4pPr marL="17463" indent="-4763" algn="l" rtl="0" eaLnBrk="0" fontAlgn="base" hangingPunct="0">
        <a:spcBef>
          <a:spcPct val="0"/>
        </a:spcBef>
        <a:spcAft>
          <a:spcPct val="0"/>
        </a:spcAft>
        <a:buClr>
          <a:schemeClr val="accent1"/>
        </a:buClr>
        <a:buFont typeface="Arial" charset="0"/>
        <a:defRPr sz="700">
          <a:solidFill>
            <a:schemeClr val="bg2"/>
          </a:solidFill>
          <a:latin typeface="+mn-lt"/>
          <a:ea typeface="+mn-ea"/>
          <a:cs typeface="+mn-cs"/>
        </a:defRPr>
      </a:lvl4pPr>
      <a:lvl5pPr marL="19050" indent="1809750" algn="l" rtl="0" eaLnBrk="0" fontAlgn="base" hangingPunct="0">
        <a:spcBef>
          <a:spcPct val="0"/>
        </a:spcBef>
        <a:spcAft>
          <a:spcPct val="0"/>
        </a:spcAft>
        <a:defRPr sz="700">
          <a:solidFill>
            <a:schemeClr val="bg2"/>
          </a:solidFill>
          <a:latin typeface="+mn-lt"/>
          <a:ea typeface="+mn-ea"/>
          <a:cs typeface="+mn-cs"/>
        </a:defRPr>
      </a:lvl5pPr>
      <a:lvl6pPr marL="476250" algn="r" rtl="0" fontAlgn="base">
        <a:spcBef>
          <a:spcPct val="0"/>
        </a:spcBef>
        <a:spcAft>
          <a:spcPct val="0"/>
        </a:spcAft>
        <a:defRPr sz="700">
          <a:solidFill>
            <a:schemeClr val="bg2"/>
          </a:solidFill>
          <a:latin typeface="+mn-lt"/>
          <a:ea typeface="+mn-ea"/>
          <a:cs typeface="+mn-cs"/>
        </a:defRPr>
      </a:lvl6pPr>
      <a:lvl7pPr marL="933450" algn="r" rtl="0" fontAlgn="base">
        <a:spcBef>
          <a:spcPct val="0"/>
        </a:spcBef>
        <a:spcAft>
          <a:spcPct val="0"/>
        </a:spcAft>
        <a:defRPr sz="700">
          <a:solidFill>
            <a:schemeClr val="bg2"/>
          </a:solidFill>
          <a:latin typeface="+mn-lt"/>
          <a:ea typeface="+mn-ea"/>
          <a:cs typeface="+mn-cs"/>
        </a:defRPr>
      </a:lvl7pPr>
      <a:lvl8pPr marL="1390650" algn="r" rtl="0" fontAlgn="base">
        <a:spcBef>
          <a:spcPct val="0"/>
        </a:spcBef>
        <a:spcAft>
          <a:spcPct val="0"/>
        </a:spcAft>
        <a:defRPr sz="700">
          <a:solidFill>
            <a:schemeClr val="bg2"/>
          </a:solidFill>
          <a:latin typeface="+mn-lt"/>
          <a:ea typeface="+mn-ea"/>
          <a:cs typeface="+mn-cs"/>
        </a:defRPr>
      </a:lvl8pPr>
      <a:lvl9pPr marL="1847850" algn="r" rtl="0" fontAlgn="base">
        <a:spcBef>
          <a:spcPct val="0"/>
        </a:spcBef>
        <a:spcAft>
          <a:spcPct val="0"/>
        </a:spcAft>
        <a:defRPr sz="700">
          <a:solidFill>
            <a:schemeClr val="bg2"/>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Freeform 14"/>
          <p:cNvSpPr>
            <a:spLocks/>
          </p:cNvSpPr>
          <p:nvPr/>
        </p:nvSpPr>
        <p:spPr bwMode="gray">
          <a:xfrm>
            <a:off x="0" y="0"/>
            <a:ext cx="9144000" cy="1533525"/>
          </a:xfrm>
          <a:custGeom>
            <a:avLst/>
            <a:gdLst>
              <a:gd name="T0" fmla="*/ 2147483647 w 5760"/>
              <a:gd name="T1" fmla="*/ 0 h 966"/>
              <a:gd name="T2" fmla="*/ 0 w 5760"/>
              <a:gd name="T3" fmla="*/ 0 h 966"/>
              <a:gd name="T4" fmla="*/ 0 w 5760"/>
              <a:gd name="T5" fmla="*/ 2147483647 h 966"/>
              <a:gd name="T6" fmla="*/ 2147483647 w 5760"/>
              <a:gd name="T7" fmla="*/ 2147483647 h 966"/>
              <a:gd name="T8" fmla="*/ 2147483647 w 5760"/>
              <a:gd name="T9" fmla="*/ 2147483647 h 966"/>
              <a:gd name="T10" fmla="*/ 2147483647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solidFill>
            <a:srgbClr val="B9CDE5"/>
          </a:solidFill>
          <a:ln>
            <a:noFill/>
          </a:ln>
          <a:extLst/>
        </p:spPr>
        <p:txBody>
          <a:bodyPr/>
          <a:lstStyle/>
          <a:p>
            <a:endParaRPr lang="fr-FR"/>
          </a:p>
        </p:txBody>
      </p:sp>
      <p:sp>
        <p:nvSpPr>
          <p:cNvPr id="5123" name="Rectangle 2"/>
          <p:cNvSpPr>
            <a:spLocks noGrp="1" noChangeArrowheads="1"/>
          </p:cNvSpPr>
          <p:nvPr>
            <p:ph type="title"/>
          </p:nvPr>
        </p:nvSpPr>
        <p:spPr bwMode="gray">
          <a:xfrm>
            <a:off x="684213" y="131763"/>
            <a:ext cx="7775575"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fr-FR"/>
              <a:t>Titre de la page de contenu</a:t>
            </a:r>
          </a:p>
        </p:txBody>
      </p:sp>
      <p:sp>
        <p:nvSpPr>
          <p:cNvPr id="5124" name="Rectangle 3"/>
          <p:cNvSpPr>
            <a:spLocks noGrp="1" noChangeArrowheads="1"/>
          </p:cNvSpPr>
          <p:nvPr>
            <p:ph type="body" idx="1"/>
          </p:nvPr>
        </p:nvSpPr>
        <p:spPr bwMode="gray">
          <a:xfrm>
            <a:off x="684213" y="1773238"/>
            <a:ext cx="7775575" cy="424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fr-FR"/>
              <a:t>Texte premier niveau </a:t>
            </a:r>
          </a:p>
          <a:p>
            <a:pPr lvl="1"/>
            <a:r>
              <a:rPr lang="fr-FR"/>
              <a:t>Texte deuxième niveau</a:t>
            </a:r>
          </a:p>
          <a:p>
            <a:pPr lvl="2"/>
            <a:r>
              <a:rPr lang="fr-FR"/>
              <a:t>Texte troisième niveau</a:t>
            </a:r>
          </a:p>
          <a:p>
            <a:pPr lvl="3"/>
            <a:r>
              <a:rPr lang="fr-FR"/>
              <a:t>Quatrième niveau</a:t>
            </a:r>
          </a:p>
          <a:p>
            <a:pPr lvl="4"/>
            <a:r>
              <a:rPr lang="fr-FR"/>
              <a:t>Cinquième niveau</a:t>
            </a:r>
          </a:p>
        </p:txBody>
      </p:sp>
      <p:cxnSp>
        <p:nvCxnSpPr>
          <p:cNvPr id="5" name="Connecteur droit 4"/>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Espace réservé du numéro de diapositive 5"/>
          <p:cNvSpPr txBox="1">
            <a:spLocks/>
          </p:cNvSpPr>
          <p:nvPr userDrawn="1"/>
        </p:nvSpPr>
        <p:spPr>
          <a:xfrm>
            <a:off x="7885113" y="6356350"/>
            <a:ext cx="801687" cy="312738"/>
          </a:xfrm>
          <a:prstGeom prst="rect">
            <a:avLst/>
          </a:prstGeom>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fr-FR" sz="900">
                <a:solidFill>
                  <a:schemeClr val="accent1"/>
                </a:solidFill>
                <a:latin typeface="Calibri" charset="0"/>
                <a:cs typeface="Calibri" charset="0"/>
              </a:rPr>
              <a:t>Page </a:t>
            </a:r>
            <a:fld id="{185E1E9F-DBCA-EE4F-B135-4285061FF2EB}" type="slidenum">
              <a:rPr lang="fr-FR" sz="900">
                <a:solidFill>
                  <a:schemeClr val="accent1"/>
                </a:solidFill>
                <a:latin typeface="Calibri" charset="0"/>
                <a:cs typeface="Calibri" charset="0"/>
              </a:rPr>
              <a:pPr algn="r" eaLnBrk="1" hangingPunct="1"/>
              <a:t>‹N°›</a:t>
            </a:fld>
            <a:endParaRPr lang="fr-FR" sz="900">
              <a:solidFill>
                <a:schemeClr val="accent1"/>
              </a:solidFill>
              <a:latin typeface="Calibri" charset="0"/>
              <a:cs typeface="Calibri" charset="0"/>
            </a:endParaRPr>
          </a:p>
        </p:txBody>
      </p:sp>
      <p:pic>
        <p:nvPicPr>
          <p:cNvPr id="5128" name="Image 1"/>
          <p:cNvPicPr>
            <a:picLocks noChangeAspect="1"/>
          </p:cNvPicPr>
          <p:nvPr userDrawn="1"/>
        </p:nvPicPr>
        <p:blipFill>
          <a:blip r:embed="rId12">
            <a:extLst>
              <a:ext uri="{28A0092B-C50C-407E-A947-70E740481C1C}">
                <a14:useLocalDpi xmlns="" xmlns:a14="http://schemas.microsoft.com/office/drawing/2010/main" val="0"/>
              </a:ext>
            </a:extLst>
          </a:blip>
          <a:srcRect/>
          <a:stretch>
            <a:fillRect/>
          </a:stretch>
        </p:blipFill>
        <p:spPr bwMode="auto">
          <a:xfrm>
            <a:off x="684213" y="6148388"/>
            <a:ext cx="1335087" cy="60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8" r:id="rId6"/>
    <p:sldLayoutId id="2147484349" r:id="rId7"/>
    <p:sldLayoutId id="2147484352" r:id="rId8"/>
    <p:sldLayoutId id="2147484353" r:id="rId9"/>
    <p:sldLayoutId id="2147484376" r:id="rId10"/>
  </p:sldLayoutIdLst>
  <p:timing>
    <p:tnLst>
      <p:par>
        <p:cTn id="1" dur="indefinite" restart="never" nodeType="tmRoot"/>
      </p:par>
    </p:tnLst>
  </p:timing>
  <p:hf hdr="0" ftr="0" dt="0"/>
  <p:txStyles>
    <p:titleStyle>
      <a:lvl1pPr algn="l" rtl="0" eaLnBrk="0" fontAlgn="base" hangingPunct="0">
        <a:spcBef>
          <a:spcPct val="0"/>
        </a:spcBef>
        <a:spcAft>
          <a:spcPct val="0"/>
        </a:spcAft>
        <a:defRPr sz="2400" b="1">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p:titleStyle>
    <p:bodyStyle>
      <a:lvl1pPr marL="250825" indent="-250825" algn="l" rtl="0" eaLnBrk="0" fontAlgn="base" hangingPunct="0">
        <a:spcBef>
          <a:spcPct val="60000"/>
        </a:spcBef>
        <a:spcAft>
          <a:spcPct val="40000"/>
        </a:spcAft>
        <a:buClr>
          <a:schemeClr val="hlink"/>
        </a:buClr>
        <a:buFont typeface="Wingdings" charset="0"/>
        <a:buChar char="n"/>
        <a:defRPr sz="2000">
          <a:solidFill>
            <a:schemeClr val="accent1"/>
          </a:solidFill>
          <a:latin typeface="Calibri"/>
          <a:ea typeface="+mn-ea"/>
          <a:cs typeface="Calibri"/>
        </a:defRPr>
      </a:lvl1pPr>
      <a:lvl2pPr marL="423863" indent="-171450" algn="l" rtl="0" eaLnBrk="0" fontAlgn="base" hangingPunct="0">
        <a:spcBef>
          <a:spcPct val="20000"/>
        </a:spcBef>
        <a:spcAft>
          <a:spcPct val="0"/>
        </a:spcAft>
        <a:buClr>
          <a:schemeClr val="accent1"/>
        </a:buClr>
        <a:buFont typeface="Wingdings" charset="0"/>
        <a:buChar char=""/>
        <a:defRPr sz="1500">
          <a:solidFill>
            <a:schemeClr val="tx1"/>
          </a:solidFill>
          <a:latin typeface="Calibri"/>
          <a:ea typeface="+mn-ea"/>
          <a:cs typeface="Calibri"/>
        </a:defRPr>
      </a:lvl2pPr>
      <a:lvl3pPr marL="425450" indent="3175" algn="l" rtl="0" eaLnBrk="0" fontAlgn="base" hangingPunct="0">
        <a:spcBef>
          <a:spcPct val="20000"/>
        </a:spcBef>
        <a:spcAft>
          <a:spcPct val="0"/>
        </a:spcAft>
        <a:defRPr sz="1500">
          <a:solidFill>
            <a:schemeClr val="tx1"/>
          </a:solidFill>
          <a:latin typeface="Calibri"/>
          <a:ea typeface="+mn-ea"/>
          <a:cs typeface="Calibri"/>
        </a:defRPr>
      </a:lvl3pPr>
      <a:lvl4pPr marL="617538" indent="-187325" algn="l" rtl="0" eaLnBrk="0" fontAlgn="base" hangingPunct="0">
        <a:spcBef>
          <a:spcPct val="20000"/>
        </a:spcBef>
        <a:spcAft>
          <a:spcPct val="0"/>
        </a:spcAft>
        <a:buClr>
          <a:schemeClr val="accent1"/>
        </a:buClr>
        <a:buFont typeface="Arial" charset="0"/>
        <a:buChar char="–"/>
        <a:defRPr sz="1100">
          <a:solidFill>
            <a:schemeClr val="tx1"/>
          </a:solidFill>
          <a:latin typeface="Calibri"/>
          <a:ea typeface="+mn-ea"/>
          <a:cs typeface="Calibri"/>
        </a:defRPr>
      </a:lvl4pPr>
      <a:lvl5pPr marL="619125" indent="1209675" algn="l" rtl="0" eaLnBrk="0" fontAlgn="base" hangingPunct="0">
        <a:spcBef>
          <a:spcPct val="20000"/>
        </a:spcBef>
        <a:spcAft>
          <a:spcPct val="0"/>
        </a:spcAft>
        <a:defRPr sz="1100">
          <a:solidFill>
            <a:schemeClr val="tx1"/>
          </a:solidFill>
          <a:latin typeface="Calibri"/>
          <a:ea typeface="+mn-ea"/>
          <a:cs typeface="Calibri"/>
        </a:defRPr>
      </a:lvl5pPr>
      <a:lvl6pPr marL="1076325" algn="l" rtl="0" fontAlgn="base">
        <a:spcBef>
          <a:spcPct val="20000"/>
        </a:spcBef>
        <a:spcAft>
          <a:spcPct val="0"/>
        </a:spcAft>
        <a:defRPr sz="1100">
          <a:solidFill>
            <a:schemeClr val="tx1"/>
          </a:solidFill>
          <a:latin typeface="+mn-lt"/>
          <a:ea typeface="+mn-ea"/>
          <a:cs typeface="+mn-cs"/>
        </a:defRPr>
      </a:lvl6pPr>
      <a:lvl7pPr marL="1533525" algn="l" rtl="0" fontAlgn="base">
        <a:spcBef>
          <a:spcPct val="20000"/>
        </a:spcBef>
        <a:spcAft>
          <a:spcPct val="0"/>
        </a:spcAft>
        <a:defRPr sz="1100">
          <a:solidFill>
            <a:schemeClr val="tx1"/>
          </a:solidFill>
          <a:latin typeface="+mn-lt"/>
          <a:ea typeface="+mn-ea"/>
          <a:cs typeface="+mn-cs"/>
        </a:defRPr>
      </a:lvl7pPr>
      <a:lvl8pPr marL="1990725" algn="l" rtl="0" fontAlgn="base">
        <a:spcBef>
          <a:spcPct val="20000"/>
        </a:spcBef>
        <a:spcAft>
          <a:spcPct val="0"/>
        </a:spcAft>
        <a:defRPr sz="1100">
          <a:solidFill>
            <a:schemeClr val="tx1"/>
          </a:solidFill>
          <a:latin typeface="+mn-lt"/>
          <a:ea typeface="+mn-ea"/>
          <a:cs typeface="+mn-cs"/>
        </a:defRPr>
      </a:lvl8pPr>
      <a:lvl9pPr marL="2447925" algn="l" rtl="0" fontAlgn="base">
        <a:spcBef>
          <a:spcPct val="20000"/>
        </a:spcBef>
        <a:spcAft>
          <a:spcPct val="0"/>
        </a:spcAft>
        <a:defRPr sz="11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Freeform 14"/>
          <p:cNvSpPr>
            <a:spLocks/>
          </p:cNvSpPr>
          <p:nvPr/>
        </p:nvSpPr>
        <p:spPr bwMode="gray">
          <a:xfrm>
            <a:off x="0" y="0"/>
            <a:ext cx="9144000" cy="1533525"/>
          </a:xfrm>
          <a:custGeom>
            <a:avLst/>
            <a:gdLst>
              <a:gd name="T0" fmla="*/ 2147483647 w 5760"/>
              <a:gd name="T1" fmla="*/ 0 h 966"/>
              <a:gd name="T2" fmla="*/ 0 w 5760"/>
              <a:gd name="T3" fmla="*/ 0 h 966"/>
              <a:gd name="T4" fmla="*/ 0 w 5760"/>
              <a:gd name="T5" fmla="*/ 2147483647 h 966"/>
              <a:gd name="T6" fmla="*/ 2147483647 w 5760"/>
              <a:gd name="T7" fmla="*/ 2147483647 h 966"/>
              <a:gd name="T8" fmla="*/ 2147483647 w 5760"/>
              <a:gd name="T9" fmla="*/ 2147483647 h 966"/>
              <a:gd name="T10" fmla="*/ 2147483647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solidFill>
            <a:srgbClr val="B9CDE5"/>
          </a:solidFill>
          <a:ln>
            <a:noFill/>
          </a:ln>
          <a:extLst/>
        </p:spPr>
        <p:txBody>
          <a:bodyPr/>
          <a:lstStyle/>
          <a:p>
            <a:endParaRPr lang="fr-FR">
              <a:solidFill>
                <a:prstClr val="black"/>
              </a:solidFill>
            </a:endParaRPr>
          </a:p>
        </p:txBody>
      </p:sp>
      <p:sp>
        <p:nvSpPr>
          <p:cNvPr id="5123" name="Rectangle 2"/>
          <p:cNvSpPr>
            <a:spLocks noGrp="1" noChangeArrowheads="1"/>
          </p:cNvSpPr>
          <p:nvPr>
            <p:ph type="title"/>
          </p:nvPr>
        </p:nvSpPr>
        <p:spPr bwMode="gray">
          <a:xfrm>
            <a:off x="684213" y="131763"/>
            <a:ext cx="7775575"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fr-FR"/>
              <a:t>Titre de la page de contenu</a:t>
            </a:r>
          </a:p>
        </p:txBody>
      </p:sp>
      <p:sp>
        <p:nvSpPr>
          <p:cNvPr id="5124" name="Rectangle 3"/>
          <p:cNvSpPr>
            <a:spLocks noGrp="1" noChangeArrowheads="1"/>
          </p:cNvSpPr>
          <p:nvPr>
            <p:ph type="body" idx="1"/>
          </p:nvPr>
        </p:nvSpPr>
        <p:spPr bwMode="gray">
          <a:xfrm>
            <a:off x="684213" y="1773238"/>
            <a:ext cx="7775575" cy="424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fr-FR"/>
              <a:t>Texte premier niveau </a:t>
            </a:r>
          </a:p>
          <a:p>
            <a:pPr lvl="1"/>
            <a:r>
              <a:rPr lang="fr-FR"/>
              <a:t>Texte deuxième niveau</a:t>
            </a:r>
          </a:p>
          <a:p>
            <a:pPr lvl="2"/>
            <a:r>
              <a:rPr lang="fr-FR"/>
              <a:t>Texte troisième niveau</a:t>
            </a:r>
          </a:p>
          <a:p>
            <a:pPr lvl="3"/>
            <a:r>
              <a:rPr lang="fr-FR"/>
              <a:t>Quatrième niveau</a:t>
            </a:r>
          </a:p>
          <a:p>
            <a:pPr lvl="4"/>
            <a:r>
              <a:rPr lang="fr-FR"/>
              <a:t>Cinquième niveau</a:t>
            </a:r>
          </a:p>
        </p:txBody>
      </p:sp>
      <p:cxnSp>
        <p:nvCxnSpPr>
          <p:cNvPr id="5" name="Connecteur droit 4"/>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Espace réservé du numéro de diapositive 5"/>
          <p:cNvSpPr txBox="1">
            <a:spLocks/>
          </p:cNvSpPr>
          <p:nvPr userDrawn="1"/>
        </p:nvSpPr>
        <p:spPr>
          <a:xfrm>
            <a:off x="7885113" y="6356350"/>
            <a:ext cx="801687" cy="312738"/>
          </a:xfrm>
          <a:prstGeom prst="rect">
            <a:avLst/>
          </a:prstGeom>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fr-FR" sz="900">
                <a:solidFill>
                  <a:srgbClr val="4F81BD"/>
                </a:solidFill>
                <a:latin typeface="Calibri" charset="0"/>
                <a:cs typeface="Calibri" charset="0"/>
              </a:rPr>
              <a:t>Page </a:t>
            </a:r>
            <a:fld id="{185E1E9F-DBCA-EE4F-B135-4285061FF2EB}" type="slidenum">
              <a:rPr lang="fr-FR" sz="900">
                <a:solidFill>
                  <a:srgbClr val="4F81BD"/>
                </a:solidFill>
                <a:latin typeface="Calibri" charset="0"/>
                <a:cs typeface="Calibri" charset="0"/>
              </a:rPr>
              <a:pPr algn="r" eaLnBrk="1" hangingPunct="1"/>
              <a:t>‹N°›</a:t>
            </a:fld>
            <a:endParaRPr lang="fr-FR" sz="900">
              <a:solidFill>
                <a:srgbClr val="4F81BD"/>
              </a:solidFill>
              <a:latin typeface="Calibri" charset="0"/>
              <a:cs typeface="Calibri" charset="0"/>
            </a:endParaRPr>
          </a:p>
        </p:txBody>
      </p:sp>
      <p:pic>
        <p:nvPicPr>
          <p:cNvPr id="5128" name="Image 1"/>
          <p:cNvPicPr>
            <a:picLocks noChangeAspect="1"/>
          </p:cNvPicPr>
          <p:nvPr userDrawn="1"/>
        </p:nvPicPr>
        <p:blipFill>
          <a:blip r:embed="rId11">
            <a:extLst>
              <a:ext uri="{28A0092B-C50C-407E-A947-70E740481C1C}">
                <a14:useLocalDpi xmlns="" xmlns:a14="http://schemas.microsoft.com/office/drawing/2010/main" val="0"/>
              </a:ext>
            </a:extLst>
          </a:blip>
          <a:srcRect/>
          <a:stretch>
            <a:fillRect/>
          </a:stretch>
        </p:blipFill>
        <p:spPr bwMode="auto">
          <a:xfrm>
            <a:off x="684213" y="6148388"/>
            <a:ext cx="1335087" cy="60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0791591"/>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Lst>
  <p:timing>
    <p:tnLst>
      <p:par>
        <p:cTn id="1" dur="indefinite" restart="never" nodeType="tmRoot"/>
      </p:par>
    </p:tnLst>
  </p:timing>
  <p:hf hdr="0" ftr="0" dt="0"/>
  <p:txStyles>
    <p:titleStyle>
      <a:lvl1pPr algn="l" rtl="0" eaLnBrk="0" fontAlgn="base" hangingPunct="0">
        <a:spcBef>
          <a:spcPct val="0"/>
        </a:spcBef>
        <a:spcAft>
          <a:spcPct val="0"/>
        </a:spcAft>
        <a:defRPr sz="2400" b="1">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p:titleStyle>
    <p:bodyStyle>
      <a:lvl1pPr marL="250825" indent="-250825" algn="l" rtl="0" eaLnBrk="0" fontAlgn="base" hangingPunct="0">
        <a:spcBef>
          <a:spcPct val="60000"/>
        </a:spcBef>
        <a:spcAft>
          <a:spcPct val="40000"/>
        </a:spcAft>
        <a:buClr>
          <a:schemeClr val="hlink"/>
        </a:buClr>
        <a:buFont typeface="Wingdings" charset="0"/>
        <a:buChar char="n"/>
        <a:defRPr sz="2000">
          <a:solidFill>
            <a:schemeClr val="accent1"/>
          </a:solidFill>
          <a:latin typeface="Calibri"/>
          <a:ea typeface="+mn-ea"/>
          <a:cs typeface="Calibri"/>
        </a:defRPr>
      </a:lvl1pPr>
      <a:lvl2pPr marL="423863" indent="-171450" algn="l" rtl="0" eaLnBrk="0" fontAlgn="base" hangingPunct="0">
        <a:spcBef>
          <a:spcPct val="20000"/>
        </a:spcBef>
        <a:spcAft>
          <a:spcPct val="0"/>
        </a:spcAft>
        <a:buClr>
          <a:schemeClr val="accent1"/>
        </a:buClr>
        <a:buFont typeface="Wingdings" charset="0"/>
        <a:buChar char=""/>
        <a:defRPr sz="1500">
          <a:solidFill>
            <a:schemeClr val="tx1"/>
          </a:solidFill>
          <a:latin typeface="Calibri"/>
          <a:ea typeface="+mn-ea"/>
          <a:cs typeface="Calibri"/>
        </a:defRPr>
      </a:lvl2pPr>
      <a:lvl3pPr marL="425450" indent="3175" algn="l" rtl="0" eaLnBrk="0" fontAlgn="base" hangingPunct="0">
        <a:spcBef>
          <a:spcPct val="20000"/>
        </a:spcBef>
        <a:spcAft>
          <a:spcPct val="0"/>
        </a:spcAft>
        <a:defRPr sz="1500">
          <a:solidFill>
            <a:schemeClr val="tx1"/>
          </a:solidFill>
          <a:latin typeface="Calibri"/>
          <a:ea typeface="+mn-ea"/>
          <a:cs typeface="Calibri"/>
        </a:defRPr>
      </a:lvl3pPr>
      <a:lvl4pPr marL="617538" indent="-187325" algn="l" rtl="0" eaLnBrk="0" fontAlgn="base" hangingPunct="0">
        <a:spcBef>
          <a:spcPct val="20000"/>
        </a:spcBef>
        <a:spcAft>
          <a:spcPct val="0"/>
        </a:spcAft>
        <a:buClr>
          <a:schemeClr val="accent1"/>
        </a:buClr>
        <a:buFont typeface="Arial" charset="0"/>
        <a:buChar char="–"/>
        <a:defRPr sz="1100">
          <a:solidFill>
            <a:schemeClr val="tx1"/>
          </a:solidFill>
          <a:latin typeface="Calibri"/>
          <a:ea typeface="+mn-ea"/>
          <a:cs typeface="Calibri"/>
        </a:defRPr>
      </a:lvl4pPr>
      <a:lvl5pPr marL="619125" indent="1209675" algn="l" rtl="0" eaLnBrk="0" fontAlgn="base" hangingPunct="0">
        <a:spcBef>
          <a:spcPct val="20000"/>
        </a:spcBef>
        <a:spcAft>
          <a:spcPct val="0"/>
        </a:spcAft>
        <a:defRPr sz="1100">
          <a:solidFill>
            <a:schemeClr val="tx1"/>
          </a:solidFill>
          <a:latin typeface="Calibri"/>
          <a:ea typeface="+mn-ea"/>
          <a:cs typeface="Calibri"/>
        </a:defRPr>
      </a:lvl5pPr>
      <a:lvl6pPr marL="1076325" algn="l" rtl="0" fontAlgn="base">
        <a:spcBef>
          <a:spcPct val="20000"/>
        </a:spcBef>
        <a:spcAft>
          <a:spcPct val="0"/>
        </a:spcAft>
        <a:defRPr sz="1100">
          <a:solidFill>
            <a:schemeClr val="tx1"/>
          </a:solidFill>
          <a:latin typeface="+mn-lt"/>
          <a:ea typeface="+mn-ea"/>
          <a:cs typeface="+mn-cs"/>
        </a:defRPr>
      </a:lvl6pPr>
      <a:lvl7pPr marL="1533525" algn="l" rtl="0" fontAlgn="base">
        <a:spcBef>
          <a:spcPct val="20000"/>
        </a:spcBef>
        <a:spcAft>
          <a:spcPct val="0"/>
        </a:spcAft>
        <a:defRPr sz="1100">
          <a:solidFill>
            <a:schemeClr val="tx1"/>
          </a:solidFill>
          <a:latin typeface="+mn-lt"/>
          <a:ea typeface="+mn-ea"/>
          <a:cs typeface="+mn-cs"/>
        </a:defRPr>
      </a:lvl7pPr>
      <a:lvl8pPr marL="1990725" algn="l" rtl="0" fontAlgn="base">
        <a:spcBef>
          <a:spcPct val="20000"/>
        </a:spcBef>
        <a:spcAft>
          <a:spcPct val="0"/>
        </a:spcAft>
        <a:defRPr sz="1100">
          <a:solidFill>
            <a:schemeClr val="tx1"/>
          </a:solidFill>
          <a:latin typeface="+mn-lt"/>
          <a:ea typeface="+mn-ea"/>
          <a:cs typeface="+mn-cs"/>
        </a:defRPr>
      </a:lvl8pPr>
      <a:lvl9pPr marL="2447925" algn="l" rtl="0" fontAlgn="base">
        <a:spcBef>
          <a:spcPct val="20000"/>
        </a:spcBef>
        <a:spcAft>
          <a:spcPct val="0"/>
        </a:spcAft>
        <a:defRPr sz="11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Freeform 14"/>
          <p:cNvSpPr>
            <a:spLocks/>
          </p:cNvSpPr>
          <p:nvPr/>
        </p:nvSpPr>
        <p:spPr bwMode="gray">
          <a:xfrm>
            <a:off x="0" y="0"/>
            <a:ext cx="9144000" cy="1533525"/>
          </a:xfrm>
          <a:custGeom>
            <a:avLst/>
            <a:gdLst>
              <a:gd name="T0" fmla="*/ 2147483647 w 5760"/>
              <a:gd name="T1" fmla="*/ 0 h 966"/>
              <a:gd name="T2" fmla="*/ 0 w 5760"/>
              <a:gd name="T3" fmla="*/ 0 h 966"/>
              <a:gd name="T4" fmla="*/ 0 w 5760"/>
              <a:gd name="T5" fmla="*/ 2147483647 h 966"/>
              <a:gd name="T6" fmla="*/ 2147483647 w 5760"/>
              <a:gd name="T7" fmla="*/ 2147483647 h 966"/>
              <a:gd name="T8" fmla="*/ 2147483647 w 5760"/>
              <a:gd name="T9" fmla="*/ 2147483647 h 966"/>
              <a:gd name="T10" fmla="*/ 2147483647 w 5760"/>
              <a:gd name="T11" fmla="*/ 0 h 9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0" h="966">
                <a:moveTo>
                  <a:pt x="5760" y="0"/>
                </a:moveTo>
                <a:lnTo>
                  <a:pt x="0" y="0"/>
                </a:lnTo>
                <a:lnTo>
                  <a:pt x="0" y="966"/>
                </a:lnTo>
                <a:lnTo>
                  <a:pt x="4834" y="966"/>
                </a:lnTo>
                <a:lnTo>
                  <a:pt x="5760" y="434"/>
                </a:lnTo>
                <a:lnTo>
                  <a:pt x="5760" y="0"/>
                </a:lnTo>
              </a:path>
            </a:pathLst>
          </a:custGeom>
          <a:solidFill>
            <a:srgbClr val="B9CDE5"/>
          </a:solidFill>
          <a:ln>
            <a:noFill/>
          </a:ln>
          <a:extLst/>
        </p:spPr>
        <p:txBody>
          <a:bodyPr/>
          <a:lstStyle/>
          <a:p>
            <a:endParaRPr lang="fr-FR">
              <a:solidFill>
                <a:prstClr val="black"/>
              </a:solidFill>
            </a:endParaRPr>
          </a:p>
        </p:txBody>
      </p:sp>
      <p:sp>
        <p:nvSpPr>
          <p:cNvPr id="5123" name="Rectangle 2"/>
          <p:cNvSpPr>
            <a:spLocks noGrp="1" noChangeArrowheads="1"/>
          </p:cNvSpPr>
          <p:nvPr>
            <p:ph type="title"/>
          </p:nvPr>
        </p:nvSpPr>
        <p:spPr bwMode="gray">
          <a:xfrm>
            <a:off x="684213" y="131763"/>
            <a:ext cx="7775575"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fr-FR"/>
              <a:t>Titre de la page de contenu</a:t>
            </a:r>
          </a:p>
        </p:txBody>
      </p:sp>
      <p:sp>
        <p:nvSpPr>
          <p:cNvPr id="5124" name="Rectangle 3"/>
          <p:cNvSpPr>
            <a:spLocks noGrp="1" noChangeArrowheads="1"/>
          </p:cNvSpPr>
          <p:nvPr>
            <p:ph type="body" idx="1"/>
          </p:nvPr>
        </p:nvSpPr>
        <p:spPr bwMode="gray">
          <a:xfrm>
            <a:off x="684213" y="1773238"/>
            <a:ext cx="7775575" cy="424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fr-FR"/>
              <a:t>Texte premier niveau </a:t>
            </a:r>
          </a:p>
          <a:p>
            <a:pPr lvl="1"/>
            <a:r>
              <a:rPr lang="fr-FR"/>
              <a:t>Texte deuxième niveau</a:t>
            </a:r>
          </a:p>
          <a:p>
            <a:pPr lvl="2"/>
            <a:r>
              <a:rPr lang="fr-FR"/>
              <a:t>Texte troisième niveau</a:t>
            </a:r>
          </a:p>
          <a:p>
            <a:pPr lvl="3"/>
            <a:r>
              <a:rPr lang="fr-FR"/>
              <a:t>Quatrième niveau</a:t>
            </a:r>
          </a:p>
          <a:p>
            <a:pPr lvl="4"/>
            <a:r>
              <a:rPr lang="fr-FR"/>
              <a:t>Cinquième niveau</a:t>
            </a:r>
          </a:p>
        </p:txBody>
      </p:sp>
      <p:cxnSp>
        <p:nvCxnSpPr>
          <p:cNvPr id="5" name="Connecteur droit 4"/>
          <p:cNvCxnSpPr/>
          <p:nvPr userDrawn="1"/>
        </p:nvCxnSpPr>
        <p:spPr>
          <a:xfrm>
            <a:off x="2555875" y="6308725"/>
            <a:ext cx="6048375" cy="0"/>
          </a:xfrm>
          <a:prstGeom prst="line">
            <a:avLst/>
          </a:prstGeom>
          <a:ln w="6350" cmpd="sng">
            <a:solidFill>
              <a:srgbClr val="7F7F7F"/>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Espace réservé du numéro de diapositive 5"/>
          <p:cNvSpPr txBox="1">
            <a:spLocks/>
          </p:cNvSpPr>
          <p:nvPr userDrawn="1"/>
        </p:nvSpPr>
        <p:spPr>
          <a:xfrm>
            <a:off x="7885113" y="6356350"/>
            <a:ext cx="801687" cy="312738"/>
          </a:xfrm>
          <a:prstGeom prst="rect">
            <a:avLst/>
          </a:prstGeom>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fr-FR" sz="900">
                <a:solidFill>
                  <a:srgbClr val="4F81BD"/>
                </a:solidFill>
                <a:latin typeface="Calibri" charset="0"/>
                <a:cs typeface="Calibri" charset="0"/>
              </a:rPr>
              <a:t>Page </a:t>
            </a:r>
            <a:fld id="{185E1E9F-DBCA-EE4F-B135-4285061FF2EB}" type="slidenum">
              <a:rPr lang="fr-FR" sz="900">
                <a:solidFill>
                  <a:srgbClr val="4F81BD"/>
                </a:solidFill>
                <a:latin typeface="Calibri" charset="0"/>
                <a:cs typeface="Calibri" charset="0"/>
              </a:rPr>
              <a:pPr algn="r" eaLnBrk="1" hangingPunct="1"/>
              <a:t>‹N°›</a:t>
            </a:fld>
            <a:endParaRPr lang="fr-FR" sz="900">
              <a:solidFill>
                <a:srgbClr val="4F81BD"/>
              </a:solidFill>
              <a:latin typeface="Calibri" charset="0"/>
              <a:cs typeface="Calibri" charset="0"/>
            </a:endParaRPr>
          </a:p>
        </p:txBody>
      </p:sp>
      <p:pic>
        <p:nvPicPr>
          <p:cNvPr id="5128" name="Image 1"/>
          <p:cNvPicPr>
            <a:picLocks noChangeAspect="1"/>
          </p:cNvPicPr>
          <p:nvPr userDrawn="1"/>
        </p:nvPicPr>
        <p:blipFill>
          <a:blip r:embed="rId11">
            <a:extLst>
              <a:ext uri="{28A0092B-C50C-407E-A947-70E740481C1C}">
                <a14:useLocalDpi xmlns="" xmlns:a14="http://schemas.microsoft.com/office/drawing/2010/main" val="0"/>
              </a:ext>
            </a:extLst>
          </a:blip>
          <a:srcRect/>
          <a:stretch>
            <a:fillRect/>
          </a:stretch>
        </p:blipFill>
        <p:spPr bwMode="auto">
          <a:xfrm>
            <a:off x="684213" y="6148388"/>
            <a:ext cx="1335087" cy="60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392405695"/>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Lst>
  <p:timing>
    <p:tnLst>
      <p:par>
        <p:cTn id="1" dur="indefinite" restart="never" nodeType="tmRoot"/>
      </p:par>
    </p:tnLst>
  </p:timing>
  <p:hf hdr="0" ftr="0" dt="0"/>
  <p:txStyles>
    <p:titleStyle>
      <a:lvl1pPr algn="l" rtl="0" eaLnBrk="0" fontAlgn="base" hangingPunct="0">
        <a:spcBef>
          <a:spcPct val="0"/>
        </a:spcBef>
        <a:spcAft>
          <a:spcPct val="0"/>
        </a:spcAft>
        <a:defRPr sz="2400" b="1">
          <a:solidFill>
            <a:schemeClr val="tx2"/>
          </a:solidFill>
          <a:latin typeface="Calibri"/>
          <a:ea typeface="+mj-ea"/>
          <a:cs typeface="Calibri"/>
        </a:defRPr>
      </a:lvl1pPr>
      <a:lvl2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2pPr>
      <a:lvl3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3pPr>
      <a:lvl4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4pPr>
      <a:lvl5pPr algn="l" rtl="0" eaLnBrk="0" fontAlgn="base" hangingPunct="0">
        <a:spcBef>
          <a:spcPct val="0"/>
        </a:spcBef>
        <a:spcAft>
          <a:spcPct val="0"/>
        </a:spcAft>
        <a:defRPr sz="2400" b="1">
          <a:solidFill>
            <a:schemeClr val="tx2"/>
          </a:solidFill>
          <a:latin typeface="Calibri" charset="0"/>
          <a:ea typeface="Arial" charset="0"/>
          <a:cs typeface="Calibri" pitchFamily="34" charset="0"/>
        </a:defRPr>
      </a:lvl5pPr>
      <a:lvl6pPr marL="457200" algn="l" rtl="0" fontAlgn="base">
        <a:spcBef>
          <a:spcPct val="0"/>
        </a:spcBef>
        <a:spcAft>
          <a:spcPct val="0"/>
        </a:spcAft>
        <a:defRPr sz="2400" b="1">
          <a:solidFill>
            <a:schemeClr val="tx2"/>
          </a:solidFill>
          <a:latin typeface="Arial" charset="0"/>
          <a:ea typeface="Arial" charset="0"/>
          <a:cs typeface="Arial" charset="0"/>
        </a:defRPr>
      </a:lvl6pPr>
      <a:lvl7pPr marL="914400" algn="l" rtl="0" fontAlgn="base">
        <a:spcBef>
          <a:spcPct val="0"/>
        </a:spcBef>
        <a:spcAft>
          <a:spcPct val="0"/>
        </a:spcAft>
        <a:defRPr sz="2400" b="1">
          <a:solidFill>
            <a:schemeClr val="tx2"/>
          </a:solidFill>
          <a:latin typeface="Arial" charset="0"/>
          <a:ea typeface="Arial" charset="0"/>
          <a:cs typeface="Arial" charset="0"/>
        </a:defRPr>
      </a:lvl7pPr>
      <a:lvl8pPr marL="1371600" algn="l" rtl="0" fontAlgn="base">
        <a:spcBef>
          <a:spcPct val="0"/>
        </a:spcBef>
        <a:spcAft>
          <a:spcPct val="0"/>
        </a:spcAft>
        <a:defRPr sz="2400" b="1">
          <a:solidFill>
            <a:schemeClr val="tx2"/>
          </a:solidFill>
          <a:latin typeface="Arial" charset="0"/>
          <a:ea typeface="Arial" charset="0"/>
          <a:cs typeface="Arial" charset="0"/>
        </a:defRPr>
      </a:lvl8pPr>
      <a:lvl9pPr marL="1828800" algn="l" rtl="0" fontAlgn="base">
        <a:spcBef>
          <a:spcPct val="0"/>
        </a:spcBef>
        <a:spcAft>
          <a:spcPct val="0"/>
        </a:spcAft>
        <a:defRPr sz="2400" b="1">
          <a:solidFill>
            <a:schemeClr val="tx2"/>
          </a:solidFill>
          <a:latin typeface="Arial" charset="0"/>
          <a:ea typeface="Arial" charset="0"/>
          <a:cs typeface="Arial" charset="0"/>
        </a:defRPr>
      </a:lvl9pPr>
    </p:titleStyle>
    <p:bodyStyle>
      <a:lvl1pPr marL="250825" indent="-250825" algn="l" rtl="0" eaLnBrk="0" fontAlgn="base" hangingPunct="0">
        <a:spcBef>
          <a:spcPct val="60000"/>
        </a:spcBef>
        <a:spcAft>
          <a:spcPct val="40000"/>
        </a:spcAft>
        <a:buClr>
          <a:schemeClr val="hlink"/>
        </a:buClr>
        <a:buFont typeface="Wingdings" charset="0"/>
        <a:buChar char="n"/>
        <a:defRPr sz="2000">
          <a:solidFill>
            <a:schemeClr val="accent1"/>
          </a:solidFill>
          <a:latin typeface="Calibri"/>
          <a:ea typeface="+mn-ea"/>
          <a:cs typeface="Calibri"/>
        </a:defRPr>
      </a:lvl1pPr>
      <a:lvl2pPr marL="423863" indent="-171450" algn="l" rtl="0" eaLnBrk="0" fontAlgn="base" hangingPunct="0">
        <a:spcBef>
          <a:spcPct val="20000"/>
        </a:spcBef>
        <a:spcAft>
          <a:spcPct val="0"/>
        </a:spcAft>
        <a:buClr>
          <a:schemeClr val="accent1"/>
        </a:buClr>
        <a:buFont typeface="Wingdings" charset="0"/>
        <a:buChar char=""/>
        <a:defRPr sz="1500">
          <a:solidFill>
            <a:schemeClr val="tx1"/>
          </a:solidFill>
          <a:latin typeface="Calibri"/>
          <a:ea typeface="+mn-ea"/>
          <a:cs typeface="Calibri"/>
        </a:defRPr>
      </a:lvl2pPr>
      <a:lvl3pPr marL="425450" indent="3175" algn="l" rtl="0" eaLnBrk="0" fontAlgn="base" hangingPunct="0">
        <a:spcBef>
          <a:spcPct val="20000"/>
        </a:spcBef>
        <a:spcAft>
          <a:spcPct val="0"/>
        </a:spcAft>
        <a:defRPr sz="1500">
          <a:solidFill>
            <a:schemeClr val="tx1"/>
          </a:solidFill>
          <a:latin typeface="Calibri"/>
          <a:ea typeface="+mn-ea"/>
          <a:cs typeface="Calibri"/>
        </a:defRPr>
      </a:lvl3pPr>
      <a:lvl4pPr marL="617538" indent="-187325" algn="l" rtl="0" eaLnBrk="0" fontAlgn="base" hangingPunct="0">
        <a:spcBef>
          <a:spcPct val="20000"/>
        </a:spcBef>
        <a:spcAft>
          <a:spcPct val="0"/>
        </a:spcAft>
        <a:buClr>
          <a:schemeClr val="accent1"/>
        </a:buClr>
        <a:buFont typeface="Arial" charset="0"/>
        <a:buChar char="–"/>
        <a:defRPr sz="1100">
          <a:solidFill>
            <a:schemeClr val="tx1"/>
          </a:solidFill>
          <a:latin typeface="Calibri"/>
          <a:ea typeface="+mn-ea"/>
          <a:cs typeface="Calibri"/>
        </a:defRPr>
      </a:lvl4pPr>
      <a:lvl5pPr marL="619125" indent="1209675" algn="l" rtl="0" eaLnBrk="0" fontAlgn="base" hangingPunct="0">
        <a:spcBef>
          <a:spcPct val="20000"/>
        </a:spcBef>
        <a:spcAft>
          <a:spcPct val="0"/>
        </a:spcAft>
        <a:defRPr sz="1100">
          <a:solidFill>
            <a:schemeClr val="tx1"/>
          </a:solidFill>
          <a:latin typeface="Calibri"/>
          <a:ea typeface="+mn-ea"/>
          <a:cs typeface="Calibri"/>
        </a:defRPr>
      </a:lvl5pPr>
      <a:lvl6pPr marL="1076325" algn="l" rtl="0" fontAlgn="base">
        <a:spcBef>
          <a:spcPct val="20000"/>
        </a:spcBef>
        <a:spcAft>
          <a:spcPct val="0"/>
        </a:spcAft>
        <a:defRPr sz="1100">
          <a:solidFill>
            <a:schemeClr val="tx1"/>
          </a:solidFill>
          <a:latin typeface="+mn-lt"/>
          <a:ea typeface="+mn-ea"/>
          <a:cs typeface="+mn-cs"/>
        </a:defRPr>
      </a:lvl6pPr>
      <a:lvl7pPr marL="1533525" algn="l" rtl="0" fontAlgn="base">
        <a:spcBef>
          <a:spcPct val="20000"/>
        </a:spcBef>
        <a:spcAft>
          <a:spcPct val="0"/>
        </a:spcAft>
        <a:defRPr sz="1100">
          <a:solidFill>
            <a:schemeClr val="tx1"/>
          </a:solidFill>
          <a:latin typeface="+mn-lt"/>
          <a:ea typeface="+mn-ea"/>
          <a:cs typeface="+mn-cs"/>
        </a:defRPr>
      </a:lvl7pPr>
      <a:lvl8pPr marL="1990725" algn="l" rtl="0" fontAlgn="base">
        <a:spcBef>
          <a:spcPct val="20000"/>
        </a:spcBef>
        <a:spcAft>
          <a:spcPct val="0"/>
        </a:spcAft>
        <a:defRPr sz="1100">
          <a:solidFill>
            <a:schemeClr val="tx1"/>
          </a:solidFill>
          <a:latin typeface="+mn-lt"/>
          <a:ea typeface="+mn-ea"/>
          <a:cs typeface="+mn-cs"/>
        </a:defRPr>
      </a:lvl8pPr>
      <a:lvl9pPr marL="2447925" algn="l" rtl="0" fontAlgn="base">
        <a:spcBef>
          <a:spcPct val="20000"/>
        </a:spcBef>
        <a:spcAft>
          <a:spcPct val="0"/>
        </a:spcAft>
        <a:defRPr sz="11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image" Target="../media/image4.png"/><Relationship Id="rId21" Type="http://schemas.openxmlformats.org/officeDocument/2006/relationships/image" Target="../media/image17.jpeg"/><Relationship Id="rId7" Type="http://schemas.openxmlformats.org/officeDocument/2006/relationships/diagramQuickStyle" Target="../diagrams/quickStyle1.xml"/><Relationship Id="rId12" Type="http://schemas.openxmlformats.org/officeDocument/2006/relationships/image" Target="../media/image8.jpeg"/><Relationship Id="rId17" Type="http://schemas.openxmlformats.org/officeDocument/2006/relationships/image" Target="../media/image13.png"/><Relationship Id="rId2" Type="http://schemas.openxmlformats.org/officeDocument/2006/relationships/notesSlide" Target="../notesSlides/notesSlide8.xml"/><Relationship Id="rId16" Type="http://schemas.openxmlformats.org/officeDocument/2006/relationships/image" Target="../media/image12.jpeg"/><Relationship Id="rId20"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diagramLayout" Target="../diagrams/layout1.xml"/><Relationship Id="rId11" Type="http://schemas.openxmlformats.org/officeDocument/2006/relationships/image" Target="../media/image7.png"/><Relationship Id="rId5" Type="http://schemas.openxmlformats.org/officeDocument/2006/relationships/diagramData" Target="../diagrams/data1.xml"/><Relationship Id="rId15" Type="http://schemas.openxmlformats.org/officeDocument/2006/relationships/image" Target="../media/image11.png"/><Relationship Id="rId10" Type="http://schemas.openxmlformats.org/officeDocument/2006/relationships/image" Target="../media/image6.png"/><Relationship Id="rId19" Type="http://schemas.openxmlformats.org/officeDocument/2006/relationships/image" Target="../media/image15.jpeg"/><Relationship Id="rId4" Type="http://schemas.openxmlformats.org/officeDocument/2006/relationships/image" Target="../media/image5.png"/><Relationship Id="rId9" Type="http://schemas.microsoft.com/office/2007/relationships/diagramDrawing" Target="../diagrams/drawing1.xml"/><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b="1" dirty="0" smtClean="0"/>
              <a:t>JOURNEES D’ÉTUDES NATIONALES </a:t>
            </a:r>
            <a:r>
              <a:rPr lang="fr-FR" dirty="0" smtClean="0"/>
              <a:t/>
            </a:r>
            <a:br>
              <a:rPr lang="fr-FR" dirty="0" smtClean="0"/>
            </a:br>
            <a:r>
              <a:rPr lang="fr-FR" dirty="0" smtClean="0"/>
              <a:t/>
            </a:r>
            <a:br>
              <a:rPr lang="fr-FR" dirty="0" smtClean="0"/>
            </a:br>
            <a:endParaRPr lang="fr-FR" dirty="0"/>
          </a:p>
        </p:txBody>
      </p:sp>
      <p:sp>
        <p:nvSpPr>
          <p:cNvPr id="3" name="Sous-titre 2"/>
          <p:cNvSpPr>
            <a:spLocks noGrp="1"/>
          </p:cNvSpPr>
          <p:nvPr>
            <p:ph type="subTitle" idx="1"/>
          </p:nvPr>
        </p:nvSpPr>
        <p:spPr>
          <a:xfrm>
            <a:off x="0" y="3886200"/>
            <a:ext cx="9144000" cy="1752600"/>
          </a:xfrm>
        </p:spPr>
        <p:txBody>
          <a:bodyPr/>
          <a:lstStyle/>
          <a:p>
            <a:r>
              <a:rPr lang="fr-FR" b="1" dirty="0" smtClean="0"/>
              <a:t>« Évolution de la filière chaudronnerie »</a:t>
            </a:r>
          </a:p>
          <a:p>
            <a:endParaRPr lang="fr-FR" dirty="0"/>
          </a:p>
        </p:txBody>
      </p:sp>
    </p:spTree>
    <p:extLst>
      <p:ext uri="{BB962C8B-B14F-4D97-AF65-F5344CB8AC3E}">
        <p14:creationId xmlns="" xmlns:p14="http://schemas.microsoft.com/office/powerpoint/2010/main" val="1780597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100" dirty="0" smtClean="0"/>
              <a:t>Développement d’un projet</a:t>
            </a:r>
            <a:endParaRPr lang="fr-FR" sz="3100" dirty="0"/>
          </a:p>
        </p:txBody>
      </p:sp>
      <p:grpSp>
        <p:nvGrpSpPr>
          <p:cNvPr id="2" name="Groupe 18"/>
          <p:cNvGrpSpPr/>
          <p:nvPr/>
        </p:nvGrpSpPr>
        <p:grpSpPr>
          <a:xfrm>
            <a:off x="1422412" y="1772816"/>
            <a:ext cx="4320000" cy="4320000"/>
            <a:chOff x="2771800" y="1772816"/>
            <a:chExt cx="4320000" cy="4320000"/>
          </a:xfrm>
        </p:grpSpPr>
        <p:sp>
          <p:nvSpPr>
            <p:cNvPr id="8" name="Ellipse 7"/>
            <p:cNvSpPr>
              <a:spLocks noChangeAspect="1"/>
            </p:cNvSpPr>
            <p:nvPr/>
          </p:nvSpPr>
          <p:spPr>
            <a:xfrm>
              <a:off x="2771800" y="1772816"/>
              <a:ext cx="4320000" cy="4320000"/>
            </a:xfrm>
            <a:prstGeom prst="ellipse">
              <a:avLst/>
            </a:prstGeom>
            <a:solidFill>
              <a:schemeClr val="tx2">
                <a:lumMod val="20000"/>
                <a:lumOff val="80000"/>
              </a:schemeClr>
            </a:solidFill>
            <a:ln w="381000" cmpd="sng">
              <a:solidFill>
                <a:srgbClr val="335A8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ZoneTexte 9"/>
            <p:cNvSpPr txBox="1"/>
            <p:nvPr/>
          </p:nvSpPr>
          <p:spPr>
            <a:xfrm>
              <a:off x="2897052" y="3356992"/>
              <a:ext cx="1512168" cy="1200329"/>
            </a:xfrm>
            <a:prstGeom prst="rect">
              <a:avLst/>
            </a:prstGeom>
            <a:noFill/>
          </p:spPr>
          <p:txBody>
            <a:bodyPr wrap="square" rtlCol="0">
              <a:spAutoFit/>
            </a:bodyPr>
            <a:lstStyle/>
            <a:p>
              <a:pPr algn="ctr"/>
              <a:r>
                <a:rPr lang="fr-FR" b="1" dirty="0" smtClean="0"/>
                <a:t>La mise en œuvre des appareils de contrôle</a:t>
              </a:r>
              <a:endParaRPr lang="fr-FR" sz="1200" dirty="0"/>
            </a:p>
          </p:txBody>
        </p:sp>
        <p:sp>
          <p:nvSpPr>
            <p:cNvPr id="12" name="ZoneTexte 11"/>
            <p:cNvSpPr txBox="1"/>
            <p:nvPr/>
          </p:nvSpPr>
          <p:spPr>
            <a:xfrm>
              <a:off x="2969060" y="5025950"/>
              <a:ext cx="2016224" cy="923330"/>
            </a:xfrm>
            <a:prstGeom prst="rect">
              <a:avLst/>
            </a:prstGeom>
            <a:noFill/>
          </p:spPr>
          <p:txBody>
            <a:bodyPr wrap="square" rtlCol="0">
              <a:spAutoFit/>
            </a:bodyPr>
            <a:lstStyle/>
            <a:p>
              <a:pPr algn="ctr"/>
              <a:r>
                <a:rPr lang="fr-FR" b="1" dirty="0" smtClean="0"/>
                <a:t>Communiquer oralement et à l’écrit</a:t>
              </a:r>
              <a:endParaRPr lang="fr-FR" sz="1000" dirty="0"/>
            </a:p>
          </p:txBody>
        </p:sp>
        <p:sp>
          <p:nvSpPr>
            <p:cNvPr id="18" name="ZoneTexte 17"/>
            <p:cNvSpPr txBox="1"/>
            <p:nvPr/>
          </p:nvSpPr>
          <p:spPr>
            <a:xfrm>
              <a:off x="5273316" y="4653136"/>
              <a:ext cx="1440160" cy="646331"/>
            </a:xfrm>
            <a:prstGeom prst="rect">
              <a:avLst/>
            </a:prstGeom>
            <a:noFill/>
          </p:spPr>
          <p:txBody>
            <a:bodyPr wrap="square" rtlCol="0">
              <a:spAutoFit/>
            </a:bodyPr>
            <a:lstStyle/>
            <a:p>
              <a:pPr algn="ctr"/>
              <a:r>
                <a:rPr lang="fr-FR" b="1" dirty="0" smtClean="0">
                  <a:solidFill>
                    <a:srgbClr val="FF0000"/>
                  </a:solidFill>
                </a:rPr>
                <a:t>E</a:t>
              </a:r>
              <a:r>
                <a:rPr lang="fr-FR" sz="1200" dirty="0" smtClean="0">
                  <a:solidFill>
                    <a:srgbClr val="FF0000"/>
                  </a:solidFill>
                </a:rPr>
                <a:t>valuateur</a:t>
              </a:r>
            </a:p>
            <a:p>
              <a:pPr algn="ctr"/>
              <a:r>
                <a:rPr lang="fr-FR" b="1" dirty="0" smtClean="0">
                  <a:solidFill>
                    <a:srgbClr val="FF0000"/>
                  </a:solidFill>
                </a:rPr>
                <a:t>S</a:t>
              </a:r>
              <a:r>
                <a:rPr lang="fr-FR" sz="1200" dirty="0" smtClean="0">
                  <a:solidFill>
                    <a:srgbClr val="FF0000"/>
                  </a:solidFill>
                </a:rPr>
                <a:t>outenance</a:t>
              </a:r>
              <a:endParaRPr lang="fr-FR" sz="1200" dirty="0"/>
            </a:p>
          </p:txBody>
        </p:sp>
        <p:sp>
          <p:nvSpPr>
            <p:cNvPr id="11" name="ZoneTexte 10"/>
            <p:cNvSpPr txBox="1"/>
            <p:nvPr/>
          </p:nvSpPr>
          <p:spPr>
            <a:xfrm>
              <a:off x="3113076" y="1916832"/>
              <a:ext cx="2016224" cy="1200329"/>
            </a:xfrm>
            <a:prstGeom prst="rect">
              <a:avLst/>
            </a:prstGeom>
            <a:noFill/>
          </p:spPr>
          <p:txBody>
            <a:bodyPr wrap="square" rtlCol="0">
              <a:spAutoFit/>
            </a:bodyPr>
            <a:lstStyle/>
            <a:p>
              <a:pPr algn="ctr"/>
              <a:r>
                <a:rPr lang="fr-FR" b="1" dirty="0" smtClean="0"/>
                <a:t>L’approche métallurgiques d’un cycle de soudage</a:t>
              </a:r>
              <a:endParaRPr lang="fr-FR" sz="1200" dirty="0"/>
            </a:p>
          </p:txBody>
        </p:sp>
      </p:grpSp>
      <p:grpSp>
        <p:nvGrpSpPr>
          <p:cNvPr id="16" name="Groupe 18"/>
          <p:cNvGrpSpPr/>
          <p:nvPr/>
        </p:nvGrpSpPr>
        <p:grpSpPr>
          <a:xfrm>
            <a:off x="3275856" y="1772816"/>
            <a:ext cx="4320000" cy="4320000"/>
            <a:chOff x="2771800" y="1772816"/>
            <a:chExt cx="4320000" cy="4320000"/>
          </a:xfrm>
        </p:grpSpPr>
        <p:sp>
          <p:nvSpPr>
            <p:cNvPr id="17" name="Ellipse 16"/>
            <p:cNvSpPr>
              <a:spLocks noChangeAspect="1"/>
            </p:cNvSpPr>
            <p:nvPr/>
          </p:nvSpPr>
          <p:spPr>
            <a:xfrm>
              <a:off x="2771800" y="1772816"/>
              <a:ext cx="4320000" cy="4320000"/>
            </a:xfrm>
            <a:prstGeom prst="ellipse">
              <a:avLst/>
            </a:prstGeom>
            <a:solidFill>
              <a:srgbClr val="FFFF69">
                <a:alpha val="49804"/>
              </a:srgbClr>
            </a:solidFill>
            <a:ln w="381000" cmpd="sng">
              <a:solidFill>
                <a:srgbClr val="FAF4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9" name="ZoneTexte 18"/>
            <p:cNvSpPr txBox="1"/>
            <p:nvPr/>
          </p:nvSpPr>
          <p:spPr>
            <a:xfrm>
              <a:off x="3401108" y="2854677"/>
              <a:ext cx="1152128" cy="646331"/>
            </a:xfrm>
            <a:prstGeom prst="rect">
              <a:avLst/>
            </a:prstGeom>
            <a:noFill/>
            <a:ln>
              <a:noFill/>
            </a:ln>
          </p:spPr>
          <p:txBody>
            <a:bodyPr wrap="square" rtlCol="0">
              <a:spAutoFit/>
            </a:bodyPr>
            <a:lstStyle/>
            <a:p>
              <a:pPr algn="ctr"/>
              <a:r>
                <a:rPr lang="fr-FR" b="1" dirty="0" smtClean="0">
                  <a:solidFill>
                    <a:schemeClr val="bg2">
                      <a:lumMod val="25000"/>
                    </a:schemeClr>
                  </a:solidFill>
                </a:rPr>
                <a:t>LE PROJET</a:t>
              </a:r>
              <a:endParaRPr lang="fr-FR" sz="1200" dirty="0">
                <a:solidFill>
                  <a:schemeClr val="bg2">
                    <a:lumMod val="25000"/>
                  </a:schemeClr>
                </a:solidFill>
              </a:endParaRPr>
            </a:p>
          </p:txBody>
        </p:sp>
        <p:sp>
          <p:nvSpPr>
            <p:cNvPr id="21" name="ZoneTexte 20"/>
            <p:cNvSpPr txBox="1"/>
            <p:nvPr/>
          </p:nvSpPr>
          <p:spPr>
            <a:xfrm>
              <a:off x="3905164" y="1988840"/>
              <a:ext cx="2736304" cy="923330"/>
            </a:xfrm>
            <a:prstGeom prst="rect">
              <a:avLst/>
            </a:prstGeom>
            <a:noFill/>
            <a:ln>
              <a:noFill/>
            </a:ln>
          </p:spPr>
          <p:txBody>
            <a:bodyPr wrap="square" rtlCol="0">
              <a:spAutoFit/>
            </a:bodyPr>
            <a:lstStyle/>
            <a:p>
              <a:pPr algn="ctr"/>
              <a:r>
                <a:rPr lang="fr-FR" b="1" dirty="0" smtClean="0">
                  <a:solidFill>
                    <a:schemeClr val="tx2">
                      <a:lumMod val="75000"/>
                    </a:schemeClr>
                  </a:solidFill>
                </a:rPr>
                <a:t>Contrôler  les assemblages et les ouvrages</a:t>
              </a:r>
              <a:endParaRPr lang="fr-FR" sz="1000" dirty="0">
                <a:solidFill>
                  <a:schemeClr val="tx2">
                    <a:lumMod val="75000"/>
                  </a:schemeClr>
                </a:solidFill>
              </a:endParaRPr>
            </a:p>
          </p:txBody>
        </p:sp>
        <p:sp>
          <p:nvSpPr>
            <p:cNvPr id="23" name="ZoneTexte 22"/>
            <p:cNvSpPr txBox="1"/>
            <p:nvPr/>
          </p:nvSpPr>
          <p:spPr>
            <a:xfrm>
              <a:off x="4913276" y="3212976"/>
              <a:ext cx="2088232" cy="923330"/>
            </a:xfrm>
            <a:prstGeom prst="rect">
              <a:avLst/>
            </a:prstGeom>
            <a:noFill/>
            <a:ln>
              <a:noFill/>
            </a:ln>
          </p:spPr>
          <p:txBody>
            <a:bodyPr wrap="square" rtlCol="0">
              <a:spAutoFit/>
            </a:bodyPr>
            <a:lstStyle/>
            <a:p>
              <a:pPr algn="ctr"/>
              <a:r>
                <a:rPr lang="fr-FR" b="1" dirty="0" smtClean="0">
                  <a:solidFill>
                    <a:schemeClr val="tx2">
                      <a:lumMod val="75000"/>
                    </a:schemeClr>
                  </a:solidFill>
                </a:rPr>
                <a:t>Respecter les procédures de la démarche qualité</a:t>
              </a:r>
              <a:endParaRPr lang="fr-FR" sz="1200" dirty="0">
                <a:solidFill>
                  <a:schemeClr val="tx2">
                    <a:lumMod val="75000"/>
                  </a:schemeClr>
                </a:solidFill>
              </a:endParaRPr>
            </a:p>
          </p:txBody>
        </p:sp>
        <p:sp>
          <p:nvSpPr>
            <p:cNvPr id="24" name="ZoneTexte 23"/>
            <p:cNvSpPr txBox="1"/>
            <p:nvPr/>
          </p:nvSpPr>
          <p:spPr>
            <a:xfrm>
              <a:off x="4409220" y="4653136"/>
              <a:ext cx="2304256" cy="1323439"/>
            </a:xfrm>
            <a:prstGeom prst="rect">
              <a:avLst/>
            </a:prstGeom>
            <a:noFill/>
            <a:ln>
              <a:noFill/>
            </a:ln>
          </p:spPr>
          <p:txBody>
            <a:bodyPr wrap="square" rtlCol="0">
              <a:spAutoFit/>
            </a:bodyPr>
            <a:lstStyle/>
            <a:p>
              <a:pPr algn="ctr"/>
              <a:r>
                <a:rPr lang="fr-FR" sz="1600" b="1" dirty="0" smtClean="0">
                  <a:solidFill>
                    <a:schemeClr val="tx2">
                      <a:lumMod val="75000"/>
                    </a:schemeClr>
                  </a:solidFill>
                </a:rPr>
                <a:t>Distinguer les assemblages en rapport avec la qualification des soudeurs</a:t>
              </a:r>
              <a:endParaRPr lang="fr-FR" sz="1200" dirty="0">
                <a:solidFill>
                  <a:schemeClr val="tx2">
                    <a:lumMod val="75000"/>
                  </a:schemeClr>
                </a:solidFill>
              </a:endParaRPr>
            </a:p>
          </p:txBody>
        </p:sp>
      </p:grpSp>
      <p:sp>
        <p:nvSpPr>
          <p:cNvPr id="32" name="Rectangle à coins arrondis 31"/>
          <p:cNvSpPr/>
          <p:nvPr/>
        </p:nvSpPr>
        <p:spPr>
          <a:xfrm>
            <a:off x="7596336" y="3429000"/>
            <a:ext cx="1547664" cy="936104"/>
          </a:xfrm>
          <a:prstGeom prst="roundRect">
            <a:avLst/>
          </a:prstGeom>
          <a:solidFill>
            <a:srgbClr val="FFFF00"/>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b="1" dirty="0" smtClean="0">
                <a:solidFill>
                  <a:schemeClr val="bg1">
                    <a:lumMod val="50000"/>
                  </a:schemeClr>
                </a:solidFill>
              </a:rPr>
              <a:t>FORMATION EN MILIEU PROFESSIONNEL</a:t>
            </a:r>
          </a:p>
          <a:p>
            <a:pPr algn="ctr"/>
            <a:r>
              <a:rPr lang="fr-FR" sz="1000" b="1" dirty="0" smtClean="0">
                <a:solidFill>
                  <a:schemeClr val="bg1">
                    <a:lumMod val="50000"/>
                  </a:schemeClr>
                </a:solidFill>
              </a:rPr>
              <a:t>350H/560H</a:t>
            </a:r>
            <a:endParaRPr lang="fr-FR" sz="1600" b="1" dirty="0">
              <a:solidFill>
                <a:schemeClr val="bg1">
                  <a:lumMod val="50000"/>
                </a:schemeClr>
              </a:solidFill>
            </a:endParaRPr>
          </a:p>
        </p:txBody>
      </p:sp>
      <p:sp>
        <p:nvSpPr>
          <p:cNvPr id="33" name="Rectangle à coins arrondis 32"/>
          <p:cNvSpPr/>
          <p:nvPr/>
        </p:nvSpPr>
        <p:spPr>
          <a:xfrm>
            <a:off x="0" y="3429000"/>
            <a:ext cx="1547664" cy="936104"/>
          </a:xfrm>
          <a:prstGeom prst="roundRect">
            <a:avLst/>
          </a:prstGeom>
          <a:solidFill>
            <a:srgbClr val="FFFF00"/>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000" b="1" dirty="0" smtClean="0">
              <a:solidFill>
                <a:schemeClr val="bg1">
                  <a:lumMod val="50000"/>
                </a:schemeClr>
              </a:solidFill>
            </a:endParaRPr>
          </a:p>
          <a:p>
            <a:pPr algn="ctr"/>
            <a:r>
              <a:rPr lang="fr-FR" sz="1000" b="1" dirty="0" smtClean="0">
                <a:solidFill>
                  <a:schemeClr val="bg1">
                    <a:lumMod val="50000"/>
                  </a:schemeClr>
                </a:solidFill>
              </a:rPr>
              <a:t>FORMATION EN CENTRE</a:t>
            </a:r>
          </a:p>
          <a:p>
            <a:pPr algn="ctr"/>
            <a:r>
              <a:rPr lang="fr-FR" sz="1000" b="1" dirty="0" smtClean="0">
                <a:solidFill>
                  <a:schemeClr val="bg1">
                    <a:lumMod val="50000"/>
                  </a:schemeClr>
                </a:solidFill>
              </a:rPr>
              <a:t>280H/400H ou 320H/400H</a:t>
            </a:r>
          </a:p>
          <a:p>
            <a:pPr algn="ctr"/>
            <a:endParaRPr lang="fr-FR" sz="1600" b="1" dirty="0">
              <a:solidFill>
                <a:schemeClr val="bg1">
                  <a:lumMod val="50000"/>
                </a:schemeClr>
              </a:solidFill>
            </a:endParaRPr>
          </a:p>
        </p:txBody>
      </p:sp>
      <p:sp>
        <p:nvSpPr>
          <p:cNvPr id="34" name="Ellipse 33"/>
          <p:cNvSpPr/>
          <p:nvPr/>
        </p:nvSpPr>
        <p:spPr>
          <a:xfrm>
            <a:off x="3563888" y="3573016"/>
            <a:ext cx="1080000" cy="1080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smtClean="0"/>
              <a:t>CHEF DE PROJET</a:t>
            </a:r>
            <a:endParaRPr lang="fr-FR" sz="1050" b="1" dirty="0"/>
          </a:p>
        </p:txBody>
      </p:sp>
      <p:sp>
        <p:nvSpPr>
          <p:cNvPr id="35" name="Ellipse 34"/>
          <p:cNvSpPr/>
          <p:nvPr/>
        </p:nvSpPr>
        <p:spPr>
          <a:xfrm>
            <a:off x="4355976" y="3573016"/>
            <a:ext cx="1080000" cy="1080000"/>
          </a:xfrm>
          <a:prstGeom prst="ellipse">
            <a:avLst/>
          </a:prstGeom>
          <a:solidFill>
            <a:srgbClr val="E7E2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smtClean="0">
                <a:solidFill>
                  <a:schemeClr val="bg2">
                    <a:lumMod val="25000"/>
                  </a:schemeClr>
                </a:solidFill>
              </a:rPr>
              <a:t>CHEF DE PROJET</a:t>
            </a:r>
            <a:endParaRPr lang="fr-FR" sz="1050" b="1" dirty="0">
              <a:solidFill>
                <a:schemeClr val="bg2">
                  <a:lumMod val="25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100" dirty="0" smtClean="0"/>
              <a:t>Développement d’un projet</a:t>
            </a:r>
            <a:endParaRPr lang="fr-FR" sz="3100" dirty="0"/>
          </a:p>
        </p:txBody>
      </p:sp>
      <p:grpSp>
        <p:nvGrpSpPr>
          <p:cNvPr id="19" name="Groupe 18"/>
          <p:cNvGrpSpPr/>
          <p:nvPr/>
        </p:nvGrpSpPr>
        <p:grpSpPr>
          <a:xfrm>
            <a:off x="2427674" y="1772816"/>
            <a:ext cx="4320000" cy="4320000"/>
            <a:chOff x="2771800" y="1772816"/>
            <a:chExt cx="4320000" cy="4320000"/>
          </a:xfrm>
        </p:grpSpPr>
        <p:sp>
          <p:nvSpPr>
            <p:cNvPr id="8" name="Ellipse 7"/>
            <p:cNvSpPr>
              <a:spLocks noChangeAspect="1"/>
            </p:cNvSpPr>
            <p:nvPr/>
          </p:nvSpPr>
          <p:spPr>
            <a:xfrm>
              <a:off x="2771800" y="1772816"/>
              <a:ext cx="4320000" cy="4320000"/>
            </a:xfrm>
            <a:prstGeom prst="ellipse">
              <a:avLst/>
            </a:prstGeom>
            <a:solidFill>
              <a:schemeClr val="tx2">
                <a:lumMod val="20000"/>
                <a:lumOff val="80000"/>
              </a:schemeClr>
            </a:solidFill>
            <a:ln w="381000" cmpd="sng">
              <a:solidFill>
                <a:srgbClr val="335A8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 name="Ellipse 6"/>
            <p:cNvSpPr/>
            <p:nvPr/>
          </p:nvSpPr>
          <p:spPr>
            <a:xfrm>
              <a:off x="3967889" y="2991195"/>
              <a:ext cx="1928302" cy="1883241"/>
            </a:xfrm>
            <a:prstGeom prst="ellipse">
              <a:avLst/>
            </a:prstGeom>
            <a:ln w="63500">
              <a:solidFill>
                <a:srgbClr val="335A8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t>Epreuve </a:t>
              </a:r>
              <a:r>
                <a:rPr lang="fr-FR" sz="1600" b="1" dirty="0" err="1" smtClean="0"/>
                <a:t>E2</a:t>
              </a:r>
              <a:r>
                <a:rPr lang="fr-FR" sz="1600" b="1" dirty="0" smtClean="0"/>
                <a:t>  « PROJET »</a:t>
              </a:r>
              <a:endParaRPr lang="fr-FR" b="1" dirty="0"/>
            </a:p>
          </p:txBody>
        </p:sp>
        <p:sp>
          <p:nvSpPr>
            <p:cNvPr id="10" name="ZoneTexte 9"/>
            <p:cNvSpPr txBox="1"/>
            <p:nvPr/>
          </p:nvSpPr>
          <p:spPr>
            <a:xfrm>
              <a:off x="2987824" y="3068960"/>
              <a:ext cx="1152128" cy="553998"/>
            </a:xfrm>
            <a:prstGeom prst="rect">
              <a:avLst/>
            </a:prstGeom>
            <a:noFill/>
          </p:spPr>
          <p:txBody>
            <a:bodyPr wrap="square" rtlCol="0">
              <a:spAutoFit/>
            </a:bodyPr>
            <a:lstStyle/>
            <a:p>
              <a:pPr algn="ctr"/>
              <a:r>
                <a:rPr lang="fr-FR" b="1" dirty="0" smtClean="0">
                  <a:solidFill>
                    <a:schemeClr val="tx2">
                      <a:lumMod val="75000"/>
                    </a:schemeClr>
                  </a:solidFill>
                </a:rPr>
                <a:t>P</a:t>
              </a:r>
              <a:r>
                <a:rPr lang="fr-FR" sz="1200" dirty="0" smtClean="0">
                  <a:solidFill>
                    <a:schemeClr val="tx2">
                      <a:lumMod val="75000"/>
                    </a:schemeClr>
                  </a:solidFill>
                </a:rPr>
                <a:t>rendre</a:t>
              </a:r>
            </a:p>
            <a:p>
              <a:pPr algn="ctr"/>
              <a:r>
                <a:rPr lang="fr-FR" sz="1200" dirty="0" smtClean="0">
                  <a:solidFill>
                    <a:schemeClr val="tx2">
                      <a:lumMod val="75000"/>
                    </a:schemeClr>
                  </a:solidFill>
                </a:rPr>
                <a:t>connaissance</a:t>
              </a:r>
              <a:endParaRPr lang="fr-FR" dirty="0">
                <a:solidFill>
                  <a:schemeClr val="tx2">
                    <a:lumMod val="75000"/>
                  </a:schemeClr>
                </a:solidFill>
              </a:endParaRPr>
            </a:p>
          </p:txBody>
        </p:sp>
        <p:sp>
          <p:nvSpPr>
            <p:cNvPr id="11" name="ZoneTexte 10"/>
            <p:cNvSpPr txBox="1"/>
            <p:nvPr/>
          </p:nvSpPr>
          <p:spPr>
            <a:xfrm>
              <a:off x="3347864" y="2420888"/>
              <a:ext cx="1152128" cy="553998"/>
            </a:xfrm>
            <a:prstGeom prst="rect">
              <a:avLst/>
            </a:prstGeom>
            <a:noFill/>
          </p:spPr>
          <p:txBody>
            <a:bodyPr wrap="square" rtlCol="0">
              <a:spAutoFit/>
            </a:bodyPr>
            <a:lstStyle/>
            <a:p>
              <a:pPr algn="ctr"/>
              <a:r>
                <a:rPr lang="fr-FR" sz="1200" dirty="0" smtClean="0">
                  <a:solidFill>
                    <a:schemeClr val="tx2">
                      <a:lumMod val="75000"/>
                    </a:schemeClr>
                  </a:solidFill>
                </a:rPr>
                <a:t>Se </a:t>
              </a:r>
              <a:r>
                <a:rPr lang="fr-FR" b="1" dirty="0" smtClean="0">
                  <a:solidFill>
                    <a:schemeClr val="tx2">
                      <a:lumMod val="75000"/>
                    </a:schemeClr>
                  </a:solidFill>
                </a:rPr>
                <a:t>D</a:t>
              </a:r>
              <a:r>
                <a:rPr lang="fr-FR" sz="1200" dirty="0" smtClean="0">
                  <a:solidFill>
                    <a:schemeClr val="tx2">
                      <a:lumMod val="75000"/>
                    </a:schemeClr>
                  </a:solidFill>
                </a:rPr>
                <a:t>ocumenter</a:t>
              </a:r>
              <a:endParaRPr lang="fr-FR" sz="1200" dirty="0">
                <a:solidFill>
                  <a:schemeClr val="tx2">
                    <a:lumMod val="75000"/>
                  </a:schemeClr>
                </a:solidFill>
              </a:endParaRPr>
            </a:p>
          </p:txBody>
        </p:sp>
        <p:sp>
          <p:nvSpPr>
            <p:cNvPr id="12" name="ZoneTexte 11"/>
            <p:cNvSpPr txBox="1"/>
            <p:nvPr/>
          </p:nvSpPr>
          <p:spPr>
            <a:xfrm>
              <a:off x="4355976" y="1916832"/>
              <a:ext cx="1152128" cy="738664"/>
            </a:xfrm>
            <a:prstGeom prst="rect">
              <a:avLst/>
            </a:prstGeom>
            <a:noFill/>
          </p:spPr>
          <p:txBody>
            <a:bodyPr wrap="square" rtlCol="0">
              <a:spAutoFit/>
            </a:bodyPr>
            <a:lstStyle/>
            <a:p>
              <a:pPr algn="ctr"/>
              <a:r>
                <a:rPr lang="fr-FR" b="1" dirty="0" smtClean="0">
                  <a:solidFill>
                    <a:schemeClr val="tx2">
                      <a:lumMod val="75000"/>
                    </a:schemeClr>
                  </a:solidFill>
                </a:rPr>
                <a:t>D</a:t>
              </a:r>
              <a:r>
                <a:rPr lang="fr-FR" sz="1200" dirty="0" smtClean="0">
                  <a:solidFill>
                    <a:schemeClr val="tx2">
                      <a:lumMod val="75000"/>
                    </a:schemeClr>
                  </a:solidFill>
                </a:rPr>
                <a:t>éterminer  des paramètres</a:t>
              </a:r>
              <a:endParaRPr lang="fr-FR" sz="1200" dirty="0">
                <a:solidFill>
                  <a:schemeClr val="tx2">
                    <a:lumMod val="75000"/>
                  </a:schemeClr>
                </a:solidFill>
              </a:endParaRPr>
            </a:p>
          </p:txBody>
        </p:sp>
        <p:sp>
          <p:nvSpPr>
            <p:cNvPr id="13" name="ZoneTexte 12"/>
            <p:cNvSpPr txBox="1"/>
            <p:nvPr/>
          </p:nvSpPr>
          <p:spPr>
            <a:xfrm>
              <a:off x="5220072" y="2636912"/>
              <a:ext cx="1496254" cy="646331"/>
            </a:xfrm>
            <a:prstGeom prst="rect">
              <a:avLst/>
            </a:prstGeom>
            <a:noFill/>
          </p:spPr>
          <p:txBody>
            <a:bodyPr wrap="square" rtlCol="0">
              <a:spAutoFit/>
            </a:bodyPr>
            <a:lstStyle/>
            <a:p>
              <a:pPr algn="ctr"/>
              <a:r>
                <a:rPr lang="fr-FR" sz="2400" b="1" dirty="0" smtClean="0">
                  <a:solidFill>
                    <a:srgbClr val="FF0000"/>
                  </a:solidFill>
                </a:rPr>
                <a:t>S</a:t>
              </a:r>
              <a:r>
                <a:rPr lang="fr-FR" sz="1200" dirty="0" smtClean="0">
                  <a:solidFill>
                    <a:srgbClr val="FF0000"/>
                  </a:solidFill>
                </a:rPr>
                <a:t>outenance</a:t>
              </a:r>
            </a:p>
            <a:p>
              <a:pPr algn="ctr"/>
              <a:endParaRPr lang="fr-FR" sz="1200" dirty="0">
                <a:solidFill>
                  <a:srgbClr val="FF0000"/>
                </a:solidFill>
              </a:endParaRPr>
            </a:p>
          </p:txBody>
        </p:sp>
        <p:sp>
          <p:nvSpPr>
            <p:cNvPr id="14" name="ZoneTexte 13"/>
            <p:cNvSpPr txBox="1"/>
            <p:nvPr/>
          </p:nvSpPr>
          <p:spPr>
            <a:xfrm>
              <a:off x="5832000" y="3554432"/>
              <a:ext cx="1152128" cy="1015663"/>
            </a:xfrm>
            <a:prstGeom prst="rect">
              <a:avLst/>
            </a:prstGeom>
            <a:noFill/>
          </p:spPr>
          <p:txBody>
            <a:bodyPr wrap="square" rtlCol="0">
              <a:spAutoFit/>
            </a:bodyPr>
            <a:lstStyle/>
            <a:p>
              <a:pPr algn="ctr"/>
              <a:r>
                <a:rPr lang="fr-FR" b="1" dirty="0" smtClean="0">
                  <a:solidFill>
                    <a:schemeClr val="tx2">
                      <a:lumMod val="75000"/>
                    </a:schemeClr>
                  </a:solidFill>
                </a:rPr>
                <a:t>P</a:t>
              </a:r>
              <a:r>
                <a:rPr lang="fr-FR" sz="1200" dirty="0" smtClean="0">
                  <a:solidFill>
                    <a:schemeClr val="tx2">
                      <a:lumMod val="75000"/>
                    </a:schemeClr>
                  </a:solidFill>
                </a:rPr>
                <a:t>réparer et </a:t>
              </a:r>
              <a:r>
                <a:rPr lang="fr-FR" b="1" dirty="0" smtClean="0">
                  <a:solidFill>
                    <a:schemeClr val="tx2">
                      <a:lumMod val="75000"/>
                    </a:schemeClr>
                  </a:solidFill>
                </a:rPr>
                <a:t>O</a:t>
              </a:r>
              <a:r>
                <a:rPr lang="fr-FR" sz="1200" dirty="0" smtClean="0">
                  <a:solidFill>
                    <a:schemeClr val="tx2">
                      <a:lumMod val="75000"/>
                    </a:schemeClr>
                  </a:solidFill>
                </a:rPr>
                <a:t>rganiser</a:t>
              </a:r>
            </a:p>
            <a:p>
              <a:pPr algn="ctr"/>
              <a:r>
                <a:rPr lang="fr-FR" sz="1200" dirty="0" smtClean="0">
                  <a:solidFill>
                    <a:schemeClr val="tx2">
                      <a:lumMod val="75000"/>
                    </a:schemeClr>
                  </a:solidFill>
                </a:rPr>
                <a:t>la réalisation</a:t>
              </a:r>
            </a:p>
            <a:p>
              <a:pPr algn="ctr"/>
              <a:endParaRPr lang="fr-FR" sz="1200" dirty="0">
                <a:solidFill>
                  <a:schemeClr val="tx2">
                    <a:lumMod val="75000"/>
                  </a:schemeClr>
                </a:solidFill>
              </a:endParaRPr>
            </a:p>
          </p:txBody>
        </p:sp>
        <p:sp>
          <p:nvSpPr>
            <p:cNvPr id="15" name="ZoneTexte 14"/>
            <p:cNvSpPr txBox="1"/>
            <p:nvPr/>
          </p:nvSpPr>
          <p:spPr>
            <a:xfrm>
              <a:off x="4211960" y="4994592"/>
              <a:ext cx="1512168" cy="738664"/>
            </a:xfrm>
            <a:prstGeom prst="rect">
              <a:avLst/>
            </a:prstGeom>
            <a:noFill/>
          </p:spPr>
          <p:txBody>
            <a:bodyPr wrap="square" rtlCol="0">
              <a:spAutoFit/>
            </a:bodyPr>
            <a:lstStyle/>
            <a:p>
              <a:pPr algn="ctr"/>
              <a:r>
                <a:rPr lang="fr-FR" b="1" dirty="0" smtClean="0">
                  <a:solidFill>
                    <a:schemeClr val="tx2">
                      <a:lumMod val="75000"/>
                    </a:schemeClr>
                  </a:solidFill>
                </a:rPr>
                <a:t>P</a:t>
              </a:r>
              <a:r>
                <a:rPr lang="fr-FR" sz="1200" dirty="0" smtClean="0">
                  <a:solidFill>
                    <a:schemeClr val="tx2">
                      <a:lumMod val="75000"/>
                    </a:schemeClr>
                  </a:solidFill>
                </a:rPr>
                <a:t>ré -</a:t>
              </a:r>
              <a:r>
                <a:rPr lang="fr-FR" b="1" dirty="0" smtClean="0">
                  <a:solidFill>
                    <a:schemeClr val="tx2">
                      <a:lumMod val="75000"/>
                    </a:schemeClr>
                  </a:solidFill>
                </a:rPr>
                <a:t>Q</a:t>
              </a:r>
              <a:r>
                <a:rPr lang="fr-FR" sz="1200" dirty="0" smtClean="0">
                  <a:solidFill>
                    <a:schemeClr val="tx2">
                      <a:lumMod val="75000"/>
                    </a:schemeClr>
                  </a:solidFill>
                </a:rPr>
                <a:t>ualification des procédés et procédures</a:t>
              </a:r>
              <a:endParaRPr lang="fr-FR" sz="1200" dirty="0">
                <a:solidFill>
                  <a:schemeClr val="tx2">
                    <a:lumMod val="75000"/>
                  </a:schemeClr>
                </a:solidFill>
              </a:endParaRPr>
            </a:p>
          </p:txBody>
        </p:sp>
        <p:sp>
          <p:nvSpPr>
            <p:cNvPr id="16" name="ZoneTexte 15"/>
            <p:cNvSpPr txBox="1"/>
            <p:nvPr/>
          </p:nvSpPr>
          <p:spPr>
            <a:xfrm>
              <a:off x="5652120" y="4675202"/>
              <a:ext cx="1152128" cy="553998"/>
            </a:xfrm>
            <a:prstGeom prst="rect">
              <a:avLst/>
            </a:prstGeom>
            <a:noFill/>
          </p:spPr>
          <p:txBody>
            <a:bodyPr wrap="square" rtlCol="0">
              <a:spAutoFit/>
            </a:bodyPr>
            <a:lstStyle/>
            <a:p>
              <a:pPr algn="ctr"/>
              <a:r>
                <a:rPr lang="fr-FR" b="1" dirty="0" smtClean="0">
                  <a:solidFill>
                    <a:schemeClr val="tx2">
                      <a:lumMod val="75000"/>
                    </a:schemeClr>
                  </a:solidFill>
                </a:rPr>
                <a:t>R</a:t>
              </a:r>
              <a:r>
                <a:rPr lang="fr-FR" sz="1200" dirty="0" smtClean="0">
                  <a:solidFill>
                    <a:schemeClr val="tx2">
                      <a:lumMod val="75000"/>
                    </a:schemeClr>
                  </a:solidFill>
                </a:rPr>
                <a:t>éaliser</a:t>
              </a:r>
            </a:p>
            <a:p>
              <a:pPr algn="ctr"/>
              <a:endParaRPr lang="fr-FR" sz="1200" dirty="0"/>
            </a:p>
          </p:txBody>
        </p:sp>
        <p:sp>
          <p:nvSpPr>
            <p:cNvPr id="17" name="ZoneTexte 16"/>
            <p:cNvSpPr txBox="1"/>
            <p:nvPr/>
          </p:nvSpPr>
          <p:spPr>
            <a:xfrm>
              <a:off x="3131840" y="4675202"/>
              <a:ext cx="1296144" cy="553998"/>
            </a:xfrm>
            <a:prstGeom prst="rect">
              <a:avLst/>
            </a:prstGeom>
            <a:noFill/>
          </p:spPr>
          <p:txBody>
            <a:bodyPr wrap="square" rtlCol="0">
              <a:spAutoFit/>
            </a:bodyPr>
            <a:lstStyle/>
            <a:p>
              <a:pPr algn="ctr"/>
              <a:r>
                <a:rPr lang="fr-FR" b="1" dirty="0" smtClean="0">
                  <a:solidFill>
                    <a:schemeClr val="tx2">
                      <a:lumMod val="75000"/>
                    </a:schemeClr>
                  </a:solidFill>
                </a:rPr>
                <a:t>C</a:t>
              </a:r>
              <a:r>
                <a:rPr lang="fr-FR" sz="1200" dirty="0" smtClean="0">
                  <a:solidFill>
                    <a:schemeClr val="tx2">
                      <a:lumMod val="75000"/>
                    </a:schemeClr>
                  </a:solidFill>
                </a:rPr>
                <a:t>ontrôler</a:t>
              </a:r>
            </a:p>
            <a:p>
              <a:pPr algn="ctr"/>
              <a:endParaRPr lang="fr-FR" sz="1200" dirty="0"/>
            </a:p>
          </p:txBody>
        </p:sp>
        <p:sp>
          <p:nvSpPr>
            <p:cNvPr id="18" name="ZoneTexte 17"/>
            <p:cNvSpPr txBox="1"/>
            <p:nvPr/>
          </p:nvSpPr>
          <p:spPr>
            <a:xfrm>
              <a:off x="2843808" y="3770456"/>
              <a:ext cx="1152128" cy="830997"/>
            </a:xfrm>
            <a:prstGeom prst="rect">
              <a:avLst/>
            </a:prstGeom>
            <a:noFill/>
          </p:spPr>
          <p:txBody>
            <a:bodyPr wrap="square" rtlCol="0">
              <a:spAutoFit/>
            </a:bodyPr>
            <a:lstStyle/>
            <a:p>
              <a:pPr algn="ctr"/>
              <a:r>
                <a:rPr lang="fr-FR" sz="2400" b="1" dirty="0" smtClean="0">
                  <a:solidFill>
                    <a:srgbClr val="FF0000"/>
                  </a:solidFill>
                </a:rPr>
                <a:t>R</a:t>
              </a:r>
              <a:r>
                <a:rPr lang="fr-FR" sz="1200" dirty="0" smtClean="0">
                  <a:solidFill>
                    <a:srgbClr val="FF0000"/>
                  </a:solidFill>
                </a:rPr>
                <a:t>evue</a:t>
              </a:r>
            </a:p>
            <a:p>
              <a:pPr algn="ctr"/>
              <a:r>
                <a:rPr lang="fr-FR" sz="1200" dirty="0" smtClean="0">
                  <a:solidFill>
                    <a:srgbClr val="FF0000"/>
                  </a:solidFill>
                </a:rPr>
                <a:t>de projet</a:t>
              </a:r>
            </a:p>
            <a:p>
              <a:pPr algn="ctr"/>
              <a:endParaRPr lang="fr-FR" sz="1200" dirty="0"/>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100" dirty="0" smtClean="0"/>
              <a:t>Développement d’un projet</a:t>
            </a:r>
            <a:endParaRPr lang="fr-FR" sz="3100" dirty="0"/>
          </a:p>
        </p:txBody>
      </p:sp>
      <p:grpSp>
        <p:nvGrpSpPr>
          <p:cNvPr id="2" name="Groupe 18"/>
          <p:cNvGrpSpPr/>
          <p:nvPr/>
        </p:nvGrpSpPr>
        <p:grpSpPr>
          <a:xfrm>
            <a:off x="2411760" y="1772816"/>
            <a:ext cx="4320000" cy="4320000"/>
            <a:chOff x="2771800" y="1772816"/>
            <a:chExt cx="4320000" cy="4320000"/>
          </a:xfrm>
        </p:grpSpPr>
        <p:sp>
          <p:nvSpPr>
            <p:cNvPr id="8" name="Ellipse 7"/>
            <p:cNvSpPr>
              <a:spLocks noChangeAspect="1"/>
            </p:cNvSpPr>
            <p:nvPr/>
          </p:nvSpPr>
          <p:spPr>
            <a:xfrm>
              <a:off x="2771800" y="1772816"/>
              <a:ext cx="4320000" cy="4320000"/>
            </a:xfrm>
            <a:prstGeom prst="ellipse">
              <a:avLst/>
            </a:prstGeom>
            <a:solidFill>
              <a:schemeClr val="tx2">
                <a:lumMod val="20000"/>
                <a:lumOff val="80000"/>
              </a:schemeClr>
            </a:solidFill>
            <a:ln w="381000" cmpd="sng">
              <a:solidFill>
                <a:srgbClr val="335A8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 name="Ellipse 6"/>
            <p:cNvSpPr/>
            <p:nvPr/>
          </p:nvSpPr>
          <p:spPr>
            <a:xfrm>
              <a:off x="4068144" y="3070800"/>
              <a:ext cx="1800000" cy="1800000"/>
            </a:xfrm>
            <a:prstGeom prst="ellipse">
              <a:avLst/>
            </a:prstGeom>
            <a:ln w="63500">
              <a:solidFill>
                <a:srgbClr val="335A89"/>
              </a:solidFill>
            </a:ln>
          </p:spPr>
          <p:style>
            <a:lnRef idx="1">
              <a:schemeClr val="accent1"/>
            </a:lnRef>
            <a:fillRef idx="3">
              <a:schemeClr val="accent1"/>
            </a:fillRef>
            <a:effectRef idx="2">
              <a:schemeClr val="accent1"/>
            </a:effectRef>
            <a:fontRef idx="minor">
              <a:schemeClr val="lt1"/>
            </a:fontRef>
          </p:style>
          <p:txBody>
            <a:bodyPr vert="horz" lIns="0" rIns="0" rtlCol="0" anchor="ctr"/>
            <a:lstStyle/>
            <a:p>
              <a:pPr algn="ctr"/>
              <a:r>
                <a:rPr lang="fr-FR" sz="1600" b="1" dirty="0" smtClean="0"/>
                <a:t>L’Enseignant et le Projet</a:t>
              </a:r>
              <a:endParaRPr lang="fr-FR" sz="1600" b="1" dirty="0"/>
            </a:p>
          </p:txBody>
        </p:sp>
        <p:sp>
          <p:nvSpPr>
            <p:cNvPr id="10" name="ZoneTexte 9"/>
            <p:cNvSpPr txBox="1"/>
            <p:nvPr/>
          </p:nvSpPr>
          <p:spPr>
            <a:xfrm>
              <a:off x="2987824" y="3225750"/>
              <a:ext cx="1152128" cy="923330"/>
            </a:xfrm>
            <a:prstGeom prst="rect">
              <a:avLst/>
            </a:prstGeom>
            <a:noFill/>
          </p:spPr>
          <p:txBody>
            <a:bodyPr wrap="square" rtlCol="0">
              <a:spAutoFit/>
            </a:bodyPr>
            <a:lstStyle/>
            <a:p>
              <a:pPr algn="ctr"/>
              <a:r>
                <a:rPr lang="fr-FR" b="1" dirty="0" smtClean="0">
                  <a:solidFill>
                    <a:schemeClr val="tx2">
                      <a:lumMod val="75000"/>
                    </a:schemeClr>
                  </a:solidFill>
                </a:rPr>
                <a:t>I</a:t>
              </a:r>
              <a:r>
                <a:rPr lang="fr-FR" sz="1200" dirty="0" smtClean="0">
                  <a:solidFill>
                    <a:schemeClr val="tx2">
                      <a:lumMod val="75000"/>
                    </a:schemeClr>
                  </a:solidFill>
                </a:rPr>
                <a:t>nterlocuteur</a:t>
              </a:r>
            </a:p>
            <a:p>
              <a:pPr algn="ctr"/>
              <a:r>
                <a:rPr lang="fr-FR" b="1" dirty="0" smtClean="0">
                  <a:solidFill>
                    <a:schemeClr val="tx2">
                      <a:lumMod val="75000"/>
                    </a:schemeClr>
                  </a:solidFill>
                </a:rPr>
                <a:t>E</a:t>
              </a:r>
              <a:r>
                <a:rPr lang="fr-FR" sz="1200" dirty="0" smtClean="0">
                  <a:solidFill>
                    <a:schemeClr val="tx2">
                      <a:lumMod val="75000"/>
                    </a:schemeClr>
                  </a:solidFill>
                </a:rPr>
                <a:t>cole</a:t>
              </a:r>
            </a:p>
            <a:p>
              <a:pPr algn="ctr"/>
              <a:r>
                <a:rPr lang="fr-FR" b="1" dirty="0" smtClean="0">
                  <a:solidFill>
                    <a:schemeClr val="tx2">
                      <a:lumMod val="75000"/>
                    </a:schemeClr>
                  </a:solidFill>
                </a:rPr>
                <a:t>E</a:t>
              </a:r>
              <a:r>
                <a:rPr lang="fr-FR" sz="1200" dirty="0" smtClean="0">
                  <a:solidFill>
                    <a:schemeClr val="tx2">
                      <a:lumMod val="75000"/>
                    </a:schemeClr>
                  </a:solidFill>
                </a:rPr>
                <a:t>ntreprise</a:t>
              </a:r>
              <a:endParaRPr lang="fr-FR" sz="1200" dirty="0">
                <a:solidFill>
                  <a:schemeClr val="tx2">
                    <a:lumMod val="75000"/>
                  </a:schemeClr>
                </a:solidFill>
              </a:endParaRPr>
            </a:p>
          </p:txBody>
        </p:sp>
        <p:sp>
          <p:nvSpPr>
            <p:cNvPr id="11" name="ZoneTexte 10"/>
            <p:cNvSpPr txBox="1"/>
            <p:nvPr/>
          </p:nvSpPr>
          <p:spPr>
            <a:xfrm>
              <a:off x="3491880" y="2492896"/>
              <a:ext cx="1152128" cy="553998"/>
            </a:xfrm>
            <a:prstGeom prst="rect">
              <a:avLst/>
            </a:prstGeom>
            <a:noFill/>
          </p:spPr>
          <p:txBody>
            <a:bodyPr wrap="square" rtlCol="0">
              <a:spAutoFit/>
            </a:bodyPr>
            <a:lstStyle/>
            <a:p>
              <a:pPr algn="ctr"/>
              <a:r>
                <a:rPr lang="fr-FR" b="1" dirty="0" smtClean="0">
                  <a:solidFill>
                    <a:schemeClr val="tx2">
                      <a:lumMod val="75000"/>
                    </a:schemeClr>
                  </a:solidFill>
                </a:rPr>
                <a:t>C</a:t>
              </a:r>
              <a:r>
                <a:rPr lang="fr-FR" sz="1200" dirty="0" smtClean="0">
                  <a:solidFill>
                    <a:schemeClr val="tx2">
                      <a:lumMod val="75000"/>
                    </a:schemeClr>
                  </a:solidFill>
                </a:rPr>
                <a:t>ollecteur de projets</a:t>
              </a:r>
              <a:endParaRPr lang="fr-FR" sz="1200" dirty="0">
                <a:solidFill>
                  <a:schemeClr val="tx2">
                    <a:lumMod val="75000"/>
                  </a:schemeClr>
                </a:solidFill>
              </a:endParaRPr>
            </a:p>
          </p:txBody>
        </p:sp>
        <p:sp>
          <p:nvSpPr>
            <p:cNvPr id="12" name="ZoneTexte 11"/>
            <p:cNvSpPr txBox="1"/>
            <p:nvPr/>
          </p:nvSpPr>
          <p:spPr>
            <a:xfrm>
              <a:off x="4355976" y="2010906"/>
              <a:ext cx="1152128" cy="553998"/>
            </a:xfrm>
            <a:prstGeom prst="rect">
              <a:avLst/>
            </a:prstGeom>
            <a:noFill/>
          </p:spPr>
          <p:txBody>
            <a:bodyPr wrap="square" rtlCol="0">
              <a:spAutoFit/>
            </a:bodyPr>
            <a:lstStyle/>
            <a:p>
              <a:pPr algn="ctr"/>
              <a:r>
                <a:rPr lang="fr-FR" b="1" dirty="0" smtClean="0">
                  <a:solidFill>
                    <a:schemeClr val="tx2">
                      <a:lumMod val="75000"/>
                    </a:schemeClr>
                  </a:solidFill>
                </a:rPr>
                <a:t>C</a:t>
              </a:r>
              <a:r>
                <a:rPr lang="fr-FR" sz="1200" dirty="0" smtClean="0">
                  <a:solidFill>
                    <a:schemeClr val="tx2">
                      <a:lumMod val="75000"/>
                    </a:schemeClr>
                  </a:solidFill>
                </a:rPr>
                <a:t>hef de projet</a:t>
              </a:r>
              <a:endParaRPr lang="fr-FR" sz="1000" dirty="0">
                <a:solidFill>
                  <a:schemeClr val="tx2">
                    <a:lumMod val="75000"/>
                  </a:schemeClr>
                </a:solidFill>
              </a:endParaRPr>
            </a:p>
          </p:txBody>
        </p:sp>
        <p:sp>
          <p:nvSpPr>
            <p:cNvPr id="13" name="ZoneTexte 12"/>
            <p:cNvSpPr txBox="1"/>
            <p:nvPr/>
          </p:nvSpPr>
          <p:spPr>
            <a:xfrm>
              <a:off x="5436096" y="2636912"/>
              <a:ext cx="1368152" cy="800219"/>
            </a:xfrm>
            <a:prstGeom prst="rect">
              <a:avLst/>
            </a:prstGeom>
            <a:noFill/>
          </p:spPr>
          <p:txBody>
            <a:bodyPr wrap="square" lIns="0" rIns="0" rtlCol="0">
              <a:spAutoFit/>
            </a:bodyPr>
            <a:lstStyle/>
            <a:p>
              <a:r>
                <a:rPr lang="fr-FR" b="1" dirty="0" smtClean="0">
                  <a:solidFill>
                    <a:srgbClr val="FF0000"/>
                  </a:solidFill>
                </a:rPr>
                <a:t>A</a:t>
              </a:r>
              <a:r>
                <a:rPr lang="fr-FR" sz="1200" dirty="0" smtClean="0">
                  <a:solidFill>
                    <a:srgbClr val="FF0000"/>
                  </a:solidFill>
                </a:rPr>
                <a:t>nimateur</a:t>
              </a:r>
            </a:p>
            <a:p>
              <a:pPr algn="ctr"/>
              <a:r>
                <a:rPr lang="fr-FR" sz="1200" dirty="0" smtClean="0">
                  <a:solidFill>
                    <a:srgbClr val="FF0000"/>
                  </a:solidFill>
                </a:rPr>
                <a:t>Des revues</a:t>
              </a:r>
              <a:r>
                <a:rPr lang="fr-FR" sz="1600" dirty="0" smtClean="0">
                  <a:solidFill>
                    <a:srgbClr val="FF0000"/>
                  </a:solidFill>
                </a:rPr>
                <a:t> </a:t>
              </a:r>
              <a:r>
                <a:rPr lang="fr-FR" sz="1200" dirty="0" smtClean="0">
                  <a:solidFill>
                    <a:srgbClr val="FF0000"/>
                  </a:solidFill>
                </a:rPr>
                <a:t>de projet</a:t>
              </a:r>
            </a:p>
          </p:txBody>
        </p:sp>
        <p:sp>
          <p:nvSpPr>
            <p:cNvPr id="14" name="ZoneTexte 13"/>
            <p:cNvSpPr txBox="1"/>
            <p:nvPr/>
          </p:nvSpPr>
          <p:spPr>
            <a:xfrm>
              <a:off x="5796136" y="4089846"/>
              <a:ext cx="1152128" cy="923330"/>
            </a:xfrm>
            <a:prstGeom prst="rect">
              <a:avLst/>
            </a:prstGeom>
            <a:noFill/>
          </p:spPr>
          <p:txBody>
            <a:bodyPr wrap="square" rtlCol="0">
              <a:spAutoFit/>
            </a:bodyPr>
            <a:lstStyle/>
            <a:p>
              <a:pPr algn="ctr"/>
              <a:r>
                <a:rPr lang="fr-FR" b="1" dirty="0" smtClean="0">
                  <a:solidFill>
                    <a:schemeClr val="tx2">
                      <a:lumMod val="75000"/>
                    </a:schemeClr>
                  </a:solidFill>
                </a:rPr>
                <a:t>P</a:t>
              </a:r>
              <a:r>
                <a:rPr lang="fr-FR" sz="1200" dirty="0" smtClean="0">
                  <a:solidFill>
                    <a:schemeClr val="tx2">
                      <a:lumMod val="75000"/>
                    </a:schemeClr>
                  </a:solidFill>
                </a:rPr>
                <a:t>réparateur des</a:t>
              </a:r>
            </a:p>
            <a:p>
              <a:pPr algn="ctr"/>
              <a:r>
                <a:rPr lang="fr-FR" sz="1200" dirty="0" smtClean="0">
                  <a:solidFill>
                    <a:schemeClr val="tx2">
                      <a:lumMod val="75000"/>
                    </a:schemeClr>
                  </a:solidFill>
                </a:rPr>
                <a:t>dossiers initiaux</a:t>
              </a:r>
              <a:endParaRPr lang="fr-FR" sz="1200" dirty="0">
                <a:solidFill>
                  <a:schemeClr val="tx2">
                    <a:lumMod val="75000"/>
                  </a:schemeClr>
                </a:solidFill>
              </a:endParaRPr>
            </a:p>
          </p:txBody>
        </p:sp>
        <p:sp>
          <p:nvSpPr>
            <p:cNvPr id="15" name="ZoneTexte 14"/>
            <p:cNvSpPr txBox="1"/>
            <p:nvPr/>
          </p:nvSpPr>
          <p:spPr>
            <a:xfrm>
              <a:off x="4283968" y="5013176"/>
              <a:ext cx="1512168" cy="707886"/>
            </a:xfrm>
            <a:prstGeom prst="rect">
              <a:avLst/>
            </a:prstGeom>
            <a:noFill/>
          </p:spPr>
          <p:txBody>
            <a:bodyPr wrap="square" rtlCol="0">
              <a:spAutoFit/>
            </a:bodyPr>
            <a:lstStyle/>
            <a:p>
              <a:pPr algn="ctr"/>
              <a:r>
                <a:rPr lang="fr-FR" sz="1600" b="1" dirty="0" smtClean="0">
                  <a:solidFill>
                    <a:schemeClr val="tx2">
                      <a:lumMod val="75000"/>
                    </a:schemeClr>
                  </a:solidFill>
                </a:rPr>
                <a:t>O</a:t>
              </a:r>
              <a:r>
                <a:rPr lang="fr-FR" sz="1200" dirty="0" smtClean="0">
                  <a:solidFill>
                    <a:schemeClr val="tx2">
                      <a:lumMod val="75000"/>
                    </a:schemeClr>
                  </a:solidFill>
                </a:rPr>
                <a:t>rganisateur de la période de projet</a:t>
              </a:r>
            </a:p>
            <a:p>
              <a:pPr algn="ctr"/>
              <a:r>
                <a:rPr lang="fr-FR" sz="1200" dirty="0" smtClean="0">
                  <a:solidFill>
                    <a:schemeClr val="tx2">
                      <a:lumMod val="75000"/>
                    </a:schemeClr>
                  </a:solidFill>
                </a:rPr>
                <a:t>60 Heures</a:t>
              </a:r>
              <a:endParaRPr lang="fr-FR" sz="1200" dirty="0">
                <a:solidFill>
                  <a:schemeClr val="tx2">
                    <a:lumMod val="75000"/>
                  </a:schemeClr>
                </a:solidFill>
              </a:endParaRPr>
            </a:p>
          </p:txBody>
        </p:sp>
        <p:sp>
          <p:nvSpPr>
            <p:cNvPr id="18" name="ZoneTexte 17"/>
            <p:cNvSpPr txBox="1"/>
            <p:nvPr/>
          </p:nvSpPr>
          <p:spPr>
            <a:xfrm>
              <a:off x="3131840" y="4357553"/>
              <a:ext cx="1152128" cy="646331"/>
            </a:xfrm>
            <a:prstGeom prst="rect">
              <a:avLst/>
            </a:prstGeom>
            <a:noFill/>
          </p:spPr>
          <p:txBody>
            <a:bodyPr wrap="square" rtlCol="0">
              <a:spAutoFit/>
            </a:bodyPr>
            <a:lstStyle/>
            <a:p>
              <a:pPr algn="ctr"/>
              <a:r>
                <a:rPr lang="fr-FR" b="1" dirty="0" smtClean="0">
                  <a:solidFill>
                    <a:srgbClr val="FF0000"/>
                  </a:solidFill>
                </a:rPr>
                <a:t>E</a:t>
              </a:r>
              <a:r>
                <a:rPr lang="fr-FR" sz="1200" dirty="0" smtClean="0">
                  <a:solidFill>
                    <a:srgbClr val="FF0000"/>
                  </a:solidFill>
                </a:rPr>
                <a:t>valuateur</a:t>
              </a:r>
            </a:p>
            <a:p>
              <a:pPr algn="ctr"/>
              <a:r>
                <a:rPr lang="fr-FR" b="1" dirty="0" smtClean="0">
                  <a:solidFill>
                    <a:srgbClr val="FF0000"/>
                  </a:solidFill>
                </a:rPr>
                <a:t>S</a:t>
              </a:r>
              <a:r>
                <a:rPr lang="fr-FR" sz="1200" dirty="0" smtClean="0">
                  <a:solidFill>
                    <a:srgbClr val="FF0000"/>
                  </a:solidFill>
                </a:rPr>
                <a:t>outenance</a:t>
              </a:r>
              <a:endParaRPr lang="fr-FR" sz="1200" dirty="0"/>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100" dirty="0" smtClean="0"/>
              <a:t>Développement d’un projet : Organisation</a:t>
            </a:r>
            <a:endParaRPr lang="fr-FR" sz="3100" dirty="0"/>
          </a:p>
        </p:txBody>
      </p:sp>
      <p:grpSp>
        <p:nvGrpSpPr>
          <p:cNvPr id="2" name="Groupe 1"/>
          <p:cNvGrpSpPr/>
          <p:nvPr/>
        </p:nvGrpSpPr>
        <p:grpSpPr>
          <a:xfrm>
            <a:off x="539552" y="1844824"/>
            <a:ext cx="7776864" cy="3816424"/>
            <a:chOff x="899592" y="1628800"/>
            <a:chExt cx="7776864" cy="3816424"/>
          </a:xfrm>
        </p:grpSpPr>
        <p:sp>
          <p:nvSpPr>
            <p:cNvPr id="16" name="Rectangle 15"/>
            <p:cNvSpPr/>
            <p:nvPr/>
          </p:nvSpPr>
          <p:spPr>
            <a:xfrm>
              <a:off x="899592" y="1628800"/>
              <a:ext cx="7776864" cy="9361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12 ELEVES – 3 ENSEIGNANTS / SEMAINE</a:t>
              </a:r>
              <a:endParaRPr lang="fr-FR" b="1" dirty="0"/>
            </a:p>
          </p:txBody>
        </p:sp>
        <p:grpSp>
          <p:nvGrpSpPr>
            <p:cNvPr id="23" name="Groupe 22"/>
            <p:cNvGrpSpPr/>
            <p:nvPr/>
          </p:nvGrpSpPr>
          <p:grpSpPr>
            <a:xfrm>
              <a:off x="1115616" y="4365104"/>
              <a:ext cx="7344816" cy="1080120"/>
              <a:chOff x="899592" y="3240000"/>
              <a:chExt cx="7344816" cy="1080120"/>
            </a:xfrm>
          </p:grpSpPr>
          <p:sp>
            <p:nvSpPr>
              <p:cNvPr id="17" name="Ellipse 16"/>
              <p:cNvSpPr/>
              <p:nvPr/>
            </p:nvSpPr>
            <p:spPr>
              <a:xfrm>
                <a:off x="899592" y="3240000"/>
                <a:ext cx="1080000" cy="10801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b="1" dirty="0" smtClean="0"/>
                  <a:t>3</a:t>
                </a:r>
              </a:p>
              <a:p>
                <a:pPr algn="ctr"/>
                <a:r>
                  <a:rPr lang="fr-FR" sz="1100" b="1" dirty="0" smtClean="0"/>
                  <a:t>ELEVES</a:t>
                </a:r>
                <a:endParaRPr lang="fr-FR" sz="1100" b="1" dirty="0"/>
              </a:p>
            </p:txBody>
          </p:sp>
          <p:sp>
            <p:nvSpPr>
              <p:cNvPr id="19" name="Ellipse 18"/>
              <p:cNvSpPr/>
              <p:nvPr/>
            </p:nvSpPr>
            <p:spPr>
              <a:xfrm>
                <a:off x="2483768" y="3240000"/>
                <a:ext cx="1080000" cy="10801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b="1" dirty="0" smtClean="0"/>
                  <a:t>3 ELEVES</a:t>
                </a:r>
                <a:endParaRPr lang="fr-FR" sz="1100" b="1" dirty="0"/>
              </a:p>
            </p:txBody>
          </p:sp>
          <p:sp>
            <p:nvSpPr>
              <p:cNvPr id="20" name="Ellipse 19"/>
              <p:cNvSpPr/>
              <p:nvPr/>
            </p:nvSpPr>
            <p:spPr>
              <a:xfrm>
                <a:off x="4068064" y="3240000"/>
                <a:ext cx="1080000" cy="10801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b="1" dirty="0" smtClean="0"/>
                  <a:t>2 ELEVES</a:t>
                </a:r>
                <a:endParaRPr lang="fr-FR" sz="1100" b="1" dirty="0"/>
              </a:p>
            </p:txBody>
          </p:sp>
          <p:sp>
            <p:nvSpPr>
              <p:cNvPr id="21" name="Ellipse 20"/>
              <p:cNvSpPr/>
              <p:nvPr/>
            </p:nvSpPr>
            <p:spPr>
              <a:xfrm>
                <a:off x="5652240" y="3240000"/>
                <a:ext cx="1080000" cy="10801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b="1" dirty="0" smtClean="0"/>
                  <a:t>2 ELEVES</a:t>
                </a:r>
                <a:endParaRPr lang="fr-FR" sz="1100" b="1" dirty="0"/>
              </a:p>
            </p:txBody>
          </p:sp>
          <p:sp>
            <p:nvSpPr>
              <p:cNvPr id="22" name="Ellipse 21"/>
              <p:cNvSpPr/>
              <p:nvPr/>
            </p:nvSpPr>
            <p:spPr>
              <a:xfrm>
                <a:off x="7164408" y="3240000"/>
                <a:ext cx="1080000" cy="10801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b="1" dirty="0" smtClean="0"/>
                  <a:t>2</a:t>
                </a:r>
              </a:p>
              <a:p>
                <a:pPr algn="ctr"/>
                <a:r>
                  <a:rPr lang="fr-FR" sz="1100" b="1" dirty="0" smtClean="0"/>
                  <a:t>ELEVES</a:t>
                </a:r>
                <a:endParaRPr lang="fr-FR" sz="1100" b="1" dirty="0"/>
              </a:p>
            </p:txBody>
          </p:sp>
        </p:grpSp>
        <p:sp>
          <p:nvSpPr>
            <p:cNvPr id="28" name="Rectangle à coins arrondis 27"/>
            <p:cNvSpPr/>
            <p:nvPr/>
          </p:nvSpPr>
          <p:spPr>
            <a:xfrm>
              <a:off x="899592" y="3501008"/>
              <a:ext cx="1440160" cy="504056"/>
            </a:xfrm>
            <a:prstGeom prst="roundRect">
              <a:avLst/>
            </a:prstGeom>
            <a:solidFill>
              <a:srgbClr val="C9C4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smtClean="0">
                  <a:solidFill>
                    <a:schemeClr val="bg1">
                      <a:lumMod val="50000"/>
                    </a:schemeClr>
                  </a:solidFill>
                </a:rPr>
                <a:t>PROBLEMATIQUE</a:t>
              </a:r>
              <a:endParaRPr lang="fr-FR" sz="700" b="1" dirty="0" smtClean="0">
                <a:solidFill>
                  <a:schemeClr val="bg1">
                    <a:lumMod val="50000"/>
                  </a:schemeClr>
                </a:solidFill>
              </a:endParaRPr>
            </a:p>
            <a:p>
              <a:pPr algn="ctr"/>
              <a:r>
                <a:rPr lang="fr-FR" sz="700" b="1" dirty="0" smtClean="0">
                  <a:solidFill>
                    <a:schemeClr val="bg1">
                      <a:lumMod val="50000"/>
                    </a:schemeClr>
                  </a:solidFill>
                </a:rPr>
                <a:t> </a:t>
              </a:r>
              <a:r>
                <a:rPr lang="fr-FR" sz="1400" b="1" dirty="0" smtClean="0">
                  <a:solidFill>
                    <a:schemeClr val="bg1">
                      <a:lumMod val="50000"/>
                    </a:schemeClr>
                  </a:solidFill>
                </a:rPr>
                <a:t>A</a:t>
              </a:r>
              <a:endParaRPr lang="fr-FR" sz="1400" b="1" dirty="0">
                <a:solidFill>
                  <a:schemeClr val="bg1">
                    <a:lumMod val="50000"/>
                  </a:schemeClr>
                </a:solidFill>
              </a:endParaRPr>
            </a:p>
          </p:txBody>
        </p:sp>
        <p:sp>
          <p:nvSpPr>
            <p:cNvPr id="33" name="Rectangle à coins arrondis 32"/>
            <p:cNvSpPr/>
            <p:nvPr/>
          </p:nvSpPr>
          <p:spPr>
            <a:xfrm>
              <a:off x="2483768" y="3501008"/>
              <a:ext cx="1440160" cy="504056"/>
            </a:xfrm>
            <a:prstGeom prst="roundRect">
              <a:avLst/>
            </a:prstGeom>
            <a:solidFill>
              <a:srgbClr val="C9C4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smtClean="0">
                  <a:solidFill>
                    <a:schemeClr val="bg1">
                      <a:lumMod val="50000"/>
                    </a:schemeClr>
                  </a:solidFill>
                </a:rPr>
                <a:t>PROBLEMATIQUE</a:t>
              </a:r>
              <a:endParaRPr lang="fr-FR" sz="700" b="1" dirty="0" smtClean="0">
                <a:solidFill>
                  <a:schemeClr val="bg1">
                    <a:lumMod val="50000"/>
                  </a:schemeClr>
                </a:solidFill>
              </a:endParaRPr>
            </a:p>
            <a:p>
              <a:pPr algn="ctr"/>
              <a:r>
                <a:rPr lang="fr-FR" sz="1200" b="1" dirty="0" smtClean="0">
                  <a:solidFill>
                    <a:schemeClr val="bg1">
                      <a:lumMod val="50000"/>
                    </a:schemeClr>
                  </a:solidFill>
                </a:rPr>
                <a:t>B</a:t>
              </a:r>
              <a:endParaRPr lang="fr-FR" sz="3200" b="1" dirty="0">
                <a:solidFill>
                  <a:schemeClr val="bg1">
                    <a:lumMod val="50000"/>
                  </a:schemeClr>
                </a:solidFill>
              </a:endParaRPr>
            </a:p>
          </p:txBody>
        </p:sp>
        <p:sp>
          <p:nvSpPr>
            <p:cNvPr id="34" name="Rectangle à coins arrondis 33"/>
            <p:cNvSpPr/>
            <p:nvPr/>
          </p:nvSpPr>
          <p:spPr>
            <a:xfrm>
              <a:off x="4067944" y="3501008"/>
              <a:ext cx="1440160" cy="504056"/>
            </a:xfrm>
            <a:prstGeom prst="roundRect">
              <a:avLst/>
            </a:prstGeom>
            <a:solidFill>
              <a:srgbClr val="C9C4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smtClean="0">
                  <a:solidFill>
                    <a:schemeClr val="bg1">
                      <a:lumMod val="50000"/>
                    </a:schemeClr>
                  </a:solidFill>
                </a:rPr>
                <a:t>PROBLEMATIQUE</a:t>
              </a:r>
              <a:endParaRPr lang="fr-FR" sz="700" b="1" dirty="0" smtClean="0">
                <a:solidFill>
                  <a:schemeClr val="bg1">
                    <a:lumMod val="50000"/>
                  </a:schemeClr>
                </a:solidFill>
              </a:endParaRPr>
            </a:p>
            <a:p>
              <a:pPr algn="ctr"/>
              <a:r>
                <a:rPr lang="fr-FR" sz="1200" b="1" dirty="0" smtClean="0">
                  <a:solidFill>
                    <a:schemeClr val="bg1">
                      <a:lumMod val="50000"/>
                    </a:schemeClr>
                  </a:solidFill>
                </a:rPr>
                <a:t>C</a:t>
              </a:r>
              <a:endParaRPr lang="fr-FR" sz="1200" b="1" dirty="0">
                <a:solidFill>
                  <a:schemeClr val="bg1">
                    <a:lumMod val="50000"/>
                  </a:schemeClr>
                </a:solidFill>
              </a:endParaRPr>
            </a:p>
          </p:txBody>
        </p:sp>
        <p:sp>
          <p:nvSpPr>
            <p:cNvPr id="35" name="Rectangle à coins arrondis 34"/>
            <p:cNvSpPr/>
            <p:nvPr/>
          </p:nvSpPr>
          <p:spPr>
            <a:xfrm>
              <a:off x="5652120" y="3501008"/>
              <a:ext cx="1440160" cy="504056"/>
            </a:xfrm>
            <a:prstGeom prst="roundRect">
              <a:avLst/>
            </a:prstGeom>
            <a:solidFill>
              <a:srgbClr val="C9C4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smtClean="0">
                  <a:solidFill>
                    <a:schemeClr val="bg1">
                      <a:lumMod val="50000"/>
                    </a:schemeClr>
                  </a:solidFill>
                </a:rPr>
                <a:t>PROBLEMATIQUE</a:t>
              </a:r>
              <a:endParaRPr lang="fr-FR" sz="700" b="1" dirty="0" smtClean="0">
                <a:solidFill>
                  <a:schemeClr val="bg1">
                    <a:lumMod val="50000"/>
                  </a:schemeClr>
                </a:solidFill>
              </a:endParaRPr>
            </a:p>
            <a:p>
              <a:pPr algn="ctr"/>
              <a:r>
                <a:rPr lang="fr-FR" sz="1200" b="1" dirty="0" smtClean="0">
                  <a:solidFill>
                    <a:schemeClr val="bg1">
                      <a:lumMod val="50000"/>
                    </a:schemeClr>
                  </a:solidFill>
                </a:rPr>
                <a:t>D</a:t>
              </a:r>
              <a:endParaRPr lang="fr-FR" sz="1200" b="1" dirty="0">
                <a:solidFill>
                  <a:schemeClr val="bg1">
                    <a:lumMod val="50000"/>
                  </a:schemeClr>
                </a:solidFill>
              </a:endParaRPr>
            </a:p>
          </p:txBody>
        </p:sp>
        <p:sp>
          <p:nvSpPr>
            <p:cNvPr id="36" name="Rectangle à coins arrondis 35"/>
            <p:cNvSpPr/>
            <p:nvPr/>
          </p:nvSpPr>
          <p:spPr>
            <a:xfrm>
              <a:off x="7236296" y="3501008"/>
              <a:ext cx="1440160" cy="504056"/>
            </a:xfrm>
            <a:prstGeom prst="roundRect">
              <a:avLst/>
            </a:prstGeom>
            <a:solidFill>
              <a:srgbClr val="C9C4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smtClean="0">
                  <a:solidFill>
                    <a:schemeClr val="bg1">
                      <a:lumMod val="50000"/>
                    </a:schemeClr>
                  </a:solidFill>
                </a:rPr>
                <a:t>PROBLEMATIQUE</a:t>
              </a:r>
              <a:endParaRPr lang="fr-FR" sz="700" b="1" dirty="0" smtClean="0">
                <a:solidFill>
                  <a:schemeClr val="bg1">
                    <a:lumMod val="50000"/>
                  </a:schemeClr>
                </a:solidFill>
              </a:endParaRPr>
            </a:p>
            <a:p>
              <a:pPr algn="ctr"/>
              <a:r>
                <a:rPr lang="fr-FR" sz="1200" b="1" dirty="0" smtClean="0">
                  <a:solidFill>
                    <a:schemeClr val="bg1">
                      <a:lumMod val="50000"/>
                    </a:schemeClr>
                  </a:solidFill>
                </a:rPr>
                <a:t>E</a:t>
              </a:r>
              <a:endParaRPr lang="fr-FR" sz="1200" b="1" dirty="0">
                <a:solidFill>
                  <a:schemeClr val="bg1">
                    <a:lumMod val="50000"/>
                  </a:schemeClr>
                </a:solidFill>
              </a:endParaRPr>
            </a:p>
          </p:txBody>
        </p:sp>
        <p:sp>
          <p:nvSpPr>
            <p:cNvPr id="37" name="Rectangle 36"/>
            <p:cNvSpPr/>
            <p:nvPr/>
          </p:nvSpPr>
          <p:spPr>
            <a:xfrm>
              <a:off x="899592" y="2780928"/>
              <a:ext cx="3024336"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t>SUPPORT 1</a:t>
              </a:r>
            </a:p>
          </p:txBody>
        </p:sp>
        <p:sp>
          <p:nvSpPr>
            <p:cNvPr id="38" name="Rectangle 37"/>
            <p:cNvSpPr/>
            <p:nvPr/>
          </p:nvSpPr>
          <p:spPr>
            <a:xfrm>
              <a:off x="4063051" y="2763051"/>
              <a:ext cx="3024336"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a:t>SUPPORT 2</a:t>
              </a:r>
            </a:p>
          </p:txBody>
        </p:sp>
        <p:sp>
          <p:nvSpPr>
            <p:cNvPr id="39" name="Rectangle 38"/>
            <p:cNvSpPr/>
            <p:nvPr/>
          </p:nvSpPr>
          <p:spPr>
            <a:xfrm>
              <a:off x="7236296" y="2793504"/>
              <a:ext cx="1440160"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t>SUPPORT 3</a:t>
              </a:r>
              <a:endParaRPr lang="fr-FR" sz="1600" b="1" dirty="0"/>
            </a:p>
          </p:txBody>
        </p:sp>
      </p:grpSp>
    </p:spTree>
    <p:extLst>
      <p:ext uri="{BB962C8B-B14F-4D97-AF65-F5344CB8AC3E}">
        <p14:creationId xmlns="" xmlns:p14="http://schemas.microsoft.com/office/powerpoint/2010/main" val="2372635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100" dirty="0" smtClean="0"/>
              <a:t>Développement d’un projet : Organisation</a:t>
            </a:r>
            <a:endParaRPr lang="fr-FR" sz="3100" dirty="0"/>
          </a:p>
        </p:txBody>
      </p:sp>
      <p:pic>
        <p:nvPicPr>
          <p:cNvPr id="113666" name="Picture 2"/>
          <p:cNvPicPr>
            <a:picLocks noChangeAspect="1" noChangeArrowheads="1"/>
          </p:cNvPicPr>
          <p:nvPr/>
        </p:nvPicPr>
        <p:blipFill>
          <a:blip r:embed="rId3"/>
          <a:srcRect t="36764" r="26210"/>
          <a:stretch>
            <a:fillRect/>
          </a:stretch>
        </p:blipFill>
        <p:spPr bwMode="auto">
          <a:xfrm>
            <a:off x="179512" y="2321169"/>
            <a:ext cx="8744081" cy="3668171"/>
          </a:xfrm>
          <a:prstGeom prst="rect">
            <a:avLst/>
          </a:prstGeom>
          <a:noFill/>
          <a:ln w="9525">
            <a:noFill/>
            <a:miter lim="800000"/>
            <a:headEnd/>
            <a:tailEnd/>
          </a:ln>
        </p:spPr>
      </p:pic>
      <p:sp>
        <p:nvSpPr>
          <p:cNvPr id="27" name="Rectangle à coins arrondis 26"/>
          <p:cNvSpPr/>
          <p:nvPr/>
        </p:nvSpPr>
        <p:spPr>
          <a:xfrm>
            <a:off x="107504" y="1628800"/>
            <a:ext cx="8928992" cy="43204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smtClean="0"/>
              <a:t>Exemple de planification, avant une revue de projet </a:t>
            </a:r>
            <a:endParaRPr lang="fr-FR" sz="20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100" dirty="0" smtClean="0"/>
              <a:t>Développement d’un projet : Fiche de projet</a:t>
            </a:r>
            <a:endParaRPr lang="fr-FR" sz="3100" dirty="0"/>
          </a:p>
        </p:txBody>
      </p:sp>
      <p:pic>
        <p:nvPicPr>
          <p:cNvPr id="107522" name="Picture 2"/>
          <p:cNvPicPr>
            <a:picLocks noChangeAspect="1" noChangeArrowheads="1"/>
          </p:cNvPicPr>
          <p:nvPr/>
        </p:nvPicPr>
        <p:blipFill>
          <a:blip r:embed="rId3"/>
          <a:srcRect/>
          <a:stretch>
            <a:fillRect/>
          </a:stretch>
        </p:blipFill>
        <p:spPr bwMode="auto">
          <a:xfrm>
            <a:off x="1215104" y="1484784"/>
            <a:ext cx="7795068" cy="4608512"/>
          </a:xfrm>
          <a:prstGeom prst="rect">
            <a:avLst/>
          </a:prstGeom>
          <a:noFill/>
          <a:ln w="9525">
            <a:solidFill>
              <a:srgbClr val="002060"/>
            </a:solidFill>
            <a:miter lim="800000"/>
            <a:headEnd/>
            <a:tailEnd/>
          </a:ln>
        </p:spPr>
      </p:pic>
      <p:sp>
        <p:nvSpPr>
          <p:cNvPr id="2" name="Légende encadrée 1 1"/>
          <p:cNvSpPr/>
          <p:nvPr/>
        </p:nvSpPr>
        <p:spPr>
          <a:xfrm>
            <a:off x="7991872" y="1196752"/>
            <a:ext cx="1152128" cy="648072"/>
          </a:xfrm>
          <a:prstGeom prst="borderCallout1">
            <a:avLst>
              <a:gd name="adj1" fmla="val 55398"/>
              <a:gd name="adj2" fmla="val -5241"/>
              <a:gd name="adj3" fmla="val 295064"/>
              <a:gd name="adj4" fmla="val -77453"/>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200" dirty="0" smtClean="0"/>
              <a:t>Le Support</a:t>
            </a:r>
            <a:endParaRPr lang="fr-FR" sz="1200" dirty="0"/>
          </a:p>
        </p:txBody>
      </p:sp>
      <p:sp>
        <p:nvSpPr>
          <p:cNvPr id="12" name="Légende encadrée 1 11"/>
          <p:cNvSpPr/>
          <p:nvPr/>
        </p:nvSpPr>
        <p:spPr>
          <a:xfrm>
            <a:off x="-36512" y="2636912"/>
            <a:ext cx="1152128" cy="648072"/>
          </a:xfrm>
          <a:prstGeom prst="borderCallout1">
            <a:avLst>
              <a:gd name="adj1" fmla="val 53566"/>
              <a:gd name="adj2" fmla="val 105047"/>
              <a:gd name="adj3" fmla="val 130599"/>
              <a:gd name="adj4" fmla="val 154383"/>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200" dirty="0" smtClean="0"/>
              <a:t>La problématique</a:t>
            </a:r>
            <a:endParaRPr lang="fr-FR" sz="1200" dirty="0"/>
          </a:p>
        </p:txBody>
      </p:sp>
      <p:sp>
        <p:nvSpPr>
          <p:cNvPr id="13" name="Légende encadrée 1 12"/>
          <p:cNvSpPr/>
          <p:nvPr/>
        </p:nvSpPr>
        <p:spPr>
          <a:xfrm>
            <a:off x="-36512" y="3653430"/>
            <a:ext cx="1152128" cy="648072"/>
          </a:xfrm>
          <a:prstGeom prst="borderCallout1">
            <a:avLst>
              <a:gd name="adj1" fmla="val 53566"/>
              <a:gd name="adj2" fmla="val 105047"/>
              <a:gd name="adj3" fmla="val 71341"/>
              <a:gd name="adj4" fmla="val 145868"/>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200" dirty="0" smtClean="0"/>
              <a:t>La production finale attendue</a:t>
            </a:r>
            <a:endParaRPr lang="fr-FR" sz="1200" dirty="0"/>
          </a:p>
        </p:txBody>
      </p:sp>
      <p:sp>
        <p:nvSpPr>
          <p:cNvPr id="14" name="Légende encadrée 1 13"/>
          <p:cNvSpPr/>
          <p:nvPr/>
        </p:nvSpPr>
        <p:spPr>
          <a:xfrm>
            <a:off x="-36512" y="1700808"/>
            <a:ext cx="1152128" cy="648072"/>
          </a:xfrm>
          <a:prstGeom prst="borderCallout1">
            <a:avLst>
              <a:gd name="adj1" fmla="val 53566"/>
              <a:gd name="adj2" fmla="val 105047"/>
              <a:gd name="adj3" fmla="val 85014"/>
              <a:gd name="adj4" fmla="val 16781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200" dirty="0" smtClean="0"/>
              <a:t>L’intitulé du projet</a:t>
            </a:r>
            <a:endParaRPr lang="fr-FR" sz="1200" dirty="0"/>
          </a:p>
        </p:txBody>
      </p:sp>
      <p:sp>
        <p:nvSpPr>
          <p:cNvPr id="15" name="Légende encadrée 1 14"/>
          <p:cNvSpPr/>
          <p:nvPr/>
        </p:nvSpPr>
        <p:spPr>
          <a:xfrm>
            <a:off x="-36512" y="4573585"/>
            <a:ext cx="1152128" cy="648072"/>
          </a:xfrm>
          <a:prstGeom prst="borderCallout1">
            <a:avLst>
              <a:gd name="adj1" fmla="val 53566"/>
              <a:gd name="adj2" fmla="val 105047"/>
              <a:gd name="adj3" fmla="val 2921"/>
              <a:gd name="adj4" fmla="val 26617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200" dirty="0" smtClean="0"/>
              <a:t>Le professeur référent (chef de projet )</a:t>
            </a:r>
            <a:endParaRPr lang="fr-FR" sz="1200" dirty="0"/>
          </a:p>
        </p:txBody>
      </p:sp>
      <p:sp>
        <p:nvSpPr>
          <p:cNvPr id="16" name="Légende encadrée 1 15"/>
          <p:cNvSpPr/>
          <p:nvPr/>
        </p:nvSpPr>
        <p:spPr>
          <a:xfrm>
            <a:off x="3059832" y="6209928"/>
            <a:ext cx="1152128" cy="648072"/>
          </a:xfrm>
          <a:prstGeom prst="borderCallout1">
            <a:avLst>
              <a:gd name="adj1" fmla="val -19730"/>
              <a:gd name="adj2" fmla="val 42172"/>
              <a:gd name="adj3" fmla="val -81116"/>
              <a:gd name="adj4" fmla="val 5186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200" dirty="0" smtClean="0"/>
              <a:t>Les élèves du groupe de projet</a:t>
            </a:r>
            <a:endParaRPr lang="fr-FR" sz="1200" dirty="0"/>
          </a:p>
        </p:txBody>
      </p:sp>
      <p:sp>
        <p:nvSpPr>
          <p:cNvPr id="17" name="Légende encadrée 1 16"/>
          <p:cNvSpPr/>
          <p:nvPr/>
        </p:nvSpPr>
        <p:spPr>
          <a:xfrm>
            <a:off x="6084168" y="6209928"/>
            <a:ext cx="1152128" cy="648072"/>
          </a:xfrm>
          <a:prstGeom prst="borderCallout1">
            <a:avLst>
              <a:gd name="adj1" fmla="val -19730"/>
              <a:gd name="adj2" fmla="val 42172"/>
              <a:gd name="adj3" fmla="val -61580"/>
              <a:gd name="adj4" fmla="val 2866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200" dirty="0" smtClean="0"/>
              <a:t>La durée</a:t>
            </a:r>
            <a:endParaRPr lang="fr-FR" sz="12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84213" y="131763"/>
            <a:ext cx="8459787" cy="1352550"/>
          </a:xfrm>
        </p:spPr>
        <p:txBody>
          <a:bodyPr>
            <a:normAutofit/>
          </a:bodyPr>
          <a:lstStyle/>
          <a:p>
            <a:r>
              <a:rPr lang="fr-FR" sz="3100" dirty="0" smtClean="0"/>
              <a:t>Développement d’un projet : Fiche de déclinaison</a:t>
            </a:r>
            <a:endParaRPr lang="fr-FR" sz="3100" dirty="0"/>
          </a:p>
        </p:txBody>
      </p:sp>
      <p:sp>
        <p:nvSpPr>
          <p:cNvPr id="90" name="ZoneTexte 89"/>
          <p:cNvSpPr txBox="1"/>
          <p:nvPr/>
        </p:nvSpPr>
        <p:spPr>
          <a:xfrm>
            <a:off x="827584" y="1700808"/>
            <a:ext cx="7632848" cy="4401205"/>
          </a:xfrm>
          <a:prstGeom prst="rect">
            <a:avLst/>
          </a:prstGeom>
          <a:noFill/>
        </p:spPr>
        <p:txBody>
          <a:bodyPr wrap="square" rtlCol="0">
            <a:spAutoFit/>
          </a:bodyPr>
          <a:lstStyle/>
          <a:p>
            <a:r>
              <a:rPr lang="fr-FR" sz="2800" b="1" dirty="0" smtClean="0">
                <a:solidFill>
                  <a:schemeClr val="tx2">
                    <a:lumMod val="75000"/>
                  </a:schemeClr>
                </a:solidFill>
                <a:latin typeface="Calibri" panose="020F0502020204030204" pitchFamily="34" charset="0"/>
                <a:cs typeface="Calibri" panose="020F0502020204030204" pitchFamily="34" charset="0"/>
              </a:rPr>
              <a:t>La fiche de déclinaison est une fiche de guidance de l’élève dans laquelle on </a:t>
            </a:r>
            <a:r>
              <a:rPr lang="fr-FR" sz="2800" b="1" dirty="0" smtClean="0">
                <a:solidFill>
                  <a:schemeClr val="tx2">
                    <a:lumMod val="75000"/>
                  </a:schemeClr>
                </a:solidFill>
                <a:latin typeface="Calibri" panose="020F0502020204030204" pitchFamily="34" charset="0"/>
                <a:cs typeface="Calibri" panose="020F0502020204030204" pitchFamily="34" charset="0"/>
              </a:rPr>
              <a:t>trouve </a:t>
            </a:r>
            <a:r>
              <a:rPr lang="fr-FR" sz="2800" dirty="0" smtClean="0">
                <a:solidFill>
                  <a:schemeClr val="tx2">
                    <a:lumMod val="75000"/>
                  </a:schemeClr>
                </a:solidFill>
                <a:latin typeface="Calibri" panose="020F0502020204030204" pitchFamily="34" charset="0"/>
                <a:cs typeface="Calibri" panose="020F0502020204030204" pitchFamily="34" charset="0"/>
              </a:rPr>
              <a:t>:</a:t>
            </a:r>
            <a:endParaRPr lang="fr-FR" sz="2800" dirty="0" smtClean="0">
              <a:solidFill>
                <a:schemeClr val="tx2">
                  <a:lumMod val="75000"/>
                </a:schemeClr>
              </a:solidFill>
              <a:latin typeface="Calibri" panose="020F0502020204030204" pitchFamily="34" charset="0"/>
              <a:cs typeface="Calibri" panose="020F0502020204030204" pitchFamily="34" charset="0"/>
            </a:endParaRPr>
          </a:p>
          <a:p>
            <a:endParaRPr lang="fr-FR" sz="2000" dirty="0" smtClean="0">
              <a:solidFill>
                <a:schemeClr val="accent1">
                  <a:lumMod val="75000"/>
                </a:schemeClr>
              </a:solidFill>
            </a:endParaRPr>
          </a:p>
          <a:p>
            <a:pPr marL="285750" indent="-285750">
              <a:buFont typeface="Arial" panose="020B0604020202020204" pitchFamily="34" charset="0"/>
              <a:buChar char="•"/>
            </a:pPr>
            <a:r>
              <a:rPr lang="fr-FR" dirty="0" smtClean="0">
                <a:solidFill>
                  <a:schemeClr val="accent1">
                    <a:lumMod val="75000"/>
                  </a:schemeClr>
                </a:solidFill>
              </a:rPr>
              <a:t>Les tâches professionnelles affectées à chaque élève</a:t>
            </a:r>
          </a:p>
          <a:p>
            <a:endParaRPr lang="fr-FR" dirty="0" smtClean="0">
              <a:solidFill>
                <a:schemeClr val="accent1">
                  <a:lumMod val="75000"/>
                </a:schemeClr>
              </a:solidFill>
            </a:endParaRPr>
          </a:p>
          <a:p>
            <a:pPr marL="285750" indent="-285750">
              <a:buFont typeface="Arial" panose="020B0604020202020204" pitchFamily="34" charset="0"/>
              <a:buChar char="•"/>
            </a:pPr>
            <a:r>
              <a:rPr lang="fr-FR" dirty="0" smtClean="0">
                <a:solidFill>
                  <a:schemeClr val="accent1">
                    <a:lumMod val="75000"/>
                  </a:schemeClr>
                </a:solidFill>
              </a:rPr>
              <a:t>Le poids horaire maxi de chaque tâche	</a:t>
            </a:r>
          </a:p>
          <a:p>
            <a:endParaRPr lang="fr-FR" dirty="0" smtClean="0">
              <a:solidFill>
                <a:schemeClr val="accent1">
                  <a:lumMod val="75000"/>
                </a:schemeClr>
              </a:solidFill>
            </a:endParaRPr>
          </a:p>
          <a:p>
            <a:pPr marL="285750" indent="-285750">
              <a:buFont typeface="Arial" panose="020B0604020202020204" pitchFamily="34" charset="0"/>
              <a:buChar char="•"/>
            </a:pPr>
            <a:r>
              <a:rPr lang="fr-FR" dirty="0" smtClean="0">
                <a:solidFill>
                  <a:schemeClr val="accent1">
                    <a:lumMod val="75000"/>
                  </a:schemeClr>
                </a:solidFill>
              </a:rPr>
              <a:t>Le positionnement des revues de projet</a:t>
            </a:r>
          </a:p>
          <a:p>
            <a:endParaRPr lang="fr-FR" dirty="0" smtClean="0">
              <a:solidFill>
                <a:schemeClr val="accent1">
                  <a:lumMod val="75000"/>
                </a:schemeClr>
              </a:solidFill>
            </a:endParaRPr>
          </a:p>
          <a:p>
            <a:pPr marL="285750" indent="-285750">
              <a:buFont typeface="Arial" panose="020B0604020202020204" pitchFamily="34" charset="0"/>
              <a:buChar char="•"/>
            </a:pPr>
            <a:r>
              <a:rPr lang="fr-FR" dirty="0" smtClean="0">
                <a:solidFill>
                  <a:schemeClr val="accent1">
                    <a:lumMod val="75000"/>
                  </a:schemeClr>
                </a:solidFill>
              </a:rPr>
              <a:t>La contribution du professeur de lettres - anglais</a:t>
            </a:r>
            <a:endParaRPr lang="fr-FR" sz="1600" dirty="0" smtClean="0">
              <a:solidFill>
                <a:schemeClr val="accent1">
                  <a:lumMod val="75000"/>
                </a:schemeClr>
              </a:solidFill>
            </a:endParaRPr>
          </a:p>
          <a:p>
            <a:endParaRPr lang="fr-FR" sz="2000" dirty="0" smtClean="0">
              <a:solidFill>
                <a:schemeClr val="accent1">
                  <a:lumMod val="75000"/>
                </a:schemeClr>
              </a:solidFill>
            </a:endParaRPr>
          </a:p>
          <a:p>
            <a:endParaRPr lang="fr-FR" sz="2000" dirty="0" smtClean="0">
              <a:solidFill>
                <a:schemeClr val="accent1">
                  <a:lumMod val="75000"/>
                </a:schemeClr>
              </a:solidFill>
            </a:endParaRPr>
          </a:p>
          <a:p>
            <a:endParaRPr lang="fr-FR" sz="2000" dirty="0" smtClean="0">
              <a:solidFill>
                <a:schemeClr val="accent1">
                  <a:lumMod val="75000"/>
                </a:schemeClr>
              </a:solidFill>
            </a:endParaRPr>
          </a:p>
          <a:p>
            <a:endParaRPr lang="fr-F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84213" y="131763"/>
            <a:ext cx="8459787" cy="1352550"/>
          </a:xfrm>
        </p:spPr>
        <p:txBody>
          <a:bodyPr>
            <a:normAutofit/>
          </a:bodyPr>
          <a:lstStyle/>
          <a:p>
            <a:r>
              <a:rPr lang="fr-FR" sz="3100" dirty="0" smtClean="0"/>
              <a:t>Développement d’un projet : Fiche de déclinaison</a:t>
            </a:r>
            <a:endParaRPr lang="fr-FR" sz="3100" dirty="0"/>
          </a:p>
        </p:txBody>
      </p:sp>
      <p:pic>
        <p:nvPicPr>
          <p:cNvPr id="110594" name="Picture 2"/>
          <p:cNvPicPr>
            <a:picLocks noChangeAspect="1" noChangeArrowheads="1"/>
          </p:cNvPicPr>
          <p:nvPr/>
        </p:nvPicPr>
        <p:blipFill>
          <a:blip r:embed="rId3"/>
          <a:srcRect/>
          <a:stretch>
            <a:fillRect/>
          </a:stretch>
        </p:blipFill>
        <p:spPr bwMode="auto">
          <a:xfrm>
            <a:off x="1703784" y="1268760"/>
            <a:ext cx="6540624" cy="55892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1059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23528" y="131763"/>
            <a:ext cx="8820472" cy="1352550"/>
          </a:xfrm>
        </p:spPr>
        <p:txBody>
          <a:bodyPr>
            <a:normAutofit/>
          </a:bodyPr>
          <a:lstStyle/>
          <a:p>
            <a:r>
              <a:rPr lang="fr-FR" sz="3100" dirty="0" smtClean="0"/>
              <a:t>Développement d’un projet : Organisation possible au sein du lycée</a:t>
            </a:r>
            <a:endParaRPr lang="fr-FR" sz="3100" dirty="0"/>
          </a:p>
        </p:txBody>
      </p:sp>
      <p:grpSp>
        <p:nvGrpSpPr>
          <p:cNvPr id="95" name="Groupe 94"/>
          <p:cNvGrpSpPr>
            <a:grpSpLocks noChangeAspect="1"/>
          </p:cNvGrpSpPr>
          <p:nvPr/>
        </p:nvGrpSpPr>
        <p:grpSpPr>
          <a:xfrm>
            <a:off x="2698198" y="1916832"/>
            <a:ext cx="5617710" cy="4320000"/>
            <a:chOff x="2051720" y="2132856"/>
            <a:chExt cx="5431056" cy="4176464"/>
          </a:xfrm>
        </p:grpSpPr>
        <p:pic>
          <p:nvPicPr>
            <p:cNvPr id="4098"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051720" y="2132856"/>
              <a:ext cx="5431056" cy="3960000"/>
            </a:xfrm>
            <a:prstGeom prst="rect">
              <a:avLst/>
            </a:prstGeom>
            <a:noFill/>
            <a:ln w="9525">
              <a:noFill/>
              <a:miter lim="800000"/>
              <a:headEnd/>
              <a:tailEnd/>
            </a:ln>
          </p:spPr>
        </p:pic>
        <p:sp>
          <p:nvSpPr>
            <p:cNvPr id="43" name="Ellipse 42"/>
            <p:cNvSpPr/>
            <p:nvPr/>
          </p:nvSpPr>
          <p:spPr>
            <a:xfrm>
              <a:off x="4716016" y="5259320"/>
              <a:ext cx="1656184" cy="1050000"/>
            </a:xfrm>
            <a:prstGeom prst="ellipse">
              <a:avLst/>
            </a:prstGeom>
            <a:gradFill>
              <a:gsLst>
                <a:gs pos="0">
                  <a:schemeClr val="accent6">
                    <a:lumMod val="75000"/>
                  </a:schemeClr>
                </a:gs>
                <a:gs pos="100000">
                  <a:schemeClr val="accent6">
                    <a:lumMod val="60000"/>
                    <a:lumOff val="40000"/>
                    <a:alpha val="76000"/>
                  </a:schemeClr>
                </a:gs>
              </a:gsLst>
              <a:path path="circle">
                <a:fillToRect l="100000" t="100000"/>
              </a:path>
            </a:gradFill>
            <a:ln w="28575">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b="1" u="sng" dirty="0" smtClean="0">
                  <a:solidFill>
                    <a:schemeClr val="tx1"/>
                  </a:solidFill>
                </a:rPr>
                <a:t>Epreuve</a:t>
              </a:r>
            </a:p>
            <a:p>
              <a:pPr algn="ctr"/>
              <a:r>
                <a:rPr lang="fr-FR" sz="1100" b="1" u="sng" dirty="0" smtClean="0">
                  <a:solidFill>
                    <a:schemeClr val="tx1"/>
                  </a:solidFill>
                </a:rPr>
                <a:t>E2</a:t>
              </a:r>
            </a:p>
            <a:p>
              <a:pPr algn="ctr"/>
              <a:r>
                <a:rPr lang="fr-FR" sz="1050" b="1" u="sng" dirty="0" smtClean="0">
                  <a:solidFill>
                    <a:schemeClr val="tx1"/>
                  </a:solidFill>
                </a:rPr>
                <a:t>PROJET</a:t>
              </a:r>
              <a:endParaRPr lang="fr-FR" sz="1050" b="1" u="sng" dirty="0">
                <a:solidFill>
                  <a:schemeClr val="tx1"/>
                </a:solidFill>
              </a:endParaRPr>
            </a:p>
          </p:txBody>
        </p:sp>
        <p:sp>
          <p:nvSpPr>
            <p:cNvPr id="44" name="Ellipse 43"/>
            <p:cNvSpPr/>
            <p:nvPr/>
          </p:nvSpPr>
          <p:spPr>
            <a:xfrm>
              <a:off x="3744000" y="3985200"/>
              <a:ext cx="1224136" cy="122413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smtClean="0">
                <a:solidFill>
                  <a:schemeClr val="tx1"/>
                </a:solidFill>
              </a:endParaRPr>
            </a:p>
            <a:p>
              <a:pPr algn="ctr"/>
              <a:r>
                <a:rPr lang="fr-FR" dirty="0" smtClean="0">
                  <a:solidFill>
                    <a:schemeClr val="tx1"/>
                  </a:solidFill>
                </a:rPr>
                <a:t>Elèves de</a:t>
              </a:r>
            </a:p>
            <a:p>
              <a:pPr algn="ctr"/>
              <a:r>
                <a:rPr lang="fr-FR" dirty="0" smtClean="0">
                  <a:solidFill>
                    <a:schemeClr val="tx1"/>
                  </a:solidFill>
                </a:rPr>
                <a:t>MC 4 </a:t>
              </a:r>
            </a:p>
            <a:p>
              <a:pPr algn="ctr"/>
              <a:endParaRPr lang="fr-FR" dirty="0">
                <a:solidFill>
                  <a:schemeClr val="tx1"/>
                </a:solidFill>
              </a:endParaRPr>
            </a:p>
          </p:txBody>
        </p:sp>
        <p:sp>
          <p:nvSpPr>
            <p:cNvPr id="45" name="Ellipse 44"/>
            <p:cNvSpPr>
              <a:spLocks noChangeAspect="1"/>
            </p:cNvSpPr>
            <p:nvPr/>
          </p:nvSpPr>
          <p:spPr>
            <a:xfrm>
              <a:off x="5292080" y="2493096"/>
              <a:ext cx="1800000" cy="1800000"/>
            </a:xfrm>
            <a:prstGeom prst="ellipse">
              <a:avLst/>
            </a:prstGeom>
            <a:gradFill flip="none" rotWithShape="1">
              <a:gsLst>
                <a:gs pos="0">
                  <a:srgbClr val="E7E200"/>
                </a:gs>
                <a:gs pos="100000">
                  <a:srgbClr val="FFFEC5"/>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bg2">
                      <a:lumMod val="25000"/>
                    </a:schemeClr>
                  </a:solidFill>
                </a:rPr>
                <a:t>Entreprise partenaire de formation</a:t>
              </a:r>
              <a:endParaRPr lang="fr-FR" dirty="0">
                <a:solidFill>
                  <a:schemeClr val="bg2">
                    <a:lumMod val="25000"/>
                  </a:schemeClr>
                </a:solidFill>
              </a:endParaRPr>
            </a:p>
          </p:txBody>
        </p:sp>
        <p:sp>
          <p:nvSpPr>
            <p:cNvPr id="46" name="Ellipse 45"/>
            <p:cNvSpPr>
              <a:spLocks noChangeAspect="1"/>
            </p:cNvSpPr>
            <p:nvPr/>
          </p:nvSpPr>
          <p:spPr>
            <a:xfrm>
              <a:off x="4392000" y="3140968"/>
              <a:ext cx="576000" cy="576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700" b="1" dirty="0" smtClean="0">
                  <a:solidFill>
                    <a:schemeClr val="tx1"/>
                  </a:solidFill>
                </a:rPr>
                <a:t>Elève</a:t>
              </a:r>
            </a:p>
            <a:p>
              <a:pPr algn="ctr"/>
              <a:r>
                <a:rPr lang="fr-FR" sz="700" b="1" dirty="0" smtClean="0">
                  <a:solidFill>
                    <a:schemeClr val="tx1"/>
                  </a:solidFill>
                </a:rPr>
                <a:t>de TCI</a:t>
              </a:r>
              <a:endParaRPr lang="fr-FR" sz="700" b="1" dirty="0">
                <a:solidFill>
                  <a:schemeClr val="tx1"/>
                </a:solidFill>
              </a:endParaRPr>
            </a:p>
          </p:txBody>
        </p:sp>
        <p:cxnSp>
          <p:nvCxnSpPr>
            <p:cNvPr id="52" name="Connecteur en arc 51"/>
            <p:cNvCxnSpPr/>
            <p:nvPr/>
          </p:nvCxnSpPr>
          <p:spPr>
            <a:xfrm rot="16200000" flipH="1">
              <a:off x="4535996" y="4041068"/>
              <a:ext cx="1296144" cy="648072"/>
            </a:xfrm>
            <a:prstGeom prst="curvedConnector3">
              <a:avLst>
                <a:gd name="adj1" fmla="val 38076"/>
              </a:avLst>
            </a:prstGeom>
            <a:ln w="57150">
              <a:gradFill>
                <a:gsLst>
                  <a:gs pos="0">
                    <a:schemeClr val="accent6">
                      <a:lumMod val="75000"/>
                    </a:schemeClr>
                  </a:gs>
                  <a:gs pos="50000">
                    <a:schemeClr val="accent6">
                      <a:lumMod val="60000"/>
                      <a:lumOff val="40000"/>
                    </a:schemeClr>
                  </a:gs>
                  <a:gs pos="100000">
                    <a:srgbClr val="E8E8E8"/>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63" name="Connecteur en arc 62"/>
            <p:cNvCxnSpPr/>
            <p:nvPr/>
          </p:nvCxnSpPr>
          <p:spPr>
            <a:xfrm rot="16200000" flipH="1">
              <a:off x="5004048" y="4869160"/>
              <a:ext cx="432048" cy="288032"/>
            </a:xfrm>
            <a:prstGeom prst="curvedConnector3">
              <a:avLst>
                <a:gd name="adj1" fmla="val 2306"/>
              </a:avLst>
            </a:prstGeom>
            <a:ln w="57150">
              <a:gradFill>
                <a:gsLst>
                  <a:gs pos="0">
                    <a:schemeClr val="accent6">
                      <a:lumMod val="75000"/>
                    </a:schemeClr>
                  </a:gs>
                  <a:gs pos="50000">
                    <a:schemeClr val="accent6">
                      <a:lumMod val="60000"/>
                      <a:lumOff val="40000"/>
                    </a:schemeClr>
                  </a:gs>
                  <a:gs pos="100000">
                    <a:schemeClr val="accent1">
                      <a:tint val="23500"/>
                      <a:satMod val="160000"/>
                    </a:schemeClr>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90" name="Connecteur en arc 89"/>
            <p:cNvCxnSpPr/>
            <p:nvPr/>
          </p:nvCxnSpPr>
          <p:spPr>
            <a:xfrm rot="5400000">
              <a:off x="5292080" y="4725144"/>
              <a:ext cx="936104" cy="216024"/>
            </a:xfrm>
            <a:prstGeom prst="curvedConnector3">
              <a:avLst>
                <a:gd name="adj1" fmla="val 50000"/>
              </a:avLst>
            </a:prstGeom>
            <a:ln w="57150">
              <a:gradFill>
                <a:gsLst>
                  <a:gs pos="0">
                    <a:schemeClr val="accent6">
                      <a:lumMod val="75000"/>
                    </a:schemeClr>
                  </a:gs>
                  <a:gs pos="50000">
                    <a:schemeClr val="accent6">
                      <a:lumMod val="60000"/>
                      <a:lumOff val="40000"/>
                    </a:schemeClr>
                  </a:gs>
                  <a:gs pos="100000">
                    <a:schemeClr val="accent1">
                      <a:tint val="23500"/>
                      <a:satMod val="160000"/>
                    </a:schemeClr>
                  </a:gs>
                </a:gsLst>
                <a:lin ang="5400000" scaled="0"/>
              </a:gradFill>
              <a:tailEnd type="arrow"/>
            </a:ln>
          </p:spPr>
          <p:style>
            <a:lnRef idx="2">
              <a:schemeClr val="accent1"/>
            </a:lnRef>
            <a:fillRef idx="0">
              <a:schemeClr val="accent1"/>
            </a:fillRef>
            <a:effectRef idx="1">
              <a:schemeClr val="accent1"/>
            </a:effectRef>
            <a:fontRef idx="minor">
              <a:schemeClr val="tx1"/>
            </a:fontRef>
          </p:style>
        </p:cxnSp>
      </p:grpSp>
      <p:sp>
        <p:nvSpPr>
          <p:cNvPr id="96" name="Rectangle à coins arrondis 95"/>
          <p:cNvSpPr/>
          <p:nvPr/>
        </p:nvSpPr>
        <p:spPr>
          <a:xfrm>
            <a:off x="0" y="1628800"/>
            <a:ext cx="4499992" cy="1584176"/>
          </a:xfrm>
          <a:prstGeom prst="wedgeRoundRectCallout">
            <a:avLst>
              <a:gd name="adj1" fmla="val 62727"/>
              <a:gd name="adj2" fmla="val 3698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1400" b="1" dirty="0" smtClean="0">
                <a:solidFill>
                  <a:schemeClr val="tx1"/>
                </a:solidFill>
              </a:rPr>
              <a:t>Débit de tous les éléments</a:t>
            </a:r>
          </a:p>
          <a:p>
            <a:pPr marL="171450" indent="-171450">
              <a:buFont typeface="Arial" panose="020B0604020202020204" pitchFamily="34" charset="0"/>
              <a:buChar char="•"/>
            </a:pPr>
            <a:r>
              <a:rPr lang="fr-FR" sz="1400" b="1" dirty="0" smtClean="0">
                <a:solidFill>
                  <a:schemeClr val="tx1"/>
                </a:solidFill>
              </a:rPr>
              <a:t>Conformation des éléments</a:t>
            </a:r>
          </a:p>
          <a:p>
            <a:pPr marL="171450" indent="-171450">
              <a:buFont typeface="Arial" panose="020B0604020202020204" pitchFamily="34" charset="0"/>
              <a:buChar char="•"/>
            </a:pPr>
            <a:r>
              <a:rPr lang="fr-FR" sz="1400" b="1" dirty="0" smtClean="0">
                <a:solidFill>
                  <a:schemeClr val="tx1"/>
                </a:solidFill>
              </a:rPr>
              <a:t>Etude du montage avec les élèves de </a:t>
            </a:r>
            <a:r>
              <a:rPr lang="fr-FR" sz="1400" b="1" dirty="0" err="1" smtClean="0">
                <a:solidFill>
                  <a:schemeClr val="tx1"/>
                </a:solidFill>
              </a:rPr>
              <a:t>MC4</a:t>
            </a:r>
            <a:r>
              <a:rPr lang="fr-FR" sz="1400" b="1" dirty="0" smtClean="0">
                <a:solidFill>
                  <a:schemeClr val="tx1"/>
                </a:solidFill>
              </a:rPr>
              <a:t> </a:t>
            </a:r>
            <a:r>
              <a:rPr lang="fr-FR" sz="1400" b="1" dirty="0" err="1" smtClean="0">
                <a:solidFill>
                  <a:schemeClr val="tx1"/>
                </a:solidFill>
              </a:rPr>
              <a:t>TS</a:t>
            </a:r>
            <a:endParaRPr lang="fr-FR" sz="1400" b="1" dirty="0" smtClean="0">
              <a:solidFill>
                <a:schemeClr val="tx1"/>
              </a:solidFill>
            </a:endParaRPr>
          </a:p>
          <a:p>
            <a:pPr marL="171450" indent="-171450">
              <a:buFont typeface="Arial" panose="020B0604020202020204" pitchFamily="34" charset="0"/>
              <a:buChar char="•"/>
            </a:pPr>
            <a:r>
              <a:rPr lang="fr-FR" sz="1400" b="1" dirty="0" smtClean="0">
                <a:solidFill>
                  <a:schemeClr val="tx1"/>
                </a:solidFill>
              </a:rPr>
              <a:t>Réalisation du montage</a:t>
            </a:r>
          </a:p>
          <a:p>
            <a:r>
              <a:rPr lang="fr-FR" sz="1400" b="1" dirty="0" smtClean="0">
                <a:solidFill>
                  <a:srgbClr val="FFFF00"/>
                </a:solidFill>
              </a:rPr>
              <a:t>Cette production peut servir de support au CCF de l’épreuve E 32</a:t>
            </a:r>
            <a:endParaRPr lang="fr-FR" sz="1400" b="1" dirty="0">
              <a:solidFill>
                <a:srgbClr val="FFFF00"/>
              </a:solidFill>
            </a:endParaRPr>
          </a:p>
        </p:txBody>
      </p:sp>
      <p:sp>
        <p:nvSpPr>
          <p:cNvPr id="98" name="Rectangle à coins arrondis 97"/>
          <p:cNvSpPr/>
          <p:nvPr/>
        </p:nvSpPr>
        <p:spPr>
          <a:xfrm>
            <a:off x="0" y="3356992"/>
            <a:ext cx="3743400" cy="1852792"/>
          </a:xfrm>
          <a:prstGeom prst="wedgeRoundRectCallout">
            <a:avLst>
              <a:gd name="adj1" fmla="val 75477"/>
              <a:gd name="adj2" fmla="val 4537"/>
              <a:gd name="adj3" fmla="val 16667"/>
            </a:avLst>
          </a:prstGeom>
          <a:gradFill>
            <a:gsLst>
              <a:gs pos="0">
                <a:srgbClr val="0070C0">
                  <a:alpha val="23000"/>
                </a:srgb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1400" b="1" dirty="0" smtClean="0">
                <a:solidFill>
                  <a:schemeClr val="tx1"/>
                </a:solidFill>
              </a:rPr>
              <a:t>Etude du montage avec les élèves de TCI</a:t>
            </a:r>
          </a:p>
          <a:p>
            <a:pPr marL="171450" indent="-171450">
              <a:buFont typeface="Arial" panose="020B0604020202020204" pitchFamily="34" charset="0"/>
              <a:buChar char="•"/>
            </a:pPr>
            <a:r>
              <a:rPr lang="fr-FR" sz="1400" b="1" dirty="0" smtClean="0">
                <a:solidFill>
                  <a:schemeClr val="tx1"/>
                </a:solidFill>
              </a:rPr>
              <a:t>Réception des différents éléments réalisés par l’entreprise</a:t>
            </a:r>
          </a:p>
          <a:p>
            <a:pPr marL="171450" indent="-171450">
              <a:buFont typeface="Arial" panose="020B0604020202020204" pitchFamily="34" charset="0"/>
              <a:buChar char="•"/>
            </a:pPr>
            <a:r>
              <a:rPr lang="fr-FR" sz="1400" b="1" dirty="0" smtClean="0">
                <a:solidFill>
                  <a:schemeClr val="tx1"/>
                </a:solidFill>
              </a:rPr>
              <a:t>Les élèves de MC 4 S soudent l’ensemble des éléments</a:t>
            </a:r>
          </a:p>
          <a:p>
            <a:pPr marL="171450" indent="-171450">
              <a:buFont typeface="Arial" panose="020B0604020202020204" pitchFamily="34" charset="0"/>
              <a:buChar char="•"/>
            </a:pPr>
            <a:r>
              <a:rPr lang="fr-FR" sz="1400" b="1" dirty="0" smtClean="0">
                <a:solidFill>
                  <a:schemeClr val="tx1"/>
                </a:solidFill>
              </a:rPr>
              <a:t>…</a:t>
            </a:r>
            <a:endParaRPr lang="fr-FR" sz="1400" b="1" dirty="0">
              <a:solidFill>
                <a:schemeClr val="tx1"/>
              </a:solidFill>
            </a:endParaRPr>
          </a:p>
        </p:txBody>
      </p:sp>
      <p:sp>
        <p:nvSpPr>
          <p:cNvPr id="99" name="Rectangle à coins arrondis 98"/>
          <p:cNvSpPr/>
          <p:nvPr/>
        </p:nvSpPr>
        <p:spPr>
          <a:xfrm>
            <a:off x="6084168" y="836712"/>
            <a:ext cx="3059832" cy="1165032"/>
          </a:xfrm>
          <a:prstGeom prst="wedgeRoundRectCallout">
            <a:avLst>
              <a:gd name="adj1" fmla="val -24261"/>
              <a:gd name="adj2" fmla="val 77585"/>
              <a:gd name="adj3" fmla="val 16667"/>
            </a:avLst>
          </a:prstGeom>
          <a:gradFill>
            <a:gsLst>
              <a:gs pos="0">
                <a:srgbClr val="E7E200"/>
              </a:gs>
              <a:gs pos="100000">
                <a:srgbClr val="FFFEC5"/>
              </a:gs>
            </a:gsLst>
          </a:gradFill>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fr-FR" sz="1200" b="1" dirty="0" smtClean="0">
                <a:solidFill>
                  <a:schemeClr val="bg2">
                    <a:lumMod val="25000"/>
                  </a:schemeClr>
                </a:solidFill>
              </a:rPr>
              <a:t>Fournit  des pièces pour 10 ensembles</a:t>
            </a:r>
          </a:p>
          <a:p>
            <a:pPr marL="171450" indent="-171450">
              <a:buFont typeface="Arial" panose="020B0604020202020204" pitchFamily="34" charset="0"/>
              <a:buChar char="•"/>
            </a:pPr>
            <a:r>
              <a:rPr lang="fr-FR" sz="1200" b="1" dirty="0" smtClean="0">
                <a:solidFill>
                  <a:schemeClr val="bg2">
                    <a:lumMod val="25000"/>
                  </a:schemeClr>
                </a:solidFill>
              </a:rPr>
              <a:t>Prête les gabarits d’assemblage</a:t>
            </a:r>
          </a:p>
          <a:p>
            <a:pPr marL="171450" indent="-171450">
              <a:buFont typeface="Arial" panose="020B0604020202020204" pitchFamily="34" charset="0"/>
              <a:buChar char="•"/>
            </a:pPr>
            <a:r>
              <a:rPr lang="fr-FR" sz="1200" b="1" dirty="0" smtClean="0">
                <a:solidFill>
                  <a:schemeClr val="bg2">
                    <a:lumMod val="25000"/>
                  </a:schemeClr>
                </a:solidFill>
              </a:rPr>
              <a:t>Coordonne la fabrication en présentiel et à distance</a:t>
            </a:r>
            <a:endParaRPr lang="fr-FR" sz="1200" b="1" dirty="0">
              <a:solidFill>
                <a:schemeClr val="bg2">
                  <a:lumMod val="2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linds(horizont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linds(horizontal)">
                                      <p:cBhvr>
                                        <p:cTn id="12" dur="500"/>
                                        <p:tgtEl>
                                          <p:spTgt spid="9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blinds(horizontal)">
                                      <p:cBhvr>
                                        <p:cTn id="1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8" grpId="0" animBg="1"/>
      <p:bldP spid="9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100" dirty="0" smtClean="0"/>
              <a:t>Développement d’un projet : Bases de données</a:t>
            </a:r>
            <a:endParaRPr lang="fr-FR" sz="3100" dirty="0"/>
          </a:p>
        </p:txBody>
      </p:sp>
      <p:sp>
        <p:nvSpPr>
          <p:cNvPr id="6" name="ZoneTexte 5"/>
          <p:cNvSpPr txBox="1"/>
          <p:nvPr/>
        </p:nvSpPr>
        <p:spPr>
          <a:xfrm>
            <a:off x="323528" y="1700808"/>
            <a:ext cx="8820472" cy="5355312"/>
          </a:xfrm>
          <a:prstGeom prst="rect">
            <a:avLst/>
          </a:prstGeom>
          <a:noFill/>
        </p:spPr>
        <p:txBody>
          <a:bodyPr wrap="square" rtlCol="0">
            <a:spAutoFit/>
          </a:bodyPr>
          <a:lstStyle/>
          <a:p>
            <a:r>
              <a:rPr lang="fr-FR" sz="2400" b="1" dirty="0" smtClean="0">
                <a:solidFill>
                  <a:schemeClr val="tx2">
                    <a:lumMod val="75000"/>
                  </a:schemeClr>
                </a:solidFill>
              </a:rPr>
              <a:t>Le milieu du soudage est un univers cadré et normé</a:t>
            </a:r>
            <a:endParaRPr lang="fr-FR" sz="2400" dirty="0" smtClean="0">
              <a:solidFill>
                <a:schemeClr val="tx2">
                  <a:lumMod val="75000"/>
                </a:schemeClr>
              </a:solidFill>
            </a:endParaRPr>
          </a:p>
          <a:p>
            <a:endParaRPr lang="fr-FR" sz="2000" dirty="0" smtClean="0">
              <a:solidFill>
                <a:schemeClr val="accent1">
                  <a:lumMod val="75000"/>
                </a:schemeClr>
              </a:solidFill>
            </a:endParaRPr>
          </a:p>
          <a:p>
            <a:pPr marL="342900" indent="-342900">
              <a:buFont typeface="Arial" panose="020B0604020202020204" pitchFamily="34" charset="0"/>
              <a:buChar char="•"/>
            </a:pPr>
            <a:r>
              <a:rPr lang="fr-FR" sz="2000" dirty="0" smtClean="0">
                <a:solidFill>
                  <a:schemeClr val="accent1">
                    <a:lumMod val="75000"/>
                  </a:schemeClr>
                </a:solidFill>
              </a:rPr>
              <a:t>Normes</a:t>
            </a:r>
          </a:p>
          <a:p>
            <a:endParaRPr lang="fr-FR" sz="2000" dirty="0" smtClean="0">
              <a:solidFill>
                <a:schemeClr val="accent1">
                  <a:lumMod val="75000"/>
                </a:schemeClr>
              </a:solidFill>
            </a:endParaRPr>
          </a:p>
          <a:p>
            <a:pPr marL="342900" indent="-342900">
              <a:buFont typeface="Arial" panose="020B0604020202020204" pitchFamily="34" charset="0"/>
              <a:buChar char="•"/>
            </a:pPr>
            <a:r>
              <a:rPr lang="fr-FR" sz="2000" dirty="0" smtClean="0">
                <a:solidFill>
                  <a:schemeClr val="accent1">
                    <a:lumMod val="75000"/>
                  </a:schemeClr>
                </a:solidFill>
              </a:rPr>
              <a:t>Ressources INTERNET</a:t>
            </a:r>
          </a:p>
          <a:p>
            <a:endParaRPr lang="fr-FR" sz="2000" dirty="0" smtClean="0">
              <a:solidFill>
                <a:schemeClr val="accent1">
                  <a:lumMod val="75000"/>
                </a:schemeClr>
              </a:solidFill>
            </a:endParaRPr>
          </a:p>
          <a:p>
            <a:pPr marL="342900" indent="-342900">
              <a:buFont typeface="Arial" panose="020B0604020202020204" pitchFamily="34" charset="0"/>
              <a:buChar char="•"/>
            </a:pPr>
            <a:r>
              <a:rPr lang="fr-FR" sz="2000" dirty="0" smtClean="0">
                <a:solidFill>
                  <a:schemeClr val="accent1">
                    <a:lumMod val="75000"/>
                  </a:schemeClr>
                </a:solidFill>
              </a:rPr>
              <a:t>Des applications numériques afin d’éviter des calculs fastidieux</a:t>
            </a:r>
          </a:p>
          <a:p>
            <a:r>
              <a:rPr lang="fr-FR" sz="2000" dirty="0">
                <a:solidFill>
                  <a:schemeClr val="accent1">
                    <a:lumMod val="75000"/>
                  </a:schemeClr>
                </a:solidFill>
              </a:rPr>
              <a:t> </a:t>
            </a:r>
            <a:r>
              <a:rPr lang="fr-FR" sz="2000" dirty="0" smtClean="0">
                <a:solidFill>
                  <a:schemeClr val="accent1">
                    <a:lumMod val="75000"/>
                  </a:schemeClr>
                </a:solidFill>
              </a:rPr>
              <a:t>    ( </a:t>
            </a:r>
            <a:r>
              <a:rPr lang="fr-FR" sz="2000" dirty="0" err="1" smtClean="0">
                <a:solidFill>
                  <a:schemeClr val="accent1">
                    <a:lumMod val="75000"/>
                  </a:schemeClr>
                </a:solidFill>
              </a:rPr>
              <a:t>Soudix</a:t>
            </a:r>
            <a:r>
              <a:rPr lang="fr-FR" sz="2000" dirty="0" smtClean="0">
                <a:solidFill>
                  <a:schemeClr val="accent1">
                    <a:lumMod val="75000"/>
                  </a:schemeClr>
                </a:solidFill>
              </a:rPr>
              <a:t>, Diagramme de </a:t>
            </a:r>
            <a:r>
              <a:rPr lang="fr-FR" sz="2000" dirty="0" err="1" smtClean="0">
                <a:solidFill>
                  <a:schemeClr val="accent1">
                    <a:lumMod val="75000"/>
                  </a:schemeClr>
                </a:solidFill>
              </a:rPr>
              <a:t>Schaeffler</a:t>
            </a:r>
            <a:r>
              <a:rPr lang="fr-FR" sz="2000" dirty="0" smtClean="0">
                <a:solidFill>
                  <a:schemeClr val="accent1">
                    <a:lumMod val="75000"/>
                  </a:schemeClr>
                </a:solidFill>
              </a:rPr>
              <a:t>, Diagramme IRSID )</a:t>
            </a:r>
          </a:p>
          <a:p>
            <a:endParaRPr lang="fr-FR" sz="2000" dirty="0" smtClean="0">
              <a:solidFill>
                <a:schemeClr val="accent1">
                  <a:lumMod val="75000"/>
                </a:schemeClr>
              </a:solidFill>
            </a:endParaRPr>
          </a:p>
          <a:p>
            <a:pPr marL="342900" indent="-342900">
              <a:buFont typeface="Arial" panose="020B0604020202020204" pitchFamily="34" charset="0"/>
              <a:buChar char="•"/>
            </a:pPr>
            <a:r>
              <a:rPr lang="fr-FR" sz="2000" dirty="0" smtClean="0">
                <a:solidFill>
                  <a:schemeClr val="accent1">
                    <a:lumMod val="75000"/>
                  </a:schemeClr>
                </a:solidFill>
              </a:rPr>
              <a:t>Applications fournisseurs</a:t>
            </a:r>
          </a:p>
          <a:p>
            <a:pPr marL="342900" indent="-342900">
              <a:buFont typeface="Arial" panose="020B0604020202020204" pitchFamily="34" charset="0"/>
              <a:buChar char="•"/>
            </a:pPr>
            <a:endParaRPr lang="fr-FR" sz="2000" dirty="0">
              <a:solidFill>
                <a:schemeClr val="accent1">
                  <a:lumMod val="75000"/>
                </a:schemeClr>
              </a:solidFill>
            </a:endParaRPr>
          </a:p>
          <a:p>
            <a:pPr marL="342900" indent="-342900">
              <a:buFont typeface="Arial" panose="020B0604020202020204" pitchFamily="34" charset="0"/>
              <a:buChar char="•"/>
            </a:pPr>
            <a:r>
              <a:rPr lang="fr-FR" sz="2000" dirty="0" smtClean="0">
                <a:solidFill>
                  <a:schemeClr val="accent1">
                    <a:lumMod val="75000"/>
                  </a:schemeClr>
                </a:solidFill>
              </a:rPr>
              <a:t>…</a:t>
            </a:r>
          </a:p>
          <a:p>
            <a:pPr algn="ctr"/>
            <a:endParaRPr lang="fr-FR" sz="2000" dirty="0" smtClean="0">
              <a:solidFill>
                <a:schemeClr val="accent1">
                  <a:lumMod val="75000"/>
                </a:schemeClr>
              </a:solidFill>
            </a:endParaRPr>
          </a:p>
          <a:p>
            <a:pPr algn="ctr"/>
            <a:endParaRPr lang="fr-FR" sz="2000" dirty="0" smtClean="0">
              <a:solidFill>
                <a:schemeClr val="accent1">
                  <a:lumMod val="75000"/>
                </a:schemeClr>
              </a:solidFill>
            </a:endParaRPr>
          </a:p>
          <a:p>
            <a:pPr algn="ctr"/>
            <a:endParaRPr lang="fr-FR" sz="2000" dirty="0" smtClean="0">
              <a:solidFill>
                <a:schemeClr val="accent1">
                  <a:lumMod val="75000"/>
                </a:schemeClr>
              </a:solidFill>
            </a:endParaRPr>
          </a:p>
          <a:p>
            <a:pPr algn="ctr"/>
            <a:endParaRPr lang="fr-FR" sz="2000" dirty="0" smtClean="0">
              <a:solidFill>
                <a:schemeClr val="accent1">
                  <a:lumMod val="75000"/>
                </a:schemeClr>
              </a:solidFill>
            </a:endParaRPr>
          </a:p>
          <a:p>
            <a:pPr algn="ctr"/>
            <a:endParaRPr lang="fr-F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dirty="0" smtClean="0">
                <a:solidFill>
                  <a:schemeClr val="accent6">
                    <a:lumMod val="75000"/>
                  </a:schemeClr>
                </a:solidFill>
              </a:rPr>
              <a:t/>
            </a:r>
            <a:br>
              <a:rPr lang="fr-FR" dirty="0" smtClean="0">
                <a:solidFill>
                  <a:schemeClr val="accent6">
                    <a:lumMod val="75000"/>
                  </a:schemeClr>
                </a:solidFill>
              </a:rPr>
            </a:br>
            <a:r>
              <a:rPr lang="fr-FR" dirty="0" smtClean="0">
                <a:solidFill>
                  <a:schemeClr val="accent6">
                    <a:lumMod val="75000"/>
                  </a:schemeClr>
                </a:solidFill>
              </a:rPr>
              <a:t>Focus sur le projet dans le cadre de l’épreuve E2 (MC TS)</a:t>
            </a:r>
            <a:endParaRPr lang="fr-FR"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100" dirty="0" smtClean="0"/>
              <a:t>Développement d’un projet : Bases de données</a:t>
            </a:r>
            <a:endParaRPr lang="fr-FR" sz="3100" dirty="0"/>
          </a:p>
        </p:txBody>
      </p:sp>
      <p:pic>
        <p:nvPicPr>
          <p:cNvPr id="111618" name="Picture 2"/>
          <p:cNvPicPr>
            <a:picLocks noChangeAspect="1" noChangeArrowheads="1"/>
          </p:cNvPicPr>
          <p:nvPr/>
        </p:nvPicPr>
        <p:blipFill>
          <a:blip r:embed="rId3"/>
          <a:srcRect/>
          <a:stretch>
            <a:fillRect/>
          </a:stretch>
        </p:blipFill>
        <p:spPr bwMode="auto">
          <a:xfrm>
            <a:off x="0" y="1196752"/>
            <a:ext cx="3456803" cy="4896544"/>
          </a:xfrm>
          <a:prstGeom prst="rect">
            <a:avLst/>
          </a:prstGeom>
          <a:noFill/>
          <a:ln w="9525">
            <a:noFill/>
            <a:miter lim="800000"/>
            <a:headEnd/>
            <a:tailEnd/>
          </a:ln>
        </p:spPr>
      </p:pic>
      <p:pic>
        <p:nvPicPr>
          <p:cNvPr id="111619" name="Picture 3"/>
          <p:cNvPicPr>
            <a:picLocks noChangeAspect="1" noChangeArrowheads="1"/>
          </p:cNvPicPr>
          <p:nvPr/>
        </p:nvPicPr>
        <p:blipFill>
          <a:blip r:embed="rId4"/>
          <a:srcRect/>
          <a:stretch>
            <a:fillRect/>
          </a:stretch>
        </p:blipFill>
        <p:spPr bwMode="auto">
          <a:xfrm>
            <a:off x="6300192" y="2564904"/>
            <a:ext cx="2652480" cy="2160000"/>
          </a:xfrm>
          <a:prstGeom prst="rect">
            <a:avLst/>
          </a:prstGeom>
          <a:noFill/>
          <a:ln w="9525">
            <a:noFill/>
            <a:miter lim="800000"/>
            <a:headEnd/>
            <a:tailEnd/>
          </a:ln>
        </p:spPr>
      </p:pic>
      <p:pic>
        <p:nvPicPr>
          <p:cNvPr id="111620" name="Picture 4"/>
          <p:cNvPicPr>
            <a:picLocks noChangeAspect="1" noChangeArrowheads="1"/>
          </p:cNvPicPr>
          <p:nvPr/>
        </p:nvPicPr>
        <p:blipFill>
          <a:blip r:embed="rId5"/>
          <a:srcRect/>
          <a:stretch>
            <a:fillRect/>
          </a:stretch>
        </p:blipFill>
        <p:spPr bwMode="auto">
          <a:xfrm>
            <a:off x="3851920" y="1268760"/>
            <a:ext cx="2397526" cy="2160000"/>
          </a:xfrm>
          <a:prstGeom prst="rect">
            <a:avLst/>
          </a:prstGeom>
          <a:noFill/>
          <a:ln w="9525">
            <a:noFill/>
            <a:miter lim="800000"/>
            <a:headEnd/>
            <a:tailEnd/>
          </a:ln>
        </p:spPr>
      </p:pic>
      <p:pic>
        <p:nvPicPr>
          <p:cNvPr id="111621" name="Picture 5"/>
          <p:cNvPicPr>
            <a:picLocks noChangeAspect="1" noChangeArrowheads="1"/>
          </p:cNvPicPr>
          <p:nvPr/>
        </p:nvPicPr>
        <p:blipFill>
          <a:blip r:embed="rId6"/>
          <a:srcRect/>
          <a:stretch>
            <a:fillRect/>
          </a:stretch>
        </p:blipFill>
        <p:spPr bwMode="auto">
          <a:xfrm>
            <a:off x="3851920" y="4149080"/>
            <a:ext cx="2491685" cy="2160000"/>
          </a:xfrm>
          <a:prstGeom prst="rect">
            <a:avLst/>
          </a:prstGeom>
          <a:noFill/>
          <a:ln w="9525">
            <a:noFill/>
            <a:miter lim="800000"/>
            <a:headEnd/>
            <a:tailEnd/>
          </a:ln>
        </p:spPr>
      </p:pic>
      <p:cxnSp>
        <p:nvCxnSpPr>
          <p:cNvPr id="8" name="Connecteur droit avec flèche 7"/>
          <p:cNvCxnSpPr/>
          <p:nvPr/>
        </p:nvCxnSpPr>
        <p:spPr>
          <a:xfrm flipV="1">
            <a:off x="3275856" y="2204864"/>
            <a:ext cx="864096" cy="5760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Connecteur droit avec flèche 8"/>
          <p:cNvCxnSpPr/>
          <p:nvPr/>
        </p:nvCxnSpPr>
        <p:spPr>
          <a:xfrm>
            <a:off x="2771800" y="3140968"/>
            <a:ext cx="4032448" cy="360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Connecteur droit avec flèche 9"/>
          <p:cNvCxnSpPr/>
          <p:nvPr/>
        </p:nvCxnSpPr>
        <p:spPr>
          <a:xfrm>
            <a:off x="2483768" y="3717032"/>
            <a:ext cx="1512168" cy="13681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100" dirty="0" smtClean="0"/>
              <a:t>Développement d’un projet : Bases de données</a:t>
            </a:r>
            <a:endParaRPr lang="fr-FR" sz="3100" dirty="0"/>
          </a:p>
        </p:txBody>
      </p:sp>
      <p:grpSp>
        <p:nvGrpSpPr>
          <p:cNvPr id="7" name="Groupe 6"/>
          <p:cNvGrpSpPr/>
          <p:nvPr/>
        </p:nvGrpSpPr>
        <p:grpSpPr>
          <a:xfrm>
            <a:off x="1259632" y="1583059"/>
            <a:ext cx="6480000" cy="4582245"/>
            <a:chOff x="1332360" y="1628799"/>
            <a:chExt cx="6480000" cy="4582245"/>
          </a:xfrm>
        </p:grpSpPr>
        <p:pic>
          <p:nvPicPr>
            <p:cNvPr id="112643" name="Picture 3"/>
            <p:cNvPicPr>
              <a:picLocks noChangeAspect="1" noChangeArrowheads="1"/>
            </p:cNvPicPr>
            <p:nvPr/>
          </p:nvPicPr>
          <p:blipFill>
            <a:blip r:embed="rId3"/>
            <a:srcRect/>
            <a:stretch>
              <a:fillRect/>
            </a:stretch>
          </p:blipFill>
          <p:spPr bwMode="auto">
            <a:xfrm>
              <a:off x="1332360" y="1628799"/>
              <a:ext cx="6480000" cy="3207774"/>
            </a:xfrm>
            <a:prstGeom prst="rect">
              <a:avLst/>
            </a:prstGeom>
            <a:noFill/>
            <a:ln w="9525">
              <a:noFill/>
              <a:miter lim="800000"/>
              <a:headEnd/>
              <a:tailEnd/>
            </a:ln>
          </p:spPr>
        </p:pic>
        <p:pic>
          <p:nvPicPr>
            <p:cNvPr id="112642" name="Picture 2"/>
            <p:cNvPicPr>
              <a:picLocks noChangeAspect="1" noChangeArrowheads="1"/>
            </p:cNvPicPr>
            <p:nvPr/>
          </p:nvPicPr>
          <p:blipFill>
            <a:blip r:embed="rId4"/>
            <a:srcRect/>
            <a:stretch>
              <a:fillRect/>
            </a:stretch>
          </p:blipFill>
          <p:spPr bwMode="auto">
            <a:xfrm>
              <a:off x="3419872" y="4725144"/>
              <a:ext cx="3409950" cy="14859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100" dirty="0" smtClean="0"/>
              <a:t>Développement d’un projet : Base de données</a:t>
            </a:r>
            <a:endParaRPr lang="fr-FR" sz="3100" dirty="0"/>
          </a:p>
        </p:txBody>
      </p:sp>
      <p:pic>
        <p:nvPicPr>
          <p:cNvPr id="109570" name="Picture 2"/>
          <p:cNvPicPr>
            <a:picLocks noChangeAspect="1" noChangeArrowheads="1"/>
          </p:cNvPicPr>
          <p:nvPr/>
        </p:nvPicPr>
        <p:blipFill>
          <a:blip r:embed="rId3"/>
          <a:srcRect/>
          <a:stretch>
            <a:fillRect/>
          </a:stretch>
        </p:blipFill>
        <p:spPr bwMode="auto">
          <a:xfrm>
            <a:off x="251520" y="2055072"/>
            <a:ext cx="3672408" cy="4038224"/>
          </a:xfrm>
          <a:prstGeom prst="rect">
            <a:avLst/>
          </a:prstGeom>
          <a:noFill/>
          <a:ln w="9525">
            <a:noFill/>
            <a:miter lim="800000"/>
            <a:headEnd/>
            <a:tailEnd/>
          </a:ln>
        </p:spPr>
      </p:pic>
      <p:pic>
        <p:nvPicPr>
          <p:cNvPr id="109571" name="Picture 3"/>
          <p:cNvPicPr>
            <a:picLocks noChangeAspect="1" noChangeArrowheads="1"/>
          </p:cNvPicPr>
          <p:nvPr/>
        </p:nvPicPr>
        <p:blipFill>
          <a:blip r:embed="rId4"/>
          <a:srcRect/>
          <a:stretch>
            <a:fillRect/>
          </a:stretch>
        </p:blipFill>
        <p:spPr bwMode="auto">
          <a:xfrm>
            <a:off x="4587080" y="2055072"/>
            <a:ext cx="4336100" cy="4037744"/>
          </a:xfrm>
          <a:prstGeom prst="rect">
            <a:avLst/>
          </a:prstGeom>
          <a:noFill/>
          <a:ln w="9525">
            <a:noFill/>
            <a:miter lim="800000"/>
            <a:headEnd/>
            <a:tailEnd/>
          </a:ln>
        </p:spPr>
      </p:pic>
      <p:sp>
        <p:nvSpPr>
          <p:cNvPr id="7" name="Rectangle à coins arrondis 6"/>
          <p:cNvSpPr/>
          <p:nvPr/>
        </p:nvSpPr>
        <p:spPr>
          <a:xfrm>
            <a:off x="803735" y="1589672"/>
            <a:ext cx="2520280" cy="3600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dirty="0" smtClean="0"/>
              <a:t>Diagramme de l’</a:t>
            </a:r>
            <a:r>
              <a:rPr lang="fr-FR" dirty="0" err="1" smtClean="0"/>
              <a:t>IRSID</a:t>
            </a:r>
            <a:endParaRPr lang="fr-FR" dirty="0"/>
          </a:p>
        </p:txBody>
      </p:sp>
      <p:sp>
        <p:nvSpPr>
          <p:cNvPr id="8" name="Rectangle à coins arrondis 7"/>
          <p:cNvSpPr/>
          <p:nvPr/>
        </p:nvSpPr>
        <p:spPr>
          <a:xfrm>
            <a:off x="4962470" y="1628800"/>
            <a:ext cx="3585320" cy="3600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dirty="0" smtClean="0">
                <a:solidFill>
                  <a:schemeClr val="dk1"/>
                </a:solidFill>
              </a:rPr>
              <a:t>Diagramme de </a:t>
            </a:r>
            <a:r>
              <a:rPr lang="fr-FR" dirty="0" err="1" smtClean="0">
                <a:solidFill>
                  <a:schemeClr val="dk1"/>
                </a:solidFill>
              </a:rPr>
              <a:t>SCHAEFFLER</a:t>
            </a:r>
            <a:endParaRPr lang="fr-FR" dirty="0">
              <a:solidFill>
                <a:schemeClr val="dk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84213" y="131763"/>
            <a:ext cx="8459787" cy="1352550"/>
          </a:xfrm>
        </p:spPr>
        <p:txBody>
          <a:bodyPr>
            <a:normAutofit/>
          </a:bodyPr>
          <a:lstStyle/>
          <a:p>
            <a:r>
              <a:rPr lang="fr-FR" sz="3100" dirty="0" smtClean="0"/>
              <a:t>Développement d’un projet : Exemple de Support</a:t>
            </a:r>
            <a:endParaRPr lang="fr-FR" sz="3100" dirty="0"/>
          </a:p>
        </p:txBody>
      </p:sp>
      <p:pic>
        <p:nvPicPr>
          <p:cNvPr id="35841" name="Picture 1"/>
          <p:cNvPicPr>
            <a:picLocks noChangeAspect="1" noChangeArrowheads="1"/>
          </p:cNvPicPr>
          <p:nvPr/>
        </p:nvPicPr>
        <p:blipFill rotWithShape="1">
          <a:blip r:embed="rId3"/>
          <a:srcRect l="-39027" r="39027"/>
          <a:stretch/>
        </p:blipFill>
        <p:spPr bwMode="auto">
          <a:xfrm>
            <a:off x="4401661" y="2278142"/>
            <a:ext cx="4058771" cy="2880000"/>
          </a:xfrm>
          <a:prstGeom prst="rect">
            <a:avLst/>
          </a:prstGeom>
          <a:ln>
            <a:noFill/>
          </a:ln>
          <a:effectLst>
            <a:glow rad="139700">
              <a:schemeClr val="accent1">
                <a:satMod val="175000"/>
                <a:alpha val="40000"/>
              </a:schemeClr>
            </a:glow>
            <a:outerShdw blurRad="292100" dist="139700" dir="2700000" algn="tl" rotWithShape="0">
              <a:srgbClr val="333333">
                <a:alpha val="65000"/>
              </a:srgbClr>
            </a:outerShdw>
          </a:effectLst>
        </p:spPr>
      </p:pic>
      <p:sp>
        <p:nvSpPr>
          <p:cNvPr id="8" name="ZoneTexte 7"/>
          <p:cNvSpPr txBox="1"/>
          <p:nvPr/>
        </p:nvSpPr>
        <p:spPr>
          <a:xfrm>
            <a:off x="0" y="1700808"/>
            <a:ext cx="9144000" cy="400110"/>
          </a:xfrm>
          <a:prstGeom prst="rect">
            <a:avLst/>
          </a:prstGeom>
          <a:noFill/>
        </p:spPr>
        <p:txBody>
          <a:bodyPr wrap="square" rtlCol="0">
            <a:spAutoFit/>
          </a:bodyPr>
          <a:lstStyle/>
          <a:p>
            <a:pPr algn="ctr"/>
            <a:r>
              <a:rPr lang="fr-FR" sz="2000" dirty="0" smtClean="0">
                <a:solidFill>
                  <a:schemeClr val="tx2">
                    <a:lumMod val="75000"/>
                  </a:schemeClr>
                </a:solidFill>
              </a:rPr>
              <a:t>Support de coffre installé sur le toit des wagons (Groupe BOMBARDIER)</a:t>
            </a:r>
            <a:endParaRPr lang="fr-FR" sz="2000" dirty="0">
              <a:solidFill>
                <a:schemeClr val="tx2">
                  <a:lumMod val="75000"/>
                </a:schemeClr>
              </a:solidFill>
            </a:endParaRPr>
          </a:p>
        </p:txBody>
      </p:sp>
      <p:pic>
        <p:nvPicPr>
          <p:cNvPr id="35843" name="Picture 3"/>
          <p:cNvPicPr>
            <a:picLocks noChangeAspect="1" noChangeArrowheads="1"/>
          </p:cNvPicPr>
          <p:nvPr/>
        </p:nvPicPr>
        <p:blipFill>
          <a:blip r:embed="rId4"/>
          <a:srcRect/>
          <a:stretch>
            <a:fillRect/>
          </a:stretch>
        </p:blipFill>
        <p:spPr bwMode="auto">
          <a:xfrm>
            <a:off x="6804248" y="3645184"/>
            <a:ext cx="561975" cy="342900"/>
          </a:xfrm>
          <a:prstGeom prst="ellipse">
            <a:avLst/>
          </a:prstGeom>
          <a:noFill/>
          <a:ln w="9525">
            <a:noFill/>
            <a:miter lim="800000"/>
            <a:headEnd/>
            <a:tailEnd/>
          </a:ln>
        </p:spPr>
      </p:pic>
      <p:sp>
        <p:nvSpPr>
          <p:cNvPr id="10" name="Rectangle à coins arrondis 9"/>
          <p:cNvSpPr/>
          <p:nvPr/>
        </p:nvSpPr>
        <p:spPr>
          <a:xfrm>
            <a:off x="802856" y="2888940"/>
            <a:ext cx="3024336" cy="5040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La Problématique</a:t>
            </a:r>
            <a:endParaRPr lang="fr-FR" b="1" dirty="0"/>
          </a:p>
        </p:txBody>
      </p:sp>
      <p:sp>
        <p:nvSpPr>
          <p:cNvPr id="11" name="ZoneTexte 10"/>
          <p:cNvSpPr txBox="1"/>
          <p:nvPr/>
        </p:nvSpPr>
        <p:spPr>
          <a:xfrm>
            <a:off x="107504" y="3573016"/>
            <a:ext cx="5976664" cy="1754326"/>
          </a:xfrm>
          <a:prstGeom prst="rect">
            <a:avLst/>
          </a:prstGeom>
          <a:noFill/>
        </p:spPr>
        <p:txBody>
          <a:bodyPr wrap="square" rtlCol="0">
            <a:spAutoFit/>
          </a:bodyPr>
          <a:lstStyle/>
          <a:p>
            <a:r>
              <a:rPr lang="fr-FR" dirty="0" smtClean="0">
                <a:solidFill>
                  <a:schemeClr val="tx2">
                    <a:lumMod val="75000"/>
                  </a:schemeClr>
                </a:solidFill>
              </a:rPr>
              <a:t>Réalisation en série </a:t>
            </a:r>
          </a:p>
          <a:p>
            <a:r>
              <a:rPr lang="fr-FR" dirty="0" smtClean="0">
                <a:solidFill>
                  <a:schemeClr val="tx2">
                    <a:lumMod val="75000"/>
                  </a:schemeClr>
                </a:solidFill>
              </a:rPr>
              <a:t>Matériau </a:t>
            </a:r>
            <a:r>
              <a:rPr lang="fr-FR" dirty="0" err="1" smtClean="0">
                <a:solidFill>
                  <a:schemeClr val="tx2">
                    <a:lumMod val="75000"/>
                  </a:schemeClr>
                </a:solidFill>
              </a:rPr>
              <a:t>S500</a:t>
            </a:r>
            <a:r>
              <a:rPr lang="fr-FR" dirty="0" smtClean="0">
                <a:solidFill>
                  <a:schemeClr val="tx2">
                    <a:lumMod val="75000"/>
                  </a:schemeClr>
                </a:solidFill>
              </a:rPr>
              <a:t> (Acier HSE)</a:t>
            </a:r>
          </a:p>
          <a:p>
            <a:r>
              <a:rPr lang="fr-FR" dirty="0" smtClean="0">
                <a:solidFill>
                  <a:schemeClr val="tx2">
                    <a:lumMod val="75000"/>
                  </a:schemeClr>
                </a:solidFill>
              </a:rPr>
              <a:t>Des tolérances dimensionnelles et géométriques  </a:t>
            </a:r>
          </a:p>
          <a:p>
            <a:r>
              <a:rPr lang="fr-FR" dirty="0" smtClean="0">
                <a:solidFill>
                  <a:schemeClr val="tx2">
                    <a:lumMod val="75000"/>
                  </a:schemeClr>
                </a:solidFill>
              </a:rPr>
              <a:t>Nécessité d’un gabarit d’assemblage</a:t>
            </a:r>
          </a:p>
          <a:p>
            <a:r>
              <a:rPr lang="fr-FR" dirty="0" smtClean="0">
                <a:solidFill>
                  <a:schemeClr val="tx2">
                    <a:lumMod val="75000"/>
                  </a:schemeClr>
                </a:solidFill>
              </a:rPr>
              <a:t>Respect des procédures de fabrication du ferroviaire</a:t>
            </a:r>
          </a:p>
          <a:p>
            <a:r>
              <a:rPr lang="fr-FR" dirty="0" smtClean="0">
                <a:solidFill>
                  <a:schemeClr val="tx2">
                    <a:lumMod val="75000"/>
                  </a:schemeClr>
                </a:solidFill>
              </a:rPr>
              <a:t>Respect des règles d’assurance qualité</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anim calcmode="lin" valueType="num">
                                      <p:cBhvr>
                                        <p:cTn id="7" dur="3000" fill="hold"/>
                                        <p:tgtEl>
                                          <p:spTgt spid="35843"/>
                                        </p:tgtEl>
                                        <p:attrNameLst>
                                          <p:attrName>ppt_w</p:attrName>
                                        </p:attrNameLst>
                                      </p:cBhvr>
                                      <p:tavLst>
                                        <p:tav tm="0">
                                          <p:val>
                                            <p:fltVal val="0"/>
                                          </p:val>
                                        </p:tav>
                                        <p:tav tm="100000">
                                          <p:val>
                                            <p:strVal val="#ppt_w"/>
                                          </p:val>
                                        </p:tav>
                                      </p:tavLst>
                                    </p:anim>
                                    <p:anim calcmode="lin" valueType="num">
                                      <p:cBhvr>
                                        <p:cTn id="8" dur="3000" fill="hold"/>
                                        <p:tgtEl>
                                          <p:spTgt spid="358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3"/>
          <p:cNvSpPr>
            <a:spLocks noGrp="1"/>
          </p:cNvSpPr>
          <p:nvPr>
            <p:ph type="title"/>
          </p:nvPr>
        </p:nvSpPr>
        <p:spPr>
          <a:xfrm>
            <a:off x="684213" y="131763"/>
            <a:ext cx="8459787" cy="1352550"/>
          </a:xfrm>
        </p:spPr>
        <p:txBody>
          <a:bodyPr>
            <a:normAutofit/>
          </a:bodyPr>
          <a:lstStyle/>
          <a:p>
            <a:r>
              <a:rPr lang="fr-FR" sz="3100" dirty="0" smtClean="0"/>
              <a:t>Développement d’un projet : Exemple de Support</a:t>
            </a:r>
            <a:endParaRPr lang="fr-FR" sz="3100" dirty="0"/>
          </a:p>
        </p:txBody>
      </p:sp>
      <p:sp>
        <p:nvSpPr>
          <p:cNvPr id="10" name="Rectangle à coins arrondis 9"/>
          <p:cNvSpPr/>
          <p:nvPr/>
        </p:nvSpPr>
        <p:spPr>
          <a:xfrm>
            <a:off x="2987824" y="1546797"/>
            <a:ext cx="3240360" cy="5040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Le cahier des charges</a:t>
            </a:r>
            <a:endParaRPr lang="fr-FR" b="1" dirty="0"/>
          </a:p>
        </p:txBody>
      </p:sp>
      <p:pic>
        <p:nvPicPr>
          <p:cNvPr id="3" name="Picture 3"/>
          <p:cNvPicPr>
            <a:picLocks noChangeAspect="1" noChangeArrowheads="1"/>
          </p:cNvPicPr>
          <p:nvPr/>
        </p:nvPicPr>
        <p:blipFill>
          <a:blip r:embed="rId3"/>
          <a:srcRect/>
          <a:stretch>
            <a:fillRect/>
          </a:stretch>
        </p:blipFill>
        <p:spPr bwMode="auto">
          <a:xfrm>
            <a:off x="5728200" y="2146077"/>
            <a:ext cx="2804240" cy="3960000"/>
          </a:xfrm>
          <a:prstGeom prst="rect">
            <a:avLst/>
          </a:prstGeom>
          <a:noFill/>
          <a:ln w="9525">
            <a:noFill/>
            <a:miter lim="800000"/>
            <a:headEnd/>
            <a:tailEnd/>
          </a:ln>
        </p:spPr>
      </p:pic>
      <p:pic>
        <p:nvPicPr>
          <p:cNvPr id="1028" name="Picture 4"/>
          <p:cNvPicPr>
            <a:picLocks noChangeAspect="1" noChangeArrowheads="1"/>
          </p:cNvPicPr>
          <p:nvPr/>
        </p:nvPicPr>
        <p:blipFill>
          <a:blip r:embed="rId4"/>
          <a:srcRect/>
          <a:stretch>
            <a:fillRect/>
          </a:stretch>
        </p:blipFill>
        <p:spPr bwMode="auto">
          <a:xfrm>
            <a:off x="4288200" y="3717032"/>
            <a:ext cx="1440000" cy="675165"/>
          </a:xfrm>
          <a:prstGeom prst="rect">
            <a:avLst/>
          </a:prstGeom>
          <a:noFill/>
          <a:ln w="9525">
            <a:noFill/>
            <a:miter lim="800000"/>
            <a:headEnd/>
            <a:tailEnd/>
          </a:ln>
        </p:spPr>
      </p:pic>
      <p:pic>
        <p:nvPicPr>
          <p:cNvPr id="2" name="Picture 2"/>
          <p:cNvPicPr>
            <a:picLocks noChangeAspect="1" noChangeArrowheads="1"/>
          </p:cNvPicPr>
          <p:nvPr/>
        </p:nvPicPr>
        <p:blipFill>
          <a:blip r:embed="rId5">
            <a:clrChange>
              <a:clrFrom>
                <a:srgbClr val="000000"/>
              </a:clrFrom>
              <a:clrTo>
                <a:srgbClr val="000000">
                  <a:alpha val="0"/>
                </a:srgbClr>
              </a:clrTo>
            </a:clrChange>
          </a:blip>
          <a:srcRect r="21080"/>
          <a:stretch>
            <a:fillRect/>
          </a:stretch>
        </p:blipFill>
        <p:spPr bwMode="auto">
          <a:xfrm>
            <a:off x="148088" y="2276872"/>
            <a:ext cx="4140460" cy="3600000"/>
          </a:xfrm>
          <a:prstGeom prst="rect">
            <a:avLst/>
          </a:prstGeom>
          <a:noFill/>
          <a:ln w="9525">
            <a:noFill/>
            <a:miter lim="800000"/>
            <a:headEnd/>
            <a:tailEnd/>
          </a:ln>
        </p:spPr>
      </p:pic>
      <p:sp>
        <p:nvSpPr>
          <p:cNvPr id="9" name="Ellipse 8"/>
          <p:cNvSpPr/>
          <p:nvPr/>
        </p:nvSpPr>
        <p:spPr>
          <a:xfrm>
            <a:off x="1763688" y="2204864"/>
            <a:ext cx="792088" cy="576064"/>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p:cNvSpPr/>
          <p:nvPr/>
        </p:nvSpPr>
        <p:spPr>
          <a:xfrm>
            <a:off x="179512" y="5373216"/>
            <a:ext cx="792088" cy="576064"/>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llipse 11"/>
          <p:cNvSpPr/>
          <p:nvPr/>
        </p:nvSpPr>
        <p:spPr>
          <a:xfrm>
            <a:off x="2699792" y="2132856"/>
            <a:ext cx="792088" cy="576064"/>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29" name="Picture 5"/>
          <p:cNvPicPr>
            <a:picLocks noChangeAspect="1" noChangeArrowheads="1"/>
          </p:cNvPicPr>
          <p:nvPr/>
        </p:nvPicPr>
        <p:blipFill>
          <a:blip r:embed="rId6"/>
          <a:srcRect/>
          <a:stretch>
            <a:fillRect/>
          </a:stretch>
        </p:blipFill>
        <p:spPr bwMode="auto">
          <a:xfrm>
            <a:off x="1156315" y="5805320"/>
            <a:ext cx="4135765" cy="504000"/>
          </a:xfrm>
          <a:prstGeom prst="rect">
            <a:avLst/>
          </a:prstGeom>
          <a:noFill/>
          <a:ln w="9525">
            <a:noFill/>
            <a:miter lim="800000"/>
            <a:headEnd/>
            <a:tailEnd/>
          </a:ln>
        </p:spPr>
      </p:pic>
      <p:sp>
        <p:nvSpPr>
          <p:cNvPr id="14" name="Ellipse 13"/>
          <p:cNvSpPr/>
          <p:nvPr/>
        </p:nvSpPr>
        <p:spPr>
          <a:xfrm>
            <a:off x="4211960" y="5733256"/>
            <a:ext cx="792088" cy="576064"/>
          </a:xfrm>
          <a:prstGeom prst="ellipse">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3"/>
          <p:cNvSpPr>
            <a:spLocks noGrp="1"/>
          </p:cNvSpPr>
          <p:nvPr>
            <p:ph type="title"/>
          </p:nvPr>
        </p:nvSpPr>
        <p:spPr>
          <a:xfrm>
            <a:off x="684213" y="131763"/>
            <a:ext cx="8459787" cy="1352550"/>
          </a:xfrm>
        </p:spPr>
        <p:txBody>
          <a:bodyPr>
            <a:normAutofit/>
          </a:bodyPr>
          <a:lstStyle/>
          <a:p>
            <a:r>
              <a:rPr lang="fr-FR" sz="3100" dirty="0" smtClean="0"/>
              <a:t>Développement d’un projet : Exemple de Support</a:t>
            </a:r>
            <a:endParaRPr lang="fr-FR" sz="3100" dirty="0"/>
          </a:p>
        </p:txBody>
      </p:sp>
      <p:sp>
        <p:nvSpPr>
          <p:cNvPr id="10" name="Rectangle à coins arrondis 9"/>
          <p:cNvSpPr/>
          <p:nvPr/>
        </p:nvSpPr>
        <p:spPr>
          <a:xfrm>
            <a:off x="2483768" y="1618805"/>
            <a:ext cx="4464496" cy="5040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Le dossier technique numérique</a:t>
            </a:r>
            <a:endParaRPr lang="fr-FR" b="1" dirty="0"/>
          </a:p>
        </p:txBody>
      </p:sp>
      <p:pic>
        <p:nvPicPr>
          <p:cNvPr id="1026" name="Picture 2"/>
          <p:cNvPicPr>
            <a:picLocks noChangeAspect="1" noChangeArrowheads="1"/>
          </p:cNvPicPr>
          <p:nvPr/>
        </p:nvPicPr>
        <p:blipFill>
          <a:blip r:embed="rId3"/>
          <a:srcRect/>
          <a:stretch>
            <a:fillRect/>
          </a:stretch>
        </p:blipFill>
        <p:spPr bwMode="auto">
          <a:xfrm>
            <a:off x="643023" y="2348880"/>
            <a:ext cx="3021011" cy="3600000"/>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grpSp>
        <p:nvGrpSpPr>
          <p:cNvPr id="7" name="Groupe 6"/>
          <p:cNvGrpSpPr/>
          <p:nvPr/>
        </p:nvGrpSpPr>
        <p:grpSpPr>
          <a:xfrm>
            <a:off x="3996416" y="2261769"/>
            <a:ext cx="4320000" cy="3903535"/>
            <a:chOff x="3491880" y="2348880"/>
            <a:chExt cx="4320000" cy="3903535"/>
          </a:xfrm>
        </p:grpSpPr>
        <p:pic>
          <p:nvPicPr>
            <p:cNvPr id="1027" name="Picture 3"/>
            <p:cNvPicPr>
              <a:picLocks noChangeAspect="1" noChangeArrowheads="1"/>
            </p:cNvPicPr>
            <p:nvPr/>
          </p:nvPicPr>
          <p:blipFill>
            <a:blip r:embed="rId4"/>
            <a:srcRect/>
            <a:stretch>
              <a:fillRect/>
            </a:stretch>
          </p:blipFill>
          <p:spPr bwMode="auto">
            <a:xfrm>
              <a:off x="3491880" y="2348880"/>
              <a:ext cx="4320000" cy="1168870"/>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pic>
          <p:nvPicPr>
            <p:cNvPr id="5122" name="Picture 2"/>
            <p:cNvPicPr>
              <a:picLocks noChangeAspect="1" noChangeArrowheads="1"/>
            </p:cNvPicPr>
            <p:nvPr/>
          </p:nvPicPr>
          <p:blipFill>
            <a:blip r:embed="rId5"/>
            <a:srcRect/>
            <a:stretch>
              <a:fillRect/>
            </a:stretch>
          </p:blipFill>
          <p:spPr bwMode="auto">
            <a:xfrm>
              <a:off x="3491880" y="3501008"/>
              <a:ext cx="4320000" cy="2751407"/>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3"/>
          <p:cNvSpPr>
            <a:spLocks noGrp="1"/>
          </p:cNvSpPr>
          <p:nvPr>
            <p:ph type="title"/>
          </p:nvPr>
        </p:nvSpPr>
        <p:spPr>
          <a:xfrm>
            <a:off x="684213" y="131763"/>
            <a:ext cx="8459787" cy="1352550"/>
          </a:xfrm>
        </p:spPr>
        <p:txBody>
          <a:bodyPr>
            <a:normAutofit/>
          </a:bodyPr>
          <a:lstStyle/>
          <a:p>
            <a:r>
              <a:rPr lang="fr-FR" sz="3100" dirty="0" smtClean="0"/>
              <a:t>Développement d’un projet : Exemple de Support</a:t>
            </a:r>
            <a:endParaRPr lang="fr-FR" sz="3100" dirty="0"/>
          </a:p>
        </p:txBody>
      </p:sp>
      <p:sp>
        <p:nvSpPr>
          <p:cNvPr id="3" name="Rectangle 2"/>
          <p:cNvSpPr/>
          <p:nvPr/>
        </p:nvSpPr>
        <p:spPr>
          <a:xfrm>
            <a:off x="2507898" y="1716832"/>
            <a:ext cx="3816424" cy="5040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Le cahier de soudage</a:t>
            </a:r>
            <a:endParaRPr lang="fr-FR" b="1" dirty="0"/>
          </a:p>
        </p:txBody>
      </p:sp>
      <p:pic>
        <p:nvPicPr>
          <p:cNvPr id="2050" name="Picture 2"/>
          <p:cNvPicPr>
            <a:picLocks noChangeAspect="1" noChangeArrowheads="1"/>
          </p:cNvPicPr>
          <p:nvPr/>
        </p:nvPicPr>
        <p:blipFill>
          <a:blip r:embed="rId3"/>
          <a:srcRect/>
          <a:stretch>
            <a:fillRect/>
          </a:stretch>
        </p:blipFill>
        <p:spPr bwMode="auto">
          <a:xfrm>
            <a:off x="324488" y="2492896"/>
            <a:ext cx="8640000" cy="1595541"/>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pic>
        <p:nvPicPr>
          <p:cNvPr id="2051" name="Picture 3"/>
          <p:cNvPicPr>
            <a:picLocks noChangeAspect="1" noChangeArrowheads="1"/>
          </p:cNvPicPr>
          <p:nvPr/>
        </p:nvPicPr>
        <p:blipFill>
          <a:blip r:embed="rId4"/>
          <a:srcRect/>
          <a:stretch>
            <a:fillRect/>
          </a:stretch>
        </p:blipFill>
        <p:spPr bwMode="auto">
          <a:xfrm>
            <a:off x="395537" y="4149080"/>
            <a:ext cx="4020573" cy="1980000"/>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pic>
        <p:nvPicPr>
          <p:cNvPr id="2" name="Picture 2"/>
          <p:cNvPicPr>
            <a:picLocks noChangeAspect="1" noChangeArrowheads="1"/>
          </p:cNvPicPr>
          <p:nvPr/>
        </p:nvPicPr>
        <p:blipFill>
          <a:blip r:embed="rId5"/>
          <a:srcRect/>
          <a:stretch>
            <a:fillRect/>
          </a:stretch>
        </p:blipFill>
        <p:spPr bwMode="auto">
          <a:xfrm>
            <a:off x="5364088" y="4149080"/>
            <a:ext cx="2623369" cy="1980000"/>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3"/>
          <p:cNvSpPr>
            <a:spLocks noGrp="1"/>
          </p:cNvSpPr>
          <p:nvPr>
            <p:ph type="title"/>
          </p:nvPr>
        </p:nvSpPr>
        <p:spPr>
          <a:xfrm>
            <a:off x="684213" y="131763"/>
            <a:ext cx="8459787" cy="1352550"/>
          </a:xfrm>
        </p:spPr>
        <p:txBody>
          <a:bodyPr>
            <a:normAutofit/>
          </a:bodyPr>
          <a:lstStyle/>
          <a:p>
            <a:r>
              <a:rPr lang="fr-FR" sz="3100" dirty="0" smtClean="0"/>
              <a:t>Développement d’un projet : Exemple de Support</a:t>
            </a:r>
            <a:endParaRPr lang="fr-FR" sz="3100" dirty="0"/>
          </a:p>
        </p:txBody>
      </p:sp>
      <p:grpSp>
        <p:nvGrpSpPr>
          <p:cNvPr id="5" name="Groupe 4"/>
          <p:cNvGrpSpPr/>
          <p:nvPr/>
        </p:nvGrpSpPr>
        <p:grpSpPr>
          <a:xfrm>
            <a:off x="971599" y="4761368"/>
            <a:ext cx="2909589" cy="1475944"/>
            <a:chOff x="683568" y="2348880"/>
            <a:chExt cx="3168352" cy="1980000"/>
          </a:xfrm>
          <a:effectLst>
            <a:glow rad="63500">
              <a:schemeClr val="accent1">
                <a:satMod val="175000"/>
                <a:alpha val="40000"/>
              </a:schemeClr>
            </a:glow>
          </a:effectLst>
        </p:grpSpPr>
        <p:pic>
          <p:nvPicPr>
            <p:cNvPr id="3" name="Picture 4"/>
            <p:cNvPicPr>
              <a:picLocks noChangeAspect="1" noChangeArrowheads="1"/>
            </p:cNvPicPr>
            <p:nvPr/>
          </p:nvPicPr>
          <p:blipFill>
            <a:blip r:embed="rId3"/>
            <a:srcRect/>
            <a:stretch>
              <a:fillRect/>
            </a:stretch>
          </p:blipFill>
          <p:spPr bwMode="auto">
            <a:xfrm>
              <a:off x="683568" y="2348880"/>
              <a:ext cx="1613445" cy="1980000"/>
            </a:xfrm>
            <a:prstGeom prst="rect">
              <a:avLst/>
            </a:prstGeom>
            <a:ln>
              <a:noFill/>
            </a:ln>
            <a:effectLst>
              <a:outerShdw blurRad="292100" dist="139700" dir="2700000" algn="tl" rotWithShape="0">
                <a:srgbClr val="333333">
                  <a:alpha val="65000"/>
                </a:srgbClr>
              </a:outerShdw>
            </a:effectLst>
          </p:spPr>
        </p:pic>
        <p:pic>
          <p:nvPicPr>
            <p:cNvPr id="3074" name="Picture 2"/>
            <p:cNvPicPr>
              <a:picLocks noChangeAspect="1" noChangeArrowheads="1"/>
            </p:cNvPicPr>
            <p:nvPr/>
          </p:nvPicPr>
          <p:blipFill>
            <a:blip r:embed="rId4"/>
            <a:srcRect/>
            <a:stretch>
              <a:fillRect/>
            </a:stretch>
          </p:blipFill>
          <p:spPr bwMode="auto">
            <a:xfrm>
              <a:off x="2239032" y="2348880"/>
              <a:ext cx="1612888" cy="1980000"/>
            </a:xfrm>
            <a:prstGeom prst="rect">
              <a:avLst/>
            </a:prstGeom>
            <a:ln>
              <a:noFill/>
            </a:ln>
            <a:effectLst>
              <a:outerShdw blurRad="292100" dist="139700" dir="2700000" algn="tl" rotWithShape="0">
                <a:srgbClr val="333333">
                  <a:alpha val="65000"/>
                </a:srgbClr>
              </a:outerShdw>
            </a:effectLst>
          </p:spPr>
        </p:pic>
      </p:grpSp>
      <p:pic>
        <p:nvPicPr>
          <p:cNvPr id="3075" name="Picture 3"/>
          <p:cNvPicPr>
            <a:picLocks noChangeAspect="1" noChangeArrowheads="1"/>
          </p:cNvPicPr>
          <p:nvPr/>
        </p:nvPicPr>
        <p:blipFill>
          <a:blip r:embed="rId5"/>
          <a:srcRect/>
          <a:stretch>
            <a:fillRect/>
          </a:stretch>
        </p:blipFill>
        <p:spPr bwMode="auto">
          <a:xfrm>
            <a:off x="5364088" y="2193092"/>
            <a:ext cx="3600000" cy="1955988"/>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pic>
        <p:nvPicPr>
          <p:cNvPr id="3076" name="Picture 4"/>
          <p:cNvPicPr>
            <a:picLocks noChangeAspect="1" noChangeArrowheads="1"/>
          </p:cNvPicPr>
          <p:nvPr/>
        </p:nvPicPr>
        <p:blipFill>
          <a:blip r:embed="rId6"/>
          <a:srcRect/>
          <a:stretch>
            <a:fillRect/>
          </a:stretch>
        </p:blipFill>
        <p:spPr bwMode="auto">
          <a:xfrm>
            <a:off x="305427" y="2342470"/>
            <a:ext cx="1674285" cy="1620000"/>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pic>
        <p:nvPicPr>
          <p:cNvPr id="3077" name="Picture 5"/>
          <p:cNvPicPr>
            <a:picLocks noChangeAspect="1" noChangeArrowheads="1"/>
          </p:cNvPicPr>
          <p:nvPr/>
        </p:nvPicPr>
        <p:blipFill>
          <a:blip r:embed="rId7"/>
          <a:srcRect/>
          <a:stretch>
            <a:fillRect/>
          </a:stretch>
        </p:blipFill>
        <p:spPr bwMode="auto">
          <a:xfrm>
            <a:off x="2472395" y="2342470"/>
            <a:ext cx="2313909" cy="1620000"/>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sp>
        <p:nvSpPr>
          <p:cNvPr id="9" name="Rectangle à coins arrondis 8"/>
          <p:cNvSpPr/>
          <p:nvPr/>
        </p:nvSpPr>
        <p:spPr>
          <a:xfrm>
            <a:off x="107504" y="1556792"/>
            <a:ext cx="5040560" cy="5040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Les fiches suiveuses de l’assurance qualité</a:t>
            </a:r>
            <a:endParaRPr lang="fr-FR" b="1" dirty="0"/>
          </a:p>
        </p:txBody>
      </p:sp>
      <p:pic>
        <p:nvPicPr>
          <p:cNvPr id="2" name="Picture 2"/>
          <p:cNvPicPr>
            <a:picLocks noChangeAspect="1" noChangeArrowheads="1"/>
          </p:cNvPicPr>
          <p:nvPr/>
        </p:nvPicPr>
        <p:blipFill>
          <a:blip r:embed="rId8"/>
          <a:srcRect/>
          <a:stretch>
            <a:fillRect/>
          </a:stretch>
        </p:blipFill>
        <p:spPr bwMode="auto">
          <a:xfrm>
            <a:off x="5364088" y="4257312"/>
            <a:ext cx="1635422" cy="1980000"/>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pic>
        <p:nvPicPr>
          <p:cNvPr id="4" name="Picture 3"/>
          <p:cNvPicPr>
            <a:picLocks noChangeAspect="1" noChangeArrowheads="1"/>
          </p:cNvPicPr>
          <p:nvPr/>
        </p:nvPicPr>
        <p:blipFill>
          <a:blip r:embed="rId9"/>
          <a:srcRect/>
          <a:stretch>
            <a:fillRect/>
          </a:stretch>
        </p:blipFill>
        <p:spPr bwMode="auto">
          <a:xfrm>
            <a:off x="7142942" y="4257312"/>
            <a:ext cx="1821146" cy="1980000"/>
          </a:xfrm>
          <a:prstGeom prst="rect">
            <a:avLst/>
          </a:prstGeom>
          <a:ln>
            <a:noFill/>
          </a:ln>
          <a:effectLst>
            <a:glow rad="63500">
              <a:schemeClr val="accent1">
                <a:satMod val="175000"/>
                <a:alpha val="40000"/>
              </a:schemeClr>
            </a:glow>
            <a:outerShdw blurRad="292100" dist="139700" dir="2700000" algn="tl" rotWithShape="0">
              <a:srgbClr val="333333">
                <a:alpha val="65000"/>
              </a:srgbClr>
            </a:outerShdw>
          </a:effectLst>
        </p:spPr>
      </p:pic>
      <p:sp>
        <p:nvSpPr>
          <p:cNvPr id="14" name="Rectangle à coins arrondis 13"/>
          <p:cNvSpPr/>
          <p:nvPr/>
        </p:nvSpPr>
        <p:spPr>
          <a:xfrm>
            <a:off x="5724128" y="1556792"/>
            <a:ext cx="2736304" cy="5040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Certificats matière</a:t>
            </a:r>
            <a:endParaRPr lang="fr-FR" b="1" dirty="0"/>
          </a:p>
        </p:txBody>
      </p:sp>
      <p:sp>
        <p:nvSpPr>
          <p:cNvPr id="15" name="Rectangle à coins arrondis 14"/>
          <p:cNvSpPr/>
          <p:nvPr/>
        </p:nvSpPr>
        <p:spPr>
          <a:xfrm>
            <a:off x="107504" y="4077072"/>
            <a:ext cx="5040560" cy="5040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Macrographies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3"/>
          <p:cNvSpPr>
            <a:spLocks noGrp="1"/>
          </p:cNvSpPr>
          <p:nvPr>
            <p:ph type="title"/>
          </p:nvPr>
        </p:nvSpPr>
        <p:spPr/>
        <p:txBody>
          <a:bodyPr>
            <a:normAutofit/>
          </a:bodyPr>
          <a:lstStyle/>
          <a:p>
            <a:r>
              <a:rPr lang="fr-FR" sz="3100" dirty="0" smtClean="0"/>
              <a:t>Développement d’un projet : Pédagogie </a:t>
            </a:r>
            <a:endParaRPr lang="fr-FR" sz="3100" dirty="0"/>
          </a:p>
        </p:txBody>
      </p:sp>
      <p:sp>
        <p:nvSpPr>
          <p:cNvPr id="3" name="ZoneTexte 2"/>
          <p:cNvSpPr txBox="1"/>
          <p:nvPr/>
        </p:nvSpPr>
        <p:spPr>
          <a:xfrm>
            <a:off x="179512" y="1772816"/>
            <a:ext cx="8784976" cy="4247317"/>
          </a:xfrm>
          <a:prstGeom prst="rect">
            <a:avLst/>
          </a:prstGeom>
          <a:noFill/>
        </p:spPr>
        <p:txBody>
          <a:bodyPr wrap="square" rtlCol="0">
            <a:spAutoFit/>
          </a:bodyPr>
          <a:lstStyle/>
          <a:p>
            <a:pPr algn="just"/>
            <a:r>
              <a:rPr lang="fr-FR" dirty="0" smtClean="0"/>
              <a:t>L’épreuve E2 réclame la mise en œuvre d’une pédagogie de projet qui doit être présente durant l’année de formation. </a:t>
            </a:r>
          </a:p>
          <a:p>
            <a:pPr algn="just"/>
            <a:endParaRPr lang="fr-FR" dirty="0" smtClean="0"/>
          </a:p>
          <a:p>
            <a:pPr algn="just"/>
            <a:r>
              <a:rPr lang="fr-FR" dirty="0" smtClean="0"/>
              <a:t>Cette pédagogie doit développer les capacités :</a:t>
            </a:r>
          </a:p>
          <a:p>
            <a:pPr marL="717550" algn="just">
              <a:buFont typeface="Arial" pitchFamily="34" charset="0"/>
              <a:buChar char="•"/>
            </a:pPr>
            <a:r>
              <a:rPr lang="fr-FR" dirty="0" smtClean="0"/>
              <a:t>	d’autonomie,</a:t>
            </a:r>
          </a:p>
          <a:p>
            <a:pPr marL="717550" algn="just">
              <a:buFont typeface="Arial" pitchFamily="34" charset="0"/>
              <a:buChar char="•"/>
            </a:pPr>
            <a:r>
              <a:rPr lang="fr-FR" dirty="0" smtClean="0"/>
              <a:t>	de structuration (rigueur de raisonnement et d’organisation),</a:t>
            </a:r>
          </a:p>
          <a:p>
            <a:pPr marL="717550" algn="just">
              <a:buFont typeface="Arial" pitchFamily="34" charset="0"/>
              <a:buChar char="•"/>
            </a:pPr>
            <a:r>
              <a:rPr lang="fr-FR" dirty="0" smtClean="0"/>
              <a:t>	de créativité,</a:t>
            </a:r>
          </a:p>
          <a:p>
            <a:pPr marL="717550" algn="just">
              <a:buFont typeface="Arial" pitchFamily="34" charset="0"/>
              <a:buChar char="•"/>
            </a:pPr>
            <a:r>
              <a:rPr lang="fr-FR" dirty="0" smtClean="0"/>
              <a:t>	de motricité (gestuelle, et d’ergonomie).</a:t>
            </a:r>
          </a:p>
          <a:p>
            <a:pPr algn="just"/>
            <a:endParaRPr lang="fr-FR" dirty="0" smtClean="0"/>
          </a:p>
          <a:p>
            <a:pPr algn="just"/>
            <a:r>
              <a:rPr lang="fr-FR" dirty="0" smtClean="0"/>
              <a:t>Des « mini-projets » doivent être proposés aux élèves en complément des  éprouvettes de soudage et en vue de se préparer à l’épreuve E2.</a:t>
            </a:r>
          </a:p>
          <a:p>
            <a:pPr algn="just"/>
            <a:endParaRPr lang="fr-FR" dirty="0" smtClean="0"/>
          </a:p>
          <a:p>
            <a:pPr algn="just"/>
            <a:r>
              <a:rPr lang="fr-FR" dirty="0" smtClean="0"/>
              <a:t>Dans les mini-projets les élèves doivent retrouver le dossier technique et un cahier de soudage. </a:t>
            </a:r>
          </a:p>
          <a:p>
            <a:pPr algn="just"/>
            <a:endParaRPr lang="fr-F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lèche droite 64"/>
          <p:cNvSpPr/>
          <p:nvPr/>
        </p:nvSpPr>
        <p:spPr>
          <a:xfrm>
            <a:off x="0" y="2204864"/>
            <a:ext cx="9144000" cy="2952328"/>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sp>
        <p:nvSpPr>
          <p:cNvPr id="8" name="Titre 3"/>
          <p:cNvSpPr>
            <a:spLocks noGrp="1"/>
          </p:cNvSpPr>
          <p:nvPr>
            <p:ph type="title"/>
          </p:nvPr>
        </p:nvSpPr>
        <p:spPr/>
        <p:txBody>
          <a:bodyPr>
            <a:normAutofit/>
          </a:bodyPr>
          <a:lstStyle/>
          <a:p>
            <a:r>
              <a:rPr lang="fr-FR" sz="3100" dirty="0" smtClean="0"/>
              <a:t>Développement d’un projet : Pédagogie </a:t>
            </a:r>
            <a:endParaRPr lang="fr-FR" sz="3100" dirty="0"/>
          </a:p>
        </p:txBody>
      </p:sp>
      <p:sp>
        <p:nvSpPr>
          <p:cNvPr id="4" name="Rectangle 3"/>
          <p:cNvSpPr/>
          <p:nvPr/>
        </p:nvSpPr>
        <p:spPr>
          <a:xfrm>
            <a:off x="35496" y="3284984"/>
            <a:ext cx="288032" cy="72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1</a:t>
            </a:r>
            <a:endParaRPr lang="fr-FR" dirty="0"/>
          </a:p>
        </p:txBody>
      </p:sp>
      <p:sp>
        <p:nvSpPr>
          <p:cNvPr id="5" name="Rectangle 4"/>
          <p:cNvSpPr/>
          <p:nvPr/>
        </p:nvSpPr>
        <p:spPr>
          <a:xfrm>
            <a:off x="323528" y="3284984"/>
            <a:ext cx="288032" cy="72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2</a:t>
            </a:r>
            <a:endParaRPr lang="fr-FR" dirty="0"/>
          </a:p>
        </p:txBody>
      </p:sp>
      <p:sp>
        <p:nvSpPr>
          <p:cNvPr id="6" name="Rectangle 5"/>
          <p:cNvSpPr/>
          <p:nvPr/>
        </p:nvSpPr>
        <p:spPr>
          <a:xfrm>
            <a:off x="611560" y="3284984"/>
            <a:ext cx="288032" cy="72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3</a:t>
            </a:r>
            <a:endParaRPr lang="fr-FR" dirty="0"/>
          </a:p>
        </p:txBody>
      </p:sp>
      <p:sp>
        <p:nvSpPr>
          <p:cNvPr id="7" name="Rectangle 6"/>
          <p:cNvSpPr/>
          <p:nvPr/>
        </p:nvSpPr>
        <p:spPr>
          <a:xfrm>
            <a:off x="899592" y="3284984"/>
            <a:ext cx="288032" cy="72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4</a:t>
            </a:r>
            <a:endParaRPr lang="fr-FR" dirty="0"/>
          </a:p>
        </p:txBody>
      </p:sp>
      <p:sp>
        <p:nvSpPr>
          <p:cNvPr id="9" name="Rectangle 8"/>
          <p:cNvSpPr/>
          <p:nvPr/>
        </p:nvSpPr>
        <p:spPr>
          <a:xfrm>
            <a:off x="1187624" y="3284984"/>
            <a:ext cx="288032" cy="72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5</a:t>
            </a:r>
            <a:endParaRPr lang="fr-FR" dirty="0"/>
          </a:p>
        </p:txBody>
      </p:sp>
      <p:grpSp>
        <p:nvGrpSpPr>
          <p:cNvPr id="38" name="Groupe 37"/>
          <p:cNvGrpSpPr/>
          <p:nvPr/>
        </p:nvGrpSpPr>
        <p:grpSpPr>
          <a:xfrm>
            <a:off x="1475656" y="3284984"/>
            <a:ext cx="864096" cy="720000"/>
            <a:chOff x="1619672" y="2564904"/>
            <a:chExt cx="864096" cy="648072"/>
          </a:xfrm>
        </p:grpSpPr>
        <p:sp>
          <p:nvSpPr>
            <p:cNvPr id="10" name="Rectangle 9"/>
            <p:cNvSpPr/>
            <p:nvPr/>
          </p:nvSpPr>
          <p:spPr>
            <a:xfrm>
              <a:off x="1619672" y="2564904"/>
              <a:ext cx="288032" cy="648072"/>
            </a:xfrm>
            <a:prstGeom prst="rect">
              <a:avLst/>
            </a:prstGeom>
            <a:solidFill>
              <a:srgbClr val="E7E2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1907704" y="2564904"/>
              <a:ext cx="288032" cy="648072"/>
            </a:xfrm>
            <a:prstGeom prst="rect">
              <a:avLst/>
            </a:prstGeom>
            <a:solidFill>
              <a:srgbClr val="E7E2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2195736" y="2564904"/>
              <a:ext cx="288032" cy="648072"/>
            </a:xfrm>
            <a:prstGeom prst="rect">
              <a:avLst/>
            </a:prstGeom>
            <a:solidFill>
              <a:srgbClr val="E7E2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3" name="Rectangle 12"/>
          <p:cNvSpPr/>
          <p:nvPr/>
        </p:nvSpPr>
        <p:spPr>
          <a:xfrm>
            <a:off x="2339752" y="3284984"/>
            <a:ext cx="288032" cy="72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6</a:t>
            </a:r>
            <a:endParaRPr lang="fr-FR" dirty="0"/>
          </a:p>
        </p:txBody>
      </p:sp>
      <p:sp>
        <p:nvSpPr>
          <p:cNvPr id="14" name="Rectangle 13"/>
          <p:cNvSpPr/>
          <p:nvPr/>
        </p:nvSpPr>
        <p:spPr>
          <a:xfrm>
            <a:off x="2627784" y="3284984"/>
            <a:ext cx="288032" cy="72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7</a:t>
            </a:r>
            <a:endParaRPr lang="fr-FR" dirty="0"/>
          </a:p>
        </p:txBody>
      </p:sp>
      <p:grpSp>
        <p:nvGrpSpPr>
          <p:cNvPr id="39" name="Groupe 38"/>
          <p:cNvGrpSpPr/>
          <p:nvPr/>
        </p:nvGrpSpPr>
        <p:grpSpPr>
          <a:xfrm>
            <a:off x="2915816" y="3284984"/>
            <a:ext cx="864096" cy="720000"/>
            <a:chOff x="3059832" y="2564904"/>
            <a:chExt cx="864096" cy="648072"/>
          </a:xfrm>
        </p:grpSpPr>
        <p:sp>
          <p:nvSpPr>
            <p:cNvPr id="15" name="Rectangle 14"/>
            <p:cNvSpPr/>
            <p:nvPr/>
          </p:nvSpPr>
          <p:spPr>
            <a:xfrm>
              <a:off x="3059832" y="2564904"/>
              <a:ext cx="288032" cy="648072"/>
            </a:xfrm>
            <a:prstGeom prst="rect">
              <a:avLst/>
            </a:prstGeom>
            <a:solidFill>
              <a:srgbClr val="E7E2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p:cNvSpPr/>
            <p:nvPr/>
          </p:nvSpPr>
          <p:spPr>
            <a:xfrm>
              <a:off x="3347864" y="2564904"/>
              <a:ext cx="288032" cy="648072"/>
            </a:xfrm>
            <a:prstGeom prst="rect">
              <a:avLst/>
            </a:prstGeom>
            <a:solidFill>
              <a:srgbClr val="E7E2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3635896" y="2564904"/>
              <a:ext cx="288032" cy="648072"/>
            </a:xfrm>
            <a:prstGeom prst="rect">
              <a:avLst/>
            </a:prstGeom>
            <a:solidFill>
              <a:srgbClr val="E7E2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8" name="Rectangle 17"/>
          <p:cNvSpPr/>
          <p:nvPr/>
        </p:nvSpPr>
        <p:spPr>
          <a:xfrm>
            <a:off x="3779912" y="3284984"/>
            <a:ext cx="288032" cy="72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8</a:t>
            </a:r>
            <a:endParaRPr lang="fr-FR" dirty="0"/>
          </a:p>
        </p:txBody>
      </p:sp>
      <p:sp>
        <p:nvSpPr>
          <p:cNvPr id="19" name="Rectangle 18"/>
          <p:cNvSpPr/>
          <p:nvPr/>
        </p:nvSpPr>
        <p:spPr>
          <a:xfrm>
            <a:off x="4067944" y="3284984"/>
            <a:ext cx="288032" cy="72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9</a:t>
            </a:r>
            <a:endParaRPr lang="fr-FR" dirty="0"/>
          </a:p>
        </p:txBody>
      </p:sp>
      <p:sp>
        <p:nvSpPr>
          <p:cNvPr id="20" name="Rectangle 19"/>
          <p:cNvSpPr/>
          <p:nvPr/>
        </p:nvSpPr>
        <p:spPr>
          <a:xfrm>
            <a:off x="4355976" y="3284984"/>
            <a:ext cx="288032" cy="72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10</a:t>
            </a:r>
            <a:endParaRPr lang="fr-FR" dirty="0"/>
          </a:p>
        </p:txBody>
      </p:sp>
      <p:grpSp>
        <p:nvGrpSpPr>
          <p:cNvPr id="40" name="Groupe 39"/>
          <p:cNvGrpSpPr/>
          <p:nvPr/>
        </p:nvGrpSpPr>
        <p:grpSpPr>
          <a:xfrm>
            <a:off x="4644008" y="3284984"/>
            <a:ext cx="576064" cy="720000"/>
            <a:chOff x="4788024" y="2564904"/>
            <a:chExt cx="576064" cy="648072"/>
          </a:xfrm>
        </p:grpSpPr>
        <p:sp>
          <p:nvSpPr>
            <p:cNvPr id="21" name="Rectangle 20"/>
            <p:cNvSpPr/>
            <p:nvPr/>
          </p:nvSpPr>
          <p:spPr>
            <a:xfrm>
              <a:off x="4788024" y="2564904"/>
              <a:ext cx="288032" cy="648072"/>
            </a:xfrm>
            <a:prstGeom prst="rect">
              <a:avLst/>
            </a:prstGeom>
            <a:solidFill>
              <a:srgbClr val="E7E2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21"/>
            <p:cNvSpPr/>
            <p:nvPr/>
          </p:nvSpPr>
          <p:spPr>
            <a:xfrm>
              <a:off x="5076056" y="2564904"/>
              <a:ext cx="288032" cy="648072"/>
            </a:xfrm>
            <a:prstGeom prst="rect">
              <a:avLst/>
            </a:prstGeom>
            <a:solidFill>
              <a:srgbClr val="E7E2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3" name="Rectangle 22"/>
          <p:cNvSpPr/>
          <p:nvPr/>
        </p:nvSpPr>
        <p:spPr>
          <a:xfrm>
            <a:off x="5220072" y="3284984"/>
            <a:ext cx="288032" cy="72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11</a:t>
            </a:r>
            <a:endParaRPr lang="fr-FR" dirty="0"/>
          </a:p>
        </p:txBody>
      </p:sp>
      <p:sp>
        <p:nvSpPr>
          <p:cNvPr id="24" name="Rectangle 23"/>
          <p:cNvSpPr/>
          <p:nvPr/>
        </p:nvSpPr>
        <p:spPr>
          <a:xfrm>
            <a:off x="5508104" y="3284984"/>
            <a:ext cx="288032" cy="72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12</a:t>
            </a:r>
            <a:endParaRPr lang="fr-FR" dirty="0"/>
          </a:p>
        </p:txBody>
      </p:sp>
      <p:sp>
        <p:nvSpPr>
          <p:cNvPr id="25" name="Rectangle 24"/>
          <p:cNvSpPr/>
          <p:nvPr/>
        </p:nvSpPr>
        <p:spPr>
          <a:xfrm>
            <a:off x="5796136" y="3284984"/>
            <a:ext cx="288032" cy="36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Rectangle 25"/>
          <p:cNvSpPr/>
          <p:nvPr/>
        </p:nvSpPr>
        <p:spPr>
          <a:xfrm>
            <a:off x="6084168" y="3284984"/>
            <a:ext cx="288032" cy="36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41" name="Groupe 40"/>
          <p:cNvGrpSpPr/>
          <p:nvPr/>
        </p:nvGrpSpPr>
        <p:grpSpPr>
          <a:xfrm>
            <a:off x="6372200" y="3284984"/>
            <a:ext cx="576064" cy="720000"/>
            <a:chOff x="6516216" y="2564904"/>
            <a:chExt cx="576064" cy="648072"/>
          </a:xfrm>
        </p:grpSpPr>
        <p:sp>
          <p:nvSpPr>
            <p:cNvPr id="27" name="Rectangle 26"/>
            <p:cNvSpPr/>
            <p:nvPr/>
          </p:nvSpPr>
          <p:spPr>
            <a:xfrm>
              <a:off x="6516216" y="2564904"/>
              <a:ext cx="288032" cy="648072"/>
            </a:xfrm>
            <a:prstGeom prst="rect">
              <a:avLst/>
            </a:prstGeom>
            <a:solidFill>
              <a:srgbClr val="E7E2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Rectangle 27"/>
            <p:cNvSpPr/>
            <p:nvPr/>
          </p:nvSpPr>
          <p:spPr>
            <a:xfrm>
              <a:off x="6804248" y="2564904"/>
              <a:ext cx="288032" cy="648072"/>
            </a:xfrm>
            <a:prstGeom prst="rect">
              <a:avLst/>
            </a:prstGeom>
            <a:solidFill>
              <a:srgbClr val="E7E2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9" name="Rectangle 28"/>
          <p:cNvSpPr/>
          <p:nvPr/>
        </p:nvSpPr>
        <p:spPr>
          <a:xfrm>
            <a:off x="6948264" y="3645024"/>
            <a:ext cx="288032" cy="36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30" name="Rectangle 29"/>
          <p:cNvSpPr/>
          <p:nvPr/>
        </p:nvSpPr>
        <p:spPr>
          <a:xfrm>
            <a:off x="7236296" y="3645024"/>
            <a:ext cx="288032" cy="36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31" name="Rectangle 30"/>
          <p:cNvSpPr/>
          <p:nvPr/>
        </p:nvSpPr>
        <p:spPr>
          <a:xfrm>
            <a:off x="7524328" y="3645024"/>
            <a:ext cx="288032" cy="36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32" name="Rectangle 31"/>
          <p:cNvSpPr/>
          <p:nvPr/>
        </p:nvSpPr>
        <p:spPr>
          <a:xfrm>
            <a:off x="7812360" y="3645024"/>
            <a:ext cx="288032" cy="36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33" name="Rectangle 32"/>
          <p:cNvSpPr/>
          <p:nvPr/>
        </p:nvSpPr>
        <p:spPr>
          <a:xfrm>
            <a:off x="8100392" y="3645024"/>
            <a:ext cx="288032" cy="36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34" name="Rectangle 33"/>
          <p:cNvSpPr/>
          <p:nvPr/>
        </p:nvSpPr>
        <p:spPr>
          <a:xfrm>
            <a:off x="8388424" y="3645024"/>
            <a:ext cx="288032" cy="360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grpSp>
        <p:nvGrpSpPr>
          <p:cNvPr id="42" name="Groupe 41"/>
          <p:cNvGrpSpPr/>
          <p:nvPr/>
        </p:nvGrpSpPr>
        <p:grpSpPr>
          <a:xfrm>
            <a:off x="5796136" y="3645024"/>
            <a:ext cx="576064" cy="360000"/>
            <a:chOff x="5940152" y="2888976"/>
            <a:chExt cx="576064" cy="324000"/>
          </a:xfrm>
        </p:grpSpPr>
        <p:sp>
          <p:nvSpPr>
            <p:cNvPr id="35" name="Rectangle 34"/>
            <p:cNvSpPr/>
            <p:nvPr/>
          </p:nvSpPr>
          <p:spPr>
            <a:xfrm>
              <a:off x="5940152" y="2888976"/>
              <a:ext cx="288032" cy="324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sp>
          <p:nvSpPr>
            <p:cNvPr id="36" name="Rectangle 35"/>
            <p:cNvSpPr/>
            <p:nvPr/>
          </p:nvSpPr>
          <p:spPr>
            <a:xfrm>
              <a:off x="6228184" y="2888976"/>
              <a:ext cx="288032" cy="324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a:p>
          </p:txBody>
        </p:sp>
      </p:grpSp>
      <p:sp>
        <p:nvSpPr>
          <p:cNvPr id="46" name="Rectangle 45"/>
          <p:cNvSpPr/>
          <p:nvPr/>
        </p:nvSpPr>
        <p:spPr>
          <a:xfrm>
            <a:off x="6948264" y="3284984"/>
            <a:ext cx="288032" cy="36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7" name="Rectangle 46"/>
          <p:cNvSpPr/>
          <p:nvPr/>
        </p:nvSpPr>
        <p:spPr>
          <a:xfrm>
            <a:off x="7236296" y="3284984"/>
            <a:ext cx="288032" cy="36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8" name="Rectangle 47"/>
          <p:cNvSpPr/>
          <p:nvPr/>
        </p:nvSpPr>
        <p:spPr>
          <a:xfrm>
            <a:off x="7524328" y="3284984"/>
            <a:ext cx="288032" cy="36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9" name="Rectangle 48"/>
          <p:cNvSpPr/>
          <p:nvPr/>
        </p:nvSpPr>
        <p:spPr>
          <a:xfrm>
            <a:off x="7812360" y="3284984"/>
            <a:ext cx="288032" cy="36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0" name="Rectangle 49"/>
          <p:cNvSpPr/>
          <p:nvPr/>
        </p:nvSpPr>
        <p:spPr>
          <a:xfrm>
            <a:off x="8100392" y="3284984"/>
            <a:ext cx="288032" cy="36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1" name="Rectangle 50"/>
          <p:cNvSpPr/>
          <p:nvPr/>
        </p:nvSpPr>
        <p:spPr>
          <a:xfrm>
            <a:off x="8388424" y="3284984"/>
            <a:ext cx="288032" cy="36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5" name="Rectangle 54"/>
          <p:cNvSpPr/>
          <p:nvPr/>
        </p:nvSpPr>
        <p:spPr>
          <a:xfrm>
            <a:off x="611560" y="4653136"/>
            <a:ext cx="2664296" cy="1224136"/>
          </a:xfrm>
          <a:prstGeom prst="wedgeRectCallout">
            <a:avLst>
              <a:gd name="adj1" fmla="val -43966"/>
              <a:gd name="adj2" fmla="val -101429"/>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smtClean="0">
                <a:solidFill>
                  <a:schemeClr val="bg2">
                    <a:lumMod val="50000"/>
                  </a:schemeClr>
                </a:solidFill>
              </a:rPr>
              <a:t>Mise en œuvre des procédés de soudage au </a:t>
            </a:r>
            <a:r>
              <a:rPr lang="fr-FR" smtClean="0">
                <a:solidFill>
                  <a:schemeClr val="bg2">
                    <a:lumMod val="50000"/>
                  </a:schemeClr>
                </a:solidFill>
              </a:rPr>
              <a:t>sein d’un système </a:t>
            </a:r>
            <a:r>
              <a:rPr lang="fr-FR" dirty="0" smtClean="0">
                <a:solidFill>
                  <a:schemeClr val="bg2">
                    <a:lumMod val="50000"/>
                  </a:schemeClr>
                </a:solidFill>
              </a:rPr>
              <a:t>technique</a:t>
            </a:r>
            <a:endParaRPr lang="fr-FR" dirty="0">
              <a:solidFill>
                <a:schemeClr val="bg2">
                  <a:lumMod val="50000"/>
                </a:schemeClr>
              </a:solidFill>
            </a:endParaRPr>
          </a:p>
        </p:txBody>
      </p:sp>
      <p:sp>
        <p:nvSpPr>
          <p:cNvPr id="56" name="Rectangle 55"/>
          <p:cNvSpPr/>
          <p:nvPr/>
        </p:nvSpPr>
        <p:spPr>
          <a:xfrm>
            <a:off x="971600" y="1556792"/>
            <a:ext cx="2664296" cy="1224136"/>
          </a:xfrm>
          <a:prstGeom prst="wedgeRectCallout">
            <a:avLst>
              <a:gd name="adj1" fmla="val 12546"/>
              <a:gd name="adj2" fmla="val 8808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1600" dirty="0" smtClean="0">
                <a:solidFill>
                  <a:schemeClr val="bg2">
                    <a:lumMod val="50000"/>
                  </a:schemeClr>
                </a:solidFill>
              </a:rPr>
              <a:t>Mini-Projet 1</a:t>
            </a:r>
          </a:p>
          <a:p>
            <a:pPr algn="ctr"/>
            <a:r>
              <a:rPr lang="fr-FR" sz="1600" dirty="0" smtClean="0">
                <a:solidFill>
                  <a:schemeClr val="bg2">
                    <a:lumMod val="50000"/>
                  </a:schemeClr>
                </a:solidFill>
              </a:rPr>
              <a:t>Se documenter</a:t>
            </a:r>
          </a:p>
          <a:p>
            <a:pPr algn="ctr"/>
            <a:r>
              <a:rPr lang="fr-FR" sz="1600" dirty="0" smtClean="0">
                <a:solidFill>
                  <a:schemeClr val="bg2">
                    <a:lumMod val="50000"/>
                  </a:schemeClr>
                </a:solidFill>
              </a:rPr>
              <a:t>Renseigner les documents de suivi et de traçabilité</a:t>
            </a:r>
            <a:endParaRPr lang="fr-FR" sz="1600" dirty="0">
              <a:solidFill>
                <a:schemeClr val="bg2">
                  <a:lumMod val="50000"/>
                </a:schemeClr>
              </a:solidFill>
            </a:endParaRPr>
          </a:p>
        </p:txBody>
      </p:sp>
      <p:sp>
        <p:nvSpPr>
          <p:cNvPr id="57" name="Rectangle 56"/>
          <p:cNvSpPr/>
          <p:nvPr/>
        </p:nvSpPr>
        <p:spPr>
          <a:xfrm>
            <a:off x="4211960" y="1556792"/>
            <a:ext cx="2664296" cy="1224136"/>
          </a:xfrm>
          <a:prstGeom prst="wedgeRectCallout">
            <a:avLst>
              <a:gd name="adj1" fmla="val -52334"/>
              <a:gd name="adj2" fmla="val 90128"/>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1600" dirty="0" smtClean="0">
                <a:solidFill>
                  <a:schemeClr val="bg2">
                    <a:lumMod val="50000"/>
                  </a:schemeClr>
                </a:solidFill>
              </a:rPr>
              <a:t>Mise en Œuvre des moyens de contrôle</a:t>
            </a:r>
          </a:p>
          <a:p>
            <a:pPr algn="ctr"/>
            <a:r>
              <a:rPr lang="fr-FR" sz="1600" dirty="0" smtClean="0">
                <a:solidFill>
                  <a:schemeClr val="bg2">
                    <a:lumMod val="50000"/>
                  </a:schemeClr>
                </a:solidFill>
              </a:rPr>
              <a:t>Activités de laboratoire</a:t>
            </a:r>
            <a:endParaRPr lang="fr-FR" sz="1600" dirty="0">
              <a:solidFill>
                <a:schemeClr val="bg2">
                  <a:lumMod val="50000"/>
                </a:schemeClr>
              </a:solidFill>
            </a:endParaRPr>
          </a:p>
        </p:txBody>
      </p:sp>
      <p:sp>
        <p:nvSpPr>
          <p:cNvPr id="58" name="Rectangle 57"/>
          <p:cNvSpPr/>
          <p:nvPr/>
        </p:nvSpPr>
        <p:spPr>
          <a:xfrm>
            <a:off x="5364088" y="4437112"/>
            <a:ext cx="2664296" cy="1800200"/>
          </a:xfrm>
          <a:prstGeom prst="wedgeRectCallout">
            <a:avLst>
              <a:gd name="adj1" fmla="val -47161"/>
              <a:gd name="adj2" fmla="val -7400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dirty="0" smtClean="0">
                <a:solidFill>
                  <a:schemeClr val="bg2">
                    <a:lumMod val="50000"/>
                  </a:schemeClr>
                </a:solidFill>
              </a:rPr>
              <a:t>Mini-Projet 2</a:t>
            </a:r>
          </a:p>
          <a:p>
            <a:pPr algn="ctr"/>
            <a:r>
              <a:rPr lang="fr-FR" dirty="0" smtClean="0">
                <a:solidFill>
                  <a:schemeClr val="bg2">
                    <a:lumMod val="50000"/>
                  </a:schemeClr>
                </a:solidFill>
              </a:rPr>
              <a:t>Définir les paramètres afin de répondre au cahier des charges</a:t>
            </a:r>
          </a:p>
          <a:p>
            <a:pPr algn="ctr"/>
            <a:r>
              <a:rPr lang="fr-FR" dirty="0" smtClean="0">
                <a:solidFill>
                  <a:schemeClr val="bg2">
                    <a:lumMod val="50000"/>
                  </a:schemeClr>
                </a:solidFill>
              </a:rPr>
              <a:t>Réaliser les procédures de pré-qualification</a:t>
            </a:r>
            <a:endParaRPr lang="fr-FR" dirty="0">
              <a:solidFill>
                <a:schemeClr val="bg2">
                  <a:lumMod val="50000"/>
                </a:schemeClr>
              </a:solidFill>
            </a:endParaRPr>
          </a:p>
        </p:txBody>
      </p:sp>
      <p:sp>
        <p:nvSpPr>
          <p:cNvPr id="59" name="Rectangle 58"/>
          <p:cNvSpPr/>
          <p:nvPr/>
        </p:nvSpPr>
        <p:spPr>
          <a:xfrm>
            <a:off x="6479704" y="4581128"/>
            <a:ext cx="2664296" cy="1224136"/>
          </a:xfrm>
          <a:prstGeom prst="wedgeRectCallout">
            <a:avLst>
              <a:gd name="adj1" fmla="val 3721"/>
              <a:gd name="adj2" fmla="val -96719"/>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1600" dirty="0" smtClean="0">
                <a:solidFill>
                  <a:schemeClr val="bg2">
                    <a:lumMod val="50000"/>
                  </a:schemeClr>
                </a:solidFill>
              </a:rPr>
              <a:t>Période d’évaluation </a:t>
            </a:r>
          </a:p>
          <a:p>
            <a:pPr algn="ctr"/>
            <a:r>
              <a:rPr lang="fr-FR" sz="1600" dirty="0" smtClean="0">
                <a:solidFill>
                  <a:schemeClr val="bg2">
                    <a:lumMod val="50000"/>
                  </a:schemeClr>
                </a:solidFill>
              </a:rPr>
              <a:t>Epreuve E2</a:t>
            </a:r>
            <a:endParaRPr lang="fr-FR" sz="1600" dirty="0">
              <a:solidFill>
                <a:schemeClr val="bg2">
                  <a:lumMod val="50000"/>
                </a:schemeClr>
              </a:solidFill>
            </a:endParaRPr>
          </a:p>
        </p:txBody>
      </p:sp>
      <p:sp>
        <p:nvSpPr>
          <p:cNvPr id="60" name="Rectangle 59"/>
          <p:cNvSpPr/>
          <p:nvPr/>
        </p:nvSpPr>
        <p:spPr>
          <a:xfrm>
            <a:off x="6300192" y="1556792"/>
            <a:ext cx="2664296" cy="1224136"/>
          </a:xfrm>
          <a:prstGeom prst="wedgeRectCallout">
            <a:avLst>
              <a:gd name="adj1" fmla="val 8314"/>
              <a:gd name="adj2" fmla="val 9198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1600" dirty="0" smtClean="0">
                <a:solidFill>
                  <a:schemeClr val="bg2">
                    <a:lumMod val="50000"/>
                  </a:schemeClr>
                </a:solidFill>
              </a:rPr>
              <a:t>Finalisation des apprentissages</a:t>
            </a:r>
            <a:endParaRPr lang="fr-FR" sz="1600" dirty="0">
              <a:solidFill>
                <a:schemeClr val="bg2">
                  <a:lumMod val="50000"/>
                </a:schemeClr>
              </a:solidFill>
            </a:endParaRPr>
          </a:p>
        </p:txBody>
      </p:sp>
      <p:sp>
        <p:nvSpPr>
          <p:cNvPr id="61" name="Ellipse 60"/>
          <p:cNvSpPr/>
          <p:nvPr/>
        </p:nvSpPr>
        <p:spPr>
          <a:xfrm>
            <a:off x="1619672" y="3356952"/>
            <a:ext cx="576064" cy="576064"/>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fr-FR" sz="800" b="1" dirty="0" smtClean="0"/>
              <a:t>PFMP 1</a:t>
            </a:r>
            <a:endParaRPr lang="fr-FR" sz="800" b="1" dirty="0"/>
          </a:p>
        </p:txBody>
      </p:sp>
      <p:sp>
        <p:nvSpPr>
          <p:cNvPr id="62" name="Ellipse 61"/>
          <p:cNvSpPr/>
          <p:nvPr/>
        </p:nvSpPr>
        <p:spPr>
          <a:xfrm>
            <a:off x="3059832" y="3356952"/>
            <a:ext cx="576064" cy="576064"/>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fr-FR" sz="800" b="1" dirty="0" smtClean="0"/>
              <a:t>PFMP 2</a:t>
            </a:r>
            <a:endParaRPr lang="fr-FR" sz="800" b="1" dirty="0"/>
          </a:p>
        </p:txBody>
      </p:sp>
      <p:sp>
        <p:nvSpPr>
          <p:cNvPr id="63" name="Ellipse 62"/>
          <p:cNvSpPr/>
          <p:nvPr/>
        </p:nvSpPr>
        <p:spPr>
          <a:xfrm>
            <a:off x="4644008" y="3356952"/>
            <a:ext cx="576064" cy="576064"/>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fr-FR" sz="800" b="1" dirty="0" smtClean="0"/>
              <a:t>PFMP 3</a:t>
            </a:r>
            <a:endParaRPr lang="fr-FR" sz="800" b="1" dirty="0"/>
          </a:p>
        </p:txBody>
      </p:sp>
      <p:sp>
        <p:nvSpPr>
          <p:cNvPr id="64" name="Ellipse 63"/>
          <p:cNvSpPr/>
          <p:nvPr/>
        </p:nvSpPr>
        <p:spPr>
          <a:xfrm>
            <a:off x="6372200" y="3356952"/>
            <a:ext cx="576064" cy="576064"/>
          </a:xfrm>
          <a:prstGeom prst="ellipse">
            <a:avLst/>
          </a:prstGeom>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fr-FR" sz="800" b="1" dirty="0" smtClean="0"/>
              <a:t>PFMP 4</a:t>
            </a:r>
            <a:endParaRPr lang="fr-FR" sz="800" b="1" dirty="0"/>
          </a:p>
        </p:txBody>
      </p:sp>
      <p:sp>
        <p:nvSpPr>
          <p:cNvPr id="66" name="ZoneTexte 65"/>
          <p:cNvSpPr txBox="1"/>
          <p:nvPr/>
        </p:nvSpPr>
        <p:spPr>
          <a:xfrm>
            <a:off x="1403648" y="2924944"/>
            <a:ext cx="5616624" cy="369332"/>
          </a:xfrm>
          <a:prstGeom prst="rect">
            <a:avLst/>
          </a:prstGeom>
          <a:noFill/>
        </p:spPr>
        <p:txBody>
          <a:bodyPr wrap="square" rtlCol="0">
            <a:spAutoFit/>
          </a:bodyPr>
          <a:lstStyle/>
          <a:p>
            <a:r>
              <a:rPr lang="fr-FR" b="1" dirty="0" smtClean="0">
                <a:solidFill>
                  <a:schemeClr val="bg2">
                    <a:lumMod val="50000"/>
                  </a:schemeClr>
                </a:solidFill>
              </a:rPr>
              <a:t>La période de formation avant l’évaluation E2</a:t>
            </a:r>
            <a:endParaRPr lang="fr-FR" b="1" dirty="0">
              <a:solidFill>
                <a:schemeClr val="bg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linds(horizont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55"/>
                                        </p:tgtEl>
                                      </p:cBhvr>
                                    </p:animEffect>
                                    <p:set>
                                      <p:cBhvr>
                                        <p:cTn id="12" dur="1" fill="hold">
                                          <p:stCondLst>
                                            <p:cond delay="499"/>
                                          </p:stCondLst>
                                        </p:cTn>
                                        <p:tgtEl>
                                          <p:spTgt spid="5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blinds(horizontal)">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56"/>
                                        </p:tgtEl>
                                      </p:cBhvr>
                                    </p:animEffect>
                                    <p:set>
                                      <p:cBhvr>
                                        <p:cTn id="22" dur="1" fill="hold">
                                          <p:stCondLst>
                                            <p:cond delay="499"/>
                                          </p:stCondLst>
                                        </p:cTn>
                                        <p:tgtEl>
                                          <p:spTgt spid="5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blinds(horizontal)">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57"/>
                                        </p:tgtEl>
                                      </p:cBhvr>
                                    </p:animEffect>
                                    <p:set>
                                      <p:cBhvr>
                                        <p:cTn id="32" dur="1" fill="hold">
                                          <p:stCondLst>
                                            <p:cond delay="499"/>
                                          </p:stCondLst>
                                        </p:cTn>
                                        <p:tgtEl>
                                          <p:spTgt spid="5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blinds(horizontal)">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58"/>
                                        </p:tgtEl>
                                      </p:cBhvr>
                                    </p:animEffect>
                                    <p:set>
                                      <p:cBhvr>
                                        <p:cTn id="42" dur="1" fill="hold">
                                          <p:stCondLst>
                                            <p:cond delay="499"/>
                                          </p:stCondLst>
                                        </p:cTn>
                                        <p:tgtEl>
                                          <p:spTgt spid="5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blinds(horizontal)">
                                      <p:cBhvr>
                                        <p:cTn id="47" dur="500"/>
                                        <p:tgtEl>
                                          <p:spTgt spid="5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blinds(horizontal)">
                                      <p:cBhvr>
                                        <p:cTn id="5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6" grpId="0" animBg="1"/>
      <p:bldP spid="56" grpId="1" animBg="1"/>
      <p:bldP spid="57" grpId="0" animBg="1"/>
      <p:bldP spid="57" grpId="1" animBg="1"/>
      <p:bldP spid="58" grpId="0" animBg="1"/>
      <p:bldP spid="58" grpId="1" animBg="1"/>
      <p:bldP spid="59" grpId="0" animBg="1"/>
      <p:bldP spid="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sz="3100" dirty="0" smtClean="0"/>
              <a:t>Pédagogie de projet</a:t>
            </a:r>
            <a:endParaRPr lang="fr-FR" sz="3100" dirty="0"/>
          </a:p>
        </p:txBody>
      </p:sp>
      <p:sp>
        <p:nvSpPr>
          <p:cNvPr id="5" name="Espace réservé du contenu 4"/>
          <p:cNvSpPr>
            <a:spLocks noGrp="1"/>
          </p:cNvSpPr>
          <p:nvPr>
            <p:ph idx="1"/>
          </p:nvPr>
        </p:nvSpPr>
        <p:spPr/>
        <p:txBody>
          <a:bodyPr/>
          <a:lstStyle/>
          <a:p>
            <a:r>
              <a:rPr lang="fr-FR" dirty="0" smtClean="0"/>
              <a:t>Un projet = démarche spécifique </a:t>
            </a:r>
          </a:p>
          <a:p>
            <a:pPr lvl="1"/>
            <a:r>
              <a:rPr lang="fr-FR" sz="1600" dirty="0"/>
              <a:t>structurer méthodiquement et progressivement une réalité.</a:t>
            </a:r>
          </a:p>
          <a:p>
            <a:pPr lvl="1"/>
            <a:r>
              <a:rPr lang="fr-FR" sz="1600" dirty="0"/>
              <a:t>répondre à des besoins identifiés</a:t>
            </a:r>
          </a:p>
          <a:p>
            <a:pPr lvl="1"/>
            <a:r>
              <a:rPr lang="fr-FR" sz="1600" dirty="0"/>
              <a:t>réponse concrète et unique</a:t>
            </a:r>
          </a:p>
          <a:p>
            <a:r>
              <a:rPr lang="fr-FR" dirty="0" smtClean="0"/>
              <a:t>’’projet’’ = double acception : </a:t>
            </a:r>
          </a:p>
          <a:p>
            <a:pPr lvl="1"/>
            <a:r>
              <a:rPr lang="fr-FR" sz="1600" dirty="0" smtClean="0"/>
              <a:t>méthodes pédagogiques actives = conception et prévision d'une démarche selon laquelle l'esprit doit déployer une activité véritable en vue d'une fin précise</a:t>
            </a:r>
          </a:p>
          <a:p>
            <a:pPr lvl="1"/>
            <a:r>
              <a:rPr lang="fr-FR" sz="1600" dirty="0" smtClean="0"/>
              <a:t>communément utilisée dans l'industrie = la mise en œuvre, la réalisation concrète, à partir de données précises et dans une durée déterminée, de ce qui, à une date donnée, n'était qu'intention, idée.</a:t>
            </a:r>
          </a:p>
          <a:p>
            <a:pPr lvl="1"/>
            <a:r>
              <a:rPr lang="fr-FR" sz="1600" dirty="0" smtClean="0"/>
              <a:t>seconde acceptation choisi dans le cadre de l’épreuve E2</a:t>
            </a:r>
          </a:p>
          <a:p>
            <a:endParaRPr lang="fr-FR" sz="1600" dirty="0" smtClean="0">
              <a:solidFill>
                <a:schemeClr val="accent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b="1" dirty="0" smtClean="0"/>
              <a:t>JOURNEES D’ÉTUDES NATIONALES </a:t>
            </a:r>
            <a:r>
              <a:rPr lang="fr-FR" dirty="0" smtClean="0"/>
              <a:t/>
            </a:r>
            <a:br>
              <a:rPr lang="fr-FR" dirty="0" smtClean="0"/>
            </a:br>
            <a:r>
              <a:rPr lang="fr-FR" dirty="0" smtClean="0"/>
              <a:t/>
            </a:r>
            <a:br>
              <a:rPr lang="fr-FR" dirty="0" smtClean="0"/>
            </a:br>
            <a:endParaRPr lang="fr-FR" dirty="0"/>
          </a:p>
        </p:txBody>
      </p:sp>
      <p:sp>
        <p:nvSpPr>
          <p:cNvPr id="3" name="Sous-titre 2"/>
          <p:cNvSpPr>
            <a:spLocks noGrp="1"/>
          </p:cNvSpPr>
          <p:nvPr>
            <p:ph type="subTitle" idx="1"/>
          </p:nvPr>
        </p:nvSpPr>
        <p:spPr>
          <a:xfrm>
            <a:off x="0" y="3886200"/>
            <a:ext cx="9144000" cy="1752600"/>
          </a:xfrm>
        </p:spPr>
        <p:txBody>
          <a:bodyPr/>
          <a:lstStyle/>
          <a:p>
            <a:r>
              <a:rPr lang="fr-FR" b="1" dirty="0" smtClean="0"/>
              <a:t>« Évolution de la filière chaudronnerie »</a:t>
            </a:r>
            <a:endParaRPr lang="fr-FR" dirty="0"/>
          </a:p>
        </p:txBody>
      </p:sp>
    </p:spTree>
    <p:extLst>
      <p:ext uri="{BB962C8B-B14F-4D97-AF65-F5344CB8AC3E}">
        <p14:creationId xmlns="" xmlns:p14="http://schemas.microsoft.com/office/powerpoint/2010/main" val="17805979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84213" y="131763"/>
            <a:ext cx="8459787" cy="1352550"/>
          </a:xfrm>
        </p:spPr>
        <p:txBody>
          <a:bodyPr>
            <a:normAutofit/>
          </a:bodyPr>
          <a:lstStyle/>
          <a:p>
            <a:r>
              <a:rPr lang="fr-FR" sz="3100" dirty="0" smtClean="0"/>
              <a:t>Choix du projet</a:t>
            </a:r>
            <a:endParaRPr lang="fr-FR" sz="3100" dirty="0"/>
          </a:p>
        </p:txBody>
      </p:sp>
      <p:sp>
        <p:nvSpPr>
          <p:cNvPr id="6" name="Espace réservé du contenu 5"/>
          <p:cNvSpPr>
            <a:spLocks noGrp="1"/>
          </p:cNvSpPr>
          <p:nvPr>
            <p:ph idx="1"/>
          </p:nvPr>
        </p:nvSpPr>
        <p:spPr/>
        <p:txBody>
          <a:bodyPr/>
          <a:lstStyle/>
          <a:p>
            <a:pPr lvl="0"/>
            <a:r>
              <a:rPr lang="fr-FR" dirty="0" smtClean="0"/>
              <a:t>Evaluation des compétences</a:t>
            </a:r>
          </a:p>
          <a:p>
            <a:pPr lvl="1"/>
            <a:r>
              <a:rPr lang="fr-FR" sz="1600" b="1" dirty="0" smtClean="0"/>
              <a:t>C 4 -</a:t>
            </a:r>
            <a:r>
              <a:rPr lang="fr-FR" sz="1600" dirty="0" smtClean="0"/>
              <a:t> Souder en toute autonomie en atelier.</a:t>
            </a:r>
          </a:p>
          <a:p>
            <a:pPr lvl="1"/>
            <a:r>
              <a:rPr lang="fr-FR" sz="1600" b="1" dirty="0" smtClean="0"/>
              <a:t>C 6 -</a:t>
            </a:r>
            <a:r>
              <a:rPr lang="fr-FR" sz="1600" dirty="0" smtClean="0"/>
              <a:t> Contrôler la qualité de ses soudures et des éléments assemblés.</a:t>
            </a:r>
          </a:p>
          <a:p>
            <a:r>
              <a:rPr lang="fr-FR" dirty="0" smtClean="0"/>
              <a:t>Contraintes à respecter a minima</a:t>
            </a:r>
          </a:p>
          <a:p>
            <a:endParaRPr lang="fr-FR" dirty="0" smtClean="0"/>
          </a:p>
          <a:p>
            <a:endParaRPr lang="fr-FR" dirty="0" smtClean="0"/>
          </a:p>
          <a:p>
            <a:r>
              <a:rPr lang="fr-FR" dirty="0" smtClean="0"/>
              <a:t>Proposer des éprouvettes qui seront nécessaires à l’octroi d’une qualification de soudage</a:t>
            </a:r>
          </a:p>
          <a:p>
            <a:r>
              <a:rPr lang="fr-FR" dirty="0" smtClean="0"/>
              <a:t>Une démarche de contrôle qualité doit être envisagée (C6)</a:t>
            </a:r>
            <a:endParaRPr lang="fr-FR" dirty="0"/>
          </a:p>
        </p:txBody>
      </p:sp>
      <p:graphicFrame>
        <p:nvGraphicFramePr>
          <p:cNvPr id="7" name="Tableau 6"/>
          <p:cNvGraphicFramePr>
            <a:graphicFrameLocks noGrp="1"/>
          </p:cNvGraphicFramePr>
          <p:nvPr/>
        </p:nvGraphicFramePr>
        <p:xfrm>
          <a:off x="2737167" y="3385552"/>
          <a:ext cx="3669665" cy="1051560"/>
        </p:xfrm>
        <a:graphic>
          <a:graphicData uri="http://schemas.openxmlformats.org/drawingml/2006/table">
            <a:tbl>
              <a:tblPr/>
              <a:tblGrid>
                <a:gridCol w="1462405"/>
                <a:gridCol w="2207260"/>
              </a:tblGrid>
              <a:tr h="0">
                <a:tc>
                  <a:txBody>
                    <a:bodyPr/>
                    <a:lstStyle/>
                    <a:p>
                      <a:pPr algn="just">
                        <a:lnSpc>
                          <a:spcPct val="115000"/>
                        </a:lnSpc>
                        <a:spcAft>
                          <a:spcPts val="0"/>
                        </a:spcAft>
                      </a:pPr>
                      <a:r>
                        <a:rPr lang="fr-FR" sz="1000" dirty="0">
                          <a:solidFill>
                            <a:srgbClr val="000000"/>
                          </a:solidFill>
                          <a:latin typeface="Arial"/>
                          <a:ea typeface="Arial"/>
                          <a:cs typeface="Tahoma"/>
                        </a:rPr>
                        <a:t>Procédés utilisés</a:t>
                      </a:r>
                      <a:endParaRPr lang="fr-FR" sz="1200" dirty="0">
                        <a:solidFill>
                          <a:srgbClr val="000000"/>
                        </a:solidFill>
                        <a:latin typeface="Times New Roman"/>
                        <a:ea typeface="Times New Roman"/>
                        <a:cs typeface="Tahom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fr-FR" sz="1000" dirty="0">
                          <a:solidFill>
                            <a:srgbClr val="000000"/>
                          </a:solidFill>
                          <a:latin typeface="Arial"/>
                          <a:ea typeface="Arial"/>
                          <a:cs typeface="Tahoma"/>
                        </a:rPr>
                        <a:t>111 et/ou 135 et/ou 141</a:t>
                      </a:r>
                      <a:endParaRPr lang="fr-FR" sz="1200" dirty="0">
                        <a:solidFill>
                          <a:srgbClr val="000000"/>
                        </a:solidFill>
                        <a:latin typeface="Times New Roman"/>
                        <a:ea typeface="Times New Roman"/>
                        <a:cs typeface="Tahom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fr-FR" sz="1000" dirty="0">
                          <a:solidFill>
                            <a:srgbClr val="000000"/>
                          </a:solidFill>
                          <a:latin typeface="Arial"/>
                          <a:ea typeface="Arial"/>
                          <a:cs typeface="Tahoma"/>
                        </a:rPr>
                        <a:t>Types d’assemblages</a:t>
                      </a:r>
                      <a:endParaRPr lang="fr-FR" sz="1200" dirty="0">
                        <a:solidFill>
                          <a:srgbClr val="000000"/>
                        </a:solidFill>
                        <a:latin typeface="Times New Roman"/>
                        <a:ea typeface="Times New Roman"/>
                        <a:cs typeface="Tahom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fr-FR" sz="1000" dirty="0">
                          <a:solidFill>
                            <a:srgbClr val="000000"/>
                          </a:solidFill>
                          <a:latin typeface="Arial"/>
                          <a:ea typeface="Arial"/>
                          <a:cs typeface="Tahoma"/>
                        </a:rPr>
                        <a:t>Bout à bout et/ou angle</a:t>
                      </a:r>
                      <a:endParaRPr lang="fr-FR" sz="1200" dirty="0">
                        <a:solidFill>
                          <a:srgbClr val="000000"/>
                        </a:solidFill>
                        <a:latin typeface="Times New Roman"/>
                        <a:ea typeface="Times New Roman"/>
                        <a:cs typeface="Tahom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fr-FR" sz="1000" dirty="0">
                          <a:solidFill>
                            <a:srgbClr val="000000"/>
                          </a:solidFill>
                          <a:latin typeface="Arial"/>
                          <a:ea typeface="Arial"/>
                          <a:cs typeface="Tahoma"/>
                        </a:rPr>
                        <a:t>Positions de soudage</a:t>
                      </a:r>
                      <a:endParaRPr lang="fr-FR" sz="1200" dirty="0">
                        <a:solidFill>
                          <a:srgbClr val="000000"/>
                        </a:solidFill>
                        <a:latin typeface="Times New Roman"/>
                        <a:ea typeface="Times New Roman"/>
                        <a:cs typeface="Tahom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fr-FR" sz="1000" dirty="0">
                          <a:solidFill>
                            <a:srgbClr val="000000"/>
                          </a:solidFill>
                          <a:latin typeface="Arial"/>
                          <a:ea typeface="Arial"/>
                          <a:cs typeface="Tahoma"/>
                        </a:rPr>
                        <a:t>Toutes possibles sauf plafond (PE)</a:t>
                      </a:r>
                      <a:endParaRPr lang="fr-FR" sz="1200" dirty="0">
                        <a:solidFill>
                          <a:srgbClr val="000000"/>
                        </a:solidFill>
                        <a:latin typeface="Times New Roman"/>
                        <a:ea typeface="Times New Roman"/>
                        <a:cs typeface="Tahom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fr-FR" sz="1000" dirty="0">
                          <a:solidFill>
                            <a:srgbClr val="000000"/>
                          </a:solidFill>
                          <a:latin typeface="Arial"/>
                          <a:ea typeface="Arial"/>
                          <a:cs typeface="Tahoma"/>
                        </a:rPr>
                        <a:t>Matériau</a:t>
                      </a:r>
                      <a:endParaRPr lang="fr-FR" sz="1200" dirty="0">
                        <a:solidFill>
                          <a:srgbClr val="000000"/>
                        </a:solidFill>
                        <a:latin typeface="Times New Roman"/>
                        <a:ea typeface="Times New Roman"/>
                        <a:cs typeface="Tahom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fr-FR" sz="1000" dirty="0">
                          <a:solidFill>
                            <a:srgbClr val="000000"/>
                          </a:solidFill>
                          <a:latin typeface="Arial"/>
                          <a:ea typeface="Arial"/>
                          <a:cs typeface="Tahoma"/>
                        </a:rPr>
                        <a:t>W01 aciers non alliés</a:t>
                      </a:r>
                      <a:endParaRPr lang="fr-FR" sz="1200" dirty="0">
                        <a:solidFill>
                          <a:srgbClr val="000000"/>
                        </a:solidFill>
                        <a:latin typeface="Times New Roman"/>
                        <a:ea typeface="Times New Roman"/>
                        <a:cs typeface="Tahom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fr-FR" sz="1000" dirty="0">
                          <a:solidFill>
                            <a:srgbClr val="000000"/>
                          </a:solidFill>
                          <a:latin typeface="Arial"/>
                          <a:ea typeface="Arial"/>
                          <a:cs typeface="Tahoma"/>
                        </a:rPr>
                        <a:t>Epaisseurs</a:t>
                      </a:r>
                      <a:endParaRPr lang="fr-FR" sz="1200" dirty="0">
                        <a:solidFill>
                          <a:srgbClr val="000000"/>
                        </a:solidFill>
                        <a:latin typeface="Times New Roman"/>
                        <a:ea typeface="Times New Roman"/>
                        <a:cs typeface="Tahom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fr-FR" sz="1000" dirty="0">
                          <a:solidFill>
                            <a:srgbClr val="000000"/>
                          </a:solidFill>
                          <a:latin typeface="Arial"/>
                          <a:ea typeface="Arial"/>
                          <a:cs typeface="Tahoma"/>
                        </a:rPr>
                        <a:t>5 ≤ e ≤ 20</a:t>
                      </a:r>
                      <a:endParaRPr lang="fr-FR" sz="1200" dirty="0">
                        <a:solidFill>
                          <a:srgbClr val="000000"/>
                        </a:solidFill>
                        <a:latin typeface="Times New Roman"/>
                        <a:ea typeface="Times New Roman"/>
                        <a:cs typeface="Tahom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fr-FR" sz="1000" dirty="0">
                          <a:solidFill>
                            <a:srgbClr val="000000"/>
                          </a:solidFill>
                          <a:latin typeface="Arial"/>
                          <a:ea typeface="Arial"/>
                          <a:cs typeface="Tahoma"/>
                        </a:rPr>
                        <a:t>Métal d’apport</a:t>
                      </a:r>
                      <a:endParaRPr lang="fr-FR" sz="1200" dirty="0">
                        <a:solidFill>
                          <a:srgbClr val="000000"/>
                        </a:solidFill>
                        <a:latin typeface="Times New Roman"/>
                        <a:ea typeface="Times New Roman"/>
                        <a:cs typeface="Tahom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fr-FR" sz="1000" dirty="0">
                          <a:solidFill>
                            <a:srgbClr val="000000"/>
                          </a:solidFill>
                          <a:latin typeface="Arial"/>
                          <a:ea typeface="Arial"/>
                          <a:cs typeface="Tahoma"/>
                        </a:rPr>
                        <a:t>W01 aciers non alliés</a:t>
                      </a:r>
                      <a:endParaRPr lang="fr-FR" sz="1200" dirty="0">
                        <a:solidFill>
                          <a:srgbClr val="000000"/>
                        </a:solidFill>
                        <a:latin typeface="Times New Roman"/>
                        <a:ea typeface="Times New Roman"/>
                        <a:cs typeface="Tahoma"/>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84213" y="131763"/>
            <a:ext cx="8459787" cy="1352550"/>
          </a:xfrm>
        </p:spPr>
        <p:txBody>
          <a:bodyPr>
            <a:normAutofit/>
          </a:bodyPr>
          <a:lstStyle/>
          <a:p>
            <a:r>
              <a:rPr lang="fr-FR" sz="3100" dirty="0" smtClean="0"/>
              <a:t>Choix du projet</a:t>
            </a:r>
            <a:endParaRPr lang="fr-FR" sz="3100" dirty="0"/>
          </a:p>
        </p:txBody>
      </p:sp>
      <p:sp>
        <p:nvSpPr>
          <p:cNvPr id="6" name="Espace réservé du contenu 5"/>
          <p:cNvSpPr>
            <a:spLocks noGrp="1"/>
          </p:cNvSpPr>
          <p:nvPr>
            <p:ph idx="1"/>
          </p:nvPr>
        </p:nvSpPr>
        <p:spPr>
          <a:xfrm>
            <a:off x="971600" y="1485106"/>
            <a:ext cx="7775575" cy="4248150"/>
          </a:xfrm>
        </p:spPr>
        <p:txBody>
          <a:bodyPr/>
          <a:lstStyle/>
          <a:p>
            <a:pPr>
              <a:spcBef>
                <a:spcPts val="600"/>
              </a:spcBef>
              <a:spcAft>
                <a:spcPts val="600"/>
              </a:spcAft>
            </a:pPr>
            <a:r>
              <a:rPr lang="fr-FR" dirty="0" smtClean="0"/>
              <a:t>Projet d’origine industrielle qui sera proposé à un candidat voire deux ou trois,</a:t>
            </a:r>
          </a:p>
          <a:p>
            <a:pPr lvl="0">
              <a:spcBef>
                <a:spcPts val="600"/>
              </a:spcBef>
              <a:spcAft>
                <a:spcPts val="600"/>
              </a:spcAft>
            </a:pPr>
            <a:r>
              <a:rPr lang="fr-FR" dirty="0" smtClean="0"/>
              <a:t>Liste de documents à fournir a minima :</a:t>
            </a:r>
          </a:p>
          <a:p>
            <a:pPr lvl="1">
              <a:buFont typeface="Arial" panose="020B0604020202020204" pitchFamily="34" charset="0"/>
              <a:buChar char="•"/>
            </a:pPr>
            <a:r>
              <a:rPr lang="fr-FR" sz="1600" dirty="0" smtClean="0"/>
              <a:t>des plans de la réalisation au format numérique ;</a:t>
            </a:r>
          </a:p>
          <a:p>
            <a:pPr lvl="1">
              <a:buFont typeface="Arial" panose="020B0604020202020204" pitchFamily="34" charset="0"/>
              <a:buChar char="•"/>
            </a:pPr>
            <a:r>
              <a:rPr lang="fr-FR" sz="1600" dirty="0" smtClean="0"/>
              <a:t>le(s</a:t>
            </a:r>
            <a:r>
              <a:rPr lang="fr-FR" sz="1600" dirty="0"/>
              <a:t>) DMOS du cahier de soudage ;</a:t>
            </a:r>
          </a:p>
          <a:p>
            <a:pPr lvl="1">
              <a:buFont typeface="Arial" panose="020B0604020202020204" pitchFamily="34" charset="0"/>
              <a:buChar char="•"/>
            </a:pPr>
            <a:r>
              <a:rPr lang="fr-FR" sz="1600" dirty="0"/>
              <a:t>des extraits de normes (défauts de soudures, limites d’acceptations,…) ;</a:t>
            </a:r>
          </a:p>
          <a:p>
            <a:pPr lvl="1">
              <a:buFont typeface="Arial" panose="020B0604020202020204" pitchFamily="34" charset="0"/>
              <a:buChar char="•"/>
            </a:pPr>
            <a:r>
              <a:rPr lang="fr-FR" sz="1600" dirty="0"/>
              <a:t>des documents liés aux procédures de sécurité et au respect de l’environnement ;</a:t>
            </a:r>
          </a:p>
          <a:p>
            <a:pPr lvl="1">
              <a:buFont typeface="Arial" panose="020B0604020202020204" pitchFamily="34" charset="0"/>
              <a:buChar char="•"/>
            </a:pPr>
            <a:r>
              <a:rPr lang="fr-FR" sz="1600" dirty="0"/>
              <a:t>des documentations techniques des essais et contrôles ;</a:t>
            </a:r>
          </a:p>
          <a:p>
            <a:pPr lvl="1">
              <a:buFont typeface="Arial" panose="020B0604020202020204" pitchFamily="34" charset="0"/>
              <a:buChar char="•"/>
            </a:pPr>
            <a:r>
              <a:rPr lang="fr-FR" sz="1600" dirty="0"/>
              <a:t>des descriptifs des moyens de contrôle et de réalisation disponibles</a:t>
            </a:r>
            <a:r>
              <a:rPr lang="fr-FR" sz="1600" dirty="0" smtClean="0"/>
              <a:t>.</a:t>
            </a:r>
          </a:p>
          <a:p>
            <a:pPr lvl="1">
              <a:buFont typeface="Arial" panose="020B0604020202020204" pitchFamily="34" charset="0"/>
              <a:buChar char="•"/>
            </a:pPr>
            <a:endParaRPr lang="fr-FR" sz="1600" dirty="0" smtClean="0"/>
          </a:p>
          <a:p>
            <a:pPr marL="144000" lvl="0">
              <a:spcBef>
                <a:spcPts val="600"/>
              </a:spcBef>
              <a:spcAft>
                <a:spcPts val="600"/>
              </a:spcAft>
            </a:pPr>
            <a:r>
              <a:rPr lang="fr-FR" dirty="0" smtClean="0"/>
              <a:t>Ouvrages différents possibles pour une même classe</a:t>
            </a:r>
          </a:p>
          <a:p>
            <a:pPr marL="144000">
              <a:spcBef>
                <a:spcPts val="600"/>
              </a:spcBef>
              <a:spcAft>
                <a:spcPts val="600"/>
              </a:spcAft>
            </a:pPr>
            <a:r>
              <a:rPr lang="fr-FR" dirty="0" smtClean="0"/>
              <a:t>Identifier les tâches spécifiques à assigner à chacun des élèves</a:t>
            </a:r>
          </a:p>
          <a:p>
            <a:pPr lvl="0">
              <a:spcBef>
                <a:spcPts val="600"/>
              </a:spcBef>
              <a:spcAft>
                <a:spcPts val="600"/>
              </a:spcAft>
            </a:pPr>
            <a:r>
              <a:rPr lang="fr-FR" dirty="0" smtClean="0"/>
              <a:t>S’assurer que les masses horaires disponibles permettent raisonnablement de réaliser le travail demandé.</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100" dirty="0" smtClean="0"/>
              <a:t>Travail collaboratif</a:t>
            </a:r>
            <a:endParaRPr lang="fr-FR" sz="3100" dirty="0"/>
          </a:p>
        </p:txBody>
      </p:sp>
      <p:sp>
        <p:nvSpPr>
          <p:cNvPr id="5" name="Espace réservé du contenu 4"/>
          <p:cNvSpPr>
            <a:spLocks noGrp="1"/>
          </p:cNvSpPr>
          <p:nvPr>
            <p:ph idx="1"/>
          </p:nvPr>
        </p:nvSpPr>
        <p:spPr>
          <a:xfrm>
            <a:off x="755576" y="1772816"/>
            <a:ext cx="7775575" cy="4248150"/>
          </a:xfrm>
        </p:spPr>
        <p:txBody>
          <a:bodyPr/>
          <a:lstStyle/>
          <a:p>
            <a:r>
              <a:rPr lang="fr-FR" dirty="0" smtClean="0"/>
              <a:t>Vie d'un projet = aventure collective et expérience humaine, tout autant que la pratique et la réalisation d'une production</a:t>
            </a:r>
          </a:p>
          <a:p>
            <a:r>
              <a:rPr lang="fr-FR" dirty="0" smtClean="0"/>
              <a:t>Cheminement intéressant tout comme le résultat final</a:t>
            </a:r>
          </a:p>
          <a:p>
            <a:r>
              <a:rPr lang="fr-FR" dirty="0" smtClean="0"/>
              <a:t>Travail en équipe d’élèves de la même classe</a:t>
            </a:r>
          </a:p>
          <a:p>
            <a:r>
              <a:rPr lang="fr-FR" dirty="0" smtClean="0"/>
              <a:t>Travail en équipe d’élèves de différentes classes, de différents niveaux, avec des entreprises, des partenaires…</a:t>
            </a:r>
          </a:p>
          <a:p>
            <a:pPr lvl="1"/>
            <a:r>
              <a:rPr lang="fr-FR" sz="1600" dirty="0"/>
              <a:t>Débits par des élèves de CAP</a:t>
            </a:r>
          </a:p>
          <a:p>
            <a:pPr lvl="1"/>
            <a:r>
              <a:rPr lang="fr-FR" sz="1600" dirty="0"/>
              <a:t>Conformation par des élèves de Bac. Pro</a:t>
            </a:r>
            <a:r>
              <a:rPr lang="fr-FR" sz="1600" dirty="0" smtClean="0"/>
              <a:t>.</a:t>
            </a:r>
          </a:p>
          <a:p>
            <a:pPr lvl="1"/>
            <a:r>
              <a:rPr lang="fr-FR" sz="1600" dirty="0" smtClean="0"/>
              <a:t>Validation certificative possible</a:t>
            </a:r>
          </a:p>
          <a:p>
            <a:pPr lvl="1"/>
            <a:r>
              <a:rPr lang="fr-FR" sz="1600" dirty="0" smtClean="0"/>
              <a:t>Intervention par les entreprises (fournitures de matériels, tuteurs…)</a:t>
            </a:r>
            <a:endParaRPr lang="fr-FR" sz="1600" dirty="0"/>
          </a:p>
          <a:p>
            <a:pPr lvl="1"/>
            <a:r>
              <a:rPr lang="fr-FR" sz="1600" dirty="0">
                <a:solidFill>
                  <a:schemeClr val="accent1"/>
                </a:solidFill>
              </a:rPr>
              <a:t>…</a:t>
            </a:r>
          </a:p>
          <a:p>
            <a:pPr>
              <a:buNone/>
            </a:pPr>
            <a:endParaRPr lang="fr-F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67729" y="116632"/>
            <a:ext cx="8352283" cy="1352550"/>
          </a:xfrm>
        </p:spPr>
        <p:txBody>
          <a:bodyPr>
            <a:normAutofit/>
          </a:bodyPr>
          <a:lstStyle/>
          <a:p>
            <a:r>
              <a:rPr lang="fr-FR" sz="3100" dirty="0" smtClean="0"/>
              <a:t>Validation par l’IEN de spécialité de l’académie</a:t>
            </a:r>
            <a:endParaRPr lang="fr-FR" sz="3100" dirty="0"/>
          </a:p>
        </p:txBody>
      </p:sp>
      <p:pic>
        <p:nvPicPr>
          <p:cNvPr id="56321" name="Picture 1"/>
          <p:cNvPicPr>
            <a:picLocks noChangeAspect="1" noChangeArrowheads="1"/>
          </p:cNvPicPr>
          <p:nvPr/>
        </p:nvPicPr>
        <p:blipFill>
          <a:blip r:embed="rId3"/>
          <a:srcRect l="3412" t="19237" r="59738" b="7660"/>
          <a:stretch>
            <a:fillRect/>
          </a:stretch>
        </p:blipFill>
        <p:spPr bwMode="auto">
          <a:xfrm>
            <a:off x="179512" y="1080348"/>
            <a:ext cx="8598510" cy="57776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100" dirty="0" smtClean="0"/>
              <a:t>Exemple d’un projet dans le cadre de la MC TS</a:t>
            </a:r>
            <a:endParaRPr lang="fr-FR" sz="3100" dirty="0"/>
          </a:p>
        </p:txBody>
      </p:sp>
      <p:pic>
        <p:nvPicPr>
          <p:cNvPr id="8" name="Image 7" descr="LIVRE.jpg"/>
          <p:cNvPicPr>
            <a:picLocks noChangeAspect="1"/>
          </p:cNvPicPr>
          <p:nvPr/>
        </p:nvPicPr>
        <p:blipFill>
          <a:blip r:embed="rId3">
            <a:clrChange>
              <a:clrFrom>
                <a:srgbClr val="FFFFFF"/>
              </a:clrFrom>
              <a:clrTo>
                <a:srgbClr val="FFFFFF">
                  <a:alpha val="0"/>
                </a:srgbClr>
              </a:clrTo>
            </a:clrChange>
          </a:blip>
          <a:stretch>
            <a:fillRect/>
          </a:stretch>
        </p:blipFill>
        <p:spPr>
          <a:xfrm>
            <a:off x="1230530" y="1721968"/>
            <a:ext cx="6624736" cy="4388420"/>
          </a:xfrm>
          <a:prstGeom prst="rect">
            <a:avLst/>
          </a:prstGeom>
        </p:spPr>
      </p:pic>
      <p:sp>
        <p:nvSpPr>
          <p:cNvPr id="9" name="ZoneTexte 8"/>
          <p:cNvSpPr txBox="1"/>
          <p:nvPr/>
        </p:nvSpPr>
        <p:spPr>
          <a:xfrm rot="20940000">
            <a:off x="1665076" y="2215397"/>
            <a:ext cx="2195554" cy="584775"/>
          </a:xfrm>
          <a:prstGeom prst="rect">
            <a:avLst/>
          </a:prstGeom>
          <a:noFill/>
        </p:spPr>
        <p:txBody>
          <a:bodyPr wrap="square" rtlCol="0">
            <a:spAutoFit/>
          </a:bodyPr>
          <a:lstStyle/>
          <a:p>
            <a:pPr algn="ctr"/>
            <a:r>
              <a:rPr lang="fr-FR" sz="1600" dirty="0" smtClean="0">
                <a:solidFill>
                  <a:schemeClr val="bg2">
                    <a:lumMod val="25000"/>
                  </a:schemeClr>
                </a:solidFill>
              </a:rPr>
              <a:t>Référentiel</a:t>
            </a:r>
          </a:p>
          <a:p>
            <a:pPr algn="ctr"/>
            <a:r>
              <a:rPr lang="fr-FR" sz="1600" dirty="0" smtClean="0">
                <a:solidFill>
                  <a:schemeClr val="bg2">
                    <a:lumMod val="25000"/>
                  </a:schemeClr>
                </a:solidFill>
              </a:rPr>
              <a:t>MC 4 TS</a:t>
            </a:r>
            <a:endParaRPr lang="fr-FR" sz="1600" dirty="0">
              <a:solidFill>
                <a:schemeClr val="bg2">
                  <a:lumMod val="25000"/>
                </a:schemeClr>
              </a:solidFill>
            </a:endParaRPr>
          </a:p>
        </p:txBody>
      </p:sp>
      <p:sp>
        <p:nvSpPr>
          <p:cNvPr id="10" name="ZoneTexte 9"/>
          <p:cNvSpPr txBox="1"/>
          <p:nvPr/>
        </p:nvSpPr>
        <p:spPr>
          <a:xfrm rot="20940000">
            <a:off x="1908018" y="3007918"/>
            <a:ext cx="2195554" cy="338554"/>
          </a:xfrm>
          <a:prstGeom prst="rect">
            <a:avLst/>
          </a:prstGeom>
          <a:noFill/>
        </p:spPr>
        <p:txBody>
          <a:bodyPr wrap="square" rtlCol="0">
            <a:spAutoFit/>
          </a:bodyPr>
          <a:lstStyle/>
          <a:p>
            <a:pPr algn="ctr"/>
            <a:r>
              <a:rPr lang="fr-FR" sz="1600" dirty="0" smtClean="0">
                <a:solidFill>
                  <a:schemeClr val="bg2">
                    <a:lumMod val="25000"/>
                  </a:schemeClr>
                </a:solidFill>
              </a:rPr>
              <a:t>8 Compétences</a:t>
            </a:r>
            <a:endParaRPr lang="fr-FR" sz="1600" dirty="0">
              <a:solidFill>
                <a:schemeClr val="bg2">
                  <a:lumMod val="25000"/>
                </a:schemeClr>
              </a:solidFill>
            </a:endParaRPr>
          </a:p>
        </p:txBody>
      </p:sp>
      <p:sp>
        <p:nvSpPr>
          <p:cNvPr id="11" name="ZoneTexte 10"/>
          <p:cNvSpPr txBox="1"/>
          <p:nvPr/>
        </p:nvSpPr>
        <p:spPr>
          <a:xfrm rot="20820000">
            <a:off x="2253119" y="3658299"/>
            <a:ext cx="2195554" cy="584775"/>
          </a:xfrm>
          <a:prstGeom prst="rect">
            <a:avLst/>
          </a:prstGeom>
          <a:noFill/>
        </p:spPr>
        <p:txBody>
          <a:bodyPr wrap="square" rtlCol="0">
            <a:spAutoFit/>
          </a:bodyPr>
          <a:lstStyle/>
          <a:p>
            <a:pPr algn="ctr"/>
            <a:r>
              <a:rPr lang="fr-FR" sz="1600" dirty="0" smtClean="0">
                <a:solidFill>
                  <a:schemeClr val="bg2">
                    <a:lumMod val="25000"/>
                  </a:schemeClr>
                </a:solidFill>
              </a:rPr>
              <a:t>37 Compétences détaillées</a:t>
            </a:r>
            <a:endParaRPr lang="fr-FR" sz="1600" dirty="0">
              <a:solidFill>
                <a:schemeClr val="bg2">
                  <a:lumMod val="25000"/>
                </a:schemeClr>
              </a:solidFill>
            </a:endParaRPr>
          </a:p>
        </p:txBody>
      </p:sp>
      <p:sp>
        <p:nvSpPr>
          <p:cNvPr id="12" name="ZoneTexte 11"/>
          <p:cNvSpPr txBox="1"/>
          <p:nvPr/>
        </p:nvSpPr>
        <p:spPr>
          <a:xfrm rot="20820000">
            <a:off x="2533169" y="4463696"/>
            <a:ext cx="2195554" cy="338554"/>
          </a:xfrm>
          <a:prstGeom prst="rect">
            <a:avLst/>
          </a:prstGeom>
          <a:noFill/>
        </p:spPr>
        <p:txBody>
          <a:bodyPr wrap="square" rtlCol="0">
            <a:spAutoFit/>
          </a:bodyPr>
          <a:lstStyle/>
          <a:p>
            <a:pPr algn="ctr"/>
            <a:r>
              <a:rPr lang="fr-FR" sz="1600" dirty="0" smtClean="0">
                <a:solidFill>
                  <a:schemeClr val="bg2">
                    <a:lumMod val="25000"/>
                  </a:schemeClr>
                </a:solidFill>
              </a:rPr>
              <a:t>7 Savoirs</a:t>
            </a:r>
            <a:endParaRPr lang="fr-FR" sz="1600" dirty="0">
              <a:solidFill>
                <a:schemeClr val="bg2">
                  <a:lumMod val="25000"/>
                </a:schemeClr>
              </a:solidFill>
            </a:endParaRPr>
          </a:p>
        </p:txBody>
      </p:sp>
      <p:sp>
        <p:nvSpPr>
          <p:cNvPr id="13" name="ZoneTexte 12"/>
          <p:cNvSpPr txBox="1"/>
          <p:nvPr/>
        </p:nvSpPr>
        <p:spPr>
          <a:xfrm rot="20779862">
            <a:off x="3961517" y="2014532"/>
            <a:ext cx="2224792" cy="584775"/>
          </a:xfrm>
          <a:prstGeom prst="rect">
            <a:avLst/>
          </a:prstGeom>
          <a:noFill/>
        </p:spPr>
        <p:txBody>
          <a:bodyPr wrap="square" rtlCol="0">
            <a:spAutoFit/>
          </a:bodyPr>
          <a:lstStyle/>
          <a:p>
            <a:pPr algn="ctr"/>
            <a:r>
              <a:rPr lang="fr-FR" sz="1600" dirty="0" smtClean="0">
                <a:solidFill>
                  <a:schemeClr val="accent2">
                    <a:lumMod val="75000"/>
                  </a:schemeClr>
                </a:solidFill>
              </a:rPr>
              <a:t>Epreuve E2</a:t>
            </a:r>
          </a:p>
          <a:p>
            <a:pPr algn="ctr"/>
            <a:r>
              <a:rPr lang="fr-FR" sz="1600" dirty="0" smtClean="0">
                <a:solidFill>
                  <a:schemeClr val="accent2">
                    <a:lumMod val="75000"/>
                  </a:schemeClr>
                </a:solidFill>
              </a:rPr>
              <a:t>« Projet »</a:t>
            </a:r>
            <a:endParaRPr lang="fr-FR" sz="1600" dirty="0">
              <a:solidFill>
                <a:schemeClr val="accent2">
                  <a:lumMod val="75000"/>
                </a:schemeClr>
              </a:solidFill>
            </a:endParaRPr>
          </a:p>
        </p:txBody>
      </p:sp>
      <p:sp>
        <p:nvSpPr>
          <p:cNvPr id="14" name="ZoneTexte 13"/>
          <p:cNvSpPr txBox="1"/>
          <p:nvPr/>
        </p:nvSpPr>
        <p:spPr>
          <a:xfrm rot="20640182">
            <a:off x="4433721" y="2602349"/>
            <a:ext cx="2195554" cy="584775"/>
          </a:xfrm>
          <a:prstGeom prst="rect">
            <a:avLst/>
          </a:prstGeom>
          <a:noFill/>
        </p:spPr>
        <p:txBody>
          <a:bodyPr wrap="square" rtlCol="0">
            <a:spAutoFit/>
          </a:bodyPr>
          <a:lstStyle/>
          <a:p>
            <a:pPr algn="ctr"/>
            <a:r>
              <a:rPr lang="fr-FR" sz="1600" dirty="0" smtClean="0">
                <a:solidFill>
                  <a:schemeClr val="accent2">
                    <a:lumMod val="75000"/>
                  </a:schemeClr>
                </a:solidFill>
              </a:rPr>
              <a:t>2 Compétences</a:t>
            </a:r>
          </a:p>
          <a:p>
            <a:pPr algn="ctr"/>
            <a:r>
              <a:rPr lang="fr-FR" sz="1600" dirty="0" smtClean="0">
                <a:solidFill>
                  <a:schemeClr val="accent2">
                    <a:lumMod val="75000"/>
                  </a:schemeClr>
                </a:solidFill>
              </a:rPr>
              <a:t>C4-C6</a:t>
            </a:r>
            <a:endParaRPr lang="fr-FR" sz="1600" dirty="0">
              <a:solidFill>
                <a:schemeClr val="accent2">
                  <a:lumMod val="75000"/>
                </a:schemeClr>
              </a:solidFill>
            </a:endParaRPr>
          </a:p>
        </p:txBody>
      </p:sp>
      <p:sp>
        <p:nvSpPr>
          <p:cNvPr id="15" name="ZoneTexte 14"/>
          <p:cNvSpPr txBox="1"/>
          <p:nvPr/>
        </p:nvSpPr>
        <p:spPr>
          <a:xfrm rot="20740394">
            <a:off x="4431977" y="3231411"/>
            <a:ext cx="3111953" cy="584775"/>
          </a:xfrm>
          <a:prstGeom prst="rect">
            <a:avLst/>
          </a:prstGeom>
          <a:noFill/>
        </p:spPr>
        <p:txBody>
          <a:bodyPr wrap="square" rtlCol="0">
            <a:spAutoFit/>
          </a:bodyPr>
          <a:lstStyle/>
          <a:p>
            <a:pPr algn="ctr"/>
            <a:r>
              <a:rPr lang="fr-FR" sz="1600" dirty="0" smtClean="0">
                <a:solidFill>
                  <a:schemeClr val="accent2">
                    <a:lumMod val="75000"/>
                  </a:schemeClr>
                </a:solidFill>
              </a:rPr>
              <a:t>10 Compétences </a:t>
            </a:r>
          </a:p>
          <a:p>
            <a:pPr algn="ctr"/>
            <a:r>
              <a:rPr lang="fr-FR" sz="1600" dirty="0" smtClean="0">
                <a:solidFill>
                  <a:schemeClr val="accent2">
                    <a:lumMod val="75000"/>
                  </a:schemeClr>
                </a:solidFill>
              </a:rPr>
              <a:t>détaillées</a:t>
            </a:r>
            <a:endParaRPr lang="fr-FR" sz="1600" dirty="0">
              <a:solidFill>
                <a:schemeClr val="accent2">
                  <a:lumMod val="75000"/>
                </a:schemeClr>
              </a:solidFill>
            </a:endParaRPr>
          </a:p>
        </p:txBody>
      </p:sp>
      <p:sp>
        <p:nvSpPr>
          <p:cNvPr id="16" name="ZoneTexte 15"/>
          <p:cNvSpPr txBox="1"/>
          <p:nvPr/>
        </p:nvSpPr>
        <p:spPr>
          <a:xfrm rot="20818445">
            <a:off x="4586966" y="3931793"/>
            <a:ext cx="3111953" cy="338554"/>
          </a:xfrm>
          <a:prstGeom prst="rect">
            <a:avLst/>
          </a:prstGeom>
          <a:noFill/>
        </p:spPr>
        <p:txBody>
          <a:bodyPr wrap="square" rtlCol="0">
            <a:spAutoFit/>
          </a:bodyPr>
          <a:lstStyle/>
          <a:p>
            <a:pPr algn="ctr"/>
            <a:r>
              <a:rPr lang="fr-FR" sz="1600" dirty="0" smtClean="0">
                <a:solidFill>
                  <a:schemeClr val="accent2">
                    <a:lumMod val="75000"/>
                  </a:schemeClr>
                </a:solidFill>
              </a:rPr>
              <a:t>6 Savoirs</a:t>
            </a:r>
            <a:endParaRPr lang="fr-FR" sz="16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3100" dirty="0" smtClean="0"/>
              <a:t>Développement d’un projet</a:t>
            </a:r>
            <a:endParaRPr lang="fr-FR" sz="3100" dirty="0"/>
          </a:p>
        </p:txBody>
      </p:sp>
      <p:grpSp>
        <p:nvGrpSpPr>
          <p:cNvPr id="16" name="Groupe 113"/>
          <p:cNvGrpSpPr/>
          <p:nvPr/>
        </p:nvGrpSpPr>
        <p:grpSpPr>
          <a:xfrm>
            <a:off x="157158" y="1583845"/>
            <a:ext cx="8879338" cy="4580939"/>
            <a:chOff x="-624111" y="1484261"/>
            <a:chExt cx="9503449" cy="5033434"/>
          </a:xfrm>
        </p:grpSpPr>
        <p:grpSp>
          <p:nvGrpSpPr>
            <p:cNvPr id="17" name="Groupe 52"/>
            <p:cNvGrpSpPr/>
            <p:nvPr/>
          </p:nvGrpSpPr>
          <p:grpSpPr>
            <a:xfrm>
              <a:off x="-624111" y="1484261"/>
              <a:ext cx="9503449" cy="5033434"/>
              <a:chOff x="-815894" y="923548"/>
              <a:chExt cx="9503449" cy="5033434"/>
            </a:xfrm>
          </p:grpSpPr>
          <p:sp>
            <p:nvSpPr>
              <p:cNvPr id="49" name="Rectangle à coins arrondis 48"/>
              <p:cNvSpPr/>
              <p:nvPr/>
            </p:nvSpPr>
            <p:spPr>
              <a:xfrm>
                <a:off x="-315486" y="3099462"/>
                <a:ext cx="6970169" cy="2857520"/>
              </a:xfrm>
              <a:prstGeom prst="roundRect">
                <a:avLst>
                  <a:gd name="adj" fmla="val 7993"/>
                </a:avLst>
              </a:prstGeom>
              <a:solidFill>
                <a:srgbClr val="A1C2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FR" b="1" dirty="0" smtClean="0"/>
                  <a:t> </a:t>
                </a:r>
                <a:endParaRPr lang="fr-FR" b="1" dirty="0"/>
              </a:p>
            </p:txBody>
          </p:sp>
          <p:sp>
            <p:nvSpPr>
              <p:cNvPr id="51" name="Arrondir un rectangle à un seul coin 50"/>
              <p:cNvSpPr/>
              <p:nvPr/>
            </p:nvSpPr>
            <p:spPr>
              <a:xfrm>
                <a:off x="-815894" y="1378579"/>
                <a:ext cx="4129858" cy="2220086"/>
              </a:xfrm>
              <a:prstGeom prst="round1Rect">
                <a:avLst>
                  <a:gd name="adj" fmla="val 459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dirty="0"/>
              </a:p>
            </p:txBody>
          </p:sp>
          <p:sp>
            <p:nvSpPr>
              <p:cNvPr id="52" name="Pentagone 51"/>
              <p:cNvSpPr/>
              <p:nvPr/>
            </p:nvSpPr>
            <p:spPr>
              <a:xfrm>
                <a:off x="-815892" y="1866445"/>
                <a:ext cx="8505058" cy="2036343"/>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b="1" dirty="0">
                  <a:solidFill>
                    <a:schemeClr val="tx1"/>
                  </a:solidFill>
                </a:endParaRPr>
              </a:p>
            </p:txBody>
          </p:sp>
          <p:sp>
            <p:nvSpPr>
              <p:cNvPr id="53" name="Arrondir un rectangle avec un coin du même côté 52"/>
              <p:cNvSpPr/>
              <p:nvPr/>
            </p:nvSpPr>
            <p:spPr>
              <a:xfrm>
                <a:off x="191514" y="923548"/>
                <a:ext cx="1310177" cy="458638"/>
              </a:xfrm>
              <a:prstGeom prst="round2SameRect">
                <a:avLst/>
              </a:prstGeom>
              <a:solidFill>
                <a:srgbClr val="448C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fr-FR" sz="1200" b="1" dirty="0" smtClean="0"/>
                  <a:t>Compétences</a:t>
                </a:r>
              </a:p>
              <a:p>
                <a:pPr algn="ctr"/>
                <a:r>
                  <a:rPr lang="fr-FR" sz="1200" b="1" dirty="0" smtClean="0"/>
                  <a:t>C4-C6</a:t>
                </a:r>
                <a:endParaRPr lang="fr-FR" sz="1200" b="1" dirty="0"/>
              </a:p>
            </p:txBody>
          </p:sp>
          <p:pic>
            <p:nvPicPr>
              <p:cNvPr id="54" name="Picture 6" descr="C:\Users\user\Documents\My Dropbox\07- Lycée\STI2D\dossier.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3998" y="3897297"/>
                <a:ext cx="1000132" cy="677837"/>
              </a:xfrm>
              <a:prstGeom prst="rect">
                <a:avLst/>
              </a:prstGeom>
              <a:noFill/>
              <a:extLst>
                <a:ext uri="{909E8E84-426E-40dd-AFC4-6F175D3DCCD1}">
                  <a14:hiddenFill xmlns="" xmlns:a14="http://schemas.microsoft.com/office/drawing/2010/main">
                    <a:solidFill>
                      <a:srgbClr val="FFFFFF"/>
                    </a:solidFill>
                  </a14:hiddenFill>
                </a:ext>
              </a:extLst>
            </p:spPr>
          </p:pic>
          <p:sp>
            <p:nvSpPr>
              <p:cNvPr id="55" name="Rectangle 54"/>
              <p:cNvSpPr/>
              <p:nvPr/>
            </p:nvSpPr>
            <p:spPr>
              <a:xfrm>
                <a:off x="223998" y="4098836"/>
                <a:ext cx="990904" cy="331020"/>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400" b="1" dirty="0" smtClean="0">
                    <a:solidFill>
                      <a:schemeClr val="bg1"/>
                    </a:solidFill>
                  </a:rPr>
                  <a:t>Dossiers</a:t>
                </a:r>
                <a:endParaRPr lang="fr-FR" sz="1400" b="1" dirty="0">
                  <a:solidFill>
                    <a:schemeClr val="bg1"/>
                  </a:solidFill>
                </a:endParaRPr>
              </a:p>
            </p:txBody>
          </p:sp>
          <p:sp>
            <p:nvSpPr>
              <p:cNvPr id="56" name="Ellipse 55"/>
              <p:cNvSpPr/>
              <p:nvPr/>
            </p:nvSpPr>
            <p:spPr>
              <a:xfrm>
                <a:off x="5546596" y="2309406"/>
                <a:ext cx="1423451" cy="1423451"/>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t"/>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FR" sz="1000" b="1" dirty="0"/>
                  <a:t>Structuration des connaissances</a:t>
                </a:r>
              </a:p>
            </p:txBody>
          </p:sp>
          <p:sp>
            <p:nvSpPr>
              <p:cNvPr id="57" name="Flèche droite 56"/>
              <p:cNvSpPr/>
              <p:nvPr/>
            </p:nvSpPr>
            <p:spPr>
              <a:xfrm>
                <a:off x="4539879" y="2605288"/>
                <a:ext cx="741162" cy="662159"/>
              </a:xfrm>
              <a:prstGeom prst="rightArrow">
                <a:avLst/>
              </a:prstGeom>
              <a:solidFill>
                <a:srgbClr val="335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dirty="0"/>
              </a:p>
            </p:txBody>
          </p:sp>
          <p:sp>
            <p:nvSpPr>
              <p:cNvPr id="58" name="Ellipse 57"/>
              <p:cNvSpPr/>
              <p:nvPr/>
            </p:nvSpPr>
            <p:spPr>
              <a:xfrm>
                <a:off x="7264104" y="2227511"/>
                <a:ext cx="1423451" cy="1423451"/>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FR" sz="1050" b="1" dirty="0" smtClean="0"/>
                  <a:t>Soutenance</a:t>
                </a:r>
              </a:p>
              <a:p>
                <a:pPr algn="ctr"/>
                <a:r>
                  <a:rPr lang="fr-FR" sz="1050" b="1" dirty="0" smtClean="0"/>
                  <a:t>Evaluation des compétences</a:t>
                </a:r>
                <a:endParaRPr lang="fr-FR" sz="1100" b="1" dirty="0"/>
              </a:p>
            </p:txBody>
          </p:sp>
          <p:sp>
            <p:nvSpPr>
              <p:cNvPr id="59" name="Flèche droite 58"/>
              <p:cNvSpPr/>
              <p:nvPr/>
            </p:nvSpPr>
            <p:spPr>
              <a:xfrm>
                <a:off x="7012585" y="2679484"/>
                <a:ext cx="455928" cy="662159"/>
              </a:xfrm>
              <a:prstGeom prst="rightArrow">
                <a:avLst/>
              </a:prstGeom>
              <a:solidFill>
                <a:srgbClr val="335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dirty="0"/>
              </a:p>
            </p:txBody>
          </p:sp>
          <p:sp>
            <p:nvSpPr>
              <p:cNvPr id="60" name="Ellipse 59"/>
              <p:cNvSpPr/>
              <p:nvPr/>
            </p:nvSpPr>
            <p:spPr>
              <a:xfrm>
                <a:off x="7264104" y="2003597"/>
                <a:ext cx="493268" cy="493268"/>
              </a:xfrm>
              <a:prstGeom prst="ellipse">
                <a:avLst/>
              </a:prstGeom>
              <a:blipFill dpi="0" rotWithShape="1">
                <a:blip r:embed="rId4" cstate="print"/>
                <a:srcRect/>
                <a:stretch>
                  <a:fillRect/>
                </a:stretch>
              </a:blipFill>
              <a:ln w="0">
                <a:solidFill>
                  <a:schemeClr val="tx1">
                    <a:alpha val="44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1600" b="1" dirty="0">
                  <a:solidFill>
                    <a:srgbClr val="002060"/>
                  </a:solidFill>
                  <a:latin typeface="Aldo" pitchFamily="2" charset="0"/>
                </a:endParaRPr>
              </a:p>
            </p:txBody>
          </p:sp>
          <p:sp>
            <p:nvSpPr>
              <p:cNvPr id="61" name="Ellipse 60"/>
              <p:cNvSpPr/>
              <p:nvPr/>
            </p:nvSpPr>
            <p:spPr>
              <a:xfrm>
                <a:off x="2886447" y="2186066"/>
                <a:ext cx="1423451" cy="1423451"/>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1200" b="1" dirty="0"/>
              </a:p>
            </p:txBody>
          </p:sp>
          <p:graphicFrame>
            <p:nvGraphicFramePr>
              <p:cNvPr id="62" name="Diagramme 29"/>
              <p:cNvGraphicFramePr/>
              <p:nvPr/>
            </p:nvGraphicFramePr>
            <p:xfrm>
              <a:off x="2845141" y="2490950"/>
              <a:ext cx="1537409" cy="10249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3" name="ZoneTexte 50"/>
              <p:cNvSpPr txBox="1"/>
              <p:nvPr/>
            </p:nvSpPr>
            <p:spPr>
              <a:xfrm>
                <a:off x="3377071" y="1615192"/>
                <a:ext cx="2912021" cy="364122"/>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600" b="1" dirty="0" smtClean="0">
                    <a:solidFill>
                      <a:schemeClr val="tx2">
                        <a:lumMod val="40000"/>
                        <a:lumOff val="60000"/>
                      </a:schemeClr>
                    </a:solidFill>
                  </a:rPr>
                  <a:t>Gestion de Projet</a:t>
                </a:r>
                <a:endParaRPr lang="fr-FR" sz="1600" b="1" dirty="0">
                  <a:solidFill>
                    <a:schemeClr val="tx2">
                      <a:lumMod val="40000"/>
                      <a:lumOff val="60000"/>
                    </a:schemeClr>
                  </a:solidFill>
                </a:endParaRPr>
              </a:p>
            </p:txBody>
          </p:sp>
          <p:sp>
            <p:nvSpPr>
              <p:cNvPr id="64" name="Flèche droite 63"/>
              <p:cNvSpPr/>
              <p:nvPr/>
            </p:nvSpPr>
            <p:spPr>
              <a:xfrm rot="16200000">
                <a:off x="3270240" y="3666205"/>
                <a:ext cx="654799" cy="581739"/>
              </a:xfrm>
              <a:prstGeom prst="rightArrow">
                <a:avLst/>
              </a:prstGeom>
              <a:solidFill>
                <a:srgbClr val="335A8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dirty="0"/>
              </a:p>
            </p:txBody>
          </p:sp>
          <p:sp>
            <p:nvSpPr>
              <p:cNvPr id="65" name="Ellipse 64"/>
              <p:cNvSpPr/>
              <p:nvPr/>
            </p:nvSpPr>
            <p:spPr>
              <a:xfrm>
                <a:off x="5618849" y="2001514"/>
                <a:ext cx="493268" cy="493268"/>
              </a:xfrm>
              <a:prstGeom prst="ellipse">
                <a:avLst/>
              </a:prstGeom>
              <a:blipFill dpi="0" rotWithShape="1">
                <a:blip r:embed="rId10" cstate="print"/>
                <a:srcRect/>
                <a:stretch>
                  <a:fillRect/>
                </a:stretch>
              </a:blipFill>
              <a:ln w="0">
                <a:solidFill>
                  <a:schemeClr val="tx1">
                    <a:alpha val="44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1600" b="1" dirty="0">
                  <a:solidFill>
                    <a:srgbClr val="002060"/>
                  </a:solidFill>
                  <a:latin typeface="Aldo" pitchFamily="2" charset="0"/>
                </a:endParaRPr>
              </a:p>
            </p:txBody>
          </p:sp>
          <p:sp>
            <p:nvSpPr>
              <p:cNvPr id="66" name="Ellipse 65"/>
              <p:cNvSpPr/>
              <p:nvPr/>
            </p:nvSpPr>
            <p:spPr>
              <a:xfrm>
                <a:off x="2921423" y="1843272"/>
                <a:ext cx="493268" cy="493268"/>
              </a:xfrm>
              <a:prstGeom prst="ellipse">
                <a:avLst/>
              </a:prstGeom>
              <a:blipFill dpi="0" rotWithShape="1">
                <a:blip r:embed="rId11" cstate="print"/>
                <a:srcRect/>
                <a:stretch>
                  <a:fillRect/>
                </a:stretch>
              </a:blipFill>
              <a:ln w="0">
                <a:solidFill>
                  <a:schemeClr val="tx1">
                    <a:alpha val="44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sz="1600" b="1" dirty="0">
                  <a:solidFill>
                    <a:srgbClr val="002060"/>
                  </a:solidFill>
                  <a:latin typeface="Aldo" pitchFamily="2" charset="0"/>
                </a:endParaRPr>
              </a:p>
            </p:txBody>
          </p:sp>
          <p:sp>
            <p:nvSpPr>
              <p:cNvPr id="68" name="Virage 67"/>
              <p:cNvSpPr/>
              <p:nvPr/>
            </p:nvSpPr>
            <p:spPr>
              <a:xfrm rot="5400000">
                <a:off x="5112870" y="-897825"/>
                <a:ext cx="1231432" cy="5087264"/>
              </a:xfrm>
              <a:prstGeom prst="ben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b="1" dirty="0">
                  <a:solidFill>
                    <a:schemeClr val="tx1"/>
                  </a:solidFill>
                </a:endParaRPr>
              </a:p>
            </p:txBody>
          </p:sp>
          <p:sp>
            <p:nvSpPr>
              <p:cNvPr id="69" name="Virage 68"/>
              <p:cNvSpPr/>
              <p:nvPr/>
            </p:nvSpPr>
            <p:spPr>
              <a:xfrm rot="16200000">
                <a:off x="4530916" y="2879710"/>
                <a:ext cx="326210" cy="1387248"/>
              </a:xfrm>
              <a:prstGeom prst="bentArrow">
                <a:avLst/>
              </a:prstGeom>
              <a:solidFill>
                <a:srgbClr val="335A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b="1" dirty="0">
                  <a:solidFill>
                    <a:schemeClr val="tx1"/>
                  </a:solidFill>
                </a:endParaRPr>
              </a:p>
            </p:txBody>
          </p:sp>
          <p:sp>
            <p:nvSpPr>
              <p:cNvPr id="70" name="Virage 69"/>
              <p:cNvSpPr/>
              <p:nvPr/>
            </p:nvSpPr>
            <p:spPr>
              <a:xfrm rot="5400000" flipH="1">
                <a:off x="5015035" y="2907149"/>
                <a:ext cx="326210" cy="1343833"/>
              </a:xfrm>
              <a:prstGeom prst="bentArrow">
                <a:avLst/>
              </a:prstGeom>
              <a:solidFill>
                <a:srgbClr val="335A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b="1" dirty="0">
                  <a:solidFill>
                    <a:schemeClr val="tx1"/>
                  </a:solidFill>
                </a:endParaRPr>
              </a:p>
            </p:txBody>
          </p:sp>
          <p:sp>
            <p:nvSpPr>
              <p:cNvPr id="71" name="ZoneTexte 50"/>
              <p:cNvSpPr txBox="1"/>
              <p:nvPr/>
            </p:nvSpPr>
            <p:spPr>
              <a:xfrm>
                <a:off x="3843216" y="1013339"/>
                <a:ext cx="3348880" cy="364122"/>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600" b="1" dirty="0" smtClean="0">
                    <a:solidFill>
                      <a:schemeClr val="accent5">
                        <a:lumMod val="75000"/>
                      </a:schemeClr>
                    </a:solidFill>
                  </a:rPr>
                  <a:t>Intentions Institutionnelles</a:t>
                </a:r>
                <a:endParaRPr lang="fr-FR" sz="1600" b="1" dirty="0">
                  <a:solidFill>
                    <a:schemeClr val="accent5">
                      <a:lumMod val="75000"/>
                    </a:schemeClr>
                  </a:solidFill>
                </a:endParaRPr>
              </a:p>
            </p:txBody>
          </p:sp>
          <p:sp>
            <p:nvSpPr>
              <p:cNvPr id="72" name="Arrondir un rectangle avec un coin diagonal 71"/>
              <p:cNvSpPr/>
              <p:nvPr/>
            </p:nvSpPr>
            <p:spPr>
              <a:xfrm>
                <a:off x="-815894" y="1922393"/>
                <a:ext cx="1152128" cy="458638"/>
              </a:xfrm>
              <a:prstGeom prst="round2DiagRect">
                <a:avLst/>
              </a:prstGeom>
              <a:solidFill>
                <a:srgbClr val="AFCAE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FR" sz="1200" b="1" dirty="0" smtClean="0">
                    <a:solidFill>
                      <a:schemeClr val="bg1"/>
                    </a:solidFill>
                  </a:rPr>
                  <a:t>Epreuve E2</a:t>
                </a:r>
                <a:endParaRPr lang="fr-FR" sz="1200" b="1" dirty="0">
                  <a:solidFill>
                    <a:schemeClr val="bg1"/>
                  </a:solidFill>
                </a:endParaRPr>
              </a:p>
            </p:txBody>
          </p:sp>
          <p:sp>
            <p:nvSpPr>
              <p:cNvPr id="73" name="ZoneTexte 50"/>
              <p:cNvSpPr txBox="1"/>
              <p:nvPr/>
            </p:nvSpPr>
            <p:spPr>
              <a:xfrm>
                <a:off x="3844903" y="3660375"/>
                <a:ext cx="1928084" cy="304360"/>
              </a:xfrm>
              <a:prstGeom prst="rect">
                <a:avLst/>
              </a:prstGeom>
              <a:noFill/>
            </p:spPr>
            <p:txBody>
              <a:bodyPr wrap="square" rtlCol="0">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200" b="1" dirty="0" err="1" smtClean="0">
                    <a:solidFill>
                      <a:srgbClr val="FF0000"/>
                    </a:solidFill>
                  </a:rPr>
                  <a:t>Remédiations</a:t>
                </a:r>
                <a:endParaRPr lang="fr-FR" sz="1200" b="1" dirty="0">
                  <a:solidFill>
                    <a:srgbClr val="FF0000"/>
                  </a:solidFill>
                </a:endParaRPr>
              </a:p>
            </p:txBody>
          </p:sp>
          <p:sp>
            <p:nvSpPr>
              <p:cNvPr id="75" name="Flèche droite 74"/>
              <p:cNvSpPr/>
              <p:nvPr/>
            </p:nvSpPr>
            <p:spPr>
              <a:xfrm rot="5400000">
                <a:off x="615458" y="1839210"/>
                <a:ext cx="495793" cy="662159"/>
              </a:xfrm>
              <a:prstGeom prst="rightArrow">
                <a:avLst/>
              </a:prstGeom>
              <a:solidFill>
                <a:srgbClr val="335A8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b="1">
                  <a:solidFill>
                    <a:schemeClr val="tx1"/>
                  </a:solidFill>
                </a:endParaRPr>
              </a:p>
            </p:txBody>
          </p:sp>
          <p:sp>
            <p:nvSpPr>
              <p:cNvPr id="50" name="Arrondir un rectangle avec un coin du même côté 49"/>
              <p:cNvSpPr/>
              <p:nvPr/>
            </p:nvSpPr>
            <p:spPr>
              <a:xfrm>
                <a:off x="1520110" y="923548"/>
                <a:ext cx="1743379" cy="458638"/>
              </a:xfrm>
              <a:prstGeom prst="round2Same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FR" sz="1200" b="1" dirty="0" smtClean="0"/>
                  <a:t>Savoirs</a:t>
                </a:r>
              </a:p>
              <a:p>
                <a:pPr algn="ctr"/>
                <a:r>
                  <a:rPr lang="fr-FR" sz="1200" b="1" dirty="0" smtClean="0"/>
                  <a:t>S1 S2 S3 S4 S5 S7</a:t>
                </a:r>
                <a:endParaRPr lang="fr-FR" sz="1200" b="1" dirty="0"/>
              </a:p>
            </p:txBody>
          </p:sp>
          <p:sp>
            <p:nvSpPr>
              <p:cNvPr id="67" name="Flèche droite 66"/>
              <p:cNvSpPr/>
              <p:nvPr/>
            </p:nvSpPr>
            <p:spPr>
              <a:xfrm>
                <a:off x="1842453" y="2634480"/>
                <a:ext cx="741162" cy="662159"/>
              </a:xfrm>
              <a:prstGeom prst="rightArrow">
                <a:avLst/>
              </a:prstGeom>
              <a:solidFill>
                <a:srgbClr val="335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dirty="0"/>
              </a:p>
            </p:txBody>
          </p:sp>
        </p:grpSp>
        <p:sp>
          <p:nvSpPr>
            <p:cNvPr id="21" name="Rectangle 20"/>
            <p:cNvSpPr/>
            <p:nvPr/>
          </p:nvSpPr>
          <p:spPr>
            <a:xfrm>
              <a:off x="-51696" y="5541435"/>
              <a:ext cx="1357323" cy="584775"/>
            </a:xfrm>
            <a:prstGeom prst="rect">
              <a:avLst/>
            </a:prstGeom>
          </p:spPr>
          <p:txBody>
            <a:bodyPr wrap="squar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600" b="1" dirty="0" smtClean="0">
                  <a:solidFill>
                    <a:schemeClr val="bg1"/>
                  </a:solidFill>
                </a:rPr>
                <a:t>Machines outillages</a:t>
              </a:r>
              <a:endParaRPr lang="fr-FR" sz="1600" b="1" dirty="0">
                <a:solidFill>
                  <a:schemeClr val="bg1"/>
                </a:solidFill>
              </a:endParaRPr>
            </a:p>
          </p:txBody>
        </p:sp>
        <p:pic>
          <p:nvPicPr>
            <p:cNvPr id="22" name="Picture 8" descr="http://t1.gstatic.com/images?q=tbn:ANd9GcSew7hmlI3bPOUTPUMoPbpp_dVFTUcFLgDE8o6KAE_HOv2uU88-qQ"/>
            <p:cNvPicPr>
              <a:picLocks noChangeAspect="1" noChangeArrowheads="1"/>
            </p:cNvPicPr>
            <p:nvPr/>
          </p:nvPicPr>
          <p:blipFill>
            <a:blip r:embed="rId12" cstate="print"/>
            <a:srcRect/>
            <a:stretch>
              <a:fillRect/>
            </a:stretch>
          </p:blipFill>
          <p:spPr bwMode="auto">
            <a:xfrm>
              <a:off x="1116640" y="5285889"/>
              <a:ext cx="1290660" cy="840322"/>
            </a:xfrm>
            <a:prstGeom prst="rect">
              <a:avLst/>
            </a:prstGeom>
            <a:noFill/>
          </p:spPr>
        </p:pic>
        <p:sp>
          <p:nvSpPr>
            <p:cNvPr id="23" name="Rectangle 22"/>
            <p:cNvSpPr/>
            <p:nvPr/>
          </p:nvSpPr>
          <p:spPr>
            <a:xfrm>
              <a:off x="955266" y="6053680"/>
              <a:ext cx="1525844" cy="279009"/>
            </a:xfrm>
            <a:prstGeom prst="rect">
              <a:avLst/>
            </a:prstGeom>
          </p:spPr>
          <p:txBody>
            <a:bodyPr wrap="non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200" b="1" dirty="0" smtClean="0">
                  <a:solidFill>
                    <a:schemeClr val="bg1"/>
                  </a:solidFill>
                </a:rPr>
                <a:t>Base de données</a:t>
              </a:r>
              <a:endParaRPr lang="fr-FR" sz="1200" b="1" dirty="0">
                <a:solidFill>
                  <a:schemeClr val="bg1"/>
                </a:solidFill>
              </a:endParaRPr>
            </a:p>
          </p:txBody>
        </p:sp>
        <p:sp>
          <p:nvSpPr>
            <p:cNvPr id="25" name="Rectangle 24"/>
            <p:cNvSpPr/>
            <p:nvPr/>
          </p:nvSpPr>
          <p:spPr>
            <a:xfrm>
              <a:off x="2889244" y="5381018"/>
              <a:ext cx="2213730" cy="310010"/>
            </a:xfrm>
            <a:prstGeom prst="rect">
              <a:avLst/>
            </a:prstGeom>
          </p:spPr>
          <p:txBody>
            <a:bodyPr wrap="squar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400" b="1" dirty="0" smtClean="0">
                  <a:solidFill>
                    <a:schemeClr val="bg1"/>
                  </a:solidFill>
                </a:rPr>
                <a:t>Des matériels</a:t>
              </a:r>
              <a:endParaRPr lang="fr-FR" sz="1400" b="1" dirty="0">
                <a:solidFill>
                  <a:schemeClr val="bg1"/>
                </a:solidFill>
              </a:endParaRPr>
            </a:p>
          </p:txBody>
        </p:sp>
        <p:pic>
          <p:nvPicPr>
            <p:cNvPr id="43" name="Picture 3" descr="C:\Users\user\Documents\My Dropbox\07- Lycée\STI2D\cible.png"/>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569919" y="3036952"/>
              <a:ext cx="974533" cy="1070166"/>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6" name="Groupe 5"/>
          <p:cNvGrpSpPr/>
          <p:nvPr/>
        </p:nvGrpSpPr>
        <p:grpSpPr>
          <a:xfrm>
            <a:off x="157159" y="1484784"/>
            <a:ext cx="8735321" cy="4700265"/>
            <a:chOff x="157159" y="1484784"/>
            <a:chExt cx="8735321" cy="4700265"/>
          </a:xfrm>
        </p:grpSpPr>
        <p:cxnSp>
          <p:nvCxnSpPr>
            <p:cNvPr id="89" name="Connecteur droit 88"/>
            <p:cNvCxnSpPr/>
            <p:nvPr/>
          </p:nvCxnSpPr>
          <p:spPr>
            <a:xfrm>
              <a:off x="8228506" y="3861048"/>
              <a:ext cx="0" cy="936104"/>
            </a:xfrm>
            <a:prstGeom prst="line">
              <a:avLst/>
            </a:prstGeom>
          </p:spPr>
          <p:style>
            <a:lnRef idx="2">
              <a:schemeClr val="accent1"/>
            </a:lnRef>
            <a:fillRef idx="0">
              <a:schemeClr val="accent1"/>
            </a:fillRef>
            <a:effectRef idx="1">
              <a:schemeClr val="accent1"/>
            </a:effectRef>
            <a:fontRef idx="minor">
              <a:schemeClr val="tx1"/>
            </a:fontRef>
          </p:style>
        </p:cxnSp>
        <p:sp>
          <p:nvSpPr>
            <p:cNvPr id="81" name="Ellipse 80"/>
            <p:cNvSpPr/>
            <p:nvPr/>
          </p:nvSpPr>
          <p:spPr>
            <a:xfrm>
              <a:off x="6157844" y="3457136"/>
              <a:ext cx="864096" cy="648072"/>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lvl="0" algn="ctr" defTabSz="266700">
                <a:lnSpc>
                  <a:spcPct val="90000"/>
                </a:lnSpc>
                <a:spcAft>
                  <a:spcPct val="35000"/>
                </a:spcAft>
              </a:pPr>
              <a:r>
                <a:rPr lang="fr-FR" sz="1050" b="1" dirty="0" smtClean="0">
                  <a:solidFill>
                    <a:schemeClr val="bg1"/>
                  </a:solidFill>
                </a:rPr>
                <a:t>Revues</a:t>
              </a:r>
            </a:p>
            <a:p>
              <a:pPr lvl="0" algn="ctr" defTabSz="266700">
                <a:lnSpc>
                  <a:spcPct val="90000"/>
                </a:lnSpc>
                <a:spcAft>
                  <a:spcPct val="35000"/>
                </a:spcAft>
              </a:pPr>
              <a:r>
                <a:rPr lang="fr-FR" sz="1050" b="1" dirty="0" smtClean="0">
                  <a:solidFill>
                    <a:schemeClr val="bg1"/>
                  </a:solidFill>
                </a:rPr>
                <a:t> de projet</a:t>
              </a:r>
              <a:endParaRPr lang="fr-FR" b="1" dirty="0">
                <a:solidFill>
                  <a:schemeClr val="bg1"/>
                </a:solidFill>
              </a:endParaRPr>
            </a:p>
          </p:txBody>
        </p:sp>
        <p:grpSp>
          <p:nvGrpSpPr>
            <p:cNvPr id="82" name="Groupe 81"/>
            <p:cNvGrpSpPr/>
            <p:nvPr/>
          </p:nvGrpSpPr>
          <p:grpSpPr>
            <a:xfrm>
              <a:off x="3059832" y="4365104"/>
              <a:ext cx="2552082" cy="900000"/>
              <a:chOff x="3779912" y="4869160"/>
              <a:chExt cx="2552082" cy="900000"/>
            </a:xfrm>
          </p:grpSpPr>
          <p:pic>
            <p:nvPicPr>
              <p:cNvPr id="1026" name="Picture 2"/>
              <p:cNvPicPr>
                <a:picLocks noChangeAspect="1" noChangeArrowheads="1"/>
              </p:cNvPicPr>
              <p:nvPr/>
            </p:nvPicPr>
            <p:blipFill>
              <a:blip r:embed="rId14"/>
              <a:srcRect/>
              <a:stretch>
                <a:fillRect/>
              </a:stretch>
            </p:blipFill>
            <p:spPr bwMode="auto">
              <a:xfrm>
                <a:off x="3779912" y="4869160"/>
                <a:ext cx="511414" cy="900000"/>
              </a:xfrm>
              <a:prstGeom prst="rect">
                <a:avLst/>
              </a:prstGeom>
              <a:noFill/>
              <a:ln w="9525">
                <a:noFill/>
                <a:miter lim="800000"/>
                <a:headEnd/>
                <a:tailEnd/>
              </a:ln>
            </p:spPr>
          </p:pic>
          <p:pic>
            <p:nvPicPr>
              <p:cNvPr id="1027" name="Picture 3"/>
              <p:cNvPicPr>
                <a:picLocks noChangeAspect="1" noChangeArrowheads="1"/>
              </p:cNvPicPr>
              <p:nvPr/>
            </p:nvPicPr>
            <p:blipFill>
              <a:blip r:embed="rId15"/>
              <a:srcRect/>
              <a:stretch>
                <a:fillRect/>
              </a:stretch>
            </p:blipFill>
            <p:spPr bwMode="auto">
              <a:xfrm>
                <a:off x="4427984" y="4941168"/>
                <a:ext cx="1080000" cy="760810"/>
              </a:xfrm>
              <a:prstGeom prst="rect">
                <a:avLst/>
              </a:prstGeom>
              <a:noFill/>
              <a:ln w="9525">
                <a:noFill/>
                <a:miter lim="800000"/>
                <a:headEnd/>
                <a:tailEnd/>
              </a:ln>
            </p:spPr>
          </p:pic>
          <p:pic>
            <p:nvPicPr>
              <p:cNvPr id="1029" name="Picture 5" descr="Afficher l'image d'origine"/>
              <p:cNvPicPr>
                <a:picLocks noChangeAspect="1" noChangeArrowheads="1"/>
              </p:cNvPicPr>
              <p:nvPr/>
            </p:nvPicPr>
            <p:blipFill>
              <a:blip r:embed="rId16"/>
              <a:srcRect/>
              <a:stretch>
                <a:fillRect/>
              </a:stretch>
            </p:blipFill>
            <p:spPr bwMode="auto">
              <a:xfrm>
                <a:off x="5580112" y="4941168"/>
                <a:ext cx="751882" cy="720000"/>
              </a:xfrm>
              <a:prstGeom prst="rect">
                <a:avLst/>
              </a:prstGeom>
              <a:noFill/>
            </p:spPr>
          </p:pic>
        </p:grpSp>
        <p:pic>
          <p:nvPicPr>
            <p:cNvPr id="1030" name="Picture 6"/>
            <p:cNvPicPr>
              <a:picLocks noChangeAspect="1" noChangeArrowheads="1"/>
            </p:cNvPicPr>
            <p:nvPr/>
          </p:nvPicPr>
          <p:blipFill>
            <a:blip r:embed="rId17"/>
            <a:srcRect/>
            <a:stretch>
              <a:fillRect/>
            </a:stretch>
          </p:blipFill>
          <p:spPr bwMode="auto">
            <a:xfrm>
              <a:off x="3059832" y="5373216"/>
              <a:ext cx="720000" cy="587688"/>
            </a:xfrm>
            <a:prstGeom prst="rect">
              <a:avLst/>
            </a:prstGeom>
            <a:noFill/>
            <a:ln w="9525">
              <a:noFill/>
              <a:miter lim="800000"/>
              <a:headEnd/>
              <a:tailEnd/>
            </a:ln>
          </p:spPr>
        </p:pic>
        <p:pic>
          <p:nvPicPr>
            <p:cNvPr id="1031" name="Picture 7"/>
            <p:cNvPicPr>
              <a:picLocks noChangeAspect="1" noChangeArrowheads="1"/>
            </p:cNvPicPr>
            <p:nvPr/>
          </p:nvPicPr>
          <p:blipFill>
            <a:blip r:embed="rId18"/>
            <a:srcRect/>
            <a:stretch>
              <a:fillRect/>
            </a:stretch>
          </p:blipFill>
          <p:spPr bwMode="auto">
            <a:xfrm>
              <a:off x="4932040" y="5373216"/>
              <a:ext cx="720000" cy="561405"/>
            </a:xfrm>
            <a:prstGeom prst="rect">
              <a:avLst/>
            </a:prstGeom>
            <a:noFill/>
            <a:ln w="9525">
              <a:noFill/>
              <a:miter lim="800000"/>
              <a:headEnd/>
              <a:tailEnd/>
            </a:ln>
          </p:spPr>
        </p:pic>
        <p:sp>
          <p:nvSpPr>
            <p:cNvPr id="84" name="Rectangle 83"/>
            <p:cNvSpPr/>
            <p:nvPr/>
          </p:nvSpPr>
          <p:spPr>
            <a:xfrm>
              <a:off x="3059832" y="5877272"/>
              <a:ext cx="2664296" cy="307777"/>
            </a:xfrm>
            <a:prstGeom prst="rect">
              <a:avLst/>
            </a:prstGeom>
          </p:spPr>
          <p:txBody>
            <a:bodyPr wrap="square">
              <a:sp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400" b="1" dirty="0" smtClean="0">
                  <a:solidFill>
                    <a:schemeClr val="bg1"/>
                  </a:solidFill>
                </a:rPr>
                <a:t>Des matériaux transformés</a:t>
              </a:r>
              <a:endParaRPr lang="fr-FR" sz="1400" b="1" dirty="0">
                <a:solidFill>
                  <a:schemeClr val="bg1"/>
                </a:solidFill>
              </a:endParaRPr>
            </a:p>
          </p:txBody>
        </p:sp>
        <p:cxnSp>
          <p:nvCxnSpPr>
            <p:cNvPr id="79" name="Connecteur droit 78"/>
            <p:cNvCxnSpPr>
              <a:endCxn id="78" idx="6"/>
            </p:cNvCxnSpPr>
            <p:nvPr/>
          </p:nvCxnSpPr>
          <p:spPr>
            <a:xfrm>
              <a:off x="347618" y="4261818"/>
              <a:ext cx="0" cy="336892"/>
            </a:xfrm>
            <a:prstGeom prst="line">
              <a:avLst/>
            </a:prstGeom>
          </p:spPr>
          <p:style>
            <a:lnRef idx="2">
              <a:schemeClr val="accent1"/>
            </a:lnRef>
            <a:fillRef idx="0">
              <a:schemeClr val="accent1"/>
            </a:fillRef>
            <a:effectRef idx="1">
              <a:schemeClr val="accent1"/>
            </a:effectRef>
            <a:fontRef idx="minor">
              <a:schemeClr val="tx1"/>
            </a:fontRef>
          </p:style>
        </p:cxnSp>
        <p:grpSp>
          <p:nvGrpSpPr>
            <p:cNvPr id="90" name="Groupe 89"/>
            <p:cNvGrpSpPr/>
            <p:nvPr/>
          </p:nvGrpSpPr>
          <p:grpSpPr>
            <a:xfrm>
              <a:off x="5676175" y="4329200"/>
              <a:ext cx="1200081" cy="1764096"/>
              <a:chOff x="5724128" y="4221088"/>
              <a:chExt cx="1200081" cy="1764096"/>
            </a:xfrm>
          </p:grpSpPr>
          <p:pic>
            <p:nvPicPr>
              <p:cNvPr id="3" name="Picture 3" descr="F:\MI-189-001-1-Support coffre PO\10-03-19-Photos soudure\DSCN0187.JPG"/>
              <p:cNvPicPr>
                <a:picLocks noChangeAspect="1" noChangeArrowheads="1"/>
              </p:cNvPicPr>
              <p:nvPr/>
            </p:nvPicPr>
            <p:blipFill>
              <a:blip r:embed="rId19"/>
              <a:srcRect/>
              <a:stretch>
                <a:fillRect/>
              </a:stretch>
            </p:blipFill>
            <p:spPr bwMode="auto">
              <a:xfrm>
                <a:off x="5724128" y="4221088"/>
                <a:ext cx="1200081" cy="9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F:\MI-189-001-1-Support coffre PO\10-03-19-Photos soudure\DSCN0192.JPG"/>
              <p:cNvPicPr>
                <a:picLocks noChangeAspect="1" noChangeArrowheads="1"/>
              </p:cNvPicPr>
              <p:nvPr/>
            </p:nvPicPr>
            <p:blipFill>
              <a:blip r:embed="rId20"/>
              <a:srcRect/>
              <a:stretch>
                <a:fillRect/>
              </a:stretch>
            </p:blipFill>
            <p:spPr bwMode="auto">
              <a:xfrm>
                <a:off x="5724128" y="5085184"/>
                <a:ext cx="1200081" cy="9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78" name="Ellipse 77"/>
            <p:cNvSpPr/>
            <p:nvPr/>
          </p:nvSpPr>
          <p:spPr>
            <a:xfrm rot="16200000">
              <a:off x="-102432" y="4886742"/>
              <a:ext cx="900100" cy="32403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t>Début</a:t>
              </a:r>
              <a:endParaRPr lang="fr-FR" sz="1200" dirty="0"/>
            </a:p>
          </p:txBody>
        </p:sp>
        <p:sp>
          <p:nvSpPr>
            <p:cNvPr id="88" name="Ellipse 87"/>
            <p:cNvSpPr/>
            <p:nvPr/>
          </p:nvSpPr>
          <p:spPr>
            <a:xfrm rot="16200000">
              <a:off x="7884368" y="4365104"/>
              <a:ext cx="684076" cy="32403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t>Fin</a:t>
              </a:r>
              <a:endParaRPr lang="fr-FR" sz="1200" dirty="0"/>
            </a:p>
          </p:txBody>
        </p:sp>
        <p:pic>
          <p:nvPicPr>
            <p:cNvPr id="2" name="Picture 2" descr="F:\MI-189-001-1-Support coffre PO\10-03-31-Photo visite BT du30-03-2010\DSCN0202.JPG"/>
            <p:cNvPicPr>
              <a:picLocks noChangeAspect="1" noChangeArrowheads="1"/>
            </p:cNvPicPr>
            <p:nvPr/>
          </p:nvPicPr>
          <p:blipFill>
            <a:blip r:embed="rId21"/>
            <a:srcRect/>
            <a:stretch>
              <a:fillRect/>
            </a:stretch>
          </p:blipFill>
          <p:spPr bwMode="auto">
            <a:xfrm>
              <a:off x="6948264" y="4797152"/>
              <a:ext cx="1944216" cy="13499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2" name="Arrondir un rectangle avec un coin du même côté 91"/>
            <p:cNvSpPr/>
            <p:nvPr/>
          </p:nvSpPr>
          <p:spPr>
            <a:xfrm>
              <a:off x="157159" y="1484784"/>
              <a:ext cx="958458" cy="561423"/>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fr-FR" sz="1200" b="1" dirty="0" smtClean="0"/>
                <a:t>Activité</a:t>
              </a:r>
            </a:p>
            <a:p>
              <a:pPr algn="ctr"/>
              <a:r>
                <a:rPr lang="fr-FR" sz="1200" b="1" dirty="0" smtClean="0"/>
                <a:t>A2</a:t>
              </a:r>
            </a:p>
            <a:p>
              <a:pPr algn="ctr"/>
              <a:r>
                <a:rPr lang="fr-FR" sz="1200" b="1" dirty="0" smtClean="0"/>
                <a:t>Tâches</a:t>
              </a:r>
            </a:p>
            <a:p>
              <a:pPr algn="ctr"/>
              <a:r>
                <a:rPr lang="fr-FR" sz="800" b="1" dirty="0" smtClean="0"/>
                <a:t>A2T1 à A2 T6</a:t>
              </a: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Page de couvertur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age de partie ">
  <a:themeElements>
    <a:clrScheme name="1_Modèle par défaut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fontScheme name="1_Modèle par défaut">
      <a:majorFont>
        <a:latin typeface="Arial"/>
        <a:ea typeface="Arial"/>
        <a:cs typeface="Arial"/>
      </a:majorFont>
      <a:minorFont>
        <a:latin typeface="Arial"/>
        <a:ea typeface="Arial"/>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odèle par défaut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ages de contenu">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sque MENJVA_masque bleu ciel">
      <a:majorFont>
        <a:latin typeface="Arial"/>
        <a:ea typeface="Arial"/>
        <a:cs typeface="Arial"/>
      </a:majorFont>
      <a:minorFont>
        <a:latin typeface="Arial"/>
        <a:ea typeface="Arial"/>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sque MENJVA_masque bleu ciel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ages de contenu">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sque MENJVA_masque bleu ciel">
      <a:majorFont>
        <a:latin typeface="Arial"/>
        <a:ea typeface="Arial"/>
        <a:cs typeface="Arial"/>
      </a:majorFont>
      <a:minorFont>
        <a:latin typeface="Arial"/>
        <a:ea typeface="Arial"/>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sque MENJVA_masque bleu ciel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Pages de contenu">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asque MENJVA_masque bleu ciel">
      <a:majorFont>
        <a:latin typeface="Arial"/>
        <a:ea typeface="Arial"/>
        <a:cs typeface="Arial"/>
      </a:majorFont>
      <a:minorFont>
        <a:latin typeface="Arial"/>
        <a:ea typeface="Arial"/>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sque MENJVA_masque bleu ciel 1">
        <a:dk1>
          <a:srgbClr val="000000"/>
        </a:dk1>
        <a:lt1>
          <a:srgbClr val="FFFFFF"/>
        </a:lt1>
        <a:dk2>
          <a:srgbClr val="3C3C3C"/>
        </a:dk2>
        <a:lt2>
          <a:srgbClr val="646464"/>
        </a:lt2>
        <a:accent1>
          <a:srgbClr val="0062A8"/>
        </a:accent1>
        <a:accent2>
          <a:srgbClr val="3671B2"/>
        </a:accent2>
        <a:accent3>
          <a:srgbClr val="FFFFFF"/>
        </a:accent3>
        <a:accent4>
          <a:srgbClr val="000000"/>
        </a:accent4>
        <a:accent5>
          <a:srgbClr val="AAB7D1"/>
        </a:accent5>
        <a:accent6>
          <a:srgbClr val="3066A1"/>
        </a:accent6>
        <a:hlink>
          <a:srgbClr val="C9E8F7"/>
        </a:hlink>
        <a:folHlink>
          <a:srgbClr val="DEEEF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masque MENJVA_masque bleu ciel</Template>
  <TotalTime>21870</TotalTime>
  <Words>1396</Words>
  <Application>Microsoft Office PowerPoint</Application>
  <PresentationFormat>Affichage à l'écran (4:3)</PresentationFormat>
  <Paragraphs>337</Paragraphs>
  <Slides>30</Slides>
  <Notes>28</Notes>
  <HiddenSlides>0</HiddenSlides>
  <MMClips>0</MMClips>
  <ScaleCrop>false</ScaleCrop>
  <HeadingPairs>
    <vt:vector size="4" baseType="variant">
      <vt:variant>
        <vt:lpstr>Thème</vt:lpstr>
      </vt:variant>
      <vt:variant>
        <vt:i4>5</vt:i4>
      </vt:variant>
      <vt:variant>
        <vt:lpstr>Titres des diapositives</vt:lpstr>
      </vt:variant>
      <vt:variant>
        <vt:i4>30</vt:i4>
      </vt:variant>
    </vt:vector>
  </HeadingPairs>
  <TitlesOfParts>
    <vt:vector size="35" baseType="lpstr">
      <vt:lpstr>Page de couverture</vt:lpstr>
      <vt:lpstr>Page de partie </vt:lpstr>
      <vt:lpstr>Pages de contenu</vt:lpstr>
      <vt:lpstr>1_Pages de contenu</vt:lpstr>
      <vt:lpstr>2_Pages de contenu</vt:lpstr>
      <vt:lpstr>JOURNEES D’ÉTUDES NATIONALES   </vt:lpstr>
      <vt:lpstr> Focus sur le projet dans le cadre de l’épreuve E2 (MC TS)</vt:lpstr>
      <vt:lpstr>Pédagogie de projet</vt:lpstr>
      <vt:lpstr>Choix du projet</vt:lpstr>
      <vt:lpstr>Choix du projet</vt:lpstr>
      <vt:lpstr>Travail collaboratif</vt:lpstr>
      <vt:lpstr>Validation par l’IEN de spécialité de l’académie</vt:lpstr>
      <vt:lpstr>Exemple d’un projet dans le cadre de la MC TS</vt:lpstr>
      <vt:lpstr>Développement d’un projet</vt:lpstr>
      <vt:lpstr>Développement d’un projet</vt:lpstr>
      <vt:lpstr>Développement d’un projet</vt:lpstr>
      <vt:lpstr>Développement d’un projet</vt:lpstr>
      <vt:lpstr>Développement d’un projet : Organisation</vt:lpstr>
      <vt:lpstr>Développement d’un projet : Organisation</vt:lpstr>
      <vt:lpstr>Développement d’un projet : Fiche de projet</vt:lpstr>
      <vt:lpstr>Développement d’un projet : Fiche de déclinaison</vt:lpstr>
      <vt:lpstr>Développement d’un projet : Fiche de déclinaison</vt:lpstr>
      <vt:lpstr>Développement d’un projet : Organisation possible au sein du lycée</vt:lpstr>
      <vt:lpstr>Développement d’un projet : Bases de données</vt:lpstr>
      <vt:lpstr>Développement d’un projet : Bases de données</vt:lpstr>
      <vt:lpstr>Développement d’un projet : Bases de données</vt:lpstr>
      <vt:lpstr>Développement d’un projet : Base de données</vt:lpstr>
      <vt:lpstr>Développement d’un projet : Exemple de Support</vt:lpstr>
      <vt:lpstr>Développement d’un projet : Exemple de Support</vt:lpstr>
      <vt:lpstr>Développement d’un projet : Exemple de Support</vt:lpstr>
      <vt:lpstr>Développement d’un projet : Exemple de Support</vt:lpstr>
      <vt:lpstr>Développement d’un projet : Exemple de Support</vt:lpstr>
      <vt:lpstr>Développement d’un projet : Pédagogie </vt:lpstr>
      <vt:lpstr>Développement d’un projet : Pédagogie </vt:lpstr>
      <vt:lpstr>JOURNEES D’ÉTUDES NATIONALES   </vt:lpstr>
    </vt:vector>
  </TitlesOfParts>
  <Company>MEN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 sur deux lignes</dc:title>
  <dc:creator>STSI</dc:creator>
  <cp:lastModifiedBy>DGlaiser</cp:lastModifiedBy>
  <cp:revision>546</cp:revision>
  <cp:lastPrinted>2011-10-28T07:48:52Z</cp:lastPrinted>
  <dcterms:created xsi:type="dcterms:W3CDTF">2011-10-28T07:12:19Z</dcterms:created>
  <dcterms:modified xsi:type="dcterms:W3CDTF">2016-10-12T18:18:47Z</dcterms:modified>
</cp:coreProperties>
</file>