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Default Extension="docx" ContentType="application/vnd.openxmlformats-officedocument.wordprocessingml.document"/>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charts/chart3.xml" ContentType="application/vnd.openxmlformats-officedocument.drawingml.chart+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charts/chart1.xml" ContentType="application/vnd.openxmlformats-officedocument.drawingml.char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charts/chart4.xml" ContentType="application/vnd.openxmlformats-officedocument.drawingml.chart+xml"/>
  <Override PartName="/ppt/slideMasters/slideMaster5.xml" ContentType="application/vnd.openxmlformats-officedocument.presentationml.slideMaster+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theme/theme7.xml" ContentType="application/vnd.openxmlformats-officedocument.theme+xml"/>
  <Override PartName="/ppt/charts/chart2.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3" r:id="rId1"/>
    <p:sldMasterId id="2147483650" r:id="rId2"/>
    <p:sldMasterId id="2147483648" r:id="rId3"/>
    <p:sldMasterId id="2147484354" r:id="rId4"/>
    <p:sldMasterId id="2147484364" r:id="rId5"/>
  </p:sldMasterIdLst>
  <p:notesMasterIdLst>
    <p:notesMasterId r:id="rId67"/>
  </p:notesMasterIdLst>
  <p:handoutMasterIdLst>
    <p:handoutMasterId r:id="rId68"/>
  </p:handoutMasterIdLst>
  <p:sldIdLst>
    <p:sldId id="258" r:id="rId6"/>
    <p:sldId id="256" r:id="rId7"/>
    <p:sldId id="416" r:id="rId8"/>
    <p:sldId id="417" r:id="rId9"/>
    <p:sldId id="418" r:id="rId10"/>
    <p:sldId id="419" r:id="rId11"/>
    <p:sldId id="292" r:id="rId12"/>
    <p:sldId id="294" r:id="rId13"/>
    <p:sldId id="293" r:id="rId14"/>
    <p:sldId id="259" r:id="rId15"/>
    <p:sldId id="370" r:id="rId16"/>
    <p:sldId id="369" r:id="rId17"/>
    <p:sldId id="400" r:id="rId18"/>
    <p:sldId id="368" r:id="rId19"/>
    <p:sldId id="265" r:id="rId20"/>
    <p:sldId id="401" r:id="rId21"/>
    <p:sldId id="342" r:id="rId22"/>
    <p:sldId id="321" r:id="rId23"/>
    <p:sldId id="403" r:id="rId24"/>
    <p:sldId id="404" r:id="rId25"/>
    <p:sldId id="269" r:id="rId26"/>
    <p:sldId id="270" r:id="rId27"/>
    <p:sldId id="405" r:id="rId28"/>
    <p:sldId id="399" r:id="rId29"/>
    <p:sldId id="264" r:id="rId30"/>
    <p:sldId id="257" r:id="rId31"/>
    <p:sldId id="266" r:id="rId32"/>
    <p:sldId id="312" r:id="rId33"/>
    <p:sldId id="313" r:id="rId34"/>
    <p:sldId id="263" r:id="rId35"/>
    <p:sldId id="262" r:id="rId36"/>
    <p:sldId id="268" r:id="rId37"/>
    <p:sldId id="296" r:id="rId38"/>
    <p:sldId id="297" r:id="rId39"/>
    <p:sldId id="298" r:id="rId40"/>
    <p:sldId id="299" r:id="rId41"/>
    <p:sldId id="366" r:id="rId42"/>
    <p:sldId id="300" r:id="rId43"/>
    <p:sldId id="367" r:id="rId44"/>
    <p:sldId id="420" r:id="rId45"/>
    <p:sldId id="421" r:id="rId46"/>
    <p:sldId id="423" r:id="rId47"/>
    <p:sldId id="424" r:id="rId48"/>
    <p:sldId id="425" r:id="rId49"/>
    <p:sldId id="426" r:id="rId50"/>
    <p:sldId id="427" r:id="rId51"/>
    <p:sldId id="428" r:id="rId52"/>
    <p:sldId id="429" r:id="rId53"/>
    <p:sldId id="430" r:id="rId54"/>
    <p:sldId id="432" r:id="rId55"/>
    <p:sldId id="433" r:id="rId56"/>
    <p:sldId id="434" r:id="rId57"/>
    <p:sldId id="435" r:id="rId58"/>
    <p:sldId id="436" r:id="rId59"/>
    <p:sldId id="437" r:id="rId60"/>
    <p:sldId id="439" r:id="rId61"/>
    <p:sldId id="440" r:id="rId62"/>
    <p:sldId id="442" r:id="rId63"/>
    <p:sldId id="444" r:id="rId64"/>
    <p:sldId id="446" r:id="rId65"/>
    <p:sldId id="407" r:id="rId66"/>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 xmlns:p15="http://schemas.microsoft.com/office/powerpoint/2012/main">
        <p15:guide id="1" orient="horz" pos="4110">
          <p15:clr>
            <a:srgbClr val="A4A3A4"/>
          </p15:clr>
        </p15:guide>
        <p15:guide id="2" pos="286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448C77"/>
    <a:srgbClr val="E8E8E8"/>
    <a:srgbClr val="C9E9DC"/>
    <a:srgbClr val="FFFEC5"/>
    <a:srgbClr val="E7E200"/>
    <a:srgbClr val="B8B400"/>
    <a:srgbClr val="706D00"/>
    <a:srgbClr val="FAF400"/>
    <a:srgbClr val="7BA8DF"/>
    <a:srgbClr val="FFFF6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Style à thème 2 - Accentuation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51" autoAdjust="0"/>
    <p:restoredTop sz="92260" autoAdjust="0"/>
  </p:normalViewPr>
  <p:slideViewPr>
    <p:cSldViewPr>
      <p:cViewPr varScale="1">
        <p:scale>
          <a:sx n="68" d="100"/>
          <a:sy n="68" d="100"/>
        </p:scale>
        <p:origin x="-1578" y="-102"/>
      </p:cViewPr>
      <p:guideLst>
        <p:guide orient="horz" pos="4110"/>
        <p:guide pos="286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9" d="100"/>
          <a:sy n="89" d="100"/>
        </p:scale>
        <p:origin x="-3846" y="-96"/>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handoutMaster" Target="handoutMasters/handoutMaster1.xml"/><Relationship Id="rId7" Type="http://schemas.openxmlformats.org/officeDocument/2006/relationships/slide" Target="slides/slide2.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ragemichel:Desktop:donn&#233;es%20chaudronerie%202016.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ragemichel:Desktop:donn&#233;es%20chaudronerie%202016.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ragemichel:Desktop:donn&#233;es%20chaudronerie%202016.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ragemichel:Desktop:donn&#233;es%20chaudronerie%20201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fr-FR"/>
  <c:style val="18"/>
  <c:chart>
    <c:plotArea>
      <c:layout>
        <c:manualLayout>
          <c:layoutTarget val="inner"/>
          <c:xMode val="edge"/>
          <c:yMode val="edge"/>
          <c:x val="6.7340902024386876E-2"/>
          <c:y val="4.7808769225350024E-2"/>
          <c:w val="0.53529172514054701"/>
          <c:h val="0.84079679847958533"/>
        </c:manualLayout>
      </c:layout>
      <c:lineChart>
        <c:grouping val="standard"/>
        <c:ser>
          <c:idx val="0"/>
          <c:order val="0"/>
          <c:tx>
            <c:strRef>
              <c:f>Feuil1!$B$3</c:f>
              <c:strCache>
                <c:ptCount val="1"/>
                <c:pt idx="0">
                  <c:v>1CAP CEC/RCI</c:v>
                </c:pt>
              </c:strCache>
            </c:strRef>
          </c:tx>
          <c:cat>
            <c:numRef>
              <c:f>Feuil1!$C$2:$U$2</c:f>
              <c:numCache>
                <c:formatCode>General</c:formatCode>
                <c:ptCount val="19"/>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numCache>
            </c:numRef>
          </c:cat>
          <c:val>
            <c:numRef>
              <c:f>Feuil1!$C$3:$U$3</c:f>
              <c:numCache>
                <c:formatCode>General</c:formatCode>
                <c:ptCount val="19"/>
                <c:pt idx="0">
                  <c:v>510</c:v>
                </c:pt>
                <c:pt idx="1">
                  <c:v>528</c:v>
                </c:pt>
                <c:pt idx="2">
                  <c:v>536</c:v>
                </c:pt>
                <c:pt idx="3">
                  <c:v>572</c:v>
                </c:pt>
                <c:pt idx="4">
                  <c:v>581</c:v>
                </c:pt>
                <c:pt idx="5">
                  <c:v>578</c:v>
                </c:pt>
                <c:pt idx="6">
                  <c:v>616</c:v>
                </c:pt>
                <c:pt idx="7">
                  <c:v>584</c:v>
                </c:pt>
                <c:pt idx="8">
                  <c:v>509</c:v>
                </c:pt>
                <c:pt idx="9">
                  <c:v>496</c:v>
                </c:pt>
                <c:pt idx="10">
                  <c:v>465</c:v>
                </c:pt>
                <c:pt idx="11">
                  <c:v>448</c:v>
                </c:pt>
                <c:pt idx="12">
                  <c:v>732</c:v>
                </c:pt>
                <c:pt idx="13">
                  <c:v>768</c:v>
                </c:pt>
                <c:pt idx="14">
                  <c:v>783</c:v>
                </c:pt>
                <c:pt idx="15">
                  <c:v>777</c:v>
                </c:pt>
                <c:pt idx="16">
                  <c:v>797</c:v>
                </c:pt>
                <c:pt idx="17">
                  <c:v>840</c:v>
                </c:pt>
                <c:pt idx="18">
                  <c:v>676</c:v>
                </c:pt>
              </c:numCache>
            </c:numRef>
          </c:val>
        </c:ser>
        <c:ser>
          <c:idx val="1"/>
          <c:order val="1"/>
          <c:tx>
            <c:strRef>
              <c:f>Feuil1!$B$5</c:f>
              <c:strCache>
                <c:ptCount val="1"/>
                <c:pt idx="0">
                  <c:v>2NDE BEP ROC SM /Seconde bac pro TCI 3 ans</c:v>
                </c:pt>
              </c:strCache>
            </c:strRef>
          </c:tx>
          <c:cat>
            <c:numRef>
              <c:f>Feuil1!$C$2:$U$2</c:f>
              <c:numCache>
                <c:formatCode>General</c:formatCode>
                <c:ptCount val="19"/>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numCache>
            </c:numRef>
          </c:cat>
          <c:val>
            <c:numRef>
              <c:f>Feuil1!$C$5:$U$5</c:f>
              <c:numCache>
                <c:formatCode>General</c:formatCode>
                <c:ptCount val="19"/>
                <c:pt idx="0">
                  <c:v>5602</c:v>
                </c:pt>
                <c:pt idx="1">
                  <c:v>5455</c:v>
                </c:pt>
                <c:pt idx="2">
                  <c:v>4970</c:v>
                </c:pt>
                <c:pt idx="3">
                  <c:v>4114</c:v>
                </c:pt>
                <c:pt idx="4">
                  <c:v>3737</c:v>
                </c:pt>
                <c:pt idx="5">
                  <c:v>3328</c:v>
                </c:pt>
                <c:pt idx="6">
                  <c:v>3144</c:v>
                </c:pt>
                <c:pt idx="7">
                  <c:v>2890</c:v>
                </c:pt>
                <c:pt idx="8">
                  <c:v>2841</c:v>
                </c:pt>
                <c:pt idx="9">
                  <c:v>2773</c:v>
                </c:pt>
                <c:pt idx="10">
                  <c:v>2663</c:v>
                </c:pt>
                <c:pt idx="11">
                  <c:v>2117</c:v>
                </c:pt>
                <c:pt idx="12">
                  <c:v>2079</c:v>
                </c:pt>
                <c:pt idx="13">
                  <c:v>1975</c:v>
                </c:pt>
                <c:pt idx="14">
                  <c:v>1919</c:v>
                </c:pt>
                <c:pt idx="15">
                  <c:v>1999</c:v>
                </c:pt>
                <c:pt idx="16">
                  <c:v>2145</c:v>
                </c:pt>
                <c:pt idx="17">
                  <c:v>2352</c:v>
                </c:pt>
                <c:pt idx="18">
                  <c:v>2392</c:v>
                </c:pt>
              </c:numCache>
            </c:numRef>
          </c:val>
        </c:ser>
        <c:ser>
          <c:idx val="2"/>
          <c:order val="2"/>
          <c:tx>
            <c:strRef>
              <c:f>Feuil1!$B$6</c:f>
              <c:strCache>
                <c:ptCount val="1"/>
                <c:pt idx="0">
                  <c:v>Terminale bac pro (ROC SM, TCI 2 ou 3 ans)</c:v>
                </c:pt>
              </c:strCache>
            </c:strRef>
          </c:tx>
          <c:cat>
            <c:numRef>
              <c:f>Feuil1!$C$2:$U$2</c:f>
              <c:numCache>
                <c:formatCode>General</c:formatCode>
                <c:ptCount val="19"/>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numCache>
            </c:numRef>
          </c:cat>
          <c:val>
            <c:numRef>
              <c:f>Feuil1!$C$6:$U$6</c:f>
              <c:numCache>
                <c:formatCode>General</c:formatCode>
                <c:ptCount val="19"/>
                <c:pt idx="2">
                  <c:v>991</c:v>
                </c:pt>
                <c:pt idx="3">
                  <c:v>959</c:v>
                </c:pt>
                <c:pt idx="4">
                  <c:v>945</c:v>
                </c:pt>
                <c:pt idx="5">
                  <c:v>823</c:v>
                </c:pt>
                <c:pt idx="6">
                  <c:v>849</c:v>
                </c:pt>
                <c:pt idx="7">
                  <c:v>853</c:v>
                </c:pt>
                <c:pt idx="8">
                  <c:v>879</c:v>
                </c:pt>
                <c:pt idx="9">
                  <c:v>790</c:v>
                </c:pt>
                <c:pt idx="10">
                  <c:v>738</c:v>
                </c:pt>
                <c:pt idx="11">
                  <c:v>787</c:v>
                </c:pt>
                <c:pt idx="12">
                  <c:v>828</c:v>
                </c:pt>
                <c:pt idx="13">
                  <c:v>1178</c:v>
                </c:pt>
                <c:pt idx="14">
                  <c:v>1952</c:v>
                </c:pt>
                <c:pt idx="15">
                  <c:v>1553</c:v>
                </c:pt>
                <c:pt idx="16">
                  <c:v>1572</c:v>
                </c:pt>
                <c:pt idx="17">
                  <c:v>1844</c:v>
                </c:pt>
                <c:pt idx="18">
                  <c:v>2021</c:v>
                </c:pt>
              </c:numCache>
            </c:numRef>
          </c:val>
        </c:ser>
        <c:ser>
          <c:idx val="3"/>
          <c:order val="3"/>
          <c:tx>
            <c:strRef>
              <c:f>Feuil1!$B$7</c:f>
              <c:strCache>
                <c:ptCount val="1"/>
                <c:pt idx="0">
                  <c:v>1ERE Bac STI GMC</c:v>
                </c:pt>
              </c:strCache>
            </c:strRef>
          </c:tx>
          <c:cat>
            <c:numRef>
              <c:f>Feuil1!$C$2:$U$2</c:f>
              <c:numCache>
                <c:formatCode>General</c:formatCode>
                <c:ptCount val="19"/>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numCache>
            </c:numRef>
          </c:cat>
          <c:val>
            <c:numRef>
              <c:f>Feuil1!$C$7:$S$7</c:f>
              <c:numCache>
                <c:formatCode>General</c:formatCode>
                <c:ptCount val="17"/>
                <c:pt idx="0">
                  <c:v>628</c:v>
                </c:pt>
                <c:pt idx="1">
                  <c:v>658</c:v>
                </c:pt>
                <c:pt idx="2">
                  <c:v>642</c:v>
                </c:pt>
                <c:pt idx="3">
                  <c:v>610</c:v>
                </c:pt>
                <c:pt idx="4">
                  <c:v>556</c:v>
                </c:pt>
                <c:pt idx="5">
                  <c:v>552</c:v>
                </c:pt>
                <c:pt idx="6">
                  <c:v>544</c:v>
                </c:pt>
                <c:pt idx="7">
                  <c:v>564</c:v>
                </c:pt>
                <c:pt idx="8">
                  <c:v>500</c:v>
                </c:pt>
                <c:pt idx="9">
                  <c:v>468</c:v>
                </c:pt>
                <c:pt idx="10">
                  <c:v>422</c:v>
                </c:pt>
                <c:pt idx="11">
                  <c:v>430</c:v>
                </c:pt>
                <c:pt idx="12">
                  <c:v>399</c:v>
                </c:pt>
                <c:pt idx="13">
                  <c:v>334</c:v>
                </c:pt>
              </c:numCache>
            </c:numRef>
          </c:val>
        </c:ser>
        <c:ser>
          <c:idx val="4"/>
          <c:order val="4"/>
          <c:tx>
            <c:strRef>
              <c:f>Feuil1!$B$8</c:f>
              <c:strCache>
                <c:ptCount val="1"/>
                <c:pt idx="0">
                  <c:v>1BTS2 ROC / CRCI</c:v>
                </c:pt>
              </c:strCache>
            </c:strRef>
          </c:tx>
          <c:cat>
            <c:numRef>
              <c:f>Feuil1!$C$2:$U$2</c:f>
              <c:numCache>
                <c:formatCode>General</c:formatCode>
                <c:ptCount val="19"/>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numCache>
            </c:numRef>
          </c:cat>
          <c:val>
            <c:numRef>
              <c:f>Feuil1!$C$8:$U$8</c:f>
              <c:numCache>
                <c:formatCode>General</c:formatCode>
                <c:ptCount val="19"/>
                <c:pt idx="0">
                  <c:v>420</c:v>
                </c:pt>
                <c:pt idx="1">
                  <c:v>397</c:v>
                </c:pt>
                <c:pt idx="2">
                  <c:v>439</c:v>
                </c:pt>
                <c:pt idx="3">
                  <c:v>458</c:v>
                </c:pt>
                <c:pt idx="4">
                  <c:v>421</c:v>
                </c:pt>
                <c:pt idx="5">
                  <c:v>430</c:v>
                </c:pt>
                <c:pt idx="6">
                  <c:v>413</c:v>
                </c:pt>
                <c:pt idx="7">
                  <c:v>415</c:v>
                </c:pt>
                <c:pt idx="8">
                  <c:v>419</c:v>
                </c:pt>
                <c:pt idx="9">
                  <c:v>396</c:v>
                </c:pt>
                <c:pt idx="10">
                  <c:v>386</c:v>
                </c:pt>
                <c:pt idx="11">
                  <c:v>367</c:v>
                </c:pt>
                <c:pt idx="12">
                  <c:v>397</c:v>
                </c:pt>
                <c:pt idx="13">
                  <c:v>401</c:v>
                </c:pt>
                <c:pt idx="14">
                  <c:v>411</c:v>
                </c:pt>
                <c:pt idx="15">
                  <c:v>472</c:v>
                </c:pt>
                <c:pt idx="16">
                  <c:v>410</c:v>
                </c:pt>
                <c:pt idx="17">
                  <c:v>443</c:v>
                </c:pt>
                <c:pt idx="18">
                  <c:v>478</c:v>
                </c:pt>
              </c:numCache>
            </c:numRef>
          </c:val>
        </c:ser>
        <c:marker val="1"/>
        <c:axId val="42476672"/>
        <c:axId val="42478208"/>
      </c:lineChart>
      <c:catAx>
        <c:axId val="42476672"/>
        <c:scaling>
          <c:orientation val="minMax"/>
        </c:scaling>
        <c:axPos val="b"/>
        <c:numFmt formatCode="General" sourceLinked="1"/>
        <c:tickLblPos val="nextTo"/>
        <c:crossAx val="42478208"/>
        <c:crosses val="autoZero"/>
        <c:auto val="1"/>
        <c:lblAlgn val="ctr"/>
        <c:lblOffset val="100"/>
      </c:catAx>
      <c:valAx>
        <c:axId val="42478208"/>
        <c:scaling>
          <c:orientation val="minMax"/>
        </c:scaling>
        <c:axPos val="l"/>
        <c:majorGridlines/>
        <c:numFmt formatCode="General" sourceLinked="1"/>
        <c:tickLblPos val="nextTo"/>
        <c:crossAx val="42476672"/>
        <c:crosses val="autoZero"/>
        <c:crossBetween val="between"/>
      </c:valAx>
    </c:plotArea>
    <c:legend>
      <c:legendPos val="r"/>
      <c:layout>
        <c:manualLayout>
          <c:xMode val="edge"/>
          <c:yMode val="edge"/>
          <c:x val="0.65243241020970366"/>
          <c:y val="0.290449137535013"/>
          <c:w val="0.34058269352371073"/>
          <c:h val="0.43649989086189933"/>
        </c:manualLayout>
      </c:layout>
    </c:legend>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fr-FR"/>
  <c:style val="18"/>
  <c:chart>
    <c:plotArea>
      <c:layout/>
      <c:lineChart>
        <c:grouping val="standard"/>
        <c:ser>
          <c:idx val="0"/>
          <c:order val="0"/>
          <c:tx>
            <c:strRef>
              <c:f>Feuil1!$B$3</c:f>
              <c:strCache>
                <c:ptCount val="1"/>
                <c:pt idx="0">
                  <c:v>1CAP CEC/RCI</c:v>
                </c:pt>
              </c:strCache>
            </c:strRef>
          </c:tx>
          <c:cat>
            <c:numRef>
              <c:f>Feuil1!$H$2:$U$2</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Feuil1!$H$3:$U$3</c:f>
              <c:numCache>
                <c:formatCode>General</c:formatCode>
                <c:ptCount val="14"/>
                <c:pt idx="0">
                  <c:v>578</c:v>
                </c:pt>
                <c:pt idx="1">
                  <c:v>616</c:v>
                </c:pt>
                <c:pt idx="2">
                  <c:v>584</c:v>
                </c:pt>
                <c:pt idx="3">
                  <c:v>509</c:v>
                </c:pt>
                <c:pt idx="4">
                  <c:v>496</c:v>
                </c:pt>
                <c:pt idx="5">
                  <c:v>465</c:v>
                </c:pt>
                <c:pt idx="6">
                  <c:v>448</c:v>
                </c:pt>
                <c:pt idx="7">
                  <c:v>732</c:v>
                </c:pt>
                <c:pt idx="8">
                  <c:v>768</c:v>
                </c:pt>
                <c:pt idx="9">
                  <c:v>783</c:v>
                </c:pt>
                <c:pt idx="10">
                  <c:v>777</c:v>
                </c:pt>
                <c:pt idx="11">
                  <c:v>797</c:v>
                </c:pt>
                <c:pt idx="12">
                  <c:v>840</c:v>
                </c:pt>
                <c:pt idx="13">
                  <c:v>676</c:v>
                </c:pt>
              </c:numCache>
            </c:numRef>
          </c:val>
        </c:ser>
        <c:ser>
          <c:idx val="1"/>
          <c:order val="1"/>
          <c:tx>
            <c:strRef>
              <c:f>Feuil1!$B$5</c:f>
              <c:strCache>
                <c:ptCount val="1"/>
                <c:pt idx="0">
                  <c:v>2NDE BEP ROC SM /Seconde bac pro TCI 3 ans</c:v>
                </c:pt>
              </c:strCache>
            </c:strRef>
          </c:tx>
          <c:cat>
            <c:numRef>
              <c:f>Feuil1!$H$2:$U$2</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Feuil1!$H$5:$U$5</c:f>
              <c:numCache>
                <c:formatCode>General</c:formatCode>
                <c:ptCount val="14"/>
                <c:pt idx="0">
                  <c:v>3328</c:v>
                </c:pt>
                <c:pt idx="1">
                  <c:v>3144</c:v>
                </c:pt>
                <c:pt idx="2">
                  <c:v>2890</c:v>
                </c:pt>
                <c:pt idx="3">
                  <c:v>2841</c:v>
                </c:pt>
                <c:pt idx="4">
                  <c:v>2773</c:v>
                </c:pt>
                <c:pt idx="5">
                  <c:v>2663</c:v>
                </c:pt>
                <c:pt idx="6">
                  <c:v>2117</c:v>
                </c:pt>
                <c:pt idx="7">
                  <c:v>2079</c:v>
                </c:pt>
                <c:pt idx="8">
                  <c:v>1975</c:v>
                </c:pt>
                <c:pt idx="9">
                  <c:v>1919</c:v>
                </c:pt>
                <c:pt idx="10">
                  <c:v>1999</c:v>
                </c:pt>
                <c:pt idx="11">
                  <c:v>2145</c:v>
                </c:pt>
                <c:pt idx="12">
                  <c:v>2352</c:v>
                </c:pt>
                <c:pt idx="13">
                  <c:v>2392</c:v>
                </c:pt>
              </c:numCache>
            </c:numRef>
          </c:val>
        </c:ser>
        <c:ser>
          <c:idx val="2"/>
          <c:order val="2"/>
          <c:tx>
            <c:strRef>
              <c:f>Feuil1!$B$6</c:f>
              <c:strCache>
                <c:ptCount val="1"/>
                <c:pt idx="0">
                  <c:v>Terminale bac pro (ROC SM, TCI 2 ou 3 ans)</c:v>
                </c:pt>
              </c:strCache>
            </c:strRef>
          </c:tx>
          <c:cat>
            <c:numRef>
              <c:f>Feuil1!$H$2:$U$2</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Feuil1!$H$6:$U$6</c:f>
              <c:numCache>
                <c:formatCode>General</c:formatCode>
                <c:ptCount val="14"/>
                <c:pt idx="0">
                  <c:v>823</c:v>
                </c:pt>
                <c:pt idx="1">
                  <c:v>849</c:v>
                </c:pt>
                <c:pt idx="2">
                  <c:v>853</c:v>
                </c:pt>
                <c:pt idx="3">
                  <c:v>879</c:v>
                </c:pt>
                <c:pt idx="4">
                  <c:v>790</c:v>
                </c:pt>
                <c:pt idx="5">
                  <c:v>738</c:v>
                </c:pt>
                <c:pt idx="6">
                  <c:v>787</c:v>
                </c:pt>
                <c:pt idx="7">
                  <c:v>828</c:v>
                </c:pt>
                <c:pt idx="8">
                  <c:v>1178</c:v>
                </c:pt>
                <c:pt idx="9">
                  <c:v>1952</c:v>
                </c:pt>
                <c:pt idx="10">
                  <c:v>1553</c:v>
                </c:pt>
                <c:pt idx="11">
                  <c:v>1572</c:v>
                </c:pt>
                <c:pt idx="12">
                  <c:v>1844</c:v>
                </c:pt>
                <c:pt idx="13">
                  <c:v>2021</c:v>
                </c:pt>
              </c:numCache>
            </c:numRef>
          </c:val>
        </c:ser>
        <c:ser>
          <c:idx val="4"/>
          <c:order val="3"/>
          <c:tx>
            <c:strRef>
              <c:f>Feuil1!$B$8</c:f>
              <c:strCache>
                <c:ptCount val="1"/>
                <c:pt idx="0">
                  <c:v>1BTS2 ROC / CRCI</c:v>
                </c:pt>
              </c:strCache>
            </c:strRef>
          </c:tx>
          <c:cat>
            <c:numRef>
              <c:f>Feuil1!$H$2:$U$2</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Feuil1!$H$8:$U$8</c:f>
              <c:numCache>
                <c:formatCode>General</c:formatCode>
                <c:ptCount val="14"/>
                <c:pt idx="0">
                  <c:v>430</c:v>
                </c:pt>
                <c:pt idx="1">
                  <c:v>413</c:v>
                </c:pt>
                <c:pt idx="2">
                  <c:v>415</c:v>
                </c:pt>
                <c:pt idx="3">
                  <c:v>419</c:v>
                </c:pt>
                <c:pt idx="4">
                  <c:v>396</c:v>
                </c:pt>
                <c:pt idx="5">
                  <c:v>386</c:v>
                </c:pt>
                <c:pt idx="6">
                  <c:v>367</c:v>
                </c:pt>
                <c:pt idx="7">
                  <c:v>397</c:v>
                </c:pt>
                <c:pt idx="8">
                  <c:v>401</c:v>
                </c:pt>
                <c:pt idx="9">
                  <c:v>411</c:v>
                </c:pt>
                <c:pt idx="10">
                  <c:v>472</c:v>
                </c:pt>
                <c:pt idx="11">
                  <c:v>410</c:v>
                </c:pt>
                <c:pt idx="12">
                  <c:v>443</c:v>
                </c:pt>
                <c:pt idx="13">
                  <c:v>478</c:v>
                </c:pt>
              </c:numCache>
            </c:numRef>
          </c:val>
        </c:ser>
        <c:marker val="1"/>
        <c:axId val="42541440"/>
        <c:axId val="42542976"/>
      </c:lineChart>
      <c:catAx>
        <c:axId val="42541440"/>
        <c:scaling>
          <c:orientation val="minMax"/>
        </c:scaling>
        <c:axPos val="b"/>
        <c:numFmt formatCode="General" sourceLinked="1"/>
        <c:tickLblPos val="nextTo"/>
        <c:crossAx val="42542976"/>
        <c:crosses val="autoZero"/>
        <c:auto val="1"/>
        <c:lblAlgn val="ctr"/>
        <c:lblOffset val="100"/>
      </c:catAx>
      <c:valAx>
        <c:axId val="42542976"/>
        <c:scaling>
          <c:orientation val="minMax"/>
        </c:scaling>
        <c:axPos val="l"/>
        <c:majorGridlines/>
        <c:numFmt formatCode="General" sourceLinked="1"/>
        <c:tickLblPos val="nextTo"/>
        <c:crossAx val="42541440"/>
        <c:crosses val="autoZero"/>
        <c:crossBetween val="between"/>
      </c:valAx>
    </c:plotArea>
    <c:legend>
      <c:legendPos val="r"/>
      <c:layout>
        <c:manualLayout>
          <c:xMode val="edge"/>
          <c:yMode val="edge"/>
          <c:x val="0.659341942767664"/>
          <c:y val="0.32808027162215286"/>
          <c:w val="0.340658057232336"/>
          <c:h val="0.33278587648363833"/>
        </c:manualLayout>
      </c:layout>
    </c:legend>
    <c:plotVisOnly val="1"/>
    <c:dispBlanksAs val="gap"/>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fr-FR"/>
  <c:style val="18"/>
  <c:chart>
    <c:plotArea>
      <c:layout/>
      <c:lineChart>
        <c:grouping val="standard"/>
        <c:ser>
          <c:idx val="0"/>
          <c:order val="0"/>
          <c:tx>
            <c:strRef>
              <c:f>Feuil1!$B$21</c:f>
              <c:strCache>
                <c:ptCount val="1"/>
                <c:pt idx="0">
                  <c:v>1CAP CEC </c:v>
                </c:pt>
              </c:strCache>
            </c:strRef>
          </c:tx>
          <c:cat>
            <c:numRef>
              <c:f>Feuil1!$C$20:$T$20</c:f>
              <c:numCache>
                <c:formatCode>General</c:formatCode>
                <c:ptCount val="18"/>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numCache>
            </c:numRef>
          </c:cat>
          <c:val>
            <c:numRef>
              <c:f>Feuil1!$C$21:$T$21</c:f>
              <c:numCache>
                <c:formatCode>General</c:formatCode>
                <c:ptCount val="18"/>
                <c:pt idx="0">
                  <c:v>345</c:v>
                </c:pt>
                <c:pt idx="1">
                  <c:v>354</c:v>
                </c:pt>
                <c:pt idx="2">
                  <c:v>233</c:v>
                </c:pt>
                <c:pt idx="3">
                  <c:v>246</c:v>
                </c:pt>
                <c:pt idx="4">
                  <c:v>178</c:v>
                </c:pt>
                <c:pt idx="5">
                  <c:v>165</c:v>
                </c:pt>
                <c:pt idx="6">
                  <c:v>99</c:v>
                </c:pt>
                <c:pt idx="7">
                  <c:v>105</c:v>
                </c:pt>
                <c:pt idx="8">
                  <c:v>112</c:v>
                </c:pt>
                <c:pt idx="9">
                  <c:v>90</c:v>
                </c:pt>
                <c:pt idx="10">
                  <c:v>85</c:v>
                </c:pt>
                <c:pt idx="11">
                  <c:v>83</c:v>
                </c:pt>
                <c:pt idx="12">
                  <c:v>296</c:v>
                </c:pt>
                <c:pt idx="13">
                  <c:v>290</c:v>
                </c:pt>
                <c:pt idx="14">
                  <c:v>288</c:v>
                </c:pt>
                <c:pt idx="15">
                  <c:v>267</c:v>
                </c:pt>
                <c:pt idx="16">
                  <c:v>280</c:v>
                </c:pt>
                <c:pt idx="17">
                  <c:v>245</c:v>
                </c:pt>
              </c:numCache>
            </c:numRef>
          </c:val>
        </c:ser>
        <c:ser>
          <c:idx val="1"/>
          <c:order val="1"/>
          <c:tx>
            <c:strRef>
              <c:f>Feuil1!$B$23</c:f>
              <c:strCache>
                <c:ptCount val="1"/>
                <c:pt idx="0">
                  <c:v>2NDE BEP ROC SM /Seconde bac pro TCI 3 ans</c:v>
                </c:pt>
              </c:strCache>
            </c:strRef>
          </c:tx>
          <c:cat>
            <c:numRef>
              <c:f>Feuil1!$C$20:$T$20</c:f>
              <c:numCache>
                <c:formatCode>General</c:formatCode>
                <c:ptCount val="18"/>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numCache>
            </c:numRef>
          </c:cat>
          <c:val>
            <c:numRef>
              <c:f>Feuil1!$C$23:$T$23</c:f>
              <c:numCache>
                <c:formatCode>General</c:formatCode>
                <c:ptCount val="18"/>
                <c:pt idx="0">
                  <c:v>750</c:v>
                </c:pt>
                <c:pt idx="1">
                  <c:v>840</c:v>
                </c:pt>
                <c:pt idx="2">
                  <c:v>961</c:v>
                </c:pt>
                <c:pt idx="3">
                  <c:v>961</c:v>
                </c:pt>
                <c:pt idx="4">
                  <c:v>908</c:v>
                </c:pt>
                <c:pt idx="5">
                  <c:v>877</c:v>
                </c:pt>
                <c:pt idx="6">
                  <c:v>746</c:v>
                </c:pt>
                <c:pt idx="7">
                  <c:v>643</c:v>
                </c:pt>
                <c:pt idx="8">
                  <c:v>709</c:v>
                </c:pt>
                <c:pt idx="9">
                  <c:v>866</c:v>
                </c:pt>
                <c:pt idx="10">
                  <c:v>863</c:v>
                </c:pt>
                <c:pt idx="11">
                  <c:v>879</c:v>
                </c:pt>
                <c:pt idx="12">
                  <c:v>336</c:v>
                </c:pt>
                <c:pt idx="13">
                  <c:v>341</c:v>
                </c:pt>
                <c:pt idx="14">
                  <c:v>599</c:v>
                </c:pt>
                <c:pt idx="15">
                  <c:v>633</c:v>
                </c:pt>
                <c:pt idx="16">
                  <c:v>640</c:v>
                </c:pt>
                <c:pt idx="17">
                  <c:v>557</c:v>
                </c:pt>
              </c:numCache>
            </c:numRef>
          </c:val>
        </c:ser>
        <c:ser>
          <c:idx val="2"/>
          <c:order val="2"/>
          <c:tx>
            <c:strRef>
              <c:f>Feuil1!$B$24</c:f>
              <c:strCache>
                <c:ptCount val="1"/>
                <c:pt idx="0">
                  <c:v>Terminale bac pro (ROC SM, TCI 2 ou 3 ans)</c:v>
                </c:pt>
              </c:strCache>
            </c:strRef>
          </c:tx>
          <c:cat>
            <c:numRef>
              <c:f>Feuil1!$C$20:$T$20</c:f>
              <c:numCache>
                <c:formatCode>General</c:formatCode>
                <c:ptCount val="18"/>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numCache>
            </c:numRef>
          </c:cat>
          <c:val>
            <c:numRef>
              <c:f>Feuil1!$C$24:$T$24</c:f>
              <c:numCache>
                <c:formatCode>General</c:formatCode>
                <c:ptCount val="18"/>
                <c:pt idx="2">
                  <c:v>370</c:v>
                </c:pt>
                <c:pt idx="3">
                  <c:v>373</c:v>
                </c:pt>
                <c:pt idx="4">
                  <c:v>392</c:v>
                </c:pt>
                <c:pt idx="5">
                  <c:v>472</c:v>
                </c:pt>
                <c:pt idx="6">
                  <c:v>497</c:v>
                </c:pt>
                <c:pt idx="7">
                  <c:v>542</c:v>
                </c:pt>
                <c:pt idx="8">
                  <c:v>577</c:v>
                </c:pt>
                <c:pt idx="9">
                  <c:v>599</c:v>
                </c:pt>
                <c:pt idx="10">
                  <c:v>586</c:v>
                </c:pt>
                <c:pt idx="11">
                  <c:v>646</c:v>
                </c:pt>
                <c:pt idx="12">
                  <c:v>765</c:v>
                </c:pt>
                <c:pt idx="13">
                  <c:v>883</c:v>
                </c:pt>
                <c:pt idx="14">
                  <c:v>1221</c:v>
                </c:pt>
                <c:pt idx="15">
                  <c:v>952</c:v>
                </c:pt>
                <c:pt idx="16">
                  <c:v>948</c:v>
                </c:pt>
                <c:pt idx="17">
                  <c:v>1054</c:v>
                </c:pt>
              </c:numCache>
            </c:numRef>
          </c:val>
        </c:ser>
        <c:ser>
          <c:idx val="3"/>
          <c:order val="3"/>
          <c:tx>
            <c:strRef>
              <c:f>Feuil1!$B$25</c:f>
              <c:strCache>
                <c:ptCount val="1"/>
                <c:pt idx="0">
                  <c:v>1BTS2 ROC / CRCI</c:v>
                </c:pt>
              </c:strCache>
            </c:strRef>
          </c:tx>
          <c:cat>
            <c:numRef>
              <c:f>Feuil1!$C$20:$T$20</c:f>
              <c:numCache>
                <c:formatCode>General</c:formatCode>
                <c:ptCount val="18"/>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numCache>
            </c:numRef>
          </c:cat>
          <c:val>
            <c:numRef>
              <c:f>Feuil1!$C$25:$T$25</c:f>
              <c:numCache>
                <c:formatCode>General</c:formatCode>
                <c:ptCount val="18"/>
                <c:pt idx="0">
                  <c:v>53</c:v>
                </c:pt>
                <c:pt idx="1">
                  <c:v>52</c:v>
                </c:pt>
                <c:pt idx="2">
                  <c:v>68</c:v>
                </c:pt>
                <c:pt idx="3">
                  <c:v>101</c:v>
                </c:pt>
                <c:pt idx="4">
                  <c:v>134</c:v>
                </c:pt>
                <c:pt idx="5">
                  <c:v>144</c:v>
                </c:pt>
                <c:pt idx="6">
                  <c:v>138</c:v>
                </c:pt>
                <c:pt idx="7">
                  <c:v>130</c:v>
                </c:pt>
                <c:pt idx="8">
                  <c:v>169</c:v>
                </c:pt>
                <c:pt idx="9">
                  <c:v>151</c:v>
                </c:pt>
                <c:pt idx="10">
                  <c:v>185</c:v>
                </c:pt>
                <c:pt idx="11">
                  <c:v>209</c:v>
                </c:pt>
                <c:pt idx="12">
                  <c:v>163</c:v>
                </c:pt>
                <c:pt idx="13">
                  <c:v>305</c:v>
                </c:pt>
                <c:pt idx="14">
                  <c:v>389</c:v>
                </c:pt>
                <c:pt idx="15">
                  <c:v>479</c:v>
                </c:pt>
                <c:pt idx="16">
                  <c:v>379</c:v>
                </c:pt>
                <c:pt idx="17">
                  <c:v>371</c:v>
                </c:pt>
              </c:numCache>
            </c:numRef>
          </c:val>
        </c:ser>
        <c:marker val="1"/>
        <c:axId val="42555648"/>
        <c:axId val="42590208"/>
      </c:lineChart>
      <c:catAx>
        <c:axId val="42555648"/>
        <c:scaling>
          <c:orientation val="minMax"/>
        </c:scaling>
        <c:axPos val="b"/>
        <c:numFmt formatCode="General" sourceLinked="1"/>
        <c:tickLblPos val="nextTo"/>
        <c:crossAx val="42590208"/>
        <c:crosses val="autoZero"/>
        <c:auto val="1"/>
        <c:lblAlgn val="ctr"/>
        <c:lblOffset val="100"/>
      </c:catAx>
      <c:valAx>
        <c:axId val="42590208"/>
        <c:scaling>
          <c:orientation val="minMax"/>
        </c:scaling>
        <c:axPos val="l"/>
        <c:majorGridlines/>
        <c:numFmt formatCode="General" sourceLinked="1"/>
        <c:tickLblPos val="nextTo"/>
        <c:crossAx val="42555648"/>
        <c:crosses val="autoZero"/>
        <c:crossBetween val="between"/>
      </c:valAx>
    </c:plotArea>
    <c:legend>
      <c:legendPos val="r"/>
      <c:layout>
        <c:manualLayout>
          <c:xMode val="edge"/>
          <c:yMode val="edge"/>
          <c:x val="0.66165890864733878"/>
          <c:y val="0.32615664793036048"/>
          <c:w val="0.33834109135266199"/>
          <c:h val="0.34200677655612099"/>
        </c:manualLayout>
      </c:layout>
    </c:legend>
    <c:plotVisOnly val="1"/>
    <c:dispBlanksAs val="gap"/>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fr-FR"/>
  <c:style val="18"/>
  <c:chart>
    <c:plotArea>
      <c:layout>
        <c:manualLayout>
          <c:layoutTarget val="inner"/>
          <c:xMode val="edge"/>
          <c:yMode val="edge"/>
          <c:x val="8.2254573052410226E-2"/>
          <c:y val="5.6384742951907103E-2"/>
          <c:w val="0.88573828600012161"/>
          <c:h val="0.84537313432835803"/>
        </c:manualLayout>
      </c:layout>
      <c:lineChart>
        <c:grouping val="standard"/>
        <c:ser>
          <c:idx val="1"/>
          <c:order val="0"/>
          <c:tx>
            <c:strRef>
              <c:f>Feuil1!$B$34</c:f>
              <c:strCache>
                <c:ptCount val="1"/>
                <c:pt idx="0">
                  <c:v>Flux de troisième avec apprentissage</c:v>
                </c:pt>
              </c:strCache>
            </c:strRef>
          </c:tx>
          <c:cat>
            <c:numRef>
              <c:f>Feuil1!$C$33:$T$33</c:f>
              <c:numCache>
                <c:formatCode>General</c:formatCode>
                <c:ptCount val="18"/>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numCache>
            </c:numRef>
          </c:cat>
          <c:val>
            <c:numRef>
              <c:f>Feuil1!$C$34:$T$34</c:f>
              <c:numCache>
                <c:formatCode>General</c:formatCode>
                <c:ptCount val="18"/>
                <c:pt idx="0">
                  <c:v>7207</c:v>
                </c:pt>
                <c:pt idx="1">
                  <c:v>7177</c:v>
                </c:pt>
                <c:pt idx="2">
                  <c:v>6700</c:v>
                </c:pt>
                <c:pt idx="3">
                  <c:v>5893</c:v>
                </c:pt>
                <c:pt idx="4">
                  <c:v>5404</c:v>
                </c:pt>
                <c:pt idx="5">
                  <c:v>4948</c:v>
                </c:pt>
                <c:pt idx="6">
                  <c:v>4605</c:v>
                </c:pt>
                <c:pt idx="7">
                  <c:v>4222</c:v>
                </c:pt>
                <c:pt idx="8">
                  <c:v>4171</c:v>
                </c:pt>
                <c:pt idx="9">
                  <c:v>4225</c:v>
                </c:pt>
                <c:pt idx="10">
                  <c:v>4076</c:v>
                </c:pt>
                <c:pt idx="11">
                  <c:v>3527</c:v>
                </c:pt>
                <c:pt idx="12">
                  <c:v>3443</c:v>
                </c:pt>
                <c:pt idx="13">
                  <c:v>3374</c:v>
                </c:pt>
                <c:pt idx="14">
                  <c:v>3589</c:v>
                </c:pt>
                <c:pt idx="15">
                  <c:v>3676</c:v>
                </c:pt>
                <c:pt idx="16">
                  <c:v>3862</c:v>
                </c:pt>
                <c:pt idx="17">
                  <c:v>3994</c:v>
                </c:pt>
              </c:numCache>
            </c:numRef>
          </c:val>
        </c:ser>
        <c:ser>
          <c:idx val="2"/>
          <c:order val="1"/>
          <c:tx>
            <c:strRef>
              <c:f>Feuil1!$B$35</c:f>
              <c:strCache>
                <c:ptCount val="1"/>
                <c:pt idx="0">
                  <c:v>Flux de sortie en CAP</c:v>
                </c:pt>
              </c:strCache>
            </c:strRef>
          </c:tx>
          <c:cat>
            <c:numRef>
              <c:f>Feuil1!$C$33:$T$33</c:f>
              <c:numCache>
                <c:formatCode>General</c:formatCode>
                <c:ptCount val="18"/>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numCache>
            </c:numRef>
          </c:cat>
          <c:val>
            <c:numRef>
              <c:f>Feuil1!$C$35:$T$35</c:f>
              <c:numCache>
                <c:formatCode>General</c:formatCode>
                <c:ptCount val="18"/>
                <c:pt idx="0">
                  <c:v>639</c:v>
                </c:pt>
                <c:pt idx="1">
                  <c:v>701</c:v>
                </c:pt>
                <c:pt idx="2">
                  <c:v>665</c:v>
                </c:pt>
                <c:pt idx="3">
                  <c:v>609</c:v>
                </c:pt>
                <c:pt idx="4">
                  <c:v>651</c:v>
                </c:pt>
                <c:pt idx="5">
                  <c:v>652</c:v>
                </c:pt>
                <c:pt idx="6">
                  <c:v>558</c:v>
                </c:pt>
                <c:pt idx="7">
                  <c:v>565</c:v>
                </c:pt>
                <c:pt idx="8">
                  <c:v>527</c:v>
                </c:pt>
                <c:pt idx="9">
                  <c:v>455</c:v>
                </c:pt>
                <c:pt idx="10">
                  <c:v>430</c:v>
                </c:pt>
                <c:pt idx="11">
                  <c:v>399</c:v>
                </c:pt>
                <c:pt idx="12">
                  <c:v>400</c:v>
                </c:pt>
                <c:pt idx="13">
                  <c:v>835</c:v>
                </c:pt>
                <c:pt idx="14">
                  <c:v>815</c:v>
                </c:pt>
                <c:pt idx="15">
                  <c:v>836</c:v>
                </c:pt>
                <c:pt idx="16">
                  <c:v>883</c:v>
                </c:pt>
                <c:pt idx="17">
                  <c:v>963</c:v>
                </c:pt>
              </c:numCache>
            </c:numRef>
          </c:val>
        </c:ser>
        <c:ser>
          <c:idx val="3"/>
          <c:order val="2"/>
          <c:tx>
            <c:strRef>
              <c:f>Feuil1!$B$36</c:f>
              <c:strCache>
                <c:ptCount val="1"/>
                <c:pt idx="0">
                  <c:v>Flux de sortie en bac pro</c:v>
                </c:pt>
              </c:strCache>
            </c:strRef>
          </c:tx>
          <c:cat>
            <c:numRef>
              <c:f>Feuil1!$C$33:$T$33</c:f>
              <c:numCache>
                <c:formatCode>General</c:formatCode>
                <c:ptCount val="18"/>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numCache>
            </c:numRef>
          </c:cat>
          <c:val>
            <c:numRef>
              <c:f>Feuil1!$C$36:$T$36</c:f>
              <c:numCache>
                <c:formatCode>General</c:formatCode>
                <c:ptCount val="18"/>
                <c:pt idx="2">
                  <c:v>1361</c:v>
                </c:pt>
                <c:pt idx="3">
                  <c:v>1332</c:v>
                </c:pt>
                <c:pt idx="4">
                  <c:v>1337</c:v>
                </c:pt>
                <c:pt idx="5">
                  <c:v>1295</c:v>
                </c:pt>
                <c:pt idx="6">
                  <c:v>1346</c:v>
                </c:pt>
                <c:pt idx="7">
                  <c:v>1395</c:v>
                </c:pt>
                <c:pt idx="8">
                  <c:v>1456</c:v>
                </c:pt>
                <c:pt idx="9">
                  <c:v>1389</c:v>
                </c:pt>
                <c:pt idx="10">
                  <c:v>1324</c:v>
                </c:pt>
                <c:pt idx="11">
                  <c:v>1433</c:v>
                </c:pt>
                <c:pt idx="12">
                  <c:v>1593</c:v>
                </c:pt>
                <c:pt idx="13">
                  <c:v>2061</c:v>
                </c:pt>
                <c:pt idx="14">
                  <c:v>3173</c:v>
                </c:pt>
                <c:pt idx="15">
                  <c:v>2505</c:v>
                </c:pt>
                <c:pt idx="16">
                  <c:v>2520</c:v>
                </c:pt>
                <c:pt idx="17">
                  <c:v>2898</c:v>
                </c:pt>
              </c:numCache>
            </c:numRef>
          </c:val>
        </c:ser>
        <c:ser>
          <c:idx val="0"/>
          <c:order val="3"/>
          <c:tx>
            <c:strRef>
              <c:f>Feuil1!$B$38</c:f>
              <c:strCache>
                <c:ptCount val="1"/>
                <c:pt idx="0">
                  <c:v>Flux de sortie en BTS</c:v>
                </c:pt>
              </c:strCache>
            </c:strRef>
          </c:tx>
          <c:cat>
            <c:numRef>
              <c:f>Feuil1!$C$33:$T$33</c:f>
              <c:numCache>
                <c:formatCode>General</c:formatCode>
                <c:ptCount val="18"/>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numCache>
            </c:numRef>
          </c:cat>
          <c:val>
            <c:numRef>
              <c:f>Feuil1!$C$38:$T$38</c:f>
              <c:numCache>
                <c:formatCode>General</c:formatCode>
                <c:ptCount val="18"/>
                <c:pt idx="0">
                  <c:v>457</c:v>
                </c:pt>
                <c:pt idx="1">
                  <c:v>422</c:v>
                </c:pt>
                <c:pt idx="2">
                  <c:v>432</c:v>
                </c:pt>
                <c:pt idx="3">
                  <c:v>492</c:v>
                </c:pt>
                <c:pt idx="4">
                  <c:v>518</c:v>
                </c:pt>
                <c:pt idx="5">
                  <c:v>538</c:v>
                </c:pt>
                <c:pt idx="6">
                  <c:v>525</c:v>
                </c:pt>
                <c:pt idx="7">
                  <c:v>488</c:v>
                </c:pt>
                <c:pt idx="8">
                  <c:v>559</c:v>
                </c:pt>
                <c:pt idx="9">
                  <c:v>531</c:v>
                </c:pt>
                <c:pt idx="10">
                  <c:v>502</c:v>
                </c:pt>
                <c:pt idx="11">
                  <c:v>535</c:v>
                </c:pt>
                <c:pt idx="12">
                  <c:v>570</c:v>
                </c:pt>
                <c:pt idx="13">
                  <c:v>591</c:v>
                </c:pt>
                <c:pt idx="14">
                  <c:v>639</c:v>
                </c:pt>
                <c:pt idx="15">
                  <c:v>718</c:v>
                </c:pt>
                <c:pt idx="16">
                  <c:v>831</c:v>
                </c:pt>
                <c:pt idx="17">
                  <c:v>707</c:v>
                </c:pt>
              </c:numCache>
            </c:numRef>
          </c:val>
        </c:ser>
        <c:marker val="1"/>
        <c:axId val="54912128"/>
        <c:axId val="54913664"/>
      </c:lineChart>
      <c:catAx>
        <c:axId val="54912128"/>
        <c:scaling>
          <c:orientation val="minMax"/>
        </c:scaling>
        <c:axPos val="b"/>
        <c:numFmt formatCode="General" sourceLinked="1"/>
        <c:tickLblPos val="nextTo"/>
        <c:crossAx val="54913664"/>
        <c:crosses val="autoZero"/>
        <c:auto val="1"/>
        <c:lblAlgn val="ctr"/>
        <c:lblOffset val="100"/>
      </c:catAx>
      <c:valAx>
        <c:axId val="54913664"/>
        <c:scaling>
          <c:orientation val="minMax"/>
        </c:scaling>
        <c:axPos val="l"/>
        <c:majorGridlines/>
        <c:numFmt formatCode="General" sourceLinked="1"/>
        <c:tickLblPos val="nextTo"/>
        <c:crossAx val="54912128"/>
        <c:crosses val="autoZero"/>
        <c:crossBetween val="between"/>
      </c:valAx>
    </c:plotArea>
    <c:legend>
      <c:legendPos val="r"/>
      <c:layout>
        <c:manualLayout>
          <c:xMode val="edge"/>
          <c:yMode val="edge"/>
          <c:x val="0.63721520297367096"/>
          <c:y val="1.4379545840352111E-2"/>
          <c:w val="0.33649783098032832"/>
          <c:h val="0.39080973087319332"/>
        </c:manualLayout>
      </c:layout>
      <c:txPr>
        <a:bodyPr/>
        <a:lstStyle/>
        <a:p>
          <a:pPr>
            <a:defRPr kern="700"/>
          </a:pPr>
          <a:endParaRPr lang="fr-FR"/>
        </a:p>
      </c:txPr>
    </c:legend>
    <c:plotVisOnly val="1"/>
    <c:dispBlanksAs val="gap"/>
  </c:chart>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ea typeface="+mn-ea"/>
                <a:cs typeface="Arial" charset="0"/>
              </a:defRPr>
            </a:lvl1pPr>
          </a:lstStyle>
          <a:p>
            <a:pPr>
              <a:defRPr/>
            </a:pPr>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Arial" charset="0"/>
              </a:defRPr>
            </a:lvl1pPr>
          </a:lstStyle>
          <a:p>
            <a:fld id="{5C678897-4510-2149-BADF-8800B8EC7358}" type="datetime1">
              <a:rPr lang="fr-FR"/>
              <a:pPr/>
              <a:t>10/10/2016</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ea typeface="+mn-ea"/>
                <a:cs typeface="Arial" charset="0"/>
              </a:defRPr>
            </a:lvl1pPr>
          </a:lstStyle>
          <a:p>
            <a:pPr>
              <a:defRPr/>
            </a:pPr>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cs typeface="Arial" charset="0"/>
              </a:defRPr>
            </a:lvl1pPr>
          </a:lstStyle>
          <a:p>
            <a:fld id="{C0055A8A-E2E5-9640-9224-1C36B0CA0913}" type="slidenum">
              <a:rPr lang="fr-FR"/>
              <a:pPr/>
              <a:t>‹N°›</a:t>
            </a:fld>
            <a:endParaRPr lang="fr-FR"/>
          </a:p>
        </p:txBody>
      </p:sp>
    </p:spTree>
    <p:extLst>
      <p:ext uri="{BB962C8B-B14F-4D97-AF65-F5344CB8AC3E}">
        <p14:creationId xmlns="" xmlns:p14="http://schemas.microsoft.com/office/powerpoint/2010/main" val="27529225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Arial" charset="0"/>
              </a:defRPr>
            </a:lvl1pPr>
          </a:lstStyle>
          <a:p>
            <a:pPr>
              <a:defRPr/>
            </a:pPr>
            <a:endParaRPr lang="fr-FR"/>
          </a:p>
        </p:txBody>
      </p:sp>
      <p:sp>
        <p:nvSpPr>
          <p:cNvPr id="7680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Arial" charset="0"/>
              </a:defRPr>
            </a:lvl1pPr>
          </a:lstStyle>
          <a:p>
            <a:pPr>
              <a:defRPr/>
            </a:pPr>
            <a:endParaRPr lang="fr-FR"/>
          </a:p>
        </p:txBody>
      </p:sp>
      <p:sp>
        <p:nvSpPr>
          <p:cNvPr id="256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680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680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Arial" charset="0"/>
              </a:defRPr>
            </a:lvl1pPr>
          </a:lstStyle>
          <a:p>
            <a:pPr>
              <a:defRPr/>
            </a:pPr>
            <a:endParaRPr lang="fr-FR"/>
          </a:p>
        </p:txBody>
      </p:sp>
      <p:sp>
        <p:nvSpPr>
          <p:cNvPr id="7680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Arial" charset="0"/>
              </a:defRPr>
            </a:lvl1pPr>
          </a:lstStyle>
          <a:p>
            <a:fld id="{252E2FAD-9936-BF41-9D00-FAC086CA9113}" type="slidenum">
              <a:rPr lang="fr-FR"/>
              <a:pPr/>
              <a:t>‹N°›</a:t>
            </a:fld>
            <a:endParaRPr lang="fr-FR"/>
          </a:p>
        </p:txBody>
      </p:sp>
    </p:spTree>
    <p:extLst>
      <p:ext uri="{BB962C8B-B14F-4D97-AF65-F5344CB8AC3E}">
        <p14:creationId xmlns="" xmlns:p14="http://schemas.microsoft.com/office/powerpoint/2010/main" val="168262212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457FBAC-AE24-6948-9068-D904DB065A33}" type="slidenum">
              <a:rPr lang="fr-FR" smtClean="0"/>
              <a:pPr/>
              <a:t>13</a:t>
            </a:fld>
            <a:endParaRPr lang="fr-FR"/>
          </a:p>
        </p:txBody>
      </p:sp>
    </p:spTree>
    <p:extLst>
      <p:ext uri="{BB962C8B-B14F-4D97-AF65-F5344CB8AC3E}">
        <p14:creationId xmlns="" xmlns:p14="http://schemas.microsoft.com/office/powerpoint/2010/main" val="1320835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dirty="0" smtClean="0"/>
              <a:t>Denis</a:t>
            </a:r>
          </a:p>
          <a:p>
            <a:endParaRPr lang="fr-FR" dirty="0"/>
          </a:p>
        </p:txBody>
      </p:sp>
      <p:sp>
        <p:nvSpPr>
          <p:cNvPr id="4" name="Espace réservé du numéro de diapositive 3"/>
          <p:cNvSpPr>
            <a:spLocks noGrp="1"/>
          </p:cNvSpPr>
          <p:nvPr>
            <p:ph type="sldNum" sz="quarter" idx="10"/>
          </p:nvPr>
        </p:nvSpPr>
        <p:spPr/>
        <p:txBody>
          <a:bodyPr/>
          <a:lstStyle/>
          <a:p>
            <a:fld id="{252E2FAD-9936-BF41-9D00-FAC086CA9113}" type="slidenum">
              <a:rPr lang="fr-FR" smtClean="0"/>
              <a:pPr/>
              <a:t>23</a:t>
            </a:fld>
            <a:endParaRPr lang="fr-FR" dirty="0"/>
          </a:p>
        </p:txBody>
      </p:sp>
    </p:spTree>
    <p:extLst>
      <p:ext uri="{BB962C8B-B14F-4D97-AF65-F5344CB8AC3E}">
        <p14:creationId xmlns="" xmlns:p14="http://schemas.microsoft.com/office/powerpoint/2010/main" val="365913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Denis</a:t>
            </a:r>
            <a:endParaRPr lang="fr-FR" dirty="0"/>
          </a:p>
        </p:txBody>
      </p:sp>
      <p:sp>
        <p:nvSpPr>
          <p:cNvPr id="4" name="Espace réservé du numéro de diapositive 3"/>
          <p:cNvSpPr>
            <a:spLocks noGrp="1"/>
          </p:cNvSpPr>
          <p:nvPr>
            <p:ph type="sldNum" sz="quarter" idx="10"/>
          </p:nvPr>
        </p:nvSpPr>
        <p:spPr/>
        <p:txBody>
          <a:bodyPr/>
          <a:lstStyle/>
          <a:p>
            <a:fld id="{252E2FAD-9936-BF41-9D00-FAC086CA9113}" type="slidenum">
              <a:rPr lang="fr-FR" smtClean="0"/>
              <a:pPr/>
              <a:t>28</a:t>
            </a:fld>
            <a:endParaRPr lang="fr-FR" dirty="0"/>
          </a:p>
        </p:txBody>
      </p:sp>
    </p:spTree>
    <p:extLst>
      <p:ext uri="{BB962C8B-B14F-4D97-AF65-F5344CB8AC3E}">
        <p14:creationId xmlns="" xmlns:p14="http://schemas.microsoft.com/office/powerpoint/2010/main" val="1187903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dirty="0" smtClean="0"/>
              <a:t>Denis</a:t>
            </a:r>
          </a:p>
          <a:p>
            <a:endParaRPr lang="fr-FR" dirty="0"/>
          </a:p>
        </p:txBody>
      </p:sp>
      <p:sp>
        <p:nvSpPr>
          <p:cNvPr id="4" name="Espace réservé du numéro de diapositive 3"/>
          <p:cNvSpPr>
            <a:spLocks noGrp="1"/>
          </p:cNvSpPr>
          <p:nvPr>
            <p:ph type="sldNum" sz="quarter" idx="10"/>
          </p:nvPr>
        </p:nvSpPr>
        <p:spPr/>
        <p:txBody>
          <a:bodyPr/>
          <a:lstStyle/>
          <a:p>
            <a:fld id="{252E2FAD-9936-BF41-9D00-FAC086CA9113}" type="slidenum">
              <a:rPr lang="fr-FR" smtClean="0"/>
              <a:pPr/>
              <a:t>29</a:t>
            </a:fld>
            <a:endParaRPr lang="fr-FR" dirty="0"/>
          </a:p>
        </p:txBody>
      </p:sp>
    </p:spTree>
    <p:extLst>
      <p:ext uri="{BB962C8B-B14F-4D97-AF65-F5344CB8AC3E}">
        <p14:creationId xmlns="" xmlns:p14="http://schemas.microsoft.com/office/powerpoint/2010/main" val="1176999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252E2FAD-9936-BF41-9D00-FAC086CA9113}" type="slidenum">
              <a:rPr lang="fr-FR" smtClean="0"/>
              <a:pPr/>
              <a:t>39</a:t>
            </a:fld>
            <a:endParaRPr lang="fr-FR" dirty="0"/>
          </a:p>
        </p:txBody>
      </p:sp>
    </p:spTree>
    <p:extLst>
      <p:ext uri="{BB962C8B-B14F-4D97-AF65-F5344CB8AC3E}">
        <p14:creationId xmlns="" xmlns:p14="http://schemas.microsoft.com/office/powerpoint/2010/main" val="3687464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vert="horz"/>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a:prstGeom prst="rect">
            <a:avLst/>
          </a:prstGeom>
        </p:spPr>
        <p:txBody>
          <a:bodyPr vert="horz"/>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Tree>
    <p:extLst>
      <p:ext uri="{BB962C8B-B14F-4D97-AF65-F5344CB8AC3E}">
        <p14:creationId xmlns="" xmlns:p14="http://schemas.microsoft.com/office/powerpoint/2010/main" val="3255129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cxnSp>
        <p:nvCxnSpPr>
          <p:cNvPr id="3" name="Connecteur droit 2"/>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5" name="Rectangle 3"/>
          <p:cNvSpPr>
            <a:spLocks noGrp="1" noChangeArrowheads="1"/>
          </p:cNvSpPr>
          <p:nvPr>
            <p:ph type="title"/>
          </p:nvPr>
        </p:nvSpPr>
        <p:spPr bwMode="gray">
          <a:xfrm>
            <a:off x="1331640" y="2060848"/>
            <a:ext cx="5761037" cy="50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a:r>
              <a:rPr lang="fr-FR" dirty="0" smtClean="0"/>
              <a:t>Titre de la partie </a:t>
            </a:r>
            <a:endParaRPr lang="fr-FR" dirty="0"/>
          </a:p>
        </p:txBody>
      </p:sp>
      <p:sp>
        <p:nvSpPr>
          <p:cNvPr id="6" name="Espace réservé du pied de page 5"/>
          <p:cNvSpPr>
            <a:spLocks noGrp="1" noChangeArrowheads="1"/>
          </p:cNvSpPr>
          <p:nvPr>
            <p:ph type="ftr" sz="quarter" idx="10"/>
          </p:nvPr>
        </p:nvSpPr>
        <p:spPr>
          <a:xfrm>
            <a:off x="7956550" y="6408738"/>
            <a:ext cx="647700" cy="188912"/>
          </a:xfrm>
          <a:prstGeom prst="rect">
            <a:avLst/>
          </a:prstGeom>
        </p:spPr>
        <p:txBody>
          <a:bodyPr/>
          <a:lstStyle>
            <a:lvl1pPr algn="r">
              <a:defRPr sz="900">
                <a:solidFill>
                  <a:schemeClr val="accent1"/>
                </a:solidFill>
                <a:latin typeface="Calibri" charset="0"/>
                <a:cs typeface="Arial" charset="0"/>
              </a:defRPr>
            </a:lvl1pPr>
          </a:lstStyle>
          <a:p>
            <a:pPr>
              <a:defRPr/>
            </a:pPr>
            <a:endParaRPr lang="fr-FR"/>
          </a:p>
        </p:txBody>
      </p:sp>
    </p:spTree>
    <p:extLst>
      <p:ext uri="{BB962C8B-B14F-4D97-AF65-F5344CB8AC3E}">
        <p14:creationId xmlns="" xmlns:p14="http://schemas.microsoft.com/office/powerpoint/2010/main" val="1797135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5_Titre et contenu">
    <p:spTree>
      <p:nvGrpSpPr>
        <p:cNvPr id="1" name=""/>
        <p:cNvGrpSpPr/>
        <p:nvPr/>
      </p:nvGrpSpPr>
      <p:grpSpPr>
        <a:xfrm>
          <a:off x="0" y="0"/>
          <a:ext cx="0" cy="0"/>
          <a:chOff x="0" y="0"/>
          <a:chExt cx="0" cy="0"/>
        </a:xfrm>
      </p:grpSpPr>
      <p:cxnSp>
        <p:nvCxnSpPr>
          <p:cNvPr id="3" name="Connecteur droit 2"/>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5" name="Rectangle 3"/>
          <p:cNvSpPr>
            <a:spLocks noGrp="1" noChangeArrowheads="1"/>
          </p:cNvSpPr>
          <p:nvPr>
            <p:ph type="title"/>
          </p:nvPr>
        </p:nvSpPr>
        <p:spPr bwMode="gray">
          <a:xfrm>
            <a:off x="1331640" y="2060848"/>
            <a:ext cx="5761037" cy="50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a:r>
              <a:rPr lang="fr-FR" dirty="0" smtClean="0"/>
              <a:t>Titre de la partie </a:t>
            </a:r>
            <a:endParaRPr lang="fr-FR" dirty="0"/>
          </a:p>
        </p:txBody>
      </p:sp>
      <p:sp>
        <p:nvSpPr>
          <p:cNvPr id="6" name="Espace réservé du pied de page 5"/>
          <p:cNvSpPr>
            <a:spLocks noGrp="1" noChangeArrowheads="1"/>
          </p:cNvSpPr>
          <p:nvPr>
            <p:ph type="ftr" sz="quarter" idx="10"/>
          </p:nvPr>
        </p:nvSpPr>
        <p:spPr>
          <a:xfrm>
            <a:off x="7956550" y="6408738"/>
            <a:ext cx="647700" cy="188912"/>
          </a:xfrm>
          <a:prstGeom prst="rect">
            <a:avLst/>
          </a:prstGeom>
        </p:spPr>
        <p:txBody>
          <a:bodyPr/>
          <a:lstStyle>
            <a:lvl1pPr algn="r">
              <a:defRPr sz="900">
                <a:solidFill>
                  <a:schemeClr val="accent1"/>
                </a:solidFill>
                <a:latin typeface="Calibri" charset="0"/>
                <a:cs typeface="Arial" charset="0"/>
              </a:defRPr>
            </a:lvl1pPr>
          </a:lstStyle>
          <a:p>
            <a:pPr>
              <a:defRPr/>
            </a:pPr>
            <a:endParaRPr lang="fr-FR"/>
          </a:p>
        </p:txBody>
      </p:sp>
    </p:spTree>
    <p:extLst>
      <p:ext uri="{BB962C8B-B14F-4D97-AF65-F5344CB8AC3E}">
        <p14:creationId xmlns="" xmlns:p14="http://schemas.microsoft.com/office/powerpoint/2010/main" val="1797135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vert="horz"/>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a:prstGeom prst="rect">
            <a:avLst/>
          </a:prstGeom>
        </p:spPr>
        <p:txBody>
          <a:bodyPr vert="horz"/>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Tree>
    <p:extLst>
      <p:ext uri="{BB962C8B-B14F-4D97-AF65-F5344CB8AC3E}">
        <p14:creationId xmlns="" xmlns:p14="http://schemas.microsoft.com/office/powerpoint/2010/main" val="30941000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0"/>
            <a:ext cx="2133600" cy="365125"/>
          </a:xfrm>
          <a:prstGeom prst="rect">
            <a:avLst/>
          </a:prstGeom>
        </p:spPr>
        <p:txBody>
          <a:bodyPr/>
          <a:lstStyle/>
          <a:p>
            <a:fld id="{6BB9EC40-B9AC-7E46-A0D6-A8C85203311E}" type="datetimeFigureOut">
              <a:rPr lang="fr-FR" smtClean="0"/>
              <a:pPr/>
              <a:t>10/10/2016</a:t>
            </a:fld>
            <a:endParaRPr lang="fr-FR"/>
          </a:p>
        </p:txBody>
      </p:sp>
      <p:sp>
        <p:nvSpPr>
          <p:cNvPr id="3" name="Espace réservé du pied de page 2"/>
          <p:cNvSpPr>
            <a:spLocks noGrp="1"/>
          </p:cNvSpPr>
          <p:nvPr>
            <p:ph type="ftr" sz="quarter" idx="11"/>
          </p:nvPr>
        </p:nvSpPr>
        <p:spPr>
          <a:xfrm>
            <a:off x="3124200" y="6356350"/>
            <a:ext cx="2895600" cy="365125"/>
          </a:xfrm>
          <a:prstGeom prst="rect">
            <a:avLst/>
          </a:prstGeom>
        </p:spPr>
        <p:txBody>
          <a:bodyPr/>
          <a:lstStyle/>
          <a:p>
            <a:endParaRPr lang="fr-FR"/>
          </a:p>
        </p:txBody>
      </p:sp>
      <p:sp>
        <p:nvSpPr>
          <p:cNvPr id="4" name="Espace réservé du numéro de diapositive 3"/>
          <p:cNvSpPr>
            <a:spLocks noGrp="1"/>
          </p:cNvSpPr>
          <p:nvPr>
            <p:ph type="sldNum" sz="quarter" idx="12"/>
          </p:nvPr>
        </p:nvSpPr>
        <p:spPr>
          <a:xfrm>
            <a:off x="6553200" y="6356350"/>
            <a:ext cx="2133600" cy="365125"/>
          </a:xfrm>
          <a:prstGeom prst="rect">
            <a:avLst/>
          </a:prstGeom>
        </p:spPr>
        <p:txBody>
          <a:bodyPr/>
          <a:lstStyle/>
          <a:p>
            <a:fld id="{E76CEEF1-FB23-9A46-B7C4-C82176BF4881}" type="slidenum">
              <a:rPr lang="fr-FR" smtClean="0"/>
              <a:pPr/>
              <a:t>‹N°›</a:t>
            </a:fld>
            <a:endParaRPr lang="fr-FR"/>
          </a:p>
        </p:txBody>
      </p:sp>
    </p:spTree>
    <p:extLst>
      <p:ext uri="{BB962C8B-B14F-4D97-AF65-F5344CB8AC3E}">
        <p14:creationId xmlns="" xmlns:p14="http://schemas.microsoft.com/office/powerpoint/2010/main" val="203285613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dirty="0"/>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Tree>
    <p:extLst>
      <p:ext uri="{BB962C8B-B14F-4D97-AF65-F5344CB8AC3E}">
        <p14:creationId xmlns="" xmlns:p14="http://schemas.microsoft.com/office/powerpoint/2010/main" val="18012713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dirty="0"/>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5" name="Rectangle 5"/>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solidFill>
                <a:srgbClr val="4F81BD"/>
              </a:solidFill>
            </a:endParaRPr>
          </a:p>
        </p:txBody>
      </p:sp>
    </p:spTree>
    <p:extLst>
      <p:ext uri="{BB962C8B-B14F-4D97-AF65-F5344CB8AC3E}">
        <p14:creationId xmlns="" xmlns:p14="http://schemas.microsoft.com/office/powerpoint/2010/main" val="14668790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5" name="ZoneTexte 7"/>
          <p:cNvSpPr txBox="1">
            <a:spLocks noChangeArrowheads="1"/>
          </p:cNvSpPr>
          <p:nvPr userDrawn="1"/>
        </p:nvSpPr>
        <p:spPr bwMode="auto">
          <a:xfrm>
            <a:off x="2484438" y="6381750"/>
            <a:ext cx="5400675"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900">
                <a:solidFill>
                  <a:srgbClr val="4F81BD"/>
                </a:solidFill>
                <a:latin typeface="Calibri" charset="0"/>
                <a:cs typeface="Calibri" charset="0"/>
              </a:rPr>
              <a:t>Titre de la présentation &gt; date </a:t>
            </a:r>
          </a:p>
        </p:txBody>
      </p:sp>
      <p:sp>
        <p:nvSpPr>
          <p:cNvPr id="2" name="Titre 1"/>
          <p:cNvSpPr>
            <a:spLocks noGrp="1"/>
          </p:cNvSpPr>
          <p:nvPr>
            <p:ph type="title"/>
          </p:nvPr>
        </p:nvSpPr>
        <p:spPr/>
        <p:txBody>
          <a:bodyPr/>
          <a:lstStyle/>
          <a:p>
            <a:r>
              <a:rPr lang="fr-FR" smtClean="0"/>
              <a:t>Cliquez et modifiez le titre</a:t>
            </a:r>
            <a:endParaRPr lang="fr-FR" dirty="0"/>
          </a:p>
        </p:txBody>
      </p:sp>
      <p:sp>
        <p:nvSpPr>
          <p:cNvPr id="3" name="Espace réservé du contenu 2"/>
          <p:cNvSpPr>
            <a:spLocks noGrp="1"/>
          </p:cNvSpPr>
          <p:nvPr>
            <p:ph sz="half" idx="1"/>
          </p:nvPr>
        </p:nvSpPr>
        <p:spPr>
          <a:xfrm>
            <a:off x="684213" y="1773238"/>
            <a:ext cx="3811587" cy="4248150"/>
          </a:xfrm>
        </p:spPr>
        <p:txBody>
          <a:bodyPr/>
          <a:lstStyle>
            <a:lvl1pPr>
              <a:defRPr sz="2000"/>
            </a:lvl1pPr>
            <a:lvl2pPr>
              <a:defRPr sz="2000"/>
            </a:lvl2pPr>
            <a:lvl3pPr>
              <a:defRPr sz="2000"/>
            </a:lvl3pPr>
            <a:lvl4pPr>
              <a:defRPr sz="1500"/>
            </a:lvl4pPr>
            <a:lvl5pPr>
              <a:defRPr sz="15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contenu 3"/>
          <p:cNvSpPr>
            <a:spLocks noGrp="1"/>
          </p:cNvSpPr>
          <p:nvPr>
            <p:ph sz="half" idx="2"/>
          </p:nvPr>
        </p:nvSpPr>
        <p:spPr>
          <a:xfrm>
            <a:off x="4648200" y="1773238"/>
            <a:ext cx="3811588" cy="4248150"/>
          </a:xfrm>
        </p:spPr>
        <p:txBody>
          <a:bodyPr/>
          <a:lstStyle>
            <a:lvl1pPr>
              <a:defRPr sz="2000"/>
            </a:lvl1pPr>
            <a:lvl2pPr>
              <a:defRPr sz="2000"/>
            </a:lvl2pPr>
            <a:lvl3pPr>
              <a:defRPr sz="2000"/>
            </a:lvl3pPr>
            <a:lvl4pPr>
              <a:defRPr sz="1500"/>
            </a:lvl4pPr>
            <a:lvl5pPr>
              <a:defRPr sz="15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6" name="Espace réservé du pied de page 5"/>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solidFill>
                <a:srgbClr val="4F81BD"/>
              </a:solidFill>
            </a:endParaRPr>
          </a:p>
        </p:txBody>
      </p:sp>
    </p:spTree>
    <p:extLst>
      <p:ext uri="{BB962C8B-B14F-4D97-AF65-F5344CB8AC3E}">
        <p14:creationId xmlns="" xmlns:p14="http://schemas.microsoft.com/office/powerpoint/2010/main" val="4088163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7" name="ZoneTexte 6"/>
          <p:cNvSpPr txBox="1">
            <a:spLocks noChangeArrowheads="1"/>
          </p:cNvSpPr>
          <p:nvPr userDrawn="1"/>
        </p:nvSpPr>
        <p:spPr bwMode="auto">
          <a:xfrm>
            <a:off x="2484438" y="6381750"/>
            <a:ext cx="5400675"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900">
                <a:solidFill>
                  <a:srgbClr val="4F81BD"/>
                </a:solidFill>
                <a:latin typeface="Calibri" charset="0"/>
                <a:cs typeface="Calibri" charset="0"/>
              </a:rPr>
              <a:t>Titre de la présentation &gt; date </a:t>
            </a:r>
          </a:p>
        </p:txBody>
      </p:sp>
      <p:sp>
        <p:nvSpPr>
          <p:cNvPr id="2" name="Titre 1"/>
          <p:cNvSpPr>
            <a:spLocks noGrp="1"/>
          </p:cNvSpPr>
          <p:nvPr>
            <p:ph type="title"/>
          </p:nvPr>
        </p:nvSpPr>
        <p:spPr/>
        <p:txBody>
          <a:bodyPr/>
          <a:lstStyle>
            <a:lvl1pPr>
              <a:defRPr baseline="0"/>
            </a:lvl1pPr>
          </a:lstStyle>
          <a:p>
            <a:r>
              <a:rPr lang="fr-FR" smtClean="0"/>
              <a:t>Cliquez et modifiez le titre</a:t>
            </a:r>
            <a:endParaRPr lang="fr-FR" dirty="0"/>
          </a:p>
        </p:txBody>
      </p:sp>
      <p:sp>
        <p:nvSpPr>
          <p:cNvPr id="5" name="Espace réservé pour une image  2"/>
          <p:cNvSpPr>
            <a:spLocks noGrp="1"/>
          </p:cNvSpPr>
          <p:nvPr>
            <p:ph type="pic" idx="1"/>
          </p:nvPr>
        </p:nvSpPr>
        <p:spPr>
          <a:xfrm>
            <a:off x="1835696" y="2348880"/>
            <a:ext cx="5486400" cy="36107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6" name="Espace réservé du texte 3"/>
          <p:cNvSpPr>
            <a:spLocks noGrp="1"/>
          </p:cNvSpPr>
          <p:nvPr>
            <p:ph type="body" sz="half" idx="2"/>
          </p:nvPr>
        </p:nvSpPr>
        <p:spPr>
          <a:xfrm>
            <a:off x="683568" y="1772816"/>
            <a:ext cx="5486400" cy="36004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8" name="Rectangle 5"/>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solidFill>
                <a:srgbClr val="4F81BD"/>
              </a:solidFill>
            </a:endParaRPr>
          </a:p>
        </p:txBody>
      </p:sp>
    </p:spTree>
    <p:extLst>
      <p:ext uri="{BB962C8B-B14F-4D97-AF65-F5344CB8AC3E}">
        <p14:creationId xmlns="" xmlns:p14="http://schemas.microsoft.com/office/powerpoint/2010/main" val="1813816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5" name="Titre 1"/>
          <p:cNvSpPr txBox="1">
            <a:spLocks/>
          </p:cNvSpPr>
          <p:nvPr userDrawn="1"/>
        </p:nvSpPr>
        <p:spPr bwMode="gray">
          <a:xfrm>
            <a:off x="684213" y="131763"/>
            <a:ext cx="7775575" cy="1352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algn="l" rtl="0" eaLnBrk="0" fontAlgn="base" hangingPunct="0">
              <a:spcBef>
                <a:spcPct val="0"/>
              </a:spcBef>
              <a:spcAft>
                <a:spcPct val="0"/>
              </a:spcAft>
              <a:defRPr sz="2400" b="1" baseline="0">
                <a:solidFill>
                  <a:schemeClr val="tx2"/>
                </a:solidFill>
                <a:latin typeface="Calibri"/>
                <a:ea typeface="+mj-ea"/>
                <a:cs typeface="Calibri"/>
              </a:defRPr>
            </a:lvl1pPr>
            <a:lvl2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2pPr>
            <a:lvl3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3pPr>
            <a:lvl4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4pPr>
            <a:lvl5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5pPr>
            <a:lvl6pPr marL="457200" algn="l" rtl="0" fontAlgn="base">
              <a:spcBef>
                <a:spcPct val="0"/>
              </a:spcBef>
              <a:spcAft>
                <a:spcPct val="0"/>
              </a:spcAft>
              <a:defRPr sz="2400" b="1">
                <a:solidFill>
                  <a:schemeClr val="tx2"/>
                </a:solidFill>
                <a:latin typeface="Arial" charset="0"/>
                <a:ea typeface="Arial" charset="0"/>
                <a:cs typeface="Arial" charset="0"/>
              </a:defRPr>
            </a:lvl6pPr>
            <a:lvl7pPr marL="914400" algn="l" rtl="0" fontAlgn="base">
              <a:spcBef>
                <a:spcPct val="0"/>
              </a:spcBef>
              <a:spcAft>
                <a:spcPct val="0"/>
              </a:spcAft>
              <a:defRPr sz="2400" b="1">
                <a:solidFill>
                  <a:schemeClr val="tx2"/>
                </a:solidFill>
                <a:latin typeface="Arial" charset="0"/>
                <a:ea typeface="Arial" charset="0"/>
                <a:cs typeface="Arial" charset="0"/>
              </a:defRPr>
            </a:lvl7pPr>
            <a:lvl8pPr marL="1371600" algn="l" rtl="0" fontAlgn="base">
              <a:spcBef>
                <a:spcPct val="0"/>
              </a:spcBef>
              <a:spcAft>
                <a:spcPct val="0"/>
              </a:spcAft>
              <a:defRPr sz="2400" b="1">
                <a:solidFill>
                  <a:schemeClr val="tx2"/>
                </a:solidFill>
                <a:latin typeface="Arial" charset="0"/>
                <a:ea typeface="Arial" charset="0"/>
                <a:cs typeface="Arial" charset="0"/>
              </a:defRPr>
            </a:lvl8pPr>
            <a:lvl9pPr marL="1828800" algn="l" rtl="0" fontAlgn="base">
              <a:spcBef>
                <a:spcPct val="0"/>
              </a:spcBef>
              <a:spcAft>
                <a:spcPct val="0"/>
              </a:spcAft>
              <a:defRPr sz="2400" b="1">
                <a:solidFill>
                  <a:schemeClr val="tx2"/>
                </a:solidFill>
                <a:latin typeface="Arial" charset="0"/>
                <a:ea typeface="Arial" charset="0"/>
                <a:cs typeface="Arial" charset="0"/>
              </a:defRPr>
            </a:lvl9pPr>
          </a:lstStyle>
          <a:p>
            <a:pPr>
              <a:defRPr/>
            </a:pPr>
            <a:r>
              <a:rPr lang="fr-FR" dirty="0" smtClean="0">
                <a:solidFill>
                  <a:srgbClr val="1F497D"/>
                </a:solidFill>
              </a:rPr>
              <a:t>Titre de la page de contenu</a:t>
            </a:r>
            <a:endParaRPr lang="fr-FR" dirty="0">
              <a:solidFill>
                <a:srgbClr val="1F497D"/>
              </a:solidFill>
            </a:endParaRPr>
          </a:p>
        </p:txBody>
      </p:sp>
      <p:sp>
        <p:nvSpPr>
          <p:cNvPr id="6" name="ZoneTexte 7"/>
          <p:cNvSpPr txBox="1">
            <a:spLocks noChangeArrowheads="1"/>
          </p:cNvSpPr>
          <p:nvPr userDrawn="1"/>
        </p:nvSpPr>
        <p:spPr bwMode="auto">
          <a:xfrm>
            <a:off x="2484438" y="6381750"/>
            <a:ext cx="5400675"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900">
                <a:solidFill>
                  <a:srgbClr val="4F81BD"/>
                </a:solidFill>
                <a:latin typeface="Calibri" charset="0"/>
                <a:cs typeface="Calibri" charset="0"/>
              </a:rPr>
              <a:t>Titre de la présentation &gt; date </a:t>
            </a:r>
          </a:p>
        </p:txBody>
      </p:sp>
      <p:sp>
        <p:nvSpPr>
          <p:cNvPr id="3" name="Espace réservé du contenu 2"/>
          <p:cNvSpPr>
            <a:spLocks noGrp="1"/>
          </p:cNvSpPr>
          <p:nvPr>
            <p:ph idx="1"/>
          </p:nvPr>
        </p:nvSpPr>
        <p:spPr>
          <a:xfrm>
            <a:off x="3575050" y="1844824"/>
            <a:ext cx="5111750" cy="4209331"/>
          </a:xfrm>
        </p:spPr>
        <p:txBody>
          <a:bodyPr/>
          <a:lstStyle>
            <a:lvl1pPr>
              <a:defRPr sz="2000"/>
            </a:lvl1pPr>
            <a:lvl2pPr>
              <a:defRPr sz="2000"/>
            </a:lvl2pPr>
            <a:lvl3pPr>
              <a:defRPr sz="2000"/>
            </a:lvl3pPr>
            <a:lvl4pPr>
              <a:defRPr sz="1500"/>
            </a:lvl4pPr>
            <a:lvl5pPr>
              <a:defRPr sz="1500"/>
            </a:lvl5pPr>
            <a:lvl6pPr>
              <a:defRPr sz="2000"/>
            </a:lvl6pPr>
            <a:lvl7pPr>
              <a:defRPr sz="2000"/>
            </a:lvl7pPr>
            <a:lvl8pPr>
              <a:defRPr sz="2000"/>
            </a:lvl8pPr>
            <a:lvl9pPr>
              <a:defRPr sz="20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texte 3"/>
          <p:cNvSpPr>
            <a:spLocks noGrp="1"/>
          </p:cNvSpPr>
          <p:nvPr>
            <p:ph type="body" sz="half" idx="2"/>
          </p:nvPr>
        </p:nvSpPr>
        <p:spPr>
          <a:xfrm>
            <a:off x="683568" y="1844824"/>
            <a:ext cx="2781945" cy="420933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7" name="Espace réservé du pied de page 6"/>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solidFill>
                <a:srgbClr val="4F81BD"/>
              </a:solidFill>
            </a:endParaRPr>
          </a:p>
        </p:txBody>
      </p:sp>
    </p:spTree>
    <p:extLst>
      <p:ext uri="{BB962C8B-B14F-4D97-AF65-F5344CB8AC3E}">
        <p14:creationId xmlns="" xmlns:p14="http://schemas.microsoft.com/office/powerpoint/2010/main" val="35462543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cxnSp>
        <p:nvCxnSpPr>
          <p:cNvPr id="3" name="Connecteur droit 2"/>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5" name="Rectangle 3"/>
          <p:cNvSpPr>
            <a:spLocks noGrp="1" noChangeArrowheads="1"/>
          </p:cNvSpPr>
          <p:nvPr>
            <p:ph type="title"/>
          </p:nvPr>
        </p:nvSpPr>
        <p:spPr bwMode="gray">
          <a:xfrm>
            <a:off x="1331640" y="2060848"/>
            <a:ext cx="5761037" cy="50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a:r>
              <a:rPr lang="fr-FR" dirty="0" smtClean="0"/>
              <a:t>Titre de la partie </a:t>
            </a:r>
            <a:endParaRPr lang="fr-FR" dirty="0"/>
          </a:p>
        </p:txBody>
      </p:sp>
      <p:sp>
        <p:nvSpPr>
          <p:cNvPr id="6" name="Espace réservé du pied de page 5"/>
          <p:cNvSpPr>
            <a:spLocks noGrp="1" noChangeArrowheads="1"/>
          </p:cNvSpPr>
          <p:nvPr>
            <p:ph type="ftr" sz="quarter" idx="10"/>
          </p:nvPr>
        </p:nvSpPr>
        <p:spPr>
          <a:xfrm>
            <a:off x="7956550" y="6408738"/>
            <a:ext cx="647700" cy="188912"/>
          </a:xfrm>
          <a:prstGeom prst="rect">
            <a:avLst/>
          </a:prstGeom>
        </p:spPr>
        <p:txBody>
          <a:bodyPr/>
          <a:lstStyle>
            <a:lvl1pPr algn="r">
              <a:defRPr sz="900">
                <a:solidFill>
                  <a:schemeClr val="accent1"/>
                </a:solidFill>
                <a:latin typeface="Calibri" charset="0"/>
                <a:cs typeface="Arial" charset="0"/>
              </a:defRPr>
            </a:lvl1pPr>
          </a:lstStyle>
          <a:p>
            <a:pPr>
              <a:defRPr/>
            </a:pPr>
            <a:endParaRPr lang="fr-FR">
              <a:solidFill>
                <a:srgbClr val="4F81BD"/>
              </a:solidFill>
            </a:endParaRPr>
          </a:p>
        </p:txBody>
      </p:sp>
    </p:spTree>
    <p:extLst>
      <p:ext uri="{BB962C8B-B14F-4D97-AF65-F5344CB8AC3E}">
        <p14:creationId xmlns="" xmlns:p14="http://schemas.microsoft.com/office/powerpoint/2010/main" val="3535018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cxnSp>
        <p:nvCxnSpPr>
          <p:cNvPr id="3" name="Connecteur droit 2"/>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5" name="Rectangle 3"/>
          <p:cNvSpPr>
            <a:spLocks noGrp="1" noChangeArrowheads="1"/>
          </p:cNvSpPr>
          <p:nvPr>
            <p:ph type="title"/>
          </p:nvPr>
        </p:nvSpPr>
        <p:spPr bwMode="gray">
          <a:xfrm>
            <a:off x="1331640" y="2060848"/>
            <a:ext cx="5761037" cy="50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a:r>
              <a:rPr lang="fr-FR" dirty="0" smtClean="0"/>
              <a:t>Titre de la partie </a:t>
            </a:r>
            <a:endParaRPr lang="fr-FR" dirty="0"/>
          </a:p>
        </p:txBody>
      </p:sp>
      <p:sp>
        <p:nvSpPr>
          <p:cNvPr id="6" name="Rectangle 5"/>
          <p:cNvSpPr>
            <a:spLocks noGrp="1" noChangeArrowheads="1"/>
          </p:cNvSpPr>
          <p:nvPr>
            <p:ph type="ftr" sz="quarter" idx="10"/>
          </p:nvPr>
        </p:nvSpPr>
        <p:spPr/>
        <p:txBody>
          <a:bodyPr/>
          <a:lstStyle>
            <a:lvl1pPr algn="r">
              <a:defRPr sz="900">
                <a:solidFill>
                  <a:schemeClr val="accent1"/>
                </a:solidFill>
                <a:latin typeface="Calibri" charset="0"/>
                <a:cs typeface="Arial" charset="0"/>
              </a:defRPr>
            </a:lvl1pPr>
          </a:lstStyle>
          <a:p>
            <a:pPr>
              <a:defRPr/>
            </a:pPr>
            <a:endParaRPr lang="fr-FR"/>
          </a:p>
        </p:txBody>
      </p:sp>
    </p:spTree>
    <p:extLst>
      <p:ext uri="{BB962C8B-B14F-4D97-AF65-F5344CB8AC3E}">
        <p14:creationId xmlns="" xmlns:p14="http://schemas.microsoft.com/office/powerpoint/2010/main" val="17971350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cxnSp>
        <p:nvCxnSpPr>
          <p:cNvPr id="3" name="Connecteur droit 2"/>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5" name="Rectangle 3"/>
          <p:cNvSpPr>
            <a:spLocks noGrp="1" noChangeArrowheads="1"/>
          </p:cNvSpPr>
          <p:nvPr>
            <p:ph type="title"/>
          </p:nvPr>
        </p:nvSpPr>
        <p:spPr bwMode="gray">
          <a:xfrm>
            <a:off x="1331640" y="2060848"/>
            <a:ext cx="5761037" cy="50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a:r>
              <a:rPr lang="fr-FR" dirty="0" smtClean="0"/>
              <a:t>Titre de la partie </a:t>
            </a:r>
            <a:endParaRPr lang="fr-FR" dirty="0"/>
          </a:p>
        </p:txBody>
      </p:sp>
      <p:sp>
        <p:nvSpPr>
          <p:cNvPr id="6" name="Espace réservé du pied de page 5"/>
          <p:cNvSpPr>
            <a:spLocks noGrp="1" noChangeArrowheads="1"/>
          </p:cNvSpPr>
          <p:nvPr>
            <p:ph type="ftr" sz="quarter" idx="10"/>
          </p:nvPr>
        </p:nvSpPr>
        <p:spPr>
          <a:xfrm>
            <a:off x="7956550" y="6408738"/>
            <a:ext cx="647700" cy="188912"/>
          </a:xfrm>
          <a:prstGeom prst="rect">
            <a:avLst/>
          </a:prstGeom>
        </p:spPr>
        <p:txBody>
          <a:bodyPr/>
          <a:lstStyle>
            <a:lvl1pPr algn="r">
              <a:defRPr sz="900">
                <a:solidFill>
                  <a:schemeClr val="accent1"/>
                </a:solidFill>
                <a:latin typeface="Calibri" charset="0"/>
                <a:cs typeface="Arial" charset="0"/>
              </a:defRPr>
            </a:lvl1pPr>
          </a:lstStyle>
          <a:p>
            <a:pPr>
              <a:defRPr/>
            </a:pPr>
            <a:endParaRPr lang="fr-FR">
              <a:solidFill>
                <a:srgbClr val="4F81BD"/>
              </a:solidFill>
            </a:endParaRPr>
          </a:p>
        </p:txBody>
      </p:sp>
    </p:spTree>
    <p:extLst>
      <p:ext uri="{BB962C8B-B14F-4D97-AF65-F5344CB8AC3E}">
        <p14:creationId xmlns="" xmlns:p14="http://schemas.microsoft.com/office/powerpoint/2010/main" val="42334948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cxnSp>
        <p:nvCxnSpPr>
          <p:cNvPr id="3" name="Connecteur droit 2"/>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5" name="Rectangle 3"/>
          <p:cNvSpPr>
            <a:spLocks noGrp="1" noChangeArrowheads="1"/>
          </p:cNvSpPr>
          <p:nvPr>
            <p:ph type="title"/>
          </p:nvPr>
        </p:nvSpPr>
        <p:spPr bwMode="gray">
          <a:xfrm>
            <a:off x="1331640" y="2060848"/>
            <a:ext cx="5761037" cy="50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a:r>
              <a:rPr lang="fr-FR" dirty="0" smtClean="0"/>
              <a:t>Titre de la partie </a:t>
            </a:r>
            <a:endParaRPr lang="fr-FR" dirty="0"/>
          </a:p>
        </p:txBody>
      </p:sp>
      <p:sp>
        <p:nvSpPr>
          <p:cNvPr id="6" name="Espace réservé du pied de page 5"/>
          <p:cNvSpPr>
            <a:spLocks noGrp="1" noChangeArrowheads="1"/>
          </p:cNvSpPr>
          <p:nvPr>
            <p:ph type="ftr" sz="quarter" idx="10"/>
          </p:nvPr>
        </p:nvSpPr>
        <p:spPr>
          <a:xfrm>
            <a:off x="7956550" y="6408738"/>
            <a:ext cx="647700" cy="188912"/>
          </a:xfrm>
          <a:prstGeom prst="rect">
            <a:avLst/>
          </a:prstGeom>
        </p:spPr>
        <p:txBody>
          <a:bodyPr/>
          <a:lstStyle>
            <a:lvl1pPr algn="r">
              <a:defRPr sz="900">
                <a:solidFill>
                  <a:schemeClr val="accent1"/>
                </a:solidFill>
                <a:latin typeface="Calibri" charset="0"/>
                <a:cs typeface="Arial" charset="0"/>
              </a:defRPr>
            </a:lvl1pPr>
          </a:lstStyle>
          <a:p>
            <a:pPr>
              <a:defRPr/>
            </a:pPr>
            <a:endParaRPr lang="fr-FR">
              <a:solidFill>
                <a:srgbClr val="4F81BD"/>
              </a:solidFill>
            </a:endParaRPr>
          </a:p>
        </p:txBody>
      </p:sp>
    </p:spTree>
    <p:extLst>
      <p:ext uri="{BB962C8B-B14F-4D97-AF65-F5344CB8AC3E}">
        <p14:creationId xmlns="" xmlns:p14="http://schemas.microsoft.com/office/powerpoint/2010/main" val="14862954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Titre et contenu">
    <p:spTree>
      <p:nvGrpSpPr>
        <p:cNvPr id="1" name=""/>
        <p:cNvGrpSpPr/>
        <p:nvPr/>
      </p:nvGrpSpPr>
      <p:grpSpPr>
        <a:xfrm>
          <a:off x="0" y="0"/>
          <a:ext cx="0" cy="0"/>
          <a:chOff x="0" y="0"/>
          <a:chExt cx="0" cy="0"/>
        </a:xfrm>
      </p:grpSpPr>
      <p:cxnSp>
        <p:nvCxnSpPr>
          <p:cNvPr id="3" name="Connecteur droit 2"/>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5" name="Rectangle 3"/>
          <p:cNvSpPr>
            <a:spLocks noGrp="1" noChangeArrowheads="1"/>
          </p:cNvSpPr>
          <p:nvPr>
            <p:ph type="title"/>
          </p:nvPr>
        </p:nvSpPr>
        <p:spPr bwMode="gray">
          <a:xfrm>
            <a:off x="1331640" y="2060848"/>
            <a:ext cx="5761037" cy="50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a:r>
              <a:rPr lang="fr-FR" dirty="0" smtClean="0"/>
              <a:t>Titre de la partie </a:t>
            </a:r>
            <a:endParaRPr lang="fr-FR" dirty="0"/>
          </a:p>
        </p:txBody>
      </p:sp>
      <p:sp>
        <p:nvSpPr>
          <p:cNvPr id="6" name="Espace réservé du pied de page 5"/>
          <p:cNvSpPr>
            <a:spLocks noGrp="1" noChangeArrowheads="1"/>
          </p:cNvSpPr>
          <p:nvPr>
            <p:ph type="ftr" sz="quarter" idx="10"/>
          </p:nvPr>
        </p:nvSpPr>
        <p:spPr>
          <a:xfrm>
            <a:off x="7956550" y="6408738"/>
            <a:ext cx="647700" cy="188912"/>
          </a:xfrm>
          <a:prstGeom prst="rect">
            <a:avLst/>
          </a:prstGeom>
        </p:spPr>
        <p:txBody>
          <a:bodyPr/>
          <a:lstStyle>
            <a:lvl1pPr algn="r">
              <a:defRPr sz="900">
                <a:solidFill>
                  <a:schemeClr val="accent1"/>
                </a:solidFill>
                <a:latin typeface="Calibri" charset="0"/>
                <a:cs typeface="Arial" charset="0"/>
              </a:defRPr>
            </a:lvl1pPr>
          </a:lstStyle>
          <a:p>
            <a:pPr>
              <a:defRPr/>
            </a:pPr>
            <a:endParaRPr lang="fr-FR">
              <a:solidFill>
                <a:srgbClr val="4F81BD"/>
              </a:solidFill>
            </a:endParaRPr>
          </a:p>
        </p:txBody>
      </p:sp>
    </p:spTree>
    <p:extLst>
      <p:ext uri="{BB962C8B-B14F-4D97-AF65-F5344CB8AC3E}">
        <p14:creationId xmlns="" xmlns:p14="http://schemas.microsoft.com/office/powerpoint/2010/main" val="15216067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dirty="0"/>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Tree>
    <p:extLst>
      <p:ext uri="{BB962C8B-B14F-4D97-AF65-F5344CB8AC3E}">
        <p14:creationId xmlns="" xmlns:p14="http://schemas.microsoft.com/office/powerpoint/2010/main" val="4572180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dirty="0"/>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5" name="Rectangle 5"/>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solidFill>
                <a:srgbClr val="4F81BD"/>
              </a:solidFill>
            </a:endParaRPr>
          </a:p>
        </p:txBody>
      </p:sp>
    </p:spTree>
    <p:extLst>
      <p:ext uri="{BB962C8B-B14F-4D97-AF65-F5344CB8AC3E}">
        <p14:creationId xmlns="" xmlns:p14="http://schemas.microsoft.com/office/powerpoint/2010/main" val="38081446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5" name="ZoneTexte 7"/>
          <p:cNvSpPr txBox="1">
            <a:spLocks noChangeArrowheads="1"/>
          </p:cNvSpPr>
          <p:nvPr userDrawn="1"/>
        </p:nvSpPr>
        <p:spPr bwMode="auto">
          <a:xfrm>
            <a:off x="2484438" y="6381750"/>
            <a:ext cx="5400675"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900">
                <a:solidFill>
                  <a:srgbClr val="4F81BD"/>
                </a:solidFill>
                <a:latin typeface="Calibri" charset="0"/>
                <a:cs typeface="Calibri" charset="0"/>
              </a:rPr>
              <a:t>Titre de la présentation &gt; date </a:t>
            </a:r>
          </a:p>
        </p:txBody>
      </p:sp>
      <p:sp>
        <p:nvSpPr>
          <p:cNvPr id="2" name="Titre 1"/>
          <p:cNvSpPr>
            <a:spLocks noGrp="1"/>
          </p:cNvSpPr>
          <p:nvPr>
            <p:ph type="title"/>
          </p:nvPr>
        </p:nvSpPr>
        <p:spPr/>
        <p:txBody>
          <a:bodyPr/>
          <a:lstStyle/>
          <a:p>
            <a:r>
              <a:rPr lang="fr-FR" smtClean="0"/>
              <a:t>Cliquez et modifiez le titre</a:t>
            </a:r>
            <a:endParaRPr lang="fr-FR" dirty="0"/>
          </a:p>
        </p:txBody>
      </p:sp>
      <p:sp>
        <p:nvSpPr>
          <p:cNvPr id="3" name="Espace réservé du contenu 2"/>
          <p:cNvSpPr>
            <a:spLocks noGrp="1"/>
          </p:cNvSpPr>
          <p:nvPr>
            <p:ph sz="half" idx="1"/>
          </p:nvPr>
        </p:nvSpPr>
        <p:spPr>
          <a:xfrm>
            <a:off x="684213" y="1773238"/>
            <a:ext cx="3811587" cy="4248150"/>
          </a:xfrm>
        </p:spPr>
        <p:txBody>
          <a:bodyPr/>
          <a:lstStyle>
            <a:lvl1pPr>
              <a:defRPr sz="2000"/>
            </a:lvl1pPr>
            <a:lvl2pPr>
              <a:defRPr sz="2000"/>
            </a:lvl2pPr>
            <a:lvl3pPr>
              <a:defRPr sz="2000"/>
            </a:lvl3pPr>
            <a:lvl4pPr>
              <a:defRPr sz="1500"/>
            </a:lvl4pPr>
            <a:lvl5pPr>
              <a:defRPr sz="15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contenu 3"/>
          <p:cNvSpPr>
            <a:spLocks noGrp="1"/>
          </p:cNvSpPr>
          <p:nvPr>
            <p:ph sz="half" idx="2"/>
          </p:nvPr>
        </p:nvSpPr>
        <p:spPr>
          <a:xfrm>
            <a:off x="4648200" y="1773238"/>
            <a:ext cx="3811588" cy="4248150"/>
          </a:xfrm>
        </p:spPr>
        <p:txBody>
          <a:bodyPr/>
          <a:lstStyle>
            <a:lvl1pPr>
              <a:defRPr sz="2000"/>
            </a:lvl1pPr>
            <a:lvl2pPr>
              <a:defRPr sz="2000"/>
            </a:lvl2pPr>
            <a:lvl3pPr>
              <a:defRPr sz="2000"/>
            </a:lvl3pPr>
            <a:lvl4pPr>
              <a:defRPr sz="1500"/>
            </a:lvl4pPr>
            <a:lvl5pPr>
              <a:defRPr sz="15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6" name="Espace réservé du pied de page 5"/>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solidFill>
                <a:srgbClr val="4F81BD"/>
              </a:solidFill>
            </a:endParaRPr>
          </a:p>
        </p:txBody>
      </p:sp>
    </p:spTree>
    <p:extLst>
      <p:ext uri="{BB962C8B-B14F-4D97-AF65-F5344CB8AC3E}">
        <p14:creationId xmlns="" xmlns:p14="http://schemas.microsoft.com/office/powerpoint/2010/main" val="2910318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7" name="ZoneTexte 6"/>
          <p:cNvSpPr txBox="1">
            <a:spLocks noChangeArrowheads="1"/>
          </p:cNvSpPr>
          <p:nvPr userDrawn="1"/>
        </p:nvSpPr>
        <p:spPr bwMode="auto">
          <a:xfrm>
            <a:off x="2484438" y="6381750"/>
            <a:ext cx="5400675"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900">
                <a:solidFill>
                  <a:srgbClr val="4F81BD"/>
                </a:solidFill>
                <a:latin typeface="Calibri" charset="0"/>
                <a:cs typeface="Calibri" charset="0"/>
              </a:rPr>
              <a:t>Titre de la présentation &gt; date </a:t>
            </a:r>
          </a:p>
        </p:txBody>
      </p:sp>
      <p:sp>
        <p:nvSpPr>
          <p:cNvPr id="2" name="Titre 1"/>
          <p:cNvSpPr>
            <a:spLocks noGrp="1"/>
          </p:cNvSpPr>
          <p:nvPr>
            <p:ph type="title"/>
          </p:nvPr>
        </p:nvSpPr>
        <p:spPr/>
        <p:txBody>
          <a:bodyPr/>
          <a:lstStyle>
            <a:lvl1pPr>
              <a:defRPr baseline="0"/>
            </a:lvl1pPr>
          </a:lstStyle>
          <a:p>
            <a:r>
              <a:rPr lang="fr-FR" smtClean="0"/>
              <a:t>Cliquez et modifiez le titre</a:t>
            </a:r>
            <a:endParaRPr lang="fr-FR" dirty="0"/>
          </a:p>
        </p:txBody>
      </p:sp>
      <p:sp>
        <p:nvSpPr>
          <p:cNvPr id="5" name="Espace réservé pour une image  2"/>
          <p:cNvSpPr>
            <a:spLocks noGrp="1"/>
          </p:cNvSpPr>
          <p:nvPr>
            <p:ph type="pic" idx="1"/>
          </p:nvPr>
        </p:nvSpPr>
        <p:spPr>
          <a:xfrm>
            <a:off x="1835696" y="2348880"/>
            <a:ext cx="5486400" cy="36107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6" name="Espace réservé du texte 3"/>
          <p:cNvSpPr>
            <a:spLocks noGrp="1"/>
          </p:cNvSpPr>
          <p:nvPr>
            <p:ph type="body" sz="half" idx="2"/>
          </p:nvPr>
        </p:nvSpPr>
        <p:spPr>
          <a:xfrm>
            <a:off x="683568" y="1772816"/>
            <a:ext cx="5486400" cy="36004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8" name="Rectangle 5"/>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solidFill>
                <a:srgbClr val="4F81BD"/>
              </a:solidFill>
            </a:endParaRPr>
          </a:p>
        </p:txBody>
      </p:sp>
    </p:spTree>
    <p:extLst>
      <p:ext uri="{BB962C8B-B14F-4D97-AF65-F5344CB8AC3E}">
        <p14:creationId xmlns="" xmlns:p14="http://schemas.microsoft.com/office/powerpoint/2010/main" val="7133760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5" name="Titre 1"/>
          <p:cNvSpPr txBox="1">
            <a:spLocks/>
          </p:cNvSpPr>
          <p:nvPr userDrawn="1"/>
        </p:nvSpPr>
        <p:spPr bwMode="gray">
          <a:xfrm>
            <a:off x="684213" y="131763"/>
            <a:ext cx="7775575" cy="1352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algn="l" rtl="0" eaLnBrk="0" fontAlgn="base" hangingPunct="0">
              <a:spcBef>
                <a:spcPct val="0"/>
              </a:spcBef>
              <a:spcAft>
                <a:spcPct val="0"/>
              </a:spcAft>
              <a:defRPr sz="2400" b="1" baseline="0">
                <a:solidFill>
                  <a:schemeClr val="tx2"/>
                </a:solidFill>
                <a:latin typeface="Calibri"/>
                <a:ea typeface="+mj-ea"/>
                <a:cs typeface="Calibri"/>
              </a:defRPr>
            </a:lvl1pPr>
            <a:lvl2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2pPr>
            <a:lvl3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3pPr>
            <a:lvl4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4pPr>
            <a:lvl5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5pPr>
            <a:lvl6pPr marL="457200" algn="l" rtl="0" fontAlgn="base">
              <a:spcBef>
                <a:spcPct val="0"/>
              </a:spcBef>
              <a:spcAft>
                <a:spcPct val="0"/>
              </a:spcAft>
              <a:defRPr sz="2400" b="1">
                <a:solidFill>
                  <a:schemeClr val="tx2"/>
                </a:solidFill>
                <a:latin typeface="Arial" charset="0"/>
                <a:ea typeface="Arial" charset="0"/>
                <a:cs typeface="Arial" charset="0"/>
              </a:defRPr>
            </a:lvl6pPr>
            <a:lvl7pPr marL="914400" algn="l" rtl="0" fontAlgn="base">
              <a:spcBef>
                <a:spcPct val="0"/>
              </a:spcBef>
              <a:spcAft>
                <a:spcPct val="0"/>
              </a:spcAft>
              <a:defRPr sz="2400" b="1">
                <a:solidFill>
                  <a:schemeClr val="tx2"/>
                </a:solidFill>
                <a:latin typeface="Arial" charset="0"/>
                <a:ea typeface="Arial" charset="0"/>
                <a:cs typeface="Arial" charset="0"/>
              </a:defRPr>
            </a:lvl7pPr>
            <a:lvl8pPr marL="1371600" algn="l" rtl="0" fontAlgn="base">
              <a:spcBef>
                <a:spcPct val="0"/>
              </a:spcBef>
              <a:spcAft>
                <a:spcPct val="0"/>
              </a:spcAft>
              <a:defRPr sz="2400" b="1">
                <a:solidFill>
                  <a:schemeClr val="tx2"/>
                </a:solidFill>
                <a:latin typeface="Arial" charset="0"/>
                <a:ea typeface="Arial" charset="0"/>
                <a:cs typeface="Arial" charset="0"/>
              </a:defRPr>
            </a:lvl8pPr>
            <a:lvl9pPr marL="1828800" algn="l" rtl="0" fontAlgn="base">
              <a:spcBef>
                <a:spcPct val="0"/>
              </a:spcBef>
              <a:spcAft>
                <a:spcPct val="0"/>
              </a:spcAft>
              <a:defRPr sz="2400" b="1">
                <a:solidFill>
                  <a:schemeClr val="tx2"/>
                </a:solidFill>
                <a:latin typeface="Arial" charset="0"/>
                <a:ea typeface="Arial" charset="0"/>
                <a:cs typeface="Arial" charset="0"/>
              </a:defRPr>
            </a:lvl9pPr>
          </a:lstStyle>
          <a:p>
            <a:pPr>
              <a:defRPr/>
            </a:pPr>
            <a:r>
              <a:rPr lang="fr-FR" dirty="0" smtClean="0">
                <a:solidFill>
                  <a:srgbClr val="1F497D"/>
                </a:solidFill>
              </a:rPr>
              <a:t>Titre de la page de contenu</a:t>
            </a:r>
            <a:endParaRPr lang="fr-FR" dirty="0">
              <a:solidFill>
                <a:srgbClr val="1F497D"/>
              </a:solidFill>
            </a:endParaRPr>
          </a:p>
        </p:txBody>
      </p:sp>
      <p:sp>
        <p:nvSpPr>
          <p:cNvPr id="6" name="ZoneTexte 7"/>
          <p:cNvSpPr txBox="1">
            <a:spLocks noChangeArrowheads="1"/>
          </p:cNvSpPr>
          <p:nvPr userDrawn="1"/>
        </p:nvSpPr>
        <p:spPr bwMode="auto">
          <a:xfrm>
            <a:off x="2484438" y="6381750"/>
            <a:ext cx="5400675"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900">
                <a:solidFill>
                  <a:srgbClr val="4F81BD"/>
                </a:solidFill>
                <a:latin typeface="Calibri" charset="0"/>
                <a:cs typeface="Calibri" charset="0"/>
              </a:rPr>
              <a:t>Titre de la présentation &gt; date </a:t>
            </a:r>
          </a:p>
        </p:txBody>
      </p:sp>
      <p:sp>
        <p:nvSpPr>
          <p:cNvPr id="3" name="Espace réservé du contenu 2"/>
          <p:cNvSpPr>
            <a:spLocks noGrp="1"/>
          </p:cNvSpPr>
          <p:nvPr>
            <p:ph idx="1"/>
          </p:nvPr>
        </p:nvSpPr>
        <p:spPr>
          <a:xfrm>
            <a:off x="3575050" y="1844824"/>
            <a:ext cx="5111750" cy="4209331"/>
          </a:xfrm>
        </p:spPr>
        <p:txBody>
          <a:bodyPr/>
          <a:lstStyle>
            <a:lvl1pPr>
              <a:defRPr sz="2000"/>
            </a:lvl1pPr>
            <a:lvl2pPr>
              <a:defRPr sz="2000"/>
            </a:lvl2pPr>
            <a:lvl3pPr>
              <a:defRPr sz="2000"/>
            </a:lvl3pPr>
            <a:lvl4pPr>
              <a:defRPr sz="1500"/>
            </a:lvl4pPr>
            <a:lvl5pPr>
              <a:defRPr sz="1500"/>
            </a:lvl5pPr>
            <a:lvl6pPr>
              <a:defRPr sz="2000"/>
            </a:lvl6pPr>
            <a:lvl7pPr>
              <a:defRPr sz="2000"/>
            </a:lvl7pPr>
            <a:lvl8pPr>
              <a:defRPr sz="2000"/>
            </a:lvl8pPr>
            <a:lvl9pPr>
              <a:defRPr sz="20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texte 3"/>
          <p:cNvSpPr>
            <a:spLocks noGrp="1"/>
          </p:cNvSpPr>
          <p:nvPr>
            <p:ph type="body" sz="half" idx="2"/>
          </p:nvPr>
        </p:nvSpPr>
        <p:spPr>
          <a:xfrm>
            <a:off x="683568" y="1844824"/>
            <a:ext cx="2781945" cy="420933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7" name="Espace réservé du pied de page 6"/>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solidFill>
                <a:srgbClr val="4F81BD"/>
              </a:solidFill>
            </a:endParaRPr>
          </a:p>
        </p:txBody>
      </p:sp>
    </p:spTree>
    <p:extLst>
      <p:ext uri="{BB962C8B-B14F-4D97-AF65-F5344CB8AC3E}">
        <p14:creationId xmlns="" xmlns:p14="http://schemas.microsoft.com/office/powerpoint/2010/main" val="9936647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cxnSp>
        <p:nvCxnSpPr>
          <p:cNvPr id="3" name="Connecteur droit 2"/>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5" name="Rectangle 3"/>
          <p:cNvSpPr>
            <a:spLocks noGrp="1" noChangeArrowheads="1"/>
          </p:cNvSpPr>
          <p:nvPr>
            <p:ph type="title"/>
          </p:nvPr>
        </p:nvSpPr>
        <p:spPr bwMode="gray">
          <a:xfrm>
            <a:off x="1331640" y="2060848"/>
            <a:ext cx="5761037" cy="50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a:r>
              <a:rPr lang="fr-FR" dirty="0" smtClean="0"/>
              <a:t>Titre de la partie </a:t>
            </a:r>
            <a:endParaRPr lang="fr-FR" dirty="0"/>
          </a:p>
        </p:txBody>
      </p:sp>
      <p:sp>
        <p:nvSpPr>
          <p:cNvPr id="6" name="Espace réservé du pied de page 5"/>
          <p:cNvSpPr>
            <a:spLocks noGrp="1" noChangeArrowheads="1"/>
          </p:cNvSpPr>
          <p:nvPr>
            <p:ph type="ftr" sz="quarter" idx="10"/>
          </p:nvPr>
        </p:nvSpPr>
        <p:spPr>
          <a:xfrm>
            <a:off x="7956550" y="6408738"/>
            <a:ext cx="647700" cy="188912"/>
          </a:xfrm>
          <a:prstGeom prst="rect">
            <a:avLst/>
          </a:prstGeom>
        </p:spPr>
        <p:txBody>
          <a:bodyPr/>
          <a:lstStyle>
            <a:lvl1pPr algn="r">
              <a:defRPr sz="900">
                <a:solidFill>
                  <a:schemeClr val="accent1"/>
                </a:solidFill>
                <a:latin typeface="Calibri" charset="0"/>
                <a:cs typeface="Arial" charset="0"/>
              </a:defRPr>
            </a:lvl1pPr>
          </a:lstStyle>
          <a:p>
            <a:pPr>
              <a:defRPr/>
            </a:pPr>
            <a:endParaRPr lang="fr-FR">
              <a:solidFill>
                <a:srgbClr val="4F81BD"/>
              </a:solidFill>
            </a:endParaRPr>
          </a:p>
        </p:txBody>
      </p:sp>
    </p:spTree>
    <p:extLst>
      <p:ext uri="{BB962C8B-B14F-4D97-AF65-F5344CB8AC3E}">
        <p14:creationId xmlns="" xmlns:p14="http://schemas.microsoft.com/office/powerpoint/2010/main" val="10570980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cxnSp>
        <p:nvCxnSpPr>
          <p:cNvPr id="3" name="Connecteur droit 2"/>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5" name="Rectangle 3"/>
          <p:cNvSpPr>
            <a:spLocks noGrp="1" noChangeArrowheads="1"/>
          </p:cNvSpPr>
          <p:nvPr>
            <p:ph type="title"/>
          </p:nvPr>
        </p:nvSpPr>
        <p:spPr bwMode="gray">
          <a:xfrm>
            <a:off x="1331640" y="2060848"/>
            <a:ext cx="5761037" cy="50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a:r>
              <a:rPr lang="fr-FR" dirty="0" smtClean="0"/>
              <a:t>Titre de la partie </a:t>
            </a:r>
            <a:endParaRPr lang="fr-FR" dirty="0"/>
          </a:p>
        </p:txBody>
      </p:sp>
      <p:sp>
        <p:nvSpPr>
          <p:cNvPr id="6" name="Espace réservé du pied de page 5"/>
          <p:cNvSpPr>
            <a:spLocks noGrp="1" noChangeArrowheads="1"/>
          </p:cNvSpPr>
          <p:nvPr>
            <p:ph type="ftr" sz="quarter" idx="10"/>
          </p:nvPr>
        </p:nvSpPr>
        <p:spPr>
          <a:xfrm>
            <a:off x="7956550" y="6408738"/>
            <a:ext cx="647700" cy="188912"/>
          </a:xfrm>
          <a:prstGeom prst="rect">
            <a:avLst/>
          </a:prstGeom>
        </p:spPr>
        <p:txBody>
          <a:bodyPr/>
          <a:lstStyle>
            <a:lvl1pPr algn="r">
              <a:defRPr sz="900">
                <a:solidFill>
                  <a:schemeClr val="accent1"/>
                </a:solidFill>
                <a:latin typeface="Calibri" charset="0"/>
                <a:cs typeface="Arial" charset="0"/>
              </a:defRPr>
            </a:lvl1pPr>
          </a:lstStyle>
          <a:p>
            <a:pPr>
              <a:defRPr/>
            </a:pPr>
            <a:endParaRPr lang="fr-FR">
              <a:solidFill>
                <a:srgbClr val="4F81BD"/>
              </a:solidFill>
            </a:endParaRPr>
          </a:p>
        </p:txBody>
      </p:sp>
    </p:spTree>
    <p:extLst>
      <p:ext uri="{BB962C8B-B14F-4D97-AF65-F5344CB8AC3E}">
        <p14:creationId xmlns="" xmlns:p14="http://schemas.microsoft.com/office/powerpoint/2010/main" val="2867188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dirty="0"/>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Tree>
    <p:extLst>
      <p:ext uri="{BB962C8B-B14F-4D97-AF65-F5344CB8AC3E}">
        <p14:creationId xmlns="" xmlns:p14="http://schemas.microsoft.com/office/powerpoint/2010/main" val="3617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cxnSp>
        <p:nvCxnSpPr>
          <p:cNvPr id="3" name="Connecteur droit 2"/>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5" name="Rectangle 3"/>
          <p:cNvSpPr>
            <a:spLocks noGrp="1" noChangeArrowheads="1"/>
          </p:cNvSpPr>
          <p:nvPr>
            <p:ph type="title"/>
          </p:nvPr>
        </p:nvSpPr>
        <p:spPr bwMode="gray">
          <a:xfrm>
            <a:off x="1331640" y="2060848"/>
            <a:ext cx="5761037" cy="50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a:r>
              <a:rPr lang="fr-FR" dirty="0" smtClean="0"/>
              <a:t>Titre de la partie </a:t>
            </a:r>
            <a:endParaRPr lang="fr-FR" dirty="0"/>
          </a:p>
        </p:txBody>
      </p:sp>
      <p:sp>
        <p:nvSpPr>
          <p:cNvPr id="6" name="Espace réservé du pied de page 5"/>
          <p:cNvSpPr>
            <a:spLocks noGrp="1" noChangeArrowheads="1"/>
          </p:cNvSpPr>
          <p:nvPr>
            <p:ph type="ftr" sz="quarter" idx="10"/>
          </p:nvPr>
        </p:nvSpPr>
        <p:spPr>
          <a:xfrm>
            <a:off x="7956550" y="6408738"/>
            <a:ext cx="647700" cy="188912"/>
          </a:xfrm>
          <a:prstGeom prst="rect">
            <a:avLst/>
          </a:prstGeom>
        </p:spPr>
        <p:txBody>
          <a:bodyPr/>
          <a:lstStyle>
            <a:lvl1pPr algn="r">
              <a:defRPr sz="900">
                <a:solidFill>
                  <a:schemeClr val="accent1"/>
                </a:solidFill>
                <a:latin typeface="Calibri" charset="0"/>
                <a:cs typeface="Arial" charset="0"/>
              </a:defRPr>
            </a:lvl1pPr>
          </a:lstStyle>
          <a:p>
            <a:pPr>
              <a:defRPr/>
            </a:pPr>
            <a:endParaRPr lang="fr-FR">
              <a:solidFill>
                <a:srgbClr val="4F81BD"/>
              </a:solidFill>
            </a:endParaRPr>
          </a:p>
        </p:txBody>
      </p:sp>
    </p:spTree>
    <p:extLst>
      <p:ext uri="{BB962C8B-B14F-4D97-AF65-F5344CB8AC3E}">
        <p14:creationId xmlns="" xmlns:p14="http://schemas.microsoft.com/office/powerpoint/2010/main" val="40944153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_Titre et contenu">
    <p:spTree>
      <p:nvGrpSpPr>
        <p:cNvPr id="1" name=""/>
        <p:cNvGrpSpPr/>
        <p:nvPr/>
      </p:nvGrpSpPr>
      <p:grpSpPr>
        <a:xfrm>
          <a:off x="0" y="0"/>
          <a:ext cx="0" cy="0"/>
          <a:chOff x="0" y="0"/>
          <a:chExt cx="0" cy="0"/>
        </a:xfrm>
      </p:grpSpPr>
      <p:cxnSp>
        <p:nvCxnSpPr>
          <p:cNvPr id="3" name="Connecteur droit 2"/>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5" name="Rectangle 3"/>
          <p:cNvSpPr>
            <a:spLocks noGrp="1" noChangeArrowheads="1"/>
          </p:cNvSpPr>
          <p:nvPr>
            <p:ph type="title"/>
          </p:nvPr>
        </p:nvSpPr>
        <p:spPr bwMode="gray">
          <a:xfrm>
            <a:off x="1331640" y="2060848"/>
            <a:ext cx="5761037" cy="50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a:r>
              <a:rPr lang="fr-FR" dirty="0" smtClean="0"/>
              <a:t>Titre de la partie </a:t>
            </a:r>
            <a:endParaRPr lang="fr-FR" dirty="0"/>
          </a:p>
        </p:txBody>
      </p:sp>
      <p:sp>
        <p:nvSpPr>
          <p:cNvPr id="6" name="Espace réservé du pied de page 5"/>
          <p:cNvSpPr>
            <a:spLocks noGrp="1" noChangeArrowheads="1"/>
          </p:cNvSpPr>
          <p:nvPr>
            <p:ph type="ftr" sz="quarter" idx="10"/>
          </p:nvPr>
        </p:nvSpPr>
        <p:spPr>
          <a:xfrm>
            <a:off x="7956550" y="6408738"/>
            <a:ext cx="647700" cy="188912"/>
          </a:xfrm>
          <a:prstGeom prst="rect">
            <a:avLst/>
          </a:prstGeom>
        </p:spPr>
        <p:txBody>
          <a:bodyPr/>
          <a:lstStyle>
            <a:lvl1pPr algn="r">
              <a:defRPr sz="900">
                <a:solidFill>
                  <a:schemeClr val="accent1"/>
                </a:solidFill>
                <a:latin typeface="Calibri" charset="0"/>
                <a:cs typeface="Arial" charset="0"/>
              </a:defRPr>
            </a:lvl1pPr>
          </a:lstStyle>
          <a:p>
            <a:pPr>
              <a:defRPr/>
            </a:pPr>
            <a:endParaRPr lang="fr-FR">
              <a:solidFill>
                <a:srgbClr val="4F81BD"/>
              </a:solidFill>
            </a:endParaRPr>
          </a:p>
        </p:txBody>
      </p:sp>
    </p:spTree>
    <p:extLst>
      <p:ext uri="{BB962C8B-B14F-4D97-AF65-F5344CB8AC3E}">
        <p14:creationId xmlns="" xmlns:p14="http://schemas.microsoft.com/office/powerpoint/2010/main" val="4225926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dirty="0"/>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5" name="Rectangle 5"/>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p>
        </p:txBody>
      </p:sp>
    </p:spTree>
    <p:extLst>
      <p:ext uri="{BB962C8B-B14F-4D97-AF65-F5344CB8AC3E}">
        <p14:creationId xmlns="" xmlns:p14="http://schemas.microsoft.com/office/powerpoint/2010/main" val="2286991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5" name="ZoneTexte 7"/>
          <p:cNvSpPr txBox="1">
            <a:spLocks noChangeArrowheads="1"/>
          </p:cNvSpPr>
          <p:nvPr userDrawn="1"/>
        </p:nvSpPr>
        <p:spPr bwMode="auto">
          <a:xfrm>
            <a:off x="2484438" y="6381750"/>
            <a:ext cx="5400675"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900">
                <a:solidFill>
                  <a:schemeClr val="accent1"/>
                </a:solidFill>
                <a:latin typeface="Calibri" charset="0"/>
                <a:cs typeface="Calibri" charset="0"/>
              </a:rPr>
              <a:t>Titre de la présentation &gt; date </a:t>
            </a:r>
          </a:p>
        </p:txBody>
      </p:sp>
      <p:sp>
        <p:nvSpPr>
          <p:cNvPr id="2" name="Titre 1"/>
          <p:cNvSpPr>
            <a:spLocks noGrp="1"/>
          </p:cNvSpPr>
          <p:nvPr>
            <p:ph type="title"/>
          </p:nvPr>
        </p:nvSpPr>
        <p:spPr/>
        <p:txBody>
          <a:bodyPr/>
          <a:lstStyle/>
          <a:p>
            <a:r>
              <a:rPr lang="fr-FR" smtClean="0"/>
              <a:t>Cliquez et modifiez le titre</a:t>
            </a:r>
            <a:endParaRPr lang="fr-FR" dirty="0"/>
          </a:p>
        </p:txBody>
      </p:sp>
      <p:sp>
        <p:nvSpPr>
          <p:cNvPr id="3" name="Espace réservé du contenu 2"/>
          <p:cNvSpPr>
            <a:spLocks noGrp="1"/>
          </p:cNvSpPr>
          <p:nvPr>
            <p:ph sz="half" idx="1"/>
          </p:nvPr>
        </p:nvSpPr>
        <p:spPr>
          <a:xfrm>
            <a:off x="684213" y="1773238"/>
            <a:ext cx="3811587" cy="4248150"/>
          </a:xfrm>
        </p:spPr>
        <p:txBody>
          <a:bodyPr/>
          <a:lstStyle>
            <a:lvl1pPr>
              <a:defRPr sz="2000"/>
            </a:lvl1pPr>
            <a:lvl2pPr>
              <a:defRPr sz="2000"/>
            </a:lvl2pPr>
            <a:lvl3pPr>
              <a:defRPr sz="2000"/>
            </a:lvl3pPr>
            <a:lvl4pPr>
              <a:defRPr sz="1500"/>
            </a:lvl4pPr>
            <a:lvl5pPr>
              <a:defRPr sz="15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contenu 3"/>
          <p:cNvSpPr>
            <a:spLocks noGrp="1"/>
          </p:cNvSpPr>
          <p:nvPr>
            <p:ph sz="half" idx="2"/>
          </p:nvPr>
        </p:nvSpPr>
        <p:spPr>
          <a:xfrm>
            <a:off x="4648200" y="1773238"/>
            <a:ext cx="3811588" cy="4248150"/>
          </a:xfrm>
        </p:spPr>
        <p:txBody>
          <a:bodyPr/>
          <a:lstStyle>
            <a:lvl1pPr>
              <a:defRPr sz="2000"/>
            </a:lvl1pPr>
            <a:lvl2pPr>
              <a:defRPr sz="2000"/>
            </a:lvl2pPr>
            <a:lvl3pPr>
              <a:defRPr sz="2000"/>
            </a:lvl3pPr>
            <a:lvl4pPr>
              <a:defRPr sz="1500"/>
            </a:lvl4pPr>
            <a:lvl5pPr>
              <a:defRPr sz="15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6" name="Espace réservé du pied de page 5"/>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p>
        </p:txBody>
      </p:sp>
    </p:spTree>
    <p:extLst>
      <p:ext uri="{BB962C8B-B14F-4D97-AF65-F5344CB8AC3E}">
        <p14:creationId xmlns="" xmlns:p14="http://schemas.microsoft.com/office/powerpoint/2010/main" val="1703791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7" name="ZoneTexte 6"/>
          <p:cNvSpPr txBox="1">
            <a:spLocks noChangeArrowheads="1"/>
          </p:cNvSpPr>
          <p:nvPr userDrawn="1"/>
        </p:nvSpPr>
        <p:spPr bwMode="auto">
          <a:xfrm>
            <a:off x="2484438" y="6381750"/>
            <a:ext cx="5400675"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900">
                <a:solidFill>
                  <a:schemeClr val="accent1"/>
                </a:solidFill>
                <a:latin typeface="Calibri" charset="0"/>
                <a:cs typeface="Calibri" charset="0"/>
              </a:rPr>
              <a:t>Titre de la présentation &gt; date </a:t>
            </a:r>
          </a:p>
        </p:txBody>
      </p:sp>
      <p:sp>
        <p:nvSpPr>
          <p:cNvPr id="2" name="Titre 1"/>
          <p:cNvSpPr>
            <a:spLocks noGrp="1"/>
          </p:cNvSpPr>
          <p:nvPr>
            <p:ph type="title"/>
          </p:nvPr>
        </p:nvSpPr>
        <p:spPr/>
        <p:txBody>
          <a:bodyPr/>
          <a:lstStyle>
            <a:lvl1pPr>
              <a:defRPr baseline="0"/>
            </a:lvl1pPr>
          </a:lstStyle>
          <a:p>
            <a:r>
              <a:rPr lang="fr-FR" smtClean="0"/>
              <a:t>Cliquez et modifiez le titre</a:t>
            </a:r>
            <a:endParaRPr lang="fr-FR" dirty="0"/>
          </a:p>
        </p:txBody>
      </p:sp>
      <p:sp>
        <p:nvSpPr>
          <p:cNvPr id="5" name="Espace réservé pour une image  2"/>
          <p:cNvSpPr>
            <a:spLocks noGrp="1"/>
          </p:cNvSpPr>
          <p:nvPr>
            <p:ph type="pic" idx="1"/>
          </p:nvPr>
        </p:nvSpPr>
        <p:spPr>
          <a:xfrm>
            <a:off x="1835696" y="2348880"/>
            <a:ext cx="5486400" cy="36107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6" name="Espace réservé du texte 3"/>
          <p:cNvSpPr>
            <a:spLocks noGrp="1"/>
          </p:cNvSpPr>
          <p:nvPr>
            <p:ph type="body" sz="half" idx="2"/>
          </p:nvPr>
        </p:nvSpPr>
        <p:spPr>
          <a:xfrm>
            <a:off x="683568" y="1772816"/>
            <a:ext cx="5486400" cy="36004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8" name="Rectangle 5"/>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p>
        </p:txBody>
      </p:sp>
    </p:spTree>
    <p:extLst>
      <p:ext uri="{BB962C8B-B14F-4D97-AF65-F5344CB8AC3E}">
        <p14:creationId xmlns="" xmlns:p14="http://schemas.microsoft.com/office/powerpoint/2010/main" val="2870057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5" name="Titre 1"/>
          <p:cNvSpPr txBox="1">
            <a:spLocks/>
          </p:cNvSpPr>
          <p:nvPr userDrawn="1"/>
        </p:nvSpPr>
        <p:spPr bwMode="gray">
          <a:xfrm>
            <a:off x="684213" y="131763"/>
            <a:ext cx="7775575" cy="1352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algn="l" rtl="0" eaLnBrk="0" fontAlgn="base" hangingPunct="0">
              <a:spcBef>
                <a:spcPct val="0"/>
              </a:spcBef>
              <a:spcAft>
                <a:spcPct val="0"/>
              </a:spcAft>
              <a:defRPr sz="2400" b="1" baseline="0">
                <a:solidFill>
                  <a:schemeClr val="tx2"/>
                </a:solidFill>
                <a:latin typeface="Calibri"/>
                <a:ea typeface="+mj-ea"/>
                <a:cs typeface="Calibri"/>
              </a:defRPr>
            </a:lvl1pPr>
            <a:lvl2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2pPr>
            <a:lvl3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3pPr>
            <a:lvl4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4pPr>
            <a:lvl5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5pPr>
            <a:lvl6pPr marL="457200" algn="l" rtl="0" fontAlgn="base">
              <a:spcBef>
                <a:spcPct val="0"/>
              </a:spcBef>
              <a:spcAft>
                <a:spcPct val="0"/>
              </a:spcAft>
              <a:defRPr sz="2400" b="1">
                <a:solidFill>
                  <a:schemeClr val="tx2"/>
                </a:solidFill>
                <a:latin typeface="Arial" charset="0"/>
                <a:ea typeface="Arial" charset="0"/>
                <a:cs typeface="Arial" charset="0"/>
              </a:defRPr>
            </a:lvl6pPr>
            <a:lvl7pPr marL="914400" algn="l" rtl="0" fontAlgn="base">
              <a:spcBef>
                <a:spcPct val="0"/>
              </a:spcBef>
              <a:spcAft>
                <a:spcPct val="0"/>
              </a:spcAft>
              <a:defRPr sz="2400" b="1">
                <a:solidFill>
                  <a:schemeClr val="tx2"/>
                </a:solidFill>
                <a:latin typeface="Arial" charset="0"/>
                <a:ea typeface="Arial" charset="0"/>
                <a:cs typeface="Arial" charset="0"/>
              </a:defRPr>
            </a:lvl7pPr>
            <a:lvl8pPr marL="1371600" algn="l" rtl="0" fontAlgn="base">
              <a:spcBef>
                <a:spcPct val="0"/>
              </a:spcBef>
              <a:spcAft>
                <a:spcPct val="0"/>
              </a:spcAft>
              <a:defRPr sz="2400" b="1">
                <a:solidFill>
                  <a:schemeClr val="tx2"/>
                </a:solidFill>
                <a:latin typeface="Arial" charset="0"/>
                <a:ea typeface="Arial" charset="0"/>
                <a:cs typeface="Arial" charset="0"/>
              </a:defRPr>
            </a:lvl8pPr>
            <a:lvl9pPr marL="1828800" algn="l" rtl="0" fontAlgn="base">
              <a:spcBef>
                <a:spcPct val="0"/>
              </a:spcBef>
              <a:spcAft>
                <a:spcPct val="0"/>
              </a:spcAft>
              <a:defRPr sz="2400" b="1">
                <a:solidFill>
                  <a:schemeClr val="tx2"/>
                </a:solidFill>
                <a:latin typeface="Arial" charset="0"/>
                <a:ea typeface="Arial" charset="0"/>
                <a:cs typeface="Arial" charset="0"/>
              </a:defRPr>
            </a:lvl9pPr>
          </a:lstStyle>
          <a:p>
            <a:pPr>
              <a:defRPr/>
            </a:pPr>
            <a:r>
              <a:rPr lang="fr-FR" dirty="0" smtClean="0"/>
              <a:t>Titre de la page de contenu</a:t>
            </a:r>
            <a:endParaRPr lang="fr-FR" dirty="0"/>
          </a:p>
        </p:txBody>
      </p:sp>
      <p:sp>
        <p:nvSpPr>
          <p:cNvPr id="6" name="ZoneTexte 7"/>
          <p:cNvSpPr txBox="1">
            <a:spLocks noChangeArrowheads="1"/>
          </p:cNvSpPr>
          <p:nvPr userDrawn="1"/>
        </p:nvSpPr>
        <p:spPr bwMode="auto">
          <a:xfrm>
            <a:off x="2484438" y="6381750"/>
            <a:ext cx="5400675"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900">
                <a:solidFill>
                  <a:schemeClr val="accent1"/>
                </a:solidFill>
                <a:latin typeface="Calibri" charset="0"/>
                <a:cs typeface="Calibri" charset="0"/>
              </a:rPr>
              <a:t>Titre de la présentation &gt; date </a:t>
            </a:r>
          </a:p>
        </p:txBody>
      </p:sp>
      <p:sp>
        <p:nvSpPr>
          <p:cNvPr id="3" name="Espace réservé du contenu 2"/>
          <p:cNvSpPr>
            <a:spLocks noGrp="1"/>
          </p:cNvSpPr>
          <p:nvPr>
            <p:ph idx="1"/>
          </p:nvPr>
        </p:nvSpPr>
        <p:spPr>
          <a:xfrm>
            <a:off x="3575050" y="1844824"/>
            <a:ext cx="5111750" cy="4209331"/>
          </a:xfrm>
        </p:spPr>
        <p:txBody>
          <a:bodyPr/>
          <a:lstStyle>
            <a:lvl1pPr>
              <a:defRPr sz="2000"/>
            </a:lvl1pPr>
            <a:lvl2pPr>
              <a:defRPr sz="2000"/>
            </a:lvl2pPr>
            <a:lvl3pPr>
              <a:defRPr sz="2000"/>
            </a:lvl3pPr>
            <a:lvl4pPr>
              <a:defRPr sz="1500"/>
            </a:lvl4pPr>
            <a:lvl5pPr>
              <a:defRPr sz="1500"/>
            </a:lvl5pPr>
            <a:lvl6pPr>
              <a:defRPr sz="2000"/>
            </a:lvl6pPr>
            <a:lvl7pPr>
              <a:defRPr sz="2000"/>
            </a:lvl7pPr>
            <a:lvl8pPr>
              <a:defRPr sz="2000"/>
            </a:lvl8pPr>
            <a:lvl9pPr>
              <a:defRPr sz="20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texte 3"/>
          <p:cNvSpPr>
            <a:spLocks noGrp="1"/>
          </p:cNvSpPr>
          <p:nvPr>
            <p:ph type="body" sz="half" idx="2"/>
          </p:nvPr>
        </p:nvSpPr>
        <p:spPr>
          <a:xfrm>
            <a:off x="683568" y="1844824"/>
            <a:ext cx="2781945" cy="420933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7" name="Espace réservé du pied de page 6"/>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p>
        </p:txBody>
      </p:sp>
    </p:spTree>
    <p:extLst>
      <p:ext uri="{BB962C8B-B14F-4D97-AF65-F5344CB8AC3E}">
        <p14:creationId xmlns="" xmlns:p14="http://schemas.microsoft.com/office/powerpoint/2010/main" val="4041624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cxnSp>
        <p:nvCxnSpPr>
          <p:cNvPr id="3" name="Connecteur droit 2"/>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5" name="Rectangle 3"/>
          <p:cNvSpPr>
            <a:spLocks noGrp="1" noChangeArrowheads="1"/>
          </p:cNvSpPr>
          <p:nvPr>
            <p:ph type="title"/>
          </p:nvPr>
        </p:nvSpPr>
        <p:spPr bwMode="gray">
          <a:xfrm>
            <a:off x="1331640" y="2060848"/>
            <a:ext cx="5761037" cy="50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a:r>
              <a:rPr lang="fr-FR" dirty="0" smtClean="0"/>
              <a:t>Titre de la partie </a:t>
            </a:r>
            <a:endParaRPr lang="fr-FR" dirty="0"/>
          </a:p>
        </p:txBody>
      </p:sp>
      <p:sp>
        <p:nvSpPr>
          <p:cNvPr id="6" name="Espace réservé du pied de page 5"/>
          <p:cNvSpPr>
            <a:spLocks noGrp="1" noChangeArrowheads="1"/>
          </p:cNvSpPr>
          <p:nvPr>
            <p:ph type="ftr" sz="quarter" idx="10"/>
          </p:nvPr>
        </p:nvSpPr>
        <p:spPr>
          <a:xfrm>
            <a:off x="7956550" y="6408738"/>
            <a:ext cx="647700" cy="188912"/>
          </a:xfrm>
          <a:prstGeom prst="rect">
            <a:avLst/>
          </a:prstGeom>
        </p:spPr>
        <p:txBody>
          <a:bodyPr/>
          <a:lstStyle>
            <a:lvl1pPr algn="r">
              <a:defRPr sz="900">
                <a:solidFill>
                  <a:schemeClr val="accent1"/>
                </a:solidFill>
                <a:latin typeface="Calibri" charset="0"/>
                <a:cs typeface="Arial" charset="0"/>
              </a:defRPr>
            </a:lvl1pPr>
          </a:lstStyle>
          <a:p>
            <a:pPr>
              <a:defRPr/>
            </a:pPr>
            <a:endParaRPr lang="fr-FR"/>
          </a:p>
        </p:txBody>
      </p:sp>
    </p:spTree>
    <p:extLst>
      <p:ext uri="{BB962C8B-B14F-4D97-AF65-F5344CB8AC3E}">
        <p14:creationId xmlns="" xmlns:p14="http://schemas.microsoft.com/office/powerpoint/2010/main" val="1797135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cxnSp>
        <p:nvCxnSpPr>
          <p:cNvPr id="3" name="Connecteur droit 2"/>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5" name="Rectangle 3"/>
          <p:cNvSpPr>
            <a:spLocks noGrp="1" noChangeArrowheads="1"/>
          </p:cNvSpPr>
          <p:nvPr>
            <p:ph type="title"/>
          </p:nvPr>
        </p:nvSpPr>
        <p:spPr bwMode="gray">
          <a:xfrm>
            <a:off x="1331640" y="2060848"/>
            <a:ext cx="5761037" cy="50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a:r>
              <a:rPr lang="fr-FR" dirty="0" smtClean="0"/>
              <a:t>Titre de la partie </a:t>
            </a:r>
            <a:endParaRPr lang="fr-FR" dirty="0"/>
          </a:p>
        </p:txBody>
      </p:sp>
      <p:sp>
        <p:nvSpPr>
          <p:cNvPr id="6" name="Espace réservé du pied de page 5"/>
          <p:cNvSpPr>
            <a:spLocks noGrp="1" noChangeArrowheads="1"/>
          </p:cNvSpPr>
          <p:nvPr>
            <p:ph type="ftr" sz="quarter" idx="10"/>
          </p:nvPr>
        </p:nvSpPr>
        <p:spPr>
          <a:xfrm>
            <a:off x="7956550" y="6408738"/>
            <a:ext cx="647700" cy="188912"/>
          </a:xfrm>
          <a:prstGeom prst="rect">
            <a:avLst/>
          </a:prstGeom>
        </p:spPr>
        <p:txBody>
          <a:bodyPr/>
          <a:lstStyle>
            <a:lvl1pPr algn="r">
              <a:defRPr sz="900">
                <a:solidFill>
                  <a:schemeClr val="accent1"/>
                </a:solidFill>
                <a:latin typeface="Calibri" charset="0"/>
                <a:cs typeface="Arial" charset="0"/>
              </a:defRPr>
            </a:lvl1pPr>
          </a:lstStyle>
          <a:p>
            <a:pPr>
              <a:defRPr/>
            </a:pPr>
            <a:endParaRPr lang="fr-FR"/>
          </a:p>
        </p:txBody>
      </p:sp>
    </p:spTree>
    <p:extLst>
      <p:ext uri="{BB962C8B-B14F-4D97-AF65-F5344CB8AC3E}">
        <p14:creationId xmlns="" xmlns:p14="http://schemas.microsoft.com/office/powerpoint/2010/main" val="17971350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1.jpeg"/><Relationship Id="rId5" Type="http://schemas.openxmlformats.org/officeDocument/2006/relationships/slideLayout" Target="../slideLayouts/slideLayout18.xml"/><Relationship Id="rId10" Type="http://schemas.openxmlformats.org/officeDocument/2006/relationships/theme" Target="../theme/theme4.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1.jpeg"/><Relationship Id="rId5" Type="http://schemas.openxmlformats.org/officeDocument/2006/relationships/slideLayout" Target="../slideLayouts/slideLayout27.xml"/><Relationship Id="rId10" Type="http://schemas.openxmlformats.org/officeDocument/2006/relationships/theme" Target="../theme/theme5.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7" name="Group 14"/>
          <p:cNvGrpSpPr>
            <a:grpSpLocks/>
          </p:cNvGrpSpPr>
          <p:nvPr userDrawn="1"/>
        </p:nvGrpSpPr>
        <p:grpSpPr bwMode="auto">
          <a:xfrm>
            <a:off x="0" y="0"/>
            <a:ext cx="9144000" cy="5106988"/>
            <a:chOff x="0" y="0"/>
            <a:chExt cx="5760" cy="3217"/>
          </a:xfrm>
          <a:solidFill>
            <a:schemeClr val="accent1">
              <a:lumMod val="40000"/>
              <a:lumOff val="60000"/>
            </a:schemeClr>
          </a:solidFill>
        </p:grpSpPr>
        <p:sp>
          <p:nvSpPr>
            <p:cNvPr id="8" name="Freeform 10"/>
            <p:cNvSpPr>
              <a:spLocks/>
            </p:cNvSpPr>
            <p:nvPr/>
          </p:nvSpPr>
          <p:spPr bwMode="gray">
            <a:xfrm>
              <a:off x="0" y="2251"/>
              <a:ext cx="5760" cy="966"/>
            </a:xfrm>
            <a:custGeom>
              <a:avLst/>
              <a:gdLst>
                <a:gd name="T0" fmla="*/ 5760 w 5760"/>
                <a:gd name="T1" fmla="*/ 0 h 966"/>
                <a:gd name="T2" fmla="*/ 0 w 5760"/>
                <a:gd name="T3" fmla="*/ 0 h 966"/>
                <a:gd name="T4" fmla="*/ 0 w 5760"/>
                <a:gd name="T5" fmla="*/ 966 h 966"/>
                <a:gd name="T6" fmla="*/ 4834 w 5760"/>
                <a:gd name="T7" fmla="*/ 966 h 966"/>
                <a:gd name="T8" fmla="*/ 5760 w 5760"/>
                <a:gd name="T9" fmla="*/ 434 h 966"/>
                <a:gd name="T10" fmla="*/ 5760 w 5760"/>
                <a:gd name="T11" fmla="*/ 0 h 9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60" h="966">
                  <a:moveTo>
                    <a:pt x="5760" y="0"/>
                  </a:moveTo>
                  <a:lnTo>
                    <a:pt x="0" y="0"/>
                  </a:lnTo>
                  <a:lnTo>
                    <a:pt x="0" y="966"/>
                  </a:lnTo>
                  <a:lnTo>
                    <a:pt x="4834" y="966"/>
                  </a:lnTo>
                  <a:lnTo>
                    <a:pt x="5760" y="434"/>
                  </a:lnTo>
                  <a:lnTo>
                    <a:pt x="5760" y="0"/>
                  </a:ln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p>
          </p:txBody>
        </p:sp>
        <p:sp>
          <p:nvSpPr>
            <p:cNvPr id="9" name="Rectangle 11"/>
            <p:cNvSpPr>
              <a:spLocks noChangeArrowheads="1"/>
            </p:cNvSpPr>
            <p:nvPr/>
          </p:nvSpPr>
          <p:spPr bwMode="gray">
            <a:xfrm>
              <a:off x="0" y="0"/>
              <a:ext cx="5760" cy="256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defRPr/>
              </a:pPr>
              <a:endParaRPr lang="fr-FR" dirty="0">
                <a:cs typeface="Arial" charset="0"/>
              </a:endParaRPr>
            </a:p>
          </p:txBody>
        </p:sp>
      </p:grpSp>
      <p:sp>
        <p:nvSpPr>
          <p:cNvPr id="10" name="Rectangle 3"/>
          <p:cNvSpPr txBox="1">
            <a:spLocks noChangeArrowheads="1"/>
          </p:cNvSpPr>
          <p:nvPr userDrawn="1"/>
        </p:nvSpPr>
        <p:spPr>
          <a:xfrm>
            <a:off x="1836738" y="1844675"/>
            <a:ext cx="6191250" cy="1079500"/>
          </a:xfrm>
          <a:prstGeom prst="rect">
            <a:avLst/>
          </a:prstGeom>
        </p:spPr>
        <p:txBody>
          <a:bodyPr/>
          <a:lstStyle>
            <a:lvl1pPr defTabSz="457200" eaLnBrk="0" hangingPunct="0">
              <a:defRPr>
                <a:solidFill>
                  <a:schemeClr val="tx1"/>
                </a:solidFill>
                <a:latin typeface="Arial" charset="0"/>
                <a:ea typeface="ＭＳ Ｐゴシック" charset="0"/>
                <a:cs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endParaRPr lang="fr-FR" sz="3200" b="1" dirty="0">
              <a:solidFill>
                <a:srgbClr val="404040"/>
              </a:solidFill>
              <a:latin typeface="Calibri" charset="0"/>
            </a:endParaRPr>
          </a:p>
        </p:txBody>
      </p:sp>
      <p:sp>
        <p:nvSpPr>
          <p:cNvPr id="11" name="Rectangle 4"/>
          <p:cNvSpPr txBox="1">
            <a:spLocks noChangeArrowheads="1"/>
          </p:cNvSpPr>
          <p:nvPr userDrawn="1"/>
        </p:nvSpPr>
        <p:spPr>
          <a:xfrm>
            <a:off x="1908175" y="2852738"/>
            <a:ext cx="6191250" cy="315912"/>
          </a:xfrm>
          <a:prstGeom prst="rect">
            <a:avLst/>
          </a:prstGeom>
        </p:spPr>
        <p:txBody>
          <a:bodyPr/>
          <a:lstStyle>
            <a:lvl1pPr defTabSz="457200" eaLnBrk="0" hangingPunct="0">
              <a:defRPr>
                <a:solidFill>
                  <a:schemeClr val="tx1"/>
                </a:solidFill>
                <a:latin typeface="Arial" charset="0"/>
                <a:ea typeface="ＭＳ Ｐゴシック" charset="0"/>
                <a:cs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20000"/>
              </a:spcBef>
              <a:buFont typeface="Wingdings" charset="0"/>
              <a:buNone/>
            </a:pPr>
            <a:endParaRPr lang="fr-FR" sz="1500" dirty="0">
              <a:solidFill>
                <a:srgbClr val="0062A8"/>
              </a:solidFill>
              <a:latin typeface="Calibri" charset="0"/>
            </a:endParaRPr>
          </a:p>
        </p:txBody>
      </p:sp>
      <p:sp>
        <p:nvSpPr>
          <p:cNvPr id="16" name="Rectangle 4"/>
          <p:cNvSpPr txBox="1">
            <a:spLocks noChangeArrowheads="1"/>
          </p:cNvSpPr>
          <p:nvPr userDrawn="1"/>
        </p:nvSpPr>
        <p:spPr>
          <a:xfrm>
            <a:off x="1908175" y="4581525"/>
            <a:ext cx="6118225" cy="315913"/>
          </a:xfrm>
          <a:prstGeom prst="rect">
            <a:avLst/>
          </a:prstGeom>
        </p:spPr>
        <p:txBody>
          <a:bodyPr/>
          <a:lstStyle>
            <a:lvl1pPr marL="0" indent="0" algn="l" defTabSz="457200" rtl="0" eaLnBrk="1" latinLnBrk="0" hangingPunct="1">
              <a:spcBef>
                <a:spcPct val="20000"/>
              </a:spcBef>
              <a:buFont typeface="Wingdings" charset="2"/>
              <a:buNone/>
              <a:defRPr sz="1100" b="0" kern="1200">
                <a:solidFill>
                  <a:srgbClr val="0062A8"/>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endParaRPr lang="fr-FR" dirty="0">
              <a:solidFill>
                <a:schemeClr val="tx1">
                  <a:lumMod val="65000"/>
                  <a:lumOff val="35000"/>
                </a:schemeClr>
              </a:solidFill>
            </a:endParaRPr>
          </a:p>
        </p:txBody>
      </p:sp>
      <p:pic>
        <p:nvPicPr>
          <p:cNvPr id="1031" name="Image 1"/>
          <p:cNvPicPr>
            <a:picLocks noChangeAspect="1"/>
          </p:cNvPicPr>
          <p:nvPr userDrawn="1"/>
        </p:nvPicPr>
        <p:blipFill>
          <a:blip r:embed="rId3">
            <a:extLst>
              <a:ext uri="{28A0092B-C50C-407E-A947-70E740481C1C}">
                <a14:useLocalDpi xmlns="" xmlns:a14="http://schemas.microsoft.com/office/drawing/2010/main" val="0"/>
              </a:ext>
            </a:extLst>
          </a:blip>
          <a:srcRect/>
          <a:stretch>
            <a:fillRect/>
          </a:stretch>
        </p:blipFill>
        <p:spPr bwMode="auto">
          <a:xfrm>
            <a:off x="1965325" y="5949950"/>
            <a:ext cx="1550988" cy="700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47" r:id="rId1"/>
  </p:sldLayoutIdLst>
  <p:timing>
    <p:tnLst>
      <p:par>
        <p:cTn id="1" dur="indefinite" restart="never" nodeType="tmRoot"/>
      </p:par>
    </p:tnLst>
  </p:timing>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4098" name="Group 21"/>
          <p:cNvGrpSpPr>
            <a:grpSpLocks/>
          </p:cNvGrpSpPr>
          <p:nvPr/>
        </p:nvGrpSpPr>
        <p:grpSpPr bwMode="auto">
          <a:xfrm>
            <a:off x="0" y="0"/>
            <a:ext cx="9144000" cy="3883025"/>
            <a:chOff x="0" y="0"/>
            <a:chExt cx="5760" cy="2446"/>
          </a:xfrm>
          <a:solidFill>
            <a:srgbClr val="B9CDE5"/>
          </a:solidFill>
        </p:grpSpPr>
        <p:sp>
          <p:nvSpPr>
            <p:cNvPr id="2056" name="Rectangle 18"/>
            <p:cNvSpPr>
              <a:spLocks noChangeArrowheads="1"/>
            </p:cNvSpPr>
            <p:nvPr userDrawn="1"/>
          </p:nvSpPr>
          <p:spPr bwMode="gray">
            <a:xfrm>
              <a:off x="0" y="0"/>
              <a:ext cx="5760" cy="178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84" charset="-128"/>
                </a:defRPr>
              </a:lvl1pPr>
              <a:lvl2pPr marL="742950" indent="-285750" eaLnBrk="0" hangingPunct="0">
                <a:defRPr sz="2400">
                  <a:solidFill>
                    <a:schemeClr val="tx1"/>
                  </a:solidFill>
                  <a:latin typeface="Arial" pitchFamily="34" charset="0"/>
                  <a:ea typeface="ＭＳ Ｐゴシック" pitchFamily="-84" charset="-128"/>
                </a:defRPr>
              </a:lvl2pPr>
              <a:lvl3pPr marL="1143000" indent="-228600" eaLnBrk="0" hangingPunct="0">
                <a:defRPr sz="2400">
                  <a:solidFill>
                    <a:schemeClr val="tx1"/>
                  </a:solidFill>
                  <a:latin typeface="Arial" pitchFamily="34" charset="0"/>
                  <a:ea typeface="ＭＳ Ｐゴシック" pitchFamily="-84" charset="-128"/>
                </a:defRPr>
              </a:lvl3pPr>
              <a:lvl4pPr marL="1600200" indent="-228600" eaLnBrk="0" hangingPunct="0">
                <a:defRPr sz="2400">
                  <a:solidFill>
                    <a:schemeClr val="tx1"/>
                  </a:solidFill>
                  <a:latin typeface="Arial" pitchFamily="34" charset="0"/>
                  <a:ea typeface="ＭＳ Ｐゴシック" pitchFamily="-84" charset="-128"/>
                </a:defRPr>
              </a:lvl4pPr>
              <a:lvl5pPr marL="2057400" indent="-228600" eaLnBrk="0" hangingPunct="0">
                <a:defRPr sz="2400">
                  <a:solidFill>
                    <a:schemeClr val="tx1"/>
                  </a:solidFill>
                  <a:latin typeface="Arial" pitchFamily="34"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84" charset="-128"/>
                </a:defRPr>
              </a:lvl9pPr>
            </a:lstStyle>
            <a:p>
              <a:pPr eaLnBrk="1" hangingPunct="1">
                <a:defRPr/>
              </a:pPr>
              <a:endParaRPr lang="fr-FR" altLang="fr-FR" sz="1800" smtClean="0">
                <a:solidFill>
                  <a:srgbClr val="D9D9D9"/>
                </a:solidFill>
                <a:cs typeface="+mn-cs"/>
              </a:endParaRPr>
            </a:p>
          </p:txBody>
        </p:sp>
        <p:sp>
          <p:nvSpPr>
            <p:cNvPr id="4105" name="Freeform 20"/>
            <p:cNvSpPr>
              <a:spLocks/>
            </p:cNvSpPr>
            <p:nvPr userDrawn="1"/>
          </p:nvSpPr>
          <p:spPr bwMode="gray">
            <a:xfrm>
              <a:off x="0" y="1480"/>
              <a:ext cx="5760" cy="966"/>
            </a:xfrm>
            <a:custGeom>
              <a:avLst/>
              <a:gdLst>
                <a:gd name="T0" fmla="*/ 5760 w 5760"/>
                <a:gd name="T1" fmla="*/ 0 h 966"/>
                <a:gd name="T2" fmla="*/ 0 w 5760"/>
                <a:gd name="T3" fmla="*/ 0 h 966"/>
                <a:gd name="T4" fmla="*/ 0 w 5760"/>
                <a:gd name="T5" fmla="*/ 966 h 966"/>
                <a:gd name="T6" fmla="*/ 4834 w 5760"/>
                <a:gd name="T7" fmla="*/ 966 h 966"/>
                <a:gd name="T8" fmla="*/ 5760 w 5760"/>
                <a:gd name="T9" fmla="*/ 434 h 966"/>
                <a:gd name="T10" fmla="*/ 5760 w 5760"/>
                <a:gd name="T11" fmla="*/ 0 h 9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60" h="966">
                  <a:moveTo>
                    <a:pt x="5760" y="0"/>
                  </a:moveTo>
                  <a:lnTo>
                    <a:pt x="0" y="0"/>
                  </a:lnTo>
                  <a:lnTo>
                    <a:pt x="0" y="966"/>
                  </a:lnTo>
                  <a:lnTo>
                    <a:pt x="4834" y="966"/>
                  </a:lnTo>
                  <a:lnTo>
                    <a:pt x="5760" y="434"/>
                  </a:lnTo>
                  <a:lnTo>
                    <a:pt x="5760" y="0"/>
                  </a:ln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grpSp>
      <p:sp>
        <p:nvSpPr>
          <p:cNvPr id="4099" name="Rectangle 3"/>
          <p:cNvSpPr>
            <a:spLocks noGrp="1" noChangeArrowheads="1"/>
          </p:cNvSpPr>
          <p:nvPr>
            <p:ph type="title"/>
          </p:nvPr>
        </p:nvSpPr>
        <p:spPr bwMode="gray">
          <a:xfrm>
            <a:off x="1331913" y="2060575"/>
            <a:ext cx="5761037"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p>
            <a:pPr lvl="0"/>
            <a:r>
              <a:rPr lang="fr-FR"/>
              <a:t>Titre de la partie </a:t>
            </a:r>
          </a:p>
        </p:txBody>
      </p:sp>
      <p:sp>
        <p:nvSpPr>
          <p:cNvPr id="10" name="Rectangle 5"/>
          <p:cNvSpPr>
            <a:spLocks noGrp="1" noChangeArrowheads="1"/>
          </p:cNvSpPr>
          <p:nvPr>
            <p:ph type="ftr" sz="quarter" idx="3"/>
          </p:nvPr>
        </p:nvSpPr>
        <p:spPr bwMode="gray">
          <a:xfrm>
            <a:off x="7956550" y="6408738"/>
            <a:ext cx="647700" cy="18891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p>
        </p:txBody>
      </p:sp>
      <p:sp>
        <p:nvSpPr>
          <p:cNvPr id="4102" name="ZoneTexte 10"/>
          <p:cNvSpPr txBox="1">
            <a:spLocks noChangeArrowheads="1"/>
          </p:cNvSpPr>
          <p:nvPr userDrawn="1"/>
        </p:nvSpPr>
        <p:spPr bwMode="auto">
          <a:xfrm>
            <a:off x="2484438" y="6381750"/>
            <a:ext cx="54006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900" dirty="0" smtClean="0">
                <a:solidFill>
                  <a:schemeClr val="accent1"/>
                </a:solidFill>
                <a:latin typeface="Calibri" charset="0"/>
                <a:cs typeface="Calibri" charset="0"/>
              </a:rPr>
              <a:t>PNF</a:t>
            </a:r>
            <a:r>
              <a:rPr lang="fr-FR" sz="900" baseline="0" dirty="0" smtClean="0">
                <a:solidFill>
                  <a:schemeClr val="accent1"/>
                </a:solidFill>
                <a:latin typeface="Calibri" charset="0"/>
                <a:cs typeface="Calibri" charset="0"/>
              </a:rPr>
              <a:t> – Evolutions de la filière chaudronnerie – Angers 11 et 12 octobre 2016</a:t>
            </a:r>
            <a:endParaRPr lang="fr-FR" sz="900" dirty="0" smtClean="0">
              <a:solidFill>
                <a:schemeClr val="accent1"/>
              </a:solidFill>
              <a:latin typeface="Calibri" charset="0"/>
              <a:cs typeface="Calibri" charset="0"/>
            </a:endParaRPr>
          </a:p>
          <a:p>
            <a:pPr eaLnBrk="1" hangingPunct="1"/>
            <a:endParaRPr lang="fr-FR" sz="900" dirty="0">
              <a:solidFill>
                <a:schemeClr val="accent1"/>
              </a:solidFill>
              <a:latin typeface="Calibri" charset="0"/>
              <a:cs typeface="Calibri" charset="0"/>
            </a:endParaRPr>
          </a:p>
        </p:txBody>
      </p:sp>
      <p:cxnSp>
        <p:nvCxnSpPr>
          <p:cNvPr id="12" name="Connecteur droit 11"/>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pic>
        <p:nvPicPr>
          <p:cNvPr id="4103" name="Image 1"/>
          <p:cNvPicPr>
            <a:picLocks noChangeAspect="1"/>
          </p:cNvPicPr>
          <p:nvPr userDrawn="1"/>
        </p:nvPicPr>
        <p:blipFill>
          <a:blip r:embed="rId3">
            <a:extLst>
              <a:ext uri="{28A0092B-C50C-407E-A947-70E740481C1C}">
                <a14:useLocalDpi xmlns="" xmlns:a14="http://schemas.microsoft.com/office/drawing/2010/main" val="0"/>
              </a:ext>
            </a:extLst>
          </a:blip>
          <a:srcRect/>
          <a:stretch>
            <a:fillRect/>
          </a:stretch>
        </p:blipFill>
        <p:spPr bwMode="auto">
          <a:xfrm>
            <a:off x="1042988" y="6096000"/>
            <a:ext cx="1263650" cy="57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41" r:id="rId1"/>
  </p:sldLayoutIdLst>
  <p:hf hdr="0" ftr="0" dt="0"/>
  <p:txStyles>
    <p:titleStyle>
      <a:lvl1pPr algn="l" rtl="0" eaLnBrk="0" fontAlgn="base" hangingPunct="0">
        <a:spcBef>
          <a:spcPct val="0"/>
        </a:spcBef>
        <a:spcAft>
          <a:spcPct val="0"/>
        </a:spcAft>
        <a:defRPr sz="3100" b="1">
          <a:solidFill>
            <a:schemeClr val="tx2"/>
          </a:solidFill>
          <a:latin typeface="Calibri"/>
          <a:ea typeface="+mj-ea"/>
          <a:cs typeface="Calibri"/>
        </a:defRPr>
      </a:lvl1pPr>
      <a:lvl2pPr algn="l" rtl="0" eaLnBrk="0" fontAlgn="base" hangingPunct="0">
        <a:spcBef>
          <a:spcPct val="0"/>
        </a:spcBef>
        <a:spcAft>
          <a:spcPct val="0"/>
        </a:spcAft>
        <a:defRPr sz="3100" b="1">
          <a:solidFill>
            <a:schemeClr val="tx2"/>
          </a:solidFill>
          <a:latin typeface="Calibri" charset="0"/>
          <a:ea typeface="Arial" charset="0"/>
          <a:cs typeface="Calibri" pitchFamily="34" charset="0"/>
        </a:defRPr>
      </a:lvl2pPr>
      <a:lvl3pPr algn="l" rtl="0" eaLnBrk="0" fontAlgn="base" hangingPunct="0">
        <a:spcBef>
          <a:spcPct val="0"/>
        </a:spcBef>
        <a:spcAft>
          <a:spcPct val="0"/>
        </a:spcAft>
        <a:defRPr sz="3100" b="1">
          <a:solidFill>
            <a:schemeClr val="tx2"/>
          </a:solidFill>
          <a:latin typeface="Calibri" charset="0"/>
          <a:ea typeface="Arial" charset="0"/>
          <a:cs typeface="Calibri" pitchFamily="34" charset="0"/>
        </a:defRPr>
      </a:lvl3pPr>
      <a:lvl4pPr algn="l" rtl="0" eaLnBrk="0" fontAlgn="base" hangingPunct="0">
        <a:spcBef>
          <a:spcPct val="0"/>
        </a:spcBef>
        <a:spcAft>
          <a:spcPct val="0"/>
        </a:spcAft>
        <a:defRPr sz="3100" b="1">
          <a:solidFill>
            <a:schemeClr val="tx2"/>
          </a:solidFill>
          <a:latin typeface="Calibri" charset="0"/>
          <a:ea typeface="Arial" charset="0"/>
          <a:cs typeface="Calibri" pitchFamily="34" charset="0"/>
        </a:defRPr>
      </a:lvl4pPr>
      <a:lvl5pPr algn="l" rtl="0" eaLnBrk="0" fontAlgn="base" hangingPunct="0">
        <a:spcBef>
          <a:spcPct val="0"/>
        </a:spcBef>
        <a:spcAft>
          <a:spcPct val="0"/>
        </a:spcAft>
        <a:defRPr sz="3100" b="1">
          <a:solidFill>
            <a:schemeClr val="tx2"/>
          </a:solidFill>
          <a:latin typeface="Calibri" charset="0"/>
          <a:ea typeface="Arial" charset="0"/>
          <a:cs typeface="Calibri" pitchFamily="34" charset="0"/>
        </a:defRPr>
      </a:lvl5pPr>
      <a:lvl6pPr marL="457200" algn="l" rtl="0" fontAlgn="base">
        <a:spcBef>
          <a:spcPct val="0"/>
        </a:spcBef>
        <a:spcAft>
          <a:spcPct val="0"/>
        </a:spcAft>
        <a:defRPr sz="3000" b="1">
          <a:solidFill>
            <a:schemeClr val="tx2"/>
          </a:solidFill>
          <a:latin typeface="Arial" charset="0"/>
          <a:ea typeface="Arial" charset="0"/>
          <a:cs typeface="Arial" charset="0"/>
        </a:defRPr>
      </a:lvl6pPr>
      <a:lvl7pPr marL="914400" algn="l" rtl="0" fontAlgn="base">
        <a:spcBef>
          <a:spcPct val="0"/>
        </a:spcBef>
        <a:spcAft>
          <a:spcPct val="0"/>
        </a:spcAft>
        <a:defRPr sz="3000" b="1">
          <a:solidFill>
            <a:schemeClr val="tx2"/>
          </a:solidFill>
          <a:latin typeface="Arial" charset="0"/>
          <a:ea typeface="Arial" charset="0"/>
          <a:cs typeface="Arial" charset="0"/>
        </a:defRPr>
      </a:lvl7pPr>
      <a:lvl8pPr marL="1371600" algn="l" rtl="0" fontAlgn="base">
        <a:spcBef>
          <a:spcPct val="0"/>
        </a:spcBef>
        <a:spcAft>
          <a:spcPct val="0"/>
        </a:spcAft>
        <a:defRPr sz="3000" b="1">
          <a:solidFill>
            <a:schemeClr val="tx2"/>
          </a:solidFill>
          <a:latin typeface="Arial" charset="0"/>
          <a:ea typeface="Arial" charset="0"/>
          <a:cs typeface="Arial" charset="0"/>
        </a:defRPr>
      </a:lvl8pPr>
      <a:lvl9pPr marL="1828800" algn="l" rtl="0" fontAlgn="base">
        <a:spcBef>
          <a:spcPct val="0"/>
        </a:spcBef>
        <a:spcAft>
          <a:spcPct val="0"/>
        </a:spcAft>
        <a:defRPr sz="3000" b="1">
          <a:solidFill>
            <a:schemeClr val="tx2"/>
          </a:solidFill>
          <a:latin typeface="Arial" charset="0"/>
          <a:ea typeface="Arial" charset="0"/>
          <a:cs typeface="Arial" charset="0"/>
        </a:defRPr>
      </a:lvl9pPr>
    </p:titleStyle>
    <p:bodyStyle>
      <a:lvl1pPr marL="342900" indent="-342900" algn="l" rtl="0" eaLnBrk="0" fontAlgn="base" hangingPunct="0">
        <a:spcBef>
          <a:spcPct val="0"/>
        </a:spcBef>
        <a:spcAft>
          <a:spcPct val="0"/>
        </a:spcAft>
        <a:buClr>
          <a:schemeClr val="hlink"/>
        </a:buClr>
        <a:buFont typeface="Wingdings" charset="0"/>
        <a:defRPr sz="700" b="1">
          <a:solidFill>
            <a:schemeClr val="bg2"/>
          </a:solidFill>
          <a:latin typeface="+mn-lt"/>
          <a:ea typeface="ＭＳ Ｐゴシック" charset="0"/>
          <a:cs typeface="+mn-cs"/>
        </a:defRPr>
      </a:lvl1pPr>
      <a:lvl2pPr marL="4763" indent="-3175" algn="l" rtl="0" eaLnBrk="0" fontAlgn="base" hangingPunct="0">
        <a:spcBef>
          <a:spcPct val="0"/>
        </a:spcBef>
        <a:spcAft>
          <a:spcPct val="0"/>
        </a:spcAft>
        <a:buFont typeface="Wingdings" charset="0"/>
        <a:defRPr sz="700">
          <a:solidFill>
            <a:schemeClr val="bg2"/>
          </a:solidFill>
          <a:latin typeface="+mn-lt"/>
          <a:ea typeface="+mn-ea"/>
          <a:cs typeface="+mn-cs"/>
        </a:defRPr>
      </a:lvl2pPr>
      <a:lvl3pPr marL="11113" indent="-4763" algn="l" rtl="0" eaLnBrk="0" fontAlgn="base" hangingPunct="0">
        <a:spcBef>
          <a:spcPct val="0"/>
        </a:spcBef>
        <a:spcAft>
          <a:spcPct val="0"/>
        </a:spcAft>
        <a:defRPr sz="700">
          <a:solidFill>
            <a:schemeClr val="bg2"/>
          </a:solidFill>
          <a:latin typeface="+mn-lt"/>
          <a:ea typeface="+mn-ea"/>
          <a:cs typeface="+mn-cs"/>
        </a:defRPr>
      </a:lvl3pPr>
      <a:lvl4pPr marL="17463" indent="-4763" algn="l" rtl="0" eaLnBrk="0" fontAlgn="base" hangingPunct="0">
        <a:spcBef>
          <a:spcPct val="0"/>
        </a:spcBef>
        <a:spcAft>
          <a:spcPct val="0"/>
        </a:spcAft>
        <a:buClr>
          <a:schemeClr val="accent1"/>
        </a:buClr>
        <a:buFont typeface="Arial" charset="0"/>
        <a:defRPr sz="700">
          <a:solidFill>
            <a:schemeClr val="bg2"/>
          </a:solidFill>
          <a:latin typeface="+mn-lt"/>
          <a:ea typeface="+mn-ea"/>
          <a:cs typeface="+mn-cs"/>
        </a:defRPr>
      </a:lvl4pPr>
      <a:lvl5pPr marL="19050" indent="1809750" algn="l" rtl="0" eaLnBrk="0" fontAlgn="base" hangingPunct="0">
        <a:spcBef>
          <a:spcPct val="0"/>
        </a:spcBef>
        <a:spcAft>
          <a:spcPct val="0"/>
        </a:spcAft>
        <a:defRPr sz="700">
          <a:solidFill>
            <a:schemeClr val="bg2"/>
          </a:solidFill>
          <a:latin typeface="+mn-lt"/>
          <a:ea typeface="+mn-ea"/>
          <a:cs typeface="+mn-cs"/>
        </a:defRPr>
      </a:lvl5pPr>
      <a:lvl6pPr marL="476250" algn="r" rtl="0" fontAlgn="base">
        <a:spcBef>
          <a:spcPct val="0"/>
        </a:spcBef>
        <a:spcAft>
          <a:spcPct val="0"/>
        </a:spcAft>
        <a:defRPr sz="700">
          <a:solidFill>
            <a:schemeClr val="bg2"/>
          </a:solidFill>
          <a:latin typeface="+mn-lt"/>
          <a:ea typeface="+mn-ea"/>
          <a:cs typeface="+mn-cs"/>
        </a:defRPr>
      </a:lvl6pPr>
      <a:lvl7pPr marL="933450" algn="r" rtl="0" fontAlgn="base">
        <a:spcBef>
          <a:spcPct val="0"/>
        </a:spcBef>
        <a:spcAft>
          <a:spcPct val="0"/>
        </a:spcAft>
        <a:defRPr sz="700">
          <a:solidFill>
            <a:schemeClr val="bg2"/>
          </a:solidFill>
          <a:latin typeface="+mn-lt"/>
          <a:ea typeface="+mn-ea"/>
          <a:cs typeface="+mn-cs"/>
        </a:defRPr>
      </a:lvl7pPr>
      <a:lvl8pPr marL="1390650" algn="r" rtl="0" fontAlgn="base">
        <a:spcBef>
          <a:spcPct val="0"/>
        </a:spcBef>
        <a:spcAft>
          <a:spcPct val="0"/>
        </a:spcAft>
        <a:defRPr sz="700">
          <a:solidFill>
            <a:schemeClr val="bg2"/>
          </a:solidFill>
          <a:latin typeface="+mn-lt"/>
          <a:ea typeface="+mn-ea"/>
          <a:cs typeface="+mn-cs"/>
        </a:defRPr>
      </a:lvl8pPr>
      <a:lvl9pPr marL="1847850" algn="r" rtl="0" fontAlgn="base">
        <a:spcBef>
          <a:spcPct val="0"/>
        </a:spcBef>
        <a:spcAft>
          <a:spcPct val="0"/>
        </a:spcAft>
        <a:defRPr sz="700">
          <a:solidFill>
            <a:schemeClr val="bg2"/>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Freeform 14"/>
          <p:cNvSpPr>
            <a:spLocks/>
          </p:cNvSpPr>
          <p:nvPr/>
        </p:nvSpPr>
        <p:spPr bwMode="gray">
          <a:xfrm>
            <a:off x="0" y="0"/>
            <a:ext cx="9144000" cy="1533525"/>
          </a:xfrm>
          <a:custGeom>
            <a:avLst/>
            <a:gdLst>
              <a:gd name="T0" fmla="*/ 2147483647 w 5760"/>
              <a:gd name="T1" fmla="*/ 0 h 966"/>
              <a:gd name="T2" fmla="*/ 0 w 5760"/>
              <a:gd name="T3" fmla="*/ 0 h 966"/>
              <a:gd name="T4" fmla="*/ 0 w 5760"/>
              <a:gd name="T5" fmla="*/ 2147483647 h 966"/>
              <a:gd name="T6" fmla="*/ 2147483647 w 5760"/>
              <a:gd name="T7" fmla="*/ 2147483647 h 966"/>
              <a:gd name="T8" fmla="*/ 2147483647 w 5760"/>
              <a:gd name="T9" fmla="*/ 2147483647 h 966"/>
              <a:gd name="T10" fmla="*/ 2147483647 w 5760"/>
              <a:gd name="T11" fmla="*/ 0 h 9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60" h="966">
                <a:moveTo>
                  <a:pt x="5760" y="0"/>
                </a:moveTo>
                <a:lnTo>
                  <a:pt x="0" y="0"/>
                </a:lnTo>
                <a:lnTo>
                  <a:pt x="0" y="966"/>
                </a:lnTo>
                <a:lnTo>
                  <a:pt x="4834" y="966"/>
                </a:lnTo>
                <a:lnTo>
                  <a:pt x="5760" y="434"/>
                </a:lnTo>
                <a:lnTo>
                  <a:pt x="5760" y="0"/>
                </a:lnTo>
              </a:path>
            </a:pathLst>
          </a:custGeom>
          <a:solidFill>
            <a:srgbClr val="B9CDE5"/>
          </a:solidFill>
          <a:ln>
            <a:noFill/>
          </a:ln>
          <a:extLst/>
        </p:spPr>
        <p:txBody>
          <a:bodyPr/>
          <a:lstStyle/>
          <a:p>
            <a:endParaRPr lang="fr-FR"/>
          </a:p>
        </p:txBody>
      </p:sp>
      <p:sp>
        <p:nvSpPr>
          <p:cNvPr id="5123" name="Rectangle 2"/>
          <p:cNvSpPr>
            <a:spLocks noGrp="1" noChangeArrowheads="1"/>
          </p:cNvSpPr>
          <p:nvPr>
            <p:ph type="title"/>
          </p:nvPr>
        </p:nvSpPr>
        <p:spPr bwMode="gray">
          <a:xfrm>
            <a:off x="684213" y="131763"/>
            <a:ext cx="7775575" cy="1352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fr-FR"/>
              <a:t>Titre de la page de contenu</a:t>
            </a:r>
          </a:p>
        </p:txBody>
      </p:sp>
      <p:sp>
        <p:nvSpPr>
          <p:cNvPr id="5124" name="Rectangle 3"/>
          <p:cNvSpPr>
            <a:spLocks noGrp="1" noChangeArrowheads="1"/>
          </p:cNvSpPr>
          <p:nvPr>
            <p:ph type="body" idx="1"/>
          </p:nvPr>
        </p:nvSpPr>
        <p:spPr bwMode="gray">
          <a:xfrm>
            <a:off x="684213" y="1773238"/>
            <a:ext cx="7775575" cy="4248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fr-FR"/>
              <a:t>Texte premier niveau </a:t>
            </a:r>
          </a:p>
          <a:p>
            <a:pPr lvl="1"/>
            <a:r>
              <a:rPr lang="fr-FR"/>
              <a:t>Texte deuxième niveau</a:t>
            </a:r>
          </a:p>
          <a:p>
            <a:pPr lvl="2"/>
            <a:r>
              <a:rPr lang="fr-FR"/>
              <a:t>Texte troisième niveau</a:t>
            </a:r>
          </a:p>
          <a:p>
            <a:pPr lvl="3"/>
            <a:r>
              <a:rPr lang="fr-FR"/>
              <a:t>Quatrième niveau</a:t>
            </a:r>
          </a:p>
          <a:p>
            <a:pPr lvl="4"/>
            <a:r>
              <a:rPr lang="fr-FR"/>
              <a:t>Cinquième niveau</a:t>
            </a:r>
          </a:p>
        </p:txBody>
      </p:sp>
      <p:cxnSp>
        <p:nvCxnSpPr>
          <p:cNvPr id="5" name="Connecteur droit 4"/>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Espace réservé du numéro de diapositive 5"/>
          <p:cNvSpPr txBox="1">
            <a:spLocks/>
          </p:cNvSpPr>
          <p:nvPr userDrawn="1"/>
        </p:nvSpPr>
        <p:spPr>
          <a:xfrm>
            <a:off x="7885113" y="6356350"/>
            <a:ext cx="801687" cy="312738"/>
          </a:xfrm>
          <a:prstGeom prst="rect">
            <a:avLst/>
          </a:prstGeom>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fr-FR" sz="900">
                <a:solidFill>
                  <a:schemeClr val="accent1"/>
                </a:solidFill>
                <a:latin typeface="Calibri" charset="0"/>
                <a:cs typeface="Calibri" charset="0"/>
              </a:rPr>
              <a:t>Page </a:t>
            </a:r>
            <a:fld id="{185E1E9F-DBCA-EE4F-B135-4285061FF2EB}" type="slidenum">
              <a:rPr lang="fr-FR" sz="900">
                <a:solidFill>
                  <a:schemeClr val="accent1"/>
                </a:solidFill>
                <a:latin typeface="Calibri" charset="0"/>
                <a:cs typeface="Calibri" charset="0"/>
              </a:rPr>
              <a:pPr algn="r" eaLnBrk="1" hangingPunct="1"/>
              <a:t>‹N°›</a:t>
            </a:fld>
            <a:endParaRPr lang="fr-FR" sz="900">
              <a:solidFill>
                <a:schemeClr val="accent1"/>
              </a:solidFill>
              <a:latin typeface="Calibri" charset="0"/>
              <a:cs typeface="Calibri" charset="0"/>
            </a:endParaRPr>
          </a:p>
        </p:txBody>
      </p:sp>
      <p:pic>
        <p:nvPicPr>
          <p:cNvPr id="5128" name="Image 1"/>
          <p:cNvPicPr>
            <a:picLocks noChangeAspect="1"/>
          </p:cNvPicPr>
          <p:nvPr userDrawn="1"/>
        </p:nvPicPr>
        <p:blipFill>
          <a:blip r:embed="rId13">
            <a:extLst>
              <a:ext uri="{28A0092B-C50C-407E-A947-70E740481C1C}">
                <a14:useLocalDpi xmlns="" xmlns:a14="http://schemas.microsoft.com/office/drawing/2010/main" val="0"/>
              </a:ext>
            </a:extLst>
          </a:blip>
          <a:srcRect/>
          <a:stretch>
            <a:fillRect/>
          </a:stretch>
        </p:blipFill>
        <p:spPr bwMode="auto">
          <a:xfrm>
            <a:off x="684213" y="6148388"/>
            <a:ext cx="1335087" cy="60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46" r:id="rId5"/>
    <p:sldLayoutId id="2147484348" r:id="rId6"/>
    <p:sldLayoutId id="2147484349" r:id="rId7"/>
    <p:sldLayoutId id="2147484352" r:id="rId8"/>
    <p:sldLayoutId id="2147484353" r:id="rId9"/>
    <p:sldLayoutId id="2147484374" r:id="rId10"/>
    <p:sldLayoutId id="2147484376" r:id="rId11"/>
  </p:sldLayoutIdLst>
  <p:timing>
    <p:tnLst>
      <p:par>
        <p:cTn id="1" dur="indefinite" restart="never" nodeType="tmRoot"/>
      </p:par>
    </p:tnLst>
  </p:timing>
  <p:hf hdr="0" ftr="0" dt="0"/>
  <p:txStyles>
    <p:titleStyle>
      <a:lvl1pPr algn="l" rtl="0" eaLnBrk="0" fontAlgn="base" hangingPunct="0">
        <a:spcBef>
          <a:spcPct val="0"/>
        </a:spcBef>
        <a:spcAft>
          <a:spcPct val="0"/>
        </a:spcAft>
        <a:defRPr sz="2400" b="1">
          <a:solidFill>
            <a:schemeClr val="tx2"/>
          </a:solidFill>
          <a:latin typeface="Calibri"/>
          <a:ea typeface="+mj-ea"/>
          <a:cs typeface="Calibri"/>
        </a:defRPr>
      </a:lvl1pPr>
      <a:lvl2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2pPr>
      <a:lvl3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3pPr>
      <a:lvl4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4pPr>
      <a:lvl5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5pPr>
      <a:lvl6pPr marL="457200" algn="l" rtl="0" fontAlgn="base">
        <a:spcBef>
          <a:spcPct val="0"/>
        </a:spcBef>
        <a:spcAft>
          <a:spcPct val="0"/>
        </a:spcAft>
        <a:defRPr sz="2400" b="1">
          <a:solidFill>
            <a:schemeClr val="tx2"/>
          </a:solidFill>
          <a:latin typeface="Arial" charset="0"/>
          <a:ea typeface="Arial" charset="0"/>
          <a:cs typeface="Arial" charset="0"/>
        </a:defRPr>
      </a:lvl6pPr>
      <a:lvl7pPr marL="914400" algn="l" rtl="0" fontAlgn="base">
        <a:spcBef>
          <a:spcPct val="0"/>
        </a:spcBef>
        <a:spcAft>
          <a:spcPct val="0"/>
        </a:spcAft>
        <a:defRPr sz="2400" b="1">
          <a:solidFill>
            <a:schemeClr val="tx2"/>
          </a:solidFill>
          <a:latin typeface="Arial" charset="0"/>
          <a:ea typeface="Arial" charset="0"/>
          <a:cs typeface="Arial" charset="0"/>
        </a:defRPr>
      </a:lvl7pPr>
      <a:lvl8pPr marL="1371600" algn="l" rtl="0" fontAlgn="base">
        <a:spcBef>
          <a:spcPct val="0"/>
        </a:spcBef>
        <a:spcAft>
          <a:spcPct val="0"/>
        </a:spcAft>
        <a:defRPr sz="2400" b="1">
          <a:solidFill>
            <a:schemeClr val="tx2"/>
          </a:solidFill>
          <a:latin typeface="Arial" charset="0"/>
          <a:ea typeface="Arial" charset="0"/>
          <a:cs typeface="Arial" charset="0"/>
        </a:defRPr>
      </a:lvl8pPr>
      <a:lvl9pPr marL="1828800" algn="l" rtl="0" fontAlgn="base">
        <a:spcBef>
          <a:spcPct val="0"/>
        </a:spcBef>
        <a:spcAft>
          <a:spcPct val="0"/>
        </a:spcAft>
        <a:defRPr sz="2400" b="1">
          <a:solidFill>
            <a:schemeClr val="tx2"/>
          </a:solidFill>
          <a:latin typeface="Arial" charset="0"/>
          <a:ea typeface="Arial" charset="0"/>
          <a:cs typeface="Arial" charset="0"/>
        </a:defRPr>
      </a:lvl9pPr>
    </p:titleStyle>
    <p:bodyStyle>
      <a:lvl1pPr marL="250825" indent="-250825" algn="l" rtl="0" eaLnBrk="0" fontAlgn="base" hangingPunct="0">
        <a:spcBef>
          <a:spcPct val="60000"/>
        </a:spcBef>
        <a:spcAft>
          <a:spcPct val="40000"/>
        </a:spcAft>
        <a:buClr>
          <a:schemeClr val="hlink"/>
        </a:buClr>
        <a:buFont typeface="Wingdings" charset="0"/>
        <a:buChar char="n"/>
        <a:defRPr sz="2000">
          <a:solidFill>
            <a:schemeClr val="accent1"/>
          </a:solidFill>
          <a:latin typeface="Calibri"/>
          <a:ea typeface="+mn-ea"/>
          <a:cs typeface="Calibri"/>
        </a:defRPr>
      </a:lvl1pPr>
      <a:lvl2pPr marL="423863" indent="-171450" algn="l" rtl="0" eaLnBrk="0" fontAlgn="base" hangingPunct="0">
        <a:spcBef>
          <a:spcPct val="20000"/>
        </a:spcBef>
        <a:spcAft>
          <a:spcPct val="0"/>
        </a:spcAft>
        <a:buClr>
          <a:schemeClr val="accent1"/>
        </a:buClr>
        <a:buFont typeface="Wingdings" charset="0"/>
        <a:buChar char=""/>
        <a:defRPr sz="1500">
          <a:solidFill>
            <a:schemeClr val="tx1"/>
          </a:solidFill>
          <a:latin typeface="Calibri"/>
          <a:ea typeface="+mn-ea"/>
          <a:cs typeface="Calibri"/>
        </a:defRPr>
      </a:lvl2pPr>
      <a:lvl3pPr marL="425450" indent="3175" algn="l" rtl="0" eaLnBrk="0" fontAlgn="base" hangingPunct="0">
        <a:spcBef>
          <a:spcPct val="20000"/>
        </a:spcBef>
        <a:spcAft>
          <a:spcPct val="0"/>
        </a:spcAft>
        <a:defRPr sz="1500">
          <a:solidFill>
            <a:schemeClr val="tx1"/>
          </a:solidFill>
          <a:latin typeface="Calibri"/>
          <a:ea typeface="+mn-ea"/>
          <a:cs typeface="Calibri"/>
        </a:defRPr>
      </a:lvl3pPr>
      <a:lvl4pPr marL="617538" indent="-187325" algn="l" rtl="0" eaLnBrk="0" fontAlgn="base" hangingPunct="0">
        <a:spcBef>
          <a:spcPct val="20000"/>
        </a:spcBef>
        <a:spcAft>
          <a:spcPct val="0"/>
        </a:spcAft>
        <a:buClr>
          <a:schemeClr val="accent1"/>
        </a:buClr>
        <a:buFont typeface="Arial" charset="0"/>
        <a:buChar char="–"/>
        <a:defRPr sz="1100">
          <a:solidFill>
            <a:schemeClr val="tx1"/>
          </a:solidFill>
          <a:latin typeface="Calibri"/>
          <a:ea typeface="+mn-ea"/>
          <a:cs typeface="Calibri"/>
        </a:defRPr>
      </a:lvl4pPr>
      <a:lvl5pPr marL="619125" indent="1209675" algn="l" rtl="0" eaLnBrk="0" fontAlgn="base" hangingPunct="0">
        <a:spcBef>
          <a:spcPct val="20000"/>
        </a:spcBef>
        <a:spcAft>
          <a:spcPct val="0"/>
        </a:spcAft>
        <a:defRPr sz="1100">
          <a:solidFill>
            <a:schemeClr val="tx1"/>
          </a:solidFill>
          <a:latin typeface="Calibri"/>
          <a:ea typeface="+mn-ea"/>
          <a:cs typeface="Calibri"/>
        </a:defRPr>
      </a:lvl5pPr>
      <a:lvl6pPr marL="1076325" algn="l" rtl="0" fontAlgn="base">
        <a:spcBef>
          <a:spcPct val="20000"/>
        </a:spcBef>
        <a:spcAft>
          <a:spcPct val="0"/>
        </a:spcAft>
        <a:defRPr sz="1100">
          <a:solidFill>
            <a:schemeClr val="tx1"/>
          </a:solidFill>
          <a:latin typeface="+mn-lt"/>
          <a:ea typeface="+mn-ea"/>
          <a:cs typeface="+mn-cs"/>
        </a:defRPr>
      </a:lvl6pPr>
      <a:lvl7pPr marL="1533525" algn="l" rtl="0" fontAlgn="base">
        <a:spcBef>
          <a:spcPct val="20000"/>
        </a:spcBef>
        <a:spcAft>
          <a:spcPct val="0"/>
        </a:spcAft>
        <a:defRPr sz="1100">
          <a:solidFill>
            <a:schemeClr val="tx1"/>
          </a:solidFill>
          <a:latin typeface="+mn-lt"/>
          <a:ea typeface="+mn-ea"/>
          <a:cs typeface="+mn-cs"/>
        </a:defRPr>
      </a:lvl7pPr>
      <a:lvl8pPr marL="1990725" algn="l" rtl="0" fontAlgn="base">
        <a:spcBef>
          <a:spcPct val="20000"/>
        </a:spcBef>
        <a:spcAft>
          <a:spcPct val="0"/>
        </a:spcAft>
        <a:defRPr sz="1100">
          <a:solidFill>
            <a:schemeClr val="tx1"/>
          </a:solidFill>
          <a:latin typeface="+mn-lt"/>
          <a:ea typeface="+mn-ea"/>
          <a:cs typeface="+mn-cs"/>
        </a:defRPr>
      </a:lvl8pPr>
      <a:lvl9pPr marL="2447925" algn="l" rtl="0" fontAlgn="base">
        <a:spcBef>
          <a:spcPct val="20000"/>
        </a:spcBef>
        <a:spcAft>
          <a:spcPct val="0"/>
        </a:spcAft>
        <a:defRPr sz="11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Freeform 14"/>
          <p:cNvSpPr>
            <a:spLocks/>
          </p:cNvSpPr>
          <p:nvPr/>
        </p:nvSpPr>
        <p:spPr bwMode="gray">
          <a:xfrm>
            <a:off x="0" y="0"/>
            <a:ext cx="9144000" cy="1533525"/>
          </a:xfrm>
          <a:custGeom>
            <a:avLst/>
            <a:gdLst>
              <a:gd name="T0" fmla="*/ 2147483647 w 5760"/>
              <a:gd name="T1" fmla="*/ 0 h 966"/>
              <a:gd name="T2" fmla="*/ 0 w 5760"/>
              <a:gd name="T3" fmla="*/ 0 h 966"/>
              <a:gd name="T4" fmla="*/ 0 w 5760"/>
              <a:gd name="T5" fmla="*/ 2147483647 h 966"/>
              <a:gd name="T6" fmla="*/ 2147483647 w 5760"/>
              <a:gd name="T7" fmla="*/ 2147483647 h 966"/>
              <a:gd name="T8" fmla="*/ 2147483647 w 5760"/>
              <a:gd name="T9" fmla="*/ 2147483647 h 966"/>
              <a:gd name="T10" fmla="*/ 2147483647 w 5760"/>
              <a:gd name="T11" fmla="*/ 0 h 9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60" h="966">
                <a:moveTo>
                  <a:pt x="5760" y="0"/>
                </a:moveTo>
                <a:lnTo>
                  <a:pt x="0" y="0"/>
                </a:lnTo>
                <a:lnTo>
                  <a:pt x="0" y="966"/>
                </a:lnTo>
                <a:lnTo>
                  <a:pt x="4834" y="966"/>
                </a:lnTo>
                <a:lnTo>
                  <a:pt x="5760" y="434"/>
                </a:lnTo>
                <a:lnTo>
                  <a:pt x="5760" y="0"/>
                </a:lnTo>
              </a:path>
            </a:pathLst>
          </a:custGeom>
          <a:solidFill>
            <a:srgbClr val="B9CDE5"/>
          </a:solidFill>
          <a:ln>
            <a:noFill/>
          </a:ln>
          <a:extLst/>
        </p:spPr>
        <p:txBody>
          <a:bodyPr/>
          <a:lstStyle/>
          <a:p>
            <a:endParaRPr lang="fr-FR">
              <a:solidFill>
                <a:prstClr val="black"/>
              </a:solidFill>
            </a:endParaRPr>
          </a:p>
        </p:txBody>
      </p:sp>
      <p:sp>
        <p:nvSpPr>
          <p:cNvPr id="5123" name="Rectangle 2"/>
          <p:cNvSpPr>
            <a:spLocks noGrp="1" noChangeArrowheads="1"/>
          </p:cNvSpPr>
          <p:nvPr>
            <p:ph type="title"/>
          </p:nvPr>
        </p:nvSpPr>
        <p:spPr bwMode="gray">
          <a:xfrm>
            <a:off x="684213" y="131763"/>
            <a:ext cx="7775575" cy="1352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fr-FR"/>
              <a:t>Titre de la page de contenu</a:t>
            </a:r>
          </a:p>
        </p:txBody>
      </p:sp>
      <p:sp>
        <p:nvSpPr>
          <p:cNvPr id="5124" name="Rectangle 3"/>
          <p:cNvSpPr>
            <a:spLocks noGrp="1" noChangeArrowheads="1"/>
          </p:cNvSpPr>
          <p:nvPr>
            <p:ph type="body" idx="1"/>
          </p:nvPr>
        </p:nvSpPr>
        <p:spPr bwMode="gray">
          <a:xfrm>
            <a:off x="684213" y="1773238"/>
            <a:ext cx="7775575" cy="4248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fr-FR"/>
              <a:t>Texte premier niveau </a:t>
            </a:r>
          </a:p>
          <a:p>
            <a:pPr lvl="1"/>
            <a:r>
              <a:rPr lang="fr-FR"/>
              <a:t>Texte deuxième niveau</a:t>
            </a:r>
          </a:p>
          <a:p>
            <a:pPr lvl="2"/>
            <a:r>
              <a:rPr lang="fr-FR"/>
              <a:t>Texte troisième niveau</a:t>
            </a:r>
          </a:p>
          <a:p>
            <a:pPr lvl="3"/>
            <a:r>
              <a:rPr lang="fr-FR"/>
              <a:t>Quatrième niveau</a:t>
            </a:r>
          </a:p>
          <a:p>
            <a:pPr lvl="4"/>
            <a:r>
              <a:rPr lang="fr-FR"/>
              <a:t>Cinquième niveau</a:t>
            </a:r>
          </a:p>
        </p:txBody>
      </p:sp>
      <p:cxnSp>
        <p:nvCxnSpPr>
          <p:cNvPr id="5" name="Connecteur droit 4"/>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Espace réservé du numéro de diapositive 5"/>
          <p:cNvSpPr txBox="1">
            <a:spLocks/>
          </p:cNvSpPr>
          <p:nvPr userDrawn="1"/>
        </p:nvSpPr>
        <p:spPr>
          <a:xfrm>
            <a:off x="7885113" y="6356350"/>
            <a:ext cx="801687" cy="312738"/>
          </a:xfrm>
          <a:prstGeom prst="rect">
            <a:avLst/>
          </a:prstGeom>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fr-FR" sz="900">
                <a:solidFill>
                  <a:srgbClr val="4F81BD"/>
                </a:solidFill>
                <a:latin typeface="Calibri" charset="0"/>
                <a:cs typeface="Calibri" charset="0"/>
              </a:rPr>
              <a:t>Page </a:t>
            </a:r>
            <a:fld id="{185E1E9F-DBCA-EE4F-B135-4285061FF2EB}" type="slidenum">
              <a:rPr lang="fr-FR" sz="900">
                <a:solidFill>
                  <a:srgbClr val="4F81BD"/>
                </a:solidFill>
                <a:latin typeface="Calibri" charset="0"/>
                <a:cs typeface="Calibri" charset="0"/>
              </a:rPr>
              <a:pPr algn="r" eaLnBrk="1" hangingPunct="1"/>
              <a:t>‹N°›</a:t>
            </a:fld>
            <a:endParaRPr lang="fr-FR" sz="900">
              <a:solidFill>
                <a:srgbClr val="4F81BD"/>
              </a:solidFill>
              <a:latin typeface="Calibri" charset="0"/>
              <a:cs typeface="Calibri" charset="0"/>
            </a:endParaRPr>
          </a:p>
        </p:txBody>
      </p:sp>
      <p:pic>
        <p:nvPicPr>
          <p:cNvPr id="5128" name="Image 1"/>
          <p:cNvPicPr>
            <a:picLocks noChangeAspect="1"/>
          </p:cNvPicPr>
          <p:nvPr userDrawn="1"/>
        </p:nvPicPr>
        <p:blipFill>
          <a:blip r:embed="rId11">
            <a:extLst>
              <a:ext uri="{28A0092B-C50C-407E-A947-70E740481C1C}">
                <a14:useLocalDpi xmlns="" xmlns:a14="http://schemas.microsoft.com/office/drawing/2010/main" val="0"/>
              </a:ext>
            </a:extLst>
          </a:blip>
          <a:srcRect/>
          <a:stretch>
            <a:fillRect/>
          </a:stretch>
        </p:blipFill>
        <p:spPr bwMode="auto">
          <a:xfrm>
            <a:off x="684213" y="6148388"/>
            <a:ext cx="1335087" cy="60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60791591"/>
      </p:ext>
    </p:extLst>
  </p:cSld>
  <p:clrMap bg1="lt1" tx1="dk1" bg2="lt2" tx2="dk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1" r:id="rId7"/>
    <p:sldLayoutId id="2147484362" r:id="rId8"/>
    <p:sldLayoutId id="2147484363" r:id="rId9"/>
  </p:sldLayoutIdLst>
  <p:timing>
    <p:tnLst>
      <p:par>
        <p:cTn id="1" dur="indefinite" restart="never" nodeType="tmRoot"/>
      </p:par>
    </p:tnLst>
  </p:timing>
  <p:hf hdr="0" ftr="0" dt="0"/>
  <p:txStyles>
    <p:titleStyle>
      <a:lvl1pPr algn="l" rtl="0" eaLnBrk="0" fontAlgn="base" hangingPunct="0">
        <a:spcBef>
          <a:spcPct val="0"/>
        </a:spcBef>
        <a:spcAft>
          <a:spcPct val="0"/>
        </a:spcAft>
        <a:defRPr sz="2400" b="1">
          <a:solidFill>
            <a:schemeClr val="tx2"/>
          </a:solidFill>
          <a:latin typeface="Calibri"/>
          <a:ea typeface="+mj-ea"/>
          <a:cs typeface="Calibri"/>
        </a:defRPr>
      </a:lvl1pPr>
      <a:lvl2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2pPr>
      <a:lvl3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3pPr>
      <a:lvl4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4pPr>
      <a:lvl5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5pPr>
      <a:lvl6pPr marL="457200" algn="l" rtl="0" fontAlgn="base">
        <a:spcBef>
          <a:spcPct val="0"/>
        </a:spcBef>
        <a:spcAft>
          <a:spcPct val="0"/>
        </a:spcAft>
        <a:defRPr sz="2400" b="1">
          <a:solidFill>
            <a:schemeClr val="tx2"/>
          </a:solidFill>
          <a:latin typeface="Arial" charset="0"/>
          <a:ea typeface="Arial" charset="0"/>
          <a:cs typeface="Arial" charset="0"/>
        </a:defRPr>
      </a:lvl6pPr>
      <a:lvl7pPr marL="914400" algn="l" rtl="0" fontAlgn="base">
        <a:spcBef>
          <a:spcPct val="0"/>
        </a:spcBef>
        <a:spcAft>
          <a:spcPct val="0"/>
        </a:spcAft>
        <a:defRPr sz="2400" b="1">
          <a:solidFill>
            <a:schemeClr val="tx2"/>
          </a:solidFill>
          <a:latin typeface="Arial" charset="0"/>
          <a:ea typeface="Arial" charset="0"/>
          <a:cs typeface="Arial" charset="0"/>
        </a:defRPr>
      </a:lvl7pPr>
      <a:lvl8pPr marL="1371600" algn="l" rtl="0" fontAlgn="base">
        <a:spcBef>
          <a:spcPct val="0"/>
        </a:spcBef>
        <a:spcAft>
          <a:spcPct val="0"/>
        </a:spcAft>
        <a:defRPr sz="2400" b="1">
          <a:solidFill>
            <a:schemeClr val="tx2"/>
          </a:solidFill>
          <a:latin typeface="Arial" charset="0"/>
          <a:ea typeface="Arial" charset="0"/>
          <a:cs typeface="Arial" charset="0"/>
        </a:defRPr>
      </a:lvl8pPr>
      <a:lvl9pPr marL="1828800" algn="l" rtl="0" fontAlgn="base">
        <a:spcBef>
          <a:spcPct val="0"/>
        </a:spcBef>
        <a:spcAft>
          <a:spcPct val="0"/>
        </a:spcAft>
        <a:defRPr sz="2400" b="1">
          <a:solidFill>
            <a:schemeClr val="tx2"/>
          </a:solidFill>
          <a:latin typeface="Arial" charset="0"/>
          <a:ea typeface="Arial" charset="0"/>
          <a:cs typeface="Arial" charset="0"/>
        </a:defRPr>
      </a:lvl9pPr>
    </p:titleStyle>
    <p:bodyStyle>
      <a:lvl1pPr marL="250825" indent="-250825" algn="l" rtl="0" eaLnBrk="0" fontAlgn="base" hangingPunct="0">
        <a:spcBef>
          <a:spcPct val="60000"/>
        </a:spcBef>
        <a:spcAft>
          <a:spcPct val="40000"/>
        </a:spcAft>
        <a:buClr>
          <a:schemeClr val="hlink"/>
        </a:buClr>
        <a:buFont typeface="Wingdings" charset="0"/>
        <a:buChar char="n"/>
        <a:defRPr sz="2000">
          <a:solidFill>
            <a:schemeClr val="accent1"/>
          </a:solidFill>
          <a:latin typeface="Calibri"/>
          <a:ea typeface="+mn-ea"/>
          <a:cs typeface="Calibri"/>
        </a:defRPr>
      </a:lvl1pPr>
      <a:lvl2pPr marL="423863" indent="-171450" algn="l" rtl="0" eaLnBrk="0" fontAlgn="base" hangingPunct="0">
        <a:spcBef>
          <a:spcPct val="20000"/>
        </a:spcBef>
        <a:spcAft>
          <a:spcPct val="0"/>
        </a:spcAft>
        <a:buClr>
          <a:schemeClr val="accent1"/>
        </a:buClr>
        <a:buFont typeface="Wingdings" charset="0"/>
        <a:buChar char=""/>
        <a:defRPr sz="1500">
          <a:solidFill>
            <a:schemeClr val="tx1"/>
          </a:solidFill>
          <a:latin typeface="Calibri"/>
          <a:ea typeface="+mn-ea"/>
          <a:cs typeface="Calibri"/>
        </a:defRPr>
      </a:lvl2pPr>
      <a:lvl3pPr marL="425450" indent="3175" algn="l" rtl="0" eaLnBrk="0" fontAlgn="base" hangingPunct="0">
        <a:spcBef>
          <a:spcPct val="20000"/>
        </a:spcBef>
        <a:spcAft>
          <a:spcPct val="0"/>
        </a:spcAft>
        <a:defRPr sz="1500">
          <a:solidFill>
            <a:schemeClr val="tx1"/>
          </a:solidFill>
          <a:latin typeface="Calibri"/>
          <a:ea typeface="+mn-ea"/>
          <a:cs typeface="Calibri"/>
        </a:defRPr>
      </a:lvl3pPr>
      <a:lvl4pPr marL="617538" indent="-187325" algn="l" rtl="0" eaLnBrk="0" fontAlgn="base" hangingPunct="0">
        <a:spcBef>
          <a:spcPct val="20000"/>
        </a:spcBef>
        <a:spcAft>
          <a:spcPct val="0"/>
        </a:spcAft>
        <a:buClr>
          <a:schemeClr val="accent1"/>
        </a:buClr>
        <a:buFont typeface="Arial" charset="0"/>
        <a:buChar char="–"/>
        <a:defRPr sz="1100">
          <a:solidFill>
            <a:schemeClr val="tx1"/>
          </a:solidFill>
          <a:latin typeface="Calibri"/>
          <a:ea typeface="+mn-ea"/>
          <a:cs typeface="Calibri"/>
        </a:defRPr>
      </a:lvl4pPr>
      <a:lvl5pPr marL="619125" indent="1209675" algn="l" rtl="0" eaLnBrk="0" fontAlgn="base" hangingPunct="0">
        <a:spcBef>
          <a:spcPct val="20000"/>
        </a:spcBef>
        <a:spcAft>
          <a:spcPct val="0"/>
        </a:spcAft>
        <a:defRPr sz="1100">
          <a:solidFill>
            <a:schemeClr val="tx1"/>
          </a:solidFill>
          <a:latin typeface="Calibri"/>
          <a:ea typeface="+mn-ea"/>
          <a:cs typeface="Calibri"/>
        </a:defRPr>
      </a:lvl5pPr>
      <a:lvl6pPr marL="1076325" algn="l" rtl="0" fontAlgn="base">
        <a:spcBef>
          <a:spcPct val="20000"/>
        </a:spcBef>
        <a:spcAft>
          <a:spcPct val="0"/>
        </a:spcAft>
        <a:defRPr sz="1100">
          <a:solidFill>
            <a:schemeClr val="tx1"/>
          </a:solidFill>
          <a:latin typeface="+mn-lt"/>
          <a:ea typeface="+mn-ea"/>
          <a:cs typeface="+mn-cs"/>
        </a:defRPr>
      </a:lvl6pPr>
      <a:lvl7pPr marL="1533525" algn="l" rtl="0" fontAlgn="base">
        <a:spcBef>
          <a:spcPct val="20000"/>
        </a:spcBef>
        <a:spcAft>
          <a:spcPct val="0"/>
        </a:spcAft>
        <a:defRPr sz="1100">
          <a:solidFill>
            <a:schemeClr val="tx1"/>
          </a:solidFill>
          <a:latin typeface="+mn-lt"/>
          <a:ea typeface="+mn-ea"/>
          <a:cs typeface="+mn-cs"/>
        </a:defRPr>
      </a:lvl7pPr>
      <a:lvl8pPr marL="1990725" algn="l" rtl="0" fontAlgn="base">
        <a:spcBef>
          <a:spcPct val="20000"/>
        </a:spcBef>
        <a:spcAft>
          <a:spcPct val="0"/>
        </a:spcAft>
        <a:defRPr sz="1100">
          <a:solidFill>
            <a:schemeClr val="tx1"/>
          </a:solidFill>
          <a:latin typeface="+mn-lt"/>
          <a:ea typeface="+mn-ea"/>
          <a:cs typeface="+mn-cs"/>
        </a:defRPr>
      </a:lvl8pPr>
      <a:lvl9pPr marL="2447925" algn="l" rtl="0" fontAlgn="base">
        <a:spcBef>
          <a:spcPct val="20000"/>
        </a:spcBef>
        <a:spcAft>
          <a:spcPct val="0"/>
        </a:spcAft>
        <a:defRPr sz="11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Freeform 14"/>
          <p:cNvSpPr>
            <a:spLocks/>
          </p:cNvSpPr>
          <p:nvPr/>
        </p:nvSpPr>
        <p:spPr bwMode="gray">
          <a:xfrm>
            <a:off x="0" y="0"/>
            <a:ext cx="9144000" cy="1533525"/>
          </a:xfrm>
          <a:custGeom>
            <a:avLst/>
            <a:gdLst>
              <a:gd name="T0" fmla="*/ 2147483647 w 5760"/>
              <a:gd name="T1" fmla="*/ 0 h 966"/>
              <a:gd name="T2" fmla="*/ 0 w 5760"/>
              <a:gd name="T3" fmla="*/ 0 h 966"/>
              <a:gd name="T4" fmla="*/ 0 w 5760"/>
              <a:gd name="T5" fmla="*/ 2147483647 h 966"/>
              <a:gd name="T6" fmla="*/ 2147483647 w 5760"/>
              <a:gd name="T7" fmla="*/ 2147483647 h 966"/>
              <a:gd name="T8" fmla="*/ 2147483647 w 5760"/>
              <a:gd name="T9" fmla="*/ 2147483647 h 966"/>
              <a:gd name="T10" fmla="*/ 2147483647 w 5760"/>
              <a:gd name="T11" fmla="*/ 0 h 9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60" h="966">
                <a:moveTo>
                  <a:pt x="5760" y="0"/>
                </a:moveTo>
                <a:lnTo>
                  <a:pt x="0" y="0"/>
                </a:lnTo>
                <a:lnTo>
                  <a:pt x="0" y="966"/>
                </a:lnTo>
                <a:lnTo>
                  <a:pt x="4834" y="966"/>
                </a:lnTo>
                <a:lnTo>
                  <a:pt x="5760" y="434"/>
                </a:lnTo>
                <a:lnTo>
                  <a:pt x="5760" y="0"/>
                </a:lnTo>
              </a:path>
            </a:pathLst>
          </a:custGeom>
          <a:solidFill>
            <a:srgbClr val="B9CDE5"/>
          </a:solidFill>
          <a:ln>
            <a:noFill/>
          </a:ln>
          <a:extLst/>
        </p:spPr>
        <p:txBody>
          <a:bodyPr/>
          <a:lstStyle/>
          <a:p>
            <a:endParaRPr lang="fr-FR">
              <a:solidFill>
                <a:prstClr val="black"/>
              </a:solidFill>
            </a:endParaRPr>
          </a:p>
        </p:txBody>
      </p:sp>
      <p:sp>
        <p:nvSpPr>
          <p:cNvPr id="5123" name="Rectangle 2"/>
          <p:cNvSpPr>
            <a:spLocks noGrp="1" noChangeArrowheads="1"/>
          </p:cNvSpPr>
          <p:nvPr>
            <p:ph type="title"/>
          </p:nvPr>
        </p:nvSpPr>
        <p:spPr bwMode="gray">
          <a:xfrm>
            <a:off x="684213" y="131763"/>
            <a:ext cx="7775575" cy="1352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fr-FR"/>
              <a:t>Titre de la page de contenu</a:t>
            </a:r>
          </a:p>
        </p:txBody>
      </p:sp>
      <p:sp>
        <p:nvSpPr>
          <p:cNvPr id="5124" name="Rectangle 3"/>
          <p:cNvSpPr>
            <a:spLocks noGrp="1" noChangeArrowheads="1"/>
          </p:cNvSpPr>
          <p:nvPr>
            <p:ph type="body" idx="1"/>
          </p:nvPr>
        </p:nvSpPr>
        <p:spPr bwMode="gray">
          <a:xfrm>
            <a:off x="684213" y="1773238"/>
            <a:ext cx="7775575" cy="4248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fr-FR"/>
              <a:t>Texte premier niveau </a:t>
            </a:r>
          </a:p>
          <a:p>
            <a:pPr lvl="1"/>
            <a:r>
              <a:rPr lang="fr-FR"/>
              <a:t>Texte deuxième niveau</a:t>
            </a:r>
          </a:p>
          <a:p>
            <a:pPr lvl="2"/>
            <a:r>
              <a:rPr lang="fr-FR"/>
              <a:t>Texte troisième niveau</a:t>
            </a:r>
          </a:p>
          <a:p>
            <a:pPr lvl="3"/>
            <a:r>
              <a:rPr lang="fr-FR"/>
              <a:t>Quatrième niveau</a:t>
            </a:r>
          </a:p>
          <a:p>
            <a:pPr lvl="4"/>
            <a:r>
              <a:rPr lang="fr-FR"/>
              <a:t>Cinquième niveau</a:t>
            </a:r>
          </a:p>
        </p:txBody>
      </p:sp>
      <p:cxnSp>
        <p:nvCxnSpPr>
          <p:cNvPr id="5" name="Connecteur droit 4"/>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Espace réservé du numéro de diapositive 5"/>
          <p:cNvSpPr txBox="1">
            <a:spLocks/>
          </p:cNvSpPr>
          <p:nvPr userDrawn="1"/>
        </p:nvSpPr>
        <p:spPr>
          <a:xfrm>
            <a:off x="7885113" y="6356350"/>
            <a:ext cx="801687" cy="312738"/>
          </a:xfrm>
          <a:prstGeom prst="rect">
            <a:avLst/>
          </a:prstGeom>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fr-FR" sz="900">
                <a:solidFill>
                  <a:srgbClr val="4F81BD"/>
                </a:solidFill>
                <a:latin typeface="Calibri" charset="0"/>
                <a:cs typeface="Calibri" charset="0"/>
              </a:rPr>
              <a:t>Page </a:t>
            </a:r>
            <a:fld id="{185E1E9F-DBCA-EE4F-B135-4285061FF2EB}" type="slidenum">
              <a:rPr lang="fr-FR" sz="900">
                <a:solidFill>
                  <a:srgbClr val="4F81BD"/>
                </a:solidFill>
                <a:latin typeface="Calibri" charset="0"/>
                <a:cs typeface="Calibri" charset="0"/>
              </a:rPr>
              <a:pPr algn="r" eaLnBrk="1" hangingPunct="1"/>
              <a:t>‹N°›</a:t>
            </a:fld>
            <a:endParaRPr lang="fr-FR" sz="900">
              <a:solidFill>
                <a:srgbClr val="4F81BD"/>
              </a:solidFill>
              <a:latin typeface="Calibri" charset="0"/>
              <a:cs typeface="Calibri" charset="0"/>
            </a:endParaRPr>
          </a:p>
        </p:txBody>
      </p:sp>
      <p:pic>
        <p:nvPicPr>
          <p:cNvPr id="5128" name="Image 1"/>
          <p:cNvPicPr>
            <a:picLocks noChangeAspect="1"/>
          </p:cNvPicPr>
          <p:nvPr userDrawn="1"/>
        </p:nvPicPr>
        <p:blipFill>
          <a:blip r:embed="rId11">
            <a:extLst>
              <a:ext uri="{28A0092B-C50C-407E-A947-70E740481C1C}">
                <a14:useLocalDpi xmlns="" xmlns:a14="http://schemas.microsoft.com/office/drawing/2010/main" val="0"/>
              </a:ext>
            </a:extLst>
          </a:blip>
          <a:srcRect/>
          <a:stretch>
            <a:fillRect/>
          </a:stretch>
        </p:blipFill>
        <p:spPr bwMode="auto">
          <a:xfrm>
            <a:off x="684213" y="6148388"/>
            <a:ext cx="1335087" cy="60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392405695"/>
      </p:ext>
    </p:extLst>
  </p:cSld>
  <p:clrMap bg1="lt1" tx1="dk1" bg2="lt2" tx2="dk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Lst>
  <p:timing>
    <p:tnLst>
      <p:par>
        <p:cTn id="1" dur="indefinite" restart="never" nodeType="tmRoot"/>
      </p:par>
    </p:tnLst>
  </p:timing>
  <p:hf hdr="0" ftr="0" dt="0"/>
  <p:txStyles>
    <p:titleStyle>
      <a:lvl1pPr algn="l" rtl="0" eaLnBrk="0" fontAlgn="base" hangingPunct="0">
        <a:spcBef>
          <a:spcPct val="0"/>
        </a:spcBef>
        <a:spcAft>
          <a:spcPct val="0"/>
        </a:spcAft>
        <a:defRPr sz="2400" b="1">
          <a:solidFill>
            <a:schemeClr val="tx2"/>
          </a:solidFill>
          <a:latin typeface="Calibri"/>
          <a:ea typeface="+mj-ea"/>
          <a:cs typeface="Calibri"/>
        </a:defRPr>
      </a:lvl1pPr>
      <a:lvl2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2pPr>
      <a:lvl3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3pPr>
      <a:lvl4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4pPr>
      <a:lvl5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5pPr>
      <a:lvl6pPr marL="457200" algn="l" rtl="0" fontAlgn="base">
        <a:spcBef>
          <a:spcPct val="0"/>
        </a:spcBef>
        <a:spcAft>
          <a:spcPct val="0"/>
        </a:spcAft>
        <a:defRPr sz="2400" b="1">
          <a:solidFill>
            <a:schemeClr val="tx2"/>
          </a:solidFill>
          <a:latin typeface="Arial" charset="0"/>
          <a:ea typeface="Arial" charset="0"/>
          <a:cs typeface="Arial" charset="0"/>
        </a:defRPr>
      </a:lvl6pPr>
      <a:lvl7pPr marL="914400" algn="l" rtl="0" fontAlgn="base">
        <a:spcBef>
          <a:spcPct val="0"/>
        </a:spcBef>
        <a:spcAft>
          <a:spcPct val="0"/>
        </a:spcAft>
        <a:defRPr sz="2400" b="1">
          <a:solidFill>
            <a:schemeClr val="tx2"/>
          </a:solidFill>
          <a:latin typeface="Arial" charset="0"/>
          <a:ea typeface="Arial" charset="0"/>
          <a:cs typeface="Arial" charset="0"/>
        </a:defRPr>
      </a:lvl7pPr>
      <a:lvl8pPr marL="1371600" algn="l" rtl="0" fontAlgn="base">
        <a:spcBef>
          <a:spcPct val="0"/>
        </a:spcBef>
        <a:spcAft>
          <a:spcPct val="0"/>
        </a:spcAft>
        <a:defRPr sz="2400" b="1">
          <a:solidFill>
            <a:schemeClr val="tx2"/>
          </a:solidFill>
          <a:latin typeface="Arial" charset="0"/>
          <a:ea typeface="Arial" charset="0"/>
          <a:cs typeface="Arial" charset="0"/>
        </a:defRPr>
      </a:lvl8pPr>
      <a:lvl9pPr marL="1828800" algn="l" rtl="0" fontAlgn="base">
        <a:spcBef>
          <a:spcPct val="0"/>
        </a:spcBef>
        <a:spcAft>
          <a:spcPct val="0"/>
        </a:spcAft>
        <a:defRPr sz="2400" b="1">
          <a:solidFill>
            <a:schemeClr val="tx2"/>
          </a:solidFill>
          <a:latin typeface="Arial" charset="0"/>
          <a:ea typeface="Arial" charset="0"/>
          <a:cs typeface="Arial" charset="0"/>
        </a:defRPr>
      </a:lvl9pPr>
    </p:titleStyle>
    <p:bodyStyle>
      <a:lvl1pPr marL="250825" indent="-250825" algn="l" rtl="0" eaLnBrk="0" fontAlgn="base" hangingPunct="0">
        <a:spcBef>
          <a:spcPct val="60000"/>
        </a:spcBef>
        <a:spcAft>
          <a:spcPct val="40000"/>
        </a:spcAft>
        <a:buClr>
          <a:schemeClr val="hlink"/>
        </a:buClr>
        <a:buFont typeface="Wingdings" charset="0"/>
        <a:buChar char="n"/>
        <a:defRPr sz="2000">
          <a:solidFill>
            <a:schemeClr val="accent1"/>
          </a:solidFill>
          <a:latin typeface="Calibri"/>
          <a:ea typeface="+mn-ea"/>
          <a:cs typeface="Calibri"/>
        </a:defRPr>
      </a:lvl1pPr>
      <a:lvl2pPr marL="423863" indent="-171450" algn="l" rtl="0" eaLnBrk="0" fontAlgn="base" hangingPunct="0">
        <a:spcBef>
          <a:spcPct val="20000"/>
        </a:spcBef>
        <a:spcAft>
          <a:spcPct val="0"/>
        </a:spcAft>
        <a:buClr>
          <a:schemeClr val="accent1"/>
        </a:buClr>
        <a:buFont typeface="Wingdings" charset="0"/>
        <a:buChar char=""/>
        <a:defRPr sz="1500">
          <a:solidFill>
            <a:schemeClr val="tx1"/>
          </a:solidFill>
          <a:latin typeface="Calibri"/>
          <a:ea typeface="+mn-ea"/>
          <a:cs typeface="Calibri"/>
        </a:defRPr>
      </a:lvl2pPr>
      <a:lvl3pPr marL="425450" indent="3175" algn="l" rtl="0" eaLnBrk="0" fontAlgn="base" hangingPunct="0">
        <a:spcBef>
          <a:spcPct val="20000"/>
        </a:spcBef>
        <a:spcAft>
          <a:spcPct val="0"/>
        </a:spcAft>
        <a:defRPr sz="1500">
          <a:solidFill>
            <a:schemeClr val="tx1"/>
          </a:solidFill>
          <a:latin typeface="Calibri"/>
          <a:ea typeface="+mn-ea"/>
          <a:cs typeface="Calibri"/>
        </a:defRPr>
      </a:lvl3pPr>
      <a:lvl4pPr marL="617538" indent="-187325" algn="l" rtl="0" eaLnBrk="0" fontAlgn="base" hangingPunct="0">
        <a:spcBef>
          <a:spcPct val="20000"/>
        </a:spcBef>
        <a:spcAft>
          <a:spcPct val="0"/>
        </a:spcAft>
        <a:buClr>
          <a:schemeClr val="accent1"/>
        </a:buClr>
        <a:buFont typeface="Arial" charset="0"/>
        <a:buChar char="–"/>
        <a:defRPr sz="1100">
          <a:solidFill>
            <a:schemeClr val="tx1"/>
          </a:solidFill>
          <a:latin typeface="Calibri"/>
          <a:ea typeface="+mn-ea"/>
          <a:cs typeface="Calibri"/>
        </a:defRPr>
      </a:lvl4pPr>
      <a:lvl5pPr marL="619125" indent="1209675" algn="l" rtl="0" eaLnBrk="0" fontAlgn="base" hangingPunct="0">
        <a:spcBef>
          <a:spcPct val="20000"/>
        </a:spcBef>
        <a:spcAft>
          <a:spcPct val="0"/>
        </a:spcAft>
        <a:defRPr sz="1100">
          <a:solidFill>
            <a:schemeClr val="tx1"/>
          </a:solidFill>
          <a:latin typeface="Calibri"/>
          <a:ea typeface="+mn-ea"/>
          <a:cs typeface="Calibri"/>
        </a:defRPr>
      </a:lvl5pPr>
      <a:lvl6pPr marL="1076325" algn="l" rtl="0" fontAlgn="base">
        <a:spcBef>
          <a:spcPct val="20000"/>
        </a:spcBef>
        <a:spcAft>
          <a:spcPct val="0"/>
        </a:spcAft>
        <a:defRPr sz="1100">
          <a:solidFill>
            <a:schemeClr val="tx1"/>
          </a:solidFill>
          <a:latin typeface="+mn-lt"/>
          <a:ea typeface="+mn-ea"/>
          <a:cs typeface="+mn-cs"/>
        </a:defRPr>
      </a:lvl6pPr>
      <a:lvl7pPr marL="1533525" algn="l" rtl="0" fontAlgn="base">
        <a:spcBef>
          <a:spcPct val="20000"/>
        </a:spcBef>
        <a:spcAft>
          <a:spcPct val="0"/>
        </a:spcAft>
        <a:defRPr sz="1100">
          <a:solidFill>
            <a:schemeClr val="tx1"/>
          </a:solidFill>
          <a:latin typeface="+mn-lt"/>
          <a:ea typeface="+mn-ea"/>
          <a:cs typeface="+mn-cs"/>
        </a:defRPr>
      </a:lvl7pPr>
      <a:lvl8pPr marL="1990725" algn="l" rtl="0" fontAlgn="base">
        <a:spcBef>
          <a:spcPct val="20000"/>
        </a:spcBef>
        <a:spcAft>
          <a:spcPct val="0"/>
        </a:spcAft>
        <a:defRPr sz="1100">
          <a:solidFill>
            <a:schemeClr val="tx1"/>
          </a:solidFill>
          <a:latin typeface="+mn-lt"/>
          <a:ea typeface="+mn-ea"/>
          <a:cs typeface="+mn-cs"/>
        </a:defRPr>
      </a:lvl8pPr>
      <a:lvl9pPr marL="2447925" algn="l" rtl="0" fontAlgn="base">
        <a:spcBef>
          <a:spcPct val="20000"/>
        </a:spcBef>
        <a:spcAft>
          <a:spcPct val="0"/>
        </a:spcAft>
        <a:defRPr sz="11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package" Target="../embeddings/Document_Microsoft_Office_Word1.docx"/><Relationship Id="rId2" Type="http://schemas.openxmlformats.org/officeDocument/2006/relationships/slideLayout" Target="../slideLayouts/slideLayout4.xml"/><Relationship Id="rId1" Type="http://schemas.openxmlformats.org/officeDocument/2006/relationships/vmlDrawing" Target="../drawings/vmlDrawing1.v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package" Target="../embeddings/Document_Microsoft_Office_Word2.docx"/><Relationship Id="rId7" Type="http://schemas.openxmlformats.org/officeDocument/2006/relationships/image" Target="../media/image16.jpeg"/><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package" Target="../embeddings/Document_Microsoft_Office_Word3.docx"/><Relationship Id="rId2" Type="http://schemas.openxmlformats.org/officeDocument/2006/relationships/slideLayout" Target="../slideLayouts/slideLayout3.xml"/><Relationship Id="rId1" Type="http://schemas.openxmlformats.org/officeDocument/2006/relationships/vmlDrawing" Target="../drawings/vmlDrawing3.vml"/></Relationships>
</file>

<file path=ppt/slides/_rels/slide31.xml.rels><?xml version="1.0" encoding="UTF-8" standalone="yes"?>
<Relationships xmlns="http://schemas.openxmlformats.org/package/2006/relationships"><Relationship Id="rId3" Type="http://schemas.openxmlformats.org/officeDocument/2006/relationships/package" Target="../embeddings/Document_Microsoft_Office_Word4.docx"/><Relationship Id="rId2" Type="http://schemas.openxmlformats.org/officeDocument/2006/relationships/slideLayout" Target="../slideLayouts/slideLayout3.xml"/><Relationship Id="rId1" Type="http://schemas.openxmlformats.org/officeDocument/2006/relationships/vmlDrawing" Target="../drawings/vmlDrawing4.v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package" Target="../embeddings/Document_Microsoft_Office_Word5.docx"/><Relationship Id="rId2" Type="http://schemas.openxmlformats.org/officeDocument/2006/relationships/slideLayout" Target="../slideLayouts/slideLayout3.xml"/><Relationship Id="rId1" Type="http://schemas.openxmlformats.org/officeDocument/2006/relationships/vmlDrawing" Target="../drawings/vmlDrawing5.v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package" Target="../embeddings/Document_Microsoft_Office_Word6.docx"/><Relationship Id="rId2" Type="http://schemas.openxmlformats.org/officeDocument/2006/relationships/slideLayout" Target="../slideLayouts/slideLayout3.xml"/><Relationship Id="rId1" Type="http://schemas.openxmlformats.org/officeDocument/2006/relationships/vmlDrawing" Target="../drawings/vmlDrawing6.vml"/></Relationships>
</file>

<file path=ppt/slides/_rels/slide38.xml.rels><?xml version="1.0" encoding="UTF-8" standalone="yes"?>
<Relationships xmlns="http://schemas.openxmlformats.org/package/2006/relationships"><Relationship Id="rId3" Type="http://schemas.openxmlformats.org/officeDocument/2006/relationships/package" Target="../embeddings/Document_Microsoft_Office_Word7.docx"/><Relationship Id="rId2" Type="http://schemas.openxmlformats.org/officeDocument/2006/relationships/slideLayout" Target="../slideLayouts/slideLayout3.xml"/><Relationship Id="rId1" Type="http://schemas.openxmlformats.org/officeDocument/2006/relationships/vmlDrawing" Target="../drawings/vmlDrawing7.v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30.jpeg"/></Relationships>
</file>

<file path=ppt/slides/_rels/slide4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3.xml"/><Relationship Id="rId4" Type="http://schemas.openxmlformats.org/officeDocument/2006/relationships/image" Target="../media/image47.jpeg"/></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3.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5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3.xml"/><Relationship Id="rId5" Type="http://schemas.openxmlformats.org/officeDocument/2006/relationships/image" Target="../media/image66.jpeg"/><Relationship Id="rId4" Type="http://schemas.openxmlformats.org/officeDocument/2006/relationships/image" Target="../media/image65.jpeg"/></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png"/></Relationships>
</file>

<file path=ppt/slides/_rels/slide5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package" Target="../embeddings/Document_Microsoft_Office_Word8.docx"/><Relationship Id="rId2" Type="http://schemas.openxmlformats.org/officeDocument/2006/relationships/slideLayout" Target="../slideLayouts/slideLayout3.xml"/><Relationship Id="rId1" Type="http://schemas.openxmlformats.org/officeDocument/2006/relationships/vmlDrawing" Target="../drawings/vmlDrawing8.v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package" Target="../embeddings/Document_Microsoft_Office_Word9.docx"/><Relationship Id="rId2" Type="http://schemas.openxmlformats.org/officeDocument/2006/relationships/slideLayout" Target="../slideLayouts/slideLayout3.xml"/><Relationship Id="rId1" Type="http://schemas.openxmlformats.org/officeDocument/2006/relationships/vmlDrawing" Target="../drawings/vmlDrawing9.v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b="1" dirty="0" smtClean="0"/>
              <a:t>JOURNEES D’ÉTUDES NATIONALES </a:t>
            </a:r>
            <a:r>
              <a:rPr lang="fr-FR" dirty="0" smtClean="0"/>
              <a:t/>
            </a:r>
            <a:br>
              <a:rPr lang="fr-FR" dirty="0" smtClean="0"/>
            </a:br>
            <a:r>
              <a:rPr lang="fr-FR" dirty="0" smtClean="0"/>
              <a:t/>
            </a:r>
            <a:br>
              <a:rPr lang="fr-FR" dirty="0" smtClean="0"/>
            </a:br>
            <a:endParaRPr lang="fr-FR" dirty="0"/>
          </a:p>
        </p:txBody>
      </p:sp>
      <p:sp>
        <p:nvSpPr>
          <p:cNvPr id="3" name="Sous-titre 2"/>
          <p:cNvSpPr>
            <a:spLocks noGrp="1"/>
          </p:cNvSpPr>
          <p:nvPr>
            <p:ph type="subTitle" idx="1"/>
          </p:nvPr>
        </p:nvSpPr>
        <p:spPr>
          <a:xfrm>
            <a:off x="0" y="3886200"/>
            <a:ext cx="9144000" cy="1752600"/>
          </a:xfrm>
        </p:spPr>
        <p:txBody>
          <a:bodyPr/>
          <a:lstStyle/>
          <a:p>
            <a:r>
              <a:rPr lang="fr-FR" b="1" dirty="0" smtClean="0"/>
              <a:t>« Évolution de la filière chaudronnerie »</a:t>
            </a:r>
          </a:p>
          <a:p>
            <a:endParaRPr lang="fr-FR" dirty="0"/>
          </a:p>
        </p:txBody>
      </p:sp>
    </p:spTree>
    <p:extLst>
      <p:ext uri="{BB962C8B-B14F-4D97-AF65-F5344CB8AC3E}">
        <p14:creationId xmlns="" xmlns:p14="http://schemas.microsoft.com/office/powerpoint/2010/main" val="17805979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100" dirty="0" smtClean="0"/>
              <a:t>Les principes des blocs de compétences</a:t>
            </a:r>
            <a:endParaRPr lang="fr-FR" sz="3100" dirty="0"/>
          </a:p>
        </p:txBody>
      </p:sp>
      <p:grpSp>
        <p:nvGrpSpPr>
          <p:cNvPr id="58" name="Groupe 57"/>
          <p:cNvGrpSpPr/>
          <p:nvPr/>
        </p:nvGrpSpPr>
        <p:grpSpPr>
          <a:xfrm>
            <a:off x="179512" y="1665544"/>
            <a:ext cx="8712968" cy="4355744"/>
            <a:chOff x="70449" y="1225046"/>
            <a:chExt cx="8225826" cy="3643676"/>
          </a:xfrm>
        </p:grpSpPr>
        <p:sp>
          <p:nvSpPr>
            <p:cNvPr id="59" name="Rectangle à coins arrondis 58"/>
            <p:cNvSpPr/>
            <p:nvPr/>
          </p:nvSpPr>
          <p:spPr>
            <a:xfrm>
              <a:off x="1781638" y="3288630"/>
              <a:ext cx="1183992" cy="881683"/>
            </a:xfrm>
            <a:prstGeom prst="roundRect">
              <a:avLst>
                <a:gd name="adj" fmla="val 13173"/>
              </a:avLst>
            </a:prstGeom>
            <a:solidFill>
              <a:schemeClr val="bg1">
                <a:lumMod val="95000"/>
              </a:schemeClr>
            </a:solidFill>
            <a:ln w="15875">
              <a:solidFill>
                <a:schemeClr val="accent5">
                  <a:lumMod val="75000"/>
                </a:schemeClr>
              </a:solidFill>
              <a:prstDash val="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dirty="0"/>
            </a:p>
          </p:txBody>
        </p:sp>
        <p:sp>
          <p:nvSpPr>
            <p:cNvPr id="60" name="Rectangle 59"/>
            <p:cNvSpPr/>
            <p:nvPr/>
          </p:nvSpPr>
          <p:spPr>
            <a:xfrm>
              <a:off x="1885970" y="3343454"/>
              <a:ext cx="487664" cy="335805"/>
            </a:xfrm>
            <a:prstGeom prst="rect">
              <a:avLst/>
            </a:prstGeom>
            <a:solidFill>
              <a:schemeClr val="accent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1200" dirty="0" smtClean="0"/>
                <a:t>U1</a:t>
              </a:r>
              <a:endParaRPr lang="fr-FR" sz="1200" dirty="0"/>
            </a:p>
          </p:txBody>
        </p:sp>
        <p:sp>
          <p:nvSpPr>
            <p:cNvPr id="62" name="Rectangle 61"/>
            <p:cNvSpPr/>
            <p:nvPr/>
          </p:nvSpPr>
          <p:spPr>
            <a:xfrm>
              <a:off x="1903955" y="3790329"/>
              <a:ext cx="469679" cy="335805"/>
            </a:xfrm>
            <a:prstGeom prst="rect">
              <a:avLst/>
            </a:prstGeom>
            <a:solidFill>
              <a:schemeClr val="accent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1200" dirty="0" smtClean="0"/>
                <a:t>U3</a:t>
              </a:r>
              <a:endParaRPr lang="fr-FR" sz="1200" dirty="0"/>
            </a:p>
          </p:txBody>
        </p:sp>
        <p:sp>
          <p:nvSpPr>
            <p:cNvPr id="61" name="Rectangle 60"/>
            <p:cNvSpPr/>
            <p:nvPr/>
          </p:nvSpPr>
          <p:spPr>
            <a:xfrm>
              <a:off x="2470734" y="3343454"/>
              <a:ext cx="384102" cy="335805"/>
            </a:xfrm>
            <a:prstGeom prst="rect">
              <a:avLst/>
            </a:prstGeom>
            <a:solidFill>
              <a:schemeClr val="accent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1200" dirty="0" smtClean="0"/>
                <a:t>U2</a:t>
              </a:r>
              <a:endParaRPr lang="fr-FR" sz="1200" dirty="0"/>
            </a:p>
          </p:txBody>
        </p:sp>
        <p:sp>
          <p:nvSpPr>
            <p:cNvPr id="63" name="Rectangle 62"/>
            <p:cNvSpPr/>
            <p:nvPr/>
          </p:nvSpPr>
          <p:spPr>
            <a:xfrm>
              <a:off x="2470734" y="3790329"/>
              <a:ext cx="394279" cy="335805"/>
            </a:xfrm>
            <a:prstGeom prst="rect">
              <a:avLst/>
            </a:prstGeom>
            <a:solidFill>
              <a:schemeClr val="accent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1200" dirty="0" smtClean="0"/>
                <a:t>U4</a:t>
              </a:r>
              <a:endParaRPr lang="fr-FR" sz="1200" dirty="0"/>
            </a:p>
          </p:txBody>
        </p:sp>
        <p:sp>
          <p:nvSpPr>
            <p:cNvPr id="64" name="ZoneTexte 63"/>
            <p:cNvSpPr txBox="1"/>
            <p:nvPr/>
          </p:nvSpPr>
          <p:spPr>
            <a:xfrm>
              <a:off x="5549135" y="3575584"/>
              <a:ext cx="2419009" cy="338553"/>
            </a:xfrm>
            <a:prstGeom prst="rect">
              <a:avLst/>
            </a:prstGeom>
            <a:noFill/>
          </p:spPr>
          <p:txBody>
            <a:bodyPr wrap="square" rtlCol="0">
              <a:spAutoFit/>
            </a:bodyPr>
            <a:lstStyle/>
            <a:p>
              <a:pPr algn="ctr"/>
              <a:r>
                <a:rPr lang="fr-FR" sz="1600" b="1" dirty="0" smtClean="0">
                  <a:solidFill>
                    <a:schemeClr val="accent5">
                      <a:lumMod val="75000"/>
                    </a:schemeClr>
                  </a:solidFill>
                  <a:ea typeface="Times New Roman" charset="0"/>
                  <a:cs typeface="Times New Roman" charset="0"/>
                </a:rPr>
                <a:t>Diplôme professionnel</a:t>
              </a:r>
              <a:endParaRPr lang="fr-FR" sz="1600" b="1" dirty="0">
                <a:solidFill>
                  <a:schemeClr val="accent5">
                    <a:lumMod val="75000"/>
                  </a:schemeClr>
                </a:solidFill>
                <a:ea typeface="Times New Roman" charset="0"/>
                <a:cs typeface="Times New Roman" charset="0"/>
              </a:endParaRPr>
            </a:p>
          </p:txBody>
        </p:sp>
        <p:pic>
          <p:nvPicPr>
            <p:cNvPr id="65" name="Image 64"/>
            <p:cNvPicPr>
              <a:picLocks noChangeAspect="1"/>
            </p:cNvPicPr>
            <p:nvPr/>
          </p:nvPicPr>
          <p:blipFill>
            <a:blip r:embed="rId2">
              <a:duotone>
                <a:schemeClr val="bg2">
                  <a:shade val="45000"/>
                  <a:satMod val="135000"/>
                </a:schemeClr>
                <a:prstClr val="white"/>
              </a:duotone>
              <a:extLst>
                <a:ext uri="{28A0092B-C50C-407E-A947-70E740481C1C}">
                  <a14:useLocalDpi xmlns="" xmlns:a14="http://schemas.microsoft.com/office/drawing/2010/main" val="0"/>
                </a:ext>
              </a:extLst>
            </a:blip>
            <a:stretch>
              <a:fillRect/>
            </a:stretch>
          </p:blipFill>
          <p:spPr>
            <a:xfrm>
              <a:off x="885055" y="3476772"/>
              <a:ext cx="478668" cy="484995"/>
            </a:xfrm>
            <a:prstGeom prst="rect">
              <a:avLst/>
            </a:prstGeom>
          </p:spPr>
        </p:pic>
        <p:sp>
          <p:nvSpPr>
            <p:cNvPr id="66" name="Rectangle 65"/>
            <p:cNvSpPr/>
            <p:nvPr/>
          </p:nvSpPr>
          <p:spPr>
            <a:xfrm>
              <a:off x="670105" y="1225046"/>
              <a:ext cx="7311370" cy="335200"/>
            </a:xfrm>
            <a:prstGeom prst="rect">
              <a:avLst/>
            </a:prstGeom>
            <a:pattFill prst="ltUpDiag">
              <a:fgClr>
                <a:schemeClr val="bg1">
                  <a:lumMod val="85000"/>
                </a:schemeClr>
              </a:fgClr>
              <a:bgClr>
                <a:schemeClr val="bg1"/>
              </a:bgClr>
            </a:pattFill>
            <a:ln>
              <a:noFill/>
            </a:ln>
          </p:spPr>
          <p:style>
            <a:lnRef idx="2">
              <a:schemeClr val="accent4"/>
            </a:lnRef>
            <a:fillRef idx="1">
              <a:schemeClr val="lt1"/>
            </a:fillRef>
            <a:effectRef idx="0">
              <a:schemeClr val="accent4"/>
            </a:effectRef>
            <a:fontRef idx="minor">
              <a:schemeClr val="dk1"/>
            </a:fontRef>
          </p:style>
          <p:txBody>
            <a:bodyPr vert="horz" rtlCol="0" anchor="ctr"/>
            <a:lstStyle/>
            <a:p>
              <a:pPr algn="ctr"/>
              <a:r>
                <a:rPr lang="fr-FR" sz="1600" b="1" dirty="0" smtClean="0">
                  <a:solidFill>
                    <a:schemeClr val="tx1">
                      <a:lumMod val="50000"/>
                      <a:lumOff val="50000"/>
                    </a:schemeClr>
                  </a:solidFill>
                  <a:ea typeface="Times New Roman" charset="0"/>
                  <a:cs typeface="Times New Roman" charset="0"/>
                </a:rPr>
                <a:t> A un bloc de compétences correspond une unité certificative</a:t>
              </a:r>
              <a:endParaRPr lang="fr-FR" b="1" dirty="0" smtClean="0">
                <a:solidFill>
                  <a:schemeClr val="tx1">
                    <a:lumMod val="50000"/>
                    <a:lumOff val="50000"/>
                  </a:schemeClr>
                </a:solidFill>
                <a:ea typeface="Times New Roman" charset="0"/>
                <a:cs typeface="Times New Roman" charset="0"/>
              </a:endParaRPr>
            </a:p>
          </p:txBody>
        </p:sp>
        <p:pic>
          <p:nvPicPr>
            <p:cNvPr id="67" name="Image 66"/>
            <p:cNvPicPr>
              <a:picLocks noChangeAspect="1"/>
            </p:cNvPicPr>
            <p:nvPr/>
          </p:nvPicPr>
          <p:blipFill>
            <a:blip r:embed="rId3">
              <a:duotone>
                <a:schemeClr val="accent5">
                  <a:shade val="45000"/>
                  <a:satMod val="135000"/>
                </a:schemeClr>
                <a:prstClr val="white"/>
              </a:duotone>
              <a:extLst>
                <a:ext uri="{28A0092B-C50C-407E-A947-70E740481C1C}">
                  <a14:useLocalDpi xmlns="" xmlns:a14="http://schemas.microsoft.com/office/drawing/2010/main" val="0"/>
                </a:ext>
              </a:extLst>
            </a:blip>
            <a:stretch>
              <a:fillRect/>
            </a:stretch>
          </p:blipFill>
          <p:spPr>
            <a:xfrm>
              <a:off x="4777069" y="3498618"/>
              <a:ext cx="435544" cy="441301"/>
            </a:xfrm>
            <a:prstGeom prst="rect">
              <a:avLst/>
            </a:prstGeom>
          </p:spPr>
        </p:pic>
        <p:sp>
          <p:nvSpPr>
            <p:cNvPr id="68" name="ZoneTexte 67"/>
            <p:cNvSpPr txBox="1"/>
            <p:nvPr/>
          </p:nvSpPr>
          <p:spPr>
            <a:xfrm>
              <a:off x="5324818" y="4170314"/>
              <a:ext cx="2922595" cy="584775"/>
            </a:xfrm>
            <a:prstGeom prst="rect">
              <a:avLst/>
            </a:prstGeom>
            <a:noFill/>
          </p:spPr>
          <p:txBody>
            <a:bodyPr wrap="none" rtlCol="0">
              <a:spAutoFit/>
            </a:bodyPr>
            <a:lstStyle/>
            <a:p>
              <a:pPr algn="ctr"/>
              <a:r>
                <a:rPr lang="fr-FR" sz="1600" b="1" dirty="0" smtClean="0">
                  <a:solidFill>
                    <a:schemeClr val="accent6">
                      <a:lumMod val="75000"/>
                    </a:schemeClr>
                  </a:solidFill>
                  <a:ea typeface="Times New Roman" charset="0"/>
                  <a:cs typeface="Times New Roman" charset="0"/>
                </a:rPr>
                <a:t>Délivrance d’une attestation</a:t>
              </a:r>
            </a:p>
            <a:p>
              <a:pPr algn="ctr"/>
              <a:r>
                <a:rPr lang="fr-FR" sz="1600" b="1" dirty="0" smtClean="0">
                  <a:solidFill>
                    <a:schemeClr val="accent6">
                      <a:lumMod val="75000"/>
                    </a:schemeClr>
                  </a:solidFill>
                  <a:ea typeface="Times New Roman" charset="0"/>
                  <a:cs typeface="Times New Roman" charset="0"/>
                </a:rPr>
                <a:t> bloc de compétences</a:t>
              </a:r>
            </a:p>
          </p:txBody>
        </p:sp>
        <p:pic>
          <p:nvPicPr>
            <p:cNvPr id="69" name="Image 68"/>
            <p:cNvPicPr>
              <a:picLocks noChangeAspect="1"/>
            </p:cNvPicPr>
            <p:nvPr/>
          </p:nvPicPr>
          <p:blipFill>
            <a:blip r:embed="rId3">
              <a:duotone>
                <a:schemeClr val="accent6">
                  <a:shade val="45000"/>
                  <a:satMod val="135000"/>
                </a:schemeClr>
                <a:prstClr val="white"/>
              </a:duotone>
              <a:extLst>
                <a:ext uri="{28A0092B-C50C-407E-A947-70E740481C1C}">
                  <a14:useLocalDpi xmlns="" xmlns:a14="http://schemas.microsoft.com/office/drawing/2010/main" val="0"/>
                </a:ext>
              </a:extLst>
            </a:blip>
            <a:stretch>
              <a:fillRect/>
            </a:stretch>
          </p:blipFill>
          <p:spPr>
            <a:xfrm>
              <a:off x="4757344" y="4290931"/>
              <a:ext cx="455270" cy="353755"/>
            </a:xfrm>
            <a:prstGeom prst="rect">
              <a:avLst/>
            </a:prstGeom>
          </p:spPr>
        </p:pic>
        <p:sp>
          <p:nvSpPr>
            <p:cNvPr id="70" name="Rectangle à coins arrondis 69"/>
            <p:cNvSpPr/>
            <p:nvPr/>
          </p:nvSpPr>
          <p:spPr>
            <a:xfrm>
              <a:off x="6258519" y="1786648"/>
              <a:ext cx="1722956" cy="86070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lumMod val="75000"/>
                      <a:lumOff val="25000"/>
                    </a:schemeClr>
                  </a:solidFill>
                </a:rPr>
                <a:t>U</a:t>
              </a:r>
              <a:r>
                <a:rPr lang="fr-FR" sz="1600" b="1" dirty="0" smtClean="0">
                  <a:solidFill>
                    <a:schemeClr val="tx1">
                      <a:lumMod val="75000"/>
                      <a:lumOff val="25000"/>
                    </a:schemeClr>
                  </a:solidFill>
                </a:rPr>
                <a:t>ne unité certificative</a:t>
              </a:r>
            </a:p>
            <a:p>
              <a:pPr algn="ctr"/>
              <a:r>
                <a:rPr lang="fr-FR" sz="1600" b="1" dirty="0" smtClean="0">
                  <a:solidFill>
                    <a:schemeClr val="tx1">
                      <a:lumMod val="75000"/>
                      <a:lumOff val="25000"/>
                    </a:schemeClr>
                  </a:solidFill>
                </a:rPr>
                <a:t> du diplôme</a:t>
              </a:r>
              <a:endParaRPr lang="fr-FR" sz="1600" b="1" dirty="0">
                <a:solidFill>
                  <a:schemeClr val="tx1">
                    <a:lumMod val="75000"/>
                    <a:lumOff val="25000"/>
                  </a:schemeClr>
                </a:solidFill>
              </a:endParaRPr>
            </a:p>
          </p:txBody>
        </p:sp>
        <p:sp>
          <p:nvSpPr>
            <p:cNvPr id="71" name="Rectangle à coins arrondis 70"/>
            <p:cNvSpPr/>
            <p:nvPr/>
          </p:nvSpPr>
          <p:spPr>
            <a:xfrm>
              <a:off x="3365551" y="1759827"/>
              <a:ext cx="1920476" cy="86861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bg1"/>
                  </a:solidFill>
                </a:rPr>
                <a:t>U</a:t>
              </a:r>
              <a:r>
                <a:rPr lang="fr-FR" sz="1600" b="1" dirty="0" smtClean="0">
                  <a:solidFill>
                    <a:schemeClr val="bg1"/>
                  </a:solidFill>
                </a:rPr>
                <a:t>n bloc de compétences</a:t>
              </a:r>
              <a:endParaRPr lang="fr-FR" sz="1600" b="1" dirty="0">
                <a:solidFill>
                  <a:schemeClr val="bg1"/>
                </a:solidFill>
              </a:endParaRPr>
            </a:p>
          </p:txBody>
        </p:sp>
        <p:sp>
          <p:nvSpPr>
            <p:cNvPr id="72" name="ZoneTexte 71"/>
            <p:cNvSpPr txBox="1"/>
            <p:nvPr/>
          </p:nvSpPr>
          <p:spPr>
            <a:xfrm>
              <a:off x="3580199" y="2226912"/>
              <a:ext cx="184731" cy="369333"/>
            </a:xfrm>
            <a:prstGeom prst="rect">
              <a:avLst/>
            </a:prstGeom>
            <a:noFill/>
          </p:spPr>
          <p:txBody>
            <a:bodyPr wrap="none" rtlCol="0">
              <a:spAutoFit/>
            </a:bodyPr>
            <a:lstStyle/>
            <a:p>
              <a:endParaRPr lang="fr-FR" b="1" dirty="0">
                <a:solidFill>
                  <a:schemeClr val="accent6">
                    <a:lumMod val="50000"/>
                  </a:schemeClr>
                </a:solidFill>
              </a:endParaRPr>
            </a:p>
          </p:txBody>
        </p:sp>
        <p:cxnSp>
          <p:nvCxnSpPr>
            <p:cNvPr id="73" name="Connecteur droit 72"/>
            <p:cNvCxnSpPr/>
            <p:nvPr/>
          </p:nvCxnSpPr>
          <p:spPr>
            <a:xfrm>
              <a:off x="6999702" y="2715689"/>
              <a:ext cx="0" cy="2027568"/>
            </a:xfrm>
            <a:prstGeom prst="line">
              <a:avLst/>
            </a:prstGeom>
            <a:ln w="31750">
              <a:solidFill>
                <a:schemeClr val="bg1"/>
              </a:solidFill>
              <a:prstDash val="sysDot"/>
            </a:ln>
          </p:spPr>
          <p:style>
            <a:lnRef idx="1">
              <a:schemeClr val="dk1"/>
            </a:lnRef>
            <a:fillRef idx="0">
              <a:schemeClr val="dk1"/>
            </a:fillRef>
            <a:effectRef idx="0">
              <a:schemeClr val="dk1"/>
            </a:effectRef>
            <a:fontRef idx="minor">
              <a:schemeClr val="tx1"/>
            </a:fontRef>
          </p:style>
        </p:cxnSp>
        <p:cxnSp>
          <p:nvCxnSpPr>
            <p:cNvPr id="74" name="Connecteur droit 73"/>
            <p:cNvCxnSpPr>
              <a:stCxn id="59" idx="3"/>
              <a:endCxn id="67" idx="1"/>
            </p:cNvCxnSpPr>
            <p:nvPr/>
          </p:nvCxnSpPr>
          <p:spPr>
            <a:xfrm flipV="1">
              <a:off x="2965630" y="3719268"/>
              <a:ext cx="1811439" cy="10204"/>
            </a:xfrm>
            <a:prstGeom prst="line">
              <a:avLst/>
            </a:prstGeom>
          </p:spPr>
          <p:style>
            <a:lnRef idx="2">
              <a:schemeClr val="accent1"/>
            </a:lnRef>
            <a:fillRef idx="0">
              <a:schemeClr val="accent1"/>
            </a:fillRef>
            <a:effectRef idx="1">
              <a:schemeClr val="accent1"/>
            </a:effectRef>
            <a:fontRef idx="minor">
              <a:schemeClr val="tx1"/>
            </a:fontRef>
          </p:style>
        </p:cxnSp>
        <p:sp>
          <p:nvSpPr>
            <p:cNvPr id="76" name="Rectangle à coins arrondis 75"/>
            <p:cNvSpPr/>
            <p:nvPr/>
          </p:nvSpPr>
          <p:spPr>
            <a:xfrm>
              <a:off x="546323" y="1685925"/>
              <a:ext cx="1865368" cy="94739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smtClean="0">
                  <a:solidFill>
                    <a:schemeClr val="tx1">
                      <a:lumMod val="75000"/>
                      <a:lumOff val="25000"/>
                    </a:schemeClr>
                  </a:solidFill>
                </a:rPr>
                <a:t>Un ensemble cohérent d’activités professionnelles</a:t>
              </a:r>
              <a:endParaRPr lang="fr-FR" sz="1600" b="1" dirty="0">
                <a:solidFill>
                  <a:schemeClr val="tx1">
                    <a:lumMod val="75000"/>
                    <a:lumOff val="25000"/>
                  </a:schemeClr>
                </a:solidFill>
              </a:endParaRPr>
            </a:p>
          </p:txBody>
        </p:sp>
        <p:sp>
          <p:nvSpPr>
            <p:cNvPr id="77" name="Flèche droite 76"/>
            <p:cNvSpPr/>
            <p:nvPr/>
          </p:nvSpPr>
          <p:spPr>
            <a:xfrm>
              <a:off x="2620411" y="2050654"/>
              <a:ext cx="489204" cy="26589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78" name="Flèche droite 77"/>
            <p:cNvSpPr/>
            <p:nvPr/>
          </p:nvSpPr>
          <p:spPr>
            <a:xfrm>
              <a:off x="5549135" y="2050654"/>
              <a:ext cx="489204" cy="26589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79" name="Rectangle 78"/>
            <p:cNvSpPr/>
            <p:nvPr/>
          </p:nvSpPr>
          <p:spPr>
            <a:xfrm>
              <a:off x="70449" y="2745569"/>
              <a:ext cx="8225826" cy="335200"/>
            </a:xfrm>
            <a:prstGeom prst="rect">
              <a:avLst/>
            </a:prstGeom>
            <a:pattFill prst="ltUpDiag">
              <a:fgClr>
                <a:schemeClr val="bg1">
                  <a:lumMod val="85000"/>
                </a:schemeClr>
              </a:fgClr>
              <a:bgClr>
                <a:schemeClr val="bg1"/>
              </a:bgClr>
            </a:pattFill>
            <a:ln>
              <a:noFill/>
            </a:ln>
          </p:spPr>
          <p:style>
            <a:lnRef idx="2">
              <a:schemeClr val="accent4"/>
            </a:lnRef>
            <a:fillRef idx="1">
              <a:schemeClr val="lt1"/>
            </a:fillRef>
            <a:effectRef idx="0">
              <a:schemeClr val="accent4"/>
            </a:effectRef>
            <a:fontRef idx="minor">
              <a:schemeClr val="dk1"/>
            </a:fontRef>
          </p:style>
          <p:txBody>
            <a:bodyPr vert="horz" rtlCol="0" anchor="ctr"/>
            <a:lstStyle/>
            <a:p>
              <a:pPr algn="ctr"/>
              <a:r>
                <a:rPr lang="fr-FR" sz="1600" b="1" dirty="0" smtClean="0">
                  <a:solidFill>
                    <a:schemeClr val="tx1">
                      <a:lumMod val="50000"/>
                      <a:lumOff val="50000"/>
                    </a:schemeClr>
                  </a:solidFill>
                  <a:ea typeface="Times New Roman" charset="0"/>
                  <a:cs typeface="Times New Roman" charset="0"/>
                </a:rPr>
                <a:t> Une attestation de blocs de compétences est délivrée quand note obtenue à l’unité ≥ 10 pour les stagiaires de la formation continue et dans le cadre de la VAE</a:t>
              </a:r>
              <a:endParaRPr lang="fr-FR" b="1" dirty="0" smtClean="0">
                <a:solidFill>
                  <a:schemeClr val="tx1">
                    <a:lumMod val="50000"/>
                    <a:lumOff val="50000"/>
                  </a:schemeClr>
                </a:solidFill>
                <a:ea typeface="Times New Roman" charset="0"/>
                <a:cs typeface="Times New Roman" charset="0"/>
              </a:endParaRPr>
            </a:p>
          </p:txBody>
        </p:sp>
        <p:sp>
          <p:nvSpPr>
            <p:cNvPr id="75" name="Ellipse 74"/>
            <p:cNvSpPr/>
            <p:nvPr/>
          </p:nvSpPr>
          <p:spPr>
            <a:xfrm>
              <a:off x="2795560" y="4068622"/>
              <a:ext cx="1797609" cy="8001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schemeClr val="tx1">
                      <a:lumMod val="65000"/>
                      <a:lumOff val="35000"/>
                    </a:schemeClr>
                  </a:solidFill>
                  <a:ea typeface="Arial Black" charset="0"/>
                  <a:cs typeface="Arial Black" charset="0"/>
                </a:rPr>
                <a:t>Si note de l’unité ≥ 10 </a:t>
              </a:r>
              <a:endParaRPr lang="fr-FR" dirty="0">
                <a:solidFill>
                  <a:schemeClr val="tx1">
                    <a:lumMod val="65000"/>
                    <a:lumOff val="35000"/>
                  </a:schemeClr>
                </a:solidFill>
                <a:ea typeface="Arial Black" charset="0"/>
                <a:cs typeface="Arial Black" charset="0"/>
              </a:endParaRPr>
            </a:p>
          </p:txBody>
        </p:sp>
      </p:grpSp>
      <p:cxnSp>
        <p:nvCxnSpPr>
          <p:cNvPr id="2051" name="Connecteur droit 2050"/>
          <p:cNvCxnSpPr>
            <a:stCxn id="75" idx="6"/>
            <a:endCxn id="69" idx="1"/>
          </p:cNvCxnSpPr>
          <p:nvPr/>
        </p:nvCxnSpPr>
        <p:spPr>
          <a:xfrm flipV="1">
            <a:off x="4970072" y="5542026"/>
            <a:ext cx="173898" cy="1032"/>
          </a:xfrm>
          <a:prstGeom prst="line">
            <a:avLst/>
          </a:prstGeom>
        </p:spPr>
        <p:style>
          <a:lnRef idx="1">
            <a:schemeClr val="accent6"/>
          </a:lnRef>
          <a:fillRef idx="0">
            <a:schemeClr val="accent6"/>
          </a:fillRef>
          <a:effectRef idx="0">
            <a:schemeClr val="accent6"/>
          </a:effectRef>
          <a:fontRef idx="minor">
            <a:schemeClr val="tx1"/>
          </a:fontRef>
        </p:style>
      </p:cxnSp>
      <p:sp>
        <p:nvSpPr>
          <p:cNvPr id="2052" name="Ellipse 2051"/>
          <p:cNvSpPr/>
          <p:nvPr/>
        </p:nvSpPr>
        <p:spPr>
          <a:xfrm>
            <a:off x="1992038" y="4599372"/>
            <a:ext cx="729905" cy="731209"/>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p>
        </p:txBody>
      </p:sp>
      <p:cxnSp>
        <p:nvCxnSpPr>
          <p:cNvPr id="2054" name="Connecteur en angle 2053"/>
          <p:cNvCxnSpPr>
            <a:stCxn id="2052" idx="4"/>
            <a:endCxn id="75" idx="2"/>
          </p:cNvCxnSpPr>
          <p:nvPr/>
        </p:nvCxnSpPr>
        <p:spPr>
          <a:xfrm rot="16200000" flipH="1">
            <a:off x="2605261" y="5082311"/>
            <a:ext cx="212477" cy="709016"/>
          </a:xfrm>
          <a:prstGeom prst="bentConnector2">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 xmlns:p14="http://schemas.microsoft.com/office/powerpoint/2010/main" val="26134038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r>
              <a:rPr lang="fr-FR" sz="3100" dirty="0"/>
              <a:t>Les principes des blocs de compétences</a:t>
            </a:r>
          </a:p>
        </p:txBody>
      </p:sp>
      <p:sp>
        <p:nvSpPr>
          <p:cNvPr id="3" name="Espace réservé du contenu 2"/>
          <p:cNvSpPr>
            <a:spLocks noGrp="1"/>
          </p:cNvSpPr>
          <p:nvPr>
            <p:ph idx="1"/>
          </p:nvPr>
        </p:nvSpPr>
        <p:spPr>
          <a:xfrm>
            <a:off x="611560" y="1988840"/>
            <a:ext cx="7775575" cy="4248150"/>
          </a:xfrm>
        </p:spPr>
        <p:txBody>
          <a:bodyPr/>
          <a:lstStyle/>
          <a:p>
            <a:pPr lvl="0">
              <a:buSzTx/>
            </a:pPr>
            <a:r>
              <a:rPr lang="fr-FR" sz="1600" dirty="0"/>
              <a:t>Décret n° 2016-771 du 10 juin 2016 relatif à la reconnaissance de l'acquisition de blocs de compétences par les candidats préparant l'examen du baccalauréat professionnel dans le cadre de la formation professionnelle continue ou de la validation des acquis de l'expérience </a:t>
            </a:r>
            <a:endParaRPr lang="fr-FR" sz="1600" dirty="0" smtClean="0"/>
          </a:p>
          <a:p>
            <a:r>
              <a:rPr lang="fr-FR" sz="1600" dirty="0"/>
              <a:t>Décret n° 2016-772 du 10 juin 2016 relatif à la reconnaissance de l'acquisition de blocs de compétences par les candidats préparant l'examen du certificat d'aptitude professionnelle dans le cadre de la formation professionnelle continue ou de la validation des acquis de l'expérience </a:t>
            </a:r>
          </a:p>
          <a:p>
            <a:pPr lvl="0">
              <a:buSzTx/>
            </a:pPr>
            <a:r>
              <a:rPr lang="fr-FR" sz="1600" dirty="0"/>
              <a:t>Décret n° 2016-1037 du 28 juillet 2016 relatif à la reconnaissance de l'acquisition des blocs de compétences par les candidats préparant l'examen du brevet de technicien supérieur dans le cadre de la formation professionnelle continue ou de la validation des acquis de l'expérience </a:t>
            </a:r>
            <a:endParaRPr lang="fr-FR" sz="1600" dirty="0" smtClean="0"/>
          </a:p>
          <a:p>
            <a:pPr lvl="0">
              <a:buSzTx/>
            </a:pPr>
            <a:r>
              <a:rPr lang="fr-FR" sz="1600" dirty="0" smtClean="0"/>
              <a:t>circulaire n° 2016-133 du 4-10-2016 relatif  aux </a:t>
            </a:r>
            <a:r>
              <a:rPr lang="fr-FR" sz="1600" b="1" dirty="0" smtClean="0"/>
              <a:t>Modalités de délivrance des attestations reconnaissant l'acquisition de blocs de compétences</a:t>
            </a:r>
            <a:r>
              <a:rPr lang="fr-FR" sz="1600" dirty="0" smtClean="0"/>
              <a:t/>
            </a:r>
            <a:br>
              <a:rPr lang="fr-FR" sz="1600" dirty="0" smtClean="0"/>
            </a:br>
            <a:endParaRPr lang="fr-FR" sz="1600" dirty="0"/>
          </a:p>
          <a:p>
            <a:pPr marL="0" lvl="0" indent="0">
              <a:buSzTx/>
              <a:buNone/>
            </a:pPr>
            <a:endParaRPr lang="fr-FR" dirty="0"/>
          </a:p>
          <a:p>
            <a:pPr lvl="0">
              <a:buSzTx/>
            </a:pPr>
            <a:endParaRPr lang="fr-FR" dirty="0" smtClean="0"/>
          </a:p>
          <a:p>
            <a:pPr lvl="0">
              <a:buSzTx/>
            </a:pPr>
            <a:endParaRPr lang="fr-FR" dirty="0" smtClean="0"/>
          </a:p>
        </p:txBody>
      </p:sp>
    </p:spTree>
    <p:extLst>
      <p:ext uri="{BB962C8B-B14F-4D97-AF65-F5344CB8AC3E}">
        <p14:creationId xmlns="" xmlns:p14="http://schemas.microsoft.com/office/powerpoint/2010/main" val="32785838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100" dirty="0" smtClean="0"/>
              <a:t>Les principes des blocs de compétences</a:t>
            </a:r>
            <a:endParaRPr lang="fr-FR" sz="3100" dirty="0"/>
          </a:p>
        </p:txBody>
      </p:sp>
      <p:grpSp>
        <p:nvGrpSpPr>
          <p:cNvPr id="28" name="Groupe 27"/>
          <p:cNvGrpSpPr/>
          <p:nvPr/>
        </p:nvGrpSpPr>
        <p:grpSpPr>
          <a:xfrm>
            <a:off x="623760" y="1772624"/>
            <a:ext cx="7608181" cy="4542562"/>
            <a:chOff x="971600" y="1484784"/>
            <a:chExt cx="7608181" cy="4542562"/>
          </a:xfrm>
        </p:grpSpPr>
        <p:sp>
          <p:nvSpPr>
            <p:cNvPr id="29" name="Rectangle à coins arrondis 28"/>
            <p:cNvSpPr/>
            <p:nvPr/>
          </p:nvSpPr>
          <p:spPr>
            <a:xfrm>
              <a:off x="2331838" y="5607940"/>
              <a:ext cx="6247943" cy="41940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fr-FR" b="1" dirty="0" smtClean="0"/>
                <a:t>Bloc 1 = unité 1 </a:t>
              </a:r>
              <a:endParaRPr lang="fr-FR" b="1" dirty="0"/>
            </a:p>
          </p:txBody>
        </p:sp>
        <p:sp>
          <p:nvSpPr>
            <p:cNvPr id="30" name="Flèche vers le bas 29"/>
            <p:cNvSpPr/>
            <p:nvPr/>
          </p:nvSpPr>
          <p:spPr>
            <a:xfrm>
              <a:off x="2750939" y="1484785"/>
              <a:ext cx="355600" cy="3944381"/>
            </a:xfrm>
            <a:prstGeom prst="downArrow">
              <a:avLst>
                <a:gd name="adj1" fmla="val 50000"/>
                <a:gd name="adj2" fmla="val 64882"/>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dirty="0"/>
            </a:p>
          </p:txBody>
        </p:sp>
        <p:sp>
          <p:nvSpPr>
            <p:cNvPr id="31" name="Rectangle à coins arrondis 30"/>
            <p:cNvSpPr/>
            <p:nvPr/>
          </p:nvSpPr>
          <p:spPr>
            <a:xfrm>
              <a:off x="2080507" y="2874826"/>
              <a:ext cx="6247942" cy="83713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fr-FR" b="1" dirty="0" smtClean="0">
                  <a:solidFill>
                    <a:srgbClr val="000000"/>
                  </a:solidFill>
                </a:rPr>
                <a:t>Activités 1</a:t>
              </a:r>
              <a:endParaRPr lang="fr-FR" b="1" dirty="0">
                <a:solidFill>
                  <a:srgbClr val="000000"/>
                </a:solidFill>
              </a:endParaRPr>
            </a:p>
          </p:txBody>
        </p:sp>
        <p:sp>
          <p:nvSpPr>
            <p:cNvPr id="32" name="ZoneTexte 31"/>
            <p:cNvSpPr txBox="1"/>
            <p:nvPr/>
          </p:nvSpPr>
          <p:spPr>
            <a:xfrm>
              <a:off x="3462138" y="2012846"/>
              <a:ext cx="1037853" cy="3416320"/>
            </a:xfrm>
            <a:prstGeom prst="rect">
              <a:avLst/>
            </a:prstGeom>
            <a:solidFill>
              <a:schemeClr val="bg1">
                <a:lumMod val="85000"/>
              </a:schemeClr>
            </a:solidFill>
          </p:spPr>
          <p:txBody>
            <a:bodyPr wrap="square" rtlCol="0">
              <a:spAutoFit/>
            </a:bodyPr>
            <a:lstStyle/>
            <a:p>
              <a:pPr algn="ctr"/>
              <a:r>
                <a:rPr lang="fr-FR" dirty="0" smtClean="0"/>
                <a:t>Tâches</a:t>
              </a:r>
            </a:p>
            <a:p>
              <a:pPr algn="ctr"/>
              <a:endParaRPr lang="fr-FR" dirty="0"/>
            </a:p>
            <a:p>
              <a:pPr algn="ctr"/>
              <a:endParaRPr lang="fr-FR" dirty="0" smtClean="0"/>
            </a:p>
            <a:p>
              <a:pPr algn="ctr"/>
              <a:r>
                <a:rPr lang="fr-FR" dirty="0" smtClean="0"/>
                <a:t>A1T1</a:t>
              </a:r>
            </a:p>
            <a:p>
              <a:pPr algn="ctr"/>
              <a:r>
                <a:rPr lang="fr-FR" dirty="0" smtClean="0"/>
                <a:t>A1T2</a:t>
              </a:r>
            </a:p>
            <a:p>
              <a:pPr algn="ctr"/>
              <a:r>
                <a:rPr lang="fr-FR" dirty="0" smtClean="0"/>
                <a:t>A1T3</a:t>
              </a:r>
            </a:p>
            <a:p>
              <a:pPr algn="ctr"/>
              <a:r>
                <a:rPr lang="fr-FR" dirty="0" smtClean="0"/>
                <a:t>.</a:t>
              </a:r>
            </a:p>
            <a:p>
              <a:pPr algn="ctr"/>
              <a:r>
                <a:rPr lang="fr-FR" dirty="0" smtClean="0"/>
                <a:t>.</a:t>
              </a:r>
            </a:p>
            <a:p>
              <a:pPr algn="ctr"/>
              <a:r>
                <a:rPr lang="fr-FR" dirty="0" smtClean="0"/>
                <a:t>.</a:t>
              </a:r>
            </a:p>
            <a:p>
              <a:pPr algn="ctr"/>
              <a:r>
                <a:rPr lang="fr-FR" dirty="0" smtClean="0"/>
                <a:t>A4T5</a:t>
              </a:r>
            </a:p>
            <a:p>
              <a:pPr algn="ctr"/>
              <a:endParaRPr lang="fr-FR" dirty="0"/>
            </a:p>
            <a:p>
              <a:pPr algn="ctr"/>
              <a:endParaRPr lang="fr-FR" dirty="0"/>
            </a:p>
          </p:txBody>
        </p:sp>
        <p:sp>
          <p:nvSpPr>
            <p:cNvPr id="33" name="ZoneTexte 32"/>
            <p:cNvSpPr txBox="1"/>
            <p:nvPr/>
          </p:nvSpPr>
          <p:spPr>
            <a:xfrm>
              <a:off x="4509796" y="1484785"/>
              <a:ext cx="3752507" cy="400110"/>
            </a:xfrm>
            <a:prstGeom prst="rect">
              <a:avLst/>
            </a:prstGeom>
            <a:noFill/>
          </p:spPr>
          <p:txBody>
            <a:bodyPr wrap="square" rtlCol="0">
              <a:spAutoFit/>
            </a:bodyPr>
            <a:lstStyle/>
            <a:p>
              <a:pPr algn="ctr"/>
              <a:r>
                <a:rPr lang="fr-FR" sz="2000" dirty="0" smtClean="0"/>
                <a:t>Compétences contextualisées</a:t>
              </a:r>
              <a:endParaRPr lang="fr-FR" sz="2000" dirty="0"/>
            </a:p>
          </p:txBody>
        </p:sp>
        <p:sp>
          <p:nvSpPr>
            <p:cNvPr id="34" name="ZoneTexte 33"/>
            <p:cNvSpPr txBox="1"/>
            <p:nvPr/>
          </p:nvSpPr>
          <p:spPr>
            <a:xfrm>
              <a:off x="4503673" y="1924026"/>
              <a:ext cx="3452703" cy="369332"/>
            </a:xfrm>
            <a:prstGeom prst="rect">
              <a:avLst/>
            </a:prstGeom>
            <a:solidFill>
              <a:schemeClr val="accent3">
                <a:lumMod val="40000"/>
                <a:lumOff val="60000"/>
              </a:schemeClr>
            </a:solidFill>
          </p:spPr>
          <p:txBody>
            <a:bodyPr wrap="square" rtlCol="0">
              <a:spAutoFit/>
            </a:bodyPr>
            <a:lstStyle/>
            <a:p>
              <a:r>
                <a:rPr lang="fr-FR" dirty="0" smtClean="0"/>
                <a:t>    C1    C2    C3                   </a:t>
              </a:r>
              <a:r>
                <a:rPr lang="fr-FR" dirty="0" err="1" smtClean="0"/>
                <a:t>Cn</a:t>
              </a:r>
              <a:endParaRPr lang="fr-FR" dirty="0"/>
            </a:p>
          </p:txBody>
        </p:sp>
        <p:cxnSp>
          <p:nvCxnSpPr>
            <p:cNvPr id="35" name="Connecteur droit 34"/>
            <p:cNvCxnSpPr/>
            <p:nvPr/>
          </p:nvCxnSpPr>
          <p:spPr>
            <a:xfrm>
              <a:off x="4503673" y="2960504"/>
              <a:ext cx="3758630" cy="0"/>
            </a:xfrm>
            <a:prstGeom prst="line">
              <a:avLst/>
            </a:prstGeom>
            <a:ln w="12700" cmpd="sng"/>
          </p:spPr>
          <p:style>
            <a:lnRef idx="2">
              <a:schemeClr val="accent1"/>
            </a:lnRef>
            <a:fillRef idx="0">
              <a:schemeClr val="accent1"/>
            </a:fillRef>
            <a:effectRef idx="1">
              <a:schemeClr val="accent1"/>
            </a:effectRef>
            <a:fontRef idx="minor">
              <a:schemeClr val="tx1"/>
            </a:fontRef>
          </p:style>
        </p:cxnSp>
        <p:cxnSp>
          <p:nvCxnSpPr>
            <p:cNvPr id="36" name="Connecteur droit 35"/>
            <p:cNvCxnSpPr/>
            <p:nvPr/>
          </p:nvCxnSpPr>
          <p:spPr>
            <a:xfrm>
              <a:off x="4503673" y="3288534"/>
              <a:ext cx="3758630" cy="0"/>
            </a:xfrm>
            <a:prstGeom prst="line">
              <a:avLst/>
            </a:prstGeom>
            <a:ln w="12700" cmpd="sng"/>
          </p:spPr>
          <p:style>
            <a:lnRef idx="2">
              <a:schemeClr val="accent1"/>
            </a:lnRef>
            <a:fillRef idx="0">
              <a:schemeClr val="accent1"/>
            </a:fillRef>
            <a:effectRef idx="1">
              <a:schemeClr val="accent1"/>
            </a:effectRef>
            <a:fontRef idx="minor">
              <a:schemeClr val="tx1"/>
            </a:fontRef>
          </p:style>
        </p:cxnSp>
        <p:cxnSp>
          <p:nvCxnSpPr>
            <p:cNvPr id="37" name="Connecteur droit 36"/>
            <p:cNvCxnSpPr/>
            <p:nvPr/>
          </p:nvCxnSpPr>
          <p:spPr>
            <a:xfrm>
              <a:off x="4503673" y="4909730"/>
              <a:ext cx="3758630" cy="0"/>
            </a:xfrm>
            <a:prstGeom prst="line">
              <a:avLst/>
            </a:prstGeom>
            <a:ln w="12700" cmpd="sng"/>
          </p:spPr>
          <p:style>
            <a:lnRef idx="2">
              <a:schemeClr val="accent1"/>
            </a:lnRef>
            <a:fillRef idx="0">
              <a:schemeClr val="accent1"/>
            </a:fillRef>
            <a:effectRef idx="1">
              <a:schemeClr val="accent1"/>
            </a:effectRef>
            <a:fontRef idx="minor">
              <a:schemeClr val="tx1"/>
            </a:fontRef>
          </p:style>
        </p:cxnSp>
        <p:cxnSp>
          <p:nvCxnSpPr>
            <p:cNvPr id="38" name="Connecteur droit 37"/>
            <p:cNvCxnSpPr/>
            <p:nvPr/>
          </p:nvCxnSpPr>
          <p:spPr>
            <a:xfrm>
              <a:off x="4531868" y="3599263"/>
              <a:ext cx="3730435" cy="0"/>
            </a:xfrm>
            <a:prstGeom prst="line">
              <a:avLst/>
            </a:prstGeom>
            <a:ln w="12700" cmpd="sng"/>
          </p:spPr>
          <p:style>
            <a:lnRef idx="2">
              <a:schemeClr val="accent1"/>
            </a:lnRef>
            <a:fillRef idx="0">
              <a:schemeClr val="accent1"/>
            </a:fillRef>
            <a:effectRef idx="1">
              <a:schemeClr val="accent1"/>
            </a:effectRef>
            <a:fontRef idx="minor">
              <a:schemeClr val="tx1"/>
            </a:fontRef>
          </p:style>
        </p:cxnSp>
        <p:cxnSp>
          <p:nvCxnSpPr>
            <p:cNvPr id="39" name="Connecteur droit 38"/>
            <p:cNvCxnSpPr/>
            <p:nvPr/>
          </p:nvCxnSpPr>
          <p:spPr>
            <a:xfrm>
              <a:off x="4519168" y="4666551"/>
              <a:ext cx="3743135" cy="0"/>
            </a:xfrm>
            <a:prstGeom prst="line">
              <a:avLst/>
            </a:prstGeom>
            <a:ln w="12700" cmpd="sng"/>
          </p:spPr>
          <p:style>
            <a:lnRef idx="2">
              <a:schemeClr val="accent1"/>
            </a:lnRef>
            <a:fillRef idx="0">
              <a:schemeClr val="accent1"/>
            </a:fillRef>
            <a:effectRef idx="1">
              <a:schemeClr val="accent1"/>
            </a:effectRef>
            <a:fontRef idx="minor">
              <a:schemeClr val="tx1"/>
            </a:fontRef>
          </p:style>
        </p:cxnSp>
        <p:cxnSp>
          <p:nvCxnSpPr>
            <p:cNvPr id="40" name="Connecteur droit 39"/>
            <p:cNvCxnSpPr/>
            <p:nvPr/>
          </p:nvCxnSpPr>
          <p:spPr>
            <a:xfrm>
              <a:off x="4958119" y="2570357"/>
              <a:ext cx="0" cy="3254543"/>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Connecteur droit 40"/>
            <p:cNvCxnSpPr/>
            <p:nvPr/>
          </p:nvCxnSpPr>
          <p:spPr>
            <a:xfrm>
              <a:off x="5432720" y="2570357"/>
              <a:ext cx="0" cy="3254543"/>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Connecteur droit 41"/>
            <p:cNvCxnSpPr/>
            <p:nvPr/>
          </p:nvCxnSpPr>
          <p:spPr>
            <a:xfrm>
              <a:off x="5907321" y="2570357"/>
              <a:ext cx="0" cy="3254543"/>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Connecteur droit 42"/>
            <p:cNvCxnSpPr/>
            <p:nvPr/>
          </p:nvCxnSpPr>
          <p:spPr>
            <a:xfrm>
              <a:off x="6788430" y="2570357"/>
              <a:ext cx="0" cy="3254543"/>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Connecteur droit 43"/>
            <p:cNvCxnSpPr/>
            <p:nvPr/>
          </p:nvCxnSpPr>
          <p:spPr>
            <a:xfrm>
              <a:off x="6329049" y="2570357"/>
              <a:ext cx="0" cy="3254543"/>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45" name="Connecteur droit 44"/>
            <p:cNvCxnSpPr/>
            <p:nvPr/>
          </p:nvCxnSpPr>
          <p:spPr>
            <a:xfrm>
              <a:off x="7251096" y="2570357"/>
              <a:ext cx="0" cy="3254543"/>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46" name="Connecteur droit 45"/>
            <p:cNvCxnSpPr/>
            <p:nvPr/>
          </p:nvCxnSpPr>
          <p:spPr>
            <a:xfrm flipH="1">
              <a:off x="7625872" y="2570357"/>
              <a:ext cx="6535" cy="3254543"/>
            </a:xfrm>
            <a:prstGeom prst="line">
              <a:avLst/>
            </a:prstGeom>
          </p:spPr>
          <p:style>
            <a:lnRef idx="2">
              <a:schemeClr val="accent1"/>
            </a:lnRef>
            <a:fillRef idx="0">
              <a:schemeClr val="accent1"/>
            </a:fillRef>
            <a:effectRef idx="1">
              <a:schemeClr val="accent1"/>
            </a:effectRef>
            <a:fontRef idx="minor">
              <a:schemeClr val="tx1"/>
            </a:fontRef>
          </p:style>
        </p:cxnSp>
        <p:sp>
          <p:nvSpPr>
            <p:cNvPr id="47" name="Ellipse 46"/>
            <p:cNvSpPr/>
            <p:nvPr/>
          </p:nvSpPr>
          <p:spPr>
            <a:xfrm>
              <a:off x="4846396" y="2859382"/>
              <a:ext cx="209408" cy="1983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8" name="Ellipse 47"/>
            <p:cNvSpPr/>
            <p:nvPr/>
          </p:nvSpPr>
          <p:spPr>
            <a:xfrm>
              <a:off x="4884496" y="4618164"/>
              <a:ext cx="126000" cy="1260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9" name="Ellipse 48"/>
            <p:cNvSpPr/>
            <p:nvPr/>
          </p:nvSpPr>
          <p:spPr>
            <a:xfrm>
              <a:off x="5328016" y="3513586"/>
              <a:ext cx="209408" cy="1983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0" name="Ellipse 49"/>
            <p:cNvSpPr/>
            <p:nvPr/>
          </p:nvSpPr>
          <p:spPr>
            <a:xfrm>
              <a:off x="5802617" y="3189347"/>
              <a:ext cx="209408" cy="1983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1" name="Ellipse 50"/>
            <p:cNvSpPr/>
            <p:nvPr/>
          </p:nvSpPr>
          <p:spPr>
            <a:xfrm>
              <a:off x="5802617" y="2859382"/>
              <a:ext cx="209408" cy="1983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2" name="Ellipse 51"/>
            <p:cNvSpPr/>
            <p:nvPr/>
          </p:nvSpPr>
          <p:spPr>
            <a:xfrm>
              <a:off x="6683726" y="3513586"/>
              <a:ext cx="209408" cy="1983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3" name="Ellipse 52"/>
            <p:cNvSpPr/>
            <p:nvPr/>
          </p:nvSpPr>
          <p:spPr>
            <a:xfrm>
              <a:off x="7527703" y="2874827"/>
              <a:ext cx="209408" cy="1983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4" name="Ellipse 53"/>
            <p:cNvSpPr/>
            <p:nvPr/>
          </p:nvSpPr>
          <p:spPr>
            <a:xfrm>
              <a:off x="6717659" y="4846764"/>
              <a:ext cx="126000" cy="1260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5" name="Ellipse 54"/>
            <p:cNvSpPr/>
            <p:nvPr/>
          </p:nvSpPr>
          <p:spPr>
            <a:xfrm>
              <a:off x="7564767" y="4389564"/>
              <a:ext cx="126000" cy="1260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6" name="ZoneTexte 55"/>
            <p:cNvSpPr txBox="1"/>
            <p:nvPr/>
          </p:nvSpPr>
          <p:spPr>
            <a:xfrm>
              <a:off x="971600" y="1484784"/>
              <a:ext cx="1695547" cy="1200329"/>
            </a:xfrm>
            <a:prstGeom prst="rect">
              <a:avLst/>
            </a:prstGeom>
            <a:noFill/>
          </p:spPr>
          <p:txBody>
            <a:bodyPr wrap="square" rtlCol="0">
              <a:spAutoFit/>
            </a:bodyPr>
            <a:lstStyle/>
            <a:p>
              <a:pPr algn="r"/>
              <a:r>
                <a:rPr lang="fr-FR" b="1" i="1" dirty="0" smtClean="0">
                  <a:solidFill>
                    <a:srgbClr val="244D79"/>
                  </a:solidFill>
                </a:rPr>
                <a:t>Écriture séquentielle</a:t>
              </a:r>
            </a:p>
            <a:p>
              <a:pPr algn="r"/>
              <a:r>
                <a:rPr lang="fr-FR" b="1" i="1" dirty="0" smtClean="0">
                  <a:solidFill>
                    <a:srgbClr val="244D79"/>
                  </a:solidFill>
                </a:rPr>
                <a:t> des </a:t>
              </a:r>
            </a:p>
            <a:p>
              <a:pPr algn="r"/>
              <a:r>
                <a:rPr lang="fr-FR" b="1" i="1" dirty="0" smtClean="0">
                  <a:solidFill>
                    <a:srgbClr val="244D79"/>
                  </a:solidFill>
                </a:rPr>
                <a:t>activités</a:t>
              </a:r>
              <a:endParaRPr lang="fr-FR" b="1" i="1" dirty="0">
                <a:solidFill>
                  <a:srgbClr val="244D79"/>
                </a:solidFill>
              </a:endParaRPr>
            </a:p>
          </p:txBody>
        </p:sp>
        <p:sp>
          <p:nvSpPr>
            <p:cNvPr id="57" name="Ellipse 56"/>
            <p:cNvSpPr/>
            <p:nvPr/>
          </p:nvSpPr>
          <p:spPr>
            <a:xfrm>
              <a:off x="4846396" y="5725713"/>
              <a:ext cx="209408" cy="1983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0" name="Ellipse 79"/>
            <p:cNvSpPr/>
            <p:nvPr/>
          </p:nvSpPr>
          <p:spPr>
            <a:xfrm>
              <a:off x="5328016" y="5719517"/>
              <a:ext cx="209408" cy="1983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1" name="Ellipse 80"/>
            <p:cNvSpPr/>
            <p:nvPr/>
          </p:nvSpPr>
          <p:spPr>
            <a:xfrm>
              <a:off x="5802617" y="5725713"/>
              <a:ext cx="209408" cy="1983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2" name="Ellipse 81"/>
            <p:cNvSpPr/>
            <p:nvPr/>
          </p:nvSpPr>
          <p:spPr>
            <a:xfrm>
              <a:off x="6683726" y="5719517"/>
              <a:ext cx="209408" cy="1983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3" name="Ellipse 82"/>
            <p:cNvSpPr/>
            <p:nvPr/>
          </p:nvSpPr>
          <p:spPr>
            <a:xfrm>
              <a:off x="7527703" y="5741158"/>
              <a:ext cx="209408" cy="1983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extLst>
      <p:ext uri="{BB962C8B-B14F-4D97-AF65-F5344CB8AC3E}">
        <p14:creationId xmlns="" xmlns:p14="http://schemas.microsoft.com/office/powerpoint/2010/main" val="3979352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à coins arrondis 38"/>
          <p:cNvSpPr/>
          <p:nvPr/>
        </p:nvSpPr>
        <p:spPr>
          <a:xfrm>
            <a:off x="2339752" y="5883468"/>
            <a:ext cx="6247943" cy="419406"/>
          </a:xfrm>
          <a:prstGeom prst="roundRect">
            <a:avLst/>
          </a:prstGeom>
          <a:solidFill>
            <a:srgbClr val="F8F6C4"/>
          </a:solidFill>
        </p:spPr>
        <p:style>
          <a:lnRef idx="1">
            <a:schemeClr val="accent6"/>
          </a:lnRef>
          <a:fillRef idx="2">
            <a:schemeClr val="accent6"/>
          </a:fillRef>
          <a:effectRef idx="1">
            <a:schemeClr val="accent6"/>
          </a:effectRef>
          <a:fontRef idx="minor">
            <a:schemeClr val="dk1"/>
          </a:fontRef>
        </p:style>
        <p:txBody>
          <a:bodyPr rtlCol="0" anchor="ctr"/>
          <a:lstStyle/>
          <a:p>
            <a:r>
              <a:rPr lang="fr-FR" b="1" dirty="0" smtClean="0"/>
              <a:t>Bloc 2 = unité 2 </a:t>
            </a:r>
            <a:endParaRPr lang="fr-FR" b="1" dirty="0"/>
          </a:p>
        </p:txBody>
      </p:sp>
      <p:sp>
        <p:nvSpPr>
          <p:cNvPr id="53" name="Rectangle à coins arrondis 52"/>
          <p:cNvSpPr/>
          <p:nvPr/>
        </p:nvSpPr>
        <p:spPr>
          <a:xfrm>
            <a:off x="3347864" y="3212977"/>
            <a:ext cx="4968552" cy="432048"/>
          </a:xfrm>
          <a:prstGeom prst="roundRect">
            <a:avLst/>
          </a:prstGeom>
          <a:solidFill>
            <a:srgbClr val="F8F6C4"/>
          </a:solidFill>
        </p:spPr>
        <p:style>
          <a:lnRef idx="1">
            <a:schemeClr val="accent1"/>
          </a:lnRef>
          <a:fillRef idx="3">
            <a:schemeClr val="accent1"/>
          </a:fillRef>
          <a:effectRef idx="2">
            <a:schemeClr val="accent1"/>
          </a:effectRef>
          <a:fontRef idx="minor">
            <a:schemeClr val="lt1"/>
          </a:fontRef>
        </p:style>
        <p:txBody>
          <a:bodyPr rtlCol="0" anchor="ctr"/>
          <a:lstStyle/>
          <a:p>
            <a:endParaRPr lang="fr-FR" b="1" dirty="0">
              <a:solidFill>
                <a:srgbClr val="000000"/>
              </a:solidFill>
            </a:endParaRPr>
          </a:p>
        </p:txBody>
      </p:sp>
      <p:sp>
        <p:nvSpPr>
          <p:cNvPr id="52" name="Rectangle à coins arrondis 51"/>
          <p:cNvSpPr/>
          <p:nvPr/>
        </p:nvSpPr>
        <p:spPr>
          <a:xfrm>
            <a:off x="3347865" y="2636912"/>
            <a:ext cx="4968552" cy="576063"/>
          </a:xfrm>
          <a:prstGeom prst="round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endParaRPr lang="fr-FR" b="1" dirty="0">
              <a:solidFill>
                <a:srgbClr val="000000"/>
              </a:solidFill>
            </a:endParaRPr>
          </a:p>
        </p:txBody>
      </p:sp>
      <p:sp>
        <p:nvSpPr>
          <p:cNvPr id="48" name="Rectangle à coins arrondis 47"/>
          <p:cNvSpPr/>
          <p:nvPr/>
        </p:nvSpPr>
        <p:spPr>
          <a:xfrm>
            <a:off x="2331838" y="5385470"/>
            <a:ext cx="6247943" cy="41940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fr-FR" b="1" dirty="0" smtClean="0"/>
              <a:t>Bloc 1 = unité 1 </a:t>
            </a:r>
            <a:endParaRPr lang="fr-FR" b="1" dirty="0"/>
          </a:p>
        </p:txBody>
      </p:sp>
      <p:sp>
        <p:nvSpPr>
          <p:cNvPr id="46" name="Flèche vers le bas 45"/>
          <p:cNvSpPr/>
          <p:nvPr/>
        </p:nvSpPr>
        <p:spPr>
          <a:xfrm>
            <a:off x="2992264" y="1484785"/>
            <a:ext cx="355600" cy="3944381"/>
          </a:xfrm>
          <a:prstGeom prst="downArrow">
            <a:avLst>
              <a:gd name="adj1" fmla="val 50000"/>
              <a:gd name="adj2" fmla="val 64882"/>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sp>
        <p:nvSpPr>
          <p:cNvPr id="3" name="Rectangle à coins arrondis 2"/>
          <p:cNvSpPr/>
          <p:nvPr/>
        </p:nvSpPr>
        <p:spPr>
          <a:xfrm>
            <a:off x="1763688" y="2652356"/>
            <a:ext cx="6564761" cy="992668"/>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r>
              <a:rPr lang="fr-FR" b="1" dirty="0" smtClean="0">
                <a:solidFill>
                  <a:srgbClr val="000000"/>
                </a:solidFill>
              </a:rPr>
              <a:t>Activités 1</a:t>
            </a:r>
            <a:endParaRPr lang="fr-FR" b="1" dirty="0">
              <a:solidFill>
                <a:srgbClr val="000000"/>
              </a:solidFill>
            </a:endParaRPr>
          </a:p>
        </p:txBody>
      </p:sp>
      <p:sp>
        <p:nvSpPr>
          <p:cNvPr id="4" name="ZoneTexte 3"/>
          <p:cNvSpPr txBox="1"/>
          <p:nvPr/>
        </p:nvSpPr>
        <p:spPr>
          <a:xfrm>
            <a:off x="3462138" y="2089879"/>
            <a:ext cx="1037853" cy="3139321"/>
          </a:xfrm>
          <a:prstGeom prst="rect">
            <a:avLst/>
          </a:prstGeom>
          <a:solidFill>
            <a:schemeClr val="bg1">
              <a:lumMod val="85000"/>
            </a:schemeClr>
          </a:solidFill>
        </p:spPr>
        <p:txBody>
          <a:bodyPr wrap="square" rtlCol="0">
            <a:spAutoFit/>
          </a:bodyPr>
          <a:lstStyle/>
          <a:p>
            <a:pPr algn="ctr"/>
            <a:r>
              <a:rPr lang="fr-FR" dirty="0" smtClean="0"/>
              <a:t>Tâches</a:t>
            </a:r>
            <a:endParaRPr lang="fr-FR" dirty="0"/>
          </a:p>
          <a:p>
            <a:pPr algn="ctr"/>
            <a:endParaRPr lang="fr-FR" dirty="0" smtClean="0"/>
          </a:p>
          <a:p>
            <a:pPr algn="ctr"/>
            <a:r>
              <a:rPr lang="fr-FR" dirty="0" smtClean="0"/>
              <a:t>A1T1</a:t>
            </a:r>
          </a:p>
          <a:p>
            <a:pPr algn="ctr"/>
            <a:r>
              <a:rPr lang="fr-FR" dirty="0" smtClean="0"/>
              <a:t>A1T2</a:t>
            </a:r>
          </a:p>
          <a:p>
            <a:pPr algn="ctr"/>
            <a:r>
              <a:rPr lang="fr-FR" dirty="0" smtClean="0"/>
              <a:t>A1T3</a:t>
            </a:r>
          </a:p>
          <a:p>
            <a:pPr algn="ctr"/>
            <a:r>
              <a:rPr lang="fr-FR" dirty="0" smtClean="0"/>
              <a:t>.</a:t>
            </a:r>
          </a:p>
          <a:p>
            <a:pPr algn="ctr"/>
            <a:r>
              <a:rPr lang="fr-FR" dirty="0" smtClean="0"/>
              <a:t>.</a:t>
            </a:r>
          </a:p>
          <a:p>
            <a:pPr algn="ctr"/>
            <a:r>
              <a:rPr lang="fr-FR" dirty="0" smtClean="0"/>
              <a:t>.</a:t>
            </a:r>
          </a:p>
          <a:p>
            <a:pPr algn="ctr"/>
            <a:r>
              <a:rPr lang="fr-FR" dirty="0" smtClean="0"/>
              <a:t>A4T5</a:t>
            </a:r>
          </a:p>
          <a:p>
            <a:pPr algn="ctr"/>
            <a:endParaRPr lang="fr-FR" dirty="0"/>
          </a:p>
          <a:p>
            <a:pPr algn="ctr"/>
            <a:endParaRPr lang="fr-FR" dirty="0"/>
          </a:p>
        </p:txBody>
      </p:sp>
      <p:sp>
        <p:nvSpPr>
          <p:cNvPr id="5" name="ZoneTexte 4"/>
          <p:cNvSpPr txBox="1"/>
          <p:nvPr/>
        </p:nvSpPr>
        <p:spPr>
          <a:xfrm>
            <a:off x="4509796" y="1484785"/>
            <a:ext cx="3752507" cy="400110"/>
          </a:xfrm>
          <a:prstGeom prst="rect">
            <a:avLst/>
          </a:prstGeom>
          <a:noFill/>
        </p:spPr>
        <p:txBody>
          <a:bodyPr wrap="square" rtlCol="0">
            <a:spAutoFit/>
          </a:bodyPr>
          <a:lstStyle/>
          <a:p>
            <a:pPr algn="ctr"/>
            <a:r>
              <a:rPr lang="fr-FR" sz="2000" dirty="0" smtClean="0"/>
              <a:t>Compétences contextualisées</a:t>
            </a:r>
            <a:endParaRPr lang="fr-FR" sz="2000" dirty="0"/>
          </a:p>
        </p:txBody>
      </p:sp>
      <p:sp>
        <p:nvSpPr>
          <p:cNvPr id="6" name="ZoneTexte 5"/>
          <p:cNvSpPr txBox="1"/>
          <p:nvPr/>
        </p:nvSpPr>
        <p:spPr>
          <a:xfrm>
            <a:off x="4503673" y="1924026"/>
            <a:ext cx="3452703" cy="369332"/>
          </a:xfrm>
          <a:prstGeom prst="rect">
            <a:avLst/>
          </a:prstGeom>
          <a:solidFill>
            <a:schemeClr val="accent3">
              <a:lumMod val="40000"/>
              <a:lumOff val="60000"/>
            </a:schemeClr>
          </a:solidFill>
        </p:spPr>
        <p:txBody>
          <a:bodyPr wrap="square" rtlCol="0">
            <a:spAutoFit/>
          </a:bodyPr>
          <a:lstStyle/>
          <a:p>
            <a:r>
              <a:rPr lang="fr-FR" dirty="0" smtClean="0"/>
              <a:t>    C1    C2    C3                   </a:t>
            </a:r>
            <a:r>
              <a:rPr lang="fr-FR" dirty="0" err="1" smtClean="0"/>
              <a:t>Cn</a:t>
            </a:r>
            <a:endParaRPr lang="fr-FR" dirty="0"/>
          </a:p>
        </p:txBody>
      </p:sp>
      <p:cxnSp>
        <p:nvCxnSpPr>
          <p:cNvPr id="13" name="Connecteur droit 12"/>
          <p:cNvCxnSpPr/>
          <p:nvPr/>
        </p:nvCxnSpPr>
        <p:spPr>
          <a:xfrm>
            <a:off x="4503673" y="2738034"/>
            <a:ext cx="3758630" cy="0"/>
          </a:xfrm>
          <a:prstGeom prst="line">
            <a:avLst/>
          </a:prstGeom>
          <a:ln w="12700" cmpd="sng"/>
        </p:spPr>
        <p:style>
          <a:lnRef idx="2">
            <a:schemeClr val="accent1"/>
          </a:lnRef>
          <a:fillRef idx="0">
            <a:schemeClr val="accent1"/>
          </a:fillRef>
          <a:effectRef idx="1">
            <a:schemeClr val="accent1"/>
          </a:effectRef>
          <a:fontRef idx="minor">
            <a:schemeClr val="tx1"/>
          </a:fontRef>
        </p:style>
      </p:cxnSp>
      <p:cxnSp>
        <p:nvCxnSpPr>
          <p:cNvPr id="14" name="Connecteur droit 13"/>
          <p:cNvCxnSpPr/>
          <p:nvPr/>
        </p:nvCxnSpPr>
        <p:spPr>
          <a:xfrm>
            <a:off x="4503673" y="3066064"/>
            <a:ext cx="3758630" cy="0"/>
          </a:xfrm>
          <a:prstGeom prst="line">
            <a:avLst/>
          </a:prstGeom>
          <a:ln w="12700" cmpd="sng"/>
        </p:spPr>
        <p:style>
          <a:lnRef idx="2">
            <a:schemeClr val="accent1"/>
          </a:lnRef>
          <a:fillRef idx="0">
            <a:schemeClr val="accent1"/>
          </a:fillRef>
          <a:effectRef idx="1">
            <a:schemeClr val="accent1"/>
          </a:effectRef>
          <a:fontRef idx="minor">
            <a:schemeClr val="tx1"/>
          </a:fontRef>
        </p:style>
      </p:cxnSp>
      <p:cxnSp>
        <p:nvCxnSpPr>
          <p:cNvPr id="15" name="Connecteur droit 14"/>
          <p:cNvCxnSpPr/>
          <p:nvPr/>
        </p:nvCxnSpPr>
        <p:spPr>
          <a:xfrm>
            <a:off x="4503673" y="4687260"/>
            <a:ext cx="3758630" cy="0"/>
          </a:xfrm>
          <a:prstGeom prst="line">
            <a:avLst/>
          </a:prstGeom>
          <a:ln w="12700" cmpd="sng"/>
        </p:spPr>
        <p:style>
          <a:lnRef idx="2">
            <a:schemeClr val="accent1"/>
          </a:lnRef>
          <a:fillRef idx="0">
            <a:schemeClr val="accent1"/>
          </a:fillRef>
          <a:effectRef idx="1">
            <a:schemeClr val="accent1"/>
          </a:effectRef>
          <a:fontRef idx="minor">
            <a:schemeClr val="tx1"/>
          </a:fontRef>
        </p:style>
      </p:cxnSp>
      <p:cxnSp>
        <p:nvCxnSpPr>
          <p:cNvPr id="16" name="Connecteur droit 15"/>
          <p:cNvCxnSpPr/>
          <p:nvPr/>
        </p:nvCxnSpPr>
        <p:spPr>
          <a:xfrm>
            <a:off x="4531868" y="3376793"/>
            <a:ext cx="3730435" cy="0"/>
          </a:xfrm>
          <a:prstGeom prst="line">
            <a:avLst/>
          </a:prstGeom>
          <a:ln w="12700" cmpd="sng"/>
        </p:spPr>
        <p:style>
          <a:lnRef idx="2">
            <a:schemeClr val="accent1"/>
          </a:lnRef>
          <a:fillRef idx="0">
            <a:schemeClr val="accent1"/>
          </a:fillRef>
          <a:effectRef idx="1">
            <a:schemeClr val="accent1"/>
          </a:effectRef>
          <a:fontRef idx="minor">
            <a:schemeClr val="tx1"/>
          </a:fontRef>
        </p:style>
      </p:cxnSp>
      <p:cxnSp>
        <p:nvCxnSpPr>
          <p:cNvPr id="17" name="Connecteur droit 16"/>
          <p:cNvCxnSpPr/>
          <p:nvPr/>
        </p:nvCxnSpPr>
        <p:spPr>
          <a:xfrm>
            <a:off x="4519168" y="4444081"/>
            <a:ext cx="3743135" cy="0"/>
          </a:xfrm>
          <a:prstGeom prst="line">
            <a:avLst/>
          </a:prstGeom>
          <a:ln w="12700" cmpd="sng"/>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H="1">
            <a:off x="5436096" y="2570357"/>
            <a:ext cx="0" cy="3810971"/>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a:off x="5907321" y="2570357"/>
            <a:ext cx="0" cy="3738963"/>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Connecteur droit 26"/>
          <p:cNvCxnSpPr/>
          <p:nvPr/>
        </p:nvCxnSpPr>
        <p:spPr>
          <a:xfrm>
            <a:off x="6788430" y="2570357"/>
            <a:ext cx="0" cy="3738963"/>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Connecteur droit 27"/>
          <p:cNvCxnSpPr/>
          <p:nvPr/>
        </p:nvCxnSpPr>
        <p:spPr>
          <a:xfrm flipH="1">
            <a:off x="6300192" y="2570357"/>
            <a:ext cx="0" cy="3738963"/>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29" name="Connecteur droit 28"/>
          <p:cNvCxnSpPr/>
          <p:nvPr/>
        </p:nvCxnSpPr>
        <p:spPr>
          <a:xfrm flipH="1">
            <a:off x="7236296" y="2570357"/>
            <a:ext cx="14800" cy="3738963"/>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flipH="1">
            <a:off x="7636364" y="2570357"/>
            <a:ext cx="0" cy="3738963"/>
          </a:xfrm>
          <a:prstGeom prst="line">
            <a:avLst/>
          </a:prstGeom>
        </p:spPr>
        <p:style>
          <a:lnRef idx="2">
            <a:schemeClr val="accent1"/>
          </a:lnRef>
          <a:fillRef idx="0">
            <a:schemeClr val="accent1"/>
          </a:fillRef>
          <a:effectRef idx="1">
            <a:schemeClr val="accent1"/>
          </a:effectRef>
          <a:fontRef idx="minor">
            <a:schemeClr val="tx1"/>
          </a:fontRef>
        </p:style>
      </p:cxnSp>
      <p:sp>
        <p:nvSpPr>
          <p:cNvPr id="35" name="Ellipse 34"/>
          <p:cNvSpPr/>
          <p:nvPr/>
        </p:nvSpPr>
        <p:spPr>
          <a:xfrm>
            <a:off x="5328016" y="3291116"/>
            <a:ext cx="209408" cy="1983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6" name="Ellipse 35"/>
          <p:cNvSpPr/>
          <p:nvPr/>
        </p:nvSpPr>
        <p:spPr>
          <a:xfrm>
            <a:off x="5802617" y="2966877"/>
            <a:ext cx="209408" cy="1983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7" name="Ellipse 36"/>
          <p:cNvSpPr/>
          <p:nvPr/>
        </p:nvSpPr>
        <p:spPr>
          <a:xfrm>
            <a:off x="5802617" y="2636912"/>
            <a:ext cx="209408" cy="1983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1" name="Ellipse 40"/>
          <p:cNvSpPr/>
          <p:nvPr/>
        </p:nvSpPr>
        <p:spPr>
          <a:xfrm>
            <a:off x="6683726" y="3291116"/>
            <a:ext cx="209408" cy="1983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2" name="Ellipse 41"/>
          <p:cNvSpPr/>
          <p:nvPr/>
        </p:nvSpPr>
        <p:spPr>
          <a:xfrm>
            <a:off x="7531660" y="2652357"/>
            <a:ext cx="209408" cy="1983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4" name="Ellipse 43"/>
          <p:cNvSpPr/>
          <p:nvPr/>
        </p:nvSpPr>
        <p:spPr>
          <a:xfrm>
            <a:off x="6717659" y="4624294"/>
            <a:ext cx="126000" cy="1260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5" name="Ellipse 44"/>
          <p:cNvSpPr/>
          <p:nvPr/>
        </p:nvSpPr>
        <p:spPr>
          <a:xfrm>
            <a:off x="7573364" y="4167094"/>
            <a:ext cx="126000" cy="1260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7" name="ZoneTexte 46"/>
          <p:cNvSpPr txBox="1"/>
          <p:nvPr/>
        </p:nvSpPr>
        <p:spPr>
          <a:xfrm>
            <a:off x="971600" y="1484784"/>
            <a:ext cx="1695547" cy="1200329"/>
          </a:xfrm>
          <a:prstGeom prst="rect">
            <a:avLst/>
          </a:prstGeom>
          <a:noFill/>
        </p:spPr>
        <p:txBody>
          <a:bodyPr wrap="square" rtlCol="0">
            <a:spAutoFit/>
          </a:bodyPr>
          <a:lstStyle/>
          <a:p>
            <a:pPr algn="r"/>
            <a:r>
              <a:rPr lang="fr-FR" b="1" i="1" dirty="0" smtClean="0">
                <a:solidFill>
                  <a:srgbClr val="244D79"/>
                </a:solidFill>
              </a:rPr>
              <a:t>Écriture séquentielle</a:t>
            </a:r>
          </a:p>
          <a:p>
            <a:pPr algn="r"/>
            <a:r>
              <a:rPr lang="fr-FR" b="1" i="1" dirty="0" smtClean="0">
                <a:solidFill>
                  <a:srgbClr val="244D79"/>
                </a:solidFill>
              </a:rPr>
              <a:t> des </a:t>
            </a:r>
          </a:p>
          <a:p>
            <a:pPr algn="r"/>
            <a:r>
              <a:rPr lang="fr-FR" b="1" i="1" dirty="0" smtClean="0">
                <a:solidFill>
                  <a:srgbClr val="244D79"/>
                </a:solidFill>
              </a:rPr>
              <a:t>activités</a:t>
            </a:r>
            <a:endParaRPr lang="fr-FR" b="1" i="1" dirty="0">
              <a:solidFill>
                <a:srgbClr val="244D79"/>
              </a:solidFill>
            </a:endParaRPr>
          </a:p>
        </p:txBody>
      </p:sp>
      <p:sp>
        <p:nvSpPr>
          <p:cNvPr id="220" name="Ellipse 219"/>
          <p:cNvSpPr/>
          <p:nvPr/>
        </p:nvSpPr>
        <p:spPr>
          <a:xfrm>
            <a:off x="5802617" y="5503243"/>
            <a:ext cx="209408" cy="1983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2" name="Ellipse 221"/>
          <p:cNvSpPr/>
          <p:nvPr/>
        </p:nvSpPr>
        <p:spPr>
          <a:xfrm>
            <a:off x="7531660" y="5518688"/>
            <a:ext cx="209408" cy="1983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3" name="Ellipse 42"/>
          <p:cNvSpPr/>
          <p:nvPr/>
        </p:nvSpPr>
        <p:spPr>
          <a:xfrm>
            <a:off x="5335930" y="5995045"/>
            <a:ext cx="209408" cy="1983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0" name="Ellipse 49"/>
          <p:cNvSpPr/>
          <p:nvPr/>
        </p:nvSpPr>
        <p:spPr>
          <a:xfrm>
            <a:off x="6691640" y="5995045"/>
            <a:ext cx="209408" cy="1983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1" name="Ellipse 50"/>
          <p:cNvSpPr/>
          <p:nvPr/>
        </p:nvSpPr>
        <p:spPr>
          <a:xfrm>
            <a:off x="7531660" y="6016686"/>
            <a:ext cx="209408" cy="1983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9" name="Connecteur droit 18"/>
          <p:cNvCxnSpPr/>
          <p:nvPr/>
        </p:nvCxnSpPr>
        <p:spPr>
          <a:xfrm flipH="1">
            <a:off x="4951100" y="2570357"/>
            <a:ext cx="0" cy="3738963"/>
          </a:xfrm>
          <a:prstGeom prst="line">
            <a:avLst/>
          </a:prstGeom>
        </p:spPr>
        <p:style>
          <a:lnRef idx="2">
            <a:schemeClr val="accent1"/>
          </a:lnRef>
          <a:fillRef idx="0">
            <a:schemeClr val="accent1"/>
          </a:fillRef>
          <a:effectRef idx="1">
            <a:schemeClr val="accent1"/>
          </a:effectRef>
          <a:fontRef idx="minor">
            <a:schemeClr val="tx1"/>
          </a:fontRef>
        </p:style>
      </p:cxnSp>
      <p:sp>
        <p:nvSpPr>
          <p:cNvPr id="218" name="Ellipse 217"/>
          <p:cNvSpPr/>
          <p:nvPr/>
        </p:nvSpPr>
        <p:spPr>
          <a:xfrm>
            <a:off x="4846396" y="5503243"/>
            <a:ext cx="209408" cy="1983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3" name="Ellipse 32"/>
          <p:cNvSpPr/>
          <p:nvPr/>
        </p:nvSpPr>
        <p:spPr>
          <a:xfrm>
            <a:off x="4846396" y="2636912"/>
            <a:ext cx="209408" cy="1983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4" name="Ellipse 33"/>
          <p:cNvSpPr/>
          <p:nvPr/>
        </p:nvSpPr>
        <p:spPr>
          <a:xfrm>
            <a:off x="4888100" y="4395694"/>
            <a:ext cx="126000" cy="1260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9" name="Titre 1"/>
          <p:cNvSpPr>
            <a:spLocks noGrp="1"/>
          </p:cNvSpPr>
          <p:nvPr>
            <p:ph type="title"/>
          </p:nvPr>
        </p:nvSpPr>
        <p:spPr>
          <a:xfrm>
            <a:off x="684213" y="131763"/>
            <a:ext cx="7775575" cy="1352550"/>
          </a:xfrm>
        </p:spPr>
        <p:txBody>
          <a:bodyPr/>
          <a:lstStyle/>
          <a:p>
            <a:r>
              <a:rPr lang="fr-FR" sz="3100" dirty="0" smtClean="0"/>
              <a:t>Les principes des blocs de compétences</a:t>
            </a:r>
            <a:endParaRPr lang="fr-FR" sz="3100" dirty="0"/>
          </a:p>
        </p:txBody>
      </p:sp>
    </p:spTree>
    <p:extLst>
      <p:ext uri="{BB962C8B-B14F-4D97-AF65-F5344CB8AC3E}">
        <p14:creationId xmlns="" xmlns:p14="http://schemas.microsoft.com/office/powerpoint/2010/main" val="2794220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100" dirty="0" smtClean="0"/>
              <a:t>Les principes des blocs de compétences</a:t>
            </a:r>
            <a:endParaRPr lang="fr-FR" sz="3100" dirty="0"/>
          </a:p>
        </p:txBody>
      </p:sp>
      <p:sp>
        <p:nvSpPr>
          <p:cNvPr id="3" name="Espace réservé du contenu 2"/>
          <p:cNvSpPr>
            <a:spLocks noGrp="1"/>
          </p:cNvSpPr>
          <p:nvPr>
            <p:ph idx="1"/>
          </p:nvPr>
        </p:nvSpPr>
        <p:spPr/>
        <p:txBody>
          <a:bodyPr/>
          <a:lstStyle/>
          <a:p>
            <a:pPr lvl="0" algn="just">
              <a:buSzTx/>
            </a:pPr>
            <a:r>
              <a:rPr lang="fr-FR" dirty="0" smtClean="0"/>
              <a:t>Les blocs de compétences professionnelles ont pour base les regroupements d’activités correspondant au métier visé</a:t>
            </a:r>
          </a:p>
          <a:p>
            <a:pPr lvl="0" algn="just">
              <a:buSzTx/>
            </a:pPr>
            <a:r>
              <a:rPr lang="fr-FR" dirty="0" smtClean="0"/>
              <a:t>Ils regroupent les compétences nécessaires pour exercer ces activités</a:t>
            </a:r>
          </a:p>
          <a:p>
            <a:pPr lvl="0" algn="just">
              <a:buSzTx/>
            </a:pPr>
            <a:r>
              <a:rPr lang="fr-FR" dirty="0" smtClean="0"/>
              <a:t>Un bloc = une unité (à chaque bloc de compétences correspond une unité et une seule)</a:t>
            </a:r>
          </a:p>
          <a:p>
            <a:pPr lvl="0" algn="just">
              <a:buSzTx/>
            </a:pPr>
            <a:r>
              <a:rPr lang="fr-FR" dirty="0" smtClean="0"/>
              <a:t> Les blocs de compétences se définissent comme des éléments identifiés d’une certification professionnelle s’entendant comme un ensemble homogène et cohérent de compétences</a:t>
            </a:r>
          </a:p>
          <a:p>
            <a:pPr lvl="0" algn="just">
              <a:buSzTx/>
            </a:pPr>
            <a:r>
              <a:rPr lang="fr-FR" dirty="0" smtClean="0"/>
              <a:t>Ces compétences doivent être évaluées, validées et tracées</a:t>
            </a:r>
          </a:p>
        </p:txBody>
      </p:sp>
    </p:spTree>
    <p:extLst>
      <p:ext uri="{BB962C8B-B14F-4D97-AF65-F5344CB8AC3E}">
        <p14:creationId xmlns="" xmlns:p14="http://schemas.microsoft.com/office/powerpoint/2010/main" val="17330642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r>
              <a:rPr lang="fr-FR" sz="3100" dirty="0"/>
              <a:t>Les principes des blocs de compétences</a:t>
            </a:r>
          </a:p>
        </p:txBody>
      </p:sp>
      <p:sp>
        <p:nvSpPr>
          <p:cNvPr id="3" name="Espace réservé du contenu 2"/>
          <p:cNvSpPr>
            <a:spLocks noGrp="1"/>
          </p:cNvSpPr>
          <p:nvPr>
            <p:ph idx="1"/>
          </p:nvPr>
        </p:nvSpPr>
        <p:spPr/>
        <p:txBody>
          <a:bodyPr/>
          <a:lstStyle/>
          <a:p>
            <a:pPr lvl="0">
              <a:buSzTx/>
            </a:pPr>
            <a:r>
              <a:rPr lang="fr-FR" dirty="0" smtClean="0"/>
              <a:t>Sous ces conditions, elles constituent une partie identifiée de la certification professionnelle</a:t>
            </a:r>
          </a:p>
          <a:p>
            <a:pPr lvl="0">
              <a:buSzTx/>
            </a:pPr>
            <a:r>
              <a:rPr lang="fr-FR" dirty="0" smtClean="0"/>
              <a:t>Le « bloc de compétences » s’apparente à une activité ou un domaine d’activité au sein d’une certification professionnelle</a:t>
            </a:r>
          </a:p>
          <a:p>
            <a:pPr marL="0" lvl="0" indent="0">
              <a:buSzTx/>
              <a:buNone/>
            </a:pPr>
            <a:endParaRPr lang="fr-FR" dirty="0"/>
          </a:p>
          <a:p>
            <a:pPr lvl="0">
              <a:buSzTx/>
            </a:pPr>
            <a:endParaRPr lang="fr-FR" dirty="0" smtClean="0"/>
          </a:p>
          <a:p>
            <a:pPr lvl="0">
              <a:buSzTx/>
            </a:pPr>
            <a:endParaRPr lang="fr-FR" dirty="0" smtClean="0"/>
          </a:p>
        </p:txBody>
      </p:sp>
    </p:spTree>
    <p:extLst>
      <p:ext uri="{BB962C8B-B14F-4D97-AF65-F5344CB8AC3E}">
        <p14:creationId xmlns="" xmlns:p14="http://schemas.microsoft.com/office/powerpoint/2010/main" val="26134038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100" dirty="0" smtClean="0"/>
              <a:t>Unités </a:t>
            </a:r>
            <a:br>
              <a:rPr lang="fr-FR" sz="3100" dirty="0" smtClean="0"/>
            </a:br>
            <a:r>
              <a:rPr lang="fr-FR" sz="3100" dirty="0" smtClean="0"/>
              <a:t>professionnelles</a:t>
            </a:r>
            <a:endParaRPr lang="fr-FR" sz="3100" dirty="0"/>
          </a:p>
        </p:txBody>
      </p:sp>
      <p:sp>
        <p:nvSpPr>
          <p:cNvPr id="7" name="Rectangle 6"/>
          <p:cNvSpPr/>
          <p:nvPr/>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aphicFrame>
        <p:nvGraphicFramePr>
          <p:cNvPr id="6" name="Tableau 5"/>
          <p:cNvGraphicFramePr>
            <a:graphicFrameLocks noGrp="1"/>
          </p:cNvGraphicFramePr>
          <p:nvPr/>
        </p:nvGraphicFramePr>
        <p:xfrm>
          <a:off x="0" y="0"/>
          <a:ext cx="9097065" cy="6857997"/>
        </p:xfrm>
        <a:graphic>
          <a:graphicData uri="http://schemas.openxmlformats.org/drawingml/2006/table">
            <a:tbl>
              <a:tblPr/>
              <a:tblGrid>
                <a:gridCol w="710993"/>
                <a:gridCol w="3049411"/>
                <a:gridCol w="378873"/>
                <a:gridCol w="551700"/>
                <a:gridCol w="551700"/>
                <a:gridCol w="642398"/>
                <a:gridCol w="794798"/>
                <a:gridCol w="642398"/>
                <a:gridCol w="489998"/>
                <a:gridCol w="642398"/>
                <a:gridCol w="642398"/>
              </a:tblGrid>
              <a:tr h="1276017">
                <a:tc>
                  <a:txBody>
                    <a:bodyPr/>
                    <a:lstStyle/>
                    <a:p>
                      <a:pPr algn="ctr">
                        <a:spcAft>
                          <a:spcPts val="0"/>
                        </a:spcAft>
                      </a:pPr>
                      <a:r>
                        <a:rPr lang="fr-FR" sz="1050" kern="0" dirty="0">
                          <a:solidFill>
                            <a:srgbClr val="000000"/>
                          </a:solidFill>
                          <a:latin typeface="Calibri"/>
                          <a:ea typeface="Times New Roman"/>
                          <a:cs typeface="Times New Roman"/>
                        </a:rPr>
                        <a:t>Activités</a:t>
                      </a:r>
                      <a:endParaRPr lang="fr-FR" sz="1050" kern="800" dirty="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fr-FR" sz="1050" kern="0" dirty="0">
                          <a:solidFill>
                            <a:srgbClr val="000000"/>
                          </a:solidFill>
                          <a:latin typeface="Calibri"/>
                          <a:ea typeface="Times New Roman"/>
                          <a:cs typeface="Times New Roman"/>
                        </a:rPr>
                        <a:t>Tâches</a:t>
                      </a:r>
                      <a:endParaRPr lang="fr-FR" sz="1050" kern="800" dirty="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spcAft>
                          <a:spcPts val="0"/>
                        </a:spcAft>
                      </a:pPr>
                      <a:r>
                        <a:rPr lang="fr-FR" sz="1050" kern="0" dirty="0">
                          <a:solidFill>
                            <a:srgbClr val="000000"/>
                          </a:solidFill>
                          <a:latin typeface="Calibri"/>
                          <a:ea typeface="Times New Roman"/>
                          <a:cs typeface="Times New Roman"/>
                        </a:rPr>
                        <a:t>C1 Décoder et interpréter les documents</a:t>
                      </a:r>
                      <a:endParaRPr lang="fr-FR" sz="1050" kern="800" dirty="0">
                        <a:latin typeface="Times New Roman"/>
                        <a:ea typeface="Arial Unicode MS"/>
                        <a:cs typeface="Tahoma"/>
                      </a:endParaRPr>
                    </a:p>
                  </a:txBody>
                  <a:tcPr marL="16399" marR="16399"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1050" kern="0" dirty="0">
                          <a:solidFill>
                            <a:srgbClr val="000000"/>
                          </a:solidFill>
                          <a:latin typeface="Calibri"/>
                          <a:ea typeface="Times New Roman"/>
                          <a:cs typeface="Times New Roman"/>
                        </a:rPr>
                        <a:t>C2 Analyser et déterminer les données opératoires</a:t>
                      </a:r>
                      <a:endParaRPr lang="fr-FR" sz="1050" kern="800" dirty="0">
                        <a:latin typeface="Times New Roman"/>
                        <a:ea typeface="Arial Unicode MS"/>
                        <a:cs typeface="Tahoma"/>
                      </a:endParaRPr>
                    </a:p>
                  </a:txBody>
                  <a:tcPr marL="16399" marR="16399"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1050" kern="0" dirty="0">
                          <a:solidFill>
                            <a:srgbClr val="000000"/>
                          </a:solidFill>
                          <a:latin typeface="Calibri"/>
                          <a:ea typeface="Times New Roman"/>
                          <a:cs typeface="Times New Roman"/>
                        </a:rPr>
                        <a:t>C3 Communiquer par écrit et oralement y compris en langue anglaise</a:t>
                      </a:r>
                      <a:endParaRPr lang="fr-FR" sz="1050" kern="800" dirty="0">
                        <a:latin typeface="Times New Roman"/>
                        <a:ea typeface="Arial Unicode MS"/>
                        <a:cs typeface="Tahoma"/>
                      </a:endParaRPr>
                    </a:p>
                  </a:txBody>
                  <a:tcPr marL="16399" marR="16399"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1050" kern="0" dirty="0">
                          <a:solidFill>
                            <a:srgbClr val="000000"/>
                          </a:solidFill>
                          <a:latin typeface="Calibri"/>
                          <a:ea typeface="Times New Roman"/>
                          <a:cs typeface="Times New Roman"/>
                        </a:rPr>
                        <a:t>C4 Effectuer le montage et/ou le démontage de tout ou partie d'une ligne de tuyauterie</a:t>
                      </a:r>
                      <a:endParaRPr lang="fr-FR" sz="1050" kern="800" dirty="0">
                        <a:latin typeface="Times New Roman"/>
                        <a:ea typeface="Arial Unicode MS"/>
                        <a:cs typeface="Tahoma"/>
                      </a:endParaRPr>
                    </a:p>
                  </a:txBody>
                  <a:tcPr marL="16399" marR="16399"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1050" kern="0" dirty="0">
                          <a:solidFill>
                            <a:srgbClr val="000000"/>
                          </a:solidFill>
                          <a:latin typeface="Calibri"/>
                          <a:ea typeface="Times New Roman"/>
                          <a:cs typeface="Times New Roman"/>
                        </a:rPr>
                        <a:t>C5 Réaliser tout ou partie d'une ligne de tuyauterie en préfabrication</a:t>
                      </a:r>
                      <a:endParaRPr lang="fr-FR" sz="1050" kern="800" dirty="0">
                        <a:latin typeface="Times New Roman"/>
                        <a:ea typeface="Arial Unicode MS"/>
                        <a:cs typeface="Tahoma"/>
                      </a:endParaRPr>
                    </a:p>
                  </a:txBody>
                  <a:tcPr marL="16399" marR="16399"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1050" kern="0" dirty="0">
                          <a:solidFill>
                            <a:srgbClr val="000000"/>
                          </a:solidFill>
                          <a:latin typeface="Calibri"/>
                          <a:ea typeface="Times New Roman"/>
                          <a:cs typeface="Times New Roman"/>
                        </a:rPr>
                        <a:t>C6 Réaliser tout ou partie d'une ligne de tuyauterie sur site</a:t>
                      </a:r>
                      <a:endParaRPr lang="fr-FR" sz="1050" kern="800" dirty="0">
                        <a:latin typeface="Times New Roman"/>
                        <a:ea typeface="Arial Unicode MS"/>
                        <a:cs typeface="Tahoma"/>
                      </a:endParaRPr>
                    </a:p>
                  </a:txBody>
                  <a:tcPr marL="16399" marR="16399"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1050" kern="0" dirty="0">
                          <a:solidFill>
                            <a:srgbClr val="000000"/>
                          </a:solidFill>
                          <a:latin typeface="Calibri"/>
                          <a:ea typeface="Times New Roman"/>
                          <a:cs typeface="Times New Roman"/>
                        </a:rPr>
                        <a:t>C7 Contrôler la qualité et la conformité de tout ou partie d'une ligne de tuyauterie</a:t>
                      </a:r>
                      <a:endParaRPr lang="fr-FR" sz="1050" kern="800" dirty="0">
                        <a:latin typeface="Times New Roman"/>
                        <a:ea typeface="Arial Unicode MS"/>
                        <a:cs typeface="Tahoma"/>
                      </a:endParaRPr>
                    </a:p>
                  </a:txBody>
                  <a:tcPr marL="16399" marR="16399"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1050" kern="0" dirty="0">
                          <a:solidFill>
                            <a:srgbClr val="000000"/>
                          </a:solidFill>
                          <a:latin typeface="Calibri"/>
                          <a:ea typeface="Times New Roman"/>
                          <a:cs typeface="Times New Roman"/>
                        </a:rPr>
                        <a:t>C8 Respecter les procédures liées à la sécurité et au respect de l'environnement</a:t>
                      </a:r>
                      <a:endParaRPr lang="fr-FR" sz="1050" kern="800" dirty="0">
                        <a:latin typeface="Times New Roman"/>
                        <a:ea typeface="Arial Unicode MS"/>
                        <a:cs typeface="Tahoma"/>
                      </a:endParaRPr>
                    </a:p>
                  </a:txBody>
                  <a:tcPr marL="16399" marR="16399"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8037">
                <a:tc rowSpan="4">
                  <a:txBody>
                    <a:bodyPr/>
                    <a:lstStyle/>
                    <a:p>
                      <a:pPr algn="ctr">
                        <a:spcAft>
                          <a:spcPts val="0"/>
                        </a:spcAft>
                      </a:pPr>
                      <a:r>
                        <a:rPr lang="fr-FR" sz="1000" kern="0" dirty="0">
                          <a:solidFill>
                            <a:srgbClr val="000000"/>
                          </a:solidFill>
                          <a:latin typeface="Calibri"/>
                          <a:ea typeface="Times New Roman"/>
                          <a:cs typeface="Times New Roman"/>
                        </a:rPr>
                        <a:t>Préparation de l’intervention</a:t>
                      </a:r>
                      <a:endParaRPr lang="fr-FR" sz="1000" kern="800" dirty="0">
                        <a:latin typeface="Times New Roman"/>
                        <a:ea typeface="Arial Unicode MS"/>
                        <a:cs typeface="Tahoma"/>
                      </a:endParaRPr>
                    </a:p>
                  </a:txBody>
                  <a:tcPr marL="16399" marR="16399"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900" kern="0" dirty="0">
                          <a:latin typeface="Arial"/>
                          <a:ea typeface="Times New Roman"/>
                          <a:cs typeface="Tahoma"/>
                        </a:rPr>
                        <a:t>Prendre en compte le contexte de l’intervention et ses risques</a:t>
                      </a:r>
                      <a:endParaRPr lang="fr-FR" sz="900" kern="800" dirty="0">
                        <a:latin typeface="Times New Roman"/>
                        <a:ea typeface="Arial Unicode MS"/>
                        <a:cs typeface="Tahoma"/>
                      </a:endParaRPr>
                    </a:p>
                  </a:txBody>
                  <a:tcPr marL="16399" marR="163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dirty="0">
                          <a:latin typeface="Arial"/>
                          <a:ea typeface="Times New Roman"/>
                          <a:cs typeface="Tahoma"/>
                        </a:rPr>
                        <a:t>A1-T1</a:t>
                      </a:r>
                      <a:endParaRPr lang="fr-FR" sz="900" kern="800" dirty="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CD5B4"/>
                    </a:solidFill>
                  </a:tcPr>
                </a:tc>
                <a:tc>
                  <a:txBody>
                    <a:bodyPr/>
                    <a:lstStyle/>
                    <a:p>
                      <a:pPr algn="ctr">
                        <a:spcAft>
                          <a:spcPts val="0"/>
                        </a:spcAft>
                      </a:pPr>
                      <a:r>
                        <a:rPr lang="fr-FR" sz="900" b="1" kern="0" dirty="0">
                          <a:solidFill>
                            <a:srgbClr val="FF0000"/>
                          </a:solidFill>
                          <a:latin typeface="Arial"/>
                          <a:ea typeface="Times New Roman"/>
                          <a:cs typeface="Tahoma"/>
                        </a:rPr>
                        <a:t>2</a:t>
                      </a:r>
                      <a:endParaRPr lang="fr-FR" sz="900" kern="800" dirty="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solidFill>
                            <a:srgbClr val="FF0000"/>
                          </a:solidFill>
                          <a:latin typeface="Arial"/>
                          <a:ea typeface="Times New Roman"/>
                          <a:cs typeface="Tahoma"/>
                        </a:rPr>
                        <a:t>2</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solidFill>
                            <a:srgbClr val="FF0000"/>
                          </a:solidFill>
                          <a:latin typeface="Arial"/>
                          <a:ea typeface="Times New Roman"/>
                          <a:cs typeface="Tahoma"/>
                        </a:rPr>
                        <a:t>1</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150">
                <a:tc vMerge="1">
                  <a:txBody>
                    <a:bodyPr/>
                    <a:lstStyle/>
                    <a:p>
                      <a:endParaRPr lang="fr-FR"/>
                    </a:p>
                  </a:txBody>
                  <a:tcPr/>
                </a:tc>
                <a:tc>
                  <a:txBody>
                    <a:bodyPr/>
                    <a:lstStyle/>
                    <a:p>
                      <a:pPr>
                        <a:spcAft>
                          <a:spcPts val="0"/>
                        </a:spcAft>
                      </a:pPr>
                      <a:r>
                        <a:rPr lang="fr-FR" sz="900" kern="0" dirty="0">
                          <a:latin typeface="Arial"/>
                          <a:ea typeface="Times New Roman"/>
                          <a:cs typeface="Tahoma"/>
                        </a:rPr>
                        <a:t>Identifier les contraintes de réalisation </a:t>
                      </a:r>
                      <a:endParaRPr lang="fr-FR" sz="900" kern="800" dirty="0">
                        <a:latin typeface="Times New Roman"/>
                        <a:ea typeface="Arial Unicode MS"/>
                        <a:cs typeface="Tahoma"/>
                      </a:endParaRPr>
                    </a:p>
                  </a:txBody>
                  <a:tcPr marL="16399" marR="163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latin typeface="Arial"/>
                          <a:ea typeface="Times New Roman"/>
                          <a:cs typeface="Tahoma"/>
                        </a:rPr>
                        <a:t>A1-T2</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a:spcAft>
                          <a:spcPts val="0"/>
                        </a:spcAft>
                      </a:pPr>
                      <a:r>
                        <a:rPr lang="fr-FR" sz="900" b="1" kern="0" dirty="0">
                          <a:solidFill>
                            <a:srgbClr val="FF0000"/>
                          </a:solidFill>
                          <a:latin typeface="Arial"/>
                          <a:ea typeface="Times New Roman"/>
                          <a:cs typeface="Tahoma"/>
                        </a:rPr>
                        <a:t>3</a:t>
                      </a:r>
                      <a:endParaRPr lang="fr-FR" sz="900" kern="800" dirty="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solidFill>
                            <a:srgbClr val="FF0000"/>
                          </a:solidFill>
                          <a:latin typeface="Arial"/>
                          <a:ea typeface="Times New Roman"/>
                          <a:cs typeface="Tahoma"/>
                        </a:rPr>
                        <a:t>2</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8302">
                <a:tc vMerge="1">
                  <a:txBody>
                    <a:bodyPr/>
                    <a:lstStyle/>
                    <a:p>
                      <a:endParaRPr lang="fr-FR"/>
                    </a:p>
                  </a:txBody>
                  <a:tcPr/>
                </a:tc>
                <a:tc>
                  <a:txBody>
                    <a:bodyPr/>
                    <a:lstStyle/>
                    <a:p>
                      <a:pPr>
                        <a:spcAft>
                          <a:spcPts val="0"/>
                        </a:spcAft>
                      </a:pPr>
                      <a:r>
                        <a:rPr lang="fr-FR" sz="900" kern="0" dirty="0">
                          <a:latin typeface="Arial"/>
                          <a:ea typeface="Times New Roman"/>
                          <a:cs typeface="Tahoma"/>
                        </a:rPr>
                        <a:t>Vérifier les moyens de mise en œuvre, les approvisionnements et l’environnement de travail</a:t>
                      </a:r>
                      <a:endParaRPr lang="fr-FR" sz="900" kern="800" dirty="0">
                        <a:latin typeface="Times New Roman"/>
                        <a:ea typeface="Arial Unicode MS"/>
                        <a:cs typeface="Tahoma"/>
                      </a:endParaRPr>
                    </a:p>
                  </a:txBody>
                  <a:tcPr marL="16399" marR="163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latin typeface="Arial"/>
                          <a:ea typeface="Times New Roman"/>
                          <a:cs typeface="Tahoma"/>
                        </a:rPr>
                        <a:t>A1-T3</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a:spcAft>
                          <a:spcPts val="0"/>
                        </a:spcAft>
                      </a:pPr>
                      <a:r>
                        <a:rPr lang="fr-FR" sz="900" b="1" kern="0">
                          <a:solidFill>
                            <a:srgbClr val="FF0000"/>
                          </a:solidFill>
                          <a:latin typeface="Arial"/>
                          <a:ea typeface="Times New Roman"/>
                          <a:cs typeface="Tahoma"/>
                        </a:rPr>
                        <a:t>2</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dirty="0">
                          <a:solidFill>
                            <a:srgbClr val="FF0000"/>
                          </a:solidFill>
                          <a:latin typeface="Arial"/>
                          <a:ea typeface="Times New Roman"/>
                          <a:cs typeface="Tahoma"/>
                        </a:rPr>
                        <a:t>1</a:t>
                      </a:r>
                      <a:endParaRPr lang="fr-FR" sz="900" kern="800" dirty="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dirty="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solidFill>
                            <a:srgbClr val="FF0000"/>
                          </a:solidFill>
                          <a:latin typeface="Arial"/>
                          <a:ea typeface="Times New Roman"/>
                          <a:cs typeface="Tahoma"/>
                        </a:rPr>
                        <a:t>2</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1226">
                <a:tc vMerge="1">
                  <a:txBody>
                    <a:bodyPr/>
                    <a:lstStyle/>
                    <a:p>
                      <a:endParaRPr lang="fr-FR"/>
                    </a:p>
                  </a:txBody>
                  <a:tcPr/>
                </a:tc>
                <a:tc>
                  <a:txBody>
                    <a:bodyPr/>
                    <a:lstStyle/>
                    <a:p>
                      <a:pPr>
                        <a:spcAft>
                          <a:spcPts val="0"/>
                        </a:spcAft>
                      </a:pPr>
                      <a:r>
                        <a:rPr lang="fr-FR" sz="900" kern="0" dirty="0">
                          <a:solidFill>
                            <a:srgbClr val="00000A"/>
                          </a:solidFill>
                          <a:latin typeface="Arial"/>
                          <a:ea typeface="Times New Roman"/>
                          <a:cs typeface="Tahoma"/>
                        </a:rPr>
                        <a:t>Réaliser un croquis, interpréter des plans isométriques</a:t>
                      </a:r>
                      <a:endParaRPr lang="fr-FR" sz="900" kern="800" dirty="0">
                        <a:latin typeface="Times New Roman"/>
                        <a:ea typeface="Arial Unicode MS"/>
                        <a:cs typeface="Tahoma"/>
                      </a:endParaRPr>
                    </a:p>
                  </a:txBody>
                  <a:tcPr marL="16399" marR="163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latin typeface="Arial"/>
                          <a:ea typeface="Times New Roman"/>
                          <a:cs typeface="Tahoma"/>
                        </a:rPr>
                        <a:t>A1-T4</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a:spcAft>
                          <a:spcPts val="0"/>
                        </a:spcAft>
                      </a:pPr>
                      <a:r>
                        <a:rPr lang="fr-FR" sz="900" b="1" kern="0">
                          <a:solidFill>
                            <a:srgbClr val="FF0000"/>
                          </a:solidFill>
                          <a:latin typeface="Arial"/>
                          <a:ea typeface="Times New Roman"/>
                          <a:cs typeface="Tahoma"/>
                        </a:rPr>
                        <a:t>1</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solidFill>
                            <a:srgbClr val="FF0000"/>
                          </a:solidFill>
                          <a:latin typeface="Arial"/>
                          <a:ea typeface="Times New Roman"/>
                          <a:cs typeface="Tahoma"/>
                        </a:rPr>
                        <a:t>3</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dirty="0">
                          <a:solidFill>
                            <a:srgbClr val="FF0000"/>
                          </a:solidFill>
                          <a:latin typeface="Arial"/>
                          <a:ea typeface="Times New Roman"/>
                          <a:cs typeface="Tahoma"/>
                        </a:rPr>
                        <a:t>2</a:t>
                      </a:r>
                      <a:endParaRPr lang="fr-FR" sz="900" kern="800" dirty="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dirty="0">
                          <a:solidFill>
                            <a:srgbClr val="FF0000"/>
                          </a:solidFill>
                          <a:latin typeface="Arial"/>
                          <a:ea typeface="Times New Roman"/>
                          <a:cs typeface="Tahoma"/>
                        </a:rPr>
                        <a:t>2</a:t>
                      </a:r>
                      <a:endParaRPr lang="fr-FR" sz="900" kern="800" dirty="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150">
                <a:tc rowSpan="5">
                  <a:txBody>
                    <a:bodyPr/>
                    <a:lstStyle/>
                    <a:p>
                      <a:pPr algn="ctr">
                        <a:spcAft>
                          <a:spcPts val="0"/>
                        </a:spcAft>
                      </a:pPr>
                      <a:r>
                        <a:rPr lang="fr-FR" sz="1000" kern="0" dirty="0">
                          <a:solidFill>
                            <a:srgbClr val="000000"/>
                          </a:solidFill>
                          <a:latin typeface="Calibri"/>
                          <a:ea typeface="Times New Roman"/>
                          <a:cs typeface="Times New Roman"/>
                        </a:rPr>
                        <a:t>Préfabrication des sous-ensembles isométriques en atelier </a:t>
                      </a:r>
                      <a:endParaRPr lang="fr-FR" sz="1000" kern="800" dirty="0">
                        <a:latin typeface="Times New Roman"/>
                        <a:ea typeface="Arial Unicode MS"/>
                        <a:cs typeface="Tahoma"/>
                      </a:endParaRPr>
                    </a:p>
                  </a:txBody>
                  <a:tcPr marL="16399" marR="16399"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900" kern="0" dirty="0">
                          <a:latin typeface="Arial"/>
                          <a:ea typeface="Times New Roman"/>
                          <a:cs typeface="Tahoma"/>
                        </a:rPr>
                        <a:t>Organiser le poste de travail</a:t>
                      </a:r>
                      <a:endParaRPr lang="fr-FR" sz="900" kern="800" dirty="0">
                        <a:latin typeface="Times New Roman"/>
                        <a:ea typeface="Arial Unicode MS"/>
                        <a:cs typeface="Tahoma"/>
                      </a:endParaRPr>
                    </a:p>
                  </a:txBody>
                  <a:tcPr marL="16399" marR="163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latin typeface="Arial"/>
                          <a:ea typeface="Times New Roman"/>
                          <a:cs typeface="Tahoma"/>
                        </a:rPr>
                        <a:t>A2-T1</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solidFill>
                            <a:srgbClr val="FF0000"/>
                          </a:solidFill>
                          <a:latin typeface="Arial"/>
                          <a:ea typeface="Times New Roman"/>
                          <a:cs typeface="Tahoma"/>
                        </a:rPr>
                        <a:t>1</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dirty="0">
                          <a:solidFill>
                            <a:srgbClr val="FF0000"/>
                          </a:solidFill>
                          <a:latin typeface="Arial"/>
                          <a:ea typeface="Times New Roman"/>
                          <a:cs typeface="Tahoma"/>
                        </a:rPr>
                        <a:t>1</a:t>
                      </a:r>
                      <a:endParaRPr lang="fr-FR" sz="900" kern="800" dirty="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solidFill>
                            <a:srgbClr val="FF0000"/>
                          </a:solidFill>
                          <a:latin typeface="Arial"/>
                          <a:ea typeface="Times New Roman"/>
                          <a:cs typeface="Tahoma"/>
                        </a:rPr>
                        <a:t>1</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150">
                <a:tc vMerge="1">
                  <a:txBody>
                    <a:bodyPr/>
                    <a:lstStyle/>
                    <a:p>
                      <a:endParaRPr lang="fr-FR"/>
                    </a:p>
                  </a:txBody>
                  <a:tcPr/>
                </a:tc>
                <a:tc>
                  <a:txBody>
                    <a:bodyPr/>
                    <a:lstStyle/>
                    <a:p>
                      <a:pPr>
                        <a:spcAft>
                          <a:spcPts val="0"/>
                        </a:spcAft>
                      </a:pPr>
                      <a:r>
                        <a:rPr lang="fr-FR" sz="900" kern="0" dirty="0">
                          <a:latin typeface="Arial"/>
                          <a:ea typeface="Times New Roman"/>
                          <a:cs typeface="Tahoma"/>
                        </a:rPr>
                        <a:t>Respecter les procédures de sécurité</a:t>
                      </a:r>
                      <a:endParaRPr lang="fr-FR" sz="900" kern="800" dirty="0">
                        <a:latin typeface="Times New Roman"/>
                        <a:ea typeface="Arial Unicode MS"/>
                        <a:cs typeface="Tahoma"/>
                      </a:endParaRPr>
                    </a:p>
                  </a:txBody>
                  <a:tcPr marL="16399" marR="163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latin typeface="Arial"/>
                          <a:ea typeface="Times New Roman"/>
                          <a:cs typeface="Tahoma"/>
                        </a:rPr>
                        <a:t>A2-T2</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lgn="ctr">
                        <a:spcAft>
                          <a:spcPts val="0"/>
                        </a:spcAft>
                      </a:pPr>
                      <a:r>
                        <a:rPr lang="fr-FR" sz="900" b="1" kern="0">
                          <a:solidFill>
                            <a:srgbClr val="FF0000"/>
                          </a:solidFill>
                          <a:latin typeface="Arial"/>
                          <a:ea typeface="Times New Roman"/>
                          <a:cs typeface="Tahoma"/>
                        </a:rPr>
                        <a:t>2</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dirty="0">
                          <a:solidFill>
                            <a:srgbClr val="FF0000"/>
                          </a:solidFill>
                          <a:latin typeface="Arial"/>
                          <a:ea typeface="Times New Roman"/>
                          <a:cs typeface="Tahoma"/>
                        </a:rPr>
                        <a:t>2</a:t>
                      </a:r>
                      <a:endParaRPr lang="fr-FR" sz="900" kern="800" dirty="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solidFill>
                            <a:srgbClr val="FF0000"/>
                          </a:solidFill>
                          <a:latin typeface="Arial"/>
                          <a:ea typeface="Times New Roman"/>
                          <a:cs typeface="Tahoma"/>
                        </a:rPr>
                        <a:t>3</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solidFill>
                            <a:srgbClr val="FF0000"/>
                          </a:solidFill>
                          <a:latin typeface="Arial"/>
                          <a:ea typeface="Times New Roman"/>
                          <a:cs typeface="Tahoma"/>
                        </a:rPr>
                        <a:t>3</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8037">
                <a:tc vMerge="1">
                  <a:txBody>
                    <a:bodyPr/>
                    <a:lstStyle/>
                    <a:p>
                      <a:endParaRPr lang="fr-FR"/>
                    </a:p>
                  </a:txBody>
                  <a:tcPr/>
                </a:tc>
                <a:tc>
                  <a:txBody>
                    <a:bodyPr/>
                    <a:lstStyle/>
                    <a:p>
                      <a:pPr>
                        <a:spcAft>
                          <a:spcPts val="0"/>
                        </a:spcAft>
                      </a:pPr>
                      <a:r>
                        <a:rPr lang="fr-FR" sz="900" kern="0" dirty="0">
                          <a:latin typeface="Arial"/>
                          <a:ea typeface="Times New Roman"/>
                          <a:cs typeface="Tahoma"/>
                        </a:rPr>
                        <a:t>Réaliser les opérations de préfabrication en atelier et assurer le conditionnement</a:t>
                      </a:r>
                      <a:endParaRPr lang="fr-FR" sz="900" kern="800" dirty="0">
                        <a:latin typeface="Times New Roman"/>
                        <a:ea typeface="Arial Unicode MS"/>
                        <a:cs typeface="Tahoma"/>
                      </a:endParaRPr>
                    </a:p>
                  </a:txBody>
                  <a:tcPr marL="16399" marR="163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latin typeface="Arial"/>
                          <a:ea typeface="Times New Roman"/>
                          <a:cs typeface="Tahoma"/>
                        </a:rPr>
                        <a:t>A2-T3</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solidFill>
                            <a:srgbClr val="FF0000"/>
                          </a:solidFill>
                          <a:latin typeface="Arial"/>
                          <a:ea typeface="Times New Roman"/>
                          <a:cs typeface="Tahoma"/>
                        </a:rPr>
                        <a:t>2</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dirty="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solidFill>
                            <a:srgbClr val="FF0000"/>
                          </a:solidFill>
                          <a:latin typeface="Arial"/>
                          <a:ea typeface="Times New Roman"/>
                          <a:cs typeface="Tahoma"/>
                        </a:rPr>
                        <a:t>3</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1226">
                <a:tc vMerge="1">
                  <a:txBody>
                    <a:bodyPr/>
                    <a:lstStyle/>
                    <a:p>
                      <a:endParaRPr lang="fr-FR"/>
                    </a:p>
                  </a:txBody>
                  <a:tcPr/>
                </a:tc>
                <a:tc>
                  <a:txBody>
                    <a:bodyPr/>
                    <a:lstStyle/>
                    <a:p>
                      <a:pPr>
                        <a:spcAft>
                          <a:spcPts val="0"/>
                        </a:spcAft>
                      </a:pPr>
                      <a:r>
                        <a:rPr lang="fr-FR" sz="900" kern="0" dirty="0">
                          <a:latin typeface="Arial"/>
                          <a:ea typeface="Times New Roman"/>
                          <a:cs typeface="Tahoma"/>
                        </a:rPr>
                        <a:t>Effectuer les contrôles de conformité et mesurer les écarts </a:t>
                      </a:r>
                      <a:endParaRPr lang="fr-FR" sz="900" kern="800" dirty="0">
                        <a:latin typeface="Times New Roman"/>
                        <a:ea typeface="Arial Unicode MS"/>
                        <a:cs typeface="Tahoma"/>
                      </a:endParaRPr>
                    </a:p>
                  </a:txBody>
                  <a:tcPr marL="16399" marR="163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latin typeface="Arial"/>
                          <a:ea typeface="Times New Roman"/>
                          <a:cs typeface="Tahoma"/>
                        </a:rPr>
                        <a:t>A2-T4</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solidFill>
                            <a:srgbClr val="FF0000"/>
                          </a:solidFill>
                          <a:latin typeface="Arial"/>
                          <a:ea typeface="Times New Roman"/>
                          <a:cs typeface="Tahoma"/>
                        </a:rPr>
                        <a:t>1</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dirty="0">
                          <a:solidFill>
                            <a:srgbClr val="FF0000"/>
                          </a:solidFill>
                          <a:latin typeface="Arial"/>
                          <a:ea typeface="Times New Roman"/>
                          <a:cs typeface="Tahoma"/>
                        </a:rPr>
                        <a:t>3</a:t>
                      </a:r>
                      <a:endParaRPr lang="fr-FR" sz="900" kern="800" dirty="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solidFill>
                            <a:srgbClr val="FF0000"/>
                          </a:solidFill>
                          <a:latin typeface="Arial"/>
                          <a:ea typeface="Times New Roman"/>
                          <a:cs typeface="Tahoma"/>
                        </a:rPr>
                        <a:t>3</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150">
                <a:tc vMerge="1">
                  <a:txBody>
                    <a:bodyPr/>
                    <a:lstStyle/>
                    <a:p>
                      <a:endParaRPr lang="fr-FR"/>
                    </a:p>
                  </a:txBody>
                  <a:tcPr/>
                </a:tc>
                <a:tc>
                  <a:txBody>
                    <a:bodyPr/>
                    <a:lstStyle/>
                    <a:p>
                      <a:pPr>
                        <a:spcAft>
                          <a:spcPts val="0"/>
                        </a:spcAft>
                      </a:pPr>
                      <a:r>
                        <a:rPr lang="fr-FR" sz="900" kern="0" dirty="0">
                          <a:latin typeface="Arial"/>
                          <a:ea typeface="Times New Roman"/>
                          <a:cs typeface="Tahoma"/>
                        </a:rPr>
                        <a:t>Assurer la traçabilité</a:t>
                      </a:r>
                      <a:endParaRPr lang="fr-FR" sz="900" kern="800" dirty="0">
                        <a:latin typeface="Times New Roman"/>
                        <a:ea typeface="Arial Unicode MS"/>
                        <a:cs typeface="Tahoma"/>
                      </a:endParaRPr>
                    </a:p>
                  </a:txBody>
                  <a:tcPr marL="16399" marR="163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latin typeface="Arial"/>
                          <a:ea typeface="Times New Roman"/>
                          <a:cs typeface="Tahoma"/>
                        </a:rPr>
                        <a:t>A2-T5</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solidFill>
                            <a:srgbClr val="FF0000"/>
                          </a:solidFill>
                          <a:latin typeface="Arial"/>
                          <a:ea typeface="Times New Roman"/>
                          <a:cs typeface="Tahoma"/>
                        </a:rPr>
                        <a:t>2</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solidFill>
                            <a:srgbClr val="FF0000"/>
                          </a:solidFill>
                          <a:latin typeface="Arial"/>
                          <a:ea typeface="Times New Roman"/>
                          <a:cs typeface="Tahoma"/>
                        </a:rPr>
                        <a:t>3</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solidFill>
                            <a:srgbClr val="FF0000"/>
                          </a:solidFill>
                          <a:latin typeface="Arial"/>
                          <a:ea typeface="Times New Roman"/>
                          <a:cs typeface="Tahoma"/>
                        </a:rPr>
                        <a:t>2</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solidFill>
                            <a:srgbClr val="FF0000"/>
                          </a:solidFill>
                          <a:latin typeface="Arial"/>
                          <a:ea typeface="Times New Roman"/>
                          <a:cs typeface="Tahoma"/>
                        </a:rPr>
                        <a:t>2</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150">
                <a:tc rowSpan="9">
                  <a:txBody>
                    <a:bodyPr/>
                    <a:lstStyle/>
                    <a:p>
                      <a:pPr algn="ctr">
                        <a:spcAft>
                          <a:spcPts val="0"/>
                        </a:spcAft>
                      </a:pPr>
                      <a:r>
                        <a:rPr lang="fr-FR" sz="1000" kern="0" dirty="0">
                          <a:solidFill>
                            <a:srgbClr val="000000"/>
                          </a:solidFill>
                          <a:latin typeface="Calibri"/>
                          <a:ea typeface="Times New Roman"/>
                          <a:cs typeface="Times New Roman"/>
                        </a:rPr>
                        <a:t>Réalisation, montage sur site et gestion du chantier dans le respect des règles de prévention liées aux risques professionnels et environnementaux</a:t>
                      </a:r>
                      <a:endParaRPr lang="fr-FR" sz="1000" kern="800" dirty="0">
                        <a:latin typeface="Times New Roman"/>
                        <a:ea typeface="Arial Unicode MS"/>
                        <a:cs typeface="Tahoma"/>
                      </a:endParaRPr>
                    </a:p>
                  </a:txBody>
                  <a:tcPr marL="16399" marR="16399"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900" kern="0" dirty="0">
                          <a:latin typeface="Arial"/>
                          <a:ea typeface="Times New Roman"/>
                          <a:cs typeface="Tahoma"/>
                        </a:rPr>
                        <a:t>Effectuer des relevés de côtes</a:t>
                      </a:r>
                      <a:endParaRPr lang="fr-FR" sz="900" kern="800" dirty="0">
                        <a:latin typeface="Times New Roman"/>
                        <a:ea typeface="Arial Unicode MS"/>
                        <a:cs typeface="Tahoma"/>
                      </a:endParaRPr>
                    </a:p>
                  </a:txBody>
                  <a:tcPr marL="16399" marR="163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latin typeface="Arial"/>
                          <a:ea typeface="Times New Roman"/>
                          <a:cs typeface="Tahoma"/>
                        </a:rPr>
                        <a:t>A3-T1</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solidFill>
                            <a:srgbClr val="FF0000"/>
                          </a:solidFill>
                          <a:latin typeface="Arial"/>
                          <a:ea typeface="Times New Roman"/>
                          <a:cs typeface="Tahoma"/>
                        </a:rPr>
                        <a:t>2</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dirty="0">
                          <a:solidFill>
                            <a:srgbClr val="FF0000"/>
                          </a:solidFill>
                          <a:latin typeface="Arial"/>
                          <a:ea typeface="Times New Roman"/>
                          <a:cs typeface="Tahoma"/>
                        </a:rPr>
                        <a:t>3</a:t>
                      </a:r>
                      <a:endParaRPr lang="fr-FR" sz="900" kern="800" dirty="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solidFill>
                            <a:srgbClr val="FF0000"/>
                          </a:solidFill>
                          <a:latin typeface="Arial"/>
                          <a:ea typeface="Times New Roman"/>
                          <a:cs typeface="Tahoma"/>
                        </a:rPr>
                        <a:t>3</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solidFill>
                            <a:srgbClr val="FF0000"/>
                          </a:solidFill>
                          <a:latin typeface="Arial"/>
                          <a:ea typeface="Times New Roman"/>
                          <a:cs typeface="Tahoma"/>
                        </a:rPr>
                        <a:t>2</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5376">
                <a:tc vMerge="1">
                  <a:txBody>
                    <a:bodyPr/>
                    <a:lstStyle/>
                    <a:p>
                      <a:endParaRPr lang="fr-FR"/>
                    </a:p>
                  </a:txBody>
                  <a:tcPr/>
                </a:tc>
                <a:tc>
                  <a:txBody>
                    <a:bodyPr/>
                    <a:lstStyle/>
                    <a:p>
                      <a:pPr algn="just">
                        <a:spcAft>
                          <a:spcPts val="0"/>
                        </a:spcAft>
                      </a:pPr>
                      <a:r>
                        <a:rPr lang="fr-FR" sz="900" kern="0" dirty="0">
                          <a:solidFill>
                            <a:srgbClr val="000000"/>
                          </a:solidFill>
                          <a:latin typeface="Arial"/>
                          <a:ea typeface="Times New Roman"/>
                          <a:cs typeface="Tahoma"/>
                        </a:rPr>
                        <a:t>Démonter les éléments à remplacer de l’installation et constater les écarts par rapport aux données techniques.</a:t>
                      </a:r>
                      <a:endParaRPr lang="fr-FR" sz="900" kern="800" dirty="0">
                        <a:latin typeface="Times New Roman"/>
                        <a:ea typeface="Arial Unicode MS"/>
                        <a:cs typeface="Tahoma"/>
                      </a:endParaRPr>
                    </a:p>
                  </a:txBody>
                  <a:tcPr marL="16399" marR="163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latin typeface="Arial"/>
                          <a:ea typeface="Times New Roman"/>
                          <a:cs typeface="Tahoma"/>
                        </a:rPr>
                        <a:t>A3-T2</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solidFill>
                            <a:srgbClr val="FF0000"/>
                          </a:solidFill>
                          <a:latin typeface="Arial"/>
                          <a:ea typeface="Times New Roman"/>
                          <a:cs typeface="Tahoma"/>
                        </a:rPr>
                        <a:t>3</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dirty="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solidFill>
                            <a:srgbClr val="FF0000"/>
                          </a:solidFill>
                          <a:latin typeface="Arial"/>
                          <a:ea typeface="Times New Roman"/>
                          <a:cs typeface="Tahoma"/>
                        </a:rPr>
                        <a:t>2</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1226">
                <a:tc vMerge="1">
                  <a:txBody>
                    <a:bodyPr/>
                    <a:lstStyle/>
                    <a:p>
                      <a:endParaRPr lang="fr-FR"/>
                    </a:p>
                  </a:txBody>
                  <a:tcPr/>
                </a:tc>
                <a:tc>
                  <a:txBody>
                    <a:bodyPr/>
                    <a:lstStyle/>
                    <a:p>
                      <a:pPr>
                        <a:spcAft>
                          <a:spcPts val="0"/>
                        </a:spcAft>
                      </a:pPr>
                      <a:r>
                        <a:rPr lang="fr-FR" sz="900" kern="0" dirty="0">
                          <a:latin typeface="Arial"/>
                          <a:ea typeface="Times New Roman"/>
                          <a:cs typeface="Tahoma"/>
                        </a:rPr>
                        <a:t>Adapter les éléments préfabriqués au contexte du site</a:t>
                      </a:r>
                      <a:endParaRPr lang="fr-FR" sz="900" kern="800" dirty="0">
                        <a:latin typeface="Times New Roman"/>
                        <a:ea typeface="Arial Unicode MS"/>
                        <a:cs typeface="Tahoma"/>
                      </a:endParaRPr>
                    </a:p>
                  </a:txBody>
                  <a:tcPr marL="16399" marR="163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latin typeface="Arial"/>
                          <a:ea typeface="Times New Roman"/>
                          <a:cs typeface="Tahoma"/>
                        </a:rPr>
                        <a:t>A3-T3</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dirty="0">
                          <a:solidFill>
                            <a:srgbClr val="FF0000"/>
                          </a:solidFill>
                          <a:latin typeface="Arial"/>
                          <a:ea typeface="Times New Roman"/>
                          <a:cs typeface="Tahoma"/>
                        </a:rPr>
                        <a:t>3</a:t>
                      </a:r>
                      <a:endParaRPr lang="fr-FR" sz="900" kern="800" dirty="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solidFill>
                            <a:srgbClr val="FF0000"/>
                          </a:solidFill>
                          <a:latin typeface="Arial"/>
                          <a:ea typeface="Times New Roman"/>
                          <a:cs typeface="Tahoma"/>
                        </a:rPr>
                        <a:t>2</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150">
                <a:tc vMerge="1">
                  <a:txBody>
                    <a:bodyPr/>
                    <a:lstStyle/>
                    <a:p>
                      <a:endParaRPr lang="fr-FR"/>
                    </a:p>
                  </a:txBody>
                  <a:tcPr/>
                </a:tc>
                <a:tc>
                  <a:txBody>
                    <a:bodyPr/>
                    <a:lstStyle/>
                    <a:p>
                      <a:pPr>
                        <a:spcAft>
                          <a:spcPts val="0"/>
                        </a:spcAft>
                      </a:pPr>
                      <a:r>
                        <a:rPr lang="fr-FR" sz="900" kern="0" dirty="0">
                          <a:latin typeface="Arial"/>
                          <a:ea typeface="Times New Roman"/>
                          <a:cs typeface="Tahoma"/>
                        </a:rPr>
                        <a:t>Intégrer les éléments et leur </a:t>
                      </a:r>
                      <a:r>
                        <a:rPr lang="fr-FR" sz="900" kern="0" dirty="0" err="1">
                          <a:latin typeface="Arial"/>
                          <a:ea typeface="Times New Roman"/>
                          <a:cs typeface="Tahoma"/>
                        </a:rPr>
                        <a:t>supportage</a:t>
                      </a:r>
                      <a:endParaRPr lang="fr-FR" sz="900" kern="800" dirty="0">
                        <a:latin typeface="Times New Roman"/>
                        <a:ea typeface="Arial Unicode MS"/>
                        <a:cs typeface="Tahoma"/>
                      </a:endParaRPr>
                    </a:p>
                  </a:txBody>
                  <a:tcPr marL="16399" marR="163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latin typeface="Arial"/>
                          <a:ea typeface="Times New Roman"/>
                          <a:cs typeface="Tahoma"/>
                        </a:rPr>
                        <a:t>A3-T4</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solidFill>
                            <a:srgbClr val="FF0000"/>
                          </a:solidFill>
                          <a:latin typeface="Arial"/>
                          <a:ea typeface="Times New Roman"/>
                          <a:cs typeface="Tahoma"/>
                        </a:rPr>
                        <a:t>3</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solidFill>
                            <a:srgbClr val="FF0000"/>
                          </a:solidFill>
                          <a:latin typeface="Arial"/>
                          <a:ea typeface="Times New Roman"/>
                          <a:cs typeface="Tahoma"/>
                        </a:rPr>
                        <a:t>1</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dirty="0">
                          <a:solidFill>
                            <a:srgbClr val="FF0000"/>
                          </a:solidFill>
                          <a:latin typeface="Arial"/>
                          <a:ea typeface="Times New Roman"/>
                          <a:cs typeface="Tahoma"/>
                        </a:rPr>
                        <a:t>3</a:t>
                      </a:r>
                      <a:endParaRPr lang="fr-FR" sz="900" kern="800" dirty="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150">
                <a:tc vMerge="1">
                  <a:txBody>
                    <a:bodyPr/>
                    <a:lstStyle/>
                    <a:p>
                      <a:endParaRPr lang="fr-FR"/>
                    </a:p>
                  </a:txBody>
                  <a:tcPr/>
                </a:tc>
                <a:tc>
                  <a:txBody>
                    <a:bodyPr/>
                    <a:lstStyle/>
                    <a:p>
                      <a:pPr>
                        <a:spcAft>
                          <a:spcPts val="0"/>
                        </a:spcAft>
                      </a:pPr>
                      <a:r>
                        <a:rPr lang="fr-FR" sz="900" kern="0" dirty="0">
                          <a:latin typeface="Arial"/>
                          <a:ea typeface="Times New Roman"/>
                          <a:cs typeface="Tahoma"/>
                        </a:rPr>
                        <a:t>Trier et gérer les déchets de l’intervention</a:t>
                      </a:r>
                      <a:endParaRPr lang="fr-FR" sz="900" kern="800" dirty="0">
                        <a:latin typeface="Times New Roman"/>
                        <a:ea typeface="Arial Unicode MS"/>
                        <a:cs typeface="Tahoma"/>
                      </a:endParaRPr>
                    </a:p>
                  </a:txBody>
                  <a:tcPr marL="16399" marR="163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latin typeface="Arial"/>
                          <a:ea typeface="Times New Roman"/>
                          <a:cs typeface="Tahoma"/>
                        </a:rPr>
                        <a:t>A3-T5</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dirty="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solidFill>
                            <a:srgbClr val="FF0000"/>
                          </a:solidFill>
                          <a:latin typeface="Arial"/>
                          <a:ea typeface="Times New Roman"/>
                          <a:cs typeface="Tahoma"/>
                        </a:rPr>
                        <a:t>3</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150">
                <a:tc vMerge="1">
                  <a:txBody>
                    <a:bodyPr/>
                    <a:lstStyle/>
                    <a:p>
                      <a:endParaRPr lang="fr-FR"/>
                    </a:p>
                  </a:txBody>
                  <a:tcPr/>
                </a:tc>
                <a:tc>
                  <a:txBody>
                    <a:bodyPr/>
                    <a:lstStyle/>
                    <a:p>
                      <a:pPr>
                        <a:spcAft>
                          <a:spcPts val="0"/>
                        </a:spcAft>
                      </a:pPr>
                      <a:r>
                        <a:rPr lang="fr-FR" sz="900" kern="0" dirty="0">
                          <a:latin typeface="Arial"/>
                          <a:ea typeface="Times New Roman"/>
                          <a:cs typeface="Tahoma"/>
                        </a:rPr>
                        <a:t>Maintenir à niveau les matériels</a:t>
                      </a:r>
                      <a:endParaRPr lang="fr-FR" sz="900" kern="800" dirty="0">
                        <a:latin typeface="Times New Roman"/>
                        <a:ea typeface="Arial Unicode MS"/>
                        <a:cs typeface="Tahoma"/>
                      </a:endParaRPr>
                    </a:p>
                  </a:txBody>
                  <a:tcPr marL="16399" marR="163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latin typeface="Arial"/>
                          <a:ea typeface="Times New Roman"/>
                          <a:cs typeface="Tahoma"/>
                        </a:rPr>
                        <a:t>A3-T6</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dirty="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solidFill>
                            <a:srgbClr val="FF0000"/>
                          </a:solidFill>
                          <a:latin typeface="Arial"/>
                          <a:ea typeface="Times New Roman"/>
                          <a:cs typeface="Tahoma"/>
                        </a:rPr>
                        <a:t>2</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150">
                <a:tc vMerge="1">
                  <a:txBody>
                    <a:bodyPr/>
                    <a:lstStyle/>
                    <a:p>
                      <a:endParaRPr lang="fr-FR"/>
                    </a:p>
                  </a:txBody>
                  <a:tcPr/>
                </a:tc>
                <a:tc>
                  <a:txBody>
                    <a:bodyPr/>
                    <a:lstStyle/>
                    <a:p>
                      <a:pPr>
                        <a:spcAft>
                          <a:spcPts val="0"/>
                        </a:spcAft>
                      </a:pPr>
                      <a:r>
                        <a:rPr lang="fr-FR" sz="900" kern="0" dirty="0">
                          <a:latin typeface="Arial"/>
                          <a:ea typeface="Times New Roman"/>
                          <a:cs typeface="Tahoma"/>
                        </a:rPr>
                        <a:t>Renseigner la documentation</a:t>
                      </a:r>
                      <a:endParaRPr lang="fr-FR" sz="900" kern="800" dirty="0">
                        <a:latin typeface="Times New Roman"/>
                        <a:ea typeface="Arial Unicode MS"/>
                        <a:cs typeface="Tahoma"/>
                      </a:endParaRPr>
                    </a:p>
                  </a:txBody>
                  <a:tcPr marL="16399" marR="163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latin typeface="Arial"/>
                          <a:ea typeface="Times New Roman"/>
                          <a:cs typeface="Tahoma"/>
                        </a:rPr>
                        <a:t>A3-T7</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solidFill>
                            <a:srgbClr val="FF0000"/>
                          </a:solidFill>
                          <a:latin typeface="Arial"/>
                          <a:ea typeface="Times New Roman"/>
                          <a:cs typeface="Tahoma"/>
                        </a:rPr>
                        <a:t>2</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dirty="0">
                          <a:solidFill>
                            <a:srgbClr val="FF0000"/>
                          </a:solidFill>
                          <a:latin typeface="Arial"/>
                          <a:ea typeface="Times New Roman"/>
                          <a:cs typeface="Tahoma"/>
                        </a:rPr>
                        <a:t>2</a:t>
                      </a:r>
                      <a:endParaRPr lang="fr-FR" sz="900" kern="800" dirty="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5034">
                <a:tc vMerge="1">
                  <a:txBody>
                    <a:bodyPr/>
                    <a:lstStyle/>
                    <a:p>
                      <a:endParaRPr lang="fr-FR"/>
                    </a:p>
                  </a:txBody>
                  <a:tcPr/>
                </a:tc>
                <a:tc>
                  <a:txBody>
                    <a:bodyPr/>
                    <a:lstStyle/>
                    <a:p>
                      <a:pPr>
                        <a:spcAft>
                          <a:spcPts val="0"/>
                        </a:spcAft>
                      </a:pPr>
                      <a:r>
                        <a:rPr lang="fr-FR" sz="900" kern="0" dirty="0">
                          <a:latin typeface="Arial"/>
                          <a:ea typeface="Times New Roman"/>
                          <a:cs typeface="Tahoma"/>
                        </a:rPr>
                        <a:t>Participer à la (</a:t>
                      </a:r>
                      <a:r>
                        <a:rPr lang="fr-FR" sz="900" kern="0" dirty="0" err="1">
                          <a:latin typeface="Arial"/>
                          <a:ea typeface="Times New Roman"/>
                          <a:cs typeface="Tahoma"/>
                        </a:rPr>
                        <a:t>re</a:t>
                      </a:r>
                      <a:r>
                        <a:rPr lang="fr-FR" sz="900" kern="0" dirty="0">
                          <a:latin typeface="Arial"/>
                          <a:ea typeface="Times New Roman"/>
                          <a:cs typeface="Tahoma"/>
                        </a:rPr>
                        <a:t>)mise en service de l’installation</a:t>
                      </a:r>
                      <a:endParaRPr lang="fr-FR" sz="900" kern="800" dirty="0">
                        <a:latin typeface="Times New Roman"/>
                        <a:ea typeface="Arial Unicode MS"/>
                        <a:cs typeface="Tahoma"/>
                      </a:endParaRPr>
                    </a:p>
                  </a:txBody>
                  <a:tcPr marL="16399" marR="163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latin typeface="Arial"/>
                          <a:ea typeface="Times New Roman"/>
                          <a:cs typeface="Tahoma"/>
                        </a:rPr>
                        <a:t>A3-T8</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solidFill>
                            <a:srgbClr val="FF0000"/>
                          </a:solidFill>
                          <a:latin typeface="Arial"/>
                          <a:ea typeface="Times New Roman"/>
                          <a:cs typeface="Tahoma"/>
                        </a:rPr>
                        <a:t>3</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dirty="0">
                          <a:solidFill>
                            <a:srgbClr val="FF0000"/>
                          </a:solidFill>
                          <a:latin typeface="Arial"/>
                          <a:ea typeface="Times New Roman"/>
                          <a:cs typeface="Tahoma"/>
                        </a:rPr>
                        <a:t>2</a:t>
                      </a:r>
                      <a:endParaRPr lang="fr-FR" sz="900" kern="800" dirty="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solidFill>
                            <a:srgbClr val="FF0000"/>
                          </a:solidFill>
                          <a:latin typeface="Arial"/>
                          <a:ea typeface="Times New Roman"/>
                          <a:cs typeface="Tahoma"/>
                        </a:rPr>
                        <a:t>2</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8037">
                <a:tc vMerge="1">
                  <a:txBody>
                    <a:bodyPr/>
                    <a:lstStyle/>
                    <a:p>
                      <a:endParaRPr lang="fr-FR"/>
                    </a:p>
                  </a:txBody>
                  <a:tcPr/>
                </a:tc>
                <a:tc>
                  <a:txBody>
                    <a:bodyPr/>
                    <a:lstStyle/>
                    <a:p>
                      <a:pPr>
                        <a:spcAft>
                          <a:spcPts val="0"/>
                        </a:spcAft>
                      </a:pPr>
                      <a:r>
                        <a:rPr lang="fr-FR" sz="900" kern="0" dirty="0">
                          <a:latin typeface="Arial"/>
                          <a:ea typeface="Times New Roman"/>
                          <a:cs typeface="Tahoma"/>
                        </a:rPr>
                        <a:t>Participer à la réception des travaux et au retour d’expérience</a:t>
                      </a:r>
                      <a:endParaRPr lang="fr-FR" sz="900" kern="800" dirty="0">
                        <a:latin typeface="Times New Roman"/>
                        <a:ea typeface="Arial Unicode MS"/>
                        <a:cs typeface="Tahoma"/>
                      </a:endParaRPr>
                    </a:p>
                  </a:txBody>
                  <a:tcPr marL="16399" marR="163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latin typeface="Arial"/>
                          <a:ea typeface="Times New Roman"/>
                          <a:cs typeface="Tahoma"/>
                        </a:rPr>
                        <a:t>A3-T9</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solidFill>
                            <a:srgbClr val="FF0000"/>
                          </a:solidFill>
                          <a:latin typeface="Arial"/>
                          <a:ea typeface="Times New Roman"/>
                          <a:cs typeface="Tahoma"/>
                        </a:rPr>
                        <a:t>3</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dirty="0">
                        <a:latin typeface="Cambria"/>
                        <a:ea typeface="Times New Roman"/>
                        <a:cs typeface="Times New Roman"/>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solidFill>
                            <a:srgbClr val="FF0000"/>
                          </a:solidFill>
                          <a:latin typeface="Arial"/>
                          <a:ea typeface="Times New Roman"/>
                          <a:cs typeface="Tahoma"/>
                        </a:rPr>
                        <a:t>2</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018">
                <a:tc>
                  <a:txBody>
                    <a:bodyPr/>
                    <a:lstStyle/>
                    <a:p>
                      <a:endParaRPr lang="fr-FR" sz="900">
                        <a:latin typeface="Cambria"/>
                        <a:ea typeface="Times New Roman"/>
                        <a:cs typeface="Times New Roman"/>
                      </a:endParaRPr>
                    </a:p>
                  </a:txBody>
                  <a:tcPr marL="16399" marR="1639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fr-FR" sz="900" dirty="0">
                        <a:latin typeface="Cambria"/>
                        <a:ea typeface="Times New Roman"/>
                        <a:cs typeface="Times New Roman"/>
                      </a:endParaRPr>
                    </a:p>
                  </a:txBody>
                  <a:tcPr marL="16399" marR="1639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fr-FR" sz="900">
                        <a:latin typeface="Cambria"/>
                        <a:ea typeface="Times New Roman"/>
                        <a:cs typeface="Times New Roman"/>
                      </a:endParaRPr>
                    </a:p>
                  </a:txBody>
                  <a:tcPr marL="16399" marR="1639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fr-FR" sz="900">
                        <a:latin typeface="Cambria"/>
                        <a:ea typeface="Times New Roman"/>
                        <a:cs typeface="Times New Roman"/>
                      </a:endParaRPr>
                    </a:p>
                  </a:txBody>
                  <a:tcPr marL="16399" marR="1639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fr-FR" sz="900">
                        <a:latin typeface="Cambria"/>
                        <a:ea typeface="Times New Roman"/>
                        <a:cs typeface="Times New Roman"/>
                      </a:endParaRPr>
                    </a:p>
                  </a:txBody>
                  <a:tcPr marL="16399" marR="1639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fr-FR" sz="900" dirty="0">
                        <a:latin typeface="Cambria"/>
                        <a:ea typeface="Times New Roman"/>
                        <a:cs typeface="Times New Roman"/>
                      </a:endParaRPr>
                    </a:p>
                  </a:txBody>
                  <a:tcPr marL="16399" marR="1639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fr-FR" sz="900">
                        <a:latin typeface="Cambria"/>
                        <a:ea typeface="Times New Roman"/>
                        <a:cs typeface="Times New Roman"/>
                      </a:endParaRPr>
                    </a:p>
                  </a:txBody>
                  <a:tcPr marL="16399" marR="16399" marT="0" marB="0" anchor="b">
                    <a:lnL>
                      <a:noFill/>
                    </a:lnL>
                    <a:lnR>
                      <a:noFill/>
                    </a:lnR>
                    <a:lnT w="12700" cap="flat" cmpd="sng" algn="ctr">
                      <a:solidFill>
                        <a:srgbClr val="000000"/>
                      </a:solidFill>
                      <a:prstDash val="solid"/>
                      <a:round/>
                      <a:headEnd type="none" w="med" len="med"/>
                      <a:tailEnd type="none" w="med" len="med"/>
                    </a:lnT>
                    <a:lnB>
                      <a:noFill/>
                    </a:lnB>
                  </a:tcPr>
                </a:tc>
              </a:tr>
              <a:tr h="348037">
                <a:tc>
                  <a:txBody>
                    <a:bodyPr/>
                    <a:lstStyle/>
                    <a:p>
                      <a:endParaRPr lang="fr-FR" sz="900">
                        <a:latin typeface="Cambria"/>
                        <a:ea typeface="Times New Roman"/>
                        <a:cs typeface="Times New Roman"/>
                      </a:endParaRPr>
                    </a:p>
                  </a:txBody>
                  <a:tcPr marL="16399" marR="16399"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spcAft>
                          <a:spcPts val="0"/>
                        </a:spcAft>
                      </a:pPr>
                      <a:r>
                        <a:rPr lang="fr-FR" sz="900" kern="0" dirty="0">
                          <a:latin typeface="Arial"/>
                          <a:ea typeface="Times New Roman"/>
                          <a:cs typeface="Tahoma"/>
                        </a:rPr>
                        <a:t>Analyse et exploitation des données préparatoires à une intervention</a:t>
                      </a:r>
                      <a:endParaRPr lang="fr-FR" sz="900" kern="800" dirty="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latin typeface="Arial"/>
                          <a:ea typeface="Times New Roman"/>
                          <a:cs typeface="Tahoma"/>
                        </a:rPr>
                        <a:t>U1</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a:spcAft>
                          <a:spcPts val="0"/>
                        </a:spcAft>
                      </a:pPr>
                      <a:r>
                        <a:rPr lang="fr-FR" sz="900" b="1" kern="0">
                          <a:latin typeface="Arial"/>
                          <a:ea typeface="Times New Roman"/>
                          <a:cs typeface="Tahoma"/>
                        </a:rPr>
                        <a:t> </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a:spcAft>
                          <a:spcPts val="0"/>
                        </a:spcAft>
                      </a:pPr>
                      <a:r>
                        <a:rPr lang="fr-FR" sz="900" b="1" kern="0">
                          <a:latin typeface="Arial"/>
                          <a:ea typeface="Times New Roman"/>
                          <a:cs typeface="Tahoma"/>
                        </a:rPr>
                        <a:t> </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endParaRPr lang="fr-FR" sz="900">
                        <a:latin typeface="Cambria"/>
                        <a:ea typeface="Times New Roman"/>
                        <a:cs typeface="Times New Roman"/>
                      </a:endParaRPr>
                    </a:p>
                  </a:txBody>
                  <a:tcPr marL="16399" marR="16399"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endParaRPr lang="fr-FR" sz="900">
                        <a:latin typeface="Cambria"/>
                        <a:ea typeface="Times New Roman"/>
                        <a:cs typeface="Times New Roman"/>
                      </a:endParaRPr>
                    </a:p>
                  </a:txBody>
                  <a:tcPr marL="16399" marR="16399" marT="0" marB="0" anchor="b">
                    <a:lnL>
                      <a:noFill/>
                    </a:lnL>
                    <a:lnR>
                      <a:noFill/>
                    </a:lnR>
                    <a:lnT>
                      <a:noFill/>
                    </a:lnT>
                    <a:lnB>
                      <a:noFill/>
                    </a:lnB>
                  </a:tcPr>
                </a:tc>
                <a:tc>
                  <a:txBody>
                    <a:bodyPr/>
                    <a:lstStyle/>
                    <a:p>
                      <a:endParaRPr lang="fr-FR" sz="900">
                        <a:latin typeface="Cambria"/>
                        <a:ea typeface="Times New Roman"/>
                        <a:cs typeface="Times New Roman"/>
                      </a:endParaRPr>
                    </a:p>
                  </a:txBody>
                  <a:tcPr marL="16399" marR="1639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b">
                    <a:lnL>
                      <a:noFill/>
                    </a:lnL>
                    <a:lnR>
                      <a:noFill/>
                    </a:lnR>
                    <a:lnT>
                      <a:noFill/>
                    </a:lnT>
                    <a:lnB>
                      <a:noFill/>
                    </a:lnB>
                  </a:tcPr>
                </a:tc>
                <a:tc>
                  <a:txBody>
                    <a:bodyPr/>
                    <a:lstStyle/>
                    <a:p>
                      <a:endParaRPr lang="fr-FR" sz="900">
                        <a:latin typeface="Cambria"/>
                        <a:ea typeface="Times New Roman"/>
                        <a:cs typeface="Times New Roman"/>
                      </a:endParaRPr>
                    </a:p>
                  </a:txBody>
                  <a:tcPr marL="16399" marR="1639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fr-FR" sz="900">
                        <a:latin typeface="Cambria"/>
                        <a:ea typeface="Times New Roman"/>
                        <a:cs typeface="Times New Roman"/>
                      </a:endParaRPr>
                    </a:p>
                  </a:txBody>
                  <a:tcPr marL="16399" marR="16399" marT="0" marB="0" anchor="b">
                    <a:lnL>
                      <a:noFill/>
                    </a:lnL>
                    <a:lnR>
                      <a:noFill/>
                    </a:lnR>
                    <a:lnT>
                      <a:noFill/>
                    </a:lnT>
                    <a:lnB>
                      <a:noFill/>
                    </a:lnB>
                  </a:tcPr>
                </a:tc>
              </a:tr>
              <a:tr h="348037">
                <a:tc>
                  <a:txBody>
                    <a:bodyPr/>
                    <a:lstStyle/>
                    <a:p>
                      <a:endParaRPr lang="fr-FR" sz="900">
                        <a:latin typeface="Cambria"/>
                        <a:ea typeface="Times New Roman"/>
                        <a:cs typeface="Times New Roman"/>
                      </a:endParaRPr>
                    </a:p>
                  </a:txBody>
                  <a:tcPr marL="16399" marR="16399"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spcAft>
                          <a:spcPts val="0"/>
                        </a:spcAft>
                      </a:pPr>
                      <a:r>
                        <a:rPr lang="fr-FR" sz="900" kern="0" dirty="0">
                          <a:latin typeface="Arial"/>
                          <a:ea typeface="Times New Roman"/>
                          <a:cs typeface="Tahoma"/>
                        </a:rPr>
                        <a:t>Préfabrication et contrôle de tout ou partie d’une ligne de tuyauterie</a:t>
                      </a:r>
                      <a:endParaRPr lang="fr-FR" sz="900" kern="800" dirty="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latin typeface="Arial"/>
                          <a:ea typeface="Times New Roman"/>
                          <a:cs typeface="Tahoma"/>
                        </a:rPr>
                        <a:t>U2</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spcAft>
                          <a:spcPts val="0"/>
                        </a:spcAft>
                      </a:pPr>
                      <a:r>
                        <a:rPr lang="fr-FR" sz="900" kern="0">
                          <a:solidFill>
                            <a:srgbClr val="000000"/>
                          </a:solidFill>
                          <a:latin typeface="Calibri"/>
                          <a:ea typeface="Times New Roman"/>
                          <a:cs typeface="Times New Roman"/>
                        </a:rPr>
                        <a:t> </a:t>
                      </a:r>
                      <a:endParaRPr lang="fr-FR" sz="900" kern="800">
                        <a:latin typeface="Times New Roman"/>
                        <a:ea typeface="Arial Unicode MS"/>
                        <a:cs typeface="Tahoma"/>
                      </a:endParaRPr>
                    </a:p>
                  </a:txBody>
                  <a:tcPr marL="16399" marR="16399"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fr-FR" sz="900" kern="0">
                          <a:solidFill>
                            <a:srgbClr val="000000"/>
                          </a:solidFill>
                          <a:latin typeface="Calibri"/>
                          <a:ea typeface="Times New Roman"/>
                          <a:cs typeface="Times New Roman"/>
                        </a:rPr>
                        <a:t> </a:t>
                      </a:r>
                      <a:endParaRPr lang="fr-FR" sz="900" kern="800">
                        <a:latin typeface="Times New Roman"/>
                        <a:ea typeface="Arial Unicode MS"/>
                        <a:cs typeface="Tahoma"/>
                      </a:endParaRPr>
                    </a:p>
                  </a:txBody>
                  <a:tcPr marL="16399" marR="1639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spcAft>
                          <a:spcPts val="0"/>
                        </a:spcAft>
                      </a:pPr>
                      <a:r>
                        <a:rPr lang="fr-FR" sz="900" kern="0">
                          <a:solidFill>
                            <a:srgbClr val="000000"/>
                          </a:solidFill>
                          <a:latin typeface="Calibri"/>
                          <a:ea typeface="Times New Roman"/>
                          <a:cs typeface="Times New Roman"/>
                        </a:rPr>
                        <a:t> </a:t>
                      </a:r>
                      <a:endParaRPr lang="fr-FR" sz="900" kern="800">
                        <a:latin typeface="Times New Roman"/>
                        <a:ea typeface="Arial Unicode MS"/>
                        <a:cs typeface="Tahoma"/>
                      </a:endParaRPr>
                    </a:p>
                  </a:txBody>
                  <a:tcPr marL="16399" marR="1639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fr-FR" sz="900" kern="0">
                          <a:solidFill>
                            <a:srgbClr val="000000"/>
                          </a:solidFill>
                          <a:latin typeface="Calibri"/>
                          <a:ea typeface="Times New Roman"/>
                          <a:cs typeface="Times New Roman"/>
                        </a:rPr>
                        <a:t> </a:t>
                      </a:r>
                      <a:endParaRPr lang="fr-FR" sz="900" kern="800">
                        <a:latin typeface="Times New Roman"/>
                        <a:ea typeface="Arial Unicode MS"/>
                        <a:cs typeface="Tahoma"/>
                      </a:endParaRPr>
                    </a:p>
                  </a:txBody>
                  <a:tcPr marL="16399" marR="16399"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fr-FR" sz="900" kern="0">
                          <a:solidFill>
                            <a:srgbClr val="000000"/>
                          </a:solidFill>
                          <a:latin typeface="Calibri"/>
                          <a:ea typeface="Times New Roman"/>
                          <a:cs typeface="Times New Roman"/>
                        </a:rPr>
                        <a:t> </a:t>
                      </a:r>
                      <a:endParaRPr lang="fr-FR" sz="900" kern="800">
                        <a:latin typeface="Times New Roman"/>
                        <a:ea typeface="Arial Unicode MS"/>
                        <a:cs typeface="Tahoma"/>
                      </a:endParaRPr>
                    </a:p>
                  </a:txBody>
                  <a:tcPr marL="16399" marR="1639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A"/>
                    </a:solidFill>
                  </a:tcPr>
                </a:tc>
                <a:tc>
                  <a:txBody>
                    <a:bodyPr/>
                    <a:lstStyle/>
                    <a:p>
                      <a:pPr>
                        <a:spcAft>
                          <a:spcPts val="0"/>
                        </a:spcAft>
                      </a:pPr>
                      <a:r>
                        <a:rPr lang="fr-FR" sz="900" kern="0">
                          <a:solidFill>
                            <a:srgbClr val="000000"/>
                          </a:solidFill>
                          <a:latin typeface="Calibri"/>
                          <a:ea typeface="Times New Roman"/>
                          <a:cs typeface="Times New Roman"/>
                        </a:rPr>
                        <a:t> </a:t>
                      </a:r>
                      <a:endParaRPr lang="fr-FR" sz="900" kern="800">
                        <a:latin typeface="Times New Roman"/>
                        <a:ea typeface="Arial Unicode MS"/>
                        <a:cs typeface="Tahoma"/>
                      </a:endParaRPr>
                    </a:p>
                  </a:txBody>
                  <a:tcPr marL="16399" marR="1639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fr-FR" sz="900" kern="0">
                          <a:solidFill>
                            <a:srgbClr val="000000"/>
                          </a:solidFill>
                          <a:latin typeface="Calibri"/>
                          <a:ea typeface="Times New Roman"/>
                          <a:cs typeface="Times New Roman"/>
                        </a:rPr>
                        <a:t> </a:t>
                      </a:r>
                      <a:endParaRPr lang="fr-FR" sz="900" kern="800">
                        <a:latin typeface="Times New Roman"/>
                        <a:ea typeface="Arial Unicode MS"/>
                        <a:cs typeface="Tahoma"/>
                      </a:endParaRPr>
                    </a:p>
                  </a:txBody>
                  <a:tcPr marL="16399" marR="1639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A"/>
                    </a:solidFill>
                  </a:tcPr>
                </a:tc>
                <a:tc>
                  <a:txBody>
                    <a:bodyPr/>
                    <a:lstStyle/>
                    <a:p>
                      <a:pPr>
                        <a:spcAft>
                          <a:spcPts val="0"/>
                        </a:spcAft>
                      </a:pPr>
                      <a:r>
                        <a:rPr lang="fr-FR" sz="900" kern="0">
                          <a:solidFill>
                            <a:srgbClr val="000000"/>
                          </a:solidFill>
                          <a:latin typeface="Calibri"/>
                          <a:ea typeface="Times New Roman"/>
                          <a:cs typeface="Times New Roman"/>
                        </a:rPr>
                        <a:t> </a:t>
                      </a:r>
                      <a:endParaRPr lang="fr-FR" sz="900" kern="800">
                        <a:latin typeface="Times New Roman"/>
                        <a:ea typeface="Arial Unicode MS"/>
                        <a:cs typeface="Tahoma"/>
                      </a:endParaRPr>
                    </a:p>
                  </a:txBody>
                  <a:tcPr marL="16399" marR="16399"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r h="348037">
                <a:tc>
                  <a:txBody>
                    <a:bodyPr/>
                    <a:lstStyle/>
                    <a:p>
                      <a:endParaRPr lang="fr-FR" sz="900">
                        <a:latin typeface="Cambria"/>
                        <a:ea typeface="Times New Roman"/>
                        <a:cs typeface="Times New Roman"/>
                      </a:endParaRPr>
                    </a:p>
                  </a:txBody>
                  <a:tcPr marL="16399" marR="16399"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spcAft>
                          <a:spcPts val="0"/>
                        </a:spcAft>
                      </a:pPr>
                      <a:r>
                        <a:rPr lang="fr-FR" sz="900" kern="0" dirty="0">
                          <a:latin typeface="Arial"/>
                          <a:ea typeface="Times New Roman"/>
                          <a:cs typeface="Tahoma"/>
                        </a:rPr>
                        <a:t>Réalisation, montage et gestion du chantier effectués en milieu professionnel</a:t>
                      </a:r>
                      <a:endParaRPr lang="fr-FR" sz="900" kern="800" dirty="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kern="0">
                          <a:solidFill>
                            <a:srgbClr val="000000"/>
                          </a:solidFill>
                          <a:latin typeface="Calibri"/>
                          <a:ea typeface="Times New Roman"/>
                          <a:cs typeface="Times New Roman"/>
                        </a:rPr>
                        <a:t>U3</a:t>
                      </a:r>
                      <a:endParaRPr lang="fr-FR" sz="900" kern="800">
                        <a:latin typeface="Times New Roman"/>
                        <a:ea typeface="Arial Unicode MS"/>
                        <a:cs typeface="Tahoma"/>
                      </a:endParaRPr>
                    </a:p>
                  </a:txBody>
                  <a:tcPr marL="16399" marR="163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spcAft>
                          <a:spcPts val="0"/>
                        </a:spcAft>
                      </a:pPr>
                      <a:r>
                        <a:rPr lang="fr-FR" sz="900" kern="0">
                          <a:solidFill>
                            <a:srgbClr val="000000"/>
                          </a:solidFill>
                          <a:latin typeface="Calibri"/>
                          <a:ea typeface="Times New Roman"/>
                          <a:cs typeface="Times New Roman"/>
                        </a:rPr>
                        <a:t> </a:t>
                      </a:r>
                      <a:endParaRPr lang="fr-FR" sz="900" kern="800">
                        <a:latin typeface="Times New Roman"/>
                        <a:ea typeface="Arial Unicode MS"/>
                        <a:cs typeface="Tahoma"/>
                      </a:endParaRPr>
                    </a:p>
                  </a:txBody>
                  <a:tcPr marL="16399" marR="16399"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kern="0">
                          <a:solidFill>
                            <a:srgbClr val="000000"/>
                          </a:solidFill>
                          <a:latin typeface="Calibri"/>
                          <a:ea typeface="Times New Roman"/>
                          <a:cs typeface="Times New Roman"/>
                        </a:rPr>
                        <a:t> </a:t>
                      </a:r>
                      <a:endParaRPr lang="fr-FR" sz="900" kern="800">
                        <a:latin typeface="Times New Roman"/>
                        <a:ea typeface="Arial Unicode MS"/>
                        <a:cs typeface="Tahoma"/>
                      </a:endParaRPr>
                    </a:p>
                  </a:txBody>
                  <a:tcPr marL="16399" marR="16399"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fr-FR" sz="900" kern="0">
                          <a:solidFill>
                            <a:srgbClr val="000000"/>
                          </a:solidFill>
                          <a:latin typeface="Calibri"/>
                          <a:ea typeface="Times New Roman"/>
                          <a:cs typeface="Times New Roman"/>
                        </a:rPr>
                        <a:t> </a:t>
                      </a:r>
                      <a:endParaRPr lang="fr-FR" sz="900" kern="800">
                        <a:latin typeface="Times New Roman"/>
                        <a:ea typeface="Arial Unicode MS"/>
                        <a:cs typeface="Tahoma"/>
                      </a:endParaRPr>
                    </a:p>
                  </a:txBody>
                  <a:tcPr marL="16399" marR="1639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spcAft>
                          <a:spcPts val="0"/>
                        </a:spcAft>
                      </a:pPr>
                      <a:r>
                        <a:rPr lang="fr-FR" sz="900" kern="0">
                          <a:solidFill>
                            <a:srgbClr val="000000"/>
                          </a:solidFill>
                          <a:latin typeface="Calibri"/>
                          <a:ea typeface="Times New Roman"/>
                          <a:cs typeface="Times New Roman"/>
                        </a:rPr>
                        <a:t> </a:t>
                      </a:r>
                      <a:endParaRPr lang="fr-FR" sz="900" kern="800">
                        <a:latin typeface="Times New Roman"/>
                        <a:ea typeface="Arial Unicode MS"/>
                        <a:cs typeface="Tahoma"/>
                      </a:endParaRPr>
                    </a:p>
                  </a:txBody>
                  <a:tcPr marL="16399" marR="1639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spcAft>
                          <a:spcPts val="0"/>
                        </a:spcAft>
                      </a:pPr>
                      <a:r>
                        <a:rPr lang="fr-FR" sz="900" kern="0">
                          <a:solidFill>
                            <a:srgbClr val="000000"/>
                          </a:solidFill>
                          <a:latin typeface="Calibri"/>
                          <a:ea typeface="Times New Roman"/>
                          <a:cs typeface="Times New Roman"/>
                        </a:rPr>
                        <a:t> </a:t>
                      </a:r>
                      <a:endParaRPr lang="fr-FR" sz="900" kern="800">
                        <a:latin typeface="Times New Roman"/>
                        <a:ea typeface="Arial Unicode MS"/>
                        <a:cs typeface="Tahoma"/>
                      </a:endParaRPr>
                    </a:p>
                  </a:txBody>
                  <a:tcPr marL="16399" marR="1639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900" kern="0">
                          <a:solidFill>
                            <a:srgbClr val="000000"/>
                          </a:solidFill>
                          <a:latin typeface="Calibri"/>
                          <a:ea typeface="Times New Roman"/>
                          <a:cs typeface="Times New Roman"/>
                        </a:rPr>
                        <a:t> </a:t>
                      </a:r>
                      <a:endParaRPr lang="fr-FR" sz="900" kern="800">
                        <a:latin typeface="Times New Roman"/>
                        <a:ea typeface="Arial Unicode MS"/>
                        <a:cs typeface="Tahoma"/>
                      </a:endParaRPr>
                    </a:p>
                  </a:txBody>
                  <a:tcPr marL="16399" marR="1639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spcAft>
                          <a:spcPts val="0"/>
                        </a:spcAft>
                      </a:pPr>
                      <a:r>
                        <a:rPr lang="fr-FR" sz="900" kern="0">
                          <a:solidFill>
                            <a:srgbClr val="000000"/>
                          </a:solidFill>
                          <a:latin typeface="Calibri"/>
                          <a:ea typeface="Times New Roman"/>
                          <a:cs typeface="Times New Roman"/>
                        </a:rPr>
                        <a:t> </a:t>
                      </a:r>
                      <a:endParaRPr lang="fr-FR" sz="900" kern="800">
                        <a:latin typeface="Times New Roman"/>
                        <a:ea typeface="Arial Unicode MS"/>
                        <a:cs typeface="Tahoma"/>
                      </a:endParaRPr>
                    </a:p>
                  </a:txBody>
                  <a:tcPr marL="16399" marR="1639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900" kern="0" dirty="0">
                          <a:solidFill>
                            <a:srgbClr val="000000"/>
                          </a:solidFill>
                          <a:latin typeface="Calibri"/>
                          <a:ea typeface="Times New Roman"/>
                          <a:cs typeface="Times New Roman"/>
                        </a:rPr>
                        <a:t> </a:t>
                      </a:r>
                      <a:endParaRPr lang="fr-FR" sz="900" kern="800" dirty="0">
                        <a:latin typeface="Times New Roman"/>
                        <a:ea typeface="Arial Unicode MS"/>
                        <a:cs typeface="Tahoma"/>
                      </a:endParaRPr>
                    </a:p>
                  </a:txBody>
                  <a:tcPr marL="16399" marR="1639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r>
            </a:tbl>
          </a:graphicData>
        </a:graphic>
      </p:graphicFrame>
    </p:spTree>
    <p:extLst>
      <p:ext uri="{BB962C8B-B14F-4D97-AF65-F5344CB8AC3E}">
        <p14:creationId xmlns="" xmlns:p14="http://schemas.microsoft.com/office/powerpoint/2010/main" val="10144638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323528" y="1484784"/>
            <a:ext cx="8352928" cy="1080120"/>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r>
              <a:rPr lang="fr-FR" dirty="0">
                <a:solidFill>
                  <a:schemeClr val="accent6">
                    <a:lumMod val="75000"/>
                  </a:schemeClr>
                </a:solidFill>
              </a:rPr>
              <a:t>CAP RICS : Réalisation Industrielle </a:t>
            </a:r>
            <a:r>
              <a:rPr lang="fr-FR" dirty="0" smtClean="0">
                <a:solidFill>
                  <a:schemeClr val="accent6">
                    <a:lumMod val="75000"/>
                  </a:schemeClr>
                </a:solidFill>
              </a:rPr>
              <a:t> en Chaudronnerie </a:t>
            </a:r>
            <a:r>
              <a:rPr lang="fr-FR" dirty="0">
                <a:solidFill>
                  <a:schemeClr val="accent6">
                    <a:lumMod val="75000"/>
                  </a:schemeClr>
                </a:solidFill>
              </a:rPr>
              <a:t>ou Soudage</a:t>
            </a:r>
            <a:br>
              <a:rPr lang="fr-FR" dirty="0">
                <a:solidFill>
                  <a:schemeClr val="accent6">
                    <a:lumMod val="75000"/>
                  </a:schemeClr>
                </a:solidFill>
              </a:rPr>
            </a:br>
            <a:r>
              <a:rPr lang="fr-FR" dirty="0">
                <a:solidFill>
                  <a:schemeClr val="accent6">
                    <a:lumMod val="75000"/>
                  </a:schemeClr>
                </a:solidFill>
              </a:rPr>
              <a:t/>
            </a:r>
            <a:br>
              <a:rPr lang="fr-FR" dirty="0">
                <a:solidFill>
                  <a:schemeClr val="accent6">
                    <a:lumMod val="75000"/>
                  </a:schemeClr>
                </a:solidFill>
              </a:rPr>
            </a:br>
            <a:r>
              <a:rPr lang="fr-FR" dirty="0">
                <a:solidFill>
                  <a:schemeClr val="accent6">
                    <a:lumMod val="75000"/>
                  </a:schemeClr>
                </a:solidFill>
              </a:rPr>
              <a:t>Bac Pro TCI : Technicien en Chaudronnerie Industrielle</a:t>
            </a:r>
          </a:p>
        </p:txBody>
      </p:sp>
      <p:sp>
        <p:nvSpPr>
          <p:cNvPr id="4" name="Ellipse 3"/>
          <p:cNvSpPr/>
          <p:nvPr/>
        </p:nvSpPr>
        <p:spPr>
          <a:xfrm rot="19930999">
            <a:off x="6498015" y="2948575"/>
            <a:ext cx="2304256" cy="1418456"/>
          </a:xfrm>
          <a:prstGeom prst="ellipse">
            <a:avLst/>
          </a:prstGeom>
          <a:solidFill>
            <a:srgbClr val="EB9998"/>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fr-FR" dirty="0" smtClean="0">
                <a:solidFill>
                  <a:schemeClr val="tx1">
                    <a:lumMod val="75000"/>
                    <a:lumOff val="25000"/>
                  </a:schemeClr>
                </a:solidFill>
              </a:rPr>
              <a:t>PROJET </a:t>
            </a:r>
          </a:p>
          <a:p>
            <a:pPr algn="ctr"/>
            <a:r>
              <a:rPr lang="fr-FR" dirty="0" smtClean="0">
                <a:solidFill>
                  <a:schemeClr val="tx1">
                    <a:lumMod val="75000"/>
                    <a:lumOff val="25000"/>
                  </a:schemeClr>
                </a:solidFill>
              </a:rPr>
              <a:t>-</a:t>
            </a:r>
          </a:p>
          <a:p>
            <a:pPr algn="ctr"/>
            <a:r>
              <a:rPr lang="fr-FR" dirty="0">
                <a:solidFill>
                  <a:schemeClr val="tx1">
                    <a:lumMod val="75000"/>
                    <a:lumOff val="25000"/>
                  </a:schemeClr>
                </a:solidFill>
              </a:rPr>
              <a:t>e</a:t>
            </a:r>
            <a:r>
              <a:rPr lang="fr-FR" dirty="0" smtClean="0">
                <a:solidFill>
                  <a:schemeClr val="tx1">
                    <a:lumMod val="75000"/>
                    <a:lumOff val="25000"/>
                  </a:schemeClr>
                </a:solidFill>
              </a:rPr>
              <a:t>n cours d’écriture </a:t>
            </a:r>
          </a:p>
        </p:txBody>
      </p:sp>
    </p:spTree>
    <p:extLst>
      <p:ext uri="{BB962C8B-B14F-4D97-AF65-F5344CB8AC3E}">
        <p14:creationId xmlns="" xmlns:p14="http://schemas.microsoft.com/office/powerpoint/2010/main" val="26116000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r>
            <a:br>
              <a:rPr lang="fr-FR" dirty="0"/>
            </a:br>
            <a:r>
              <a:rPr lang="fr-FR" sz="3100" dirty="0" smtClean="0"/>
              <a:t>Principe </a:t>
            </a:r>
            <a:r>
              <a:rPr lang="fr-FR" sz="3100" dirty="0"/>
              <a:t>d’écriture</a:t>
            </a:r>
          </a:p>
        </p:txBody>
      </p:sp>
      <p:sp>
        <p:nvSpPr>
          <p:cNvPr id="6" name="Espace réservé du contenu 5"/>
          <p:cNvSpPr>
            <a:spLocks noGrp="1"/>
          </p:cNvSpPr>
          <p:nvPr>
            <p:ph idx="1"/>
          </p:nvPr>
        </p:nvSpPr>
        <p:spPr/>
        <p:txBody>
          <a:bodyPr/>
          <a:lstStyle/>
          <a:p>
            <a:endParaRPr lang="fr-FR"/>
          </a:p>
        </p:txBody>
      </p:sp>
      <p:graphicFrame>
        <p:nvGraphicFramePr>
          <p:cNvPr id="5" name="Tableau 4"/>
          <p:cNvGraphicFramePr>
            <a:graphicFrameLocks noGrp="1"/>
          </p:cNvGraphicFramePr>
          <p:nvPr>
            <p:extLst>
              <p:ext uri="{D42A27DB-BD31-4B8C-83A1-F6EECF244321}">
                <p14:modId xmlns="" xmlns:p14="http://schemas.microsoft.com/office/powerpoint/2010/main" val="315402774"/>
              </p:ext>
            </p:extLst>
          </p:nvPr>
        </p:nvGraphicFramePr>
        <p:xfrm>
          <a:off x="467544" y="1628800"/>
          <a:ext cx="8006433" cy="4677527"/>
        </p:xfrm>
        <a:graphic>
          <a:graphicData uri="http://schemas.openxmlformats.org/drawingml/2006/table">
            <a:tbl>
              <a:tblPr firstRow="1" bandRow="1">
                <a:tableStyleId>{5C22544A-7EE6-4342-B048-85BDC9FD1C3A}</a:tableStyleId>
              </a:tblPr>
              <a:tblGrid>
                <a:gridCol w="1368152"/>
                <a:gridCol w="2387993"/>
                <a:gridCol w="674063"/>
                <a:gridCol w="720080"/>
                <a:gridCol w="774000"/>
                <a:gridCol w="774000"/>
                <a:gridCol w="1308145"/>
              </a:tblGrid>
              <a:tr h="360000">
                <a:tc rowSpan="2">
                  <a:txBody>
                    <a:bodyPr/>
                    <a:lstStyle/>
                    <a:p>
                      <a:pPr algn="ctr"/>
                      <a:r>
                        <a:rPr lang="fr-FR" sz="1600" dirty="0" smtClean="0"/>
                        <a:t>Fonctions</a:t>
                      </a:r>
                      <a:endParaRPr lang="fr-FR" sz="1600" dirty="0"/>
                    </a:p>
                  </a:txBody>
                  <a:tcPr anchor="ctr"/>
                </a:tc>
                <a:tc rowSpan="2">
                  <a:txBody>
                    <a:bodyPr/>
                    <a:lstStyle/>
                    <a:p>
                      <a:pPr algn="ctr"/>
                      <a:r>
                        <a:rPr lang="fr-FR" sz="1600" dirty="0" smtClean="0"/>
                        <a:t>Activités</a:t>
                      </a:r>
                      <a:endParaRPr lang="fr-FR" sz="1600" dirty="0"/>
                    </a:p>
                  </a:txBody>
                  <a:tcPr anchor="ctr"/>
                </a:tc>
                <a:tc gridSpan="2">
                  <a:txBody>
                    <a:bodyPr/>
                    <a:lstStyle/>
                    <a:p>
                      <a:pPr algn="ctr"/>
                      <a:r>
                        <a:rPr lang="fr-FR" sz="1400" dirty="0" smtClean="0"/>
                        <a:t>Compétences</a:t>
                      </a:r>
                      <a:endParaRPr lang="fr-FR" sz="1400" dirty="0"/>
                    </a:p>
                  </a:txBody>
                  <a:tcPr anchor="ctr"/>
                </a:tc>
                <a:tc hMerge="1">
                  <a:txBody>
                    <a:bodyPr/>
                    <a:lstStyle/>
                    <a:p>
                      <a:pPr algn="ctr"/>
                      <a:endParaRPr lang="fr-FR" sz="1600" dirty="0"/>
                    </a:p>
                  </a:txBody>
                  <a:tcPr anchor="ctr"/>
                </a:tc>
                <a:tc gridSpan="2">
                  <a:txBody>
                    <a:bodyPr/>
                    <a:lstStyle/>
                    <a:p>
                      <a:pPr algn="ctr"/>
                      <a:r>
                        <a:rPr lang="fr-FR" sz="1600" dirty="0" smtClean="0"/>
                        <a:t>C.</a:t>
                      </a:r>
                      <a:r>
                        <a:rPr lang="fr-FR" sz="1600" baseline="0" dirty="0" smtClean="0"/>
                        <a:t> Détaillées</a:t>
                      </a:r>
                      <a:endParaRPr lang="fr-FR" sz="1600" dirty="0"/>
                    </a:p>
                  </a:txBody>
                  <a:tcPr anchor="ctr">
                    <a:lnB w="12700" cap="flat" cmpd="sng" algn="ctr">
                      <a:solidFill>
                        <a:schemeClr val="bg1"/>
                      </a:solidFill>
                      <a:prstDash val="solid"/>
                      <a:round/>
                      <a:headEnd type="none" w="med" len="med"/>
                      <a:tailEnd type="none" w="med" len="med"/>
                    </a:lnB>
                  </a:tcPr>
                </a:tc>
                <a:tc hMerge="1">
                  <a:txBody>
                    <a:bodyPr/>
                    <a:lstStyle/>
                    <a:p>
                      <a:endParaRPr lang="fr-FR"/>
                    </a:p>
                  </a:txBody>
                  <a:tcPr/>
                </a:tc>
                <a:tc rowSpan="2">
                  <a:txBody>
                    <a:bodyPr/>
                    <a:lstStyle/>
                    <a:p>
                      <a:pPr algn="ctr"/>
                      <a:r>
                        <a:rPr lang="fr-FR" sz="1600" dirty="0" smtClean="0"/>
                        <a:t>Unités  Epreuves</a:t>
                      </a:r>
                      <a:endParaRPr lang="fr-FR" sz="1600" dirty="0"/>
                    </a:p>
                  </a:txBody>
                  <a:tcPr anchor="ctr"/>
                </a:tc>
              </a:tr>
              <a:tr h="0">
                <a:tc vMerge="1">
                  <a:txBody>
                    <a:bodyPr/>
                    <a:lstStyle/>
                    <a:p>
                      <a:pPr algn="ctr">
                        <a:lnSpc>
                          <a:spcPct val="115000"/>
                        </a:lnSpc>
                        <a:spcAft>
                          <a:spcPts val="1000"/>
                        </a:spcAft>
                      </a:pPr>
                      <a:endParaRPr lang="fr-FR" sz="1100" dirty="0">
                        <a:effectLst/>
                        <a:latin typeface="Calibri"/>
                        <a:ea typeface="Calibri"/>
                        <a:cs typeface="Times New Roman"/>
                      </a:endParaRPr>
                    </a:p>
                  </a:txBody>
                  <a:tcPr marL="89535" marR="89535" marT="0" marB="0"/>
                </a:tc>
                <a:tc vMerge="1">
                  <a:txBody>
                    <a:bodyPr/>
                    <a:lstStyle/>
                    <a:p>
                      <a:pPr marL="0" algn="ctr" defTabSz="457200" rtl="0" eaLnBrk="1" latinLnBrk="0" hangingPunct="1">
                        <a:lnSpc>
                          <a:spcPct val="115000"/>
                        </a:lnSpc>
                        <a:spcAft>
                          <a:spcPts val="1000"/>
                        </a:spcAft>
                      </a:pPr>
                      <a:endParaRPr lang="fr-FR" sz="1100" b="1" i="1" kern="1200" dirty="0">
                        <a:solidFill>
                          <a:schemeClr val="dk1"/>
                        </a:solidFill>
                        <a:effectLst/>
                        <a:latin typeface="Arial"/>
                        <a:ea typeface="Calibri"/>
                        <a:cs typeface="Times New Roman"/>
                      </a:endParaRPr>
                    </a:p>
                  </a:txBody>
                  <a:tcPr/>
                </a:tc>
                <a:tc>
                  <a:txBody>
                    <a:bodyPr/>
                    <a:lstStyle/>
                    <a:p>
                      <a:pPr marL="0" algn="ctr" defTabSz="457200" rtl="0" eaLnBrk="1" latinLnBrk="0" hangingPunct="1"/>
                      <a:r>
                        <a:rPr lang="fr-FR" sz="1400" b="1" kern="1200" dirty="0" smtClean="0">
                          <a:solidFill>
                            <a:schemeClr val="lt1"/>
                          </a:solidFill>
                          <a:latin typeface="+mn-lt"/>
                          <a:ea typeface="+mn-ea"/>
                          <a:cs typeface="+mn-cs"/>
                        </a:rPr>
                        <a:t>CAP</a:t>
                      </a:r>
                      <a:endParaRPr lang="fr-FR" sz="1400" b="1" kern="1200" dirty="0">
                        <a:solidFill>
                          <a:schemeClr val="lt1"/>
                        </a:solidFill>
                        <a:latin typeface="+mn-lt"/>
                        <a:ea typeface="+mn-ea"/>
                        <a:cs typeface="+mn-cs"/>
                      </a:endParaRPr>
                    </a:p>
                  </a:txBody>
                  <a:tcPr>
                    <a:solidFill>
                      <a:schemeClr val="accent1"/>
                    </a:solidFill>
                  </a:tcPr>
                </a:tc>
                <a:tc>
                  <a:txBody>
                    <a:bodyPr/>
                    <a:lstStyle/>
                    <a:p>
                      <a:pPr marL="0" algn="ctr" defTabSz="457200" rtl="0" eaLnBrk="1" latinLnBrk="0" hangingPunct="1"/>
                      <a:r>
                        <a:rPr lang="fr-FR" sz="1400" b="1" kern="1200" dirty="0" smtClean="0">
                          <a:solidFill>
                            <a:schemeClr val="lt1"/>
                          </a:solidFill>
                          <a:latin typeface="+mn-lt"/>
                          <a:ea typeface="+mn-ea"/>
                          <a:cs typeface="+mn-cs"/>
                        </a:rPr>
                        <a:t>Bac. Pro.</a:t>
                      </a:r>
                      <a:endParaRPr lang="fr-FR" sz="1400" b="1" kern="1200" dirty="0">
                        <a:solidFill>
                          <a:schemeClr val="lt1"/>
                        </a:solidFill>
                        <a:latin typeface="+mn-lt"/>
                        <a:ea typeface="+mn-ea"/>
                        <a:cs typeface="+mn-cs"/>
                      </a:endParaRPr>
                    </a:p>
                  </a:txBody>
                  <a:tcPr>
                    <a:solidFill>
                      <a:schemeClr val="accent1"/>
                    </a:solidFill>
                  </a:tcPr>
                </a:tc>
                <a:tc>
                  <a:txBody>
                    <a:bodyPr/>
                    <a:lstStyle/>
                    <a:p>
                      <a:pPr marL="0" algn="ctr" defTabSz="457200" rtl="0" eaLnBrk="1" latinLnBrk="0" hangingPunct="1"/>
                      <a:r>
                        <a:rPr lang="fr-FR" sz="1400" b="1" kern="1200" dirty="0" smtClean="0">
                          <a:solidFill>
                            <a:schemeClr val="lt1"/>
                          </a:solidFill>
                          <a:latin typeface="+mn-lt"/>
                          <a:ea typeface="+mn-ea"/>
                          <a:cs typeface="+mn-cs"/>
                        </a:rPr>
                        <a:t>CAP</a:t>
                      </a:r>
                      <a:endParaRPr lang="fr-FR" sz="1400" b="1" kern="1200" dirty="0">
                        <a:solidFill>
                          <a:schemeClr val="lt1"/>
                        </a:solidFill>
                        <a:latin typeface="+mn-lt"/>
                        <a:ea typeface="+mn-ea"/>
                        <a:cs typeface="+mn-cs"/>
                      </a:endParaRP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1"/>
                    </a:solidFill>
                  </a:tcPr>
                </a:tc>
                <a:tc>
                  <a:txBody>
                    <a:bodyPr/>
                    <a:lstStyle/>
                    <a:p>
                      <a:pPr marL="0" algn="ctr" defTabSz="457200" rtl="0" eaLnBrk="1" latinLnBrk="0" hangingPunct="1"/>
                      <a:r>
                        <a:rPr lang="fr-FR" sz="1400" b="1" kern="1200" dirty="0" smtClean="0">
                          <a:solidFill>
                            <a:schemeClr val="lt1"/>
                          </a:solidFill>
                          <a:latin typeface="+mn-lt"/>
                          <a:ea typeface="+mn-ea"/>
                          <a:cs typeface="+mn-cs"/>
                        </a:rPr>
                        <a:t>Ba</a:t>
                      </a:r>
                      <a:r>
                        <a:rPr lang="fr-FR" sz="1400" b="1" kern="1200" baseline="0" dirty="0" smtClean="0">
                          <a:solidFill>
                            <a:schemeClr val="lt1"/>
                          </a:solidFill>
                          <a:latin typeface="+mn-lt"/>
                          <a:ea typeface="+mn-ea"/>
                          <a:cs typeface="+mn-cs"/>
                        </a:rPr>
                        <a:t>c. Pro.</a:t>
                      </a:r>
                      <a:endParaRPr lang="fr-FR" sz="1400" b="1" kern="1200" dirty="0">
                        <a:solidFill>
                          <a:schemeClr val="lt1"/>
                        </a:solidFill>
                        <a:latin typeface="+mn-lt"/>
                        <a:ea typeface="+mn-ea"/>
                        <a:cs typeface="+mn-cs"/>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accent1"/>
                    </a:solidFill>
                  </a:tcPr>
                </a:tc>
                <a:tc vMerge="1">
                  <a:txBody>
                    <a:bodyPr/>
                    <a:lstStyle/>
                    <a:p>
                      <a:endParaRPr lang="fr-FR" dirty="0"/>
                    </a:p>
                  </a:txBody>
                  <a:tcPr/>
                </a:tc>
              </a:tr>
              <a:tr h="540000">
                <a:tc>
                  <a:txBody>
                    <a:bodyPr/>
                    <a:lstStyle/>
                    <a:p>
                      <a:pPr algn="ctr">
                        <a:lnSpc>
                          <a:spcPct val="115000"/>
                        </a:lnSpc>
                        <a:spcAft>
                          <a:spcPts val="1000"/>
                        </a:spcAft>
                      </a:pPr>
                      <a:r>
                        <a:rPr lang="fr-FR" sz="1100" b="1" i="0" dirty="0">
                          <a:effectLst/>
                          <a:latin typeface="Arial"/>
                          <a:ea typeface="Calibri"/>
                          <a:cs typeface="Times New Roman"/>
                        </a:rPr>
                        <a:t>ANALYSE </a:t>
                      </a:r>
                      <a:r>
                        <a:rPr lang="fr-FR" sz="1100" b="1" i="0" dirty="0" smtClean="0">
                          <a:effectLst/>
                          <a:latin typeface="Arial"/>
                          <a:ea typeface="Calibri"/>
                          <a:cs typeface="Times New Roman"/>
                        </a:rPr>
                        <a:t>- ETUDE CONCEPTION</a:t>
                      </a:r>
                      <a:endParaRPr lang="fr-FR" sz="1100" i="0" dirty="0">
                        <a:effectLst/>
                        <a:latin typeface="Calibri"/>
                        <a:ea typeface="Calibri"/>
                        <a:cs typeface="Times New Roman"/>
                      </a:endParaRPr>
                    </a:p>
                  </a:txBody>
                  <a:tcPr marL="89535" marR="89535" marT="0" marB="0" anchor="ctr"/>
                </a:tc>
                <a:tc rowSpan="2">
                  <a:txBody>
                    <a:bodyPr/>
                    <a:lstStyle/>
                    <a:p>
                      <a:pPr marL="0" algn="ctr" defTabSz="457200" rtl="0" eaLnBrk="1" latinLnBrk="0" hangingPunct="1">
                        <a:lnSpc>
                          <a:spcPct val="115000"/>
                        </a:lnSpc>
                        <a:spcAft>
                          <a:spcPts val="1000"/>
                        </a:spcAft>
                      </a:pPr>
                      <a:r>
                        <a:rPr lang="fr-FR" sz="1100" b="1" i="0" kern="1200" dirty="0" smtClean="0">
                          <a:solidFill>
                            <a:schemeClr val="dk1"/>
                          </a:solidFill>
                          <a:effectLst/>
                          <a:latin typeface="Arial"/>
                          <a:ea typeface="Calibri"/>
                          <a:cs typeface="Times New Roman"/>
                        </a:rPr>
                        <a:t>Décodage et analyse des données techniques et préparation d’une ou plusieurs phases de travail</a:t>
                      </a:r>
                      <a:endParaRPr lang="fr-FR" sz="1100" b="1" i="0" kern="1200" dirty="0">
                        <a:solidFill>
                          <a:schemeClr val="dk1"/>
                        </a:solidFill>
                        <a:effectLst/>
                        <a:latin typeface="Arial"/>
                        <a:ea typeface="Calibri"/>
                        <a:cs typeface="Times New Roman"/>
                      </a:endParaRPr>
                    </a:p>
                  </a:txBody>
                  <a:tcPr anchor="ctr"/>
                </a:tc>
                <a:tc>
                  <a:txBody>
                    <a:bodyPr/>
                    <a:lstStyle/>
                    <a:p>
                      <a:pPr algn="ctr"/>
                      <a:r>
                        <a:rPr lang="fr-FR" sz="1800" kern="1200" dirty="0" smtClean="0">
                          <a:solidFill>
                            <a:schemeClr val="dk1"/>
                          </a:solidFill>
                          <a:latin typeface="+mn-lt"/>
                          <a:ea typeface="+mn-ea"/>
                          <a:cs typeface="+mn-cs"/>
                        </a:rPr>
                        <a:t>X</a:t>
                      </a:r>
                      <a:endParaRPr lang="fr-FR" sz="1800" kern="1200" dirty="0">
                        <a:solidFill>
                          <a:schemeClr val="dk1"/>
                        </a:solidFill>
                        <a:latin typeface="+mn-lt"/>
                        <a:ea typeface="+mn-ea"/>
                        <a:cs typeface="+mn-cs"/>
                      </a:endParaRPr>
                    </a:p>
                  </a:txBody>
                  <a:tcPr anchor="ctr"/>
                </a:tc>
                <a:tc>
                  <a:txBody>
                    <a:bodyPr/>
                    <a:lstStyle/>
                    <a:p>
                      <a:pPr marL="0" algn="ctr" defTabSz="457200" rtl="0" eaLnBrk="1" latinLnBrk="0" hangingPunct="1"/>
                      <a:r>
                        <a:rPr lang="fr-FR" sz="1800" kern="1200" dirty="0" smtClean="0">
                          <a:solidFill>
                            <a:schemeClr val="dk1"/>
                          </a:solidFill>
                          <a:latin typeface="+mn-lt"/>
                          <a:ea typeface="+mn-ea"/>
                          <a:cs typeface="+mn-cs"/>
                        </a:rPr>
                        <a:t>X</a:t>
                      </a:r>
                      <a:endParaRPr lang="fr-FR" sz="1800" kern="1200" dirty="0">
                        <a:solidFill>
                          <a:schemeClr val="dk1"/>
                        </a:solidFill>
                        <a:latin typeface="+mn-lt"/>
                        <a:ea typeface="+mn-ea"/>
                        <a:cs typeface="+mn-cs"/>
                      </a:endParaRPr>
                    </a:p>
                  </a:txBody>
                  <a:tcPr anchor="ctr"/>
                </a:tc>
                <a:tc rowSpan="3" gridSpan="2">
                  <a:txBody>
                    <a:bodyPr/>
                    <a:lstStyle/>
                    <a:p>
                      <a:pPr marL="0" algn="ctr" defTabSz="457200" rtl="0" eaLnBrk="1" latinLnBrk="0" hangingPunct="1">
                        <a:lnSpc>
                          <a:spcPct val="115000"/>
                        </a:lnSpc>
                        <a:spcAft>
                          <a:spcPts val="1000"/>
                        </a:spcAft>
                      </a:pPr>
                      <a:r>
                        <a:rPr lang="fr-FR" sz="1100" b="1" i="0" kern="1200" dirty="0" smtClean="0">
                          <a:solidFill>
                            <a:schemeClr val="dk1"/>
                          </a:solidFill>
                          <a:effectLst/>
                          <a:latin typeface="Arial"/>
                          <a:ea typeface="Calibri"/>
                          <a:cs typeface="Times New Roman"/>
                        </a:rPr>
                        <a:t>Echelles de compétences par</a:t>
                      </a:r>
                      <a:r>
                        <a:rPr lang="fr-FR" sz="1100" b="1" i="0" kern="1200" baseline="0" dirty="0" smtClean="0">
                          <a:solidFill>
                            <a:schemeClr val="dk1"/>
                          </a:solidFill>
                          <a:effectLst/>
                          <a:latin typeface="Arial"/>
                          <a:ea typeface="Calibri"/>
                          <a:cs typeface="Times New Roman"/>
                        </a:rPr>
                        <a:t> les indicateurs de performance</a:t>
                      </a:r>
                      <a:endParaRPr lang="fr-FR" sz="1100" b="1" i="0" kern="1200" dirty="0">
                        <a:solidFill>
                          <a:schemeClr val="dk1"/>
                        </a:solidFill>
                        <a:effectLst/>
                        <a:latin typeface="Arial"/>
                        <a:ea typeface="Calibri"/>
                        <a:cs typeface="Times New Roman"/>
                      </a:endParaRPr>
                    </a:p>
                  </a:txBody>
                  <a:tcPr/>
                </a:tc>
                <a:tc rowSpan="3" hMerge="1">
                  <a:txBody>
                    <a:bodyPr/>
                    <a:lstStyle/>
                    <a:p>
                      <a:endParaRPr lang="fr-FR" dirty="0"/>
                    </a:p>
                  </a:txBody>
                  <a:tcPr>
                    <a:lnL w="12700" cap="flat" cmpd="sng" algn="ctr">
                      <a:solidFill>
                        <a:schemeClr val="bg1"/>
                      </a:solidFill>
                      <a:prstDash val="solid"/>
                      <a:round/>
                      <a:headEnd type="none" w="med" len="med"/>
                      <a:tailEnd type="none" w="med" len="med"/>
                    </a:ln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100" b="1" i="0" kern="1200" dirty="0" smtClean="0">
                          <a:solidFill>
                            <a:schemeClr val="dk1"/>
                          </a:solidFill>
                          <a:latin typeface="+mn-lt"/>
                          <a:ea typeface="+mn-ea"/>
                          <a:cs typeface="+mn-cs"/>
                        </a:rPr>
                        <a:t>                                             A définir</a:t>
                      </a:r>
                    </a:p>
                    <a:p>
                      <a:pPr marL="0" algn="ctr" defTabSz="457200" rtl="0" eaLnBrk="1" latinLnBrk="0" hangingPunct="1"/>
                      <a:endParaRPr lang="fr-FR" sz="1100" b="1" i="0" kern="1200" dirty="0">
                        <a:solidFill>
                          <a:schemeClr val="dk1"/>
                        </a:solidFill>
                        <a:latin typeface="+mn-lt"/>
                        <a:ea typeface="+mn-ea"/>
                        <a:cs typeface="+mn-cs"/>
                      </a:endParaRPr>
                    </a:p>
                  </a:txBody>
                  <a:tcPr/>
                </a:tc>
              </a:tr>
              <a:tr h="540000">
                <a:tc>
                  <a:txBody>
                    <a:bodyPr/>
                    <a:lstStyle/>
                    <a:p>
                      <a:pPr algn="ctr">
                        <a:lnSpc>
                          <a:spcPct val="115000"/>
                        </a:lnSpc>
                        <a:spcAft>
                          <a:spcPts val="1000"/>
                        </a:spcAft>
                      </a:pPr>
                      <a:r>
                        <a:rPr lang="fr-FR" sz="1100" b="1" i="0" dirty="0" smtClean="0">
                          <a:effectLst/>
                          <a:latin typeface="Arial"/>
                          <a:ea typeface="Calibri"/>
                          <a:cs typeface="Times New Roman"/>
                        </a:rPr>
                        <a:t>PREPARATION DE LA FABRICATION</a:t>
                      </a:r>
                      <a:endParaRPr lang="fr-FR" sz="1100" i="0" dirty="0">
                        <a:effectLst/>
                        <a:latin typeface="Calibri"/>
                        <a:ea typeface="Calibri"/>
                        <a:cs typeface="Times New Roman"/>
                      </a:endParaRPr>
                    </a:p>
                  </a:txBody>
                  <a:tcPr marL="89535" marR="89535" marT="0" marB="0" anchor="ctr"/>
                </a:tc>
                <a:tc vMerge="1">
                  <a:txBody>
                    <a:bodyPr/>
                    <a:lstStyle/>
                    <a:p>
                      <a:endParaRPr lang="fr-FR" dirty="0"/>
                    </a:p>
                  </a:txBody>
                  <a:tcPr/>
                </a:tc>
                <a:tc>
                  <a:txBody>
                    <a:bodyPr/>
                    <a:lstStyle/>
                    <a:p>
                      <a:pPr marL="0" algn="ctr" defTabSz="457200" rtl="0" eaLnBrk="1" latinLnBrk="0" hangingPunct="1"/>
                      <a:r>
                        <a:rPr lang="fr-FR" sz="1800" kern="1200" dirty="0" smtClean="0">
                          <a:solidFill>
                            <a:schemeClr val="dk1"/>
                          </a:solidFill>
                          <a:latin typeface="+mn-lt"/>
                          <a:ea typeface="+mn-ea"/>
                          <a:cs typeface="+mn-cs"/>
                        </a:rPr>
                        <a:t>X</a:t>
                      </a:r>
                      <a:endParaRPr lang="fr-FR" sz="1800" kern="1200" dirty="0">
                        <a:solidFill>
                          <a:schemeClr val="dk1"/>
                        </a:solidFill>
                        <a:latin typeface="+mn-lt"/>
                        <a:ea typeface="+mn-ea"/>
                        <a:cs typeface="+mn-cs"/>
                      </a:endParaRPr>
                    </a:p>
                  </a:txBody>
                  <a:tcPr anchor="ctr"/>
                </a:tc>
                <a:tc>
                  <a:txBody>
                    <a:bodyPr/>
                    <a:lstStyle/>
                    <a:p>
                      <a:pPr marL="0" algn="ctr" defTabSz="457200" rtl="0" eaLnBrk="1" latinLnBrk="0" hangingPunct="1"/>
                      <a:r>
                        <a:rPr lang="fr-FR" sz="1800" kern="1200" dirty="0" smtClean="0">
                          <a:solidFill>
                            <a:schemeClr val="dk1"/>
                          </a:solidFill>
                          <a:latin typeface="+mn-lt"/>
                          <a:ea typeface="+mn-ea"/>
                          <a:cs typeface="+mn-cs"/>
                        </a:rPr>
                        <a:t>X</a:t>
                      </a:r>
                      <a:endParaRPr lang="fr-FR" sz="1800" kern="1200" dirty="0">
                        <a:solidFill>
                          <a:schemeClr val="dk1"/>
                        </a:solidFill>
                        <a:latin typeface="+mn-lt"/>
                        <a:ea typeface="+mn-ea"/>
                        <a:cs typeface="+mn-cs"/>
                      </a:endParaRPr>
                    </a:p>
                  </a:txBody>
                  <a:tcPr anchor="ctr"/>
                </a:tc>
                <a:tc gridSpan="2" vMerge="1">
                  <a:txBody>
                    <a:bodyPr/>
                    <a:lstStyle/>
                    <a:p>
                      <a:endParaRPr lang="fr-FR" dirty="0"/>
                    </a:p>
                  </a:txBody>
                  <a:tcPr/>
                </a:tc>
                <a:tc hMerge="1" vMerge="1">
                  <a:txBody>
                    <a:bodyPr/>
                    <a:lstStyle/>
                    <a:p>
                      <a:endParaRPr lang="fr-F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100" b="1" i="0" kern="1200" smtClean="0">
                          <a:solidFill>
                            <a:schemeClr val="dk1"/>
                          </a:solidFill>
                          <a:latin typeface="+mn-lt"/>
                          <a:ea typeface="+mn-ea"/>
                          <a:cs typeface="+mn-cs"/>
                        </a:rPr>
                        <a:t>                                             A définir</a:t>
                      </a:r>
                    </a:p>
                    <a:p>
                      <a:pPr marL="0" algn="ctr" defTabSz="457200" rtl="0" eaLnBrk="1" latinLnBrk="0" hangingPunct="1"/>
                      <a:endParaRPr lang="fr-FR" sz="1100" b="1" i="0" kern="1200" dirty="0">
                        <a:solidFill>
                          <a:schemeClr val="dk1"/>
                        </a:solidFill>
                        <a:latin typeface="+mn-lt"/>
                        <a:ea typeface="+mn-ea"/>
                        <a:cs typeface="+mn-cs"/>
                      </a:endParaRPr>
                    </a:p>
                  </a:txBody>
                  <a:tcPr/>
                </a:tc>
              </a:tr>
              <a:tr h="1008000">
                <a:tc>
                  <a:txBody>
                    <a:bodyPr/>
                    <a:lstStyle/>
                    <a:p>
                      <a:pPr marL="0" algn="ctr" defTabSz="457200" rtl="0" eaLnBrk="1" latinLnBrk="0" hangingPunct="1">
                        <a:lnSpc>
                          <a:spcPct val="115000"/>
                        </a:lnSpc>
                        <a:spcAft>
                          <a:spcPts val="1000"/>
                        </a:spcAft>
                      </a:pPr>
                      <a:r>
                        <a:rPr lang="fr-FR" sz="1100" b="1" i="0" kern="1200" dirty="0" smtClean="0">
                          <a:solidFill>
                            <a:schemeClr val="dk1"/>
                          </a:solidFill>
                          <a:effectLst/>
                          <a:latin typeface="Arial"/>
                          <a:ea typeface="Calibri"/>
                          <a:cs typeface="Times New Roman"/>
                        </a:rPr>
                        <a:t>FABRICATION CONTRÔLE QUALITE</a:t>
                      </a:r>
                      <a:endParaRPr lang="fr-FR" sz="1100" b="1" i="0" kern="1200" dirty="0">
                        <a:solidFill>
                          <a:schemeClr val="dk1"/>
                        </a:solidFill>
                        <a:effectLst/>
                        <a:latin typeface="Arial"/>
                        <a:ea typeface="Calibri"/>
                        <a:cs typeface="Times New Roman"/>
                      </a:endParaRPr>
                    </a:p>
                  </a:txBody>
                  <a:tcPr anchor="ctr"/>
                </a:tc>
                <a:tc>
                  <a:txBody>
                    <a:bodyPr/>
                    <a:lstStyle/>
                    <a:p>
                      <a:pPr marL="0" algn="ctr" defTabSz="457200" rtl="0" eaLnBrk="1" latinLnBrk="0" hangingPunct="1">
                        <a:lnSpc>
                          <a:spcPct val="115000"/>
                        </a:lnSpc>
                        <a:spcAft>
                          <a:spcPts val="1000"/>
                        </a:spcAft>
                      </a:pPr>
                      <a:r>
                        <a:rPr lang="fr-FR" sz="1100" b="1" i="0" kern="1200" dirty="0" smtClean="0">
                          <a:solidFill>
                            <a:schemeClr val="dk1"/>
                          </a:solidFill>
                          <a:effectLst/>
                          <a:latin typeface="Arial"/>
                          <a:ea typeface="Calibri"/>
                          <a:cs typeface="Times New Roman"/>
                        </a:rPr>
                        <a:t>Mise en œuvre d’un ou plusieurs procédés de fabrication, d’assemblages et des techniques connexes à partir de consignes opératoires</a:t>
                      </a:r>
                      <a:endParaRPr lang="fr-FR" sz="1100" b="1" i="0" kern="1200" dirty="0">
                        <a:solidFill>
                          <a:schemeClr val="dk1"/>
                        </a:solidFill>
                        <a:effectLst/>
                        <a:latin typeface="Arial"/>
                        <a:ea typeface="Calibri"/>
                        <a:cs typeface="Times New Roman"/>
                      </a:endParaRPr>
                    </a:p>
                  </a:txBody>
                  <a:tcPr/>
                </a:tc>
                <a:tc>
                  <a:txBody>
                    <a:bodyPr/>
                    <a:lstStyle/>
                    <a:p>
                      <a:pPr marL="0" algn="ctr" defTabSz="457200" rtl="0" eaLnBrk="1" latinLnBrk="0" hangingPunct="1"/>
                      <a:r>
                        <a:rPr lang="fr-FR" sz="1800" kern="1200" dirty="0" smtClean="0">
                          <a:solidFill>
                            <a:schemeClr val="dk1"/>
                          </a:solidFill>
                          <a:latin typeface="+mn-lt"/>
                          <a:ea typeface="+mn-ea"/>
                          <a:cs typeface="+mn-cs"/>
                        </a:rPr>
                        <a:t>X</a:t>
                      </a:r>
                      <a:endParaRPr lang="fr-FR" sz="1800" kern="1200" dirty="0">
                        <a:solidFill>
                          <a:schemeClr val="dk1"/>
                        </a:solidFill>
                        <a:latin typeface="+mn-lt"/>
                        <a:ea typeface="+mn-ea"/>
                        <a:cs typeface="+mn-cs"/>
                      </a:endParaRPr>
                    </a:p>
                  </a:txBody>
                  <a:tcPr anchor="ctr"/>
                </a:tc>
                <a:tc>
                  <a:txBody>
                    <a:bodyPr/>
                    <a:lstStyle/>
                    <a:p>
                      <a:pPr marL="0" algn="ctr" defTabSz="457200" rtl="0" eaLnBrk="1" latinLnBrk="0" hangingPunct="1"/>
                      <a:r>
                        <a:rPr lang="fr-FR" sz="1800" kern="1200" dirty="0" smtClean="0">
                          <a:solidFill>
                            <a:schemeClr val="dk1"/>
                          </a:solidFill>
                          <a:latin typeface="+mn-lt"/>
                          <a:ea typeface="+mn-ea"/>
                          <a:cs typeface="+mn-cs"/>
                        </a:rPr>
                        <a:t>X</a:t>
                      </a:r>
                      <a:endParaRPr lang="fr-FR" sz="1800" kern="1200" dirty="0">
                        <a:solidFill>
                          <a:schemeClr val="dk1"/>
                        </a:solidFill>
                        <a:latin typeface="+mn-lt"/>
                        <a:ea typeface="+mn-ea"/>
                        <a:cs typeface="+mn-cs"/>
                      </a:endParaRPr>
                    </a:p>
                  </a:txBody>
                  <a:tcPr anchor="ctr"/>
                </a:tc>
                <a:tc gridSpan="2" vMerge="1">
                  <a:txBody>
                    <a:bodyPr/>
                    <a:lstStyle/>
                    <a:p>
                      <a:endParaRPr lang="fr-FR" dirty="0"/>
                    </a:p>
                  </a:txBody>
                  <a:tcPr/>
                </a:tc>
                <a:tc hMerge="1" vMerge="1">
                  <a:txBody>
                    <a:bodyPr/>
                    <a:lstStyle/>
                    <a:p>
                      <a:endParaRPr lang="fr-F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100" b="1" i="0" kern="1200" dirty="0" smtClean="0">
                          <a:solidFill>
                            <a:schemeClr val="dk1"/>
                          </a:solidFill>
                          <a:latin typeface="+mn-lt"/>
                          <a:ea typeface="+mn-ea"/>
                          <a:cs typeface="+mn-cs"/>
                        </a:rPr>
                        <a:t>                                             A définir</a:t>
                      </a:r>
                    </a:p>
                    <a:p>
                      <a:pPr marL="0" algn="ctr" defTabSz="457200" rtl="0" eaLnBrk="1" latinLnBrk="0" hangingPunct="1"/>
                      <a:endParaRPr lang="fr-FR" sz="1100" b="1" i="0" kern="1200" dirty="0">
                        <a:solidFill>
                          <a:schemeClr val="dk1"/>
                        </a:solidFill>
                        <a:latin typeface="+mn-lt"/>
                        <a:ea typeface="+mn-ea"/>
                        <a:cs typeface="+mn-cs"/>
                      </a:endParaRPr>
                    </a:p>
                  </a:txBody>
                  <a:tcPr/>
                </a:tc>
              </a:tr>
              <a:tr h="864000">
                <a:tc>
                  <a:txBody>
                    <a:bodyPr/>
                    <a:lstStyle/>
                    <a:p>
                      <a:pPr marL="0" algn="ctr" defTabSz="457200" rtl="0" eaLnBrk="1" latinLnBrk="0" hangingPunct="1">
                        <a:lnSpc>
                          <a:spcPct val="115000"/>
                        </a:lnSpc>
                        <a:spcAft>
                          <a:spcPts val="1000"/>
                        </a:spcAft>
                      </a:pPr>
                      <a:r>
                        <a:rPr lang="fr-FR" sz="1100" b="1" i="0" kern="1200" dirty="0" smtClean="0">
                          <a:solidFill>
                            <a:schemeClr val="dk1"/>
                          </a:solidFill>
                          <a:effectLst/>
                          <a:latin typeface="Arial"/>
                          <a:ea typeface="Calibri"/>
                          <a:cs typeface="Times New Roman"/>
                        </a:rPr>
                        <a:t>INSTALLATION MAINTENANCE REHABILITATION SUR SITE</a:t>
                      </a:r>
                      <a:endParaRPr lang="fr-FR" sz="1100" b="1" i="0" kern="1200" dirty="0">
                        <a:solidFill>
                          <a:schemeClr val="dk1"/>
                        </a:solidFill>
                        <a:effectLst/>
                        <a:latin typeface="Arial"/>
                        <a:ea typeface="Calibri"/>
                        <a:cs typeface="Times New Roman"/>
                      </a:endParaRPr>
                    </a:p>
                  </a:txBody>
                  <a:tcPr anchor="ctr"/>
                </a:tc>
                <a:tc>
                  <a:txBody>
                    <a:bodyPr/>
                    <a:lstStyle/>
                    <a:p>
                      <a:pPr marL="0" algn="ctr" defTabSz="457200" rtl="0" eaLnBrk="1" latinLnBrk="0" hangingPunct="1">
                        <a:lnSpc>
                          <a:spcPct val="115000"/>
                        </a:lnSpc>
                        <a:spcAft>
                          <a:spcPts val="1000"/>
                        </a:spcAft>
                      </a:pPr>
                      <a:r>
                        <a:rPr lang="fr-FR" sz="1100" b="1" i="0" kern="1200" dirty="0" smtClean="0">
                          <a:solidFill>
                            <a:schemeClr val="dk1"/>
                          </a:solidFill>
                          <a:effectLst/>
                          <a:latin typeface="Arial"/>
                          <a:ea typeface="Calibri"/>
                          <a:cs typeface="Times New Roman"/>
                        </a:rPr>
                        <a:t>A définir</a:t>
                      </a:r>
                      <a:endParaRPr lang="fr-FR" sz="1100" b="1" i="0" kern="1200" dirty="0">
                        <a:solidFill>
                          <a:schemeClr val="dk1"/>
                        </a:solidFill>
                        <a:effectLst/>
                        <a:latin typeface="Arial"/>
                        <a:ea typeface="Calibri"/>
                        <a:cs typeface="Times New Roman"/>
                      </a:endParaRPr>
                    </a:p>
                  </a:txBody>
                  <a:tcPr anchor="ctr"/>
                </a:tc>
                <a:tc>
                  <a:txBody>
                    <a:bodyPr/>
                    <a:lstStyle/>
                    <a:p>
                      <a:pPr marL="0" algn="ctr" defTabSz="457200" rtl="0" eaLnBrk="1" latinLnBrk="0" hangingPunct="1"/>
                      <a:r>
                        <a:rPr lang="fr-FR" sz="1800" kern="1200" dirty="0" smtClean="0">
                          <a:solidFill>
                            <a:schemeClr val="dk1"/>
                          </a:solidFill>
                          <a:latin typeface="+mn-lt"/>
                          <a:ea typeface="+mn-ea"/>
                          <a:cs typeface="+mn-cs"/>
                        </a:rPr>
                        <a:t>-</a:t>
                      </a:r>
                      <a:endParaRPr lang="fr-FR" sz="1800" kern="1200" dirty="0">
                        <a:solidFill>
                          <a:schemeClr val="dk1"/>
                        </a:solidFill>
                        <a:latin typeface="+mn-lt"/>
                        <a:ea typeface="+mn-ea"/>
                        <a:cs typeface="+mn-cs"/>
                      </a:endParaRPr>
                    </a:p>
                  </a:txBody>
                  <a:tcPr anchor="ctr"/>
                </a:tc>
                <a:tc>
                  <a:txBody>
                    <a:bodyPr/>
                    <a:lstStyle/>
                    <a:p>
                      <a:pPr marL="0" algn="ctr" defTabSz="457200" rtl="0" eaLnBrk="1" latinLnBrk="0" hangingPunct="1"/>
                      <a:r>
                        <a:rPr lang="fr-FR" sz="1800" kern="1200" dirty="0" smtClean="0">
                          <a:solidFill>
                            <a:schemeClr val="dk1"/>
                          </a:solidFill>
                          <a:latin typeface="+mn-lt"/>
                          <a:ea typeface="+mn-ea"/>
                          <a:cs typeface="+mn-cs"/>
                        </a:rPr>
                        <a:t>X</a:t>
                      </a:r>
                      <a:endParaRPr lang="fr-FR" sz="1800" kern="1200" dirty="0">
                        <a:solidFill>
                          <a:schemeClr val="dk1"/>
                        </a:solidFill>
                        <a:latin typeface="+mn-lt"/>
                        <a:ea typeface="+mn-ea"/>
                        <a:cs typeface="+mn-cs"/>
                      </a:endParaRPr>
                    </a:p>
                  </a:txBody>
                  <a:tcPr anchor="ct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100" b="1" i="0" kern="1200" dirty="0" smtClean="0">
                          <a:solidFill>
                            <a:schemeClr val="dk1"/>
                          </a:solidFill>
                          <a:latin typeface="+mn-lt"/>
                          <a:ea typeface="+mn-ea"/>
                          <a:cs typeface="+mn-cs"/>
                        </a:rPr>
                        <a:t>                                             A définir</a:t>
                      </a:r>
                    </a:p>
                    <a:p>
                      <a:pPr marL="0" algn="ctr" defTabSz="457200" rtl="0" eaLnBrk="1" latinLnBrk="0" hangingPunct="1"/>
                      <a:endParaRPr lang="fr-FR" sz="1100" b="1" i="0" kern="1200" dirty="0">
                        <a:solidFill>
                          <a:schemeClr val="dk1"/>
                        </a:solidFill>
                        <a:latin typeface="+mn-lt"/>
                        <a:ea typeface="+mn-ea"/>
                        <a:cs typeface="+mn-cs"/>
                      </a:endParaRPr>
                    </a:p>
                  </a:txBody>
                  <a:tcPr anchor="ctr"/>
                </a:tc>
                <a:tc hMerge="1">
                  <a:txBody>
                    <a:bodyPr/>
                    <a:lstStyle/>
                    <a:p>
                      <a:endParaRPr lang="fr-F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100" b="1" i="0" kern="1200" dirty="0" smtClean="0">
                          <a:solidFill>
                            <a:schemeClr val="dk1"/>
                          </a:solidFill>
                          <a:latin typeface="+mn-lt"/>
                          <a:ea typeface="+mn-ea"/>
                          <a:cs typeface="+mn-cs"/>
                        </a:rPr>
                        <a:t>                                             A définir</a:t>
                      </a:r>
                    </a:p>
                    <a:p>
                      <a:pPr marL="0" algn="ctr" defTabSz="457200" rtl="0" eaLnBrk="1" latinLnBrk="0" hangingPunct="1"/>
                      <a:endParaRPr lang="fr-FR" sz="1100" b="1" i="0" kern="1200" dirty="0">
                        <a:solidFill>
                          <a:schemeClr val="dk1"/>
                        </a:solidFill>
                        <a:latin typeface="+mn-lt"/>
                        <a:ea typeface="+mn-ea"/>
                        <a:cs typeface="+mn-cs"/>
                      </a:endParaRPr>
                    </a:p>
                  </a:txBody>
                  <a:tcPr/>
                </a:tc>
              </a:tr>
              <a:tr h="691277">
                <a:tc>
                  <a:txBody>
                    <a:bodyPr/>
                    <a:lstStyle/>
                    <a:p>
                      <a:pPr marL="0" algn="ctr" defTabSz="457200" rtl="0" eaLnBrk="1" latinLnBrk="0" hangingPunct="1">
                        <a:lnSpc>
                          <a:spcPct val="115000"/>
                        </a:lnSpc>
                        <a:spcAft>
                          <a:spcPts val="1000"/>
                        </a:spcAft>
                      </a:pPr>
                      <a:r>
                        <a:rPr lang="fr-FR" sz="1100" b="1" i="0" kern="1200" dirty="0" smtClean="0">
                          <a:solidFill>
                            <a:schemeClr val="dk1"/>
                          </a:solidFill>
                          <a:effectLst/>
                          <a:latin typeface="Arial"/>
                          <a:ea typeface="Calibri"/>
                          <a:cs typeface="Times New Roman"/>
                        </a:rPr>
                        <a:t>GESTION ORGANISATION MANAGEMENT</a:t>
                      </a:r>
                      <a:endParaRPr lang="fr-FR" sz="1100" b="1" i="0" kern="1200" dirty="0">
                        <a:solidFill>
                          <a:schemeClr val="dk1"/>
                        </a:solidFill>
                        <a:effectLst/>
                        <a:latin typeface="Arial"/>
                        <a:ea typeface="Calibri"/>
                        <a:cs typeface="Times New Roman"/>
                      </a:endParaRPr>
                    </a:p>
                  </a:txBody>
                  <a:tcPr anchor="ctr"/>
                </a:tc>
                <a:tc>
                  <a:txBody>
                    <a:bodyPr/>
                    <a:lstStyle/>
                    <a:p>
                      <a:pPr algn="ctr"/>
                      <a:r>
                        <a:rPr lang="fr-FR" sz="1100" b="1" i="0" dirty="0" smtClean="0"/>
                        <a:t>A définir</a:t>
                      </a:r>
                      <a:endParaRPr lang="fr-FR" sz="1100" b="1" i="0" dirty="0"/>
                    </a:p>
                  </a:txBody>
                  <a:tcPr anchor="ctr"/>
                </a:tc>
                <a:tc>
                  <a:txBody>
                    <a:bodyPr/>
                    <a:lstStyle/>
                    <a:p>
                      <a:pPr marL="0" algn="ctr" defTabSz="457200" rtl="0" eaLnBrk="1" latinLnBrk="0" hangingPunct="1"/>
                      <a:r>
                        <a:rPr lang="fr-FR" sz="1800" kern="1200" dirty="0" smtClean="0">
                          <a:solidFill>
                            <a:schemeClr val="dk1"/>
                          </a:solidFill>
                          <a:latin typeface="+mn-lt"/>
                          <a:ea typeface="+mn-ea"/>
                          <a:cs typeface="+mn-cs"/>
                        </a:rPr>
                        <a:t>-</a:t>
                      </a:r>
                      <a:endParaRPr lang="fr-FR" sz="1800" kern="1200" dirty="0">
                        <a:solidFill>
                          <a:schemeClr val="dk1"/>
                        </a:solidFill>
                        <a:latin typeface="+mn-lt"/>
                        <a:ea typeface="+mn-ea"/>
                        <a:cs typeface="+mn-cs"/>
                      </a:endParaRPr>
                    </a:p>
                  </a:txBody>
                  <a:tcPr anchor="ctr"/>
                </a:tc>
                <a:tc>
                  <a:txBody>
                    <a:bodyPr/>
                    <a:lstStyle/>
                    <a:p>
                      <a:pPr marL="0" algn="ctr" defTabSz="457200" rtl="0" eaLnBrk="1" latinLnBrk="0" hangingPunct="1"/>
                      <a:r>
                        <a:rPr lang="fr-FR" sz="1800" kern="1200" dirty="0" smtClean="0">
                          <a:solidFill>
                            <a:schemeClr val="dk1"/>
                          </a:solidFill>
                          <a:latin typeface="+mn-lt"/>
                          <a:ea typeface="+mn-ea"/>
                          <a:cs typeface="+mn-cs"/>
                        </a:rPr>
                        <a:t>X</a:t>
                      </a:r>
                      <a:endParaRPr lang="fr-FR" sz="1800" kern="1200" dirty="0">
                        <a:solidFill>
                          <a:schemeClr val="dk1"/>
                        </a:solidFill>
                        <a:latin typeface="+mn-lt"/>
                        <a:ea typeface="+mn-ea"/>
                        <a:cs typeface="+mn-cs"/>
                      </a:endParaRPr>
                    </a:p>
                  </a:txBody>
                  <a:tcPr anchor="ct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100" b="1" i="0" kern="1200" dirty="0" smtClean="0">
                          <a:solidFill>
                            <a:schemeClr val="dk1"/>
                          </a:solidFill>
                          <a:latin typeface="+mn-lt"/>
                          <a:ea typeface="+mn-ea"/>
                          <a:cs typeface="+mn-cs"/>
                        </a:rPr>
                        <a:t>                                        A définir</a:t>
                      </a:r>
                    </a:p>
                    <a:p>
                      <a:pPr marL="0" algn="ctr" defTabSz="457200" rtl="0" eaLnBrk="1" latinLnBrk="0" hangingPunct="1"/>
                      <a:endParaRPr lang="fr-FR" sz="1100" b="1" i="0" kern="1200" dirty="0">
                        <a:solidFill>
                          <a:schemeClr val="dk1"/>
                        </a:solidFill>
                        <a:latin typeface="+mn-lt"/>
                        <a:ea typeface="+mn-ea"/>
                        <a:cs typeface="+mn-cs"/>
                      </a:endParaRPr>
                    </a:p>
                  </a:txBody>
                  <a:tcPr anchor="ctr"/>
                </a:tc>
                <a:tc hMerge="1">
                  <a:txBody>
                    <a:bodyPr/>
                    <a:lstStyle/>
                    <a:p>
                      <a:endParaRPr lang="fr-F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100" b="1" i="0" kern="1200" dirty="0" smtClean="0">
                          <a:solidFill>
                            <a:schemeClr val="dk1"/>
                          </a:solidFill>
                          <a:latin typeface="+mn-lt"/>
                          <a:ea typeface="+mn-ea"/>
                          <a:cs typeface="+mn-cs"/>
                        </a:rPr>
                        <a:t>                                             A définir</a:t>
                      </a:r>
                    </a:p>
                    <a:p>
                      <a:pPr marL="0" algn="ctr" defTabSz="457200" rtl="0" eaLnBrk="1" latinLnBrk="0" hangingPunct="1"/>
                      <a:endParaRPr lang="fr-FR" sz="1100" b="1" i="0" kern="1200" dirty="0">
                        <a:solidFill>
                          <a:schemeClr val="dk1"/>
                        </a:solidFill>
                        <a:latin typeface="+mn-lt"/>
                        <a:ea typeface="+mn-ea"/>
                        <a:cs typeface="+mn-cs"/>
                      </a:endParaRPr>
                    </a:p>
                  </a:txBody>
                  <a:tcPr/>
                </a:tc>
              </a:tr>
            </a:tbl>
          </a:graphicData>
        </a:graphic>
      </p:graphicFrame>
      <p:pic>
        <p:nvPicPr>
          <p:cNvPr id="307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868144" y="3356992"/>
            <a:ext cx="1008112" cy="13185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Ellipse 6"/>
          <p:cNvSpPr/>
          <p:nvPr/>
        </p:nvSpPr>
        <p:spPr>
          <a:xfrm rot="19930999">
            <a:off x="6971376" y="113014"/>
            <a:ext cx="1945500" cy="1171763"/>
          </a:xfrm>
          <a:prstGeom prst="ellipse">
            <a:avLst/>
          </a:prstGeom>
          <a:solidFill>
            <a:srgbClr val="EB9998"/>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fr-FR" dirty="0" smtClean="0">
                <a:solidFill>
                  <a:schemeClr val="tx1">
                    <a:lumMod val="75000"/>
                    <a:lumOff val="25000"/>
                  </a:schemeClr>
                </a:solidFill>
              </a:rPr>
              <a:t>PROJET </a:t>
            </a:r>
          </a:p>
          <a:p>
            <a:pPr algn="ctr"/>
            <a:r>
              <a:rPr lang="fr-FR" dirty="0" smtClean="0">
                <a:solidFill>
                  <a:schemeClr val="tx1">
                    <a:lumMod val="75000"/>
                    <a:lumOff val="25000"/>
                  </a:schemeClr>
                </a:solidFill>
              </a:rPr>
              <a:t>-</a:t>
            </a:r>
          </a:p>
          <a:p>
            <a:pPr algn="ctr"/>
            <a:r>
              <a:rPr lang="fr-FR" dirty="0">
                <a:solidFill>
                  <a:schemeClr val="tx1">
                    <a:lumMod val="75000"/>
                    <a:lumOff val="25000"/>
                  </a:schemeClr>
                </a:solidFill>
              </a:rPr>
              <a:t>e</a:t>
            </a:r>
            <a:r>
              <a:rPr lang="fr-FR" dirty="0" smtClean="0">
                <a:solidFill>
                  <a:schemeClr val="tx1">
                    <a:lumMod val="75000"/>
                    <a:lumOff val="25000"/>
                  </a:schemeClr>
                </a:solidFill>
              </a:rPr>
              <a:t>n cours d’écriture </a:t>
            </a:r>
          </a:p>
        </p:txBody>
      </p:sp>
    </p:spTree>
    <p:extLst>
      <p:ext uri="{BB962C8B-B14F-4D97-AF65-F5344CB8AC3E}">
        <p14:creationId xmlns="" xmlns:p14="http://schemas.microsoft.com/office/powerpoint/2010/main" val="22956809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r>
            <a:br>
              <a:rPr lang="fr-FR" dirty="0"/>
            </a:br>
            <a:r>
              <a:rPr lang="fr-FR" sz="3100" dirty="0" smtClean="0"/>
              <a:t>Tableau de correspondance</a:t>
            </a:r>
            <a:endParaRPr lang="fr-FR" sz="3100" dirty="0"/>
          </a:p>
        </p:txBody>
      </p:sp>
      <p:sp>
        <p:nvSpPr>
          <p:cNvPr id="7" name="Espace réservé du contenu 6"/>
          <p:cNvSpPr>
            <a:spLocks noGrp="1"/>
          </p:cNvSpPr>
          <p:nvPr>
            <p:ph idx="1"/>
          </p:nvPr>
        </p:nvSpPr>
        <p:spPr/>
        <p:txBody>
          <a:bodyPr/>
          <a:lstStyle/>
          <a:p>
            <a:endParaRPr lang="fr-FR"/>
          </a:p>
        </p:txBody>
      </p:sp>
      <p:pic>
        <p:nvPicPr>
          <p:cNvPr id="183299" name="Picture 3"/>
          <p:cNvPicPr>
            <a:picLocks noChangeAspect="1" noChangeArrowheads="1"/>
          </p:cNvPicPr>
          <p:nvPr/>
        </p:nvPicPr>
        <p:blipFill>
          <a:blip r:embed="rId2"/>
          <a:srcRect l="7386" t="25391" r="9599" b="5704"/>
          <a:stretch>
            <a:fillRect/>
          </a:stretch>
        </p:blipFill>
        <p:spPr bwMode="auto">
          <a:xfrm>
            <a:off x="1" y="1340768"/>
            <a:ext cx="9144000" cy="4968552"/>
          </a:xfrm>
          <a:prstGeom prst="rect">
            <a:avLst/>
          </a:prstGeom>
          <a:noFill/>
          <a:ln w="9525">
            <a:noFill/>
            <a:miter lim="800000"/>
            <a:headEnd/>
            <a:tailEnd/>
          </a:ln>
        </p:spPr>
      </p:pic>
      <p:sp>
        <p:nvSpPr>
          <p:cNvPr id="5" name="Ellipse 4"/>
          <p:cNvSpPr/>
          <p:nvPr/>
        </p:nvSpPr>
        <p:spPr>
          <a:xfrm rot="19930999">
            <a:off x="6971376" y="113014"/>
            <a:ext cx="1945500" cy="1171763"/>
          </a:xfrm>
          <a:prstGeom prst="ellipse">
            <a:avLst/>
          </a:prstGeom>
          <a:solidFill>
            <a:srgbClr val="EB9998"/>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fr-FR" dirty="0" smtClean="0">
                <a:solidFill>
                  <a:schemeClr val="tx1">
                    <a:lumMod val="75000"/>
                    <a:lumOff val="25000"/>
                  </a:schemeClr>
                </a:solidFill>
              </a:rPr>
              <a:t>PROJET </a:t>
            </a:r>
          </a:p>
          <a:p>
            <a:pPr algn="ctr"/>
            <a:r>
              <a:rPr lang="fr-FR" dirty="0" smtClean="0">
                <a:solidFill>
                  <a:schemeClr val="tx1">
                    <a:lumMod val="75000"/>
                    <a:lumOff val="25000"/>
                  </a:schemeClr>
                </a:solidFill>
              </a:rPr>
              <a:t>-</a:t>
            </a:r>
          </a:p>
          <a:p>
            <a:pPr algn="ctr"/>
            <a:r>
              <a:rPr lang="fr-FR" dirty="0">
                <a:solidFill>
                  <a:schemeClr val="tx1">
                    <a:lumMod val="75000"/>
                    <a:lumOff val="25000"/>
                  </a:schemeClr>
                </a:solidFill>
              </a:rPr>
              <a:t>e</a:t>
            </a:r>
            <a:r>
              <a:rPr lang="fr-FR" dirty="0" smtClean="0">
                <a:solidFill>
                  <a:schemeClr val="tx1">
                    <a:lumMod val="75000"/>
                    <a:lumOff val="25000"/>
                  </a:schemeClr>
                </a:solidFill>
              </a:rPr>
              <a:t>n cours d’écriture </a:t>
            </a:r>
          </a:p>
        </p:txBody>
      </p:sp>
    </p:spTree>
    <p:extLst>
      <p:ext uri="{BB962C8B-B14F-4D97-AF65-F5344CB8AC3E}">
        <p14:creationId xmlns="" xmlns:p14="http://schemas.microsoft.com/office/powerpoint/2010/main" val="22956809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accent6">
                    <a:lumMod val="75000"/>
                  </a:schemeClr>
                </a:solidFill>
              </a:rPr>
              <a:t>Etat de la filière</a:t>
            </a:r>
            <a:endParaRPr lang="fr-FR" dirty="0">
              <a:solidFill>
                <a:schemeClr val="accent6">
                  <a:lumMod val="75000"/>
                </a:schemeClr>
              </a:solidFill>
            </a:endParaRPr>
          </a:p>
        </p:txBody>
      </p:sp>
    </p:spTree>
    <p:extLst>
      <p:ext uri="{BB962C8B-B14F-4D97-AF65-F5344CB8AC3E}">
        <p14:creationId xmlns="" xmlns:p14="http://schemas.microsoft.com/office/powerpoint/2010/main" val="13937068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r>
            <a:br>
              <a:rPr lang="fr-FR" dirty="0"/>
            </a:br>
            <a:r>
              <a:rPr lang="fr-FR" sz="3100" dirty="0" smtClean="0"/>
              <a:t>Règlement d’examen</a:t>
            </a:r>
            <a:endParaRPr lang="fr-FR" sz="3100" dirty="0"/>
          </a:p>
        </p:txBody>
      </p:sp>
      <p:graphicFrame>
        <p:nvGraphicFramePr>
          <p:cNvPr id="184322" name="Object 2"/>
          <p:cNvGraphicFramePr>
            <a:graphicFrameLocks noChangeAspect="1"/>
          </p:cNvGraphicFramePr>
          <p:nvPr>
            <p:extLst>
              <p:ext uri="{D42A27DB-BD31-4B8C-83A1-F6EECF244321}">
                <p14:modId xmlns="" xmlns:p14="http://schemas.microsoft.com/office/powerpoint/2010/main" val="3205188535"/>
              </p:ext>
            </p:extLst>
          </p:nvPr>
        </p:nvGraphicFramePr>
        <p:xfrm>
          <a:off x="395536" y="1556792"/>
          <a:ext cx="8136904" cy="4769991"/>
        </p:xfrm>
        <a:graphic>
          <a:graphicData uri="http://schemas.openxmlformats.org/presentationml/2006/ole">
            <p:oleObj spid="_x0000_s184339" name="Document" r:id="rId3" imgW="6648762" imgH="4633378" progId="Word.Document.12">
              <p:embed/>
            </p:oleObj>
          </a:graphicData>
        </a:graphic>
      </p:graphicFrame>
      <p:sp>
        <p:nvSpPr>
          <p:cNvPr id="4" name="Ellipse 3"/>
          <p:cNvSpPr/>
          <p:nvPr/>
        </p:nvSpPr>
        <p:spPr>
          <a:xfrm rot="19930999">
            <a:off x="6971376" y="113014"/>
            <a:ext cx="1945500" cy="1171763"/>
          </a:xfrm>
          <a:prstGeom prst="ellipse">
            <a:avLst/>
          </a:prstGeom>
          <a:solidFill>
            <a:srgbClr val="EB9998"/>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fr-FR" dirty="0" smtClean="0">
                <a:solidFill>
                  <a:schemeClr val="tx1">
                    <a:lumMod val="75000"/>
                    <a:lumOff val="25000"/>
                  </a:schemeClr>
                </a:solidFill>
              </a:rPr>
              <a:t>PROJET </a:t>
            </a:r>
          </a:p>
          <a:p>
            <a:pPr algn="ctr"/>
            <a:r>
              <a:rPr lang="fr-FR" dirty="0" smtClean="0">
                <a:solidFill>
                  <a:schemeClr val="tx1">
                    <a:lumMod val="75000"/>
                    <a:lumOff val="25000"/>
                  </a:schemeClr>
                </a:solidFill>
              </a:rPr>
              <a:t>-</a:t>
            </a:r>
          </a:p>
          <a:p>
            <a:pPr algn="ctr"/>
            <a:r>
              <a:rPr lang="fr-FR" dirty="0">
                <a:solidFill>
                  <a:schemeClr val="tx1">
                    <a:lumMod val="75000"/>
                    <a:lumOff val="25000"/>
                  </a:schemeClr>
                </a:solidFill>
              </a:rPr>
              <a:t>e</a:t>
            </a:r>
            <a:r>
              <a:rPr lang="fr-FR" dirty="0" smtClean="0">
                <a:solidFill>
                  <a:schemeClr val="tx1">
                    <a:lumMod val="75000"/>
                    <a:lumOff val="25000"/>
                  </a:schemeClr>
                </a:solidFill>
              </a:rPr>
              <a:t>n cours d’écriture </a:t>
            </a:r>
          </a:p>
        </p:txBody>
      </p:sp>
    </p:spTree>
    <p:extLst>
      <p:ext uri="{BB962C8B-B14F-4D97-AF65-F5344CB8AC3E}">
        <p14:creationId xmlns="" xmlns:p14="http://schemas.microsoft.com/office/powerpoint/2010/main" val="22956809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1640" y="2060848"/>
            <a:ext cx="7812360" cy="504056"/>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r>
              <a:rPr lang="fr-FR" dirty="0">
                <a:solidFill>
                  <a:schemeClr val="accent6">
                    <a:lumMod val="75000"/>
                  </a:schemeClr>
                </a:solidFill>
              </a:rPr>
              <a:t>Invariants dans l’écriture des </a:t>
            </a:r>
            <a:r>
              <a:rPr lang="fr-FR" dirty="0" smtClean="0">
                <a:solidFill>
                  <a:schemeClr val="accent6">
                    <a:lumMod val="75000"/>
                  </a:schemeClr>
                </a:solidFill>
              </a:rPr>
              <a:t>MC TT et TS</a:t>
            </a:r>
            <a:endParaRPr lang="fr-FR" dirty="0">
              <a:solidFill>
                <a:schemeClr val="accent6">
                  <a:lumMod val="75000"/>
                </a:schemeClr>
              </a:solidFill>
            </a:endParaRPr>
          </a:p>
        </p:txBody>
      </p:sp>
    </p:spTree>
    <p:extLst>
      <p:ext uri="{BB962C8B-B14F-4D97-AF65-F5344CB8AC3E}">
        <p14:creationId xmlns="" xmlns:p14="http://schemas.microsoft.com/office/powerpoint/2010/main" val="13937068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100" dirty="0" smtClean="0"/>
              <a:t>Quelques constantes …</a:t>
            </a:r>
            <a:endParaRPr lang="fr-FR" sz="3100" dirty="0"/>
          </a:p>
        </p:txBody>
      </p:sp>
      <p:sp>
        <p:nvSpPr>
          <p:cNvPr id="3" name="Espace réservé du contenu 2"/>
          <p:cNvSpPr>
            <a:spLocks noGrp="1"/>
          </p:cNvSpPr>
          <p:nvPr>
            <p:ph idx="1"/>
          </p:nvPr>
        </p:nvSpPr>
        <p:spPr>
          <a:xfrm>
            <a:off x="684213" y="1196752"/>
            <a:ext cx="7775575" cy="4536604"/>
          </a:xfrm>
        </p:spPr>
        <p:txBody>
          <a:bodyPr/>
          <a:lstStyle/>
          <a:p>
            <a:pPr>
              <a:spcBef>
                <a:spcPts val="600"/>
              </a:spcBef>
              <a:spcAft>
                <a:spcPts val="600"/>
              </a:spcAft>
            </a:pPr>
            <a:r>
              <a:rPr lang="fr-FR" dirty="0" smtClean="0"/>
              <a:t>Blocs de compétences</a:t>
            </a:r>
          </a:p>
          <a:p>
            <a:pPr>
              <a:spcBef>
                <a:spcPts val="600"/>
              </a:spcBef>
              <a:spcAft>
                <a:spcPts val="600"/>
              </a:spcAft>
            </a:pPr>
            <a:r>
              <a:rPr lang="fr-FR" dirty="0" smtClean="0"/>
              <a:t>Différenciation entre chantier et atelier</a:t>
            </a:r>
          </a:p>
          <a:p>
            <a:pPr>
              <a:spcBef>
                <a:spcPts val="600"/>
              </a:spcBef>
              <a:spcAft>
                <a:spcPts val="600"/>
              </a:spcAft>
            </a:pPr>
            <a:r>
              <a:rPr lang="fr-FR" dirty="0" smtClean="0"/>
              <a:t>Langue anglaise</a:t>
            </a:r>
          </a:p>
          <a:p>
            <a:pPr lvl="1">
              <a:spcBef>
                <a:spcPts val="0"/>
              </a:spcBef>
            </a:pPr>
            <a:r>
              <a:rPr lang="fr-FR" dirty="0" smtClean="0"/>
              <a:t>Niveau B2 en référence au </a:t>
            </a:r>
            <a:r>
              <a:rPr lang="fr-FR" i="1" dirty="0" smtClean="0"/>
              <a:t>Cadre européen commun de référence pour les langues (CECRL). </a:t>
            </a:r>
          </a:p>
          <a:p>
            <a:pPr lvl="1">
              <a:spcBef>
                <a:spcPts val="0"/>
              </a:spcBef>
            </a:pPr>
            <a:r>
              <a:rPr lang="fr-FR" dirty="0" smtClean="0"/>
              <a:t>Co-animation avec le professeur d’enseignement professionnel en fonction des besoins</a:t>
            </a:r>
          </a:p>
          <a:p>
            <a:pPr>
              <a:spcBef>
                <a:spcPts val="600"/>
              </a:spcBef>
              <a:spcAft>
                <a:spcPts val="600"/>
              </a:spcAft>
            </a:pPr>
            <a:r>
              <a:rPr lang="fr-FR" dirty="0" smtClean="0"/>
              <a:t>Développement durable</a:t>
            </a:r>
          </a:p>
          <a:p>
            <a:pPr lvl="1">
              <a:spcBef>
                <a:spcPts val="0"/>
              </a:spcBef>
            </a:pPr>
            <a:r>
              <a:rPr lang="fr-FR" dirty="0" smtClean="0"/>
              <a:t>Compétence spécifique</a:t>
            </a:r>
          </a:p>
          <a:p>
            <a:pPr>
              <a:spcBef>
                <a:spcPts val="600"/>
              </a:spcBef>
              <a:spcAft>
                <a:spcPts val="600"/>
              </a:spcAft>
            </a:pPr>
            <a:r>
              <a:rPr lang="fr-FR" dirty="0" smtClean="0"/>
              <a:t>3 épreuves</a:t>
            </a:r>
          </a:p>
          <a:p>
            <a:pPr lvl="1">
              <a:spcBef>
                <a:spcPts val="600"/>
              </a:spcBef>
              <a:spcAft>
                <a:spcPts val="600"/>
              </a:spcAft>
            </a:pPr>
            <a:r>
              <a:rPr lang="fr-FR" dirty="0" smtClean="0"/>
              <a:t>1 épreuve écrite nationale, 1 épreuve intégrant le projet, 1 épreuve relative aux PFMP</a:t>
            </a:r>
          </a:p>
          <a:p>
            <a:pPr>
              <a:spcBef>
                <a:spcPts val="600"/>
              </a:spcBef>
              <a:spcAft>
                <a:spcPts val="600"/>
              </a:spcAft>
            </a:pPr>
            <a:r>
              <a:rPr lang="fr-FR" dirty="0" smtClean="0"/>
              <a:t>Projet industriel</a:t>
            </a:r>
          </a:p>
          <a:p>
            <a:pPr lvl="1">
              <a:spcBef>
                <a:spcPts val="0"/>
              </a:spcBef>
            </a:pPr>
            <a:r>
              <a:rPr lang="fr-FR" dirty="0" smtClean="0"/>
              <a:t>Epreuve E2</a:t>
            </a:r>
          </a:p>
          <a:p>
            <a:pPr>
              <a:spcBef>
                <a:spcPts val="600"/>
              </a:spcBef>
              <a:spcAft>
                <a:spcPts val="600"/>
              </a:spcAft>
            </a:pPr>
            <a:r>
              <a:rPr lang="fr-FR" dirty="0" smtClean="0"/>
              <a:t>PFMP</a:t>
            </a:r>
          </a:p>
          <a:p>
            <a:pPr lvl="1">
              <a:spcBef>
                <a:spcPts val="600"/>
              </a:spcBef>
              <a:spcAft>
                <a:spcPts val="600"/>
              </a:spcAft>
            </a:pPr>
            <a:r>
              <a:rPr lang="fr-FR" dirty="0" smtClean="0"/>
              <a:t> = 16 semaines MC TS </a:t>
            </a:r>
          </a:p>
          <a:p>
            <a:pPr lvl="1">
              <a:spcBef>
                <a:spcPts val="600"/>
              </a:spcBef>
              <a:spcAft>
                <a:spcPts val="600"/>
              </a:spcAft>
            </a:pPr>
            <a:r>
              <a:rPr lang="fr-FR" dirty="0" smtClean="0"/>
              <a:t>14 semaines en MC TT</a:t>
            </a:r>
          </a:p>
        </p:txBody>
      </p:sp>
    </p:spTree>
    <p:extLst>
      <p:ext uri="{BB962C8B-B14F-4D97-AF65-F5344CB8AC3E}">
        <p14:creationId xmlns="" xmlns:p14="http://schemas.microsoft.com/office/powerpoint/2010/main" val="13937068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100" dirty="0" smtClean="0"/>
              <a:t>Quelques constantes …</a:t>
            </a:r>
            <a:endParaRPr lang="fr-FR" sz="3100" dirty="0"/>
          </a:p>
        </p:txBody>
      </p:sp>
      <p:sp>
        <p:nvSpPr>
          <p:cNvPr id="5" name="Rectangle 4"/>
          <p:cNvSpPr/>
          <p:nvPr/>
        </p:nvSpPr>
        <p:spPr>
          <a:xfrm>
            <a:off x="467544" y="1556792"/>
            <a:ext cx="8640960" cy="5493812"/>
          </a:xfrm>
          <a:prstGeom prst="rect">
            <a:avLst/>
          </a:prstGeom>
        </p:spPr>
        <p:txBody>
          <a:bodyPr wrap="square">
            <a:spAutoFit/>
          </a:bodyPr>
          <a:lstStyle/>
          <a:p>
            <a:pPr marL="250825" indent="-250825" eaLnBrk="0" hangingPunct="0">
              <a:spcBef>
                <a:spcPts val="600"/>
              </a:spcBef>
              <a:spcAft>
                <a:spcPts val="600"/>
              </a:spcAft>
              <a:buClr>
                <a:schemeClr val="hlink"/>
              </a:buClr>
              <a:buFont typeface="Wingdings" charset="0"/>
              <a:buChar char="n"/>
            </a:pPr>
            <a:r>
              <a:rPr lang="fr-FR" sz="2000" dirty="0">
                <a:solidFill>
                  <a:schemeClr val="accent1"/>
                </a:solidFill>
                <a:latin typeface="Calibri"/>
                <a:ea typeface="+mn-ea"/>
                <a:cs typeface="Calibri"/>
              </a:rPr>
              <a:t>Épreuve E1 (Unité U1) </a:t>
            </a:r>
          </a:p>
          <a:p>
            <a:endParaRPr lang="fr-FR" sz="1400" dirty="0" smtClean="0"/>
          </a:p>
          <a:p>
            <a:pPr marL="285750" indent="-285750">
              <a:buFont typeface="Wingdings" panose="05000000000000000000" pitchFamily="2" charset="2"/>
              <a:buChar char="q"/>
            </a:pPr>
            <a:r>
              <a:rPr lang="fr-FR" sz="1400" dirty="0"/>
              <a:t>Épreuve écrite d’une durée de 3 h 30 minutes dont 30 minutes conseillées pour la lecture du sujet.</a:t>
            </a:r>
          </a:p>
          <a:p>
            <a:endParaRPr lang="fr-FR" sz="1400" dirty="0" smtClean="0"/>
          </a:p>
          <a:p>
            <a:pPr marL="285750" indent="-285750">
              <a:buFont typeface="Wingdings" panose="05000000000000000000" pitchFamily="2" charset="2"/>
              <a:buChar char="q"/>
            </a:pPr>
            <a:r>
              <a:rPr lang="fr-FR" sz="1400" dirty="0"/>
              <a:t>L’utilisation d’applications numériques pourra être requise</a:t>
            </a:r>
          </a:p>
          <a:p>
            <a:endParaRPr lang="fr-FR" sz="1400" dirty="0" smtClean="0"/>
          </a:p>
          <a:p>
            <a:pPr marL="250825" indent="-250825" eaLnBrk="0" hangingPunct="0">
              <a:spcBef>
                <a:spcPts val="600"/>
              </a:spcBef>
              <a:spcAft>
                <a:spcPts val="600"/>
              </a:spcAft>
              <a:buClr>
                <a:schemeClr val="hlink"/>
              </a:buClr>
              <a:buFont typeface="Wingdings" charset="0"/>
              <a:buChar char="n"/>
            </a:pPr>
            <a:r>
              <a:rPr lang="fr-FR" sz="2000" dirty="0">
                <a:solidFill>
                  <a:schemeClr val="accent1"/>
                </a:solidFill>
                <a:latin typeface="Calibri"/>
                <a:ea typeface="+mn-ea"/>
                <a:cs typeface="Calibri"/>
              </a:rPr>
              <a:t>Épreuve E2 (Unité U2) </a:t>
            </a:r>
          </a:p>
          <a:p>
            <a:endParaRPr lang="fr-FR" sz="1400" b="1" dirty="0" smtClean="0"/>
          </a:p>
          <a:p>
            <a:pPr marL="285750" indent="-285750">
              <a:buFont typeface="Wingdings" panose="05000000000000000000" pitchFamily="2" charset="2"/>
              <a:buChar char="q"/>
            </a:pPr>
            <a:r>
              <a:rPr lang="fr-FR" sz="1400" dirty="0" smtClean="0"/>
              <a:t>Ouvrage </a:t>
            </a:r>
            <a:r>
              <a:rPr lang="fr-FR" sz="1400" dirty="0"/>
              <a:t>soudé </a:t>
            </a:r>
            <a:r>
              <a:rPr lang="fr-FR" sz="1400" dirty="0" smtClean="0"/>
              <a:t>qui s’inscrit </a:t>
            </a:r>
            <a:r>
              <a:rPr lang="fr-FR" sz="1400" dirty="0"/>
              <a:t>dans </a:t>
            </a:r>
            <a:r>
              <a:rPr lang="fr-FR" sz="1400" u="sng" dirty="0"/>
              <a:t>un projet </a:t>
            </a:r>
            <a:r>
              <a:rPr lang="fr-FR" sz="1400" dirty="0"/>
              <a:t>de fabrication conduit en formation sur une durée de </a:t>
            </a:r>
            <a:endParaRPr lang="fr-FR" sz="1400" dirty="0" smtClean="0"/>
          </a:p>
          <a:p>
            <a:r>
              <a:rPr lang="fr-FR" sz="1400" u="sng" dirty="0" smtClean="0"/>
              <a:t>60 </a:t>
            </a:r>
            <a:r>
              <a:rPr lang="fr-FR" sz="1400" u="sng" dirty="0"/>
              <a:t>heures maximum</a:t>
            </a:r>
            <a:r>
              <a:rPr lang="fr-FR" sz="1400" dirty="0"/>
              <a:t>.</a:t>
            </a:r>
            <a:endParaRPr lang="fr-FR" sz="1400" b="1" dirty="0"/>
          </a:p>
          <a:p>
            <a:endParaRPr lang="fr-FR" sz="1400" b="1" dirty="0" smtClean="0"/>
          </a:p>
          <a:p>
            <a:pPr marL="250825" indent="-250825" eaLnBrk="0" hangingPunct="0">
              <a:spcBef>
                <a:spcPts val="600"/>
              </a:spcBef>
              <a:spcAft>
                <a:spcPts val="600"/>
              </a:spcAft>
              <a:buClr>
                <a:schemeClr val="hlink"/>
              </a:buClr>
              <a:buFont typeface="Wingdings" charset="0"/>
              <a:buChar char="n"/>
            </a:pPr>
            <a:r>
              <a:rPr lang="fr-FR" sz="2000" dirty="0">
                <a:solidFill>
                  <a:schemeClr val="accent1"/>
                </a:solidFill>
                <a:latin typeface="Calibri"/>
                <a:ea typeface="+mn-ea"/>
                <a:cs typeface="Calibri"/>
              </a:rPr>
              <a:t>Épreuve E3 (Unité U3)</a:t>
            </a:r>
          </a:p>
          <a:p>
            <a:endParaRPr lang="fr-FR" sz="1400" b="1" dirty="0" smtClean="0"/>
          </a:p>
          <a:p>
            <a:pPr marL="285750" lvl="0" indent="-285750">
              <a:buFont typeface="Wingdings" panose="05000000000000000000" pitchFamily="2" charset="2"/>
              <a:buChar char="q"/>
            </a:pPr>
            <a:r>
              <a:rPr lang="fr-FR" sz="1400" dirty="0"/>
              <a:t>Une première partie en entreprise (comptant pour 1/3 de la note</a:t>
            </a:r>
            <a:r>
              <a:rPr lang="fr-FR" sz="1400" dirty="0" smtClean="0"/>
              <a:t>)</a:t>
            </a:r>
          </a:p>
          <a:p>
            <a:pPr marL="285750" lvl="0" indent="-285750">
              <a:buFont typeface="Wingdings" panose="05000000000000000000" pitchFamily="2" charset="2"/>
              <a:buChar char="q"/>
            </a:pPr>
            <a:endParaRPr lang="fr-FR" sz="1400" dirty="0" smtClean="0"/>
          </a:p>
          <a:p>
            <a:pPr marL="285750" indent="-285750">
              <a:buFont typeface="Wingdings" panose="05000000000000000000" pitchFamily="2" charset="2"/>
              <a:buChar char="q"/>
            </a:pPr>
            <a:r>
              <a:rPr lang="fr-FR" sz="1400" dirty="0"/>
              <a:t>Une deuxième partie en centre de formation (comptant pour 2/3 de la </a:t>
            </a:r>
            <a:r>
              <a:rPr lang="fr-FR" sz="1400" dirty="0" smtClean="0"/>
              <a:t>note)</a:t>
            </a:r>
          </a:p>
          <a:p>
            <a:pPr marL="742950" lvl="1" indent="-285750" algn="just">
              <a:buFont typeface="Wingdings" panose="05000000000000000000" pitchFamily="2" charset="2"/>
              <a:buChar char="§"/>
            </a:pPr>
            <a:r>
              <a:rPr lang="fr-FR" sz="1400" dirty="0" smtClean="0"/>
              <a:t>Rapport de PFMP</a:t>
            </a:r>
          </a:p>
          <a:p>
            <a:pPr marL="742950" lvl="1" indent="-285750" algn="just">
              <a:buFont typeface="Wingdings" panose="05000000000000000000" pitchFamily="2" charset="2"/>
              <a:buChar char="§"/>
            </a:pPr>
            <a:r>
              <a:rPr lang="fr-FR" sz="1400" dirty="0" smtClean="0"/>
              <a:t>La </a:t>
            </a:r>
            <a:r>
              <a:rPr lang="fr-FR" sz="1400" dirty="0"/>
              <a:t>soutenance orale </a:t>
            </a:r>
            <a:r>
              <a:rPr lang="fr-FR" sz="1400" dirty="0" smtClean="0"/>
              <a:t>: 15 </a:t>
            </a:r>
            <a:r>
              <a:rPr lang="fr-FR" sz="1400" dirty="0"/>
              <a:t>minutes maximum de présentation dont 5 min en langue </a:t>
            </a:r>
            <a:r>
              <a:rPr lang="fr-FR" sz="1400" dirty="0" smtClean="0"/>
              <a:t>anglaise</a:t>
            </a:r>
          </a:p>
          <a:p>
            <a:pPr marL="742950" lvl="1" indent="-285750" algn="just">
              <a:buFont typeface="Wingdings" panose="05000000000000000000" pitchFamily="2" charset="2"/>
              <a:buChar char="§"/>
            </a:pPr>
            <a:r>
              <a:rPr lang="fr-FR" sz="1400" dirty="0" smtClean="0"/>
              <a:t>L’entretien : 20 </a:t>
            </a:r>
            <a:r>
              <a:rPr lang="fr-FR" sz="1400" dirty="0"/>
              <a:t>minutes </a:t>
            </a:r>
            <a:r>
              <a:rPr lang="fr-FR" sz="1400" dirty="0" smtClean="0"/>
              <a:t>maximum dont </a:t>
            </a:r>
            <a:r>
              <a:rPr lang="fr-FR" sz="1400" dirty="0"/>
              <a:t>10 minutes en interaction orale en langue </a:t>
            </a:r>
            <a:r>
              <a:rPr lang="fr-FR" sz="1400" dirty="0" smtClean="0"/>
              <a:t>anglaise</a:t>
            </a:r>
            <a:endParaRPr lang="fr-FR" sz="1400" dirty="0"/>
          </a:p>
          <a:p>
            <a:pPr marL="285750" lvl="0" indent="-285750">
              <a:buFont typeface="Wingdings" panose="05000000000000000000" pitchFamily="2" charset="2"/>
              <a:buChar char="q"/>
            </a:pPr>
            <a:endParaRPr lang="fr-FR" sz="1400" dirty="0"/>
          </a:p>
          <a:p>
            <a:pPr marL="285750" indent="-285750">
              <a:buFont typeface="Wingdings" panose="05000000000000000000" pitchFamily="2" charset="2"/>
              <a:buChar char="q"/>
            </a:pPr>
            <a:endParaRPr lang="fr-FR" sz="1400" b="1" dirty="0" smtClean="0"/>
          </a:p>
          <a:p>
            <a:endParaRPr lang="fr-FR" sz="1400" dirty="0"/>
          </a:p>
        </p:txBody>
      </p:sp>
    </p:spTree>
    <p:extLst>
      <p:ext uri="{BB962C8B-B14F-4D97-AF65-F5344CB8AC3E}">
        <p14:creationId xmlns="" xmlns:p14="http://schemas.microsoft.com/office/powerpoint/2010/main" val="7026543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23528" y="1916832"/>
            <a:ext cx="4397477" cy="3384376"/>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3" cstate="print"/>
          <a:srcRect/>
          <a:stretch>
            <a:fillRect/>
          </a:stretch>
        </p:blipFill>
        <p:spPr bwMode="auto">
          <a:xfrm>
            <a:off x="5076056" y="1700808"/>
            <a:ext cx="3312368" cy="4355632"/>
          </a:xfrm>
          <a:prstGeom prst="rect">
            <a:avLst/>
          </a:prstGeom>
          <a:ln>
            <a:noFill/>
          </a:ln>
          <a:effectLst>
            <a:outerShdw blurRad="292100" dist="139700" dir="2700000" algn="tl" rotWithShape="0">
              <a:srgbClr val="333333">
                <a:alpha val="65000"/>
              </a:srgbClr>
            </a:outerShdw>
          </a:effectLst>
        </p:spPr>
      </p:pic>
      <p:sp>
        <p:nvSpPr>
          <p:cNvPr id="4" name="ZoneTexte 3"/>
          <p:cNvSpPr txBox="1"/>
          <p:nvPr/>
        </p:nvSpPr>
        <p:spPr>
          <a:xfrm>
            <a:off x="323528" y="188640"/>
            <a:ext cx="7488832"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rmAutofit/>
          </a:bodyPr>
          <a:lstStyle>
            <a:defPPr>
              <a:defRPr lang="fr-FR"/>
            </a:defPPr>
            <a:lvl1pPr eaLnBrk="0" hangingPunct="0">
              <a:defRPr sz="2400" b="1" kern="0">
                <a:solidFill>
                  <a:schemeClr val="tx2"/>
                </a:solidFill>
                <a:latin typeface="Calibri"/>
                <a:ea typeface="+mj-ea"/>
                <a:cs typeface="Calibri"/>
              </a:defRPr>
            </a:lvl1pPr>
            <a:lvl2pPr eaLnBrk="0" hangingPunct="0">
              <a:defRPr sz="2400" b="1">
                <a:solidFill>
                  <a:schemeClr val="tx2"/>
                </a:solidFill>
                <a:latin typeface="Calibri" charset="0"/>
                <a:ea typeface="Arial" charset="0"/>
                <a:cs typeface="Calibri" pitchFamily="34" charset="0"/>
              </a:defRPr>
            </a:lvl2pPr>
            <a:lvl3pPr eaLnBrk="0" hangingPunct="0">
              <a:defRPr sz="2400" b="1">
                <a:solidFill>
                  <a:schemeClr val="tx2"/>
                </a:solidFill>
                <a:latin typeface="Calibri" charset="0"/>
                <a:ea typeface="Arial" charset="0"/>
                <a:cs typeface="Calibri" pitchFamily="34" charset="0"/>
              </a:defRPr>
            </a:lvl3pPr>
            <a:lvl4pPr eaLnBrk="0" hangingPunct="0">
              <a:defRPr sz="2400" b="1">
                <a:solidFill>
                  <a:schemeClr val="tx2"/>
                </a:solidFill>
                <a:latin typeface="Calibri" charset="0"/>
                <a:ea typeface="Arial" charset="0"/>
                <a:cs typeface="Calibri" pitchFamily="34" charset="0"/>
              </a:defRPr>
            </a:lvl4pPr>
            <a:lvl5pPr eaLnBrk="0" hangingPunct="0">
              <a:defRPr sz="2400" b="1">
                <a:solidFill>
                  <a:schemeClr val="tx2"/>
                </a:solidFill>
                <a:latin typeface="Calibri" charset="0"/>
                <a:ea typeface="Arial" charset="0"/>
                <a:cs typeface="Calibri" pitchFamily="34" charset="0"/>
              </a:defRPr>
            </a:lvl5pPr>
            <a:lvl6pPr marL="457200" fontAlgn="base">
              <a:spcBef>
                <a:spcPct val="0"/>
              </a:spcBef>
              <a:spcAft>
                <a:spcPct val="0"/>
              </a:spcAft>
              <a:defRPr sz="2400" b="1">
                <a:solidFill>
                  <a:schemeClr val="tx2"/>
                </a:solidFill>
                <a:ea typeface="Arial" charset="0"/>
                <a:cs typeface="Arial" charset="0"/>
              </a:defRPr>
            </a:lvl6pPr>
            <a:lvl7pPr marL="914400" fontAlgn="base">
              <a:spcBef>
                <a:spcPct val="0"/>
              </a:spcBef>
              <a:spcAft>
                <a:spcPct val="0"/>
              </a:spcAft>
              <a:defRPr sz="2400" b="1">
                <a:solidFill>
                  <a:schemeClr val="tx2"/>
                </a:solidFill>
                <a:ea typeface="Arial" charset="0"/>
                <a:cs typeface="Arial" charset="0"/>
              </a:defRPr>
            </a:lvl7pPr>
            <a:lvl8pPr marL="1371600" fontAlgn="base">
              <a:spcBef>
                <a:spcPct val="0"/>
              </a:spcBef>
              <a:spcAft>
                <a:spcPct val="0"/>
              </a:spcAft>
              <a:defRPr sz="2400" b="1">
                <a:solidFill>
                  <a:schemeClr val="tx2"/>
                </a:solidFill>
                <a:ea typeface="Arial" charset="0"/>
                <a:cs typeface="Arial" charset="0"/>
              </a:defRPr>
            </a:lvl8pPr>
            <a:lvl9pPr marL="1828800" fontAlgn="base">
              <a:spcBef>
                <a:spcPct val="0"/>
              </a:spcBef>
              <a:spcAft>
                <a:spcPct val="0"/>
              </a:spcAft>
              <a:defRPr sz="2400" b="1">
                <a:solidFill>
                  <a:schemeClr val="tx2"/>
                </a:solidFill>
                <a:ea typeface="Arial" charset="0"/>
                <a:cs typeface="Arial" charset="0"/>
              </a:defRPr>
            </a:lvl9pPr>
          </a:lstStyle>
          <a:p>
            <a:r>
              <a:rPr lang="fr-FR" sz="3100" dirty="0" smtClean="0"/>
              <a:t>Exemples de documentations exploitables pour la partie en anglais de l’épreuve </a:t>
            </a:r>
            <a:r>
              <a:rPr lang="fr-FR" sz="3100" dirty="0" err="1" smtClean="0"/>
              <a:t>E3</a:t>
            </a:r>
            <a:r>
              <a:rPr lang="fr-FR" sz="3100" dirty="0" smtClean="0"/>
              <a:t> </a:t>
            </a:r>
            <a:endParaRPr lang="fr-FR" sz="3100" dirty="0"/>
          </a:p>
        </p:txBody>
      </p:sp>
    </p:spTree>
    <p:extLst>
      <p:ext uri="{BB962C8B-B14F-4D97-AF65-F5344CB8AC3E}">
        <p14:creationId xmlns="" xmlns:p14="http://schemas.microsoft.com/office/powerpoint/2010/main" val="30415415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1640" y="2060848"/>
            <a:ext cx="5904656" cy="504056"/>
          </a:xfrm>
        </p:spPr>
        <p:txBody>
          <a:bodyPr/>
          <a:lstStyle/>
          <a:p>
            <a:r>
              <a:rPr lang="fr-FR" dirty="0" smtClean="0">
                <a:solidFill>
                  <a:schemeClr val="accent6">
                    <a:lumMod val="75000"/>
                  </a:schemeClr>
                </a:solidFill>
              </a:rPr>
              <a:t>Mention complémentaire </a:t>
            </a:r>
            <a:r>
              <a:rPr lang="fr-FR" dirty="0">
                <a:solidFill>
                  <a:schemeClr val="accent6">
                    <a:lumMod val="75000"/>
                  </a:schemeClr>
                </a:solidFill>
              </a:rPr>
              <a:t>niveau IV Technicien(ne</a:t>
            </a:r>
            <a:r>
              <a:rPr lang="fr-FR" dirty="0" smtClean="0">
                <a:solidFill>
                  <a:schemeClr val="accent6">
                    <a:lumMod val="75000"/>
                  </a:schemeClr>
                </a:solidFill>
              </a:rPr>
              <a:t>) en Soudage</a:t>
            </a:r>
            <a:endParaRPr lang="fr-FR" dirty="0">
              <a:solidFill>
                <a:schemeClr val="accent6">
                  <a:lumMod val="75000"/>
                </a:schemeClr>
              </a:solidFill>
            </a:endParaRPr>
          </a:p>
        </p:txBody>
      </p:sp>
      <p:pic>
        <p:nvPicPr>
          <p:cNvPr id="3" name="Picture 8" descr="Afficher l'image d'origine"/>
          <p:cNvPicPr>
            <a:picLocks noChangeAspect="1" noChangeArrowheads="1"/>
          </p:cNvPicPr>
          <p:nvPr/>
        </p:nvPicPr>
        <p:blipFill>
          <a:blip r:embed="rId2"/>
          <a:srcRect l="1047" b="8218"/>
          <a:stretch>
            <a:fillRect/>
          </a:stretch>
        </p:blipFill>
        <p:spPr bwMode="auto">
          <a:xfrm>
            <a:off x="251520" y="4005064"/>
            <a:ext cx="3168352" cy="1729881"/>
          </a:xfrm>
          <a:prstGeom prst="rect">
            <a:avLst/>
          </a:prstGeom>
          <a:noFill/>
        </p:spPr>
      </p:pic>
      <p:pic>
        <p:nvPicPr>
          <p:cNvPr id="4" name="Picture 6" descr="Afficher l'image d'origine"/>
          <p:cNvPicPr>
            <a:picLocks noChangeAspect="1" noChangeArrowheads="1"/>
          </p:cNvPicPr>
          <p:nvPr/>
        </p:nvPicPr>
        <p:blipFill>
          <a:blip r:embed="rId3"/>
          <a:srcRect/>
          <a:stretch>
            <a:fillRect/>
          </a:stretch>
        </p:blipFill>
        <p:spPr bwMode="auto">
          <a:xfrm>
            <a:off x="3707904" y="4437112"/>
            <a:ext cx="2566873" cy="990080"/>
          </a:xfrm>
          <a:prstGeom prst="rect">
            <a:avLst/>
          </a:prstGeom>
          <a:noFill/>
        </p:spPr>
      </p:pic>
      <p:pic>
        <p:nvPicPr>
          <p:cNvPr id="5" name="Picture 4" descr="Afficher l'image d'origine"/>
          <p:cNvPicPr>
            <a:picLocks noChangeAspect="1" noChangeArrowheads="1"/>
          </p:cNvPicPr>
          <p:nvPr/>
        </p:nvPicPr>
        <p:blipFill>
          <a:blip r:embed="rId4"/>
          <a:srcRect/>
          <a:stretch>
            <a:fillRect/>
          </a:stretch>
        </p:blipFill>
        <p:spPr bwMode="auto">
          <a:xfrm>
            <a:off x="6588224" y="4005064"/>
            <a:ext cx="2184177" cy="1728192"/>
          </a:xfrm>
          <a:prstGeom prst="rect">
            <a:avLst/>
          </a:prstGeom>
          <a:noFill/>
        </p:spPr>
      </p:pic>
    </p:spTree>
    <p:extLst>
      <p:ext uri="{BB962C8B-B14F-4D97-AF65-F5344CB8AC3E}">
        <p14:creationId xmlns="" xmlns:p14="http://schemas.microsoft.com/office/powerpoint/2010/main" val="13937068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100" dirty="0" smtClean="0"/>
              <a:t>Référentiel des Activités Professionnelles</a:t>
            </a:r>
            <a:endParaRPr lang="fr-FR" sz="3100" dirty="0"/>
          </a:p>
        </p:txBody>
      </p:sp>
      <p:sp>
        <p:nvSpPr>
          <p:cNvPr id="6" name="Espace réservé du contenu 5"/>
          <p:cNvSpPr>
            <a:spLocks noGrp="1"/>
          </p:cNvSpPr>
          <p:nvPr>
            <p:ph idx="1"/>
          </p:nvPr>
        </p:nvSpPr>
        <p:spPr/>
        <p:txBody>
          <a:bodyPr/>
          <a:lstStyle/>
          <a:p>
            <a:pPr>
              <a:spcBef>
                <a:spcPts val="600"/>
              </a:spcBef>
              <a:spcAft>
                <a:spcPts val="600"/>
              </a:spcAft>
            </a:pPr>
            <a:r>
              <a:rPr lang="fr-FR" dirty="0" smtClean="0"/>
              <a:t>Fabrication à l’atelier et/ou sur chantier</a:t>
            </a:r>
          </a:p>
          <a:p>
            <a:pPr>
              <a:spcBef>
                <a:spcPts val="600"/>
              </a:spcBef>
              <a:spcAft>
                <a:spcPts val="600"/>
              </a:spcAft>
            </a:pPr>
            <a:r>
              <a:rPr lang="fr-FR" dirty="0" smtClean="0"/>
              <a:t>France et/ou à l’international</a:t>
            </a:r>
          </a:p>
          <a:p>
            <a:pPr algn="just">
              <a:spcBef>
                <a:spcPts val="600"/>
              </a:spcBef>
              <a:spcAft>
                <a:spcPts val="600"/>
              </a:spcAft>
            </a:pPr>
            <a:r>
              <a:rPr lang="fr-FR" dirty="0" smtClean="0"/>
              <a:t>Normes internationales de soudage et de communication, y compris en anglais, devront lui permettre de mener à bien ses activités professionnelles</a:t>
            </a:r>
          </a:p>
          <a:p>
            <a:pPr algn="just">
              <a:spcBef>
                <a:spcPts val="600"/>
              </a:spcBef>
              <a:spcAft>
                <a:spcPts val="600"/>
              </a:spcAft>
            </a:pPr>
            <a:r>
              <a:rPr lang="fr-FR" dirty="0" smtClean="0"/>
              <a:t>Qualification de soudage (non obligatoire pour l’obtention du diplôme) favorisant l’employabilité</a:t>
            </a:r>
          </a:p>
        </p:txBody>
      </p:sp>
    </p:spTree>
    <p:extLst>
      <p:ext uri="{BB962C8B-B14F-4D97-AF65-F5344CB8AC3E}">
        <p14:creationId xmlns="" xmlns:p14="http://schemas.microsoft.com/office/powerpoint/2010/main" val="26134038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100" dirty="0" smtClean="0"/>
              <a:t>Référentiel des Activités Professionnelles</a:t>
            </a:r>
            <a:endParaRPr lang="fr-FR" sz="3100" dirty="0"/>
          </a:p>
        </p:txBody>
      </p:sp>
      <p:graphicFrame>
        <p:nvGraphicFramePr>
          <p:cNvPr id="124929" name="Object 1"/>
          <p:cNvGraphicFramePr>
            <a:graphicFrameLocks noChangeAspect="1"/>
          </p:cNvGraphicFramePr>
          <p:nvPr/>
        </p:nvGraphicFramePr>
        <p:xfrm>
          <a:off x="0" y="1196752"/>
          <a:ext cx="7272808" cy="5400600"/>
        </p:xfrm>
        <a:graphic>
          <a:graphicData uri="http://schemas.openxmlformats.org/presentationml/2006/ole">
            <p:oleObj spid="_x0000_s124946" name="Document" r:id="rId3" imgW="6603872" imgH="4825203" progId="Word.Document.12">
              <p:embed/>
            </p:oleObj>
          </a:graphicData>
        </a:graphic>
      </p:graphicFrame>
      <p:pic>
        <p:nvPicPr>
          <p:cNvPr id="4" name="Picture 2" descr="Afficher l'image d'origine"/>
          <p:cNvPicPr>
            <a:picLocks noChangeAspect="1" noChangeArrowheads="1"/>
          </p:cNvPicPr>
          <p:nvPr/>
        </p:nvPicPr>
        <p:blipFill>
          <a:blip r:embed="rId4"/>
          <a:srcRect/>
          <a:stretch>
            <a:fillRect/>
          </a:stretch>
        </p:blipFill>
        <p:spPr bwMode="auto">
          <a:xfrm>
            <a:off x="7020272" y="980728"/>
            <a:ext cx="1176065" cy="1663292"/>
          </a:xfrm>
          <a:prstGeom prst="rect">
            <a:avLst/>
          </a:prstGeom>
          <a:noFill/>
        </p:spPr>
      </p:pic>
      <p:pic>
        <p:nvPicPr>
          <p:cNvPr id="5" name="Picture 4" descr="exemple de dmos"/>
          <p:cNvPicPr>
            <a:picLocks noChangeAspect="1" noChangeArrowheads="1"/>
          </p:cNvPicPr>
          <p:nvPr/>
        </p:nvPicPr>
        <p:blipFill>
          <a:blip r:embed="rId5"/>
          <a:srcRect l="4700" t="6606" r="5990" b="7513"/>
          <a:stretch>
            <a:fillRect/>
          </a:stretch>
        </p:blipFill>
        <p:spPr bwMode="auto">
          <a:xfrm>
            <a:off x="7798004" y="1772816"/>
            <a:ext cx="1345996" cy="1841889"/>
          </a:xfrm>
          <a:prstGeom prst="rect">
            <a:avLst/>
          </a:prstGeom>
          <a:noFill/>
        </p:spPr>
      </p:pic>
      <p:pic>
        <p:nvPicPr>
          <p:cNvPr id="6" name="Picture 6" descr="Afficher l'image d'origine"/>
          <p:cNvPicPr>
            <a:picLocks noChangeAspect="1" noChangeArrowheads="1"/>
          </p:cNvPicPr>
          <p:nvPr/>
        </p:nvPicPr>
        <p:blipFill>
          <a:blip r:embed="rId6"/>
          <a:srcRect/>
          <a:stretch>
            <a:fillRect/>
          </a:stretch>
        </p:blipFill>
        <p:spPr bwMode="auto">
          <a:xfrm>
            <a:off x="6876256" y="3645024"/>
            <a:ext cx="1763688" cy="886753"/>
          </a:xfrm>
          <a:prstGeom prst="rect">
            <a:avLst/>
          </a:prstGeom>
          <a:noFill/>
        </p:spPr>
      </p:pic>
      <p:pic>
        <p:nvPicPr>
          <p:cNvPr id="124941" name="Picture 13" descr="Afficher l'image d'origine"/>
          <p:cNvPicPr>
            <a:picLocks noChangeAspect="1" noChangeArrowheads="1"/>
          </p:cNvPicPr>
          <p:nvPr/>
        </p:nvPicPr>
        <p:blipFill>
          <a:blip r:embed="rId7"/>
          <a:srcRect/>
          <a:stretch>
            <a:fillRect/>
          </a:stretch>
        </p:blipFill>
        <p:spPr bwMode="auto">
          <a:xfrm>
            <a:off x="7817527" y="4365104"/>
            <a:ext cx="1326473" cy="892176"/>
          </a:xfrm>
          <a:prstGeom prst="rect">
            <a:avLst/>
          </a:prstGeom>
          <a:noFill/>
        </p:spPr>
      </p:pic>
      <p:pic>
        <p:nvPicPr>
          <p:cNvPr id="124943" name="Picture 15" descr="Afficher l'image d'origine"/>
          <p:cNvPicPr>
            <a:picLocks noChangeAspect="1" noChangeArrowheads="1"/>
          </p:cNvPicPr>
          <p:nvPr/>
        </p:nvPicPr>
        <p:blipFill>
          <a:blip r:embed="rId8"/>
          <a:srcRect l="13793" r="13793"/>
          <a:stretch>
            <a:fillRect/>
          </a:stretch>
        </p:blipFill>
        <p:spPr bwMode="auto">
          <a:xfrm>
            <a:off x="7956376" y="5373216"/>
            <a:ext cx="792088" cy="1093836"/>
          </a:xfrm>
          <a:prstGeom prst="rect">
            <a:avLst/>
          </a:prstGeom>
          <a:noFill/>
        </p:spPr>
      </p:pic>
    </p:spTree>
    <p:extLst>
      <p:ext uri="{BB962C8B-B14F-4D97-AF65-F5344CB8AC3E}">
        <p14:creationId xmlns="" xmlns:p14="http://schemas.microsoft.com/office/powerpoint/2010/main" val="26134038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100" dirty="0" smtClean="0"/>
              <a:t>Référentiel de Certification : Les compétences</a:t>
            </a:r>
            <a:endParaRPr lang="fr-FR" sz="3100" dirty="0"/>
          </a:p>
        </p:txBody>
      </p:sp>
      <p:sp>
        <p:nvSpPr>
          <p:cNvPr id="3" name="Rectangle 2"/>
          <p:cNvSpPr/>
          <p:nvPr/>
        </p:nvSpPr>
        <p:spPr>
          <a:xfrm>
            <a:off x="179512" y="1412776"/>
            <a:ext cx="8640960" cy="4801314"/>
          </a:xfrm>
          <a:prstGeom prst="rect">
            <a:avLst/>
          </a:prstGeom>
        </p:spPr>
        <p:txBody>
          <a:bodyPr wrap="square">
            <a:spAutoFit/>
          </a:bodyPr>
          <a:lstStyle/>
          <a:p>
            <a:r>
              <a:rPr lang="fr-FR" b="1" dirty="0">
                <a:solidFill>
                  <a:srgbClr val="0070C0"/>
                </a:solidFill>
              </a:rPr>
              <a:t>C1 : Décoder et interpréter les documents </a:t>
            </a:r>
            <a:endParaRPr lang="fr-FR" b="1" dirty="0" smtClean="0">
              <a:solidFill>
                <a:srgbClr val="0070C0"/>
              </a:solidFill>
            </a:endParaRPr>
          </a:p>
          <a:p>
            <a:endParaRPr lang="fr-FR" b="1" dirty="0" smtClean="0">
              <a:solidFill>
                <a:srgbClr val="0070C0"/>
              </a:solidFill>
            </a:endParaRPr>
          </a:p>
          <a:p>
            <a:r>
              <a:rPr lang="fr-FR" b="1" dirty="0">
                <a:solidFill>
                  <a:srgbClr val="0070C0"/>
                </a:solidFill>
              </a:rPr>
              <a:t>C2 : Analyser et/ou vérifier tout ou partie des paramètres d’une opération de </a:t>
            </a:r>
            <a:r>
              <a:rPr lang="fr-FR" b="1" dirty="0" smtClean="0">
                <a:solidFill>
                  <a:srgbClr val="0070C0"/>
                </a:solidFill>
              </a:rPr>
              <a:t>soudage</a:t>
            </a:r>
          </a:p>
          <a:p>
            <a:endParaRPr lang="fr-FR" b="1" dirty="0" smtClean="0">
              <a:solidFill>
                <a:srgbClr val="0070C0"/>
              </a:solidFill>
            </a:endParaRPr>
          </a:p>
          <a:p>
            <a:r>
              <a:rPr lang="fr-FR" b="1" dirty="0">
                <a:solidFill>
                  <a:srgbClr val="0070C0"/>
                </a:solidFill>
              </a:rPr>
              <a:t>C3 : Communiquer par écrit et oralement y compris en langue </a:t>
            </a:r>
            <a:r>
              <a:rPr lang="fr-FR" b="1" dirty="0" smtClean="0">
                <a:solidFill>
                  <a:srgbClr val="0070C0"/>
                </a:solidFill>
              </a:rPr>
              <a:t>anglaise</a:t>
            </a:r>
          </a:p>
          <a:p>
            <a:endParaRPr lang="fr-FR" b="1" dirty="0" smtClean="0">
              <a:solidFill>
                <a:srgbClr val="0070C0"/>
              </a:solidFill>
            </a:endParaRPr>
          </a:p>
          <a:p>
            <a:r>
              <a:rPr lang="fr-FR" b="1" dirty="0">
                <a:solidFill>
                  <a:srgbClr val="0070C0"/>
                </a:solidFill>
              </a:rPr>
              <a:t>C4 : Souder en toute autonomie en </a:t>
            </a:r>
            <a:r>
              <a:rPr lang="fr-FR" b="1" dirty="0" smtClean="0">
                <a:solidFill>
                  <a:srgbClr val="0070C0"/>
                </a:solidFill>
              </a:rPr>
              <a:t>atelier</a:t>
            </a:r>
          </a:p>
          <a:p>
            <a:endParaRPr lang="fr-FR" b="1" dirty="0" smtClean="0">
              <a:solidFill>
                <a:srgbClr val="0070C0"/>
              </a:solidFill>
            </a:endParaRPr>
          </a:p>
          <a:p>
            <a:r>
              <a:rPr lang="fr-FR" b="1" dirty="0">
                <a:solidFill>
                  <a:srgbClr val="0070C0"/>
                </a:solidFill>
              </a:rPr>
              <a:t>C5 : Souder en toute autonomie sur </a:t>
            </a:r>
            <a:r>
              <a:rPr lang="fr-FR" b="1" dirty="0" smtClean="0">
                <a:solidFill>
                  <a:srgbClr val="0070C0"/>
                </a:solidFill>
              </a:rPr>
              <a:t>site</a:t>
            </a:r>
          </a:p>
          <a:p>
            <a:endParaRPr lang="fr-FR" b="1" dirty="0" smtClean="0">
              <a:solidFill>
                <a:srgbClr val="0070C0"/>
              </a:solidFill>
            </a:endParaRPr>
          </a:p>
          <a:p>
            <a:r>
              <a:rPr lang="fr-FR" b="1" dirty="0">
                <a:solidFill>
                  <a:srgbClr val="0070C0"/>
                </a:solidFill>
              </a:rPr>
              <a:t>C6 : Contrôler la qualité de ses soudures et des éléments </a:t>
            </a:r>
            <a:r>
              <a:rPr lang="fr-FR" b="1" dirty="0" smtClean="0">
                <a:solidFill>
                  <a:srgbClr val="0070C0"/>
                </a:solidFill>
              </a:rPr>
              <a:t>assemblés</a:t>
            </a:r>
          </a:p>
          <a:p>
            <a:endParaRPr lang="fr-FR" b="1" dirty="0" smtClean="0">
              <a:solidFill>
                <a:srgbClr val="0070C0"/>
              </a:solidFill>
            </a:endParaRPr>
          </a:p>
          <a:p>
            <a:r>
              <a:rPr lang="fr-FR" b="1" dirty="0">
                <a:solidFill>
                  <a:srgbClr val="0070C0"/>
                </a:solidFill>
              </a:rPr>
              <a:t>C7 : Respecter les procédures relatives à la sécurité et au respect de </a:t>
            </a:r>
            <a:r>
              <a:rPr lang="fr-FR" b="1" dirty="0" smtClean="0">
                <a:solidFill>
                  <a:srgbClr val="0070C0"/>
                </a:solidFill>
              </a:rPr>
              <a:t>l’environnement</a:t>
            </a:r>
          </a:p>
          <a:p>
            <a:endParaRPr lang="fr-FR" b="1" dirty="0" smtClean="0">
              <a:solidFill>
                <a:srgbClr val="0070C0"/>
              </a:solidFill>
            </a:endParaRPr>
          </a:p>
          <a:p>
            <a:r>
              <a:rPr lang="fr-FR" b="1" dirty="0" smtClean="0">
                <a:solidFill>
                  <a:srgbClr val="0070C0"/>
                </a:solidFill>
              </a:rPr>
              <a:t>C8</a:t>
            </a:r>
            <a:r>
              <a:rPr lang="fr-FR" b="1" dirty="0">
                <a:solidFill>
                  <a:srgbClr val="0070C0"/>
                </a:solidFill>
              </a:rPr>
              <a:t> : Garantir la disponibilité des moyens de </a:t>
            </a:r>
            <a:r>
              <a:rPr lang="fr-FR" b="1" dirty="0" smtClean="0">
                <a:solidFill>
                  <a:srgbClr val="0070C0"/>
                </a:solidFill>
              </a:rPr>
              <a:t>soudage</a:t>
            </a:r>
            <a:endParaRPr lang="fr-FR" b="1" dirty="0">
              <a:solidFill>
                <a:srgbClr val="0070C0"/>
              </a:solidFill>
            </a:endParaRPr>
          </a:p>
        </p:txBody>
      </p:sp>
    </p:spTree>
    <p:extLst>
      <p:ext uri="{BB962C8B-B14F-4D97-AF65-F5344CB8AC3E}">
        <p14:creationId xmlns="" xmlns:p14="http://schemas.microsoft.com/office/powerpoint/2010/main" val="31009431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4213" y="131763"/>
            <a:ext cx="8459787" cy="1352550"/>
          </a:xfrm>
        </p:spPr>
        <p:txBody>
          <a:bodyPr/>
          <a:lstStyle/>
          <a:p>
            <a:r>
              <a:rPr lang="fr-FR" sz="3100" dirty="0" smtClean="0"/>
              <a:t>Référentiel de Certification : Les savoirs associés</a:t>
            </a:r>
            <a:endParaRPr lang="fr-FR" sz="3100" dirty="0"/>
          </a:p>
        </p:txBody>
      </p:sp>
      <p:sp>
        <p:nvSpPr>
          <p:cNvPr id="3" name="Rectangle 2"/>
          <p:cNvSpPr/>
          <p:nvPr/>
        </p:nvSpPr>
        <p:spPr>
          <a:xfrm>
            <a:off x="179512" y="1412776"/>
            <a:ext cx="8640960" cy="4893647"/>
          </a:xfrm>
          <a:prstGeom prst="rect">
            <a:avLst/>
          </a:prstGeom>
        </p:spPr>
        <p:txBody>
          <a:bodyPr wrap="square">
            <a:spAutoFit/>
          </a:bodyPr>
          <a:lstStyle/>
          <a:p>
            <a:r>
              <a:rPr lang="fr-FR" sz="2400" b="1" dirty="0">
                <a:solidFill>
                  <a:srgbClr val="0070C0"/>
                </a:solidFill>
              </a:rPr>
              <a:t>S</a:t>
            </a:r>
            <a:r>
              <a:rPr lang="fr-FR" sz="2400" b="1" dirty="0" smtClean="0">
                <a:solidFill>
                  <a:srgbClr val="0070C0"/>
                </a:solidFill>
              </a:rPr>
              <a:t>1</a:t>
            </a:r>
            <a:r>
              <a:rPr lang="fr-FR" sz="2000" b="1" dirty="0">
                <a:solidFill>
                  <a:srgbClr val="0070C0"/>
                </a:solidFill>
              </a:rPr>
              <a:t> : La communication professionnelle</a:t>
            </a:r>
            <a:endParaRPr lang="fr-FR" sz="2000" b="1" dirty="0" smtClean="0">
              <a:solidFill>
                <a:srgbClr val="0070C0"/>
              </a:solidFill>
            </a:endParaRPr>
          </a:p>
          <a:p>
            <a:endParaRPr lang="fr-FR" sz="2400" b="1" dirty="0" smtClean="0">
              <a:solidFill>
                <a:srgbClr val="0070C0"/>
              </a:solidFill>
            </a:endParaRPr>
          </a:p>
          <a:p>
            <a:r>
              <a:rPr lang="fr-FR" sz="2400" b="1" dirty="0">
                <a:solidFill>
                  <a:srgbClr val="0070C0"/>
                </a:solidFill>
              </a:rPr>
              <a:t>S</a:t>
            </a:r>
            <a:r>
              <a:rPr lang="fr-FR" sz="2400" b="1" dirty="0" smtClean="0">
                <a:solidFill>
                  <a:srgbClr val="0070C0"/>
                </a:solidFill>
              </a:rPr>
              <a:t>2</a:t>
            </a:r>
            <a:r>
              <a:rPr lang="fr-FR" sz="2400" b="1" dirty="0">
                <a:solidFill>
                  <a:srgbClr val="0070C0"/>
                </a:solidFill>
              </a:rPr>
              <a:t> </a:t>
            </a:r>
            <a:r>
              <a:rPr lang="fr-FR" sz="2000" b="1" dirty="0">
                <a:solidFill>
                  <a:srgbClr val="0070C0"/>
                </a:solidFill>
              </a:rPr>
              <a:t>: Les matériaux et les produits d’apports</a:t>
            </a:r>
            <a:endParaRPr lang="fr-FR" sz="2000" b="1" dirty="0" smtClean="0">
              <a:solidFill>
                <a:srgbClr val="0070C0"/>
              </a:solidFill>
            </a:endParaRPr>
          </a:p>
          <a:p>
            <a:endParaRPr lang="fr-FR" sz="2000" b="1" dirty="0" smtClean="0">
              <a:solidFill>
                <a:srgbClr val="0070C0"/>
              </a:solidFill>
            </a:endParaRPr>
          </a:p>
          <a:p>
            <a:r>
              <a:rPr lang="fr-FR" sz="2400" b="1" dirty="0">
                <a:solidFill>
                  <a:srgbClr val="0070C0"/>
                </a:solidFill>
              </a:rPr>
              <a:t>S</a:t>
            </a:r>
            <a:r>
              <a:rPr lang="fr-FR" sz="2400" b="1" dirty="0" smtClean="0">
                <a:solidFill>
                  <a:srgbClr val="0070C0"/>
                </a:solidFill>
              </a:rPr>
              <a:t>3</a:t>
            </a:r>
            <a:r>
              <a:rPr lang="fr-FR" sz="2400" b="1" dirty="0">
                <a:solidFill>
                  <a:srgbClr val="0070C0"/>
                </a:solidFill>
              </a:rPr>
              <a:t> </a:t>
            </a:r>
            <a:r>
              <a:rPr lang="fr-FR" sz="2000" b="1" dirty="0">
                <a:solidFill>
                  <a:srgbClr val="0070C0"/>
                </a:solidFill>
              </a:rPr>
              <a:t>: Les </a:t>
            </a:r>
            <a:r>
              <a:rPr lang="fr-FR" sz="2000" b="1" dirty="0" smtClean="0">
                <a:solidFill>
                  <a:srgbClr val="0070C0"/>
                </a:solidFill>
              </a:rPr>
              <a:t>procédés</a:t>
            </a:r>
          </a:p>
          <a:p>
            <a:endParaRPr lang="fr-FR" sz="2000" b="1" dirty="0" smtClean="0">
              <a:solidFill>
                <a:srgbClr val="0070C0"/>
              </a:solidFill>
            </a:endParaRPr>
          </a:p>
          <a:p>
            <a:r>
              <a:rPr lang="fr-FR" sz="2400" b="1" dirty="0">
                <a:solidFill>
                  <a:srgbClr val="0070C0"/>
                </a:solidFill>
              </a:rPr>
              <a:t>S</a:t>
            </a:r>
            <a:r>
              <a:rPr lang="fr-FR" sz="2400" b="1" dirty="0" smtClean="0">
                <a:solidFill>
                  <a:srgbClr val="0070C0"/>
                </a:solidFill>
              </a:rPr>
              <a:t>4</a:t>
            </a:r>
            <a:r>
              <a:rPr lang="fr-FR" sz="2400" b="1" dirty="0">
                <a:solidFill>
                  <a:srgbClr val="0070C0"/>
                </a:solidFill>
              </a:rPr>
              <a:t> </a:t>
            </a:r>
            <a:r>
              <a:rPr lang="fr-FR" sz="2000" b="1" dirty="0">
                <a:solidFill>
                  <a:srgbClr val="0070C0"/>
                </a:solidFill>
              </a:rPr>
              <a:t>: L’aspect thermique du </a:t>
            </a:r>
            <a:r>
              <a:rPr lang="fr-FR" sz="2000" b="1" dirty="0" smtClean="0">
                <a:solidFill>
                  <a:srgbClr val="0070C0"/>
                </a:solidFill>
              </a:rPr>
              <a:t>soudage</a:t>
            </a:r>
          </a:p>
          <a:p>
            <a:endParaRPr lang="fr-FR" sz="2000" b="1" dirty="0" smtClean="0">
              <a:solidFill>
                <a:srgbClr val="0070C0"/>
              </a:solidFill>
            </a:endParaRPr>
          </a:p>
          <a:p>
            <a:r>
              <a:rPr lang="fr-FR" sz="2400" b="1" dirty="0">
                <a:solidFill>
                  <a:srgbClr val="0070C0"/>
                </a:solidFill>
              </a:rPr>
              <a:t>S</a:t>
            </a:r>
            <a:r>
              <a:rPr lang="fr-FR" sz="2400" b="1" dirty="0" smtClean="0">
                <a:solidFill>
                  <a:srgbClr val="0070C0"/>
                </a:solidFill>
              </a:rPr>
              <a:t>5</a:t>
            </a:r>
            <a:r>
              <a:rPr lang="fr-FR" sz="2400" b="1" dirty="0">
                <a:solidFill>
                  <a:srgbClr val="0070C0"/>
                </a:solidFill>
              </a:rPr>
              <a:t> </a:t>
            </a:r>
            <a:r>
              <a:rPr lang="fr-FR" sz="2000" b="1" dirty="0">
                <a:solidFill>
                  <a:srgbClr val="0070C0"/>
                </a:solidFill>
              </a:rPr>
              <a:t>: Qualité et </a:t>
            </a:r>
            <a:r>
              <a:rPr lang="fr-FR" sz="2000" b="1" dirty="0" smtClean="0">
                <a:solidFill>
                  <a:srgbClr val="0070C0"/>
                </a:solidFill>
              </a:rPr>
              <a:t>contrôle</a:t>
            </a:r>
          </a:p>
          <a:p>
            <a:endParaRPr lang="fr-FR" sz="2000" b="1" dirty="0" smtClean="0">
              <a:solidFill>
                <a:srgbClr val="0070C0"/>
              </a:solidFill>
            </a:endParaRPr>
          </a:p>
          <a:p>
            <a:r>
              <a:rPr lang="fr-FR" sz="2400" b="1" dirty="0">
                <a:solidFill>
                  <a:srgbClr val="0070C0"/>
                </a:solidFill>
              </a:rPr>
              <a:t>S</a:t>
            </a:r>
            <a:r>
              <a:rPr lang="fr-FR" sz="2400" b="1" dirty="0" smtClean="0">
                <a:solidFill>
                  <a:srgbClr val="0070C0"/>
                </a:solidFill>
              </a:rPr>
              <a:t>6</a:t>
            </a:r>
            <a:r>
              <a:rPr lang="fr-FR" sz="2000" b="1" dirty="0">
                <a:solidFill>
                  <a:srgbClr val="0070C0"/>
                </a:solidFill>
              </a:rPr>
              <a:t> : La </a:t>
            </a:r>
            <a:r>
              <a:rPr lang="fr-FR" sz="2000" b="1" dirty="0" smtClean="0">
                <a:solidFill>
                  <a:srgbClr val="0070C0"/>
                </a:solidFill>
              </a:rPr>
              <a:t>maintenance </a:t>
            </a:r>
            <a:r>
              <a:rPr lang="fr-FR" sz="2000" b="1" dirty="0">
                <a:solidFill>
                  <a:srgbClr val="0070C0"/>
                </a:solidFill>
              </a:rPr>
              <a:t>en </a:t>
            </a:r>
            <a:r>
              <a:rPr lang="fr-FR" sz="2000" b="1" dirty="0" smtClean="0">
                <a:solidFill>
                  <a:srgbClr val="0070C0"/>
                </a:solidFill>
              </a:rPr>
              <a:t>soudage</a:t>
            </a:r>
          </a:p>
          <a:p>
            <a:endParaRPr lang="fr-FR" sz="2000" b="1" dirty="0" smtClean="0">
              <a:solidFill>
                <a:srgbClr val="0070C0"/>
              </a:solidFill>
            </a:endParaRPr>
          </a:p>
          <a:p>
            <a:r>
              <a:rPr lang="fr-FR" sz="2400" b="1" dirty="0">
                <a:solidFill>
                  <a:srgbClr val="0070C0"/>
                </a:solidFill>
              </a:rPr>
              <a:t>S</a:t>
            </a:r>
            <a:r>
              <a:rPr lang="fr-FR" sz="2400" b="1" dirty="0" smtClean="0">
                <a:solidFill>
                  <a:srgbClr val="0070C0"/>
                </a:solidFill>
              </a:rPr>
              <a:t>7</a:t>
            </a:r>
            <a:r>
              <a:rPr lang="fr-FR" sz="2000" b="1" dirty="0">
                <a:solidFill>
                  <a:srgbClr val="0070C0"/>
                </a:solidFill>
              </a:rPr>
              <a:t> : La santé, la sécurité au travail et la protection de </a:t>
            </a:r>
            <a:r>
              <a:rPr lang="fr-FR" sz="2000" b="1" dirty="0" smtClean="0">
                <a:solidFill>
                  <a:srgbClr val="0070C0"/>
                </a:solidFill>
              </a:rPr>
              <a:t>l’environnement</a:t>
            </a:r>
          </a:p>
        </p:txBody>
      </p:sp>
    </p:spTree>
    <p:extLst>
      <p:ext uri="{BB962C8B-B14F-4D97-AF65-F5344CB8AC3E}">
        <p14:creationId xmlns="" xmlns:p14="http://schemas.microsoft.com/office/powerpoint/2010/main" val="39405274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noFill/>
          <a:ln>
            <a:noFill/>
          </a:ln>
        </p:spPr>
        <p:txBody>
          <a:bodyPr vert="horz" wrap="square" lIns="0" tIns="0" rIns="0" bIns="0" numCol="1" anchor="ctr" anchorCtr="0" compatLnSpc="1">
            <a:prstTxWarp prst="textNoShape">
              <a:avLst/>
            </a:prstTxWarp>
          </a:bodyPr>
          <a:lstStyle/>
          <a:p>
            <a:r>
              <a:rPr lang="fr-FR" sz="3100" dirty="0">
                <a:solidFill>
                  <a:schemeClr val="tx2">
                    <a:lumMod val="75000"/>
                  </a:schemeClr>
                </a:solidFill>
              </a:rPr>
              <a:t>Evolution des effectifs voie scolaire</a:t>
            </a:r>
          </a:p>
        </p:txBody>
      </p:sp>
      <p:sp>
        <p:nvSpPr>
          <p:cNvPr id="3" name="Espace réservé du contenu 2"/>
          <p:cNvSpPr>
            <a:spLocks noGrp="1"/>
          </p:cNvSpPr>
          <p:nvPr>
            <p:ph idx="1"/>
          </p:nvPr>
        </p:nvSpPr>
        <p:spPr/>
        <p:txBody>
          <a:bodyPr/>
          <a:lstStyle/>
          <a:p>
            <a:endParaRPr lang="fr-FR" dirty="0" smtClean="0"/>
          </a:p>
          <a:p>
            <a:endParaRPr lang="fr-FR" dirty="0" smtClean="0"/>
          </a:p>
          <a:p>
            <a:endParaRPr lang="fr-FR" dirty="0"/>
          </a:p>
        </p:txBody>
      </p:sp>
      <p:graphicFrame>
        <p:nvGraphicFramePr>
          <p:cNvPr id="4" name="Graphique 3"/>
          <p:cNvGraphicFramePr>
            <a:graphicFrameLocks/>
          </p:cNvGraphicFramePr>
          <p:nvPr>
            <p:extLst>
              <p:ext uri="{D42A27DB-BD31-4B8C-83A1-F6EECF244321}">
                <p14:modId xmlns="" xmlns:p14="http://schemas.microsoft.com/office/powerpoint/2010/main" val="2579169918"/>
              </p:ext>
            </p:extLst>
          </p:nvPr>
        </p:nvGraphicFramePr>
        <p:xfrm>
          <a:off x="1331640" y="1569508"/>
          <a:ext cx="7272807" cy="4379772"/>
        </p:xfrm>
        <a:graphic>
          <a:graphicData uri="http://schemas.openxmlformats.org/drawingml/2006/chart">
            <c:chart xmlns:c="http://schemas.openxmlformats.org/drawingml/2006/chart" xmlns:r="http://schemas.openxmlformats.org/officeDocument/2006/relationships" r:id="rId2"/>
          </a:graphicData>
        </a:graphic>
      </p:graphicFrame>
      <p:grpSp>
        <p:nvGrpSpPr>
          <p:cNvPr id="8" name="Grouper 7"/>
          <p:cNvGrpSpPr/>
          <p:nvPr/>
        </p:nvGrpSpPr>
        <p:grpSpPr>
          <a:xfrm>
            <a:off x="611560" y="1556792"/>
            <a:ext cx="2743200" cy="3893472"/>
            <a:chOff x="1943419" y="1644120"/>
            <a:chExt cx="2743200" cy="3893472"/>
          </a:xfrm>
        </p:grpSpPr>
        <p:sp>
          <p:nvSpPr>
            <p:cNvPr id="9" name="ZoneTexte 8"/>
            <p:cNvSpPr txBox="1"/>
            <p:nvPr/>
          </p:nvSpPr>
          <p:spPr>
            <a:xfrm>
              <a:off x="1943419" y="1677986"/>
              <a:ext cx="2743200" cy="321733"/>
            </a:xfrm>
            <a:prstGeom prst="rect">
              <a:avLst/>
            </a:prstGeom>
            <a:solidFill>
              <a:schemeClr val="accent1">
                <a:lumMod val="20000"/>
                <a:lumOff val="80000"/>
              </a:scheme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fr-FR" sz="1400" dirty="0" smtClean="0"/>
                <a:t>Expérimentation bac pro 3 ans</a:t>
              </a:r>
              <a:endParaRPr lang="fr-FR" sz="1400" dirty="0"/>
            </a:p>
          </p:txBody>
        </p:sp>
        <p:cxnSp>
          <p:nvCxnSpPr>
            <p:cNvPr id="10" name="Connecteur droit 9"/>
            <p:cNvCxnSpPr/>
            <p:nvPr/>
          </p:nvCxnSpPr>
          <p:spPr>
            <a:xfrm flipV="1">
              <a:off x="4679723" y="1644120"/>
              <a:ext cx="6896" cy="389347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1" name="Grouper 10"/>
          <p:cNvGrpSpPr/>
          <p:nvPr/>
        </p:nvGrpSpPr>
        <p:grpSpPr>
          <a:xfrm>
            <a:off x="4355976" y="2132856"/>
            <a:ext cx="1574800" cy="3312368"/>
            <a:chOff x="6715760" y="1929929"/>
            <a:chExt cx="1574800" cy="4312245"/>
          </a:xfrm>
        </p:grpSpPr>
        <p:sp>
          <p:nvSpPr>
            <p:cNvPr id="12" name="ZoneTexte 11"/>
            <p:cNvSpPr txBox="1"/>
            <p:nvPr/>
          </p:nvSpPr>
          <p:spPr>
            <a:xfrm>
              <a:off x="6715760" y="1929929"/>
              <a:ext cx="1574800" cy="355600"/>
            </a:xfrm>
            <a:prstGeom prst="rect">
              <a:avLst/>
            </a:prstGeom>
            <a:solidFill>
              <a:schemeClr val="accent6">
                <a:lumMod val="40000"/>
                <a:lumOff val="60000"/>
              </a:scheme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400" dirty="0" smtClean="0"/>
                <a:t>Filière rénovée</a:t>
              </a:r>
              <a:endParaRPr lang="fr-FR" sz="1400" dirty="0"/>
            </a:p>
          </p:txBody>
        </p:sp>
        <p:cxnSp>
          <p:nvCxnSpPr>
            <p:cNvPr id="13" name="Connecteur droit 12"/>
            <p:cNvCxnSpPr/>
            <p:nvPr/>
          </p:nvCxnSpPr>
          <p:spPr>
            <a:xfrm flipV="1">
              <a:off x="6715760" y="1929929"/>
              <a:ext cx="0" cy="431224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14" name="Grouper 13"/>
          <p:cNvGrpSpPr/>
          <p:nvPr/>
        </p:nvGrpSpPr>
        <p:grpSpPr>
          <a:xfrm>
            <a:off x="4788024" y="2564904"/>
            <a:ext cx="787400" cy="2880321"/>
            <a:chOff x="6715760" y="1914044"/>
            <a:chExt cx="787400" cy="3432093"/>
          </a:xfrm>
        </p:grpSpPr>
        <p:sp>
          <p:nvSpPr>
            <p:cNvPr id="15" name="ZoneTexte 14"/>
            <p:cNvSpPr txBox="1"/>
            <p:nvPr/>
          </p:nvSpPr>
          <p:spPr>
            <a:xfrm>
              <a:off x="6715760" y="1914045"/>
              <a:ext cx="787400" cy="355600"/>
            </a:xfrm>
            <a:prstGeom prst="rect">
              <a:avLst/>
            </a:prstGeom>
            <a:solidFill>
              <a:schemeClr val="accent6">
                <a:lumMod val="40000"/>
                <a:lumOff val="60000"/>
              </a:scheme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400" dirty="0" smtClean="0"/>
                <a:t>STI2D</a:t>
              </a:r>
              <a:endParaRPr lang="fr-FR" sz="1400" dirty="0"/>
            </a:p>
          </p:txBody>
        </p:sp>
        <p:cxnSp>
          <p:nvCxnSpPr>
            <p:cNvPr id="16" name="Connecteur droit 15"/>
            <p:cNvCxnSpPr/>
            <p:nvPr/>
          </p:nvCxnSpPr>
          <p:spPr>
            <a:xfrm flipV="1">
              <a:off x="6715760" y="1914044"/>
              <a:ext cx="0" cy="3432093"/>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22" name="Grouper 21"/>
          <p:cNvGrpSpPr/>
          <p:nvPr/>
        </p:nvGrpSpPr>
        <p:grpSpPr>
          <a:xfrm>
            <a:off x="3920769" y="1556792"/>
            <a:ext cx="4251631" cy="3908350"/>
            <a:chOff x="6201339" y="1556792"/>
            <a:chExt cx="4251631" cy="3908350"/>
          </a:xfrm>
        </p:grpSpPr>
        <p:sp>
          <p:nvSpPr>
            <p:cNvPr id="23" name="ZoneTexte 22"/>
            <p:cNvSpPr txBox="1"/>
            <p:nvPr/>
          </p:nvSpPr>
          <p:spPr>
            <a:xfrm>
              <a:off x="6633387" y="1556792"/>
              <a:ext cx="3819583" cy="504056"/>
            </a:xfrm>
            <a:prstGeom prst="rect">
              <a:avLst/>
            </a:prstGeom>
            <a:solidFill>
              <a:schemeClr val="accent1">
                <a:lumMod val="20000"/>
                <a:lumOff val="80000"/>
              </a:scheme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fr-FR" sz="1400" dirty="0" smtClean="0"/>
                <a:t>Période de généralisation du bac pro 3 ans</a:t>
              </a:r>
            </a:p>
            <a:p>
              <a:pPr algn="ctr"/>
              <a:r>
                <a:rPr lang="fr-FR" sz="1400" dirty="0"/>
                <a:t>R</a:t>
              </a:r>
              <a:r>
                <a:rPr lang="fr-FR" sz="1400" dirty="0" smtClean="0"/>
                <a:t>efonte de la carte des formations</a:t>
              </a:r>
              <a:endParaRPr lang="fr-FR" sz="1400" dirty="0"/>
            </a:p>
          </p:txBody>
        </p:sp>
        <p:sp>
          <p:nvSpPr>
            <p:cNvPr id="24" name="Rectangle 23"/>
            <p:cNvSpPr/>
            <p:nvPr/>
          </p:nvSpPr>
          <p:spPr>
            <a:xfrm>
              <a:off x="6201339" y="1556792"/>
              <a:ext cx="426720" cy="3908350"/>
            </a:xfrm>
            <a:prstGeom prst="rect">
              <a:avLst/>
            </a:prstGeom>
            <a:solidFill>
              <a:schemeClr val="accent1">
                <a:lumMod val="20000"/>
                <a:lumOff val="80000"/>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extLst>
      <p:ext uri="{BB962C8B-B14F-4D97-AF65-F5344CB8AC3E}">
        <p14:creationId xmlns="" xmlns:p14="http://schemas.microsoft.com/office/powerpoint/2010/main" val="8535625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4213" y="131763"/>
            <a:ext cx="8459787" cy="1352550"/>
          </a:xfrm>
        </p:spPr>
        <p:txBody>
          <a:bodyPr/>
          <a:lstStyle/>
          <a:p>
            <a:r>
              <a:rPr lang="fr-FR" sz="3100" dirty="0" smtClean="0"/>
              <a:t>Unités professionnelles</a:t>
            </a:r>
            <a:endParaRPr lang="fr-FR" sz="3100" dirty="0"/>
          </a:p>
        </p:txBody>
      </p:sp>
      <p:graphicFrame>
        <p:nvGraphicFramePr>
          <p:cNvPr id="116737" name="Object 1"/>
          <p:cNvGraphicFramePr>
            <a:graphicFrameLocks noChangeAspect="1"/>
          </p:cNvGraphicFramePr>
          <p:nvPr/>
        </p:nvGraphicFramePr>
        <p:xfrm>
          <a:off x="2627784" y="-1"/>
          <a:ext cx="6516217" cy="6880511"/>
        </p:xfrm>
        <a:graphic>
          <a:graphicData uri="http://schemas.openxmlformats.org/presentationml/2006/ole">
            <p:oleObj spid="_x0000_s116754" name="Document" r:id="rId3" imgW="6606745" imgH="8603660" progId="Word.Document.12">
              <p:embed/>
            </p:oleObj>
          </a:graphicData>
        </a:graphic>
      </p:graphicFrame>
    </p:spTree>
    <p:extLst>
      <p:ext uri="{BB962C8B-B14F-4D97-AF65-F5344CB8AC3E}">
        <p14:creationId xmlns="" xmlns:p14="http://schemas.microsoft.com/office/powerpoint/2010/main" val="26134038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100" dirty="0" smtClean="0"/>
              <a:t>Règlement d’examen</a:t>
            </a:r>
            <a:endParaRPr lang="fr-FR" sz="3100" dirty="0"/>
          </a:p>
        </p:txBody>
      </p:sp>
      <p:graphicFrame>
        <p:nvGraphicFramePr>
          <p:cNvPr id="119809" name="Object 1"/>
          <p:cNvGraphicFramePr>
            <a:graphicFrameLocks noChangeAspect="1"/>
          </p:cNvGraphicFramePr>
          <p:nvPr/>
        </p:nvGraphicFramePr>
        <p:xfrm>
          <a:off x="8109" y="2020888"/>
          <a:ext cx="9219426" cy="3928392"/>
        </p:xfrm>
        <a:graphic>
          <a:graphicData uri="http://schemas.openxmlformats.org/presentationml/2006/ole">
            <p:oleObj spid="_x0000_s119826" name="Document" r:id="rId3" imgW="6605668" imgH="2814281" progId="Word.Document.12">
              <p:embed/>
            </p:oleObj>
          </a:graphicData>
        </a:graphic>
      </p:graphicFrame>
    </p:spTree>
    <p:extLst>
      <p:ext uri="{BB962C8B-B14F-4D97-AF65-F5344CB8AC3E}">
        <p14:creationId xmlns="" xmlns:p14="http://schemas.microsoft.com/office/powerpoint/2010/main" val="26134038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1640" y="2204864"/>
            <a:ext cx="5904656" cy="216024"/>
          </a:xfrm>
        </p:spPr>
        <p:txBody>
          <a:bodyPr/>
          <a:lstStyle/>
          <a:p>
            <a:r>
              <a:rPr lang="fr-FR" dirty="0" smtClean="0">
                <a:solidFill>
                  <a:schemeClr val="accent6">
                    <a:lumMod val="75000"/>
                  </a:schemeClr>
                </a:solidFill>
              </a:rPr>
              <a:t>Mention complémentaire niveau IV Technicien(ne) en Tuyauterie</a:t>
            </a:r>
            <a:endParaRPr lang="fr-FR" dirty="0">
              <a:solidFill>
                <a:schemeClr val="accent6">
                  <a:lumMod val="75000"/>
                </a:schemeClr>
              </a:solidFill>
            </a:endParaRPr>
          </a:p>
        </p:txBody>
      </p:sp>
      <p:sp>
        <p:nvSpPr>
          <p:cNvPr id="3" name="Ellipse 2"/>
          <p:cNvSpPr/>
          <p:nvPr/>
        </p:nvSpPr>
        <p:spPr>
          <a:xfrm rot="19930999">
            <a:off x="6714039" y="2084478"/>
            <a:ext cx="2304256" cy="1418456"/>
          </a:xfrm>
          <a:prstGeom prst="ellipse">
            <a:avLst/>
          </a:prstGeom>
          <a:solidFill>
            <a:srgbClr val="EB9998"/>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fr-FR" sz="1700" dirty="0" smtClean="0">
                <a:solidFill>
                  <a:schemeClr val="tx1">
                    <a:lumMod val="75000"/>
                    <a:lumOff val="25000"/>
                  </a:schemeClr>
                </a:solidFill>
              </a:rPr>
              <a:t>Passage en 3</a:t>
            </a:r>
            <a:r>
              <a:rPr lang="fr-FR" sz="1700" baseline="30000" dirty="0" smtClean="0">
                <a:solidFill>
                  <a:schemeClr val="tx1">
                    <a:lumMod val="75000"/>
                    <a:lumOff val="25000"/>
                  </a:schemeClr>
                </a:solidFill>
              </a:rPr>
              <a:t>ème</a:t>
            </a:r>
            <a:r>
              <a:rPr lang="fr-FR" sz="1700" dirty="0" smtClean="0">
                <a:solidFill>
                  <a:schemeClr val="tx1">
                    <a:lumMod val="75000"/>
                    <a:lumOff val="25000"/>
                  </a:schemeClr>
                </a:solidFill>
              </a:rPr>
              <a:t> CPC </a:t>
            </a:r>
          </a:p>
          <a:p>
            <a:pPr algn="ctr"/>
            <a:r>
              <a:rPr lang="fr-FR" sz="1700" dirty="0" smtClean="0">
                <a:solidFill>
                  <a:schemeClr val="tx1">
                    <a:lumMod val="75000"/>
                    <a:lumOff val="25000"/>
                  </a:schemeClr>
                </a:solidFill>
              </a:rPr>
              <a:t>-</a:t>
            </a:r>
          </a:p>
          <a:p>
            <a:pPr algn="ctr"/>
            <a:r>
              <a:rPr lang="fr-FR" sz="1700" dirty="0" smtClean="0">
                <a:solidFill>
                  <a:schemeClr val="tx1">
                    <a:lumMod val="75000"/>
                    <a:lumOff val="25000"/>
                  </a:schemeClr>
                </a:solidFill>
              </a:rPr>
              <a:t>Décembre 2016</a:t>
            </a:r>
          </a:p>
        </p:txBody>
      </p:sp>
      <p:pic>
        <p:nvPicPr>
          <p:cNvPr id="253954" name="Picture 2" descr="Afficher l'image d'origine"/>
          <p:cNvPicPr>
            <a:picLocks noChangeAspect="1" noChangeArrowheads="1"/>
          </p:cNvPicPr>
          <p:nvPr/>
        </p:nvPicPr>
        <p:blipFill>
          <a:blip r:embed="rId2"/>
          <a:srcRect/>
          <a:stretch>
            <a:fillRect/>
          </a:stretch>
        </p:blipFill>
        <p:spPr bwMode="auto">
          <a:xfrm>
            <a:off x="1475656" y="4005064"/>
            <a:ext cx="2520280" cy="2056019"/>
          </a:xfrm>
          <a:prstGeom prst="rect">
            <a:avLst/>
          </a:prstGeom>
          <a:noFill/>
        </p:spPr>
      </p:pic>
      <p:pic>
        <p:nvPicPr>
          <p:cNvPr id="253956" name="Picture 4" descr="Afficher l'image d'origine"/>
          <p:cNvPicPr>
            <a:picLocks noChangeAspect="1" noChangeArrowheads="1"/>
          </p:cNvPicPr>
          <p:nvPr/>
        </p:nvPicPr>
        <p:blipFill>
          <a:blip r:embed="rId3"/>
          <a:srcRect/>
          <a:stretch>
            <a:fillRect/>
          </a:stretch>
        </p:blipFill>
        <p:spPr bwMode="auto">
          <a:xfrm>
            <a:off x="4716016" y="4005064"/>
            <a:ext cx="3096344" cy="2064230"/>
          </a:xfrm>
          <a:prstGeom prst="rect">
            <a:avLst/>
          </a:prstGeom>
          <a:noFill/>
        </p:spPr>
      </p:pic>
    </p:spTree>
    <p:extLst>
      <p:ext uri="{BB962C8B-B14F-4D97-AF65-F5344CB8AC3E}">
        <p14:creationId xmlns="" xmlns:p14="http://schemas.microsoft.com/office/powerpoint/2010/main" val="13937068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100" dirty="0" smtClean="0"/>
              <a:t>Référentiel des Activités Professionnelles</a:t>
            </a:r>
            <a:endParaRPr lang="fr-FR" sz="3100" dirty="0"/>
          </a:p>
        </p:txBody>
      </p:sp>
      <p:sp>
        <p:nvSpPr>
          <p:cNvPr id="6" name="Espace réservé du contenu 5"/>
          <p:cNvSpPr>
            <a:spLocks noGrp="1"/>
          </p:cNvSpPr>
          <p:nvPr>
            <p:ph idx="1"/>
          </p:nvPr>
        </p:nvSpPr>
        <p:spPr/>
        <p:txBody>
          <a:bodyPr/>
          <a:lstStyle/>
          <a:p>
            <a:pPr algn="just"/>
            <a:r>
              <a:rPr lang="fr-FR" dirty="0" smtClean="0"/>
              <a:t>Préfabrication en atelier et/ou montage sur site.</a:t>
            </a:r>
          </a:p>
          <a:p>
            <a:pPr algn="just"/>
            <a:r>
              <a:rPr lang="fr-FR" dirty="0" smtClean="0"/>
              <a:t>France et/ou à l’international</a:t>
            </a:r>
          </a:p>
          <a:p>
            <a:pPr lvl="0" algn="just">
              <a:spcBef>
                <a:spcPts val="600"/>
              </a:spcBef>
              <a:spcAft>
                <a:spcPts val="600"/>
              </a:spcAft>
              <a:buClr>
                <a:srgbClr val="0000FF"/>
              </a:buClr>
            </a:pPr>
            <a:r>
              <a:rPr lang="fr-FR" dirty="0" smtClean="0">
                <a:solidFill>
                  <a:srgbClr val="4F81BD"/>
                </a:solidFill>
              </a:rPr>
              <a:t>Normalisation en tuyauterie et communication</a:t>
            </a:r>
            <a:r>
              <a:rPr lang="fr-FR" dirty="0">
                <a:solidFill>
                  <a:srgbClr val="4F81BD"/>
                </a:solidFill>
              </a:rPr>
              <a:t>, y compris en anglais, devront lui permettre de mener à bien ses activités </a:t>
            </a:r>
            <a:r>
              <a:rPr lang="fr-FR" dirty="0" smtClean="0">
                <a:solidFill>
                  <a:srgbClr val="4F81BD"/>
                </a:solidFill>
              </a:rPr>
              <a:t>professionnelles</a:t>
            </a:r>
            <a:endParaRPr lang="fr-FR" dirty="0" smtClean="0"/>
          </a:p>
          <a:p>
            <a:pPr algn="just"/>
            <a:r>
              <a:rPr lang="fr-FR" dirty="0" smtClean="0"/>
              <a:t>Spécialisation du métier de chaudronnier</a:t>
            </a:r>
          </a:p>
          <a:p>
            <a:pPr algn="just"/>
            <a:r>
              <a:rPr lang="fr-FR" dirty="0" smtClean="0"/>
              <a:t>Particularités :</a:t>
            </a:r>
          </a:p>
          <a:p>
            <a:pPr lvl="1" algn="just"/>
            <a:r>
              <a:rPr lang="fr-FR" dirty="0" smtClean="0"/>
              <a:t>mécanisation</a:t>
            </a:r>
          </a:p>
          <a:p>
            <a:pPr lvl="1" algn="just"/>
            <a:r>
              <a:rPr lang="fr-FR" dirty="0" smtClean="0"/>
              <a:t>commande numérique et de l’informatique</a:t>
            </a:r>
          </a:p>
          <a:p>
            <a:pPr lvl="1" algn="just"/>
            <a:r>
              <a:rPr lang="fr-FR" dirty="0" smtClean="0"/>
              <a:t>travail en équipe (amont =BE et BM, aval = montage et soudage)</a:t>
            </a:r>
          </a:p>
        </p:txBody>
      </p:sp>
    </p:spTree>
    <p:extLst>
      <p:ext uri="{BB962C8B-B14F-4D97-AF65-F5344CB8AC3E}">
        <p14:creationId xmlns="" xmlns:p14="http://schemas.microsoft.com/office/powerpoint/2010/main" val="26134038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100" dirty="0" smtClean="0"/>
              <a:t>Référentiel des Activités Professionnelles</a:t>
            </a:r>
            <a:endParaRPr lang="fr-FR" sz="3100" dirty="0"/>
          </a:p>
        </p:txBody>
      </p:sp>
      <p:graphicFrame>
        <p:nvGraphicFramePr>
          <p:cNvPr id="111617" name="Object 1"/>
          <p:cNvGraphicFramePr>
            <a:graphicFrameLocks noChangeAspect="1"/>
          </p:cNvGraphicFramePr>
          <p:nvPr/>
        </p:nvGraphicFramePr>
        <p:xfrm>
          <a:off x="-180528" y="1124744"/>
          <a:ext cx="7704856" cy="5379971"/>
        </p:xfrm>
        <a:graphic>
          <a:graphicData uri="http://schemas.openxmlformats.org/presentationml/2006/ole">
            <p:oleObj spid="_x0000_s111634" name="Document" r:id="rId3" imgW="6608182" imgH="5049481" progId="Word.Document.12">
              <p:embed/>
            </p:oleObj>
          </a:graphicData>
        </a:graphic>
      </p:graphicFrame>
      <p:pic>
        <p:nvPicPr>
          <p:cNvPr id="111629" name="Picture 13" descr="Afficher l'image d'origine"/>
          <p:cNvPicPr>
            <a:picLocks noChangeAspect="1" noChangeArrowheads="1"/>
          </p:cNvPicPr>
          <p:nvPr/>
        </p:nvPicPr>
        <p:blipFill>
          <a:blip r:embed="rId4"/>
          <a:srcRect/>
          <a:stretch>
            <a:fillRect/>
          </a:stretch>
        </p:blipFill>
        <p:spPr bwMode="auto">
          <a:xfrm>
            <a:off x="7495085" y="1268760"/>
            <a:ext cx="1648915" cy="1323401"/>
          </a:xfrm>
          <a:prstGeom prst="rect">
            <a:avLst/>
          </a:prstGeom>
          <a:noFill/>
        </p:spPr>
      </p:pic>
      <p:pic>
        <p:nvPicPr>
          <p:cNvPr id="111631" name="Picture 15" descr="Afficher l'image d'origine"/>
          <p:cNvPicPr>
            <a:picLocks noChangeAspect="1" noChangeArrowheads="1"/>
          </p:cNvPicPr>
          <p:nvPr/>
        </p:nvPicPr>
        <p:blipFill>
          <a:blip r:embed="rId5"/>
          <a:srcRect l="1878" t="9897" b="10926"/>
          <a:stretch>
            <a:fillRect/>
          </a:stretch>
        </p:blipFill>
        <p:spPr bwMode="auto">
          <a:xfrm>
            <a:off x="7380312" y="2780928"/>
            <a:ext cx="1763688" cy="1152128"/>
          </a:xfrm>
          <a:prstGeom prst="rect">
            <a:avLst/>
          </a:prstGeom>
          <a:noFill/>
        </p:spPr>
      </p:pic>
      <p:pic>
        <p:nvPicPr>
          <p:cNvPr id="111633" name="Picture 17" descr="Afficher l'image d'origine"/>
          <p:cNvPicPr>
            <a:picLocks noChangeAspect="1" noChangeArrowheads="1"/>
          </p:cNvPicPr>
          <p:nvPr/>
        </p:nvPicPr>
        <p:blipFill>
          <a:blip r:embed="rId6"/>
          <a:srcRect l="18900" t="17640" r="30071"/>
          <a:stretch>
            <a:fillRect/>
          </a:stretch>
        </p:blipFill>
        <p:spPr bwMode="auto">
          <a:xfrm>
            <a:off x="7524328" y="4365104"/>
            <a:ext cx="1408834" cy="1705372"/>
          </a:xfrm>
          <a:prstGeom prst="rect">
            <a:avLst/>
          </a:prstGeom>
          <a:noFill/>
        </p:spPr>
      </p:pic>
    </p:spTree>
    <p:extLst>
      <p:ext uri="{BB962C8B-B14F-4D97-AF65-F5344CB8AC3E}">
        <p14:creationId xmlns="" xmlns:p14="http://schemas.microsoft.com/office/powerpoint/2010/main" val="26134038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100" dirty="0" smtClean="0"/>
              <a:t>Référentiel de Certification : Les compétences</a:t>
            </a:r>
            <a:endParaRPr lang="fr-FR" sz="3100" dirty="0"/>
          </a:p>
        </p:txBody>
      </p:sp>
      <p:sp>
        <p:nvSpPr>
          <p:cNvPr id="6" name="Rectangle 5"/>
          <p:cNvSpPr/>
          <p:nvPr/>
        </p:nvSpPr>
        <p:spPr>
          <a:xfrm>
            <a:off x="188144" y="1412776"/>
            <a:ext cx="8955856" cy="5078313"/>
          </a:xfrm>
          <a:prstGeom prst="rect">
            <a:avLst/>
          </a:prstGeom>
        </p:spPr>
        <p:txBody>
          <a:bodyPr wrap="square">
            <a:spAutoFit/>
          </a:bodyPr>
          <a:lstStyle/>
          <a:p>
            <a:r>
              <a:rPr lang="fr-FR" b="1" dirty="0">
                <a:solidFill>
                  <a:srgbClr val="0070C0"/>
                </a:solidFill>
              </a:rPr>
              <a:t>C1 : Décoder et interpréter les documents </a:t>
            </a:r>
            <a:endParaRPr lang="fr-FR" b="1" dirty="0" smtClean="0">
              <a:solidFill>
                <a:srgbClr val="0070C0"/>
              </a:solidFill>
            </a:endParaRPr>
          </a:p>
          <a:p>
            <a:endParaRPr lang="fr-FR" b="1" dirty="0" smtClean="0">
              <a:solidFill>
                <a:srgbClr val="0070C0"/>
              </a:solidFill>
            </a:endParaRPr>
          </a:p>
          <a:p>
            <a:r>
              <a:rPr lang="fr-FR" b="1" dirty="0">
                <a:solidFill>
                  <a:srgbClr val="0070C0"/>
                </a:solidFill>
              </a:rPr>
              <a:t>C2 : Analyser et déterminer les données </a:t>
            </a:r>
            <a:r>
              <a:rPr lang="fr-FR" b="1" dirty="0" smtClean="0">
                <a:solidFill>
                  <a:srgbClr val="0070C0"/>
                </a:solidFill>
              </a:rPr>
              <a:t>opératoires</a:t>
            </a:r>
          </a:p>
          <a:p>
            <a:endParaRPr lang="fr-FR" b="1" dirty="0" smtClean="0">
              <a:solidFill>
                <a:srgbClr val="0070C0"/>
              </a:solidFill>
            </a:endParaRPr>
          </a:p>
          <a:p>
            <a:r>
              <a:rPr lang="fr-FR" b="1" dirty="0">
                <a:solidFill>
                  <a:srgbClr val="0070C0"/>
                </a:solidFill>
              </a:rPr>
              <a:t>C3 : Communiquer par écrit et oralement y compris en langue </a:t>
            </a:r>
            <a:r>
              <a:rPr lang="fr-FR" b="1" dirty="0" smtClean="0">
                <a:solidFill>
                  <a:srgbClr val="0070C0"/>
                </a:solidFill>
              </a:rPr>
              <a:t>anglaise</a:t>
            </a:r>
          </a:p>
          <a:p>
            <a:endParaRPr lang="fr-FR" b="1" dirty="0" smtClean="0">
              <a:solidFill>
                <a:srgbClr val="0070C0"/>
              </a:solidFill>
            </a:endParaRPr>
          </a:p>
          <a:p>
            <a:r>
              <a:rPr lang="fr-FR" b="1" dirty="0">
                <a:solidFill>
                  <a:srgbClr val="0070C0"/>
                </a:solidFill>
              </a:rPr>
              <a:t>C4 : Effectuer le montage et/ou le démontage de tout ou partie d'une ligne de tuyauterie </a:t>
            </a:r>
            <a:endParaRPr lang="fr-FR" b="1" dirty="0" smtClean="0">
              <a:solidFill>
                <a:srgbClr val="0070C0"/>
              </a:solidFill>
            </a:endParaRPr>
          </a:p>
          <a:p>
            <a:endParaRPr lang="fr-FR" b="1" dirty="0" smtClean="0">
              <a:solidFill>
                <a:srgbClr val="0070C0"/>
              </a:solidFill>
            </a:endParaRPr>
          </a:p>
          <a:p>
            <a:r>
              <a:rPr lang="fr-FR" b="1" dirty="0">
                <a:solidFill>
                  <a:srgbClr val="0070C0"/>
                </a:solidFill>
              </a:rPr>
              <a:t>C5 : Réaliser tout ou partie d'une ligne de tuyauterie en </a:t>
            </a:r>
            <a:r>
              <a:rPr lang="fr-FR" b="1" dirty="0" smtClean="0">
                <a:solidFill>
                  <a:srgbClr val="0070C0"/>
                </a:solidFill>
              </a:rPr>
              <a:t>préfabrication</a:t>
            </a:r>
          </a:p>
          <a:p>
            <a:endParaRPr lang="fr-FR" b="1" dirty="0" smtClean="0">
              <a:solidFill>
                <a:srgbClr val="0070C0"/>
              </a:solidFill>
            </a:endParaRPr>
          </a:p>
          <a:p>
            <a:r>
              <a:rPr lang="fr-FR" b="1" dirty="0">
                <a:solidFill>
                  <a:srgbClr val="0070C0"/>
                </a:solidFill>
              </a:rPr>
              <a:t>C6 : Réaliser tout ou partie d'une ligne de tuyauterie sur </a:t>
            </a:r>
            <a:r>
              <a:rPr lang="fr-FR" b="1" dirty="0" smtClean="0">
                <a:solidFill>
                  <a:srgbClr val="0070C0"/>
                </a:solidFill>
              </a:rPr>
              <a:t>site</a:t>
            </a:r>
          </a:p>
          <a:p>
            <a:endParaRPr lang="fr-FR" b="1" dirty="0" smtClean="0">
              <a:solidFill>
                <a:srgbClr val="0070C0"/>
              </a:solidFill>
            </a:endParaRPr>
          </a:p>
          <a:p>
            <a:r>
              <a:rPr lang="fr-FR" b="1" dirty="0">
                <a:solidFill>
                  <a:srgbClr val="0070C0"/>
                </a:solidFill>
              </a:rPr>
              <a:t>C7 : Contrôler la qualité et la conformité de tout ou partie d’une ligne de tuyauterie</a:t>
            </a:r>
            <a:endParaRPr lang="fr-FR" b="1" dirty="0" smtClean="0">
              <a:solidFill>
                <a:srgbClr val="0070C0"/>
              </a:solidFill>
            </a:endParaRPr>
          </a:p>
          <a:p>
            <a:endParaRPr lang="fr-FR" b="1" dirty="0" smtClean="0">
              <a:solidFill>
                <a:srgbClr val="0070C0"/>
              </a:solidFill>
            </a:endParaRPr>
          </a:p>
          <a:p>
            <a:r>
              <a:rPr lang="fr-FR" b="1" dirty="0" smtClean="0">
                <a:solidFill>
                  <a:srgbClr val="0070C0"/>
                </a:solidFill>
              </a:rPr>
              <a:t>C8</a:t>
            </a:r>
            <a:r>
              <a:rPr lang="fr-FR" b="1" dirty="0">
                <a:solidFill>
                  <a:srgbClr val="0070C0"/>
                </a:solidFill>
              </a:rPr>
              <a:t> : Respecter les procédures liées à la sécurité et au respect de l'environnement</a:t>
            </a:r>
          </a:p>
        </p:txBody>
      </p:sp>
    </p:spTree>
    <p:extLst>
      <p:ext uri="{BB962C8B-B14F-4D97-AF65-F5344CB8AC3E}">
        <p14:creationId xmlns="" xmlns:p14="http://schemas.microsoft.com/office/powerpoint/2010/main" val="26134038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4213" y="131763"/>
            <a:ext cx="8459787" cy="1352550"/>
          </a:xfrm>
        </p:spPr>
        <p:txBody>
          <a:bodyPr/>
          <a:lstStyle/>
          <a:p>
            <a:r>
              <a:rPr lang="fr-FR" sz="3100" dirty="0" smtClean="0"/>
              <a:t>Référentiel de Certification : Les savoirs associés</a:t>
            </a:r>
            <a:endParaRPr lang="fr-FR" sz="3100" dirty="0"/>
          </a:p>
        </p:txBody>
      </p:sp>
      <p:sp>
        <p:nvSpPr>
          <p:cNvPr id="6" name="Rectangle 5"/>
          <p:cNvSpPr/>
          <p:nvPr/>
        </p:nvSpPr>
        <p:spPr>
          <a:xfrm>
            <a:off x="164045" y="1844824"/>
            <a:ext cx="8964488" cy="3416320"/>
          </a:xfrm>
          <a:prstGeom prst="rect">
            <a:avLst/>
          </a:prstGeom>
        </p:spPr>
        <p:txBody>
          <a:bodyPr wrap="square">
            <a:spAutoFit/>
          </a:bodyPr>
          <a:lstStyle/>
          <a:p>
            <a:r>
              <a:rPr lang="fr-FR" b="1" dirty="0">
                <a:solidFill>
                  <a:srgbClr val="0070C0"/>
                </a:solidFill>
              </a:rPr>
              <a:t>S</a:t>
            </a:r>
            <a:r>
              <a:rPr lang="fr-FR" b="1" dirty="0" smtClean="0">
                <a:solidFill>
                  <a:srgbClr val="0070C0"/>
                </a:solidFill>
              </a:rPr>
              <a:t>1</a:t>
            </a:r>
            <a:r>
              <a:rPr lang="fr-FR" b="1" dirty="0">
                <a:solidFill>
                  <a:srgbClr val="0070C0"/>
                </a:solidFill>
              </a:rPr>
              <a:t> : La communication professionnelle</a:t>
            </a:r>
            <a:endParaRPr lang="fr-FR" b="1" dirty="0" smtClean="0">
              <a:solidFill>
                <a:srgbClr val="0070C0"/>
              </a:solidFill>
            </a:endParaRPr>
          </a:p>
          <a:p>
            <a:endParaRPr lang="fr-FR" b="1" dirty="0" smtClean="0">
              <a:solidFill>
                <a:srgbClr val="0070C0"/>
              </a:solidFill>
            </a:endParaRPr>
          </a:p>
          <a:p>
            <a:r>
              <a:rPr lang="fr-FR" b="1" dirty="0">
                <a:solidFill>
                  <a:srgbClr val="0070C0"/>
                </a:solidFill>
              </a:rPr>
              <a:t>S</a:t>
            </a:r>
            <a:r>
              <a:rPr lang="fr-FR" b="1" dirty="0" smtClean="0">
                <a:solidFill>
                  <a:srgbClr val="0070C0"/>
                </a:solidFill>
              </a:rPr>
              <a:t>2</a:t>
            </a:r>
            <a:r>
              <a:rPr lang="fr-FR" b="1" dirty="0">
                <a:solidFill>
                  <a:srgbClr val="0070C0"/>
                </a:solidFill>
              </a:rPr>
              <a:t> : Préparation de la </a:t>
            </a:r>
            <a:r>
              <a:rPr lang="fr-FR" b="1" dirty="0" smtClean="0">
                <a:solidFill>
                  <a:srgbClr val="0070C0"/>
                </a:solidFill>
              </a:rPr>
              <a:t>fabrication</a:t>
            </a:r>
          </a:p>
          <a:p>
            <a:endParaRPr lang="fr-FR" b="1" dirty="0" smtClean="0">
              <a:solidFill>
                <a:srgbClr val="0070C0"/>
              </a:solidFill>
            </a:endParaRPr>
          </a:p>
          <a:p>
            <a:r>
              <a:rPr lang="fr-FR" b="1" dirty="0">
                <a:solidFill>
                  <a:srgbClr val="0070C0"/>
                </a:solidFill>
              </a:rPr>
              <a:t>S</a:t>
            </a:r>
            <a:r>
              <a:rPr lang="fr-FR" b="1" dirty="0" smtClean="0">
                <a:solidFill>
                  <a:srgbClr val="0070C0"/>
                </a:solidFill>
              </a:rPr>
              <a:t>3</a:t>
            </a:r>
            <a:r>
              <a:rPr lang="fr-FR" b="1" dirty="0">
                <a:solidFill>
                  <a:srgbClr val="0070C0"/>
                </a:solidFill>
              </a:rPr>
              <a:t> : Les </a:t>
            </a:r>
            <a:r>
              <a:rPr lang="fr-FR" b="1" dirty="0" smtClean="0">
                <a:solidFill>
                  <a:srgbClr val="0070C0"/>
                </a:solidFill>
              </a:rPr>
              <a:t>procédés</a:t>
            </a:r>
          </a:p>
          <a:p>
            <a:endParaRPr lang="fr-FR" b="1" dirty="0" smtClean="0">
              <a:solidFill>
                <a:srgbClr val="0070C0"/>
              </a:solidFill>
            </a:endParaRPr>
          </a:p>
          <a:p>
            <a:r>
              <a:rPr lang="fr-FR" b="1" dirty="0">
                <a:solidFill>
                  <a:srgbClr val="0070C0"/>
                </a:solidFill>
              </a:rPr>
              <a:t>S</a:t>
            </a:r>
            <a:r>
              <a:rPr lang="fr-FR" b="1" dirty="0" smtClean="0">
                <a:solidFill>
                  <a:srgbClr val="0070C0"/>
                </a:solidFill>
              </a:rPr>
              <a:t>4</a:t>
            </a:r>
            <a:r>
              <a:rPr lang="fr-FR" b="1" dirty="0">
                <a:solidFill>
                  <a:srgbClr val="0070C0"/>
                </a:solidFill>
              </a:rPr>
              <a:t> : Qualité et contrôle</a:t>
            </a:r>
          </a:p>
          <a:p>
            <a:endParaRPr lang="fr-FR" b="1" dirty="0" smtClean="0">
              <a:solidFill>
                <a:srgbClr val="0070C0"/>
              </a:solidFill>
            </a:endParaRPr>
          </a:p>
          <a:p>
            <a:r>
              <a:rPr lang="fr-FR" b="1" dirty="0">
                <a:solidFill>
                  <a:srgbClr val="0070C0"/>
                </a:solidFill>
              </a:rPr>
              <a:t>S</a:t>
            </a:r>
            <a:r>
              <a:rPr lang="fr-FR" b="1" dirty="0" smtClean="0">
                <a:solidFill>
                  <a:srgbClr val="0070C0"/>
                </a:solidFill>
              </a:rPr>
              <a:t>5</a:t>
            </a:r>
            <a:r>
              <a:rPr lang="fr-FR" b="1" dirty="0">
                <a:solidFill>
                  <a:srgbClr val="0070C0"/>
                </a:solidFill>
              </a:rPr>
              <a:t> : Montage et démontage des éléments de tuyauterie sur </a:t>
            </a:r>
            <a:r>
              <a:rPr lang="fr-FR" b="1" dirty="0" smtClean="0">
                <a:solidFill>
                  <a:srgbClr val="0070C0"/>
                </a:solidFill>
              </a:rPr>
              <a:t>site</a:t>
            </a:r>
          </a:p>
          <a:p>
            <a:endParaRPr lang="fr-FR" b="1" dirty="0" smtClean="0">
              <a:solidFill>
                <a:srgbClr val="0070C0"/>
              </a:solidFill>
            </a:endParaRPr>
          </a:p>
          <a:p>
            <a:r>
              <a:rPr lang="fr-FR" b="1" dirty="0">
                <a:solidFill>
                  <a:srgbClr val="0070C0"/>
                </a:solidFill>
              </a:rPr>
              <a:t>S</a:t>
            </a:r>
            <a:r>
              <a:rPr lang="fr-FR" b="1" dirty="0" smtClean="0">
                <a:solidFill>
                  <a:srgbClr val="0070C0"/>
                </a:solidFill>
              </a:rPr>
              <a:t>6</a:t>
            </a:r>
            <a:r>
              <a:rPr lang="fr-FR" b="1" dirty="0">
                <a:solidFill>
                  <a:srgbClr val="0070C0"/>
                </a:solidFill>
              </a:rPr>
              <a:t> : La santé, la sécurité au travail et la protection de l’environnement</a:t>
            </a:r>
          </a:p>
          <a:p>
            <a:endParaRPr lang="fr-FR" sz="1600" b="1" dirty="0" smtClean="0">
              <a:solidFill>
                <a:srgbClr val="0070C0"/>
              </a:solidFill>
            </a:endParaRPr>
          </a:p>
        </p:txBody>
      </p:sp>
    </p:spTree>
    <p:extLst>
      <p:ext uri="{BB962C8B-B14F-4D97-AF65-F5344CB8AC3E}">
        <p14:creationId xmlns="" xmlns:p14="http://schemas.microsoft.com/office/powerpoint/2010/main" val="26134038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100" dirty="0" smtClean="0"/>
              <a:t>Unités </a:t>
            </a:r>
            <a:br>
              <a:rPr lang="fr-FR" sz="3100" dirty="0" smtClean="0"/>
            </a:br>
            <a:r>
              <a:rPr lang="fr-FR" sz="3100" dirty="0" smtClean="0"/>
              <a:t>professionnelles</a:t>
            </a:r>
            <a:endParaRPr lang="fr-FR" sz="3100" dirty="0"/>
          </a:p>
        </p:txBody>
      </p:sp>
      <p:graphicFrame>
        <p:nvGraphicFramePr>
          <p:cNvPr id="105473" name="Object 1"/>
          <p:cNvGraphicFramePr>
            <a:graphicFrameLocks noChangeAspect="1"/>
          </p:cNvGraphicFramePr>
          <p:nvPr/>
        </p:nvGraphicFramePr>
        <p:xfrm>
          <a:off x="3347864" y="0"/>
          <a:ext cx="5796137" cy="6915754"/>
        </p:xfrm>
        <a:graphic>
          <a:graphicData uri="http://schemas.openxmlformats.org/presentationml/2006/ole">
            <p:oleObj spid="_x0000_s105490" name="Document" r:id="rId3" imgW="6620033" imgH="9017239" progId="Word.Document.12">
              <p:embed/>
            </p:oleObj>
          </a:graphicData>
        </a:graphic>
      </p:graphicFrame>
    </p:spTree>
    <p:extLst>
      <p:ext uri="{BB962C8B-B14F-4D97-AF65-F5344CB8AC3E}">
        <p14:creationId xmlns="" xmlns:p14="http://schemas.microsoft.com/office/powerpoint/2010/main" val="11170925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100" dirty="0" smtClean="0"/>
              <a:t>Règlement d’examen</a:t>
            </a:r>
            <a:endParaRPr lang="fr-FR" sz="3100" dirty="0"/>
          </a:p>
        </p:txBody>
      </p:sp>
      <p:graphicFrame>
        <p:nvGraphicFramePr>
          <p:cNvPr id="108545" name="Object 1"/>
          <p:cNvGraphicFramePr>
            <a:graphicFrameLocks noChangeAspect="1"/>
          </p:cNvGraphicFramePr>
          <p:nvPr/>
        </p:nvGraphicFramePr>
        <p:xfrm>
          <a:off x="179512" y="1628800"/>
          <a:ext cx="8784976" cy="4248472"/>
        </p:xfrm>
        <a:graphic>
          <a:graphicData uri="http://schemas.openxmlformats.org/presentationml/2006/ole">
            <p:oleObj spid="_x0000_s108562" name="Document" r:id="rId3" imgW="6605668" imgH="3260312" progId="Word.Document.12">
              <p:embed/>
            </p:oleObj>
          </a:graphicData>
        </a:graphic>
      </p:graphicFrame>
    </p:spTree>
    <p:extLst>
      <p:ext uri="{BB962C8B-B14F-4D97-AF65-F5344CB8AC3E}">
        <p14:creationId xmlns="" xmlns:p14="http://schemas.microsoft.com/office/powerpoint/2010/main" val="26134038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100" dirty="0" smtClean="0"/>
              <a:t>Les blocs de compétences : </a:t>
            </a:r>
            <a:br>
              <a:rPr lang="fr-FR" sz="3100" dirty="0" smtClean="0"/>
            </a:br>
            <a:r>
              <a:rPr lang="fr-FR" dirty="0" smtClean="0"/>
              <a:t>MC IV Technicien(ne) en Tuyauterie</a:t>
            </a:r>
            <a:endParaRPr lang="fr-FR" dirty="0"/>
          </a:p>
        </p:txBody>
      </p:sp>
      <p:graphicFrame>
        <p:nvGraphicFramePr>
          <p:cNvPr id="5" name="Tableau 4"/>
          <p:cNvGraphicFramePr>
            <a:graphicFrameLocks noGrp="1"/>
          </p:cNvGraphicFramePr>
          <p:nvPr>
            <p:extLst>
              <p:ext uri="{D42A27DB-BD31-4B8C-83A1-F6EECF244321}">
                <p14:modId xmlns="" xmlns:p14="http://schemas.microsoft.com/office/powerpoint/2010/main" val="2605017543"/>
              </p:ext>
            </p:extLst>
          </p:nvPr>
        </p:nvGraphicFramePr>
        <p:xfrm>
          <a:off x="611560" y="2060848"/>
          <a:ext cx="7848873" cy="3540760"/>
        </p:xfrm>
        <a:graphic>
          <a:graphicData uri="http://schemas.openxmlformats.org/drawingml/2006/table">
            <a:tbl>
              <a:tblPr firstRow="1" bandRow="1">
                <a:tableStyleId>{D113A9D2-9D6B-4929-AA2D-F23B5EE8CBE7}</a:tableStyleId>
              </a:tblPr>
              <a:tblGrid>
                <a:gridCol w="2616291"/>
                <a:gridCol w="2616291"/>
                <a:gridCol w="2616291"/>
              </a:tblGrid>
              <a:tr h="370840">
                <a:tc>
                  <a:txBody>
                    <a:bodyPr/>
                    <a:lstStyle/>
                    <a:p>
                      <a:pPr algn="ctr"/>
                      <a:r>
                        <a:rPr lang="fr-FR" sz="1400" dirty="0" smtClean="0"/>
                        <a:t>Activités professionnelles</a:t>
                      </a:r>
                      <a:endParaRPr lang="fr-FR" sz="1400" dirty="0"/>
                    </a:p>
                  </a:txBody>
                  <a:tcPr>
                    <a:solidFill>
                      <a:schemeClr val="tx2">
                        <a:lumMod val="60000"/>
                        <a:lumOff val="40000"/>
                      </a:schemeClr>
                    </a:solidFill>
                  </a:tcPr>
                </a:tc>
                <a:tc>
                  <a:txBody>
                    <a:bodyPr/>
                    <a:lstStyle/>
                    <a:p>
                      <a:pPr marL="0" algn="ctr" defTabSz="457200" rtl="0" eaLnBrk="1" latinLnBrk="0" hangingPunct="1"/>
                      <a:r>
                        <a:rPr lang="fr-FR" sz="1400" b="1" kern="1200" dirty="0" smtClean="0">
                          <a:solidFill>
                            <a:schemeClr val="lt1"/>
                          </a:solidFill>
                          <a:latin typeface="+mn-lt"/>
                          <a:ea typeface="+mn-ea"/>
                          <a:cs typeface="+mn-cs"/>
                        </a:rPr>
                        <a:t>Compétences</a:t>
                      </a:r>
                      <a:endParaRPr lang="fr-FR" sz="1400" b="1" kern="1200" dirty="0">
                        <a:solidFill>
                          <a:schemeClr val="lt1"/>
                        </a:solidFill>
                        <a:latin typeface="+mn-lt"/>
                        <a:ea typeface="+mn-ea"/>
                        <a:cs typeface="+mn-cs"/>
                      </a:endParaRPr>
                    </a:p>
                  </a:txBody>
                  <a:tcPr>
                    <a:solidFill>
                      <a:schemeClr val="tx2">
                        <a:lumMod val="60000"/>
                        <a:lumOff val="40000"/>
                      </a:schemeClr>
                    </a:solidFill>
                  </a:tcPr>
                </a:tc>
                <a:tc>
                  <a:txBody>
                    <a:bodyPr/>
                    <a:lstStyle/>
                    <a:p>
                      <a:pPr marL="0" algn="ctr" defTabSz="457200" rtl="0" eaLnBrk="1" latinLnBrk="0" hangingPunct="1"/>
                      <a:r>
                        <a:rPr lang="fr-FR" sz="1400" b="1" kern="1200" dirty="0" smtClean="0">
                          <a:solidFill>
                            <a:schemeClr val="lt1"/>
                          </a:solidFill>
                          <a:latin typeface="+mn-lt"/>
                          <a:ea typeface="+mn-ea"/>
                          <a:cs typeface="+mn-cs"/>
                        </a:rPr>
                        <a:t>Epreuves</a:t>
                      </a:r>
                      <a:endParaRPr lang="fr-FR" sz="1400" b="1" kern="1200" dirty="0">
                        <a:solidFill>
                          <a:schemeClr val="lt1"/>
                        </a:solidFill>
                        <a:latin typeface="+mn-lt"/>
                        <a:ea typeface="+mn-ea"/>
                        <a:cs typeface="+mn-cs"/>
                      </a:endParaRPr>
                    </a:p>
                  </a:txBody>
                  <a:tcPr>
                    <a:solidFill>
                      <a:schemeClr val="tx2">
                        <a:lumMod val="60000"/>
                        <a:lumOff val="40000"/>
                      </a:schemeClr>
                    </a:solidFill>
                  </a:tcPr>
                </a:tc>
              </a:tr>
              <a:tr h="370840">
                <a:tc>
                  <a:txBody>
                    <a:bodyPr/>
                    <a:lstStyle/>
                    <a:p>
                      <a:pPr marL="0" algn="l" defTabSz="457200" rtl="0" eaLnBrk="1" latinLnBrk="0" hangingPunct="1"/>
                      <a:r>
                        <a:rPr lang="fr-FR" sz="1600" b="1" dirty="0" smtClean="0"/>
                        <a:t>A1</a:t>
                      </a:r>
                      <a:r>
                        <a:rPr lang="fr-FR" sz="1800" b="1" dirty="0" smtClean="0"/>
                        <a:t> :</a:t>
                      </a:r>
                      <a:r>
                        <a:rPr lang="fr-FR" sz="1800" b="1" baseline="0" dirty="0" smtClean="0"/>
                        <a:t> </a:t>
                      </a:r>
                      <a:r>
                        <a:rPr lang="fr-FR" sz="1400" b="1" kern="1200" baseline="0" dirty="0" smtClean="0">
                          <a:solidFill>
                            <a:schemeClr val="lt1"/>
                          </a:solidFill>
                          <a:latin typeface="+mn-lt"/>
                          <a:ea typeface="+mn-ea"/>
                          <a:cs typeface="+mn-cs"/>
                        </a:rPr>
                        <a:t>Préparation de l’intervention </a:t>
                      </a:r>
                      <a:endParaRPr lang="fr-FR" dirty="0"/>
                    </a:p>
                  </a:txBody>
                  <a:tcPr anchor="ctr">
                    <a:solidFill>
                      <a:schemeClr val="tx2">
                        <a:lumMod val="60000"/>
                        <a:lumOff val="40000"/>
                      </a:schemeClr>
                    </a:solidFill>
                  </a:tcPr>
                </a:tc>
                <a:tc>
                  <a:txBody>
                    <a:bodyPr/>
                    <a:lstStyle/>
                    <a:p>
                      <a:pPr algn="ctr"/>
                      <a:r>
                        <a:rPr lang="fr-FR" dirty="0" smtClean="0"/>
                        <a:t>C1 – C2</a:t>
                      </a:r>
                      <a:endParaRPr lang="fr-FR" dirty="0"/>
                    </a:p>
                  </a:txBody>
                  <a:tcPr anchor="ctr">
                    <a:solidFill>
                      <a:schemeClr val="tx2">
                        <a:lumMod val="60000"/>
                        <a:lumOff val="4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600" b="1" kern="800" dirty="0" smtClean="0">
                          <a:latin typeface="+mn-lt"/>
                          <a:ea typeface="Arial Unicode MS"/>
                          <a:cs typeface="Tahoma"/>
                        </a:rPr>
                        <a:t>E1</a:t>
                      </a:r>
                      <a:r>
                        <a:rPr lang="fr-FR" sz="1400" b="1" kern="800" dirty="0" smtClean="0">
                          <a:latin typeface="+mn-lt"/>
                          <a:ea typeface="Arial Unicode MS"/>
                          <a:cs typeface="Tahoma"/>
                        </a:rPr>
                        <a:t> – Analyse et exploitation des données préparatoires à une intervention</a:t>
                      </a:r>
                      <a:endParaRPr lang="fr-FR" sz="1400" b="1" dirty="0"/>
                    </a:p>
                  </a:txBody>
                  <a:tcPr anchor="ctr">
                    <a:solidFill>
                      <a:schemeClr val="tx2">
                        <a:lumMod val="60000"/>
                        <a:lumOff val="40000"/>
                      </a:schemeClr>
                    </a:solidFill>
                  </a:tcPr>
                </a:tc>
              </a:tr>
              <a:tr h="370840">
                <a:tc>
                  <a:txBody>
                    <a:bodyPr/>
                    <a:lstStyle/>
                    <a:p>
                      <a:pPr marL="0" algn="l" defTabSz="457200" rtl="0" eaLnBrk="1" latinLnBrk="0" hangingPunct="1"/>
                      <a:r>
                        <a:rPr lang="fr-FR" sz="1600" b="1" kern="1200" dirty="0" smtClean="0"/>
                        <a:t>A2</a:t>
                      </a:r>
                      <a:r>
                        <a:rPr lang="fr-FR" sz="1800" b="1" kern="1200" dirty="0" smtClean="0"/>
                        <a:t> : </a:t>
                      </a:r>
                      <a:r>
                        <a:rPr lang="fr-FR" sz="1400" b="1" kern="1200" baseline="0" dirty="0" smtClean="0">
                          <a:solidFill>
                            <a:schemeClr val="lt1"/>
                          </a:solidFill>
                          <a:latin typeface="+mn-lt"/>
                          <a:ea typeface="+mn-ea"/>
                          <a:cs typeface="+mn-cs"/>
                        </a:rPr>
                        <a:t>Préfabrication des sous-ensembles isométriques en atelier</a:t>
                      </a:r>
                      <a:endParaRPr lang="fr-FR" sz="1800" b="1" dirty="0"/>
                    </a:p>
                  </a:txBody>
                  <a:tcPr anchor="ctr">
                    <a:solidFill>
                      <a:schemeClr val="tx2">
                        <a:lumMod val="60000"/>
                        <a:lumOff val="40000"/>
                      </a:schemeClr>
                    </a:solidFill>
                  </a:tcPr>
                </a:tc>
                <a:tc>
                  <a:txBody>
                    <a:bodyPr/>
                    <a:lstStyle/>
                    <a:p>
                      <a:pPr algn="ctr"/>
                      <a:r>
                        <a:rPr lang="fr-FR" dirty="0" smtClean="0"/>
                        <a:t>C5 – C7</a:t>
                      </a:r>
                      <a:endParaRPr lang="fr-FR" dirty="0"/>
                    </a:p>
                  </a:txBody>
                  <a:tcPr anchor="ctr">
                    <a:solidFill>
                      <a:schemeClr val="tx2">
                        <a:lumMod val="60000"/>
                        <a:lumOff val="40000"/>
                      </a:schemeClr>
                    </a:solidFill>
                  </a:tcPr>
                </a:tc>
                <a:tc>
                  <a:txBody>
                    <a:bodyPr/>
                    <a:lstStyle/>
                    <a:p>
                      <a:pPr algn="l"/>
                      <a:r>
                        <a:rPr lang="fr-FR" sz="1600" b="1" dirty="0" smtClean="0"/>
                        <a:t>E2</a:t>
                      </a:r>
                      <a:r>
                        <a:rPr lang="fr-FR" sz="1400" b="1" dirty="0" smtClean="0"/>
                        <a:t> – Préfabrication et contrôle de tout ou partie d’une ligne de tuyauterie</a:t>
                      </a:r>
                    </a:p>
                    <a:p>
                      <a:pPr algn="ctr"/>
                      <a:endParaRPr lang="fr-FR" sz="1400" b="1" dirty="0"/>
                    </a:p>
                  </a:txBody>
                  <a:tcPr anchor="ctr">
                    <a:solidFill>
                      <a:schemeClr val="tx2">
                        <a:lumMod val="60000"/>
                        <a:lumOff val="40000"/>
                      </a:schemeClr>
                    </a:solidFill>
                  </a:tcPr>
                </a:tc>
              </a:tr>
              <a:tr h="370840">
                <a:tc>
                  <a:txBody>
                    <a:bodyPr/>
                    <a:lstStyle/>
                    <a:p>
                      <a:pPr marL="0" algn="l" defTabSz="457200" rtl="0" eaLnBrk="1" latinLnBrk="0" hangingPunct="1"/>
                      <a:r>
                        <a:rPr lang="fr-FR" sz="1600" b="1" dirty="0" smtClean="0"/>
                        <a:t>A3</a:t>
                      </a:r>
                      <a:r>
                        <a:rPr lang="fr-FR" sz="1800" b="1" dirty="0" smtClean="0"/>
                        <a:t> : </a:t>
                      </a:r>
                      <a:r>
                        <a:rPr lang="fr-FR" sz="1400" b="1" kern="1200" baseline="0" dirty="0" smtClean="0">
                          <a:solidFill>
                            <a:schemeClr val="lt1"/>
                          </a:solidFill>
                          <a:latin typeface="+mn-lt"/>
                          <a:ea typeface="+mn-ea"/>
                          <a:cs typeface="+mn-cs"/>
                        </a:rPr>
                        <a:t>Réalisation, montage sur site et gestion du chantier dans le respect des règles de prévention liées aux risques professionnels et environnementaux</a:t>
                      </a:r>
                      <a:endParaRPr lang="fr-FR" dirty="0"/>
                    </a:p>
                  </a:txBody>
                  <a:tcPr anchor="ctr">
                    <a:solidFill>
                      <a:schemeClr val="tx2">
                        <a:lumMod val="60000"/>
                        <a:lumOff val="40000"/>
                      </a:schemeClr>
                    </a:solidFill>
                  </a:tcPr>
                </a:tc>
                <a:tc>
                  <a:txBody>
                    <a:bodyPr/>
                    <a:lstStyle/>
                    <a:p>
                      <a:pPr algn="ctr"/>
                      <a:r>
                        <a:rPr lang="fr-FR" dirty="0" smtClean="0"/>
                        <a:t>C3 – C4 – C6 – C8</a:t>
                      </a:r>
                      <a:endParaRPr lang="fr-FR" dirty="0"/>
                    </a:p>
                  </a:txBody>
                  <a:tcPr anchor="ctr">
                    <a:solidFill>
                      <a:schemeClr val="tx2">
                        <a:lumMod val="60000"/>
                        <a:lumOff val="4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600" b="1" kern="800" dirty="0" smtClean="0">
                          <a:latin typeface="+mn-lt"/>
                          <a:ea typeface="Arial Unicode MS"/>
                          <a:cs typeface="Tahoma"/>
                        </a:rPr>
                        <a:t>E3</a:t>
                      </a:r>
                      <a:r>
                        <a:rPr lang="fr-FR" sz="1400" b="1" kern="800" dirty="0" smtClean="0">
                          <a:latin typeface="+mn-lt"/>
                          <a:ea typeface="Arial Unicode MS"/>
                          <a:cs typeface="Tahoma"/>
                        </a:rPr>
                        <a:t> - Réalisation, montage et gestion du chantier effectués en milieu professionnel</a:t>
                      </a:r>
                      <a:endParaRPr lang="fr-FR" sz="1800" b="1" kern="800" dirty="0" smtClean="0">
                        <a:latin typeface="Times New Roman"/>
                        <a:ea typeface="Arial Unicode MS"/>
                        <a:cs typeface="Tahoma"/>
                      </a:endParaRPr>
                    </a:p>
                    <a:p>
                      <a:pPr algn="ctr"/>
                      <a:endParaRPr lang="fr-FR" sz="1400" b="1" dirty="0"/>
                    </a:p>
                  </a:txBody>
                  <a:tcPr anchor="ctr">
                    <a:solidFill>
                      <a:schemeClr val="tx2">
                        <a:lumMod val="60000"/>
                        <a:lumOff val="40000"/>
                      </a:schemeClr>
                    </a:solidFill>
                  </a:tcPr>
                </a:tc>
              </a:tr>
            </a:tbl>
          </a:graphicData>
        </a:graphic>
      </p:graphicFrame>
    </p:spTree>
    <p:extLst>
      <p:ext uri="{BB962C8B-B14F-4D97-AF65-F5344CB8AC3E}">
        <p14:creationId xmlns="" xmlns:p14="http://schemas.microsoft.com/office/powerpoint/2010/main" val="34229826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100" dirty="0">
                <a:solidFill>
                  <a:schemeClr val="tx2">
                    <a:lumMod val="75000"/>
                  </a:schemeClr>
                </a:solidFill>
              </a:rPr>
              <a:t>Evolution des effectifs voie scolaire</a:t>
            </a:r>
          </a:p>
        </p:txBody>
      </p:sp>
      <p:graphicFrame>
        <p:nvGraphicFramePr>
          <p:cNvPr id="4" name="Graphique 3"/>
          <p:cNvGraphicFramePr>
            <a:graphicFrameLocks/>
          </p:cNvGraphicFramePr>
          <p:nvPr>
            <p:extLst>
              <p:ext uri="{D42A27DB-BD31-4B8C-83A1-F6EECF244321}">
                <p14:modId xmlns="" xmlns:p14="http://schemas.microsoft.com/office/powerpoint/2010/main" val="3400359160"/>
              </p:ext>
            </p:extLst>
          </p:nvPr>
        </p:nvGraphicFramePr>
        <p:xfrm>
          <a:off x="1453009" y="1569508"/>
          <a:ext cx="6935415" cy="4595796"/>
        </p:xfrm>
        <a:graphic>
          <a:graphicData uri="http://schemas.openxmlformats.org/drawingml/2006/chart">
            <c:chart xmlns:c="http://schemas.openxmlformats.org/drawingml/2006/chart" xmlns:r="http://schemas.openxmlformats.org/officeDocument/2006/relationships" r:id="rId2"/>
          </a:graphicData>
        </a:graphic>
      </p:graphicFrame>
      <p:grpSp>
        <p:nvGrpSpPr>
          <p:cNvPr id="5" name="Grouper 4"/>
          <p:cNvGrpSpPr/>
          <p:nvPr/>
        </p:nvGrpSpPr>
        <p:grpSpPr>
          <a:xfrm>
            <a:off x="3632737" y="1772816"/>
            <a:ext cx="4251631" cy="3908350"/>
            <a:chOff x="6201339" y="1556792"/>
            <a:chExt cx="4251631" cy="3908350"/>
          </a:xfrm>
        </p:grpSpPr>
        <p:sp>
          <p:nvSpPr>
            <p:cNvPr id="6" name="ZoneTexte 5"/>
            <p:cNvSpPr txBox="1"/>
            <p:nvPr/>
          </p:nvSpPr>
          <p:spPr>
            <a:xfrm>
              <a:off x="6633387" y="1556792"/>
              <a:ext cx="3819583" cy="504056"/>
            </a:xfrm>
            <a:prstGeom prst="rect">
              <a:avLst/>
            </a:prstGeom>
            <a:solidFill>
              <a:schemeClr val="accent1">
                <a:lumMod val="20000"/>
                <a:lumOff val="80000"/>
              </a:scheme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fr-FR" sz="1400" dirty="0" smtClean="0"/>
                <a:t>Période de généralisation du bac pro 3 ans</a:t>
              </a:r>
            </a:p>
            <a:p>
              <a:pPr algn="ctr"/>
              <a:r>
                <a:rPr lang="fr-FR" sz="1400" dirty="0"/>
                <a:t>R</a:t>
              </a:r>
              <a:r>
                <a:rPr lang="fr-FR" sz="1400" dirty="0" smtClean="0"/>
                <a:t>efonte de la carte des formations</a:t>
              </a:r>
              <a:endParaRPr lang="fr-FR" sz="1400" dirty="0"/>
            </a:p>
          </p:txBody>
        </p:sp>
        <p:sp>
          <p:nvSpPr>
            <p:cNvPr id="7" name="Rectangle 6"/>
            <p:cNvSpPr/>
            <p:nvPr/>
          </p:nvSpPr>
          <p:spPr>
            <a:xfrm>
              <a:off x="6201339" y="1556792"/>
              <a:ext cx="426720" cy="3908350"/>
            </a:xfrm>
            <a:prstGeom prst="rect">
              <a:avLst/>
            </a:prstGeom>
            <a:solidFill>
              <a:schemeClr val="accent1">
                <a:lumMod val="20000"/>
                <a:lumOff val="80000"/>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8" name="Grouper 7"/>
          <p:cNvGrpSpPr/>
          <p:nvPr/>
        </p:nvGrpSpPr>
        <p:grpSpPr>
          <a:xfrm>
            <a:off x="35496" y="1556792"/>
            <a:ext cx="2599184" cy="4122212"/>
            <a:chOff x="2087435" y="1415380"/>
            <a:chExt cx="2599184" cy="4122212"/>
          </a:xfrm>
        </p:grpSpPr>
        <p:sp>
          <p:nvSpPr>
            <p:cNvPr id="9" name="ZoneTexte 8"/>
            <p:cNvSpPr txBox="1"/>
            <p:nvPr/>
          </p:nvSpPr>
          <p:spPr>
            <a:xfrm>
              <a:off x="2087435" y="1415380"/>
              <a:ext cx="2599184" cy="321733"/>
            </a:xfrm>
            <a:prstGeom prst="rect">
              <a:avLst/>
            </a:prstGeom>
            <a:solidFill>
              <a:schemeClr val="accent1">
                <a:lumMod val="20000"/>
                <a:lumOff val="80000"/>
              </a:scheme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fr-FR" sz="1400" dirty="0" smtClean="0"/>
                <a:t>Expérimentation bac pro 3 ans</a:t>
              </a:r>
              <a:endParaRPr lang="fr-FR" sz="1400" dirty="0"/>
            </a:p>
          </p:txBody>
        </p:sp>
        <p:cxnSp>
          <p:nvCxnSpPr>
            <p:cNvPr id="10" name="Connecteur droit 9"/>
            <p:cNvCxnSpPr/>
            <p:nvPr/>
          </p:nvCxnSpPr>
          <p:spPr>
            <a:xfrm flipV="1">
              <a:off x="4679723" y="1415380"/>
              <a:ext cx="0" cy="412221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1" name="Grouper 10"/>
          <p:cNvGrpSpPr/>
          <p:nvPr/>
        </p:nvGrpSpPr>
        <p:grpSpPr>
          <a:xfrm>
            <a:off x="3995936" y="2361596"/>
            <a:ext cx="1574800" cy="3312368"/>
            <a:chOff x="6715760" y="1929929"/>
            <a:chExt cx="1574800" cy="4312245"/>
          </a:xfrm>
        </p:grpSpPr>
        <p:sp>
          <p:nvSpPr>
            <p:cNvPr id="12" name="ZoneTexte 11"/>
            <p:cNvSpPr txBox="1"/>
            <p:nvPr/>
          </p:nvSpPr>
          <p:spPr>
            <a:xfrm>
              <a:off x="6715760" y="1929929"/>
              <a:ext cx="1574800" cy="355600"/>
            </a:xfrm>
            <a:prstGeom prst="rect">
              <a:avLst/>
            </a:prstGeom>
            <a:solidFill>
              <a:schemeClr val="accent6">
                <a:lumMod val="40000"/>
                <a:lumOff val="60000"/>
              </a:scheme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400" dirty="0" smtClean="0"/>
                <a:t>Filière rénovée</a:t>
              </a:r>
              <a:endParaRPr lang="fr-FR" sz="1400" dirty="0"/>
            </a:p>
          </p:txBody>
        </p:sp>
        <p:cxnSp>
          <p:nvCxnSpPr>
            <p:cNvPr id="13" name="Connecteur droit 12"/>
            <p:cNvCxnSpPr/>
            <p:nvPr/>
          </p:nvCxnSpPr>
          <p:spPr>
            <a:xfrm flipV="1">
              <a:off x="6715760" y="1929929"/>
              <a:ext cx="0" cy="431224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sp>
        <p:nvSpPr>
          <p:cNvPr id="18" name="ZoneTexte 17"/>
          <p:cNvSpPr txBox="1"/>
          <p:nvPr/>
        </p:nvSpPr>
        <p:spPr>
          <a:xfrm>
            <a:off x="5652120" y="5013176"/>
            <a:ext cx="504056" cy="2880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100" dirty="0" smtClean="0"/>
              <a:t>478</a:t>
            </a:r>
            <a:endParaRPr lang="fr-FR" sz="1100" dirty="0"/>
          </a:p>
        </p:txBody>
      </p:sp>
      <p:sp>
        <p:nvSpPr>
          <p:cNvPr id="19" name="ZoneTexte 18"/>
          <p:cNvSpPr txBox="1"/>
          <p:nvPr/>
        </p:nvSpPr>
        <p:spPr>
          <a:xfrm>
            <a:off x="5652120" y="4797152"/>
            <a:ext cx="504056" cy="2880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100" dirty="0" smtClean="0"/>
              <a:t>676</a:t>
            </a:r>
            <a:endParaRPr lang="fr-FR" sz="1100" dirty="0"/>
          </a:p>
        </p:txBody>
      </p:sp>
      <p:sp>
        <p:nvSpPr>
          <p:cNvPr id="20" name="ZoneTexte 19"/>
          <p:cNvSpPr txBox="1"/>
          <p:nvPr/>
        </p:nvSpPr>
        <p:spPr>
          <a:xfrm>
            <a:off x="5652120" y="3284984"/>
            <a:ext cx="504056" cy="2880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100" dirty="0" smtClean="0"/>
              <a:t>2021</a:t>
            </a:r>
            <a:endParaRPr lang="fr-FR" sz="1100" dirty="0"/>
          </a:p>
        </p:txBody>
      </p:sp>
      <p:sp>
        <p:nvSpPr>
          <p:cNvPr id="21" name="ZoneTexte 20"/>
          <p:cNvSpPr txBox="1"/>
          <p:nvPr/>
        </p:nvSpPr>
        <p:spPr>
          <a:xfrm>
            <a:off x="5652120" y="2852936"/>
            <a:ext cx="504056" cy="2880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100" dirty="0" smtClean="0"/>
              <a:t>2392</a:t>
            </a:r>
            <a:endParaRPr lang="fr-FR" sz="1100" dirty="0"/>
          </a:p>
        </p:txBody>
      </p:sp>
    </p:spTree>
    <p:extLst>
      <p:ext uri="{BB962C8B-B14F-4D97-AF65-F5344CB8AC3E}">
        <p14:creationId xmlns="" xmlns:p14="http://schemas.microsoft.com/office/powerpoint/2010/main" val="23085037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1640" y="2060848"/>
            <a:ext cx="7812360" cy="504056"/>
          </a:xfrm>
        </p:spPr>
        <p:txBody>
          <a:bodyPr/>
          <a:lstStyle/>
          <a:p>
            <a:r>
              <a:rPr lang="fr-FR" dirty="0" smtClean="0">
                <a:solidFill>
                  <a:schemeClr val="accent6">
                    <a:lumMod val="75000"/>
                  </a:schemeClr>
                </a:solidFill>
              </a:rPr>
              <a:t>Mention complémentaire niveau IV </a:t>
            </a:r>
            <a:br>
              <a:rPr lang="fr-FR" dirty="0" smtClean="0">
                <a:solidFill>
                  <a:schemeClr val="accent6">
                    <a:lumMod val="75000"/>
                  </a:schemeClr>
                </a:solidFill>
              </a:rPr>
            </a:br>
            <a:r>
              <a:rPr lang="fr-FR" b="1" dirty="0" smtClean="0">
                <a:solidFill>
                  <a:schemeClr val="accent1">
                    <a:lumMod val="75000"/>
                  </a:schemeClr>
                </a:solidFill>
              </a:rPr>
              <a:t>Technicien(ne) en Chaudronnerie Aéronautique et Spatiale</a:t>
            </a:r>
            <a:endParaRPr lang="fr-FR" b="1" dirty="0">
              <a:solidFill>
                <a:schemeClr val="accent1">
                  <a:lumMod val="75000"/>
                </a:schemeClr>
              </a:solidFill>
            </a:endParaRPr>
          </a:p>
        </p:txBody>
      </p:sp>
      <p:sp>
        <p:nvSpPr>
          <p:cNvPr id="3" name="Ellipse 2"/>
          <p:cNvSpPr/>
          <p:nvPr/>
        </p:nvSpPr>
        <p:spPr>
          <a:xfrm rot="19930999">
            <a:off x="6714039" y="2995024"/>
            <a:ext cx="2304256" cy="1418456"/>
          </a:xfrm>
          <a:prstGeom prst="ellipse">
            <a:avLst/>
          </a:prstGeom>
          <a:solidFill>
            <a:srgbClr val="EB9998"/>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fr-FR" sz="1700" dirty="0" smtClean="0">
                <a:solidFill>
                  <a:schemeClr val="tx1">
                    <a:lumMod val="75000"/>
                    <a:lumOff val="25000"/>
                  </a:schemeClr>
                </a:solidFill>
              </a:rPr>
              <a:t>Passage en 3</a:t>
            </a:r>
            <a:r>
              <a:rPr lang="fr-FR" sz="1700" baseline="30000" dirty="0" smtClean="0">
                <a:solidFill>
                  <a:schemeClr val="tx1">
                    <a:lumMod val="75000"/>
                    <a:lumOff val="25000"/>
                  </a:schemeClr>
                </a:solidFill>
              </a:rPr>
              <a:t>ème</a:t>
            </a:r>
            <a:r>
              <a:rPr lang="fr-FR" sz="1700" dirty="0" smtClean="0">
                <a:solidFill>
                  <a:schemeClr val="tx1">
                    <a:lumMod val="75000"/>
                    <a:lumOff val="25000"/>
                  </a:schemeClr>
                </a:solidFill>
              </a:rPr>
              <a:t> CPC </a:t>
            </a:r>
          </a:p>
          <a:p>
            <a:pPr algn="ctr"/>
            <a:r>
              <a:rPr lang="fr-FR" sz="1700" dirty="0" smtClean="0">
                <a:solidFill>
                  <a:schemeClr val="tx1">
                    <a:lumMod val="75000"/>
                    <a:lumOff val="25000"/>
                  </a:schemeClr>
                </a:solidFill>
              </a:rPr>
              <a:t>-</a:t>
            </a:r>
          </a:p>
          <a:p>
            <a:pPr algn="ctr"/>
            <a:r>
              <a:rPr lang="fr-FR" sz="1700" dirty="0" smtClean="0">
                <a:solidFill>
                  <a:schemeClr val="tx1">
                    <a:lumMod val="75000"/>
                    <a:lumOff val="25000"/>
                  </a:schemeClr>
                </a:solidFill>
              </a:rPr>
              <a:t>Décembre 2016</a:t>
            </a:r>
          </a:p>
        </p:txBody>
      </p:sp>
    </p:spTree>
    <p:extLst>
      <p:ext uri="{BB962C8B-B14F-4D97-AF65-F5344CB8AC3E}">
        <p14:creationId xmlns:p14="http://schemas.microsoft.com/office/powerpoint/2010/main" xmlns="" val="17805979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48072" y="188640"/>
            <a:ext cx="8495928" cy="1077218"/>
          </a:xfrm>
          <a:prstGeom prst="rect">
            <a:avLst/>
          </a:prstGeom>
        </p:spPr>
        <p:txBody>
          <a:bodyPr wrap="square">
            <a:spAutoFit/>
          </a:bodyPr>
          <a:lstStyle/>
          <a:p>
            <a:r>
              <a:rPr lang="fr-FR" sz="3200" b="1" dirty="0" smtClean="0">
                <a:solidFill>
                  <a:schemeClr val="accent1">
                    <a:lumMod val="75000"/>
                  </a:schemeClr>
                </a:solidFill>
                <a:latin typeface="Calibri"/>
                <a:cs typeface="Calibri"/>
              </a:rPr>
              <a:t>MC niveau IV Technicien</a:t>
            </a:r>
            <a:r>
              <a:rPr lang="fr-FR" sz="3200" b="1" dirty="0">
                <a:solidFill>
                  <a:schemeClr val="accent1">
                    <a:lumMod val="75000"/>
                  </a:schemeClr>
                </a:solidFill>
                <a:latin typeface="Calibri"/>
                <a:cs typeface="Calibri"/>
              </a:rPr>
              <a:t>(ne) en </a:t>
            </a:r>
            <a:r>
              <a:rPr lang="fr-FR" sz="3200" b="1" dirty="0" smtClean="0">
                <a:solidFill>
                  <a:schemeClr val="accent1">
                    <a:lumMod val="75000"/>
                  </a:schemeClr>
                </a:solidFill>
                <a:latin typeface="Calibri"/>
                <a:cs typeface="Calibri"/>
              </a:rPr>
              <a:t>Chaudronnerie Aéronautique et Spatiale</a:t>
            </a:r>
            <a:endParaRPr lang="fr-FR" sz="3200" dirty="0">
              <a:latin typeface="Calibri"/>
              <a:cs typeface="Calibri"/>
            </a:endParaRPr>
          </a:p>
        </p:txBody>
      </p:sp>
      <p:sp>
        <p:nvSpPr>
          <p:cNvPr id="4" name="Espace réservé du contenu 3"/>
          <p:cNvSpPr>
            <a:spLocks noGrp="1"/>
          </p:cNvSpPr>
          <p:nvPr>
            <p:ph idx="1"/>
          </p:nvPr>
        </p:nvSpPr>
        <p:spPr>
          <a:xfrm>
            <a:off x="1116905" y="2421310"/>
            <a:ext cx="7775575" cy="2807890"/>
          </a:xfrm>
        </p:spPr>
        <p:txBody>
          <a:bodyPr/>
          <a:lstStyle/>
          <a:p>
            <a:r>
              <a:rPr lang="fr-FR" sz="3200" dirty="0" smtClean="0"/>
              <a:t> Aéronautique option structure</a:t>
            </a:r>
          </a:p>
          <a:p>
            <a:r>
              <a:rPr lang="fr-FR" sz="3200" dirty="0" smtClean="0"/>
              <a:t> Technicien en chaudronnerie industrielle</a:t>
            </a:r>
          </a:p>
          <a:p>
            <a:r>
              <a:rPr lang="fr-FR" sz="3200" i="1" dirty="0" smtClean="0">
                <a:solidFill>
                  <a:schemeClr val="bg1">
                    <a:lumMod val="75000"/>
                  </a:schemeClr>
                </a:solidFill>
              </a:rPr>
              <a:t> Construction des carrosseries</a:t>
            </a:r>
          </a:p>
          <a:p>
            <a:r>
              <a:rPr lang="fr-FR" sz="3200" i="1" dirty="0" smtClean="0">
                <a:solidFill>
                  <a:schemeClr val="bg1">
                    <a:lumMod val="75000"/>
                  </a:schemeClr>
                </a:solidFill>
              </a:rPr>
              <a:t> Réparation des carrosseries</a:t>
            </a:r>
          </a:p>
          <a:p>
            <a:endParaRPr lang="fr-FR" sz="3200" dirty="0"/>
          </a:p>
        </p:txBody>
      </p:sp>
      <p:sp>
        <p:nvSpPr>
          <p:cNvPr id="12" name="Titre 1"/>
          <p:cNvSpPr txBox="1">
            <a:spLocks/>
          </p:cNvSpPr>
          <p:nvPr/>
        </p:nvSpPr>
        <p:spPr bwMode="gray">
          <a:xfrm>
            <a:off x="611560" y="1628800"/>
            <a:ext cx="6480720" cy="504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400" b="1">
                <a:solidFill>
                  <a:schemeClr val="tx2"/>
                </a:solidFill>
                <a:latin typeface="Calibri"/>
                <a:ea typeface="+mj-ea"/>
                <a:cs typeface="Calibri"/>
              </a:defRPr>
            </a:lvl1pPr>
            <a:lvl2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2pPr>
            <a:lvl3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3pPr>
            <a:lvl4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4pPr>
            <a:lvl5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5pPr>
            <a:lvl6pPr marL="457200" algn="l" rtl="0" fontAlgn="base">
              <a:spcBef>
                <a:spcPct val="0"/>
              </a:spcBef>
              <a:spcAft>
                <a:spcPct val="0"/>
              </a:spcAft>
              <a:defRPr sz="2400" b="1">
                <a:solidFill>
                  <a:schemeClr val="tx2"/>
                </a:solidFill>
                <a:latin typeface="Arial" charset="0"/>
                <a:ea typeface="Arial" charset="0"/>
                <a:cs typeface="Arial" charset="0"/>
              </a:defRPr>
            </a:lvl6pPr>
            <a:lvl7pPr marL="914400" algn="l" rtl="0" fontAlgn="base">
              <a:spcBef>
                <a:spcPct val="0"/>
              </a:spcBef>
              <a:spcAft>
                <a:spcPct val="0"/>
              </a:spcAft>
              <a:defRPr sz="2400" b="1">
                <a:solidFill>
                  <a:schemeClr val="tx2"/>
                </a:solidFill>
                <a:latin typeface="Arial" charset="0"/>
                <a:ea typeface="Arial" charset="0"/>
                <a:cs typeface="Arial" charset="0"/>
              </a:defRPr>
            </a:lvl7pPr>
            <a:lvl8pPr marL="1371600" algn="l" rtl="0" fontAlgn="base">
              <a:spcBef>
                <a:spcPct val="0"/>
              </a:spcBef>
              <a:spcAft>
                <a:spcPct val="0"/>
              </a:spcAft>
              <a:defRPr sz="2400" b="1">
                <a:solidFill>
                  <a:schemeClr val="tx2"/>
                </a:solidFill>
                <a:latin typeface="Arial" charset="0"/>
                <a:ea typeface="Arial" charset="0"/>
                <a:cs typeface="Arial" charset="0"/>
              </a:defRPr>
            </a:lvl8pPr>
            <a:lvl9pPr marL="1828800" algn="l" rtl="0" fontAlgn="base">
              <a:spcBef>
                <a:spcPct val="0"/>
              </a:spcBef>
              <a:spcAft>
                <a:spcPct val="0"/>
              </a:spcAft>
              <a:defRPr sz="2400" b="1">
                <a:solidFill>
                  <a:schemeClr val="tx2"/>
                </a:solidFill>
                <a:latin typeface="Arial" charset="0"/>
                <a:ea typeface="Arial" charset="0"/>
                <a:cs typeface="Arial" charset="0"/>
              </a:defRPr>
            </a:lvl9pPr>
          </a:lstStyle>
          <a:p>
            <a:r>
              <a:rPr lang="fr-FR" sz="3100" i="1" dirty="0">
                <a:solidFill>
                  <a:srgbClr val="FF6600"/>
                </a:solidFill>
              </a:rPr>
              <a:t>P</a:t>
            </a:r>
            <a:r>
              <a:rPr lang="fr-FR" sz="3100" i="1" dirty="0" smtClean="0">
                <a:solidFill>
                  <a:srgbClr val="FF6600"/>
                </a:solidFill>
              </a:rPr>
              <a:t>ost-baccalauréat professionnel :</a:t>
            </a:r>
            <a:endParaRPr lang="fr-FR" sz="3100" i="1" dirty="0">
              <a:solidFill>
                <a:srgbClr val="FF6600"/>
              </a:solidFill>
            </a:endParaRPr>
          </a:p>
        </p:txBody>
      </p:sp>
    </p:spTree>
    <p:extLst>
      <p:ext uri="{BB962C8B-B14F-4D97-AF65-F5344CB8AC3E}">
        <p14:creationId xmlns:p14="http://schemas.microsoft.com/office/powerpoint/2010/main" xmlns="" val="261340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100" dirty="0" smtClean="0"/>
              <a:t>Le métier</a:t>
            </a:r>
            <a:endParaRPr lang="fr-FR" sz="3100" dirty="0"/>
          </a:p>
        </p:txBody>
      </p:sp>
      <p:sp>
        <p:nvSpPr>
          <p:cNvPr id="3" name="Espace réservé du contenu 2"/>
          <p:cNvSpPr>
            <a:spLocks noGrp="1"/>
          </p:cNvSpPr>
          <p:nvPr>
            <p:ph idx="1"/>
          </p:nvPr>
        </p:nvSpPr>
        <p:spPr>
          <a:xfrm>
            <a:off x="539552" y="1628800"/>
            <a:ext cx="4392488" cy="4248150"/>
          </a:xfrm>
        </p:spPr>
        <p:txBody>
          <a:bodyPr/>
          <a:lstStyle/>
          <a:p>
            <a:r>
              <a:rPr lang="fr-FR" dirty="0"/>
              <a:t>Le (la) technicien(ne) en </a:t>
            </a:r>
            <a:r>
              <a:rPr lang="fr-FR" dirty="0" smtClean="0"/>
              <a:t>chaudronnerie aéronautique et spatiale </a:t>
            </a:r>
            <a:r>
              <a:rPr lang="fr-FR" dirty="0"/>
              <a:t>contribue par ses connaissances techniques et sa dextérité, à la réalisation et à la maintenance dans les domaines </a:t>
            </a:r>
            <a:r>
              <a:rPr lang="fr-FR" dirty="0" smtClean="0"/>
              <a:t>industriels de </a:t>
            </a:r>
            <a:r>
              <a:rPr lang="fr-FR" dirty="0"/>
              <a:t>l’aéronautique et du spatial (avions, hélicoptères, lanceurs, satellites …)</a:t>
            </a:r>
            <a:r>
              <a:rPr lang="fr-FR" dirty="0" smtClean="0"/>
              <a:t>.</a:t>
            </a:r>
            <a:endParaRPr lang="fr-FR" dirty="0"/>
          </a:p>
        </p:txBody>
      </p:sp>
      <p:pic>
        <p:nvPicPr>
          <p:cNvPr id="7" name="Image 6" descr="Capture d’écran 2016-09-30 à 17.22.46.png"/>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5004048" y="1225242"/>
            <a:ext cx="3680644" cy="2491790"/>
          </a:xfrm>
          <a:prstGeom prst="rect">
            <a:avLst/>
          </a:prstGeom>
        </p:spPr>
      </p:pic>
      <p:pic>
        <p:nvPicPr>
          <p:cNvPr id="8" name="Image 7" descr="Capture d’écran 2016-09-30 à 17.28.22.png"/>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5004048" y="3664293"/>
            <a:ext cx="3688842" cy="2501011"/>
          </a:xfrm>
          <a:prstGeom prst="rect">
            <a:avLst/>
          </a:prstGeom>
        </p:spPr>
      </p:pic>
      <p:pic>
        <p:nvPicPr>
          <p:cNvPr id="9" name="Image 8" descr="4.jpg"/>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442127" y="4653136"/>
            <a:ext cx="2185657" cy="1451276"/>
          </a:xfrm>
          <a:prstGeom prst="rect">
            <a:avLst/>
          </a:prstGeom>
        </p:spPr>
      </p:pic>
      <p:pic>
        <p:nvPicPr>
          <p:cNvPr id="11" name="Image 10" descr="3.jpg"/>
          <p:cNvPicPr>
            <a:picLocks noChangeAspect="1"/>
          </p:cNvPicPr>
          <p:nvPr/>
        </p:nvPicPr>
        <p:blipFill>
          <a:blip r:embed="rId5">
            <a:extLst>
              <a:ext uri="{28A0092B-C50C-407E-A947-70E740481C1C}">
                <a14:useLocalDpi xmlns:a14="http://schemas.microsoft.com/office/drawing/2010/main" xmlns=""/>
              </a:ext>
            </a:extLst>
          </a:blip>
          <a:stretch>
            <a:fillRect/>
          </a:stretch>
        </p:blipFill>
        <p:spPr>
          <a:xfrm>
            <a:off x="2683512" y="4221088"/>
            <a:ext cx="2308206" cy="1878041"/>
          </a:xfrm>
          <a:prstGeom prst="rect">
            <a:avLst/>
          </a:prstGeom>
        </p:spPr>
      </p:pic>
    </p:spTree>
    <p:extLst>
      <p:ext uri="{BB962C8B-B14F-4D97-AF65-F5344CB8AC3E}">
        <p14:creationId xmlns:p14="http://schemas.microsoft.com/office/powerpoint/2010/main" xmlns="" val="184659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20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20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ZoneTexte 17"/>
          <p:cNvSpPr txBox="1"/>
          <p:nvPr/>
        </p:nvSpPr>
        <p:spPr>
          <a:xfrm>
            <a:off x="0" y="5949280"/>
            <a:ext cx="9144000" cy="908720"/>
          </a:xfrm>
          <a:prstGeom prst="rect">
            <a:avLst/>
          </a:prstGeom>
          <a:solidFill>
            <a:schemeClr val="bg1"/>
          </a:solidFill>
        </p:spPr>
        <p:txBody>
          <a:bodyPr wrap="square" rtlCol="0">
            <a:spAutoFit/>
          </a:bodyPr>
          <a:lstStyle/>
          <a:p>
            <a:endParaRPr lang="fr-FR" dirty="0"/>
          </a:p>
        </p:txBody>
      </p:sp>
      <p:sp>
        <p:nvSpPr>
          <p:cNvPr id="2" name="Titre 1"/>
          <p:cNvSpPr>
            <a:spLocks noGrp="1"/>
          </p:cNvSpPr>
          <p:nvPr>
            <p:ph type="title"/>
          </p:nvPr>
        </p:nvSpPr>
        <p:spPr/>
        <p:txBody>
          <a:bodyPr/>
          <a:lstStyle/>
          <a:p>
            <a:r>
              <a:rPr lang="fr-FR" sz="3100" dirty="0" smtClean="0"/>
              <a:t>Le métier</a:t>
            </a:r>
            <a:endParaRPr lang="fr-FR" sz="3100" dirty="0"/>
          </a:p>
        </p:txBody>
      </p:sp>
      <p:sp>
        <p:nvSpPr>
          <p:cNvPr id="3" name="Espace réservé du contenu 2"/>
          <p:cNvSpPr>
            <a:spLocks noGrp="1"/>
          </p:cNvSpPr>
          <p:nvPr>
            <p:ph idx="1"/>
          </p:nvPr>
        </p:nvSpPr>
        <p:spPr>
          <a:xfrm>
            <a:off x="251520" y="1618437"/>
            <a:ext cx="3816424" cy="4248150"/>
          </a:xfrm>
        </p:spPr>
        <p:txBody>
          <a:bodyPr/>
          <a:lstStyle/>
          <a:p>
            <a:pPr>
              <a:tabLst>
                <a:tab pos="177800" algn="l"/>
              </a:tabLst>
            </a:pPr>
            <a:r>
              <a:rPr lang="fr-FR" dirty="0" smtClean="0"/>
              <a:t>Il </a:t>
            </a:r>
            <a:r>
              <a:rPr lang="fr-FR" dirty="0"/>
              <a:t>(elle) est spécialiste de la mise en forme des pièces souvent complexes réalisées à partir de tôles fines, de profilés ou de tubes. </a:t>
            </a:r>
            <a:endParaRPr lang="fr-FR" dirty="0" smtClean="0"/>
          </a:p>
          <a:p>
            <a:pPr marL="266700" indent="0">
              <a:spcBef>
                <a:spcPts val="0"/>
              </a:spcBef>
              <a:buNone/>
            </a:pPr>
            <a:r>
              <a:rPr lang="fr-FR" dirty="0" smtClean="0"/>
              <a:t>Ces </a:t>
            </a:r>
            <a:r>
              <a:rPr lang="fr-FR" dirty="0"/>
              <a:t>pièces, en alliage d’aluminium ou de nickel, acier inox, titane ou en matériaux composites, sont réalisées à l’unité ou en petites séries</a:t>
            </a:r>
            <a:r>
              <a:rPr lang="fr-FR" dirty="0" smtClean="0"/>
              <a:t>.</a:t>
            </a:r>
            <a:endParaRPr lang="fr-FR" dirty="0"/>
          </a:p>
        </p:txBody>
      </p:sp>
      <p:pic>
        <p:nvPicPr>
          <p:cNvPr id="4" name="Image 3" descr="realisation-conduit2.jpg"/>
          <p:cNvPicPr>
            <a:picLocks noChangeAspect="1"/>
          </p:cNvPicPr>
          <p:nvPr/>
        </p:nvPicPr>
        <p:blipFill>
          <a:blip r:embed="rId2">
            <a:extLst>
              <a:ext uri="{28A0092B-C50C-407E-A947-70E740481C1C}">
                <a14:useLocalDpi xmlns:a14="http://schemas.microsoft.com/office/drawing/2010/main" xmlns=""/>
              </a:ext>
            </a:extLst>
          </a:blip>
          <a:stretch>
            <a:fillRect/>
          </a:stretch>
        </p:blipFill>
        <p:spPr>
          <a:xfrm>
            <a:off x="6516216" y="5301208"/>
            <a:ext cx="2592288" cy="1296145"/>
          </a:xfrm>
          <a:prstGeom prst="rect">
            <a:avLst/>
          </a:prstGeom>
        </p:spPr>
      </p:pic>
      <p:pic>
        <p:nvPicPr>
          <p:cNvPr id="5" name="Image 4" descr="realisation-divers2.jpg"/>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6659941" y="3429000"/>
            <a:ext cx="2395703" cy="1800200"/>
          </a:xfrm>
          <a:prstGeom prst="rect">
            <a:avLst/>
          </a:prstGeom>
        </p:spPr>
      </p:pic>
      <p:pic>
        <p:nvPicPr>
          <p:cNvPr id="6" name="Image 5" descr="realisation-spatial1.jpg"/>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4139952" y="44624"/>
            <a:ext cx="2160240" cy="2092346"/>
          </a:xfrm>
          <a:prstGeom prst="rect">
            <a:avLst/>
          </a:prstGeom>
        </p:spPr>
      </p:pic>
      <p:pic>
        <p:nvPicPr>
          <p:cNvPr id="7" name="Image 6" descr="realisation-spatial2.jpg"/>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4139952" y="2348880"/>
            <a:ext cx="2068314" cy="1944216"/>
          </a:xfrm>
          <a:prstGeom prst="rect">
            <a:avLst/>
          </a:prstGeom>
        </p:spPr>
      </p:pic>
      <p:pic>
        <p:nvPicPr>
          <p:cNvPr id="8" name="Image 7" descr="tolerie5.jpg"/>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6660232" y="50297"/>
            <a:ext cx="2376264" cy="1782198"/>
          </a:xfrm>
          <a:prstGeom prst="rect">
            <a:avLst/>
          </a:prstGeom>
        </p:spPr>
      </p:pic>
      <p:pic>
        <p:nvPicPr>
          <p:cNvPr id="9" name="Image 8" descr="realisation-thermique.jpg"/>
          <p:cNvPicPr>
            <a:picLocks noChangeAspect="1"/>
          </p:cNvPicPr>
          <p:nvPr/>
        </p:nvPicPr>
        <p:blipFill>
          <a:blip r:embed="rId7">
            <a:extLst>
              <a:ext uri="{28A0092B-C50C-407E-A947-70E740481C1C}">
                <a14:useLocalDpi xmlns:a14="http://schemas.microsoft.com/office/drawing/2010/main" xmlns=""/>
              </a:ext>
            </a:extLst>
          </a:blip>
          <a:stretch>
            <a:fillRect/>
          </a:stretch>
        </p:blipFill>
        <p:spPr>
          <a:xfrm>
            <a:off x="3203848" y="4942011"/>
            <a:ext cx="3258593" cy="1871365"/>
          </a:xfrm>
          <a:prstGeom prst="rect">
            <a:avLst/>
          </a:prstGeom>
        </p:spPr>
      </p:pic>
      <p:sp>
        <p:nvSpPr>
          <p:cNvPr id="11" name="ZoneTexte 10"/>
          <p:cNvSpPr txBox="1"/>
          <p:nvPr/>
        </p:nvSpPr>
        <p:spPr>
          <a:xfrm>
            <a:off x="6588224" y="6423719"/>
            <a:ext cx="2376264" cy="461665"/>
          </a:xfrm>
          <a:prstGeom prst="rect">
            <a:avLst/>
          </a:prstGeom>
          <a:noFill/>
        </p:spPr>
        <p:txBody>
          <a:bodyPr wrap="square" rtlCol="0">
            <a:spAutoFit/>
          </a:bodyPr>
          <a:lstStyle/>
          <a:p>
            <a:r>
              <a:rPr lang="fr-FR" sz="1200" i="1" dirty="0" smtClean="0"/>
              <a:t>Conduit </a:t>
            </a:r>
          </a:p>
          <a:p>
            <a:r>
              <a:rPr lang="fr-FR" sz="1200" i="1" dirty="0" smtClean="0"/>
              <a:t>d’échappement (ATR 42/72)</a:t>
            </a:r>
            <a:endParaRPr lang="fr-FR" sz="1200" i="1" dirty="0"/>
          </a:p>
        </p:txBody>
      </p:sp>
      <p:sp>
        <p:nvSpPr>
          <p:cNvPr id="12" name="ZoneTexte 11"/>
          <p:cNvSpPr txBox="1"/>
          <p:nvPr/>
        </p:nvSpPr>
        <p:spPr>
          <a:xfrm>
            <a:off x="5600744" y="3933056"/>
            <a:ext cx="915472" cy="461665"/>
          </a:xfrm>
          <a:prstGeom prst="rect">
            <a:avLst/>
          </a:prstGeom>
          <a:noFill/>
        </p:spPr>
        <p:txBody>
          <a:bodyPr wrap="none" rtlCol="0">
            <a:spAutoFit/>
          </a:bodyPr>
          <a:lstStyle/>
          <a:p>
            <a:r>
              <a:rPr lang="fr-FR" sz="1200" i="1" dirty="0" smtClean="0"/>
              <a:t>Capot FE</a:t>
            </a:r>
          </a:p>
          <a:p>
            <a:r>
              <a:rPr lang="fr-FR" sz="1200" i="1" dirty="0" smtClean="0"/>
              <a:t>(Ariane V)</a:t>
            </a:r>
            <a:endParaRPr lang="fr-FR" sz="1200" i="1" dirty="0"/>
          </a:p>
        </p:txBody>
      </p:sp>
      <p:sp>
        <p:nvSpPr>
          <p:cNvPr id="13" name="ZoneTexte 12"/>
          <p:cNvSpPr txBox="1"/>
          <p:nvPr/>
        </p:nvSpPr>
        <p:spPr>
          <a:xfrm>
            <a:off x="4139952" y="2071881"/>
            <a:ext cx="2113140" cy="276999"/>
          </a:xfrm>
          <a:prstGeom prst="rect">
            <a:avLst/>
          </a:prstGeom>
          <a:noFill/>
        </p:spPr>
        <p:txBody>
          <a:bodyPr wrap="none" rtlCol="0">
            <a:spAutoFit/>
          </a:bodyPr>
          <a:lstStyle/>
          <a:p>
            <a:r>
              <a:rPr lang="fr-FR" sz="1200" i="1" dirty="0" smtClean="0"/>
              <a:t>Cône de Booster</a:t>
            </a:r>
            <a:r>
              <a:rPr lang="fr-FR" sz="1200" i="1" dirty="0"/>
              <a:t> </a:t>
            </a:r>
            <a:r>
              <a:rPr lang="fr-FR" sz="1200" i="1" dirty="0" smtClean="0"/>
              <a:t>(Ariane V)</a:t>
            </a:r>
            <a:endParaRPr lang="fr-FR" sz="1200" i="1" dirty="0"/>
          </a:p>
        </p:txBody>
      </p:sp>
      <p:sp>
        <p:nvSpPr>
          <p:cNvPr id="14" name="ZoneTexte 13"/>
          <p:cNvSpPr txBox="1"/>
          <p:nvPr/>
        </p:nvSpPr>
        <p:spPr>
          <a:xfrm>
            <a:off x="7633326" y="5151108"/>
            <a:ext cx="1545602" cy="558615"/>
          </a:xfrm>
          <a:prstGeom prst="rect">
            <a:avLst/>
          </a:prstGeom>
          <a:noFill/>
        </p:spPr>
        <p:txBody>
          <a:bodyPr wrap="none" rtlCol="0">
            <a:spAutoFit/>
          </a:bodyPr>
          <a:lstStyle/>
          <a:p>
            <a:pPr algn="r"/>
            <a:r>
              <a:rPr lang="fr-FR" sz="1200" i="1" dirty="0" smtClean="0"/>
              <a:t>Prise d’air en titane</a:t>
            </a:r>
          </a:p>
          <a:p>
            <a:pPr algn="r"/>
            <a:r>
              <a:rPr lang="fr-FR" sz="1200" i="1" dirty="0" smtClean="0"/>
              <a:t>(Airbus A330)</a:t>
            </a:r>
            <a:endParaRPr lang="fr-FR" sz="1200" i="1" dirty="0"/>
          </a:p>
        </p:txBody>
      </p:sp>
      <p:sp>
        <p:nvSpPr>
          <p:cNvPr id="15" name="ZoneTexte 14"/>
          <p:cNvSpPr txBox="1"/>
          <p:nvPr/>
        </p:nvSpPr>
        <p:spPr>
          <a:xfrm>
            <a:off x="3121482" y="4523415"/>
            <a:ext cx="3096343" cy="461665"/>
          </a:xfrm>
          <a:prstGeom prst="rect">
            <a:avLst/>
          </a:prstGeom>
          <a:noFill/>
        </p:spPr>
        <p:txBody>
          <a:bodyPr wrap="square" rtlCol="0">
            <a:spAutoFit/>
          </a:bodyPr>
          <a:lstStyle/>
          <a:p>
            <a:r>
              <a:rPr lang="fr-FR" sz="1200" i="1" dirty="0" smtClean="0"/>
              <a:t>Protection thermique ‘</a:t>
            </a:r>
            <a:r>
              <a:rPr lang="fr-FR" sz="1200" i="1" dirty="0" err="1" smtClean="0"/>
              <a:t>Protecal</a:t>
            </a:r>
            <a:r>
              <a:rPr lang="fr-FR" sz="1200" i="1" dirty="0" smtClean="0"/>
              <a:t>’  (ATR, Falcon, Mirage 2000,  Mirage F1, </a:t>
            </a:r>
            <a:r>
              <a:rPr lang="fr-FR" sz="1200" i="1" dirty="0" err="1" smtClean="0"/>
              <a:t>Transall</a:t>
            </a:r>
            <a:r>
              <a:rPr lang="fr-FR" sz="1200" i="1" dirty="0" smtClean="0"/>
              <a:t>) </a:t>
            </a:r>
            <a:endParaRPr lang="fr-FR" sz="1200" i="1" dirty="0"/>
          </a:p>
        </p:txBody>
      </p:sp>
      <p:pic>
        <p:nvPicPr>
          <p:cNvPr id="16" name="Image 15" descr="Capture d’écran 2016-10-06 à 13.27.09.png"/>
          <p:cNvPicPr>
            <a:picLocks noChangeAspect="1"/>
          </p:cNvPicPr>
          <p:nvPr/>
        </p:nvPicPr>
        <p:blipFill>
          <a:blip r:embed="rId8" cstate="screen">
            <a:extLst>
              <a:ext uri="{28A0092B-C50C-407E-A947-70E740481C1C}">
                <a14:useLocalDpi xmlns:a14="http://schemas.microsoft.com/office/drawing/2010/main" xmlns=""/>
              </a:ext>
            </a:extLst>
          </a:blip>
          <a:stretch>
            <a:fillRect/>
          </a:stretch>
        </p:blipFill>
        <p:spPr>
          <a:xfrm>
            <a:off x="6660232" y="1884761"/>
            <a:ext cx="2382664" cy="1494923"/>
          </a:xfrm>
          <a:prstGeom prst="rect">
            <a:avLst/>
          </a:prstGeom>
        </p:spPr>
      </p:pic>
      <p:pic>
        <p:nvPicPr>
          <p:cNvPr id="17" name="Image 16" descr="Capture d’écran 2016-10-06 à 13.27.51.png"/>
          <p:cNvPicPr>
            <a:picLocks noChangeAspect="1"/>
          </p:cNvPicPr>
          <p:nvPr/>
        </p:nvPicPr>
        <p:blipFill>
          <a:blip r:embed="rId9" cstate="screen">
            <a:extLst>
              <a:ext uri="{28A0092B-C50C-407E-A947-70E740481C1C}">
                <a14:useLocalDpi xmlns:a14="http://schemas.microsoft.com/office/drawing/2010/main" xmlns=""/>
              </a:ext>
            </a:extLst>
          </a:blip>
          <a:stretch>
            <a:fillRect/>
          </a:stretch>
        </p:blipFill>
        <p:spPr>
          <a:xfrm>
            <a:off x="82727" y="4938587"/>
            <a:ext cx="3049113" cy="1862460"/>
          </a:xfrm>
          <a:prstGeom prst="rect">
            <a:avLst/>
          </a:prstGeom>
        </p:spPr>
      </p:pic>
    </p:spTree>
    <p:extLst>
      <p:ext uri="{BB962C8B-B14F-4D97-AF65-F5344CB8AC3E}">
        <p14:creationId xmlns:p14="http://schemas.microsoft.com/office/powerpoint/2010/main" xmlns="" val="290438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ZoneTexte 17"/>
          <p:cNvSpPr txBox="1"/>
          <p:nvPr/>
        </p:nvSpPr>
        <p:spPr>
          <a:xfrm>
            <a:off x="0" y="5949280"/>
            <a:ext cx="9144000" cy="908720"/>
          </a:xfrm>
          <a:prstGeom prst="rect">
            <a:avLst/>
          </a:prstGeom>
          <a:solidFill>
            <a:schemeClr val="bg1"/>
          </a:solidFill>
        </p:spPr>
        <p:txBody>
          <a:bodyPr wrap="square" rtlCol="0">
            <a:spAutoFit/>
          </a:bodyPr>
          <a:lstStyle/>
          <a:p>
            <a:endParaRPr lang="fr-FR" dirty="0"/>
          </a:p>
        </p:txBody>
      </p:sp>
      <p:sp>
        <p:nvSpPr>
          <p:cNvPr id="2" name="Titre 1"/>
          <p:cNvSpPr>
            <a:spLocks noGrp="1"/>
          </p:cNvSpPr>
          <p:nvPr>
            <p:ph type="title"/>
          </p:nvPr>
        </p:nvSpPr>
        <p:spPr>
          <a:xfrm>
            <a:off x="684213" y="60226"/>
            <a:ext cx="7775575" cy="1352550"/>
          </a:xfrm>
        </p:spPr>
        <p:txBody>
          <a:bodyPr/>
          <a:lstStyle/>
          <a:p>
            <a:r>
              <a:rPr lang="fr-FR" sz="3100" dirty="0" smtClean="0"/>
              <a:t>Exemples </a:t>
            </a:r>
            <a:br>
              <a:rPr lang="fr-FR" sz="3100" dirty="0" smtClean="0"/>
            </a:br>
            <a:r>
              <a:rPr lang="fr-FR" sz="3100" dirty="0" smtClean="0"/>
              <a:t>de réalisation</a:t>
            </a:r>
            <a:endParaRPr lang="fr-FR" sz="3100" dirty="0"/>
          </a:p>
        </p:txBody>
      </p:sp>
      <p:pic>
        <p:nvPicPr>
          <p:cNvPr id="7" name="Image 6"/>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3052927" y="260648"/>
            <a:ext cx="6199593" cy="3024336"/>
          </a:xfrm>
          <a:prstGeom prst="rect">
            <a:avLst/>
          </a:prstGeom>
        </p:spPr>
      </p:pic>
      <p:sp>
        <p:nvSpPr>
          <p:cNvPr id="8" name="ZoneTexte 7"/>
          <p:cNvSpPr txBox="1"/>
          <p:nvPr/>
        </p:nvSpPr>
        <p:spPr>
          <a:xfrm>
            <a:off x="7303053" y="2823319"/>
            <a:ext cx="1584388" cy="461665"/>
          </a:xfrm>
          <a:prstGeom prst="rect">
            <a:avLst/>
          </a:prstGeom>
          <a:noFill/>
        </p:spPr>
        <p:txBody>
          <a:bodyPr wrap="none" rtlCol="0">
            <a:spAutoFit/>
          </a:bodyPr>
          <a:lstStyle/>
          <a:p>
            <a:pPr algn="ctr"/>
            <a:r>
              <a:rPr lang="fr-FR" sz="1200" b="1" i="1" dirty="0">
                <a:solidFill>
                  <a:srgbClr val="FFFF00"/>
                </a:solidFill>
                <a:latin typeface="Lucida Grande"/>
                <a:ea typeface="Lucida Grande"/>
                <a:cs typeface="Lucida Grande"/>
              </a:rPr>
              <a:t>TUYERE </a:t>
            </a:r>
            <a:r>
              <a:rPr lang="fr-FR" sz="1200" b="1" i="1" dirty="0" smtClean="0">
                <a:solidFill>
                  <a:srgbClr val="FFFF00"/>
                </a:solidFill>
                <a:latin typeface="Lucida Grande"/>
                <a:ea typeface="Lucida Grande"/>
                <a:cs typeface="Lucida Grande"/>
              </a:rPr>
              <a:t>INTERNE</a:t>
            </a:r>
          </a:p>
          <a:p>
            <a:pPr algn="ctr"/>
            <a:r>
              <a:rPr lang="fr-FR" sz="1200" b="1" i="1" dirty="0" smtClean="0">
                <a:solidFill>
                  <a:srgbClr val="FFFF00"/>
                </a:solidFill>
                <a:latin typeface="Lucida Grande"/>
                <a:ea typeface="Lucida Grande"/>
                <a:cs typeface="Lucida Grande"/>
              </a:rPr>
              <a:t>DE SUPER PUMA</a:t>
            </a:r>
            <a:endParaRPr lang="fr-FR" sz="1200" b="1" i="1" dirty="0">
              <a:solidFill>
                <a:srgbClr val="FFFF00"/>
              </a:solidFill>
            </a:endParaRPr>
          </a:p>
        </p:txBody>
      </p:sp>
      <p:pic>
        <p:nvPicPr>
          <p:cNvPr id="9" name="Image 8"/>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323528" y="3501008"/>
            <a:ext cx="6264696" cy="3056159"/>
          </a:xfrm>
          <a:prstGeom prst="rect">
            <a:avLst/>
          </a:prstGeom>
        </p:spPr>
      </p:pic>
      <p:sp>
        <p:nvSpPr>
          <p:cNvPr id="12" name="ZoneTexte 11"/>
          <p:cNvSpPr txBox="1"/>
          <p:nvPr/>
        </p:nvSpPr>
        <p:spPr>
          <a:xfrm>
            <a:off x="332341" y="6095502"/>
            <a:ext cx="1935403" cy="461665"/>
          </a:xfrm>
          <a:prstGeom prst="rect">
            <a:avLst/>
          </a:prstGeom>
          <a:noFill/>
        </p:spPr>
        <p:txBody>
          <a:bodyPr wrap="none" rtlCol="0">
            <a:spAutoFit/>
          </a:bodyPr>
          <a:lstStyle/>
          <a:p>
            <a:pPr algn="ctr"/>
            <a:r>
              <a:rPr lang="fr-FR" sz="1200" b="1" dirty="0">
                <a:solidFill>
                  <a:srgbClr val="FFFF00"/>
                </a:solidFill>
                <a:latin typeface="Lucida Grande"/>
                <a:ea typeface="Lucida Grande"/>
                <a:cs typeface="Lucida Grande"/>
              </a:rPr>
              <a:t>GOULOTTE  </a:t>
            </a:r>
            <a:endParaRPr lang="fr-FR" sz="1200" b="1" dirty="0" smtClean="0">
              <a:solidFill>
                <a:srgbClr val="FFFF00"/>
              </a:solidFill>
              <a:latin typeface="Lucida Grande"/>
              <a:ea typeface="Lucida Grande"/>
              <a:cs typeface="Lucida Grande"/>
            </a:endParaRPr>
          </a:p>
          <a:p>
            <a:pPr algn="ctr"/>
            <a:r>
              <a:rPr lang="fr-FR" sz="1200" b="1" dirty="0" smtClean="0">
                <a:solidFill>
                  <a:srgbClr val="FFFF00"/>
                </a:solidFill>
                <a:latin typeface="Lucida Grande"/>
                <a:ea typeface="Lucida Grande"/>
                <a:cs typeface="Lucida Grande"/>
              </a:rPr>
              <a:t>MAT </a:t>
            </a:r>
            <a:r>
              <a:rPr lang="fr-FR" sz="1200" b="1" dirty="0">
                <a:solidFill>
                  <a:srgbClr val="FFFF00"/>
                </a:solidFill>
                <a:latin typeface="Lucida Grande"/>
                <a:ea typeface="Lucida Grande"/>
                <a:cs typeface="Lucida Grande"/>
              </a:rPr>
              <a:t>REACTEUR A320</a:t>
            </a:r>
            <a:endParaRPr lang="fr-FR" sz="1200" b="1" i="1" dirty="0">
              <a:solidFill>
                <a:srgbClr val="FFFF00"/>
              </a:solidFill>
            </a:endParaRPr>
          </a:p>
        </p:txBody>
      </p:sp>
    </p:spTree>
    <p:extLst>
      <p:ext uri="{BB962C8B-B14F-4D97-AF65-F5344CB8AC3E}">
        <p14:creationId xmlns:p14="http://schemas.microsoft.com/office/powerpoint/2010/main" xmlns="" val="360384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1000"/>
                                        <p:tgtEl>
                                          <p:spTgt spid="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ZoneTexte 17"/>
          <p:cNvSpPr txBox="1"/>
          <p:nvPr/>
        </p:nvSpPr>
        <p:spPr>
          <a:xfrm>
            <a:off x="0" y="5949280"/>
            <a:ext cx="9144000" cy="908720"/>
          </a:xfrm>
          <a:prstGeom prst="rect">
            <a:avLst/>
          </a:prstGeom>
          <a:solidFill>
            <a:schemeClr val="bg1"/>
          </a:solidFill>
        </p:spPr>
        <p:txBody>
          <a:bodyPr wrap="square" rtlCol="0">
            <a:spAutoFit/>
          </a:bodyPr>
          <a:lstStyle/>
          <a:p>
            <a:endParaRPr lang="fr-FR" dirty="0"/>
          </a:p>
        </p:txBody>
      </p:sp>
      <p:sp>
        <p:nvSpPr>
          <p:cNvPr id="2" name="Titre 1"/>
          <p:cNvSpPr>
            <a:spLocks noGrp="1"/>
          </p:cNvSpPr>
          <p:nvPr>
            <p:ph type="title"/>
          </p:nvPr>
        </p:nvSpPr>
        <p:spPr>
          <a:xfrm>
            <a:off x="684213" y="60226"/>
            <a:ext cx="7775575" cy="1352550"/>
          </a:xfrm>
        </p:spPr>
        <p:txBody>
          <a:bodyPr/>
          <a:lstStyle/>
          <a:p>
            <a:r>
              <a:rPr lang="fr-FR" sz="3100" dirty="0" smtClean="0"/>
              <a:t>Exemples de réalisation</a:t>
            </a:r>
            <a:endParaRPr lang="fr-FR" sz="3100" dirty="0"/>
          </a:p>
        </p:txBody>
      </p:sp>
      <p:pic>
        <p:nvPicPr>
          <p:cNvPr id="10" name="Image 9"/>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856248" y="2509789"/>
            <a:ext cx="6868408" cy="3367483"/>
          </a:xfrm>
          <a:prstGeom prst="rect">
            <a:avLst/>
          </a:prstGeom>
        </p:spPr>
      </p:pic>
      <p:pic>
        <p:nvPicPr>
          <p:cNvPr id="11" name="Image 10"/>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4932040" y="260648"/>
            <a:ext cx="4032448" cy="6306344"/>
          </a:xfrm>
          <a:prstGeom prst="rect">
            <a:avLst/>
          </a:prstGeom>
          <a:ln w="38100" cmpd="sng">
            <a:solidFill>
              <a:schemeClr val="bg1"/>
            </a:solidFill>
          </a:ln>
        </p:spPr>
      </p:pic>
      <p:sp>
        <p:nvSpPr>
          <p:cNvPr id="8" name="ZoneTexte 7"/>
          <p:cNvSpPr txBox="1"/>
          <p:nvPr/>
        </p:nvSpPr>
        <p:spPr>
          <a:xfrm>
            <a:off x="6372200" y="5991671"/>
            <a:ext cx="1584087" cy="461665"/>
          </a:xfrm>
          <a:prstGeom prst="rect">
            <a:avLst/>
          </a:prstGeom>
          <a:noFill/>
        </p:spPr>
        <p:txBody>
          <a:bodyPr wrap="none" rtlCol="0">
            <a:spAutoFit/>
          </a:bodyPr>
          <a:lstStyle/>
          <a:p>
            <a:pPr algn="ctr"/>
            <a:r>
              <a:rPr lang="fr-FR" sz="1200" b="1" i="1" dirty="0">
                <a:solidFill>
                  <a:srgbClr val="FFFF00"/>
                </a:solidFill>
                <a:latin typeface="Lucida Grande"/>
                <a:ea typeface="Lucida Grande"/>
                <a:cs typeface="Lucida Grande"/>
              </a:rPr>
              <a:t>TUYERE </a:t>
            </a:r>
            <a:r>
              <a:rPr lang="fr-FR" sz="1200" b="1" i="1" dirty="0" smtClean="0">
                <a:solidFill>
                  <a:srgbClr val="FFFF00"/>
                </a:solidFill>
                <a:latin typeface="Lucida Grande"/>
                <a:ea typeface="Lucida Grande"/>
                <a:cs typeface="Lucida Grande"/>
              </a:rPr>
              <a:t>MOTEUR</a:t>
            </a:r>
          </a:p>
          <a:p>
            <a:pPr algn="ctr"/>
            <a:r>
              <a:rPr lang="fr-FR" sz="1200" b="1" i="1" dirty="0" smtClean="0">
                <a:solidFill>
                  <a:srgbClr val="FFFF00"/>
                </a:solidFill>
                <a:latin typeface="Lucida Grande"/>
                <a:ea typeface="Lucida Grande"/>
                <a:cs typeface="Lucida Grande"/>
              </a:rPr>
              <a:t>ATR </a:t>
            </a:r>
            <a:r>
              <a:rPr lang="fr-FR" sz="1200" b="1" i="1" dirty="0">
                <a:solidFill>
                  <a:srgbClr val="FFFF00"/>
                </a:solidFill>
                <a:latin typeface="Lucida Grande"/>
                <a:ea typeface="Lucida Grande"/>
                <a:cs typeface="Lucida Grande"/>
              </a:rPr>
              <a:t>42/72</a:t>
            </a:r>
            <a:endParaRPr lang="fr-FR" sz="1200" b="1" i="1" dirty="0">
              <a:solidFill>
                <a:srgbClr val="FFFF00"/>
              </a:solidFill>
            </a:endParaRPr>
          </a:p>
        </p:txBody>
      </p:sp>
      <p:sp>
        <p:nvSpPr>
          <p:cNvPr id="12" name="ZoneTexte 11"/>
          <p:cNvSpPr txBox="1"/>
          <p:nvPr/>
        </p:nvSpPr>
        <p:spPr>
          <a:xfrm>
            <a:off x="1043608" y="5545158"/>
            <a:ext cx="3026822" cy="276999"/>
          </a:xfrm>
          <a:prstGeom prst="rect">
            <a:avLst/>
          </a:prstGeom>
          <a:noFill/>
        </p:spPr>
        <p:txBody>
          <a:bodyPr wrap="none" rtlCol="0">
            <a:spAutoFit/>
          </a:bodyPr>
          <a:lstStyle/>
          <a:p>
            <a:pPr algn="ctr"/>
            <a:r>
              <a:rPr lang="fr-FR" sz="1200" b="1" i="1" dirty="0">
                <a:solidFill>
                  <a:srgbClr val="FFFF00"/>
                </a:solidFill>
                <a:latin typeface="Lucida Grande"/>
                <a:ea typeface="Lucida Grande"/>
                <a:cs typeface="Lucida Grande"/>
              </a:rPr>
              <a:t>TOLE ENCADREMENT ATR 42 ET 72</a:t>
            </a:r>
            <a:endParaRPr lang="fr-FR" sz="1200" b="1" i="1" dirty="0">
              <a:solidFill>
                <a:srgbClr val="FFFF00"/>
              </a:solidFill>
            </a:endParaRPr>
          </a:p>
        </p:txBody>
      </p:sp>
    </p:spTree>
    <p:extLst>
      <p:ext uri="{BB962C8B-B14F-4D97-AF65-F5344CB8AC3E}">
        <p14:creationId xmlns:p14="http://schemas.microsoft.com/office/powerpoint/2010/main" xmlns="" val="66680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10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1000"/>
                                        <p:tgtEl>
                                          <p:spTgt spid="1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ZoneTexte 17"/>
          <p:cNvSpPr txBox="1"/>
          <p:nvPr/>
        </p:nvSpPr>
        <p:spPr>
          <a:xfrm>
            <a:off x="0" y="5949280"/>
            <a:ext cx="9144000" cy="908720"/>
          </a:xfrm>
          <a:prstGeom prst="rect">
            <a:avLst/>
          </a:prstGeom>
          <a:solidFill>
            <a:schemeClr val="bg1"/>
          </a:solidFill>
        </p:spPr>
        <p:txBody>
          <a:bodyPr wrap="square" rtlCol="0">
            <a:spAutoFit/>
          </a:bodyPr>
          <a:lstStyle/>
          <a:p>
            <a:endParaRPr lang="fr-FR" dirty="0"/>
          </a:p>
        </p:txBody>
      </p:sp>
      <p:sp>
        <p:nvSpPr>
          <p:cNvPr id="2" name="Titre 1"/>
          <p:cNvSpPr>
            <a:spLocks noGrp="1"/>
          </p:cNvSpPr>
          <p:nvPr>
            <p:ph type="title"/>
          </p:nvPr>
        </p:nvSpPr>
        <p:spPr>
          <a:xfrm>
            <a:off x="1" y="60226"/>
            <a:ext cx="8459788" cy="1352550"/>
          </a:xfrm>
        </p:spPr>
        <p:txBody>
          <a:bodyPr/>
          <a:lstStyle/>
          <a:p>
            <a:r>
              <a:rPr lang="fr-FR" sz="3100" dirty="0" smtClean="0"/>
              <a:t>Exemples </a:t>
            </a:r>
            <a:br>
              <a:rPr lang="fr-FR" sz="3100" dirty="0" smtClean="0"/>
            </a:br>
            <a:r>
              <a:rPr lang="fr-FR" sz="3100" dirty="0" smtClean="0"/>
              <a:t>de réalisation</a:t>
            </a:r>
            <a:endParaRPr lang="fr-FR" sz="3100" dirty="0"/>
          </a:p>
        </p:txBody>
      </p:sp>
      <p:pic>
        <p:nvPicPr>
          <p:cNvPr id="3" name="Image 2" descr="IMG_3331.jpg"/>
          <p:cNvPicPr>
            <a:picLocks noChangeAspect="1"/>
          </p:cNvPicPr>
          <p:nvPr/>
        </p:nvPicPr>
        <p:blipFill>
          <a:blip r:embed="rId2" cstate="screen">
            <a:extLst>
              <a:ext uri="{28A0092B-C50C-407E-A947-70E740481C1C}">
                <a14:useLocalDpi xmlns:a14="http://schemas.microsoft.com/office/drawing/2010/main" xmlns=""/>
              </a:ext>
            </a:extLst>
          </a:blip>
          <a:srcRect l="9210" t="4211" r="16190"/>
          <a:stretch>
            <a:fillRect/>
          </a:stretch>
        </p:blipFill>
        <p:spPr>
          <a:xfrm>
            <a:off x="2699792" y="0"/>
            <a:ext cx="6804248" cy="6552728"/>
          </a:xfrm>
          <a:prstGeom prst="rect">
            <a:avLst/>
          </a:prstGeom>
          <a:scene3d>
            <a:camera prst="orthographicFront">
              <a:rot lat="0" lon="0" rev="16200000"/>
            </a:camera>
            <a:lightRig rig="threePt" dir="t"/>
          </a:scene3d>
        </p:spPr>
      </p:pic>
    </p:spTree>
    <p:extLst>
      <p:ext uri="{BB962C8B-B14F-4D97-AF65-F5344CB8AC3E}">
        <p14:creationId xmlns:p14="http://schemas.microsoft.com/office/powerpoint/2010/main" xmlns="" val="323222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ZoneTexte 17"/>
          <p:cNvSpPr txBox="1"/>
          <p:nvPr/>
        </p:nvSpPr>
        <p:spPr>
          <a:xfrm>
            <a:off x="0" y="5949280"/>
            <a:ext cx="9144000" cy="908720"/>
          </a:xfrm>
          <a:prstGeom prst="rect">
            <a:avLst/>
          </a:prstGeom>
          <a:solidFill>
            <a:schemeClr val="bg1"/>
          </a:solidFill>
        </p:spPr>
        <p:txBody>
          <a:bodyPr wrap="square" rtlCol="0">
            <a:spAutoFit/>
          </a:bodyPr>
          <a:lstStyle/>
          <a:p>
            <a:endParaRPr lang="fr-FR" dirty="0"/>
          </a:p>
        </p:txBody>
      </p:sp>
      <p:sp>
        <p:nvSpPr>
          <p:cNvPr id="2" name="Titre 1"/>
          <p:cNvSpPr>
            <a:spLocks noGrp="1"/>
          </p:cNvSpPr>
          <p:nvPr>
            <p:ph type="title"/>
          </p:nvPr>
        </p:nvSpPr>
        <p:spPr/>
        <p:txBody>
          <a:bodyPr/>
          <a:lstStyle/>
          <a:p>
            <a:r>
              <a:rPr lang="fr-FR" sz="3100" dirty="0" smtClean="0"/>
              <a:t>Exemple d’outillage</a:t>
            </a:r>
            <a:endParaRPr lang="fr-FR" sz="3100" dirty="0"/>
          </a:p>
        </p:txBody>
      </p:sp>
      <p:pic>
        <p:nvPicPr>
          <p:cNvPr id="10" name="Image 9" descr="image008.jpg"/>
          <p:cNvPicPr>
            <a:picLocks noChangeAspect="1"/>
          </p:cNvPicPr>
          <p:nvPr/>
        </p:nvPicPr>
        <p:blipFill>
          <a:blip r:embed="rId2">
            <a:extLst>
              <a:ext uri="{28A0092B-C50C-407E-A947-70E740481C1C}">
                <a14:useLocalDpi xmlns:a14="http://schemas.microsoft.com/office/drawing/2010/main" xmlns=""/>
              </a:ext>
            </a:extLst>
          </a:blip>
          <a:stretch>
            <a:fillRect/>
          </a:stretch>
        </p:blipFill>
        <p:spPr>
          <a:xfrm>
            <a:off x="4615794" y="827"/>
            <a:ext cx="4533900" cy="3552825"/>
          </a:xfrm>
          <a:prstGeom prst="rect">
            <a:avLst/>
          </a:prstGeom>
        </p:spPr>
      </p:pic>
      <p:pic>
        <p:nvPicPr>
          <p:cNvPr id="23" name="Image 22" descr="image004.png"/>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7924" y="1504335"/>
            <a:ext cx="4615200" cy="3436833"/>
          </a:xfrm>
          <a:prstGeom prst="rect">
            <a:avLst/>
          </a:prstGeom>
        </p:spPr>
      </p:pic>
      <p:pic>
        <p:nvPicPr>
          <p:cNvPr id="22" name="Image 21" descr="image003.jpg"/>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3995936" y="3170786"/>
            <a:ext cx="5148064" cy="3698070"/>
          </a:xfrm>
          <a:prstGeom prst="rect">
            <a:avLst/>
          </a:prstGeom>
          <a:ln>
            <a:solidFill>
              <a:schemeClr val="bg1"/>
            </a:solidFill>
          </a:ln>
        </p:spPr>
      </p:pic>
      <p:sp>
        <p:nvSpPr>
          <p:cNvPr id="7" name="ZoneTexte 6"/>
          <p:cNvSpPr txBox="1"/>
          <p:nvPr/>
        </p:nvSpPr>
        <p:spPr>
          <a:xfrm>
            <a:off x="2099976" y="4664169"/>
            <a:ext cx="2400016" cy="276999"/>
          </a:xfrm>
          <a:prstGeom prst="rect">
            <a:avLst/>
          </a:prstGeom>
          <a:noFill/>
        </p:spPr>
        <p:txBody>
          <a:bodyPr wrap="none" rtlCol="0">
            <a:spAutoFit/>
          </a:bodyPr>
          <a:lstStyle/>
          <a:p>
            <a:pPr algn="ctr"/>
            <a:r>
              <a:rPr lang="fr-FR" sz="1200" b="1" i="1" dirty="0" smtClean="0">
                <a:solidFill>
                  <a:srgbClr val="FFFF00"/>
                </a:solidFill>
                <a:latin typeface="Lucida Grande"/>
                <a:ea typeface="Lucida Grande"/>
                <a:cs typeface="Lucida Grande"/>
              </a:rPr>
              <a:t>FORME ET CONTRE-FORME</a:t>
            </a:r>
            <a:endParaRPr lang="fr-FR" sz="1200" b="1" i="1" dirty="0">
              <a:solidFill>
                <a:srgbClr val="FFFF00"/>
              </a:solidFill>
            </a:endParaRPr>
          </a:p>
        </p:txBody>
      </p:sp>
    </p:spTree>
    <p:extLst>
      <p:ext uri="{BB962C8B-B14F-4D97-AF65-F5344CB8AC3E}">
        <p14:creationId xmlns:p14="http://schemas.microsoft.com/office/powerpoint/2010/main" xmlns="" val="115993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100" dirty="0" smtClean="0"/>
              <a:t>Le métier</a:t>
            </a:r>
            <a:endParaRPr lang="fr-FR" sz="3100" dirty="0"/>
          </a:p>
        </p:txBody>
      </p:sp>
      <p:sp>
        <p:nvSpPr>
          <p:cNvPr id="3" name="Espace réservé du contenu 2"/>
          <p:cNvSpPr>
            <a:spLocks noGrp="1"/>
          </p:cNvSpPr>
          <p:nvPr>
            <p:ph idx="1"/>
          </p:nvPr>
        </p:nvSpPr>
        <p:spPr>
          <a:xfrm>
            <a:off x="395536" y="1628800"/>
            <a:ext cx="4464496" cy="4248150"/>
          </a:xfrm>
        </p:spPr>
        <p:txBody>
          <a:bodyPr/>
          <a:lstStyle/>
          <a:p>
            <a:r>
              <a:rPr lang="fr-FR" dirty="0" smtClean="0"/>
              <a:t>Le </a:t>
            </a:r>
            <a:r>
              <a:rPr lang="fr-FR" dirty="0"/>
              <a:t>(la) technicien(ne) en chaudronnerie </a:t>
            </a:r>
            <a:r>
              <a:rPr lang="fr-FR" dirty="0" smtClean="0"/>
              <a:t>aéronautique et spatiale </a:t>
            </a:r>
            <a:r>
              <a:rPr lang="fr-FR" dirty="0"/>
              <a:t>intervient également dans le montage, l’ajustage, l’assemblage, la réparation des sous-ensembles, de systèmes ou d’éléments de </a:t>
            </a:r>
            <a:r>
              <a:rPr lang="fr-FR" dirty="0" smtClean="0"/>
              <a:t>structure.</a:t>
            </a:r>
            <a:endParaRPr lang="fr-FR" dirty="0"/>
          </a:p>
        </p:txBody>
      </p:sp>
      <p:pic>
        <p:nvPicPr>
          <p:cNvPr id="4" name="Image 3"/>
          <p:cNvPicPr>
            <a:picLocks noChangeAspect="1"/>
          </p:cNvPicPr>
          <p:nvPr/>
        </p:nvPicPr>
        <p:blipFill>
          <a:blip r:embed="rId2"/>
          <a:stretch>
            <a:fillRect/>
          </a:stretch>
        </p:blipFill>
        <p:spPr>
          <a:xfrm>
            <a:off x="83501" y="3645024"/>
            <a:ext cx="3329542" cy="2497156"/>
          </a:xfrm>
          <a:prstGeom prst="rect">
            <a:avLst/>
          </a:prstGeom>
        </p:spPr>
      </p:pic>
      <p:pic>
        <p:nvPicPr>
          <p:cNvPr id="5" name="Image 4" descr="Capture d’écran 2016-09-30 à 17.12.23.png"/>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5438328" y="44624"/>
            <a:ext cx="3670176" cy="2496678"/>
          </a:xfrm>
          <a:prstGeom prst="rect">
            <a:avLst/>
          </a:prstGeom>
        </p:spPr>
      </p:pic>
      <p:pic>
        <p:nvPicPr>
          <p:cNvPr id="7" name="Image 6"/>
          <p:cNvPicPr>
            <a:picLocks noChangeAspect="1"/>
          </p:cNvPicPr>
          <p:nvPr/>
        </p:nvPicPr>
        <p:blipFill>
          <a:blip r:embed="rId4"/>
          <a:stretch>
            <a:fillRect/>
          </a:stretch>
        </p:blipFill>
        <p:spPr>
          <a:xfrm>
            <a:off x="3504445" y="3645024"/>
            <a:ext cx="3299803" cy="2883520"/>
          </a:xfrm>
          <a:prstGeom prst="rect">
            <a:avLst/>
          </a:prstGeom>
        </p:spPr>
      </p:pic>
      <p:pic>
        <p:nvPicPr>
          <p:cNvPr id="6" name="Image 5" descr="Capture d’écran 2016-09-30 à 17.18.00.png"/>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5424297" y="2458075"/>
            <a:ext cx="3707373" cy="2507751"/>
          </a:xfrm>
          <a:prstGeom prst="rect">
            <a:avLst/>
          </a:prstGeom>
        </p:spPr>
      </p:pic>
    </p:spTree>
    <p:extLst>
      <p:ext uri="{BB962C8B-B14F-4D97-AF65-F5344CB8AC3E}">
        <p14:creationId xmlns:p14="http://schemas.microsoft.com/office/powerpoint/2010/main" xmlns="" val="74710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4213" y="-299814"/>
            <a:ext cx="8459787" cy="1352550"/>
          </a:xfrm>
        </p:spPr>
        <p:txBody>
          <a:bodyPr/>
          <a:lstStyle/>
          <a:p>
            <a:r>
              <a:rPr lang="fr-FR" sz="3100" dirty="0" smtClean="0"/>
              <a:t>Les différences avec la chaudronnerie industrielle</a:t>
            </a:r>
            <a:endParaRPr lang="fr-FR" sz="3100" dirty="0"/>
          </a:p>
        </p:txBody>
      </p:sp>
      <p:sp>
        <p:nvSpPr>
          <p:cNvPr id="3" name="Espace réservé du contenu 2"/>
          <p:cNvSpPr>
            <a:spLocks noGrp="1"/>
          </p:cNvSpPr>
          <p:nvPr>
            <p:ph idx="1"/>
          </p:nvPr>
        </p:nvSpPr>
        <p:spPr>
          <a:xfrm>
            <a:off x="251520" y="722759"/>
            <a:ext cx="8712968" cy="5298529"/>
          </a:xfrm>
          <a:solidFill>
            <a:schemeClr val="bg1">
              <a:lumMod val="85000"/>
            </a:schemeClr>
          </a:solidFill>
          <a:ln>
            <a:solidFill>
              <a:schemeClr val="accent1"/>
            </a:solidFill>
          </a:ln>
        </p:spPr>
        <p:txBody>
          <a:bodyPr/>
          <a:lstStyle/>
          <a:p>
            <a:pPr>
              <a:spcBef>
                <a:spcPts val="600"/>
              </a:spcBef>
              <a:spcAft>
                <a:spcPts val="0"/>
              </a:spcAft>
            </a:pPr>
            <a:r>
              <a:rPr lang="fr-FR" dirty="0" smtClean="0"/>
              <a:t>La nature des matériaux </a:t>
            </a:r>
            <a:r>
              <a:rPr lang="fr-FR" i="1" dirty="0" smtClean="0"/>
              <a:t>: alliages légers, </a:t>
            </a:r>
            <a:r>
              <a:rPr lang="fr-FR" i="1" dirty="0"/>
              <a:t>titane, inox, </a:t>
            </a:r>
            <a:r>
              <a:rPr lang="fr-FR" i="1" dirty="0" smtClean="0"/>
              <a:t>inconel.</a:t>
            </a:r>
          </a:p>
          <a:p>
            <a:pPr>
              <a:spcBef>
                <a:spcPts val="600"/>
              </a:spcBef>
              <a:spcAft>
                <a:spcPts val="0"/>
              </a:spcAft>
            </a:pPr>
            <a:r>
              <a:rPr lang="fr-FR" dirty="0" smtClean="0"/>
              <a:t>Les épaisseurs : </a:t>
            </a:r>
            <a:r>
              <a:rPr lang="fr-FR" i="1" dirty="0" smtClean="0"/>
              <a:t>plus fines.</a:t>
            </a:r>
          </a:p>
          <a:p>
            <a:pPr>
              <a:spcBef>
                <a:spcPts val="600"/>
              </a:spcBef>
              <a:spcAft>
                <a:spcPts val="0"/>
              </a:spcAft>
            </a:pPr>
            <a:r>
              <a:rPr lang="fr-FR" dirty="0" smtClean="0"/>
              <a:t>La géométrie des pièces : </a:t>
            </a:r>
            <a:r>
              <a:rPr lang="fr-FR" i="1" dirty="0" smtClean="0"/>
              <a:t>pièces évolutives complexes, surfaces non réglées.</a:t>
            </a:r>
          </a:p>
          <a:p>
            <a:pPr>
              <a:spcBef>
                <a:spcPts val="600"/>
              </a:spcBef>
              <a:spcAft>
                <a:spcPts val="0"/>
              </a:spcAft>
            </a:pPr>
            <a:r>
              <a:rPr lang="fr-FR" dirty="0" smtClean="0"/>
              <a:t>Les programmes de fabrication : </a:t>
            </a:r>
            <a:r>
              <a:rPr lang="fr-FR" i="1" dirty="0" smtClean="0"/>
              <a:t>réalisations semi-unitaires ou en très petites séries.</a:t>
            </a:r>
          </a:p>
          <a:p>
            <a:pPr>
              <a:spcBef>
                <a:spcPts val="600"/>
              </a:spcBef>
              <a:spcAft>
                <a:spcPts val="0"/>
              </a:spcAft>
            </a:pPr>
            <a:r>
              <a:rPr lang="fr-FR" dirty="0" smtClean="0"/>
              <a:t>Les procédés de fabrication</a:t>
            </a:r>
            <a:r>
              <a:rPr lang="fr-FR" i="1" dirty="0" smtClean="0"/>
              <a:t>, combinaison de</a:t>
            </a:r>
            <a:r>
              <a:rPr lang="fr-FR" dirty="0" smtClean="0"/>
              <a:t> : </a:t>
            </a:r>
            <a:endParaRPr lang="fr-FR" i="1" dirty="0" smtClean="0"/>
          </a:p>
          <a:p>
            <a:pPr lvl="1">
              <a:spcBef>
                <a:spcPts val="600"/>
              </a:spcBef>
              <a:spcAft>
                <a:spcPts val="0"/>
              </a:spcAft>
            </a:pPr>
            <a:r>
              <a:rPr lang="fr-FR" sz="2000" i="1" dirty="0" smtClean="0">
                <a:solidFill>
                  <a:srgbClr val="4F81BD"/>
                </a:solidFill>
              </a:rPr>
              <a:t>procédés </a:t>
            </a:r>
            <a:r>
              <a:rPr lang="fr-FR" sz="2000" i="1" dirty="0">
                <a:solidFill>
                  <a:srgbClr val="4F81BD"/>
                </a:solidFill>
              </a:rPr>
              <a:t>mécaniques </a:t>
            </a:r>
            <a:r>
              <a:rPr lang="fr-FR" sz="2000" i="1" dirty="0" smtClean="0">
                <a:solidFill>
                  <a:srgbClr val="4F81BD"/>
                </a:solidFill>
              </a:rPr>
              <a:t>(découpage, pliage</a:t>
            </a:r>
            <a:r>
              <a:rPr lang="fr-FR" sz="2000" i="1" dirty="0">
                <a:solidFill>
                  <a:srgbClr val="4F81BD"/>
                </a:solidFill>
              </a:rPr>
              <a:t>, roulage, cintrage</a:t>
            </a:r>
            <a:r>
              <a:rPr lang="fr-FR" sz="2000" i="1" dirty="0" smtClean="0">
                <a:solidFill>
                  <a:srgbClr val="4F81BD"/>
                </a:solidFill>
              </a:rPr>
              <a:t>) ;</a:t>
            </a:r>
          </a:p>
          <a:p>
            <a:pPr lvl="1">
              <a:spcBef>
                <a:spcPts val="600"/>
              </a:spcBef>
              <a:spcAft>
                <a:spcPts val="0"/>
              </a:spcAft>
            </a:pPr>
            <a:r>
              <a:rPr lang="fr-FR" sz="2000" i="1" dirty="0">
                <a:solidFill>
                  <a:srgbClr val="4F81BD"/>
                </a:solidFill>
              </a:rPr>
              <a:t>d</a:t>
            </a:r>
            <a:r>
              <a:rPr lang="fr-FR" sz="2000" i="1" dirty="0" smtClean="0">
                <a:solidFill>
                  <a:srgbClr val="4F81BD"/>
                </a:solidFill>
              </a:rPr>
              <a:t>e procédés </a:t>
            </a:r>
            <a:r>
              <a:rPr lang="fr-FR" sz="2000" i="1" dirty="0">
                <a:solidFill>
                  <a:srgbClr val="4F81BD"/>
                </a:solidFill>
              </a:rPr>
              <a:t>manuels </a:t>
            </a:r>
            <a:r>
              <a:rPr lang="fr-FR" sz="2000" i="1" dirty="0" smtClean="0">
                <a:solidFill>
                  <a:srgbClr val="4F81BD"/>
                </a:solidFill>
              </a:rPr>
              <a:t>(découpage, étirage</a:t>
            </a:r>
            <a:r>
              <a:rPr lang="fr-FR" sz="2000" i="1" dirty="0">
                <a:solidFill>
                  <a:srgbClr val="4F81BD"/>
                </a:solidFill>
              </a:rPr>
              <a:t>, rétreint, formage par grenaillage, martelage, allongement à la molette) à froid ou à </a:t>
            </a:r>
            <a:r>
              <a:rPr lang="fr-FR" sz="2000" i="1" dirty="0" smtClean="0">
                <a:solidFill>
                  <a:srgbClr val="4F81BD"/>
                </a:solidFill>
              </a:rPr>
              <a:t>chaud ; </a:t>
            </a:r>
          </a:p>
          <a:p>
            <a:pPr lvl="1">
              <a:spcBef>
                <a:spcPts val="600"/>
              </a:spcBef>
              <a:spcAft>
                <a:spcPts val="0"/>
              </a:spcAft>
            </a:pPr>
            <a:r>
              <a:rPr lang="fr-FR" sz="2000" i="1" dirty="0">
                <a:solidFill>
                  <a:srgbClr val="4F81BD"/>
                </a:solidFill>
              </a:rPr>
              <a:t>d</a:t>
            </a:r>
            <a:r>
              <a:rPr lang="fr-FR" sz="2000" i="1" dirty="0" smtClean="0">
                <a:solidFill>
                  <a:srgbClr val="4F81BD"/>
                </a:solidFill>
              </a:rPr>
              <a:t>e traitements thermiques.</a:t>
            </a:r>
          </a:p>
          <a:p>
            <a:pPr>
              <a:spcBef>
                <a:spcPts val="600"/>
              </a:spcBef>
              <a:spcAft>
                <a:spcPts val="0"/>
              </a:spcAft>
            </a:pPr>
            <a:r>
              <a:rPr lang="fr-FR" dirty="0" smtClean="0"/>
              <a:t>Les procédés et procédures d’assemblage : </a:t>
            </a:r>
            <a:r>
              <a:rPr lang="fr-FR" i="1" dirty="0" smtClean="0"/>
              <a:t>pré-assemblage par pointage TIG, rivetage, application de produits d’interposition (métallisation) et d’étanchéité.</a:t>
            </a:r>
          </a:p>
          <a:p>
            <a:pPr>
              <a:spcBef>
                <a:spcPts val="600"/>
              </a:spcBef>
              <a:spcAft>
                <a:spcPts val="0"/>
              </a:spcAft>
            </a:pPr>
            <a:r>
              <a:rPr lang="fr-FR" dirty="0" smtClean="0"/>
              <a:t>Les contraintes liées aux réglementations aéronautique et spatiale : </a:t>
            </a:r>
            <a:r>
              <a:rPr lang="fr-FR" i="1" dirty="0" smtClean="0"/>
              <a:t>agréments des entreprises de construction et de maintenance, rôle des facteurs humains dans la conduite des activités professionnelles en lien avec la sécurité des vols </a:t>
            </a:r>
            <a:r>
              <a:rPr lang="mr-IN" i="1" dirty="0" smtClean="0"/>
              <a:t>…</a:t>
            </a:r>
            <a:endParaRPr lang="fr-FR" i="1" dirty="0"/>
          </a:p>
        </p:txBody>
      </p:sp>
    </p:spTree>
    <p:extLst>
      <p:ext uri="{BB962C8B-B14F-4D97-AF65-F5344CB8AC3E}">
        <p14:creationId xmlns:p14="http://schemas.microsoft.com/office/powerpoint/2010/main" xmlns="" val="251125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100" dirty="0" smtClean="0">
                <a:solidFill>
                  <a:schemeClr val="tx2">
                    <a:lumMod val="75000"/>
                  </a:schemeClr>
                </a:solidFill>
              </a:rPr>
              <a:t>Evolution des effectifs par apprentissage</a:t>
            </a:r>
            <a:endParaRPr lang="fr-FR" sz="3100" dirty="0">
              <a:solidFill>
                <a:schemeClr val="tx2">
                  <a:lumMod val="75000"/>
                </a:schemeClr>
              </a:solidFill>
            </a:endParaRPr>
          </a:p>
        </p:txBody>
      </p:sp>
      <p:graphicFrame>
        <p:nvGraphicFramePr>
          <p:cNvPr id="4" name="Graphique 3"/>
          <p:cNvGraphicFramePr>
            <a:graphicFrameLocks/>
          </p:cNvGraphicFramePr>
          <p:nvPr>
            <p:extLst>
              <p:ext uri="{D42A27DB-BD31-4B8C-83A1-F6EECF244321}">
                <p14:modId xmlns="" xmlns:p14="http://schemas.microsoft.com/office/powerpoint/2010/main" val="3735273864"/>
              </p:ext>
            </p:extLst>
          </p:nvPr>
        </p:nvGraphicFramePr>
        <p:xfrm>
          <a:off x="1259633" y="1549400"/>
          <a:ext cx="7056784" cy="4471888"/>
        </p:xfrm>
        <a:graphic>
          <a:graphicData uri="http://schemas.openxmlformats.org/drawingml/2006/chart">
            <c:chart xmlns:c="http://schemas.openxmlformats.org/drawingml/2006/chart" xmlns:r="http://schemas.openxmlformats.org/officeDocument/2006/relationships" r:id="rId2"/>
          </a:graphicData>
        </a:graphic>
      </p:graphicFrame>
      <p:grpSp>
        <p:nvGrpSpPr>
          <p:cNvPr id="5" name="Grouper 4"/>
          <p:cNvGrpSpPr/>
          <p:nvPr/>
        </p:nvGrpSpPr>
        <p:grpSpPr>
          <a:xfrm>
            <a:off x="611560" y="2204864"/>
            <a:ext cx="2743200" cy="3317408"/>
            <a:chOff x="1943419" y="2220184"/>
            <a:chExt cx="2743200" cy="3317408"/>
          </a:xfrm>
        </p:grpSpPr>
        <p:sp>
          <p:nvSpPr>
            <p:cNvPr id="6" name="ZoneTexte 5"/>
            <p:cNvSpPr txBox="1"/>
            <p:nvPr/>
          </p:nvSpPr>
          <p:spPr>
            <a:xfrm>
              <a:off x="1943419" y="2292192"/>
              <a:ext cx="2743200" cy="321733"/>
            </a:xfrm>
            <a:prstGeom prst="rect">
              <a:avLst/>
            </a:prstGeom>
            <a:solidFill>
              <a:schemeClr val="accent1">
                <a:lumMod val="20000"/>
                <a:lumOff val="80000"/>
              </a:scheme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fr-FR" sz="1400" dirty="0" smtClean="0"/>
                <a:t>Expérimentation bac pro 3 ans</a:t>
              </a:r>
              <a:endParaRPr lang="fr-FR" sz="1400" dirty="0"/>
            </a:p>
          </p:txBody>
        </p:sp>
        <p:cxnSp>
          <p:nvCxnSpPr>
            <p:cNvPr id="7" name="Connecteur droit 6"/>
            <p:cNvCxnSpPr/>
            <p:nvPr/>
          </p:nvCxnSpPr>
          <p:spPr>
            <a:xfrm flipV="1">
              <a:off x="4679723" y="2220184"/>
              <a:ext cx="0" cy="3317408"/>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8" name="Grouper 7"/>
          <p:cNvGrpSpPr/>
          <p:nvPr/>
        </p:nvGrpSpPr>
        <p:grpSpPr>
          <a:xfrm>
            <a:off x="2843808" y="1772816"/>
            <a:ext cx="1584176" cy="3744416"/>
            <a:chOff x="5131584" y="1367462"/>
            <a:chExt cx="1584176" cy="4874712"/>
          </a:xfrm>
        </p:grpSpPr>
        <p:sp>
          <p:nvSpPr>
            <p:cNvPr id="9" name="ZoneTexte 8"/>
            <p:cNvSpPr txBox="1"/>
            <p:nvPr/>
          </p:nvSpPr>
          <p:spPr>
            <a:xfrm>
              <a:off x="5131584" y="1367462"/>
              <a:ext cx="1574800" cy="355600"/>
            </a:xfrm>
            <a:prstGeom prst="rect">
              <a:avLst/>
            </a:prstGeom>
            <a:solidFill>
              <a:schemeClr val="accent6">
                <a:lumMod val="40000"/>
                <a:lumOff val="60000"/>
              </a:scheme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400" dirty="0" smtClean="0"/>
                <a:t>Filière rénovée</a:t>
              </a:r>
              <a:endParaRPr lang="fr-FR" sz="1400" dirty="0"/>
            </a:p>
          </p:txBody>
        </p:sp>
        <p:cxnSp>
          <p:nvCxnSpPr>
            <p:cNvPr id="10" name="Connecteur droit 9"/>
            <p:cNvCxnSpPr/>
            <p:nvPr/>
          </p:nvCxnSpPr>
          <p:spPr>
            <a:xfrm flipV="1">
              <a:off x="6715760" y="1367462"/>
              <a:ext cx="0" cy="4874712"/>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11" name="Grouper 10"/>
          <p:cNvGrpSpPr/>
          <p:nvPr/>
        </p:nvGrpSpPr>
        <p:grpSpPr>
          <a:xfrm>
            <a:off x="4932040" y="3212976"/>
            <a:ext cx="787400" cy="2304258"/>
            <a:chOff x="6715760" y="2600462"/>
            <a:chExt cx="787400" cy="2745676"/>
          </a:xfrm>
        </p:grpSpPr>
        <p:sp>
          <p:nvSpPr>
            <p:cNvPr id="12" name="ZoneTexte 11"/>
            <p:cNvSpPr txBox="1"/>
            <p:nvPr/>
          </p:nvSpPr>
          <p:spPr>
            <a:xfrm>
              <a:off x="6715760" y="2600462"/>
              <a:ext cx="787400" cy="355600"/>
            </a:xfrm>
            <a:prstGeom prst="rect">
              <a:avLst/>
            </a:prstGeom>
            <a:solidFill>
              <a:schemeClr val="accent6">
                <a:lumMod val="40000"/>
                <a:lumOff val="60000"/>
              </a:scheme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400" dirty="0" smtClean="0"/>
                <a:t>STI2D</a:t>
              </a:r>
              <a:endParaRPr lang="fr-FR" sz="1400" dirty="0"/>
            </a:p>
          </p:txBody>
        </p:sp>
        <p:cxnSp>
          <p:nvCxnSpPr>
            <p:cNvPr id="13" name="Connecteur droit 12"/>
            <p:cNvCxnSpPr/>
            <p:nvPr/>
          </p:nvCxnSpPr>
          <p:spPr>
            <a:xfrm flipV="1">
              <a:off x="6715760" y="2600462"/>
              <a:ext cx="0" cy="2745676"/>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14" name="Grouper 13"/>
          <p:cNvGrpSpPr/>
          <p:nvPr/>
        </p:nvGrpSpPr>
        <p:grpSpPr>
          <a:xfrm>
            <a:off x="4139952" y="1628800"/>
            <a:ext cx="4248472" cy="3908350"/>
            <a:chOff x="6204498" y="1556792"/>
            <a:chExt cx="4248472" cy="3908350"/>
          </a:xfrm>
        </p:grpSpPr>
        <p:sp>
          <p:nvSpPr>
            <p:cNvPr id="15" name="ZoneTexte 14"/>
            <p:cNvSpPr txBox="1"/>
            <p:nvPr/>
          </p:nvSpPr>
          <p:spPr>
            <a:xfrm>
              <a:off x="6633387" y="1556792"/>
              <a:ext cx="3819583" cy="504056"/>
            </a:xfrm>
            <a:prstGeom prst="rect">
              <a:avLst/>
            </a:prstGeom>
            <a:solidFill>
              <a:schemeClr val="accent1">
                <a:lumMod val="20000"/>
                <a:lumOff val="80000"/>
              </a:scheme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fr-FR" sz="1400" dirty="0" smtClean="0"/>
                <a:t>Période de généralisation du bac pro 3 ans</a:t>
              </a:r>
            </a:p>
            <a:p>
              <a:pPr algn="ctr"/>
              <a:r>
                <a:rPr lang="fr-FR" sz="1400" dirty="0"/>
                <a:t>R</a:t>
              </a:r>
              <a:r>
                <a:rPr lang="fr-FR" sz="1400" dirty="0" smtClean="0"/>
                <a:t>efonte de la carte des formations</a:t>
              </a:r>
              <a:endParaRPr lang="fr-FR" sz="1400" dirty="0"/>
            </a:p>
          </p:txBody>
        </p:sp>
        <p:sp>
          <p:nvSpPr>
            <p:cNvPr id="16" name="Rectangle 15"/>
            <p:cNvSpPr/>
            <p:nvPr/>
          </p:nvSpPr>
          <p:spPr>
            <a:xfrm>
              <a:off x="6204498" y="1556792"/>
              <a:ext cx="426720" cy="3908350"/>
            </a:xfrm>
            <a:prstGeom prst="rect">
              <a:avLst/>
            </a:prstGeom>
            <a:solidFill>
              <a:schemeClr val="accent1">
                <a:lumMod val="20000"/>
                <a:lumOff val="80000"/>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20" name="ZoneTexte 19"/>
          <p:cNvSpPr txBox="1"/>
          <p:nvPr/>
        </p:nvSpPr>
        <p:spPr>
          <a:xfrm>
            <a:off x="5580112" y="4797152"/>
            <a:ext cx="504056" cy="2880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100" dirty="0" smtClean="0"/>
              <a:t>245</a:t>
            </a:r>
            <a:endParaRPr lang="fr-FR" sz="1100" dirty="0"/>
          </a:p>
        </p:txBody>
      </p:sp>
      <p:sp>
        <p:nvSpPr>
          <p:cNvPr id="21" name="ZoneTexte 20"/>
          <p:cNvSpPr txBox="1"/>
          <p:nvPr/>
        </p:nvSpPr>
        <p:spPr>
          <a:xfrm>
            <a:off x="5580112" y="4365104"/>
            <a:ext cx="504056" cy="2880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100" dirty="0" smtClean="0"/>
              <a:t>371</a:t>
            </a:r>
            <a:endParaRPr lang="fr-FR" sz="1100" dirty="0"/>
          </a:p>
        </p:txBody>
      </p:sp>
      <p:sp>
        <p:nvSpPr>
          <p:cNvPr id="22" name="ZoneTexte 21"/>
          <p:cNvSpPr txBox="1"/>
          <p:nvPr/>
        </p:nvSpPr>
        <p:spPr>
          <a:xfrm>
            <a:off x="5580112" y="3933056"/>
            <a:ext cx="504056" cy="2880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100" dirty="0" smtClean="0"/>
              <a:t>557</a:t>
            </a:r>
            <a:endParaRPr lang="fr-FR" sz="1100" dirty="0"/>
          </a:p>
        </p:txBody>
      </p:sp>
      <p:sp>
        <p:nvSpPr>
          <p:cNvPr id="23" name="ZoneTexte 22"/>
          <p:cNvSpPr txBox="1"/>
          <p:nvPr/>
        </p:nvSpPr>
        <p:spPr>
          <a:xfrm>
            <a:off x="5508104" y="2564904"/>
            <a:ext cx="504056" cy="2880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100" dirty="0" smtClean="0"/>
              <a:t>1054</a:t>
            </a:r>
            <a:endParaRPr lang="fr-FR" sz="1100" dirty="0"/>
          </a:p>
        </p:txBody>
      </p:sp>
    </p:spTree>
    <p:extLst>
      <p:ext uri="{BB962C8B-B14F-4D97-AF65-F5344CB8AC3E}">
        <p14:creationId xmlns="" xmlns:p14="http://schemas.microsoft.com/office/powerpoint/2010/main" val="382924278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84213" y="1773238"/>
            <a:ext cx="7775575" cy="791666"/>
          </a:xfrm>
        </p:spPr>
        <p:txBody>
          <a:bodyPr/>
          <a:lstStyle/>
          <a:p>
            <a:r>
              <a:rPr lang="fr-FR" b="1" dirty="0"/>
              <a:t>A1 – Organisation des activités nécessaires à une réalisation de chaudronnerie dans un contexte </a:t>
            </a:r>
            <a:r>
              <a:rPr lang="fr-FR" b="1" dirty="0" smtClean="0"/>
              <a:t>industriel aéronautique </a:t>
            </a:r>
            <a:r>
              <a:rPr lang="fr-FR" b="1" dirty="0"/>
              <a:t>ou spatial</a:t>
            </a:r>
            <a:r>
              <a:rPr lang="fr-FR" dirty="0"/>
              <a:t> </a:t>
            </a:r>
            <a:endParaRPr lang="fr-FR" dirty="0" smtClean="0"/>
          </a:p>
        </p:txBody>
      </p:sp>
      <p:sp>
        <p:nvSpPr>
          <p:cNvPr id="8" name="ZoneTexte 7"/>
          <p:cNvSpPr txBox="1"/>
          <p:nvPr/>
        </p:nvSpPr>
        <p:spPr>
          <a:xfrm>
            <a:off x="832689" y="2420888"/>
            <a:ext cx="8238825" cy="3600986"/>
          </a:xfrm>
          <a:prstGeom prst="rect">
            <a:avLst/>
          </a:prstGeom>
          <a:noFill/>
        </p:spPr>
        <p:txBody>
          <a:bodyPr wrap="square" rtlCol="0">
            <a:spAutoFit/>
          </a:bodyPr>
          <a:lstStyle/>
          <a:p>
            <a:pPr marL="342900" indent="-342900">
              <a:spcBef>
                <a:spcPts val="600"/>
              </a:spcBef>
              <a:buFont typeface="+mj-lt"/>
              <a:buAutoNum type="arabicPeriod"/>
            </a:pPr>
            <a:r>
              <a:rPr lang="fr-FR" i="1" dirty="0">
                <a:solidFill>
                  <a:srgbClr val="4F81BD"/>
                </a:solidFill>
              </a:rPr>
              <a:t>Proposer des avis techniques au sein d’un groupe de travail chargé de la conception du processus de fabrication</a:t>
            </a:r>
            <a:r>
              <a:rPr lang="fr-FR" i="1" dirty="0" smtClean="0">
                <a:solidFill>
                  <a:srgbClr val="4F81BD"/>
                </a:solidFill>
              </a:rPr>
              <a:t>.</a:t>
            </a:r>
          </a:p>
          <a:p>
            <a:pPr marL="342900" indent="-342900">
              <a:spcBef>
                <a:spcPts val="600"/>
              </a:spcBef>
              <a:buFont typeface="+mj-lt"/>
              <a:buAutoNum type="arabicPeriod"/>
            </a:pPr>
            <a:r>
              <a:rPr lang="fr-FR" i="1" dirty="0">
                <a:solidFill>
                  <a:srgbClr val="4F81BD"/>
                </a:solidFill>
              </a:rPr>
              <a:t>Extraire de la documentation technique les données nécessaires à la réalisation de ses activités. </a:t>
            </a:r>
            <a:endParaRPr lang="fr-FR" i="1" dirty="0" smtClean="0">
              <a:solidFill>
                <a:srgbClr val="4F81BD"/>
              </a:solidFill>
            </a:endParaRPr>
          </a:p>
          <a:p>
            <a:pPr marL="342900" indent="-342900">
              <a:spcBef>
                <a:spcPts val="600"/>
              </a:spcBef>
              <a:buFont typeface="+mj-lt"/>
              <a:buAutoNum type="arabicPeriod"/>
            </a:pPr>
            <a:r>
              <a:rPr lang="fr-FR" i="1" dirty="0">
                <a:solidFill>
                  <a:srgbClr val="4F81BD"/>
                </a:solidFill>
              </a:rPr>
              <a:t>Dans le cas de surfaces développables ou non, déterminer les paramètres de traçage. </a:t>
            </a:r>
            <a:endParaRPr lang="fr-FR" i="1" dirty="0" smtClean="0">
              <a:solidFill>
                <a:srgbClr val="4F81BD"/>
              </a:solidFill>
            </a:endParaRPr>
          </a:p>
          <a:p>
            <a:pPr marL="342900" indent="-342900">
              <a:spcBef>
                <a:spcPts val="600"/>
              </a:spcBef>
              <a:buFont typeface="+mj-lt"/>
              <a:buAutoNum type="arabicPeriod"/>
            </a:pPr>
            <a:r>
              <a:rPr lang="fr-FR" i="1" dirty="0">
                <a:solidFill>
                  <a:srgbClr val="4F81BD"/>
                </a:solidFill>
              </a:rPr>
              <a:t>Préparer son environnement de travail. </a:t>
            </a:r>
            <a:endParaRPr lang="fr-FR" i="1" dirty="0" smtClean="0">
              <a:solidFill>
                <a:srgbClr val="4F81BD"/>
              </a:solidFill>
            </a:endParaRPr>
          </a:p>
          <a:p>
            <a:pPr marL="342900" indent="-342900">
              <a:spcBef>
                <a:spcPts val="600"/>
              </a:spcBef>
              <a:buFont typeface="+mj-lt"/>
              <a:buAutoNum type="arabicPeriod"/>
            </a:pPr>
            <a:r>
              <a:rPr lang="fr-FR" i="1" dirty="0">
                <a:solidFill>
                  <a:srgbClr val="4F81BD"/>
                </a:solidFill>
              </a:rPr>
              <a:t>Vérifier les moyens à mettre en œuvre (machines, outillages, outils..) et les approvisionnements. </a:t>
            </a:r>
            <a:endParaRPr lang="fr-FR" i="1" dirty="0" smtClean="0">
              <a:solidFill>
                <a:srgbClr val="4F81BD"/>
              </a:solidFill>
            </a:endParaRPr>
          </a:p>
          <a:p>
            <a:pPr marL="342900" indent="-342900">
              <a:spcBef>
                <a:spcPts val="600"/>
              </a:spcBef>
              <a:buFont typeface="+mj-lt"/>
              <a:buAutoNum type="arabicPeriod"/>
            </a:pPr>
            <a:r>
              <a:rPr lang="fr-FR" i="1" dirty="0">
                <a:solidFill>
                  <a:srgbClr val="4F81BD"/>
                </a:solidFill>
              </a:rPr>
              <a:t>Maintenir ses outils et entretenir son poste de travail. </a:t>
            </a:r>
            <a:endParaRPr lang="fr-FR" i="1" dirty="0" smtClean="0">
              <a:solidFill>
                <a:srgbClr val="4F81BD"/>
              </a:solidFill>
            </a:endParaRPr>
          </a:p>
          <a:p>
            <a:pPr marL="342900" indent="-342900">
              <a:spcBef>
                <a:spcPts val="600"/>
              </a:spcBef>
              <a:buFont typeface="+mj-lt"/>
              <a:buAutoNum type="arabicPeriod"/>
            </a:pPr>
            <a:r>
              <a:rPr lang="fr-FR" i="1" dirty="0">
                <a:solidFill>
                  <a:srgbClr val="4F81BD"/>
                </a:solidFill>
              </a:rPr>
              <a:t>Trier, gérer les déchets. </a:t>
            </a:r>
          </a:p>
        </p:txBody>
      </p:sp>
      <p:pic>
        <p:nvPicPr>
          <p:cNvPr id="5" name="Image 4" descr="Capture d’écran 2016-09-30 à 17.14.29.png"/>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107504" y="2492896"/>
            <a:ext cx="3672408" cy="2494580"/>
          </a:xfrm>
          <a:prstGeom prst="rect">
            <a:avLst/>
          </a:prstGeom>
        </p:spPr>
      </p:pic>
      <p:pic>
        <p:nvPicPr>
          <p:cNvPr id="6" name="Image 5" descr="Capture d’écran 2016-09-30 à 17.16.21.png"/>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2843808" y="4221088"/>
            <a:ext cx="3670935" cy="2477135"/>
          </a:xfrm>
          <a:prstGeom prst="rect">
            <a:avLst/>
          </a:prstGeom>
        </p:spPr>
      </p:pic>
      <p:pic>
        <p:nvPicPr>
          <p:cNvPr id="4" name="Image 3" descr="Capture d’écran 2016-09-30 à 17.22.46.png"/>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5444852" y="2492896"/>
            <a:ext cx="3680644" cy="2491790"/>
          </a:xfrm>
          <a:prstGeom prst="rect">
            <a:avLst/>
          </a:prstGeom>
        </p:spPr>
      </p:pic>
      <p:sp>
        <p:nvSpPr>
          <p:cNvPr id="2" name="Titre 1"/>
          <p:cNvSpPr>
            <a:spLocks noGrp="1"/>
          </p:cNvSpPr>
          <p:nvPr>
            <p:ph type="title"/>
          </p:nvPr>
        </p:nvSpPr>
        <p:spPr/>
        <p:txBody>
          <a:bodyPr/>
          <a:lstStyle/>
          <a:p>
            <a:r>
              <a:rPr lang="fr-FR" sz="3100" dirty="0" smtClean="0"/>
              <a:t>Les activités professionnelles</a:t>
            </a:r>
            <a:endParaRPr lang="fr-FR" sz="3100" dirty="0"/>
          </a:p>
        </p:txBody>
      </p:sp>
    </p:spTree>
    <p:extLst>
      <p:ext uri="{BB962C8B-B14F-4D97-AF65-F5344CB8AC3E}">
        <p14:creationId xmlns:p14="http://schemas.microsoft.com/office/powerpoint/2010/main" xmlns="" val="134688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832689" y="2104394"/>
            <a:ext cx="8238825" cy="4708982"/>
          </a:xfrm>
          <a:prstGeom prst="rect">
            <a:avLst/>
          </a:prstGeom>
          <a:solidFill>
            <a:schemeClr val="bg1"/>
          </a:solidFill>
        </p:spPr>
        <p:txBody>
          <a:bodyPr wrap="square" rtlCol="0">
            <a:spAutoFit/>
          </a:bodyPr>
          <a:lstStyle/>
          <a:p>
            <a:pPr marL="357188" indent="-357188" defTabSz="357188">
              <a:spcBef>
                <a:spcPts val="600"/>
              </a:spcBef>
              <a:buFont typeface="+mj-lt"/>
              <a:buAutoNum type="arabicPeriod"/>
            </a:pPr>
            <a:r>
              <a:rPr lang="fr-FR" i="1" dirty="0">
                <a:solidFill>
                  <a:srgbClr val="4F81BD"/>
                </a:solidFill>
              </a:rPr>
              <a:t>Dans le cas de surfaces développables ou non, tracer puis reproduire un contour aux instruments sur tôles et profilés à plat. </a:t>
            </a:r>
          </a:p>
          <a:p>
            <a:pPr marL="357188" indent="-357188" defTabSz="357188">
              <a:spcBef>
                <a:spcPts val="600"/>
              </a:spcBef>
              <a:buFont typeface="+mj-lt"/>
              <a:buAutoNum type="arabicPeriod"/>
            </a:pPr>
            <a:r>
              <a:rPr lang="fr-FR" i="1" dirty="0">
                <a:solidFill>
                  <a:srgbClr val="4F81BD"/>
                </a:solidFill>
              </a:rPr>
              <a:t>Réaliser des opérations de traçage assisté par ordinateur (DAO, logiciels spécialisés…). </a:t>
            </a:r>
          </a:p>
          <a:p>
            <a:pPr marL="357188" indent="-357188" defTabSz="357188">
              <a:spcBef>
                <a:spcPts val="600"/>
              </a:spcBef>
              <a:buFont typeface="+mj-lt"/>
              <a:buAutoNum type="arabicPeriod"/>
            </a:pPr>
            <a:r>
              <a:rPr lang="fr-FR" i="1" dirty="0">
                <a:solidFill>
                  <a:srgbClr val="4F81BD"/>
                </a:solidFill>
              </a:rPr>
              <a:t>Découper des profilés, des tubes et des tôles à l’aide de procédés manuels, mécaniques et/ou thermiques. </a:t>
            </a:r>
          </a:p>
          <a:p>
            <a:pPr marL="357188" indent="-357188" defTabSz="357188">
              <a:spcBef>
                <a:spcPts val="600"/>
              </a:spcBef>
              <a:buFont typeface="+mj-lt"/>
              <a:buAutoNum type="arabicPeriod"/>
            </a:pPr>
            <a:r>
              <a:rPr lang="fr-FR" i="1" dirty="0">
                <a:solidFill>
                  <a:srgbClr val="4F81BD"/>
                </a:solidFill>
              </a:rPr>
              <a:t>Configurer, programmer et conduire des machines de découpe et de formage (machines à commande numérique ou conventionnelle). </a:t>
            </a:r>
          </a:p>
          <a:p>
            <a:pPr marL="357188" indent="-357188" defTabSz="357188">
              <a:spcBef>
                <a:spcPts val="600"/>
              </a:spcBef>
              <a:buFont typeface="+mj-lt"/>
              <a:buAutoNum type="arabicPeriod"/>
            </a:pPr>
            <a:r>
              <a:rPr lang="fr-FR" i="1" dirty="0">
                <a:solidFill>
                  <a:srgbClr val="4F81BD"/>
                </a:solidFill>
              </a:rPr>
              <a:t>Mettre en œuvre des procédés de traitements thermiques. </a:t>
            </a:r>
          </a:p>
          <a:p>
            <a:pPr marL="357188" indent="-357188" defTabSz="357188">
              <a:spcBef>
                <a:spcPts val="600"/>
              </a:spcBef>
              <a:buFont typeface="+mj-lt"/>
              <a:buAutoNum type="arabicPeriod"/>
            </a:pPr>
            <a:r>
              <a:rPr lang="fr-FR" i="1" dirty="0">
                <a:solidFill>
                  <a:srgbClr val="4F81BD"/>
                </a:solidFill>
              </a:rPr>
              <a:t>Former des tôles découpées (flans) des débits de profilés ou de tubes par combinaison de procédés mécaniques (pliage, roulage, cintrage) et manuels (étirage, rétreint, formage par grenaillage, martelage, allongement à la molette) à froid ou à chaud. </a:t>
            </a:r>
          </a:p>
          <a:p>
            <a:pPr marL="357188" indent="-357188" defTabSz="357188">
              <a:spcBef>
                <a:spcPts val="600"/>
              </a:spcBef>
              <a:buFont typeface="+mj-lt"/>
              <a:buAutoNum type="arabicPeriod"/>
            </a:pPr>
            <a:r>
              <a:rPr lang="fr-FR" i="1" dirty="0">
                <a:solidFill>
                  <a:srgbClr val="4F81BD"/>
                </a:solidFill>
              </a:rPr>
              <a:t>Ajuster, régler une pièce élémentaire sur un sous-ensemble, sur une forme, sur une maquette ou sur un outillage. </a:t>
            </a:r>
          </a:p>
        </p:txBody>
      </p:sp>
      <p:sp>
        <p:nvSpPr>
          <p:cNvPr id="2" name="Titre 1"/>
          <p:cNvSpPr>
            <a:spLocks noGrp="1"/>
          </p:cNvSpPr>
          <p:nvPr>
            <p:ph type="title"/>
          </p:nvPr>
        </p:nvSpPr>
        <p:spPr/>
        <p:txBody>
          <a:bodyPr/>
          <a:lstStyle/>
          <a:p>
            <a:r>
              <a:rPr lang="fr-FR" sz="3100" dirty="0" smtClean="0"/>
              <a:t>Les activités professionnelles</a:t>
            </a:r>
            <a:endParaRPr lang="fr-FR" sz="3100" dirty="0"/>
          </a:p>
        </p:txBody>
      </p:sp>
      <p:sp>
        <p:nvSpPr>
          <p:cNvPr id="3" name="Espace réservé du contenu 2"/>
          <p:cNvSpPr>
            <a:spLocks noGrp="1"/>
          </p:cNvSpPr>
          <p:nvPr>
            <p:ph idx="1"/>
          </p:nvPr>
        </p:nvSpPr>
        <p:spPr>
          <a:xfrm>
            <a:off x="684213" y="1773238"/>
            <a:ext cx="7775575" cy="503634"/>
          </a:xfrm>
        </p:spPr>
        <p:txBody>
          <a:bodyPr/>
          <a:lstStyle/>
          <a:p>
            <a:r>
              <a:rPr lang="fr-FR" b="1" dirty="0" smtClean="0"/>
              <a:t>A2 </a:t>
            </a:r>
            <a:r>
              <a:rPr lang="fr-FR" b="1" dirty="0"/>
              <a:t>– Fabrication de pièces élémentaires chaudronnées</a:t>
            </a:r>
            <a:r>
              <a:rPr lang="fr-FR" dirty="0"/>
              <a:t> </a:t>
            </a:r>
            <a:endParaRPr lang="fr-FR" dirty="0" smtClean="0"/>
          </a:p>
        </p:txBody>
      </p:sp>
      <p:pic>
        <p:nvPicPr>
          <p:cNvPr id="4" name="Image 3" descr="Capture d’écran 2016-09-30 à 17.09.37.png"/>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251520" y="2059109"/>
            <a:ext cx="3631163" cy="2450011"/>
          </a:xfrm>
          <a:prstGeom prst="rect">
            <a:avLst/>
          </a:prstGeom>
        </p:spPr>
      </p:pic>
      <p:pic>
        <p:nvPicPr>
          <p:cNvPr id="5" name="Image 4" descr="article.jpeg"/>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5339874" y="2132856"/>
            <a:ext cx="3480598" cy="2307903"/>
          </a:xfrm>
          <a:prstGeom prst="rect">
            <a:avLst/>
          </a:prstGeom>
        </p:spPr>
      </p:pic>
      <p:pic>
        <p:nvPicPr>
          <p:cNvPr id="6" name="Image 5"/>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932961" y="4520542"/>
            <a:ext cx="3999079" cy="2261549"/>
          </a:xfrm>
          <a:prstGeom prst="rect">
            <a:avLst/>
          </a:prstGeom>
        </p:spPr>
      </p:pic>
      <p:pic>
        <p:nvPicPr>
          <p:cNvPr id="7" name="Image 6" descr="Capture d’écran 2016-10-06 à 13.34.37.png"/>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4499993" y="4477336"/>
            <a:ext cx="3456384" cy="2336040"/>
          </a:xfrm>
          <a:prstGeom prst="rect">
            <a:avLst/>
          </a:prstGeom>
        </p:spPr>
      </p:pic>
    </p:spTree>
    <p:extLst>
      <p:ext uri="{BB962C8B-B14F-4D97-AF65-F5344CB8AC3E}">
        <p14:creationId xmlns:p14="http://schemas.microsoft.com/office/powerpoint/2010/main" xmlns="" val="161285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832689" y="2181051"/>
            <a:ext cx="8238825" cy="2616101"/>
          </a:xfrm>
          <a:prstGeom prst="rect">
            <a:avLst/>
          </a:prstGeom>
          <a:solidFill>
            <a:schemeClr val="bg1"/>
          </a:solidFill>
        </p:spPr>
        <p:txBody>
          <a:bodyPr wrap="square" rtlCol="0">
            <a:spAutoFit/>
          </a:bodyPr>
          <a:lstStyle/>
          <a:p>
            <a:pPr marL="357188" indent="-357188" defTabSz="357188">
              <a:spcBef>
                <a:spcPts val="600"/>
              </a:spcBef>
              <a:buFont typeface="+mj-lt"/>
              <a:buAutoNum type="arabicPeriod"/>
            </a:pPr>
            <a:r>
              <a:rPr lang="fr-FR" i="1" dirty="0">
                <a:solidFill>
                  <a:srgbClr val="4F81BD"/>
                </a:solidFill>
              </a:rPr>
              <a:t>Participer à l’identification et l’évaluation des dégâts, et à la définition de la réparation. </a:t>
            </a:r>
          </a:p>
          <a:p>
            <a:pPr marL="357188" indent="-357188" defTabSz="357188">
              <a:spcBef>
                <a:spcPts val="600"/>
              </a:spcBef>
              <a:buFont typeface="+mj-lt"/>
              <a:buAutoNum type="arabicPeriod"/>
            </a:pPr>
            <a:r>
              <a:rPr lang="fr-FR" i="1" dirty="0">
                <a:solidFill>
                  <a:srgbClr val="4F81BD"/>
                </a:solidFill>
              </a:rPr>
              <a:t>Déposer, reposer des éléments de structure et des éléments mécaniques pour accéder à la zone de travail. </a:t>
            </a:r>
          </a:p>
          <a:p>
            <a:pPr marL="357188" indent="-357188" defTabSz="357188">
              <a:spcBef>
                <a:spcPts val="600"/>
              </a:spcBef>
              <a:buFont typeface="+mj-lt"/>
              <a:buAutoNum type="arabicPeriod"/>
            </a:pPr>
            <a:r>
              <a:rPr lang="fr-FR" i="1" dirty="0">
                <a:solidFill>
                  <a:srgbClr val="4F81BD"/>
                </a:solidFill>
              </a:rPr>
              <a:t>Remplacer des éléments endommagés ou non-conformes. </a:t>
            </a:r>
          </a:p>
          <a:p>
            <a:pPr marL="357188" indent="-357188" defTabSz="357188">
              <a:spcBef>
                <a:spcPts val="600"/>
              </a:spcBef>
              <a:buFont typeface="+mj-lt"/>
              <a:buAutoNum type="arabicPeriod"/>
            </a:pPr>
            <a:r>
              <a:rPr lang="fr-FR" i="1" dirty="0">
                <a:solidFill>
                  <a:srgbClr val="4F81BD"/>
                </a:solidFill>
              </a:rPr>
              <a:t>Remettre en conformité géométrique la pièce endommagée. </a:t>
            </a:r>
          </a:p>
          <a:p>
            <a:pPr marL="357188" indent="-357188" defTabSz="357188">
              <a:spcBef>
                <a:spcPts val="600"/>
              </a:spcBef>
              <a:buFont typeface="+mj-lt"/>
              <a:buAutoNum type="arabicPeriod"/>
            </a:pPr>
            <a:r>
              <a:rPr lang="fr-FR" i="1" dirty="0">
                <a:solidFill>
                  <a:srgbClr val="4F81BD"/>
                </a:solidFill>
              </a:rPr>
              <a:t>Mettre en œuvre une procédure simple de réparation d’un élément en matériau composite. </a:t>
            </a:r>
          </a:p>
        </p:txBody>
      </p:sp>
      <p:sp>
        <p:nvSpPr>
          <p:cNvPr id="2" name="Titre 1"/>
          <p:cNvSpPr>
            <a:spLocks noGrp="1"/>
          </p:cNvSpPr>
          <p:nvPr>
            <p:ph type="title"/>
          </p:nvPr>
        </p:nvSpPr>
        <p:spPr/>
        <p:txBody>
          <a:bodyPr/>
          <a:lstStyle/>
          <a:p>
            <a:r>
              <a:rPr lang="fr-FR" sz="3100" dirty="0" smtClean="0"/>
              <a:t>Les activités professionnelles</a:t>
            </a:r>
            <a:endParaRPr lang="fr-FR" sz="3100" dirty="0"/>
          </a:p>
        </p:txBody>
      </p:sp>
      <p:sp>
        <p:nvSpPr>
          <p:cNvPr id="3" name="Espace réservé du contenu 2"/>
          <p:cNvSpPr>
            <a:spLocks noGrp="1"/>
          </p:cNvSpPr>
          <p:nvPr>
            <p:ph idx="1"/>
          </p:nvPr>
        </p:nvSpPr>
        <p:spPr>
          <a:xfrm>
            <a:off x="684213" y="1773238"/>
            <a:ext cx="7775575" cy="431626"/>
          </a:xfrm>
        </p:spPr>
        <p:txBody>
          <a:bodyPr/>
          <a:lstStyle/>
          <a:p>
            <a:r>
              <a:rPr lang="fr-FR" b="1" dirty="0" smtClean="0"/>
              <a:t>A3 </a:t>
            </a:r>
            <a:r>
              <a:rPr lang="fr-FR" b="1" dirty="0"/>
              <a:t>– Réparation de pièces élémentaires chaudronnées</a:t>
            </a:r>
            <a:r>
              <a:rPr lang="fr-FR" dirty="0"/>
              <a:t> </a:t>
            </a:r>
            <a:endParaRPr lang="fr-FR" dirty="0" smtClean="0"/>
          </a:p>
        </p:txBody>
      </p:sp>
      <p:pic>
        <p:nvPicPr>
          <p:cNvPr id="4" name="Picture 185" descr="calibrage"/>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35495" y="4383384"/>
            <a:ext cx="3240361" cy="242999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Image 6" descr="986-mecahers-forme-a-tour-de-bras.jpg"/>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2699792" y="4026776"/>
            <a:ext cx="4928096" cy="2772054"/>
          </a:xfrm>
          <a:prstGeom prst="rect">
            <a:avLst/>
          </a:prstGeom>
          <a:ln w="57150" cmpd="sng">
            <a:solidFill>
              <a:srgbClr val="FFFFFF"/>
            </a:solidFill>
          </a:ln>
        </p:spPr>
      </p:pic>
      <p:pic>
        <p:nvPicPr>
          <p:cNvPr id="5" name="Picture 2" descr="C:\Users\CFA PROTO\Documents\banque photo CFA AF\Aerostructure\_DSC5082.jpg"/>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35496" y="2132856"/>
            <a:ext cx="2952329" cy="2015001"/>
          </a:xfrm>
          <a:prstGeom prst="rect">
            <a:avLst/>
          </a:prstGeom>
          <a:noFill/>
          <a:ln w="57150" cmpd="sng">
            <a:solidFill>
              <a:srgbClr val="FFFFFF"/>
            </a:solidFill>
          </a:ln>
        </p:spPr>
      </p:pic>
      <p:pic>
        <p:nvPicPr>
          <p:cNvPr id="6" name="Picture 4" descr="C:\Users\CFA PROTO\Documents\banque photo CFA AF\Aerostructure\_DSC5518.jpg"/>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3059832" y="2132856"/>
            <a:ext cx="3096344" cy="2024427"/>
          </a:xfrm>
          <a:prstGeom prst="rect">
            <a:avLst/>
          </a:prstGeom>
          <a:noFill/>
          <a:ln w="57150" cmpd="sng">
            <a:solidFill>
              <a:srgbClr val="FFFFFF"/>
            </a:solidFill>
          </a:ln>
        </p:spPr>
      </p:pic>
      <p:pic>
        <p:nvPicPr>
          <p:cNvPr id="8" name="Image 7" descr="images.jpeg"/>
          <p:cNvPicPr>
            <a:picLocks noChangeAspect="1"/>
          </p:cNvPicPr>
          <p:nvPr/>
        </p:nvPicPr>
        <p:blipFill>
          <a:blip r:embed="rId6">
            <a:extLst>
              <a:ext uri="{28A0092B-C50C-407E-A947-70E740481C1C}">
                <a14:useLocalDpi xmlns:a14="http://schemas.microsoft.com/office/drawing/2010/main" xmlns=""/>
              </a:ext>
            </a:extLst>
          </a:blip>
          <a:stretch>
            <a:fillRect/>
          </a:stretch>
        </p:blipFill>
        <p:spPr>
          <a:xfrm>
            <a:off x="6155807" y="2420888"/>
            <a:ext cx="2952697" cy="4437112"/>
          </a:xfrm>
          <a:prstGeom prst="rect">
            <a:avLst/>
          </a:prstGeom>
        </p:spPr>
      </p:pic>
    </p:spTree>
    <p:extLst>
      <p:ext uri="{BB962C8B-B14F-4D97-AF65-F5344CB8AC3E}">
        <p14:creationId xmlns:p14="http://schemas.microsoft.com/office/powerpoint/2010/main" xmlns="" val="252302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100" dirty="0" smtClean="0"/>
              <a:t>Les activités professionnelles</a:t>
            </a:r>
            <a:endParaRPr lang="fr-FR" sz="3100" dirty="0"/>
          </a:p>
        </p:txBody>
      </p:sp>
      <p:sp>
        <p:nvSpPr>
          <p:cNvPr id="3" name="Espace réservé du contenu 2"/>
          <p:cNvSpPr>
            <a:spLocks noGrp="1"/>
          </p:cNvSpPr>
          <p:nvPr>
            <p:ph idx="1"/>
          </p:nvPr>
        </p:nvSpPr>
        <p:spPr>
          <a:xfrm>
            <a:off x="684213" y="1556792"/>
            <a:ext cx="4679875" cy="431626"/>
          </a:xfrm>
        </p:spPr>
        <p:txBody>
          <a:bodyPr/>
          <a:lstStyle/>
          <a:p>
            <a:r>
              <a:rPr lang="fr-FR" b="1" dirty="0" smtClean="0"/>
              <a:t>A3 </a:t>
            </a:r>
            <a:r>
              <a:rPr lang="fr-FR" b="1" dirty="0"/>
              <a:t>– Réparation de pièces élémentaires chaudronnées</a:t>
            </a:r>
            <a:r>
              <a:rPr lang="fr-FR" dirty="0"/>
              <a:t> </a:t>
            </a:r>
            <a:endParaRPr lang="fr-FR" dirty="0" smtClean="0"/>
          </a:p>
        </p:txBody>
      </p:sp>
      <p:pic>
        <p:nvPicPr>
          <p:cNvPr id="11" name="Image 10" descr="14018_566_1.jpg"/>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5496575" y="104303"/>
            <a:ext cx="3564581" cy="3528392"/>
          </a:xfrm>
          <a:prstGeom prst="rect">
            <a:avLst/>
          </a:prstGeom>
          <a:ln>
            <a:solidFill>
              <a:schemeClr val="tx1"/>
            </a:solidFill>
          </a:ln>
        </p:spPr>
      </p:pic>
      <p:pic>
        <p:nvPicPr>
          <p:cNvPr id="13" name="Image 12" descr="img_0310.jpg"/>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87675" y="2276872"/>
            <a:ext cx="3548221" cy="2661165"/>
          </a:xfrm>
          <a:prstGeom prst="rect">
            <a:avLst/>
          </a:prstGeom>
        </p:spPr>
      </p:pic>
      <p:pic>
        <p:nvPicPr>
          <p:cNvPr id="12" name="Image 11" descr="img_0023.jpg"/>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2411760" y="3284984"/>
            <a:ext cx="3600400" cy="2700300"/>
          </a:xfrm>
          <a:prstGeom prst="rect">
            <a:avLst/>
          </a:prstGeom>
          <a:ln w="38100" cmpd="sng">
            <a:solidFill>
              <a:srgbClr val="FFFFFF"/>
            </a:solidFill>
          </a:ln>
        </p:spPr>
      </p:pic>
      <p:pic>
        <p:nvPicPr>
          <p:cNvPr id="14" name="Image 13" descr="téléchargement.jpeg"/>
          <p:cNvPicPr>
            <a:picLocks noChangeAspect="1"/>
          </p:cNvPicPr>
          <p:nvPr/>
        </p:nvPicPr>
        <p:blipFill>
          <a:blip r:embed="rId5">
            <a:extLst>
              <a:ext uri="{28A0092B-C50C-407E-A947-70E740481C1C}">
                <a14:useLocalDpi xmlns:a14="http://schemas.microsoft.com/office/drawing/2010/main" xmlns=""/>
              </a:ext>
            </a:extLst>
          </a:blip>
          <a:stretch>
            <a:fillRect/>
          </a:stretch>
        </p:blipFill>
        <p:spPr>
          <a:xfrm>
            <a:off x="5548189" y="4135333"/>
            <a:ext cx="3575326" cy="2678043"/>
          </a:xfrm>
          <a:prstGeom prst="rect">
            <a:avLst/>
          </a:prstGeom>
          <a:ln w="38100" cmpd="sng">
            <a:solidFill>
              <a:srgbClr val="FFFFFF"/>
            </a:solidFill>
          </a:ln>
        </p:spPr>
      </p:pic>
    </p:spTree>
    <p:extLst>
      <p:ext uri="{BB962C8B-B14F-4D97-AF65-F5344CB8AC3E}">
        <p14:creationId xmlns:p14="http://schemas.microsoft.com/office/powerpoint/2010/main" xmlns="" val="55565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832689" y="2104394"/>
            <a:ext cx="8238825" cy="1631216"/>
          </a:xfrm>
          <a:prstGeom prst="rect">
            <a:avLst/>
          </a:prstGeom>
          <a:solidFill>
            <a:schemeClr val="bg1"/>
          </a:solidFill>
        </p:spPr>
        <p:txBody>
          <a:bodyPr wrap="square" rtlCol="0">
            <a:spAutoFit/>
          </a:bodyPr>
          <a:lstStyle/>
          <a:p>
            <a:pPr marL="357188" indent="-357188" defTabSz="357188">
              <a:spcBef>
                <a:spcPts val="600"/>
              </a:spcBef>
              <a:buFont typeface="+mj-lt"/>
              <a:buAutoNum type="arabicPeriod"/>
            </a:pPr>
            <a:r>
              <a:rPr lang="fr-FR" i="1" dirty="0">
                <a:solidFill>
                  <a:srgbClr val="4F81BD"/>
                </a:solidFill>
              </a:rPr>
              <a:t>Pré assembler des éléments chaudronnés par pointage au procédé </a:t>
            </a:r>
            <a:r>
              <a:rPr lang="fr-FR" i="1" dirty="0" err="1">
                <a:solidFill>
                  <a:srgbClr val="4F81BD"/>
                </a:solidFill>
              </a:rPr>
              <a:t>Tungsten</a:t>
            </a:r>
            <a:r>
              <a:rPr lang="fr-FR" i="1" dirty="0">
                <a:solidFill>
                  <a:srgbClr val="4F81BD"/>
                </a:solidFill>
              </a:rPr>
              <a:t> </a:t>
            </a:r>
            <a:r>
              <a:rPr lang="fr-FR" i="1" dirty="0" err="1">
                <a:solidFill>
                  <a:srgbClr val="4F81BD"/>
                </a:solidFill>
              </a:rPr>
              <a:t>Inert</a:t>
            </a:r>
            <a:r>
              <a:rPr lang="fr-FR" i="1" dirty="0">
                <a:solidFill>
                  <a:srgbClr val="4F81BD"/>
                </a:solidFill>
              </a:rPr>
              <a:t> </a:t>
            </a:r>
            <a:r>
              <a:rPr lang="fr-FR" i="1" dirty="0" err="1">
                <a:solidFill>
                  <a:srgbClr val="4F81BD"/>
                </a:solidFill>
              </a:rPr>
              <a:t>Gas</a:t>
            </a:r>
            <a:r>
              <a:rPr lang="fr-FR" i="1" dirty="0">
                <a:solidFill>
                  <a:srgbClr val="4F81BD"/>
                </a:solidFill>
              </a:rPr>
              <a:t> (TIG). </a:t>
            </a:r>
          </a:p>
          <a:p>
            <a:pPr marL="357188" indent="-357188" defTabSz="357188">
              <a:spcBef>
                <a:spcPts val="600"/>
              </a:spcBef>
              <a:buFont typeface="+mj-lt"/>
              <a:buAutoNum type="arabicPeriod"/>
            </a:pPr>
            <a:r>
              <a:rPr lang="fr-FR" i="1" dirty="0">
                <a:solidFill>
                  <a:srgbClr val="4F81BD"/>
                </a:solidFill>
              </a:rPr>
              <a:t>Assembler par rivetage des sous-ensembles ou des éléments manuellement ou à l’aide de moyens automatisés. </a:t>
            </a:r>
          </a:p>
          <a:p>
            <a:pPr marL="357188" indent="-357188" defTabSz="357188">
              <a:spcBef>
                <a:spcPts val="600"/>
              </a:spcBef>
              <a:buFont typeface="+mj-lt"/>
              <a:buAutoNum type="arabicPeriod"/>
            </a:pPr>
            <a:r>
              <a:rPr lang="fr-FR" i="1" dirty="0">
                <a:solidFill>
                  <a:srgbClr val="4F81BD"/>
                </a:solidFill>
              </a:rPr>
              <a:t>Appliquer des produits d’interposition et/ou d’étanchéité</a:t>
            </a:r>
            <a:r>
              <a:rPr lang="fr-FR" i="1" dirty="0" smtClean="0">
                <a:solidFill>
                  <a:srgbClr val="4F81BD"/>
                </a:solidFill>
              </a:rPr>
              <a:t>.</a:t>
            </a:r>
            <a:endParaRPr lang="fr-FR" i="1" dirty="0">
              <a:solidFill>
                <a:srgbClr val="4F81BD"/>
              </a:solidFill>
            </a:endParaRPr>
          </a:p>
        </p:txBody>
      </p:sp>
      <p:pic>
        <p:nvPicPr>
          <p:cNvPr id="9" name="Image 8" descr="Capture d’écran 2016-10-06 à 13.33.41.png"/>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36512" y="4437112"/>
            <a:ext cx="5796136" cy="2423947"/>
          </a:xfrm>
          <a:prstGeom prst="rect">
            <a:avLst/>
          </a:prstGeom>
        </p:spPr>
      </p:pic>
      <p:pic>
        <p:nvPicPr>
          <p:cNvPr id="6" name="Image 5" descr="Capture d’écran 2016-09-30 à 17.19.22.png"/>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5580112" y="4489874"/>
            <a:ext cx="3483003" cy="2360005"/>
          </a:xfrm>
          <a:prstGeom prst="rect">
            <a:avLst/>
          </a:prstGeom>
        </p:spPr>
      </p:pic>
      <p:sp>
        <p:nvSpPr>
          <p:cNvPr id="2" name="Titre 1"/>
          <p:cNvSpPr>
            <a:spLocks noGrp="1"/>
          </p:cNvSpPr>
          <p:nvPr>
            <p:ph type="title"/>
          </p:nvPr>
        </p:nvSpPr>
        <p:spPr/>
        <p:txBody>
          <a:bodyPr/>
          <a:lstStyle/>
          <a:p>
            <a:r>
              <a:rPr lang="fr-FR" sz="3100" dirty="0" smtClean="0"/>
              <a:t>Les activités professionnelles</a:t>
            </a:r>
            <a:endParaRPr lang="fr-FR" sz="3100" dirty="0"/>
          </a:p>
        </p:txBody>
      </p:sp>
      <p:sp>
        <p:nvSpPr>
          <p:cNvPr id="3" name="Espace réservé du contenu 2"/>
          <p:cNvSpPr>
            <a:spLocks noGrp="1"/>
          </p:cNvSpPr>
          <p:nvPr>
            <p:ph idx="1"/>
          </p:nvPr>
        </p:nvSpPr>
        <p:spPr>
          <a:xfrm>
            <a:off x="684213" y="1773238"/>
            <a:ext cx="7775575" cy="575642"/>
          </a:xfrm>
        </p:spPr>
        <p:txBody>
          <a:bodyPr/>
          <a:lstStyle/>
          <a:p>
            <a:r>
              <a:rPr lang="fr-FR" b="1" dirty="0" smtClean="0"/>
              <a:t>A4 </a:t>
            </a:r>
            <a:r>
              <a:rPr lang="fr-FR" b="1" dirty="0"/>
              <a:t>– Assemblage, montage, repose d’éléments chaudronnés</a:t>
            </a:r>
            <a:r>
              <a:rPr lang="fr-FR" dirty="0"/>
              <a:t> </a:t>
            </a:r>
            <a:endParaRPr lang="fr-FR" dirty="0" smtClean="0"/>
          </a:p>
        </p:txBody>
      </p:sp>
      <p:pic>
        <p:nvPicPr>
          <p:cNvPr id="5" name="Image 4" descr="Capture d’écran 2016-09-30 à 17.19.46.png"/>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35496" y="2129547"/>
            <a:ext cx="3416757" cy="2307565"/>
          </a:xfrm>
          <a:prstGeom prst="rect">
            <a:avLst/>
          </a:prstGeom>
        </p:spPr>
      </p:pic>
      <p:pic>
        <p:nvPicPr>
          <p:cNvPr id="8" name="Image 7" descr="Capture d’écran 2016-09-30 à 17.21.04.png"/>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5759624" y="2143856"/>
            <a:ext cx="3333722" cy="2282400"/>
          </a:xfrm>
          <a:prstGeom prst="rect">
            <a:avLst/>
          </a:prstGeom>
        </p:spPr>
      </p:pic>
      <p:pic>
        <p:nvPicPr>
          <p:cNvPr id="10" name="Image 9" descr="77932_safial-jd311.jpg"/>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3347862" y="2176280"/>
            <a:ext cx="2890800" cy="2216097"/>
          </a:xfrm>
          <a:prstGeom prst="rect">
            <a:avLst/>
          </a:prstGeom>
          <a:ln w="57150" cmpd="sng">
            <a:solidFill>
              <a:schemeClr val="bg1"/>
            </a:solidFill>
          </a:ln>
        </p:spPr>
      </p:pic>
    </p:spTree>
    <p:extLst>
      <p:ext uri="{BB962C8B-B14F-4D97-AF65-F5344CB8AC3E}">
        <p14:creationId xmlns:p14="http://schemas.microsoft.com/office/powerpoint/2010/main" xmlns="" val="221993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832689" y="2218799"/>
            <a:ext cx="8238825" cy="1354217"/>
          </a:xfrm>
          <a:prstGeom prst="rect">
            <a:avLst/>
          </a:prstGeom>
          <a:solidFill>
            <a:schemeClr val="bg1"/>
          </a:solidFill>
        </p:spPr>
        <p:txBody>
          <a:bodyPr wrap="square" rtlCol="0">
            <a:spAutoFit/>
          </a:bodyPr>
          <a:lstStyle/>
          <a:p>
            <a:pPr marL="357188" indent="-357188" defTabSz="357188">
              <a:spcBef>
                <a:spcPts val="600"/>
              </a:spcBef>
              <a:buFont typeface="+mj-lt"/>
              <a:buAutoNum type="arabicPeriod"/>
            </a:pPr>
            <a:r>
              <a:rPr lang="fr-FR" i="1" dirty="0">
                <a:solidFill>
                  <a:srgbClr val="4F81BD"/>
                </a:solidFill>
              </a:rPr>
              <a:t>Mettre en œuvre les processus, les procédures et s’assurer du respect des règles du métier. </a:t>
            </a:r>
          </a:p>
          <a:p>
            <a:pPr marL="357188" indent="-357188" defTabSz="357188">
              <a:spcBef>
                <a:spcPts val="600"/>
              </a:spcBef>
              <a:buFont typeface="+mj-lt"/>
              <a:buAutoNum type="arabicPeriod"/>
            </a:pPr>
            <a:r>
              <a:rPr lang="fr-FR" i="1" dirty="0">
                <a:solidFill>
                  <a:srgbClr val="4F81BD"/>
                </a:solidFill>
              </a:rPr>
              <a:t>Contrôler la conformité des pièces. </a:t>
            </a:r>
          </a:p>
          <a:p>
            <a:pPr marL="357188" indent="-357188" defTabSz="357188">
              <a:spcBef>
                <a:spcPts val="600"/>
              </a:spcBef>
              <a:buFont typeface="+mj-lt"/>
              <a:buAutoNum type="arabicPeriod"/>
            </a:pPr>
            <a:r>
              <a:rPr lang="fr-FR" i="1" dirty="0">
                <a:solidFill>
                  <a:srgbClr val="4F81BD"/>
                </a:solidFill>
              </a:rPr>
              <a:t>Renseigner la documentation et assurer la traçabilité. </a:t>
            </a:r>
          </a:p>
        </p:txBody>
      </p:sp>
      <p:sp>
        <p:nvSpPr>
          <p:cNvPr id="3" name="Espace réservé du contenu 2"/>
          <p:cNvSpPr>
            <a:spLocks noGrp="1"/>
          </p:cNvSpPr>
          <p:nvPr>
            <p:ph idx="1"/>
          </p:nvPr>
        </p:nvSpPr>
        <p:spPr>
          <a:xfrm>
            <a:off x="684213" y="1773238"/>
            <a:ext cx="7775575" cy="431626"/>
          </a:xfrm>
        </p:spPr>
        <p:txBody>
          <a:bodyPr/>
          <a:lstStyle/>
          <a:p>
            <a:r>
              <a:rPr lang="fr-FR" b="1" dirty="0" smtClean="0"/>
              <a:t>A5 </a:t>
            </a:r>
            <a:r>
              <a:rPr lang="fr-FR" b="1" dirty="0"/>
              <a:t>– Contrôle et qualité dans un contexte aéronautique ou spatial</a:t>
            </a:r>
            <a:r>
              <a:rPr lang="fr-FR" dirty="0"/>
              <a:t> </a:t>
            </a:r>
          </a:p>
        </p:txBody>
      </p:sp>
      <p:pic>
        <p:nvPicPr>
          <p:cNvPr id="5" name="Image 4" descr="DSC01209.JPG"/>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5547547" y="4167082"/>
            <a:ext cx="3528392" cy="2646294"/>
          </a:xfrm>
          <a:prstGeom prst="rect">
            <a:avLst/>
          </a:prstGeom>
        </p:spPr>
      </p:pic>
      <p:pic>
        <p:nvPicPr>
          <p:cNvPr id="7" name="Image 6" descr="P7092812.JPG"/>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85794" y="4159936"/>
            <a:ext cx="3528391" cy="2646293"/>
          </a:xfrm>
          <a:prstGeom prst="rect">
            <a:avLst/>
          </a:prstGeom>
        </p:spPr>
      </p:pic>
      <p:pic>
        <p:nvPicPr>
          <p:cNvPr id="4" name="Image 3" descr="Capture d’écran 2016-09-30 à 17.28.59.png"/>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3094500" y="2087933"/>
            <a:ext cx="4069788" cy="2759515"/>
          </a:xfrm>
          <a:prstGeom prst="rect">
            <a:avLst/>
          </a:prstGeom>
        </p:spPr>
      </p:pic>
      <p:sp>
        <p:nvSpPr>
          <p:cNvPr id="2" name="Titre 1"/>
          <p:cNvSpPr>
            <a:spLocks noGrp="1"/>
          </p:cNvSpPr>
          <p:nvPr>
            <p:ph type="title"/>
          </p:nvPr>
        </p:nvSpPr>
        <p:spPr/>
        <p:txBody>
          <a:bodyPr/>
          <a:lstStyle/>
          <a:p>
            <a:r>
              <a:rPr lang="fr-FR" sz="3100" dirty="0" smtClean="0"/>
              <a:t>Les activités professionnelles</a:t>
            </a:r>
            <a:endParaRPr lang="fr-FR" sz="3100" dirty="0"/>
          </a:p>
        </p:txBody>
      </p:sp>
    </p:spTree>
    <p:extLst>
      <p:ext uri="{BB962C8B-B14F-4D97-AF65-F5344CB8AC3E}">
        <p14:creationId xmlns:p14="http://schemas.microsoft.com/office/powerpoint/2010/main" xmlns="" val="261505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100" dirty="0" smtClean="0"/>
              <a:t>Référentiel de Certification : Les compétences</a:t>
            </a:r>
            <a:endParaRPr lang="fr-FR" sz="3100" dirty="0"/>
          </a:p>
        </p:txBody>
      </p:sp>
      <p:sp>
        <p:nvSpPr>
          <p:cNvPr id="3" name="Espace réservé du contenu 2"/>
          <p:cNvSpPr>
            <a:spLocks noGrp="1"/>
          </p:cNvSpPr>
          <p:nvPr>
            <p:ph idx="1"/>
          </p:nvPr>
        </p:nvSpPr>
        <p:spPr>
          <a:xfrm>
            <a:off x="467545" y="1629122"/>
            <a:ext cx="8280920" cy="4248150"/>
          </a:xfrm>
        </p:spPr>
        <p:txBody>
          <a:bodyPr/>
          <a:lstStyle/>
          <a:p>
            <a:pPr>
              <a:spcAft>
                <a:spcPts val="300"/>
              </a:spcAft>
            </a:pPr>
            <a:r>
              <a:rPr lang="fr-FR" dirty="0"/>
              <a:t>C01. Analyser et exploiter des documents techniques </a:t>
            </a:r>
          </a:p>
          <a:p>
            <a:pPr>
              <a:spcAft>
                <a:spcPts val="300"/>
              </a:spcAft>
            </a:pPr>
            <a:r>
              <a:rPr lang="fr-FR" dirty="0"/>
              <a:t>C02. Caractériser les contraintes liées à une intervention de chaudronnerie</a:t>
            </a:r>
          </a:p>
          <a:p>
            <a:pPr>
              <a:spcAft>
                <a:spcPts val="300"/>
              </a:spcAft>
            </a:pPr>
            <a:r>
              <a:rPr lang="fr-FR" dirty="0"/>
              <a:t>C03. Préparer et organiser son intervention</a:t>
            </a:r>
          </a:p>
          <a:p>
            <a:pPr>
              <a:spcAft>
                <a:spcPts val="300"/>
              </a:spcAft>
            </a:pPr>
            <a:r>
              <a:rPr lang="fr-FR" dirty="0"/>
              <a:t>C04. Préparer et réaliser des opérations de débit</a:t>
            </a:r>
          </a:p>
          <a:p>
            <a:pPr>
              <a:spcAft>
                <a:spcPts val="300"/>
              </a:spcAft>
            </a:pPr>
            <a:r>
              <a:rPr lang="fr-FR" dirty="0"/>
              <a:t>C05. Réaliser sur presse ou manuellement le préformage de pièces chaudronnées sur un outillage de forme</a:t>
            </a:r>
          </a:p>
          <a:p>
            <a:pPr>
              <a:spcAft>
                <a:spcPts val="300"/>
              </a:spcAft>
            </a:pPr>
            <a:r>
              <a:rPr lang="fr-FR" dirty="0"/>
              <a:t>C06. Obtenir la forme finale d’une pièce par combinaison d’opérations de formage, de contrôle et de diagnostic réalisées sur un outillage de forme</a:t>
            </a:r>
          </a:p>
          <a:p>
            <a:pPr>
              <a:spcAft>
                <a:spcPts val="300"/>
              </a:spcAft>
            </a:pPr>
            <a:r>
              <a:rPr lang="fr-FR" dirty="0"/>
              <a:t>C07. Mettre en forme une pièce développable par pliage et/ou roulage et/ou </a:t>
            </a:r>
            <a:r>
              <a:rPr lang="fr-FR" dirty="0" smtClean="0"/>
              <a:t>cintrage</a:t>
            </a:r>
            <a:endParaRPr lang="fr-FR" dirty="0"/>
          </a:p>
        </p:txBody>
      </p:sp>
    </p:spTree>
    <p:extLst>
      <p:ext uri="{BB962C8B-B14F-4D97-AF65-F5344CB8AC3E}">
        <p14:creationId xmlns:p14="http://schemas.microsoft.com/office/powerpoint/2010/main" xmlns="" val="396166170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100" dirty="0" smtClean="0"/>
              <a:t>Référentiel de Certification : Les compétences</a:t>
            </a:r>
            <a:endParaRPr lang="fr-FR" sz="3100" dirty="0"/>
          </a:p>
        </p:txBody>
      </p:sp>
      <p:sp>
        <p:nvSpPr>
          <p:cNvPr id="3" name="Espace réservé du contenu 2"/>
          <p:cNvSpPr>
            <a:spLocks noGrp="1"/>
          </p:cNvSpPr>
          <p:nvPr>
            <p:ph idx="1"/>
          </p:nvPr>
        </p:nvSpPr>
        <p:spPr>
          <a:xfrm>
            <a:off x="467545" y="1629122"/>
            <a:ext cx="8280920" cy="4248150"/>
          </a:xfrm>
        </p:spPr>
        <p:txBody>
          <a:bodyPr/>
          <a:lstStyle/>
          <a:p>
            <a:pPr>
              <a:spcAft>
                <a:spcPts val="300"/>
              </a:spcAft>
            </a:pPr>
            <a:r>
              <a:rPr lang="fr-FR" dirty="0" smtClean="0"/>
              <a:t>C08</a:t>
            </a:r>
            <a:r>
              <a:rPr lang="fr-FR" dirty="0"/>
              <a:t>. Ajuster et mettre aux cotes une pièce chaudronnée</a:t>
            </a:r>
          </a:p>
          <a:p>
            <a:pPr>
              <a:spcAft>
                <a:spcPts val="300"/>
              </a:spcAft>
            </a:pPr>
            <a:r>
              <a:rPr lang="fr-FR" dirty="0"/>
              <a:t>C09. Préparer et réaliser des opérations de traitement thermique</a:t>
            </a:r>
          </a:p>
          <a:p>
            <a:pPr>
              <a:spcAft>
                <a:spcPts val="300"/>
              </a:spcAft>
            </a:pPr>
            <a:r>
              <a:rPr lang="fr-FR" dirty="0"/>
              <a:t>C10. Déposer, poser, désassembler, assembler des éléments de structure</a:t>
            </a:r>
          </a:p>
          <a:p>
            <a:pPr>
              <a:spcAft>
                <a:spcPts val="300"/>
              </a:spcAft>
            </a:pPr>
            <a:r>
              <a:rPr lang="fr-FR" dirty="0"/>
              <a:t>C11. Réparer un élément de structure</a:t>
            </a:r>
          </a:p>
          <a:p>
            <a:pPr>
              <a:spcAft>
                <a:spcPts val="300"/>
              </a:spcAft>
            </a:pPr>
            <a:r>
              <a:rPr lang="fr-FR" dirty="0"/>
              <a:t>C12. Contrôler la conformité d’un produit, d’un élément de structure et d’une zone d’intervention</a:t>
            </a:r>
          </a:p>
          <a:p>
            <a:pPr>
              <a:spcAft>
                <a:spcPts val="300"/>
              </a:spcAft>
            </a:pPr>
            <a:r>
              <a:rPr lang="fr-FR" dirty="0"/>
              <a:t>C13. Communiquer des informations dans un contexte professionnel</a:t>
            </a:r>
          </a:p>
          <a:p>
            <a:pPr>
              <a:spcAft>
                <a:spcPts val="300"/>
              </a:spcAft>
            </a:pPr>
            <a:r>
              <a:rPr lang="fr-FR" dirty="0"/>
              <a:t>C14. Adopter et impulser des attitudes professionnelles répondant aux exigences de l’entreprise</a:t>
            </a:r>
          </a:p>
        </p:txBody>
      </p:sp>
    </p:spTree>
    <p:extLst>
      <p:ext uri="{BB962C8B-B14F-4D97-AF65-F5344CB8AC3E}">
        <p14:creationId xmlns:p14="http://schemas.microsoft.com/office/powerpoint/2010/main" xmlns="" val="121614746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4213" y="131763"/>
            <a:ext cx="8208267" cy="1352550"/>
          </a:xfrm>
        </p:spPr>
        <p:txBody>
          <a:bodyPr/>
          <a:lstStyle/>
          <a:p>
            <a:r>
              <a:rPr lang="fr-FR" sz="3100" dirty="0" smtClean="0"/>
              <a:t>Référentiel de Certification : Les savoirs associés</a:t>
            </a:r>
            <a:endParaRPr lang="fr-FR" sz="3100" dirty="0"/>
          </a:p>
        </p:txBody>
      </p:sp>
      <p:sp>
        <p:nvSpPr>
          <p:cNvPr id="3" name="Espace réservé du contenu 2"/>
          <p:cNvSpPr>
            <a:spLocks noGrp="1"/>
          </p:cNvSpPr>
          <p:nvPr>
            <p:ph idx="1"/>
          </p:nvPr>
        </p:nvSpPr>
        <p:spPr>
          <a:xfrm>
            <a:off x="684213" y="1519014"/>
            <a:ext cx="7775575" cy="4248150"/>
          </a:xfrm>
        </p:spPr>
        <p:txBody>
          <a:bodyPr/>
          <a:lstStyle/>
          <a:p>
            <a:pPr>
              <a:spcAft>
                <a:spcPts val="200"/>
              </a:spcAft>
            </a:pPr>
            <a:r>
              <a:rPr lang="fr-FR" b="1" dirty="0"/>
              <a:t>S1 </a:t>
            </a:r>
            <a:r>
              <a:rPr lang="fr-FR" dirty="0"/>
              <a:t>– Analyse et étude du comportement des éléments et sous-ensembles chaudronnés et des outillages</a:t>
            </a:r>
          </a:p>
          <a:p>
            <a:pPr>
              <a:spcAft>
                <a:spcPts val="200"/>
              </a:spcAft>
            </a:pPr>
            <a:r>
              <a:rPr lang="fr-FR" b="1" dirty="0"/>
              <a:t>S2 </a:t>
            </a:r>
            <a:r>
              <a:rPr lang="fr-FR" dirty="0"/>
              <a:t>–</a:t>
            </a:r>
            <a:r>
              <a:rPr lang="fr-FR" b="1" dirty="0"/>
              <a:t> </a:t>
            </a:r>
            <a:r>
              <a:rPr lang="fr-FR" dirty="0"/>
              <a:t>Les aéronefs et les engins spatiaux</a:t>
            </a:r>
          </a:p>
          <a:p>
            <a:pPr>
              <a:spcAft>
                <a:spcPts val="200"/>
              </a:spcAft>
            </a:pPr>
            <a:r>
              <a:rPr lang="fr-FR" b="1" dirty="0"/>
              <a:t>S3 </a:t>
            </a:r>
            <a:r>
              <a:rPr lang="fr-FR" dirty="0"/>
              <a:t>– Règlementations</a:t>
            </a:r>
          </a:p>
          <a:p>
            <a:pPr>
              <a:spcAft>
                <a:spcPts val="0"/>
              </a:spcAft>
            </a:pPr>
            <a:r>
              <a:rPr lang="nl-NL" b="1" dirty="0"/>
              <a:t>S4 </a:t>
            </a:r>
            <a:r>
              <a:rPr lang="nl-NL" dirty="0"/>
              <a:t>–</a:t>
            </a:r>
            <a:r>
              <a:rPr lang="nl-NL" b="1" dirty="0"/>
              <a:t> </a:t>
            </a:r>
            <a:r>
              <a:rPr lang="fr-FR" dirty="0"/>
              <a:t>Communication professionnelle</a:t>
            </a:r>
          </a:p>
          <a:p>
            <a:pPr>
              <a:spcAft>
                <a:spcPts val="200"/>
              </a:spcAft>
            </a:pPr>
            <a:r>
              <a:rPr lang="fr-FR" b="1" dirty="0"/>
              <a:t>S5 </a:t>
            </a:r>
            <a:r>
              <a:rPr lang="fr-FR" dirty="0"/>
              <a:t>–</a:t>
            </a:r>
            <a:r>
              <a:rPr lang="fr-FR" b="1" dirty="0"/>
              <a:t> </a:t>
            </a:r>
            <a:r>
              <a:rPr lang="fr-FR" dirty="0"/>
              <a:t>Matériaux de construction des aéronefs et des engins spatiaux</a:t>
            </a:r>
          </a:p>
          <a:p>
            <a:pPr>
              <a:spcAft>
                <a:spcPts val="200"/>
              </a:spcAft>
            </a:pPr>
            <a:r>
              <a:rPr lang="fr-FR" b="1" dirty="0"/>
              <a:t>S6 </a:t>
            </a:r>
            <a:r>
              <a:rPr lang="fr-FR" dirty="0"/>
              <a:t>–</a:t>
            </a:r>
            <a:r>
              <a:rPr lang="fr-FR" b="1" dirty="0"/>
              <a:t> </a:t>
            </a:r>
            <a:r>
              <a:rPr lang="fr-FR" dirty="0"/>
              <a:t>Procédés et moyens de chaudronnerie</a:t>
            </a:r>
          </a:p>
          <a:p>
            <a:pPr>
              <a:spcAft>
                <a:spcPts val="200"/>
              </a:spcAft>
            </a:pPr>
            <a:r>
              <a:rPr lang="fr-FR" b="1" dirty="0"/>
              <a:t>S7 </a:t>
            </a:r>
            <a:r>
              <a:rPr lang="fr-FR" dirty="0"/>
              <a:t>–</a:t>
            </a:r>
            <a:r>
              <a:rPr lang="fr-FR" b="1" dirty="0"/>
              <a:t> </a:t>
            </a:r>
            <a:r>
              <a:rPr lang="fr-FR" dirty="0"/>
              <a:t>Procédés et moyens d’assemblage </a:t>
            </a:r>
          </a:p>
          <a:p>
            <a:pPr>
              <a:spcAft>
                <a:spcPts val="200"/>
              </a:spcAft>
            </a:pPr>
            <a:r>
              <a:rPr lang="fr-FR" b="1" dirty="0"/>
              <a:t>S8 </a:t>
            </a:r>
            <a:r>
              <a:rPr lang="fr-FR" dirty="0"/>
              <a:t>–</a:t>
            </a:r>
            <a:r>
              <a:rPr lang="fr-FR" b="1" dirty="0"/>
              <a:t> </a:t>
            </a:r>
            <a:r>
              <a:rPr lang="fr-FR" dirty="0"/>
              <a:t>Procédures et moyens de maintenance</a:t>
            </a:r>
          </a:p>
          <a:p>
            <a:pPr>
              <a:spcAft>
                <a:spcPts val="200"/>
              </a:spcAft>
            </a:pPr>
            <a:r>
              <a:rPr lang="fr-FR" b="1" dirty="0"/>
              <a:t>S9 </a:t>
            </a:r>
            <a:r>
              <a:rPr lang="fr-FR" dirty="0"/>
              <a:t>– Facteurs humains </a:t>
            </a:r>
          </a:p>
        </p:txBody>
      </p:sp>
    </p:spTree>
    <p:extLst>
      <p:ext uri="{BB962C8B-B14F-4D97-AF65-F5344CB8AC3E}">
        <p14:creationId xmlns:p14="http://schemas.microsoft.com/office/powerpoint/2010/main" xmlns="" val="3925072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100" dirty="0" smtClean="0"/>
              <a:t>Unités professionnelles</a:t>
            </a:r>
            <a:endParaRPr lang="fr-FR" sz="3100" dirty="0"/>
          </a:p>
        </p:txBody>
      </p:sp>
      <p:graphicFrame>
        <p:nvGraphicFramePr>
          <p:cNvPr id="6" name="Objet 5"/>
          <p:cNvGraphicFramePr>
            <a:graphicFrameLocks noChangeAspect="1"/>
          </p:cNvGraphicFramePr>
          <p:nvPr>
            <p:extLst>
              <p:ext uri="{D42A27DB-BD31-4B8C-83A1-F6EECF244321}">
                <p14:modId xmlns:p14="http://schemas.microsoft.com/office/powerpoint/2010/main" xmlns="" val="438521460"/>
              </p:ext>
            </p:extLst>
          </p:nvPr>
        </p:nvGraphicFramePr>
        <p:xfrm>
          <a:off x="0" y="0"/>
          <a:ext cx="8928100" cy="7056437"/>
        </p:xfrm>
        <a:graphic>
          <a:graphicData uri="http://schemas.openxmlformats.org/presentationml/2006/ole">
            <p:oleObj spid="_x0000_s259074" name="Document" r:id="rId3" imgW="6207840" imgH="5247720" progId="Word.Document.12">
              <p:embed/>
            </p:oleObj>
          </a:graphicData>
        </a:graphic>
      </p:graphicFrame>
    </p:spTree>
    <p:extLst>
      <p:ext uri="{BB962C8B-B14F-4D97-AF65-F5344CB8AC3E}">
        <p14:creationId xmlns:p14="http://schemas.microsoft.com/office/powerpoint/2010/main" xmlns="" val="308184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100" dirty="0" smtClean="0">
                <a:solidFill>
                  <a:schemeClr val="tx2">
                    <a:lumMod val="75000"/>
                  </a:schemeClr>
                </a:solidFill>
              </a:rPr>
              <a:t>Bilan global des flux </a:t>
            </a:r>
            <a:endParaRPr lang="fr-FR" sz="3100" dirty="0">
              <a:solidFill>
                <a:schemeClr val="tx2">
                  <a:lumMod val="75000"/>
                </a:schemeClr>
              </a:solidFill>
            </a:endParaRPr>
          </a:p>
        </p:txBody>
      </p:sp>
      <p:graphicFrame>
        <p:nvGraphicFramePr>
          <p:cNvPr id="4" name="Graphique 3"/>
          <p:cNvGraphicFramePr>
            <a:graphicFrameLocks/>
          </p:cNvGraphicFramePr>
          <p:nvPr>
            <p:extLst>
              <p:ext uri="{D42A27DB-BD31-4B8C-83A1-F6EECF244321}">
                <p14:modId xmlns="" xmlns:p14="http://schemas.microsoft.com/office/powerpoint/2010/main" val="1830739680"/>
              </p:ext>
            </p:extLst>
          </p:nvPr>
        </p:nvGraphicFramePr>
        <p:xfrm>
          <a:off x="1187624" y="1628800"/>
          <a:ext cx="7018047" cy="46084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 xmlns:p14="http://schemas.microsoft.com/office/powerpoint/2010/main" val="44406305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100" dirty="0" smtClean="0"/>
              <a:t>Règlement d’examen</a:t>
            </a:r>
            <a:endParaRPr lang="fr-FR" sz="3100" dirty="0"/>
          </a:p>
        </p:txBody>
      </p:sp>
      <p:graphicFrame>
        <p:nvGraphicFramePr>
          <p:cNvPr id="5" name="Objet 4"/>
          <p:cNvGraphicFramePr>
            <a:graphicFrameLocks noChangeAspect="1"/>
          </p:cNvGraphicFramePr>
          <p:nvPr>
            <p:extLst>
              <p:ext uri="{D42A27DB-BD31-4B8C-83A1-F6EECF244321}">
                <p14:modId xmlns:p14="http://schemas.microsoft.com/office/powerpoint/2010/main" xmlns="" val="2715590650"/>
              </p:ext>
            </p:extLst>
          </p:nvPr>
        </p:nvGraphicFramePr>
        <p:xfrm>
          <a:off x="534988" y="1340768"/>
          <a:ext cx="7924800" cy="5013325"/>
        </p:xfrm>
        <a:graphic>
          <a:graphicData uri="http://schemas.openxmlformats.org/presentationml/2006/ole">
            <p:oleObj spid="_x0000_s260098" name="Document" r:id="rId3" imgW="6207840" imgH="3922200" progId="Word.Document.12">
              <p:embed/>
            </p:oleObj>
          </a:graphicData>
        </a:graphic>
      </p:graphicFrame>
    </p:spTree>
    <p:extLst>
      <p:ext uri="{BB962C8B-B14F-4D97-AF65-F5344CB8AC3E}">
        <p14:creationId xmlns:p14="http://schemas.microsoft.com/office/powerpoint/2010/main" xmlns="" val="7764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b="1" dirty="0" smtClean="0"/>
              <a:t>JOURNEES D’ÉTUDES NATIONALES </a:t>
            </a:r>
            <a:r>
              <a:rPr lang="fr-FR" dirty="0" smtClean="0"/>
              <a:t/>
            </a:r>
            <a:br>
              <a:rPr lang="fr-FR" dirty="0" smtClean="0"/>
            </a:br>
            <a:r>
              <a:rPr lang="fr-FR" dirty="0" smtClean="0"/>
              <a:t/>
            </a:r>
            <a:br>
              <a:rPr lang="fr-FR" dirty="0" smtClean="0"/>
            </a:br>
            <a:endParaRPr lang="fr-FR" dirty="0"/>
          </a:p>
        </p:txBody>
      </p:sp>
      <p:sp>
        <p:nvSpPr>
          <p:cNvPr id="3" name="Sous-titre 2"/>
          <p:cNvSpPr>
            <a:spLocks noGrp="1"/>
          </p:cNvSpPr>
          <p:nvPr>
            <p:ph type="subTitle" idx="1"/>
          </p:nvPr>
        </p:nvSpPr>
        <p:spPr>
          <a:xfrm>
            <a:off x="0" y="3886200"/>
            <a:ext cx="9144000" cy="1752600"/>
          </a:xfrm>
        </p:spPr>
        <p:txBody>
          <a:bodyPr/>
          <a:lstStyle/>
          <a:p>
            <a:r>
              <a:rPr lang="fr-FR" b="1" dirty="0" smtClean="0"/>
              <a:t>« Évolution de la filière chaudronnerie »</a:t>
            </a:r>
            <a:endParaRPr lang="fr-FR" dirty="0"/>
          </a:p>
        </p:txBody>
      </p:sp>
    </p:spTree>
    <p:extLst>
      <p:ext uri="{BB962C8B-B14F-4D97-AF65-F5344CB8AC3E}">
        <p14:creationId xmlns="" xmlns:p14="http://schemas.microsoft.com/office/powerpoint/2010/main" val="17805979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1640" y="2060848"/>
            <a:ext cx="6408712" cy="504056"/>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r>
              <a:rPr lang="fr-FR" dirty="0">
                <a:solidFill>
                  <a:schemeClr val="accent6">
                    <a:lumMod val="75000"/>
                  </a:schemeClr>
                </a:solidFill>
              </a:rPr>
              <a:t>Nouvelle architecture des diplômes</a:t>
            </a:r>
          </a:p>
        </p:txBody>
      </p:sp>
    </p:spTree>
    <p:extLst>
      <p:ext uri="{BB962C8B-B14F-4D97-AF65-F5344CB8AC3E}">
        <p14:creationId xmlns="" xmlns:p14="http://schemas.microsoft.com/office/powerpoint/2010/main" val="13937068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Ellipse 51"/>
          <p:cNvSpPr/>
          <p:nvPr/>
        </p:nvSpPr>
        <p:spPr>
          <a:xfrm>
            <a:off x="6660232" y="2492896"/>
            <a:ext cx="2088232" cy="1152000"/>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t>MC 4 </a:t>
            </a:r>
            <a:r>
              <a:rPr lang="fr-FR" sz="1200" b="1" dirty="0" smtClean="0"/>
              <a:t>Technicien(ne) en Chaudronnerie Aéronautique et Spatiale</a:t>
            </a:r>
            <a:endParaRPr lang="fr-FR" sz="1200" b="1" dirty="0"/>
          </a:p>
        </p:txBody>
      </p:sp>
      <p:sp>
        <p:nvSpPr>
          <p:cNvPr id="4" name="Titre 3"/>
          <p:cNvSpPr>
            <a:spLocks noGrp="1"/>
          </p:cNvSpPr>
          <p:nvPr>
            <p:ph type="title"/>
          </p:nvPr>
        </p:nvSpPr>
        <p:spPr/>
        <p:txBody>
          <a:bodyPr/>
          <a:lstStyle/>
          <a:p>
            <a:r>
              <a:rPr lang="fr-FR" sz="3100" dirty="0" smtClean="0"/>
              <a:t>Les diplômes </a:t>
            </a:r>
            <a:endParaRPr lang="fr-FR" sz="3100" dirty="0"/>
          </a:p>
        </p:txBody>
      </p:sp>
      <p:sp>
        <p:nvSpPr>
          <p:cNvPr id="31" name="Ellipse 30"/>
          <p:cNvSpPr/>
          <p:nvPr/>
        </p:nvSpPr>
        <p:spPr>
          <a:xfrm>
            <a:off x="107504" y="5150218"/>
            <a:ext cx="1368152" cy="7920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t>CAP RCI</a:t>
            </a:r>
            <a:endParaRPr lang="fr-FR" b="1" dirty="0"/>
          </a:p>
        </p:txBody>
      </p:sp>
      <p:grpSp>
        <p:nvGrpSpPr>
          <p:cNvPr id="68" name="Groupe 67"/>
          <p:cNvGrpSpPr/>
          <p:nvPr/>
        </p:nvGrpSpPr>
        <p:grpSpPr>
          <a:xfrm>
            <a:off x="107504" y="1700314"/>
            <a:ext cx="1671459" cy="792088"/>
            <a:chOff x="107504" y="1707288"/>
            <a:chExt cx="1671459" cy="792088"/>
          </a:xfrm>
        </p:grpSpPr>
        <p:sp>
          <p:nvSpPr>
            <p:cNvPr id="33" name="Ellipse 32"/>
            <p:cNvSpPr/>
            <p:nvPr/>
          </p:nvSpPr>
          <p:spPr>
            <a:xfrm>
              <a:off x="107504" y="1707288"/>
              <a:ext cx="1368152" cy="7920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t>BTS CRCI</a:t>
              </a:r>
              <a:endParaRPr lang="fr-FR" b="1" dirty="0"/>
            </a:p>
          </p:txBody>
        </p:sp>
        <p:sp>
          <p:nvSpPr>
            <p:cNvPr id="41" name="Ellipse 40"/>
            <p:cNvSpPr/>
            <p:nvPr/>
          </p:nvSpPr>
          <p:spPr>
            <a:xfrm>
              <a:off x="1043609" y="2139336"/>
              <a:ext cx="735354" cy="360040"/>
            </a:xfrm>
            <a:prstGeom prst="ellipse">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900" b="1" dirty="0" smtClean="0">
                  <a:solidFill>
                    <a:schemeClr val="tx1"/>
                  </a:solidFill>
                </a:rPr>
                <a:t>2009</a:t>
              </a:r>
              <a:endParaRPr lang="fr-FR" sz="900" b="1" dirty="0">
                <a:solidFill>
                  <a:schemeClr val="tx1"/>
                </a:solidFill>
              </a:endParaRPr>
            </a:p>
          </p:txBody>
        </p:sp>
      </p:grpSp>
      <p:sp>
        <p:nvSpPr>
          <p:cNvPr id="42" name="Ellipse 41"/>
          <p:cNvSpPr/>
          <p:nvPr/>
        </p:nvSpPr>
        <p:spPr>
          <a:xfrm>
            <a:off x="1043609" y="5564264"/>
            <a:ext cx="735354" cy="360040"/>
          </a:xfrm>
          <a:prstGeom prst="ellipse">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900" b="1" dirty="0">
                <a:solidFill>
                  <a:schemeClr val="tx1"/>
                </a:solidFill>
              </a:rPr>
              <a:t>2009</a:t>
            </a:r>
          </a:p>
        </p:txBody>
      </p:sp>
      <p:grpSp>
        <p:nvGrpSpPr>
          <p:cNvPr id="53" name="Groupe 52"/>
          <p:cNvGrpSpPr/>
          <p:nvPr/>
        </p:nvGrpSpPr>
        <p:grpSpPr>
          <a:xfrm>
            <a:off x="107504" y="2833386"/>
            <a:ext cx="1671459" cy="792088"/>
            <a:chOff x="107504" y="2840360"/>
            <a:chExt cx="1671459" cy="792088"/>
          </a:xfrm>
        </p:grpSpPr>
        <p:sp>
          <p:nvSpPr>
            <p:cNvPr id="32" name="Ellipse 31"/>
            <p:cNvSpPr/>
            <p:nvPr/>
          </p:nvSpPr>
          <p:spPr>
            <a:xfrm>
              <a:off x="107504" y="2840360"/>
              <a:ext cx="1368152" cy="7920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smtClean="0"/>
                <a:t>Bac Pro TCI</a:t>
              </a:r>
              <a:endParaRPr lang="fr-FR" sz="1600" b="1" dirty="0"/>
            </a:p>
          </p:txBody>
        </p:sp>
        <p:sp>
          <p:nvSpPr>
            <p:cNvPr id="43" name="Ellipse 42"/>
            <p:cNvSpPr/>
            <p:nvPr/>
          </p:nvSpPr>
          <p:spPr>
            <a:xfrm>
              <a:off x="1043609" y="3272408"/>
              <a:ext cx="735354" cy="360040"/>
            </a:xfrm>
            <a:prstGeom prst="ellipse">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900" b="1" dirty="0">
                  <a:solidFill>
                    <a:schemeClr val="tx1"/>
                  </a:solidFill>
                </a:rPr>
                <a:t>2009</a:t>
              </a:r>
            </a:p>
          </p:txBody>
        </p:sp>
      </p:grpSp>
      <p:grpSp>
        <p:nvGrpSpPr>
          <p:cNvPr id="72" name="Groupe 71"/>
          <p:cNvGrpSpPr/>
          <p:nvPr/>
        </p:nvGrpSpPr>
        <p:grpSpPr>
          <a:xfrm>
            <a:off x="107504" y="3998090"/>
            <a:ext cx="1671459" cy="837220"/>
            <a:chOff x="107504" y="4005064"/>
            <a:chExt cx="1671459" cy="837220"/>
          </a:xfrm>
        </p:grpSpPr>
        <p:sp>
          <p:nvSpPr>
            <p:cNvPr id="2" name="Ellipse 1"/>
            <p:cNvSpPr/>
            <p:nvPr/>
          </p:nvSpPr>
          <p:spPr>
            <a:xfrm>
              <a:off x="107504" y="4005064"/>
              <a:ext cx="1368152" cy="7920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smtClean="0"/>
                <a:t>MC 5 Soudage </a:t>
              </a:r>
              <a:endParaRPr lang="fr-FR" sz="1400" b="1" dirty="0"/>
            </a:p>
          </p:txBody>
        </p:sp>
        <p:sp>
          <p:nvSpPr>
            <p:cNvPr id="44" name="Ellipse 43"/>
            <p:cNvSpPr/>
            <p:nvPr/>
          </p:nvSpPr>
          <p:spPr>
            <a:xfrm>
              <a:off x="1043609" y="4482244"/>
              <a:ext cx="735354" cy="360040"/>
            </a:xfrm>
            <a:prstGeom prst="ellipse">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900" b="1" dirty="0">
                  <a:solidFill>
                    <a:schemeClr val="tx1"/>
                  </a:solidFill>
                </a:rPr>
                <a:t>2002</a:t>
              </a:r>
            </a:p>
          </p:txBody>
        </p:sp>
      </p:grpSp>
      <p:grpSp>
        <p:nvGrpSpPr>
          <p:cNvPr id="59" name="Groupe 58"/>
          <p:cNvGrpSpPr/>
          <p:nvPr/>
        </p:nvGrpSpPr>
        <p:grpSpPr>
          <a:xfrm>
            <a:off x="2502191" y="3764175"/>
            <a:ext cx="6261548" cy="2277380"/>
            <a:chOff x="2502190" y="2564904"/>
            <a:chExt cx="6261548" cy="2277380"/>
          </a:xfrm>
        </p:grpSpPr>
        <p:sp>
          <p:nvSpPr>
            <p:cNvPr id="51" name="Rectangle à coins arrondis 50"/>
            <p:cNvSpPr/>
            <p:nvPr/>
          </p:nvSpPr>
          <p:spPr>
            <a:xfrm>
              <a:off x="2502190" y="2564904"/>
              <a:ext cx="6246273" cy="2277380"/>
            </a:xfrm>
            <a:prstGeom prst="roundRect">
              <a:avLst/>
            </a:prstGeom>
            <a:solidFill>
              <a:schemeClr val="accent6">
                <a:lumMod val="20000"/>
                <a:lumOff val="80000"/>
              </a:schemeClr>
            </a:solidFill>
            <a:ln w="38100">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pSp>
          <p:nvGrpSpPr>
            <p:cNvPr id="58" name="Groupe 57"/>
            <p:cNvGrpSpPr/>
            <p:nvPr/>
          </p:nvGrpSpPr>
          <p:grpSpPr>
            <a:xfrm>
              <a:off x="2502191" y="2793971"/>
              <a:ext cx="6261547" cy="1912193"/>
              <a:chOff x="2502191" y="2793971"/>
              <a:chExt cx="6261547" cy="1912193"/>
            </a:xfrm>
          </p:grpSpPr>
          <p:grpSp>
            <p:nvGrpSpPr>
              <p:cNvPr id="46" name="Groupe 45"/>
              <p:cNvGrpSpPr/>
              <p:nvPr/>
            </p:nvGrpSpPr>
            <p:grpSpPr>
              <a:xfrm>
                <a:off x="2502191" y="3708815"/>
                <a:ext cx="6261547" cy="997349"/>
                <a:chOff x="2727592" y="5301208"/>
                <a:chExt cx="6261547" cy="864096"/>
              </a:xfrm>
            </p:grpSpPr>
            <p:sp>
              <p:nvSpPr>
                <p:cNvPr id="36" name="Rectangle à coins arrondis 35"/>
                <p:cNvSpPr/>
                <p:nvPr/>
              </p:nvSpPr>
              <p:spPr>
                <a:xfrm>
                  <a:off x="2727592" y="5301208"/>
                  <a:ext cx="6174264" cy="864096"/>
                </a:xfrm>
                <a:prstGeom prst="roundRect">
                  <a:avLst/>
                </a:prstGeom>
                <a:solidFill>
                  <a:schemeClr val="accent6">
                    <a:lumMod val="20000"/>
                    <a:lumOff val="80000"/>
                  </a:schemeClr>
                </a:solidFill>
                <a:ln w="38100">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7" name="Ellipse 36"/>
                <p:cNvSpPr/>
                <p:nvPr/>
              </p:nvSpPr>
              <p:spPr>
                <a:xfrm>
                  <a:off x="2987824" y="5787262"/>
                  <a:ext cx="4320480" cy="324037"/>
                </a:xfrm>
                <a:prstGeom prst="ellipse">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chemeClr val="bg1">
                          <a:lumMod val="50000"/>
                        </a:schemeClr>
                      </a:solidFill>
                    </a:rPr>
                    <a:t>1ère année commune</a:t>
                  </a:r>
                </a:p>
              </p:txBody>
            </p:sp>
            <p:sp>
              <p:nvSpPr>
                <p:cNvPr id="38" name="Ellipse 37"/>
                <p:cNvSpPr/>
                <p:nvPr/>
              </p:nvSpPr>
              <p:spPr>
                <a:xfrm>
                  <a:off x="2990906" y="5355214"/>
                  <a:ext cx="2080028" cy="432048"/>
                </a:xfrm>
                <a:prstGeom prst="ellipse">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smtClean="0">
                      <a:solidFill>
                        <a:schemeClr val="bg1">
                          <a:lumMod val="50000"/>
                        </a:schemeClr>
                      </a:solidFill>
                    </a:rPr>
                    <a:t>Option chaudronnerie</a:t>
                  </a:r>
                  <a:endParaRPr lang="fr-FR" sz="1400" b="1" dirty="0">
                    <a:solidFill>
                      <a:schemeClr val="bg1">
                        <a:lumMod val="50000"/>
                      </a:schemeClr>
                    </a:solidFill>
                  </a:endParaRPr>
                </a:p>
              </p:txBody>
            </p:sp>
            <p:sp>
              <p:nvSpPr>
                <p:cNvPr id="39" name="Ellipse 38"/>
                <p:cNvSpPr/>
                <p:nvPr/>
              </p:nvSpPr>
              <p:spPr>
                <a:xfrm>
                  <a:off x="5140194" y="5337212"/>
                  <a:ext cx="2080028" cy="432048"/>
                </a:xfrm>
                <a:prstGeom prst="ellipse">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smtClean="0">
                      <a:solidFill>
                        <a:schemeClr val="bg1">
                          <a:lumMod val="50000"/>
                        </a:schemeClr>
                      </a:solidFill>
                    </a:rPr>
                    <a:t>Option Soudage</a:t>
                  </a:r>
                  <a:endParaRPr lang="fr-FR" sz="1400" b="1" dirty="0">
                    <a:solidFill>
                      <a:schemeClr val="bg1">
                        <a:lumMod val="50000"/>
                      </a:schemeClr>
                    </a:solidFill>
                  </a:endParaRPr>
                </a:p>
              </p:txBody>
            </p:sp>
            <p:sp>
              <p:nvSpPr>
                <p:cNvPr id="40" name="Ellipse 39"/>
                <p:cNvSpPr/>
                <p:nvPr/>
              </p:nvSpPr>
              <p:spPr>
                <a:xfrm>
                  <a:off x="7308304" y="5355213"/>
                  <a:ext cx="1152128" cy="772817"/>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a:t>CAP </a:t>
                  </a:r>
                  <a:r>
                    <a:rPr lang="fr-FR" sz="1600" b="1" dirty="0" smtClean="0"/>
                    <a:t>RICS</a:t>
                  </a:r>
                  <a:endParaRPr lang="fr-FR" sz="1600" b="1" dirty="0"/>
                </a:p>
              </p:txBody>
            </p:sp>
            <p:sp>
              <p:nvSpPr>
                <p:cNvPr id="45" name="Ellipse 44"/>
                <p:cNvSpPr/>
                <p:nvPr/>
              </p:nvSpPr>
              <p:spPr>
                <a:xfrm>
                  <a:off x="8253785" y="5720986"/>
                  <a:ext cx="735354" cy="360040"/>
                </a:xfrm>
                <a:prstGeom prst="ellipse">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900" b="1" dirty="0">
                      <a:solidFill>
                        <a:schemeClr val="tx1"/>
                      </a:solidFill>
                    </a:rPr>
                    <a:t>2017</a:t>
                  </a:r>
                </a:p>
              </p:txBody>
            </p:sp>
          </p:grpSp>
          <p:grpSp>
            <p:nvGrpSpPr>
              <p:cNvPr id="54" name="Groupe 53"/>
              <p:cNvGrpSpPr/>
              <p:nvPr/>
            </p:nvGrpSpPr>
            <p:grpSpPr>
              <a:xfrm>
                <a:off x="4532880" y="2793971"/>
                <a:ext cx="1671459" cy="792088"/>
                <a:chOff x="107504" y="2840360"/>
                <a:chExt cx="1671459" cy="792088"/>
              </a:xfrm>
            </p:grpSpPr>
            <p:sp>
              <p:nvSpPr>
                <p:cNvPr id="55" name="Ellipse 54"/>
                <p:cNvSpPr/>
                <p:nvPr/>
              </p:nvSpPr>
              <p:spPr>
                <a:xfrm>
                  <a:off x="107504" y="2840360"/>
                  <a:ext cx="1368152" cy="792088"/>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smtClean="0"/>
                    <a:t>Bac Pro TCI</a:t>
                  </a:r>
                  <a:endParaRPr lang="fr-FR" sz="1600" b="1" dirty="0"/>
                </a:p>
              </p:txBody>
            </p:sp>
            <p:sp>
              <p:nvSpPr>
                <p:cNvPr id="56" name="Ellipse 55"/>
                <p:cNvSpPr/>
                <p:nvPr/>
              </p:nvSpPr>
              <p:spPr>
                <a:xfrm>
                  <a:off x="1043609" y="3272408"/>
                  <a:ext cx="735354" cy="360040"/>
                </a:xfrm>
                <a:prstGeom prst="ellipse">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900" b="1" dirty="0" smtClean="0">
                      <a:solidFill>
                        <a:schemeClr val="tx1"/>
                      </a:solidFill>
                    </a:rPr>
                    <a:t>2018</a:t>
                  </a:r>
                  <a:endParaRPr lang="fr-FR" sz="900" b="1" dirty="0">
                    <a:solidFill>
                      <a:schemeClr val="tx1"/>
                    </a:solidFill>
                  </a:endParaRPr>
                </a:p>
              </p:txBody>
            </p:sp>
          </p:grpSp>
        </p:grpSp>
      </p:grpSp>
      <p:sp>
        <p:nvSpPr>
          <p:cNvPr id="66" name="Ellipse 65"/>
          <p:cNvSpPr/>
          <p:nvPr/>
        </p:nvSpPr>
        <p:spPr>
          <a:xfrm>
            <a:off x="2483768" y="2491042"/>
            <a:ext cx="2016224" cy="1152000"/>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t>MC 4 </a:t>
            </a:r>
            <a:r>
              <a:rPr lang="fr-FR" sz="1400" b="1" dirty="0" smtClean="0"/>
              <a:t>Technicien(ne) </a:t>
            </a:r>
            <a:r>
              <a:rPr lang="fr-FR" sz="1400" b="1" dirty="0"/>
              <a:t>en Soudage </a:t>
            </a:r>
          </a:p>
        </p:txBody>
      </p:sp>
      <p:sp>
        <p:nvSpPr>
          <p:cNvPr id="70" name="Ellipse 69"/>
          <p:cNvSpPr/>
          <p:nvPr/>
        </p:nvSpPr>
        <p:spPr>
          <a:xfrm>
            <a:off x="4788024" y="1641432"/>
            <a:ext cx="1368152" cy="792088"/>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t>BTS CRCI</a:t>
            </a:r>
            <a:endParaRPr lang="fr-FR" b="1" dirty="0"/>
          </a:p>
        </p:txBody>
      </p:sp>
      <p:sp>
        <p:nvSpPr>
          <p:cNvPr id="71" name="Ellipse 70"/>
          <p:cNvSpPr/>
          <p:nvPr/>
        </p:nvSpPr>
        <p:spPr>
          <a:xfrm>
            <a:off x="5780862" y="2073480"/>
            <a:ext cx="735354" cy="360040"/>
          </a:xfrm>
          <a:prstGeom prst="ellipse">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900" b="1" dirty="0" smtClean="0">
                <a:solidFill>
                  <a:schemeClr val="tx1"/>
                </a:solidFill>
              </a:rPr>
              <a:t>2018</a:t>
            </a:r>
            <a:endParaRPr lang="fr-FR" sz="900" b="1" dirty="0">
              <a:solidFill>
                <a:schemeClr val="tx1"/>
              </a:solidFill>
            </a:endParaRPr>
          </a:p>
        </p:txBody>
      </p:sp>
      <p:sp>
        <p:nvSpPr>
          <p:cNvPr id="73" name="Ellipse 72"/>
          <p:cNvSpPr/>
          <p:nvPr/>
        </p:nvSpPr>
        <p:spPr>
          <a:xfrm>
            <a:off x="3923928" y="3265448"/>
            <a:ext cx="735354" cy="360040"/>
          </a:xfrm>
          <a:prstGeom prst="ellipse">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900" b="1" dirty="0">
                <a:solidFill>
                  <a:schemeClr val="tx1"/>
                </a:solidFill>
              </a:rPr>
              <a:t>2016</a:t>
            </a:r>
          </a:p>
        </p:txBody>
      </p:sp>
      <p:cxnSp>
        <p:nvCxnSpPr>
          <p:cNvPr id="76" name="Connecteur droit 75"/>
          <p:cNvCxnSpPr/>
          <p:nvPr/>
        </p:nvCxnSpPr>
        <p:spPr>
          <a:xfrm>
            <a:off x="175320" y="3918269"/>
            <a:ext cx="1336543" cy="917041"/>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77" name="Connecteur droit 76"/>
          <p:cNvCxnSpPr/>
          <p:nvPr/>
        </p:nvCxnSpPr>
        <p:spPr>
          <a:xfrm flipV="1">
            <a:off x="175320" y="3918269"/>
            <a:ext cx="1376536" cy="852461"/>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74" name="Ellipse 73"/>
          <p:cNvSpPr/>
          <p:nvPr/>
        </p:nvSpPr>
        <p:spPr>
          <a:xfrm>
            <a:off x="8229134" y="3284984"/>
            <a:ext cx="735354" cy="360040"/>
          </a:xfrm>
          <a:prstGeom prst="ellipse">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900" b="1" dirty="0">
                <a:solidFill>
                  <a:schemeClr val="tx1"/>
                </a:solidFill>
              </a:rPr>
              <a:t>2017</a:t>
            </a:r>
          </a:p>
        </p:txBody>
      </p:sp>
      <p:grpSp>
        <p:nvGrpSpPr>
          <p:cNvPr id="6" name="Groupe 5"/>
          <p:cNvGrpSpPr/>
          <p:nvPr/>
        </p:nvGrpSpPr>
        <p:grpSpPr>
          <a:xfrm>
            <a:off x="2029898" y="1641432"/>
            <a:ext cx="2960228" cy="4458016"/>
            <a:chOff x="2029898" y="1641432"/>
            <a:chExt cx="2960228" cy="4458016"/>
          </a:xfrm>
        </p:grpSpPr>
        <p:sp>
          <p:nvSpPr>
            <p:cNvPr id="84" name="Accolade fermante 83"/>
            <p:cNvSpPr/>
            <p:nvPr/>
          </p:nvSpPr>
          <p:spPr>
            <a:xfrm>
              <a:off x="2029898" y="1641432"/>
              <a:ext cx="244391" cy="4458016"/>
            </a:xfrm>
            <a:prstGeom prst="rightBrace">
              <a:avLst/>
            </a:prstGeom>
            <a:solidFill>
              <a:schemeClr val="accent1">
                <a:lumMod val="60000"/>
                <a:lumOff val="40000"/>
              </a:schemeClr>
            </a:solidFill>
            <a:ln w="76200">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5" name="Accolade ouvrante 4"/>
            <p:cNvSpPr/>
            <p:nvPr/>
          </p:nvSpPr>
          <p:spPr>
            <a:xfrm rot="3638894">
              <a:off x="3520357" y="3107613"/>
              <a:ext cx="366497" cy="2573041"/>
            </a:xfrm>
            <a:prstGeom prst="leftBrace">
              <a:avLst/>
            </a:prstGeom>
          </p:spPr>
          <p:style>
            <a:lnRef idx="2">
              <a:schemeClr val="accent6"/>
            </a:lnRef>
            <a:fillRef idx="0">
              <a:schemeClr val="accent6"/>
            </a:fillRef>
            <a:effectRef idx="1">
              <a:schemeClr val="accent6"/>
            </a:effectRef>
            <a:fontRef idx="minor">
              <a:schemeClr val="tx1"/>
            </a:fontRef>
          </p:style>
          <p:txBody>
            <a:bodyPr vert="vert270" rtlCol="0" anchor="ctr"/>
            <a:lstStyle/>
            <a:p>
              <a:pPr algn="ctr"/>
              <a:r>
                <a:rPr lang="fr-FR" sz="1600" dirty="0" smtClean="0">
                  <a:solidFill>
                    <a:schemeClr val="bg1">
                      <a:lumMod val="50000"/>
                    </a:schemeClr>
                  </a:solidFill>
                </a:rPr>
                <a:t>Certification intermédiaire</a:t>
              </a:r>
              <a:endParaRPr lang="fr-FR" sz="1600" dirty="0">
                <a:solidFill>
                  <a:schemeClr val="bg1">
                    <a:lumMod val="50000"/>
                  </a:schemeClr>
                </a:solidFill>
              </a:endParaRPr>
            </a:p>
          </p:txBody>
        </p:sp>
      </p:grpSp>
      <p:sp>
        <p:nvSpPr>
          <p:cNvPr id="50" name="Ellipse 49"/>
          <p:cNvSpPr/>
          <p:nvPr/>
        </p:nvSpPr>
        <p:spPr>
          <a:xfrm>
            <a:off x="4572000" y="2492896"/>
            <a:ext cx="2016224" cy="1152000"/>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t>MC 4 </a:t>
            </a:r>
            <a:r>
              <a:rPr lang="fr-FR" sz="1400" b="1" dirty="0" smtClean="0"/>
              <a:t>Technicien(ne) </a:t>
            </a:r>
            <a:r>
              <a:rPr lang="fr-FR" sz="1400" b="1" dirty="0"/>
              <a:t>en </a:t>
            </a:r>
            <a:r>
              <a:rPr lang="fr-FR" sz="1400" b="1" dirty="0" smtClean="0"/>
              <a:t>Tuyauterie </a:t>
            </a:r>
            <a:endParaRPr lang="fr-FR" sz="1400" b="1" dirty="0"/>
          </a:p>
        </p:txBody>
      </p:sp>
      <p:sp>
        <p:nvSpPr>
          <p:cNvPr id="57" name="Ellipse 56"/>
          <p:cNvSpPr/>
          <p:nvPr/>
        </p:nvSpPr>
        <p:spPr>
          <a:xfrm>
            <a:off x="6068894" y="3284984"/>
            <a:ext cx="735354" cy="360040"/>
          </a:xfrm>
          <a:prstGeom prst="ellipse">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900" b="1" dirty="0" smtClean="0">
                <a:solidFill>
                  <a:schemeClr val="tx1"/>
                </a:solidFill>
              </a:rPr>
              <a:t>2017</a:t>
            </a:r>
            <a:endParaRPr lang="fr-FR" sz="900" b="1" dirty="0">
              <a:solidFill>
                <a:schemeClr val="tx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accent6">
                    <a:lumMod val="75000"/>
                  </a:schemeClr>
                </a:solidFill>
              </a:rPr>
              <a:t>Ecritures en blocs de compétences</a:t>
            </a:r>
            <a:endParaRPr lang="fr-FR" dirty="0">
              <a:solidFill>
                <a:schemeClr val="accent6">
                  <a:lumMod val="75000"/>
                </a:schemeClr>
              </a:solidFill>
            </a:endParaRPr>
          </a:p>
        </p:txBody>
      </p:sp>
    </p:spTree>
    <p:extLst>
      <p:ext uri="{BB962C8B-B14F-4D97-AF65-F5344CB8AC3E}">
        <p14:creationId xmlns="" xmlns:p14="http://schemas.microsoft.com/office/powerpoint/2010/main" val="1393706814"/>
      </p:ext>
    </p:extLst>
  </p:cSld>
  <p:clrMapOvr>
    <a:masterClrMapping/>
  </p:clrMapOvr>
  <p:timing>
    <p:tnLst>
      <p:par>
        <p:cTn id="1" dur="indefinite" restart="never" nodeType="tmRoot"/>
      </p:par>
    </p:tnLst>
  </p:timing>
</p:sld>
</file>

<file path=ppt/theme/theme1.xml><?xml version="1.0" encoding="utf-8"?>
<a:theme xmlns:a="http://schemas.openxmlformats.org/drawingml/2006/main" name="Page de couvertur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age de partie ">
  <a:themeElements>
    <a:clrScheme name="1_Modèle par défaut 1">
      <a:dk1>
        <a:srgbClr val="000000"/>
      </a:dk1>
      <a:lt1>
        <a:srgbClr val="FFFFFF"/>
      </a:lt1>
      <a:dk2>
        <a:srgbClr val="3C3C3C"/>
      </a:dk2>
      <a:lt2>
        <a:srgbClr val="646464"/>
      </a:lt2>
      <a:accent1>
        <a:srgbClr val="0062A8"/>
      </a:accent1>
      <a:accent2>
        <a:srgbClr val="3671B2"/>
      </a:accent2>
      <a:accent3>
        <a:srgbClr val="FFFFFF"/>
      </a:accent3>
      <a:accent4>
        <a:srgbClr val="000000"/>
      </a:accent4>
      <a:accent5>
        <a:srgbClr val="AAB7D1"/>
      </a:accent5>
      <a:accent6>
        <a:srgbClr val="3066A1"/>
      </a:accent6>
      <a:hlink>
        <a:srgbClr val="C9E8F7"/>
      </a:hlink>
      <a:folHlink>
        <a:srgbClr val="DEEEF8"/>
      </a:folHlink>
    </a:clrScheme>
    <a:fontScheme name="1_Modèle par défaut">
      <a:majorFont>
        <a:latin typeface="Arial"/>
        <a:ea typeface="Arial"/>
        <a:cs typeface="Arial"/>
      </a:majorFont>
      <a:minorFont>
        <a:latin typeface="Arial"/>
        <a:ea typeface="Arial"/>
        <a:cs typeface="Arial"/>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Modèle par défaut 1">
        <a:dk1>
          <a:srgbClr val="000000"/>
        </a:dk1>
        <a:lt1>
          <a:srgbClr val="FFFFFF"/>
        </a:lt1>
        <a:dk2>
          <a:srgbClr val="3C3C3C"/>
        </a:dk2>
        <a:lt2>
          <a:srgbClr val="646464"/>
        </a:lt2>
        <a:accent1>
          <a:srgbClr val="0062A8"/>
        </a:accent1>
        <a:accent2>
          <a:srgbClr val="3671B2"/>
        </a:accent2>
        <a:accent3>
          <a:srgbClr val="FFFFFF"/>
        </a:accent3>
        <a:accent4>
          <a:srgbClr val="000000"/>
        </a:accent4>
        <a:accent5>
          <a:srgbClr val="AAB7D1"/>
        </a:accent5>
        <a:accent6>
          <a:srgbClr val="3066A1"/>
        </a:accent6>
        <a:hlink>
          <a:srgbClr val="C9E8F7"/>
        </a:hlink>
        <a:folHlink>
          <a:srgbClr val="DEEEF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ages de contenu">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asque MENJVA_masque bleu ciel">
      <a:majorFont>
        <a:latin typeface="Arial"/>
        <a:ea typeface="Arial"/>
        <a:cs typeface="Arial"/>
      </a:majorFont>
      <a:minorFont>
        <a:latin typeface="Arial"/>
        <a:ea typeface="Arial"/>
        <a:cs typeface="Arial"/>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asque MENJVA_masque bleu ciel 1">
        <a:dk1>
          <a:srgbClr val="000000"/>
        </a:dk1>
        <a:lt1>
          <a:srgbClr val="FFFFFF"/>
        </a:lt1>
        <a:dk2>
          <a:srgbClr val="3C3C3C"/>
        </a:dk2>
        <a:lt2>
          <a:srgbClr val="646464"/>
        </a:lt2>
        <a:accent1>
          <a:srgbClr val="0062A8"/>
        </a:accent1>
        <a:accent2>
          <a:srgbClr val="3671B2"/>
        </a:accent2>
        <a:accent3>
          <a:srgbClr val="FFFFFF"/>
        </a:accent3>
        <a:accent4>
          <a:srgbClr val="000000"/>
        </a:accent4>
        <a:accent5>
          <a:srgbClr val="AAB7D1"/>
        </a:accent5>
        <a:accent6>
          <a:srgbClr val="3066A1"/>
        </a:accent6>
        <a:hlink>
          <a:srgbClr val="C9E8F7"/>
        </a:hlink>
        <a:folHlink>
          <a:srgbClr val="DEEEF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Pages de contenu">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asque MENJVA_masque bleu ciel">
      <a:majorFont>
        <a:latin typeface="Arial"/>
        <a:ea typeface="Arial"/>
        <a:cs typeface="Arial"/>
      </a:majorFont>
      <a:minorFont>
        <a:latin typeface="Arial"/>
        <a:ea typeface="Arial"/>
        <a:cs typeface="Arial"/>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asque MENJVA_masque bleu ciel 1">
        <a:dk1>
          <a:srgbClr val="000000"/>
        </a:dk1>
        <a:lt1>
          <a:srgbClr val="FFFFFF"/>
        </a:lt1>
        <a:dk2>
          <a:srgbClr val="3C3C3C"/>
        </a:dk2>
        <a:lt2>
          <a:srgbClr val="646464"/>
        </a:lt2>
        <a:accent1>
          <a:srgbClr val="0062A8"/>
        </a:accent1>
        <a:accent2>
          <a:srgbClr val="3671B2"/>
        </a:accent2>
        <a:accent3>
          <a:srgbClr val="FFFFFF"/>
        </a:accent3>
        <a:accent4>
          <a:srgbClr val="000000"/>
        </a:accent4>
        <a:accent5>
          <a:srgbClr val="AAB7D1"/>
        </a:accent5>
        <a:accent6>
          <a:srgbClr val="3066A1"/>
        </a:accent6>
        <a:hlink>
          <a:srgbClr val="C9E8F7"/>
        </a:hlink>
        <a:folHlink>
          <a:srgbClr val="DEEEF8"/>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Pages de contenu">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asque MENJVA_masque bleu ciel">
      <a:majorFont>
        <a:latin typeface="Arial"/>
        <a:ea typeface="Arial"/>
        <a:cs typeface="Arial"/>
      </a:majorFont>
      <a:minorFont>
        <a:latin typeface="Arial"/>
        <a:ea typeface="Arial"/>
        <a:cs typeface="Arial"/>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asque MENJVA_masque bleu ciel 1">
        <a:dk1>
          <a:srgbClr val="000000"/>
        </a:dk1>
        <a:lt1>
          <a:srgbClr val="FFFFFF"/>
        </a:lt1>
        <a:dk2>
          <a:srgbClr val="3C3C3C"/>
        </a:dk2>
        <a:lt2>
          <a:srgbClr val="646464"/>
        </a:lt2>
        <a:accent1>
          <a:srgbClr val="0062A8"/>
        </a:accent1>
        <a:accent2>
          <a:srgbClr val="3671B2"/>
        </a:accent2>
        <a:accent3>
          <a:srgbClr val="FFFFFF"/>
        </a:accent3>
        <a:accent4>
          <a:srgbClr val="000000"/>
        </a:accent4>
        <a:accent5>
          <a:srgbClr val="AAB7D1"/>
        </a:accent5>
        <a:accent6>
          <a:srgbClr val="3066A1"/>
        </a:accent6>
        <a:hlink>
          <a:srgbClr val="C9E8F7"/>
        </a:hlink>
        <a:folHlink>
          <a:srgbClr val="DEEEF8"/>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masque MENJVA_masque bleu ciel</Template>
  <TotalTime>21868</TotalTime>
  <Words>2599</Words>
  <Application>Microsoft Office PowerPoint</Application>
  <PresentationFormat>Affichage à l'écran (4:3)</PresentationFormat>
  <Paragraphs>555</Paragraphs>
  <Slides>61</Slides>
  <Notes>5</Notes>
  <HiddenSlides>0</HiddenSlides>
  <MMClips>0</MMClips>
  <ScaleCrop>false</ScaleCrop>
  <HeadingPairs>
    <vt:vector size="6" baseType="variant">
      <vt:variant>
        <vt:lpstr>Thème</vt:lpstr>
      </vt:variant>
      <vt:variant>
        <vt:i4>5</vt:i4>
      </vt:variant>
      <vt:variant>
        <vt:lpstr>Serveurs OLE incorporés</vt:lpstr>
      </vt:variant>
      <vt:variant>
        <vt:i4>1</vt:i4>
      </vt:variant>
      <vt:variant>
        <vt:lpstr>Titres des diapositives</vt:lpstr>
      </vt:variant>
      <vt:variant>
        <vt:i4>61</vt:i4>
      </vt:variant>
    </vt:vector>
  </HeadingPairs>
  <TitlesOfParts>
    <vt:vector size="67" baseType="lpstr">
      <vt:lpstr>Page de couverture</vt:lpstr>
      <vt:lpstr>Page de partie </vt:lpstr>
      <vt:lpstr>Pages de contenu</vt:lpstr>
      <vt:lpstr>1_Pages de contenu</vt:lpstr>
      <vt:lpstr>2_Pages de contenu</vt:lpstr>
      <vt:lpstr>Document</vt:lpstr>
      <vt:lpstr>JOURNEES D’ÉTUDES NATIONALES   </vt:lpstr>
      <vt:lpstr>Etat de la filière</vt:lpstr>
      <vt:lpstr>Evolution des effectifs voie scolaire</vt:lpstr>
      <vt:lpstr>Evolution des effectifs voie scolaire</vt:lpstr>
      <vt:lpstr>Evolution des effectifs par apprentissage</vt:lpstr>
      <vt:lpstr>Bilan global des flux </vt:lpstr>
      <vt:lpstr>Nouvelle architecture des diplômes</vt:lpstr>
      <vt:lpstr>Les diplômes </vt:lpstr>
      <vt:lpstr>Ecritures en blocs de compétences</vt:lpstr>
      <vt:lpstr>Les principes des blocs de compétences</vt:lpstr>
      <vt:lpstr>Les principes des blocs de compétences</vt:lpstr>
      <vt:lpstr>Les principes des blocs de compétences</vt:lpstr>
      <vt:lpstr>Les principes des blocs de compétences</vt:lpstr>
      <vt:lpstr>Les principes des blocs de compétences</vt:lpstr>
      <vt:lpstr>Les principes des blocs de compétences</vt:lpstr>
      <vt:lpstr>Unités  professionnelles</vt:lpstr>
      <vt:lpstr>CAP RICS : Réalisation Industrielle  en Chaudronnerie ou Soudage  Bac Pro TCI : Technicien en Chaudronnerie Industrielle</vt:lpstr>
      <vt:lpstr> Principe d’écriture</vt:lpstr>
      <vt:lpstr> Tableau de correspondance</vt:lpstr>
      <vt:lpstr> Règlement d’examen</vt:lpstr>
      <vt:lpstr>Invariants dans l’écriture des MC TT et TS</vt:lpstr>
      <vt:lpstr>Quelques constantes …</vt:lpstr>
      <vt:lpstr>Quelques constantes …</vt:lpstr>
      <vt:lpstr>Diapositive 24</vt:lpstr>
      <vt:lpstr>Mention complémentaire niveau IV Technicien(ne) en Soudage</vt:lpstr>
      <vt:lpstr>Référentiel des Activités Professionnelles</vt:lpstr>
      <vt:lpstr>Référentiel des Activités Professionnelles</vt:lpstr>
      <vt:lpstr>Référentiel de Certification : Les compétences</vt:lpstr>
      <vt:lpstr>Référentiel de Certification : Les savoirs associés</vt:lpstr>
      <vt:lpstr>Unités professionnelles</vt:lpstr>
      <vt:lpstr>Règlement d’examen</vt:lpstr>
      <vt:lpstr>Mention complémentaire niveau IV Technicien(ne) en Tuyauterie</vt:lpstr>
      <vt:lpstr>Référentiel des Activités Professionnelles</vt:lpstr>
      <vt:lpstr>Référentiel des Activités Professionnelles</vt:lpstr>
      <vt:lpstr>Référentiel de Certification : Les compétences</vt:lpstr>
      <vt:lpstr>Référentiel de Certification : Les savoirs associés</vt:lpstr>
      <vt:lpstr>Unités  professionnelles</vt:lpstr>
      <vt:lpstr>Règlement d’examen</vt:lpstr>
      <vt:lpstr>Les blocs de compétences :  MC IV Technicien(ne) en Tuyauterie</vt:lpstr>
      <vt:lpstr>Mention complémentaire niveau IV  Technicien(ne) en Chaudronnerie Aéronautique et Spatiale</vt:lpstr>
      <vt:lpstr>Diapositive 41</vt:lpstr>
      <vt:lpstr>Le métier</vt:lpstr>
      <vt:lpstr>Le métier</vt:lpstr>
      <vt:lpstr>Exemples  de réalisation</vt:lpstr>
      <vt:lpstr>Exemples de réalisation</vt:lpstr>
      <vt:lpstr>Exemples  de réalisation</vt:lpstr>
      <vt:lpstr>Exemple d’outillage</vt:lpstr>
      <vt:lpstr>Le métier</vt:lpstr>
      <vt:lpstr>Les différences avec la chaudronnerie industrielle</vt:lpstr>
      <vt:lpstr>Les activités professionnelles</vt:lpstr>
      <vt:lpstr>Les activités professionnelles</vt:lpstr>
      <vt:lpstr>Les activités professionnelles</vt:lpstr>
      <vt:lpstr>Les activités professionnelles</vt:lpstr>
      <vt:lpstr>Les activités professionnelles</vt:lpstr>
      <vt:lpstr>Les activités professionnelles</vt:lpstr>
      <vt:lpstr>Référentiel de Certification : Les compétences</vt:lpstr>
      <vt:lpstr>Référentiel de Certification : Les compétences</vt:lpstr>
      <vt:lpstr>Référentiel de Certification : Les savoirs associés</vt:lpstr>
      <vt:lpstr>Unités professionnelles</vt:lpstr>
      <vt:lpstr>Règlement d’examen</vt:lpstr>
      <vt:lpstr>JOURNEES D’ÉTUDES NATIONALES   </vt:lpstr>
    </vt:vector>
  </TitlesOfParts>
  <Company>MEN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de la présentation sur deux lignes</dc:title>
  <dc:creator>STSI</dc:creator>
  <cp:lastModifiedBy>DGlaiser</cp:lastModifiedBy>
  <cp:revision>542</cp:revision>
  <cp:lastPrinted>2011-10-28T07:48:52Z</cp:lastPrinted>
  <dcterms:created xsi:type="dcterms:W3CDTF">2011-10-28T07:12:19Z</dcterms:created>
  <dcterms:modified xsi:type="dcterms:W3CDTF">2016-10-10T20:48:07Z</dcterms:modified>
</cp:coreProperties>
</file>