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62" r:id="rId5"/>
    <p:sldId id="263" r:id="rId6"/>
    <p:sldId id="264" r:id="rId7"/>
    <p:sldId id="265" r:id="rId8"/>
    <p:sldId id="267" r:id="rId9"/>
    <p:sldId id="271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D1B24-ADE4-4AB3-871C-5F9B31F28AA8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6CB84-ADAC-465D-A1E1-DAD35E4C9D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9"/>
          <p:cNvSpPr>
            <a:spLocks noChangeArrowheads="1"/>
          </p:cNvSpPr>
          <p:nvPr/>
        </p:nvSpPr>
        <p:spPr bwMode="auto">
          <a:xfrm>
            <a:off x="0" y="2996952"/>
            <a:ext cx="9102969" cy="6136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algn="ctr" defTabSz="914156"/>
            <a:r>
              <a:rPr lang="fr-FR" sz="4000" b="1" dirty="0">
                <a:solidFill>
                  <a:srgbClr val="000066"/>
                </a:solidFill>
              </a:rPr>
              <a:t>Les zones d’enseignement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857224" y="214290"/>
            <a:ext cx="75009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Zone matériaux </a:t>
            </a:r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composites</a:t>
            </a:r>
          </a:p>
          <a:p>
            <a:pPr algn="ctr" eaLnBrk="0" hangingPunct="0"/>
            <a:r>
              <a:rPr lang="fr-FR" sz="1600" b="1" dirty="0" smtClean="0">
                <a:solidFill>
                  <a:schemeClr val="tx2"/>
                </a:solidFill>
                <a:latin typeface="Arial Narrow" pitchFamily="34" charset="0"/>
              </a:rPr>
              <a:t>(Zone dédiée à atmosphère contrôlée)</a:t>
            </a:r>
            <a:endParaRPr lang="fr-FR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14348" y="1643050"/>
            <a:ext cx="764386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Armoire de stockage produits: résine, vernis, durcisseur, catalyseur,…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Dévidoir : fibre, tissu,…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Table de travail , supports,…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Pompe à vide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Chauffage radian portatif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Machine à détourer pneumatique, à poncer pneumatique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Outils de fraisage</a:t>
            </a:r>
            <a:r>
              <a:rPr lang="fr-FR" sz="240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smtClean="0">
                <a:latin typeface="Arial" pitchFamily="34" charset="0"/>
                <a:cs typeface="Arial" pitchFamily="34" charset="0"/>
              </a:rPr>
              <a:t>détourage, 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chanfreinage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, ponçage,…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785786" y="357166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Zone de protection des surfaces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85786" y="2071678"/>
            <a:ext cx="764386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- Pistolet à peinture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Aire de ponçage (avec aspiration au sol)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Ponceuse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orbitale (sur bras aspirant)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Cabine de peinture ouverte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857224" y="785794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Salle de synthèse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85786" y="2357430"/>
            <a:ext cx="764386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Salle équipée de matériels multimédia dans laquelle seront effectuées les activités de structuration des connaissances, de synthèse (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Cours,TD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) pour la classe entière.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9"/>
          <p:cNvSpPr>
            <a:spLocks noChangeArrowheads="1"/>
          </p:cNvSpPr>
          <p:nvPr/>
        </p:nvSpPr>
        <p:spPr bwMode="auto">
          <a:xfrm>
            <a:off x="11723" y="6016"/>
            <a:ext cx="9102969" cy="6136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algn="ctr" defTabSz="914156"/>
            <a:r>
              <a:rPr lang="fr-FR" sz="3400" b="1" dirty="0">
                <a:solidFill>
                  <a:srgbClr val="000066"/>
                </a:solidFill>
              </a:rPr>
              <a:t>Les activités d’un technicien supérieur CRC</a:t>
            </a:r>
          </a:p>
        </p:txBody>
      </p:sp>
      <p:sp>
        <p:nvSpPr>
          <p:cNvPr id="51" name="ZoneTexte 50"/>
          <p:cNvSpPr txBox="1">
            <a:spLocks noChangeArrowheads="1"/>
          </p:cNvSpPr>
          <p:nvPr/>
        </p:nvSpPr>
        <p:spPr bwMode="auto">
          <a:xfrm>
            <a:off x="1053612" y="5973679"/>
            <a:ext cx="1733674" cy="363172"/>
          </a:xfrm>
          <a:prstGeom prst="rect">
            <a:avLst/>
          </a:prstGeom>
          <a:solidFill>
            <a:srgbClr val="FFCC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85341" tIns="42670" rIns="85341" bIns="4267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2. Homologation</a:t>
            </a:r>
          </a:p>
        </p:txBody>
      </p:sp>
      <p:sp>
        <p:nvSpPr>
          <p:cNvPr id="15401" name="AutoShape 25"/>
          <p:cNvSpPr>
            <a:spLocks noChangeArrowheads="1"/>
          </p:cNvSpPr>
          <p:nvPr/>
        </p:nvSpPr>
        <p:spPr bwMode="auto">
          <a:xfrm rot="5264366" flipH="1">
            <a:off x="2887020" y="1107156"/>
            <a:ext cx="3412456" cy="45910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1 w 21600"/>
              <a:gd name="T19" fmla="*/ 3165 h 21600"/>
              <a:gd name="T20" fmla="*/ 18439 w 21600"/>
              <a:gd name="T21" fmla="*/ 18435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484" y="9222"/>
                </a:moveTo>
                <a:cubicBezTo>
                  <a:pt x="20702" y="3924"/>
                  <a:pt x="1615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922" y="21600"/>
                  <a:pt x="16892" y="20248"/>
                  <a:pt x="18944" y="17893"/>
                </a:cubicBezTo>
                <a:cubicBezTo>
                  <a:pt x="16892" y="20248"/>
                  <a:pt x="13922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155" y="-1"/>
                  <a:pt x="20702" y="3924"/>
                  <a:pt x="21484" y="9222"/>
                </a:cubicBezTo>
                <a:lnTo>
                  <a:pt x="24155" y="8828"/>
                </a:lnTo>
                <a:lnTo>
                  <a:pt x="21879" y="11893"/>
                </a:lnTo>
                <a:lnTo>
                  <a:pt x="18813" y="9617"/>
                </a:lnTo>
                <a:lnTo>
                  <a:pt x="21484" y="9222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15383" name="Oval 2"/>
          <p:cNvSpPr>
            <a:spLocks noChangeArrowheads="1"/>
          </p:cNvSpPr>
          <p:nvPr/>
        </p:nvSpPr>
        <p:spPr bwMode="auto">
          <a:xfrm>
            <a:off x="1786305" y="1875422"/>
            <a:ext cx="2028092" cy="926432"/>
          </a:xfrm>
          <a:prstGeom prst="ellipse">
            <a:avLst/>
          </a:prstGeom>
          <a:solidFill>
            <a:srgbClr val="FFCC66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Analyse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d’un besoin, du </a:t>
            </a:r>
            <a:r>
              <a:rPr lang="fr-FR" sz="1500" b="1" dirty="0" err="1">
                <a:solidFill>
                  <a:schemeClr val="tx2"/>
                </a:solidFill>
                <a:latin typeface="Arial Narrow" pitchFamily="34" charset="0"/>
              </a:rPr>
              <a:t>CdCF</a:t>
            </a:r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,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du marché </a:t>
            </a:r>
            <a:endParaRPr lang="fr-FR" sz="2200" dirty="0">
              <a:latin typeface="Arial Narrow" pitchFamily="34" charset="0"/>
            </a:endParaRPr>
          </a:p>
        </p:txBody>
      </p:sp>
      <p:sp>
        <p:nvSpPr>
          <p:cNvPr id="15384" name="Oval 4"/>
          <p:cNvSpPr>
            <a:spLocks noChangeArrowheads="1"/>
          </p:cNvSpPr>
          <p:nvPr/>
        </p:nvSpPr>
        <p:spPr bwMode="auto">
          <a:xfrm>
            <a:off x="1773116" y="4008020"/>
            <a:ext cx="2028092" cy="926432"/>
          </a:xfrm>
          <a:prstGeom prst="ellipse">
            <a:avLst/>
          </a:prstGeom>
          <a:solidFill>
            <a:srgbClr val="66FF66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Conception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préliminaire du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produit</a:t>
            </a:r>
            <a:endParaRPr lang="fr-FR" sz="2200" dirty="0">
              <a:latin typeface="Arial Narrow" pitchFamily="34" charset="0"/>
            </a:endParaRPr>
          </a:p>
        </p:txBody>
      </p:sp>
      <p:sp>
        <p:nvSpPr>
          <p:cNvPr id="15385" name="Oval 5"/>
          <p:cNvSpPr>
            <a:spLocks noChangeArrowheads="1"/>
          </p:cNvSpPr>
          <p:nvPr/>
        </p:nvSpPr>
        <p:spPr bwMode="auto">
          <a:xfrm>
            <a:off x="3357554" y="4657725"/>
            <a:ext cx="2428892" cy="926432"/>
          </a:xfrm>
          <a:prstGeom prst="ellipse">
            <a:avLst/>
          </a:prstGeom>
          <a:gradFill rotWithShape="1">
            <a:gsLst>
              <a:gs pos="0">
                <a:srgbClr val="66FF66"/>
              </a:gs>
              <a:gs pos="100000">
                <a:srgbClr val="FFFF00"/>
              </a:gs>
            </a:gsLst>
            <a:lin ang="0" scaled="1"/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 err="1">
                <a:solidFill>
                  <a:schemeClr val="tx2"/>
                </a:solidFill>
                <a:latin typeface="Arial Narrow" pitchFamily="34" charset="0"/>
              </a:rPr>
              <a:t>Préindustrialisation</a:t>
            </a:r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 :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optimisat.PMP, conception 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détaillée et spécifiée</a:t>
            </a:r>
          </a:p>
        </p:txBody>
      </p:sp>
      <p:sp>
        <p:nvSpPr>
          <p:cNvPr id="15386" name="Oval 19"/>
          <p:cNvSpPr>
            <a:spLocks noChangeArrowheads="1"/>
          </p:cNvSpPr>
          <p:nvPr/>
        </p:nvSpPr>
        <p:spPr bwMode="auto">
          <a:xfrm>
            <a:off x="1339362" y="2949241"/>
            <a:ext cx="2028092" cy="926432"/>
          </a:xfrm>
          <a:prstGeom prst="ellipse">
            <a:avLst/>
          </a:prstGeom>
          <a:gradFill rotWithShape="1">
            <a:gsLst>
              <a:gs pos="0">
                <a:srgbClr val="FFCC66"/>
              </a:gs>
              <a:gs pos="100000">
                <a:srgbClr val="66FF66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Etude de faisabilité</a:t>
            </a:r>
            <a:endParaRPr lang="fr-FR" sz="2200" dirty="0">
              <a:latin typeface="Arial Narrow" pitchFamily="34" charset="0"/>
            </a:endParaRPr>
          </a:p>
        </p:txBody>
      </p:sp>
      <p:sp>
        <p:nvSpPr>
          <p:cNvPr id="15387" name="Oval 4"/>
          <p:cNvSpPr>
            <a:spLocks noChangeArrowheads="1"/>
          </p:cNvSpPr>
          <p:nvPr/>
        </p:nvSpPr>
        <p:spPr bwMode="auto">
          <a:xfrm>
            <a:off x="5782408" y="2949241"/>
            <a:ext cx="2028092" cy="926432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FFFF00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Qualification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du processus de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réalisation</a:t>
            </a:r>
            <a:endParaRPr lang="fr-FR" sz="2200" dirty="0">
              <a:latin typeface="Arial Narrow" pitchFamily="34" charset="0"/>
            </a:endParaRPr>
          </a:p>
        </p:txBody>
      </p:sp>
      <p:sp>
        <p:nvSpPr>
          <p:cNvPr id="15388" name="Oval 7"/>
          <p:cNvSpPr>
            <a:spLocks noChangeArrowheads="1"/>
          </p:cNvSpPr>
          <p:nvPr/>
        </p:nvSpPr>
        <p:spPr bwMode="auto">
          <a:xfrm>
            <a:off x="5348654" y="4008020"/>
            <a:ext cx="2028092" cy="926432"/>
          </a:xfrm>
          <a:prstGeom prst="ellipse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Conception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du processus de</a:t>
            </a:r>
          </a:p>
          <a:p>
            <a:pPr algn="ctr" eaLnBrk="0" hangingPunct="0"/>
            <a:r>
              <a:rPr lang="fr-FR" sz="1500" b="1" dirty="0">
                <a:solidFill>
                  <a:schemeClr val="tx2"/>
                </a:solidFill>
                <a:latin typeface="Arial Narrow" pitchFamily="34" charset="0"/>
              </a:rPr>
              <a:t>réalisation</a:t>
            </a:r>
            <a:endParaRPr lang="fr-FR" sz="2200" dirty="0">
              <a:latin typeface="Arial Narrow" pitchFamily="34" charset="0"/>
            </a:endParaRPr>
          </a:p>
        </p:txBody>
      </p:sp>
      <p:sp>
        <p:nvSpPr>
          <p:cNvPr id="15389" name="Oval 8"/>
          <p:cNvSpPr>
            <a:spLocks noChangeArrowheads="1"/>
          </p:cNvSpPr>
          <p:nvPr/>
        </p:nvSpPr>
        <p:spPr bwMode="auto">
          <a:xfrm>
            <a:off x="5336931" y="1866399"/>
            <a:ext cx="2028092" cy="926432"/>
          </a:xfrm>
          <a:prstGeom prst="ellipse">
            <a:avLst/>
          </a:prstGeom>
          <a:solidFill>
            <a:srgbClr val="00CCFF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>
                <a:solidFill>
                  <a:srgbClr val="000000"/>
                </a:solidFill>
                <a:latin typeface="Arial Narrow" pitchFamily="34" charset="0"/>
              </a:rPr>
              <a:t>Organisation de</a:t>
            </a:r>
          </a:p>
          <a:p>
            <a:pPr algn="ctr" eaLnBrk="0" hangingPunct="0"/>
            <a:r>
              <a:rPr lang="fr-FR" sz="1500" b="1" dirty="0">
                <a:solidFill>
                  <a:srgbClr val="000000"/>
                </a:solidFill>
                <a:latin typeface="Arial Narrow" pitchFamily="34" charset="0"/>
              </a:rPr>
              <a:t>la réalisation et de</a:t>
            </a:r>
          </a:p>
          <a:p>
            <a:pPr algn="ctr" eaLnBrk="0" hangingPunct="0"/>
            <a:r>
              <a:rPr lang="fr-FR" sz="1500" b="1" dirty="0">
                <a:solidFill>
                  <a:srgbClr val="000000"/>
                </a:solidFill>
                <a:latin typeface="Arial Narrow" pitchFamily="34" charset="0"/>
              </a:rPr>
              <a:t>son lancement</a:t>
            </a:r>
          </a:p>
        </p:txBody>
      </p:sp>
      <p:sp>
        <p:nvSpPr>
          <p:cNvPr id="15390" name="Oval 9"/>
          <p:cNvSpPr>
            <a:spLocks noChangeArrowheads="1"/>
          </p:cNvSpPr>
          <p:nvPr/>
        </p:nvSpPr>
        <p:spPr bwMode="auto">
          <a:xfrm>
            <a:off x="3566746" y="1228725"/>
            <a:ext cx="2028092" cy="926432"/>
          </a:xfrm>
          <a:prstGeom prst="ellipse">
            <a:avLst/>
          </a:prstGeom>
          <a:solidFill>
            <a:srgbClr val="00CCFF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FR" sz="1500" b="1" dirty="0">
                <a:solidFill>
                  <a:srgbClr val="000000"/>
                </a:solidFill>
                <a:latin typeface="Arial Narrow" pitchFamily="34" charset="0"/>
              </a:rPr>
              <a:t>Réalisation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344008" y="2174708"/>
            <a:ext cx="2438400" cy="2483017"/>
            <a:chOff x="2266" y="1449"/>
            <a:chExt cx="1664" cy="1651"/>
          </a:xfrm>
        </p:grpSpPr>
        <p:sp>
          <p:nvSpPr>
            <p:cNvPr id="15392" name="Line 15"/>
            <p:cNvSpPr>
              <a:spLocks noChangeShapeType="1"/>
            </p:cNvSpPr>
            <p:nvPr/>
          </p:nvSpPr>
          <p:spPr bwMode="auto">
            <a:xfrm>
              <a:off x="3589" y="2280"/>
              <a:ext cx="341" cy="0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93" name="Oval 12"/>
            <p:cNvSpPr>
              <a:spLocks noChangeArrowheads="1"/>
            </p:cNvSpPr>
            <p:nvPr/>
          </p:nvSpPr>
          <p:spPr bwMode="auto">
            <a:xfrm>
              <a:off x="2568" y="1836"/>
              <a:ext cx="1073" cy="870"/>
            </a:xfrm>
            <a:prstGeom prst="ellipse">
              <a:avLst/>
            </a:prstGeom>
            <a:solidFill>
              <a:srgbClr val="3333FF"/>
            </a:solidFill>
            <a:ln w="1270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eaLnBrk="0" hangingPunct="0"/>
              <a:r>
                <a:rPr lang="fr-FR" b="1" dirty="0">
                  <a:solidFill>
                    <a:schemeClr val="bg1"/>
                  </a:solidFill>
                  <a:latin typeface="Arial Narrow" pitchFamily="34" charset="0"/>
                </a:rPr>
                <a:t>INTEGRATION</a:t>
              </a:r>
            </a:p>
            <a:p>
              <a:pPr eaLnBrk="0" hangingPunct="0"/>
              <a:r>
                <a:rPr lang="fr-FR" b="1" dirty="0">
                  <a:solidFill>
                    <a:schemeClr val="bg1"/>
                  </a:solidFill>
                  <a:latin typeface="Arial Narrow" pitchFamily="34" charset="0"/>
                </a:rPr>
                <a:t>NUMERIQUE</a:t>
              </a:r>
            </a:p>
          </p:txBody>
        </p:sp>
        <p:sp>
          <p:nvSpPr>
            <p:cNvPr id="15394" name="Line 13"/>
            <p:cNvSpPr>
              <a:spLocks noChangeShapeType="1"/>
            </p:cNvSpPr>
            <p:nvPr/>
          </p:nvSpPr>
          <p:spPr bwMode="auto">
            <a:xfrm>
              <a:off x="2522" y="1689"/>
              <a:ext cx="271" cy="259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95" name="Line 14"/>
            <p:cNvSpPr>
              <a:spLocks noChangeShapeType="1"/>
            </p:cNvSpPr>
            <p:nvPr/>
          </p:nvSpPr>
          <p:spPr bwMode="auto">
            <a:xfrm>
              <a:off x="3443" y="2572"/>
              <a:ext cx="279" cy="262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96" name="Line 16"/>
            <p:cNvSpPr>
              <a:spLocks noChangeShapeType="1"/>
            </p:cNvSpPr>
            <p:nvPr/>
          </p:nvSpPr>
          <p:spPr bwMode="auto">
            <a:xfrm flipV="1">
              <a:off x="2266" y="2271"/>
              <a:ext cx="365" cy="9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97" name="Line 17"/>
            <p:cNvSpPr>
              <a:spLocks noChangeShapeType="1"/>
            </p:cNvSpPr>
            <p:nvPr/>
          </p:nvSpPr>
          <p:spPr bwMode="auto">
            <a:xfrm flipH="1">
              <a:off x="3467" y="1737"/>
              <a:ext cx="301" cy="251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98" name="Line 18"/>
            <p:cNvSpPr>
              <a:spLocks noChangeShapeType="1"/>
            </p:cNvSpPr>
            <p:nvPr/>
          </p:nvSpPr>
          <p:spPr bwMode="auto">
            <a:xfrm flipV="1">
              <a:off x="2514" y="2596"/>
              <a:ext cx="295" cy="262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99" name="Line 19"/>
            <p:cNvSpPr>
              <a:spLocks noChangeShapeType="1"/>
            </p:cNvSpPr>
            <p:nvPr/>
          </p:nvSpPr>
          <p:spPr bwMode="auto">
            <a:xfrm flipH="1">
              <a:off x="3116" y="1449"/>
              <a:ext cx="4" cy="379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0" name="Line 20"/>
            <p:cNvSpPr>
              <a:spLocks noChangeShapeType="1"/>
            </p:cNvSpPr>
            <p:nvPr/>
          </p:nvSpPr>
          <p:spPr bwMode="auto">
            <a:xfrm>
              <a:off x="3116" y="2706"/>
              <a:ext cx="4" cy="394"/>
            </a:xfrm>
            <a:prstGeom prst="line">
              <a:avLst/>
            </a:prstGeom>
            <a:noFill/>
            <a:ln w="50800">
              <a:solidFill>
                <a:srgbClr val="3333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120162" y="2316872"/>
            <a:ext cx="3380268" cy="2826640"/>
            <a:chOff x="120162" y="2316872"/>
            <a:chExt cx="3380268" cy="2826640"/>
          </a:xfrm>
        </p:grpSpPr>
        <p:cxnSp>
          <p:nvCxnSpPr>
            <p:cNvPr id="15378" name="Connecteur droit avec flèche 10"/>
            <p:cNvCxnSpPr>
              <a:cxnSpLocks noChangeShapeType="1"/>
            </p:cNvCxnSpPr>
            <p:nvPr/>
          </p:nvCxnSpPr>
          <p:spPr bwMode="auto">
            <a:xfrm>
              <a:off x="1073374" y="3428925"/>
              <a:ext cx="278465" cy="1588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</p:cxnSp>
        <p:grpSp>
          <p:nvGrpSpPr>
            <p:cNvPr id="3" name="Groupe 74"/>
            <p:cNvGrpSpPr/>
            <p:nvPr/>
          </p:nvGrpSpPr>
          <p:grpSpPr>
            <a:xfrm>
              <a:off x="120162" y="2316872"/>
              <a:ext cx="3380268" cy="2826640"/>
              <a:chOff x="120162" y="2316872"/>
              <a:chExt cx="3380268" cy="2826640"/>
            </a:xfrm>
          </p:grpSpPr>
          <p:cxnSp>
            <p:nvCxnSpPr>
              <p:cNvPr id="15376" name="Connecteur droit 5"/>
              <p:cNvCxnSpPr>
                <a:cxnSpLocks noChangeShapeType="1"/>
              </p:cNvCxnSpPr>
              <p:nvPr/>
            </p:nvCxnSpPr>
            <p:spPr bwMode="auto">
              <a:xfrm rot="5400000">
                <a:off x="-327928" y="3717381"/>
                <a:ext cx="2802605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77" name="Connecteur droit avec flèche 8"/>
              <p:cNvCxnSpPr>
                <a:cxnSpLocks noChangeShapeType="1"/>
              </p:cNvCxnSpPr>
              <p:nvPr/>
            </p:nvCxnSpPr>
            <p:spPr bwMode="auto">
              <a:xfrm>
                <a:off x="1093200" y="2337893"/>
                <a:ext cx="684329" cy="1588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 type="arrow" w="med" len="med"/>
              </a:ln>
              <a:effectLst/>
            </p:spPr>
          </p:cxnSp>
          <p:cxnSp>
            <p:nvCxnSpPr>
              <p:cNvPr id="15379" name="Connecteur droit avec flèche 17"/>
              <p:cNvCxnSpPr>
                <a:cxnSpLocks noChangeShapeType="1"/>
              </p:cNvCxnSpPr>
              <p:nvPr/>
            </p:nvCxnSpPr>
            <p:spPr bwMode="auto">
              <a:xfrm>
                <a:off x="1073374" y="4471062"/>
                <a:ext cx="712214" cy="1588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 type="arrow" w="med" len="med"/>
              </a:ln>
              <a:effectLst/>
            </p:spPr>
          </p:cxnSp>
          <p:cxnSp>
            <p:nvCxnSpPr>
              <p:cNvPr id="15380" name="Connecteur droit avec flèche 19"/>
              <p:cNvCxnSpPr>
                <a:cxnSpLocks noChangeShapeType="1"/>
              </p:cNvCxnSpPr>
              <p:nvPr/>
            </p:nvCxnSpPr>
            <p:spPr bwMode="auto">
              <a:xfrm>
                <a:off x="1093200" y="5120941"/>
                <a:ext cx="2407230" cy="22571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 type="arrow" w="med" len="med"/>
              </a:ln>
              <a:effectLst/>
            </p:spPr>
          </p:cxnSp>
          <p:sp>
            <p:nvSpPr>
              <p:cNvPr id="24" name="ZoneTexte 23"/>
              <p:cNvSpPr txBox="1"/>
              <p:nvPr/>
            </p:nvSpPr>
            <p:spPr bwMode="auto">
              <a:xfrm>
                <a:off x="120162" y="3633537"/>
                <a:ext cx="2002792" cy="646331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 marL="320029" indent="-320029">
                  <a:buFontTx/>
                  <a:buAutoNum type="arabicPeriod"/>
                  <a:defRPr/>
                </a:pPr>
                <a:r>
                  <a:rPr lang="fr-FR" dirty="0">
                    <a:solidFill>
                      <a:srgbClr val="FF0000"/>
                    </a:solidFill>
                  </a:rPr>
                  <a:t>Conception et</a:t>
                </a:r>
              </a:p>
              <a:p>
                <a:pPr algn="l">
                  <a:defRPr/>
                </a:pPr>
                <a:r>
                  <a:rPr lang="fr-FR" dirty="0" err="1">
                    <a:solidFill>
                      <a:srgbClr val="FF0000"/>
                    </a:solidFill>
                  </a:rPr>
                  <a:t>préindustrialisation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ZoneTexte 71"/>
          <p:cNvSpPr txBox="1">
            <a:spLocks noChangeArrowheads="1"/>
          </p:cNvSpPr>
          <p:nvPr/>
        </p:nvSpPr>
        <p:spPr bwMode="auto">
          <a:xfrm>
            <a:off x="3568212" y="5990223"/>
            <a:ext cx="1884677" cy="363172"/>
          </a:xfrm>
          <a:prstGeom prst="rect">
            <a:avLst/>
          </a:prstGeom>
          <a:solidFill>
            <a:srgbClr val="FFCC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85341" tIns="42670" rIns="85341" bIns="4267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5. Système qualité</a:t>
            </a:r>
          </a:p>
        </p:txBody>
      </p:sp>
      <p:sp>
        <p:nvSpPr>
          <p:cNvPr id="73" name="ZoneTexte 72"/>
          <p:cNvSpPr txBox="1">
            <a:spLocks noChangeArrowheads="1"/>
          </p:cNvSpPr>
          <p:nvPr/>
        </p:nvSpPr>
        <p:spPr bwMode="auto">
          <a:xfrm>
            <a:off x="6386147" y="5973679"/>
            <a:ext cx="1659102" cy="363172"/>
          </a:xfrm>
          <a:prstGeom prst="rect">
            <a:avLst/>
          </a:prstGeom>
          <a:solidFill>
            <a:srgbClr val="FFCC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85341" tIns="42670" rIns="85341" bIns="4267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6. Management</a:t>
            </a:r>
          </a:p>
        </p:txBody>
      </p:sp>
      <p:grpSp>
        <p:nvGrpSpPr>
          <p:cNvPr id="5" name="Groupe 49"/>
          <p:cNvGrpSpPr/>
          <p:nvPr/>
        </p:nvGrpSpPr>
        <p:grpSpPr>
          <a:xfrm>
            <a:off x="5429256" y="1571612"/>
            <a:ext cx="3563238" cy="1857389"/>
            <a:chOff x="5429256" y="1571612"/>
            <a:chExt cx="3563238" cy="1857389"/>
          </a:xfrm>
        </p:grpSpPr>
        <p:cxnSp>
          <p:nvCxnSpPr>
            <p:cNvPr id="15372" name="Connecteur droit 31"/>
            <p:cNvCxnSpPr>
              <a:cxnSpLocks noChangeShapeType="1"/>
            </p:cNvCxnSpPr>
            <p:nvPr/>
          </p:nvCxnSpPr>
          <p:spPr bwMode="auto">
            <a:xfrm rot="5400000">
              <a:off x="7345295" y="2487519"/>
              <a:ext cx="1857388" cy="25575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5373" name="Connecteur droit avec flèche 33"/>
            <p:cNvCxnSpPr>
              <a:cxnSpLocks noChangeShapeType="1"/>
            </p:cNvCxnSpPr>
            <p:nvPr/>
          </p:nvCxnSpPr>
          <p:spPr bwMode="auto">
            <a:xfrm flipH="1">
              <a:off x="7353302" y="2343150"/>
              <a:ext cx="907897" cy="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</p:cxnSp>
        <p:cxnSp>
          <p:nvCxnSpPr>
            <p:cNvPr id="15374" name="Connecteur droit avec flèche 37"/>
            <p:cNvCxnSpPr>
              <a:cxnSpLocks noChangeShapeType="1"/>
            </p:cNvCxnSpPr>
            <p:nvPr/>
          </p:nvCxnSpPr>
          <p:spPr bwMode="auto">
            <a:xfrm flipH="1">
              <a:off x="7810629" y="3429000"/>
              <a:ext cx="450571" cy="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</p:cxnSp>
        <p:sp>
          <p:nvSpPr>
            <p:cNvPr id="15375" name="ZoneTexte 56"/>
            <p:cNvSpPr txBox="1">
              <a:spLocks noChangeArrowheads="1"/>
            </p:cNvSpPr>
            <p:nvPr/>
          </p:nvSpPr>
          <p:spPr bwMode="auto">
            <a:xfrm>
              <a:off x="7548381" y="2705479"/>
              <a:ext cx="1444113" cy="36933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dirty="0">
                  <a:solidFill>
                    <a:srgbClr val="FF0000"/>
                  </a:solidFill>
                </a:rPr>
                <a:t>4. Production</a:t>
              </a:r>
            </a:p>
          </p:txBody>
        </p:sp>
        <p:cxnSp>
          <p:nvCxnSpPr>
            <p:cNvPr id="43" name="Connecteur droit avec flèche 33"/>
            <p:cNvCxnSpPr>
              <a:cxnSpLocks noChangeShapeType="1"/>
            </p:cNvCxnSpPr>
            <p:nvPr/>
          </p:nvCxnSpPr>
          <p:spPr bwMode="auto">
            <a:xfrm rot="10800000">
              <a:off x="5429256" y="1571612"/>
              <a:ext cx="2857520" cy="1588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</p:cxnSp>
      </p:grpSp>
      <p:sp>
        <p:nvSpPr>
          <p:cNvPr id="47" name="Rectangle à coins arrondis 46"/>
          <p:cNvSpPr/>
          <p:nvPr/>
        </p:nvSpPr>
        <p:spPr>
          <a:xfrm>
            <a:off x="7715272" y="4929198"/>
            <a:ext cx="1285884" cy="6429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Labo de conception</a:t>
            </a:r>
          </a:p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 des processus de réalisation</a:t>
            </a:r>
            <a:endParaRPr lang="fr-FR" sz="1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142844" y="3000372"/>
            <a:ext cx="1285884" cy="6429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Labo de conception</a:t>
            </a:r>
          </a:p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 et pré-industrialisation</a:t>
            </a:r>
            <a:endParaRPr lang="fr-FR" sz="1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7500958" y="1214422"/>
            <a:ext cx="1428760" cy="15001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Secteur de production</a:t>
            </a:r>
            <a:endParaRPr lang="fr-FR" sz="1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5572132" y="5286388"/>
            <a:ext cx="1285884" cy="642942"/>
          </a:xfrm>
          <a:prstGeom prst="roundRect">
            <a:avLst/>
          </a:prstGeom>
          <a:solidFill>
            <a:srgbClr val="FFC000"/>
          </a:solidFill>
          <a:ln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Secteur de prototypage</a:t>
            </a:r>
            <a:endParaRPr lang="fr-FR" sz="1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2500298" y="5429264"/>
            <a:ext cx="1285884" cy="6429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Secteur de contrôle et d’homologation</a:t>
            </a:r>
            <a:endParaRPr lang="fr-FR" sz="1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142844" y="2071678"/>
            <a:ext cx="857256" cy="1000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Labo d’étude des solutions constructives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8215338" y="1285860"/>
            <a:ext cx="714380" cy="6429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Réalisation en matériaux</a:t>
            </a:r>
          </a:p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composites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7500958" y="1285860"/>
            <a:ext cx="714380" cy="6429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Zone de protection des surfaces</a:t>
            </a:r>
          </a:p>
        </p:txBody>
      </p:sp>
      <p:sp>
        <p:nvSpPr>
          <p:cNvPr id="60" name="Ellipse 59"/>
          <p:cNvSpPr/>
          <p:nvPr/>
        </p:nvSpPr>
        <p:spPr>
          <a:xfrm>
            <a:off x="5286380" y="5214950"/>
            <a:ext cx="1857388" cy="857256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0" y="1785926"/>
            <a:ext cx="1643042" cy="2000264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7500958" y="4786322"/>
            <a:ext cx="1643042" cy="928694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52"/>
          <p:cNvGrpSpPr>
            <a:grpSpLocks/>
          </p:cNvGrpSpPr>
          <p:nvPr/>
        </p:nvGrpSpPr>
        <p:grpSpPr bwMode="auto">
          <a:xfrm>
            <a:off x="7358082" y="4000504"/>
            <a:ext cx="1659862" cy="923330"/>
            <a:chOff x="7991475" y="4260451"/>
            <a:chExt cx="1798430" cy="975674"/>
          </a:xfrm>
        </p:grpSpPr>
        <p:sp>
          <p:nvSpPr>
            <p:cNvPr id="15370" name="ZoneTexte 51"/>
            <p:cNvSpPr txBox="1">
              <a:spLocks noChangeArrowheads="1"/>
            </p:cNvSpPr>
            <p:nvPr/>
          </p:nvSpPr>
          <p:spPr bwMode="auto">
            <a:xfrm>
              <a:off x="8176605" y="4260451"/>
              <a:ext cx="1613300" cy="975674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dirty="0">
                  <a:solidFill>
                    <a:srgbClr val="FF0000"/>
                  </a:solidFill>
                </a:rPr>
                <a:t>3. Conception</a:t>
              </a:r>
            </a:p>
            <a:p>
              <a:pPr algn="l"/>
              <a:r>
                <a:rPr lang="fr-FR" dirty="0">
                  <a:solidFill>
                    <a:srgbClr val="FF0000"/>
                  </a:solidFill>
                </a:rPr>
                <a:t>des processus</a:t>
              </a:r>
            </a:p>
            <a:p>
              <a:pPr algn="l"/>
              <a:r>
                <a:rPr lang="fr-FR" dirty="0">
                  <a:solidFill>
                    <a:srgbClr val="FF0000"/>
                  </a:solidFill>
                </a:rPr>
                <a:t>de réalisation</a:t>
              </a:r>
            </a:p>
          </p:txBody>
        </p:sp>
        <p:cxnSp>
          <p:nvCxnSpPr>
            <p:cNvPr id="15371" name="Connecteur droit avec flèche 49"/>
            <p:cNvCxnSpPr>
              <a:cxnSpLocks noChangeShapeType="1"/>
              <a:stCxn id="15370" idx="1"/>
              <a:endCxn id="15388" idx="6"/>
            </p:cNvCxnSpPr>
            <p:nvPr/>
          </p:nvCxnSpPr>
          <p:spPr bwMode="auto">
            <a:xfrm rot="10800000">
              <a:off x="7991475" y="4719731"/>
              <a:ext cx="185132" cy="28556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</p:cxnSp>
      </p:grpSp>
      <p:sp>
        <p:nvSpPr>
          <p:cNvPr id="62" name="Ellipse 61"/>
          <p:cNvSpPr/>
          <p:nvPr/>
        </p:nvSpPr>
        <p:spPr>
          <a:xfrm>
            <a:off x="7286612" y="785794"/>
            <a:ext cx="1857388" cy="242889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8215338" y="1928802"/>
            <a:ext cx="714380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Réalisation pièces métalliques 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7500958" y="1928802"/>
            <a:ext cx="714380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Montage</a:t>
            </a:r>
          </a:p>
          <a:p>
            <a:pPr algn="ctr" eaLnBrk="0" hangingPunct="0"/>
            <a:r>
              <a:rPr lang="fr-FR" sz="1000" b="1" dirty="0" smtClean="0">
                <a:solidFill>
                  <a:schemeClr val="tx2"/>
                </a:solidFill>
                <a:latin typeface="Arial Narrow" pitchFamily="34" charset="0"/>
              </a:rPr>
              <a:t>Assemblage </a:t>
            </a:r>
            <a:endParaRPr lang="fr-FR" sz="10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2" grpId="0" animBg="1"/>
      <p:bldP spid="73" grpId="0" animBg="1"/>
      <p:bldP spid="47" grpId="0" animBg="1"/>
      <p:bldP spid="48" grpId="0" animBg="1"/>
      <p:bldP spid="49" grpId="0" animBg="1"/>
      <p:bldP spid="52" grpId="0" animBg="1"/>
      <p:bldP spid="53" grpId="0" animBg="1"/>
      <p:bldP spid="56" grpId="0" animBg="1"/>
      <p:bldP spid="57" grpId="0" animBg="1"/>
      <p:bldP spid="58" grpId="0" animBg="1"/>
      <p:bldP spid="60" grpId="0" animBg="1"/>
      <p:bldP spid="63" grpId="0" animBg="1"/>
      <p:bldP spid="64" grpId="0" animBg="1"/>
      <p:bldP spid="62" grpId="0" animBg="1"/>
      <p:bldP spid="59" grpId="1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714876" y="2000240"/>
            <a:ext cx="2786082" cy="242889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Secteur de production et prototypage</a:t>
            </a:r>
            <a:endParaRPr lang="fr-FR" sz="12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643174" y="4143380"/>
            <a:ext cx="2000264" cy="10001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Labo de conception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 des processus de réalisation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(120m²)</a:t>
            </a:r>
            <a:endParaRPr lang="fr-FR" sz="12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714876" y="4429132"/>
            <a:ext cx="2714644" cy="6429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Secteur de contrôle et d’homologation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(90m²)</a:t>
            </a:r>
            <a:endParaRPr lang="fr-FR" sz="12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643174" y="3000372"/>
            <a:ext cx="2000264" cy="114300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Labo de conception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 et pré-industrialisation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(120m²)</a:t>
            </a:r>
            <a:endParaRPr lang="fr-FR" sz="12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072198" y="2143116"/>
            <a:ext cx="1285884" cy="78581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Zone de protection des surfaces (40m²)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4857752" y="2143116"/>
            <a:ext cx="1214446" cy="78581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Zone matériaux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Composites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(40m²)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928826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Labo d’étude des solutions 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constructives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(120 m²)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643438" y="1928802"/>
            <a:ext cx="2928958" cy="34290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643174" y="2000240"/>
            <a:ext cx="2000264" cy="3286148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929058" y="5214950"/>
            <a:ext cx="1857388" cy="571504"/>
          </a:xfrm>
          <a:prstGeom prst="roundRect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RESSOURCES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57224" y="785794"/>
            <a:ext cx="75009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156"/>
            <a:r>
              <a:rPr lang="fr-FR" sz="3400" b="1" dirty="0" smtClean="0">
                <a:solidFill>
                  <a:srgbClr val="000066"/>
                </a:solidFill>
              </a:rPr>
              <a:t>Schéma fonctionnel des zones d’activité</a:t>
            </a:r>
            <a:endParaRPr lang="fr-FR" sz="3400" b="1" dirty="0">
              <a:solidFill>
                <a:srgbClr val="000066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643570" y="4143380"/>
            <a:ext cx="714380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(500m²)</a:t>
            </a:r>
          </a:p>
        </p:txBody>
      </p:sp>
      <p:sp>
        <p:nvSpPr>
          <p:cNvPr id="18" name="Ellipse 17"/>
          <p:cNvSpPr/>
          <p:nvPr/>
        </p:nvSpPr>
        <p:spPr>
          <a:xfrm>
            <a:off x="3929058" y="5643578"/>
            <a:ext cx="1857388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bg1"/>
                </a:solidFill>
                <a:latin typeface="Arial Narrow" pitchFamily="34" charset="0"/>
              </a:rPr>
              <a:t>Salle de synthèse (60m²)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072198" y="2928934"/>
            <a:ext cx="1285884" cy="10001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Réalisation  pièces métalliques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857752" y="2928934"/>
            <a:ext cx="1214446" cy="10001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Montage</a:t>
            </a:r>
          </a:p>
          <a:p>
            <a:pPr algn="ctr" eaLnBrk="0" hangingPunct="0"/>
            <a:r>
              <a:rPr lang="fr-FR" sz="1200" b="1" dirty="0" smtClean="0">
                <a:solidFill>
                  <a:schemeClr val="tx2"/>
                </a:solidFill>
                <a:latin typeface="Arial Narrow" pitchFamily="34" charset="0"/>
              </a:rPr>
              <a:t>Assemblage</a:t>
            </a:r>
            <a:endParaRPr lang="fr-FR" sz="12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285720" y="11663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156"/>
            <a:r>
              <a:rPr lang="fr-FR" sz="3200" b="1" dirty="0" smtClean="0">
                <a:solidFill>
                  <a:srgbClr val="000066"/>
                </a:solidFill>
              </a:rPr>
              <a:t>Laboratoire d’étude des solutions constructives :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13" y="836712"/>
            <a:ext cx="842493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- Sous-ensembles mécaniques dédiés au montage-démontage (vérins, articulations,…), éléments de carrosserie et équipements (hayon, grue,...)</a:t>
            </a:r>
          </a:p>
          <a:p>
            <a:pPr>
              <a:spcBef>
                <a:spcPts val="600"/>
              </a:spcBef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- Sous-ensembles de circuits électriques, pneumatiques, hydrauliques.</a:t>
            </a:r>
          </a:p>
          <a:p>
            <a:pPr>
              <a:spcBef>
                <a:spcPts val="900"/>
              </a:spcBef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- Maquette de véhicule réel mettant en évidence les éléments de structure d’une carrosserie et permettant le montage et le démontage d’équipements  et l’adaptation d’équipements spécifiques.</a:t>
            </a:r>
          </a:p>
          <a:p>
            <a:pPr>
              <a:spcBef>
                <a:spcPts val="600"/>
              </a:spcBef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- Equipement  informatique dédié aux systèmes avec logiciels permettant  de traiter les informations.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785786" y="5594940"/>
            <a:ext cx="7429552" cy="714380"/>
            <a:chOff x="857224" y="5000636"/>
            <a:chExt cx="7429552" cy="71438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857224" y="5000636"/>
              <a:ext cx="7429552" cy="71438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928662" y="5138952"/>
              <a:ext cx="7358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latin typeface="Arial" pitchFamily="34" charset="0"/>
                  <a:cs typeface="Arial" pitchFamily="34" charset="0"/>
                </a:rPr>
                <a:t>C’est un espace où l’activité de travaux pratiques est privilégiée</a:t>
              </a:r>
              <a:endParaRPr lang="fr-FR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44624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56"/>
            <a:r>
              <a:rPr lang="fr-FR" sz="3400" b="1" dirty="0" smtClean="0">
                <a:solidFill>
                  <a:srgbClr val="000066"/>
                </a:solidFill>
              </a:rPr>
              <a:t>Laboratoire conception et pré-industrialisation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85786" y="1628800"/>
            <a:ext cx="76438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- 1 poste </a:t>
            </a:r>
            <a:r>
              <a:rPr lang="fr-FR" dirty="0"/>
              <a:t>de </a:t>
            </a:r>
            <a:r>
              <a:rPr lang="fr-FR" dirty="0" smtClean="0"/>
              <a:t>CAO / étudiant, </a:t>
            </a:r>
            <a:r>
              <a:rPr lang="fr-FR" dirty="0" smtClean="0"/>
              <a:t>avec modeleur volumique,  surfacique et des applications métiers</a:t>
            </a:r>
            <a:endParaRPr lang="fr-FR" dirty="0"/>
          </a:p>
          <a:p>
            <a:r>
              <a:rPr lang="fr-FR" dirty="0"/>
              <a:t>	</a:t>
            </a:r>
          </a:p>
          <a:p>
            <a:r>
              <a:rPr lang="fr-FR" dirty="0" smtClean="0"/>
              <a:t>- </a:t>
            </a:r>
            <a:r>
              <a:rPr lang="fr-FR" dirty="0"/>
              <a:t>Vidéoprojecteur, imprimante A0</a:t>
            </a:r>
          </a:p>
          <a:p>
            <a:r>
              <a:rPr lang="fr-FR" dirty="0"/>
              <a:t>	</a:t>
            </a:r>
          </a:p>
          <a:p>
            <a:r>
              <a:rPr lang="fr-FR" dirty="0" smtClean="0"/>
              <a:t>-  </a:t>
            </a:r>
            <a:r>
              <a:rPr lang="fr-FR" dirty="0"/>
              <a:t>Imprimante 3D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-273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56"/>
            <a:r>
              <a:rPr lang="fr-FR" sz="3200" b="1" dirty="0" smtClean="0">
                <a:solidFill>
                  <a:srgbClr val="000066"/>
                </a:solidFill>
              </a:rPr>
              <a:t>Laboratoire Conception des processus de réalisation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5536" y="692696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- </a:t>
            </a:r>
            <a:r>
              <a:rPr lang="fr-FR" dirty="0" smtClean="0"/>
              <a:t>1 poste de CAO / étudiant, avec modeleur volumique,  surfacique et des applications métiers</a:t>
            </a:r>
            <a:endParaRPr lang="fr-FR" dirty="0"/>
          </a:p>
          <a:p>
            <a:r>
              <a:rPr lang="fr-FR" dirty="0"/>
              <a:t>	</a:t>
            </a:r>
          </a:p>
          <a:p>
            <a:r>
              <a:rPr lang="fr-FR" dirty="0" smtClean="0"/>
              <a:t>-  </a:t>
            </a:r>
            <a:r>
              <a:rPr lang="fr-FR" dirty="0" smtClean="0"/>
              <a:t>Applications de suivi et de contrôle de production </a:t>
            </a:r>
            <a:endParaRPr lang="fr-FR" dirty="0"/>
          </a:p>
          <a:p>
            <a:r>
              <a:rPr lang="fr-FR" dirty="0"/>
              <a:t>	</a:t>
            </a:r>
          </a:p>
          <a:p>
            <a:r>
              <a:rPr lang="fr-FR" dirty="0" smtClean="0"/>
              <a:t>-  </a:t>
            </a:r>
            <a:r>
              <a:rPr lang="fr-FR" dirty="0" smtClean="0"/>
              <a:t>Logiciels </a:t>
            </a:r>
            <a:r>
              <a:rPr lang="fr-FR" dirty="0"/>
              <a:t>de gestion de la production (calcul du besoin, gestion des stocks, </a:t>
            </a:r>
            <a:r>
              <a:rPr lang="fr-FR" dirty="0" smtClean="0"/>
              <a:t>Gantt, </a:t>
            </a:r>
            <a:r>
              <a:rPr lang="fr-FR" dirty="0"/>
              <a:t>Pert,...)</a:t>
            </a:r>
          </a:p>
          <a:p>
            <a:r>
              <a:rPr lang="fr-FR" dirty="0"/>
              <a:t>	</a:t>
            </a:r>
          </a:p>
          <a:p>
            <a:r>
              <a:rPr lang="fr-FR" dirty="0" smtClean="0"/>
              <a:t>-  </a:t>
            </a:r>
            <a:r>
              <a:rPr lang="fr-FR" dirty="0"/>
              <a:t>Vidéoprojecteur, imprimante</a:t>
            </a:r>
          </a:p>
          <a:p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611560" y="5000635"/>
            <a:ext cx="7992888" cy="1357324"/>
            <a:chOff x="857224" y="5000635"/>
            <a:chExt cx="7429552" cy="714381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857224" y="5000636"/>
              <a:ext cx="7429552" cy="71438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928662" y="5000635"/>
              <a:ext cx="7358114" cy="63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i="1" u="sng" dirty="0" smtClean="0"/>
                <a:t>Remarques:  </a:t>
              </a:r>
              <a:r>
                <a:rPr lang="fr-FR" b="1" i="1" dirty="0" smtClean="0"/>
                <a:t> - </a:t>
              </a:r>
              <a:r>
                <a:rPr lang="fr-FR" b="1" dirty="0" smtClean="0"/>
                <a:t>La similitude des équipements entre les deux laboratoires justifie le regroupement en un seul espace permettant un enseignement en binôme</a:t>
              </a:r>
            </a:p>
            <a:p>
              <a:r>
                <a:rPr lang="fr-FR" b="1" dirty="0" smtClean="0"/>
                <a:t>	         - Le plan de travail mis à disposition de chaque étudiant doit permettre l’étude de documents pouvant être au format </a:t>
              </a:r>
              <a:r>
                <a:rPr lang="fr-FR" b="1" dirty="0" err="1" smtClean="0"/>
                <a:t>Ao</a:t>
              </a:r>
              <a:r>
                <a:rPr lang="fr-FR" b="1" dirty="0" smtClean="0"/>
                <a:t> </a:t>
              </a:r>
              <a:endParaRPr lang="fr-F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785786" y="142852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Secteur de contrôle et d’homologation</a:t>
            </a:r>
            <a:endParaRPr lang="fr-FR" sz="36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1472" y="928670"/>
            <a:ext cx="76438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- 1 table élévatrice mobile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système de contrôle d’éclairage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- 2 servantes avec l’outillage nécessaire aux opérations de contrôle de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conformité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machine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d’essais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de traction pilotée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 1 machine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d’essais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de dureté (Rockwell)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machine à mesurer</a:t>
            </a:r>
          </a:p>
          <a:p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785786" y="5929330"/>
            <a:ext cx="8001056" cy="923330"/>
            <a:chOff x="857224" y="5000636"/>
            <a:chExt cx="7429552" cy="92333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857224" y="5000636"/>
              <a:ext cx="7429552" cy="71438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928662" y="5000636"/>
              <a:ext cx="73581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La</a:t>
              </a:r>
              <a:r>
                <a:rPr lang="fr-FR" dirty="0" smtClean="0"/>
                <a:t> « capacité » des machines  de cet espace doit être en relation avec l’environnement  industriel local susceptible de fournir des supports de formation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857224" y="142852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Production et prototypage </a:t>
            </a:r>
            <a:r>
              <a:rPr lang="fr-FR" sz="3600" u="sng" dirty="0" smtClean="0"/>
              <a:t> 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571472" y="1285861"/>
            <a:ext cx="81439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- 1 cisaille guillotine à CN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presse plieuse à CN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machine de découpage à CN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 scie à ruban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- 2 tables de montage modulaire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- 2 postes soudage 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Mag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(mobile)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- 2 systèmes mobiles d’aspiration et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de 	traitement 	des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fumées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encocheuse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à angle variable</a:t>
            </a:r>
          </a:p>
          <a:p>
            <a:r>
              <a:rPr lang="fr-FR" sz="2400" dirty="0" smtClean="0"/>
              <a:t>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- 1 poste soudage 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Mag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(fixe avec traitement des 	fumées)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station de soudage par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résistance multifonctions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857224" y="285728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tx2"/>
                </a:solidFill>
                <a:latin typeface="Arial Narrow" pitchFamily="34" charset="0"/>
              </a:rPr>
              <a:t>Production et prototypage (suite)</a:t>
            </a:r>
            <a:r>
              <a:rPr lang="fr-FR" sz="3600" u="sng" dirty="0" smtClean="0"/>
              <a:t> 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714348" y="928670"/>
            <a:ext cx="764386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rouleuse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croqueuse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(3 rouleaux)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cintreuse pour profilés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poste de soudure TIG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poste manuel de découpe plasma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perceuse à colonne,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poinçonneuse,</a:t>
            </a:r>
          </a:p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	- 1 machine de thermoformage</a:t>
            </a:r>
          </a:p>
          <a:p>
            <a:endParaRPr lang="fr-FR" dirty="0"/>
          </a:p>
        </p:txBody>
      </p:sp>
      <p:grpSp>
        <p:nvGrpSpPr>
          <p:cNvPr id="2" name="Groupe 4"/>
          <p:cNvGrpSpPr/>
          <p:nvPr/>
        </p:nvGrpSpPr>
        <p:grpSpPr>
          <a:xfrm>
            <a:off x="857224" y="4929199"/>
            <a:ext cx="7429552" cy="994888"/>
            <a:chOff x="857224" y="5000636"/>
            <a:chExt cx="7429552" cy="71438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857224" y="5000636"/>
              <a:ext cx="7429552" cy="71438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928662" y="5000636"/>
              <a:ext cx="7358114" cy="662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L’agencement de cet espace doit  être le plus modulable possible afin de pouvoir s’adapter à </a:t>
              </a:r>
              <a:r>
                <a:rPr lang="fr-FR" dirty="0" smtClean="0"/>
                <a:t>différentes </a:t>
              </a:r>
              <a:r>
                <a:rPr lang="fr-FR" dirty="0" smtClean="0"/>
                <a:t>situations de fabrication et permettre l’optimisation </a:t>
              </a:r>
              <a:r>
                <a:rPr lang="fr-FR" dirty="0" smtClean="0"/>
                <a:t>des </a:t>
              </a:r>
              <a:r>
                <a:rPr lang="fr-FR" dirty="0" smtClean="0"/>
                <a:t>processus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406</Words>
  <Application>Microsoft Office PowerPoint</Application>
  <PresentationFormat>Affichage à l'écran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winadmin</dc:creator>
  <cp:lastModifiedBy>Mr PRUNIER</cp:lastModifiedBy>
  <cp:revision>52</cp:revision>
  <dcterms:created xsi:type="dcterms:W3CDTF">2013-02-28T13:46:03Z</dcterms:created>
  <dcterms:modified xsi:type="dcterms:W3CDTF">2013-03-26T13:45:43Z</dcterms:modified>
</cp:coreProperties>
</file>