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75" r:id="rId15"/>
    <p:sldId id="276" r:id="rId16"/>
    <p:sldId id="272" r:id="rId17"/>
    <p:sldId id="268" r:id="rId18"/>
    <p:sldId id="269" r:id="rId19"/>
    <p:sldId id="270" r:id="rId20"/>
    <p:sldId id="271" r:id="rId21"/>
    <p:sldId id="273" r:id="rId22"/>
    <p:sldId id="27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15" autoAdjust="0"/>
  </p:normalViewPr>
  <p:slideViewPr>
    <p:cSldViewPr>
      <p:cViewPr>
        <p:scale>
          <a:sx n="90" d="100"/>
          <a:sy n="90" d="100"/>
        </p:scale>
        <p:origin x="-876" y="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3156" y="-11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3F8F8-C0D0-42E9-9C34-5A618E3E3C1F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CB0A-4FD7-416D-B2A8-089C5DEA51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14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3E86-9C2C-4436-A8AD-764B222A5E1B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5053-790D-4BD3-919C-53D42B2380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90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5053-790D-4BD3-919C-53D42B2380F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01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1EC1-402E-4D0A-BB6C-5586B3FBF517}" type="datetimeFigureOut">
              <a:rPr lang="fr-FR" smtClean="0"/>
              <a:pPr/>
              <a:t>03/04/2013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EC95-9D5C-4516-A111-16FD495BA6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photos%20lien%20hypertexte/V&#233;hicule/march&#233;%20sp&#233;/IMG_0287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3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Epreuve E5 : industrialisation de produits carrossés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Unité 51 – Conception détaillée de produits carrossés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1800" dirty="0" smtClean="0">
                <a:latin typeface="Arial" pitchFamily="34" charset="0"/>
                <a:cs typeface="Arial" pitchFamily="34" charset="0"/>
              </a:rPr>
            </a:br>
            <a:r>
              <a:rPr lang="fr-FR" sz="1600" dirty="0" smtClean="0">
                <a:latin typeface="Arial" pitchFamily="34" charset="0"/>
                <a:cs typeface="Arial" pitchFamily="34" charset="0"/>
              </a:rPr>
              <a:t>(Coefficient 6)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7715304" cy="785818"/>
          </a:xfrm>
        </p:spPr>
        <p:txBody>
          <a:bodyPr>
            <a:noAutofit/>
          </a:bodyPr>
          <a:lstStyle/>
          <a:p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Cette sous-épreuve de certification est de forme ponctuelle et orale    (durée : 60 min)  et a pour support « </a:t>
            </a:r>
            <a:r>
              <a:rPr lang="fr-F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rapport technique</a:t>
            </a: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»</a:t>
            </a:r>
            <a:endParaRPr lang="fr-F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3357554" y="2143116"/>
            <a:ext cx="2000264" cy="2786082"/>
            <a:chOff x="3357554" y="2143116"/>
            <a:chExt cx="2000264" cy="2786082"/>
          </a:xfrm>
        </p:grpSpPr>
        <p:sp>
          <p:nvSpPr>
            <p:cNvPr id="8" name="Flèche vers le bas 7"/>
            <p:cNvSpPr/>
            <p:nvPr/>
          </p:nvSpPr>
          <p:spPr>
            <a:xfrm>
              <a:off x="4214810" y="2143116"/>
              <a:ext cx="428628" cy="150019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Carré corné 8"/>
            <p:cNvSpPr/>
            <p:nvPr/>
          </p:nvSpPr>
          <p:spPr>
            <a:xfrm>
              <a:off x="3357554" y="3714752"/>
              <a:ext cx="2000264" cy="1214446"/>
            </a:xfrm>
            <a:prstGeom prst="foldedCorne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Projet technique</a:t>
              </a:r>
              <a:endParaRPr lang="fr-F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Légende à une bordure 1 10"/>
          <p:cNvSpPr/>
          <p:nvPr/>
        </p:nvSpPr>
        <p:spPr>
          <a:xfrm>
            <a:off x="6072198" y="2428868"/>
            <a:ext cx="2214578" cy="857256"/>
          </a:xfrm>
          <a:prstGeom prst="accentCallout1">
            <a:avLst>
              <a:gd name="adj1" fmla="val 32830"/>
              <a:gd name="adj2" fmla="val -7724"/>
              <a:gd name="adj3" fmla="val 145871"/>
              <a:gd name="adj4" fmla="val -296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Durant la seconde année de formation</a:t>
            </a:r>
            <a:endParaRPr lang="fr-FR" dirty="0"/>
          </a:p>
        </p:txBody>
      </p:sp>
      <p:sp>
        <p:nvSpPr>
          <p:cNvPr id="13" name="Légende à une bordure 1 12"/>
          <p:cNvSpPr/>
          <p:nvPr/>
        </p:nvSpPr>
        <p:spPr>
          <a:xfrm>
            <a:off x="500034" y="2214554"/>
            <a:ext cx="2214578" cy="857256"/>
          </a:xfrm>
          <a:prstGeom prst="accentCallout1">
            <a:avLst>
              <a:gd name="adj1" fmla="val 45630"/>
              <a:gd name="adj2" fmla="val 106649"/>
              <a:gd name="adj3" fmla="val 166900"/>
              <a:gd name="adj4" fmla="val 127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Problématique industrielle authentique</a:t>
            </a:r>
            <a:endParaRPr lang="fr-FR" dirty="0"/>
          </a:p>
        </p:txBody>
      </p:sp>
      <p:sp>
        <p:nvSpPr>
          <p:cNvPr id="15" name="Légende à une bordure 1 14"/>
          <p:cNvSpPr/>
          <p:nvPr/>
        </p:nvSpPr>
        <p:spPr>
          <a:xfrm>
            <a:off x="500034" y="3714752"/>
            <a:ext cx="2214578" cy="928694"/>
          </a:xfrm>
          <a:prstGeom prst="accentCallout1">
            <a:avLst>
              <a:gd name="adj1" fmla="val 45630"/>
              <a:gd name="adj2" fmla="val 106649"/>
              <a:gd name="adj3" fmla="val 46084"/>
              <a:gd name="adj4" fmla="val 1251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 smtClean="0"/>
              <a:t>Thème soumis à une validation d’une commission nationale</a:t>
            </a:r>
            <a:endParaRPr lang="fr-FR" dirty="0"/>
          </a:p>
        </p:txBody>
      </p:sp>
      <p:sp>
        <p:nvSpPr>
          <p:cNvPr id="16" name="Légende à une bordure 1 15"/>
          <p:cNvSpPr/>
          <p:nvPr/>
        </p:nvSpPr>
        <p:spPr>
          <a:xfrm>
            <a:off x="6072198" y="3786190"/>
            <a:ext cx="2214578" cy="857256"/>
          </a:xfrm>
          <a:prstGeom prst="accentCallout1">
            <a:avLst>
              <a:gd name="adj1" fmla="val 36095"/>
              <a:gd name="adj2" fmla="val -7303"/>
              <a:gd name="adj3" fmla="val 34851"/>
              <a:gd name="adj4" fmla="val -313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Equipe de 3 à 5 étudiants</a:t>
            </a:r>
            <a:endParaRPr lang="fr-FR" dirty="0"/>
          </a:p>
        </p:txBody>
      </p:sp>
      <p:sp>
        <p:nvSpPr>
          <p:cNvPr id="17" name="Légende à une bordure 1 16"/>
          <p:cNvSpPr/>
          <p:nvPr/>
        </p:nvSpPr>
        <p:spPr>
          <a:xfrm>
            <a:off x="6072198" y="5143512"/>
            <a:ext cx="2214578" cy="857256"/>
          </a:xfrm>
          <a:prstGeom prst="accentCallout1">
            <a:avLst>
              <a:gd name="adj1" fmla="val 32830"/>
              <a:gd name="adj2" fmla="val -7724"/>
              <a:gd name="adj3" fmla="val -18481"/>
              <a:gd name="adj4" fmla="val -317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120 h maxi sur le temps scolaire</a:t>
            </a:r>
            <a:endParaRPr lang="fr-FR" dirty="0"/>
          </a:p>
        </p:txBody>
      </p:sp>
      <p:sp>
        <p:nvSpPr>
          <p:cNvPr id="18" name="Légende à une bordure 1 17"/>
          <p:cNvSpPr/>
          <p:nvPr/>
        </p:nvSpPr>
        <p:spPr>
          <a:xfrm>
            <a:off x="500034" y="5072074"/>
            <a:ext cx="2214578" cy="928694"/>
          </a:xfrm>
          <a:prstGeom prst="accentCallout1">
            <a:avLst>
              <a:gd name="adj1" fmla="val 45630"/>
              <a:gd name="adj2" fmla="val 106649"/>
              <a:gd name="adj3" fmla="val -8337"/>
              <a:gd name="adj4" fmla="val 1263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 revues de projet organisées par l’équipe pédagogique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égende à une bordure 1 76"/>
          <p:cNvSpPr/>
          <p:nvPr/>
        </p:nvSpPr>
        <p:spPr>
          <a:xfrm>
            <a:off x="5832140" y="2744924"/>
            <a:ext cx="2412268" cy="684076"/>
          </a:xfrm>
          <a:prstGeom prst="accentCallout1">
            <a:avLst>
              <a:gd name="adj1" fmla="val 18750"/>
              <a:gd name="adj2" fmla="val -8333"/>
              <a:gd name="adj3" fmla="val 55670"/>
              <a:gd name="adj4" fmla="val -639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arré corné 3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Constitution d’une proposition de thème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rré corné 44"/>
          <p:cNvSpPr/>
          <p:nvPr/>
        </p:nvSpPr>
        <p:spPr>
          <a:xfrm>
            <a:off x="683568" y="1268760"/>
            <a:ext cx="2124236" cy="248427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683568" y="137677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Une description sommaire de l’entreprise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2" cstate="print"/>
          <a:srcRect l="6496" t="11090" r="56469" b="63611"/>
          <a:stretch>
            <a:fillRect/>
          </a:stretch>
        </p:blipFill>
        <p:spPr bwMode="auto">
          <a:xfrm>
            <a:off x="791580" y="2528900"/>
            <a:ext cx="18722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e 59"/>
          <p:cNvGrpSpPr/>
          <p:nvPr/>
        </p:nvGrpSpPr>
        <p:grpSpPr>
          <a:xfrm>
            <a:off x="4680012" y="1448780"/>
            <a:ext cx="2772308" cy="1077218"/>
            <a:chOff x="4680012" y="1448780"/>
            <a:chExt cx="2772308" cy="1077218"/>
          </a:xfrm>
        </p:grpSpPr>
        <p:sp>
          <p:nvSpPr>
            <p:cNvPr id="54" name="ZoneTexte 53"/>
            <p:cNvSpPr txBox="1"/>
            <p:nvPr/>
          </p:nvSpPr>
          <p:spPr>
            <a:xfrm>
              <a:off x="4680012" y="1448780"/>
              <a:ext cx="27723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Son domaine d’activité, ses moyens de conception et de réalisation mobilisables pour le projet</a:t>
              </a:r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égende à une bordure 1 54"/>
            <p:cNvSpPr/>
            <p:nvPr/>
          </p:nvSpPr>
          <p:spPr>
            <a:xfrm>
              <a:off x="4716016" y="1520788"/>
              <a:ext cx="2196244" cy="936104"/>
            </a:xfrm>
            <a:prstGeom prst="accentCallout1">
              <a:avLst>
                <a:gd name="adj1" fmla="val 18750"/>
                <a:gd name="adj2" fmla="val -8333"/>
                <a:gd name="adj3" fmla="val 114535"/>
                <a:gd name="adj4" fmla="val -8387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Carré corné 62"/>
          <p:cNvSpPr/>
          <p:nvPr/>
        </p:nvSpPr>
        <p:spPr>
          <a:xfrm>
            <a:off x="2375756" y="1952836"/>
            <a:ext cx="2124236" cy="2412268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2411760" y="209685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Le cahier des charges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Le programme de fabrication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Carré corné 66"/>
          <p:cNvSpPr/>
          <p:nvPr/>
        </p:nvSpPr>
        <p:spPr>
          <a:xfrm>
            <a:off x="3815916" y="2708920"/>
            <a:ext cx="2016224" cy="226825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3779912" y="296094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Le dossier de conception préliminaire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arré corné 68"/>
          <p:cNvSpPr/>
          <p:nvPr/>
        </p:nvSpPr>
        <p:spPr>
          <a:xfrm>
            <a:off x="5508104" y="3717032"/>
            <a:ext cx="1908212" cy="212423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652120" y="3897052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La répartition des tâches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Carré corné 72"/>
          <p:cNvSpPr/>
          <p:nvPr/>
        </p:nvSpPr>
        <p:spPr>
          <a:xfrm>
            <a:off x="6912260" y="4545124"/>
            <a:ext cx="1908212" cy="212423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6876256" y="472514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La fiche d’évaluation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5868144" y="28889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Du produit carrossé à concevoir ou à modifier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Légende à une bordure 1 78"/>
          <p:cNvSpPr/>
          <p:nvPr/>
        </p:nvSpPr>
        <p:spPr>
          <a:xfrm>
            <a:off x="143508" y="4761148"/>
            <a:ext cx="2448272" cy="1368152"/>
          </a:xfrm>
          <a:prstGeom prst="accentCallout1">
            <a:avLst>
              <a:gd name="adj1" fmla="val 31978"/>
              <a:gd name="adj2" fmla="val 106965"/>
              <a:gd name="adj3" fmla="val -12876"/>
              <a:gd name="adj4" fmla="val 1725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503548" y="4869160"/>
            <a:ext cx="2160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Analyses fonctionnelles, note de calculs, schémas, croquis, maquette de conception préliminaire…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Légende à une bordure 1 81"/>
          <p:cNvSpPr/>
          <p:nvPr/>
        </p:nvSpPr>
        <p:spPr>
          <a:xfrm>
            <a:off x="2123728" y="5193196"/>
            <a:ext cx="2340260" cy="792088"/>
          </a:xfrm>
          <a:prstGeom prst="accentCallout1">
            <a:avLst>
              <a:gd name="adj1" fmla="val 30324"/>
              <a:gd name="adj2" fmla="val 105629"/>
              <a:gd name="adj3" fmla="val -12336"/>
              <a:gd name="adj4" fmla="val 1602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2447764" y="537321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Individuellement pour chaque candidat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Légende à une bordure 1 83"/>
          <p:cNvSpPr/>
          <p:nvPr/>
        </p:nvSpPr>
        <p:spPr>
          <a:xfrm>
            <a:off x="2627784" y="5913276"/>
            <a:ext cx="2304256" cy="756084"/>
          </a:xfrm>
          <a:prstGeom prst="accentCallout1">
            <a:avLst>
              <a:gd name="adj1" fmla="val 46072"/>
              <a:gd name="adj2" fmla="val 109476"/>
              <a:gd name="adj3" fmla="val 15182"/>
              <a:gd name="adj4" fmla="val 1952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>
            <a:off x="2663788" y="5949280"/>
            <a:ext cx="2484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Fiche nationale mise à jour par l’inspection générale diffusée aux établissements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3" grpId="0" animBg="1"/>
      <p:bldP spid="64" grpId="0"/>
      <p:bldP spid="67" grpId="0" animBg="1"/>
      <p:bldP spid="68" grpId="0"/>
      <p:bldP spid="69" grpId="0" animBg="1"/>
      <p:bldP spid="70" grpId="0"/>
      <p:bldP spid="73" grpId="0" animBg="1"/>
      <p:bldP spid="74" grpId="0"/>
      <p:bldP spid="78" grpId="0"/>
      <p:bldP spid="78" grpId="1"/>
      <p:bldP spid="79" grpId="0" animBg="1"/>
      <p:bldP spid="79" grpId="1" animBg="1"/>
      <p:bldP spid="80" grpId="0"/>
      <p:bldP spid="80" grpId="1"/>
      <p:bldP spid="82" grpId="0" animBg="1"/>
      <p:bldP spid="82" grpId="1" animBg="1"/>
      <p:bldP spid="83" grpId="0"/>
      <p:bldP spid="83" grpId="1"/>
      <p:bldP spid="84" grpId="0" animBg="1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3563888" y="1340768"/>
          <a:ext cx="5292587" cy="5256588"/>
        </p:xfrm>
        <a:graphic>
          <a:graphicData uri="http://schemas.openxmlformats.org/drawingml/2006/table">
            <a:tbl>
              <a:tblPr/>
              <a:tblGrid>
                <a:gridCol w="3311013"/>
                <a:gridCol w="396538"/>
                <a:gridCol w="396538"/>
                <a:gridCol w="396538"/>
                <a:gridCol w="395980"/>
                <a:gridCol w="395980"/>
              </a:tblGrid>
              <a:tr h="16370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Et.1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Et.2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Et.3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Et.4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 dirty="0">
                          <a:latin typeface="Arial"/>
                          <a:ea typeface="Times New Roman"/>
                          <a:cs typeface="Arial"/>
                        </a:rPr>
                        <a:t>Et.5</a:t>
                      </a:r>
                      <a:endParaRPr lang="fr-FR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Arial"/>
                          <a:ea typeface="Times New Roman"/>
                          <a:cs typeface="Arial"/>
                        </a:rPr>
                        <a:t>1-Partie latérale de l’anneau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82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MIP, MAP/véhicule de base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Pièces de structure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Symétrie longitudinale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structure/partie latérale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partie basse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0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partie haute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</a:tr>
              <a:tr h="1637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Arial"/>
                          <a:ea typeface="Times New Roman"/>
                          <a:cs typeface="Arial"/>
                        </a:rPr>
                        <a:t>1-Partie basse de l’anneau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82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MIP, MAP/véhicule de base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Rallonge de plancher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rallonge plancher//partie basse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rallonge plancher/véh. de base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0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partie latérale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Arial"/>
                          <a:ea typeface="Times New Roman"/>
                          <a:cs typeface="Arial"/>
                        </a:rPr>
                        <a:t>1-Partie haute de l’anneau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23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MIP, MAP/véhicule de base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Rallonge de doublure de pavillon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Pièces de structure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Symétrie longitudinale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rallonge de doublure de pavillon/partie haute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structure/partie haute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0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partie latérale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</a:tr>
              <a:tr h="1637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Arial"/>
                          <a:ea typeface="Times New Roman"/>
                          <a:cs typeface="Arial"/>
                        </a:rPr>
                        <a:t>2-Partie latérale pièces de peau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1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Forme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véhicule de base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0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anneau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5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pavillon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</a:tr>
              <a:tr h="16370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800" b="1">
                          <a:latin typeface="Arial"/>
                          <a:ea typeface="Times New Roman"/>
                          <a:cs typeface="Arial"/>
                        </a:rPr>
                        <a:t>2-Partie pavillon pièce de peau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</a:tr>
              <a:tr h="32741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Forme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véhicule de base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</a:tr>
              <a:tr h="16370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anneau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</a:tr>
              <a:tr h="16370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800">
                          <a:latin typeface="Arial"/>
                          <a:ea typeface="Times New Roman"/>
                          <a:cs typeface="Arial"/>
                        </a:rPr>
                        <a:t>Liaison partie latérale</a:t>
                      </a:r>
                      <a:endParaRPr lang="fr-FR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1777" marR="51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/>
          </p:cNvGraphicFramePr>
          <p:nvPr/>
        </p:nvGraphicFramePr>
        <p:xfrm>
          <a:off x="3707904" y="1556792"/>
          <a:ext cx="5220580" cy="4752333"/>
        </p:xfrm>
        <a:graphic>
          <a:graphicData uri="http://schemas.openxmlformats.org/drawingml/2006/table">
            <a:tbl>
              <a:tblPr/>
              <a:tblGrid>
                <a:gridCol w="4211752"/>
                <a:gridCol w="504414"/>
                <a:gridCol w="504414"/>
              </a:tblGrid>
              <a:tr h="3598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  <a:cs typeface="Arial"/>
                        </a:rPr>
                        <a:t>Et.1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  <a:cs typeface="Arial"/>
                        </a:rPr>
                        <a:t>Et.2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Arial"/>
                          <a:ea typeface="Times New Roman"/>
                          <a:cs typeface="Arial"/>
                        </a:rPr>
                        <a:t>1-Partie latérale de l’anneau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74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  <a:cs typeface="Arial"/>
                        </a:rPr>
                        <a:t>MIP, MAP/véhicule de base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  <a:cs typeface="Arial"/>
                        </a:rPr>
                        <a:t>Pièces de structure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  <a:cs typeface="Arial"/>
                        </a:rPr>
                        <a:t>Symétrie longitudinale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  <a:cs typeface="Arial"/>
                        </a:rPr>
                        <a:t>Liaison structure/partie latérale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7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  <a:cs typeface="Arial"/>
                        </a:rPr>
                        <a:t>Liaison partie basse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</a:tr>
              <a:tr h="3598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  <a:cs typeface="Arial"/>
                        </a:rPr>
                        <a:t>Liaison partie haute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Arial"/>
                          <a:ea typeface="Times New Roman"/>
                          <a:cs typeface="Arial"/>
                        </a:rPr>
                        <a:t>1-Partie basse de l’anneau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19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  <a:cs typeface="Arial"/>
                        </a:rPr>
                        <a:t>MIP, MAP/véhicule de base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  <a:cs typeface="Arial"/>
                        </a:rPr>
                        <a:t>Rallonge de plancher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  <a:cs typeface="Arial"/>
                        </a:rPr>
                        <a:t>Liaison rallonge plancher//partie basse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>
                          <a:latin typeface="Arial"/>
                          <a:ea typeface="Times New Roman"/>
                          <a:cs typeface="Arial"/>
                        </a:rPr>
                        <a:t>Liaison rallonge plancher/véh. de base</a:t>
                      </a:r>
                      <a:endParaRPr lang="fr-FR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</a:tr>
              <a:tr h="35984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Arial"/>
                          <a:ea typeface="Times New Roman"/>
                          <a:cs typeface="Arial"/>
                        </a:rPr>
                        <a:t>Liaison partie latérale</a:t>
                      </a:r>
                      <a:endParaRPr lang="fr-FR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fr-FR" sz="1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iagCross">
                      <a:fgClr>
                        <a:srgbClr val="FFFFFF"/>
                      </a:fgClr>
                      <a:bgClr>
                        <a:srgbClr val="CACACA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4" name="Carré corné 3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 du projet et démarche de travail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755576" y="1268760"/>
            <a:ext cx="1476164" cy="360040"/>
            <a:chOff x="755576" y="1268760"/>
            <a:chExt cx="1872208" cy="360040"/>
          </a:xfrm>
        </p:grpSpPr>
        <p:sp>
          <p:nvSpPr>
            <p:cNvPr id="3" name="Organigramme : Terminateur 2"/>
            <p:cNvSpPr/>
            <p:nvPr/>
          </p:nvSpPr>
          <p:spPr>
            <a:xfrm>
              <a:off x="755576" y="1268760"/>
              <a:ext cx="1872208" cy="360040"/>
            </a:xfrm>
            <a:prstGeom prst="flowChartTermina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55576" y="1268760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Début</a:t>
              </a:r>
              <a:endParaRPr lang="fr-FR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e 29"/>
          <p:cNvGrpSpPr/>
          <p:nvPr/>
        </p:nvGrpSpPr>
        <p:grpSpPr>
          <a:xfrm>
            <a:off x="467544" y="1628800"/>
            <a:ext cx="2016224" cy="1224136"/>
            <a:chOff x="467544" y="1628800"/>
            <a:chExt cx="2016224" cy="1224136"/>
          </a:xfrm>
        </p:grpSpPr>
        <p:grpSp>
          <p:nvGrpSpPr>
            <p:cNvPr id="12" name="Groupe 15"/>
            <p:cNvGrpSpPr/>
            <p:nvPr/>
          </p:nvGrpSpPr>
          <p:grpSpPr>
            <a:xfrm>
              <a:off x="467544" y="1844824"/>
              <a:ext cx="2016224" cy="1008112"/>
              <a:chOff x="539552" y="1700808"/>
              <a:chExt cx="2016224" cy="1008112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539552" y="1988840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atin typeface="Arial" pitchFamily="34" charset="0"/>
                    <a:cs typeface="Arial" pitchFamily="34" charset="0"/>
                  </a:rPr>
                  <a:t>Analyse du dossier préliminaire</a:t>
                </a:r>
              </a:p>
            </p:txBody>
          </p:sp>
          <p:sp>
            <p:nvSpPr>
              <p:cNvPr id="15" name="Organigramme : Multidocument 14"/>
              <p:cNvSpPr/>
              <p:nvPr/>
            </p:nvSpPr>
            <p:spPr>
              <a:xfrm>
                <a:off x="683568" y="1700808"/>
                <a:ext cx="1872208" cy="1008112"/>
              </a:xfrm>
              <a:prstGeom prst="flowChartMultidocumen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9" name="Connecteur droit avec flèche 28"/>
            <p:cNvCxnSpPr/>
            <p:nvPr/>
          </p:nvCxnSpPr>
          <p:spPr>
            <a:xfrm>
              <a:off x="1547664" y="1628800"/>
              <a:ext cx="0" cy="2160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32"/>
          <p:cNvGrpSpPr/>
          <p:nvPr/>
        </p:nvGrpSpPr>
        <p:grpSpPr>
          <a:xfrm>
            <a:off x="539552" y="2780928"/>
            <a:ext cx="2016224" cy="1296138"/>
            <a:chOff x="539552" y="2780928"/>
            <a:chExt cx="2016224" cy="1296138"/>
          </a:xfrm>
        </p:grpSpPr>
        <p:grpSp>
          <p:nvGrpSpPr>
            <p:cNvPr id="14" name="Groupe 12"/>
            <p:cNvGrpSpPr/>
            <p:nvPr/>
          </p:nvGrpSpPr>
          <p:grpSpPr>
            <a:xfrm>
              <a:off x="539552" y="3068955"/>
              <a:ext cx="2016224" cy="1008111"/>
              <a:chOff x="611560" y="2708920"/>
              <a:chExt cx="2016224" cy="648072"/>
            </a:xfrm>
          </p:grpSpPr>
          <p:sp>
            <p:nvSpPr>
              <p:cNvPr id="8" name="Organigramme : Processus 7"/>
              <p:cNvSpPr/>
              <p:nvPr/>
            </p:nvSpPr>
            <p:spPr>
              <a:xfrm>
                <a:off x="611560" y="2708920"/>
                <a:ext cx="2016224" cy="648072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647564" y="2864778"/>
                <a:ext cx="1944216" cy="336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Proposition d’un planning prévisionnel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2" name="Connecteur droit avec flèche 31"/>
            <p:cNvCxnSpPr/>
            <p:nvPr/>
          </p:nvCxnSpPr>
          <p:spPr>
            <a:xfrm>
              <a:off x="1547664" y="2780928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rganigramme : Données 5"/>
          <p:cNvSpPr/>
          <p:nvPr/>
        </p:nvSpPr>
        <p:spPr>
          <a:xfrm>
            <a:off x="299979" y="5218137"/>
            <a:ext cx="2448272" cy="404815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55570" y="525465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Revue de projet 1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 rot="5400000">
            <a:off x="1367985" y="5756703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rganigramme : Décision 26"/>
          <p:cNvSpPr/>
          <p:nvPr/>
        </p:nvSpPr>
        <p:spPr>
          <a:xfrm>
            <a:off x="811161" y="4268799"/>
            <a:ext cx="1357322" cy="71438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928662" y="4500570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Réalisé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665109" y="4560903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 rot="5400000">
            <a:off x="1399756" y="4172352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5400000">
            <a:off x="1404498" y="5099469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égende à une bordure 2 37"/>
          <p:cNvSpPr/>
          <p:nvPr/>
        </p:nvSpPr>
        <p:spPr>
          <a:xfrm>
            <a:off x="3527884" y="1232756"/>
            <a:ext cx="5436604" cy="5436604"/>
          </a:xfrm>
          <a:prstGeom prst="accentCallout2">
            <a:avLst>
              <a:gd name="adj1" fmla="val 54586"/>
              <a:gd name="adj2" fmla="val -4248"/>
              <a:gd name="adj3" fmla="val 75651"/>
              <a:gd name="adj4" fmla="val -8480"/>
              <a:gd name="adj5" fmla="val 79120"/>
              <a:gd name="adj6" fmla="val -185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3815916" y="1592796"/>
            <a:ext cx="47165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latin typeface="Arial" pitchFamily="34" charset="0"/>
                <a:cs typeface="Arial" pitchFamily="34" charset="0"/>
              </a:rPr>
              <a:t>Première revue de projet</a:t>
            </a:r>
          </a:p>
          <a:p>
            <a:pPr algn="ctr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« Revue d’appropriation du dossier de conception préliminaire »</a:t>
            </a:r>
          </a:p>
          <a:p>
            <a:pPr algn="ctr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Indicateurs de performance en référence aux compétences détaillées visées :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-------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Exactitude du décodage du dossier d’étude préliminaire.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Pertinence de l’exploitation des informations à prendre en compte.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Exactitude de l’identification et du classement des données nécessaires à l’optimisation de la relation produit - matériau - procédé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Pertinence du choix de la famille de matériaux.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-------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Pertinence des modalités d’organisation de la réunion.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Compréhension des idées échangées.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Lisibilité, clarté et pertinence du compte-rendu.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Adhésion des membres de l’équipe aux propositions.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>
            <a:stCxn id="31" idx="2"/>
          </p:cNvCxnSpPr>
          <p:nvPr/>
        </p:nvCxnSpPr>
        <p:spPr>
          <a:xfrm rot="10800000" flipV="1">
            <a:off x="336493" y="4632341"/>
            <a:ext cx="328617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5400000" flipH="1" flipV="1">
            <a:off x="-302485" y="3994952"/>
            <a:ext cx="127795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rot="5400000" flipH="1" flipV="1">
            <a:off x="80903" y="3173409"/>
            <a:ext cx="511182" cy="158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0800000" flipV="1">
            <a:off x="336493" y="2917818"/>
            <a:ext cx="120492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27" grpId="0" animBg="1"/>
      <p:bldP spid="28" grpId="0"/>
      <p:bldP spid="31" grpId="0" animBg="1"/>
      <p:bldP spid="38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égende à une bordure 2 4"/>
          <p:cNvSpPr/>
          <p:nvPr/>
        </p:nvSpPr>
        <p:spPr>
          <a:xfrm>
            <a:off x="4060818" y="1128681"/>
            <a:ext cx="4896544" cy="5328592"/>
          </a:xfrm>
          <a:prstGeom prst="accentCallout2">
            <a:avLst>
              <a:gd name="adj1" fmla="val 76036"/>
              <a:gd name="adj2" fmla="val -4248"/>
              <a:gd name="adj3" fmla="val 85881"/>
              <a:gd name="adj4" fmla="val -10053"/>
              <a:gd name="adj5" fmla="val 85754"/>
              <a:gd name="adj6" fmla="val -207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279896" y="1238220"/>
            <a:ext cx="41764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latin typeface="Arial" pitchFamily="34" charset="0"/>
                <a:cs typeface="Arial" pitchFamily="34" charset="0"/>
              </a:rPr>
              <a:t>Deuxième revue de projet</a:t>
            </a:r>
          </a:p>
          <a:p>
            <a:pPr algn="ctr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« Revue critique de conception générale conduisant à la validation d’une solution d’ensemble »</a:t>
            </a:r>
          </a:p>
          <a:p>
            <a:pPr algn="ctr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Indicateurs de performance en référence aux compétences détaillées visées :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-------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Pertinence des solutions constructives choisies.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Adéquation du processus prévisionnel à l’ensemble des contraintes.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Clarté et précision de la communication à propos des solutions techniques choisies.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Conformité du produit avec les normes et la réglementation.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Logique et lisibilité de l’arbre de construction de la maquette numérique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Respect du style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-------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Adhésion du groupe aux propositions et aux consignes.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rré corné 7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 du projet et démarche de travail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rganigramme : Données 8"/>
          <p:cNvSpPr/>
          <p:nvPr/>
        </p:nvSpPr>
        <p:spPr>
          <a:xfrm>
            <a:off x="628596" y="5546754"/>
            <a:ext cx="2448272" cy="404815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84187" y="558326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Revue de projet 2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1769628" y="6048807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rganigramme : Décision 11"/>
          <p:cNvSpPr/>
          <p:nvPr/>
        </p:nvSpPr>
        <p:spPr>
          <a:xfrm>
            <a:off x="1212804" y="4633929"/>
            <a:ext cx="1357322" cy="71438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319961" y="4837230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Faisabilité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066752" y="4962546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1769628" y="5464599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/>
          <p:cNvGrpSpPr/>
          <p:nvPr/>
        </p:nvGrpSpPr>
        <p:grpSpPr>
          <a:xfrm>
            <a:off x="847674" y="1019142"/>
            <a:ext cx="2016224" cy="916900"/>
            <a:chOff x="576065" y="2853954"/>
            <a:chExt cx="2016224" cy="916900"/>
          </a:xfrm>
        </p:grpSpPr>
        <p:grpSp>
          <p:nvGrpSpPr>
            <p:cNvPr id="17" name="Groupe 12"/>
            <p:cNvGrpSpPr/>
            <p:nvPr/>
          </p:nvGrpSpPr>
          <p:grpSpPr>
            <a:xfrm>
              <a:off x="576065" y="3146060"/>
              <a:ext cx="2016224" cy="624794"/>
              <a:chOff x="648073" y="2758482"/>
              <a:chExt cx="2016224" cy="401653"/>
            </a:xfrm>
          </p:grpSpPr>
          <p:sp>
            <p:nvSpPr>
              <p:cNvPr id="19" name="Organigramme : Processus 18"/>
              <p:cNvSpPr/>
              <p:nvPr/>
            </p:nvSpPr>
            <p:spPr>
              <a:xfrm>
                <a:off x="648073" y="2758482"/>
                <a:ext cx="2016224" cy="40165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683568" y="2780928"/>
                <a:ext cx="1944216" cy="336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Exploration des solutions techniques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8" name="Connecteur droit avec flèche 17"/>
            <p:cNvCxnSpPr/>
            <p:nvPr/>
          </p:nvCxnSpPr>
          <p:spPr>
            <a:xfrm>
              <a:off x="1561916" y="285395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482544" y="1931967"/>
            <a:ext cx="2848014" cy="916900"/>
            <a:chOff x="410352" y="2853954"/>
            <a:chExt cx="2409858" cy="916900"/>
          </a:xfrm>
        </p:grpSpPr>
        <p:grpSp>
          <p:nvGrpSpPr>
            <p:cNvPr id="30" name="Groupe 12"/>
            <p:cNvGrpSpPr/>
            <p:nvPr/>
          </p:nvGrpSpPr>
          <p:grpSpPr>
            <a:xfrm>
              <a:off x="410352" y="3146060"/>
              <a:ext cx="2409858" cy="624794"/>
              <a:chOff x="482360" y="2758482"/>
              <a:chExt cx="2409858" cy="401653"/>
            </a:xfrm>
          </p:grpSpPr>
          <p:sp>
            <p:nvSpPr>
              <p:cNvPr id="32" name="Organigramme : Processus 31"/>
              <p:cNvSpPr/>
              <p:nvPr/>
            </p:nvSpPr>
            <p:spPr>
              <a:xfrm>
                <a:off x="648073" y="2758482"/>
                <a:ext cx="2016224" cy="40165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482360" y="2781953"/>
                <a:ext cx="2409858" cy="336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Etude des relations produit/matériau/procédé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1" name="Connecteur droit avec flèche 30"/>
            <p:cNvCxnSpPr/>
            <p:nvPr/>
          </p:nvCxnSpPr>
          <p:spPr>
            <a:xfrm>
              <a:off x="1561916" y="285395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482544" y="2844790"/>
            <a:ext cx="2848014" cy="1130139"/>
            <a:chOff x="410352" y="2853952"/>
            <a:chExt cx="2409858" cy="954539"/>
          </a:xfrm>
        </p:grpSpPr>
        <p:grpSp>
          <p:nvGrpSpPr>
            <p:cNvPr id="35" name="Groupe 12"/>
            <p:cNvGrpSpPr/>
            <p:nvPr/>
          </p:nvGrpSpPr>
          <p:grpSpPr>
            <a:xfrm>
              <a:off x="410352" y="3052513"/>
              <a:ext cx="2409858" cy="755978"/>
              <a:chOff x="482360" y="2698347"/>
              <a:chExt cx="2409858" cy="485986"/>
            </a:xfrm>
          </p:grpSpPr>
          <p:sp>
            <p:nvSpPr>
              <p:cNvPr id="37" name="Organigramme : Processus 36"/>
              <p:cNvSpPr/>
              <p:nvPr/>
            </p:nvSpPr>
            <p:spPr>
              <a:xfrm>
                <a:off x="636838" y="2698347"/>
                <a:ext cx="2016224" cy="40165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482360" y="2709478"/>
                <a:ext cx="2409858" cy="474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Choix de solutions </a:t>
                </a:r>
              </a:p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Techniques et intégration</a:t>
                </a:r>
              </a:p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 des composants 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6" name="Connecteur droit avec flèche 35"/>
            <p:cNvCxnSpPr/>
            <p:nvPr/>
          </p:nvCxnSpPr>
          <p:spPr>
            <a:xfrm rot="5400000">
              <a:off x="1485776" y="2952562"/>
              <a:ext cx="198563" cy="13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519057" y="3830643"/>
            <a:ext cx="2848014" cy="584208"/>
            <a:chOff x="410352" y="2853954"/>
            <a:chExt cx="2409858" cy="916900"/>
          </a:xfrm>
        </p:grpSpPr>
        <p:grpSp>
          <p:nvGrpSpPr>
            <p:cNvPr id="40" name="Groupe 12"/>
            <p:cNvGrpSpPr/>
            <p:nvPr/>
          </p:nvGrpSpPr>
          <p:grpSpPr>
            <a:xfrm>
              <a:off x="410352" y="3146060"/>
              <a:ext cx="2409858" cy="624794"/>
              <a:chOff x="482360" y="2758482"/>
              <a:chExt cx="2409858" cy="401653"/>
            </a:xfrm>
          </p:grpSpPr>
          <p:sp>
            <p:nvSpPr>
              <p:cNvPr id="42" name="Organigramme : Processus 41"/>
              <p:cNvSpPr/>
              <p:nvPr/>
            </p:nvSpPr>
            <p:spPr>
              <a:xfrm>
                <a:off x="648073" y="2758482"/>
                <a:ext cx="2016224" cy="40165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482360" y="2781953"/>
                <a:ext cx="2409858" cy="197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Evaluation des solutions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1" name="Connecteur droit avec flèche 40"/>
            <p:cNvCxnSpPr/>
            <p:nvPr/>
          </p:nvCxnSpPr>
          <p:spPr>
            <a:xfrm>
              <a:off x="1561916" y="285395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eur droit avec flèche 44"/>
          <p:cNvCxnSpPr/>
          <p:nvPr/>
        </p:nvCxnSpPr>
        <p:spPr>
          <a:xfrm rot="5400000">
            <a:off x="1769628" y="4515261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14" idx="2"/>
          </p:cNvCxnSpPr>
          <p:nvPr/>
        </p:nvCxnSpPr>
        <p:spPr>
          <a:xfrm rot="10800000" flipV="1">
            <a:off x="446032" y="5033984"/>
            <a:ext cx="620720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5400000" flipH="1" flipV="1">
            <a:off x="-66738" y="4525184"/>
            <a:ext cx="1024747" cy="7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rot="5400000" flipH="1" flipV="1">
            <a:off x="-1069259" y="2643972"/>
            <a:ext cx="3030581" cy="158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0800000" flipV="1">
            <a:off x="446033" y="1128681"/>
            <a:ext cx="1387493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10800000" flipV="1">
            <a:off x="446033" y="2004993"/>
            <a:ext cx="1387493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10800000" flipV="1">
            <a:off x="446033" y="2917818"/>
            <a:ext cx="1387493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10800000" flipV="1">
            <a:off x="446033" y="3867156"/>
            <a:ext cx="1387493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  <p:bldP spid="12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égende à une bordure 2 3"/>
          <p:cNvSpPr/>
          <p:nvPr/>
        </p:nvSpPr>
        <p:spPr>
          <a:xfrm>
            <a:off x="4067944" y="1340768"/>
            <a:ext cx="4896544" cy="5328592"/>
          </a:xfrm>
          <a:prstGeom prst="accentCallout2">
            <a:avLst>
              <a:gd name="adj1" fmla="val 69959"/>
              <a:gd name="adj2" fmla="val -4248"/>
              <a:gd name="adj3" fmla="val 79803"/>
              <a:gd name="adj4" fmla="val -11221"/>
              <a:gd name="adj5" fmla="val 79855"/>
              <a:gd name="adj6" fmla="val -231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3968" y="1700808"/>
            <a:ext cx="41764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latin typeface="Arial" pitchFamily="34" charset="0"/>
                <a:cs typeface="Arial" pitchFamily="34" charset="0"/>
              </a:rPr>
              <a:t>Troisième revue de projet</a:t>
            </a:r>
          </a:p>
          <a:p>
            <a:pPr algn="ctr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« Revue critique de conception détaillée conduisant à la spécification dimensionnelle et géométrique »</a:t>
            </a:r>
          </a:p>
          <a:p>
            <a:pPr algn="ctr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Indicateurs de performance en référence aux compétences détaillées visées :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-------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Exactitude de la spécification du produit.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Exploitabilité et qualité du dossier numérique de définition du produit.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Pertinence des choix rédactionnels.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Adéquation du dossier de sous-traitance aux besoins.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-------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Lisibilité, clarté, concision et pertinence des messages communiqués ou du compte-rendu.</a:t>
            </a:r>
          </a:p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rré corné 6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 du projet et démarche de travail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rganigramme : Données 14"/>
          <p:cNvSpPr/>
          <p:nvPr/>
        </p:nvSpPr>
        <p:spPr>
          <a:xfrm>
            <a:off x="665109" y="5364189"/>
            <a:ext cx="2448272" cy="404815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20700" y="540070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Revue de projet 3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1806141" y="5866242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rganigramme : Décision 17"/>
          <p:cNvSpPr/>
          <p:nvPr/>
        </p:nvSpPr>
        <p:spPr>
          <a:xfrm>
            <a:off x="1212804" y="4487877"/>
            <a:ext cx="1357322" cy="71438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322343" y="4706955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Faisabilité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066752" y="4779981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rot="5400000">
            <a:off x="1806141" y="5282034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>
            <a:off x="884187" y="1201707"/>
            <a:ext cx="2016224" cy="916900"/>
            <a:chOff x="576065" y="2853954"/>
            <a:chExt cx="2016224" cy="916900"/>
          </a:xfrm>
        </p:grpSpPr>
        <p:grpSp>
          <p:nvGrpSpPr>
            <p:cNvPr id="23" name="Groupe 12"/>
            <p:cNvGrpSpPr/>
            <p:nvPr/>
          </p:nvGrpSpPr>
          <p:grpSpPr>
            <a:xfrm>
              <a:off x="576065" y="3146060"/>
              <a:ext cx="2016224" cy="624794"/>
              <a:chOff x="648073" y="2758482"/>
              <a:chExt cx="2016224" cy="401653"/>
            </a:xfrm>
          </p:grpSpPr>
          <p:sp>
            <p:nvSpPr>
              <p:cNvPr id="25" name="Organigramme : Processus 24"/>
              <p:cNvSpPr/>
              <p:nvPr/>
            </p:nvSpPr>
            <p:spPr>
              <a:xfrm>
                <a:off x="648073" y="2758482"/>
                <a:ext cx="2016224" cy="40165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683568" y="2780928"/>
                <a:ext cx="1944216" cy="336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Choix des procédés et des processus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Connecteur droit avec flèche 23"/>
            <p:cNvCxnSpPr/>
            <p:nvPr/>
          </p:nvCxnSpPr>
          <p:spPr>
            <a:xfrm>
              <a:off x="1561916" y="285395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482544" y="2114532"/>
            <a:ext cx="2848014" cy="730260"/>
            <a:chOff x="379456" y="2853954"/>
            <a:chExt cx="2409858" cy="916900"/>
          </a:xfrm>
        </p:grpSpPr>
        <p:grpSp>
          <p:nvGrpSpPr>
            <p:cNvPr id="28" name="Groupe 12"/>
            <p:cNvGrpSpPr/>
            <p:nvPr/>
          </p:nvGrpSpPr>
          <p:grpSpPr>
            <a:xfrm>
              <a:off x="379456" y="3146060"/>
              <a:ext cx="2409858" cy="624794"/>
              <a:chOff x="451464" y="2758482"/>
              <a:chExt cx="2409858" cy="401653"/>
            </a:xfrm>
          </p:grpSpPr>
          <p:sp>
            <p:nvSpPr>
              <p:cNvPr id="30" name="Organigramme : Processus 29"/>
              <p:cNvSpPr/>
              <p:nvPr/>
            </p:nvSpPr>
            <p:spPr>
              <a:xfrm>
                <a:off x="648073" y="2758482"/>
                <a:ext cx="2016224" cy="40165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451464" y="2835946"/>
                <a:ext cx="2409858" cy="197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Gestion des interférences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9" name="Connecteur droit avec flèche 28"/>
            <p:cNvCxnSpPr/>
            <p:nvPr/>
          </p:nvCxnSpPr>
          <p:spPr>
            <a:xfrm>
              <a:off x="1561916" y="285395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519057" y="2844790"/>
            <a:ext cx="2848014" cy="839802"/>
            <a:chOff x="410352" y="2853952"/>
            <a:chExt cx="2409858" cy="709315"/>
          </a:xfrm>
        </p:grpSpPr>
        <p:grpSp>
          <p:nvGrpSpPr>
            <p:cNvPr id="33" name="Groupe 12"/>
            <p:cNvGrpSpPr/>
            <p:nvPr/>
          </p:nvGrpSpPr>
          <p:grpSpPr>
            <a:xfrm>
              <a:off x="410352" y="3052513"/>
              <a:ext cx="2409858" cy="510754"/>
              <a:chOff x="482360" y="2698347"/>
              <a:chExt cx="2409858" cy="328342"/>
            </a:xfrm>
          </p:grpSpPr>
          <p:sp>
            <p:nvSpPr>
              <p:cNvPr id="35" name="Organigramme : Processus 34"/>
              <p:cNvSpPr/>
              <p:nvPr/>
            </p:nvSpPr>
            <p:spPr>
              <a:xfrm>
                <a:off x="636838" y="2698347"/>
                <a:ext cx="2016224" cy="328342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482360" y="2709480"/>
                <a:ext cx="2409858" cy="28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Définition du produit et des composants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4" name="Connecteur droit avec flèche 33"/>
            <p:cNvCxnSpPr/>
            <p:nvPr/>
          </p:nvCxnSpPr>
          <p:spPr>
            <a:xfrm rot="5400000">
              <a:off x="1485776" y="2952562"/>
              <a:ext cx="198563" cy="13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/>
          <p:cNvGrpSpPr/>
          <p:nvPr/>
        </p:nvGrpSpPr>
        <p:grpSpPr>
          <a:xfrm>
            <a:off x="555570" y="3684591"/>
            <a:ext cx="2848014" cy="584208"/>
            <a:chOff x="410352" y="2853954"/>
            <a:chExt cx="2409858" cy="916900"/>
          </a:xfrm>
        </p:grpSpPr>
        <p:grpSp>
          <p:nvGrpSpPr>
            <p:cNvPr id="38" name="Groupe 12"/>
            <p:cNvGrpSpPr/>
            <p:nvPr/>
          </p:nvGrpSpPr>
          <p:grpSpPr>
            <a:xfrm>
              <a:off x="410352" y="3146060"/>
              <a:ext cx="2409858" cy="624794"/>
              <a:chOff x="482360" y="2758482"/>
              <a:chExt cx="2409858" cy="401653"/>
            </a:xfrm>
          </p:grpSpPr>
          <p:sp>
            <p:nvSpPr>
              <p:cNvPr id="40" name="Organigramme : Processus 39"/>
              <p:cNvSpPr/>
              <p:nvPr/>
            </p:nvSpPr>
            <p:spPr>
              <a:xfrm>
                <a:off x="648073" y="2758482"/>
                <a:ext cx="2016224" cy="40165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482360" y="2781953"/>
                <a:ext cx="2409858" cy="31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Report des spécifications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9" name="Connecteur droit avec flèche 38"/>
            <p:cNvCxnSpPr/>
            <p:nvPr/>
          </p:nvCxnSpPr>
          <p:spPr>
            <a:xfrm>
              <a:off x="1561916" y="285395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droit avec flèche 41"/>
          <p:cNvCxnSpPr/>
          <p:nvPr/>
        </p:nvCxnSpPr>
        <p:spPr>
          <a:xfrm rot="5400000">
            <a:off x="1806141" y="4369209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20" idx="2"/>
          </p:cNvCxnSpPr>
          <p:nvPr/>
        </p:nvCxnSpPr>
        <p:spPr>
          <a:xfrm rot="10800000" flipV="1">
            <a:off x="519058" y="4851419"/>
            <a:ext cx="547694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rot="5400000" flipH="1" flipV="1">
            <a:off x="-119921" y="4215618"/>
            <a:ext cx="127795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rot="5400000" flipH="1" flipV="1">
            <a:off x="-650947" y="2480457"/>
            <a:ext cx="2339215" cy="794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10800000" flipV="1">
            <a:off x="519057" y="3794130"/>
            <a:ext cx="1387494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10800000" flipV="1">
            <a:off x="519057" y="2954331"/>
            <a:ext cx="1387494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10800000" flipV="1">
            <a:off x="519058" y="2224071"/>
            <a:ext cx="1350981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10800000" flipV="1">
            <a:off x="519057" y="1311246"/>
            <a:ext cx="1350981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égende à une bordure 2 3"/>
          <p:cNvSpPr/>
          <p:nvPr/>
        </p:nvSpPr>
        <p:spPr>
          <a:xfrm>
            <a:off x="4067944" y="1340768"/>
            <a:ext cx="4896544" cy="5328592"/>
          </a:xfrm>
          <a:prstGeom prst="accentCallout2">
            <a:avLst>
              <a:gd name="adj1" fmla="val 46900"/>
              <a:gd name="adj2" fmla="val -4053"/>
              <a:gd name="adj3" fmla="val 53705"/>
              <a:gd name="adj4" fmla="val -13555"/>
              <a:gd name="adj5" fmla="val 53757"/>
              <a:gd name="adj6" fmla="val -217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3968" y="1700808"/>
            <a:ext cx="4176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smtClean="0">
                <a:latin typeface="Arial" pitchFamily="34" charset="0"/>
                <a:cs typeface="Arial" pitchFamily="34" charset="0"/>
              </a:rPr>
              <a:t>Forme ponctuelle</a:t>
            </a:r>
          </a:p>
          <a:p>
            <a:pPr algn="ctr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« Conception détaillée 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de produits carrossés»</a:t>
            </a:r>
          </a:p>
          <a:p>
            <a:pPr algn="ctr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Epreuve orale d’une durée de 60 minutes:</a:t>
            </a:r>
          </a:p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-------</a:t>
            </a:r>
          </a:p>
          <a:p>
            <a:pPr algn="ctr"/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Phase 1 – Présentation du projet et du résultat du travail effectué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(durée maximale de 30 minutes).</a:t>
            </a:r>
          </a:p>
          <a:p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Phase 2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Entretien avec les membres de la commission d’évaluation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(durée maximale de 30 minutes).</a:t>
            </a:r>
          </a:p>
          <a:p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rré corné 6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 du projet et démarche de travail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rganigramme : Données 14"/>
          <p:cNvSpPr/>
          <p:nvPr/>
        </p:nvSpPr>
        <p:spPr>
          <a:xfrm>
            <a:off x="665109" y="3976695"/>
            <a:ext cx="2448272" cy="404815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884187" y="401320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Sous épreuve U51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1769628" y="4478748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rganigramme : Décision 17"/>
          <p:cNvSpPr/>
          <p:nvPr/>
        </p:nvSpPr>
        <p:spPr>
          <a:xfrm>
            <a:off x="1176291" y="3100383"/>
            <a:ext cx="1357322" cy="71438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285830" y="3319461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Faisabilité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030239" y="3392487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rot="5400000">
            <a:off x="1769628" y="3894540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21"/>
          <p:cNvGrpSpPr/>
          <p:nvPr/>
        </p:nvGrpSpPr>
        <p:grpSpPr>
          <a:xfrm>
            <a:off x="884187" y="1201707"/>
            <a:ext cx="2016224" cy="916900"/>
            <a:chOff x="576065" y="2853954"/>
            <a:chExt cx="2016224" cy="916900"/>
          </a:xfrm>
        </p:grpSpPr>
        <p:grpSp>
          <p:nvGrpSpPr>
            <p:cNvPr id="3" name="Groupe 12"/>
            <p:cNvGrpSpPr/>
            <p:nvPr/>
          </p:nvGrpSpPr>
          <p:grpSpPr>
            <a:xfrm>
              <a:off x="576065" y="3146060"/>
              <a:ext cx="2016224" cy="624794"/>
              <a:chOff x="648073" y="2758482"/>
              <a:chExt cx="2016224" cy="401653"/>
            </a:xfrm>
          </p:grpSpPr>
          <p:sp>
            <p:nvSpPr>
              <p:cNvPr id="25" name="Organigramme : Processus 24"/>
              <p:cNvSpPr/>
              <p:nvPr/>
            </p:nvSpPr>
            <p:spPr>
              <a:xfrm>
                <a:off x="648073" y="2758482"/>
                <a:ext cx="2016224" cy="40165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683568" y="2780928"/>
                <a:ext cx="1944216" cy="336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Dossier de </a:t>
                </a:r>
              </a:p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conception détaillée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Connecteur droit avec flèche 23"/>
            <p:cNvCxnSpPr/>
            <p:nvPr/>
          </p:nvCxnSpPr>
          <p:spPr>
            <a:xfrm>
              <a:off x="1561916" y="285395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26"/>
          <p:cNvGrpSpPr/>
          <p:nvPr/>
        </p:nvGrpSpPr>
        <p:grpSpPr>
          <a:xfrm>
            <a:off x="482544" y="2114532"/>
            <a:ext cx="2848014" cy="730260"/>
            <a:chOff x="379456" y="2853954"/>
            <a:chExt cx="2409858" cy="916900"/>
          </a:xfrm>
        </p:grpSpPr>
        <p:grpSp>
          <p:nvGrpSpPr>
            <p:cNvPr id="9" name="Groupe 12"/>
            <p:cNvGrpSpPr/>
            <p:nvPr/>
          </p:nvGrpSpPr>
          <p:grpSpPr>
            <a:xfrm>
              <a:off x="379456" y="3146060"/>
              <a:ext cx="2409858" cy="624794"/>
              <a:chOff x="451464" y="2758482"/>
              <a:chExt cx="2409858" cy="401653"/>
            </a:xfrm>
          </p:grpSpPr>
          <p:sp>
            <p:nvSpPr>
              <p:cNvPr id="30" name="Organigramme : Processus 29"/>
              <p:cNvSpPr/>
              <p:nvPr/>
            </p:nvSpPr>
            <p:spPr>
              <a:xfrm>
                <a:off x="648073" y="2758482"/>
                <a:ext cx="2016224" cy="401653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451464" y="2835946"/>
                <a:ext cx="2409858" cy="24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pitchFamily="34" charset="0"/>
                    <a:cs typeface="Arial" pitchFamily="34" charset="0"/>
                  </a:rPr>
                  <a:t>Rapport technique</a:t>
                </a:r>
                <a:endParaRPr lang="fr-FR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9" name="Connecteur droit avec flèche 28"/>
            <p:cNvCxnSpPr/>
            <p:nvPr/>
          </p:nvCxnSpPr>
          <p:spPr>
            <a:xfrm>
              <a:off x="1561916" y="2853954"/>
              <a:ext cx="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droit avec flèche 41"/>
          <p:cNvCxnSpPr/>
          <p:nvPr/>
        </p:nvCxnSpPr>
        <p:spPr>
          <a:xfrm rot="5400000">
            <a:off x="1769628" y="2981715"/>
            <a:ext cx="2024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/>
          <p:cNvGrpSpPr/>
          <p:nvPr/>
        </p:nvGrpSpPr>
        <p:grpSpPr>
          <a:xfrm>
            <a:off x="920700" y="4560903"/>
            <a:ext cx="1944216" cy="360040"/>
            <a:chOff x="755576" y="1268760"/>
            <a:chExt cx="1944216" cy="360040"/>
          </a:xfrm>
        </p:grpSpPr>
        <p:sp>
          <p:nvSpPr>
            <p:cNvPr id="38" name="Organigramme : Terminateur 37"/>
            <p:cNvSpPr/>
            <p:nvPr/>
          </p:nvSpPr>
          <p:spPr>
            <a:xfrm>
              <a:off x="755576" y="1268760"/>
              <a:ext cx="1872208" cy="360040"/>
            </a:xfrm>
            <a:prstGeom prst="flowChartTermina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55576" y="1268760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Fin  du projet</a:t>
              </a:r>
              <a:endParaRPr lang="fr-FR" sz="14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" name="Connecteur droit 27"/>
          <p:cNvCxnSpPr/>
          <p:nvPr/>
        </p:nvCxnSpPr>
        <p:spPr>
          <a:xfrm rot="10800000" flipV="1">
            <a:off x="503548" y="3465004"/>
            <a:ext cx="547694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503548" y="1880828"/>
            <a:ext cx="0" cy="16019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519057" y="1311247"/>
            <a:ext cx="1" cy="67759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10800000" flipV="1">
            <a:off x="519057" y="1311246"/>
            <a:ext cx="1350981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10800000" flipV="1">
            <a:off x="519057" y="2204864"/>
            <a:ext cx="1350981" cy="3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rré corné 6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 du projet et démarche de travail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7" name="Groupe 146"/>
          <p:cNvGrpSpPr/>
          <p:nvPr/>
        </p:nvGrpSpPr>
        <p:grpSpPr>
          <a:xfrm>
            <a:off x="190440" y="1700808"/>
            <a:ext cx="1752841" cy="3298252"/>
            <a:chOff x="190440" y="1361424"/>
            <a:chExt cx="2448272" cy="4606816"/>
          </a:xfrm>
        </p:grpSpPr>
        <p:grpSp>
          <p:nvGrpSpPr>
            <p:cNvPr id="52" name="Groupe 51"/>
            <p:cNvGrpSpPr/>
            <p:nvPr/>
          </p:nvGrpSpPr>
          <p:grpSpPr>
            <a:xfrm>
              <a:off x="728349" y="1361424"/>
              <a:ext cx="1560173" cy="385432"/>
              <a:chOff x="837888" y="1251885"/>
              <a:chExt cx="1560173" cy="385432"/>
            </a:xfrm>
          </p:grpSpPr>
          <p:sp>
            <p:nvSpPr>
              <p:cNvPr id="53" name="Organigramme : Terminateur 52"/>
              <p:cNvSpPr/>
              <p:nvPr/>
            </p:nvSpPr>
            <p:spPr>
              <a:xfrm>
                <a:off x="837888" y="1251885"/>
                <a:ext cx="1339521" cy="385432"/>
              </a:xfrm>
              <a:prstGeom prst="flowChartTermina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1039041" y="1251885"/>
                <a:ext cx="1359020" cy="343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latin typeface="Arial" pitchFamily="34" charset="0"/>
                    <a:cs typeface="Arial" pitchFamily="34" charset="0"/>
                  </a:rPr>
                  <a:t>Début</a:t>
                </a:r>
                <a:endParaRPr lang="fr-FR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5" name="Groupe 54"/>
            <p:cNvGrpSpPr/>
            <p:nvPr/>
          </p:nvGrpSpPr>
          <p:grpSpPr>
            <a:xfrm>
              <a:off x="358005" y="1738339"/>
              <a:ext cx="2016224" cy="1224136"/>
              <a:chOff x="467544" y="1628800"/>
              <a:chExt cx="2016224" cy="1224136"/>
            </a:xfrm>
          </p:grpSpPr>
          <p:grpSp>
            <p:nvGrpSpPr>
              <p:cNvPr id="56" name="Groupe 15"/>
              <p:cNvGrpSpPr/>
              <p:nvPr/>
            </p:nvGrpSpPr>
            <p:grpSpPr>
              <a:xfrm>
                <a:off x="467544" y="1844824"/>
                <a:ext cx="2016224" cy="1008112"/>
                <a:chOff x="539552" y="1700808"/>
                <a:chExt cx="2016224" cy="1008112"/>
              </a:xfrm>
            </p:grpSpPr>
            <p:sp>
              <p:nvSpPr>
                <p:cNvPr id="58" name="ZoneTexte 57"/>
                <p:cNvSpPr txBox="1"/>
                <p:nvPr/>
              </p:nvSpPr>
              <p:spPr>
                <a:xfrm>
                  <a:off x="539552" y="1988841"/>
                  <a:ext cx="1944216" cy="558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>
                      <a:latin typeface="Arial" pitchFamily="34" charset="0"/>
                      <a:cs typeface="Arial" pitchFamily="34" charset="0"/>
                    </a:rPr>
                    <a:t>Analyse du dossier préliminaire</a:t>
                  </a:r>
                </a:p>
              </p:txBody>
            </p:sp>
            <p:sp>
              <p:nvSpPr>
                <p:cNvPr id="59" name="Organigramme : Multidocument 58"/>
                <p:cNvSpPr/>
                <p:nvPr/>
              </p:nvSpPr>
              <p:spPr>
                <a:xfrm>
                  <a:off x="683568" y="1700808"/>
                  <a:ext cx="1872208" cy="1008112"/>
                </a:xfrm>
                <a:prstGeom prst="flowChartMultidocumen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</p:grpSp>
          <p:cxnSp>
            <p:nvCxnSpPr>
              <p:cNvPr id="57" name="Connecteur droit avec flèche 56"/>
              <p:cNvCxnSpPr/>
              <p:nvPr/>
            </p:nvCxnSpPr>
            <p:spPr>
              <a:xfrm>
                <a:off x="1547664" y="1628800"/>
                <a:ext cx="0" cy="21602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e 59"/>
            <p:cNvGrpSpPr/>
            <p:nvPr/>
          </p:nvGrpSpPr>
          <p:grpSpPr>
            <a:xfrm>
              <a:off x="430013" y="2890467"/>
              <a:ext cx="2016224" cy="1296144"/>
              <a:chOff x="539552" y="2780928"/>
              <a:chExt cx="2016224" cy="1296144"/>
            </a:xfrm>
          </p:grpSpPr>
          <p:grpSp>
            <p:nvGrpSpPr>
              <p:cNvPr id="61" name="Groupe 12"/>
              <p:cNvGrpSpPr/>
              <p:nvPr/>
            </p:nvGrpSpPr>
            <p:grpSpPr>
              <a:xfrm>
                <a:off x="539552" y="3068960"/>
                <a:ext cx="2016224" cy="1008112"/>
                <a:chOff x="611560" y="2708920"/>
                <a:chExt cx="2016224" cy="648072"/>
              </a:xfrm>
            </p:grpSpPr>
            <p:sp>
              <p:nvSpPr>
                <p:cNvPr id="63" name="Organigramme : Processus 62"/>
                <p:cNvSpPr/>
                <p:nvPr/>
              </p:nvSpPr>
              <p:spPr>
                <a:xfrm>
                  <a:off x="611560" y="2708920"/>
                  <a:ext cx="2016224" cy="648072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64" name="ZoneTexte 63"/>
                <p:cNvSpPr txBox="1"/>
                <p:nvPr/>
              </p:nvSpPr>
              <p:spPr>
                <a:xfrm>
                  <a:off x="627578" y="2877158"/>
                  <a:ext cx="1944216" cy="359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Proposition d’un planning prévisionnel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62" name="Connecteur droit avec flèche 61"/>
              <p:cNvCxnSpPr/>
              <p:nvPr/>
            </p:nvCxnSpPr>
            <p:spPr>
              <a:xfrm>
                <a:off x="1547664" y="2780928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Organigramme : Données 5"/>
            <p:cNvSpPr/>
            <p:nvPr/>
          </p:nvSpPr>
          <p:spPr>
            <a:xfrm>
              <a:off x="190440" y="5327676"/>
              <a:ext cx="2448272" cy="404815"/>
            </a:xfrm>
            <a:prstGeom prst="flowChartInputOutp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66" name="ZoneTexte 10"/>
            <p:cNvSpPr txBox="1"/>
            <p:nvPr/>
          </p:nvSpPr>
          <p:spPr>
            <a:xfrm>
              <a:off x="446031" y="5364189"/>
              <a:ext cx="1944216" cy="291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Revue de projet 1</a:t>
              </a: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 rot="5400000">
              <a:off x="1258446" y="5866242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rganigramme : Décision 67"/>
            <p:cNvSpPr/>
            <p:nvPr/>
          </p:nvSpPr>
          <p:spPr>
            <a:xfrm>
              <a:off x="701622" y="4378338"/>
              <a:ext cx="1357322" cy="71438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819123" y="4610110"/>
              <a:ext cx="1143008" cy="34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Réalisé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Ellipse 69"/>
            <p:cNvSpPr/>
            <p:nvPr/>
          </p:nvSpPr>
          <p:spPr>
            <a:xfrm>
              <a:off x="555570" y="467044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cxnSp>
          <p:nvCxnSpPr>
            <p:cNvPr id="71" name="Connecteur droit avec flèche 70"/>
            <p:cNvCxnSpPr/>
            <p:nvPr/>
          </p:nvCxnSpPr>
          <p:spPr>
            <a:xfrm rot="5400000">
              <a:off x="1290217" y="4281891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 rot="5400000">
              <a:off x="1294959" y="5209008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>
              <a:stCxn id="70" idx="2"/>
            </p:cNvCxnSpPr>
            <p:nvPr/>
          </p:nvCxnSpPr>
          <p:spPr>
            <a:xfrm rot="10800000" flipV="1">
              <a:off x="226954" y="4741880"/>
              <a:ext cx="328617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 rot="5400000" flipH="1" flipV="1">
              <a:off x="-412024" y="4104491"/>
              <a:ext cx="1277955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/>
            <p:nvPr/>
          </p:nvCxnSpPr>
          <p:spPr>
            <a:xfrm rot="5400000" flipH="1" flipV="1">
              <a:off x="-28636" y="3282948"/>
              <a:ext cx="511182" cy="1588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10800000" flipV="1">
              <a:off x="226954" y="3027357"/>
              <a:ext cx="1204928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e 149"/>
          <p:cNvGrpSpPr/>
          <p:nvPr/>
        </p:nvGrpSpPr>
        <p:grpSpPr>
          <a:xfrm>
            <a:off x="2308194" y="1603350"/>
            <a:ext cx="2078953" cy="3651300"/>
            <a:chOff x="3256739" y="1201707"/>
            <a:chExt cx="2921833" cy="5131663"/>
          </a:xfrm>
        </p:grpSpPr>
        <p:sp>
          <p:nvSpPr>
            <p:cNvPr id="77" name="Organigramme : Données 76"/>
            <p:cNvSpPr/>
            <p:nvPr/>
          </p:nvSpPr>
          <p:spPr>
            <a:xfrm>
              <a:off x="3440097" y="5729319"/>
              <a:ext cx="2448272" cy="404815"/>
            </a:xfrm>
            <a:prstGeom prst="flowChartInputOutp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3695688" y="5765833"/>
              <a:ext cx="1944216" cy="298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Revue de projet 2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 rot="5400000">
              <a:off x="4581129" y="6231372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rganigramme : Décision 79"/>
            <p:cNvSpPr/>
            <p:nvPr/>
          </p:nvSpPr>
          <p:spPr>
            <a:xfrm>
              <a:off x="4024305" y="4816494"/>
              <a:ext cx="1357322" cy="71438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4141807" y="5017483"/>
              <a:ext cx="1143008" cy="298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Faisabilité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3878253" y="5145111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cxnSp>
          <p:nvCxnSpPr>
            <p:cNvPr id="83" name="Connecteur droit avec flèche 82"/>
            <p:cNvCxnSpPr/>
            <p:nvPr/>
          </p:nvCxnSpPr>
          <p:spPr>
            <a:xfrm rot="5400000">
              <a:off x="4581129" y="5647164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e 83"/>
            <p:cNvGrpSpPr/>
            <p:nvPr/>
          </p:nvGrpSpPr>
          <p:grpSpPr>
            <a:xfrm>
              <a:off x="3659176" y="1201707"/>
              <a:ext cx="2016224" cy="916895"/>
              <a:chOff x="576066" y="2853954"/>
              <a:chExt cx="2016224" cy="916895"/>
            </a:xfrm>
          </p:grpSpPr>
          <p:grpSp>
            <p:nvGrpSpPr>
              <p:cNvPr id="85" name="Groupe 12"/>
              <p:cNvGrpSpPr/>
              <p:nvPr/>
            </p:nvGrpSpPr>
            <p:grpSpPr>
              <a:xfrm>
                <a:off x="576066" y="3146057"/>
                <a:ext cx="2016224" cy="624792"/>
                <a:chOff x="648074" y="2758482"/>
                <a:chExt cx="2016224" cy="401652"/>
              </a:xfrm>
            </p:grpSpPr>
            <p:sp>
              <p:nvSpPr>
                <p:cNvPr id="87" name="Organigramme : Processus 86"/>
                <p:cNvSpPr/>
                <p:nvPr/>
              </p:nvSpPr>
              <p:spPr>
                <a:xfrm>
                  <a:off x="648074" y="2758482"/>
                  <a:ext cx="2016224" cy="401652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683567" y="2780928"/>
                  <a:ext cx="1944216" cy="311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Exploration des solutions techniques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6" name="Connecteur droit avec flèche 85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e 88"/>
            <p:cNvGrpSpPr/>
            <p:nvPr/>
          </p:nvGrpSpPr>
          <p:grpSpPr>
            <a:xfrm>
              <a:off x="3294045" y="2114532"/>
              <a:ext cx="2848014" cy="916900"/>
              <a:chOff x="410352" y="2853954"/>
              <a:chExt cx="2409858" cy="916900"/>
            </a:xfrm>
          </p:grpSpPr>
          <p:grpSp>
            <p:nvGrpSpPr>
              <p:cNvPr id="90" name="Groupe 12"/>
              <p:cNvGrpSpPr/>
              <p:nvPr/>
            </p:nvGrpSpPr>
            <p:grpSpPr>
              <a:xfrm>
                <a:off x="410352" y="3146060"/>
                <a:ext cx="2409858" cy="624794"/>
                <a:chOff x="482360" y="2758482"/>
                <a:chExt cx="2409858" cy="401653"/>
              </a:xfrm>
            </p:grpSpPr>
            <p:sp>
              <p:nvSpPr>
                <p:cNvPr id="92" name="Organigramme : Processus 91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93" name="ZoneTexte 92"/>
                <p:cNvSpPr txBox="1"/>
                <p:nvPr/>
              </p:nvSpPr>
              <p:spPr>
                <a:xfrm>
                  <a:off x="482360" y="2781953"/>
                  <a:ext cx="2409858" cy="311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Etude des relations produit/matériau/procédé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91" name="Connecteur droit avec flèche 90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e 93"/>
            <p:cNvGrpSpPr/>
            <p:nvPr/>
          </p:nvGrpSpPr>
          <p:grpSpPr>
            <a:xfrm>
              <a:off x="3294045" y="3027357"/>
              <a:ext cx="2848014" cy="974816"/>
              <a:chOff x="410352" y="2853952"/>
              <a:chExt cx="2409858" cy="823352"/>
            </a:xfrm>
          </p:grpSpPr>
          <p:grpSp>
            <p:nvGrpSpPr>
              <p:cNvPr id="95" name="Groupe 12"/>
              <p:cNvGrpSpPr/>
              <p:nvPr/>
            </p:nvGrpSpPr>
            <p:grpSpPr>
              <a:xfrm>
                <a:off x="410352" y="3052511"/>
                <a:ext cx="2409858" cy="624793"/>
                <a:chOff x="482360" y="2698347"/>
                <a:chExt cx="2409858" cy="401653"/>
              </a:xfrm>
            </p:grpSpPr>
            <p:sp>
              <p:nvSpPr>
                <p:cNvPr id="97" name="Organigramme : Processus 96"/>
                <p:cNvSpPr/>
                <p:nvPr/>
              </p:nvSpPr>
              <p:spPr>
                <a:xfrm>
                  <a:off x="636838" y="2698347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98" name="ZoneTexte 97"/>
                <p:cNvSpPr txBox="1"/>
                <p:nvPr/>
              </p:nvSpPr>
              <p:spPr>
                <a:xfrm>
                  <a:off x="482360" y="2709480"/>
                  <a:ext cx="2409858" cy="364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Choix de solutions </a:t>
                  </a:r>
                </a:p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Techniques et intégration</a:t>
                  </a:r>
                </a:p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 des composants 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96" name="Connecteur droit avec flèche 95"/>
              <p:cNvCxnSpPr/>
              <p:nvPr/>
            </p:nvCxnSpPr>
            <p:spPr>
              <a:xfrm rot="5400000">
                <a:off x="1485776" y="2952562"/>
                <a:ext cx="198563" cy="134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e 98"/>
            <p:cNvGrpSpPr/>
            <p:nvPr/>
          </p:nvGrpSpPr>
          <p:grpSpPr>
            <a:xfrm>
              <a:off x="3330558" y="4013208"/>
              <a:ext cx="2848014" cy="584208"/>
              <a:chOff x="410352" y="2853954"/>
              <a:chExt cx="2409858" cy="916900"/>
            </a:xfrm>
          </p:grpSpPr>
          <p:grpSp>
            <p:nvGrpSpPr>
              <p:cNvPr id="100" name="Groupe 12"/>
              <p:cNvGrpSpPr/>
              <p:nvPr/>
            </p:nvGrpSpPr>
            <p:grpSpPr>
              <a:xfrm>
                <a:off x="410352" y="3146060"/>
                <a:ext cx="2409858" cy="624794"/>
                <a:chOff x="482360" y="2758482"/>
                <a:chExt cx="2409858" cy="401653"/>
              </a:xfrm>
            </p:grpSpPr>
            <p:sp>
              <p:nvSpPr>
                <p:cNvPr id="102" name="Organigramme : Processus 101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103" name="ZoneTexte 102"/>
                <p:cNvSpPr txBox="1"/>
                <p:nvPr/>
              </p:nvSpPr>
              <p:spPr>
                <a:xfrm>
                  <a:off x="482360" y="2781953"/>
                  <a:ext cx="2409858" cy="300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Evaluation des solutions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1" name="Connecteur droit avec flèche 100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Connecteur droit avec flèche 103"/>
            <p:cNvCxnSpPr/>
            <p:nvPr/>
          </p:nvCxnSpPr>
          <p:spPr>
            <a:xfrm rot="5400000">
              <a:off x="4581129" y="4697826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>
              <a:stCxn id="82" idx="2"/>
            </p:cNvCxnSpPr>
            <p:nvPr/>
          </p:nvCxnSpPr>
          <p:spPr>
            <a:xfrm rot="10800000" flipV="1">
              <a:off x="3257533" y="5216549"/>
              <a:ext cx="620720" cy="3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/>
            <p:cNvCxnSpPr/>
            <p:nvPr/>
          </p:nvCxnSpPr>
          <p:spPr>
            <a:xfrm rot="5400000" flipH="1" flipV="1">
              <a:off x="2744763" y="4707749"/>
              <a:ext cx="1024747" cy="7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avec flèche 106"/>
            <p:cNvCxnSpPr/>
            <p:nvPr/>
          </p:nvCxnSpPr>
          <p:spPr>
            <a:xfrm rot="5400000" flipH="1" flipV="1">
              <a:off x="1742242" y="2826537"/>
              <a:ext cx="3030581" cy="1588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rot="10800000" flipV="1">
              <a:off x="3257534" y="1311246"/>
              <a:ext cx="1387493" cy="3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rot="10800000" flipV="1">
              <a:off x="3257534" y="2187558"/>
              <a:ext cx="1387493" cy="3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rot="10800000" flipV="1">
              <a:off x="3257534" y="3100383"/>
              <a:ext cx="1387493" cy="3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rot="10800000" flipV="1">
              <a:off x="3257534" y="4049721"/>
              <a:ext cx="1387493" cy="3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e 148"/>
          <p:cNvGrpSpPr/>
          <p:nvPr/>
        </p:nvGrpSpPr>
        <p:grpSpPr>
          <a:xfrm>
            <a:off x="4535487" y="1603351"/>
            <a:ext cx="2237600" cy="3651300"/>
            <a:chOff x="6222960" y="1201709"/>
            <a:chExt cx="2921040" cy="4766533"/>
          </a:xfrm>
        </p:grpSpPr>
        <p:sp>
          <p:nvSpPr>
            <p:cNvPr id="112" name="Organigramme : Données 111"/>
            <p:cNvSpPr/>
            <p:nvPr/>
          </p:nvSpPr>
          <p:spPr>
            <a:xfrm>
              <a:off x="6405525" y="5364191"/>
              <a:ext cx="2448272" cy="404815"/>
            </a:xfrm>
            <a:prstGeom prst="flowChartInputOutp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6661116" y="5400704"/>
              <a:ext cx="1944216" cy="289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Revue de projet 3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4" name="Connecteur droit avec flèche 113"/>
            <p:cNvCxnSpPr/>
            <p:nvPr/>
          </p:nvCxnSpPr>
          <p:spPr>
            <a:xfrm rot="5400000">
              <a:off x="7546557" y="5866244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rganigramme : Décision 114"/>
            <p:cNvSpPr/>
            <p:nvPr/>
          </p:nvSpPr>
          <p:spPr>
            <a:xfrm>
              <a:off x="6953220" y="4487879"/>
              <a:ext cx="1357322" cy="71438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7062759" y="4706957"/>
              <a:ext cx="1143008" cy="289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Faisabilité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6807168" y="4779983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cxnSp>
          <p:nvCxnSpPr>
            <p:cNvPr id="118" name="Connecteur droit avec flèche 117"/>
            <p:cNvCxnSpPr/>
            <p:nvPr/>
          </p:nvCxnSpPr>
          <p:spPr>
            <a:xfrm rot="5400000">
              <a:off x="7546557" y="5282036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e 118"/>
            <p:cNvGrpSpPr/>
            <p:nvPr/>
          </p:nvGrpSpPr>
          <p:grpSpPr>
            <a:xfrm>
              <a:off x="6624603" y="1201709"/>
              <a:ext cx="2016224" cy="916900"/>
              <a:chOff x="576065" y="2853954"/>
              <a:chExt cx="2016224" cy="916900"/>
            </a:xfrm>
          </p:grpSpPr>
          <p:grpSp>
            <p:nvGrpSpPr>
              <p:cNvPr id="120" name="Groupe 12"/>
              <p:cNvGrpSpPr/>
              <p:nvPr/>
            </p:nvGrpSpPr>
            <p:grpSpPr>
              <a:xfrm>
                <a:off x="576065" y="3146060"/>
                <a:ext cx="2016224" cy="624794"/>
                <a:chOff x="648073" y="2758482"/>
                <a:chExt cx="2016224" cy="401653"/>
              </a:xfrm>
            </p:grpSpPr>
            <p:sp>
              <p:nvSpPr>
                <p:cNvPr id="122" name="Organigramme : Processus 121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123" name="ZoneTexte 122"/>
                <p:cNvSpPr txBox="1"/>
                <p:nvPr/>
              </p:nvSpPr>
              <p:spPr>
                <a:xfrm>
                  <a:off x="683568" y="2780928"/>
                  <a:ext cx="1944216" cy="302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Choix des procédés et des processus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1" name="Connecteur droit avec flèche 120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e 123"/>
            <p:cNvGrpSpPr/>
            <p:nvPr/>
          </p:nvGrpSpPr>
          <p:grpSpPr>
            <a:xfrm>
              <a:off x="6222960" y="2114534"/>
              <a:ext cx="2848014" cy="730260"/>
              <a:chOff x="379456" y="2853954"/>
              <a:chExt cx="2409858" cy="916900"/>
            </a:xfrm>
          </p:grpSpPr>
          <p:grpSp>
            <p:nvGrpSpPr>
              <p:cNvPr id="125" name="Groupe 12"/>
              <p:cNvGrpSpPr/>
              <p:nvPr/>
            </p:nvGrpSpPr>
            <p:grpSpPr>
              <a:xfrm>
                <a:off x="379456" y="3146060"/>
                <a:ext cx="2409858" cy="624794"/>
                <a:chOff x="451464" y="2758482"/>
                <a:chExt cx="2409858" cy="401653"/>
              </a:xfrm>
            </p:grpSpPr>
            <p:sp>
              <p:nvSpPr>
                <p:cNvPr id="127" name="Organigramme : Processus 126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128" name="ZoneTexte 127"/>
                <p:cNvSpPr txBox="1"/>
                <p:nvPr/>
              </p:nvSpPr>
              <p:spPr>
                <a:xfrm>
                  <a:off x="451464" y="2835946"/>
                  <a:ext cx="2409858" cy="233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Gestion des interférences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6" name="Connecteur droit avec flèche 125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e 128"/>
            <p:cNvGrpSpPr/>
            <p:nvPr/>
          </p:nvGrpSpPr>
          <p:grpSpPr>
            <a:xfrm>
              <a:off x="6259473" y="2844792"/>
              <a:ext cx="2848014" cy="839802"/>
              <a:chOff x="410352" y="2853952"/>
              <a:chExt cx="2409858" cy="709315"/>
            </a:xfrm>
          </p:grpSpPr>
          <p:grpSp>
            <p:nvGrpSpPr>
              <p:cNvPr id="130" name="Groupe 12"/>
              <p:cNvGrpSpPr/>
              <p:nvPr/>
            </p:nvGrpSpPr>
            <p:grpSpPr>
              <a:xfrm>
                <a:off x="410352" y="3052513"/>
                <a:ext cx="2409858" cy="510754"/>
                <a:chOff x="482360" y="2698347"/>
                <a:chExt cx="2409858" cy="328342"/>
              </a:xfrm>
            </p:grpSpPr>
            <p:sp>
              <p:nvSpPr>
                <p:cNvPr id="132" name="Organigramme : Processus 131"/>
                <p:cNvSpPr/>
                <p:nvPr/>
              </p:nvSpPr>
              <p:spPr>
                <a:xfrm>
                  <a:off x="636838" y="2698347"/>
                  <a:ext cx="2016224" cy="328342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133" name="ZoneTexte 132"/>
                <p:cNvSpPr txBox="1"/>
                <p:nvPr/>
              </p:nvSpPr>
              <p:spPr>
                <a:xfrm>
                  <a:off x="482360" y="2709480"/>
                  <a:ext cx="2409858" cy="25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Définition du produit et </a:t>
                  </a:r>
                </a:p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des composants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31" name="Connecteur droit avec flèche 130"/>
              <p:cNvCxnSpPr/>
              <p:nvPr/>
            </p:nvCxnSpPr>
            <p:spPr>
              <a:xfrm rot="5400000">
                <a:off x="1485776" y="2952562"/>
                <a:ext cx="198563" cy="134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e 133"/>
            <p:cNvGrpSpPr/>
            <p:nvPr/>
          </p:nvGrpSpPr>
          <p:grpSpPr>
            <a:xfrm>
              <a:off x="6295986" y="3684593"/>
              <a:ext cx="2848014" cy="584208"/>
              <a:chOff x="410352" y="2853954"/>
              <a:chExt cx="2409858" cy="916900"/>
            </a:xfrm>
          </p:grpSpPr>
          <p:grpSp>
            <p:nvGrpSpPr>
              <p:cNvPr id="135" name="Groupe 12"/>
              <p:cNvGrpSpPr/>
              <p:nvPr/>
            </p:nvGrpSpPr>
            <p:grpSpPr>
              <a:xfrm>
                <a:off x="410352" y="3146060"/>
                <a:ext cx="2409858" cy="624794"/>
                <a:chOff x="482360" y="2758482"/>
                <a:chExt cx="2409858" cy="401653"/>
              </a:xfrm>
            </p:grpSpPr>
            <p:sp>
              <p:nvSpPr>
                <p:cNvPr id="137" name="Organigramme : Processus 136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138" name="ZoneTexte 137"/>
                <p:cNvSpPr txBox="1"/>
                <p:nvPr/>
              </p:nvSpPr>
              <p:spPr>
                <a:xfrm>
                  <a:off x="482360" y="2781953"/>
                  <a:ext cx="2409858" cy="292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Report des spécifications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36" name="Connecteur droit avec flèche 135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Connecteur droit avec flèche 138"/>
            <p:cNvCxnSpPr/>
            <p:nvPr/>
          </p:nvCxnSpPr>
          <p:spPr>
            <a:xfrm rot="5400000">
              <a:off x="7546557" y="4369211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>
              <a:stCxn id="117" idx="2"/>
            </p:cNvCxnSpPr>
            <p:nvPr/>
          </p:nvCxnSpPr>
          <p:spPr>
            <a:xfrm rot="10800000" flipV="1">
              <a:off x="6259474" y="4851421"/>
              <a:ext cx="547694" cy="3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avec flèche 140"/>
            <p:cNvCxnSpPr/>
            <p:nvPr/>
          </p:nvCxnSpPr>
          <p:spPr>
            <a:xfrm rot="5400000" flipH="1" flipV="1">
              <a:off x="5620495" y="4215620"/>
              <a:ext cx="1277955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41"/>
            <p:cNvCxnSpPr/>
            <p:nvPr/>
          </p:nvCxnSpPr>
          <p:spPr>
            <a:xfrm rot="5400000" flipH="1" flipV="1">
              <a:off x="5089469" y="2480459"/>
              <a:ext cx="2339215" cy="79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/>
            <p:cNvCxnSpPr/>
            <p:nvPr/>
          </p:nvCxnSpPr>
          <p:spPr>
            <a:xfrm rot="10800000" flipV="1">
              <a:off x="6259473" y="3794132"/>
              <a:ext cx="1387494" cy="3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/>
            <p:cNvCxnSpPr/>
            <p:nvPr/>
          </p:nvCxnSpPr>
          <p:spPr>
            <a:xfrm rot="10800000" flipV="1">
              <a:off x="6259473" y="2954333"/>
              <a:ext cx="1387494" cy="3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 rot="10800000" flipV="1">
              <a:off x="6259474" y="2224073"/>
              <a:ext cx="1350981" cy="3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 rot="10800000" flipV="1">
              <a:off x="6259473" y="1311248"/>
              <a:ext cx="1350981" cy="3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e 150"/>
          <p:cNvGrpSpPr/>
          <p:nvPr/>
        </p:nvGrpSpPr>
        <p:grpSpPr>
          <a:xfrm>
            <a:off x="6872319" y="1712889"/>
            <a:ext cx="2069033" cy="2701962"/>
            <a:chOff x="482544" y="1201707"/>
            <a:chExt cx="2848014" cy="3719236"/>
          </a:xfrm>
        </p:grpSpPr>
        <p:sp>
          <p:nvSpPr>
            <p:cNvPr id="152" name="Organigramme : Données 151"/>
            <p:cNvSpPr/>
            <p:nvPr/>
          </p:nvSpPr>
          <p:spPr>
            <a:xfrm>
              <a:off x="665109" y="3976695"/>
              <a:ext cx="2448272" cy="404815"/>
            </a:xfrm>
            <a:prstGeom prst="flowChartInputOutp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53" name="ZoneTexte 152"/>
            <p:cNvSpPr txBox="1"/>
            <p:nvPr/>
          </p:nvSpPr>
          <p:spPr>
            <a:xfrm>
              <a:off x="884187" y="4013208"/>
              <a:ext cx="1944216" cy="317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Sous épreuve U51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4" name="Connecteur droit avec flèche 153"/>
            <p:cNvCxnSpPr/>
            <p:nvPr/>
          </p:nvCxnSpPr>
          <p:spPr>
            <a:xfrm rot="5400000">
              <a:off x="1769628" y="4478748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rganigramme : Décision 154"/>
            <p:cNvSpPr/>
            <p:nvPr/>
          </p:nvSpPr>
          <p:spPr>
            <a:xfrm>
              <a:off x="1176291" y="3100383"/>
              <a:ext cx="1357322" cy="71438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56" name="ZoneTexte 155"/>
            <p:cNvSpPr txBox="1"/>
            <p:nvPr/>
          </p:nvSpPr>
          <p:spPr>
            <a:xfrm>
              <a:off x="1285830" y="3319461"/>
              <a:ext cx="1143008" cy="317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Faisabilité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Ellipse 156"/>
            <p:cNvSpPr/>
            <p:nvPr/>
          </p:nvSpPr>
          <p:spPr>
            <a:xfrm>
              <a:off x="1030239" y="3392487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cxnSp>
          <p:nvCxnSpPr>
            <p:cNvPr id="158" name="Connecteur droit avec flèche 157"/>
            <p:cNvCxnSpPr/>
            <p:nvPr/>
          </p:nvCxnSpPr>
          <p:spPr>
            <a:xfrm rot="5400000">
              <a:off x="1769628" y="3894540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e 21"/>
            <p:cNvGrpSpPr/>
            <p:nvPr/>
          </p:nvGrpSpPr>
          <p:grpSpPr>
            <a:xfrm>
              <a:off x="884187" y="1201707"/>
              <a:ext cx="2016224" cy="916900"/>
              <a:chOff x="576065" y="2853954"/>
              <a:chExt cx="2016224" cy="916900"/>
            </a:xfrm>
          </p:grpSpPr>
          <p:grpSp>
            <p:nvGrpSpPr>
              <p:cNvPr id="169" name="Groupe 12"/>
              <p:cNvGrpSpPr/>
              <p:nvPr/>
            </p:nvGrpSpPr>
            <p:grpSpPr>
              <a:xfrm>
                <a:off x="576065" y="3146060"/>
                <a:ext cx="2016224" cy="624794"/>
                <a:chOff x="648073" y="2758482"/>
                <a:chExt cx="2016224" cy="401653"/>
              </a:xfrm>
            </p:grpSpPr>
            <p:sp>
              <p:nvSpPr>
                <p:cNvPr id="171" name="Organigramme : Processus 170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172" name="ZoneTexte 171"/>
                <p:cNvSpPr txBox="1"/>
                <p:nvPr/>
              </p:nvSpPr>
              <p:spPr>
                <a:xfrm>
                  <a:off x="683569" y="2780928"/>
                  <a:ext cx="1944215" cy="3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Dossier de </a:t>
                  </a:r>
                </a:p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conception détaillée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70" name="Connecteur droit avec flèche 169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e 26"/>
            <p:cNvGrpSpPr/>
            <p:nvPr/>
          </p:nvGrpSpPr>
          <p:grpSpPr>
            <a:xfrm>
              <a:off x="482544" y="2114532"/>
              <a:ext cx="2848014" cy="730260"/>
              <a:chOff x="379456" y="2853954"/>
              <a:chExt cx="2409858" cy="916900"/>
            </a:xfrm>
          </p:grpSpPr>
          <p:grpSp>
            <p:nvGrpSpPr>
              <p:cNvPr id="165" name="Groupe 12"/>
              <p:cNvGrpSpPr/>
              <p:nvPr/>
            </p:nvGrpSpPr>
            <p:grpSpPr>
              <a:xfrm>
                <a:off x="379456" y="3146060"/>
                <a:ext cx="2409858" cy="624794"/>
                <a:chOff x="451464" y="2758482"/>
                <a:chExt cx="2409858" cy="401653"/>
              </a:xfrm>
            </p:grpSpPr>
            <p:sp>
              <p:nvSpPr>
                <p:cNvPr id="167" name="Organigramme : Processus 166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168" name="ZoneTexte 167"/>
                <p:cNvSpPr txBox="1"/>
                <p:nvPr/>
              </p:nvSpPr>
              <p:spPr>
                <a:xfrm>
                  <a:off x="451464" y="2835946"/>
                  <a:ext cx="2409858" cy="256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Rapport technique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66" name="Connecteur droit avec flèche 165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Connecteur droit avec flèche 160"/>
            <p:cNvCxnSpPr/>
            <p:nvPr/>
          </p:nvCxnSpPr>
          <p:spPr>
            <a:xfrm rot="5400000">
              <a:off x="1769628" y="2981715"/>
              <a:ext cx="20240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2" name="Groupe 36"/>
            <p:cNvGrpSpPr/>
            <p:nvPr/>
          </p:nvGrpSpPr>
          <p:grpSpPr>
            <a:xfrm>
              <a:off x="920700" y="4560903"/>
              <a:ext cx="1944216" cy="360040"/>
              <a:chOff x="755576" y="1268760"/>
              <a:chExt cx="1944216" cy="360040"/>
            </a:xfrm>
          </p:grpSpPr>
          <p:sp>
            <p:nvSpPr>
              <p:cNvPr id="163" name="Organigramme : Terminateur 162"/>
              <p:cNvSpPr/>
              <p:nvPr/>
            </p:nvSpPr>
            <p:spPr>
              <a:xfrm>
                <a:off x="755576" y="1268760"/>
                <a:ext cx="1872208" cy="360040"/>
              </a:xfrm>
              <a:prstGeom prst="flowChartTermina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/>
              </a:p>
            </p:txBody>
          </p:sp>
          <p:sp>
            <p:nvSpPr>
              <p:cNvPr id="164" name="ZoneTexte 163"/>
              <p:cNvSpPr txBox="1"/>
              <p:nvPr/>
            </p:nvSpPr>
            <p:spPr>
              <a:xfrm>
                <a:off x="755576" y="1268760"/>
                <a:ext cx="1944216" cy="31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Arial" pitchFamily="34" charset="0"/>
                    <a:cs typeface="Arial" pitchFamily="34" charset="0"/>
                  </a:rPr>
                  <a:t>Fin  du projet</a:t>
                </a:r>
                <a:endParaRPr lang="fr-FR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173" name="Connecteur droit 172"/>
          <p:cNvCxnSpPr/>
          <p:nvPr/>
        </p:nvCxnSpPr>
        <p:spPr>
          <a:xfrm rot="10800000" flipV="1">
            <a:off x="1030241" y="4995353"/>
            <a:ext cx="1095389" cy="52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/>
          <p:cNvCxnSpPr/>
          <p:nvPr/>
        </p:nvCxnSpPr>
        <p:spPr>
          <a:xfrm rot="5400000" flipH="1" flipV="1">
            <a:off x="3513918" y="4414060"/>
            <a:ext cx="1679596" cy="1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 rot="10800000" flipV="1">
            <a:off x="2125631" y="1603349"/>
            <a:ext cx="1168415" cy="52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/>
          <p:cNvCxnSpPr/>
          <p:nvPr/>
        </p:nvCxnSpPr>
        <p:spPr>
          <a:xfrm rot="16200000" flipV="1">
            <a:off x="3312304" y="2643969"/>
            <a:ext cx="2081240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 rot="10800000" flipV="1">
            <a:off x="4352924" y="1603349"/>
            <a:ext cx="1241441" cy="52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avec flèche 184"/>
          <p:cNvCxnSpPr/>
          <p:nvPr/>
        </p:nvCxnSpPr>
        <p:spPr>
          <a:xfrm rot="5400000" flipH="1" flipV="1">
            <a:off x="1286623" y="4158466"/>
            <a:ext cx="1679596" cy="1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avec flèche 185"/>
          <p:cNvCxnSpPr/>
          <p:nvPr/>
        </p:nvCxnSpPr>
        <p:spPr>
          <a:xfrm rot="16200000" flipV="1">
            <a:off x="1085010" y="2643969"/>
            <a:ext cx="2081240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 rot="10800000" flipV="1">
            <a:off x="3330560" y="5254649"/>
            <a:ext cx="1022363" cy="52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/>
          <p:cNvCxnSpPr/>
          <p:nvPr/>
        </p:nvCxnSpPr>
        <p:spPr>
          <a:xfrm rot="10800000" flipV="1">
            <a:off x="5630881" y="5254650"/>
            <a:ext cx="1168413" cy="5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avec flèche 191"/>
          <p:cNvCxnSpPr/>
          <p:nvPr/>
        </p:nvCxnSpPr>
        <p:spPr>
          <a:xfrm rot="5400000" flipH="1" flipV="1">
            <a:off x="5960288" y="4414057"/>
            <a:ext cx="1679596" cy="1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avec flèche 194"/>
          <p:cNvCxnSpPr/>
          <p:nvPr/>
        </p:nvCxnSpPr>
        <p:spPr>
          <a:xfrm rot="16200000" flipV="1">
            <a:off x="5758673" y="2753509"/>
            <a:ext cx="2081240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cteur droit 195"/>
          <p:cNvCxnSpPr/>
          <p:nvPr/>
        </p:nvCxnSpPr>
        <p:spPr>
          <a:xfrm rot="10800000" flipV="1">
            <a:off x="6799294" y="1712888"/>
            <a:ext cx="1058876" cy="52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ZoneTexte 197"/>
          <p:cNvSpPr txBox="1"/>
          <p:nvPr/>
        </p:nvSpPr>
        <p:spPr>
          <a:xfrm>
            <a:off x="2308194" y="1092168"/>
            <a:ext cx="461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Projet de 120h à 9h par semaine = 14 semaines</a:t>
            </a:r>
            <a:endParaRPr lang="fr-FR" dirty="0"/>
          </a:p>
        </p:txBody>
      </p:sp>
      <p:sp>
        <p:nvSpPr>
          <p:cNvPr id="200" name="Flèche droite rayée 199"/>
          <p:cNvSpPr/>
          <p:nvPr/>
        </p:nvSpPr>
        <p:spPr>
          <a:xfrm>
            <a:off x="431497" y="5291163"/>
            <a:ext cx="8324964" cy="1095390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ZoneTexte 200"/>
          <p:cNvSpPr txBox="1"/>
          <p:nvPr/>
        </p:nvSpPr>
        <p:spPr>
          <a:xfrm>
            <a:off x="592083" y="5654192"/>
            <a:ext cx="799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</a:t>
            </a:r>
            <a:r>
              <a:rPr lang="fr-FR" baseline="-25000" dirty="0" smtClean="0"/>
              <a:t>1 </a:t>
            </a:r>
            <a:r>
              <a:rPr lang="fr-FR" dirty="0" smtClean="0"/>
              <a:t>h		 n</a:t>
            </a:r>
            <a:r>
              <a:rPr lang="fr-FR" baseline="-25000" dirty="0" smtClean="0"/>
              <a:t>2 </a:t>
            </a:r>
            <a:r>
              <a:rPr lang="fr-FR" dirty="0"/>
              <a:t>h </a:t>
            </a:r>
            <a:r>
              <a:rPr lang="fr-FR" dirty="0" smtClean="0"/>
              <a:t>		          n</a:t>
            </a:r>
            <a:r>
              <a:rPr lang="fr-FR" baseline="-25000" dirty="0" smtClean="0"/>
              <a:t>3 </a:t>
            </a:r>
            <a:r>
              <a:rPr lang="fr-FR" dirty="0"/>
              <a:t>h </a:t>
            </a:r>
            <a:r>
              <a:rPr lang="fr-FR" dirty="0" smtClean="0"/>
              <a:t>	 	</a:t>
            </a:r>
            <a:r>
              <a:rPr lang="fr-FR" dirty="0"/>
              <a:t> </a:t>
            </a:r>
            <a:r>
              <a:rPr lang="fr-FR" dirty="0" smtClean="0"/>
              <a:t>  n</a:t>
            </a:r>
            <a:r>
              <a:rPr lang="fr-FR" baseline="-25000" dirty="0" smtClean="0"/>
              <a:t>4 </a:t>
            </a:r>
            <a:r>
              <a:rPr lang="fr-FR" dirty="0" smtClean="0"/>
              <a:t>h</a:t>
            </a:r>
            <a:endParaRPr lang="fr-FR" dirty="0"/>
          </a:p>
        </p:txBody>
      </p:sp>
      <p:sp>
        <p:nvSpPr>
          <p:cNvPr id="148" name="ZoneTexte 147"/>
          <p:cNvSpPr txBox="1"/>
          <p:nvPr/>
        </p:nvSpPr>
        <p:spPr>
          <a:xfrm>
            <a:off x="2927734" y="6216730"/>
            <a:ext cx="30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</a:t>
            </a:r>
            <a:r>
              <a:rPr lang="fr-FR" baseline="-25000" dirty="0" smtClean="0"/>
              <a:t>1 </a:t>
            </a:r>
            <a:r>
              <a:rPr lang="fr-FR" dirty="0" smtClean="0"/>
              <a:t>h + n</a:t>
            </a:r>
            <a:r>
              <a:rPr lang="fr-FR" baseline="-25000" dirty="0" smtClean="0"/>
              <a:t>2 </a:t>
            </a:r>
            <a:r>
              <a:rPr lang="fr-FR" dirty="0"/>
              <a:t>h </a:t>
            </a:r>
            <a:r>
              <a:rPr lang="fr-FR" dirty="0" smtClean="0"/>
              <a:t>+ n</a:t>
            </a:r>
            <a:r>
              <a:rPr lang="fr-FR" baseline="-25000" dirty="0" smtClean="0"/>
              <a:t>3 </a:t>
            </a:r>
            <a:r>
              <a:rPr lang="fr-FR" dirty="0"/>
              <a:t>h </a:t>
            </a:r>
            <a:r>
              <a:rPr lang="fr-FR" dirty="0" smtClean="0"/>
              <a:t>+ n</a:t>
            </a:r>
            <a:r>
              <a:rPr lang="fr-FR" baseline="-25000" dirty="0" smtClean="0"/>
              <a:t>4 </a:t>
            </a:r>
            <a:r>
              <a:rPr lang="fr-FR" dirty="0" smtClean="0"/>
              <a:t>h = 120h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200" grpId="0" animBg="1"/>
      <p:bldP spid="201" grpId="0"/>
      <p:bldP spid="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rganigramme : Processus 144"/>
          <p:cNvSpPr/>
          <p:nvPr/>
        </p:nvSpPr>
        <p:spPr>
          <a:xfrm>
            <a:off x="6552220" y="6021288"/>
            <a:ext cx="2227293" cy="65723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Organigramme : Processus 141"/>
          <p:cNvSpPr/>
          <p:nvPr/>
        </p:nvSpPr>
        <p:spPr>
          <a:xfrm>
            <a:off x="3455876" y="6021288"/>
            <a:ext cx="2227293" cy="65723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8" name="Organigramme : Processus 147"/>
          <p:cNvSpPr/>
          <p:nvPr/>
        </p:nvSpPr>
        <p:spPr>
          <a:xfrm>
            <a:off x="6202767" y="5637188"/>
            <a:ext cx="2227293" cy="65723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Organigramme : Processus 145"/>
          <p:cNvSpPr/>
          <p:nvPr/>
        </p:nvSpPr>
        <p:spPr>
          <a:xfrm>
            <a:off x="3203339" y="5624226"/>
            <a:ext cx="2227293" cy="65723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arré corné 7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EVALUATION FORMATIVE ET CERTIFICATIVE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Organigramme : Processus 138"/>
          <p:cNvSpPr/>
          <p:nvPr/>
        </p:nvSpPr>
        <p:spPr>
          <a:xfrm>
            <a:off x="226953" y="5629825"/>
            <a:ext cx="2227293" cy="65723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ZoneTexte 139"/>
          <p:cNvSpPr txBox="1"/>
          <p:nvPr/>
        </p:nvSpPr>
        <p:spPr>
          <a:xfrm>
            <a:off x="153928" y="5702851"/>
            <a:ext cx="226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Evaluation formative de l’équipe pédagogique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0" y="5301208"/>
            <a:ext cx="1103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Légende : 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ZoneTexte 142"/>
          <p:cNvSpPr txBox="1"/>
          <p:nvPr/>
        </p:nvSpPr>
        <p:spPr>
          <a:xfrm>
            <a:off x="3239852" y="5697252"/>
            <a:ext cx="215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Evaluation certificative de l’équipe pédagogique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6221023" y="5704195"/>
            <a:ext cx="215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Evaluation certificative de la commission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ZoneTexte 143"/>
          <p:cNvSpPr txBox="1"/>
          <p:nvPr/>
        </p:nvSpPr>
        <p:spPr>
          <a:xfrm>
            <a:off x="3455876" y="6309320"/>
            <a:ext cx="215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Fiche d’évaluation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6588224" y="6309320"/>
            <a:ext cx="215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Grille d’évaluation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2" name="Groupe 151"/>
          <p:cNvGrpSpPr/>
          <p:nvPr/>
        </p:nvGrpSpPr>
        <p:grpSpPr>
          <a:xfrm>
            <a:off x="190440" y="1603349"/>
            <a:ext cx="8750912" cy="3656593"/>
            <a:chOff x="190440" y="1603349"/>
            <a:chExt cx="8750912" cy="3656593"/>
          </a:xfrm>
        </p:grpSpPr>
        <p:grpSp>
          <p:nvGrpSpPr>
            <p:cNvPr id="4" name="Groupe 51"/>
            <p:cNvGrpSpPr/>
            <p:nvPr/>
          </p:nvGrpSpPr>
          <p:grpSpPr>
            <a:xfrm>
              <a:off x="516625" y="1700808"/>
              <a:ext cx="1018845" cy="288031"/>
              <a:chOff x="755576" y="1251885"/>
              <a:chExt cx="1423067" cy="402306"/>
            </a:xfrm>
          </p:grpSpPr>
          <p:sp>
            <p:nvSpPr>
              <p:cNvPr id="28" name="Organigramme : Terminateur 27"/>
              <p:cNvSpPr/>
              <p:nvPr/>
            </p:nvSpPr>
            <p:spPr>
              <a:xfrm>
                <a:off x="755576" y="1268760"/>
                <a:ext cx="1389810" cy="385431"/>
              </a:xfrm>
              <a:prstGeom prst="flowChartTermina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837888" y="1251885"/>
                <a:ext cx="1340755" cy="35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Arial" pitchFamily="34" charset="0"/>
                    <a:cs typeface="Arial" pitchFamily="34" charset="0"/>
                  </a:rPr>
                  <a:t>Début</a:t>
                </a:r>
                <a:endParaRPr lang="fr-FR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e 54"/>
            <p:cNvGrpSpPr/>
            <p:nvPr/>
          </p:nvGrpSpPr>
          <p:grpSpPr>
            <a:xfrm>
              <a:off x="310408" y="1970660"/>
              <a:ext cx="1443516" cy="876421"/>
              <a:chOff x="467544" y="1628800"/>
              <a:chExt cx="2016224" cy="1224136"/>
            </a:xfrm>
          </p:grpSpPr>
          <p:grpSp>
            <p:nvGrpSpPr>
              <p:cNvPr id="24" name="Groupe 15"/>
              <p:cNvGrpSpPr/>
              <p:nvPr/>
            </p:nvGrpSpPr>
            <p:grpSpPr>
              <a:xfrm>
                <a:off x="467544" y="1844824"/>
                <a:ext cx="2016224" cy="1008112"/>
                <a:chOff x="539552" y="1700808"/>
                <a:chExt cx="2016224" cy="1008112"/>
              </a:xfrm>
            </p:grpSpPr>
            <p:sp>
              <p:nvSpPr>
                <p:cNvPr id="26" name="ZoneTexte 25"/>
                <p:cNvSpPr txBox="1"/>
                <p:nvPr/>
              </p:nvSpPr>
              <p:spPr>
                <a:xfrm>
                  <a:off x="539552" y="1988840"/>
                  <a:ext cx="1944216" cy="473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Remise du dossier préliminaire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Organigramme : Multidocument 26"/>
                <p:cNvSpPr/>
                <p:nvPr/>
              </p:nvSpPr>
              <p:spPr>
                <a:xfrm>
                  <a:off x="683568" y="1700808"/>
                  <a:ext cx="1872208" cy="1008112"/>
                </a:xfrm>
                <a:prstGeom prst="flowChartMultidocumen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</p:grpSp>
          <p:cxnSp>
            <p:nvCxnSpPr>
              <p:cNvPr id="25" name="Connecteur droit avec flèche 24"/>
              <p:cNvCxnSpPr/>
              <p:nvPr/>
            </p:nvCxnSpPr>
            <p:spPr>
              <a:xfrm>
                <a:off x="1547664" y="1628800"/>
                <a:ext cx="0" cy="21602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59"/>
            <p:cNvGrpSpPr/>
            <p:nvPr/>
          </p:nvGrpSpPr>
          <p:grpSpPr>
            <a:xfrm>
              <a:off x="361962" y="2795527"/>
              <a:ext cx="1443516" cy="994296"/>
              <a:chOff x="539552" y="2780928"/>
              <a:chExt cx="2016224" cy="1388778"/>
            </a:xfrm>
          </p:grpSpPr>
          <p:grpSp>
            <p:nvGrpSpPr>
              <p:cNvPr id="20" name="Groupe 12"/>
              <p:cNvGrpSpPr/>
              <p:nvPr/>
            </p:nvGrpSpPr>
            <p:grpSpPr>
              <a:xfrm>
                <a:off x="539552" y="3068958"/>
                <a:ext cx="2016224" cy="1100748"/>
                <a:chOff x="611560" y="2708920"/>
                <a:chExt cx="2016224" cy="707624"/>
              </a:xfrm>
            </p:grpSpPr>
            <p:sp>
              <p:nvSpPr>
                <p:cNvPr id="22" name="Organigramme : Processus 21"/>
                <p:cNvSpPr/>
                <p:nvPr/>
              </p:nvSpPr>
              <p:spPr>
                <a:xfrm>
                  <a:off x="611560" y="2708920"/>
                  <a:ext cx="2016224" cy="648072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23" name="ZoneTexte 22"/>
                <p:cNvSpPr txBox="1"/>
                <p:nvPr/>
              </p:nvSpPr>
              <p:spPr>
                <a:xfrm>
                  <a:off x="683568" y="2780928"/>
                  <a:ext cx="1944216" cy="63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Analyse du dossier préliminaire et  proposition d’un planning prévisionnel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1" name="Connecteur droit avec flèche 20"/>
              <p:cNvCxnSpPr/>
              <p:nvPr/>
            </p:nvCxnSpPr>
            <p:spPr>
              <a:xfrm>
                <a:off x="1547664" y="2780928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rganigramme : Données 5"/>
            <p:cNvSpPr/>
            <p:nvPr/>
          </p:nvSpPr>
          <p:spPr>
            <a:xfrm>
              <a:off x="190440" y="4540448"/>
              <a:ext cx="1752841" cy="289827"/>
            </a:xfrm>
            <a:prstGeom prst="flowChartInputOutp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9" name="ZoneTexte 10"/>
            <p:cNvSpPr txBox="1"/>
            <p:nvPr/>
          </p:nvSpPr>
          <p:spPr>
            <a:xfrm>
              <a:off x="373430" y="4566589"/>
              <a:ext cx="1391962" cy="20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Revue de projet 1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rot="5400000">
              <a:off x="955079" y="4926034"/>
              <a:ext cx="144914" cy="11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rganigramme : Décision 10"/>
            <p:cNvSpPr/>
            <p:nvPr/>
          </p:nvSpPr>
          <p:spPr>
            <a:xfrm>
              <a:off x="556421" y="3860769"/>
              <a:ext cx="971775" cy="511461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40546" y="4026706"/>
              <a:ext cx="8183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Réalisé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451855" y="4069901"/>
              <a:ext cx="102292" cy="1022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rot="5400000">
              <a:off x="977826" y="3791718"/>
              <a:ext cx="144914" cy="11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rot="5400000">
              <a:off x="981221" y="4455488"/>
              <a:ext cx="144914" cy="11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stCxn id="13" idx="2"/>
            </p:cNvCxnSpPr>
            <p:nvPr/>
          </p:nvCxnSpPr>
          <p:spPr>
            <a:xfrm rot="10800000" flipV="1">
              <a:off x="216582" y="4121047"/>
              <a:ext cx="235273" cy="11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5400000" flipH="1" flipV="1">
              <a:off x="-240894" y="3664708"/>
              <a:ext cx="914952" cy="11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rot="5400000" flipH="1" flipV="1">
              <a:off x="33592" y="3076524"/>
              <a:ext cx="365981" cy="113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rganigramme : Données 30"/>
            <p:cNvSpPr/>
            <p:nvPr/>
          </p:nvSpPr>
          <p:spPr>
            <a:xfrm>
              <a:off x="2438658" y="4824853"/>
              <a:ext cx="1742003" cy="288035"/>
            </a:xfrm>
            <a:prstGeom prst="flowChartInputOutp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620517" y="4850834"/>
              <a:ext cx="1383355" cy="21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Revue de projet 2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rot="5400000">
              <a:off x="3250529" y="5182076"/>
              <a:ext cx="144018" cy="113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rganigramme : Décision 33"/>
            <p:cNvSpPr/>
            <p:nvPr/>
          </p:nvSpPr>
          <p:spPr>
            <a:xfrm>
              <a:off x="2854335" y="4175357"/>
              <a:ext cx="965767" cy="508298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937941" y="4366247"/>
              <a:ext cx="813277" cy="21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Faisabilité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2750416" y="4409176"/>
              <a:ext cx="101660" cy="1016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rot="5400000">
              <a:off x="3250529" y="4766398"/>
              <a:ext cx="144018" cy="113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e 83"/>
            <p:cNvGrpSpPr/>
            <p:nvPr/>
          </p:nvGrpSpPr>
          <p:grpSpPr>
            <a:xfrm>
              <a:off x="2594537" y="1603350"/>
              <a:ext cx="1434591" cy="652393"/>
              <a:chOff x="576066" y="2853954"/>
              <a:chExt cx="2016224" cy="916895"/>
            </a:xfrm>
          </p:grpSpPr>
          <p:grpSp>
            <p:nvGrpSpPr>
              <p:cNvPr id="62" name="Groupe 12"/>
              <p:cNvGrpSpPr/>
              <p:nvPr/>
            </p:nvGrpSpPr>
            <p:grpSpPr>
              <a:xfrm>
                <a:off x="576066" y="3146057"/>
                <a:ext cx="2016224" cy="624792"/>
                <a:chOff x="648074" y="2758482"/>
                <a:chExt cx="2016224" cy="401652"/>
              </a:xfrm>
            </p:grpSpPr>
            <p:sp>
              <p:nvSpPr>
                <p:cNvPr id="64" name="Organigramme : Processus 63"/>
                <p:cNvSpPr/>
                <p:nvPr/>
              </p:nvSpPr>
              <p:spPr>
                <a:xfrm>
                  <a:off x="648074" y="2758482"/>
                  <a:ext cx="2016224" cy="401652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65" name="ZoneTexte 64"/>
                <p:cNvSpPr txBox="1"/>
                <p:nvPr/>
              </p:nvSpPr>
              <p:spPr>
                <a:xfrm>
                  <a:off x="683567" y="2780928"/>
                  <a:ext cx="1944216" cy="311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Exploration des solutions techniques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63" name="Connecteur droit avec flèche 62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e 88"/>
            <p:cNvGrpSpPr/>
            <p:nvPr/>
          </p:nvGrpSpPr>
          <p:grpSpPr>
            <a:xfrm>
              <a:off x="2334738" y="2252847"/>
              <a:ext cx="2026429" cy="652396"/>
              <a:chOff x="410352" y="2853954"/>
              <a:chExt cx="2409858" cy="916900"/>
            </a:xfrm>
          </p:grpSpPr>
          <p:grpSp>
            <p:nvGrpSpPr>
              <p:cNvPr id="58" name="Groupe 12"/>
              <p:cNvGrpSpPr/>
              <p:nvPr/>
            </p:nvGrpSpPr>
            <p:grpSpPr>
              <a:xfrm>
                <a:off x="410352" y="3146060"/>
                <a:ext cx="2409858" cy="624794"/>
                <a:chOff x="482360" y="2758482"/>
                <a:chExt cx="2409858" cy="401653"/>
              </a:xfrm>
            </p:grpSpPr>
            <p:sp>
              <p:nvSpPr>
                <p:cNvPr id="60" name="Organigramme : Processus 59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61" name="ZoneTexte 60"/>
                <p:cNvSpPr txBox="1"/>
                <p:nvPr/>
              </p:nvSpPr>
              <p:spPr>
                <a:xfrm>
                  <a:off x="482360" y="2781953"/>
                  <a:ext cx="2409858" cy="311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Etude des relations produit/matériau/procédé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59" name="Connecteur droit avec flèche 58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e 93"/>
            <p:cNvGrpSpPr/>
            <p:nvPr/>
          </p:nvGrpSpPr>
          <p:grpSpPr>
            <a:xfrm>
              <a:off x="2334738" y="2902343"/>
              <a:ext cx="2026429" cy="693605"/>
              <a:chOff x="410352" y="2853952"/>
              <a:chExt cx="2409858" cy="823352"/>
            </a:xfrm>
          </p:grpSpPr>
          <p:grpSp>
            <p:nvGrpSpPr>
              <p:cNvPr id="54" name="Groupe 12"/>
              <p:cNvGrpSpPr/>
              <p:nvPr/>
            </p:nvGrpSpPr>
            <p:grpSpPr>
              <a:xfrm>
                <a:off x="410352" y="3052511"/>
                <a:ext cx="2409858" cy="624793"/>
                <a:chOff x="482360" y="2698347"/>
                <a:chExt cx="2409858" cy="401653"/>
              </a:xfrm>
            </p:grpSpPr>
            <p:sp>
              <p:nvSpPr>
                <p:cNvPr id="56" name="Organigramme : Processus 55"/>
                <p:cNvSpPr/>
                <p:nvPr/>
              </p:nvSpPr>
              <p:spPr>
                <a:xfrm>
                  <a:off x="636838" y="2698347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57" name="ZoneTexte 56"/>
                <p:cNvSpPr txBox="1"/>
                <p:nvPr/>
              </p:nvSpPr>
              <p:spPr>
                <a:xfrm>
                  <a:off x="482360" y="2709480"/>
                  <a:ext cx="2409858" cy="364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Choix de solutions </a:t>
                  </a:r>
                </a:p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Techniques et intégration</a:t>
                  </a:r>
                </a:p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 des composants 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55" name="Connecteur droit avec flèche 54"/>
              <p:cNvCxnSpPr/>
              <p:nvPr/>
            </p:nvCxnSpPr>
            <p:spPr>
              <a:xfrm rot="5400000">
                <a:off x="1485776" y="2952562"/>
                <a:ext cx="198563" cy="134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e 98"/>
            <p:cNvGrpSpPr/>
            <p:nvPr/>
          </p:nvGrpSpPr>
          <p:grpSpPr>
            <a:xfrm>
              <a:off x="2360718" y="3603800"/>
              <a:ext cx="2026429" cy="415678"/>
              <a:chOff x="410352" y="2853954"/>
              <a:chExt cx="2409858" cy="916900"/>
            </a:xfrm>
          </p:grpSpPr>
          <p:grpSp>
            <p:nvGrpSpPr>
              <p:cNvPr id="50" name="Groupe 12"/>
              <p:cNvGrpSpPr/>
              <p:nvPr/>
            </p:nvGrpSpPr>
            <p:grpSpPr>
              <a:xfrm>
                <a:off x="410352" y="3146060"/>
                <a:ext cx="2409858" cy="624794"/>
                <a:chOff x="482360" y="2758482"/>
                <a:chExt cx="2409858" cy="401653"/>
              </a:xfrm>
            </p:grpSpPr>
            <p:sp>
              <p:nvSpPr>
                <p:cNvPr id="52" name="Organigramme : Processus 51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>
                <a:xfrm>
                  <a:off x="482360" y="2781953"/>
                  <a:ext cx="2409858" cy="300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Evaluation des solutions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51" name="Connecteur droit avec flèche 50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Connecteur droit avec flèche 41"/>
            <p:cNvCxnSpPr/>
            <p:nvPr/>
          </p:nvCxnSpPr>
          <p:spPr>
            <a:xfrm rot="5400000">
              <a:off x="3250529" y="4090922"/>
              <a:ext cx="144018" cy="113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>
              <a:stCxn id="36" idx="2"/>
            </p:cNvCxnSpPr>
            <p:nvPr/>
          </p:nvCxnSpPr>
          <p:spPr>
            <a:xfrm rot="10800000" flipV="1">
              <a:off x="2308759" y="4460005"/>
              <a:ext cx="441657" cy="22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 rot="5400000" flipH="1" flipV="1">
              <a:off x="1943911" y="4097982"/>
              <a:ext cx="729132" cy="5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rganigramme : Données 66"/>
            <p:cNvSpPr/>
            <p:nvPr/>
          </p:nvSpPr>
          <p:spPr>
            <a:xfrm>
              <a:off x="4675337" y="4791931"/>
              <a:ext cx="1875446" cy="310100"/>
            </a:xfrm>
            <a:prstGeom prst="flowChartInputOutp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4871127" y="4819901"/>
              <a:ext cx="1489325" cy="221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Revue de projet 3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9" name="Connecteur droit avec flèche 68"/>
            <p:cNvCxnSpPr/>
            <p:nvPr/>
          </p:nvCxnSpPr>
          <p:spPr>
            <a:xfrm rot="5400000">
              <a:off x="5549400" y="5176518"/>
              <a:ext cx="155050" cy="12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rganigramme : Décision 69"/>
            <p:cNvSpPr/>
            <p:nvPr/>
          </p:nvSpPr>
          <p:spPr>
            <a:xfrm>
              <a:off x="5094887" y="4120651"/>
              <a:ext cx="1039747" cy="547235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5178797" y="4288471"/>
              <a:ext cx="875577" cy="221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Faisabilité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Ellipse 71"/>
            <p:cNvSpPr/>
            <p:nvPr/>
          </p:nvSpPr>
          <p:spPr>
            <a:xfrm>
              <a:off x="4983007" y="4344411"/>
              <a:ext cx="109447" cy="1094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cxnSp>
          <p:nvCxnSpPr>
            <p:cNvPr id="73" name="Connecteur droit avec flèche 72"/>
            <p:cNvCxnSpPr/>
            <p:nvPr/>
          </p:nvCxnSpPr>
          <p:spPr>
            <a:xfrm rot="5400000">
              <a:off x="5549400" y="4728998"/>
              <a:ext cx="155050" cy="12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e 118"/>
            <p:cNvGrpSpPr/>
            <p:nvPr/>
          </p:nvGrpSpPr>
          <p:grpSpPr>
            <a:xfrm>
              <a:off x="4843157" y="1603351"/>
              <a:ext cx="1544485" cy="702372"/>
              <a:chOff x="576065" y="2853954"/>
              <a:chExt cx="2016224" cy="916900"/>
            </a:xfrm>
          </p:grpSpPr>
          <p:grpSp>
            <p:nvGrpSpPr>
              <p:cNvPr id="98" name="Groupe 12"/>
              <p:cNvGrpSpPr/>
              <p:nvPr/>
            </p:nvGrpSpPr>
            <p:grpSpPr>
              <a:xfrm>
                <a:off x="576065" y="3146060"/>
                <a:ext cx="2016224" cy="624794"/>
                <a:chOff x="648073" y="2758482"/>
                <a:chExt cx="2016224" cy="401653"/>
              </a:xfrm>
            </p:grpSpPr>
            <p:sp>
              <p:nvSpPr>
                <p:cNvPr id="100" name="Organigramme : Processus 99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101" name="ZoneTexte 100"/>
                <p:cNvSpPr txBox="1"/>
                <p:nvPr/>
              </p:nvSpPr>
              <p:spPr>
                <a:xfrm>
                  <a:off x="683568" y="2780928"/>
                  <a:ext cx="1944216" cy="302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Choix des procédés et des processus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99" name="Connecteur droit avec flèche 98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123"/>
            <p:cNvGrpSpPr/>
            <p:nvPr/>
          </p:nvGrpSpPr>
          <p:grpSpPr>
            <a:xfrm>
              <a:off x="4535487" y="2302601"/>
              <a:ext cx="2181660" cy="559400"/>
              <a:chOff x="379456" y="2853954"/>
              <a:chExt cx="2409858" cy="916900"/>
            </a:xfrm>
          </p:grpSpPr>
          <p:grpSp>
            <p:nvGrpSpPr>
              <p:cNvPr id="94" name="Groupe 12"/>
              <p:cNvGrpSpPr/>
              <p:nvPr/>
            </p:nvGrpSpPr>
            <p:grpSpPr>
              <a:xfrm>
                <a:off x="379456" y="3146060"/>
                <a:ext cx="2409858" cy="624794"/>
                <a:chOff x="451464" y="2758482"/>
                <a:chExt cx="2409858" cy="401653"/>
              </a:xfrm>
            </p:grpSpPr>
            <p:sp>
              <p:nvSpPr>
                <p:cNvPr id="96" name="Organigramme : Processus 95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97" name="ZoneTexte 96"/>
                <p:cNvSpPr txBox="1"/>
                <p:nvPr/>
              </p:nvSpPr>
              <p:spPr>
                <a:xfrm>
                  <a:off x="451464" y="2835946"/>
                  <a:ext cx="2409858" cy="233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Gestion des interférences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95" name="Connecteur droit avec flèche 94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e 128"/>
            <p:cNvGrpSpPr/>
            <p:nvPr/>
          </p:nvGrpSpPr>
          <p:grpSpPr>
            <a:xfrm>
              <a:off x="4563457" y="2861999"/>
              <a:ext cx="2181660" cy="643312"/>
              <a:chOff x="410352" y="2853952"/>
              <a:chExt cx="2409858" cy="709315"/>
            </a:xfrm>
          </p:grpSpPr>
          <p:grpSp>
            <p:nvGrpSpPr>
              <p:cNvPr id="90" name="Groupe 12"/>
              <p:cNvGrpSpPr/>
              <p:nvPr/>
            </p:nvGrpSpPr>
            <p:grpSpPr>
              <a:xfrm>
                <a:off x="410352" y="3052513"/>
                <a:ext cx="2409858" cy="510754"/>
                <a:chOff x="482360" y="2698347"/>
                <a:chExt cx="2409858" cy="328342"/>
              </a:xfrm>
            </p:grpSpPr>
            <p:sp>
              <p:nvSpPr>
                <p:cNvPr id="92" name="Organigramme : Processus 91"/>
                <p:cNvSpPr/>
                <p:nvPr/>
              </p:nvSpPr>
              <p:spPr>
                <a:xfrm>
                  <a:off x="636838" y="2698347"/>
                  <a:ext cx="2016224" cy="328342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93" name="ZoneTexte 92"/>
                <p:cNvSpPr txBox="1"/>
                <p:nvPr/>
              </p:nvSpPr>
              <p:spPr>
                <a:xfrm>
                  <a:off x="482360" y="2709480"/>
                  <a:ext cx="2409858" cy="25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Définition du produit et </a:t>
                  </a:r>
                </a:p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des composants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91" name="Connecteur droit avec flèche 90"/>
              <p:cNvCxnSpPr/>
              <p:nvPr/>
            </p:nvCxnSpPr>
            <p:spPr>
              <a:xfrm rot="5400000">
                <a:off x="1485776" y="2952562"/>
                <a:ext cx="198563" cy="1344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e 133"/>
            <p:cNvGrpSpPr/>
            <p:nvPr/>
          </p:nvGrpSpPr>
          <p:grpSpPr>
            <a:xfrm>
              <a:off x="4591427" y="3505311"/>
              <a:ext cx="2181660" cy="447520"/>
              <a:chOff x="410352" y="2853954"/>
              <a:chExt cx="2409858" cy="916900"/>
            </a:xfrm>
          </p:grpSpPr>
          <p:grpSp>
            <p:nvGrpSpPr>
              <p:cNvPr id="86" name="Groupe 12"/>
              <p:cNvGrpSpPr/>
              <p:nvPr/>
            </p:nvGrpSpPr>
            <p:grpSpPr>
              <a:xfrm>
                <a:off x="410352" y="3146060"/>
                <a:ext cx="2409858" cy="624794"/>
                <a:chOff x="482360" y="2758482"/>
                <a:chExt cx="2409858" cy="401653"/>
              </a:xfrm>
            </p:grpSpPr>
            <p:sp>
              <p:nvSpPr>
                <p:cNvPr id="88" name="Organigramme : Processus 87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482360" y="2781953"/>
                  <a:ext cx="2409858" cy="292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Report des spécifications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7" name="Connecteur droit avec flèche 86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Connecteur droit avec flèche 77"/>
            <p:cNvCxnSpPr/>
            <p:nvPr/>
          </p:nvCxnSpPr>
          <p:spPr>
            <a:xfrm rot="5400000">
              <a:off x="5549400" y="4029748"/>
              <a:ext cx="155050" cy="12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>
              <a:stCxn id="72" idx="2"/>
            </p:cNvCxnSpPr>
            <p:nvPr/>
          </p:nvCxnSpPr>
          <p:spPr>
            <a:xfrm rot="10800000" flipV="1">
              <a:off x="4563458" y="4399134"/>
              <a:ext cx="419549" cy="24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avec flèche 79"/>
            <p:cNvCxnSpPr/>
            <p:nvPr/>
          </p:nvCxnSpPr>
          <p:spPr>
            <a:xfrm rot="5400000" flipH="1" flipV="1">
              <a:off x="4073982" y="3912093"/>
              <a:ext cx="978950" cy="12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rot="10800000" flipV="1">
              <a:off x="1030241" y="4995353"/>
              <a:ext cx="1095389" cy="52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rot="5400000" flipH="1" flipV="1">
              <a:off x="3513918" y="4414060"/>
              <a:ext cx="1679596" cy="15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rot="10800000" flipV="1">
              <a:off x="2125631" y="1603349"/>
              <a:ext cx="1168415" cy="52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rot="16200000" flipV="1">
              <a:off x="3312304" y="2643969"/>
              <a:ext cx="2081240" cy="1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10800000" flipV="1">
              <a:off x="4352924" y="1603349"/>
              <a:ext cx="1241441" cy="52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 rot="5400000" flipH="1" flipV="1">
              <a:off x="1286623" y="4158466"/>
              <a:ext cx="1679596" cy="15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 rot="16200000" flipV="1">
              <a:off x="1085010" y="2643969"/>
              <a:ext cx="2081240" cy="1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rot="10800000" flipV="1">
              <a:off x="3330560" y="5254649"/>
              <a:ext cx="1022363" cy="52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10800000" flipV="1">
              <a:off x="5630881" y="5254650"/>
              <a:ext cx="1168413" cy="529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avec flèche 132"/>
            <p:cNvCxnSpPr/>
            <p:nvPr/>
          </p:nvCxnSpPr>
          <p:spPr>
            <a:xfrm rot="5400000" flipH="1" flipV="1">
              <a:off x="5960288" y="4414057"/>
              <a:ext cx="1679596" cy="158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rganigramme : Données 102"/>
            <p:cNvSpPr/>
            <p:nvPr/>
          </p:nvSpPr>
          <p:spPr>
            <a:xfrm>
              <a:off x="7004949" y="4185084"/>
              <a:ext cx="1778627" cy="294091"/>
            </a:xfrm>
            <a:prstGeom prst="flowChartInputOutp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7192009" y="4221088"/>
              <a:ext cx="1412439" cy="23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Sous épreuve U51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" name="Connecteur droit avec flèche 104"/>
            <p:cNvCxnSpPr/>
            <p:nvPr/>
          </p:nvCxnSpPr>
          <p:spPr>
            <a:xfrm rot="5400000">
              <a:off x="7807363" y="4093604"/>
              <a:ext cx="147046" cy="11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rganigramme : Décision 105"/>
            <p:cNvSpPr/>
            <p:nvPr/>
          </p:nvSpPr>
          <p:spPr>
            <a:xfrm>
              <a:off x="7376314" y="3092245"/>
              <a:ext cx="986071" cy="518985"/>
            </a:xfrm>
            <a:prstGeom prst="flowChartDecis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7455892" y="3251401"/>
              <a:ext cx="830376" cy="23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latin typeface="Arial" pitchFamily="34" charset="0"/>
                  <a:cs typeface="Arial" pitchFamily="34" charset="0"/>
                </a:rPr>
                <a:t>Faisabilité</a:t>
              </a:r>
              <a:endParaRPr lang="fr-F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7270210" y="3304454"/>
              <a:ext cx="103797" cy="1037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cxnSp>
          <p:nvCxnSpPr>
            <p:cNvPr id="109" name="Connecteur droit avec flèche 108"/>
            <p:cNvCxnSpPr/>
            <p:nvPr/>
          </p:nvCxnSpPr>
          <p:spPr>
            <a:xfrm rot="5400000">
              <a:off x="7807363" y="3669187"/>
              <a:ext cx="147046" cy="11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e 21"/>
            <p:cNvGrpSpPr/>
            <p:nvPr/>
          </p:nvGrpSpPr>
          <p:grpSpPr>
            <a:xfrm>
              <a:off x="7164106" y="1712889"/>
              <a:ext cx="1464752" cy="666112"/>
              <a:chOff x="576065" y="2853954"/>
              <a:chExt cx="2016224" cy="916900"/>
            </a:xfrm>
          </p:grpSpPr>
          <p:grpSp>
            <p:nvGrpSpPr>
              <p:cNvPr id="120" name="Groupe 12"/>
              <p:cNvGrpSpPr/>
              <p:nvPr/>
            </p:nvGrpSpPr>
            <p:grpSpPr>
              <a:xfrm>
                <a:off x="576065" y="3146060"/>
                <a:ext cx="2016224" cy="624794"/>
                <a:chOff x="648073" y="2758482"/>
                <a:chExt cx="2016224" cy="401653"/>
              </a:xfrm>
            </p:grpSpPr>
            <p:sp>
              <p:nvSpPr>
                <p:cNvPr id="122" name="Organigramme : Processus 121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123" name="ZoneTexte 122"/>
                <p:cNvSpPr txBox="1"/>
                <p:nvPr/>
              </p:nvSpPr>
              <p:spPr>
                <a:xfrm>
                  <a:off x="683569" y="2780928"/>
                  <a:ext cx="1944215" cy="354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Dossier de </a:t>
                  </a:r>
                </a:p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conception détaillée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1" name="Connecteur droit avec flèche 120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e 26"/>
            <p:cNvGrpSpPr/>
            <p:nvPr/>
          </p:nvGrpSpPr>
          <p:grpSpPr>
            <a:xfrm>
              <a:off x="6872319" y="2376041"/>
              <a:ext cx="2069033" cy="530522"/>
              <a:chOff x="379456" y="2853954"/>
              <a:chExt cx="2409858" cy="916900"/>
            </a:xfrm>
          </p:grpSpPr>
          <p:grpSp>
            <p:nvGrpSpPr>
              <p:cNvPr id="116" name="Groupe 12"/>
              <p:cNvGrpSpPr/>
              <p:nvPr/>
            </p:nvGrpSpPr>
            <p:grpSpPr>
              <a:xfrm>
                <a:off x="379456" y="3146060"/>
                <a:ext cx="2409858" cy="624794"/>
                <a:chOff x="451464" y="2758482"/>
                <a:chExt cx="2409858" cy="401653"/>
              </a:xfrm>
            </p:grpSpPr>
            <p:sp>
              <p:nvSpPr>
                <p:cNvPr id="118" name="Organigramme : Processus 117"/>
                <p:cNvSpPr/>
                <p:nvPr/>
              </p:nvSpPr>
              <p:spPr>
                <a:xfrm>
                  <a:off x="648073" y="2758482"/>
                  <a:ext cx="2016224" cy="40165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119" name="ZoneTexte 118"/>
                <p:cNvSpPr txBox="1"/>
                <p:nvPr/>
              </p:nvSpPr>
              <p:spPr>
                <a:xfrm>
                  <a:off x="451464" y="2835946"/>
                  <a:ext cx="2409858" cy="256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dirty="0" smtClean="0">
                      <a:latin typeface="Arial" pitchFamily="34" charset="0"/>
                      <a:cs typeface="Arial" pitchFamily="34" charset="0"/>
                    </a:rPr>
                    <a:t>Rapport technique</a:t>
                  </a:r>
                  <a:endParaRPr lang="fr-FR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17" name="Connecteur droit avec flèche 116"/>
              <p:cNvCxnSpPr/>
              <p:nvPr/>
            </p:nvCxnSpPr>
            <p:spPr>
              <a:xfrm>
                <a:off x="1561916" y="2853954"/>
                <a:ext cx="0" cy="28803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Connecteur droit avec flèche 111"/>
            <p:cNvCxnSpPr/>
            <p:nvPr/>
          </p:nvCxnSpPr>
          <p:spPr>
            <a:xfrm rot="5400000">
              <a:off x="7807363" y="3006035"/>
              <a:ext cx="147046" cy="11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e 36"/>
            <p:cNvGrpSpPr/>
            <p:nvPr/>
          </p:nvGrpSpPr>
          <p:grpSpPr>
            <a:xfrm>
              <a:off x="7190632" y="3753036"/>
              <a:ext cx="1412439" cy="261563"/>
              <a:chOff x="755576" y="1268760"/>
              <a:chExt cx="1944216" cy="360040"/>
            </a:xfrm>
          </p:grpSpPr>
          <p:sp>
            <p:nvSpPr>
              <p:cNvPr id="114" name="Organigramme : Terminateur 113"/>
              <p:cNvSpPr/>
              <p:nvPr/>
            </p:nvSpPr>
            <p:spPr>
              <a:xfrm>
                <a:off x="755576" y="1268760"/>
                <a:ext cx="1872208" cy="360040"/>
              </a:xfrm>
              <a:prstGeom prst="flowChartTermina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0"/>
              </a:p>
            </p:txBody>
          </p:sp>
          <p:sp>
            <p:nvSpPr>
              <p:cNvPr id="115" name="ZoneTexte 114"/>
              <p:cNvSpPr txBox="1"/>
              <p:nvPr/>
            </p:nvSpPr>
            <p:spPr>
              <a:xfrm>
                <a:off x="755576" y="1268760"/>
                <a:ext cx="1944216" cy="31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latin typeface="Arial" pitchFamily="34" charset="0"/>
                    <a:cs typeface="Arial" pitchFamily="34" charset="0"/>
                  </a:rPr>
                  <a:t>Fin  du projet</a:t>
                </a:r>
                <a:endParaRPr lang="fr-FR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34" name="Connecteur droit avec flèche 133"/>
            <p:cNvCxnSpPr/>
            <p:nvPr/>
          </p:nvCxnSpPr>
          <p:spPr>
            <a:xfrm rot="16200000" flipV="1">
              <a:off x="5758673" y="2753509"/>
              <a:ext cx="2081240" cy="1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rot="10800000" flipV="1">
              <a:off x="6799294" y="1712888"/>
              <a:ext cx="1058876" cy="52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/>
            <p:nvPr/>
          </p:nvCxnSpPr>
          <p:spPr>
            <a:xfrm flipH="1">
              <a:off x="6912871" y="3360717"/>
              <a:ext cx="342952" cy="25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avec flèche 150"/>
            <p:cNvCxnSpPr/>
            <p:nvPr/>
          </p:nvCxnSpPr>
          <p:spPr>
            <a:xfrm flipV="1">
              <a:off x="6912260" y="2985980"/>
              <a:ext cx="1216" cy="3778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RAPPORT TECHNIQUE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Multidocument 5"/>
          <p:cNvSpPr/>
          <p:nvPr/>
        </p:nvSpPr>
        <p:spPr>
          <a:xfrm>
            <a:off x="500604" y="1196752"/>
            <a:ext cx="8319868" cy="5580620"/>
          </a:xfrm>
          <a:prstGeom prst="flowChartMultidocumen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247964" y="11967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Limité </a:t>
            </a:r>
            <a:r>
              <a:rPr lang="fr-FR" dirty="0"/>
              <a:t>à 50 pages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23828" y="17368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comprend obligatoirement :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2204864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¤ Le dessin d’ensemble (tirage et maquette numérique 3D)</a:t>
            </a:r>
          </a:p>
          <a:p>
            <a:pPr algn="just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¤ Les notes de calcul , les résultats de simulations numériques de résultats d’essais justifiant les choix retenus.</a:t>
            </a:r>
          </a:p>
          <a:p>
            <a:pPr algn="just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¤ Les dessins de définition du produit (dimensionnés et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tolérancés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¤ Les fiches associées aux revues de projet montrant le travail collaboratif conduit par les acteurs concernés.</a:t>
            </a:r>
          </a:p>
          <a:p>
            <a:pPr algn="just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¤ Le dossier de pré-industrialisation montrant la prise en compte  des contraintes technico-économiques de réalisation, d’homologation, de sécurité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395536" y="1581612"/>
            <a:ext cx="7143363" cy="4331664"/>
            <a:chOff x="395536" y="1424700"/>
            <a:chExt cx="7143363" cy="4331664"/>
          </a:xfrm>
        </p:grpSpPr>
        <p:sp>
          <p:nvSpPr>
            <p:cNvPr id="9" name="Ellipse 8"/>
            <p:cNvSpPr/>
            <p:nvPr/>
          </p:nvSpPr>
          <p:spPr>
            <a:xfrm>
              <a:off x="395536" y="5252308"/>
              <a:ext cx="5148572" cy="50405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avec flèche vers le bas 9"/>
            <p:cNvSpPr/>
            <p:nvPr/>
          </p:nvSpPr>
          <p:spPr>
            <a:xfrm rot="651340">
              <a:off x="3463163" y="1424700"/>
              <a:ext cx="4075736" cy="3905700"/>
            </a:xfrm>
            <a:prstGeom prst="downArrowCallout">
              <a:avLst>
                <a:gd name="adj1" fmla="val 4605"/>
                <a:gd name="adj2" fmla="val 8909"/>
                <a:gd name="adj3" fmla="val 11036"/>
                <a:gd name="adj4" fmla="val 8000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 rot="679946">
              <a:off x="3742167" y="1744895"/>
              <a:ext cx="376504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Une bonne partie du savoir </a:t>
              </a:r>
            </a:p>
            <a:p>
              <a:pPr algn="ctr"/>
              <a:r>
                <a:rPr lang="fr-FR" sz="1600" b="1" dirty="0" smtClean="0">
                  <a:latin typeface="Arial" pitchFamily="34" charset="0"/>
                  <a:cs typeface="Arial" pitchFamily="34" charset="0"/>
                </a:rPr>
                <a:t>S5 Analyse économique, managériale et juridique </a:t>
              </a:r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est associée aux compétences validées par cette sous épreuve U51.</a:t>
              </a:r>
            </a:p>
            <a:p>
              <a:pPr algn="ctr"/>
              <a:endParaRPr lang="fr-FR" sz="16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Un professeur d’économie-gestion est associé aux deux professeurs de la spécialité dans la commission  d’évaluation </a:t>
              </a:r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tilisateur\Mes documents\Dropbox\Séminaire BTS CRC\7 - La certification des compétences\Grille BTS CRC E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27970"/>
            <a:ext cx="8804977" cy="70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rré corné 3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GRILLE D’EVALUATION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VARIANTE DU PROJET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kangoo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135" y="1384272"/>
            <a:ext cx="4464072" cy="4895599"/>
          </a:xfrm>
          <a:prstGeom prst="rect">
            <a:avLst/>
          </a:prstGeom>
        </p:spPr>
      </p:pic>
      <p:sp>
        <p:nvSpPr>
          <p:cNvPr id="5" name="Légende à une bordure 2 4"/>
          <p:cNvSpPr/>
          <p:nvPr/>
        </p:nvSpPr>
        <p:spPr>
          <a:xfrm>
            <a:off x="5616116" y="4041068"/>
            <a:ext cx="3348372" cy="1656184"/>
          </a:xfrm>
          <a:prstGeom prst="accentCallout2">
            <a:avLst>
              <a:gd name="adj1" fmla="val 47794"/>
              <a:gd name="adj2" fmla="val -4954"/>
              <a:gd name="adj3" fmla="val 70329"/>
              <a:gd name="adj4" fmla="val -13856"/>
              <a:gd name="adj5" fmla="val 76101"/>
              <a:gd name="adj6" fmla="val -220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904148" y="4473116"/>
            <a:ext cx="2916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Conscient des difficultés pour obtenir  les maquettes numériques des différents environnements relatifs aux projets industriels:</a:t>
            </a:r>
          </a:p>
          <a:p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5508104" y="1556792"/>
            <a:ext cx="3204356" cy="1908212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Exemple de projet technique</a:t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Le KANGOO en version TPMR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>
            <a:off x="571472" y="1142984"/>
            <a:ext cx="2000264" cy="1214446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Projet technique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égende à une bordure 1 5"/>
          <p:cNvSpPr/>
          <p:nvPr/>
        </p:nvSpPr>
        <p:spPr>
          <a:xfrm>
            <a:off x="4071934" y="1214422"/>
            <a:ext cx="4786346" cy="1926546"/>
          </a:xfrm>
          <a:prstGeom prst="accentCallout1">
            <a:avLst>
              <a:gd name="adj1" fmla="val 41557"/>
              <a:gd name="adj2" fmla="val -7724"/>
              <a:gd name="adj3" fmla="val 29411"/>
              <a:gd name="adj4" fmla="val -302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Mettre le candidat en situation d’exercer tout ou partie des tâches professionnelles issues des activités suivantes  :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1. Conception et pré-industrialisation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3. Conception des processus de réalisation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4. Production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6. Management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5852" y="50004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Finalités et objectif de la sous-épreuve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égende à une bordure 1 7"/>
          <p:cNvSpPr/>
          <p:nvPr/>
        </p:nvSpPr>
        <p:spPr>
          <a:xfrm>
            <a:off x="2500298" y="3714752"/>
            <a:ext cx="6000792" cy="2000264"/>
          </a:xfrm>
          <a:prstGeom prst="accentCallout1">
            <a:avLst>
              <a:gd name="adj1" fmla="val 41557"/>
              <a:gd name="adj2" fmla="val -7724"/>
              <a:gd name="adj3" fmla="val -64075"/>
              <a:gd name="adj4" fmla="val -225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Permettre l’évaluation des compétences ci-dessous: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C04. Caractériser une relation produit – matériau – procédé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C05. Elaborer des processus prévisionnels de réalisation.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C06. Réaliser une conception détaillée.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C07. Conduire des essais.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C16. Animer une réunion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C17. Piloter une équipe de travail dans son secteur d’activité.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71472" y="5929330"/>
            <a:ext cx="7429552" cy="666096"/>
            <a:chOff x="571472" y="5929330"/>
            <a:chExt cx="7429552" cy="666096"/>
          </a:xfrm>
        </p:grpSpPr>
        <p:sp>
          <p:nvSpPr>
            <p:cNvPr id="9" name="Triangle isocèle 8"/>
            <p:cNvSpPr/>
            <p:nvPr/>
          </p:nvSpPr>
          <p:spPr>
            <a:xfrm>
              <a:off x="571472" y="5929330"/>
              <a:ext cx="642942" cy="64294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>
                  <a:latin typeface="Arial" pitchFamily="34" charset="0"/>
                  <a:cs typeface="Arial" pitchFamily="34" charset="0"/>
                </a:rPr>
                <a:t>!</a:t>
              </a:r>
              <a:endParaRPr lang="fr-FR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357290" y="6072206"/>
              <a:ext cx="6643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On prendra soin à ce que chaque projet couvre </a:t>
              </a:r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60% </a:t>
              </a:r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des compétences visées. </a:t>
              </a:r>
            </a:p>
            <a:p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(voir les compétences détaillées et indicateurs de performance)</a:t>
              </a:r>
              <a:endParaRPr lang="fr-FR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AUTRE TYPOLOGIE DE PROJET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5" descr="Epandeuse.jpg"/>
          <p:cNvPicPr>
            <a:picLocks noChangeAspect="1"/>
          </p:cNvPicPr>
          <p:nvPr/>
        </p:nvPicPr>
        <p:blipFill>
          <a:blip r:embed="rId2" cstate="print"/>
          <a:srcRect l="9219" t="12679" r="15604" b="6694"/>
          <a:stretch>
            <a:fillRect/>
          </a:stretch>
        </p:blipFill>
        <p:spPr bwMode="auto">
          <a:xfrm>
            <a:off x="575556" y="1484784"/>
            <a:ext cx="41243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Rampe.jpg"/>
          <p:cNvPicPr>
            <a:picLocks noChangeAspect="1"/>
          </p:cNvPicPr>
          <p:nvPr/>
        </p:nvPicPr>
        <p:blipFill>
          <a:blip r:embed="rId3" cstate="print"/>
          <a:srcRect l="21025" b="5252"/>
          <a:stretch>
            <a:fillRect/>
          </a:stretch>
        </p:blipFill>
        <p:spPr bwMode="auto">
          <a:xfrm>
            <a:off x="3851920" y="3573016"/>
            <a:ext cx="433228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" descr="Ecran 2011-09-12 à 09.34.4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16832"/>
            <a:ext cx="368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égende à une bordure 2 12"/>
          <p:cNvSpPr/>
          <p:nvPr/>
        </p:nvSpPr>
        <p:spPr>
          <a:xfrm>
            <a:off x="359532" y="4473116"/>
            <a:ext cx="2808312" cy="1872208"/>
          </a:xfrm>
          <a:prstGeom prst="accentCallout2">
            <a:avLst>
              <a:gd name="adj1" fmla="val 59296"/>
              <a:gd name="adj2" fmla="val 104281"/>
              <a:gd name="adj3" fmla="val 91011"/>
              <a:gd name="adj4" fmla="val 116895"/>
              <a:gd name="adj5" fmla="val 70019"/>
              <a:gd name="adj6" fmla="val 1677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11560" y="4437112"/>
            <a:ext cx="2412268" cy="1908212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Système de relevage de rampe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rré corné 4"/>
          <p:cNvSpPr/>
          <p:nvPr/>
        </p:nvSpPr>
        <p:spPr>
          <a:xfrm>
            <a:off x="500604" y="357166"/>
            <a:ext cx="8175852" cy="623562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AUTRE TYPOLOGIE DE PROJET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9198" y="3753036"/>
            <a:ext cx="4764802" cy="226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égende à une bordure 2 7"/>
          <p:cNvSpPr/>
          <p:nvPr/>
        </p:nvSpPr>
        <p:spPr>
          <a:xfrm>
            <a:off x="5148064" y="1160748"/>
            <a:ext cx="3708412" cy="1116124"/>
          </a:xfrm>
          <a:prstGeom prst="accentCallout2">
            <a:avLst>
              <a:gd name="adj1" fmla="val 47794"/>
              <a:gd name="adj2" fmla="val -4954"/>
              <a:gd name="adj3" fmla="val 77156"/>
              <a:gd name="adj4" fmla="val -10517"/>
              <a:gd name="adj5" fmla="val 81221"/>
              <a:gd name="adj6" fmla="val -1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220072" y="123275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Arial" pitchFamily="34" charset="0"/>
                <a:cs typeface="Arial" pitchFamily="34" charset="0"/>
              </a:rPr>
              <a:t>¤ La cinématique est validée par le dossier préliminaire.</a:t>
            </a:r>
          </a:p>
          <a:p>
            <a:pPr algn="just"/>
            <a:r>
              <a:rPr lang="fr-FR" sz="1400" dirty="0" smtClean="0">
                <a:latin typeface="Arial" pitchFamily="34" charset="0"/>
                <a:cs typeface="Arial" pitchFamily="34" charset="0"/>
              </a:rPr>
              <a:t>¤ Les définitions numériques du système de rampe et du châssis sont fournis.</a:t>
            </a:r>
          </a:p>
        </p:txBody>
      </p:sp>
      <p:sp>
        <p:nvSpPr>
          <p:cNvPr id="10" name="Parchemin horizontal 9"/>
          <p:cNvSpPr/>
          <p:nvPr/>
        </p:nvSpPr>
        <p:spPr>
          <a:xfrm>
            <a:off x="4608004" y="2348880"/>
            <a:ext cx="4428492" cy="151216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824028" y="263691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Le projet consiste à définir les différents actionneurs ainsi que les éléments de fixation au châssis.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Déplacement rampe BLT100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62" y="1248630"/>
            <a:ext cx="4443330" cy="333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500604" y="1384272"/>
            <a:ext cx="8175852" cy="1058877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MERCI DE VOTRE ATTENTION</a:t>
            </a:r>
          </a:p>
        </p:txBody>
      </p:sp>
      <p:sp>
        <p:nvSpPr>
          <p:cNvPr id="3" name="Parchemin horizontal 2"/>
          <p:cNvSpPr/>
          <p:nvPr/>
        </p:nvSpPr>
        <p:spPr>
          <a:xfrm>
            <a:off x="2490759" y="3611565"/>
            <a:ext cx="4428492" cy="151216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82863" y="40132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Remerciements aux entreprises partenaires : GRUAU &amp; ACMAR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071570"/>
          </a:xfrm>
        </p:spPr>
        <p:txBody>
          <a:bodyPr>
            <a:noAutofit/>
          </a:bodyPr>
          <a:lstStyle/>
          <a:p>
            <a:r>
              <a:rPr lang="fr-FR" sz="4000" dirty="0" smtClean="0">
                <a:latin typeface="Arial" pitchFamily="34" charset="0"/>
                <a:cs typeface="Arial" pitchFamily="34" charset="0"/>
              </a:rPr>
              <a:t>Exemple de projet technique</a:t>
            </a:r>
            <a:br>
              <a:rPr lang="fr-FR" sz="4000" dirty="0" smtClean="0">
                <a:latin typeface="Arial" pitchFamily="34" charset="0"/>
                <a:cs typeface="Arial" pitchFamily="34" charset="0"/>
              </a:rPr>
            </a:br>
            <a:r>
              <a:rPr lang="fr-FR" sz="4000" dirty="0" smtClean="0">
                <a:latin typeface="Arial" pitchFamily="34" charset="0"/>
                <a:cs typeface="Arial" pitchFamily="34" charset="0"/>
              </a:rPr>
              <a:t>Le KANGOO rallongé</a:t>
            </a:r>
            <a:endParaRPr lang="fr-F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6124575" cy="441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39592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ODELES KGV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357562"/>
            <a:ext cx="5006401" cy="278608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kangoo9.jpg"/>
          <p:cNvPicPr>
            <a:picLocks noChangeAspect="1"/>
          </p:cNvPicPr>
          <p:nvPr/>
        </p:nvPicPr>
        <p:blipFill>
          <a:blip r:embed="rId2" cstate="print"/>
          <a:srcRect l="9366" t="31137" r="14260" b="14885"/>
          <a:stretch>
            <a:fillRect/>
          </a:stretch>
        </p:blipFill>
        <p:spPr>
          <a:xfrm>
            <a:off x="395536" y="3501008"/>
            <a:ext cx="6570730" cy="30243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latin typeface="Arial" pitchFamily="34" charset="0"/>
                <a:cs typeface="Arial" pitchFamily="34" charset="0"/>
              </a:rPr>
              <a:t>Expression du besoin</a:t>
            </a:r>
            <a:endParaRPr lang="fr-F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142985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pitchFamily="6" charset="-128"/>
              </a:rPr>
              <a:t>Le 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pitchFamily="6" charset="-128"/>
              </a:rPr>
              <a:t>principe retenu, pour la conception de ce véhicule rallongé, consiste à s’appuyer sur un véhicule de base existant en lui apportant un volume supplémentaire en </a:t>
            </a:r>
            <a:r>
              <a:rPr lang="fr-F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pitchFamily="6" charset="-128"/>
              </a:rPr>
              <a:t>termes 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角ゴ Pro W3" pitchFamily="6" charset="-128"/>
              </a:rPr>
              <a:t>de chargement ou en l’équipant d’une cabine approfondie (banquette trois places arrière).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347864" y="2276872"/>
            <a:ext cx="2520280" cy="2520280"/>
            <a:chOff x="3347864" y="2276872"/>
            <a:chExt cx="2520280" cy="2520280"/>
          </a:xfrm>
        </p:grpSpPr>
        <p:sp>
          <p:nvSpPr>
            <p:cNvPr id="6" name="Double flèche horizontale 5"/>
            <p:cNvSpPr/>
            <p:nvPr/>
          </p:nvSpPr>
          <p:spPr>
            <a:xfrm>
              <a:off x="3347864" y="2996952"/>
              <a:ext cx="2489500" cy="144016"/>
            </a:xfrm>
            <a:prstGeom prst="leftRightArrow">
              <a:avLst>
                <a:gd name="adj1" fmla="val 50000"/>
                <a:gd name="adj2" fmla="val 16999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/>
            <p:cNvCxnSpPr/>
            <p:nvPr/>
          </p:nvCxnSpPr>
          <p:spPr>
            <a:xfrm flipV="1">
              <a:off x="3347864" y="2996952"/>
              <a:ext cx="0" cy="17281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5868144" y="2996952"/>
              <a:ext cx="0" cy="1800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419872" y="227687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350 mm  </a:t>
              </a:r>
            </a:p>
            <a:p>
              <a:pPr algn="ctr"/>
              <a:r>
                <a:rPr lang="fr-FR" dirty="0" smtClean="0"/>
                <a:t>supplémentaires</a:t>
              </a:r>
              <a:endParaRPr lang="fr-FR" dirty="0"/>
            </a:p>
          </p:txBody>
        </p:sp>
      </p:grpSp>
      <p:sp>
        <p:nvSpPr>
          <p:cNvPr id="20" name="Nuage 19"/>
          <p:cNvSpPr/>
          <p:nvPr/>
        </p:nvSpPr>
        <p:spPr>
          <a:xfrm>
            <a:off x="6300192" y="2204864"/>
            <a:ext cx="2520280" cy="18002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 réaliser cet allongement ?</a:t>
            </a: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rré corné 4"/>
          <p:cNvSpPr/>
          <p:nvPr/>
        </p:nvSpPr>
        <p:spPr>
          <a:xfrm>
            <a:off x="500034" y="714356"/>
            <a:ext cx="2428892" cy="1214446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dossier préliminaire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égende à une bordure 1 5"/>
          <p:cNvSpPr/>
          <p:nvPr/>
        </p:nvSpPr>
        <p:spPr>
          <a:xfrm>
            <a:off x="4000496" y="548680"/>
            <a:ext cx="4786346" cy="1665874"/>
          </a:xfrm>
          <a:prstGeom prst="accentCallout1">
            <a:avLst>
              <a:gd name="adj1" fmla="val 41557"/>
              <a:gd name="adj2" fmla="val -7724"/>
              <a:gd name="adj3" fmla="val 32290"/>
              <a:gd name="adj4" fmla="val -21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2 possibilités s’offrent à l’équipe pédagogique, le dossier préliminaire est: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85720" y="2357430"/>
            <a:ext cx="6950576" cy="2000264"/>
            <a:chOff x="285720" y="2357430"/>
            <a:chExt cx="6950576" cy="2000264"/>
          </a:xfrm>
        </p:grpSpPr>
        <p:sp>
          <p:nvSpPr>
            <p:cNvPr id="7" name="ZoneTexte 6"/>
            <p:cNvSpPr txBox="1"/>
            <p:nvPr/>
          </p:nvSpPr>
          <p:spPr>
            <a:xfrm>
              <a:off x="285720" y="2357430"/>
              <a:ext cx="6950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Dans ce cas précis, il est donné aux étudiants, en voici les grandes lignes:</a:t>
              </a:r>
              <a:endParaRPr lang="fr-FR" dirty="0"/>
            </a:p>
          </p:txBody>
        </p:sp>
        <p:pic>
          <p:nvPicPr>
            <p:cNvPr id="8" name="Image 7" descr="kangoo8.jpeg"/>
            <p:cNvPicPr>
              <a:picLocks noChangeAspect="1"/>
            </p:cNvPicPr>
            <p:nvPr/>
          </p:nvPicPr>
          <p:blipFill>
            <a:blip r:embed="rId2" cstate="print"/>
            <a:srcRect t="35064" b="13118"/>
            <a:stretch>
              <a:fillRect/>
            </a:stretch>
          </p:blipFill>
          <p:spPr>
            <a:xfrm>
              <a:off x="571472" y="2928934"/>
              <a:ext cx="4143404" cy="1428760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928662" y="2786058"/>
            <a:ext cx="7572428" cy="1714512"/>
            <a:chOff x="928662" y="2786058"/>
            <a:chExt cx="7572428" cy="1714512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928662" y="2786058"/>
              <a:ext cx="3214710" cy="17145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928662" y="2786058"/>
              <a:ext cx="3143272" cy="16430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5000628" y="3214686"/>
              <a:ext cx="3500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Le rallongement se fera sans augmentation de l’empattement</a:t>
              </a:r>
              <a:endParaRPr lang="fr-FR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043608" y="4221088"/>
            <a:ext cx="7560840" cy="2378409"/>
            <a:chOff x="1043608" y="4221088"/>
            <a:chExt cx="7560840" cy="2378409"/>
          </a:xfrm>
        </p:grpSpPr>
        <p:pic>
          <p:nvPicPr>
            <p:cNvPr id="14" name="Picture 4" descr="kangoo_express_ext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4797152"/>
              <a:ext cx="2571768" cy="180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1043608" y="5301208"/>
              <a:ext cx="35004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L’augmentation de volume se fera par une augmentation du porte à faux du véhicule</a:t>
              </a:r>
              <a:endParaRPr lang="fr-FR" dirty="0"/>
            </a:p>
          </p:txBody>
        </p:sp>
        <p:cxnSp>
          <p:nvCxnSpPr>
            <p:cNvPr id="16" name="Connecteur droit 15"/>
            <p:cNvCxnSpPr/>
            <p:nvPr/>
          </p:nvCxnSpPr>
          <p:spPr>
            <a:xfrm flipV="1">
              <a:off x="6948264" y="4437112"/>
              <a:ext cx="0" cy="7920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7236296" y="4437112"/>
              <a:ext cx="0" cy="10801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6948264" y="4581128"/>
              <a:ext cx="28803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7236296" y="4581128"/>
              <a:ext cx="11521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7380312" y="4221088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350 mm</a:t>
              </a:r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283968" y="1772816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Défini par les étudiants en amont du projet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83968" y="119675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¤ Donné au groupe d’étudiants en charge du projet au commencement de celui-ci.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>
            <a:off x="428596" y="357166"/>
            <a:ext cx="2428892" cy="1214446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dossier préliminaire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kangoo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28604"/>
            <a:ext cx="2609850" cy="175260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429124" y="285728"/>
            <a:ext cx="1000132" cy="1571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215074" y="285728"/>
            <a:ext cx="1000132" cy="1571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00562" y="221455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Réutilisation des ouvrants arrières du véhicule de base</a:t>
            </a:r>
            <a:endParaRPr lang="fr-FR" dirty="0"/>
          </a:p>
        </p:txBody>
      </p:sp>
      <p:pic>
        <p:nvPicPr>
          <p:cNvPr id="9" name="Image 8" descr="kangoo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3116"/>
            <a:ext cx="2619375" cy="1743075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928794" y="2285992"/>
            <a:ext cx="571504" cy="135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28596" y="3857628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Réutilisation des feux et bandeau arrières du véhicule de base avec rallongement des faisceaux électriques si nécessaires</a:t>
            </a:r>
            <a:endParaRPr lang="fr-FR" dirty="0"/>
          </a:p>
        </p:txBody>
      </p:sp>
      <p:pic>
        <p:nvPicPr>
          <p:cNvPr id="12" name="Image 11" descr="kangoo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5143512"/>
            <a:ext cx="1926622" cy="1419229"/>
          </a:xfrm>
          <a:prstGeom prst="rect">
            <a:avLst/>
          </a:prstGeom>
        </p:spPr>
      </p:pic>
      <p:pic>
        <p:nvPicPr>
          <p:cNvPr id="13" name="Image 12" descr="kangoo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571876"/>
            <a:ext cx="2619375" cy="1743075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6786578" y="4572008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929190" y="528638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Réutilisation du bouclier arrière du véhicule de base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1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>
            <a:off x="428596" y="357166"/>
            <a:ext cx="2428892" cy="1214446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dossier préliminaire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égende à une bordure 1 7"/>
          <p:cNvSpPr/>
          <p:nvPr/>
        </p:nvSpPr>
        <p:spPr>
          <a:xfrm>
            <a:off x="4071934" y="500042"/>
            <a:ext cx="4429156" cy="1571636"/>
          </a:xfrm>
          <a:prstGeom prst="accentCallout1">
            <a:avLst>
              <a:gd name="adj1" fmla="val 41557"/>
              <a:gd name="adj2" fmla="val -7724"/>
              <a:gd name="adj3" fmla="val 25775"/>
              <a:gd name="adj4" fmla="val -265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Principes retenus: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Pas de modification de la structure de base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Conception d’un anneau 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Fixation de l’anneau sans soudage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Pièces de peaux masquant l’allongement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Reprise au maximum de pièces Renault 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kangoo70.jpg"/>
          <p:cNvPicPr>
            <a:picLocks noChangeAspect="1"/>
          </p:cNvPicPr>
          <p:nvPr/>
        </p:nvPicPr>
        <p:blipFill>
          <a:blip r:embed="rId2" cstate="print"/>
          <a:srcRect l="10626" t="13382" r="11413" b="19288"/>
          <a:stretch>
            <a:fillRect/>
          </a:stretch>
        </p:blipFill>
        <p:spPr>
          <a:xfrm>
            <a:off x="4283968" y="2924944"/>
            <a:ext cx="3888432" cy="2238795"/>
          </a:xfrm>
          <a:prstGeom prst="rect">
            <a:avLst/>
          </a:prstGeom>
        </p:spPr>
      </p:pic>
      <p:pic>
        <p:nvPicPr>
          <p:cNvPr id="6" name="Image 5" descr="kangoo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2609850" cy="1752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99592" y="24208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Processus prévisionnel de transformation du véhicule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9592" y="5733256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Les ouvrants, les feux et le bouclier sont démontés afin de mettre à nu la partie arrière du véhicule  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2771800" y="4581128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rré corné 5"/>
          <p:cNvSpPr/>
          <p:nvPr/>
        </p:nvSpPr>
        <p:spPr>
          <a:xfrm>
            <a:off x="428596" y="357166"/>
            <a:ext cx="2428892" cy="1214446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dossier préliminaire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égende à une bordure 1 6"/>
          <p:cNvSpPr/>
          <p:nvPr/>
        </p:nvSpPr>
        <p:spPr>
          <a:xfrm>
            <a:off x="4071934" y="500042"/>
            <a:ext cx="4429156" cy="1571636"/>
          </a:xfrm>
          <a:prstGeom prst="accentCallout1">
            <a:avLst>
              <a:gd name="adj1" fmla="val 41557"/>
              <a:gd name="adj2" fmla="val -7724"/>
              <a:gd name="adj3" fmla="val 25775"/>
              <a:gd name="adj4" fmla="val -265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Réalisation d’un anneau arrière: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Carry over de la partie arrière Renault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Réalisation de l’allongement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Réalisation des pièces de peaux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kangoo11.jpg"/>
          <p:cNvPicPr>
            <a:picLocks noChangeAspect="1"/>
          </p:cNvPicPr>
          <p:nvPr/>
        </p:nvPicPr>
        <p:blipFill>
          <a:blip r:embed="rId2" cstate="print"/>
          <a:srcRect l="23071" t="18463" r="19489" b="26832"/>
          <a:stretch>
            <a:fillRect/>
          </a:stretch>
        </p:blipFill>
        <p:spPr>
          <a:xfrm>
            <a:off x="4644008" y="3429000"/>
            <a:ext cx="4032448" cy="2880320"/>
          </a:xfrm>
          <a:prstGeom prst="rect">
            <a:avLst/>
          </a:prstGeom>
        </p:spPr>
      </p:pic>
      <p:pic>
        <p:nvPicPr>
          <p:cNvPr id="10" name="Image 9" descr="kangoo70.jpg"/>
          <p:cNvPicPr>
            <a:picLocks noChangeAspect="1"/>
          </p:cNvPicPr>
          <p:nvPr/>
        </p:nvPicPr>
        <p:blipFill>
          <a:blip r:embed="rId3" cstate="print"/>
          <a:srcRect l="10626" t="13382" r="11413" b="19288"/>
          <a:stretch>
            <a:fillRect/>
          </a:stretch>
        </p:blipFill>
        <p:spPr>
          <a:xfrm>
            <a:off x="395536" y="3429000"/>
            <a:ext cx="3888432" cy="2238795"/>
          </a:xfrm>
          <a:prstGeom prst="rect">
            <a:avLst/>
          </a:prstGeom>
        </p:spPr>
      </p:pic>
      <p:sp>
        <p:nvSpPr>
          <p:cNvPr id="11" name="Flèche courbée vers le bas 10"/>
          <p:cNvSpPr/>
          <p:nvPr/>
        </p:nvSpPr>
        <p:spPr>
          <a:xfrm flipH="1">
            <a:off x="3923928" y="2492896"/>
            <a:ext cx="2304256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>
            <a:off x="428596" y="357166"/>
            <a:ext cx="2428892" cy="1214446"/>
          </a:xfrm>
          <a:prstGeom prst="folded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Conception détaillée</a:t>
            </a:r>
            <a:endParaRPr lang="fr-F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annea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36912"/>
            <a:ext cx="3550418" cy="40292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75656" y="24208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Partie arrière du véhicule de base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6156176" y="5157192"/>
            <a:ext cx="72008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660232" y="47971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Pièce Renault reprise pour le projet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419872" y="2996952"/>
            <a:ext cx="36004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égende à une bordure 1 17"/>
          <p:cNvSpPr/>
          <p:nvPr/>
        </p:nvSpPr>
        <p:spPr>
          <a:xfrm>
            <a:off x="3779912" y="500042"/>
            <a:ext cx="4721178" cy="1416790"/>
          </a:xfrm>
          <a:prstGeom prst="accentCallout1">
            <a:avLst>
              <a:gd name="adj1" fmla="val 41557"/>
              <a:gd name="adj2" fmla="val -7724"/>
              <a:gd name="adj3" fmla="val 25775"/>
              <a:gd name="adj4" fmla="val -265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Répartition des tâches au sein de l’équipe projet</a:t>
            </a:r>
          </a:p>
          <a:p>
            <a:endParaRPr lang="fr-FR" sz="9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Partie supérieure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Parties latérales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Partie inférieure</a:t>
            </a: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Peaux latérales</a:t>
            </a:r>
          </a:p>
          <a:p>
            <a:pPr lvl="1"/>
            <a:r>
              <a:rPr lang="fr-FR" sz="1400" dirty="0" smtClean="0">
                <a:latin typeface="Arial" pitchFamily="34" charset="0"/>
                <a:cs typeface="Arial" pitchFamily="34" charset="0"/>
              </a:rPr>
              <a:t>¤ Pavillon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3491880" y="2852936"/>
            <a:ext cx="1990725" cy="1158031"/>
            <a:chOff x="3131840" y="2564904"/>
            <a:chExt cx="1990725" cy="1158031"/>
          </a:xfrm>
        </p:grpSpPr>
        <p:sp>
          <p:nvSpPr>
            <p:cNvPr id="16" name="Forme libre 15"/>
            <p:cNvSpPr/>
            <p:nvPr/>
          </p:nvSpPr>
          <p:spPr>
            <a:xfrm>
              <a:off x="3131840" y="2564904"/>
              <a:ext cx="1990725" cy="1158031"/>
            </a:xfrm>
            <a:custGeom>
              <a:avLst/>
              <a:gdLst>
                <a:gd name="connsiteX0" fmla="*/ 0 w 1990725"/>
                <a:gd name="connsiteY0" fmla="*/ 847219 h 1158031"/>
                <a:gd name="connsiteX1" fmla="*/ 0 w 1990725"/>
                <a:gd name="connsiteY1" fmla="*/ 847219 h 1158031"/>
                <a:gd name="connsiteX2" fmla="*/ 76200 w 1990725"/>
                <a:gd name="connsiteY2" fmla="*/ 885319 h 1158031"/>
                <a:gd name="connsiteX3" fmla="*/ 114300 w 1990725"/>
                <a:gd name="connsiteY3" fmla="*/ 913894 h 1158031"/>
                <a:gd name="connsiteX4" fmla="*/ 142875 w 1990725"/>
                <a:gd name="connsiteY4" fmla="*/ 923419 h 1158031"/>
                <a:gd name="connsiteX5" fmla="*/ 295275 w 1990725"/>
                <a:gd name="connsiteY5" fmla="*/ 980569 h 1158031"/>
                <a:gd name="connsiteX6" fmla="*/ 333375 w 1990725"/>
                <a:gd name="connsiteY6" fmla="*/ 990094 h 1158031"/>
                <a:gd name="connsiteX7" fmla="*/ 466725 w 1990725"/>
                <a:gd name="connsiteY7" fmla="*/ 1009144 h 1158031"/>
                <a:gd name="connsiteX8" fmla="*/ 495300 w 1990725"/>
                <a:gd name="connsiteY8" fmla="*/ 1018669 h 1158031"/>
                <a:gd name="connsiteX9" fmla="*/ 542925 w 1990725"/>
                <a:gd name="connsiteY9" fmla="*/ 1028194 h 1158031"/>
                <a:gd name="connsiteX10" fmla="*/ 581025 w 1990725"/>
                <a:gd name="connsiteY10" fmla="*/ 1037719 h 1158031"/>
                <a:gd name="connsiteX11" fmla="*/ 647700 w 1990725"/>
                <a:gd name="connsiteY11" fmla="*/ 1056769 h 1158031"/>
                <a:gd name="connsiteX12" fmla="*/ 762000 w 1990725"/>
                <a:gd name="connsiteY12" fmla="*/ 1075819 h 1158031"/>
                <a:gd name="connsiteX13" fmla="*/ 819150 w 1990725"/>
                <a:gd name="connsiteY13" fmla="*/ 1094869 h 1158031"/>
                <a:gd name="connsiteX14" fmla="*/ 847725 w 1990725"/>
                <a:gd name="connsiteY14" fmla="*/ 1104394 h 1158031"/>
                <a:gd name="connsiteX15" fmla="*/ 876300 w 1990725"/>
                <a:gd name="connsiteY15" fmla="*/ 1047244 h 1158031"/>
                <a:gd name="connsiteX16" fmla="*/ 895350 w 1990725"/>
                <a:gd name="connsiteY16" fmla="*/ 990094 h 1158031"/>
                <a:gd name="connsiteX17" fmla="*/ 904875 w 1990725"/>
                <a:gd name="connsiteY17" fmla="*/ 961519 h 1158031"/>
                <a:gd name="connsiteX18" fmla="*/ 990600 w 1990725"/>
                <a:gd name="connsiteY18" fmla="*/ 885319 h 1158031"/>
                <a:gd name="connsiteX19" fmla="*/ 1019175 w 1990725"/>
                <a:gd name="connsiteY19" fmla="*/ 875794 h 1158031"/>
                <a:gd name="connsiteX20" fmla="*/ 1104900 w 1990725"/>
                <a:gd name="connsiteY20" fmla="*/ 818644 h 1158031"/>
                <a:gd name="connsiteX21" fmla="*/ 1133475 w 1990725"/>
                <a:gd name="connsiteY21" fmla="*/ 799594 h 1158031"/>
                <a:gd name="connsiteX22" fmla="*/ 1162050 w 1990725"/>
                <a:gd name="connsiteY22" fmla="*/ 790069 h 1158031"/>
                <a:gd name="connsiteX23" fmla="*/ 1219200 w 1990725"/>
                <a:gd name="connsiteY23" fmla="*/ 751969 h 1158031"/>
                <a:gd name="connsiteX24" fmla="*/ 1247775 w 1990725"/>
                <a:gd name="connsiteY24" fmla="*/ 732919 h 1158031"/>
                <a:gd name="connsiteX25" fmla="*/ 1304925 w 1990725"/>
                <a:gd name="connsiteY25" fmla="*/ 713869 h 1158031"/>
                <a:gd name="connsiteX26" fmla="*/ 1362075 w 1990725"/>
                <a:gd name="connsiteY26" fmla="*/ 685294 h 1158031"/>
                <a:gd name="connsiteX27" fmla="*/ 1390650 w 1990725"/>
                <a:gd name="connsiteY27" fmla="*/ 666244 h 1158031"/>
                <a:gd name="connsiteX28" fmla="*/ 1485900 w 1990725"/>
                <a:gd name="connsiteY28" fmla="*/ 637669 h 1158031"/>
                <a:gd name="connsiteX29" fmla="*/ 1514475 w 1990725"/>
                <a:gd name="connsiteY29" fmla="*/ 618619 h 1158031"/>
                <a:gd name="connsiteX30" fmla="*/ 1571625 w 1990725"/>
                <a:gd name="connsiteY30" fmla="*/ 599569 h 1158031"/>
                <a:gd name="connsiteX31" fmla="*/ 1600200 w 1990725"/>
                <a:gd name="connsiteY31" fmla="*/ 590044 h 1158031"/>
                <a:gd name="connsiteX32" fmla="*/ 1657350 w 1990725"/>
                <a:gd name="connsiteY32" fmla="*/ 551944 h 1158031"/>
                <a:gd name="connsiteX33" fmla="*/ 1685925 w 1990725"/>
                <a:gd name="connsiteY33" fmla="*/ 532894 h 1158031"/>
                <a:gd name="connsiteX34" fmla="*/ 1714500 w 1990725"/>
                <a:gd name="connsiteY34" fmla="*/ 523369 h 1158031"/>
                <a:gd name="connsiteX35" fmla="*/ 1771650 w 1990725"/>
                <a:gd name="connsiteY35" fmla="*/ 485269 h 1158031"/>
                <a:gd name="connsiteX36" fmla="*/ 1800225 w 1990725"/>
                <a:gd name="connsiteY36" fmla="*/ 466219 h 1158031"/>
                <a:gd name="connsiteX37" fmla="*/ 1828800 w 1990725"/>
                <a:gd name="connsiteY37" fmla="*/ 456694 h 1158031"/>
                <a:gd name="connsiteX38" fmla="*/ 1914525 w 1990725"/>
                <a:gd name="connsiteY38" fmla="*/ 390019 h 1158031"/>
                <a:gd name="connsiteX39" fmla="*/ 1943100 w 1990725"/>
                <a:gd name="connsiteY39" fmla="*/ 370969 h 1158031"/>
                <a:gd name="connsiteX40" fmla="*/ 1990725 w 1990725"/>
                <a:gd name="connsiteY40" fmla="*/ 285244 h 1158031"/>
                <a:gd name="connsiteX41" fmla="*/ 1924050 w 1990725"/>
                <a:gd name="connsiteY41" fmla="*/ 237619 h 1158031"/>
                <a:gd name="connsiteX42" fmla="*/ 1895475 w 1990725"/>
                <a:gd name="connsiteY42" fmla="*/ 228094 h 1158031"/>
                <a:gd name="connsiteX43" fmla="*/ 1866900 w 1990725"/>
                <a:gd name="connsiteY43" fmla="*/ 199519 h 1158031"/>
                <a:gd name="connsiteX44" fmla="*/ 1838325 w 1990725"/>
                <a:gd name="connsiteY44" fmla="*/ 189994 h 1158031"/>
                <a:gd name="connsiteX45" fmla="*/ 1771650 w 1990725"/>
                <a:gd name="connsiteY45" fmla="*/ 161419 h 1158031"/>
                <a:gd name="connsiteX46" fmla="*/ 1685925 w 1990725"/>
                <a:gd name="connsiteY46" fmla="*/ 142369 h 1158031"/>
                <a:gd name="connsiteX47" fmla="*/ 1657350 w 1990725"/>
                <a:gd name="connsiteY47" fmla="*/ 132844 h 1158031"/>
                <a:gd name="connsiteX48" fmla="*/ 1581150 w 1990725"/>
                <a:gd name="connsiteY48" fmla="*/ 113794 h 1158031"/>
                <a:gd name="connsiteX49" fmla="*/ 1533525 w 1990725"/>
                <a:gd name="connsiteY49" fmla="*/ 94744 h 1158031"/>
                <a:gd name="connsiteX50" fmla="*/ 1447800 w 1990725"/>
                <a:gd name="connsiteY50" fmla="*/ 66169 h 1158031"/>
                <a:gd name="connsiteX51" fmla="*/ 1419225 w 1990725"/>
                <a:gd name="connsiteY51" fmla="*/ 56644 h 1158031"/>
                <a:gd name="connsiteX52" fmla="*/ 1390650 w 1990725"/>
                <a:gd name="connsiteY52" fmla="*/ 47119 h 1158031"/>
                <a:gd name="connsiteX53" fmla="*/ 1343025 w 1990725"/>
                <a:gd name="connsiteY53" fmla="*/ 37594 h 1158031"/>
                <a:gd name="connsiteX54" fmla="*/ 1247775 w 1990725"/>
                <a:gd name="connsiteY54" fmla="*/ 9019 h 1158031"/>
                <a:gd name="connsiteX55" fmla="*/ 1200150 w 1990725"/>
                <a:gd name="connsiteY55" fmla="*/ 18544 h 1158031"/>
                <a:gd name="connsiteX56" fmla="*/ 1143000 w 1990725"/>
                <a:gd name="connsiteY56" fmla="*/ 37594 h 1158031"/>
                <a:gd name="connsiteX57" fmla="*/ 1000125 w 1990725"/>
                <a:gd name="connsiteY57" fmla="*/ 85219 h 1158031"/>
                <a:gd name="connsiteX58" fmla="*/ 942975 w 1990725"/>
                <a:gd name="connsiteY58" fmla="*/ 104269 h 1158031"/>
                <a:gd name="connsiteX59" fmla="*/ 914400 w 1990725"/>
                <a:gd name="connsiteY59" fmla="*/ 113794 h 1158031"/>
                <a:gd name="connsiteX60" fmla="*/ 857250 w 1990725"/>
                <a:gd name="connsiteY60" fmla="*/ 151894 h 1158031"/>
                <a:gd name="connsiteX61" fmla="*/ 828675 w 1990725"/>
                <a:gd name="connsiteY61" fmla="*/ 170944 h 1158031"/>
                <a:gd name="connsiteX62" fmla="*/ 742950 w 1990725"/>
                <a:gd name="connsiteY62" fmla="*/ 218569 h 1158031"/>
                <a:gd name="connsiteX63" fmla="*/ 685800 w 1990725"/>
                <a:gd name="connsiteY63" fmla="*/ 256669 h 1158031"/>
                <a:gd name="connsiteX64" fmla="*/ 657225 w 1990725"/>
                <a:gd name="connsiteY64" fmla="*/ 275719 h 1158031"/>
                <a:gd name="connsiteX65" fmla="*/ 571500 w 1990725"/>
                <a:gd name="connsiteY65" fmla="*/ 323344 h 1158031"/>
                <a:gd name="connsiteX66" fmla="*/ 485775 w 1990725"/>
                <a:gd name="connsiteY66" fmla="*/ 380494 h 1158031"/>
                <a:gd name="connsiteX67" fmla="*/ 457200 w 1990725"/>
                <a:gd name="connsiteY67" fmla="*/ 399544 h 1158031"/>
                <a:gd name="connsiteX68" fmla="*/ 428625 w 1990725"/>
                <a:gd name="connsiteY68" fmla="*/ 418594 h 1158031"/>
                <a:gd name="connsiteX69" fmla="*/ 400050 w 1990725"/>
                <a:gd name="connsiteY69" fmla="*/ 447169 h 1158031"/>
                <a:gd name="connsiteX70" fmla="*/ 314325 w 1990725"/>
                <a:gd name="connsiteY70" fmla="*/ 504319 h 1158031"/>
                <a:gd name="connsiteX71" fmla="*/ 285750 w 1990725"/>
                <a:gd name="connsiteY71" fmla="*/ 523369 h 1158031"/>
                <a:gd name="connsiteX72" fmla="*/ 276225 w 1990725"/>
                <a:gd name="connsiteY72" fmla="*/ 551944 h 1158031"/>
                <a:gd name="connsiteX73" fmla="*/ 247650 w 1990725"/>
                <a:gd name="connsiteY73" fmla="*/ 561469 h 1158031"/>
                <a:gd name="connsiteX74" fmla="*/ 219075 w 1990725"/>
                <a:gd name="connsiteY74" fmla="*/ 590044 h 1158031"/>
                <a:gd name="connsiteX75" fmla="*/ 190500 w 1990725"/>
                <a:gd name="connsiteY75" fmla="*/ 599569 h 1158031"/>
                <a:gd name="connsiteX76" fmla="*/ 133350 w 1990725"/>
                <a:gd name="connsiteY76" fmla="*/ 637669 h 1158031"/>
                <a:gd name="connsiteX77" fmla="*/ 104775 w 1990725"/>
                <a:gd name="connsiteY77" fmla="*/ 656719 h 1158031"/>
                <a:gd name="connsiteX78" fmla="*/ 85725 w 1990725"/>
                <a:gd name="connsiteY78" fmla="*/ 685294 h 1158031"/>
                <a:gd name="connsiteX79" fmla="*/ 57150 w 1990725"/>
                <a:gd name="connsiteY79" fmla="*/ 713869 h 1158031"/>
                <a:gd name="connsiteX80" fmla="*/ 9525 w 1990725"/>
                <a:gd name="connsiteY80" fmla="*/ 799594 h 1158031"/>
                <a:gd name="connsiteX81" fmla="*/ 0 w 1990725"/>
                <a:gd name="connsiteY81" fmla="*/ 847219 h 1158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990725" h="1158031">
                  <a:moveTo>
                    <a:pt x="0" y="847219"/>
                  </a:moveTo>
                  <a:lnTo>
                    <a:pt x="0" y="847219"/>
                  </a:lnTo>
                  <a:cubicBezTo>
                    <a:pt x="25400" y="859919"/>
                    <a:pt x="51670" y="871010"/>
                    <a:pt x="76200" y="885319"/>
                  </a:cubicBezTo>
                  <a:cubicBezTo>
                    <a:pt x="89912" y="893318"/>
                    <a:pt x="100517" y="906018"/>
                    <a:pt x="114300" y="913894"/>
                  </a:cubicBezTo>
                  <a:cubicBezTo>
                    <a:pt x="123017" y="918875"/>
                    <a:pt x="133504" y="919815"/>
                    <a:pt x="142875" y="923419"/>
                  </a:cubicBezTo>
                  <a:cubicBezTo>
                    <a:pt x="175339" y="935905"/>
                    <a:pt x="253502" y="970126"/>
                    <a:pt x="295275" y="980569"/>
                  </a:cubicBezTo>
                  <a:cubicBezTo>
                    <a:pt x="307975" y="983744"/>
                    <a:pt x="320462" y="987942"/>
                    <a:pt x="333375" y="990094"/>
                  </a:cubicBezTo>
                  <a:cubicBezTo>
                    <a:pt x="391047" y="999706"/>
                    <a:pt x="412763" y="997152"/>
                    <a:pt x="466725" y="1009144"/>
                  </a:cubicBezTo>
                  <a:cubicBezTo>
                    <a:pt x="476526" y="1011322"/>
                    <a:pt x="485560" y="1016234"/>
                    <a:pt x="495300" y="1018669"/>
                  </a:cubicBezTo>
                  <a:cubicBezTo>
                    <a:pt x="511006" y="1022596"/>
                    <a:pt x="527121" y="1024682"/>
                    <a:pt x="542925" y="1028194"/>
                  </a:cubicBezTo>
                  <a:cubicBezTo>
                    <a:pt x="555704" y="1031034"/>
                    <a:pt x="568438" y="1034123"/>
                    <a:pt x="581025" y="1037719"/>
                  </a:cubicBezTo>
                  <a:cubicBezTo>
                    <a:pt x="616729" y="1047920"/>
                    <a:pt x="606757" y="1049325"/>
                    <a:pt x="647700" y="1056769"/>
                  </a:cubicBezTo>
                  <a:cubicBezTo>
                    <a:pt x="688587" y="1064203"/>
                    <a:pt x="722513" y="1065050"/>
                    <a:pt x="762000" y="1075819"/>
                  </a:cubicBezTo>
                  <a:cubicBezTo>
                    <a:pt x="781373" y="1081103"/>
                    <a:pt x="800100" y="1088519"/>
                    <a:pt x="819150" y="1094869"/>
                  </a:cubicBezTo>
                  <a:lnTo>
                    <a:pt x="847725" y="1104394"/>
                  </a:lnTo>
                  <a:cubicBezTo>
                    <a:pt x="882463" y="1000181"/>
                    <a:pt x="827061" y="1158031"/>
                    <a:pt x="876300" y="1047244"/>
                  </a:cubicBezTo>
                  <a:cubicBezTo>
                    <a:pt x="884455" y="1028894"/>
                    <a:pt x="889000" y="1009144"/>
                    <a:pt x="895350" y="990094"/>
                  </a:cubicBezTo>
                  <a:cubicBezTo>
                    <a:pt x="898525" y="980569"/>
                    <a:pt x="897775" y="968619"/>
                    <a:pt x="904875" y="961519"/>
                  </a:cubicBezTo>
                  <a:cubicBezTo>
                    <a:pt x="930119" y="936275"/>
                    <a:pt x="956606" y="902316"/>
                    <a:pt x="990600" y="885319"/>
                  </a:cubicBezTo>
                  <a:cubicBezTo>
                    <a:pt x="999580" y="880829"/>
                    <a:pt x="1010398" y="880670"/>
                    <a:pt x="1019175" y="875794"/>
                  </a:cubicBezTo>
                  <a:lnTo>
                    <a:pt x="1104900" y="818644"/>
                  </a:lnTo>
                  <a:cubicBezTo>
                    <a:pt x="1114425" y="812294"/>
                    <a:pt x="1122615" y="803214"/>
                    <a:pt x="1133475" y="799594"/>
                  </a:cubicBezTo>
                  <a:lnTo>
                    <a:pt x="1162050" y="790069"/>
                  </a:lnTo>
                  <a:cubicBezTo>
                    <a:pt x="1216219" y="735900"/>
                    <a:pt x="1164061" y="779538"/>
                    <a:pt x="1219200" y="751969"/>
                  </a:cubicBezTo>
                  <a:cubicBezTo>
                    <a:pt x="1229439" y="746849"/>
                    <a:pt x="1237314" y="737568"/>
                    <a:pt x="1247775" y="732919"/>
                  </a:cubicBezTo>
                  <a:cubicBezTo>
                    <a:pt x="1266125" y="724764"/>
                    <a:pt x="1288217" y="725008"/>
                    <a:pt x="1304925" y="713869"/>
                  </a:cubicBezTo>
                  <a:cubicBezTo>
                    <a:pt x="1386817" y="659274"/>
                    <a:pt x="1283205" y="724729"/>
                    <a:pt x="1362075" y="685294"/>
                  </a:cubicBezTo>
                  <a:cubicBezTo>
                    <a:pt x="1372314" y="680174"/>
                    <a:pt x="1380128" y="670753"/>
                    <a:pt x="1390650" y="666244"/>
                  </a:cubicBezTo>
                  <a:cubicBezTo>
                    <a:pt x="1427922" y="650270"/>
                    <a:pt x="1447484" y="663280"/>
                    <a:pt x="1485900" y="637669"/>
                  </a:cubicBezTo>
                  <a:cubicBezTo>
                    <a:pt x="1495425" y="631319"/>
                    <a:pt x="1504014" y="623268"/>
                    <a:pt x="1514475" y="618619"/>
                  </a:cubicBezTo>
                  <a:cubicBezTo>
                    <a:pt x="1532825" y="610464"/>
                    <a:pt x="1552575" y="605919"/>
                    <a:pt x="1571625" y="599569"/>
                  </a:cubicBezTo>
                  <a:cubicBezTo>
                    <a:pt x="1581150" y="596394"/>
                    <a:pt x="1591846" y="595613"/>
                    <a:pt x="1600200" y="590044"/>
                  </a:cubicBezTo>
                  <a:lnTo>
                    <a:pt x="1657350" y="551944"/>
                  </a:lnTo>
                  <a:cubicBezTo>
                    <a:pt x="1666875" y="545594"/>
                    <a:pt x="1675065" y="536514"/>
                    <a:pt x="1685925" y="532894"/>
                  </a:cubicBezTo>
                  <a:cubicBezTo>
                    <a:pt x="1695450" y="529719"/>
                    <a:pt x="1705723" y="528245"/>
                    <a:pt x="1714500" y="523369"/>
                  </a:cubicBezTo>
                  <a:cubicBezTo>
                    <a:pt x="1734514" y="512250"/>
                    <a:pt x="1752600" y="497969"/>
                    <a:pt x="1771650" y="485269"/>
                  </a:cubicBezTo>
                  <a:cubicBezTo>
                    <a:pt x="1781175" y="478919"/>
                    <a:pt x="1789365" y="469839"/>
                    <a:pt x="1800225" y="466219"/>
                  </a:cubicBezTo>
                  <a:lnTo>
                    <a:pt x="1828800" y="456694"/>
                  </a:lnTo>
                  <a:cubicBezTo>
                    <a:pt x="1873564" y="411930"/>
                    <a:pt x="1846167" y="435591"/>
                    <a:pt x="1914525" y="390019"/>
                  </a:cubicBezTo>
                  <a:lnTo>
                    <a:pt x="1943100" y="370969"/>
                  </a:lnTo>
                  <a:cubicBezTo>
                    <a:pt x="1986769" y="305465"/>
                    <a:pt x="1973960" y="335539"/>
                    <a:pt x="1990725" y="285244"/>
                  </a:cubicBezTo>
                  <a:cubicBezTo>
                    <a:pt x="1974850" y="237619"/>
                    <a:pt x="1990725" y="259844"/>
                    <a:pt x="1924050" y="237619"/>
                  </a:cubicBezTo>
                  <a:lnTo>
                    <a:pt x="1895475" y="228094"/>
                  </a:lnTo>
                  <a:cubicBezTo>
                    <a:pt x="1885950" y="218569"/>
                    <a:pt x="1878108" y="206991"/>
                    <a:pt x="1866900" y="199519"/>
                  </a:cubicBezTo>
                  <a:cubicBezTo>
                    <a:pt x="1858546" y="193950"/>
                    <a:pt x="1847553" y="193949"/>
                    <a:pt x="1838325" y="189994"/>
                  </a:cubicBezTo>
                  <a:cubicBezTo>
                    <a:pt x="1800161" y="173638"/>
                    <a:pt x="1807391" y="170354"/>
                    <a:pt x="1771650" y="161419"/>
                  </a:cubicBezTo>
                  <a:cubicBezTo>
                    <a:pt x="1693084" y="141777"/>
                    <a:pt x="1754371" y="161925"/>
                    <a:pt x="1685925" y="142369"/>
                  </a:cubicBezTo>
                  <a:cubicBezTo>
                    <a:pt x="1676271" y="139611"/>
                    <a:pt x="1667036" y="135486"/>
                    <a:pt x="1657350" y="132844"/>
                  </a:cubicBezTo>
                  <a:cubicBezTo>
                    <a:pt x="1632091" y="125955"/>
                    <a:pt x="1605459" y="123518"/>
                    <a:pt x="1581150" y="113794"/>
                  </a:cubicBezTo>
                  <a:cubicBezTo>
                    <a:pt x="1565275" y="107444"/>
                    <a:pt x="1549593" y="100587"/>
                    <a:pt x="1533525" y="94744"/>
                  </a:cubicBezTo>
                  <a:cubicBezTo>
                    <a:pt x="1505218" y="84450"/>
                    <a:pt x="1476375" y="75694"/>
                    <a:pt x="1447800" y="66169"/>
                  </a:cubicBezTo>
                  <a:lnTo>
                    <a:pt x="1419225" y="56644"/>
                  </a:lnTo>
                  <a:cubicBezTo>
                    <a:pt x="1409700" y="53469"/>
                    <a:pt x="1400495" y="49088"/>
                    <a:pt x="1390650" y="47119"/>
                  </a:cubicBezTo>
                  <a:cubicBezTo>
                    <a:pt x="1374775" y="43944"/>
                    <a:pt x="1358532" y="42246"/>
                    <a:pt x="1343025" y="37594"/>
                  </a:cubicBezTo>
                  <a:cubicBezTo>
                    <a:pt x="1217712" y="0"/>
                    <a:pt x="1371493" y="33763"/>
                    <a:pt x="1247775" y="9019"/>
                  </a:cubicBezTo>
                  <a:cubicBezTo>
                    <a:pt x="1231900" y="12194"/>
                    <a:pt x="1215769" y="14284"/>
                    <a:pt x="1200150" y="18544"/>
                  </a:cubicBezTo>
                  <a:cubicBezTo>
                    <a:pt x="1180777" y="23828"/>
                    <a:pt x="1162050" y="31244"/>
                    <a:pt x="1143000" y="37594"/>
                  </a:cubicBezTo>
                  <a:lnTo>
                    <a:pt x="1000125" y="85219"/>
                  </a:lnTo>
                  <a:lnTo>
                    <a:pt x="942975" y="104269"/>
                  </a:lnTo>
                  <a:cubicBezTo>
                    <a:pt x="933450" y="107444"/>
                    <a:pt x="922754" y="108225"/>
                    <a:pt x="914400" y="113794"/>
                  </a:cubicBezTo>
                  <a:lnTo>
                    <a:pt x="857250" y="151894"/>
                  </a:lnTo>
                  <a:cubicBezTo>
                    <a:pt x="847725" y="158244"/>
                    <a:pt x="839535" y="167324"/>
                    <a:pt x="828675" y="170944"/>
                  </a:cubicBezTo>
                  <a:cubicBezTo>
                    <a:pt x="778380" y="187709"/>
                    <a:pt x="808454" y="174900"/>
                    <a:pt x="742950" y="218569"/>
                  </a:cubicBezTo>
                  <a:lnTo>
                    <a:pt x="685800" y="256669"/>
                  </a:lnTo>
                  <a:cubicBezTo>
                    <a:pt x="676275" y="263019"/>
                    <a:pt x="668085" y="272099"/>
                    <a:pt x="657225" y="275719"/>
                  </a:cubicBezTo>
                  <a:cubicBezTo>
                    <a:pt x="606930" y="292484"/>
                    <a:pt x="637004" y="279675"/>
                    <a:pt x="571500" y="323344"/>
                  </a:cubicBezTo>
                  <a:lnTo>
                    <a:pt x="485775" y="380494"/>
                  </a:lnTo>
                  <a:lnTo>
                    <a:pt x="457200" y="399544"/>
                  </a:lnTo>
                  <a:cubicBezTo>
                    <a:pt x="447675" y="405894"/>
                    <a:pt x="436720" y="410499"/>
                    <a:pt x="428625" y="418594"/>
                  </a:cubicBezTo>
                  <a:cubicBezTo>
                    <a:pt x="419100" y="428119"/>
                    <a:pt x="410683" y="438899"/>
                    <a:pt x="400050" y="447169"/>
                  </a:cubicBezTo>
                  <a:lnTo>
                    <a:pt x="314325" y="504319"/>
                  </a:lnTo>
                  <a:lnTo>
                    <a:pt x="285750" y="523369"/>
                  </a:lnTo>
                  <a:cubicBezTo>
                    <a:pt x="282575" y="532894"/>
                    <a:pt x="283325" y="544844"/>
                    <a:pt x="276225" y="551944"/>
                  </a:cubicBezTo>
                  <a:cubicBezTo>
                    <a:pt x="269125" y="559044"/>
                    <a:pt x="256004" y="555900"/>
                    <a:pt x="247650" y="561469"/>
                  </a:cubicBezTo>
                  <a:cubicBezTo>
                    <a:pt x="236442" y="568941"/>
                    <a:pt x="230283" y="582572"/>
                    <a:pt x="219075" y="590044"/>
                  </a:cubicBezTo>
                  <a:cubicBezTo>
                    <a:pt x="210721" y="595613"/>
                    <a:pt x="199277" y="594693"/>
                    <a:pt x="190500" y="599569"/>
                  </a:cubicBezTo>
                  <a:cubicBezTo>
                    <a:pt x="170486" y="610688"/>
                    <a:pt x="152400" y="624969"/>
                    <a:pt x="133350" y="637669"/>
                  </a:cubicBezTo>
                  <a:lnTo>
                    <a:pt x="104775" y="656719"/>
                  </a:lnTo>
                  <a:cubicBezTo>
                    <a:pt x="98425" y="666244"/>
                    <a:pt x="93054" y="676500"/>
                    <a:pt x="85725" y="685294"/>
                  </a:cubicBezTo>
                  <a:cubicBezTo>
                    <a:pt x="77101" y="695642"/>
                    <a:pt x="65420" y="703236"/>
                    <a:pt x="57150" y="713869"/>
                  </a:cubicBezTo>
                  <a:cubicBezTo>
                    <a:pt x="41880" y="733502"/>
                    <a:pt x="13836" y="769414"/>
                    <a:pt x="9525" y="799594"/>
                  </a:cubicBezTo>
                  <a:cubicBezTo>
                    <a:pt x="7729" y="812166"/>
                    <a:pt x="1588" y="839281"/>
                    <a:pt x="0" y="84721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 rot="19647862">
              <a:off x="3404047" y="2930501"/>
              <a:ext cx="1467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Etudiant 1</a:t>
              </a:r>
              <a:endParaRPr lang="fr-FR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419872" y="3429000"/>
            <a:ext cx="2578968" cy="3025249"/>
            <a:chOff x="3059832" y="3162300"/>
            <a:chExt cx="2578968" cy="3025249"/>
          </a:xfrm>
        </p:grpSpPr>
        <p:sp>
          <p:nvSpPr>
            <p:cNvPr id="25" name="Forme libre 24"/>
            <p:cNvSpPr/>
            <p:nvPr/>
          </p:nvSpPr>
          <p:spPr>
            <a:xfrm>
              <a:off x="4714875" y="3162300"/>
              <a:ext cx="923925" cy="1838077"/>
            </a:xfrm>
            <a:custGeom>
              <a:avLst/>
              <a:gdLst>
                <a:gd name="connsiteX0" fmla="*/ 0 w 923925"/>
                <a:gd name="connsiteY0" fmla="*/ 371475 h 1838077"/>
                <a:gd name="connsiteX1" fmla="*/ 0 w 923925"/>
                <a:gd name="connsiteY1" fmla="*/ 371475 h 1838077"/>
                <a:gd name="connsiteX2" fmla="*/ 19050 w 923925"/>
                <a:gd name="connsiteY2" fmla="*/ 600075 h 1838077"/>
                <a:gd name="connsiteX3" fmla="*/ 28575 w 923925"/>
                <a:gd name="connsiteY3" fmla="*/ 828675 h 1838077"/>
                <a:gd name="connsiteX4" fmla="*/ 38100 w 923925"/>
                <a:gd name="connsiteY4" fmla="*/ 857250 h 1838077"/>
                <a:gd name="connsiteX5" fmla="*/ 47625 w 923925"/>
                <a:gd name="connsiteY5" fmla="*/ 904875 h 1838077"/>
                <a:gd name="connsiteX6" fmla="*/ 57150 w 923925"/>
                <a:gd name="connsiteY6" fmla="*/ 1104900 h 1838077"/>
                <a:gd name="connsiteX7" fmla="*/ 76200 w 923925"/>
                <a:gd name="connsiteY7" fmla="*/ 1133475 h 1838077"/>
                <a:gd name="connsiteX8" fmla="*/ 114300 w 923925"/>
                <a:gd name="connsiteY8" fmla="*/ 1143000 h 1838077"/>
                <a:gd name="connsiteX9" fmla="*/ 142875 w 923925"/>
                <a:gd name="connsiteY9" fmla="*/ 1200150 h 1838077"/>
                <a:gd name="connsiteX10" fmla="*/ 133350 w 923925"/>
                <a:gd name="connsiteY10" fmla="*/ 1238250 h 1838077"/>
                <a:gd name="connsiteX11" fmla="*/ 76200 w 923925"/>
                <a:gd name="connsiteY11" fmla="*/ 1276350 h 1838077"/>
                <a:gd name="connsiteX12" fmla="*/ 57150 w 923925"/>
                <a:gd name="connsiteY12" fmla="*/ 1590675 h 1838077"/>
                <a:gd name="connsiteX13" fmla="*/ 47625 w 923925"/>
                <a:gd name="connsiteY13" fmla="*/ 1628775 h 1838077"/>
                <a:gd name="connsiteX14" fmla="*/ 28575 w 923925"/>
                <a:gd name="connsiteY14" fmla="*/ 1724025 h 1838077"/>
                <a:gd name="connsiteX15" fmla="*/ 228600 w 923925"/>
                <a:gd name="connsiteY15" fmla="*/ 1733550 h 1838077"/>
                <a:gd name="connsiteX16" fmla="*/ 257175 w 923925"/>
                <a:gd name="connsiteY16" fmla="*/ 1743075 h 1838077"/>
                <a:gd name="connsiteX17" fmla="*/ 295275 w 923925"/>
                <a:gd name="connsiteY17" fmla="*/ 1752600 h 1838077"/>
                <a:gd name="connsiteX18" fmla="*/ 352425 w 923925"/>
                <a:gd name="connsiteY18" fmla="*/ 1771650 h 1838077"/>
                <a:gd name="connsiteX19" fmla="*/ 571500 w 923925"/>
                <a:gd name="connsiteY19" fmla="*/ 1800225 h 1838077"/>
                <a:gd name="connsiteX20" fmla="*/ 619125 w 923925"/>
                <a:gd name="connsiteY20" fmla="*/ 1809750 h 1838077"/>
                <a:gd name="connsiteX21" fmla="*/ 647700 w 923925"/>
                <a:gd name="connsiteY21" fmla="*/ 1819275 h 1838077"/>
                <a:gd name="connsiteX22" fmla="*/ 733425 w 923925"/>
                <a:gd name="connsiteY22" fmla="*/ 1828800 h 1838077"/>
                <a:gd name="connsiteX23" fmla="*/ 876300 w 923925"/>
                <a:gd name="connsiteY23" fmla="*/ 1819275 h 1838077"/>
                <a:gd name="connsiteX24" fmla="*/ 866775 w 923925"/>
                <a:gd name="connsiteY24" fmla="*/ 1771650 h 1838077"/>
                <a:gd name="connsiteX25" fmla="*/ 876300 w 923925"/>
                <a:gd name="connsiteY25" fmla="*/ 1543050 h 1838077"/>
                <a:gd name="connsiteX26" fmla="*/ 885825 w 923925"/>
                <a:gd name="connsiteY26" fmla="*/ 1504950 h 1838077"/>
                <a:gd name="connsiteX27" fmla="*/ 904875 w 923925"/>
                <a:gd name="connsiteY27" fmla="*/ 1419225 h 1838077"/>
                <a:gd name="connsiteX28" fmla="*/ 914400 w 923925"/>
                <a:gd name="connsiteY28" fmla="*/ 1304925 h 1838077"/>
                <a:gd name="connsiteX29" fmla="*/ 923925 w 923925"/>
                <a:gd name="connsiteY29" fmla="*/ 1276350 h 1838077"/>
                <a:gd name="connsiteX30" fmla="*/ 914400 w 923925"/>
                <a:gd name="connsiteY30" fmla="*/ 1104900 h 1838077"/>
                <a:gd name="connsiteX31" fmla="*/ 885825 w 923925"/>
                <a:gd name="connsiteY31" fmla="*/ 1019175 h 1838077"/>
                <a:gd name="connsiteX32" fmla="*/ 866775 w 923925"/>
                <a:gd name="connsiteY32" fmla="*/ 933450 h 1838077"/>
                <a:gd name="connsiteX33" fmla="*/ 857250 w 923925"/>
                <a:gd name="connsiteY33" fmla="*/ 866775 h 1838077"/>
                <a:gd name="connsiteX34" fmla="*/ 847725 w 923925"/>
                <a:gd name="connsiteY34" fmla="*/ 638175 h 1838077"/>
                <a:gd name="connsiteX35" fmla="*/ 838200 w 923925"/>
                <a:gd name="connsiteY35" fmla="*/ 561975 h 1838077"/>
                <a:gd name="connsiteX36" fmla="*/ 819150 w 923925"/>
                <a:gd name="connsiteY36" fmla="*/ 409575 h 1838077"/>
                <a:gd name="connsiteX37" fmla="*/ 800100 w 923925"/>
                <a:gd name="connsiteY37" fmla="*/ 285750 h 1838077"/>
                <a:gd name="connsiteX38" fmla="*/ 781050 w 923925"/>
                <a:gd name="connsiteY38" fmla="*/ 228600 h 1838077"/>
                <a:gd name="connsiteX39" fmla="*/ 762000 w 923925"/>
                <a:gd name="connsiteY39" fmla="*/ 152400 h 1838077"/>
                <a:gd name="connsiteX40" fmla="*/ 742950 w 923925"/>
                <a:gd name="connsiteY40" fmla="*/ 95250 h 1838077"/>
                <a:gd name="connsiteX41" fmla="*/ 733425 w 923925"/>
                <a:gd name="connsiteY41" fmla="*/ 57150 h 1838077"/>
                <a:gd name="connsiteX42" fmla="*/ 714375 w 923925"/>
                <a:gd name="connsiteY42" fmla="*/ 0 h 1838077"/>
                <a:gd name="connsiteX43" fmla="*/ 600075 w 923925"/>
                <a:gd name="connsiteY43" fmla="*/ 28575 h 1838077"/>
                <a:gd name="connsiteX44" fmla="*/ 542925 w 923925"/>
                <a:gd name="connsiteY44" fmla="*/ 57150 h 1838077"/>
                <a:gd name="connsiteX45" fmla="*/ 457200 w 923925"/>
                <a:gd name="connsiteY45" fmla="*/ 95250 h 1838077"/>
                <a:gd name="connsiteX46" fmla="*/ 409575 w 923925"/>
                <a:gd name="connsiteY46" fmla="*/ 104775 h 1838077"/>
                <a:gd name="connsiteX47" fmla="*/ 352425 w 923925"/>
                <a:gd name="connsiteY47" fmla="*/ 123825 h 1838077"/>
                <a:gd name="connsiteX48" fmla="*/ 304800 w 923925"/>
                <a:gd name="connsiteY48" fmla="*/ 171450 h 1838077"/>
                <a:gd name="connsiteX49" fmla="*/ 276225 w 923925"/>
                <a:gd name="connsiteY49" fmla="*/ 180975 h 1838077"/>
                <a:gd name="connsiteX50" fmla="*/ 219075 w 923925"/>
                <a:gd name="connsiteY50" fmla="*/ 219075 h 1838077"/>
                <a:gd name="connsiteX51" fmla="*/ 190500 w 923925"/>
                <a:gd name="connsiteY51" fmla="*/ 238125 h 1838077"/>
                <a:gd name="connsiteX52" fmla="*/ 142875 w 923925"/>
                <a:gd name="connsiteY52" fmla="*/ 276225 h 1838077"/>
                <a:gd name="connsiteX53" fmla="*/ 85725 w 923925"/>
                <a:gd name="connsiteY53" fmla="*/ 314325 h 1838077"/>
                <a:gd name="connsiteX54" fmla="*/ 57150 w 923925"/>
                <a:gd name="connsiteY54" fmla="*/ 333375 h 1838077"/>
                <a:gd name="connsiteX55" fmla="*/ 28575 w 923925"/>
                <a:gd name="connsiteY55" fmla="*/ 342900 h 1838077"/>
                <a:gd name="connsiteX56" fmla="*/ 0 w 923925"/>
                <a:gd name="connsiteY56" fmla="*/ 371475 h 183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23925" h="1838077">
                  <a:moveTo>
                    <a:pt x="0" y="371475"/>
                  </a:moveTo>
                  <a:lnTo>
                    <a:pt x="0" y="371475"/>
                  </a:lnTo>
                  <a:cubicBezTo>
                    <a:pt x="11843" y="478065"/>
                    <a:pt x="12514" y="472629"/>
                    <a:pt x="19050" y="600075"/>
                  </a:cubicBezTo>
                  <a:cubicBezTo>
                    <a:pt x="22956" y="676241"/>
                    <a:pt x="22941" y="752617"/>
                    <a:pt x="28575" y="828675"/>
                  </a:cubicBezTo>
                  <a:cubicBezTo>
                    <a:pt x="29317" y="838688"/>
                    <a:pt x="35665" y="847510"/>
                    <a:pt x="38100" y="857250"/>
                  </a:cubicBezTo>
                  <a:cubicBezTo>
                    <a:pt x="42027" y="872956"/>
                    <a:pt x="44450" y="889000"/>
                    <a:pt x="47625" y="904875"/>
                  </a:cubicBezTo>
                  <a:cubicBezTo>
                    <a:pt x="50800" y="971550"/>
                    <a:pt x="48871" y="1038665"/>
                    <a:pt x="57150" y="1104900"/>
                  </a:cubicBezTo>
                  <a:cubicBezTo>
                    <a:pt x="58570" y="1116259"/>
                    <a:pt x="66675" y="1127125"/>
                    <a:pt x="76200" y="1133475"/>
                  </a:cubicBezTo>
                  <a:cubicBezTo>
                    <a:pt x="87092" y="1140737"/>
                    <a:pt x="101600" y="1139825"/>
                    <a:pt x="114300" y="1143000"/>
                  </a:cubicBezTo>
                  <a:cubicBezTo>
                    <a:pt x="123932" y="1157447"/>
                    <a:pt x="142875" y="1180432"/>
                    <a:pt x="142875" y="1200150"/>
                  </a:cubicBezTo>
                  <a:cubicBezTo>
                    <a:pt x="142875" y="1213241"/>
                    <a:pt x="141970" y="1228398"/>
                    <a:pt x="133350" y="1238250"/>
                  </a:cubicBezTo>
                  <a:cubicBezTo>
                    <a:pt x="118273" y="1255480"/>
                    <a:pt x="76200" y="1276350"/>
                    <a:pt x="76200" y="1276350"/>
                  </a:cubicBezTo>
                  <a:cubicBezTo>
                    <a:pt x="49782" y="1434860"/>
                    <a:pt x="79785" y="1239827"/>
                    <a:pt x="57150" y="1590675"/>
                  </a:cubicBezTo>
                  <a:cubicBezTo>
                    <a:pt x="56307" y="1603739"/>
                    <a:pt x="49967" y="1615895"/>
                    <a:pt x="47625" y="1628775"/>
                  </a:cubicBezTo>
                  <a:cubicBezTo>
                    <a:pt x="30113" y="1725090"/>
                    <a:pt x="48136" y="1665341"/>
                    <a:pt x="28575" y="1724025"/>
                  </a:cubicBezTo>
                  <a:cubicBezTo>
                    <a:pt x="95250" y="1727200"/>
                    <a:pt x="162080" y="1728007"/>
                    <a:pt x="228600" y="1733550"/>
                  </a:cubicBezTo>
                  <a:cubicBezTo>
                    <a:pt x="238606" y="1734384"/>
                    <a:pt x="247521" y="1740317"/>
                    <a:pt x="257175" y="1743075"/>
                  </a:cubicBezTo>
                  <a:cubicBezTo>
                    <a:pt x="269762" y="1746671"/>
                    <a:pt x="282736" y="1748838"/>
                    <a:pt x="295275" y="1752600"/>
                  </a:cubicBezTo>
                  <a:cubicBezTo>
                    <a:pt x="314509" y="1758370"/>
                    <a:pt x="332427" y="1769832"/>
                    <a:pt x="352425" y="1771650"/>
                  </a:cubicBezTo>
                  <a:cubicBezTo>
                    <a:pt x="454361" y="1780917"/>
                    <a:pt x="468103" y="1779546"/>
                    <a:pt x="571500" y="1800225"/>
                  </a:cubicBezTo>
                  <a:cubicBezTo>
                    <a:pt x="587375" y="1803400"/>
                    <a:pt x="603419" y="1805823"/>
                    <a:pt x="619125" y="1809750"/>
                  </a:cubicBezTo>
                  <a:cubicBezTo>
                    <a:pt x="628865" y="1812185"/>
                    <a:pt x="637796" y="1817624"/>
                    <a:pt x="647700" y="1819275"/>
                  </a:cubicBezTo>
                  <a:cubicBezTo>
                    <a:pt x="676060" y="1824002"/>
                    <a:pt x="704850" y="1825625"/>
                    <a:pt x="733425" y="1828800"/>
                  </a:cubicBezTo>
                  <a:cubicBezTo>
                    <a:pt x="781050" y="1825625"/>
                    <a:pt x="832429" y="1838077"/>
                    <a:pt x="876300" y="1819275"/>
                  </a:cubicBezTo>
                  <a:cubicBezTo>
                    <a:pt x="891180" y="1812898"/>
                    <a:pt x="866775" y="1787839"/>
                    <a:pt x="866775" y="1771650"/>
                  </a:cubicBezTo>
                  <a:cubicBezTo>
                    <a:pt x="866775" y="1695384"/>
                    <a:pt x="870866" y="1619122"/>
                    <a:pt x="876300" y="1543050"/>
                  </a:cubicBezTo>
                  <a:cubicBezTo>
                    <a:pt x="877233" y="1529992"/>
                    <a:pt x="882985" y="1517729"/>
                    <a:pt x="885825" y="1504950"/>
                  </a:cubicBezTo>
                  <a:cubicBezTo>
                    <a:pt x="910010" y="1396119"/>
                    <a:pt x="881646" y="1512143"/>
                    <a:pt x="904875" y="1419225"/>
                  </a:cubicBezTo>
                  <a:cubicBezTo>
                    <a:pt x="908050" y="1381125"/>
                    <a:pt x="909347" y="1342822"/>
                    <a:pt x="914400" y="1304925"/>
                  </a:cubicBezTo>
                  <a:cubicBezTo>
                    <a:pt x="915727" y="1294973"/>
                    <a:pt x="923925" y="1286390"/>
                    <a:pt x="923925" y="1276350"/>
                  </a:cubicBezTo>
                  <a:cubicBezTo>
                    <a:pt x="923925" y="1219112"/>
                    <a:pt x="921500" y="1161696"/>
                    <a:pt x="914400" y="1104900"/>
                  </a:cubicBezTo>
                  <a:cubicBezTo>
                    <a:pt x="912019" y="1085850"/>
                    <a:pt x="891778" y="1042988"/>
                    <a:pt x="885825" y="1019175"/>
                  </a:cubicBezTo>
                  <a:cubicBezTo>
                    <a:pt x="877262" y="984925"/>
                    <a:pt x="872821" y="969727"/>
                    <a:pt x="866775" y="933450"/>
                  </a:cubicBezTo>
                  <a:cubicBezTo>
                    <a:pt x="863084" y="911305"/>
                    <a:pt x="860425" y="889000"/>
                    <a:pt x="857250" y="866775"/>
                  </a:cubicBezTo>
                  <a:cubicBezTo>
                    <a:pt x="854075" y="790575"/>
                    <a:pt x="852482" y="714293"/>
                    <a:pt x="847725" y="638175"/>
                  </a:cubicBezTo>
                  <a:cubicBezTo>
                    <a:pt x="846128" y="612627"/>
                    <a:pt x="840627" y="587457"/>
                    <a:pt x="838200" y="561975"/>
                  </a:cubicBezTo>
                  <a:cubicBezTo>
                    <a:pt x="824473" y="417844"/>
                    <a:pt x="842598" y="479919"/>
                    <a:pt x="819150" y="409575"/>
                  </a:cubicBezTo>
                  <a:cubicBezTo>
                    <a:pt x="817136" y="395476"/>
                    <a:pt x="804505" y="303371"/>
                    <a:pt x="800100" y="285750"/>
                  </a:cubicBezTo>
                  <a:cubicBezTo>
                    <a:pt x="795230" y="266269"/>
                    <a:pt x="785920" y="248081"/>
                    <a:pt x="781050" y="228600"/>
                  </a:cubicBezTo>
                  <a:cubicBezTo>
                    <a:pt x="774700" y="203200"/>
                    <a:pt x="770279" y="177238"/>
                    <a:pt x="762000" y="152400"/>
                  </a:cubicBezTo>
                  <a:cubicBezTo>
                    <a:pt x="755650" y="133350"/>
                    <a:pt x="747820" y="114731"/>
                    <a:pt x="742950" y="95250"/>
                  </a:cubicBezTo>
                  <a:cubicBezTo>
                    <a:pt x="739775" y="82550"/>
                    <a:pt x="737187" y="69689"/>
                    <a:pt x="733425" y="57150"/>
                  </a:cubicBezTo>
                  <a:cubicBezTo>
                    <a:pt x="727655" y="37916"/>
                    <a:pt x="714375" y="0"/>
                    <a:pt x="714375" y="0"/>
                  </a:cubicBezTo>
                  <a:cubicBezTo>
                    <a:pt x="685809" y="4761"/>
                    <a:pt x="625232" y="11804"/>
                    <a:pt x="600075" y="28575"/>
                  </a:cubicBezTo>
                  <a:cubicBezTo>
                    <a:pt x="518183" y="83170"/>
                    <a:pt x="621795" y="17715"/>
                    <a:pt x="542925" y="57150"/>
                  </a:cubicBezTo>
                  <a:cubicBezTo>
                    <a:pt x="489717" y="83754"/>
                    <a:pt x="539112" y="78868"/>
                    <a:pt x="457200" y="95250"/>
                  </a:cubicBezTo>
                  <a:cubicBezTo>
                    <a:pt x="441325" y="98425"/>
                    <a:pt x="425194" y="100515"/>
                    <a:pt x="409575" y="104775"/>
                  </a:cubicBezTo>
                  <a:cubicBezTo>
                    <a:pt x="390202" y="110059"/>
                    <a:pt x="352425" y="123825"/>
                    <a:pt x="352425" y="123825"/>
                  </a:cubicBezTo>
                  <a:cubicBezTo>
                    <a:pt x="333375" y="152400"/>
                    <a:pt x="336550" y="155575"/>
                    <a:pt x="304800" y="171450"/>
                  </a:cubicBezTo>
                  <a:cubicBezTo>
                    <a:pt x="295820" y="175940"/>
                    <a:pt x="285002" y="176099"/>
                    <a:pt x="276225" y="180975"/>
                  </a:cubicBezTo>
                  <a:cubicBezTo>
                    <a:pt x="256211" y="192094"/>
                    <a:pt x="238125" y="206375"/>
                    <a:pt x="219075" y="219075"/>
                  </a:cubicBezTo>
                  <a:lnTo>
                    <a:pt x="190500" y="238125"/>
                  </a:lnTo>
                  <a:cubicBezTo>
                    <a:pt x="155301" y="290923"/>
                    <a:pt x="191589" y="249162"/>
                    <a:pt x="142875" y="276225"/>
                  </a:cubicBezTo>
                  <a:cubicBezTo>
                    <a:pt x="122861" y="287344"/>
                    <a:pt x="104775" y="301625"/>
                    <a:pt x="85725" y="314325"/>
                  </a:cubicBezTo>
                  <a:cubicBezTo>
                    <a:pt x="76200" y="320675"/>
                    <a:pt x="68010" y="329755"/>
                    <a:pt x="57150" y="333375"/>
                  </a:cubicBezTo>
                  <a:cubicBezTo>
                    <a:pt x="47625" y="336550"/>
                    <a:pt x="37555" y="338410"/>
                    <a:pt x="28575" y="342900"/>
                  </a:cubicBezTo>
                  <a:cubicBezTo>
                    <a:pt x="18336" y="348020"/>
                    <a:pt x="4762" y="366713"/>
                    <a:pt x="0" y="371475"/>
                  </a:cubicBez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3059832" y="3501008"/>
              <a:ext cx="1152128" cy="2686541"/>
            </a:xfrm>
            <a:custGeom>
              <a:avLst/>
              <a:gdLst>
                <a:gd name="connsiteX0" fmla="*/ 65504 w 984885"/>
                <a:gd name="connsiteY0" fmla="*/ 491 h 2686541"/>
                <a:gd name="connsiteX1" fmla="*/ 65504 w 984885"/>
                <a:gd name="connsiteY1" fmla="*/ 491 h 2686541"/>
                <a:gd name="connsiteX2" fmla="*/ 160754 w 984885"/>
                <a:gd name="connsiteY2" fmla="*/ 19541 h 2686541"/>
                <a:gd name="connsiteX3" fmla="*/ 189329 w 984885"/>
                <a:gd name="connsiteY3" fmla="*/ 38591 h 2686541"/>
                <a:gd name="connsiteX4" fmla="*/ 256004 w 984885"/>
                <a:gd name="connsiteY4" fmla="*/ 67166 h 2686541"/>
                <a:gd name="connsiteX5" fmla="*/ 313154 w 984885"/>
                <a:gd name="connsiteY5" fmla="*/ 105266 h 2686541"/>
                <a:gd name="connsiteX6" fmla="*/ 417929 w 984885"/>
                <a:gd name="connsiteY6" fmla="*/ 133841 h 2686541"/>
                <a:gd name="connsiteX7" fmla="*/ 475079 w 984885"/>
                <a:gd name="connsiteY7" fmla="*/ 152891 h 2686541"/>
                <a:gd name="connsiteX8" fmla="*/ 741779 w 984885"/>
                <a:gd name="connsiteY8" fmla="*/ 162416 h 2686541"/>
                <a:gd name="connsiteX9" fmla="*/ 846554 w 984885"/>
                <a:gd name="connsiteY9" fmla="*/ 171941 h 2686541"/>
                <a:gd name="connsiteX10" fmla="*/ 884654 w 984885"/>
                <a:gd name="connsiteY10" fmla="*/ 219566 h 2686541"/>
                <a:gd name="connsiteX11" fmla="*/ 913229 w 984885"/>
                <a:gd name="connsiteY11" fmla="*/ 248141 h 2686541"/>
                <a:gd name="connsiteX12" fmla="*/ 932279 w 984885"/>
                <a:gd name="connsiteY12" fmla="*/ 276716 h 2686541"/>
                <a:gd name="connsiteX13" fmla="*/ 951329 w 984885"/>
                <a:gd name="connsiteY13" fmla="*/ 829166 h 2686541"/>
                <a:gd name="connsiteX14" fmla="*/ 970379 w 984885"/>
                <a:gd name="connsiteY14" fmla="*/ 905366 h 2686541"/>
                <a:gd name="connsiteX15" fmla="*/ 960854 w 984885"/>
                <a:gd name="connsiteY15" fmla="*/ 1038716 h 2686541"/>
                <a:gd name="connsiteX16" fmla="*/ 913229 w 984885"/>
                <a:gd name="connsiteY16" fmla="*/ 1124441 h 2686541"/>
                <a:gd name="connsiteX17" fmla="*/ 884654 w 984885"/>
                <a:gd name="connsiteY17" fmla="*/ 1181591 h 2686541"/>
                <a:gd name="connsiteX18" fmla="*/ 846554 w 984885"/>
                <a:gd name="connsiteY18" fmla="*/ 1238741 h 2686541"/>
                <a:gd name="connsiteX19" fmla="*/ 827504 w 984885"/>
                <a:gd name="connsiteY19" fmla="*/ 1295891 h 2686541"/>
                <a:gd name="connsiteX20" fmla="*/ 817979 w 984885"/>
                <a:gd name="connsiteY20" fmla="*/ 1324466 h 2686541"/>
                <a:gd name="connsiteX21" fmla="*/ 798929 w 984885"/>
                <a:gd name="connsiteY21" fmla="*/ 1353041 h 2686541"/>
                <a:gd name="connsiteX22" fmla="*/ 779879 w 984885"/>
                <a:gd name="connsiteY22" fmla="*/ 1410191 h 2686541"/>
                <a:gd name="connsiteX23" fmla="*/ 770354 w 984885"/>
                <a:gd name="connsiteY23" fmla="*/ 1438766 h 2686541"/>
                <a:gd name="connsiteX24" fmla="*/ 760829 w 984885"/>
                <a:gd name="connsiteY24" fmla="*/ 1467341 h 2686541"/>
                <a:gd name="connsiteX25" fmla="*/ 751304 w 984885"/>
                <a:gd name="connsiteY25" fmla="*/ 1505441 h 2686541"/>
                <a:gd name="connsiteX26" fmla="*/ 751304 w 984885"/>
                <a:gd name="connsiteY26" fmla="*/ 1962641 h 2686541"/>
                <a:gd name="connsiteX27" fmla="*/ 770354 w 984885"/>
                <a:gd name="connsiteY27" fmla="*/ 2095991 h 2686541"/>
                <a:gd name="connsiteX28" fmla="*/ 789404 w 984885"/>
                <a:gd name="connsiteY28" fmla="*/ 2286491 h 2686541"/>
                <a:gd name="connsiteX29" fmla="*/ 837029 w 984885"/>
                <a:gd name="connsiteY29" fmla="*/ 2372216 h 2686541"/>
                <a:gd name="connsiteX30" fmla="*/ 865604 w 984885"/>
                <a:gd name="connsiteY30" fmla="*/ 2429366 h 2686541"/>
                <a:gd name="connsiteX31" fmla="*/ 875129 w 984885"/>
                <a:gd name="connsiteY31" fmla="*/ 2457941 h 2686541"/>
                <a:gd name="connsiteX32" fmla="*/ 846554 w 984885"/>
                <a:gd name="connsiteY32" fmla="*/ 2686541 h 2686541"/>
                <a:gd name="connsiteX33" fmla="*/ 798929 w 984885"/>
                <a:gd name="connsiteY33" fmla="*/ 2677016 h 2686541"/>
                <a:gd name="connsiteX34" fmla="*/ 751304 w 984885"/>
                <a:gd name="connsiteY34" fmla="*/ 2629391 h 2686541"/>
                <a:gd name="connsiteX35" fmla="*/ 684629 w 984885"/>
                <a:gd name="connsiteY35" fmla="*/ 2581766 h 2686541"/>
                <a:gd name="connsiteX36" fmla="*/ 656054 w 984885"/>
                <a:gd name="connsiteY36" fmla="*/ 2553191 h 2686541"/>
                <a:gd name="connsiteX37" fmla="*/ 627479 w 984885"/>
                <a:gd name="connsiteY37" fmla="*/ 2543666 h 2686541"/>
                <a:gd name="connsiteX38" fmla="*/ 598904 w 984885"/>
                <a:gd name="connsiteY38" fmla="*/ 2524616 h 2686541"/>
                <a:gd name="connsiteX39" fmla="*/ 570329 w 984885"/>
                <a:gd name="connsiteY39" fmla="*/ 2515091 h 2686541"/>
                <a:gd name="connsiteX40" fmla="*/ 532229 w 984885"/>
                <a:gd name="connsiteY40" fmla="*/ 2496041 h 2686541"/>
                <a:gd name="connsiteX41" fmla="*/ 503654 w 984885"/>
                <a:gd name="connsiteY41" fmla="*/ 2476991 h 2686541"/>
                <a:gd name="connsiteX42" fmla="*/ 475079 w 984885"/>
                <a:gd name="connsiteY42" fmla="*/ 2467466 h 2686541"/>
                <a:gd name="connsiteX43" fmla="*/ 417929 w 984885"/>
                <a:gd name="connsiteY43" fmla="*/ 2429366 h 2686541"/>
                <a:gd name="connsiteX44" fmla="*/ 360779 w 984885"/>
                <a:gd name="connsiteY44" fmla="*/ 2410316 h 2686541"/>
                <a:gd name="connsiteX45" fmla="*/ 332204 w 984885"/>
                <a:gd name="connsiteY45" fmla="*/ 2400791 h 2686541"/>
                <a:gd name="connsiteX46" fmla="*/ 246479 w 984885"/>
                <a:gd name="connsiteY46" fmla="*/ 2362691 h 2686541"/>
                <a:gd name="connsiteX47" fmla="*/ 217904 w 984885"/>
                <a:gd name="connsiteY47" fmla="*/ 2353166 h 2686541"/>
                <a:gd name="connsiteX48" fmla="*/ 189329 w 984885"/>
                <a:gd name="connsiteY48" fmla="*/ 2343641 h 2686541"/>
                <a:gd name="connsiteX49" fmla="*/ 141704 w 984885"/>
                <a:gd name="connsiteY49" fmla="*/ 2286491 h 2686541"/>
                <a:gd name="connsiteX50" fmla="*/ 103604 w 984885"/>
                <a:gd name="connsiteY50" fmla="*/ 2229341 h 2686541"/>
                <a:gd name="connsiteX51" fmla="*/ 65504 w 984885"/>
                <a:gd name="connsiteY51" fmla="*/ 2172191 h 2686541"/>
                <a:gd name="connsiteX52" fmla="*/ 46454 w 984885"/>
                <a:gd name="connsiteY52" fmla="*/ 2143616 h 2686541"/>
                <a:gd name="connsiteX53" fmla="*/ 36929 w 984885"/>
                <a:gd name="connsiteY53" fmla="*/ 2115041 h 2686541"/>
                <a:gd name="connsiteX54" fmla="*/ 8354 w 984885"/>
                <a:gd name="connsiteY54" fmla="*/ 2057891 h 2686541"/>
                <a:gd name="connsiteX55" fmla="*/ 17879 w 984885"/>
                <a:gd name="connsiteY55" fmla="*/ 1962641 h 2686541"/>
                <a:gd name="connsiteX56" fmla="*/ 27404 w 984885"/>
                <a:gd name="connsiteY56" fmla="*/ 1838816 h 2686541"/>
                <a:gd name="connsiteX57" fmla="*/ 94079 w 984885"/>
                <a:gd name="connsiteY57" fmla="*/ 1857866 h 2686541"/>
                <a:gd name="connsiteX58" fmla="*/ 132179 w 984885"/>
                <a:gd name="connsiteY58" fmla="*/ 1848341 h 2686541"/>
                <a:gd name="connsiteX59" fmla="*/ 141704 w 984885"/>
                <a:gd name="connsiteY59" fmla="*/ 1791191 h 2686541"/>
                <a:gd name="connsiteX60" fmla="*/ 84554 w 984885"/>
                <a:gd name="connsiteY60" fmla="*/ 1753091 h 2686541"/>
                <a:gd name="connsiteX61" fmla="*/ 55979 w 984885"/>
                <a:gd name="connsiteY61" fmla="*/ 1714991 h 2686541"/>
                <a:gd name="connsiteX62" fmla="*/ 46454 w 984885"/>
                <a:gd name="connsiteY62" fmla="*/ 1676891 h 2686541"/>
                <a:gd name="connsiteX63" fmla="*/ 27404 w 984885"/>
                <a:gd name="connsiteY63" fmla="*/ 1648316 h 2686541"/>
                <a:gd name="connsiteX64" fmla="*/ 36929 w 984885"/>
                <a:gd name="connsiteY64" fmla="*/ 1562591 h 2686541"/>
                <a:gd name="connsiteX65" fmla="*/ 46454 w 984885"/>
                <a:gd name="connsiteY65" fmla="*/ 1400666 h 2686541"/>
                <a:gd name="connsiteX66" fmla="*/ 55979 w 984885"/>
                <a:gd name="connsiteY66" fmla="*/ 895841 h 2686541"/>
                <a:gd name="connsiteX67" fmla="*/ 65504 w 984885"/>
                <a:gd name="connsiteY67" fmla="*/ 867266 h 2686541"/>
                <a:gd name="connsiteX68" fmla="*/ 122654 w 984885"/>
                <a:gd name="connsiteY68" fmla="*/ 886316 h 2686541"/>
                <a:gd name="connsiteX69" fmla="*/ 151229 w 984885"/>
                <a:gd name="connsiteY69" fmla="*/ 876791 h 2686541"/>
                <a:gd name="connsiteX70" fmla="*/ 160754 w 984885"/>
                <a:gd name="connsiteY70" fmla="*/ 848216 h 2686541"/>
                <a:gd name="connsiteX71" fmla="*/ 141704 w 984885"/>
                <a:gd name="connsiteY71" fmla="*/ 724391 h 2686541"/>
                <a:gd name="connsiteX72" fmla="*/ 122654 w 984885"/>
                <a:gd name="connsiteY72" fmla="*/ 648191 h 2686541"/>
                <a:gd name="connsiteX73" fmla="*/ 103604 w 984885"/>
                <a:gd name="connsiteY73" fmla="*/ 591041 h 2686541"/>
                <a:gd name="connsiteX74" fmla="*/ 94079 w 984885"/>
                <a:gd name="connsiteY74" fmla="*/ 352916 h 2686541"/>
                <a:gd name="connsiteX75" fmla="*/ 84554 w 984885"/>
                <a:gd name="connsiteY75" fmla="*/ 314816 h 2686541"/>
                <a:gd name="connsiteX76" fmla="*/ 75029 w 984885"/>
                <a:gd name="connsiteY76" fmla="*/ 257666 h 2686541"/>
                <a:gd name="connsiteX77" fmla="*/ 84554 w 984885"/>
                <a:gd name="connsiteY77" fmla="*/ 10016 h 2686541"/>
                <a:gd name="connsiteX78" fmla="*/ 65504 w 984885"/>
                <a:gd name="connsiteY78" fmla="*/ 491 h 268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984885" h="2686541">
                  <a:moveTo>
                    <a:pt x="65504" y="491"/>
                  </a:moveTo>
                  <a:lnTo>
                    <a:pt x="65504" y="491"/>
                  </a:lnTo>
                  <a:cubicBezTo>
                    <a:pt x="97254" y="6841"/>
                    <a:pt x="129807" y="10019"/>
                    <a:pt x="160754" y="19541"/>
                  </a:cubicBezTo>
                  <a:cubicBezTo>
                    <a:pt x="171695" y="22908"/>
                    <a:pt x="179090" y="33471"/>
                    <a:pt x="189329" y="38591"/>
                  </a:cubicBezTo>
                  <a:cubicBezTo>
                    <a:pt x="210956" y="49405"/>
                    <a:pt x="234714" y="55702"/>
                    <a:pt x="256004" y="67166"/>
                  </a:cubicBezTo>
                  <a:cubicBezTo>
                    <a:pt x="276163" y="78021"/>
                    <a:pt x="291434" y="98026"/>
                    <a:pt x="313154" y="105266"/>
                  </a:cubicBezTo>
                  <a:cubicBezTo>
                    <a:pt x="485856" y="162833"/>
                    <a:pt x="269835" y="93452"/>
                    <a:pt x="417929" y="133841"/>
                  </a:cubicBezTo>
                  <a:cubicBezTo>
                    <a:pt x="437302" y="139125"/>
                    <a:pt x="455011" y="152174"/>
                    <a:pt x="475079" y="152891"/>
                  </a:cubicBezTo>
                  <a:lnTo>
                    <a:pt x="741779" y="162416"/>
                  </a:lnTo>
                  <a:cubicBezTo>
                    <a:pt x="776704" y="165591"/>
                    <a:pt x="812263" y="164593"/>
                    <a:pt x="846554" y="171941"/>
                  </a:cubicBezTo>
                  <a:cubicBezTo>
                    <a:pt x="887975" y="180817"/>
                    <a:pt x="867569" y="193939"/>
                    <a:pt x="884654" y="219566"/>
                  </a:cubicBezTo>
                  <a:cubicBezTo>
                    <a:pt x="892126" y="230774"/>
                    <a:pt x="904605" y="237793"/>
                    <a:pt x="913229" y="248141"/>
                  </a:cubicBezTo>
                  <a:cubicBezTo>
                    <a:pt x="920558" y="256935"/>
                    <a:pt x="925929" y="267191"/>
                    <a:pt x="932279" y="276716"/>
                  </a:cubicBezTo>
                  <a:cubicBezTo>
                    <a:pt x="984885" y="487141"/>
                    <a:pt x="922027" y="223588"/>
                    <a:pt x="951329" y="829166"/>
                  </a:cubicBezTo>
                  <a:cubicBezTo>
                    <a:pt x="952594" y="855317"/>
                    <a:pt x="970379" y="905366"/>
                    <a:pt x="970379" y="905366"/>
                  </a:cubicBezTo>
                  <a:cubicBezTo>
                    <a:pt x="967204" y="949816"/>
                    <a:pt x="966061" y="994458"/>
                    <a:pt x="960854" y="1038716"/>
                  </a:cubicBezTo>
                  <a:cubicBezTo>
                    <a:pt x="957261" y="1069252"/>
                    <a:pt x="926860" y="1103994"/>
                    <a:pt x="913229" y="1124441"/>
                  </a:cubicBezTo>
                  <a:cubicBezTo>
                    <a:pt x="828659" y="1251296"/>
                    <a:pt x="950379" y="1063285"/>
                    <a:pt x="884654" y="1181591"/>
                  </a:cubicBezTo>
                  <a:cubicBezTo>
                    <a:pt x="873535" y="1201605"/>
                    <a:pt x="853794" y="1217021"/>
                    <a:pt x="846554" y="1238741"/>
                  </a:cubicBezTo>
                  <a:lnTo>
                    <a:pt x="827504" y="1295891"/>
                  </a:lnTo>
                  <a:cubicBezTo>
                    <a:pt x="824329" y="1305416"/>
                    <a:pt x="823548" y="1316112"/>
                    <a:pt x="817979" y="1324466"/>
                  </a:cubicBezTo>
                  <a:cubicBezTo>
                    <a:pt x="811629" y="1333991"/>
                    <a:pt x="803578" y="1342580"/>
                    <a:pt x="798929" y="1353041"/>
                  </a:cubicBezTo>
                  <a:cubicBezTo>
                    <a:pt x="790774" y="1371391"/>
                    <a:pt x="786229" y="1391141"/>
                    <a:pt x="779879" y="1410191"/>
                  </a:cubicBezTo>
                  <a:lnTo>
                    <a:pt x="770354" y="1438766"/>
                  </a:lnTo>
                  <a:cubicBezTo>
                    <a:pt x="767179" y="1448291"/>
                    <a:pt x="763264" y="1457601"/>
                    <a:pt x="760829" y="1467341"/>
                  </a:cubicBezTo>
                  <a:lnTo>
                    <a:pt x="751304" y="1505441"/>
                  </a:lnTo>
                  <a:cubicBezTo>
                    <a:pt x="736767" y="1708957"/>
                    <a:pt x="733968" y="1685262"/>
                    <a:pt x="751304" y="1962641"/>
                  </a:cubicBezTo>
                  <a:cubicBezTo>
                    <a:pt x="754105" y="2007455"/>
                    <a:pt x="766910" y="2051222"/>
                    <a:pt x="770354" y="2095991"/>
                  </a:cubicBezTo>
                  <a:cubicBezTo>
                    <a:pt x="774511" y="2150036"/>
                    <a:pt x="777869" y="2228818"/>
                    <a:pt x="789404" y="2286491"/>
                  </a:cubicBezTo>
                  <a:cubicBezTo>
                    <a:pt x="803767" y="2358304"/>
                    <a:pt x="798838" y="2257643"/>
                    <a:pt x="837029" y="2372216"/>
                  </a:cubicBezTo>
                  <a:cubicBezTo>
                    <a:pt x="860970" y="2444040"/>
                    <a:pt x="828675" y="2355508"/>
                    <a:pt x="865604" y="2429366"/>
                  </a:cubicBezTo>
                  <a:cubicBezTo>
                    <a:pt x="870094" y="2438346"/>
                    <a:pt x="871954" y="2448416"/>
                    <a:pt x="875129" y="2457941"/>
                  </a:cubicBezTo>
                  <a:cubicBezTo>
                    <a:pt x="847339" y="2596889"/>
                    <a:pt x="858386" y="2520895"/>
                    <a:pt x="846554" y="2686541"/>
                  </a:cubicBezTo>
                  <a:cubicBezTo>
                    <a:pt x="830679" y="2683366"/>
                    <a:pt x="814088" y="2682700"/>
                    <a:pt x="798929" y="2677016"/>
                  </a:cubicBezTo>
                  <a:cubicBezTo>
                    <a:pt x="758289" y="2661776"/>
                    <a:pt x="779244" y="2657331"/>
                    <a:pt x="751304" y="2629391"/>
                  </a:cubicBezTo>
                  <a:cubicBezTo>
                    <a:pt x="716989" y="2595076"/>
                    <a:pt x="717079" y="2608808"/>
                    <a:pt x="684629" y="2581766"/>
                  </a:cubicBezTo>
                  <a:cubicBezTo>
                    <a:pt x="674281" y="2573142"/>
                    <a:pt x="667262" y="2560663"/>
                    <a:pt x="656054" y="2553191"/>
                  </a:cubicBezTo>
                  <a:cubicBezTo>
                    <a:pt x="647700" y="2547622"/>
                    <a:pt x="636459" y="2548156"/>
                    <a:pt x="627479" y="2543666"/>
                  </a:cubicBezTo>
                  <a:cubicBezTo>
                    <a:pt x="617240" y="2538546"/>
                    <a:pt x="609143" y="2529736"/>
                    <a:pt x="598904" y="2524616"/>
                  </a:cubicBezTo>
                  <a:cubicBezTo>
                    <a:pt x="589924" y="2520126"/>
                    <a:pt x="579557" y="2519046"/>
                    <a:pt x="570329" y="2515091"/>
                  </a:cubicBezTo>
                  <a:cubicBezTo>
                    <a:pt x="557278" y="2509498"/>
                    <a:pt x="544557" y="2503086"/>
                    <a:pt x="532229" y="2496041"/>
                  </a:cubicBezTo>
                  <a:cubicBezTo>
                    <a:pt x="522290" y="2490361"/>
                    <a:pt x="513893" y="2482111"/>
                    <a:pt x="503654" y="2476991"/>
                  </a:cubicBezTo>
                  <a:cubicBezTo>
                    <a:pt x="494674" y="2472501"/>
                    <a:pt x="483856" y="2472342"/>
                    <a:pt x="475079" y="2467466"/>
                  </a:cubicBezTo>
                  <a:cubicBezTo>
                    <a:pt x="455065" y="2456347"/>
                    <a:pt x="439649" y="2436606"/>
                    <a:pt x="417929" y="2429366"/>
                  </a:cubicBezTo>
                  <a:lnTo>
                    <a:pt x="360779" y="2410316"/>
                  </a:lnTo>
                  <a:cubicBezTo>
                    <a:pt x="351254" y="2407141"/>
                    <a:pt x="340558" y="2406360"/>
                    <a:pt x="332204" y="2400791"/>
                  </a:cubicBezTo>
                  <a:cubicBezTo>
                    <a:pt x="286921" y="2370602"/>
                    <a:pt x="314489" y="2385361"/>
                    <a:pt x="246479" y="2362691"/>
                  </a:cubicBezTo>
                  <a:lnTo>
                    <a:pt x="217904" y="2353166"/>
                  </a:lnTo>
                  <a:lnTo>
                    <a:pt x="189329" y="2343641"/>
                  </a:lnTo>
                  <a:cubicBezTo>
                    <a:pt x="121256" y="2241531"/>
                    <a:pt x="227267" y="2396500"/>
                    <a:pt x="141704" y="2286491"/>
                  </a:cubicBezTo>
                  <a:cubicBezTo>
                    <a:pt x="127648" y="2268419"/>
                    <a:pt x="116304" y="2248391"/>
                    <a:pt x="103604" y="2229341"/>
                  </a:cubicBezTo>
                  <a:lnTo>
                    <a:pt x="65504" y="2172191"/>
                  </a:lnTo>
                  <a:cubicBezTo>
                    <a:pt x="59154" y="2162666"/>
                    <a:pt x="50074" y="2154476"/>
                    <a:pt x="46454" y="2143616"/>
                  </a:cubicBezTo>
                  <a:cubicBezTo>
                    <a:pt x="43279" y="2134091"/>
                    <a:pt x="41419" y="2124021"/>
                    <a:pt x="36929" y="2115041"/>
                  </a:cubicBezTo>
                  <a:cubicBezTo>
                    <a:pt x="0" y="2041183"/>
                    <a:pt x="32295" y="2129715"/>
                    <a:pt x="8354" y="2057891"/>
                  </a:cubicBezTo>
                  <a:cubicBezTo>
                    <a:pt x="11529" y="2026141"/>
                    <a:pt x="15115" y="1994429"/>
                    <a:pt x="17879" y="1962641"/>
                  </a:cubicBezTo>
                  <a:cubicBezTo>
                    <a:pt x="21465" y="1921400"/>
                    <a:pt x="11482" y="1877029"/>
                    <a:pt x="27404" y="1838816"/>
                  </a:cubicBezTo>
                  <a:cubicBezTo>
                    <a:pt x="28863" y="1835315"/>
                    <a:pt x="88658" y="1856059"/>
                    <a:pt x="94079" y="1857866"/>
                  </a:cubicBezTo>
                  <a:cubicBezTo>
                    <a:pt x="106779" y="1854691"/>
                    <a:pt x="121287" y="1855603"/>
                    <a:pt x="132179" y="1848341"/>
                  </a:cubicBezTo>
                  <a:cubicBezTo>
                    <a:pt x="151123" y="1835712"/>
                    <a:pt x="159827" y="1809314"/>
                    <a:pt x="141704" y="1791191"/>
                  </a:cubicBezTo>
                  <a:cubicBezTo>
                    <a:pt x="125515" y="1775002"/>
                    <a:pt x="98291" y="1771407"/>
                    <a:pt x="84554" y="1753091"/>
                  </a:cubicBezTo>
                  <a:lnTo>
                    <a:pt x="55979" y="1714991"/>
                  </a:lnTo>
                  <a:cubicBezTo>
                    <a:pt x="52804" y="1702291"/>
                    <a:pt x="51611" y="1688923"/>
                    <a:pt x="46454" y="1676891"/>
                  </a:cubicBezTo>
                  <a:cubicBezTo>
                    <a:pt x="41945" y="1666369"/>
                    <a:pt x="28355" y="1659724"/>
                    <a:pt x="27404" y="1648316"/>
                  </a:cubicBezTo>
                  <a:cubicBezTo>
                    <a:pt x="25016" y="1619664"/>
                    <a:pt x="34724" y="1591257"/>
                    <a:pt x="36929" y="1562591"/>
                  </a:cubicBezTo>
                  <a:cubicBezTo>
                    <a:pt x="41076" y="1508682"/>
                    <a:pt x="43279" y="1454641"/>
                    <a:pt x="46454" y="1400666"/>
                  </a:cubicBezTo>
                  <a:cubicBezTo>
                    <a:pt x="49629" y="1232391"/>
                    <a:pt x="49972" y="1064039"/>
                    <a:pt x="55979" y="895841"/>
                  </a:cubicBezTo>
                  <a:cubicBezTo>
                    <a:pt x="56337" y="885807"/>
                    <a:pt x="55565" y="868686"/>
                    <a:pt x="65504" y="867266"/>
                  </a:cubicBezTo>
                  <a:cubicBezTo>
                    <a:pt x="85383" y="864426"/>
                    <a:pt x="122654" y="886316"/>
                    <a:pt x="122654" y="886316"/>
                  </a:cubicBezTo>
                  <a:cubicBezTo>
                    <a:pt x="132179" y="883141"/>
                    <a:pt x="144129" y="883891"/>
                    <a:pt x="151229" y="876791"/>
                  </a:cubicBezTo>
                  <a:cubicBezTo>
                    <a:pt x="158329" y="869691"/>
                    <a:pt x="160754" y="858256"/>
                    <a:pt x="160754" y="848216"/>
                  </a:cubicBezTo>
                  <a:cubicBezTo>
                    <a:pt x="160754" y="740005"/>
                    <a:pt x="158008" y="784172"/>
                    <a:pt x="141704" y="724391"/>
                  </a:cubicBezTo>
                  <a:cubicBezTo>
                    <a:pt x="134815" y="699132"/>
                    <a:pt x="130933" y="673029"/>
                    <a:pt x="122654" y="648191"/>
                  </a:cubicBezTo>
                  <a:lnTo>
                    <a:pt x="103604" y="591041"/>
                  </a:lnTo>
                  <a:cubicBezTo>
                    <a:pt x="100429" y="511666"/>
                    <a:pt x="99545" y="432166"/>
                    <a:pt x="94079" y="352916"/>
                  </a:cubicBezTo>
                  <a:cubicBezTo>
                    <a:pt x="93178" y="339856"/>
                    <a:pt x="87121" y="327653"/>
                    <a:pt x="84554" y="314816"/>
                  </a:cubicBezTo>
                  <a:cubicBezTo>
                    <a:pt x="80766" y="295878"/>
                    <a:pt x="78204" y="276716"/>
                    <a:pt x="75029" y="257666"/>
                  </a:cubicBezTo>
                  <a:cubicBezTo>
                    <a:pt x="78204" y="175116"/>
                    <a:pt x="78870" y="92431"/>
                    <a:pt x="84554" y="10016"/>
                  </a:cubicBezTo>
                  <a:cubicBezTo>
                    <a:pt x="85245" y="0"/>
                    <a:pt x="68679" y="2078"/>
                    <a:pt x="65504" y="491"/>
                  </a:cubicBez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 rot="16598678">
              <a:off x="2895125" y="4628350"/>
              <a:ext cx="1438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Etudiant 2</a:t>
              </a:r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 rot="16598678">
              <a:off x="4479300" y="3908271"/>
              <a:ext cx="1438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Etudiant 2</a:t>
              </a:r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4412242" y="5164832"/>
            <a:ext cx="1491348" cy="982948"/>
            <a:chOff x="4052202" y="4876800"/>
            <a:chExt cx="1491348" cy="982948"/>
          </a:xfrm>
        </p:grpSpPr>
        <p:sp>
          <p:nvSpPr>
            <p:cNvPr id="33" name="Forme libre 32"/>
            <p:cNvSpPr/>
            <p:nvPr/>
          </p:nvSpPr>
          <p:spPr>
            <a:xfrm>
              <a:off x="4157931" y="4876800"/>
              <a:ext cx="1385619" cy="982948"/>
            </a:xfrm>
            <a:custGeom>
              <a:avLst/>
              <a:gdLst>
                <a:gd name="connsiteX0" fmla="*/ 556944 w 1385619"/>
                <a:gd name="connsiteY0" fmla="*/ 0 h 982948"/>
                <a:gd name="connsiteX1" fmla="*/ 556944 w 1385619"/>
                <a:gd name="connsiteY1" fmla="*/ 0 h 982948"/>
                <a:gd name="connsiteX2" fmla="*/ 699819 w 1385619"/>
                <a:gd name="connsiteY2" fmla="*/ 19050 h 982948"/>
                <a:gd name="connsiteX3" fmla="*/ 728394 w 1385619"/>
                <a:gd name="connsiteY3" fmla="*/ 28575 h 982948"/>
                <a:gd name="connsiteX4" fmla="*/ 756969 w 1385619"/>
                <a:gd name="connsiteY4" fmla="*/ 47625 h 982948"/>
                <a:gd name="connsiteX5" fmla="*/ 795069 w 1385619"/>
                <a:gd name="connsiteY5" fmla="*/ 57150 h 982948"/>
                <a:gd name="connsiteX6" fmla="*/ 852219 w 1385619"/>
                <a:gd name="connsiteY6" fmla="*/ 76200 h 982948"/>
                <a:gd name="connsiteX7" fmla="*/ 880794 w 1385619"/>
                <a:gd name="connsiteY7" fmla="*/ 85725 h 982948"/>
                <a:gd name="connsiteX8" fmla="*/ 1023669 w 1385619"/>
                <a:gd name="connsiteY8" fmla="*/ 104775 h 982948"/>
                <a:gd name="connsiteX9" fmla="*/ 1080819 w 1385619"/>
                <a:gd name="connsiteY9" fmla="*/ 114300 h 982948"/>
                <a:gd name="connsiteX10" fmla="*/ 1347519 w 1385619"/>
                <a:gd name="connsiteY10" fmla="*/ 152400 h 982948"/>
                <a:gd name="connsiteX11" fmla="*/ 1385619 w 1385619"/>
                <a:gd name="connsiteY11" fmla="*/ 161925 h 982948"/>
                <a:gd name="connsiteX12" fmla="*/ 1318944 w 1385619"/>
                <a:gd name="connsiteY12" fmla="*/ 180975 h 982948"/>
                <a:gd name="connsiteX13" fmla="*/ 1261794 w 1385619"/>
                <a:gd name="connsiteY13" fmla="*/ 219075 h 982948"/>
                <a:gd name="connsiteX14" fmla="*/ 1233219 w 1385619"/>
                <a:gd name="connsiteY14" fmla="*/ 238125 h 982948"/>
                <a:gd name="connsiteX15" fmla="*/ 1204644 w 1385619"/>
                <a:gd name="connsiteY15" fmla="*/ 247650 h 982948"/>
                <a:gd name="connsiteX16" fmla="*/ 1176069 w 1385619"/>
                <a:gd name="connsiteY16" fmla="*/ 266700 h 982948"/>
                <a:gd name="connsiteX17" fmla="*/ 1137969 w 1385619"/>
                <a:gd name="connsiteY17" fmla="*/ 276225 h 982948"/>
                <a:gd name="connsiteX18" fmla="*/ 1109394 w 1385619"/>
                <a:gd name="connsiteY18" fmla="*/ 295275 h 982948"/>
                <a:gd name="connsiteX19" fmla="*/ 1080819 w 1385619"/>
                <a:gd name="connsiteY19" fmla="*/ 323850 h 982948"/>
                <a:gd name="connsiteX20" fmla="*/ 1052244 w 1385619"/>
                <a:gd name="connsiteY20" fmla="*/ 333375 h 982948"/>
                <a:gd name="connsiteX21" fmla="*/ 1023669 w 1385619"/>
                <a:gd name="connsiteY21" fmla="*/ 352425 h 982948"/>
                <a:gd name="connsiteX22" fmla="*/ 995094 w 1385619"/>
                <a:gd name="connsiteY22" fmla="*/ 361950 h 982948"/>
                <a:gd name="connsiteX23" fmla="*/ 937944 w 1385619"/>
                <a:gd name="connsiteY23" fmla="*/ 400050 h 982948"/>
                <a:gd name="connsiteX24" fmla="*/ 909369 w 1385619"/>
                <a:gd name="connsiteY24" fmla="*/ 419100 h 982948"/>
                <a:gd name="connsiteX25" fmla="*/ 880794 w 1385619"/>
                <a:gd name="connsiteY25" fmla="*/ 447675 h 982948"/>
                <a:gd name="connsiteX26" fmla="*/ 852219 w 1385619"/>
                <a:gd name="connsiteY26" fmla="*/ 457200 h 982948"/>
                <a:gd name="connsiteX27" fmla="*/ 804594 w 1385619"/>
                <a:gd name="connsiteY27" fmla="*/ 495300 h 982948"/>
                <a:gd name="connsiteX28" fmla="*/ 785544 w 1385619"/>
                <a:gd name="connsiteY28" fmla="*/ 523875 h 982948"/>
                <a:gd name="connsiteX29" fmla="*/ 756969 w 1385619"/>
                <a:gd name="connsiteY29" fmla="*/ 533400 h 982948"/>
                <a:gd name="connsiteX30" fmla="*/ 699819 w 1385619"/>
                <a:gd name="connsiteY30" fmla="*/ 561975 h 982948"/>
                <a:gd name="connsiteX31" fmla="*/ 623619 w 1385619"/>
                <a:gd name="connsiteY31" fmla="*/ 628650 h 982948"/>
                <a:gd name="connsiteX32" fmla="*/ 566469 w 1385619"/>
                <a:gd name="connsiteY32" fmla="*/ 666750 h 982948"/>
                <a:gd name="connsiteX33" fmla="*/ 509319 w 1385619"/>
                <a:gd name="connsiteY33" fmla="*/ 704850 h 982948"/>
                <a:gd name="connsiteX34" fmla="*/ 480744 w 1385619"/>
                <a:gd name="connsiteY34" fmla="*/ 714375 h 982948"/>
                <a:gd name="connsiteX35" fmla="*/ 423594 w 1385619"/>
                <a:gd name="connsiteY35" fmla="*/ 752475 h 982948"/>
                <a:gd name="connsiteX36" fmla="*/ 395019 w 1385619"/>
                <a:gd name="connsiteY36" fmla="*/ 771525 h 982948"/>
                <a:gd name="connsiteX37" fmla="*/ 309294 w 1385619"/>
                <a:gd name="connsiteY37" fmla="*/ 809625 h 982948"/>
                <a:gd name="connsiteX38" fmla="*/ 261669 w 1385619"/>
                <a:gd name="connsiteY38" fmla="*/ 847725 h 982948"/>
                <a:gd name="connsiteX39" fmla="*/ 204519 w 1385619"/>
                <a:gd name="connsiteY39" fmla="*/ 885825 h 982948"/>
                <a:gd name="connsiteX40" fmla="*/ 175944 w 1385619"/>
                <a:gd name="connsiteY40" fmla="*/ 904875 h 982948"/>
                <a:gd name="connsiteX41" fmla="*/ 118794 w 1385619"/>
                <a:gd name="connsiteY41" fmla="*/ 933450 h 982948"/>
                <a:gd name="connsiteX42" fmla="*/ 90219 w 1385619"/>
                <a:gd name="connsiteY42" fmla="*/ 942975 h 982948"/>
                <a:gd name="connsiteX43" fmla="*/ 33069 w 1385619"/>
                <a:gd name="connsiteY43" fmla="*/ 971550 h 982948"/>
                <a:gd name="connsiteX44" fmla="*/ 33069 w 1385619"/>
                <a:gd name="connsiteY44" fmla="*/ 733425 h 982948"/>
                <a:gd name="connsiteX45" fmla="*/ 14019 w 1385619"/>
                <a:gd name="connsiteY45" fmla="*/ 514350 h 982948"/>
                <a:gd name="connsiteX46" fmla="*/ 23544 w 1385619"/>
                <a:gd name="connsiteY46" fmla="*/ 381000 h 982948"/>
                <a:gd name="connsiteX47" fmla="*/ 33069 w 1385619"/>
                <a:gd name="connsiteY47" fmla="*/ 352425 h 982948"/>
                <a:gd name="connsiteX48" fmla="*/ 90219 w 1385619"/>
                <a:gd name="connsiteY48" fmla="*/ 314325 h 982948"/>
                <a:gd name="connsiteX49" fmla="*/ 118794 w 1385619"/>
                <a:gd name="connsiteY49" fmla="*/ 295275 h 982948"/>
                <a:gd name="connsiteX50" fmla="*/ 175944 w 1385619"/>
                <a:gd name="connsiteY50" fmla="*/ 276225 h 982948"/>
                <a:gd name="connsiteX51" fmla="*/ 261669 w 1385619"/>
                <a:gd name="connsiteY51" fmla="*/ 238125 h 982948"/>
                <a:gd name="connsiteX52" fmla="*/ 375969 w 1385619"/>
                <a:gd name="connsiteY52" fmla="*/ 200025 h 982948"/>
                <a:gd name="connsiteX53" fmla="*/ 404544 w 1385619"/>
                <a:gd name="connsiteY53" fmla="*/ 190500 h 982948"/>
                <a:gd name="connsiteX54" fmla="*/ 433119 w 1385619"/>
                <a:gd name="connsiteY54" fmla="*/ 180975 h 982948"/>
                <a:gd name="connsiteX55" fmla="*/ 452169 w 1385619"/>
                <a:gd name="connsiteY55" fmla="*/ 152400 h 982948"/>
                <a:gd name="connsiteX56" fmla="*/ 480744 w 1385619"/>
                <a:gd name="connsiteY56" fmla="*/ 133350 h 982948"/>
                <a:gd name="connsiteX57" fmla="*/ 518844 w 1385619"/>
                <a:gd name="connsiteY57" fmla="*/ 76200 h 982948"/>
                <a:gd name="connsiteX58" fmla="*/ 556944 w 1385619"/>
                <a:gd name="connsiteY58" fmla="*/ 0 h 98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385619" h="982948">
                  <a:moveTo>
                    <a:pt x="556944" y="0"/>
                  </a:moveTo>
                  <a:lnTo>
                    <a:pt x="556944" y="0"/>
                  </a:lnTo>
                  <a:cubicBezTo>
                    <a:pt x="639335" y="7490"/>
                    <a:pt x="640919" y="2222"/>
                    <a:pt x="699819" y="19050"/>
                  </a:cubicBezTo>
                  <a:cubicBezTo>
                    <a:pt x="709473" y="21808"/>
                    <a:pt x="719414" y="24085"/>
                    <a:pt x="728394" y="28575"/>
                  </a:cubicBezTo>
                  <a:cubicBezTo>
                    <a:pt x="738633" y="33695"/>
                    <a:pt x="746447" y="43116"/>
                    <a:pt x="756969" y="47625"/>
                  </a:cubicBezTo>
                  <a:cubicBezTo>
                    <a:pt x="769001" y="52782"/>
                    <a:pt x="782530" y="53388"/>
                    <a:pt x="795069" y="57150"/>
                  </a:cubicBezTo>
                  <a:cubicBezTo>
                    <a:pt x="814303" y="62920"/>
                    <a:pt x="833169" y="69850"/>
                    <a:pt x="852219" y="76200"/>
                  </a:cubicBezTo>
                  <a:cubicBezTo>
                    <a:pt x="861744" y="79375"/>
                    <a:pt x="870831" y="84480"/>
                    <a:pt x="880794" y="85725"/>
                  </a:cubicBezTo>
                  <a:cubicBezTo>
                    <a:pt x="939304" y="93039"/>
                    <a:pt x="966707" y="96012"/>
                    <a:pt x="1023669" y="104775"/>
                  </a:cubicBezTo>
                  <a:cubicBezTo>
                    <a:pt x="1042757" y="107712"/>
                    <a:pt x="1061700" y="111569"/>
                    <a:pt x="1080819" y="114300"/>
                  </a:cubicBezTo>
                  <a:cubicBezTo>
                    <a:pt x="1163753" y="126148"/>
                    <a:pt x="1274637" y="134179"/>
                    <a:pt x="1347519" y="152400"/>
                  </a:cubicBezTo>
                  <a:lnTo>
                    <a:pt x="1385619" y="161925"/>
                  </a:lnTo>
                  <a:cubicBezTo>
                    <a:pt x="1376651" y="164167"/>
                    <a:pt x="1330124" y="174764"/>
                    <a:pt x="1318944" y="180975"/>
                  </a:cubicBezTo>
                  <a:cubicBezTo>
                    <a:pt x="1298930" y="192094"/>
                    <a:pt x="1280844" y="206375"/>
                    <a:pt x="1261794" y="219075"/>
                  </a:cubicBezTo>
                  <a:cubicBezTo>
                    <a:pt x="1252269" y="225425"/>
                    <a:pt x="1244079" y="234505"/>
                    <a:pt x="1233219" y="238125"/>
                  </a:cubicBezTo>
                  <a:cubicBezTo>
                    <a:pt x="1223694" y="241300"/>
                    <a:pt x="1213624" y="243160"/>
                    <a:pt x="1204644" y="247650"/>
                  </a:cubicBezTo>
                  <a:cubicBezTo>
                    <a:pt x="1194405" y="252770"/>
                    <a:pt x="1186591" y="262191"/>
                    <a:pt x="1176069" y="266700"/>
                  </a:cubicBezTo>
                  <a:cubicBezTo>
                    <a:pt x="1164037" y="271857"/>
                    <a:pt x="1150669" y="273050"/>
                    <a:pt x="1137969" y="276225"/>
                  </a:cubicBezTo>
                  <a:cubicBezTo>
                    <a:pt x="1128444" y="282575"/>
                    <a:pt x="1118188" y="287946"/>
                    <a:pt x="1109394" y="295275"/>
                  </a:cubicBezTo>
                  <a:cubicBezTo>
                    <a:pt x="1099046" y="303899"/>
                    <a:pt x="1092027" y="316378"/>
                    <a:pt x="1080819" y="323850"/>
                  </a:cubicBezTo>
                  <a:cubicBezTo>
                    <a:pt x="1072465" y="329419"/>
                    <a:pt x="1061224" y="328885"/>
                    <a:pt x="1052244" y="333375"/>
                  </a:cubicBezTo>
                  <a:cubicBezTo>
                    <a:pt x="1042005" y="338495"/>
                    <a:pt x="1033908" y="347305"/>
                    <a:pt x="1023669" y="352425"/>
                  </a:cubicBezTo>
                  <a:cubicBezTo>
                    <a:pt x="1014689" y="356915"/>
                    <a:pt x="1003871" y="357074"/>
                    <a:pt x="995094" y="361950"/>
                  </a:cubicBezTo>
                  <a:cubicBezTo>
                    <a:pt x="975080" y="373069"/>
                    <a:pt x="956994" y="387350"/>
                    <a:pt x="937944" y="400050"/>
                  </a:cubicBezTo>
                  <a:cubicBezTo>
                    <a:pt x="928419" y="406400"/>
                    <a:pt x="917464" y="411005"/>
                    <a:pt x="909369" y="419100"/>
                  </a:cubicBezTo>
                  <a:cubicBezTo>
                    <a:pt x="899844" y="428625"/>
                    <a:pt x="892002" y="440203"/>
                    <a:pt x="880794" y="447675"/>
                  </a:cubicBezTo>
                  <a:cubicBezTo>
                    <a:pt x="872440" y="453244"/>
                    <a:pt x="861744" y="454025"/>
                    <a:pt x="852219" y="457200"/>
                  </a:cubicBezTo>
                  <a:cubicBezTo>
                    <a:pt x="797624" y="539092"/>
                    <a:pt x="870319" y="442720"/>
                    <a:pt x="804594" y="495300"/>
                  </a:cubicBezTo>
                  <a:cubicBezTo>
                    <a:pt x="795655" y="502451"/>
                    <a:pt x="794483" y="516724"/>
                    <a:pt x="785544" y="523875"/>
                  </a:cubicBezTo>
                  <a:cubicBezTo>
                    <a:pt x="777704" y="530147"/>
                    <a:pt x="765949" y="528910"/>
                    <a:pt x="756969" y="533400"/>
                  </a:cubicBezTo>
                  <a:cubicBezTo>
                    <a:pt x="683111" y="570329"/>
                    <a:pt x="771643" y="538034"/>
                    <a:pt x="699819" y="561975"/>
                  </a:cubicBezTo>
                  <a:cubicBezTo>
                    <a:pt x="645844" y="642938"/>
                    <a:pt x="734744" y="517525"/>
                    <a:pt x="623619" y="628650"/>
                  </a:cubicBezTo>
                  <a:cubicBezTo>
                    <a:pt x="560203" y="692066"/>
                    <a:pt x="628500" y="632288"/>
                    <a:pt x="566469" y="666750"/>
                  </a:cubicBezTo>
                  <a:cubicBezTo>
                    <a:pt x="546455" y="677869"/>
                    <a:pt x="531039" y="697610"/>
                    <a:pt x="509319" y="704850"/>
                  </a:cubicBezTo>
                  <a:cubicBezTo>
                    <a:pt x="499794" y="708025"/>
                    <a:pt x="489521" y="709499"/>
                    <a:pt x="480744" y="714375"/>
                  </a:cubicBezTo>
                  <a:cubicBezTo>
                    <a:pt x="460730" y="725494"/>
                    <a:pt x="442644" y="739775"/>
                    <a:pt x="423594" y="752475"/>
                  </a:cubicBezTo>
                  <a:cubicBezTo>
                    <a:pt x="414069" y="758825"/>
                    <a:pt x="405879" y="767905"/>
                    <a:pt x="395019" y="771525"/>
                  </a:cubicBezTo>
                  <a:cubicBezTo>
                    <a:pt x="327009" y="794195"/>
                    <a:pt x="354577" y="779436"/>
                    <a:pt x="309294" y="809625"/>
                  </a:cubicBezTo>
                  <a:cubicBezTo>
                    <a:pt x="274095" y="862423"/>
                    <a:pt x="310383" y="820662"/>
                    <a:pt x="261669" y="847725"/>
                  </a:cubicBezTo>
                  <a:cubicBezTo>
                    <a:pt x="241655" y="858844"/>
                    <a:pt x="223569" y="873125"/>
                    <a:pt x="204519" y="885825"/>
                  </a:cubicBezTo>
                  <a:cubicBezTo>
                    <a:pt x="194994" y="892175"/>
                    <a:pt x="186804" y="901255"/>
                    <a:pt x="175944" y="904875"/>
                  </a:cubicBezTo>
                  <a:cubicBezTo>
                    <a:pt x="104120" y="928816"/>
                    <a:pt x="192652" y="896521"/>
                    <a:pt x="118794" y="933450"/>
                  </a:cubicBezTo>
                  <a:cubicBezTo>
                    <a:pt x="109814" y="937940"/>
                    <a:pt x="99199" y="938485"/>
                    <a:pt x="90219" y="942975"/>
                  </a:cubicBezTo>
                  <a:cubicBezTo>
                    <a:pt x="16361" y="979904"/>
                    <a:pt x="104893" y="947609"/>
                    <a:pt x="33069" y="971550"/>
                  </a:cubicBezTo>
                  <a:cubicBezTo>
                    <a:pt x="0" y="872342"/>
                    <a:pt x="33069" y="982948"/>
                    <a:pt x="33069" y="733425"/>
                  </a:cubicBezTo>
                  <a:cubicBezTo>
                    <a:pt x="33069" y="597926"/>
                    <a:pt x="31821" y="603361"/>
                    <a:pt x="14019" y="514350"/>
                  </a:cubicBezTo>
                  <a:cubicBezTo>
                    <a:pt x="17194" y="469900"/>
                    <a:pt x="18337" y="425258"/>
                    <a:pt x="23544" y="381000"/>
                  </a:cubicBezTo>
                  <a:cubicBezTo>
                    <a:pt x="24717" y="371029"/>
                    <a:pt x="25969" y="359525"/>
                    <a:pt x="33069" y="352425"/>
                  </a:cubicBezTo>
                  <a:cubicBezTo>
                    <a:pt x="49258" y="336236"/>
                    <a:pt x="71169" y="327025"/>
                    <a:pt x="90219" y="314325"/>
                  </a:cubicBezTo>
                  <a:cubicBezTo>
                    <a:pt x="99744" y="307975"/>
                    <a:pt x="107934" y="298895"/>
                    <a:pt x="118794" y="295275"/>
                  </a:cubicBezTo>
                  <a:cubicBezTo>
                    <a:pt x="137844" y="288925"/>
                    <a:pt x="159236" y="287364"/>
                    <a:pt x="175944" y="276225"/>
                  </a:cubicBezTo>
                  <a:cubicBezTo>
                    <a:pt x="221227" y="246036"/>
                    <a:pt x="193659" y="260795"/>
                    <a:pt x="261669" y="238125"/>
                  </a:cubicBezTo>
                  <a:lnTo>
                    <a:pt x="375969" y="200025"/>
                  </a:lnTo>
                  <a:lnTo>
                    <a:pt x="404544" y="190500"/>
                  </a:lnTo>
                  <a:lnTo>
                    <a:pt x="433119" y="180975"/>
                  </a:lnTo>
                  <a:cubicBezTo>
                    <a:pt x="439469" y="171450"/>
                    <a:pt x="444074" y="160495"/>
                    <a:pt x="452169" y="152400"/>
                  </a:cubicBezTo>
                  <a:cubicBezTo>
                    <a:pt x="460264" y="144305"/>
                    <a:pt x="473206" y="141965"/>
                    <a:pt x="480744" y="133350"/>
                  </a:cubicBezTo>
                  <a:cubicBezTo>
                    <a:pt x="495821" y="116120"/>
                    <a:pt x="499794" y="88900"/>
                    <a:pt x="518844" y="76200"/>
                  </a:cubicBezTo>
                  <a:cubicBezTo>
                    <a:pt x="581901" y="34162"/>
                    <a:pt x="550594" y="12700"/>
                    <a:pt x="556944" y="0"/>
                  </a:cubicBez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 rot="19707571">
              <a:off x="4052202" y="5062560"/>
              <a:ext cx="1225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Etudiant 3</a:t>
              </a:r>
              <a:endParaRPr lang="fr-FR" dirty="0"/>
            </a:p>
          </p:txBody>
        </p:sp>
      </p:grpSp>
      <p:cxnSp>
        <p:nvCxnSpPr>
          <p:cNvPr id="31" name="Connecteur droit 30"/>
          <p:cNvCxnSpPr/>
          <p:nvPr/>
        </p:nvCxnSpPr>
        <p:spPr>
          <a:xfrm flipH="1" flipV="1">
            <a:off x="1331640" y="2852936"/>
            <a:ext cx="2088232" cy="79208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2771800" y="2132856"/>
            <a:ext cx="1872208" cy="72008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2267744" y="5805264"/>
            <a:ext cx="1080120" cy="43204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1043608" y="5157192"/>
            <a:ext cx="1224136" cy="1224136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Arc 46"/>
          <p:cNvSpPr/>
          <p:nvPr/>
        </p:nvSpPr>
        <p:spPr>
          <a:xfrm rot="16546086">
            <a:off x="1030015" y="5143600"/>
            <a:ext cx="1224136" cy="1224136"/>
          </a:xfrm>
          <a:prstGeom prst="arc">
            <a:avLst>
              <a:gd name="adj1" fmla="val 18003467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47"/>
          <p:cNvCxnSpPr/>
          <p:nvPr/>
        </p:nvCxnSpPr>
        <p:spPr>
          <a:xfrm flipH="1" flipV="1">
            <a:off x="611560" y="5157192"/>
            <a:ext cx="576064" cy="21602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e libre 49"/>
          <p:cNvSpPr/>
          <p:nvPr/>
        </p:nvSpPr>
        <p:spPr>
          <a:xfrm>
            <a:off x="640085" y="2135941"/>
            <a:ext cx="2138274" cy="3019366"/>
          </a:xfrm>
          <a:custGeom>
            <a:avLst/>
            <a:gdLst>
              <a:gd name="connsiteX0" fmla="*/ 2124075 w 2138274"/>
              <a:gd name="connsiteY0" fmla="*/ 9466 h 3019366"/>
              <a:gd name="connsiteX1" fmla="*/ 2066925 w 2138274"/>
              <a:gd name="connsiteY1" fmla="*/ 47566 h 3019366"/>
              <a:gd name="connsiteX2" fmla="*/ 2038350 w 2138274"/>
              <a:gd name="connsiteY2" fmla="*/ 57091 h 3019366"/>
              <a:gd name="connsiteX3" fmla="*/ 2009775 w 2138274"/>
              <a:gd name="connsiteY3" fmla="*/ 76141 h 3019366"/>
              <a:gd name="connsiteX4" fmla="*/ 1981200 w 2138274"/>
              <a:gd name="connsiteY4" fmla="*/ 85666 h 3019366"/>
              <a:gd name="connsiteX5" fmla="*/ 1952625 w 2138274"/>
              <a:gd name="connsiteY5" fmla="*/ 104716 h 3019366"/>
              <a:gd name="connsiteX6" fmla="*/ 1838325 w 2138274"/>
              <a:gd name="connsiteY6" fmla="*/ 133291 h 3019366"/>
              <a:gd name="connsiteX7" fmla="*/ 1790700 w 2138274"/>
              <a:gd name="connsiteY7" fmla="*/ 142816 h 3019366"/>
              <a:gd name="connsiteX8" fmla="*/ 1514475 w 2138274"/>
              <a:gd name="connsiteY8" fmla="*/ 133291 h 3019366"/>
              <a:gd name="connsiteX9" fmla="*/ 1381125 w 2138274"/>
              <a:gd name="connsiteY9" fmla="*/ 152341 h 3019366"/>
              <a:gd name="connsiteX10" fmla="*/ 1323975 w 2138274"/>
              <a:gd name="connsiteY10" fmla="*/ 171391 h 3019366"/>
              <a:gd name="connsiteX11" fmla="*/ 1295400 w 2138274"/>
              <a:gd name="connsiteY11" fmla="*/ 180916 h 3019366"/>
              <a:gd name="connsiteX12" fmla="*/ 1209675 w 2138274"/>
              <a:gd name="connsiteY12" fmla="*/ 238066 h 3019366"/>
              <a:gd name="connsiteX13" fmla="*/ 1181100 w 2138274"/>
              <a:gd name="connsiteY13" fmla="*/ 257116 h 3019366"/>
              <a:gd name="connsiteX14" fmla="*/ 1152525 w 2138274"/>
              <a:gd name="connsiteY14" fmla="*/ 276166 h 3019366"/>
              <a:gd name="connsiteX15" fmla="*/ 1123950 w 2138274"/>
              <a:gd name="connsiteY15" fmla="*/ 304741 h 3019366"/>
              <a:gd name="connsiteX16" fmla="*/ 1066800 w 2138274"/>
              <a:gd name="connsiteY16" fmla="*/ 342841 h 3019366"/>
              <a:gd name="connsiteX17" fmla="*/ 1028700 w 2138274"/>
              <a:gd name="connsiteY17" fmla="*/ 399991 h 3019366"/>
              <a:gd name="connsiteX18" fmla="*/ 971550 w 2138274"/>
              <a:gd name="connsiteY18" fmla="*/ 438091 h 3019366"/>
              <a:gd name="connsiteX19" fmla="*/ 923925 w 2138274"/>
              <a:gd name="connsiteY19" fmla="*/ 476191 h 3019366"/>
              <a:gd name="connsiteX20" fmla="*/ 904875 w 2138274"/>
              <a:gd name="connsiteY20" fmla="*/ 504766 h 3019366"/>
              <a:gd name="connsiteX21" fmla="*/ 876300 w 2138274"/>
              <a:gd name="connsiteY21" fmla="*/ 514291 h 3019366"/>
              <a:gd name="connsiteX22" fmla="*/ 819150 w 2138274"/>
              <a:gd name="connsiteY22" fmla="*/ 552391 h 3019366"/>
              <a:gd name="connsiteX23" fmla="*/ 790575 w 2138274"/>
              <a:gd name="connsiteY23" fmla="*/ 580966 h 3019366"/>
              <a:gd name="connsiteX24" fmla="*/ 762000 w 2138274"/>
              <a:gd name="connsiteY24" fmla="*/ 590491 h 3019366"/>
              <a:gd name="connsiteX25" fmla="*/ 704850 w 2138274"/>
              <a:gd name="connsiteY25" fmla="*/ 628591 h 3019366"/>
              <a:gd name="connsiteX26" fmla="*/ 704850 w 2138274"/>
              <a:gd name="connsiteY26" fmla="*/ 714316 h 3019366"/>
              <a:gd name="connsiteX27" fmla="*/ 685800 w 2138274"/>
              <a:gd name="connsiteY27" fmla="*/ 800041 h 3019366"/>
              <a:gd name="connsiteX28" fmla="*/ 666750 w 2138274"/>
              <a:gd name="connsiteY28" fmla="*/ 828616 h 3019366"/>
              <a:gd name="connsiteX29" fmla="*/ 628650 w 2138274"/>
              <a:gd name="connsiteY29" fmla="*/ 885766 h 3019366"/>
              <a:gd name="connsiteX30" fmla="*/ 619125 w 2138274"/>
              <a:gd name="connsiteY30" fmla="*/ 914341 h 3019366"/>
              <a:gd name="connsiteX31" fmla="*/ 581025 w 2138274"/>
              <a:gd name="connsiteY31" fmla="*/ 971491 h 3019366"/>
              <a:gd name="connsiteX32" fmla="*/ 571500 w 2138274"/>
              <a:gd name="connsiteY32" fmla="*/ 1000066 h 3019366"/>
              <a:gd name="connsiteX33" fmla="*/ 552450 w 2138274"/>
              <a:gd name="connsiteY33" fmla="*/ 1028641 h 3019366"/>
              <a:gd name="connsiteX34" fmla="*/ 523875 w 2138274"/>
              <a:gd name="connsiteY34" fmla="*/ 1133416 h 3019366"/>
              <a:gd name="connsiteX35" fmla="*/ 514350 w 2138274"/>
              <a:gd name="connsiteY35" fmla="*/ 1171516 h 3019366"/>
              <a:gd name="connsiteX36" fmla="*/ 523875 w 2138274"/>
              <a:gd name="connsiteY36" fmla="*/ 1381066 h 3019366"/>
              <a:gd name="connsiteX37" fmla="*/ 533400 w 2138274"/>
              <a:gd name="connsiteY37" fmla="*/ 1419166 h 3019366"/>
              <a:gd name="connsiteX38" fmla="*/ 561975 w 2138274"/>
              <a:gd name="connsiteY38" fmla="*/ 1514416 h 3019366"/>
              <a:gd name="connsiteX39" fmla="*/ 581025 w 2138274"/>
              <a:gd name="connsiteY39" fmla="*/ 1609666 h 3019366"/>
              <a:gd name="connsiteX40" fmla="*/ 581025 w 2138274"/>
              <a:gd name="connsiteY40" fmla="*/ 2057341 h 3019366"/>
              <a:gd name="connsiteX41" fmla="*/ 561975 w 2138274"/>
              <a:gd name="connsiteY41" fmla="*/ 2114491 h 3019366"/>
              <a:gd name="connsiteX42" fmla="*/ 542925 w 2138274"/>
              <a:gd name="connsiteY42" fmla="*/ 2171641 h 3019366"/>
              <a:gd name="connsiteX43" fmla="*/ 523875 w 2138274"/>
              <a:gd name="connsiteY43" fmla="*/ 2228791 h 3019366"/>
              <a:gd name="connsiteX44" fmla="*/ 514350 w 2138274"/>
              <a:gd name="connsiteY44" fmla="*/ 2257366 h 3019366"/>
              <a:gd name="connsiteX45" fmla="*/ 495300 w 2138274"/>
              <a:gd name="connsiteY45" fmla="*/ 2285941 h 3019366"/>
              <a:gd name="connsiteX46" fmla="*/ 485775 w 2138274"/>
              <a:gd name="connsiteY46" fmla="*/ 2314516 h 3019366"/>
              <a:gd name="connsiteX47" fmla="*/ 447675 w 2138274"/>
              <a:gd name="connsiteY47" fmla="*/ 2371666 h 3019366"/>
              <a:gd name="connsiteX48" fmla="*/ 428625 w 2138274"/>
              <a:gd name="connsiteY48" fmla="*/ 2400241 h 3019366"/>
              <a:gd name="connsiteX49" fmla="*/ 409575 w 2138274"/>
              <a:gd name="connsiteY49" fmla="*/ 2438341 h 3019366"/>
              <a:gd name="connsiteX50" fmla="*/ 390525 w 2138274"/>
              <a:gd name="connsiteY50" fmla="*/ 2495491 h 3019366"/>
              <a:gd name="connsiteX51" fmla="*/ 352425 w 2138274"/>
              <a:gd name="connsiteY51" fmla="*/ 2562166 h 3019366"/>
              <a:gd name="connsiteX52" fmla="*/ 342900 w 2138274"/>
              <a:gd name="connsiteY52" fmla="*/ 2590741 h 3019366"/>
              <a:gd name="connsiteX53" fmla="*/ 295275 w 2138274"/>
              <a:gd name="connsiteY53" fmla="*/ 2647891 h 3019366"/>
              <a:gd name="connsiteX54" fmla="*/ 285750 w 2138274"/>
              <a:gd name="connsiteY54" fmla="*/ 2676466 h 3019366"/>
              <a:gd name="connsiteX55" fmla="*/ 266700 w 2138274"/>
              <a:gd name="connsiteY55" fmla="*/ 2705041 h 3019366"/>
              <a:gd name="connsiteX56" fmla="*/ 247650 w 2138274"/>
              <a:gd name="connsiteY56" fmla="*/ 2762191 h 3019366"/>
              <a:gd name="connsiteX57" fmla="*/ 200025 w 2138274"/>
              <a:gd name="connsiteY57" fmla="*/ 2819341 h 3019366"/>
              <a:gd name="connsiteX58" fmla="*/ 161925 w 2138274"/>
              <a:gd name="connsiteY58" fmla="*/ 2876491 h 3019366"/>
              <a:gd name="connsiteX59" fmla="*/ 142875 w 2138274"/>
              <a:gd name="connsiteY59" fmla="*/ 2905066 h 3019366"/>
              <a:gd name="connsiteX60" fmla="*/ 114300 w 2138274"/>
              <a:gd name="connsiteY60" fmla="*/ 2924116 h 3019366"/>
              <a:gd name="connsiteX61" fmla="*/ 95250 w 2138274"/>
              <a:gd name="connsiteY61" fmla="*/ 2952691 h 3019366"/>
              <a:gd name="connsiteX62" fmla="*/ 38100 w 2138274"/>
              <a:gd name="connsiteY62" fmla="*/ 2990791 h 3019366"/>
              <a:gd name="connsiteX63" fmla="*/ 9525 w 2138274"/>
              <a:gd name="connsiteY63" fmla="*/ 3009841 h 3019366"/>
              <a:gd name="connsiteX64" fmla="*/ 0 w 2138274"/>
              <a:gd name="connsiteY64" fmla="*/ 3019366 h 301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138274" h="3019366">
                <a:moveTo>
                  <a:pt x="2124075" y="9466"/>
                </a:moveTo>
                <a:cubicBezTo>
                  <a:pt x="2056131" y="32114"/>
                  <a:pt x="2138274" y="0"/>
                  <a:pt x="2066925" y="47566"/>
                </a:cubicBezTo>
                <a:cubicBezTo>
                  <a:pt x="2058571" y="53135"/>
                  <a:pt x="2047330" y="52601"/>
                  <a:pt x="2038350" y="57091"/>
                </a:cubicBezTo>
                <a:cubicBezTo>
                  <a:pt x="2028111" y="62211"/>
                  <a:pt x="2020014" y="71021"/>
                  <a:pt x="2009775" y="76141"/>
                </a:cubicBezTo>
                <a:cubicBezTo>
                  <a:pt x="2000795" y="80631"/>
                  <a:pt x="1990180" y="81176"/>
                  <a:pt x="1981200" y="85666"/>
                </a:cubicBezTo>
                <a:cubicBezTo>
                  <a:pt x="1970961" y="90786"/>
                  <a:pt x="1963086" y="100067"/>
                  <a:pt x="1952625" y="104716"/>
                </a:cubicBezTo>
                <a:cubicBezTo>
                  <a:pt x="1904467" y="126119"/>
                  <a:pt x="1889012" y="124075"/>
                  <a:pt x="1838325" y="133291"/>
                </a:cubicBezTo>
                <a:cubicBezTo>
                  <a:pt x="1822397" y="136187"/>
                  <a:pt x="1806575" y="139641"/>
                  <a:pt x="1790700" y="142816"/>
                </a:cubicBezTo>
                <a:cubicBezTo>
                  <a:pt x="1698625" y="139641"/>
                  <a:pt x="1606605" y="133291"/>
                  <a:pt x="1514475" y="133291"/>
                </a:cubicBezTo>
                <a:cubicBezTo>
                  <a:pt x="1470344" y="133291"/>
                  <a:pt x="1423864" y="139519"/>
                  <a:pt x="1381125" y="152341"/>
                </a:cubicBezTo>
                <a:cubicBezTo>
                  <a:pt x="1361891" y="158111"/>
                  <a:pt x="1343025" y="165041"/>
                  <a:pt x="1323975" y="171391"/>
                </a:cubicBezTo>
                <a:cubicBezTo>
                  <a:pt x="1314450" y="174566"/>
                  <a:pt x="1303754" y="175347"/>
                  <a:pt x="1295400" y="180916"/>
                </a:cubicBezTo>
                <a:lnTo>
                  <a:pt x="1209675" y="238066"/>
                </a:lnTo>
                <a:lnTo>
                  <a:pt x="1181100" y="257116"/>
                </a:lnTo>
                <a:cubicBezTo>
                  <a:pt x="1171575" y="263466"/>
                  <a:pt x="1160620" y="268071"/>
                  <a:pt x="1152525" y="276166"/>
                </a:cubicBezTo>
                <a:cubicBezTo>
                  <a:pt x="1143000" y="285691"/>
                  <a:pt x="1134583" y="296471"/>
                  <a:pt x="1123950" y="304741"/>
                </a:cubicBezTo>
                <a:cubicBezTo>
                  <a:pt x="1105878" y="318797"/>
                  <a:pt x="1066800" y="342841"/>
                  <a:pt x="1066800" y="342841"/>
                </a:cubicBezTo>
                <a:cubicBezTo>
                  <a:pt x="1054100" y="361891"/>
                  <a:pt x="1047750" y="387291"/>
                  <a:pt x="1028700" y="399991"/>
                </a:cubicBezTo>
                <a:lnTo>
                  <a:pt x="971550" y="438091"/>
                </a:lnTo>
                <a:cubicBezTo>
                  <a:pt x="916955" y="519983"/>
                  <a:pt x="989650" y="423611"/>
                  <a:pt x="923925" y="476191"/>
                </a:cubicBezTo>
                <a:cubicBezTo>
                  <a:pt x="914986" y="483342"/>
                  <a:pt x="913814" y="497615"/>
                  <a:pt x="904875" y="504766"/>
                </a:cubicBezTo>
                <a:cubicBezTo>
                  <a:pt x="897035" y="511038"/>
                  <a:pt x="885077" y="509415"/>
                  <a:pt x="876300" y="514291"/>
                </a:cubicBezTo>
                <a:cubicBezTo>
                  <a:pt x="856286" y="525410"/>
                  <a:pt x="835339" y="536202"/>
                  <a:pt x="819150" y="552391"/>
                </a:cubicBezTo>
                <a:cubicBezTo>
                  <a:pt x="809625" y="561916"/>
                  <a:pt x="801783" y="573494"/>
                  <a:pt x="790575" y="580966"/>
                </a:cubicBezTo>
                <a:cubicBezTo>
                  <a:pt x="782221" y="586535"/>
                  <a:pt x="770777" y="585615"/>
                  <a:pt x="762000" y="590491"/>
                </a:cubicBezTo>
                <a:cubicBezTo>
                  <a:pt x="741986" y="601610"/>
                  <a:pt x="704850" y="628591"/>
                  <a:pt x="704850" y="628591"/>
                </a:cubicBezTo>
                <a:cubicBezTo>
                  <a:pt x="683408" y="692917"/>
                  <a:pt x="704850" y="613736"/>
                  <a:pt x="704850" y="714316"/>
                </a:cubicBezTo>
                <a:cubicBezTo>
                  <a:pt x="704850" y="718837"/>
                  <a:pt x="689474" y="791469"/>
                  <a:pt x="685800" y="800041"/>
                </a:cubicBezTo>
                <a:cubicBezTo>
                  <a:pt x="681291" y="810563"/>
                  <a:pt x="671870" y="818377"/>
                  <a:pt x="666750" y="828616"/>
                </a:cubicBezTo>
                <a:cubicBezTo>
                  <a:pt x="639181" y="883755"/>
                  <a:pt x="682819" y="831597"/>
                  <a:pt x="628650" y="885766"/>
                </a:cubicBezTo>
                <a:cubicBezTo>
                  <a:pt x="625475" y="895291"/>
                  <a:pt x="624001" y="905564"/>
                  <a:pt x="619125" y="914341"/>
                </a:cubicBezTo>
                <a:cubicBezTo>
                  <a:pt x="608006" y="934355"/>
                  <a:pt x="588265" y="949771"/>
                  <a:pt x="581025" y="971491"/>
                </a:cubicBezTo>
                <a:cubicBezTo>
                  <a:pt x="577850" y="981016"/>
                  <a:pt x="575990" y="991086"/>
                  <a:pt x="571500" y="1000066"/>
                </a:cubicBezTo>
                <a:cubicBezTo>
                  <a:pt x="566380" y="1010305"/>
                  <a:pt x="557099" y="1018180"/>
                  <a:pt x="552450" y="1028641"/>
                </a:cubicBezTo>
                <a:cubicBezTo>
                  <a:pt x="532626" y="1073245"/>
                  <a:pt x="533835" y="1088598"/>
                  <a:pt x="523875" y="1133416"/>
                </a:cubicBezTo>
                <a:cubicBezTo>
                  <a:pt x="521035" y="1146195"/>
                  <a:pt x="517525" y="1158816"/>
                  <a:pt x="514350" y="1171516"/>
                </a:cubicBezTo>
                <a:cubicBezTo>
                  <a:pt x="517525" y="1241366"/>
                  <a:pt x="518512" y="1311350"/>
                  <a:pt x="523875" y="1381066"/>
                </a:cubicBezTo>
                <a:cubicBezTo>
                  <a:pt x="524879" y="1394118"/>
                  <a:pt x="529638" y="1406627"/>
                  <a:pt x="533400" y="1419166"/>
                </a:cubicBezTo>
                <a:cubicBezTo>
                  <a:pt x="544870" y="1457400"/>
                  <a:pt x="555220" y="1477263"/>
                  <a:pt x="561975" y="1514416"/>
                </a:cubicBezTo>
                <a:cubicBezTo>
                  <a:pt x="579487" y="1610731"/>
                  <a:pt x="561464" y="1550982"/>
                  <a:pt x="581025" y="1609666"/>
                </a:cubicBezTo>
                <a:cubicBezTo>
                  <a:pt x="599616" y="1795579"/>
                  <a:pt x="601088" y="1769776"/>
                  <a:pt x="581025" y="2057341"/>
                </a:cubicBezTo>
                <a:cubicBezTo>
                  <a:pt x="579627" y="2077373"/>
                  <a:pt x="568325" y="2095441"/>
                  <a:pt x="561975" y="2114491"/>
                </a:cubicBezTo>
                <a:lnTo>
                  <a:pt x="542925" y="2171641"/>
                </a:lnTo>
                <a:lnTo>
                  <a:pt x="523875" y="2228791"/>
                </a:lnTo>
                <a:cubicBezTo>
                  <a:pt x="520700" y="2238316"/>
                  <a:pt x="519919" y="2249012"/>
                  <a:pt x="514350" y="2257366"/>
                </a:cubicBezTo>
                <a:cubicBezTo>
                  <a:pt x="508000" y="2266891"/>
                  <a:pt x="500420" y="2275702"/>
                  <a:pt x="495300" y="2285941"/>
                </a:cubicBezTo>
                <a:cubicBezTo>
                  <a:pt x="490810" y="2294921"/>
                  <a:pt x="490651" y="2305739"/>
                  <a:pt x="485775" y="2314516"/>
                </a:cubicBezTo>
                <a:cubicBezTo>
                  <a:pt x="474656" y="2334530"/>
                  <a:pt x="460375" y="2352616"/>
                  <a:pt x="447675" y="2371666"/>
                </a:cubicBezTo>
                <a:cubicBezTo>
                  <a:pt x="441325" y="2381191"/>
                  <a:pt x="433745" y="2390002"/>
                  <a:pt x="428625" y="2400241"/>
                </a:cubicBezTo>
                <a:cubicBezTo>
                  <a:pt x="422275" y="2412941"/>
                  <a:pt x="414848" y="2425158"/>
                  <a:pt x="409575" y="2438341"/>
                </a:cubicBezTo>
                <a:cubicBezTo>
                  <a:pt x="402117" y="2456985"/>
                  <a:pt x="401664" y="2478783"/>
                  <a:pt x="390525" y="2495491"/>
                </a:cubicBezTo>
                <a:cubicBezTo>
                  <a:pt x="371393" y="2524189"/>
                  <a:pt x="366927" y="2528329"/>
                  <a:pt x="352425" y="2562166"/>
                </a:cubicBezTo>
                <a:cubicBezTo>
                  <a:pt x="348470" y="2571394"/>
                  <a:pt x="348469" y="2582387"/>
                  <a:pt x="342900" y="2590741"/>
                </a:cubicBezTo>
                <a:cubicBezTo>
                  <a:pt x="300769" y="2653938"/>
                  <a:pt x="326438" y="2585565"/>
                  <a:pt x="295275" y="2647891"/>
                </a:cubicBezTo>
                <a:cubicBezTo>
                  <a:pt x="290785" y="2656871"/>
                  <a:pt x="290240" y="2667486"/>
                  <a:pt x="285750" y="2676466"/>
                </a:cubicBezTo>
                <a:cubicBezTo>
                  <a:pt x="280630" y="2686705"/>
                  <a:pt x="271349" y="2694580"/>
                  <a:pt x="266700" y="2705041"/>
                </a:cubicBezTo>
                <a:cubicBezTo>
                  <a:pt x="258545" y="2723391"/>
                  <a:pt x="258789" y="2745483"/>
                  <a:pt x="247650" y="2762191"/>
                </a:cubicBezTo>
                <a:cubicBezTo>
                  <a:pt x="179577" y="2864301"/>
                  <a:pt x="285588" y="2709332"/>
                  <a:pt x="200025" y="2819341"/>
                </a:cubicBezTo>
                <a:cubicBezTo>
                  <a:pt x="185969" y="2837413"/>
                  <a:pt x="174625" y="2857441"/>
                  <a:pt x="161925" y="2876491"/>
                </a:cubicBezTo>
                <a:cubicBezTo>
                  <a:pt x="155575" y="2886016"/>
                  <a:pt x="152400" y="2898716"/>
                  <a:pt x="142875" y="2905066"/>
                </a:cubicBezTo>
                <a:lnTo>
                  <a:pt x="114300" y="2924116"/>
                </a:lnTo>
                <a:cubicBezTo>
                  <a:pt x="107950" y="2933641"/>
                  <a:pt x="103865" y="2945153"/>
                  <a:pt x="95250" y="2952691"/>
                </a:cubicBezTo>
                <a:cubicBezTo>
                  <a:pt x="78020" y="2967768"/>
                  <a:pt x="57150" y="2978091"/>
                  <a:pt x="38100" y="2990791"/>
                </a:cubicBezTo>
                <a:cubicBezTo>
                  <a:pt x="28575" y="2997141"/>
                  <a:pt x="17620" y="3001746"/>
                  <a:pt x="9525" y="3009841"/>
                </a:cubicBezTo>
                <a:lnTo>
                  <a:pt x="0" y="3019366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53"/>
          <p:cNvGrpSpPr/>
          <p:nvPr/>
        </p:nvGrpSpPr>
        <p:grpSpPr>
          <a:xfrm>
            <a:off x="594321" y="2793107"/>
            <a:ext cx="4008164" cy="3826051"/>
            <a:chOff x="954361" y="2505075"/>
            <a:chExt cx="4008164" cy="3826051"/>
          </a:xfrm>
        </p:grpSpPr>
        <p:sp>
          <p:nvSpPr>
            <p:cNvPr id="51" name="Forme libre 50"/>
            <p:cNvSpPr/>
            <p:nvPr/>
          </p:nvSpPr>
          <p:spPr>
            <a:xfrm>
              <a:off x="954361" y="2505075"/>
              <a:ext cx="4008164" cy="3826051"/>
            </a:xfrm>
            <a:custGeom>
              <a:avLst/>
              <a:gdLst>
                <a:gd name="connsiteX0" fmla="*/ 664889 w 4008164"/>
                <a:gd name="connsiteY0" fmla="*/ 0 h 3826051"/>
                <a:gd name="connsiteX1" fmla="*/ 664889 w 4008164"/>
                <a:gd name="connsiteY1" fmla="*/ 0 h 3826051"/>
                <a:gd name="connsiteX2" fmla="*/ 750614 w 4008164"/>
                <a:gd name="connsiteY2" fmla="*/ 38100 h 3826051"/>
                <a:gd name="connsiteX3" fmla="*/ 798239 w 4008164"/>
                <a:gd name="connsiteY3" fmla="*/ 66675 h 3826051"/>
                <a:gd name="connsiteX4" fmla="*/ 826814 w 4008164"/>
                <a:gd name="connsiteY4" fmla="*/ 85725 h 3826051"/>
                <a:gd name="connsiteX5" fmla="*/ 864914 w 4008164"/>
                <a:gd name="connsiteY5" fmla="*/ 95250 h 3826051"/>
                <a:gd name="connsiteX6" fmla="*/ 893489 w 4008164"/>
                <a:gd name="connsiteY6" fmla="*/ 114300 h 3826051"/>
                <a:gd name="connsiteX7" fmla="*/ 922064 w 4008164"/>
                <a:gd name="connsiteY7" fmla="*/ 123825 h 3826051"/>
                <a:gd name="connsiteX8" fmla="*/ 960164 w 4008164"/>
                <a:gd name="connsiteY8" fmla="*/ 142875 h 3826051"/>
                <a:gd name="connsiteX9" fmla="*/ 988739 w 4008164"/>
                <a:gd name="connsiteY9" fmla="*/ 152400 h 3826051"/>
                <a:gd name="connsiteX10" fmla="*/ 1026839 w 4008164"/>
                <a:gd name="connsiteY10" fmla="*/ 171450 h 3826051"/>
                <a:gd name="connsiteX11" fmla="*/ 1112564 w 4008164"/>
                <a:gd name="connsiteY11" fmla="*/ 200025 h 3826051"/>
                <a:gd name="connsiteX12" fmla="*/ 1141139 w 4008164"/>
                <a:gd name="connsiteY12" fmla="*/ 209550 h 3826051"/>
                <a:gd name="connsiteX13" fmla="*/ 1217339 w 4008164"/>
                <a:gd name="connsiteY13" fmla="*/ 228600 h 3826051"/>
                <a:gd name="connsiteX14" fmla="*/ 1255439 w 4008164"/>
                <a:gd name="connsiteY14" fmla="*/ 238125 h 3826051"/>
                <a:gd name="connsiteX15" fmla="*/ 1312589 w 4008164"/>
                <a:gd name="connsiteY15" fmla="*/ 257175 h 3826051"/>
                <a:gd name="connsiteX16" fmla="*/ 1369739 w 4008164"/>
                <a:gd name="connsiteY16" fmla="*/ 276225 h 3826051"/>
                <a:gd name="connsiteX17" fmla="*/ 1398314 w 4008164"/>
                <a:gd name="connsiteY17" fmla="*/ 285750 h 3826051"/>
                <a:gd name="connsiteX18" fmla="*/ 1426889 w 4008164"/>
                <a:gd name="connsiteY18" fmla="*/ 295275 h 3826051"/>
                <a:gd name="connsiteX19" fmla="*/ 1522139 w 4008164"/>
                <a:gd name="connsiteY19" fmla="*/ 323850 h 3826051"/>
                <a:gd name="connsiteX20" fmla="*/ 1607864 w 4008164"/>
                <a:gd name="connsiteY20" fmla="*/ 352425 h 3826051"/>
                <a:gd name="connsiteX21" fmla="*/ 1636439 w 4008164"/>
                <a:gd name="connsiteY21" fmla="*/ 361950 h 3826051"/>
                <a:gd name="connsiteX22" fmla="*/ 1703114 w 4008164"/>
                <a:gd name="connsiteY22" fmla="*/ 381000 h 3826051"/>
                <a:gd name="connsiteX23" fmla="*/ 1741214 w 4008164"/>
                <a:gd name="connsiteY23" fmla="*/ 390525 h 3826051"/>
                <a:gd name="connsiteX24" fmla="*/ 1826939 w 4008164"/>
                <a:gd name="connsiteY24" fmla="*/ 419100 h 3826051"/>
                <a:gd name="connsiteX25" fmla="*/ 1884089 w 4008164"/>
                <a:gd name="connsiteY25" fmla="*/ 438150 h 3826051"/>
                <a:gd name="connsiteX26" fmla="*/ 1912664 w 4008164"/>
                <a:gd name="connsiteY26" fmla="*/ 447675 h 3826051"/>
                <a:gd name="connsiteX27" fmla="*/ 1969814 w 4008164"/>
                <a:gd name="connsiteY27" fmla="*/ 476250 h 3826051"/>
                <a:gd name="connsiteX28" fmla="*/ 1998389 w 4008164"/>
                <a:gd name="connsiteY28" fmla="*/ 495300 h 3826051"/>
                <a:gd name="connsiteX29" fmla="*/ 2055539 w 4008164"/>
                <a:gd name="connsiteY29" fmla="*/ 514350 h 3826051"/>
                <a:gd name="connsiteX30" fmla="*/ 2093639 w 4008164"/>
                <a:gd name="connsiteY30" fmla="*/ 533400 h 3826051"/>
                <a:gd name="connsiteX31" fmla="*/ 2160314 w 4008164"/>
                <a:gd name="connsiteY31" fmla="*/ 552450 h 3826051"/>
                <a:gd name="connsiteX32" fmla="*/ 2188889 w 4008164"/>
                <a:gd name="connsiteY32" fmla="*/ 571500 h 3826051"/>
                <a:gd name="connsiteX33" fmla="*/ 2217464 w 4008164"/>
                <a:gd name="connsiteY33" fmla="*/ 581025 h 3826051"/>
                <a:gd name="connsiteX34" fmla="*/ 2255564 w 4008164"/>
                <a:gd name="connsiteY34" fmla="*/ 600075 h 3826051"/>
                <a:gd name="connsiteX35" fmla="*/ 2284139 w 4008164"/>
                <a:gd name="connsiteY35" fmla="*/ 619125 h 3826051"/>
                <a:gd name="connsiteX36" fmla="*/ 2312714 w 4008164"/>
                <a:gd name="connsiteY36" fmla="*/ 628650 h 3826051"/>
                <a:gd name="connsiteX37" fmla="*/ 2341289 w 4008164"/>
                <a:gd name="connsiteY37" fmla="*/ 647700 h 3826051"/>
                <a:gd name="connsiteX38" fmla="*/ 2369864 w 4008164"/>
                <a:gd name="connsiteY38" fmla="*/ 657225 h 3826051"/>
                <a:gd name="connsiteX39" fmla="*/ 2398439 w 4008164"/>
                <a:gd name="connsiteY39" fmla="*/ 676275 h 3826051"/>
                <a:gd name="connsiteX40" fmla="*/ 2427014 w 4008164"/>
                <a:gd name="connsiteY40" fmla="*/ 685800 h 3826051"/>
                <a:gd name="connsiteX41" fmla="*/ 2455589 w 4008164"/>
                <a:gd name="connsiteY41" fmla="*/ 704850 h 3826051"/>
                <a:gd name="connsiteX42" fmla="*/ 2512739 w 4008164"/>
                <a:gd name="connsiteY42" fmla="*/ 723900 h 3826051"/>
                <a:gd name="connsiteX43" fmla="*/ 2541314 w 4008164"/>
                <a:gd name="connsiteY43" fmla="*/ 733425 h 3826051"/>
                <a:gd name="connsiteX44" fmla="*/ 2598464 w 4008164"/>
                <a:gd name="connsiteY44" fmla="*/ 762000 h 3826051"/>
                <a:gd name="connsiteX45" fmla="*/ 2627039 w 4008164"/>
                <a:gd name="connsiteY45" fmla="*/ 781050 h 3826051"/>
                <a:gd name="connsiteX46" fmla="*/ 2712764 w 4008164"/>
                <a:gd name="connsiteY46" fmla="*/ 800100 h 3826051"/>
                <a:gd name="connsiteX47" fmla="*/ 2741339 w 4008164"/>
                <a:gd name="connsiteY47" fmla="*/ 819150 h 3826051"/>
                <a:gd name="connsiteX48" fmla="*/ 2798489 w 4008164"/>
                <a:gd name="connsiteY48" fmla="*/ 838200 h 3826051"/>
                <a:gd name="connsiteX49" fmla="*/ 2827064 w 4008164"/>
                <a:gd name="connsiteY49" fmla="*/ 847725 h 3826051"/>
                <a:gd name="connsiteX50" fmla="*/ 2855639 w 4008164"/>
                <a:gd name="connsiteY50" fmla="*/ 866775 h 3826051"/>
                <a:gd name="connsiteX51" fmla="*/ 2912789 w 4008164"/>
                <a:gd name="connsiteY51" fmla="*/ 876300 h 3826051"/>
                <a:gd name="connsiteX52" fmla="*/ 2969939 w 4008164"/>
                <a:gd name="connsiteY52" fmla="*/ 895350 h 3826051"/>
                <a:gd name="connsiteX53" fmla="*/ 2998514 w 4008164"/>
                <a:gd name="connsiteY53" fmla="*/ 904875 h 3826051"/>
                <a:gd name="connsiteX54" fmla="*/ 3027089 w 4008164"/>
                <a:gd name="connsiteY54" fmla="*/ 923925 h 3826051"/>
                <a:gd name="connsiteX55" fmla="*/ 3084239 w 4008164"/>
                <a:gd name="connsiteY55" fmla="*/ 942975 h 3826051"/>
                <a:gd name="connsiteX56" fmla="*/ 3141389 w 4008164"/>
                <a:gd name="connsiteY56" fmla="*/ 971550 h 3826051"/>
                <a:gd name="connsiteX57" fmla="*/ 3169964 w 4008164"/>
                <a:gd name="connsiteY57" fmla="*/ 990600 h 3826051"/>
                <a:gd name="connsiteX58" fmla="*/ 3265214 w 4008164"/>
                <a:gd name="connsiteY58" fmla="*/ 1019175 h 3826051"/>
                <a:gd name="connsiteX59" fmla="*/ 3293789 w 4008164"/>
                <a:gd name="connsiteY59" fmla="*/ 1038225 h 3826051"/>
                <a:gd name="connsiteX60" fmla="*/ 3322364 w 4008164"/>
                <a:gd name="connsiteY60" fmla="*/ 1047750 h 3826051"/>
                <a:gd name="connsiteX61" fmla="*/ 3408089 w 4008164"/>
                <a:gd name="connsiteY61" fmla="*/ 1066800 h 3826051"/>
                <a:gd name="connsiteX62" fmla="*/ 3465239 w 4008164"/>
                <a:gd name="connsiteY62" fmla="*/ 1085850 h 3826051"/>
                <a:gd name="connsiteX63" fmla="*/ 3493814 w 4008164"/>
                <a:gd name="connsiteY63" fmla="*/ 1095375 h 3826051"/>
                <a:gd name="connsiteX64" fmla="*/ 3579539 w 4008164"/>
                <a:gd name="connsiteY64" fmla="*/ 1114425 h 3826051"/>
                <a:gd name="connsiteX65" fmla="*/ 3665264 w 4008164"/>
                <a:gd name="connsiteY65" fmla="*/ 1143000 h 3826051"/>
                <a:gd name="connsiteX66" fmla="*/ 3693839 w 4008164"/>
                <a:gd name="connsiteY66" fmla="*/ 1152525 h 3826051"/>
                <a:gd name="connsiteX67" fmla="*/ 3770039 w 4008164"/>
                <a:gd name="connsiteY67" fmla="*/ 1162050 h 3826051"/>
                <a:gd name="connsiteX68" fmla="*/ 3817664 w 4008164"/>
                <a:gd name="connsiteY68" fmla="*/ 1171575 h 3826051"/>
                <a:gd name="connsiteX69" fmla="*/ 3846239 w 4008164"/>
                <a:gd name="connsiteY69" fmla="*/ 1181100 h 3826051"/>
                <a:gd name="connsiteX70" fmla="*/ 3912914 w 4008164"/>
                <a:gd name="connsiteY70" fmla="*/ 1190625 h 3826051"/>
                <a:gd name="connsiteX71" fmla="*/ 3970064 w 4008164"/>
                <a:gd name="connsiteY71" fmla="*/ 1209675 h 3826051"/>
                <a:gd name="connsiteX72" fmla="*/ 4008164 w 4008164"/>
                <a:gd name="connsiteY72" fmla="*/ 1295400 h 3826051"/>
                <a:gd name="connsiteX73" fmla="*/ 3998639 w 4008164"/>
                <a:gd name="connsiteY73" fmla="*/ 1962150 h 3826051"/>
                <a:gd name="connsiteX74" fmla="*/ 3979589 w 4008164"/>
                <a:gd name="connsiteY74" fmla="*/ 2057400 h 3826051"/>
                <a:gd name="connsiteX75" fmla="*/ 3970064 w 4008164"/>
                <a:gd name="connsiteY75" fmla="*/ 2114550 h 3826051"/>
                <a:gd name="connsiteX76" fmla="*/ 3960539 w 4008164"/>
                <a:gd name="connsiteY76" fmla="*/ 2324100 h 3826051"/>
                <a:gd name="connsiteX77" fmla="*/ 3941489 w 4008164"/>
                <a:gd name="connsiteY77" fmla="*/ 2419350 h 3826051"/>
                <a:gd name="connsiteX78" fmla="*/ 3922439 w 4008164"/>
                <a:gd name="connsiteY78" fmla="*/ 2495550 h 3826051"/>
                <a:gd name="connsiteX79" fmla="*/ 3941489 w 4008164"/>
                <a:gd name="connsiteY79" fmla="*/ 2733675 h 3826051"/>
                <a:gd name="connsiteX80" fmla="*/ 3951014 w 4008164"/>
                <a:gd name="connsiteY80" fmla="*/ 2781300 h 3826051"/>
                <a:gd name="connsiteX81" fmla="*/ 3970064 w 4008164"/>
                <a:gd name="connsiteY81" fmla="*/ 2838450 h 3826051"/>
                <a:gd name="connsiteX82" fmla="*/ 3979589 w 4008164"/>
                <a:gd name="connsiteY82" fmla="*/ 2933700 h 3826051"/>
                <a:gd name="connsiteX83" fmla="*/ 3960539 w 4008164"/>
                <a:gd name="connsiteY83" fmla="*/ 3248025 h 3826051"/>
                <a:gd name="connsiteX84" fmla="*/ 3941489 w 4008164"/>
                <a:gd name="connsiteY84" fmla="*/ 3533775 h 3826051"/>
                <a:gd name="connsiteX85" fmla="*/ 3912914 w 4008164"/>
                <a:gd name="connsiteY85" fmla="*/ 3629025 h 3826051"/>
                <a:gd name="connsiteX86" fmla="*/ 3903389 w 4008164"/>
                <a:gd name="connsiteY86" fmla="*/ 3657600 h 3826051"/>
                <a:gd name="connsiteX87" fmla="*/ 3893864 w 4008164"/>
                <a:gd name="connsiteY87" fmla="*/ 3686175 h 3826051"/>
                <a:gd name="connsiteX88" fmla="*/ 3884339 w 4008164"/>
                <a:gd name="connsiteY88" fmla="*/ 3800475 h 3826051"/>
                <a:gd name="connsiteX89" fmla="*/ 3760514 w 4008164"/>
                <a:gd name="connsiteY89" fmla="*/ 3790950 h 3826051"/>
                <a:gd name="connsiteX90" fmla="*/ 3646214 w 4008164"/>
                <a:gd name="connsiteY90" fmla="*/ 3762375 h 3826051"/>
                <a:gd name="connsiteX91" fmla="*/ 3617639 w 4008164"/>
                <a:gd name="connsiteY91" fmla="*/ 3752850 h 3826051"/>
                <a:gd name="connsiteX92" fmla="*/ 3560489 w 4008164"/>
                <a:gd name="connsiteY92" fmla="*/ 3724275 h 3826051"/>
                <a:gd name="connsiteX93" fmla="*/ 3522389 w 4008164"/>
                <a:gd name="connsiteY93" fmla="*/ 3705225 h 3826051"/>
                <a:gd name="connsiteX94" fmla="*/ 3484289 w 4008164"/>
                <a:gd name="connsiteY94" fmla="*/ 3695700 h 3826051"/>
                <a:gd name="connsiteX95" fmla="*/ 3427139 w 4008164"/>
                <a:gd name="connsiteY95" fmla="*/ 3676650 h 3826051"/>
                <a:gd name="connsiteX96" fmla="*/ 3398564 w 4008164"/>
                <a:gd name="connsiteY96" fmla="*/ 3667125 h 3826051"/>
                <a:gd name="connsiteX97" fmla="*/ 3369989 w 4008164"/>
                <a:gd name="connsiteY97" fmla="*/ 3657600 h 3826051"/>
                <a:gd name="connsiteX98" fmla="*/ 3331889 w 4008164"/>
                <a:gd name="connsiteY98" fmla="*/ 3648075 h 3826051"/>
                <a:gd name="connsiteX99" fmla="*/ 3274739 w 4008164"/>
                <a:gd name="connsiteY99" fmla="*/ 3629025 h 3826051"/>
                <a:gd name="connsiteX100" fmla="*/ 3227114 w 4008164"/>
                <a:gd name="connsiteY100" fmla="*/ 3619500 h 3826051"/>
                <a:gd name="connsiteX101" fmla="*/ 3169964 w 4008164"/>
                <a:gd name="connsiteY101" fmla="*/ 3600450 h 3826051"/>
                <a:gd name="connsiteX102" fmla="*/ 3122339 w 4008164"/>
                <a:gd name="connsiteY102" fmla="*/ 3590925 h 3826051"/>
                <a:gd name="connsiteX103" fmla="*/ 3065189 w 4008164"/>
                <a:gd name="connsiteY103" fmla="*/ 3571875 h 3826051"/>
                <a:gd name="connsiteX104" fmla="*/ 3036614 w 4008164"/>
                <a:gd name="connsiteY104" fmla="*/ 3562350 h 3826051"/>
                <a:gd name="connsiteX105" fmla="*/ 2912789 w 4008164"/>
                <a:gd name="connsiteY105" fmla="*/ 3533775 h 3826051"/>
                <a:gd name="connsiteX106" fmla="*/ 2846114 w 4008164"/>
                <a:gd name="connsiteY106" fmla="*/ 3514725 h 3826051"/>
                <a:gd name="connsiteX107" fmla="*/ 2798489 w 4008164"/>
                <a:gd name="connsiteY107" fmla="*/ 3505200 h 3826051"/>
                <a:gd name="connsiteX108" fmla="*/ 2769914 w 4008164"/>
                <a:gd name="connsiteY108" fmla="*/ 3495675 h 3826051"/>
                <a:gd name="connsiteX109" fmla="*/ 2693714 w 4008164"/>
                <a:gd name="connsiteY109" fmla="*/ 3476625 h 3826051"/>
                <a:gd name="connsiteX110" fmla="*/ 2607989 w 4008164"/>
                <a:gd name="connsiteY110" fmla="*/ 3448050 h 3826051"/>
                <a:gd name="connsiteX111" fmla="*/ 2579414 w 4008164"/>
                <a:gd name="connsiteY111" fmla="*/ 3438525 h 3826051"/>
                <a:gd name="connsiteX112" fmla="*/ 2550839 w 4008164"/>
                <a:gd name="connsiteY112" fmla="*/ 3429000 h 3826051"/>
                <a:gd name="connsiteX113" fmla="*/ 2512739 w 4008164"/>
                <a:gd name="connsiteY113" fmla="*/ 3419475 h 3826051"/>
                <a:gd name="connsiteX114" fmla="*/ 2484164 w 4008164"/>
                <a:gd name="connsiteY114" fmla="*/ 3409950 h 3826051"/>
                <a:gd name="connsiteX115" fmla="*/ 2446064 w 4008164"/>
                <a:gd name="connsiteY115" fmla="*/ 3400425 h 3826051"/>
                <a:gd name="connsiteX116" fmla="*/ 2417489 w 4008164"/>
                <a:gd name="connsiteY116" fmla="*/ 3390900 h 3826051"/>
                <a:gd name="connsiteX117" fmla="*/ 2341289 w 4008164"/>
                <a:gd name="connsiteY117" fmla="*/ 3371850 h 3826051"/>
                <a:gd name="connsiteX118" fmla="*/ 2312714 w 4008164"/>
                <a:gd name="connsiteY118" fmla="*/ 3362325 h 3826051"/>
                <a:gd name="connsiteX119" fmla="*/ 2265089 w 4008164"/>
                <a:gd name="connsiteY119" fmla="*/ 3352800 h 3826051"/>
                <a:gd name="connsiteX120" fmla="*/ 2236514 w 4008164"/>
                <a:gd name="connsiteY120" fmla="*/ 3343275 h 3826051"/>
                <a:gd name="connsiteX121" fmla="*/ 2131739 w 4008164"/>
                <a:gd name="connsiteY121" fmla="*/ 3314700 h 3826051"/>
                <a:gd name="connsiteX122" fmla="*/ 2103164 w 4008164"/>
                <a:gd name="connsiteY122" fmla="*/ 3295650 h 3826051"/>
                <a:gd name="connsiteX123" fmla="*/ 2046014 w 4008164"/>
                <a:gd name="connsiteY123" fmla="*/ 3276600 h 3826051"/>
                <a:gd name="connsiteX124" fmla="*/ 1988864 w 4008164"/>
                <a:gd name="connsiteY124" fmla="*/ 3238500 h 3826051"/>
                <a:gd name="connsiteX125" fmla="*/ 1931714 w 4008164"/>
                <a:gd name="connsiteY125" fmla="*/ 3209925 h 3826051"/>
                <a:gd name="connsiteX126" fmla="*/ 1865039 w 4008164"/>
                <a:gd name="connsiteY126" fmla="*/ 3181350 h 3826051"/>
                <a:gd name="connsiteX127" fmla="*/ 1836464 w 4008164"/>
                <a:gd name="connsiteY127" fmla="*/ 3162300 h 3826051"/>
                <a:gd name="connsiteX128" fmla="*/ 1807889 w 4008164"/>
                <a:gd name="connsiteY128" fmla="*/ 3152775 h 3826051"/>
                <a:gd name="connsiteX129" fmla="*/ 1779314 w 4008164"/>
                <a:gd name="connsiteY129" fmla="*/ 3133725 h 3826051"/>
                <a:gd name="connsiteX130" fmla="*/ 1712639 w 4008164"/>
                <a:gd name="connsiteY130" fmla="*/ 3095625 h 3826051"/>
                <a:gd name="connsiteX131" fmla="*/ 1703114 w 4008164"/>
                <a:gd name="connsiteY131" fmla="*/ 3067050 h 3826051"/>
                <a:gd name="connsiteX132" fmla="*/ 1636439 w 4008164"/>
                <a:gd name="connsiteY132" fmla="*/ 2990850 h 3826051"/>
                <a:gd name="connsiteX133" fmla="*/ 1617389 w 4008164"/>
                <a:gd name="connsiteY133" fmla="*/ 2933700 h 3826051"/>
                <a:gd name="connsiteX134" fmla="*/ 1607864 w 4008164"/>
                <a:gd name="connsiteY134" fmla="*/ 2743200 h 3826051"/>
                <a:gd name="connsiteX135" fmla="*/ 1560239 w 4008164"/>
                <a:gd name="connsiteY135" fmla="*/ 2647950 h 3826051"/>
                <a:gd name="connsiteX136" fmla="*/ 1503089 w 4008164"/>
                <a:gd name="connsiteY136" fmla="*/ 2590800 h 3826051"/>
                <a:gd name="connsiteX137" fmla="*/ 1474514 w 4008164"/>
                <a:gd name="connsiteY137" fmla="*/ 2552700 h 3826051"/>
                <a:gd name="connsiteX138" fmla="*/ 1455464 w 4008164"/>
                <a:gd name="connsiteY138" fmla="*/ 2524125 h 3826051"/>
                <a:gd name="connsiteX139" fmla="*/ 1426889 w 4008164"/>
                <a:gd name="connsiteY139" fmla="*/ 2514600 h 3826051"/>
                <a:gd name="connsiteX140" fmla="*/ 1398314 w 4008164"/>
                <a:gd name="connsiteY140" fmla="*/ 2495550 h 3826051"/>
                <a:gd name="connsiteX141" fmla="*/ 1341164 w 4008164"/>
                <a:gd name="connsiteY141" fmla="*/ 2476500 h 3826051"/>
                <a:gd name="connsiteX142" fmla="*/ 1312589 w 4008164"/>
                <a:gd name="connsiteY142" fmla="*/ 2466975 h 3826051"/>
                <a:gd name="connsiteX143" fmla="*/ 1284014 w 4008164"/>
                <a:gd name="connsiteY143" fmla="*/ 2457450 h 3826051"/>
                <a:gd name="connsiteX144" fmla="*/ 1217339 w 4008164"/>
                <a:gd name="connsiteY144" fmla="*/ 2447925 h 3826051"/>
                <a:gd name="connsiteX145" fmla="*/ 998264 w 4008164"/>
                <a:gd name="connsiteY145" fmla="*/ 2457450 h 3826051"/>
                <a:gd name="connsiteX146" fmla="*/ 931589 w 4008164"/>
                <a:gd name="connsiteY146" fmla="*/ 2476500 h 3826051"/>
                <a:gd name="connsiteX147" fmla="*/ 893489 w 4008164"/>
                <a:gd name="connsiteY147" fmla="*/ 2486025 h 3826051"/>
                <a:gd name="connsiteX148" fmla="*/ 836339 w 4008164"/>
                <a:gd name="connsiteY148" fmla="*/ 2505075 h 3826051"/>
                <a:gd name="connsiteX149" fmla="*/ 750614 w 4008164"/>
                <a:gd name="connsiteY149" fmla="*/ 2543175 h 3826051"/>
                <a:gd name="connsiteX150" fmla="*/ 722039 w 4008164"/>
                <a:gd name="connsiteY150" fmla="*/ 2552700 h 3826051"/>
                <a:gd name="connsiteX151" fmla="*/ 664889 w 4008164"/>
                <a:gd name="connsiteY151" fmla="*/ 2581275 h 3826051"/>
                <a:gd name="connsiteX152" fmla="*/ 636314 w 4008164"/>
                <a:gd name="connsiteY152" fmla="*/ 2600325 h 3826051"/>
                <a:gd name="connsiteX153" fmla="*/ 579164 w 4008164"/>
                <a:gd name="connsiteY153" fmla="*/ 2609850 h 3826051"/>
                <a:gd name="connsiteX154" fmla="*/ 512489 w 4008164"/>
                <a:gd name="connsiteY154" fmla="*/ 2600325 h 3826051"/>
                <a:gd name="connsiteX155" fmla="*/ 445814 w 4008164"/>
                <a:gd name="connsiteY155" fmla="*/ 2571750 h 3826051"/>
                <a:gd name="connsiteX156" fmla="*/ 417239 w 4008164"/>
                <a:gd name="connsiteY156" fmla="*/ 2562225 h 3826051"/>
                <a:gd name="connsiteX157" fmla="*/ 331514 w 4008164"/>
                <a:gd name="connsiteY157" fmla="*/ 2514600 h 3826051"/>
                <a:gd name="connsiteX158" fmla="*/ 274364 w 4008164"/>
                <a:gd name="connsiteY158" fmla="*/ 2486025 h 3826051"/>
                <a:gd name="connsiteX159" fmla="*/ 179114 w 4008164"/>
                <a:gd name="connsiteY159" fmla="*/ 2457450 h 3826051"/>
                <a:gd name="connsiteX160" fmla="*/ 93389 w 4008164"/>
                <a:gd name="connsiteY160" fmla="*/ 2419350 h 3826051"/>
                <a:gd name="connsiteX161" fmla="*/ 64814 w 4008164"/>
                <a:gd name="connsiteY161" fmla="*/ 2409825 h 3826051"/>
                <a:gd name="connsiteX162" fmla="*/ 36239 w 4008164"/>
                <a:gd name="connsiteY162" fmla="*/ 2400300 h 3826051"/>
                <a:gd name="connsiteX163" fmla="*/ 17189 w 4008164"/>
                <a:gd name="connsiteY163" fmla="*/ 2371725 h 3826051"/>
                <a:gd name="connsiteX164" fmla="*/ 17189 w 4008164"/>
                <a:gd name="connsiteY164" fmla="*/ 2276475 h 3826051"/>
                <a:gd name="connsiteX165" fmla="*/ 36239 w 4008164"/>
                <a:gd name="connsiteY165" fmla="*/ 2219325 h 3826051"/>
                <a:gd name="connsiteX166" fmla="*/ 64814 w 4008164"/>
                <a:gd name="connsiteY166" fmla="*/ 2200275 h 3826051"/>
                <a:gd name="connsiteX167" fmla="*/ 102914 w 4008164"/>
                <a:gd name="connsiteY167" fmla="*/ 2143125 h 3826051"/>
                <a:gd name="connsiteX168" fmla="*/ 141014 w 4008164"/>
                <a:gd name="connsiteY168" fmla="*/ 2085975 h 3826051"/>
                <a:gd name="connsiteX169" fmla="*/ 160064 w 4008164"/>
                <a:gd name="connsiteY169" fmla="*/ 2057400 h 3826051"/>
                <a:gd name="connsiteX170" fmla="*/ 188639 w 4008164"/>
                <a:gd name="connsiteY170" fmla="*/ 2038350 h 3826051"/>
                <a:gd name="connsiteX171" fmla="*/ 217214 w 4008164"/>
                <a:gd name="connsiteY171" fmla="*/ 1981200 h 3826051"/>
                <a:gd name="connsiteX172" fmla="*/ 226739 w 4008164"/>
                <a:gd name="connsiteY172" fmla="*/ 1952625 h 3826051"/>
                <a:gd name="connsiteX173" fmla="*/ 255314 w 4008164"/>
                <a:gd name="connsiteY173" fmla="*/ 1933575 h 3826051"/>
                <a:gd name="connsiteX174" fmla="*/ 274364 w 4008164"/>
                <a:gd name="connsiteY174" fmla="*/ 1895475 h 3826051"/>
                <a:gd name="connsiteX175" fmla="*/ 283889 w 4008164"/>
                <a:gd name="connsiteY175" fmla="*/ 1866900 h 3826051"/>
                <a:gd name="connsiteX176" fmla="*/ 331514 w 4008164"/>
                <a:gd name="connsiteY176" fmla="*/ 1800225 h 3826051"/>
                <a:gd name="connsiteX177" fmla="*/ 341039 w 4008164"/>
                <a:gd name="connsiteY177" fmla="*/ 1771650 h 3826051"/>
                <a:gd name="connsiteX178" fmla="*/ 360089 w 4008164"/>
                <a:gd name="connsiteY178" fmla="*/ 1743075 h 3826051"/>
                <a:gd name="connsiteX179" fmla="*/ 369614 w 4008164"/>
                <a:gd name="connsiteY179" fmla="*/ 1714500 h 3826051"/>
                <a:gd name="connsiteX180" fmla="*/ 407714 w 4008164"/>
                <a:gd name="connsiteY180" fmla="*/ 1657350 h 3826051"/>
                <a:gd name="connsiteX181" fmla="*/ 426764 w 4008164"/>
                <a:gd name="connsiteY181" fmla="*/ 1600200 h 3826051"/>
                <a:gd name="connsiteX182" fmla="*/ 436289 w 4008164"/>
                <a:gd name="connsiteY182" fmla="*/ 1571625 h 3826051"/>
                <a:gd name="connsiteX183" fmla="*/ 455339 w 4008164"/>
                <a:gd name="connsiteY183" fmla="*/ 1533525 h 3826051"/>
                <a:gd name="connsiteX184" fmla="*/ 474389 w 4008164"/>
                <a:gd name="connsiteY184" fmla="*/ 1476375 h 3826051"/>
                <a:gd name="connsiteX185" fmla="*/ 474389 w 4008164"/>
                <a:gd name="connsiteY185" fmla="*/ 828675 h 3826051"/>
                <a:gd name="connsiteX186" fmla="*/ 493439 w 4008164"/>
                <a:gd name="connsiteY186" fmla="*/ 676275 h 3826051"/>
                <a:gd name="connsiteX187" fmla="*/ 502964 w 4008164"/>
                <a:gd name="connsiteY187" fmla="*/ 466725 h 3826051"/>
                <a:gd name="connsiteX188" fmla="*/ 522014 w 4008164"/>
                <a:gd name="connsiteY188" fmla="*/ 390525 h 3826051"/>
                <a:gd name="connsiteX189" fmla="*/ 531539 w 4008164"/>
                <a:gd name="connsiteY189" fmla="*/ 361950 h 3826051"/>
                <a:gd name="connsiteX190" fmla="*/ 550589 w 4008164"/>
                <a:gd name="connsiteY190" fmla="*/ 333375 h 3826051"/>
                <a:gd name="connsiteX191" fmla="*/ 569639 w 4008164"/>
                <a:gd name="connsiteY191" fmla="*/ 276225 h 3826051"/>
                <a:gd name="connsiteX192" fmla="*/ 588689 w 4008164"/>
                <a:gd name="connsiteY192" fmla="*/ 219075 h 3826051"/>
                <a:gd name="connsiteX193" fmla="*/ 598214 w 4008164"/>
                <a:gd name="connsiteY193" fmla="*/ 190500 h 3826051"/>
                <a:gd name="connsiteX194" fmla="*/ 626789 w 4008164"/>
                <a:gd name="connsiteY194" fmla="*/ 171450 h 3826051"/>
                <a:gd name="connsiteX195" fmla="*/ 645839 w 4008164"/>
                <a:gd name="connsiteY195" fmla="*/ 114300 h 3826051"/>
                <a:gd name="connsiteX196" fmla="*/ 664889 w 4008164"/>
                <a:gd name="connsiteY196" fmla="*/ 0 h 382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4008164" h="3826051">
                  <a:moveTo>
                    <a:pt x="664889" y="0"/>
                  </a:moveTo>
                  <a:lnTo>
                    <a:pt x="664889" y="0"/>
                  </a:lnTo>
                  <a:cubicBezTo>
                    <a:pt x="693464" y="12700"/>
                    <a:pt x="722645" y="24116"/>
                    <a:pt x="750614" y="38100"/>
                  </a:cubicBezTo>
                  <a:cubicBezTo>
                    <a:pt x="767173" y="46379"/>
                    <a:pt x="782540" y="56863"/>
                    <a:pt x="798239" y="66675"/>
                  </a:cubicBezTo>
                  <a:cubicBezTo>
                    <a:pt x="807947" y="72742"/>
                    <a:pt x="816292" y="81216"/>
                    <a:pt x="826814" y="85725"/>
                  </a:cubicBezTo>
                  <a:cubicBezTo>
                    <a:pt x="838846" y="90882"/>
                    <a:pt x="852214" y="92075"/>
                    <a:pt x="864914" y="95250"/>
                  </a:cubicBezTo>
                  <a:cubicBezTo>
                    <a:pt x="874439" y="101600"/>
                    <a:pt x="883250" y="109180"/>
                    <a:pt x="893489" y="114300"/>
                  </a:cubicBezTo>
                  <a:cubicBezTo>
                    <a:pt x="902469" y="118790"/>
                    <a:pt x="912836" y="119870"/>
                    <a:pt x="922064" y="123825"/>
                  </a:cubicBezTo>
                  <a:cubicBezTo>
                    <a:pt x="935115" y="129418"/>
                    <a:pt x="947113" y="137282"/>
                    <a:pt x="960164" y="142875"/>
                  </a:cubicBezTo>
                  <a:cubicBezTo>
                    <a:pt x="969392" y="146830"/>
                    <a:pt x="979511" y="148445"/>
                    <a:pt x="988739" y="152400"/>
                  </a:cubicBezTo>
                  <a:cubicBezTo>
                    <a:pt x="1001790" y="157993"/>
                    <a:pt x="1013656" y="166177"/>
                    <a:pt x="1026839" y="171450"/>
                  </a:cubicBezTo>
                  <a:lnTo>
                    <a:pt x="1112564" y="200025"/>
                  </a:lnTo>
                  <a:cubicBezTo>
                    <a:pt x="1122089" y="203200"/>
                    <a:pt x="1131294" y="207581"/>
                    <a:pt x="1141139" y="209550"/>
                  </a:cubicBezTo>
                  <a:cubicBezTo>
                    <a:pt x="1237965" y="228915"/>
                    <a:pt x="1148998" y="209074"/>
                    <a:pt x="1217339" y="228600"/>
                  </a:cubicBezTo>
                  <a:cubicBezTo>
                    <a:pt x="1229926" y="232196"/>
                    <a:pt x="1242900" y="234363"/>
                    <a:pt x="1255439" y="238125"/>
                  </a:cubicBezTo>
                  <a:cubicBezTo>
                    <a:pt x="1274673" y="243895"/>
                    <a:pt x="1293539" y="250825"/>
                    <a:pt x="1312589" y="257175"/>
                  </a:cubicBezTo>
                  <a:lnTo>
                    <a:pt x="1369739" y="276225"/>
                  </a:lnTo>
                  <a:lnTo>
                    <a:pt x="1398314" y="285750"/>
                  </a:lnTo>
                  <a:cubicBezTo>
                    <a:pt x="1407839" y="288925"/>
                    <a:pt x="1417149" y="292840"/>
                    <a:pt x="1426889" y="295275"/>
                  </a:cubicBezTo>
                  <a:cubicBezTo>
                    <a:pt x="1484470" y="309670"/>
                    <a:pt x="1452570" y="300660"/>
                    <a:pt x="1522139" y="323850"/>
                  </a:cubicBezTo>
                  <a:lnTo>
                    <a:pt x="1607864" y="352425"/>
                  </a:lnTo>
                  <a:cubicBezTo>
                    <a:pt x="1617389" y="355600"/>
                    <a:pt x="1626699" y="359515"/>
                    <a:pt x="1636439" y="361950"/>
                  </a:cubicBezTo>
                  <a:cubicBezTo>
                    <a:pt x="1755546" y="391727"/>
                    <a:pt x="1607461" y="353671"/>
                    <a:pt x="1703114" y="381000"/>
                  </a:cubicBezTo>
                  <a:cubicBezTo>
                    <a:pt x="1715701" y="384596"/>
                    <a:pt x="1728675" y="386763"/>
                    <a:pt x="1741214" y="390525"/>
                  </a:cubicBezTo>
                  <a:lnTo>
                    <a:pt x="1826939" y="419100"/>
                  </a:lnTo>
                  <a:lnTo>
                    <a:pt x="1884089" y="438150"/>
                  </a:lnTo>
                  <a:cubicBezTo>
                    <a:pt x="1893614" y="441325"/>
                    <a:pt x="1904310" y="442106"/>
                    <a:pt x="1912664" y="447675"/>
                  </a:cubicBezTo>
                  <a:cubicBezTo>
                    <a:pt x="1994556" y="502270"/>
                    <a:pt x="1890944" y="436815"/>
                    <a:pt x="1969814" y="476250"/>
                  </a:cubicBezTo>
                  <a:cubicBezTo>
                    <a:pt x="1980053" y="481370"/>
                    <a:pt x="1987928" y="490651"/>
                    <a:pt x="1998389" y="495300"/>
                  </a:cubicBezTo>
                  <a:cubicBezTo>
                    <a:pt x="2016739" y="503455"/>
                    <a:pt x="2037578" y="505370"/>
                    <a:pt x="2055539" y="514350"/>
                  </a:cubicBezTo>
                  <a:cubicBezTo>
                    <a:pt x="2068239" y="520700"/>
                    <a:pt x="2080344" y="528414"/>
                    <a:pt x="2093639" y="533400"/>
                  </a:cubicBezTo>
                  <a:cubicBezTo>
                    <a:pt x="2118054" y="542555"/>
                    <a:pt x="2137287" y="540936"/>
                    <a:pt x="2160314" y="552450"/>
                  </a:cubicBezTo>
                  <a:cubicBezTo>
                    <a:pt x="2170553" y="557570"/>
                    <a:pt x="2178650" y="566380"/>
                    <a:pt x="2188889" y="571500"/>
                  </a:cubicBezTo>
                  <a:cubicBezTo>
                    <a:pt x="2197869" y="575990"/>
                    <a:pt x="2208236" y="577070"/>
                    <a:pt x="2217464" y="581025"/>
                  </a:cubicBezTo>
                  <a:cubicBezTo>
                    <a:pt x="2230515" y="586618"/>
                    <a:pt x="2243236" y="593030"/>
                    <a:pt x="2255564" y="600075"/>
                  </a:cubicBezTo>
                  <a:cubicBezTo>
                    <a:pt x="2265503" y="605755"/>
                    <a:pt x="2273900" y="614005"/>
                    <a:pt x="2284139" y="619125"/>
                  </a:cubicBezTo>
                  <a:cubicBezTo>
                    <a:pt x="2293119" y="623615"/>
                    <a:pt x="2303734" y="624160"/>
                    <a:pt x="2312714" y="628650"/>
                  </a:cubicBezTo>
                  <a:cubicBezTo>
                    <a:pt x="2322953" y="633770"/>
                    <a:pt x="2331050" y="642580"/>
                    <a:pt x="2341289" y="647700"/>
                  </a:cubicBezTo>
                  <a:cubicBezTo>
                    <a:pt x="2350269" y="652190"/>
                    <a:pt x="2360884" y="652735"/>
                    <a:pt x="2369864" y="657225"/>
                  </a:cubicBezTo>
                  <a:cubicBezTo>
                    <a:pt x="2380103" y="662345"/>
                    <a:pt x="2388200" y="671155"/>
                    <a:pt x="2398439" y="676275"/>
                  </a:cubicBezTo>
                  <a:cubicBezTo>
                    <a:pt x="2407419" y="680765"/>
                    <a:pt x="2418034" y="681310"/>
                    <a:pt x="2427014" y="685800"/>
                  </a:cubicBezTo>
                  <a:cubicBezTo>
                    <a:pt x="2437253" y="690920"/>
                    <a:pt x="2445128" y="700201"/>
                    <a:pt x="2455589" y="704850"/>
                  </a:cubicBezTo>
                  <a:cubicBezTo>
                    <a:pt x="2473939" y="713005"/>
                    <a:pt x="2493689" y="717550"/>
                    <a:pt x="2512739" y="723900"/>
                  </a:cubicBezTo>
                  <a:cubicBezTo>
                    <a:pt x="2522264" y="727075"/>
                    <a:pt x="2532960" y="727856"/>
                    <a:pt x="2541314" y="733425"/>
                  </a:cubicBezTo>
                  <a:cubicBezTo>
                    <a:pt x="2623206" y="788020"/>
                    <a:pt x="2519594" y="722565"/>
                    <a:pt x="2598464" y="762000"/>
                  </a:cubicBezTo>
                  <a:cubicBezTo>
                    <a:pt x="2608703" y="767120"/>
                    <a:pt x="2616179" y="777430"/>
                    <a:pt x="2627039" y="781050"/>
                  </a:cubicBezTo>
                  <a:cubicBezTo>
                    <a:pt x="2670939" y="795683"/>
                    <a:pt x="2677904" y="782670"/>
                    <a:pt x="2712764" y="800100"/>
                  </a:cubicBezTo>
                  <a:cubicBezTo>
                    <a:pt x="2723003" y="805220"/>
                    <a:pt x="2730878" y="814501"/>
                    <a:pt x="2741339" y="819150"/>
                  </a:cubicBezTo>
                  <a:cubicBezTo>
                    <a:pt x="2759689" y="827305"/>
                    <a:pt x="2779439" y="831850"/>
                    <a:pt x="2798489" y="838200"/>
                  </a:cubicBezTo>
                  <a:cubicBezTo>
                    <a:pt x="2808014" y="841375"/>
                    <a:pt x="2818710" y="842156"/>
                    <a:pt x="2827064" y="847725"/>
                  </a:cubicBezTo>
                  <a:cubicBezTo>
                    <a:pt x="2836589" y="854075"/>
                    <a:pt x="2844779" y="863155"/>
                    <a:pt x="2855639" y="866775"/>
                  </a:cubicBezTo>
                  <a:cubicBezTo>
                    <a:pt x="2873961" y="872882"/>
                    <a:pt x="2894053" y="871616"/>
                    <a:pt x="2912789" y="876300"/>
                  </a:cubicBezTo>
                  <a:cubicBezTo>
                    <a:pt x="2932270" y="881170"/>
                    <a:pt x="2950889" y="889000"/>
                    <a:pt x="2969939" y="895350"/>
                  </a:cubicBezTo>
                  <a:cubicBezTo>
                    <a:pt x="2979464" y="898525"/>
                    <a:pt x="2990160" y="899306"/>
                    <a:pt x="2998514" y="904875"/>
                  </a:cubicBezTo>
                  <a:cubicBezTo>
                    <a:pt x="3008039" y="911225"/>
                    <a:pt x="3016628" y="919276"/>
                    <a:pt x="3027089" y="923925"/>
                  </a:cubicBezTo>
                  <a:cubicBezTo>
                    <a:pt x="3045439" y="932080"/>
                    <a:pt x="3067531" y="931836"/>
                    <a:pt x="3084239" y="942975"/>
                  </a:cubicBezTo>
                  <a:cubicBezTo>
                    <a:pt x="3166131" y="997570"/>
                    <a:pt x="3062519" y="932115"/>
                    <a:pt x="3141389" y="971550"/>
                  </a:cubicBezTo>
                  <a:cubicBezTo>
                    <a:pt x="3151628" y="976670"/>
                    <a:pt x="3159503" y="985951"/>
                    <a:pt x="3169964" y="990600"/>
                  </a:cubicBezTo>
                  <a:cubicBezTo>
                    <a:pt x="3199779" y="1003851"/>
                    <a:pt x="3233549" y="1011259"/>
                    <a:pt x="3265214" y="1019175"/>
                  </a:cubicBezTo>
                  <a:cubicBezTo>
                    <a:pt x="3274739" y="1025525"/>
                    <a:pt x="3283550" y="1033105"/>
                    <a:pt x="3293789" y="1038225"/>
                  </a:cubicBezTo>
                  <a:cubicBezTo>
                    <a:pt x="3302769" y="1042715"/>
                    <a:pt x="3312624" y="1045315"/>
                    <a:pt x="3322364" y="1047750"/>
                  </a:cubicBezTo>
                  <a:cubicBezTo>
                    <a:pt x="3376746" y="1061345"/>
                    <a:pt x="3359199" y="1052133"/>
                    <a:pt x="3408089" y="1066800"/>
                  </a:cubicBezTo>
                  <a:cubicBezTo>
                    <a:pt x="3427323" y="1072570"/>
                    <a:pt x="3446189" y="1079500"/>
                    <a:pt x="3465239" y="1085850"/>
                  </a:cubicBezTo>
                  <a:cubicBezTo>
                    <a:pt x="3474764" y="1089025"/>
                    <a:pt x="3483969" y="1093406"/>
                    <a:pt x="3493814" y="1095375"/>
                  </a:cubicBezTo>
                  <a:cubicBezTo>
                    <a:pt x="3521005" y="1100813"/>
                    <a:pt x="3552636" y="1106354"/>
                    <a:pt x="3579539" y="1114425"/>
                  </a:cubicBezTo>
                  <a:lnTo>
                    <a:pt x="3665264" y="1143000"/>
                  </a:lnTo>
                  <a:cubicBezTo>
                    <a:pt x="3674789" y="1146175"/>
                    <a:pt x="3683876" y="1151280"/>
                    <a:pt x="3693839" y="1152525"/>
                  </a:cubicBezTo>
                  <a:cubicBezTo>
                    <a:pt x="3719239" y="1155700"/>
                    <a:pt x="3744739" y="1158158"/>
                    <a:pt x="3770039" y="1162050"/>
                  </a:cubicBezTo>
                  <a:cubicBezTo>
                    <a:pt x="3786040" y="1164512"/>
                    <a:pt x="3801958" y="1167648"/>
                    <a:pt x="3817664" y="1171575"/>
                  </a:cubicBezTo>
                  <a:cubicBezTo>
                    <a:pt x="3827404" y="1174010"/>
                    <a:pt x="3836394" y="1179131"/>
                    <a:pt x="3846239" y="1181100"/>
                  </a:cubicBezTo>
                  <a:cubicBezTo>
                    <a:pt x="3868254" y="1185503"/>
                    <a:pt x="3890689" y="1187450"/>
                    <a:pt x="3912914" y="1190625"/>
                  </a:cubicBezTo>
                  <a:cubicBezTo>
                    <a:pt x="3931964" y="1196975"/>
                    <a:pt x="3963714" y="1190625"/>
                    <a:pt x="3970064" y="1209675"/>
                  </a:cubicBezTo>
                  <a:cubicBezTo>
                    <a:pt x="3992734" y="1277685"/>
                    <a:pt x="3977975" y="1250117"/>
                    <a:pt x="4008164" y="1295400"/>
                  </a:cubicBezTo>
                  <a:cubicBezTo>
                    <a:pt x="4004989" y="1517650"/>
                    <a:pt x="4006968" y="1740033"/>
                    <a:pt x="3998639" y="1962150"/>
                  </a:cubicBezTo>
                  <a:cubicBezTo>
                    <a:pt x="3997426" y="1994506"/>
                    <a:pt x="3984912" y="2025462"/>
                    <a:pt x="3979589" y="2057400"/>
                  </a:cubicBezTo>
                  <a:lnTo>
                    <a:pt x="3970064" y="2114550"/>
                  </a:lnTo>
                  <a:cubicBezTo>
                    <a:pt x="3966889" y="2184400"/>
                    <a:pt x="3965521" y="2254356"/>
                    <a:pt x="3960539" y="2324100"/>
                  </a:cubicBezTo>
                  <a:cubicBezTo>
                    <a:pt x="3957592" y="2365359"/>
                    <a:pt x="3949780" y="2382038"/>
                    <a:pt x="3941489" y="2419350"/>
                  </a:cubicBezTo>
                  <a:cubicBezTo>
                    <a:pt x="3926164" y="2488314"/>
                    <a:pt x="3939460" y="2444488"/>
                    <a:pt x="3922439" y="2495550"/>
                  </a:cubicBezTo>
                  <a:cubicBezTo>
                    <a:pt x="3930725" y="2652986"/>
                    <a:pt x="3922754" y="2630630"/>
                    <a:pt x="3941489" y="2733675"/>
                  </a:cubicBezTo>
                  <a:cubicBezTo>
                    <a:pt x="3944385" y="2749603"/>
                    <a:pt x="3946754" y="2765681"/>
                    <a:pt x="3951014" y="2781300"/>
                  </a:cubicBezTo>
                  <a:cubicBezTo>
                    <a:pt x="3956298" y="2800673"/>
                    <a:pt x="3970064" y="2838450"/>
                    <a:pt x="3970064" y="2838450"/>
                  </a:cubicBezTo>
                  <a:cubicBezTo>
                    <a:pt x="3973239" y="2870200"/>
                    <a:pt x="3979589" y="2901792"/>
                    <a:pt x="3979589" y="2933700"/>
                  </a:cubicBezTo>
                  <a:cubicBezTo>
                    <a:pt x="3979589" y="3166065"/>
                    <a:pt x="3985671" y="3122364"/>
                    <a:pt x="3960539" y="3248025"/>
                  </a:cubicBezTo>
                  <a:cubicBezTo>
                    <a:pt x="3958964" y="3273230"/>
                    <a:pt x="3945247" y="3499957"/>
                    <a:pt x="3941489" y="3533775"/>
                  </a:cubicBezTo>
                  <a:cubicBezTo>
                    <a:pt x="3939090" y="3555368"/>
                    <a:pt x="3917703" y="3614659"/>
                    <a:pt x="3912914" y="3629025"/>
                  </a:cubicBezTo>
                  <a:lnTo>
                    <a:pt x="3903389" y="3657600"/>
                  </a:lnTo>
                  <a:lnTo>
                    <a:pt x="3893864" y="3686175"/>
                  </a:lnTo>
                  <a:cubicBezTo>
                    <a:pt x="3890689" y="3724275"/>
                    <a:pt x="3914402" y="3776854"/>
                    <a:pt x="3884339" y="3800475"/>
                  </a:cubicBezTo>
                  <a:cubicBezTo>
                    <a:pt x="3851788" y="3826051"/>
                    <a:pt x="3801683" y="3795284"/>
                    <a:pt x="3760514" y="3790950"/>
                  </a:cubicBezTo>
                  <a:cubicBezTo>
                    <a:pt x="3704276" y="3785030"/>
                    <a:pt x="3700143" y="3780351"/>
                    <a:pt x="3646214" y="3762375"/>
                  </a:cubicBezTo>
                  <a:cubicBezTo>
                    <a:pt x="3636689" y="3759200"/>
                    <a:pt x="3625993" y="3758419"/>
                    <a:pt x="3617639" y="3752850"/>
                  </a:cubicBezTo>
                  <a:cubicBezTo>
                    <a:pt x="3562725" y="3716241"/>
                    <a:pt x="3615698" y="3747936"/>
                    <a:pt x="3560489" y="3724275"/>
                  </a:cubicBezTo>
                  <a:cubicBezTo>
                    <a:pt x="3547438" y="3718682"/>
                    <a:pt x="3535684" y="3710211"/>
                    <a:pt x="3522389" y="3705225"/>
                  </a:cubicBezTo>
                  <a:cubicBezTo>
                    <a:pt x="3510132" y="3700628"/>
                    <a:pt x="3496828" y="3699462"/>
                    <a:pt x="3484289" y="3695700"/>
                  </a:cubicBezTo>
                  <a:cubicBezTo>
                    <a:pt x="3465055" y="3689930"/>
                    <a:pt x="3446189" y="3683000"/>
                    <a:pt x="3427139" y="3676650"/>
                  </a:cubicBezTo>
                  <a:lnTo>
                    <a:pt x="3398564" y="3667125"/>
                  </a:lnTo>
                  <a:cubicBezTo>
                    <a:pt x="3389039" y="3663950"/>
                    <a:pt x="3379729" y="3660035"/>
                    <a:pt x="3369989" y="3657600"/>
                  </a:cubicBezTo>
                  <a:cubicBezTo>
                    <a:pt x="3357289" y="3654425"/>
                    <a:pt x="3344428" y="3651837"/>
                    <a:pt x="3331889" y="3648075"/>
                  </a:cubicBezTo>
                  <a:cubicBezTo>
                    <a:pt x="3312655" y="3642305"/>
                    <a:pt x="3294430" y="3632963"/>
                    <a:pt x="3274739" y="3629025"/>
                  </a:cubicBezTo>
                  <a:cubicBezTo>
                    <a:pt x="3258864" y="3625850"/>
                    <a:pt x="3242733" y="3623760"/>
                    <a:pt x="3227114" y="3619500"/>
                  </a:cubicBezTo>
                  <a:cubicBezTo>
                    <a:pt x="3207741" y="3614216"/>
                    <a:pt x="3189655" y="3604388"/>
                    <a:pt x="3169964" y="3600450"/>
                  </a:cubicBezTo>
                  <a:cubicBezTo>
                    <a:pt x="3154089" y="3597275"/>
                    <a:pt x="3137958" y="3595185"/>
                    <a:pt x="3122339" y="3590925"/>
                  </a:cubicBezTo>
                  <a:cubicBezTo>
                    <a:pt x="3102966" y="3585641"/>
                    <a:pt x="3084239" y="3578225"/>
                    <a:pt x="3065189" y="3571875"/>
                  </a:cubicBezTo>
                  <a:cubicBezTo>
                    <a:pt x="3055664" y="3568700"/>
                    <a:pt x="3046459" y="3564319"/>
                    <a:pt x="3036614" y="3562350"/>
                  </a:cubicBezTo>
                  <a:cubicBezTo>
                    <a:pt x="2998834" y="3554794"/>
                    <a:pt x="2947254" y="3545263"/>
                    <a:pt x="2912789" y="3533775"/>
                  </a:cubicBezTo>
                  <a:cubicBezTo>
                    <a:pt x="2880968" y="3523168"/>
                    <a:pt x="2881994" y="3522698"/>
                    <a:pt x="2846114" y="3514725"/>
                  </a:cubicBezTo>
                  <a:cubicBezTo>
                    <a:pt x="2830310" y="3511213"/>
                    <a:pt x="2814195" y="3509127"/>
                    <a:pt x="2798489" y="3505200"/>
                  </a:cubicBezTo>
                  <a:cubicBezTo>
                    <a:pt x="2788749" y="3502765"/>
                    <a:pt x="2779600" y="3498317"/>
                    <a:pt x="2769914" y="3495675"/>
                  </a:cubicBezTo>
                  <a:cubicBezTo>
                    <a:pt x="2744655" y="3488786"/>
                    <a:pt x="2718552" y="3484904"/>
                    <a:pt x="2693714" y="3476625"/>
                  </a:cubicBezTo>
                  <a:lnTo>
                    <a:pt x="2607989" y="3448050"/>
                  </a:lnTo>
                  <a:lnTo>
                    <a:pt x="2579414" y="3438525"/>
                  </a:lnTo>
                  <a:cubicBezTo>
                    <a:pt x="2569889" y="3435350"/>
                    <a:pt x="2560579" y="3431435"/>
                    <a:pt x="2550839" y="3429000"/>
                  </a:cubicBezTo>
                  <a:cubicBezTo>
                    <a:pt x="2538139" y="3425825"/>
                    <a:pt x="2525326" y="3423071"/>
                    <a:pt x="2512739" y="3419475"/>
                  </a:cubicBezTo>
                  <a:cubicBezTo>
                    <a:pt x="2503085" y="3416717"/>
                    <a:pt x="2493818" y="3412708"/>
                    <a:pt x="2484164" y="3409950"/>
                  </a:cubicBezTo>
                  <a:cubicBezTo>
                    <a:pt x="2471577" y="3406354"/>
                    <a:pt x="2458651" y="3404021"/>
                    <a:pt x="2446064" y="3400425"/>
                  </a:cubicBezTo>
                  <a:cubicBezTo>
                    <a:pt x="2436410" y="3397667"/>
                    <a:pt x="2427175" y="3393542"/>
                    <a:pt x="2417489" y="3390900"/>
                  </a:cubicBezTo>
                  <a:cubicBezTo>
                    <a:pt x="2392230" y="3384011"/>
                    <a:pt x="2366127" y="3380129"/>
                    <a:pt x="2341289" y="3371850"/>
                  </a:cubicBezTo>
                  <a:cubicBezTo>
                    <a:pt x="2331764" y="3368675"/>
                    <a:pt x="2322454" y="3364760"/>
                    <a:pt x="2312714" y="3362325"/>
                  </a:cubicBezTo>
                  <a:cubicBezTo>
                    <a:pt x="2297008" y="3358398"/>
                    <a:pt x="2280795" y="3356727"/>
                    <a:pt x="2265089" y="3352800"/>
                  </a:cubicBezTo>
                  <a:cubicBezTo>
                    <a:pt x="2255349" y="3350365"/>
                    <a:pt x="2246254" y="3345710"/>
                    <a:pt x="2236514" y="3343275"/>
                  </a:cubicBezTo>
                  <a:cubicBezTo>
                    <a:pt x="2207887" y="3336118"/>
                    <a:pt x="2156260" y="3331047"/>
                    <a:pt x="2131739" y="3314700"/>
                  </a:cubicBezTo>
                  <a:cubicBezTo>
                    <a:pt x="2122214" y="3308350"/>
                    <a:pt x="2113625" y="3300299"/>
                    <a:pt x="2103164" y="3295650"/>
                  </a:cubicBezTo>
                  <a:cubicBezTo>
                    <a:pt x="2084814" y="3287495"/>
                    <a:pt x="2062722" y="3287739"/>
                    <a:pt x="2046014" y="3276600"/>
                  </a:cubicBezTo>
                  <a:cubicBezTo>
                    <a:pt x="2026964" y="3263900"/>
                    <a:pt x="2010584" y="3245740"/>
                    <a:pt x="1988864" y="3238500"/>
                  </a:cubicBezTo>
                  <a:cubicBezTo>
                    <a:pt x="1917040" y="3214559"/>
                    <a:pt x="2005572" y="3246854"/>
                    <a:pt x="1931714" y="3209925"/>
                  </a:cubicBezTo>
                  <a:cubicBezTo>
                    <a:pt x="1824853" y="3156495"/>
                    <a:pt x="2003782" y="3260632"/>
                    <a:pt x="1865039" y="3181350"/>
                  </a:cubicBezTo>
                  <a:cubicBezTo>
                    <a:pt x="1855100" y="3175670"/>
                    <a:pt x="1846703" y="3167420"/>
                    <a:pt x="1836464" y="3162300"/>
                  </a:cubicBezTo>
                  <a:cubicBezTo>
                    <a:pt x="1827484" y="3157810"/>
                    <a:pt x="1816869" y="3157265"/>
                    <a:pt x="1807889" y="3152775"/>
                  </a:cubicBezTo>
                  <a:cubicBezTo>
                    <a:pt x="1797650" y="3147655"/>
                    <a:pt x="1789253" y="3139405"/>
                    <a:pt x="1779314" y="3133725"/>
                  </a:cubicBezTo>
                  <a:cubicBezTo>
                    <a:pt x="1694721" y="3085386"/>
                    <a:pt x="1782257" y="3142037"/>
                    <a:pt x="1712639" y="3095625"/>
                  </a:cubicBezTo>
                  <a:cubicBezTo>
                    <a:pt x="1709464" y="3086100"/>
                    <a:pt x="1709386" y="3074890"/>
                    <a:pt x="1703114" y="3067050"/>
                  </a:cubicBezTo>
                  <a:cubicBezTo>
                    <a:pt x="1658664" y="3011487"/>
                    <a:pt x="1674539" y="3105150"/>
                    <a:pt x="1636439" y="2990850"/>
                  </a:cubicBezTo>
                  <a:lnTo>
                    <a:pt x="1617389" y="2933700"/>
                  </a:lnTo>
                  <a:cubicBezTo>
                    <a:pt x="1614214" y="2870200"/>
                    <a:pt x="1615152" y="2806360"/>
                    <a:pt x="1607864" y="2743200"/>
                  </a:cubicBezTo>
                  <a:cubicBezTo>
                    <a:pt x="1603358" y="2704146"/>
                    <a:pt x="1585396" y="2675902"/>
                    <a:pt x="1560239" y="2647950"/>
                  </a:cubicBezTo>
                  <a:cubicBezTo>
                    <a:pt x="1542217" y="2627925"/>
                    <a:pt x="1519253" y="2612353"/>
                    <a:pt x="1503089" y="2590800"/>
                  </a:cubicBezTo>
                  <a:cubicBezTo>
                    <a:pt x="1493564" y="2578100"/>
                    <a:pt x="1483741" y="2565618"/>
                    <a:pt x="1474514" y="2552700"/>
                  </a:cubicBezTo>
                  <a:cubicBezTo>
                    <a:pt x="1467860" y="2543385"/>
                    <a:pt x="1464403" y="2531276"/>
                    <a:pt x="1455464" y="2524125"/>
                  </a:cubicBezTo>
                  <a:cubicBezTo>
                    <a:pt x="1447624" y="2517853"/>
                    <a:pt x="1435869" y="2519090"/>
                    <a:pt x="1426889" y="2514600"/>
                  </a:cubicBezTo>
                  <a:cubicBezTo>
                    <a:pt x="1416650" y="2509480"/>
                    <a:pt x="1408775" y="2500199"/>
                    <a:pt x="1398314" y="2495550"/>
                  </a:cubicBezTo>
                  <a:cubicBezTo>
                    <a:pt x="1379964" y="2487395"/>
                    <a:pt x="1360214" y="2482850"/>
                    <a:pt x="1341164" y="2476500"/>
                  </a:cubicBezTo>
                  <a:lnTo>
                    <a:pt x="1312589" y="2466975"/>
                  </a:lnTo>
                  <a:cubicBezTo>
                    <a:pt x="1303064" y="2463800"/>
                    <a:pt x="1293953" y="2458870"/>
                    <a:pt x="1284014" y="2457450"/>
                  </a:cubicBezTo>
                  <a:lnTo>
                    <a:pt x="1217339" y="2447925"/>
                  </a:lnTo>
                  <a:cubicBezTo>
                    <a:pt x="1144314" y="2451100"/>
                    <a:pt x="1071158" y="2452050"/>
                    <a:pt x="998264" y="2457450"/>
                  </a:cubicBezTo>
                  <a:cubicBezTo>
                    <a:pt x="978165" y="2458939"/>
                    <a:pt x="951307" y="2470866"/>
                    <a:pt x="931589" y="2476500"/>
                  </a:cubicBezTo>
                  <a:cubicBezTo>
                    <a:pt x="919002" y="2480096"/>
                    <a:pt x="906028" y="2482263"/>
                    <a:pt x="893489" y="2486025"/>
                  </a:cubicBezTo>
                  <a:cubicBezTo>
                    <a:pt x="874255" y="2491795"/>
                    <a:pt x="853047" y="2493936"/>
                    <a:pt x="836339" y="2505075"/>
                  </a:cubicBezTo>
                  <a:cubicBezTo>
                    <a:pt x="791056" y="2535264"/>
                    <a:pt x="818624" y="2520505"/>
                    <a:pt x="750614" y="2543175"/>
                  </a:cubicBezTo>
                  <a:cubicBezTo>
                    <a:pt x="741089" y="2546350"/>
                    <a:pt x="730393" y="2547131"/>
                    <a:pt x="722039" y="2552700"/>
                  </a:cubicBezTo>
                  <a:cubicBezTo>
                    <a:pt x="640147" y="2607295"/>
                    <a:pt x="743759" y="2541840"/>
                    <a:pt x="664889" y="2581275"/>
                  </a:cubicBezTo>
                  <a:cubicBezTo>
                    <a:pt x="654650" y="2586395"/>
                    <a:pt x="647174" y="2596705"/>
                    <a:pt x="636314" y="2600325"/>
                  </a:cubicBezTo>
                  <a:cubicBezTo>
                    <a:pt x="617992" y="2606432"/>
                    <a:pt x="598214" y="2606675"/>
                    <a:pt x="579164" y="2609850"/>
                  </a:cubicBezTo>
                  <a:cubicBezTo>
                    <a:pt x="556939" y="2606675"/>
                    <a:pt x="534504" y="2604728"/>
                    <a:pt x="512489" y="2600325"/>
                  </a:cubicBezTo>
                  <a:cubicBezTo>
                    <a:pt x="484567" y="2594741"/>
                    <a:pt x="472921" y="2583367"/>
                    <a:pt x="445814" y="2571750"/>
                  </a:cubicBezTo>
                  <a:cubicBezTo>
                    <a:pt x="436586" y="2567795"/>
                    <a:pt x="426764" y="2565400"/>
                    <a:pt x="417239" y="2562225"/>
                  </a:cubicBezTo>
                  <a:cubicBezTo>
                    <a:pt x="327555" y="2472541"/>
                    <a:pt x="471372" y="2607839"/>
                    <a:pt x="331514" y="2514600"/>
                  </a:cubicBezTo>
                  <a:cubicBezTo>
                    <a:pt x="300205" y="2493728"/>
                    <a:pt x="308870" y="2495884"/>
                    <a:pt x="274364" y="2486025"/>
                  </a:cubicBezTo>
                  <a:cubicBezTo>
                    <a:pt x="251069" y="2479369"/>
                    <a:pt x="196091" y="2468768"/>
                    <a:pt x="179114" y="2457450"/>
                  </a:cubicBezTo>
                  <a:cubicBezTo>
                    <a:pt x="133831" y="2427261"/>
                    <a:pt x="161399" y="2442020"/>
                    <a:pt x="93389" y="2419350"/>
                  </a:cubicBezTo>
                  <a:lnTo>
                    <a:pt x="64814" y="2409825"/>
                  </a:lnTo>
                  <a:lnTo>
                    <a:pt x="36239" y="2400300"/>
                  </a:lnTo>
                  <a:cubicBezTo>
                    <a:pt x="29889" y="2390775"/>
                    <a:pt x="22309" y="2381964"/>
                    <a:pt x="17189" y="2371725"/>
                  </a:cubicBezTo>
                  <a:cubicBezTo>
                    <a:pt x="0" y="2337348"/>
                    <a:pt x="7505" y="2318438"/>
                    <a:pt x="17189" y="2276475"/>
                  </a:cubicBezTo>
                  <a:cubicBezTo>
                    <a:pt x="21704" y="2256909"/>
                    <a:pt x="19531" y="2230464"/>
                    <a:pt x="36239" y="2219325"/>
                  </a:cubicBezTo>
                  <a:lnTo>
                    <a:pt x="64814" y="2200275"/>
                  </a:lnTo>
                  <a:cubicBezTo>
                    <a:pt x="83030" y="2145626"/>
                    <a:pt x="61294" y="2196637"/>
                    <a:pt x="102914" y="2143125"/>
                  </a:cubicBezTo>
                  <a:cubicBezTo>
                    <a:pt x="116970" y="2125053"/>
                    <a:pt x="128314" y="2105025"/>
                    <a:pt x="141014" y="2085975"/>
                  </a:cubicBezTo>
                  <a:cubicBezTo>
                    <a:pt x="147364" y="2076450"/>
                    <a:pt x="150539" y="2063750"/>
                    <a:pt x="160064" y="2057400"/>
                  </a:cubicBezTo>
                  <a:lnTo>
                    <a:pt x="188639" y="2038350"/>
                  </a:lnTo>
                  <a:cubicBezTo>
                    <a:pt x="212580" y="1966526"/>
                    <a:pt x="180285" y="2055058"/>
                    <a:pt x="217214" y="1981200"/>
                  </a:cubicBezTo>
                  <a:cubicBezTo>
                    <a:pt x="221704" y="1972220"/>
                    <a:pt x="220467" y="1960465"/>
                    <a:pt x="226739" y="1952625"/>
                  </a:cubicBezTo>
                  <a:cubicBezTo>
                    <a:pt x="233890" y="1943686"/>
                    <a:pt x="245789" y="1939925"/>
                    <a:pt x="255314" y="1933575"/>
                  </a:cubicBezTo>
                  <a:cubicBezTo>
                    <a:pt x="261664" y="1920875"/>
                    <a:pt x="268771" y="1908526"/>
                    <a:pt x="274364" y="1895475"/>
                  </a:cubicBezTo>
                  <a:cubicBezTo>
                    <a:pt x="278319" y="1886247"/>
                    <a:pt x="278908" y="1875617"/>
                    <a:pt x="283889" y="1866900"/>
                  </a:cubicBezTo>
                  <a:cubicBezTo>
                    <a:pt x="301147" y="1836699"/>
                    <a:pt x="316772" y="1829709"/>
                    <a:pt x="331514" y="1800225"/>
                  </a:cubicBezTo>
                  <a:cubicBezTo>
                    <a:pt x="336004" y="1791245"/>
                    <a:pt x="336549" y="1780630"/>
                    <a:pt x="341039" y="1771650"/>
                  </a:cubicBezTo>
                  <a:cubicBezTo>
                    <a:pt x="346159" y="1761411"/>
                    <a:pt x="354969" y="1753314"/>
                    <a:pt x="360089" y="1743075"/>
                  </a:cubicBezTo>
                  <a:cubicBezTo>
                    <a:pt x="364579" y="1734095"/>
                    <a:pt x="364738" y="1723277"/>
                    <a:pt x="369614" y="1714500"/>
                  </a:cubicBezTo>
                  <a:cubicBezTo>
                    <a:pt x="380733" y="1694486"/>
                    <a:pt x="400474" y="1679070"/>
                    <a:pt x="407714" y="1657350"/>
                  </a:cubicBezTo>
                  <a:lnTo>
                    <a:pt x="426764" y="1600200"/>
                  </a:lnTo>
                  <a:cubicBezTo>
                    <a:pt x="429939" y="1590675"/>
                    <a:pt x="431799" y="1580605"/>
                    <a:pt x="436289" y="1571625"/>
                  </a:cubicBezTo>
                  <a:cubicBezTo>
                    <a:pt x="442639" y="1558925"/>
                    <a:pt x="450066" y="1546708"/>
                    <a:pt x="455339" y="1533525"/>
                  </a:cubicBezTo>
                  <a:cubicBezTo>
                    <a:pt x="462797" y="1514881"/>
                    <a:pt x="474389" y="1476375"/>
                    <a:pt x="474389" y="1476375"/>
                  </a:cubicBezTo>
                  <a:cubicBezTo>
                    <a:pt x="466479" y="1080879"/>
                    <a:pt x="455062" y="1108923"/>
                    <a:pt x="474389" y="828675"/>
                  </a:cubicBezTo>
                  <a:cubicBezTo>
                    <a:pt x="481331" y="728023"/>
                    <a:pt x="478906" y="748942"/>
                    <a:pt x="493439" y="676275"/>
                  </a:cubicBezTo>
                  <a:cubicBezTo>
                    <a:pt x="496614" y="606425"/>
                    <a:pt x="496006" y="536300"/>
                    <a:pt x="502964" y="466725"/>
                  </a:cubicBezTo>
                  <a:cubicBezTo>
                    <a:pt x="505569" y="440673"/>
                    <a:pt x="513735" y="415363"/>
                    <a:pt x="522014" y="390525"/>
                  </a:cubicBezTo>
                  <a:cubicBezTo>
                    <a:pt x="525189" y="381000"/>
                    <a:pt x="527049" y="370930"/>
                    <a:pt x="531539" y="361950"/>
                  </a:cubicBezTo>
                  <a:cubicBezTo>
                    <a:pt x="536659" y="351711"/>
                    <a:pt x="545940" y="343836"/>
                    <a:pt x="550589" y="333375"/>
                  </a:cubicBezTo>
                  <a:cubicBezTo>
                    <a:pt x="558744" y="315025"/>
                    <a:pt x="563289" y="295275"/>
                    <a:pt x="569639" y="276225"/>
                  </a:cubicBezTo>
                  <a:lnTo>
                    <a:pt x="588689" y="219075"/>
                  </a:lnTo>
                  <a:cubicBezTo>
                    <a:pt x="591864" y="209550"/>
                    <a:pt x="589860" y="196069"/>
                    <a:pt x="598214" y="190500"/>
                  </a:cubicBezTo>
                  <a:lnTo>
                    <a:pt x="626789" y="171450"/>
                  </a:lnTo>
                  <a:cubicBezTo>
                    <a:pt x="633139" y="152400"/>
                    <a:pt x="634700" y="131008"/>
                    <a:pt x="645839" y="114300"/>
                  </a:cubicBezTo>
                  <a:cubicBezTo>
                    <a:pt x="687877" y="51243"/>
                    <a:pt x="661714" y="19050"/>
                    <a:pt x="664889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/>
            <p:cNvSpPr txBox="1"/>
            <p:nvPr/>
          </p:nvSpPr>
          <p:spPr>
            <a:xfrm rot="1116555">
              <a:off x="2058954" y="423687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Etudiant 4</a:t>
              </a:r>
              <a:endParaRPr lang="fr-FR" dirty="0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1187624" y="2060848"/>
            <a:ext cx="4371975" cy="1932404"/>
            <a:chOff x="1547664" y="1772816"/>
            <a:chExt cx="4371975" cy="1932404"/>
          </a:xfrm>
        </p:grpSpPr>
        <p:sp>
          <p:nvSpPr>
            <p:cNvPr id="58" name="Forme libre 57"/>
            <p:cNvSpPr/>
            <p:nvPr/>
          </p:nvSpPr>
          <p:spPr>
            <a:xfrm>
              <a:off x="1547664" y="1772816"/>
              <a:ext cx="4371975" cy="1932404"/>
            </a:xfrm>
            <a:custGeom>
              <a:avLst/>
              <a:gdLst>
                <a:gd name="connsiteX0" fmla="*/ 1524000 w 4371975"/>
                <a:gd name="connsiteY0" fmla="*/ 0 h 1932404"/>
                <a:gd name="connsiteX1" fmla="*/ 1524000 w 4371975"/>
                <a:gd name="connsiteY1" fmla="*/ 0 h 1932404"/>
                <a:gd name="connsiteX2" fmla="*/ 1600200 w 4371975"/>
                <a:gd name="connsiteY2" fmla="*/ 38100 h 1932404"/>
                <a:gd name="connsiteX3" fmla="*/ 1628775 w 4371975"/>
                <a:gd name="connsiteY3" fmla="*/ 57150 h 1932404"/>
                <a:gd name="connsiteX4" fmla="*/ 1685925 w 4371975"/>
                <a:gd name="connsiteY4" fmla="*/ 76200 h 1932404"/>
                <a:gd name="connsiteX5" fmla="*/ 1714500 w 4371975"/>
                <a:gd name="connsiteY5" fmla="*/ 85725 h 1932404"/>
                <a:gd name="connsiteX6" fmla="*/ 1743075 w 4371975"/>
                <a:gd name="connsiteY6" fmla="*/ 95250 h 1932404"/>
                <a:gd name="connsiteX7" fmla="*/ 1771650 w 4371975"/>
                <a:gd name="connsiteY7" fmla="*/ 114300 h 1932404"/>
                <a:gd name="connsiteX8" fmla="*/ 1828800 w 4371975"/>
                <a:gd name="connsiteY8" fmla="*/ 133350 h 1932404"/>
                <a:gd name="connsiteX9" fmla="*/ 1857375 w 4371975"/>
                <a:gd name="connsiteY9" fmla="*/ 142875 h 1932404"/>
                <a:gd name="connsiteX10" fmla="*/ 1914525 w 4371975"/>
                <a:gd name="connsiteY10" fmla="*/ 180975 h 1932404"/>
                <a:gd name="connsiteX11" fmla="*/ 1971675 w 4371975"/>
                <a:gd name="connsiteY11" fmla="*/ 200025 h 1932404"/>
                <a:gd name="connsiteX12" fmla="*/ 2028825 w 4371975"/>
                <a:gd name="connsiteY12" fmla="*/ 228600 h 1932404"/>
                <a:gd name="connsiteX13" fmla="*/ 2066925 w 4371975"/>
                <a:gd name="connsiteY13" fmla="*/ 238125 h 1932404"/>
                <a:gd name="connsiteX14" fmla="*/ 2095500 w 4371975"/>
                <a:gd name="connsiteY14" fmla="*/ 247650 h 1932404"/>
                <a:gd name="connsiteX15" fmla="*/ 2190750 w 4371975"/>
                <a:gd name="connsiteY15" fmla="*/ 266700 h 1932404"/>
                <a:gd name="connsiteX16" fmla="*/ 2247900 w 4371975"/>
                <a:gd name="connsiteY16" fmla="*/ 285750 h 1932404"/>
                <a:gd name="connsiteX17" fmla="*/ 2276475 w 4371975"/>
                <a:gd name="connsiteY17" fmla="*/ 295275 h 1932404"/>
                <a:gd name="connsiteX18" fmla="*/ 2371725 w 4371975"/>
                <a:gd name="connsiteY18" fmla="*/ 323850 h 1932404"/>
                <a:gd name="connsiteX19" fmla="*/ 2457450 w 4371975"/>
                <a:gd name="connsiteY19" fmla="*/ 352425 h 1932404"/>
                <a:gd name="connsiteX20" fmla="*/ 2486025 w 4371975"/>
                <a:gd name="connsiteY20" fmla="*/ 361950 h 1932404"/>
                <a:gd name="connsiteX21" fmla="*/ 2543175 w 4371975"/>
                <a:gd name="connsiteY21" fmla="*/ 390525 h 1932404"/>
                <a:gd name="connsiteX22" fmla="*/ 2571750 w 4371975"/>
                <a:gd name="connsiteY22" fmla="*/ 409575 h 1932404"/>
                <a:gd name="connsiteX23" fmla="*/ 2657475 w 4371975"/>
                <a:gd name="connsiteY23" fmla="*/ 438150 h 1932404"/>
                <a:gd name="connsiteX24" fmla="*/ 2714625 w 4371975"/>
                <a:gd name="connsiteY24" fmla="*/ 457200 h 1932404"/>
                <a:gd name="connsiteX25" fmla="*/ 2743200 w 4371975"/>
                <a:gd name="connsiteY25" fmla="*/ 466725 h 1932404"/>
                <a:gd name="connsiteX26" fmla="*/ 2828925 w 4371975"/>
                <a:gd name="connsiteY26" fmla="*/ 504825 h 1932404"/>
                <a:gd name="connsiteX27" fmla="*/ 2857500 w 4371975"/>
                <a:gd name="connsiteY27" fmla="*/ 514350 h 1932404"/>
                <a:gd name="connsiteX28" fmla="*/ 2886075 w 4371975"/>
                <a:gd name="connsiteY28" fmla="*/ 523875 h 1932404"/>
                <a:gd name="connsiteX29" fmla="*/ 2914650 w 4371975"/>
                <a:gd name="connsiteY29" fmla="*/ 542925 h 1932404"/>
                <a:gd name="connsiteX30" fmla="*/ 2971800 w 4371975"/>
                <a:gd name="connsiteY30" fmla="*/ 561975 h 1932404"/>
                <a:gd name="connsiteX31" fmla="*/ 3057525 w 4371975"/>
                <a:gd name="connsiteY31" fmla="*/ 600075 h 1932404"/>
                <a:gd name="connsiteX32" fmla="*/ 3086100 w 4371975"/>
                <a:gd name="connsiteY32" fmla="*/ 609600 h 1932404"/>
                <a:gd name="connsiteX33" fmla="*/ 3114675 w 4371975"/>
                <a:gd name="connsiteY33" fmla="*/ 628650 h 1932404"/>
                <a:gd name="connsiteX34" fmla="*/ 3181350 w 4371975"/>
                <a:gd name="connsiteY34" fmla="*/ 647700 h 1932404"/>
                <a:gd name="connsiteX35" fmla="*/ 3267075 w 4371975"/>
                <a:gd name="connsiteY35" fmla="*/ 685800 h 1932404"/>
                <a:gd name="connsiteX36" fmla="*/ 3381375 w 4371975"/>
                <a:gd name="connsiteY36" fmla="*/ 723900 h 1932404"/>
                <a:gd name="connsiteX37" fmla="*/ 3467100 w 4371975"/>
                <a:gd name="connsiteY37" fmla="*/ 752475 h 1932404"/>
                <a:gd name="connsiteX38" fmla="*/ 3495675 w 4371975"/>
                <a:gd name="connsiteY38" fmla="*/ 762000 h 1932404"/>
                <a:gd name="connsiteX39" fmla="*/ 3609975 w 4371975"/>
                <a:gd name="connsiteY39" fmla="*/ 781050 h 1932404"/>
                <a:gd name="connsiteX40" fmla="*/ 3676650 w 4371975"/>
                <a:gd name="connsiteY40" fmla="*/ 800100 h 1932404"/>
                <a:gd name="connsiteX41" fmla="*/ 3733800 w 4371975"/>
                <a:gd name="connsiteY41" fmla="*/ 809625 h 1932404"/>
                <a:gd name="connsiteX42" fmla="*/ 3790950 w 4371975"/>
                <a:gd name="connsiteY42" fmla="*/ 838200 h 1932404"/>
                <a:gd name="connsiteX43" fmla="*/ 3857625 w 4371975"/>
                <a:gd name="connsiteY43" fmla="*/ 857250 h 1932404"/>
                <a:gd name="connsiteX44" fmla="*/ 3914775 w 4371975"/>
                <a:gd name="connsiteY44" fmla="*/ 876300 h 1932404"/>
                <a:gd name="connsiteX45" fmla="*/ 3952875 w 4371975"/>
                <a:gd name="connsiteY45" fmla="*/ 885825 h 1932404"/>
                <a:gd name="connsiteX46" fmla="*/ 4010025 w 4371975"/>
                <a:gd name="connsiteY46" fmla="*/ 904875 h 1932404"/>
                <a:gd name="connsiteX47" fmla="*/ 4067175 w 4371975"/>
                <a:gd name="connsiteY47" fmla="*/ 923925 h 1932404"/>
                <a:gd name="connsiteX48" fmla="*/ 4095750 w 4371975"/>
                <a:gd name="connsiteY48" fmla="*/ 933450 h 1932404"/>
                <a:gd name="connsiteX49" fmla="*/ 4124325 w 4371975"/>
                <a:gd name="connsiteY49" fmla="*/ 952500 h 1932404"/>
                <a:gd name="connsiteX50" fmla="*/ 4191000 w 4371975"/>
                <a:gd name="connsiteY50" fmla="*/ 971550 h 1932404"/>
                <a:gd name="connsiteX51" fmla="*/ 4248150 w 4371975"/>
                <a:gd name="connsiteY51" fmla="*/ 1009650 h 1932404"/>
                <a:gd name="connsiteX52" fmla="*/ 4333875 w 4371975"/>
                <a:gd name="connsiteY52" fmla="*/ 1066800 h 1932404"/>
                <a:gd name="connsiteX53" fmla="*/ 4362450 w 4371975"/>
                <a:gd name="connsiteY53" fmla="*/ 1085850 h 1932404"/>
                <a:gd name="connsiteX54" fmla="*/ 4371975 w 4371975"/>
                <a:gd name="connsiteY54" fmla="*/ 1114425 h 1932404"/>
                <a:gd name="connsiteX55" fmla="*/ 4343400 w 4371975"/>
                <a:gd name="connsiteY55" fmla="*/ 1181100 h 1932404"/>
                <a:gd name="connsiteX56" fmla="*/ 4314825 w 4371975"/>
                <a:gd name="connsiteY56" fmla="*/ 1190625 h 1932404"/>
                <a:gd name="connsiteX57" fmla="*/ 4286250 w 4371975"/>
                <a:gd name="connsiteY57" fmla="*/ 1219200 h 1932404"/>
                <a:gd name="connsiteX58" fmla="*/ 4257675 w 4371975"/>
                <a:gd name="connsiteY58" fmla="*/ 1228725 h 1932404"/>
                <a:gd name="connsiteX59" fmla="*/ 4229100 w 4371975"/>
                <a:gd name="connsiteY59" fmla="*/ 1247775 h 1932404"/>
                <a:gd name="connsiteX60" fmla="*/ 4200525 w 4371975"/>
                <a:gd name="connsiteY60" fmla="*/ 1257300 h 1932404"/>
                <a:gd name="connsiteX61" fmla="*/ 4143375 w 4371975"/>
                <a:gd name="connsiteY61" fmla="*/ 1295400 h 1932404"/>
                <a:gd name="connsiteX62" fmla="*/ 4114800 w 4371975"/>
                <a:gd name="connsiteY62" fmla="*/ 1314450 h 1932404"/>
                <a:gd name="connsiteX63" fmla="*/ 4086225 w 4371975"/>
                <a:gd name="connsiteY63" fmla="*/ 1323975 h 1932404"/>
                <a:gd name="connsiteX64" fmla="*/ 4029075 w 4371975"/>
                <a:gd name="connsiteY64" fmla="*/ 1362075 h 1932404"/>
                <a:gd name="connsiteX65" fmla="*/ 4000500 w 4371975"/>
                <a:gd name="connsiteY65" fmla="*/ 1381125 h 1932404"/>
                <a:gd name="connsiteX66" fmla="*/ 3971925 w 4371975"/>
                <a:gd name="connsiteY66" fmla="*/ 1400175 h 1932404"/>
                <a:gd name="connsiteX67" fmla="*/ 3943350 w 4371975"/>
                <a:gd name="connsiteY67" fmla="*/ 1409700 h 1932404"/>
                <a:gd name="connsiteX68" fmla="*/ 3886200 w 4371975"/>
                <a:gd name="connsiteY68" fmla="*/ 1447800 h 1932404"/>
                <a:gd name="connsiteX69" fmla="*/ 3829050 w 4371975"/>
                <a:gd name="connsiteY69" fmla="*/ 1476375 h 1932404"/>
                <a:gd name="connsiteX70" fmla="*/ 3771900 w 4371975"/>
                <a:gd name="connsiteY70" fmla="*/ 1495425 h 1932404"/>
                <a:gd name="connsiteX71" fmla="*/ 3714750 w 4371975"/>
                <a:gd name="connsiteY71" fmla="*/ 1533525 h 1932404"/>
                <a:gd name="connsiteX72" fmla="*/ 3629025 w 4371975"/>
                <a:gd name="connsiteY72" fmla="*/ 1581150 h 1932404"/>
                <a:gd name="connsiteX73" fmla="*/ 3571875 w 4371975"/>
                <a:gd name="connsiteY73" fmla="*/ 1638300 h 1932404"/>
                <a:gd name="connsiteX74" fmla="*/ 3524250 w 4371975"/>
                <a:gd name="connsiteY74" fmla="*/ 1685925 h 1932404"/>
                <a:gd name="connsiteX75" fmla="*/ 3495675 w 4371975"/>
                <a:gd name="connsiteY75" fmla="*/ 1743075 h 1932404"/>
                <a:gd name="connsiteX76" fmla="*/ 3486150 w 4371975"/>
                <a:gd name="connsiteY76" fmla="*/ 1771650 h 1932404"/>
                <a:gd name="connsiteX77" fmla="*/ 3448050 w 4371975"/>
                <a:gd name="connsiteY77" fmla="*/ 1828800 h 1932404"/>
                <a:gd name="connsiteX78" fmla="*/ 3429000 w 4371975"/>
                <a:gd name="connsiteY78" fmla="*/ 1857375 h 1932404"/>
                <a:gd name="connsiteX79" fmla="*/ 3409950 w 4371975"/>
                <a:gd name="connsiteY79" fmla="*/ 1885950 h 1932404"/>
                <a:gd name="connsiteX80" fmla="*/ 3381375 w 4371975"/>
                <a:gd name="connsiteY80" fmla="*/ 1895475 h 1932404"/>
                <a:gd name="connsiteX81" fmla="*/ 3324225 w 4371975"/>
                <a:gd name="connsiteY81" fmla="*/ 1924050 h 1932404"/>
                <a:gd name="connsiteX82" fmla="*/ 3209925 w 4371975"/>
                <a:gd name="connsiteY82" fmla="*/ 1914525 h 1932404"/>
                <a:gd name="connsiteX83" fmla="*/ 3114675 w 4371975"/>
                <a:gd name="connsiteY83" fmla="*/ 1885950 h 1932404"/>
                <a:gd name="connsiteX84" fmla="*/ 3048000 w 4371975"/>
                <a:gd name="connsiteY84" fmla="*/ 1866900 h 1932404"/>
                <a:gd name="connsiteX85" fmla="*/ 2990850 w 4371975"/>
                <a:gd name="connsiteY85" fmla="*/ 1828800 h 1932404"/>
                <a:gd name="connsiteX86" fmla="*/ 2914650 w 4371975"/>
                <a:gd name="connsiteY86" fmla="*/ 1809750 h 1932404"/>
                <a:gd name="connsiteX87" fmla="*/ 2857500 w 4371975"/>
                <a:gd name="connsiteY87" fmla="*/ 1790700 h 1932404"/>
                <a:gd name="connsiteX88" fmla="*/ 2771775 w 4371975"/>
                <a:gd name="connsiteY88" fmla="*/ 1762125 h 1932404"/>
                <a:gd name="connsiteX89" fmla="*/ 2628900 w 4371975"/>
                <a:gd name="connsiteY89" fmla="*/ 1714500 h 1932404"/>
                <a:gd name="connsiteX90" fmla="*/ 2600325 w 4371975"/>
                <a:gd name="connsiteY90" fmla="*/ 1704975 h 1932404"/>
                <a:gd name="connsiteX91" fmla="*/ 2571750 w 4371975"/>
                <a:gd name="connsiteY91" fmla="*/ 1695450 h 1932404"/>
                <a:gd name="connsiteX92" fmla="*/ 2524125 w 4371975"/>
                <a:gd name="connsiteY92" fmla="*/ 1685925 h 1932404"/>
                <a:gd name="connsiteX93" fmla="*/ 2438400 w 4371975"/>
                <a:gd name="connsiteY93" fmla="*/ 1657350 h 1932404"/>
                <a:gd name="connsiteX94" fmla="*/ 2409825 w 4371975"/>
                <a:gd name="connsiteY94" fmla="*/ 1647825 h 1932404"/>
                <a:gd name="connsiteX95" fmla="*/ 2371725 w 4371975"/>
                <a:gd name="connsiteY95" fmla="*/ 1638300 h 1932404"/>
                <a:gd name="connsiteX96" fmla="*/ 2314575 w 4371975"/>
                <a:gd name="connsiteY96" fmla="*/ 1619250 h 1932404"/>
                <a:gd name="connsiteX97" fmla="*/ 2276475 w 4371975"/>
                <a:gd name="connsiteY97" fmla="*/ 1609725 h 1932404"/>
                <a:gd name="connsiteX98" fmla="*/ 2247900 w 4371975"/>
                <a:gd name="connsiteY98" fmla="*/ 1600200 h 1932404"/>
                <a:gd name="connsiteX99" fmla="*/ 2200275 w 4371975"/>
                <a:gd name="connsiteY99" fmla="*/ 1590675 h 1932404"/>
                <a:gd name="connsiteX100" fmla="*/ 2171700 w 4371975"/>
                <a:gd name="connsiteY100" fmla="*/ 1581150 h 1932404"/>
                <a:gd name="connsiteX101" fmla="*/ 2133600 w 4371975"/>
                <a:gd name="connsiteY101" fmla="*/ 1571625 h 1932404"/>
                <a:gd name="connsiteX102" fmla="*/ 2085975 w 4371975"/>
                <a:gd name="connsiteY102" fmla="*/ 1562100 h 1932404"/>
                <a:gd name="connsiteX103" fmla="*/ 2028825 w 4371975"/>
                <a:gd name="connsiteY103" fmla="*/ 1543050 h 1932404"/>
                <a:gd name="connsiteX104" fmla="*/ 1971675 w 4371975"/>
                <a:gd name="connsiteY104" fmla="*/ 1524000 h 1932404"/>
                <a:gd name="connsiteX105" fmla="*/ 1943100 w 4371975"/>
                <a:gd name="connsiteY105" fmla="*/ 1514475 h 1932404"/>
                <a:gd name="connsiteX106" fmla="*/ 1914525 w 4371975"/>
                <a:gd name="connsiteY106" fmla="*/ 1495425 h 1932404"/>
                <a:gd name="connsiteX107" fmla="*/ 1857375 w 4371975"/>
                <a:gd name="connsiteY107" fmla="*/ 1476375 h 1932404"/>
                <a:gd name="connsiteX108" fmla="*/ 1771650 w 4371975"/>
                <a:gd name="connsiteY108" fmla="*/ 1438275 h 1932404"/>
                <a:gd name="connsiteX109" fmla="*/ 1733550 w 4371975"/>
                <a:gd name="connsiteY109" fmla="*/ 1419225 h 1932404"/>
                <a:gd name="connsiteX110" fmla="*/ 1676400 w 4371975"/>
                <a:gd name="connsiteY110" fmla="*/ 1400175 h 1932404"/>
                <a:gd name="connsiteX111" fmla="*/ 1647825 w 4371975"/>
                <a:gd name="connsiteY111" fmla="*/ 1390650 h 1932404"/>
                <a:gd name="connsiteX112" fmla="*/ 1619250 w 4371975"/>
                <a:gd name="connsiteY112" fmla="*/ 1381125 h 1932404"/>
                <a:gd name="connsiteX113" fmla="*/ 1581150 w 4371975"/>
                <a:gd name="connsiteY113" fmla="*/ 1371600 h 1932404"/>
                <a:gd name="connsiteX114" fmla="*/ 1524000 w 4371975"/>
                <a:gd name="connsiteY114" fmla="*/ 1343025 h 1932404"/>
                <a:gd name="connsiteX115" fmla="*/ 1495425 w 4371975"/>
                <a:gd name="connsiteY115" fmla="*/ 1333500 h 1932404"/>
                <a:gd name="connsiteX116" fmla="*/ 1466850 w 4371975"/>
                <a:gd name="connsiteY116" fmla="*/ 1314450 h 1932404"/>
                <a:gd name="connsiteX117" fmla="*/ 1409700 w 4371975"/>
                <a:gd name="connsiteY117" fmla="*/ 1295400 h 1932404"/>
                <a:gd name="connsiteX118" fmla="*/ 1352550 w 4371975"/>
                <a:gd name="connsiteY118" fmla="*/ 1276350 h 1932404"/>
                <a:gd name="connsiteX119" fmla="*/ 1323975 w 4371975"/>
                <a:gd name="connsiteY119" fmla="*/ 1266825 h 1932404"/>
                <a:gd name="connsiteX120" fmla="*/ 1257300 w 4371975"/>
                <a:gd name="connsiteY120" fmla="*/ 1247775 h 1932404"/>
                <a:gd name="connsiteX121" fmla="*/ 1219200 w 4371975"/>
                <a:gd name="connsiteY121" fmla="*/ 1228725 h 1932404"/>
                <a:gd name="connsiteX122" fmla="*/ 1162050 w 4371975"/>
                <a:gd name="connsiteY122" fmla="*/ 1209675 h 1932404"/>
                <a:gd name="connsiteX123" fmla="*/ 1104900 w 4371975"/>
                <a:gd name="connsiteY123" fmla="*/ 1190625 h 1932404"/>
                <a:gd name="connsiteX124" fmla="*/ 1076325 w 4371975"/>
                <a:gd name="connsiteY124" fmla="*/ 1181100 h 1932404"/>
                <a:gd name="connsiteX125" fmla="*/ 1047750 w 4371975"/>
                <a:gd name="connsiteY125" fmla="*/ 1171575 h 1932404"/>
                <a:gd name="connsiteX126" fmla="*/ 962025 w 4371975"/>
                <a:gd name="connsiteY126" fmla="*/ 1133475 h 1932404"/>
                <a:gd name="connsiteX127" fmla="*/ 933450 w 4371975"/>
                <a:gd name="connsiteY127" fmla="*/ 1123950 h 1932404"/>
                <a:gd name="connsiteX128" fmla="*/ 876300 w 4371975"/>
                <a:gd name="connsiteY128" fmla="*/ 1095375 h 1932404"/>
                <a:gd name="connsiteX129" fmla="*/ 847725 w 4371975"/>
                <a:gd name="connsiteY129" fmla="*/ 1076325 h 1932404"/>
                <a:gd name="connsiteX130" fmla="*/ 790575 w 4371975"/>
                <a:gd name="connsiteY130" fmla="*/ 1057275 h 1932404"/>
                <a:gd name="connsiteX131" fmla="*/ 762000 w 4371975"/>
                <a:gd name="connsiteY131" fmla="*/ 1047750 h 1932404"/>
                <a:gd name="connsiteX132" fmla="*/ 733425 w 4371975"/>
                <a:gd name="connsiteY132" fmla="*/ 1038225 h 1932404"/>
                <a:gd name="connsiteX133" fmla="*/ 704850 w 4371975"/>
                <a:gd name="connsiteY133" fmla="*/ 1019175 h 1932404"/>
                <a:gd name="connsiteX134" fmla="*/ 647700 w 4371975"/>
                <a:gd name="connsiteY134" fmla="*/ 1000125 h 1932404"/>
                <a:gd name="connsiteX135" fmla="*/ 619125 w 4371975"/>
                <a:gd name="connsiteY135" fmla="*/ 990600 h 1932404"/>
                <a:gd name="connsiteX136" fmla="*/ 504825 w 4371975"/>
                <a:gd name="connsiteY136" fmla="*/ 952500 h 1932404"/>
                <a:gd name="connsiteX137" fmla="*/ 390525 w 4371975"/>
                <a:gd name="connsiteY137" fmla="*/ 914400 h 1932404"/>
                <a:gd name="connsiteX138" fmla="*/ 361950 w 4371975"/>
                <a:gd name="connsiteY138" fmla="*/ 904875 h 1932404"/>
                <a:gd name="connsiteX139" fmla="*/ 333375 w 4371975"/>
                <a:gd name="connsiteY139" fmla="*/ 895350 h 1932404"/>
                <a:gd name="connsiteX140" fmla="*/ 238125 w 4371975"/>
                <a:gd name="connsiteY140" fmla="*/ 866775 h 1932404"/>
                <a:gd name="connsiteX141" fmla="*/ 152400 w 4371975"/>
                <a:gd name="connsiteY141" fmla="*/ 838200 h 1932404"/>
                <a:gd name="connsiteX142" fmla="*/ 123825 w 4371975"/>
                <a:gd name="connsiteY142" fmla="*/ 828675 h 1932404"/>
                <a:gd name="connsiteX143" fmla="*/ 57150 w 4371975"/>
                <a:gd name="connsiteY143" fmla="*/ 800100 h 1932404"/>
                <a:gd name="connsiteX144" fmla="*/ 9525 w 4371975"/>
                <a:gd name="connsiteY144" fmla="*/ 742950 h 1932404"/>
                <a:gd name="connsiteX145" fmla="*/ 0 w 4371975"/>
                <a:gd name="connsiteY145" fmla="*/ 714375 h 1932404"/>
                <a:gd name="connsiteX146" fmla="*/ 47625 w 4371975"/>
                <a:gd name="connsiteY146" fmla="*/ 609600 h 1932404"/>
                <a:gd name="connsiteX147" fmla="*/ 66675 w 4371975"/>
                <a:gd name="connsiteY147" fmla="*/ 581025 h 1932404"/>
                <a:gd name="connsiteX148" fmla="*/ 95250 w 4371975"/>
                <a:gd name="connsiteY148" fmla="*/ 571500 h 1932404"/>
                <a:gd name="connsiteX149" fmla="*/ 133350 w 4371975"/>
                <a:gd name="connsiteY149" fmla="*/ 523875 h 1932404"/>
                <a:gd name="connsiteX150" fmla="*/ 180975 w 4371975"/>
                <a:gd name="connsiteY150" fmla="*/ 476250 h 1932404"/>
                <a:gd name="connsiteX151" fmla="*/ 200025 w 4371975"/>
                <a:gd name="connsiteY151" fmla="*/ 447675 h 1932404"/>
                <a:gd name="connsiteX152" fmla="*/ 228600 w 4371975"/>
                <a:gd name="connsiteY152" fmla="*/ 438150 h 1932404"/>
                <a:gd name="connsiteX153" fmla="*/ 285750 w 4371975"/>
                <a:gd name="connsiteY153" fmla="*/ 400050 h 1932404"/>
                <a:gd name="connsiteX154" fmla="*/ 314325 w 4371975"/>
                <a:gd name="connsiteY154" fmla="*/ 381000 h 1932404"/>
                <a:gd name="connsiteX155" fmla="*/ 342900 w 4371975"/>
                <a:gd name="connsiteY155" fmla="*/ 361950 h 1932404"/>
                <a:gd name="connsiteX156" fmla="*/ 400050 w 4371975"/>
                <a:gd name="connsiteY156" fmla="*/ 342900 h 1932404"/>
                <a:gd name="connsiteX157" fmla="*/ 466725 w 4371975"/>
                <a:gd name="connsiteY157" fmla="*/ 314325 h 1932404"/>
                <a:gd name="connsiteX158" fmla="*/ 523875 w 4371975"/>
                <a:gd name="connsiteY158" fmla="*/ 276225 h 1932404"/>
                <a:gd name="connsiteX159" fmla="*/ 590550 w 4371975"/>
                <a:gd name="connsiteY159" fmla="*/ 247650 h 1932404"/>
                <a:gd name="connsiteX160" fmla="*/ 619125 w 4371975"/>
                <a:gd name="connsiteY160" fmla="*/ 238125 h 1932404"/>
                <a:gd name="connsiteX161" fmla="*/ 647700 w 4371975"/>
                <a:gd name="connsiteY161" fmla="*/ 219075 h 1932404"/>
                <a:gd name="connsiteX162" fmla="*/ 676275 w 4371975"/>
                <a:gd name="connsiteY162" fmla="*/ 209550 h 1932404"/>
                <a:gd name="connsiteX163" fmla="*/ 704850 w 4371975"/>
                <a:gd name="connsiteY163" fmla="*/ 190500 h 1932404"/>
                <a:gd name="connsiteX164" fmla="*/ 762000 w 4371975"/>
                <a:gd name="connsiteY164" fmla="*/ 171450 h 1932404"/>
                <a:gd name="connsiteX165" fmla="*/ 790575 w 4371975"/>
                <a:gd name="connsiteY165" fmla="*/ 161925 h 1932404"/>
                <a:gd name="connsiteX166" fmla="*/ 857250 w 4371975"/>
                <a:gd name="connsiteY166" fmla="*/ 133350 h 1932404"/>
                <a:gd name="connsiteX167" fmla="*/ 904875 w 4371975"/>
                <a:gd name="connsiteY167" fmla="*/ 123825 h 1932404"/>
                <a:gd name="connsiteX168" fmla="*/ 1000125 w 4371975"/>
                <a:gd name="connsiteY168" fmla="*/ 104775 h 1932404"/>
                <a:gd name="connsiteX169" fmla="*/ 1409700 w 4371975"/>
                <a:gd name="connsiteY169" fmla="*/ 95250 h 1932404"/>
                <a:gd name="connsiteX170" fmla="*/ 1466850 w 4371975"/>
                <a:gd name="connsiteY170" fmla="*/ 76200 h 1932404"/>
                <a:gd name="connsiteX171" fmla="*/ 1495425 w 4371975"/>
                <a:gd name="connsiteY171" fmla="*/ 66675 h 1932404"/>
                <a:gd name="connsiteX172" fmla="*/ 1533525 w 4371975"/>
                <a:gd name="connsiteY172" fmla="*/ 38100 h 1932404"/>
                <a:gd name="connsiteX173" fmla="*/ 1524000 w 4371975"/>
                <a:gd name="connsiteY173" fmla="*/ 0 h 193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371975" h="1932404">
                  <a:moveTo>
                    <a:pt x="1524000" y="0"/>
                  </a:moveTo>
                  <a:lnTo>
                    <a:pt x="1524000" y="0"/>
                  </a:lnTo>
                  <a:cubicBezTo>
                    <a:pt x="1549400" y="12700"/>
                    <a:pt x="1575269" y="24502"/>
                    <a:pt x="1600200" y="38100"/>
                  </a:cubicBezTo>
                  <a:cubicBezTo>
                    <a:pt x="1610250" y="43582"/>
                    <a:pt x="1618314" y="52501"/>
                    <a:pt x="1628775" y="57150"/>
                  </a:cubicBezTo>
                  <a:cubicBezTo>
                    <a:pt x="1647125" y="65305"/>
                    <a:pt x="1666875" y="69850"/>
                    <a:pt x="1685925" y="76200"/>
                  </a:cubicBezTo>
                  <a:lnTo>
                    <a:pt x="1714500" y="85725"/>
                  </a:lnTo>
                  <a:cubicBezTo>
                    <a:pt x="1724025" y="88900"/>
                    <a:pt x="1734721" y="89681"/>
                    <a:pt x="1743075" y="95250"/>
                  </a:cubicBezTo>
                  <a:cubicBezTo>
                    <a:pt x="1752600" y="101600"/>
                    <a:pt x="1761189" y="109651"/>
                    <a:pt x="1771650" y="114300"/>
                  </a:cubicBezTo>
                  <a:cubicBezTo>
                    <a:pt x="1790000" y="122455"/>
                    <a:pt x="1809750" y="127000"/>
                    <a:pt x="1828800" y="133350"/>
                  </a:cubicBezTo>
                  <a:cubicBezTo>
                    <a:pt x="1838325" y="136525"/>
                    <a:pt x="1849021" y="137306"/>
                    <a:pt x="1857375" y="142875"/>
                  </a:cubicBezTo>
                  <a:cubicBezTo>
                    <a:pt x="1876425" y="155575"/>
                    <a:pt x="1892805" y="173735"/>
                    <a:pt x="1914525" y="180975"/>
                  </a:cubicBezTo>
                  <a:cubicBezTo>
                    <a:pt x="1933575" y="187325"/>
                    <a:pt x="1954967" y="188886"/>
                    <a:pt x="1971675" y="200025"/>
                  </a:cubicBezTo>
                  <a:cubicBezTo>
                    <a:pt x="2002984" y="220897"/>
                    <a:pt x="1994319" y="218741"/>
                    <a:pt x="2028825" y="228600"/>
                  </a:cubicBezTo>
                  <a:cubicBezTo>
                    <a:pt x="2041412" y="232196"/>
                    <a:pt x="2054338" y="234529"/>
                    <a:pt x="2066925" y="238125"/>
                  </a:cubicBezTo>
                  <a:cubicBezTo>
                    <a:pt x="2076579" y="240883"/>
                    <a:pt x="2085699" y="245472"/>
                    <a:pt x="2095500" y="247650"/>
                  </a:cubicBezTo>
                  <a:cubicBezTo>
                    <a:pt x="2161704" y="262362"/>
                    <a:pt x="2136529" y="250434"/>
                    <a:pt x="2190750" y="266700"/>
                  </a:cubicBezTo>
                  <a:cubicBezTo>
                    <a:pt x="2209984" y="272470"/>
                    <a:pt x="2228850" y="279400"/>
                    <a:pt x="2247900" y="285750"/>
                  </a:cubicBezTo>
                  <a:cubicBezTo>
                    <a:pt x="2257425" y="288925"/>
                    <a:pt x="2266735" y="292840"/>
                    <a:pt x="2276475" y="295275"/>
                  </a:cubicBezTo>
                  <a:cubicBezTo>
                    <a:pt x="2334056" y="309670"/>
                    <a:pt x="2302156" y="300660"/>
                    <a:pt x="2371725" y="323850"/>
                  </a:cubicBezTo>
                  <a:lnTo>
                    <a:pt x="2457450" y="352425"/>
                  </a:lnTo>
                  <a:cubicBezTo>
                    <a:pt x="2466975" y="355600"/>
                    <a:pt x="2477671" y="356381"/>
                    <a:pt x="2486025" y="361950"/>
                  </a:cubicBezTo>
                  <a:cubicBezTo>
                    <a:pt x="2567917" y="416545"/>
                    <a:pt x="2464305" y="351090"/>
                    <a:pt x="2543175" y="390525"/>
                  </a:cubicBezTo>
                  <a:cubicBezTo>
                    <a:pt x="2553414" y="395645"/>
                    <a:pt x="2561289" y="404926"/>
                    <a:pt x="2571750" y="409575"/>
                  </a:cubicBezTo>
                  <a:lnTo>
                    <a:pt x="2657475" y="438150"/>
                  </a:lnTo>
                  <a:lnTo>
                    <a:pt x="2714625" y="457200"/>
                  </a:lnTo>
                  <a:cubicBezTo>
                    <a:pt x="2724150" y="460375"/>
                    <a:pt x="2734846" y="461156"/>
                    <a:pt x="2743200" y="466725"/>
                  </a:cubicBezTo>
                  <a:cubicBezTo>
                    <a:pt x="2788483" y="496914"/>
                    <a:pt x="2760915" y="482155"/>
                    <a:pt x="2828925" y="504825"/>
                  </a:cubicBezTo>
                  <a:lnTo>
                    <a:pt x="2857500" y="514350"/>
                  </a:lnTo>
                  <a:cubicBezTo>
                    <a:pt x="2867025" y="517525"/>
                    <a:pt x="2877721" y="518306"/>
                    <a:pt x="2886075" y="523875"/>
                  </a:cubicBezTo>
                  <a:cubicBezTo>
                    <a:pt x="2895600" y="530225"/>
                    <a:pt x="2904189" y="538276"/>
                    <a:pt x="2914650" y="542925"/>
                  </a:cubicBezTo>
                  <a:cubicBezTo>
                    <a:pt x="2933000" y="551080"/>
                    <a:pt x="2955092" y="550836"/>
                    <a:pt x="2971800" y="561975"/>
                  </a:cubicBezTo>
                  <a:cubicBezTo>
                    <a:pt x="3017083" y="592164"/>
                    <a:pt x="2989515" y="577405"/>
                    <a:pt x="3057525" y="600075"/>
                  </a:cubicBezTo>
                  <a:cubicBezTo>
                    <a:pt x="3067050" y="603250"/>
                    <a:pt x="3077746" y="604031"/>
                    <a:pt x="3086100" y="609600"/>
                  </a:cubicBezTo>
                  <a:cubicBezTo>
                    <a:pt x="3095625" y="615950"/>
                    <a:pt x="3104436" y="623530"/>
                    <a:pt x="3114675" y="628650"/>
                  </a:cubicBezTo>
                  <a:cubicBezTo>
                    <a:pt x="3128340" y="635482"/>
                    <a:pt x="3169143" y="644648"/>
                    <a:pt x="3181350" y="647700"/>
                  </a:cubicBezTo>
                  <a:cubicBezTo>
                    <a:pt x="3226633" y="677889"/>
                    <a:pt x="3199065" y="663130"/>
                    <a:pt x="3267075" y="685800"/>
                  </a:cubicBezTo>
                  <a:lnTo>
                    <a:pt x="3381375" y="723900"/>
                  </a:lnTo>
                  <a:lnTo>
                    <a:pt x="3467100" y="752475"/>
                  </a:lnTo>
                  <a:cubicBezTo>
                    <a:pt x="3476625" y="755650"/>
                    <a:pt x="3485771" y="760349"/>
                    <a:pt x="3495675" y="762000"/>
                  </a:cubicBezTo>
                  <a:cubicBezTo>
                    <a:pt x="3533775" y="768350"/>
                    <a:pt x="3573332" y="768836"/>
                    <a:pt x="3609975" y="781050"/>
                  </a:cubicBezTo>
                  <a:cubicBezTo>
                    <a:pt x="3637210" y="790128"/>
                    <a:pt x="3646750" y="794120"/>
                    <a:pt x="3676650" y="800100"/>
                  </a:cubicBezTo>
                  <a:cubicBezTo>
                    <a:pt x="3695588" y="803888"/>
                    <a:pt x="3714947" y="805435"/>
                    <a:pt x="3733800" y="809625"/>
                  </a:cubicBezTo>
                  <a:cubicBezTo>
                    <a:pt x="3776894" y="819202"/>
                    <a:pt x="3749849" y="817649"/>
                    <a:pt x="3790950" y="838200"/>
                  </a:cubicBezTo>
                  <a:cubicBezTo>
                    <a:pt x="3806955" y="846203"/>
                    <a:pt x="3842366" y="852672"/>
                    <a:pt x="3857625" y="857250"/>
                  </a:cubicBezTo>
                  <a:cubicBezTo>
                    <a:pt x="3876859" y="863020"/>
                    <a:pt x="3895294" y="871430"/>
                    <a:pt x="3914775" y="876300"/>
                  </a:cubicBezTo>
                  <a:cubicBezTo>
                    <a:pt x="3927475" y="879475"/>
                    <a:pt x="3940336" y="882063"/>
                    <a:pt x="3952875" y="885825"/>
                  </a:cubicBezTo>
                  <a:cubicBezTo>
                    <a:pt x="3972109" y="891595"/>
                    <a:pt x="3990975" y="898525"/>
                    <a:pt x="4010025" y="904875"/>
                  </a:cubicBezTo>
                  <a:lnTo>
                    <a:pt x="4067175" y="923925"/>
                  </a:lnTo>
                  <a:cubicBezTo>
                    <a:pt x="4076700" y="927100"/>
                    <a:pt x="4087396" y="927881"/>
                    <a:pt x="4095750" y="933450"/>
                  </a:cubicBezTo>
                  <a:cubicBezTo>
                    <a:pt x="4105275" y="939800"/>
                    <a:pt x="4113803" y="947991"/>
                    <a:pt x="4124325" y="952500"/>
                  </a:cubicBezTo>
                  <a:cubicBezTo>
                    <a:pt x="4145904" y="961748"/>
                    <a:pt x="4170147" y="959965"/>
                    <a:pt x="4191000" y="971550"/>
                  </a:cubicBezTo>
                  <a:cubicBezTo>
                    <a:pt x="4211014" y="982669"/>
                    <a:pt x="4229100" y="996950"/>
                    <a:pt x="4248150" y="1009650"/>
                  </a:cubicBezTo>
                  <a:lnTo>
                    <a:pt x="4333875" y="1066800"/>
                  </a:lnTo>
                  <a:lnTo>
                    <a:pt x="4362450" y="1085850"/>
                  </a:lnTo>
                  <a:cubicBezTo>
                    <a:pt x="4365625" y="1095375"/>
                    <a:pt x="4371975" y="1104385"/>
                    <a:pt x="4371975" y="1114425"/>
                  </a:cubicBezTo>
                  <a:cubicBezTo>
                    <a:pt x="4371975" y="1132728"/>
                    <a:pt x="4358954" y="1168657"/>
                    <a:pt x="4343400" y="1181100"/>
                  </a:cubicBezTo>
                  <a:cubicBezTo>
                    <a:pt x="4335560" y="1187372"/>
                    <a:pt x="4324350" y="1187450"/>
                    <a:pt x="4314825" y="1190625"/>
                  </a:cubicBezTo>
                  <a:cubicBezTo>
                    <a:pt x="4305300" y="1200150"/>
                    <a:pt x="4297458" y="1211728"/>
                    <a:pt x="4286250" y="1219200"/>
                  </a:cubicBezTo>
                  <a:cubicBezTo>
                    <a:pt x="4277896" y="1224769"/>
                    <a:pt x="4266655" y="1224235"/>
                    <a:pt x="4257675" y="1228725"/>
                  </a:cubicBezTo>
                  <a:cubicBezTo>
                    <a:pt x="4247436" y="1233845"/>
                    <a:pt x="4239339" y="1242655"/>
                    <a:pt x="4229100" y="1247775"/>
                  </a:cubicBezTo>
                  <a:cubicBezTo>
                    <a:pt x="4220120" y="1252265"/>
                    <a:pt x="4209302" y="1252424"/>
                    <a:pt x="4200525" y="1257300"/>
                  </a:cubicBezTo>
                  <a:cubicBezTo>
                    <a:pt x="4180511" y="1268419"/>
                    <a:pt x="4162425" y="1282700"/>
                    <a:pt x="4143375" y="1295400"/>
                  </a:cubicBezTo>
                  <a:cubicBezTo>
                    <a:pt x="4133850" y="1301750"/>
                    <a:pt x="4125660" y="1310830"/>
                    <a:pt x="4114800" y="1314450"/>
                  </a:cubicBezTo>
                  <a:cubicBezTo>
                    <a:pt x="4105275" y="1317625"/>
                    <a:pt x="4095002" y="1319099"/>
                    <a:pt x="4086225" y="1323975"/>
                  </a:cubicBezTo>
                  <a:cubicBezTo>
                    <a:pt x="4066211" y="1335094"/>
                    <a:pt x="4048125" y="1349375"/>
                    <a:pt x="4029075" y="1362075"/>
                  </a:cubicBezTo>
                  <a:lnTo>
                    <a:pt x="4000500" y="1381125"/>
                  </a:lnTo>
                  <a:cubicBezTo>
                    <a:pt x="3990975" y="1387475"/>
                    <a:pt x="3982785" y="1396555"/>
                    <a:pt x="3971925" y="1400175"/>
                  </a:cubicBezTo>
                  <a:cubicBezTo>
                    <a:pt x="3962400" y="1403350"/>
                    <a:pt x="3952127" y="1404824"/>
                    <a:pt x="3943350" y="1409700"/>
                  </a:cubicBezTo>
                  <a:cubicBezTo>
                    <a:pt x="3923336" y="1420819"/>
                    <a:pt x="3907920" y="1440560"/>
                    <a:pt x="3886200" y="1447800"/>
                  </a:cubicBezTo>
                  <a:cubicBezTo>
                    <a:pt x="3781987" y="1482538"/>
                    <a:pt x="3939837" y="1427136"/>
                    <a:pt x="3829050" y="1476375"/>
                  </a:cubicBezTo>
                  <a:cubicBezTo>
                    <a:pt x="3810700" y="1484530"/>
                    <a:pt x="3788608" y="1484286"/>
                    <a:pt x="3771900" y="1495425"/>
                  </a:cubicBezTo>
                  <a:cubicBezTo>
                    <a:pt x="3752850" y="1508125"/>
                    <a:pt x="3736470" y="1526285"/>
                    <a:pt x="3714750" y="1533525"/>
                  </a:cubicBezTo>
                  <a:cubicBezTo>
                    <a:pt x="3678817" y="1545503"/>
                    <a:pt x="3661777" y="1548398"/>
                    <a:pt x="3629025" y="1581150"/>
                  </a:cubicBezTo>
                  <a:cubicBezTo>
                    <a:pt x="3609975" y="1600200"/>
                    <a:pt x="3586819" y="1615884"/>
                    <a:pt x="3571875" y="1638300"/>
                  </a:cubicBezTo>
                  <a:cubicBezTo>
                    <a:pt x="3546475" y="1676400"/>
                    <a:pt x="3562350" y="1660525"/>
                    <a:pt x="3524250" y="1685925"/>
                  </a:cubicBezTo>
                  <a:cubicBezTo>
                    <a:pt x="3500309" y="1757749"/>
                    <a:pt x="3532604" y="1669217"/>
                    <a:pt x="3495675" y="1743075"/>
                  </a:cubicBezTo>
                  <a:cubicBezTo>
                    <a:pt x="3491185" y="1752055"/>
                    <a:pt x="3491026" y="1762873"/>
                    <a:pt x="3486150" y="1771650"/>
                  </a:cubicBezTo>
                  <a:cubicBezTo>
                    <a:pt x="3475031" y="1791664"/>
                    <a:pt x="3460750" y="1809750"/>
                    <a:pt x="3448050" y="1828800"/>
                  </a:cubicBezTo>
                  <a:lnTo>
                    <a:pt x="3429000" y="1857375"/>
                  </a:lnTo>
                  <a:cubicBezTo>
                    <a:pt x="3422650" y="1866900"/>
                    <a:pt x="3420810" y="1882330"/>
                    <a:pt x="3409950" y="1885950"/>
                  </a:cubicBezTo>
                  <a:cubicBezTo>
                    <a:pt x="3400425" y="1889125"/>
                    <a:pt x="3390355" y="1890985"/>
                    <a:pt x="3381375" y="1895475"/>
                  </a:cubicBezTo>
                  <a:cubicBezTo>
                    <a:pt x="3307517" y="1932404"/>
                    <a:pt x="3396049" y="1900109"/>
                    <a:pt x="3324225" y="1924050"/>
                  </a:cubicBezTo>
                  <a:cubicBezTo>
                    <a:pt x="3286125" y="1920875"/>
                    <a:pt x="3247862" y="1919267"/>
                    <a:pt x="3209925" y="1914525"/>
                  </a:cubicBezTo>
                  <a:cubicBezTo>
                    <a:pt x="3186893" y="1911646"/>
                    <a:pt x="3131249" y="1891475"/>
                    <a:pt x="3114675" y="1885950"/>
                  </a:cubicBezTo>
                  <a:cubicBezTo>
                    <a:pt x="3073681" y="1872285"/>
                    <a:pt x="3095840" y="1878860"/>
                    <a:pt x="3048000" y="1866900"/>
                  </a:cubicBezTo>
                  <a:cubicBezTo>
                    <a:pt x="3028950" y="1854200"/>
                    <a:pt x="3012570" y="1836040"/>
                    <a:pt x="2990850" y="1828800"/>
                  </a:cubicBezTo>
                  <a:cubicBezTo>
                    <a:pt x="2904147" y="1799899"/>
                    <a:pt x="3041085" y="1844232"/>
                    <a:pt x="2914650" y="1809750"/>
                  </a:cubicBezTo>
                  <a:cubicBezTo>
                    <a:pt x="2895277" y="1804466"/>
                    <a:pt x="2876550" y="1797050"/>
                    <a:pt x="2857500" y="1790700"/>
                  </a:cubicBezTo>
                  <a:lnTo>
                    <a:pt x="2771775" y="1762125"/>
                  </a:lnTo>
                  <a:lnTo>
                    <a:pt x="2628900" y="1714500"/>
                  </a:lnTo>
                  <a:lnTo>
                    <a:pt x="2600325" y="1704975"/>
                  </a:lnTo>
                  <a:cubicBezTo>
                    <a:pt x="2590800" y="1701800"/>
                    <a:pt x="2581595" y="1697419"/>
                    <a:pt x="2571750" y="1695450"/>
                  </a:cubicBezTo>
                  <a:cubicBezTo>
                    <a:pt x="2555875" y="1692275"/>
                    <a:pt x="2539744" y="1690185"/>
                    <a:pt x="2524125" y="1685925"/>
                  </a:cubicBezTo>
                  <a:lnTo>
                    <a:pt x="2438400" y="1657350"/>
                  </a:lnTo>
                  <a:cubicBezTo>
                    <a:pt x="2428875" y="1654175"/>
                    <a:pt x="2419565" y="1650260"/>
                    <a:pt x="2409825" y="1647825"/>
                  </a:cubicBezTo>
                  <a:cubicBezTo>
                    <a:pt x="2397125" y="1644650"/>
                    <a:pt x="2384264" y="1642062"/>
                    <a:pt x="2371725" y="1638300"/>
                  </a:cubicBezTo>
                  <a:cubicBezTo>
                    <a:pt x="2352491" y="1632530"/>
                    <a:pt x="2334056" y="1624120"/>
                    <a:pt x="2314575" y="1619250"/>
                  </a:cubicBezTo>
                  <a:cubicBezTo>
                    <a:pt x="2301875" y="1616075"/>
                    <a:pt x="2289062" y="1613321"/>
                    <a:pt x="2276475" y="1609725"/>
                  </a:cubicBezTo>
                  <a:cubicBezTo>
                    <a:pt x="2266821" y="1606967"/>
                    <a:pt x="2257640" y="1602635"/>
                    <a:pt x="2247900" y="1600200"/>
                  </a:cubicBezTo>
                  <a:cubicBezTo>
                    <a:pt x="2232194" y="1596273"/>
                    <a:pt x="2215981" y="1594602"/>
                    <a:pt x="2200275" y="1590675"/>
                  </a:cubicBezTo>
                  <a:cubicBezTo>
                    <a:pt x="2190535" y="1588240"/>
                    <a:pt x="2181354" y="1583908"/>
                    <a:pt x="2171700" y="1581150"/>
                  </a:cubicBezTo>
                  <a:cubicBezTo>
                    <a:pt x="2159113" y="1577554"/>
                    <a:pt x="2146379" y="1574465"/>
                    <a:pt x="2133600" y="1571625"/>
                  </a:cubicBezTo>
                  <a:cubicBezTo>
                    <a:pt x="2117796" y="1568113"/>
                    <a:pt x="2101594" y="1566360"/>
                    <a:pt x="2085975" y="1562100"/>
                  </a:cubicBezTo>
                  <a:cubicBezTo>
                    <a:pt x="2066602" y="1556816"/>
                    <a:pt x="2047875" y="1549400"/>
                    <a:pt x="2028825" y="1543050"/>
                  </a:cubicBezTo>
                  <a:lnTo>
                    <a:pt x="1971675" y="1524000"/>
                  </a:lnTo>
                  <a:cubicBezTo>
                    <a:pt x="1962150" y="1520825"/>
                    <a:pt x="1951454" y="1520044"/>
                    <a:pt x="1943100" y="1514475"/>
                  </a:cubicBezTo>
                  <a:cubicBezTo>
                    <a:pt x="1933575" y="1508125"/>
                    <a:pt x="1924986" y="1500074"/>
                    <a:pt x="1914525" y="1495425"/>
                  </a:cubicBezTo>
                  <a:cubicBezTo>
                    <a:pt x="1896175" y="1487270"/>
                    <a:pt x="1874083" y="1487514"/>
                    <a:pt x="1857375" y="1476375"/>
                  </a:cubicBezTo>
                  <a:cubicBezTo>
                    <a:pt x="1773320" y="1420339"/>
                    <a:pt x="1907670" y="1506285"/>
                    <a:pt x="1771650" y="1438275"/>
                  </a:cubicBezTo>
                  <a:cubicBezTo>
                    <a:pt x="1758950" y="1431925"/>
                    <a:pt x="1746733" y="1424498"/>
                    <a:pt x="1733550" y="1419225"/>
                  </a:cubicBezTo>
                  <a:cubicBezTo>
                    <a:pt x="1714906" y="1411767"/>
                    <a:pt x="1695450" y="1406525"/>
                    <a:pt x="1676400" y="1400175"/>
                  </a:cubicBezTo>
                  <a:lnTo>
                    <a:pt x="1647825" y="1390650"/>
                  </a:lnTo>
                  <a:cubicBezTo>
                    <a:pt x="1638300" y="1387475"/>
                    <a:pt x="1628990" y="1383560"/>
                    <a:pt x="1619250" y="1381125"/>
                  </a:cubicBezTo>
                  <a:cubicBezTo>
                    <a:pt x="1606550" y="1377950"/>
                    <a:pt x="1593737" y="1375196"/>
                    <a:pt x="1581150" y="1371600"/>
                  </a:cubicBezTo>
                  <a:cubicBezTo>
                    <a:pt x="1525287" y="1355639"/>
                    <a:pt x="1579660" y="1370855"/>
                    <a:pt x="1524000" y="1343025"/>
                  </a:cubicBezTo>
                  <a:cubicBezTo>
                    <a:pt x="1515020" y="1338535"/>
                    <a:pt x="1504405" y="1337990"/>
                    <a:pt x="1495425" y="1333500"/>
                  </a:cubicBezTo>
                  <a:cubicBezTo>
                    <a:pt x="1485186" y="1328380"/>
                    <a:pt x="1477311" y="1319099"/>
                    <a:pt x="1466850" y="1314450"/>
                  </a:cubicBezTo>
                  <a:cubicBezTo>
                    <a:pt x="1448500" y="1306295"/>
                    <a:pt x="1428750" y="1301750"/>
                    <a:pt x="1409700" y="1295400"/>
                  </a:cubicBezTo>
                  <a:lnTo>
                    <a:pt x="1352550" y="1276350"/>
                  </a:lnTo>
                  <a:cubicBezTo>
                    <a:pt x="1343025" y="1273175"/>
                    <a:pt x="1333715" y="1269260"/>
                    <a:pt x="1323975" y="1266825"/>
                  </a:cubicBezTo>
                  <a:cubicBezTo>
                    <a:pt x="1304641" y="1261992"/>
                    <a:pt x="1276431" y="1255974"/>
                    <a:pt x="1257300" y="1247775"/>
                  </a:cubicBezTo>
                  <a:cubicBezTo>
                    <a:pt x="1244249" y="1242182"/>
                    <a:pt x="1232383" y="1233998"/>
                    <a:pt x="1219200" y="1228725"/>
                  </a:cubicBezTo>
                  <a:cubicBezTo>
                    <a:pt x="1200556" y="1221267"/>
                    <a:pt x="1181100" y="1216025"/>
                    <a:pt x="1162050" y="1209675"/>
                  </a:cubicBezTo>
                  <a:lnTo>
                    <a:pt x="1104900" y="1190625"/>
                  </a:lnTo>
                  <a:lnTo>
                    <a:pt x="1076325" y="1181100"/>
                  </a:lnTo>
                  <a:cubicBezTo>
                    <a:pt x="1066800" y="1177925"/>
                    <a:pt x="1056104" y="1177144"/>
                    <a:pt x="1047750" y="1171575"/>
                  </a:cubicBezTo>
                  <a:cubicBezTo>
                    <a:pt x="1002467" y="1141386"/>
                    <a:pt x="1030035" y="1156145"/>
                    <a:pt x="962025" y="1133475"/>
                  </a:cubicBezTo>
                  <a:cubicBezTo>
                    <a:pt x="952500" y="1130300"/>
                    <a:pt x="941804" y="1129519"/>
                    <a:pt x="933450" y="1123950"/>
                  </a:cubicBezTo>
                  <a:cubicBezTo>
                    <a:pt x="851558" y="1069355"/>
                    <a:pt x="955170" y="1134810"/>
                    <a:pt x="876300" y="1095375"/>
                  </a:cubicBezTo>
                  <a:cubicBezTo>
                    <a:pt x="866061" y="1090255"/>
                    <a:pt x="858186" y="1080974"/>
                    <a:pt x="847725" y="1076325"/>
                  </a:cubicBezTo>
                  <a:cubicBezTo>
                    <a:pt x="829375" y="1068170"/>
                    <a:pt x="809625" y="1063625"/>
                    <a:pt x="790575" y="1057275"/>
                  </a:cubicBezTo>
                  <a:lnTo>
                    <a:pt x="762000" y="1047750"/>
                  </a:lnTo>
                  <a:cubicBezTo>
                    <a:pt x="752475" y="1044575"/>
                    <a:pt x="741779" y="1043794"/>
                    <a:pt x="733425" y="1038225"/>
                  </a:cubicBezTo>
                  <a:cubicBezTo>
                    <a:pt x="723900" y="1031875"/>
                    <a:pt x="715311" y="1023824"/>
                    <a:pt x="704850" y="1019175"/>
                  </a:cubicBezTo>
                  <a:cubicBezTo>
                    <a:pt x="686500" y="1011020"/>
                    <a:pt x="666750" y="1006475"/>
                    <a:pt x="647700" y="1000125"/>
                  </a:cubicBezTo>
                  <a:lnTo>
                    <a:pt x="619125" y="990600"/>
                  </a:lnTo>
                  <a:lnTo>
                    <a:pt x="504825" y="952500"/>
                  </a:lnTo>
                  <a:lnTo>
                    <a:pt x="390525" y="914400"/>
                  </a:lnTo>
                  <a:lnTo>
                    <a:pt x="361950" y="904875"/>
                  </a:lnTo>
                  <a:cubicBezTo>
                    <a:pt x="352425" y="901700"/>
                    <a:pt x="343115" y="897785"/>
                    <a:pt x="333375" y="895350"/>
                  </a:cubicBezTo>
                  <a:cubicBezTo>
                    <a:pt x="275794" y="880955"/>
                    <a:pt x="307694" y="889965"/>
                    <a:pt x="238125" y="866775"/>
                  </a:cubicBezTo>
                  <a:lnTo>
                    <a:pt x="152400" y="838200"/>
                  </a:lnTo>
                  <a:cubicBezTo>
                    <a:pt x="142875" y="835025"/>
                    <a:pt x="132805" y="833165"/>
                    <a:pt x="123825" y="828675"/>
                  </a:cubicBezTo>
                  <a:cubicBezTo>
                    <a:pt x="76745" y="805135"/>
                    <a:pt x="99195" y="814115"/>
                    <a:pt x="57150" y="800100"/>
                  </a:cubicBezTo>
                  <a:cubicBezTo>
                    <a:pt x="36084" y="779034"/>
                    <a:pt x="22786" y="769472"/>
                    <a:pt x="9525" y="742950"/>
                  </a:cubicBezTo>
                  <a:cubicBezTo>
                    <a:pt x="5035" y="733970"/>
                    <a:pt x="3175" y="723900"/>
                    <a:pt x="0" y="714375"/>
                  </a:cubicBezTo>
                  <a:cubicBezTo>
                    <a:pt x="14015" y="644299"/>
                    <a:pt x="545" y="680220"/>
                    <a:pt x="47625" y="609600"/>
                  </a:cubicBezTo>
                  <a:cubicBezTo>
                    <a:pt x="53975" y="600075"/>
                    <a:pt x="55815" y="584645"/>
                    <a:pt x="66675" y="581025"/>
                  </a:cubicBezTo>
                  <a:lnTo>
                    <a:pt x="95250" y="571500"/>
                  </a:lnTo>
                  <a:cubicBezTo>
                    <a:pt x="113793" y="515870"/>
                    <a:pt x="90266" y="566959"/>
                    <a:pt x="133350" y="523875"/>
                  </a:cubicBezTo>
                  <a:cubicBezTo>
                    <a:pt x="196850" y="460375"/>
                    <a:pt x="104775" y="527050"/>
                    <a:pt x="180975" y="476250"/>
                  </a:cubicBezTo>
                  <a:cubicBezTo>
                    <a:pt x="187325" y="466725"/>
                    <a:pt x="191086" y="454826"/>
                    <a:pt x="200025" y="447675"/>
                  </a:cubicBezTo>
                  <a:cubicBezTo>
                    <a:pt x="207865" y="441403"/>
                    <a:pt x="219823" y="443026"/>
                    <a:pt x="228600" y="438150"/>
                  </a:cubicBezTo>
                  <a:cubicBezTo>
                    <a:pt x="248614" y="427031"/>
                    <a:pt x="266700" y="412750"/>
                    <a:pt x="285750" y="400050"/>
                  </a:cubicBezTo>
                  <a:lnTo>
                    <a:pt x="314325" y="381000"/>
                  </a:lnTo>
                  <a:cubicBezTo>
                    <a:pt x="323850" y="374650"/>
                    <a:pt x="332040" y="365570"/>
                    <a:pt x="342900" y="361950"/>
                  </a:cubicBezTo>
                  <a:cubicBezTo>
                    <a:pt x="361950" y="355600"/>
                    <a:pt x="383342" y="354039"/>
                    <a:pt x="400050" y="342900"/>
                  </a:cubicBezTo>
                  <a:cubicBezTo>
                    <a:pt x="439517" y="316588"/>
                    <a:pt x="417519" y="326626"/>
                    <a:pt x="466725" y="314325"/>
                  </a:cubicBezTo>
                  <a:cubicBezTo>
                    <a:pt x="485775" y="301625"/>
                    <a:pt x="502155" y="283465"/>
                    <a:pt x="523875" y="276225"/>
                  </a:cubicBezTo>
                  <a:cubicBezTo>
                    <a:pt x="590888" y="253887"/>
                    <a:pt x="508160" y="282960"/>
                    <a:pt x="590550" y="247650"/>
                  </a:cubicBezTo>
                  <a:cubicBezTo>
                    <a:pt x="599778" y="243695"/>
                    <a:pt x="610145" y="242615"/>
                    <a:pt x="619125" y="238125"/>
                  </a:cubicBezTo>
                  <a:cubicBezTo>
                    <a:pt x="629364" y="233005"/>
                    <a:pt x="637461" y="224195"/>
                    <a:pt x="647700" y="219075"/>
                  </a:cubicBezTo>
                  <a:cubicBezTo>
                    <a:pt x="656680" y="214585"/>
                    <a:pt x="667295" y="214040"/>
                    <a:pt x="676275" y="209550"/>
                  </a:cubicBezTo>
                  <a:cubicBezTo>
                    <a:pt x="686514" y="204430"/>
                    <a:pt x="694389" y="195149"/>
                    <a:pt x="704850" y="190500"/>
                  </a:cubicBezTo>
                  <a:cubicBezTo>
                    <a:pt x="723200" y="182345"/>
                    <a:pt x="742950" y="177800"/>
                    <a:pt x="762000" y="171450"/>
                  </a:cubicBezTo>
                  <a:cubicBezTo>
                    <a:pt x="771525" y="168275"/>
                    <a:pt x="781595" y="166415"/>
                    <a:pt x="790575" y="161925"/>
                  </a:cubicBezTo>
                  <a:cubicBezTo>
                    <a:pt x="817835" y="148295"/>
                    <a:pt x="829220" y="140358"/>
                    <a:pt x="857250" y="133350"/>
                  </a:cubicBezTo>
                  <a:cubicBezTo>
                    <a:pt x="872956" y="129423"/>
                    <a:pt x="889071" y="127337"/>
                    <a:pt x="904875" y="123825"/>
                  </a:cubicBezTo>
                  <a:cubicBezTo>
                    <a:pt x="937467" y="116582"/>
                    <a:pt x="965829" y="106175"/>
                    <a:pt x="1000125" y="104775"/>
                  </a:cubicBezTo>
                  <a:cubicBezTo>
                    <a:pt x="1136573" y="99206"/>
                    <a:pt x="1273175" y="98425"/>
                    <a:pt x="1409700" y="95250"/>
                  </a:cubicBezTo>
                  <a:lnTo>
                    <a:pt x="1466850" y="76200"/>
                  </a:lnTo>
                  <a:lnTo>
                    <a:pt x="1495425" y="66675"/>
                  </a:lnTo>
                  <a:cubicBezTo>
                    <a:pt x="1508125" y="57150"/>
                    <a:pt x="1519742" y="45976"/>
                    <a:pt x="1533525" y="38100"/>
                  </a:cubicBezTo>
                  <a:cubicBezTo>
                    <a:pt x="1542242" y="33119"/>
                    <a:pt x="1525588" y="6350"/>
                    <a:pt x="1524000" y="0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>
            <a:xfrm rot="1265113">
              <a:off x="2907522" y="2450017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Etudiant 5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1310</Words>
  <Application>Microsoft Office PowerPoint</Application>
  <PresentationFormat>Affichage à l'écran (4:3)</PresentationFormat>
  <Paragraphs>317</Paragraphs>
  <Slides>22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Epreuve E5 : industrialisation de produits carrossés Unité 51 – Conception détaillée de produits carrossés (Coefficient 6)</vt:lpstr>
      <vt:lpstr>Présentation PowerPoint</vt:lpstr>
      <vt:lpstr>Exemple de projet technique Le KANGOO rallongé</vt:lpstr>
      <vt:lpstr>Expression du besoin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de projet technique Le KANGOO en version TPMR</vt:lpstr>
      <vt:lpstr>Système de relevage de rampe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Epreuve E5 : industrialisation de produits carrossés Unité 51 – Conception détaillée de produits carrossés (Coefficient 6)</dc:title>
  <dc:creator>SJouanneau-PMorin</dc:creator>
  <cp:lastModifiedBy>Philippe</cp:lastModifiedBy>
  <cp:revision>128</cp:revision>
  <dcterms:created xsi:type="dcterms:W3CDTF">2013-02-11T08:44:45Z</dcterms:created>
  <dcterms:modified xsi:type="dcterms:W3CDTF">2013-04-03T09:34:13Z</dcterms:modified>
</cp:coreProperties>
</file>