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98" r:id="rId6"/>
    <p:sldId id="290" r:id="rId7"/>
    <p:sldId id="279" r:id="rId8"/>
    <p:sldId id="281" r:id="rId9"/>
    <p:sldId id="280" r:id="rId10"/>
    <p:sldId id="286" r:id="rId11"/>
    <p:sldId id="282" r:id="rId12"/>
    <p:sldId id="283" r:id="rId13"/>
    <p:sldId id="284" r:id="rId14"/>
    <p:sldId id="285" r:id="rId15"/>
    <p:sldId id="287" r:id="rId16"/>
    <p:sldId id="297" r:id="rId17"/>
    <p:sldId id="288" r:id="rId18"/>
    <p:sldId id="289" r:id="rId19"/>
    <p:sldId id="296" r:id="rId20"/>
    <p:sldId id="294" r:id="rId21"/>
    <p:sldId id="295" r:id="rId22"/>
    <p:sldId id="291" r:id="rId23"/>
    <p:sldId id="269" r:id="rId24"/>
    <p:sldId id="274" r:id="rId2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146" y="684"/>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D69B1EC1-402E-4D0A-BB6C-5586B3FBF517}" type="datetimeFigureOut">
              <a:rPr lang="fr-FR" smtClean="0"/>
              <a:pPr/>
              <a:t>03/04/2013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71EC95-9D5C-4516-A111-16FD495BA6D2}"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69B1EC1-402E-4D0A-BB6C-5586B3FBF517}" type="datetimeFigureOut">
              <a:rPr lang="fr-FR" smtClean="0"/>
              <a:pPr/>
              <a:t>03/04/2013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71EC95-9D5C-4516-A111-16FD495BA6D2}"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69B1EC1-402E-4D0A-BB6C-5586B3FBF517}" type="datetimeFigureOut">
              <a:rPr lang="fr-FR" smtClean="0"/>
              <a:pPr/>
              <a:t>03/04/2013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71EC95-9D5C-4516-A111-16FD495BA6D2}"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69B1EC1-402E-4D0A-BB6C-5586B3FBF517}" type="datetimeFigureOut">
              <a:rPr lang="fr-FR" smtClean="0"/>
              <a:pPr/>
              <a:t>03/04/2013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71EC95-9D5C-4516-A111-16FD495BA6D2}"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69B1EC1-402E-4D0A-BB6C-5586B3FBF517}" type="datetimeFigureOut">
              <a:rPr lang="fr-FR" smtClean="0"/>
              <a:pPr/>
              <a:t>03/04/2013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71EC95-9D5C-4516-A111-16FD495BA6D2}"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69B1EC1-402E-4D0A-BB6C-5586B3FBF517}" type="datetimeFigureOut">
              <a:rPr lang="fr-FR" smtClean="0"/>
              <a:pPr/>
              <a:t>03/04/2013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471EC95-9D5C-4516-A111-16FD495BA6D2}"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69B1EC1-402E-4D0A-BB6C-5586B3FBF517}" type="datetimeFigureOut">
              <a:rPr lang="fr-FR" smtClean="0"/>
              <a:pPr/>
              <a:t>03/04/2013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471EC95-9D5C-4516-A111-16FD495BA6D2}"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D69B1EC1-402E-4D0A-BB6C-5586B3FBF517}" type="datetimeFigureOut">
              <a:rPr lang="fr-FR" smtClean="0"/>
              <a:pPr/>
              <a:t>03/04/2013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471EC95-9D5C-4516-A111-16FD495BA6D2}"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69B1EC1-402E-4D0A-BB6C-5586B3FBF517}" type="datetimeFigureOut">
              <a:rPr lang="fr-FR" smtClean="0"/>
              <a:pPr/>
              <a:t>03/04/2013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471EC95-9D5C-4516-A111-16FD495BA6D2}"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69B1EC1-402E-4D0A-BB6C-5586B3FBF517}" type="datetimeFigureOut">
              <a:rPr lang="fr-FR" smtClean="0"/>
              <a:pPr/>
              <a:t>03/04/2013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471EC95-9D5C-4516-A111-16FD495BA6D2}"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69B1EC1-402E-4D0A-BB6C-5586B3FBF517}" type="datetimeFigureOut">
              <a:rPr lang="fr-FR" smtClean="0"/>
              <a:pPr/>
              <a:t>03/04/2013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471EC95-9D5C-4516-A111-16FD495BA6D2}"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B1EC1-402E-4D0A-BB6C-5586B3FBF517}" type="datetimeFigureOut">
              <a:rPr lang="fr-FR" smtClean="0"/>
              <a:pPr/>
              <a:t>03/04/2013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1EC95-9D5C-4516-A111-16FD495BA6D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7.w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42910" y="285729"/>
            <a:ext cx="7772400" cy="928693"/>
          </a:xfrm>
          <a:solidFill>
            <a:schemeClr val="accent5">
              <a:lumMod val="40000"/>
              <a:lumOff val="60000"/>
            </a:schemeClr>
          </a:solidFill>
          <a:ln w="19050">
            <a:solidFill>
              <a:schemeClr val="tx1"/>
            </a:solidFill>
          </a:ln>
        </p:spPr>
        <p:txBody>
          <a:bodyPr>
            <a:normAutofit/>
          </a:bodyPr>
          <a:lstStyle/>
          <a:p>
            <a:r>
              <a:rPr lang="fr-FR" sz="2000" dirty="0" smtClean="0">
                <a:latin typeface="Arial" pitchFamily="34" charset="0"/>
                <a:cs typeface="Arial" pitchFamily="34" charset="0"/>
              </a:rPr>
              <a:t>Epreuve E4 :</a:t>
            </a:r>
            <a:r>
              <a:rPr lang="fr-FR" sz="2000" dirty="0" smtClean="0"/>
              <a:t> </a:t>
            </a:r>
            <a:r>
              <a:rPr lang="fr-FR" sz="2000" dirty="0" smtClean="0">
                <a:latin typeface="Arial" pitchFamily="34" charset="0"/>
                <a:cs typeface="Arial" pitchFamily="34" charset="0"/>
              </a:rPr>
              <a:t>Conception préliminaire de produits carrossés</a:t>
            </a:r>
            <a:r>
              <a:rPr lang="fr-FR" sz="1800" dirty="0" smtClean="0">
                <a:latin typeface="Arial" pitchFamily="34" charset="0"/>
                <a:cs typeface="Arial" pitchFamily="34" charset="0"/>
              </a:rPr>
              <a:t/>
            </a:r>
            <a:br>
              <a:rPr lang="fr-FR" sz="1800" dirty="0" smtClean="0">
                <a:latin typeface="Arial" pitchFamily="34" charset="0"/>
                <a:cs typeface="Arial" pitchFamily="34" charset="0"/>
              </a:rPr>
            </a:br>
            <a:r>
              <a:rPr lang="fr-FR" sz="1600" dirty="0" smtClean="0">
                <a:latin typeface="Arial" pitchFamily="34" charset="0"/>
                <a:cs typeface="Arial" pitchFamily="34" charset="0"/>
              </a:rPr>
              <a:t>(Coefficient 4)</a:t>
            </a:r>
            <a:endParaRPr lang="fr-FR" sz="1600" dirty="0">
              <a:latin typeface="Arial" pitchFamily="34" charset="0"/>
              <a:cs typeface="Arial" pitchFamily="34" charset="0"/>
            </a:endParaRPr>
          </a:p>
        </p:txBody>
      </p:sp>
      <p:sp>
        <p:nvSpPr>
          <p:cNvPr id="3" name="Sous-titre 2"/>
          <p:cNvSpPr>
            <a:spLocks noGrp="1"/>
          </p:cNvSpPr>
          <p:nvPr>
            <p:ph type="subTitle" idx="1"/>
          </p:nvPr>
        </p:nvSpPr>
        <p:spPr>
          <a:xfrm>
            <a:off x="642910" y="1285860"/>
            <a:ext cx="7715304" cy="785818"/>
          </a:xfrm>
        </p:spPr>
        <p:txBody>
          <a:bodyPr>
            <a:noAutofit/>
          </a:bodyPr>
          <a:lstStyle/>
          <a:p>
            <a:r>
              <a:rPr lang="fr-FR" sz="1800" dirty="0" smtClean="0">
                <a:solidFill>
                  <a:srgbClr val="FF0000"/>
                </a:solidFill>
                <a:latin typeface="Arial" pitchFamily="34" charset="0"/>
                <a:cs typeface="Arial" pitchFamily="34" charset="0"/>
              </a:rPr>
              <a:t>L’évaluation a pour support une étude de conception préliminaire répondant à un besoin de  conception ou de modification de tout ou partie d’un produit carrossé</a:t>
            </a:r>
            <a:endParaRPr lang="fr-FR" sz="1800" dirty="0">
              <a:solidFill>
                <a:srgbClr val="FF0000"/>
              </a:solidFill>
              <a:latin typeface="Arial" pitchFamily="34" charset="0"/>
              <a:cs typeface="Arial" pitchFamily="34" charset="0"/>
            </a:endParaRPr>
          </a:p>
        </p:txBody>
      </p:sp>
      <p:grpSp>
        <p:nvGrpSpPr>
          <p:cNvPr id="12" name="Groupe 11"/>
          <p:cNvGrpSpPr/>
          <p:nvPr/>
        </p:nvGrpSpPr>
        <p:grpSpPr>
          <a:xfrm>
            <a:off x="3347864" y="2960948"/>
            <a:ext cx="2268252" cy="2786082"/>
            <a:chOff x="3357554" y="2143116"/>
            <a:chExt cx="2000264" cy="2786082"/>
          </a:xfrm>
        </p:grpSpPr>
        <p:sp>
          <p:nvSpPr>
            <p:cNvPr id="8" name="Flèche vers le bas 7"/>
            <p:cNvSpPr/>
            <p:nvPr/>
          </p:nvSpPr>
          <p:spPr>
            <a:xfrm>
              <a:off x="4214810" y="2143116"/>
              <a:ext cx="428628" cy="1500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Carré corné 8"/>
            <p:cNvSpPr/>
            <p:nvPr/>
          </p:nvSpPr>
          <p:spPr>
            <a:xfrm>
              <a:off x="3357554" y="3714752"/>
              <a:ext cx="2000264" cy="1214446"/>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Conception préliminaire</a:t>
              </a:r>
              <a:endParaRPr lang="fr-FR" sz="2800" b="1" dirty="0">
                <a:solidFill>
                  <a:schemeClr val="bg1"/>
                </a:solidFill>
                <a:latin typeface="Arial" pitchFamily="34" charset="0"/>
                <a:cs typeface="Arial" pitchFamily="34" charset="0"/>
              </a:endParaRPr>
            </a:p>
          </p:txBody>
        </p:sp>
      </p:grpSp>
      <p:sp>
        <p:nvSpPr>
          <p:cNvPr id="11" name="Légende à une bordure 1 10"/>
          <p:cNvSpPr/>
          <p:nvPr/>
        </p:nvSpPr>
        <p:spPr>
          <a:xfrm>
            <a:off x="6516216" y="3320988"/>
            <a:ext cx="2214578" cy="857256"/>
          </a:xfrm>
          <a:prstGeom prst="accentCallout1">
            <a:avLst>
              <a:gd name="adj1" fmla="val 32830"/>
              <a:gd name="adj2" fmla="val -7724"/>
              <a:gd name="adj3" fmla="val 145871"/>
              <a:gd name="adj4" fmla="val -2963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Epreuve ponctuelle écrite de 4 heures</a:t>
            </a:r>
            <a:endParaRPr lang="fr-FR" dirty="0"/>
          </a:p>
        </p:txBody>
      </p:sp>
      <p:sp>
        <p:nvSpPr>
          <p:cNvPr id="13" name="Légende à une bordure 1 12"/>
          <p:cNvSpPr/>
          <p:nvPr/>
        </p:nvSpPr>
        <p:spPr>
          <a:xfrm>
            <a:off x="467544" y="3320988"/>
            <a:ext cx="2214578" cy="857256"/>
          </a:xfrm>
          <a:prstGeom prst="accentCallout1">
            <a:avLst>
              <a:gd name="adj1" fmla="val 45630"/>
              <a:gd name="adj2" fmla="val 106649"/>
              <a:gd name="adj3" fmla="val 166900"/>
              <a:gd name="adj4" fmla="val 12765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Problématique industrielle authentique</a:t>
            </a:r>
            <a:endParaRPr lang="fr-FR" dirty="0"/>
          </a:p>
        </p:txBody>
      </p:sp>
      <p:sp>
        <p:nvSpPr>
          <p:cNvPr id="15" name="Légende à une bordure 1 14"/>
          <p:cNvSpPr/>
          <p:nvPr/>
        </p:nvSpPr>
        <p:spPr>
          <a:xfrm>
            <a:off x="359532" y="4977172"/>
            <a:ext cx="2214578" cy="928694"/>
          </a:xfrm>
          <a:prstGeom prst="accentCallout1">
            <a:avLst>
              <a:gd name="adj1" fmla="val 45630"/>
              <a:gd name="adj2" fmla="val 106649"/>
              <a:gd name="adj3" fmla="val 46084"/>
              <a:gd name="adj4" fmla="val 12512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Bureau d’études</a:t>
            </a:r>
            <a:endParaRPr lang="fr-FR" dirty="0"/>
          </a:p>
        </p:txBody>
      </p:sp>
      <p:sp>
        <p:nvSpPr>
          <p:cNvPr id="16" name="Légende à une bordure 1 15"/>
          <p:cNvSpPr/>
          <p:nvPr/>
        </p:nvSpPr>
        <p:spPr>
          <a:xfrm>
            <a:off x="6480212" y="4977172"/>
            <a:ext cx="2214578" cy="857256"/>
          </a:xfrm>
          <a:prstGeom prst="accentCallout1">
            <a:avLst>
              <a:gd name="adj1" fmla="val 36095"/>
              <a:gd name="adj2" fmla="val -7303"/>
              <a:gd name="adj3" fmla="val 34851"/>
              <a:gd name="adj4" fmla="val -3132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Une fiche nationale d’évaluation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2240868"/>
            <a:ext cx="8229600" cy="4101319"/>
          </a:xfrm>
        </p:spPr>
        <p:txBody>
          <a:bodyPr>
            <a:normAutofit fontScale="92500" lnSpcReduction="10000"/>
          </a:bodyPr>
          <a:lstStyle/>
          <a:p>
            <a:r>
              <a:rPr lang="fr-FR" dirty="0" smtClean="0"/>
              <a:t>Analyser le cahier des charges fonctionnel.</a:t>
            </a:r>
          </a:p>
          <a:p>
            <a:r>
              <a:rPr lang="fr-FR" dirty="0" smtClean="0"/>
              <a:t>Rechercher des principes de solutions.</a:t>
            </a:r>
          </a:p>
          <a:p>
            <a:r>
              <a:rPr lang="fr-FR" dirty="0" smtClean="0"/>
              <a:t>Rechercher des solutions constructives et </a:t>
            </a:r>
            <a:r>
              <a:rPr lang="fr-FR" i="1" dirty="0" smtClean="0">
                <a:solidFill>
                  <a:srgbClr val="FF0000"/>
                </a:solidFill>
              </a:rPr>
              <a:t>préparer l’élaboration de </a:t>
            </a:r>
            <a:r>
              <a:rPr lang="fr-FR" dirty="0" smtClean="0"/>
              <a:t>la maquette de conception préliminaire en intégrant le choix des matériaux, les contraintes de réalisation (nombre de produits, délais, les procédés…), les contraintes de coûts et les contraintes du styliste.</a:t>
            </a:r>
          </a:p>
          <a:p>
            <a:r>
              <a:rPr lang="fr-FR" dirty="0" smtClean="0"/>
              <a:t>Valider les solutions par simulation numérique.</a:t>
            </a:r>
          </a:p>
          <a:p>
            <a:endParaRPr lang="fr-FR" dirty="0"/>
          </a:p>
        </p:txBody>
      </p:sp>
      <p:sp>
        <p:nvSpPr>
          <p:cNvPr id="4" name="Carré corné 3"/>
          <p:cNvSpPr/>
          <p:nvPr/>
        </p:nvSpPr>
        <p:spPr>
          <a:xfrm>
            <a:off x="467544" y="404664"/>
            <a:ext cx="2772308" cy="1512168"/>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Réaliser la conception préliminaire</a:t>
            </a:r>
            <a:endParaRPr lang="fr-F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23828" y="274638"/>
            <a:ext cx="5662972" cy="1143000"/>
          </a:xfrm>
        </p:spPr>
        <p:txBody>
          <a:bodyPr/>
          <a:lstStyle/>
          <a:p>
            <a:r>
              <a:rPr lang="fr-FR" dirty="0" smtClean="0">
                <a:solidFill>
                  <a:srgbClr val="0070C0"/>
                </a:solidFill>
              </a:rPr>
              <a:t>Analyse d’un Brevet</a:t>
            </a:r>
            <a:endParaRPr lang="fr-FR" dirty="0">
              <a:solidFill>
                <a:srgbClr val="0070C0"/>
              </a:solidFill>
            </a:endParaRPr>
          </a:p>
        </p:txBody>
      </p:sp>
      <p:pic>
        <p:nvPicPr>
          <p:cNvPr id="19458" name="Picture 2"/>
          <p:cNvPicPr>
            <a:picLocks noGrp="1" noChangeAspect="1" noChangeArrowheads="1"/>
          </p:cNvPicPr>
          <p:nvPr>
            <p:ph idx="1"/>
          </p:nvPr>
        </p:nvPicPr>
        <p:blipFill>
          <a:blip r:embed="rId2" cstate="print"/>
          <a:srcRect/>
          <a:stretch>
            <a:fillRect/>
          </a:stretch>
        </p:blipFill>
        <p:spPr bwMode="auto">
          <a:xfrm>
            <a:off x="395536" y="1844824"/>
            <a:ext cx="4032448" cy="4697664"/>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4572000" y="1772816"/>
            <a:ext cx="4248472" cy="4752528"/>
          </a:xfrm>
          <a:prstGeom prst="rect">
            <a:avLst/>
          </a:prstGeom>
          <a:noFill/>
          <a:ln w="9525">
            <a:noFill/>
            <a:miter lim="800000"/>
            <a:headEnd/>
            <a:tailEnd/>
          </a:ln>
        </p:spPr>
      </p:pic>
      <p:sp>
        <p:nvSpPr>
          <p:cNvPr id="5" name="Carré corné 4"/>
          <p:cNvSpPr/>
          <p:nvPr/>
        </p:nvSpPr>
        <p:spPr>
          <a:xfrm>
            <a:off x="467544" y="404664"/>
            <a:ext cx="2772308" cy="1512168"/>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Réaliser la conception préliminaire</a:t>
            </a:r>
            <a:endParaRPr lang="fr-F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9872" y="404664"/>
            <a:ext cx="5266928" cy="2110246"/>
          </a:xfrm>
        </p:spPr>
        <p:txBody>
          <a:bodyPr>
            <a:normAutofit fontScale="90000"/>
          </a:bodyPr>
          <a:lstStyle/>
          <a:p>
            <a:pPr lvl="1" algn="ctr" rtl="0">
              <a:spcBef>
                <a:spcPct val="0"/>
              </a:spcBef>
            </a:pPr>
            <a:r>
              <a:rPr lang="fr-FR" sz="2700" dirty="0" smtClean="0">
                <a:solidFill>
                  <a:srgbClr val="0070C0"/>
                </a:solidFill>
                <a:latin typeface="+mj-lt"/>
              </a:rPr>
              <a:t>Vérifier les éléments du cahier des charges en termes de course de levage, de débattement horizontal, de respect des inclinaisons de tangage de roulis de la plate forme par rapport au châssis </a:t>
            </a:r>
            <a:r>
              <a:rPr lang="fr-FR" dirty="0" smtClean="0">
                <a:solidFill>
                  <a:srgbClr val="0070C0"/>
                </a:solidFill>
              </a:rPr>
              <a:t/>
            </a:r>
            <a:br>
              <a:rPr lang="fr-FR" dirty="0" smtClean="0">
                <a:solidFill>
                  <a:srgbClr val="0070C0"/>
                </a:solidFill>
              </a:rPr>
            </a:br>
            <a:endParaRPr lang="fr-FR" dirty="0"/>
          </a:p>
        </p:txBody>
      </p:sp>
      <p:graphicFrame>
        <p:nvGraphicFramePr>
          <p:cNvPr id="11" name="Espace réservé du contenu 10"/>
          <p:cNvGraphicFramePr>
            <a:graphicFrameLocks noGrp="1"/>
          </p:cNvGraphicFramePr>
          <p:nvPr>
            <p:ph idx="1"/>
          </p:nvPr>
        </p:nvGraphicFramePr>
        <p:xfrm>
          <a:off x="467544" y="2456893"/>
          <a:ext cx="8280920" cy="3888431"/>
        </p:xfrm>
        <a:graphic>
          <a:graphicData uri="http://schemas.openxmlformats.org/drawingml/2006/table">
            <a:tbl>
              <a:tblPr firstRow="1" bandRow="1">
                <a:tableStyleId>{5C22544A-7EE6-4342-B048-85BDC9FD1C3A}</a:tableStyleId>
              </a:tblPr>
              <a:tblGrid>
                <a:gridCol w="2401491"/>
                <a:gridCol w="2970739"/>
                <a:gridCol w="1883883"/>
                <a:gridCol w="1024807"/>
              </a:tblGrid>
              <a:tr h="560979">
                <a:tc gridSpan="4">
                  <a:txBody>
                    <a:bodyPr/>
                    <a:lstStyle/>
                    <a:p>
                      <a:pPr marL="1170305" indent="-1170305">
                        <a:spcAft>
                          <a:spcPts val="0"/>
                        </a:spcAft>
                      </a:pPr>
                      <a:r>
                        <a:rPr lang="fr-FR" sz="1000" b="1" i="1" dirty="0">
                          <a:latin typeface="Arial"/>
                          <a:ea typeface="Times New Roman"/>
                          <a:cs typeface="Arial"/>
                        </a:rPr>
                        <a:t>FS1 : </a:t>
                      </a:r>
                      <a:r>
                        <a:rPr lang="fr-FR" sz="1000" dirty="0">
                          <a:latin typeface="Arial"/>
                          <a:ea typeface="Times New Roman"/>
                          <a:cs typeface="Arial"/>
                        </a:rPr>
                        <a:t>Permettre à l’utilisateur de positionner la plate-forme supérieure par rapport au châssis</a:t>
                      </a:r>
                      <a:endParaRPr lang="fr-FR" sz="900" dirty="0">
                        <a:latin typeface="Arial"/>
                        <a:ea typeface="Times New Roman"/>
                        <a:cs typeface="Times New Roman"/>
                      </a:endParaRPr>
                    </a:p>
                  </a:txBody>
                  <a:tcPr marL="44450" marR="44450" marT="0" marB="0"/>
                </a:tc>
                <a:tc hMerge="1">
                  <a:txBody>
                    <a:bodyPr/>
                    <a:lstStyle/>
                    <a:p>
                      <a:endParaRPr lang="fr-FR"/>
                    </a:p>
                  </a:txBody>
                  <a:tcPr/>
                </a:tc>
                <a:tc hMerge="1">
                  <a:txBody>
                    <a:bodyPr/>
                    <a:lstStyle/>
                    <a:p>
                      <a:endParaRPr lang="fr-FR"/>
                    </a:p>
                  </a:txBody>
                  <a:tcPr/>
                </a:tc>
                <a:tc hMerge="1">
                  <a:txBody>
                    <a:bodyPr/>
                    <a:lstStyle/>
                    <a:p>
                      <a:endParaRPr lang="fr-FR"/>
                    </a:p>
                  </a:txBody>
                  <a:tcPr/>
                </a:tc>
              </a:tr>
              <a:tr h="560979">
                <a:tc>
                  <a:txBody>
                    <a:bodyPr/>
                    <a:lstStyle/>
                    <a:p>
                      <a:pPr>
                        <a:spcAft>
                          <a:spcPts val="0"/>
                        </a:spcAft>
                      </a:pPr>
                      <a:r>
                        <a:rPr lang="fr-FR" sz="1000" b="1" i="1" dirty="0">
                          <a:latin typeface="Arial"/>
                          <a:ea typeface="Times New Roman"/>
                          <a:cs typeface="Arial"/>
                        </a:rPr>
                        <a:t>Fonctions</a:t>
                      </a:r>
                      <a:endParaRPr lang="fr-FR" sz="900" dirty="0">
                        <a:latin typeface="Arial"/>
                        <a:ea typeface="Times New Roman"/>
                        <a:cs typeface="Times New Roman"/>
                      </a:endParaRPr>
                    </a:p>
                  </a:txBody>
                  <a:tcPr marL="44450" marR="44450" marT="0" marB="0"/>
                </a:tc>
                <a:tc>
                  <a:txBody>
                    <a:bodyPr/>
                    <a:lstStyle/>
                    <a:p>
                      <a:pPr>
                        <a:spcAft>
                          <a:spcPts val="0"/>
                        </a:spcAft>
                      </a:pPr>
                      <a:r>
                        <a:rPr lang="fr-FR" sz="1000" b="1" i="1">
                          <a:latin typeface="Arial"/>
                          <a:ea typeface="Times New Roman"/>
                          <a:cs typeface="Arial"/>
                        </a:rPr>
                        <a:t>Critères</a:t>
                      </a:r>
                      <a:endParaRPr lang="fr-FR" sz="900">
                        <a:latin typeface="Arial"/>
                        <a:ea typeface="Times New Roman"/>
                        <a:cs typeface="Times New Roman"/>
                      </a:endParaRPr>
                    </a:p>
                  </a:txBody>
                  <a:tcPr marL="44450" marR="44450" marT="0" marB="0"/>
                </a:tc>
                <a:tc>
                  <a:txBody>
                    <a:bodyPr/>
                    <a:lstStyle/>
                    <a:p>
                      <a:pPr>
                        <a:spcAft>
                          <a:spcPts val="0"/>
                        </a:spcAft>
                      </a:pPr>
                      <a:r>
                        <a:rPr lang="fr-FR" sz="1000" b="1" i="1">
                          <a:latin typeface="Arial"/>
                          <a:ea typeface="Times New Roman"/>
                          <a:cs typeface="Arial"/>
                        </a:rPr>
                        <a:t>Niveaux</a:t>
                      </a:r>
                      <a:endParaRPr lang="fr-FR" sz="900">
                        <a:latin typeface="Arial"/>
                        <a:ea typeface="Times New Roman"/>
                        <a:cs typeface="Times New Roman"/>
                      </a:endParaRPr>
                    </a:p>
                  </a:txBody>
                  <a:tcPr marL="44450" marR="44450" marT="0" marB="0"/>
                </a:tc>
                <a:tc>
                  <a:txBody>
                    <a:bodyPr/>
                    <a:lstStyle/>
                    <a:p>
                      <a:pPr>
                        <a:spcAft>
                          <a:spcPts val="0"/>
                        </a:spcAft>
                      </a:pPr>
                      <a:r>
                        <a:rPr lang="fr-FR" sz="1000" b="1" i="1">
                          <a:latin typeface="Arial"/>
                          <a:ea typeface="Times New Roman"/>
                          <a:cs typeface="Arial"/>
                        </a:rPr>
                        <a:t>Flexibilité</a:t>
                      </a:r>
                      <a:endParaRPr lang="fr-FR" sz="900">
                        <a:latin typeface="Arial"/>
                        <a:ea typeface="Times New Roman"/>
                        <a:cs typeface="Times New Roman"/>
                      </a:endParaRPr>
                    </a:p>
                  </a:txBody>
                  <a:tcPr marL="44450" marR="44450" marT="0" marB="0"/>
                </a:tc>
              </a:tr>
              <a:tr h="1152697">
                <a:tc>
                  <a:txBody>
                    <a:bodyPr/>
                    <a:lstStyle/>
                    <a:p>
                      <a:pPr>
                        <a:spcAft>
                          <a:spcPts val="0"/>
                        </a:spcAft>
                      </a:pPr>
                      <a:r>
                        <a:rPr lang="fr-FR" sz="1000" i="1">
                          <a:latin typeface="Arial"/>
                          <a:ea typeface="Times New Roman"/>
                          <a:cs typeface="Arial"/>
                        </a:rPr>
                        <a:t>Ft111 :</a:t>
                      </a:r>
                      <a:endParaRPr lang="fr-FR" sz="900">
                        <a:latin typeface="Arial"/>
                        <a:ea typeface="Times New Roman"/>
                        <a:cs typeface="Times New Roman"/>
                      </a:endParaRPr>
                    </a:p>
                    <a:p>
                      <a:pPr>
                        <a:spcAft>
                          <a:spcPts val="0"/>
                        </a:spcAft>
                      </a:pPr>
                      <a:r>
                        <a:rPr lang="fr-FR" sz="1000">
                          <a:latin typeface="Arial"/>
                          <a:ea typeface="Times New Roman"/>
                          <a:cs typeface="Arial"/>
                        </a:rPr>
                        <a:t>Autoriser les degrés de liberté souhaités</a:t>
                      </a:r>
                      <a:endParaRPr lang="fr-FR" sz="900">
                        <a:latin typeface="Arial"/>
                        <a:ea typeface="Times New Roman"/>
                        <a:cs typeface="Times New Roman"/>
                      </a:endParaRPr>
                    </a:p>
                    <a:p>
                      <a:pPr>
                        <a:spcAft>
                          <a:spcPts val="0"/>
                        </a:spcAft>
                      </a:pPr>
                      <a:r>
                        <a:rPr lang="fr-FR" sz="1000" i="1">
                          <a:latin typeface="Arial"/>
                          <a:ea typeface="Times New Roman"/>
                          <a:cs typeface="Arial"/>
                        </a:rPr>
                        <a:t>Ft1111 :</a:t>
                      </a:r>
                      <a:r>
                        <a:rPr lang="fr-FR" sz="1000">
                          <a:latin typeface="Arial"/>
                          <a:ea typeface="Times New Roman"/>
                          <a:cs typeface="Arial"/>
                        </a:rPr>
                        <a:t> </a:t>
                      </a:r>
                      <a:endParaRPr lang="fr-FR" sz="900">
                        <a:latin typeface="Arial"/>
                        <a:ea typeface="Times New Roman"/>
                        <a:cs typeface="Times New Roman"/>
                      </a:endParaRPr>
                    </a:p>
                    <a:p>
                      <a:pPr>
                        <a:spcAft>
                          <a:spcPts val="0"/>
                        </a:spcAft>
                      </a:pPr>
                      <a:r>
                        <a:rPr lang="fr-FR" sz="1000">
                          <a:latin typeface="Arial"/>
                          <a:ea typeface="Times New Roman"/>
                          <a:cs typeface="Arial"/>
                        </a:rPr>
                        <a:t>Limiter l’inclinaison accidentelle de la plate-forme /axe x</a:t>
                      </a:r>
                      <a:endParaRPr lang="fr-FR" sz="900">
                        <a:latin typeface="Arial"/>
                        <a:ea typeface="Times New Roman"/>
                        <a:cs typeface="Times New Roman"/>
                      </a:endParaRPr>
                    </a:p>
                  </a:txBody>
                  <a:tcPr marL="44450" marR="44450" marT="0" marB="0"/>
                </a:tc>
                <a:tc>
                  <a:txBody>
                    <a:bodyPr/>
                    <a:lstStyle/>
                    <a:p>
                      <a:pPr>
                        <a:spcAft>
                          <a:spcPts val="0"/>
                        </a:spcAft>
                      </a:pPr>
                      <a:endParaRPr lang="fr-FR" sz="1000">
                        <a:latin typeface="Arial"/>
                        <a:ea typeface="Times New Roman"/>
                        <a:cs typeface="Arial"/>
                      </a:endParaRPr>
                    </a:p>
                    <a:p>
                      <a:pPr>
                        <a:spcAft>
                          <a:spcPts val="0"/>
                        </a:spcAft>
                      </a:pPr>
                      <a:r>
                        <a:rPr lang="fr-FR" sz="1000">
                          <a:latin typeface="Arial"/>
                          <a:ea typeface="Times New Roman"/>
                          <a:cs typeface="Arial"/>
                        </a:rPr>
                        <a:t>Course verticale</a:t>
                      </a:r>
                      <a:endParaRPr lang="fr-FR" sz="900">
                        <a:latin typeface="Arial"/>
                        <a:ea typeface="Times New Roman"/>
                        <a:cs typeface="Times New Roman"/>
                      </a:endParaRPr>
                    </a:p>
                    <a:p>
                      <a:pPr>
                        <a:spcAft>
                          <a:spcPts val="0"/>
                        </a:spcAft>
                      </a:pPr>
                      <a:r>
                        <a:rPr lang="fr-FR" sz="1000">
                          <a:latin typeface="Arial"/>
                          <a:ea typeface="Times New Roman"/>
                          <a:cs typeface="Arial"/>
                        </a:rPr>
                        <a:t>Débattement horizontal</a:t>
                      </a:r>
                      <a:endParaRPr lang="fr-FR" sz="900">
                        <a:latin typeface="Arial"/>
                        <a:ea typeface="Times New Roman"/>
                        <a:cs typeface="Times New Roman"/>
                      </a:endParaRPr>
                    </a:p>
                    <a:p>
                      <a:pPr>
                        <a:spcAft>
                          <a:spcPts val="0"/>
                        </a:spcAft>
                      </a:pPr>
                      <a:r>
                        <a:rPr lang="fr-FR" sz="1000">
                          <a:latin typeface="Arial"/>
                          <a:ea typeface="Times New Roman"/>
                          <a:cs typeface="Arial"/>
                        </a:rPr>
                        <a:t>Inclinaison tangage plate-forme / châssis</a:t>
                      </a:r>
                      <a:endParaRPr lang="fr-FR" sz="900">
                        <a:latin typeface="Arial"/>
                        <a:ea typeface="Times New Roman"/>
                        <a:cs typeface="Times New Roman"/>
                      </a:endParaRPr>
                    </a:p>
                    <a:p>
                      <a:pPr>
                        <a:spcAft>
                          <a:spcPts val="0"/>
                        </a:spcAft>
                      </a:pPr>
                      <a:r>
                        <a:rPr lang="fr-FR" sz="1000">
                          <a:latin typeface="Arial"/>
                          <a:ea typeface="Times New Roman"/>
                          <a:cs typeface="Arial"/>
                        </a:rPr>
                        <a:t>Inclinaison de roulis plate-forme / châssis</a:t>
                      </a:r>
                      <a:endParaRPr lang="fr-FR" sz="900">
                        <a:latin typeface="Arial"/>
                        <a:ea typeface="Times New Roman"/>
                        <a:cs typeface="Times New Roman"/>
                      </a:endParaRPr>
                    </a:p>
                  </a:txBody>
                  <a:tcPr marL="44450" marR="44450" marT="0" marB="0"/>
                </a:tc>
                <a:tc>
                  <a:txBody>
                    <a:bodyPr/>
                    <a:lstStyle/>
                    <a:p>
                      <a:pPr>
                        <a:spcAft>
                          <a:spcPts val="0"/>
                        </a:spcAft>
                      </a:pPr>
                      <a:endParaRPr lang="fr-FR" sz="1000" dirty="0" smtClean="0">
                        <a:latin typeface="Arial"/>
                        <a:ea typeface="Times New Roman"/>
                        <a:cs typeface="Arial"/>
                      </a:endParaRPr>
                    </a:p>
                    <a:p>
                      <a:pPr>
                        <a:spcAft>
                          <a:spcPts val="0"/>
                        </a:spcAft>
                      </a:pPr>
                      <a:r>
                        <a:rPr lang="fr-FR" sz="1000" dirty="0" smtClean="0">
                          <a:latin typeface="Arial"/>
                          <a:ea typeface="Times New Roman"/>
                          <a:cs typeface="Arial"/>
                        </a:rPr>
                        <a:t>&gt;2m</a:t>
                      </a:r>
                    </a:p>
                    <a:p>
                      <a:pPr>
                        <a:spcAft>
                          <a:spcPts val="0"/>
                        </a:spcAft>
                      </a:pPr>
                      <a:r>
                        <a:rPr lang="fr-FR" sz="1000" dirty="0" smtClean="0">
                          <a:latin typeface="Arial"/>
                          <a:ea typeface="Times New Roman"/>
                          <a:cs typeface="Arial"/>
                        </a:rPr>
                        <a:t>&lt;120mm</a:t>
                      </a:r>
                    </a:p>
                    <a:p>
                      <a:pPr>
                        <a:spcAft>
                          <a:spcPts val="0"/>
                        </a:spcAft>
                      </a:pPr>
                      <a:r>
                        <a:rPr lang="fr-FR" sz="1000" dirty="0" smtClean="0">
                          <a:latin typeface="Arial"/>
                          <a:ea typeface="Times New Roman"/>
                          <a:cs typeface="Arial"/>
                        </a:rPr>
                        <a:t>&gt;12°</a:t>
                      </a:r>
                    </a:p>
                    <a:p>
                      <a:pPr>
                        <a:spcAft>
                          <a:spcPts val="0"/>
                        </a:spcAft>
                      </a:pPr>
                      <a:r>
                        <a:rPr lang="fr-FR" sz="1000" dirty="0" smtClean="0">
                          <a:latin typeface="Arial"/>
                          <a:ea typeface="Times New Roman"/>
                          <a:cs typeface="Arial"/>
                        </a:rPr>
                        <a:t>&lt;20°</a:t>
                      </a:r>
                    </a:p>
                  </a:txBody>
                  <a:tcPr marL="44450" marR="44450" marT="0" marB="0"/>
                </a:tc>
                <a:tc>
                  <a:txBody>
                    <a:bodyPr/>
                    <a:lstStyle/>
                    <a:p>
                      <a:pPr algn="ctr">
                        <a:spcAft>
                          <a:spcPts val="0"/>
                        </a:spcAft>
                      </a:pPr>
                      <a:endParaRPr lang="fr-FR" sz="1000">
                        <a:latin typeface="Arial"/>
                        <a:ea typeface="Times New Roman"/>
                        <a:cs typeface="Arial"/>
                      </a:endParaRPr>
                    </a:p>
                    <a:p>
                      <a:pPr algn="ctr">
                        <a:spcAft>
                          <a:spcPts val="0"/>
                        </a:spcAft>
                      </a:pPr>
                      <a:r>
                        <a:rPr lang="fr-FR" sz="1000">
                          <a:latin typeface="Arial"/>
                          <a:ea typeface="Times New Roman"/>
                          <a:cs typeface="Arial"/>
                        </a:rPr>
                        <a:t>F1</a:t>
                      </a:r>
                      <a:endParaRPr lang="fr-FR" sz="900">
                        <a:latin typeface="Arial"/>
                        <a:ea typeface="Times New Roman"/>
                        <a:cs typeface="Times New Roman"/>
                      </a:endParaRPr>
                    </a:p>
                    <a:p>
                      <a:pPr algn="ctr">
                        <a:spcAft>
                          <a:spcPts val="0"/>
                        </a:spcAft>
                      </a:pPr>
                      <a:r>
                        <a:rPr lang="fr-FR" sz="1000">
                          <a:latin typeface="Arial"/>
                          <a:ea typeface="Times New Roman"/>
                          <a:cs typeface="Arial"/>
                        </a:rPr>
                        <a:t>F1</a:t>
                      </a:r>
                      <a:endParaRPr lang="fr-FR" sz="900">
                        <a:latin typeface="Arial"/>
                        <a:ea typeface="Times New Roman"/>
                        <a:cs typeface="Times New Roman"/>
                      </a:endParaRPr>
                    </a:p>
                    <a:p>
                      <a:pPr algn="ctr">
                        <a:spcAft>
                          <a:spcPts val="0"/>
                        </a:spcAft>
                      </a:pPr>
                      <a:r>
                        <a:rPr lang="fr-FR" sz="1000">
                          <a:latin typeface="Arial"/>
                          <a:ea typeface="Times New Roman"/>
                          <a:cs typeface="Arial"/>
                        </a:rPr>
                        <a:t>F1</a:t>
                      </a:r>
                      <a:endParaRPr lang="fr-FR" sz="900">
                        <a:latin typeface="Arial"/>
                        <a:ea typeface="Times New Roman"/>
                        <a:cs typeface="Times New Roman"/>
                      </a:endParaRPr>
                    </a:p>
                    <a:p>
                      <a:pPr algn="ctr">
                        <a:spcAft>
                          <a:spcPts val="0"/>
                        </a:spcAft>
                      </a:pPr>
                      <a:r>
                        <a:rPr lang="fr-FR" sz="1000">
                          <a:latin typeface="Arial"/>
                          <a:ea typeface="Times New Roman"/>
                          <a:cs typeface="Arial"/>
                        </a:rPr>
                        <a:t>F1</a:t>
                      </a:r>
                      <a:endParaRPr lang="fr-FR" sz="900">
                        <a:latin typeface="Arial"/>
                        <a:ea typeface="Times New Roman"/>
                        <a:cs typeface="Times New Roman"/>
                      </a:endParaRPr>
                    </a:p>
                  </a:txBody>
                  <a:tcPr marL="44450" marR="44450" marT="0" marB="0"/>
                </a:tc>
              </a:tr>
              <a:tr h="922157">
                <a:tc>
                  <a:txBody>
                    <a:bodyPr/>
                    <a:lstStyle/>
                    <a:p>
                      <a:pPr>
                        <a:spcAft>
                          <a:spcPts val="0"/>
                        </a:spcAft>
                      </a:pPr>
                      <a:r>
                        <a:rPr lang="fr-FR" sz="1000" i="1">
                          <a:latin typeface="Arial"/>
                          <a:ea typeface="Times New Roman"/>
                          <a:cs typeface="Arial"/>
                        </a:rPr>
                        <a:t>Ft112 :</a:t>
                      </a:r>
                      <a:endParaRPr lang="fr-FR" sz="900">
                        <a:latin typeface="Arial"/>
                        <a:ea typeface="Times New Roman"/>
                        <a:cs typeface="Times New Roman"/>
                      </a:endParaRPr>
                    </a:p>
                    <a:p>
                      <a:pPr>
                        <a:spcAft>
                          <a:spcPts val="0"/>
                        </a:spcAft>
                      </a:pPr>
                      <a:r>
                        <a:rPr lang="fr-FR" sz="1000">
                          <a:latin typeface="Arial"/>
                          <a:ea typeface="Times New Roman"/>
                          <a:cs typeface="Arial"/>
                        </a:rPr>
                        <a:t>Supporter les actions mécaniques lors du chargement</a:t>
                      </a:r>
                      <a:endParaRPr lang="fr-FR" sz="900">
                        <a:latin typeface="Arial"/>
                        <a:ea typeface="Times New Roman"/>
                        <a:cs typeface="Times New Roman"/>
                      </a:endParaRPr>
                    </a:p>
                  </a:txBody>
                  <a:tcPr marL="44450" marR="44450" marT="0" marB="0"/>
                </a:tc>
                <a:tc>
                  <a:txBody>
                    <a:bodyPr/>
                    <a:lstStyle/>
                    <a:p>
                      <a:pPr>
                        <a:spcAft>
                          <a:spcPts val="0"/>
                        </a:spcAft>
                      </a:pPr>
                      <a:r>
                        <a:rPr lang="fr-FR" sz="1000">
                          <a:latin typeface="Arial"/>
                          <a:ea typeface="Times New Roman"/>
                          <a:cs typeface="Arial"/>
                        </a:rPr>
                        <a:t>Intensité supportée de l’action mécanique plate-forme sur un compas, de direction verticale :</a:t>
                      </a:r>
                      <a:endParaRPr lang="fr-FR" sz="900">
                        <a:latin typeface="Arial"/>
                        <a:ea typeface="Times New Roman"/>
                        <a:cs typeface="Times New Roman"/>
                      </a:endParaRPr>
                    </a:p>
                    <a:p>
                      <a:pPr marL="742950" lvl="1" indent="-285750">
                        <a:spcAft>
                          <a:spcPts val="0"/>
                        </a:spcAft>
                        <a:buSzPts val="900"/>
                        <a:buFont typeface="Wingdings"/>
                        <a:buChar char=""/>
                        <a:tabLst>
                          <a:tab pos="371475" algn="l"/>
                        </a:tabLst>
                      </a:pPr>
                      <a:r>
                        <a:rPr lang="fr-FR" sz="1000">
                          <a:latin typeface="Arial"/>
                          <a:ea typeface="Times New Roman"/>
                          <a:cs typeface="Arial"/>
                        </a:rPr>
                        <a:t>Avant</a:t>
                      </a:r>
                      <a:endParaRPr lang="fr-FR" sz="900">
                        <a:latin typeface="Arial"/>
                        <a:ea typeface="Times New Roman"/>
                        <a:cs typeface="Times New Roman"/>
                      </a:endParaRPr>
                    </a:p>
                    <a:p>
                      <a:pPr marL="742950" lvl="1" indent="-285750">
                        <a:spcAft>
                          <a:spcPts val="0"/>
                        </a:spcAft>
                        <a:buSzPts val="900"/>
                        <a:buFont typeface="Wingdings"/>
                        <a:buChar char=""/>
                        <a:tabLst>
                          <a:tab pos="371475" algn="l"/>
                        </a:tabLst>
                      </a:pPr>
                      <a:r>
                        <a:rPr lang="fr-FR" sz="1000">
                          <a:latin typeface="Arial"/>
                          <a:ea typeface="Times New Roman"/>
                          <a:cs typeface="Arial"/>
                        </a:rPr>
                        <a:t>Arrière</a:t>
                      </a:r>
                      <a:endParaRPr lang="fr-FR" sz="900">
                        <a:latin typeface="Arial"/>
                        <a:ea typeface="Times New Roman"/>
                        <a:cs typeface="Times New Roman"/>
                      </a:endParaRPr>
                    </a:p>
                  </a:txBody>
                  <a:tcPr marL="44450" marR="44450" marT="0" marB="0"/>
                </a:tc>
                <a:tc>
                  <a:txBody>
                    <a:bodyPr/>
                    <a:lstStyle/>
                    <a:p>
                      <a:pPr>
                        <a:spcAft>
                          <a:spcPts val="0"/>
                        </a:spcAft>
                      </a:pPr>
                      <a:endParaRPr lang="fr-FR" sz="1000">
                        <a:latin typeface="Arial"/>
                        <a:ea typeface="Times New Roman"/>
                        <a:cs typeface="Arial"/>
                      </a:endParaRPr>
                    </a:p>
                    <a:p>
                      <a:pPr>
                        <a:spcAft>
                          <a:spcPts val="0"/>
                        </a:spcAft>
                      </a:pPr>
                      <a:r>
                        <a:rPr lang="fr-FR" sz="800" b="1">
                          <a:latin typeface="Arial"/>
                          <a:ea typeface="Times New Roman"/>
                          <a:cs typeface="Arial"/>
                        </a:rPr>
                        <a:t>Voir remarque 1 page 5/6</a:t>
                      </a:r>
                      <a:endParaRPr lang="fr-FR" sz="900">
                        <a:latin typeface="Arial"/>
                        <a:ea typeface="Times New Roman"/>
                        <a:cs typeface="Times New Roman"/>
                      </a:endParaRPr>
                    </a:p>
                  </a:txBody>
                  <a:tcPr marL="44450" marR="44450" marT="0" marB="0"/>
                </a:tc>
                <a:tc>
                  <a:txBody>
                    <a:bodyPr/>
                    <a:lstStyle/>
                    <a:p>
                      <a:pPr algn="ctr">
                        <a:spcAft>
                          <a:spcPts val="0"/>
                        </a:spcAft>
                      </a:pPr>
                      <a:endParaRPr lang="fr-FR" sz="1000">
                        <a:latin typeface="Arial"/>
                        <a:ea typeface="Times New Roman"/>
                        <a:cs typeface="Arial"/>
                      </a:endParaRPr>
                    </a:p>
                    <a:p>
                      <a:pPr algn="ctr">
                        <a:spcAft>
                          <a:spcPts val="0"/>
                        </a:spcAft>
                      </a:pPr>
                      <a:r>
                        <a:rPr lang="fr-FR" sz="1000">
                          <a:latin typeface="Arial"/>
                          <a:ea typeface="Times New Roman"/>
                          <a:cs typeface="Arial"/>
                        </a:rPr>
                        <a:t>F0</a:t>
                      </a:r>
                      <a:endParaRPr lang="fr-FR" sz="900">
                        <a:latin typeface="Arial"/>
                        <a:ea typeface="Times New Roman"/>
                        <a:cs typeface="Times New Roman"/>
                      </a:endParaRPr>
                    </a:p>
                    <a:p>
                      <a:pPr algn="ctr">
                        <a:spcAft>
                          <a:spcPts val="0"/>
                        </a:spcAft>
                      </a:pPr>
                      <a:r>
                        <a:rPr lang="fr-FR" sz="1000">
                          <a:latin typeface="Arial"/>
                          <a:ea typeface="Times New Roman"/>
                          <a:cs typeface="Arial"/>
                        </a:rPr>
                        <a:t>F0</a:t>
                      </a:r>
                      <a:endParaRPr lang="fr-FR" sz="900">
                        <a:latin typeface="Arial"/>
                        <a:ea typeface="Times New Roman"/>
                        <a:cs typeface="Times New Roman"/>
                      </a:endParaRPr>
                    </a:p>
                  </a:txBody>
                  <a:tcPr marL="44450" marR="44450" marT="0" marB="0"/>
                </a:tc>
              </a:tr>
              <a:tr h="691619">
                <a:tc>
                  <a:txBody>
                    <a:bodyPr/>
                    <a:lstStyle/>
                    <a:p>
                      <a:pPr>
                        <a:spcAft>
                          <a:spcPts val="0"/>
                        </a:spcAft>
                      </a:pPr>
                      <a:r>
                        <a:rPr lang="fr-FR" sz="1000" i="1">
                          <a:latin typeface="Arial"/>
                          <a:ea typeface="Times New Roman"/>
                          <a:cs typeface="Arial"/>
                        </a:rPr>
                        <a:t>Ft12 :</a:t>
                      </a:r>
                      <a:r>
                        <a:rPr lang="fr-FR" sz="1000">
                          <a:latin typeface="Arial"/>
                          <a:ea typeface="Times New Roman"/>
                          <a:cs typeface="Arial"/>
                        </a:rPr>
                        <a:t> </a:t>
                      </a:r>
                      <a:endParaRPr lang="fr-FR" sz="900">
                        <a:latin typeface="Arial"/>
                        <a:ea typeface="Times New Roman"/>
                        <a:cs typeface="Times New Roman"/>
                      </a:endParaRPr>
                    </a:p>
                    <a:p>
                      <a:pPr>
                        <a:spcAft>
                          <a:spcPts val="0"/>
                        </a:spcAft>
                      </a:pPr>
                      <a:r>
                        <a:rPr lang="fr-FR" sz="1000">
                          <a:latin typeface="Arial"/>
                          <a:ea typeface="Times New Roman"/>
                          <a:cs typeface="Arial"/>
                        </a:rPr>
                        <a:t>Contrôler le mouvement plate-forme / châssis</a:t>
                      </a:r>
                      <a:endParaRPr lang="fr-FR" sz="900">
                        <a:latin typeface="Arial"/>
                        <a:ea typeface="Times New Roman"/>
                        <a:cs typeface="Times New Roman"/>
                      </a:endParaRPr>
                    </a:p>
                  </a:txBody>
                  <a:tcPr marL="44450" marR="44450" marT="0" marB="0"/>
                </a:tc>
                <a:tc>
                  <a:txBody>
                    <a:bodyPr/>
                    <a:lstStyle/>
                    <a:p>
                      <a:pPr>
                        <a:spcAft>
                          <a:spcPts val="0"/>
                        </a:spcAft>
                      </a:pPr>
                      <a:r>
                        <a:rPr lang="fr-FR" sz="1000">
                          <a:latin typeface="Arial"/>
                          <a:ea typeface="Times New Roman"/>
                          <a:cs typeface="Arial"/>
                        </a:rPr>
                        <a:t>Durée d’une manœuvre (montée ou descente)</a:t>
                      </a:r>
                      <a:endParaRPr lang="fr-FR" sz="900">
                        <a:latin typeface="Arial"/>
                        <a:ea typeface="Times New Roman"/>
                        <a:cs typeface="Times New Roman"/>
                      </a:endParaRPr>
                    </a:p>
                    <a:p>
                      <a:pPr>
                        <a:spcAft>
                          <a:spcPts val="0"/>
                        </a:spcAft>
                      </a:pPr>
                      <a:r>
                        <a:rPr lang="fr-FR" sz="1000">
                          <a:latin typeface="Arial"/>
                          <a:ea typeface="Times New Roman"/>
                          <a:cs typeface="Arial"/>
                        </a:rPr>
                        <a:t>Commande</a:t>
                      </a:r>
                      <a:endParaRPr lang="fr-FR" sz="900">
                        <a:latin typeface="Arial"/>
                        <a:ea typeface="Times New Roman"/>
                        <a:cs typeface="Times New Roman"/>
                      </a:endParaRPr>
                    </a:p>
                  </a:txBody>
                  <a:tcPr marL="44450" marR="44450" marT="0" marB="0"/>
                </a:tc>
                <a:tc>
                  <a:txBody>
                    <a:bodyPr/>
                    <a:lstStyle/>
                    <a:p>
                      <a:pPr>
                        <a:spcAft>
                          <a:spcPts val="0"/>
                        </a:spcAft>
                      </a:pPr>
                      <a:r>
                        <a:rPr lang="fr-FR" sz="1000" dirty="0" smtClean="0">
                          <a:latin typeface="Arial"/>
                          <a:ea typeface="Times New Roman"/>
                          <a:cs typeface="Arial"/>
                        </a:rPr>
                        <a:t>&lt;30s</a:t>
                      </a:r>
                      <a:endParaRPr lang="fr-FR" sz="1000" dirty="0">
                        <a:latin typeface="Arial"/>
                        <a:ea typeface="Times New Roman"/>
                        <a:cs typeface="Arial"/>
                      </a:endParaRPr>
                    </a:p>
                    <a:p>
                      <a:pPr>
                        <a:spcAft>
                          <a:spcPts val="0"/>
                        </a:spcAft>
                      </a:pPr>
                      <a:r>
                        <a:rPr lang="fr-FR" sz="1000" dirty="0">
                          <a:latin typeface="Arial"/>
                          <a:ea typeface="Times New Roman"/>
                          <a:cs typeface="Arial"/>
                        </a:rPr>
                        <a:t>Manuelle </a:t>
                      </a:r>
                      <a:endParaRPr lang="fr-FR" sz="900" dirty="0">
                        <a:latin typeface="Arial"/>
                        <a:ea typeface="Times New Roman"/>
                        <a:cs typeface="Times New Roman"/>
                      </a:endParaRPr>
                    </a:p>
                  </a:txBody>
                  <a:tcPr marL="44450" marR="44450" marT="0" marB="0"/>
                </a:tc>
                <a:tc>
                  <a:txBody>
                    <a:bodyPr/>
                    <a:lstStyle/>
                    <a:p>
                      <a:pPr algn="ctr">
                        <a:spcAft>
                          <a:spcPts val="0"/>
                        </a:spcAft>
                      </a:pPr>
                      <a:r>
                        <a:rPr lang="fr-FR" sz="1000" dirty="0">
                          <a:latin typeface="Arial"/>
                          <a:ea typeface="Times New Roman"/>
                          <a:cs typeface="Arial"/>
                        </a:rPr>
                        <a:t>F2</a:t>
                      </a:r>
                      <a:endParaRPr lang="fr-FR" sz="900" dirty="0">
                        <a:latin typeface="Arial"/>
                        <a:ea typeface="Times New Roman"/>
                        <a:cs typeface="Times New Roman"/>
                      </a:endParaRPr>
                    </a:p>
                    <a:p>
                      <a:pPr algn="ctr">
                        <a:spcAft>
                          <a:spcPts val="0"/>
                        </a:spcAft>
                      </a:pPr>
                      <a:r>
                        <a:rPr lang="fr-FR" sz="1000" dirty="0">
                          <a:latin typeface="Arial"/>
                          <a:ea typeface="Times New Roman"/>
                          <a:cs typeface="Arial"/>
                        </a:rPr>
                        <a:t>F2</a:t>
                      </a:r>
                      <a:endParaRPr lang="fr-FR" sz="900" dirty="0">
                        <a:latin typeface="Arial"/>
                        <a:ea typeface="Times New Roman"/>
                        <a:cs typeface="Times New Roman"/>
                      </a:endParaRPr>
                    </a:p>
                  </a:txBody>
                  <a:tcPr marL="44450" marR="44450" marT="0" marB="0"/>
                </a:tc>
              </a:tr>
            </a:tbl>
          </a:graphicData>
        </a:graphic>
      </p:graphicFrame>
      <p:sp>
        <p:nvSpPr>
          <p:cNvPr id="4" name="Carré corné 3"/>
          <p:cNvSpPr/>
          <p:nvPr/>
        </p:nvSpPr>
        <p:spPr>
          <a:xfrm>
            <a:off x="467544" y="404664"/>
            <a:ext cx="2772308" cy="1512168"/>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Réaliser la conception préliminaire</a:t>
            </a:r>
            <a:endParaRPr lang="fr-F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9852" y="332656"/>
            <a:ext cx="5241268" cy="1143000"/>
          </a:xfrm>
        </p:spPr>
        <p:txBody>
          <a:bodyPr>
            <a:normAutofit fontScale="90000"/>
          </a:bodyPr>
          <a:lstStyle/>
          <a:p>
            <a:r>
              <a:rPr lang="fr-FR" sz="2800" dirty="0" smtClean="0">
                <a:solidFill>
                  <a:srgbClr val="0070C0"/>
                </a:solidFill>
              </a:rPr>
              <a:t>Vérifier la course de levage et vérifier l’</a:t>
            </a:r>
            <a:r>
              <a:rPr lang="fr-FR" sz="2800" dirty="0" err="1" smtClean="0">
                <a:solidFill>
                  <a:srgbClr val="0070C0"/>
                </a:solidFill>
              </a:rPr>
              <a:t>isostatisme</a:t>
            </a:r>
            <a:r>
              <a:rPr lang="fr-FR" sz="2800" dirty="0" smtClean="0">
                <a:solidFill>
                  <a:srgbClr val="0070C0"/>
                </a:solidFill>
              </a:rPr>
              <a:t> du mécanisme afin de vérifier les effets dynamiques</a:t>
            </a:r>
            <a:endParaRPr lang="fr-FR" sz="2800" dirty="0">
              <a:solidFill>
                <a:srgbClr val="0070C0"/>
              </a:solidFill>
            </a:endParaRPr>
          </a:p>
        </p:txBody>
      </p:sp>
      <p:pic>
        <p:nvPicPr>
          <p:cNvPr id="20482" name="Picture 2"/>
          <p:cNvPicPr>
            <a:picLocks noGrp="1" noChangeAspect="1" noChangeArrowheads="1"/>
          </p:cNvPicPr>
          <p:nvPr>
            <p:ph idx="1"/>
          </p:nvPr>
        </p:nvPicPr>
        <p:blipFill>
          <a:blip r:embed="rId3" cstate="print"/>
          <a:srcRect/>
          <a:stretch>
            <a:fillRect/>
          </a:stretch>
        </p:blipFill>
        <p:spPr bwMode="auto">
          <a:xfrm>
            <a:off x="539552" y="1952836"/>
            <a:ext cx="3232016" cy="4525963"/>
          </a:xfrm>
          <a:prstGeom prst="rect">
            <a:avLst/>
          </a:prstGeom>
          <a:noFill/>
          <a:ln w="9525">
            <a:noFill/>
            <a:miter lim="800000"/>
            <a:headEnd/>
            <a:tailEnd/>
          </a:ln>
        </p:spPr>
      </p:pic>
      <p:graphicFrame>
        <p:nvGraphicFramePr>
          <p:cNvPr id="5" name="Tableau 4"/>
          <p:cNvGraphicFramePr>
            <a:graphicFrameLocks noGrp="1"/>
          </p:cNvGraphicFramePr>
          <p:nvPr/>
        </p:nvGraphicFramePr>
        <p:xfrm>
          <a:off x="4031939" y="1685329"/>
          <a:ext cx="4644517" cy="3243693"/>
        </p:xfrm>
        <a:graphic>
          <a:graphicData uri="http://schemas.openxmlformats.org/drawingml/2006/table">
            <a:tbl>
              <a:tblPr/>
              <a:tblGrid>
                <a:gridCol w="502061"/>
                <a:gridCol w="586348"/>
                <a:gridCol w="1169031"/>
                <a:gridCol w="1193310"/>
                <a:gridCol w="1193767"/>
              </a:tblGrid>
              <a:tr h="247961">
                <a:tc>
                  <a:txBody>
                    <a:bodyPr/>
                    <a:lstStyle/>
                    <a:p>
                      <a:pPr>
                        <a:spcAft>
                          <a:spcPts val="0"/>
                        </a:spcAft>
                      </a:pPr>
                      <a:r>
                        <a:rPr lang="fr-FR" sz="900" b="1" dirty="0">
                          <a:latin typeface="Arial"/>
                          <a:ea typeface="Times New Roman"/>
                          <a:cs typeface="Times New Roman"/>
                        </a:rPr>
                        <a:t>Liaison</a:t>
                      </a:r>
                      <a:endParaRPr lang="fr-FR" sz="900" dirty="0">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b="1">
                          <a:latin typeface="Arial"/>
                          <a:ea typeface="Times New Roman"/>
                          <a:cs typeface="Times New Roman"/>
                        </a:rPr>
                        <a:t>Modèle</a:t>
                      </a:r>
                      <a:endParaRPr lang="fr-FR" sz="900">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b="1">
                          <a:latin typeface="Arial"/>
                          <a:ea typeface="Times New Roman"/>
                          <a:cs typeface="Times New Roman"/>
                        </a:rPr>
                        <a:t>Repère – Symbole</a:t>
                      </a:r>
                      <a:endParaRPr lang="fr-FR" sz="900">
                        <a:latin typeface="Verdana"/>
                        <a:ea typeface="Times New Roman"/>
                        <a:cs typeface="Times New Roman"/>
                      </a:endParaRPr>
                    </a:p>
                    <a:p>
                      <a:pPr>
                        <a:spcAft>
                          <a:spcPts val="0"/>
                        </a:spcAft>
                      </a:pPr>
                      <a:r>
                        <a:rPr lang="fr-FR" sz="700" i="1">
                          <a:latin typeface="Arial"/>
                          <a:ea typeface="Times New Roman"/>
                          <a:cs typeface="Times New Roman"/>
                        </a:rPr>
                        <a:t>(Voir Fig.1 DT4)</a:t>
                      </a:r>
                      <a:endParaRPr lang="fr-FR" sz="900">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b="1">
                          <a:latin typeface="Arial"/>
                          <a:ea typeface="Times New Roman"/>
                          <a:cs typeface="Times New Roman"/>
                        </a:rPr>
                        <a:t>Torseur statique</a:t>
                      </a:r>
                      <a:endParaRPr lang="fr-FR" sz="900">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900" b="1">
                          <a:latin typeface="Arial"/>
                          <a:ea typeface="Times New Roman"/>
                          <a:cs typeface="Times New Roman"/>
                        </a:rPr>
                        <a:t>Torseur cinématique</a:t>
                      </a:r>
                      <a:endParaRPr lang="fr-FR" sz="900">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7653">
                <a:tc>
                  <a:txBody>
                    <a:bodyPr/>
                    <a:lstStyle/>
                    <a:p>
                      <a:pPr algn="ctr">
                        <a:spcAft>
                          <a:spcPts val="0"/>
                        </a:spcAft>
                      </a:pPr>
                      <a:r>
                        <a:rPr lang="fr-FR" sz="900">
                          <a:latin typeface="Arial"/>
                          <a:ea typeface="Times New Roman"/>
                          <a:cs typeface="Times New Roman"/>
                        </a:rPr>
                        <a:t>L1 entre S0 et S1</a:t>
                      </a:r>
                      <a:endParaRPr lang="fr-FR" sz="900">
                        <a:latin typeface="Verdana"/>
                        <a:ea typeface="Times New Roman"/>
                        <a:cs typeface="Times New Roman"/>
                      </a:endParaRPr>
                    </a:p>
                  </a:txBody>
                  <a:tcPr marL="58296" marR="58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a:latin typeface="Arial"/>
                          <a:ea typeface="Times New Roman"/>
                          <a:cs typeface="Times New Roman"/>
                        </a:rPr>
                        <a:t>Liaison pivot d’axe Cz</a:t>
                      </a:r>
                      <a:endParaRPr lang="fr-FR" sz="900">
                        <a:latin typeface="Verdana"/>
                        <a:ea typeface="Times New Roman"/>
                        <a:cs typeface="Times New Roman"/>
                      </a:endParaRPr>
                    </a:p>
                  </a:txBody>
                  <a:tcPr marL="58296" marR="58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900">
                        <a:latin typeface="Verdana"/>
                        <a:ea typeface="Times New Roman"/>
                        <a:cs typeface="Times New Roman"/>
                      </a:endParaRPr>
                    </a:p>
                  </a:txBody>
                  <a:tcPr marL="58296" marR="58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900" dirty="0">
                        <a:latin typeface="Verdana"/>
                        <a:ea typeface="Times New Roman"/>
                        <a:cs typeface="Times New Roman"/>
                      </a:endParaRPr>
                    </a:p>
                  </a:txBody>
                  <a:tcPr marL="58296" marR="58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900">
                        <a:latin typeface="Verdana"/>
                        <a:ea typeface="Times New Roman"/>
                        <a:cs typeface="Times New Roman"/>
                      </a:endParaRPr>
                    </a:p>
                  </a:txBody>
                  <a:tcPr marL="58296" marR="58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3882">
                <a:tc>
                  <a:txBody>
                    <a:bodyPr/>
                    <a:lstStyle/>
                    <a:p>
                      <a:pPr>
                        <a:spcAft>
                          <a:spcPts val="0"/>
                        </a:spcAft>
                      </a:pPr>
                      <a:endParaRPr lang="fr-FR" sz="900">
                        <a:latin typeface="Arial"/>
                        <a:ea typeface="Times New Roman"/>
                        <a:cs typeface="Times New Roman"/>
                      </a:endParaRPr>
                    </a:p>
                    <a:p>
                      <a:pPr>
                        <a:spcAft>
                          <a:spcPts val="0"/>
                        </a:spcAft>
                      </a:pPr>
                      <a:r>
                        <a:rPr lang="fr-FR" sz="900">
                          <a:latin typeface="Arial"/>
                          <a:ea typeface="Times New Roman"/>
                          <a:cs typeface="Times New Roman"/>
                        </a:rPr>
                        <a:t>L9 entre S1 et S5</a:t>
                      </a:r>
                      <a:endParaRPr lang="fr-FR" sz="900">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fr-FR" sz="900">
                        <a:latin typeface="Arial"/>
                        <a:ea typeface="Times New Roman"/>
                        <a:cs typeface="Times New Roman"/>
                      </a:endParaRPr>
                    </a:p>
                    <a:p>
                      <a:pPr>
                        <a:spcAft>
                          <a:spcPts val="0"/>
                        </a:spcAft>
                      </a:pPr>
                      <a:r>
                        <a:rPr lang="fr-FR" sz="900">
                          <a:latin typeface="Arial"/>
                          <a:ea typeface="Times New Roman"/>
                          <a:cs typeface="Times New Roman"/>
                        </a:rPr>
                        <a:t>Liaison sphérique à doigt de centre  B</a:t>
                      </a:r>
                      <a:endParaRPr lang="fr-FR" sz="900">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fr-FR" sz="900" b="1">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900">
                        <a:latin typeface="Arial"/>
                        <a:ea typeface="Times New Roman"/>
                        <a:cs typeface="Times New Roman"/>
                      </a:endParaRPr>
                    </a:p>
                  </a:txBody>
                  <a:tcPr marL="58296" marR="58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900">
                        <a:latin typeface="Verdana"/>
                        <a:ea typeface="Times New Roman"/>
                        <a:cs typeface="Times New Roman"/>
                      </a:endParaRPr>
                    </a:p>
                  </a:txBody>
                  <a:tcPr marL="58296" marR="58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3882">
                <a:tc>
                  <a:txBody>
                    <a:bodyPr/>
                    <a:lstStyle/>
                    <a:p>
                      <a:pPr>
                        <a:spcAft>
                          <a:spcPts val="0"/>
                        </a:spcAft>
                      </a:pPr>
                      <a:endParaRPr lang="fr-FR" sz="900">
                        <a:latin typeface="Arial"/>
                        <a:ea typeface="Times New Roman"/>
                        <a:cs typeface="Times New Roman"/>
                      </a:endParaRPr>
                    </a:p>
                    <a:p>
                      <a:pPr>
                        <a:spcAft>
                          <a:spcPts val="0"/>
                        </a:spcAft>
                      </a:pPr>
                      <a:r>
                        <a:rPr lang="fr-FR" sz="900">
                          <a:latin typeface="Arial"/>
                          <a:ea typeface="Times New Roman"/>
                          <a:cs typeface="Times New Roman"/>
                        </a:rPr>
                        <a:t>L1 entre S5 et S4</a:t>
                      </a:r>
                      <a:endParaRPr lang="fr-FR" sz="900">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fr-FR" sz="900">
                        <a:latin typeface="Verdana"/>
                        <a:ea typeface="Times New Roman"/>
                        <a:cs typeface="Times New Roman"/>
                      </a:endParaRPr>
                    </a:p>
                    <a:p>
                      <a:pPr>
                        <a:spcAft>
                          <a:spcPts val="0"/>
                        </a:spcAft>
                      </a:pPr>
                      <a:r>
                        <a:rPr lang="fr-FR" sz="900">
                          <a:latin typeface="Arial"/>
                          <a:ea typeface="Times New Roman"/>
                          <a:cs typeface="Times New Roman"/>
                        </a:rPr>
                        <a:t>Liaison pivot glissant d’axe Bx</a:t>
                      </a:r>
                      <a:r>
                        <a:rPr lang="fr-FR" sz="900" baseline="-25000">
                          <a:latin typeface="Arial"/>
                          <a:ea typeface="Times New Roman"/>
                          <a:cs typeface="Times New Roman"/>
                        </a:rPr>
                        <a:t>B</a:t>
                      </a:r>
                      <a:endParaRPr lang="fr-FR" sz="900">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fr-FR" sz="900" b="1" dirty="0">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900">
                        <a:latin typeface="Verdana"/>
                        <a:ea typeface="Times New Roman"/>
                        <a:cs typeface="Times New Roman"/>
                      </a:endParaRPr>
                    </a:p>
                  </a:txBody>
                  <a:tcPr marL="58296" marR="58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900">
                        <a:latin typeface="Verdana"/>
                        <a:ea typeface="Times New Roman"/>
                        <a:cs typeface="Times New Roman"/>
                      </a:endParaRPr>
                    </a:p>
                  </a:txBody>
                  <a:tcPr marL="58296" marR="58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4816">
                <a:tc>
                  <a:txBody>
                    <a:bodyPr/>
                    <a:lstStyle/>
                    <a:p>
                      <a:pPr>
                        <a:spcAft>
                          <a:spcPts val="0"/>
                        </a:spcAft>
                      </a:pPr>
                      <a:endParaRPr lang="fr-FR" sz="900">
                        <a:latin typeface="Arial"/>
                        <a:ea typeface="Times New Roman"/>
                        <a:cs typeface="Times New Roman"/>
                      </a:endParaRPr>
                    </a:p>
                    <a:p>
                      <a:pPr>
                        <a:spcAft>
                          <a:spcPts val="0"/>
                        </a:spcAft>
                      </a:pPr>
                      <a:r>
                        <a:rPr lang="fr-FR" sz="900">
                          <a:latin typeface="Arial"/>
                          <a:ea typeface="Times New Roman"/>
                          <a:cs typeface="Times New Roman"/>
                        </a:rPr>
                        <a:t>L1 entre S4 et S0</a:t>
                      </a:r>
                      <a:endParaRPr lang="fr-FR" sz="900">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fr-FR" sz="900" dirty="0">
                        <a:latin typeface="Verdana"/>
                        <a:ea typeface="Times New Roman"/>
                        <a:cs typeface="Times New Roman"/>
                      </a:endParaRPr>
                    </a:p>
                    <a:p>
                      <a:pPr>
                        <a:spcAft>
                          <a:spcPts val="0"/>
                        </a:spcAft>
                      </a:pPr>
                      <a:r>
                        <a:rPr lang="fr-FR" sz="900" dirty="0">
                          <a:latin typeface="Arial"/>
                          <a:ea typeface="Times New Roman"/>
                          <a:cs typeface="Times New Roman"/>
                        </a:rPr>
                        <a:t>Liaison pivot glissant d’axe </a:t>
                      </a:r>
                      <a:r>
                        <a:rPr lang="fr-FR" sz="900" dirty="0" err="1">
                          <a:latin typeface="Arial"/>
                          <a:ea typeface="Times New Roman"/>
                          <a:cs typeface="Times New Roman"/>
                        </a:rPr>
                        <a:t>Az</a:t>
                      </a:r>
                      <a:endParaRPr lang="fr-FR" sz="900" dirty="0">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fr-FR" sz="900" b="1">
                        <a:latin typeface="Verdana"/>
                        <a:ea typeface="Times New Roman"/>
                        <a:cs typeface="Times New Roman"/>
                      </a:endParaRPr>
                    </a:p>
                  </a:txBody>
                  <a:tcPr marL="58296" marR="58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900">
                        <a:latin typeface="Verdana"/>
                        <a:ea typeface="Times New Roman"/>
                        <a:cs typeface="Times New Roman"/>
                      </a:endParaRPr>
                    </a:p>
                  </a:txBody>
                  <a:tcPr marL="58296" marR="58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900" dirty="0">
                        <a:latin typeface="Verdana"/>
                        <a:ea typeface="Times New Roman"/>
                        <a:cs typeface="Times New Roman"/>
                      </a:endParaRPr>
                    </a:p>
                  </a:txBody>
                  <a:tcPr marL="58296" marR="58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0575" name="Object 95"/>
          <p:cNvGraphicFramePr>
            <a:graphicFrameLocks noChangeAspect="1"/>
          </p:cNvGraphicFramePr>
          <p:nvPr/>
        </p:nvGraphicFramePr>
        <p:xfrm>
          <a:off x="5004048" y="5373216"/>
          <a:ext cx="2536825" cy="1127125"/>
        </p:xfrm>
        <a:graphic>
          <a:graphicData uri="http://schemas.openxmlformats.org/presentationml/2006/ole">
            <mc:AlternateContent xmlns:mc="http://schemas.openxmlformats.org/markup-compatibility/2006">
              <mc:Choice xmlns:v="urn:schemas-microsoft-com:vml" Requires="v">
                <p:oleObj spid="_x0000_s5141" name="Equation" r:id="rId4" imgW="2540000" imgH="1130300" progId="Equation.DSMT4">
                  <p:embed/>
                </p:oleObj>
              </mc:Choice>
              <mc:Fallback>
                <p:oleObj name="Equation" r:id="rId4" imgW="2540000" imgH="1130300" progId="Equation.DSMT4">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5373216"/>
                        <a:ext cx="2536825"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 name="Rectangle 82"/>
          <p:cNvSpPr/>
          <p:nvPr/>
        </p:nvSpPr>
        <p:spPr>
          <a:xfrm>
            <a:off x="3995936" y="4941169"/>
            <a:ext cx="4752528" cy="369332"/>
          </a:xfrm>
          <a:prstGeom prst="rect">
            <a:avLst/>
          </a:prstGeom>
        </p:spPr>
        <p:txBody>
          <a:bodyPr wrap="square">
            <a:spAutoFit/>
          </a:bodyPr>
          <a:lstStyle/>
          <a:p>
            <a:pPr lvl="0" eaLnBrk="0" fontAlgn="base" hangingPunct="0">
              <a:spcBef>
                <a:spcPct val="0"/>
              </a:spcBef>
              <a:spcAft>
                <a:spcPct val="0"/>
              </a:spcAft>
            </a:pPr>
            <a:r>
              <a:rPr lang="fr-FR" b="1" dirty="0" smtClean="0">
                <a:latin typeface="Arial" pitchFamily="34" charset="0"/>
                <a:ea typeface="Times New Roman" pitchFamily="18" charset="0"/>
                <a:cs typeface="Arial" pitchFamily="34" charset="0"/>
              </a:rPr>
              <a:t>Etude de l’</a:t>
            </a:r>
            <a:r>
              <a:rPr lang="fr-FR" b="1" dirty="0" err="1" smtClean="0">
                <a:latin typeface="Arial" pitchFamily="34" charset="0"/>
                <a:ea typeface="Times New Roman" pitchFamily="18" charset="0"/>
                <a:cs typeface="Arial" pitchFamily="34" charset="0"/>
              </a:rPr>
              <a:t>isostatisme</a:t>
            </a:r>
            <a:r>
              <a:rPr lang="fr-FR" b="1" dirty="0" smtClean="0">
                <a:latin typeface="Arial" pitchFamily="34" charset="0"/>
                <a:ea typeface="Times New Roman" pitchFamily="18" charset="0"/>
                <a:cs typeface="Arial" pitchFamily="34" charset="0"/>
              </a:rPr>
              <a:t> du cycle considéré</a:t>
            </a:r>
            <a:endParaRPr lang="fr-FR" sz="800" dirty="0" smtClean="0">
              <a:latin typeface="Arial" pitchFamily="34" charset="0"/>
            </a:endParaRPr>
          </a:p>
        </p:txBody>
      </p:sp>
      <p:sp>
        <p:nvSpPr>
          <p:cNvPr id="7" name="Carré corné 6"/>
          <p:cNvSpPr/>
          <p:nvPr/>
        </p:nvSpPr>
        <p:spPr>
          <a:xfrm>
            <a:off x="467544" y="404664"/>
            <a:ext cx="2772308" cy="1512168"/>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Réaliser la conception préliminaire</a:t>
            </a:r>
            <a:endParaRPr lang="fr-F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132856"/>
            <a:ext cx="4788532" cy="1620180"/>
          </a:xfrm>
        </p:spPr>
        <p:txBody>
          <a:bodyPr>
            <a:normAutofit fontScale="90000"/>
          </a:bodyPr>
          <a:lstStyle/>
          <a:p>
            <a:pPr lvl="1" algn="ctr" rtl="0">
              <a:spcBef>
                <a:spcPct val="0"/>
              </a:spcBef>
            </a:pPr>
            <a:r>
              <a:rPr lang="fr-FR" sz="2400" dirty="0" smtClean="0">
                <a:solidFill>
                  <a:srgbClr val="0070C0"/>
                </a:solidFill>
                <a:latin typeface="+mj-lt"/>
              </a:rPr>
              <a:t>Détermination des effets dynamiques lors de freinages 0.6g ou des effets d’inerties en virages 0.3g</a:t>
            </a:r>
            <a:r>
              <a:rPr lang="fr-FR" dirty="0" smtClean="0">
                <a:solidFill>
                  <a:srgbClr val="0070C0"/>
                </a:solidFill>
              </a:rPr>
              <a:t/>
            </a:r>
            <a:br>
              <a:rPr lang="fr-FR" dirty="0" smtClean="0">
                <a:solidFill>
                  <a:srgbClr val="0070C0"/>
                </a:solidFill>
              </a:rPr>
            </a:br>
            <a:endParaRPr lang="fr-FR" dirty="0"/>
          </a:p>
        </p:txBody>
      </p:sp>
      <p:graphicFrame>
        <p:nvGraphicFramePr>
          <p:cNvPr id="4" name="Espace réservé du contenu 3"/>
          <p:cNvGraphicFramePr>
            <a:graphicFrameLocks noGrp="1"/>
          </p:cNvGraphicFramePr>
          <p:nvPr>
            <p:ph idx="1"/>
          </p:nvPr>
        </p:nvGraphicFramePr>
        <p:xfrm>
          <a:off x="287524" y="4149081"/>
          <a:ext cx="8229600" cy="2553711"/>
        </p:xfrm>
        <a:graphic>
          <a:graphicData uri="http://schemas.openxmlformats.org/drawingml/2006/table">
            <a:tbl>
              <a:tblPr firstRow="1" bandRow="1">
                <a:tableStyleId>{5C22544A-7EE6-4342-B048-85BDC9FD1C3A}</a:tableStyleId>
              </a:tblPr>
              <a:tblGrid>
                <a:gridCol w="2057400"/>
                <a:gridCol w="2489448"/>
                <a:gridCol w="2520280"/>
                <a:gridCol w="1162472"/>
              </a:tblGrid>
              <a:tr h="417984">
                <a:tc gridSpan="4">
                  <a:txBody>
                    <a:bodyPr/>
                    <a:lstStyle/>
                    <a:p>
                      <a:pPr marL="1170305" indent="-1170305">
                        <a:spcAft>
                          <a:spcPts val="0"/>
                        </a:spcAft>
                      </a:pPr>
                      <a:r>
                        <a:rPr lang="fr-FR" sz="1000" b="1" i="1" dirty="0">
                          <a:latin typeface="Arial"/>
                          <a:ea typeface="Times New Roman"/>
                          <a:cs typeface="Arial"/>
                        </a:rPr>
                        <a:t>FS2 : </a:t>
                      </a:r>
                      <a:r>
                        <a:rPr lang="fr-FR" sz="1000" dirty="0">
                          <a:latin typeface="Arial"/>
                          <a:ea typeface="Times New Roman"/>
                          <a:cs typeface="Arial"/>
                        </a:rPr>
                        <a:t>Maintenir la plate-forme par rapport au châssis pendant le déplacement routier</a:t>
                      </a:r>
                      <a:endParaRPr lang="fr-FR" sz="900" dirty="0">
                        <a:latin typeface="Arial"/>
                        <a:ea typeface="Times New Roman"/>
                        <a:cs typeface="Times New Roman"/>
                      </a:endParaRPr>
                    </a:p>
                  </a:txBody>
                  <a:tcPr marL="44450" marR="44450" marT="0" marB="0"/>
                </a:tc>
                <a:tc hMerge="1">
                  <a:txBody>
                    <a:bodyPr/>
                    <a:lstStyle/>
                    <a:p>
                      <a:endParaRPr lang="fr-FR"/>
                    </a:p>
                  </a:txBody>
                  <a:tcPr/>
                </a:tc>
                <a:tc hMerge="1">
                  <a:txBody>
                    <a:bodyPr/>
                    <a:lstStyle/>
                    <a:p>
                      <a:endParaRPr lang="fr-FR"/>
                    </a:p>
                  </a:txBody>
                  <a:tcPr/>
                </a:tc>
                <a:tc hMerge="1">
                  <a:txBody>
                    <a:bodyPr/>
                    <a:lstStyle/>
                    <a:p>
                      <a:endParaRPr lang="fr-FR"/>
                    </a:p>
                  </a:txBody>
                  <a:tcPr/>
                </a:tc>
              </a:tr>
              <a:tr h="417984">
                <a:tc>
                  <a:txBody>
                    <a:bodyPr/>
                    <a:lstStyle/>
                    <a:p>
                      <a:pPr>
                        <a:spcAft>
                          <a:spcPts val="0"/>
                        </a:spcAft>
                      </a:pPr>
                      <a:r>
                        <a:rPr lang="fr-FR" sz="1000" b="1" i="1">
                          <a:latin typeface="Arial"/>
                          <a:ea typeface="Times New Roman"/>
                          <a:cs typeface="Arial"/>
                        </a:rPr>
                        <a:t>Fonctions</a:t>
                      </a:r>
                      <a:endParaRPr lang="fr-FR" sz="900">
                        <a:latin typeface="Arial"/>
                        <a:ea typeface="Times New Roman"/>
                        <a:cs typeface="Times New Roman"/>
                      </a:endParaRPr>
                    </a:p>
                  </a:txBody>
                  <a:tcPr marL="44450" marR="44450" marT="0" marB="0"/>
                </a:tc>
                <a:tc>
                  <a:txBody>
                    <a:bodyPr/>
                    <a:lstStyle/>
                    <a:p>
                      <a:pPr>
                        <a:spcAft>
                          <a:spcPts val="0"/>
                        </a:spcAft>
                      </a:pPr>
                      <a:r>
                        <a:rPr lang="fr-FR" sz="1000" b="1" i="1" dirty="0">
                          <a:latin typeface="Arial"/>
                          <a:ea typeface="Times New Roman"/>
                          <a:cs typeface="Arial"/>
                        </a:rPr>
                        <a:t>Critères</a:t>
                      </a:r>
                      <a:endParaRPr lang="fr-FR" sz="900" dirty="0">
                        <a:latin typeface="Arial"/>
                        <a:ea typeface="Times New Roman"/>
                        <a:cs typeface="Times New Roman"/>
                      </a:endParaRPr>
                    </a:p>
                  </a:txBody>
                  <a:tcPr marL="44450" marR="44450" marT="0" marB="0"/>
                </a:tc>
                <a:tc>
                  <a:txBody>
                    <a:bodyPr/>
                    <a:lstStyle/>
                    <a:p>
                      <a:pPr>
                        <a:spcAft>
                          <a:spcPts val="0"/>
                        </a:spcAft>
                      </a:pPr>
                      <a:r>
                        <a:rPr lang="fr-FR" sz="1000" b="1" i="1">
                          <a:latin typeface="Arial"/>
                          <a:ea typeface="Times New Roman"/>
                          <a:cs typeface="Arial"/>
                        </a:rPr>
                        <a:t>Niveaux</a:t>
                      </a:r>
                      <a:endParaRPr lang="fr-FR" sz="900">
                        <a:latin typeface="Arial"/>
                        <a:ea typeface="Times New Roman"/>
                        <a:cs typeface="Times New Roman"/>
                      </a:endParaRPr>
                    </a:p>
                  </a:txBody>
                  <a:tcPr marL="44450" marR="44450" marT="0" marB="0"/>
                </a:tc>
                <a:tc>
                  <a:txBody>
                    <a:bodyPr/>
                    <a:lstStyle/>
                    <a:p>
                      <a:pPr>
                        <a:spcAft>
                          <a:spcPts val="0"/>
                        </a:spcAft>
                      </a:pPr>
                      <a:r>
                        <a:rPr lang="fr-FR" sz="1000" b="1" i="1">
                          <a:latin typeface="Arial"/>
                          <a:ea typeface="Times New Roman"/>
                          <a:cs typeface="Arial"/>
                        </a:rPr>
                        <a:t>Flexibilité</a:t>
                      </a:r>
                      <a:endParaRPr lang="fr-FR" sz="900">
                        <a:latin typeface="Arial"/>
                        <a:ea typeface="Times New Roman"/>
                        <a:cs typeface="Times New Roman"/>
                      </a:endParaRPr>
                    </a:p>
                  </a:txBody>
                  <a:tcPr marL="44450" marR="44450" marT="0" marB="0"/>
                </a:tc>
              </a:tr>
              <a:tr h="687097">
                <a:tc>
                  <a:txBody>
                    <a:bodyPr/>
                    <a:lstStyle/>
                    <a:p>
                      <a:pPr>
                        <a:spcAft>
                          <a:spcPts val="0"/>
                        </a:spcAft>
                      </a:pPr>
                      <a:r>
                        <a:rPr lang="fr-FR" sz="1000" i="1">
                          <a:latin typeface="Arial"/>
                          <a:ea typeface="Times New Roman"/>
                          <a:cs typeface="Arial"/>
                        </a:rPr>
                        <a:t>Ft21 :</a:t>
                      </a:r>
                      <a:endParaRPr lang="fr-FR" sz="900">
                        <a:latin typeface="Arial"/>
                        <a:ea typeface="Times New Roman"/>
                        <a:cs typeface="Times New Roman"/>
                      </a:endParaRPr>
                    </a:p>
                    <a:p>
                      <a:pPr>
                        <a:spcAft>
                          <a:spcPts val="0"/>
                        </a:spcAft>
                      </a:pPr>
                      <a:r>
                        <a:rPr lang="fr-FR" sz="1000">
                          <a:latin typeface="Arial"/>
                          <a:ea typeface="Times New Roman"/>
                          <a:cs typeface="Arial"/>
                        </a:rPr>
                        <a:t> Définir la position plate-forme /</a:t>
                      </a:r>
                      <a:endParaRPr lang="fr-FR" sz="900">
                        <a:latin typeface="Arial"/>
                        <a:ea typeface="Times New Roman"/>
                        <a:cs typeface="Times New Roman"/>
                      </a:endParaRPr>
                    </a:p>
                    <a:p>
                      <a:pPr>
                        <a:spcAft>
                          <a:spcPts val="0"/>
                        </a:spcAft>
                      </a:pPr>
                      <a:r>
                        <a:rPr lang="fr-FR" sz="1000">
                          <a:latin typeface="Arial"/>
                          <a:ea typeface="Times New Roman"/>
                          <a:cs typeface="Arial"/>
                        </a:rPr>
                        <a:t>châssis</a:t>
                      </a:r>
                      <a:endParaRPr lang="fr-FR" sz="900">
                        <a:latin typeface="Arial"/>
                        <a:ea typeface="Times New Roman"/>
                        <a:cs typeface="Times New Roman"/>
                      </a:endParaRPr>
                    </a:p>
                  </a:txBody>
                  <a:tcPr marL="44450" marR="44450" marT="0" marB="0"/>
                </a:tc>
                <a:tc>
                  <a:txBody>
                    <a:bodyPr/>
                    <a:lstStyle/>
                    <a:p>
                      <a:pPr>
                        <a:spcAft>
                          <a:spcPts val="0"/>
                        </a:spcAft>
                      </a:pPr>
                      <a:endParaRPr lang="fr-FR" sz="1000">
                        <a:latin typeface="Arial"/>
                        <a:ea typeface="Times New Roman"/>
                        <a:cs typeface="Arial"/>
                      </a:endParaRPr>
                    </a:p>
                    <a:p>
                      <a:pPr>
                        <a:spcAft>
                          <a:spcPts val="0"/>
                        </a:spcAft>
                      </a:pPr>
                      <a:r>
                        <a:rPr lang="fr-FR" sz="1000">
                          <a:latin typeface="Arial"/>
                          <a:ea typeface="Times New Roman"/>
                          <a:cs typeface="Arial"/>
                        </a:rPr>
                        <a:t>Résolution du positionnement vertical (pas)</a:t>
                      </a:r>
                      <a:endParaRPr lang="fr-FR" sz="900">
                        <a:latin typeface="Arial"/>
                        <a:ea typeface="Times New Roman"/>
                        <a:cs typeface="Times New Roman"/>
                      </a:endParaRPr>
                    </a:p>
                    <a:p>
                      <a:pPr>
                        <a:spcAft>
                          <a:spcPts val="0"/>
                        </a:spcAft>
                      </a:pPr>
                      <a:r>
                        <a:rPr lang="fr-FR" sz="1000">
                          <a:latin typeface="Arial"/>
                          <a:ea typeface="Times New Roman"/>
                          <a:cs typeface="Arial"/>
                        </a:rPr>
                        <a:t>Maintien en position de la plate-forme</a:t>
                      </a:r>
                      <a:endParaRPr lang="fr-FR" sz="900">
                        <a:latin typeface="Arial"/>
                        <a:ea typeface="Times New Roman"/>
                        <a:cs typeface="Times New Roman"/>
                      </a:endParaRPr>
                    </a:p>
                  </a:txBody>
                  <a:tcPr marL="44450" marR="44450" marT="0" marB="0"/>
                </a:tc>
                <a:tc>
                  <a:txBody>
                    <a:bodyPr/>
                    <a:lstStyle/>
                    <a:p>
                      <a:pPr>
                        <a:spcAft>
                          <a:spcPts val="0"/>
                        </a:spcAft>
                      </a:pPr>
                      <a:endParaRPr lang="fr-FR" sz="1000">
                        <a:latin typeface="Arial"/>
                        <a:ea typeface="Times New Roman"/>
                        <a:cs typeface="Arial"/>
                      </a:endParaRPr>
                    </a:p>
                    <a:p>
                      <a:pPr>
                        <a:spcAft>
                          <a:spcPts val="0"/>
                        </a:spcAft>
                      </a:pPr>
                      <a:r>
                        <a:rPr lang="fr-FR" sz="1000">
                          <a:latin typeface="Arial"/>
                          <a:ea typeface="Times New Roman"/>
                          <a:cs typeface="Arial"/>
                        </a:rPr>
                        <a:t>Par obstacle</a:t>
                      </a:r>
                      <a:endParaRPr lang="fr-FR" sz="900">
                        <a:latin typeface="Arial"/>
                        <a:ea typeface="Times New Roman"/>
                        <a:cs typeface="Times New Roman"/>
                      </a:endParaRPr>
                    </a:p>
                  </a:txBody>
                  <a:tcPr marL="44450" marR="44450" marT="0" marB="0"/>
                </a:tc>
                <a:tc>
                  <a:txBody>
                    <a:bodyPr/>
                    <a:lstStyle/>
                    <a:p>
                      <a:pPr algn="ctr">
                        <a:spcAft>
                          <a:spcPts val="0"/>
                        </a:spcAft>
                      </a:pPr>
                      <a:endParaRPr lang="fr-FR" sz="1000">
                        <a:latin typeface="Arial"/>
                        <a:ea typeface="Times New Roman"/>
                        <a:cs typeface="Arial"/>
                      </a:endParaRPr>
                    </a:p>
                    <a:p>
                      <a:pPr algn="ctr">
                        <a:spcAft>
                          <a:spcPts val="0"/>
                        </a:spcAft>
                      </a:pPr>
                      <a:r>
                        <a:rPr lang="fr-FR" sz="1000">
                          <a:latin typeface="Arial"/>
                          <a:ea typeface="Times New Roman"/>
                          <a:cs typeface="Arial"/>
                        </a:rPr>
                        <a:t>F1</a:t>
                      </a:r>
                      <a:endParaRPr lang="fr-FR" sz="900">
                        <a:latin typeface="Arial"/>
                        <a:ea typeface="Times New Roman"/>
                        <a:cs typeface="Times New Roman"/>
                      </a:endParaRPr>
                    </a:p>
                    <a:p>
                      <a:pPr algn="ctr">
                        <a:spcAft>
                          <a:spcPts val="0"/>
                        </a:spcAft>
                      </a:pPr>
                      <a:r>
                        <a:rPr lang="fr-FR" sz="1000">
                          <a:latin typeface="Arial"/>
                          <a:ea typeface="Times New Roman"/>
                          <a:cs typeface="Arial"/>
                        </a:rPr>
                        <a:t>F0</a:t>
                      </a:r>
                      <a:endParaRPr lang="fr-FR" sz="900">
                        <a:latin typeface="Arial"/>
                        <a:ea typeface="Times New Roman"/>
                        <a:cs typeface="Times New Roman"/>
                      </a:endParaRPr>
                    </a:p>
                  </a:txBody>
                  <a:tcPr marL="44450" marR="44450" marT="0" marB="0"/>
                </a:tc>
              </a:tr>
              <a:tr h="1030646">
                <a:tc>
                  <a:txBody>
                    <a:bodyPr/>
                    <a:lstStyle/>
                    <a:p>
                      <a:pPr>
                        <a:spcAft>
                          <a:spcPts val="0"/>
                        </a:spcAft>
                      </a:pPr>
                      <a:r>
                        <a:rPr lang="fr-FR" sz="1000" i="1">
                          <a:latin typeface="Arial"/>
                          <a:ea typeface="Times New Roman"/>
                          <a:cs typeface="Arial"/>
                        </a:rPr>
                        <a:t>Ft22 :</a:t>
                      </a:r>
                      <a:endParaRPr lang="fr-FR" sz="900">
                        <a:latin typeface="Arial"/>
                        <a:ea typeface="Times New Roman"/>
                        <a:cs typeface="Times New Roman"/>
                      </a:endParaRPr>
                    </a:p>
                    <a:p>
                      <a:pPr>
                        <a:spcAft>
                          <a:spcPts val="0"/>
                        </a:spcAft>
                      </a:pPr>
                      <a:r>
                        <a:rPr lang="fr-FR" sz="1000">
                          <a:latin typeface="Arial"/>
                          <a:ea typeface="Times New Roman"/>
                          <a:cs typeface="Arial"/>
                        </a:rPr>
                        <a:t> Supporter les actions mécaniques lors du déplacement routier</a:t>
                      </a:r>
                      <a:endParaRPr lang="fr-FR" sz="900">
                        <a:latin typeface="Arial"/>
                        <a:ea typeface="Times New Roman"/>
                        <a:cs typeface="Times New Roman"/>
                      </a:endParaRPr>
                    </a:p>
                  </a:txBody>
                  <a:tcPr marL="44450" marR="44450" marT="0" marB="0"/>
                </a:tc>
                <a:tc>
                  <a:txBody>
                    <a:bodyPr/>
                    <a:lstStyle/>
                    <a:p>
                      <a:pPr>
                        <a:spcAft>
                          <a:spcPts val="0"/>
                        </a:spcAft>
                      </a:pPr>
                      <a:endParaRPr lang="fr-FR" sz="1000" dirty="0">
                        <a:latin typeface="Arial"/>
                        <a:ea typeface="Times New Roman"/>
                        <a:cs typeface="Arial"/>
                      </a:endParaRPr>
                    </a:p>
                    <a:p>
                      <a:pPr>
                        <a:spcAft>
                          <a:spcPts val="0"/>
                        </a:spcAft>
                      </a:pPr>
                      <a:r>
                        <a:rPr lang="fr-FR" sz="1000" dirty="0">
                          <a:latin typeface="Arial"/>
                          <a:ea typeface="Times New Roman"/>
                          <a:cs typeface="Arial"/>
                        </a:rPr>
                        <a:t>Actions verticales :</a:t>
                      </a:r>
                      <a:endParaRPr lang="fr-FR" sz="900" dirty="0">
                        <a:latin typeface="Arial"/>
                        <a:ea typeface="Times New Roman"/>
                        <a:cs typeface="Times New Roman"/>
                      </a:endParaRPr>
                    </a:p>
                    <a:p>
                      <a:pPr marL="742950" lvl="1" indent="-285750">
                        <a:spcAft>
                          <a:spcPts val="0"/>
                        </a:spcAft>
                        <a:buSzPts val="900"/>
                        <a:buFont typeface="Wingdings"/>
                        <a:buChar char=""/>
                        <a:tabLst>
                          <a:tab pos="101600" algn="l"/>
                          <a:tab pos="281305" algn="l"/>
                        </a:tabLst>
                      </a:pPr>
                      <a:r>
                        <a:rPr lang="fr-FR" sz="1000" dirty="0">
                          <a:latin typeface="Arial"/>
                          <a:ea typeface="Times New Roman"/>
                          <a:cs typeface="Arial"/>
                        </a:rPr>
                        <a:t>axe y, </a:t>
                      </a:r>
                      <a:r>
                        <a:rPr lang="fr-FR" sz="1000" dirty="0" smtClean="0">
                          <a:latin typeface="Arial"/>
                          <a:ea typeface="Times New Roman"/>
                          <a:cs typeface="Arial"/>
                        </a:rPr>
                        <a:t>pesanteur</a:t>
                      </a:r>
                      <a:endParaRPr lang="fr-FR" sz="900" dirty="0">
                        <a:latin typeface="Arial"/>
                        <a:ea typeface="Times New Roman"/>
                        <a:cs typeface="Times New Roman"/>
                      </a:endParaRPr>
                    </a:p>
                    <a:p>
                      <a:pPr>
                        <a:spcAft>
                          <a:spcPts val="0"/>
                        </a:spcAft>
                      </a:pPr>
                      <a:r>
                        <a:rPr lang="fr-FR" sz="1000" dirty="0">
                          <a:latin typeface="Arial"/>
                          <a:ea typeface="Times New Roman"/>
                          <a:cs typeface="Arial"/>
                        </a:rPr>
                        <a:t>Actions horizontales :</a:t>
                      </a:r>
                      <a:endParaRPr lang="fr-FR" sz="900" dirty="0">
                        <a:latin typeface="Arial"/>
                        <a:ea typeface="Times New Roman"/>
                        <a:cs typeface="Times New Roman"/>
                      </a:endParaRPr>
                    </a:p>
                    <a:p>
                      <a:pPr marL="742950" lvl="1" indent="-285750">
                        <a:spcAft>
                          <a:spcPts val="0"/>
                        </a:spcAft>
                        <a:buSzPts val="900"/>
                        <a:buFont typeface="Wingdings"/>
                        <a:buChar char=""/>
                        <a:tabLst>
                          <a:tab pos="101600" algn="l"/>
                          <a:tab pos="281305" algn="l"/>
                        </a:tabLst>
                      </a:pPr>
                      <a:r>
                        <a:rPr lang="fr-FR" sz="1000" dirty="0">
                          <a:latin typeface="Arial"/>
                          <a:ea typeface="Times New Roman"/>
                          <a:cs typeface="Arial"/>
                        </a:rPr>
                        <a:t>axe x, </a:t>
                      </a:r>
                      <a:r>
                        <a:rPr lang="fr-FR" sz="1000" dirty="0" smtClean="0">
                          <a:latin typeface="Arial"/>
                          <a:ea typeface="Times New Roman"/>
                          <a:cs typeface="Arial"/>
                        </a:rPr>
                        <a:t>freinage</a:t>
                      </a:r>
                      <a:endParaRPr lang="fr-FR" sz="900" dirty="0">
                        <a:latin typeface="Arial"/>
                        <a:ea typeface="Times New Roman"/>
                        <a:cs typeface="Times New Roman"/>
                      </a:endParaRPr>
                    </a:p>
                    <a:p>
                      <a:pPr marL="742950" lvl="1" indent="-285750">
                        <a:spcAft>
                          <a:spcPts val="0"/>
                        </a:spcAft>
                        <a:buSzPts val="900"/>
                        <a:buFont typeface="Wingdings"/>
                        <a:buChar char=""/>
                        <a:tabLst>
                          <a:tab pos="101600" algn="l"/>
                          <a:tab pos="281305" algn="l"/>
                        </a:tabLst>
                      </a:pPr>
                      <a:r>
                        <a:rPr lang="fr-FR" sz="1000" dirty="0">
                          <a:latin typeface="Arial"/>
                          <a:ea typeface="Times New Roman"/>
                          <a:cs typeface="Arial"/>
                        </a:rPr>
                        <a:t>axe z, virage </a:t>
                      </a:r>
                      <a:endParaRPr lang="fr-FR" sz="900" dirty="0">
                        <a:latin typeface="Arial"/>
                        <a:ea typeface="Times New Roman"/>
                        <a:cs typeface="Times New Roman"/>
                      </a:endParaRPr>
                    </a:p>
                  </a:txBody>
                  <a:tcPr marL="44450" marR="44450" marT="0" marB="0"/>
                </a:tc>
                <a:tc>
                  <a:txBody>
                    <a:bodyPr/>
                    <a:lstStyle/>
                    <a:p>
                      <a:pPr>
                        <a:spcAft>
                          <a:spcPts val="0"/>
                        </a:spcAft>
                      </a:pPr>
                      <a:endParaRPr lang="fr-FR" sz="1000" dirty="0">
                        <a:latin typeface="Arial"/>
                        <a:ea typeface="Times New Roman"/>
                        <a:cs typeface="Arial"/>
                      </a:endParaRPr>
                    </a:p>
                    <a:p>
                      <a:pPr>
                        <a:spcAft>
                          <a:spcPts val="0"/>
                        </a:spcAft>
                      </a:pPr>
                      <a:r>
                        <a:rPr lang="fr-FR" sz="1000" dirty="0" smtClean="0">
                          <a:latin typeface="Arial"/>
                          <a:ea typeface="Times New Roman"/>
                          <a:cs typeface="Arial"/>
                        </a:rPr>
                        <a:t>Dues </a:t>
                      </a:r>
                      <a:r>
                        <a:rPr lang="fr-FR" sz="1000" dirty="0">
                          <a:latin typeface="Arial"/>
                          <a:ea typeface="Times New Roman"/>
                          <a:cs typeface="Arial"/>
                        </a:rPr>
                        <a:t>à des accélérations de</a:t>
                      </a:r>
                      <a:endParaRPr lang="fr-FR" sz="900" dirty="0">
                        <a:latin typeface="Arial"/>
                        <a:ea typeface="Times New Roman"/>
                        <a:cs typeface="Times New Roman"/>
                      </a:endParaRPr>
                    </a:p>
                    <a:p>
                      <a:pPr>
                        <a:spcAft>
                          <a:spcPts val="0"/>
                        </a:spcAft>
                      </a:pPr>
                      <a:r>
                        <a:rPr lang="fr-FR" sz="1000" i="1" dirty="0">
                          <a:latin typeface="Arial"/>
                          <a:ea typeface="Times New Roman"/>
                          <a:cs typeface="Arial"/>
                        </a:rPr>
                        <a:t>–1g</a:t>
                      </a:r>
                      <a:r>
                        <a:rPr lang="fr-FR" sz="1000" dirty="0">
                          <a:latin typeface="Arial"/>
                          <a:ea typeface="Times New Roman"/>
                          <a:cs typeface="Arial"/>
                        </a:rPr>
                        <a:t>, avec </a:t>
                      </a:r>
                      <a:r>
                        <a:rPr lang="fr-FR" sz="1000" i="1" dirty="0">
                          <a:latin typeface="Arial"/>
                          <a:ea typeface="Times New Roman"/>
                          <a:cs typeface="Arial"/>
                        </a:rPr>
                        <a:t>g = 9.81 </a:t>
                      </a:r>
                      <a:r>
                        <a:rPr lang="fr-FR" sz="1000" i="1" dirty="0" smtClean="0">
                          <a:latin typeface="Arial"/>
                          <a:ea typeface="Times New Roman"/>
                          <a:cs typeface="Arial"/>
                        </a:rPr>
                        <a:t>m/s</a:t>
                      </a:r>
                      <a:r>
                        <a:rPr lang="fr-FR" sz="1000" i="1" baseline="30000" dirty="0" smtClean="0">
                          <a:latin typeface="Arial"/>
                          <a:ea typeface="Times New Roman"/>
                          <a:cs typeface="Arial"/>
                        </a:rPr>
                        <a:t>2</a:t>
                      </a:r>
                    </a:p>
                    <a:p>
                      <a:pPr>
                        <a:spcAft>
                          <a:spcPts val="0"/>
                        </a:spcAft>
                      </a:pPr>
                      <a:endParaRPr lang="fr-FR" sz="1000" i="1" baseline="30000" dirty="0" smtClean="0">
                        <a:latin typeface="Arial"/>
                        <a:ea typeface="Times New Roman"/>
                        <a:cs typeface="Arial"/>
                      </a:endParaRPr>
                    </a:p>
                    <a:p>
                      <a:pPr>
                        <a:spcAft>
                          <a:spcPts val="0"/>
                        </a:spcAft>
                      </a:pPr>
                      <a:r>
                        <a:rPr lang="fr-FR" sz="1000" i="1" dirty="0" smtClean="0">
                          <a:latin typeface="Arial"/>
                          <a:ea typeface="Times New Roman"/>
                          <a:cs typeface="Arial"/>
                        </a:rPr>
                        <a:t>–</a:t>
                      </a:r>
                      <a:r>
                        <a:rPr lang="fr-FR" sz="1000" b="1" i="1" dirty="0" smtClean="0">
                          <a:latin typeface="Arial"/>
                          <a:ea typeface="Times New Roman"/>
                          <a:cs typeface="Arial"/>
                        </a:rPr>
                        <a:t> </a:t>
                      </a:r>
                      <a:r>
                        <a:rPr lang="fr-FR" sz="1000" i="1" dirty="0">
                          <a:latin typeface="Arial"/>
                          <a:ea typeface="Times New Roman"/>
                          <a:cs typeface="Arial"/>
                        </a:rPr>
                        <a:t>0,6g</a:t>
                      </a:r>
                      <a:endParaRPr lang="fr-FR" sz="900" dirty="0">
                        <a:latin typeface="Arial"/>
                        <a:ea typeface="Times New Roman"/>
                        <a:cs typeface="Times New Roman"/>
                      </a:endParaRPr>
                    </a:p>
                    <a:p>
                      <a:pPr>
                        <a:spcAft>
                          <a:spcPts val="0"/>
                        </a:spcAft>
                      </a:pPr>
                      <a:r>
                        <a:rPr lang="fr-FR" sz="1000" i="1" dirty="0">
                          <a:latin typeface="Arial"/>
                          <a:ea typeface="Times New Roman"/>
                          <a:cs typeface="Arial"/>
                        </a:rPr>
                        <a:t>± </a:t>
                      </a:r>
                      <a:r>
                        <a:rPr lang="fr-FR" sz="1000" i="1" dirty="0" smtClean="0">
                          <a:latin typeface="Arial"/>
                          <a:ea typeface="Times New Roman"/>
                          <a:cs typeface="Arial"/>
                        </a:rPr>
                        <a:t>0,3g</a:t>
                      </a:r>
                      <a:endParaRPr lang="fr-FR" sz="900" dirty="0">
                        <a:latin typeface="Arial"/>
                        <a:ea typeface="Times New Roman"/>
                        <a:cs typeface="Times New Roman"/>
                      </a:endParaRPr>
                    </a:p>
                  </a:txBody>
                  <a:tcPr marL="44450" marR="44450" marT="0" marB="0"/>
                </a:tc>
                <a:tc>
                  <a:txBody>
                    <a:bodyPr/>
                    <a:lstStyle/>
                    <a:p>
                      <a:pPr algn="ctr">
                        <a:spcAft>
                          <a:spcPts val="0"/>
                        </a:spcAft>
                      </a:pPr>
                      <a:endParaRPr lang="fr-FR" sz="1000" dirty="0">
                        <a:latin typeface="Arial"/>
                        <a:ea typeface="Times New Roman"/>
                        <a:cs typeface="Arial"/>
                      </a:endParaRPr>
                    </a:p>
                    <a:p>
                      <a:pPr algn="ctr">
                        <a:spcAft>
                          <a:spcPts val="0"/>
                        </a:spcAft>
                      </a:pPr>
                      <a:r>
                        <a:rPr lang="fr-FR" sz="1000" dirty="0">
                          <a:latin typeface="Arial"/>
                          <a:ea typeface="Times New Roman"/>
                          <a:cs typeface="Arial"/>
                        </a:rPr>
                        <a:t>F0</a:t>
                      </a:r>
                      <a:endParaRPr lang="fr-FR" sz="900" dirty="0">
                        <a:latin typeface="Arial"/>
                        <a:ea typeface="Times New Roman"/>
                        <a:cs typeface="Times New Roman"/>
                      </a:endParaRPr>
                    </a:p>
                    <a:p>
                      <a:pPr algn="ctr">
                        <a:spcAft>
                          <a:spcPts val="0"/>
                        </a:spcAft>
                      </a:pPr>
                      <a:r>
                        <a:rPr lang="fr-FR" sz="1000" dirty="0">
                          <a:latin typeface="Arial"/>
                          <a:ea typeface="Times New Roman"/>
                          <a:cs typeface="Arial"/>
                        </a:rPr>
                        <a:t>F0</a:t>
                      </a:r>
                      <a:endParaRPr lang="fr-FR" sz="900" dirty="0">
                        <a:latin typeface="Arial"/>
                        <a:ea typeface="Times New Roman"/>
                        <a:cs typeface="Times New Roman"/>
                      </a:endParaRPr>
                    </a:p>
                  </a:txBody>
                  <a:tcPr marL="44450" marR="44450" marT="0" marB="0"/>
                </a:tc>
              </a:tr>
            </a:tbl>
          </a:graphicData>
        </a:graphic>
      </p:graphicFrame>
      <p:sp>
        <p:nvSpPr>
          <p:cNvPr id="2152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pSp>
        <p:nvGrpSpPr>
          <p:cNvPr id="3" name="Group 1"/>
          <p:cNvGrpSpPr>
            <a:grpSpLocks/>
          </p:cNvGrpSpPr>
          <p:nvPr/>
        </p:nvGrpSpPr>
        <p:grpSpPr bwMode="auto">
          <a:xfrm>
            <a:off x="5292080" y="836712"/>
            <a:ext cx="3374132" cy="3240782"/>
            <a:chOff x="6156" y="4918"/>
            <a:chExt cx="4595" cy="4215"/>
          </a:xfrm>
        </p:grpSpPr>
        <p:pic>
          <p:nvPicPr>
            <p:cNvPr id="21522" name="Picture 18"/>
            <p:cNvPicPr>
              <a:picLocks noChangeAspect="1" noChangeArrowheads="1"/>
            </p:cNvPicPr>
            <p:nvPr/>
          </p:nvPicPr>
          <p:blipFill>
            <a:blip r:embed="rId3" cstate="print"/>
            <a:srcRect l="27574" t="10619" r="24141" b="8711"/>
            <a:stretch>
              <a:fillRect/>
            </a:stretch>
          </p:blipFill>
          <p:spPr bwMode="auto">
            <a:xfrm>
              <a:off x="7180" y="5113"/>
              <a:ext cx="3284" cy="4020"/>
            </a:xfrm>
            <a:prstGeom prst="rect">
              <a:avLst/>
            </a:prstGeom>
            <a:noFill/>
          </p:spPr>
        </p:pic>
        <p:sp>
          <p:nvSpPr>
            <p:cNvPr id="21521" name="Line 17"/>
            <p:cNvSpPr>
              <a:spLocks noChangeShapeType="1"/>
            </p:cNvSpPr>
            <p:nvPr/>
          </p:nvSpPr>
          <p:spPr bwMode="auto">
            <a:xfrm flipV="1">
              <a:off x="7923" y="7738"/>
              <a:ext cx="0" cy="1124"/>
            </a:xfrm>
            <a:prstGeom prst="line">
              <a:avLst/>
            </a:prstGeom>
            <a:noFill/>
            <a:ln w="3175">
              <a:solidFill>
                <a:srgbClr val="000000"/>
              </a:solidFill>
              <a:round/>
              <a:headEnd/>
              <a:tailEnd type="stealth" w="sm" len="lg"/>
            </a:ln>
          </p:spPr>
          <p:txBody>
            <a:bodyPr vert="horz" wrap="square" lIns="91440" tIns="45720" rIns="91440" bIns="45720" numCol="1" anchor="t" anchorCtr="0" compatLnSpc="1">
              <a:prstTxWarp prst="textNoShape">
                <a:avLst/>
              </a:prstTxWarp>
            </a:bodyPr>
            <a:lstStyle/>
            <a:p>
              <a:endParaRPr lang="fr-FR"/>
            </a:p>
          </p:txBody>
        </p:sp>
        <p:sp>
          <p:nvSpPr>
            <p:cNvPr id="21520" name="Line 16"/>
            <p:cNvSpPr>
              <a:spLocks noChangeShapeType="1"/>
            </p:cNvSpPr>
            <p:nvPr/>
          </p:nvSpPr>
          <p:spPr bwMode="auto">
            <a:xfrm flipV="1">
              <a:off x="7929" y="8850"/>
              <a:ext cx="2786" cy="17"/>
            </a:xfrm>
            <a:prstGeom prst="line">
              <a:avLst/>
            </a:prstGeom>
            <a:noFill/>
            <a:ln w="3175">
              <a:solidFill>
                <a:srgbClr val="000000"/>
              </a:solidFill>
              <a:round/>
              <a:headEnd/>
              <a:tailEnd type="stealth" w="sm" len="lg"/>
            </a:ln>
          </p:spPr>
          <p:txBody>
            <a:bodyPr vert="horz" wrap="square" lIns="91440" tIns="45720" rIns="91440" bIns="45720" numCol="1" anchor="t" anchorCtr="0" compatLnSpc="1">
              <a:prstTxWarp prst="textNoShape">
                <a:avLst/>
              </a:prstTxWarp>
            </a:bodyPr>
            <a:lstStyle/>
            <a:p>
              <a:endParaRPr lang="fr-FR"/>
            </a:p>
          </p:txBody>
        </p:sp>
        <p:sp>
          <p:nvSpPr>
            <p:cNvPr id="21519" name="Text Box 15"/>
            <p:cNvSpPr txBox="1">
              <a:spLocks noChangeArrowheads="1"/>
            </p:cNvSpPr>
            <p:nvPr/>
          </p:nvSpPr>
          <p:spPr bwMode="auto">
            <a:xfrm>
              <a:off x="9102" y="8694"/>
              <a:ext cx="333" cy="1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0" i="1"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z</a:t>
              </a:r>
              <a:endParaRPr kumimoji="0" lang="fr-FR" sz="1800" b="0" i="0" u="none" strike="noStrike" cap="none" normalizeH="0" baseline="0" smtClean="0">
                <a:ln>
                  <a:noFill/>
                </a:ln>
                <a:solidFill>
                  <a:schemeClr val="tx1"/>
                </a:solidFill>
                <a:effectLst/>
                <a:latin typeface="Arial" pitchFamily="34" charset="0"/>
              </a:endParaRPr>
            </a:p>
          </p:txBody>
        </p:sp>
        <p:sp>
          <p:nvSpPr>
            <p:cNvPr id="21518" name="Line 14"/>
            <p:cNvSpPr>
              <a:spLocks noChangeShapeType="1"/>
            </p:cNvSpPr>
            <p:nvPr/>
          </p:nvSpPr>
          <p:spPr bwMode="auto">
            <a:xfrm flipH="1">
              <a:off x="6569" y="5281"/>
              <a:ext cx="688" cy="916"/>
            </a:xfrm>
            <a:prstGeom prst="line">
              <a:avLst/>
            </a:prstGeom>
            <a:noFill/>
            <a:ln w="1905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fr-FR"/>
            </a:p>
          </p:txBody>
        </p:sp>
        <p:graphicFrame>
          <p:nvGraphicFramePr>
            <p:cNvPr id="21517" name="Object 13"/>
            <p:cNvGraphicFramePr>
              <a:graphicFrameLocks noChangeAspect="1"/>
            </p:cNvGraphicFramePr>
            <p:nvPr/>
          </p:nvGraphicFramePr>
          <p:xfrm>
            <a:off x="6156" y="6283"/>
            <a:ext cx="1242" cy="326"/>
          </p:xfrm>
          <a:graphic>
            <a:graphicData uri="http://schemas.openxmlformats.org/presentationml/2006/ole">
              <mc:AlternateContent xmlns:mc="http://schemas.openxmlformats.org/markup-compatibility/2006">
                <mc:Choice xmlns:v="urn:schemas-microsoft-com:vml" Requires="v">
                  <p:oleObj spid="_x0000_s6165" name="Equation" r:id="rId4" imgW="850531" imgH="266584" progId="Equation.DSMT4">
                    <p:embed/>
                  </p:oleObj>
                </mc:Choice>
                <mc:Fallback>
                  <p:oleObj name="Equation" r:id="rId4" imgW="850531" imgH="266584" progId="Equation.DSMT4">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 y="6283"/>
                          <a:ext cx="1242" cy="3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6" name="Text Box 12"/>
            <p:cNvSpPr txBox="1">
              <a:spLocks noChangeArrowheads="1"/>
            </p:cNvSpPr>
            <p:nvPr/>
          </p:nvSpPr>
          <p:spPr bwMode="auto">
            <a:xfrm>
              <a:off x="8225" y="7778"/>
              <a:ext cx="333" cy="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0" i="1"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y</a:t>
              </a:r>
              <a:endParaRPr kumimoji="0" lang="fr-FR" sz="1800" b="0" i="0" u="none" strike="noStrike" cap="none" normalizeH="0" baseline="0" smtClean="0">
                <a:ln>
                  <a:noFill/>
                </a:ln>
                <a:solidFill>
                  <a:schemeClr val="tx1"/>
                </a:solidFill>
                <a:effectLst/>
                <a:latin typeface="Arial" pitchFamily="34" charset="0"/>
              </a:endParaRPr>
            </a:p>
          </p:txBody>
        </p:sp>
        <p:sp>
          <p:nvSpPr>
            <p:cNvPr id="21515" name="Rectangle 11"/>
            <p:cNvSpPr>
              <a:spLocks noChangeArrowheads="1"/>
            </p:cNvSpPr>
            <p:nvPr/>
          </p:nvSpPr>
          <p:spPr bwMode="auto">
            <a:xfrm>
              <a:off x="7767" y="8797"/>
              <a:ext cx="146" cy="180"/>
            </a:xfrm>
            <a:prstGeom prst="rect">
              <a:avLst/>
            </a:prstGeom>
            <a:solidFill>
              <a:srgbClr val="FFFFFF">
                <a:alpha val="8100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8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C</a:t>
              </a:r>
              <a:endParaRPr kumimoji="0" lang="fr-FR" sz="1800" b="0" i="0" u="none" strike="noStrike" cap="none" normalizeH="0" baseline="0" smtClean="0">
                <a:ln>
                  <a:noFill/>
                </a:ln>
                <a:solidFill>
                  <a:schemeClr val="tx1"/>
                </a:solidFill>
                <a:effectLst/>
                <a:latin typeface="Arial" pitchFamily="34" charset="0"/>
              </a:endParaRPr>
            </a:p>
          </p:txBody>
        </p:sp>
        <p:sp>
          <p:nvSpPr>
            <p:cNvPr id="21514" name="Rectangle 10"/>
            <p:cNvSpPr>
              <a:spLocks noChangeArrowheads="1"/>
            </p:cNvSpPr>
            <p:nvPr/>
          </p:nvSpPr>
          <p:spPr bwMode="auto">
            <a:xfrm>
              <a:off x="10552" y="8828"/>
              <a:ext cx="199" cy="225"/>
            </a:xfrm>
            <a:prstGeom prst="rect">
              <a:avLst/>
            </a:prstGeom>
            <a:noFill/>
            <a:ln w="9525">
              <a:noFill/>
              <a:miter lim="800000"/>
              <a:headEnd/>
              <a:tailEnd/>
            </a:ln>
          </p:spPr>
          <p:txBody>
            <a:bodyPr vert="horz" wrap="square" lIns="18000" tIns="10800" rIns="18000" bIns="1080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8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x</a:t>
              </a:r>
              <a:endParaRPr kumimoji="0" lang="fr-FR" sz="1800" b="0" i="0" u="none" strike="noStrike" cap="none" normalizeH="0" baseline="0" smtClean="0">
                <a:ln>
                  <a:noFill/>
                </a:ln>
                <a:solidFill>
                  <a:schemeClr val="tx1"/>
                </a:solidFill>
                <a:effectLst/>
                <a:latin typeface="Arial" pitchFamily="34" charset="0"/>
              </a:endParaRPr>
            </a:p>
          </p:txBody>
        </p:sp>
        <p:sp>
          <p:nvSpPr>
            <p:cNvPr id="21513" name="Rectangle 9"/>
            <p:cNvSpPr>
              <a:spLocks noChangeArrowheads="1"/>
            </p:cNvSpPr>
            <p:nvPr/>
          </p:nvSpPr>
          <p:spPr bwMode="auto">
            <a:xfrm>
              <a:off x="7698" y="7742"/>
              <a:ext cx="197" cy="224"/>
            </a:xfrm>
            <a:prstGeom prst="rect">
              <a:avLst/>
            </a:prstGeom>
            <a:noFill/>
            <a:ln w="9525">
              <a:noFill/>
              <a:miter lim="800000"/>
              <a:headEnd/>
              <a:tailEnd/>
            </a:ln>
          </p:spPr>
          <p:txBody>
            <a:bodyPr vert="horz" wrap="square" lIns="18000" tIns="10800" rIns="18000" bIns="1080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8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y</a:t>
              </a:r>
              <a:endParaRPr kumimoji="0" lang="fr-FR" sz="1800" b="0" i="0" u="none" strike="noStrike" cap="none" normalizeH="0" baseline="0" smtClean="0">
                <a:ln>
                  <a:noFill/>
                </a:ln>
                <a:solidFill>
                  <a:schemeClr val="tx1"/>
                </a:solidFill>
                <a:effectLst/>
                <a:latin typeface="Arial" pitchFamily="34" charset="0"/>
              </a:endParaRPr>
            </a:p>
          </p:txBody>
        </p:sp>
        <p:sp>
          <p:nvSpPr>
            <p:cNvPr id="21512" name="Line 8"/>
            <p:cNvSpPr>
              <a:spLocks noChangeShapeType="1"/>
            </p:cNvSpPr>
            <p:nvPr/>
          </p:nvSpPr>
          <p:spPr bwMode="auto">
            <a:xfrm flipV="1">
              <a:off x="7280" y="4918"/>
              <a:ext cx="661" cy="320"/>
            </a:xfrm>
            <a:prstGeom prst="line">
              <a:avLst/>
            </a:prstGeom>
            <a:noFill/>
            <a:ln w="3175">
              <a:solidFill>
                <a:srgbClr val="000000"/>
              </a:solidFill>
              <a:round/>
              <a:headEnd/>
              <a:tailEnd type="stealth" w="sm" len="lg"/>
            </a:ln>
          </p:spPr>
          <p:txBody>
            <a:bodyPr vert="horz" wrap="square" lIns="91440" tIns="45720" rIns="91440" bIns="45720" numCol="1" anchor="t" anchorCtr="0" compatLnSpc="1">
              <a:prstTxWarp prst="textNoShape">
                <a:avLst/>
              </a:prstTxWarp>
            </a:bodyPr>
            <a:lstStyle/>
            <a:p>
              <a:endParaRPr lang="fr-FR"/>
            </a:p>
          </p:txBody>
        </p:sp>
        <p:sp>
          <p:nvSpPr>
            <p:cNvPr id="21511" name="Line 7"/>
            <p:cNvSpPr>
              <a:spLocks noChangeShapeType="1"/>
            </p:cNvSpPr>
            <p:nvPr/>
          </p:nvSpPr>
          <p:spPr bwMode="auto">
            <a:xfrm>
              <a:off x="7277" y="5224"/>
              <a:ext cx="1241" cy="2554"/>
            </a:xfrm>
            <a:prstGeom prst="line">
              <a:avLst/>
            </a:prstGeom>
            <a:noFill/>
            <a:ln w="3175">
              <a:solidFill>
                <a:srgbClr val="000000"/>
              </a:solidFill>
              <a:round/>
              <a:headEnd/>
              <a:tailEnd type="stealth" w="sm" len="lg"/>
            </a:ln>
          </p:spPr>
          <p:txBody>
            <a:bodyPr vert="horz" wrap="square" lIns="91440" tIns="45720" rIns="91440" bIns="45720" numCol="1" anchor="t" anchorCtr="0" compatLnSpc="1">
              <a:prstTxWarp prst="textNoShape">
                <a:avLst/>
              </a:prstTxWarp>
            </a:bodyPr>
            <a:lstStyle/>
            <a:p>
              <a:endParaRPr lang="fr-FR"/>
            </a:p>
          </p:txBody>
        </p:sp>
        <p:sp>
          <p:nvSpPr>
            <p:cNvPr id="21510" name="Rectangle 6"/>
            <p:cNvSpPr>
              <a:spLocks noChangeArrowheads="1"/>
            </p:cNvSpPr>
            <p:nvPr/>
          </p:nvSpPr>
          <p:spPr bwMode="auto">
            <a:xfrm>
              <a:off x="8505" y="7464"/>
              <a:ext cx="445" cy="333"/>
            </a:xfrm>
            <a:prstGeom prst="rect">
              <a:avLst/>
            </a:prstGeom>
            <a:noFill/>
            <a:ln w="9525">
              <a:noFill/>
              <a:miter lim="800000"/>
              <a:headEnd/>
              <a:tailEnd/>
            </a:ln>
          </p:spPr>
          <p:txBody>
            <a:bodyPr vert="horz" wrap="square" lIns="18000" tIns="10800" rIns="18000" bIns="1080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8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x</a:t>
              </a:r>
              <a:r>
                <a:rPr kumimoji="0" lang="fr-FR" sz="800" b="0" i="1" u="none" strike="noStrike" cap="none" normalizeH="0" baseline="-30000" smtClean="0">
                  <a:ln>
                    <a:noFill/>
                  </a:ln>
                  <a:solidFill>
                    <a:schemeClr val="tx1"/>
                  </a:solidFill>
                  <a:effectLst/>
                  <a:latin typeface="Arial" pitchFamily="34" charset="0"/>
                  <a:ea typeface="Times New Roman" pitchFamily="18" charset="0"/>
                  <a:cs typeface="Arial" pitchFamily="34" charset="0"/>
                </a:rPr>
                <a:t>H</a:t>
              </a:r>
              <a:endParaRPr kumimoji="0" lang="fr-FR" sz="1800" b="0" i="0" u="none" strike="noStrike" cap="none" normalizeH="0" baseline="0" smtClean="0">
                <a:ln>
                  <a:noFill/>
                </a:ln>
                <a:solidFill>
                  <a:schemeClr val="tx1"/>
                </a:solidFill>
                <a:effectLst/>
                <a:latin typeface="Arial" pitchFamily="34" charset="0"/>
              </a:endParaRPr>
            </a:p>
          </p:txBody>
        </p:sp>
        <p:sp>
          <p:nvSpPr>
            <p:cNvPr id="21509" name="Rectangle 5"/>
            <p:cNvSpPr>
              <a:spLocks noChangeArrowheads="1"/>
            </p:cNvSpPr>
            <p:nvPr/>
          </p:nvSpPr>
          <p:spPr bwMode="auto">
            <a:xfrm>
              <a:off x="7857" y="4944"/>
              <a:ext cx="309" cy="310"/>
            </a:xfrm>
            <a:prstGeom prst="rect">
              <a:avLst/>
            </a:prstGeom>
            <a:noFill/>
            <a:ln w="9525">
              <a:noFill/>
              <a:miter lim="800000"/>
              <a:headEnd/>
              <a:tailEnd/>
            </a:ln>
          </p:spPr>
          <p:txBody>
            <a:bodyPr vert="horz" wrap="square" lIns="18000" tIns="10800" rIns="18000" bIns="1080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8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y</a:t>
              </a:r>
              <a:r>
                <a:rPr kumimoji="0" lang="fr-FR" sz="800" b="0" i="1" u="none" strike="noStrike" cap="none" normalizeH="0" baseline="-30000" smtClean="0">
                  <a:ln>
                    <a:noFill/>
                  </a:ln>
                  <a:solidFill>
                    <a:schemeClr val="tx1"/>
                  </a:solidFill>
                  <a:effectLst/>
                  <a:latin typeface="Arial" pitchFamily="34" charset="0"/>
                  <a:ea typeface="Times New Roman" pitchFamily="18" charset="0"/>
                  <a:cs typeface="Arial" pitchFamily="34" charset="0"/>
                </a:rPr>
                <a:t>H</a:t>
              </a:r>
              <a:endParaRPr kumimoji="0" lang="fr-FR" sz="1800" b="0" i="0" u="none" strike="noStrike" cap="none" normalizeH="0" baseline="0" smtClean="0">
                <a:ln>
                  <a:noFill/>
                </a:ln>
                <a:solidFill>
                  <a:schemeClr val="tx1"/>
                </a:solidFill>
                <a:effectLst/>
                <a:latin typeface="Arial" pitchFamily="34" charset="0"/>
              </a:endParaRPr>
            </a:p>
          </p:txBody>
        </p:sp>
        <p:sp>
          <p:nvSpPr>
            <p:cNvPr id="21508" name="Rectangle 4"/>
            <p:cNvSpPr>
              <a:spLocks noChangeArrowheads="1"/>
            </p:cNvSpPr>
            <p:nvPr/>
          </p:nvSpPr>
          <p:spPr bwMode="auto">
            <a:xfrm>
              <a:off x="6956" y="5176"/>
              <a:ext cx="196" cy="224"/>
            </a:xfrm>
            <a:prstGeom prst="rect">
              <a:avLst/>
            </a:prstGeom>
            <a:noFill/>
            <a:ln w="9525">
              <a:noFill/>
              <a:miter lim="800000"/>
              <a:headEnd/>
              <a:tailEnd/>
            </a:ln>
          </p:spPr>
          <p:txBody>
            <a:bodyPr vert="horz" wrap="square" lIns="18000" tIns="10800" rIns="18000" bIns="1080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8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HH</a:t>
              </a:r>
              <a:endParaRPr kumimoji="0" lang="fr-FR" sz="1800" b="0" i="0" u="none" strike="noStrike" cap="none" normalizeH="0" baseline="0" smtClean="0">
                <a:ln>
                  <a:noFill/>
                </a:ln>
                <a:solidFill>
                  <a:schemeClr val="tx1"/>
                </a:solidFill>
                <a:effectLst/>
                <a:latin typeface="Arial" pitchFamily="34" charset="0"/>
              </a:endParaRPr>
            </a:p>
          </p:txBody>
        </p:sp>
        <p:sp>
          <p:nvSpPr>
            <p:cNvPr id="21507" name="Rectangle 3"/>
            <p:cNvSpPr>
              <a:spLocks noChangeArrowheads="1"/>
            </p:cNvSpPr>
            <p:nvPr/>
          </p:nvSpPr>
          <p:spPr bwMode="auto">
            <a:xfrm>
              <a:off x="7296" y="5898"/>
              <a:ext cx="197" cy="225"/>
            </a:xfrm>
            <a:prstGeom prst="rect">
              <a:avLst/>
            </a:prstGeom>
            <a:noFill/>
            <a:ln w="9525">
              <a:noFill/>
              <a:miter lim="800000"/>
              <a:headEnd/>
              <a:tailEnd/>
            </a:ln>
          </p:spPr>
          <p:txBody>
            <a:bodyPr vert="horz" wrap="square" lIns="18000" tIns="10800" rIns="18000" bIns="1080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8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F</a:t>
              </a:r>
              <a:endParaRPr kumimoji="0" lang="fr-FR" sz="6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endParaRPr>
            </a:p>
          </p:txBody>
        </p:sp>
        <p:sp>
          <p:nvSpPr>
            <p:cNvPr id="21506" name="Line 2"/>
            <p:cNvSpPr>
              <a:spLocks noChangeShapeType="1"/>
            </p:cNvSpPr>
            <p:nvPr/>
          </p:nvSpPr>
          <p:spPr bwMode="auto">
            <a:xfrm flipH="1">
              <a:off x="7517" y="6002"/>
              <a:ext cx="101" cy="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23" name="Carré corné 22"/>
          <p:cNvSpPr/>
          <p:nvPr/>
        </p:nvSpPr>
        <p:spPr>
          <a:xfrm>
            <a:off x="467544" y="404664"/>
            <a:ext cx="2772308" cy="1512168"/>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Réaliser la conception préliminaire</a:t>
            </a:r>
            <a:endParaRPr lang="fr-F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988840"/>
            <a:ext cx="8229600" cy="4137323"/>
          </a:xfrm>
        </p:spPr>
        <p:txBody>
          <a:bodyPr>
            <a:normAutofit fontScale="70000" lnSpcReduction="20000"/>
          </a:bodyPr>
          <a:lstStyle/>
          <a:p>
            <a:r>
              <a:rPr lang="fr-FR" dirty="0" smtClean="0"/>
              <a:t>Analyser le cahier des charges fonctionnel.</a:t>
            </a:r>
          </a:p>
          <a:p>
            <a:r>
              <a:rPr lang="fr-FR" dirty="0" smtClean="0"/>
              <a:t>Rechercher des principes de solutions.</a:t>
            </a:r>
          </a:p>
          <a:p>
            <a:r>
              <a:rPr lang="fr-FR" dirty="0" smtClean="0"/>
              <a:t>Vérifier la répartition de charges, les cas de chargement et de basculement.</a:t>
            </a:r>
          </a:p>
          <a:p>
            <a:r>
              <a:rPr lang="fr-FR" dirty="0" smtClean="0"/>
              <a:t>Rechercher des solutions constructives et </a:t>
            </a:r>
            <a:r>
              <a:rPr lang="fr-FR" i="1" dirty="0" smtClean="0">
                <a:solidFill>
                  <a:srgbClr val="FF0000"/>
                </a:solidFill>
              </a:rPr>
              <a:t>préparer l’élaboration de </a:t>
            </a:r>
            <a:r>
              <a:rPr lang="fr-FR" dirty="0" smtClean="0"/>
              <a:t>la maquette de conception respectant les contraintes d’intégration (la charge utile, les énergies, le type de commande, les procédés…) et les contraintes de coûts, de délais et de quantité.</a:t>
            </a:r>
          </a:p>
          <a:p>
            <a:r>
              <a:rPr lang="fr-FR" dirty="0" smtClean="0"/>
              <a:t>Valider les solutions par simulation numérique.</a:t>
            </a:r>
          </a:p>
          <a:p>
            <a:r>
              <a:rPr lang="fr-FR" dirty="0" smtClean="0"/>
              <a:t>Choisir les composants secondaires (connecteurs, distributeurs, capteurs…).</a:t>
            </a:r>
          </a:p>
          <a:p>
            <a:r>
              <a:rPr lang="fr-FR" dirty="0" smtClean="0"/>
              <a:t>Adapter les schémas d’alimentation en énergie.</a:t>
            </a:r>
          </a:p>
        </p:txBody>
      </p:sp>
      <p:sp>
        <p:nvSpPr>
          <p:cNvPr id="4" name="Carré corné 3"/>
          <p:cNvSpPr/>
          <p:nvPr/>
        </p:nvSpPr>
        <p:spPr>
          <a:xfrm>
            <a:off x="467544" y="404664"/>
            <a:ext cx="2772308" cy="1512168"/>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Concevoir l’intégration d’équipements</a:t>
            </a:r>
            <a:endParaRPr lang="fr-F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856" y="404664"/>
            <a:ext cx="5410944" cy="1786210"/>
          </a:xfrm>
        </p:spPr>
        <p:txBody>
          <a:bodyPr>
            <a:normAutofit/>
          </a:bodyPr>
          <a:lstStyle/>
          <a:p>
            <a:r>
              <a:rPr lang="fr-FR" sz="3200" dirty="0" smtClean="0">
                <a:solidFill>
                  <a:srgbClr val="0070C0"/>
                </a:solidFill>
              </a:rPr>
              <a:t>Vérifier la répartition de charges, les cas de chargement.</a:t>
            </a:r>
            <a:endParaRPr lang="fr-FR" sz="3200" dirty="0">
              <a:solidFill>
                <a:srgbClr val="0070C0"/>
              </a:solidFill>
            </a:endParaRPr>
          </a:p>
        </p:txBody>
      </p:sp>
      <p:sp>
        <p:nvSpPr>
          <p:cNvPr id="4" name="Carré corné 3"/>
          <p:cNvSpPr/>
          <p:nvPr/>
        </p:nvSpPr>
        <p:spPr>
          <a:xfrm>
            <a:off x="467544" y="404664"/>
            <a:ext cx="2772308" cy="1512168"/>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Concevoir l’intégration d’équipements</a:t>
            </a:r>
            <a:endParaRPr lang="fr-FR" sz="2800" b="1" dirty="0">
              <a:solidFill>
                <a:schemeClr val="bg1"/>
              </a:solidFill>
              <a:latin typeface="Arial" pitchFamily="34" charset="0"/>
              <a:cs typeface="Arial" pitchFamily="34" charset="0"/>
            </a:endParaRPr>
          </a:p>
        </p:txBody>
      </p:sp>
      <p:pic>
        <p:nvPicPr>
          <p:cNvPr id="43009" name="Picture 1"/>
          <p:cNvPicPr>
            <a:picLocks noGrp="1" noChangeAspect="1" noChangeArrowheads="1"/>
          </p:cNvPicPr>
          <p:nvPr>
            <p:ph idx="1"/>
          </p:nvPr>
        </p:nvPicPr>
        <p:blipFill>
          <a:blip r:embed="rId2" cstate="print"/>
          <a:srcRect/>
          <a:stretch>
            <a:fillRect/>
          </a:stretch>
        </p:blipFill>
        <p:spPr bwMode="auto">
          <a:xfrm>
            <a:off x="323528" y="4509120"/>
            <a:ext cx="3202790" cy="2232248"/>
          </a:xfrm>
          <a:prstGeom prst="rect">
            <a:avLst/>
          </a:prstGeom>
          <a:noFill/>
          <a:ln w="9525">
            <a:noFill/>
            <a:miter lim="800000"/>
            <a:headEnd/>
            <a:tailEnd/>
          </a:ln>
        </p:spPr>
      </p:pic>
      <p:pic>
        <p:nvPicPr>
          <p:cNvPr id="43010" name="Picture 2"/>
          <p:cNvPicPr>
            <a:picLocks noChangeAspect="1" noChangeArrowheads="1"/>
          </p:cNvPicPr>
          <p:nvPr/>
        </p:nvPicPr>
        <p:blipFill>
          <a:blip r:embed="rId3" cstate="print"/>
          <a:srcRect/>
          <a:stretch>
            <a:fillRect/>
          </a:stretch>
        </p:blipFill>
        <p:spPr bwMode="auto">
          <a:xfrm>
            <a:off x="359532" y="1952836"/>
            <a:ext cx="8054865" cy="2556285"/>
          </a:xfrm>
          <a:prstGeom prst="rect">
            <a:avLst/>
          </a:prstGeom>
          <a:noFill/>
          <a:ln w="9525">
            <a:noFill/>
            <a:miter lim="800000"/>
            <a:headEnd/>
            <a:tailEnd/>
          </a:ln>
        </p:spPr>
      </p:pic>
      <p:pic>
        <p:nvPicPr>
          <p:cNvPr id="43011" name="Picture 3"/>
          <p:cNvPicPr>
            <a:picLocks noChangeAspect="1" noChangeArrowheads="1"/>
          </p:cNvPicPr>
          <p:nvPr/>
        </p:nvPicPr>
        <p:blipFill>
          <a:blip r:embed="rId4" cstate="print"/>
          <a:srcRect/>
          <a:stretch>
            <a:fillRect/>
          </a:stretch>
        </p:blipFill>
        <p:spPr bwMode="auto">
          <a:xfrm>
            <a:off x="2663788" y="4617132"/>
            <a:ext cx="6227450" cy="864096"/>
          </a:xfrm>
          <a:prstGeom prst="rect">
            <a:avLst/>
          </a:prstGeom>
          <a:noFill/>
          <a:ln w="9525">
            <a:noFill/>
            <a:miter lim="800000"/>
            <a:headEnd/>
            <a:tailEnd/>
          </a:ln>
        </p:spPr>
      </p:pic>
      <p:pic>
        <p:nvPicPr>
          <p:cNvPr id="43012" name="Picture 4"/>
          <p:cNvPicPr>
            <a:picLocks noChangeAspect="1" noChangeArrowheads="1"/>
          </p:cNvPicPr>
          <p:nvPr/>
        </p:nvPicPr>
        <p:blipFill>
          <a:blip r:embed="rId5" cstate="print"/>
          <a:srcRect/>
          <a:stretch>
            <a:fillRect/>
          </a:stretch>
        </p:blipFill>
        <p:spPr bwMode="auto">
          <a:xfrm>
            <a:off x="3851920" y="5553235"/>
            <a:ext cx="468052" cy="4011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3010"/>
                                        </p:tgtEl>
                                        <p:attrNameLst>
                                          <p:attrName>style.visibility</p:attrName>
                                        </p:attrNameLst>
                                      </p:cBhvr>
                                      <p:to>
                                        <p:strVal val="visible"/>
                                      </p:to>
                                    </p:set>
                                    <p:animEffect transition="in" filter="blinds(horizontal)">
                                      <p:cBhvr>
                                        <p:cTn id="11" dur="500"/>
                                        <p:tgtEl>
                                          <p:spTgt spid="430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30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3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Grp="1" noChangeAspect="1" noChangeArrowheads="1"/>
          </p:cNvPicPr>
          <p:nvPr>
            <p:ph sz="half" idx="1"/>
          </p:nvPr>
        </p:nvPicPr>
        <p:blipFill>
          <a:blip r:embed="rId2" cstate="print"/>
          <a:stretch>
            <a:fillRect/>
          </a:stretch>
        </p:blipFill>
        <p:spPr bwMode="auto">
          <a:xfrm>
            <a:off x="4716016" y="692696"/>
            <a:ext cx="4038600" cy="2508936"/>
          </a:xfrm>
          <a:prstGeom prst="rect">
            <a:avLst/>
          </a:prstGeom>
          <a:noFill/>
          <a:ln w="9525">
            <a:noFill/>
            <a:miter lim="800000"/>
            <a:headEnd/>
            <a:tailEnd/>
          </a:ln>
        </p:spPr>
      </p:pic>
      <p:sp>
        <p:nvSpPr>
          <p:cNvPr id="6" name="Espace réservé du contenu 5"/>
          <p:cNvSpPr>
            <a:spLocks noGrp="1"/>
          </p:cNvSpPr>
          <p:nvPr>
            <p:ph sz="half" idx="2"/>
          </p:nvPr>
        </p:nvSpPr>
        <p:spPr>
          <a:xfrm>
            <a:off x="-508" y="2060849"/>
            <a:ext cx="3924436" cy="4797152"/>
          </a:xfrm>
        </p:spPr>
        <p:txBody>
          <a:bodyPr>
            <a:normAutofit fontScale="92500"/>
          </a:bodyPr>
          <a:lstStyle/>
          <a:p>
            <a:r>
              <a:rPr lang="fr-FR" dirty="0" smtClean="0">
                <a:solidFill>
                  <a:srgbClr val="0070C0"/>
                </a:solidFill>
              </a:rPr>
              <a:t>Détermination de la puissance minimale du vérin</a:t>
            </a:r>
          </a:p>
          <a:p>
            <a:r>
              <a:rPr lang="fr-FR" dirty="0" smtClean="0">
                <a:solidFill>
                  <a:srgbClr val="0070C0"/>
                </a:solidFill>
              </a:rPr>
              <a:t>Détermination du vérin à l’aide des dimensions définies précédemment.</a:t>
            </a:r>
          </a:p>
          <a:p>
            <a:r>
              <a:rPr lang="fr-FR" dirty="0" smtClean="0">
                <a:solidFill>
                  <a:srgbClr val="0070C0"/>
                </a:solidFill>
              </a:rPr>
              <a:t>Détermination de la pompe</a:t>
            </a:r>
          </a:p>
          <a:p>
            <a:r>
              <a:rPr lang="fr-FR" dirty="0" smtClean="0">
                <a:solidFill>
                  <a:srgbClr val="0070C0"/>
                </a:solidFill>
              </a:rPr>
              <a:t>Détermination de l’implantation de la pompe</a:t>
            </a:r>
            <a:endParaRPr lang="fr-FR" dirty="0">
              <a:solidFill>
                <a:srgbClr val="0070C0"/>
              </a:solidFill>
            </a:endParaRPr>
          </a:p>
        </p:txBody>
      </p:sp>
      <p:sp>
        <p:nvSpPr>
          <p:cNvPr id="34837"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34847" name="Picture 31"/>
          <p:cNvPicPr>
            <a:picLocks noChangeAspect="1" noChangeArrowheads="1"/>
          </p:cNvPicPr>
          <p:nvPr/>
        </p:nvPicPr>
        <p:blipFill>
          <a:blip r:embed="rId3" cstate="print"/>
          <a:srcRect/>
          <a:stretch>
            <a:fillRect/>
          </a:stretch>
        </p:blipFill>
        <p:spPr bwMode="auto">
          <a:xfrm>
            <a:off x="3959424" y="3501008"/>
            <a:ext cx="5184576" cy="3092006"/>
          </a:xfrm>
          <a:prstGeom prst="rect">
            <a:avLst/>
          </a:prstGeom>
          <a:noFill/>
          <a:ln w="9525">
            <a:noFill/>
            <a:miter lim="800000"/>
            <a:headEnd/>
            <a:tailEnd/>
          </a:ln>
        </p:spPr>
      </p:pic>
      <p:sp>
        <p:nvSpPr>
          <p:cNvPr id="7" name="Carré corné 6"/>
          <p:cNvSpPr/>
          <p:nvPr/>
        </p:nvSpPr>
        <p:spPr>
          <a:xfrm>
            <a:off x="539552" y="404664"/>
            <a:ext cx="2772308" cy="1512168"/>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Concevoir l’intégration d’équipements</a:t>
            </a:r>
            <a:endParaRPr lang="fr-F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7804" y="404664"/>
            <a:ext cx="5878996" cy="1143000"/>
          </a:xfrm>
        </p:spPr>
        <p:txBody>
          <a:bodyPr>
            <a:normAutofit/>
          </a:bodyPr>
          <a:lstStyle/>
          <a:p>
            <a:r>
              <a:rPr lang="fr-FR" sz="3200" dirty="0" smtClean="0">
                <a:solidFill>
                  <a:srgbClr val="0070C0"/>
                </a:solidFill>
              </a:rPr>
              <a:t>Modification du schéma hydraulique</a:t>
            </a:r>
            <a:endParaRPr lang="fr-FR" sz="3200" dirty="0">
              <a:solidFill>
                <a:srgbClr val="0070C0"/>
              </a:solidFill>
            </a:endParaRPr>
          </a:p>
        </p:txBody>
      </p:sp>
      <p:sp>
        <p:nvSpPr>
          <p:cNvPr id="5" name="Carré corné 4"/>
          <p:cNvSpPr/>
          <p:nvPr/>
        </p:nvSpPr>
        <p:spPr>
          <a:xfrm>
            <a:off x="539552" y="404664"/>
            <a:ext cx="2772308" cy="1512168"/>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Concevoir l’intégration d’équipements</a:t>
            </a:r>
            <a:endParaRPr lang="fr-FR" sz="2800" b="1" dirty="0">
              <a:solidFill>
                <a:schemeClr val="bg1"/>
              </a:solidFill>
              <a:latin typeface="Arial" pitchFamily="34" charset="0"/>
              <a:cs typeface="Arial" pitchFamily="34" charset="0"/>
            </a:endParaRPr>
          </a:p>
        </p:txBody>
      </p:sp>
      <p:pic>
        <p:nvPicPr>
          <p:cNvPr id="7170" name="Picture 2" descr="C:\Documents and Settings\francois\Mes documents\renovation BTS CRC\sujet 0 porte voiture LOHR\éléments Lohr\F00365435B.tif"/>
          <p:cNvPicPr>
            <a:picLocks noGrp="1" noChangeAspect="1" noChangeArrowheads="1"/>
          </p:cNvPicPr>
          <p:nvPr>
            <p:ph sz="half" idx="1"/>
          </p:nvPr>
        </p:nvPicPr>
        <p:blipFill>
          <a:blip r:embed="rId2" cstate="print"/>
          <a:srcRect/>
          <a:stretch>
            <a:fillRect/>
          </a:stretch>
        </p:blipFill>
        <p:spPr bwMode="auto">
          <a:xfrm>
            <a:off x="467544" y="2456892"/>
            <a:ext cx="7237522" cy="40374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7524" y="2132856"/>
            <a:ext cx="8568952" cy="3885295"/>
          </a:xfrm>
        </p:spPr>
        <p:txBody>
          <a:bodyPr>
            <a:noAutofit/>
          </a:bodyPr>
          <a:lstStyle/>
          <a:p>
            <a:r>
              <a:rPr lang="fr-FR" sz="2400" i="1" dirty="0" smtClean="0">
                <a:solidFill>
                  <a:srgbClr val="FF0000"/>
                </a:solidFill>
              </a:rPr>
              <a:t>Analyser les informations du suivi </a:t>
            </a:r>
            <a:r>
              <a:rPr lang="fr-FR" sz="2400" dirty="0" smtClean="0"/>
              <a:t>de la réalisation du prototype.</a:t>
            </a:r>
          </a:p>
          <a:p>
            <a:r>
              <a:rPr lang="fr-FR" sz="2400" dirty="0" smtClean="0"/>
              <a:t>Collecter des informations sur le processus de réalisation du prototype en vue de l’industrialisation.</a:t>
            </a:r>
          </a:p>
          <a:p>
            <a:r>
              <a:rPr lang="fr-FR" sz="2400" dirty="0" smtClean="0"/>
              <a:t>Définir un protocole d’essai.</a:t>
            </a:r>
          </a:p>
          <a:p>
            <a:r>
              <a:rPr lang="fr-FR" sz="2400" dirty="0" smtClean="0"/>
              <a:t>Vérifier les spécifications fonctionnelles du cahier des charges.</a:t>
            </a:r>
          </a:p>
          <a:p>
            <a:r>
              <a:rPr lang="fr-FR" sz="2400" dirty="0" smtClean="0"/>
              <a:t>Conduire une étude de fiabilité prévisionnelle.</a:t>
            </a:r>
          </a:p>
          <a:p>
            <a:r>
              <a:rPr lang="fr-FR" sz="2400" dirty="0" smtClean="0"/>
              <a:t>Proposer des correctifs à la conception (ou de modification) préliminaire.</a:t>
            </a:r>
          </a:p>
          <a:p>
            <a:r>
              <a:rPr lang="fr-FR" sz="2400" dirty="0" smtClean="0"/>
              <a:t>Finaliser le dossier de conception (ou de modification) préliminaire en tenant compte des résultats de l’exploitation du prototype.</a:t>
            </a:r>
            <a:endParaRPr lang="fr-FR" sz="2400" dirty="0"/>
          </a:p>
        </p:txBody>
      </p:sp>
      <p:sp>
        <p:nvSpPr>
          <p:cNvPr id="4" name="Carré corné 3"/>
          <p:cNvSpPr/>
          <p:nvPr/>
        </p:nvSpPr>
        <p:spPr>
          <a:xfrm>
            <a:off x="539552" y="404664"/>
            <a:ext cx="2880320" cy="1512168"/>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Vérifier le CDC à l’aide d’un prototype</a:t>
            </a:r>
            <a:endParaRPr lang="fr-F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rré corné 3"/>
          <p:cNvSpPr/>
          <p:nvPr/>
        </p:nvSpPr>
        <p:spPr>
          <a:xfrm>
            <a:off x="323528" y="1142984"/>
            <a:ext cx="2248208" cy="1214446"/>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Conception préliminaire</a:t>
            </a:r>
            <a:endParaRPr lang="fr-FR" sz="2800" b="1" dirty="0">
              <a:solidFill>
                <a:schemeClr val="bg1"/>
              </a:solidFill>
              <a:latin typeface="Arial" pitchFamily="34" charset="0"/>
              <a:cs typeface="Arial" pitchFamily="34" charset="0"/>
            </a:endParaRPr>
          </a:p>
        </p:txBody>
      </p:sp>
      <p:sp>
        <p:nvSpPr>
          <p:cNvPr id="6" name="Légende à une bordure 1 5"/>
          <p:cNvSpPr/>
          <p:nvPr/>
        </p:nvSpPr>
        <p:spPr>
          <a:xfrm>
            <a:off x="3239852" y="656692"/>
            <a:ext cx="5796644" cy="3528392"/>
          </a:xfrm>
          <a:prstGeom prst="accentCallout1">
            <a:avLst>
              <a:gd name="adj1" fmla="val 41161"/>
              <a:gd name="adj2" fmla="val -7003"/>
              <a:gd name="adj3" fmla="val 36926"/>
              <a:gd name="adj4" fmla="val -14253"/>
            </a:avLst>
          </a:prstGeom>
        </p:spPr>
        <p:style>
          <a:lnRef idx="1">
            <a:schemeClr val="accent2"/>
          </a:lnRef>
          <a:fillRef idx="2">
            <a:schemeClr val="accent2"/>
          </a:fillRef>
          <a:effectRef idx="1">
            <a:schemeClr val="accent2"/>
          </a:effectRef>
          <a:fontRef idx="minor">
            <a:schemeClr val="dk1"/>
          </a:fontRef>
        </p:style>
        <p:txBody>
          <a:bodyPr rtlCol="0" anchor="ctr"/>
          <a:lstStyle/>
          <a:p>
            <a:r>
              <a:rPr lang="fr-FR" sz="1600" dirty="0" smtClean="0">
                <a:latin typeface="Arial" pitchFamily="34" charset="0"/>
                <a:cs typeface="Arial" pitchFamily="34" charset="0"/>
              </a:rPr>
              <a:t>Mettre le candidat en situation d’exécuter tout ou partie des tâches professionnelles issues des activités suivantes  :</a:t>
            </a:r>
          </a:p>
          <a:p>
            <a:endParaRPr lang="fr-FR" sz="1600" dirty="0" smtClean="0">
              <a:latin typeface="Arial" pitchFamily="34" charset="0"/>
              <a:cs typeface="Arial" pitchFamily="34" charset="0"/>
            </a:endParaRPr>
          </a:p>
          <a:p>
            <a:pPr marL="625475" lvl="1" indent="-266700">
              <a:buAutoNum type="arabicPeriod"/>
            </a:pPr>
            <a:r>
              <a:rPr lang="fr-FR" sz="1600" b="1" dirty="0" smtClean="0">
                <a:latin typeface="Arial" pitchFamily="34" charset="0"/>
                <a:cs typeface="Arial" pitchFamily="34" charset="0"/>
              </a:rPr>
              <a:t>Conception et pré-industrialisation</a:t>
            </a:r>
          </a:p>
          <a:p>
            <a:pPr marL="898525" lvl="2" indent="-357188">
              <a:buAutoNum type="arabicPeriod"/>
            </a:pPr>
            <a:r>
              <a:rPr lang="fr-FR" sz="1600" dirty="0" smtClean="0">
                <a:latin typeface="Arial" pitchFamily="34" charset="0"/>
                <a:cs typeface="Arial" pitchFamily="34" charset="0"/>
              </a:rPr>
              <a:t>Analyser le besoin d’un client</a:t>
            </a:r>
          </a:p>
          <a:p>
            <a:pPr marL="898525" lvl="2" indent="-357188">
              <a:buAutoNum type="arabicPeriod"/>
            </a:pPr>
            <a:r>
              <a:rPr lang="fr-FR" sz="1600" dirty="0" smtClean="0">
                <a:latin typeface="Arial" pitchFamily="34" charset="0"/>
                <a:cs typeface="Arial" pitchFamily="34" charset="0"/>
              </a:rPr>
              <a:t>Élaborer tout ou partie du CDCF</a:t>
            </a:r>
          </a:p>
          <a:p>
            <a:pPr marL="898525" lvl="2" indent="-357188">
              <a:buAutoNum type="arabicPeriod"/>
            </a:pPr>
            <a:r>
              <a:rPr lang="fr-FR" sz="1600" dirty="0" smtClean="0">
                <a:latin typeface="Arial" pitchFamily="34" charset="0"/>
                <a:cs typeface="Arial" pitchFamily="34" charset="0"/>
              </a:rPr>
              <a:t>Réaliser la conception ou la modification préliminaire</a:t>
            </a:r>
          </a:p>
          <a:p>
            <a:pPr marL="898525" lvl="2" indent="-357188">
              <a:buAutoNum type="arabicPeriod"/>
            </a:pPr>
            <a:r>
              <a:rPr lang="fr-FR" sz="1600" dirty="0" smtClean="0">
                <a:latin typeface="Arial" pitchFamily="34" charset="0"/>
                <a:cs typeface="Arial" pitchFamily="34" charset="0"/>
              </a:rPr>
              <a:t>Concevoir l’intégration d’équipements sur véhicules</a:t>
            </a:r>
          </a:p>
          <a:p>
            <a:pPr marL="898525" lvl="2" indent="-357188">
              <a:buAutoNum type="arabicPeriod"/>
            </a:pPr>
            <a:r>
              <a:rPr lang="fr-FR" sz="1600" dirty="0" smtClean="0">
                <a:latin typeface="Arial" pitchFamily="34" charset="0"/>
                <a:cs typeface="Arial" pitchFamily="34" charset="0"/>
              </a:rPr>
              <a:t>Vérifier les spécifications du CDC à l’aide d’un prototype</a:t>
            </a:r>
          </a:p>
          <a:p>
            <a:pPr marL="625475" lvl="1" indent="-266700">
              <a:buAutoNum type="arabicPeriod"/>
            </a:pPr>
            <a:r>
              <a:rPr lang="fr-FR" sz="1600" b="1" dirty="0" smtClean="0">
                <a:latin typeface="Arial" pitchFamily="34" charset="0"/>
                <a:cs typeface="Arial" pitchFamily="34" charset="0"/>
              </a:rPr>
              <a:t>Homologation</a:t>
            </a:r>
          </a:p>
          <a:p>
            <a:pPr marL="898525" lvl="2" indent="-357188">
              <a:buAutoNum type="arabicPeriod"/>
            </a:pPr>
            <a:r>
              <a:rPr lang="fr-FR" sz="1600" dirty="0" smtClean="0">
                <a:latin typeface="Arial" pitchFamily="34" charset="0"/>
                <a:cs typeface="Arial" pitchFamily="34" charset="0"/>
              </a:rPr>
              <a:t>Participer à l’élaboration d’un dossier d’homologation</a:t>
            </a:r>
            <a:endParaRPr lang="fr-FR" sz="1600" dirty="0">
              <a:latin typeface="Arial" pitchFamily="34" charset="0"/>
              <a:cs typeface="Arial" pitchFamily="34" charset="0"/>
            </a:endParaRPr>
          </a:p>
        </p:txBody>
      </p:sp>
      <p:sp>
        <p:nvSpPr>
          <p:cNvPr id="7" name="ZoneTexte 6"/>
          <p:cNvSpPr txBox="1"/>
          <p:nvPr/>
        </p:nvSpPr>
        <p:spPr>
          <a:xfrm>
            <a:off x="1285852" y="80628"/>
            <a:ext cx="6143668" cy="369332"/>
          </a:xfrm>
          <a:prstGeom prst="rect">
            <a:avLst/>
          </a:prstGeom>
          <a:noFill/>
        </p:spPr>
        <p:txBody>
          <a:bodyPr wrap="square" rtlCol="0">
            <a:spAutoFit/>
          </a:bodyPr>
          <a:lstStyle/>
          <a:p>
            <a:pPr algn="ctr"/>
            <a:r>
              <a:rPr lang="fr-FR" b="1" u="sng" dirty="0" smtClean="0">
                <a:latin typeface="Arial" pitchFamily="34" charset="0"/>
                <a:cs typeface="Arial" pitchFamily="34" charset="0"/>
              </a:rPr>
              <a:t>Finalités et objectif de la sous-épreuve</a:t>
            </a:r>
            <a:endParaRPr lang="fr-FR" b="1" u="sng" dirty="0">
              <a:latin typeface="Arial" pitchFamily="34" charset="0"/>
              <a:cs typeface="Arial" pitchFamily="34" charset="0"/>
            </a:endParaRPr>
          </a:p>
        </p:txBody>
      </p:sp>
      <p:sp>
        <p:nvSpPr>
          <p:cNvPr id="8" name="Légende à une bordure 1 7"/>
          <p:cNvSpPr/>
          <p:nvPr/>
        </p:nvSpPr>
        <p:spPr>
          <a:xfrm>
            <a:off x="2411760" y="4365104"/>
            <a:ext cx="6000792" cy="1584176"/>
          </a:xfrm>
          <a:prstGeom prst="accentCallout1">
            <a:avLst>
              <a:gd name="adj1" fmla="val 41557"/>
              <a:gd name="adj2" fmla="val -7724"/>
              <a:gd name="adj3" fmla="val -113138"/>
              <a:gd name="adj4" fmla="val -17888"/>
            </a:avLst>
          </a:prstGeom>
        </p:spPr>
        <p:style>
          <a:lnRef idx="1">
            <a:schemeClr val="accent2"/>
          </a:lnRef>
          <a:fillRef idx="2">
            <a:schemeClr val="accent2"/>
          </a:fillRef>
          <a:effectRef idx="1">
            <a:schemeClr val="accent2"/>
          </a:effectRef>
          <a:fontRef idx="minor">
            <a:schemeClr val="dk1"/>
          </a:fontRef>
        </p:style>
        <p:txBody>
          <a:bodyPr rtlCol="0" anchor="ctr"/>
          <a:lstStyle/>
          <a:p>
            <a:r>
              <a:rPr lang="fr-FR" sz="1600" dirty="0" smtClean="0">
                <a:latin typeface="Arial" pitchFamily="34" charset="0"/>
                <a:cs typeface="Arial" pitchFamily="34" charset="0"/>
              </a:rPr>
              <a:t>Permettre l’évaluation des compétences ci-dessous:</a:t>
            </a:r>
          </a:p>
          <a:p>
            <a:endParaRPr lang="fr-FR" sz="1600" dirty="0" smtClean="0">
              <a:latin typeface="Arial" pitchFamily="34" charset="0"/>
              <a:cs typeface="Arial" pitchFamily="34" charset="0"/>
            </a:endParaRPr>
          </a:p>
          <a:p>
            <a:pPr lvl="1"/>
            <a:r>
              <a:rPr lang="fr-FR" sz="1600" dirty="0" smtClean="0">
                <a:latin typeface="Arial" pitchFamily="34" charset="0"/>
                <a:cs typeface="Arial" pitchFamily="34" charset="0"/>
              </a:rPr>
              <a:t>C01. Elaborer un CDCF</a:t>
            </a:r>
          </a:p>
          <a:p>
            <a:pPr lvl="1"/>
            <a:r>
              <a:rPr lang="fr-FR" sz="1600" dirty="0" smtClean="0">
                <a:latin typeface="Arial" pitchFamily="34" charset="0"/>
                <a:cs typeface="Arial" pitchFamily="34" charset="0"/>
              </a:rPr>
              <a:t>C02. Déterminer les caractéristiques d’un produit carrossé</a:t>
            </a:r>
          </a:p>
          <a:p>
            <a:pPr lvl="1"/>
            <a:r>
              <a:rPr lang="fr-FR" sz="1600" dirty="0" smtClean="0">
                <a:latin typeface="Arial" pitchFamily="34" charset="0"/>
                <a:cs typeface="Arial" pitchFamily="34" charset="0"/>
              </a:rPr>
              <a:t>C03. Réaliser une conception préliminaire</a:t>
            </a:r>
          </a:p>
        </p:txBody>
      </p:sp>
      <p:grpSp>
        <p:nvGrpSpPr>
          <p:cNvPr id="11" name="Groupe 10"/>
          <p:cNvGrpSpPr/>
          <p:nvPr/>
        </p:nvGrpSpPr>
        <p:grpSpPr>
          <a:xfrm>
            <a:off x="571472" y="5929330"/>
            <a:ext cx="7429552" cy="666096"/>
            <a:chOff x="571472" y="5929330"/>
            <a:chExt cx="7429552" cy="666096"/>
          </a:xfrm>
        </p:grpSpPr>
        <p:sp>
          <p:nvSpPr>
            <p:cNvPr id="9" name="Triangle isocèle 8"/>
            <p:cNvSpPr/>
            <p:nvPr/>
          </p:nvSpPr>
          <p:spPr>
            <a:xfrm>
              <a:off x="571472" y="5929330"/>
              <a:ext cx="642942" cy="6429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latin typeface="Arial" pitchFamily="34" charset="0"/>
                  <a:cs typeface="Arial" pitchFamily="34" charset="0"/>
                </a:rPr>
                <a:t>!</a:t>
              </a:r>
              <a:endParaRPr lang="fr-FR" sz="3200" dirty="0">
                <a:latin typeface="Arial" pitchFamily="34" charset="0"/>
                <a:cs typeface="Arial" pitchFamily="34" charset="0"/>
              </a:endParaRPr>
            </a:p>
          </p:txBody>
        </p:sp>
        <p:sp>
          <p:nvSpPr>
            <p:cNvPr id="10" name="ZoneTexte 9"/>
            <p:cNvSpPr txBox="1"/>
            <p:nvPr/>
          </p:nvSpPr>
          <p:spPr>
            <a:xfrm>
              <a:off x="1357290" y="6072206"/>
              <a:ext cx="6643734" cy="523220"/>
            </a:xfrm>
            <a:prstGeom prst="rect">
              <a:avLst/>
            </a:prstGeom>
            <a:noFill/>
          </p:spPr>
          <p:txBody>
            <a:bodyPr wrap="square" rtlCol="0">
              <a:spAutoFit/>
            </a:bodyPr>
            <a:lstStyle/>
            <a:p>
              <a:r>
                <a:rPr lang="fr-FR" sz="1400" dirty="0" smtClean="0">
                  <a:latin typeface="Arial" pitchFamily="34" charset="0"/>
                  <a:cs typeface="Arial" pitchFamily="34" charset="0"/>
                </a:rPr>
                <a:t>On prendra soin à ce que chaque épreuve couvre </a:t>
              </a:r>
              <a:r>
                <a:rPr lang="fr-FR" sz="1400" dirty="0" smtClean="0">
                  <a:latin typeface="Arial" pitchFamily="34" charset="0"/>
                  <a:cs typeface="Arial" pitchFamily="34" charset="0"/>
                </a:rPr>
                <a:t>60% </a:t>
              </a:r>
              <a:r>
                <a:rPr lang="fr-FR" sz="1400" dirty="0" smtClean="0">
                  <a:latin typeface="Arial" pitchFamily="34" charset="0"/>
                  <a:cs typeface="Arial" pitchFamily="34" charset="0"/>
                </a:rPr>
                <a:t>des compétences visées. </a:t>
              </a:r>
            </a:p>
            <a:p>
              <a:r>
                <a:rPr lang="fr-FR" sz="1400" dirty="0" smtClean="0">
                  <a:latin typeface="Arial" pitchFamily="34" charset="0"/>
                  <a:cs typeface="Arial" pitchFamily="34" charset="0"/>
                </a:rPr>
                <a:t>(voir les compétences détaillées et indicateurs de performance)</a:t>
              </a:r>
              <a:endParaRPr lang="fr-FR" sz="1400" dirty="0">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240868"/>
            <a:ext cx="8229600" cy="3885295"/>
          </a:xfrm>
        </p:spPr>
        <p:txBody>
          <a:bodyPr>
            <a:normAutofit fontScale="85000" lnSpcReduction="10000"/>
          </a:bodyPr>
          <a:lstStyle/>
          <a:p>
            <a:r>
              <a:rPr lang="fr-FR" dirty="0" smtClean="0"/>
              <a:t>Identifier les exigences réglementaires liées au dossier.</a:t>
            </a:r>
          </a:p>
          <a:p>
            <a:r>
              <a:rPr lang="fr-FR" dirty="0" smtClean="0"/>
              <a:t>Collecter les procès-verbaux du constructeur du véhicule et des équipementiers.</a:t>
            </a:r>
          </a:p>
          <a:p>
            <a:r>
              <a:rPr lang="fr-FR" dirty="0" smtClean="0"/>
              <a:t>Élaborer un dossier de réception d’un équipement en vue de l’obtention de son procès-verbal.</a:t>
            </a:r>
          </a:p>
          <a:p>
            <a:r>
              <a:rPr lang="fr-FR" dirty="0" smtClean="0"/>
              <a:t>Déterminer le processus de réception adapté à la transformation (unitaire ou série ; France ou Europe).</a:t>
            </a:r>
            <a:endParaRPr lang="fr-FR" dirty="0"/>
          </a:p>
        </p:txBody>
      </p:sp>
      <p:sp>
        <p:nvSpPr>
          <p:cNvPr id="4" name="Carré corné 3"/>
          <p:cNvSpPr/>
          <p:nvPr/>
        </p:nvSpPr>
        <p:spPr>
          <a:xfrm>
            <a:off x="539552" y="404664"/>
            <a:ext cx="2880320" cy="1512168"/>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Elaboration du dossier d’homologation</a:t>
            </a:r>
            <a:endParaRPr lang="fr-F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5876" y="8620"/>
            <a:ext cx="5230924" cy="1606190"/>
          </a:xfrm>
        </p:spPr>
        <p:txBody>
          <a:bodyPr>
            <a:noAutofit/>
          </a:bodyPr>
          <a:lstStyle/>
          <a:p>
            <a:r>
              <a:rPr lang="fr-FR" sz="2800" dirty="0" smtClean="0">
                <a:solidFill>
                  <a:srgbClr val="0070C0"/>
                </a:solidFill>
              </a:rPr>
              <a:t>homologation de composants</a:t>
            </a:r>
            <a:br>
              <a:rPr lang="fr-FR" sz="2800" dirty="0" smtClean="0">
                <a:solidFill>
                  <a:srgbClr val="0070C0"/>
                </a:solidFill>
              </a:rPr>
            </a:br>
            <a:r>
              <a:rPr lang="fr-FR" sz="2800" dirty="0" smtClean="0">
                <a:solidFill>
                  <a:srgbClr val="0070C0"/>
                </a:solidFill>
              </a:rPr>
              <a:t>homologation de systèmes</a:t>
            </a:r>
            <a:br>
              <a:rPr lang="fr-FR" sz="2800" dirty="0" smtClean="0">
                <a:solidFill>
                  <a:srgbClr val="0070C0"/>
                </a:solidFill>
              </a:rPr>
            </a:br>
            <a:r>
              <a:rPr lang="fr-FR" sz="2800" dirty="0" smtClean="0">
                <a:solidFill>
                  <a:srgbClr val="0070C0"/>
                </a:solidFill>
              </a:rPr>
              <a:t>homologation de véhicule</a:t>
            </a:r>
            <a:endParaRPr lang="fr-FR" sz="2800" dirty="0">
              <a:solidFill>
                <a:srgbClr val="0070C0"/>
              </a:solidFill>
            </a:endParaRPr>
          </a:p>
        </p:txBody>
      </p:sp>
      <p:sp>
        <p:nvSpPr>
          <p:cNvPr id="4" name="Carré corné 3"/>
          <p:cNvSpPr/>
          <p:nvPr/>
        </p:nvSpPr>
        <p:spPr>
          <a:xfrm>
            <a:off x="539552" y="404664"/>
            <a:ext cx="2880320" cy="1512168"/>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Elaboration du dossier d’homologation</a:t>
            </a:r>
            <a:endParaRPr lang="fr-FR" sz="2800" b="1" dirty="0">
              <a:solidFill>
                <a:schemeClr val="bg1"/>
              </a:solidFill>
              <a:latin typeface="Arial" pitchFamily="34" charset="0"/>
              <a:cs typeface="Arial" pitchFamily="34" charset="0"/>
            </a:endParaRPr>
          </a:p>
        </p:txBody>
      </p:sp>
      <p:pic>
        <p:nvPicPr>
          <p:cNvPr id="31746" name="Picture 2"/>
          <p:cNvPicPr>
            <a:picLocks noGrp="1" noChangeAspect="1" noChangeArrowheads="1"/>
          </p:cNvPicPr>
          <p:nvPr>
            <p:ph idx="1"/>
          </p:nvPr>
        </p:nvPicPr>
        <p:blipFill>
          <a:blip r:embed="rId2" cstate="print"/>
          <a:srcRect/>
          <a:stretch>
            <a:fillRect/>
          </a:stretch>
        </p:blipFill>
        <p:spPr bwMode="auto">
          <a:xfrm>
            <a:off x="719571" y="1304764"/>
            <a:ext cx="7672432" cy="5614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895270628"/>
              </p:ext>
            </p:extLst>
          </p:nvPr>
        </p:nvGraphicFramePr>
        <p:xfrm>
          <a:off x="395537" y="332657"/>
          <a:ext cx="8208912" cy="7112342"/>
        </p:xfrm>
        <a:graphic>
          <a:graphicData uri="http://schemas.openxmlformats.org/drawingml/2006/table">
            <a:tbl>
              <a:tblPr firstRow="1" bandRow="1">
                <a:tableStyleId>{5C22544A-7EE6-4342-B048-85BDC9FD1C3A}</a:tableStyleId>
              </a:tblPr>
              <a:tblGrid>
                <a:gridCol w="2736304"/>
                <a:gridCol w="2736304"/>
                <a:gridCol w="2736304"/>
              </a:tblGrid>
              <a:tr h="586999">
                <a:tc gridSpan="3">
                  <a:txBody>
                    <a:bodyPr/>
                    <a:lstStyle/>
                    <a:p>
                      <a:pPr marL="108585">
                        <a:lnSpc>
                          <a:spcPct val="115000"/>
                        </a:lnSpc>
                        <a:spcBef>
                          <a:spcPts val="600"/>
                        </a:spcBef>
                        <a:spcAft>
                          <a:spcPts val="600"/>
                        </a:spcAft>
                        <a:tabLst>
                          <a:tab pos="5220970" algn="l"/>
                        </a:tabLst>
                      </a:pPr>
                      <a:r>
                        <a:rPr lang="fr-FR" sz="2000" b="1" dirty="0">
                          <a:solidFill>
                            <a:schemeClr val="bg1"/>
                          </a:solidFill>
                          <a:latin typeface="Arial"/>
                          <a:ea typeface="Times New Roman"/>
                          <a:cs typeface="Times New Roman"/>
                        </a:rPr>
                        <a:t>C01.  Élaborer un cahier des charges fonctionnel.</a:t>
                      </a:r>
                      <a:endParaRPr lang="fr-FR" sz="2000" dirty="0">
                        <a:solidFill>
                          <a:schemeClr val="bg1"/>
                        </a:solidFill>
                        <a:latin typeface="Calibri"/>
                        <a:ea typeface="Calibri"/>
                        <a:cs typeface="Times New Roman"/>
                      </a:endParaRPr>
                    </a:p>
                  </a:txBody>
                  <a:tcPr marL="44450" marR="44450" marT="0" marB="0"/>
                </a:tc>
                <a:tc hMerge="1">
                  <a:txBody>
                    <a:bodyPr/>
                    <a:lstStyle/>
                    <a:p>
                      <a:endParaRPr lang="fr-FR"/>
                    </a:p>
                  </a:txBody>
                  <a:tcPr/>
                </a:tc>
                <a:tc hMerge="1">
                  <a:txBody>
                    <a:bodyPr/>
                    <a:lstStyle/>
                    <a:p>
                      <a:endParaRPr lang="fr-FR"/>
                    </a:p>
                  </a:txBody>
                  <a:tcPr/>
                </a:tc>
              </a:tr>
              <a:tr h="586999">
                <a:tc gridSpan="3">
                  <a:txBody>
                    <a:bodyPr/>
                    <a:lstStyle/>
                    <a:p>
                      <a:pPr marL="108585">
                        <a:lnSpc>
                          <a:spcPct val="115000"/>
                        </a:lnSpc>
                        <a:spcBef>
                          <a:spcPts val="600"/>
                        </a:spcBef>
                        <a:spcAft>
                          <a:spcPts val="600"/>
                        </a:spcAft>
                        <a:tabLst>
                          <a:tab pos="5220970" algn="l"/>
                        </a:tabLst>
                      </a:pPr>
                      <a:r>
                        <a:rPr lang="fr-FR" sz="2000" b="1" dirty="0">
                          <a:latin typeface="Arial"/>
                          <a:ea typeface="Times New Roman"/>
                          <a:cs typeface="Times New Roman"/>
                        </a:rPr>
                        <a:t>C02.  Déterminer les caractéristiques d’un produit carrossé.</a:t>
                      </a:r>
                      <a:endParaRPr lang="fr-FR" sz="2000" dirty="0">
                        <a:latin typeface="Calibri"/>
                        <a:ea typeface="Calibri"/>
                        <a:cs typeface="Times New Roman"/>
                      </a:endParaRPr>
                    </a:p>
                  </a:txBody>
                  <a:tcPr marL="44450" marR="44450" marT="0" marB="0"/>
                </a:tc>
                <a:tc hMerge="1">
                  <a:txBody>
                    <a:bodyPr/>
                    <a:lstStyle/>
                    <a:p>
                      <a:endParaRPr lang="fr-FR"/>
                    </a:p>
                  </a:txBody>
                  <a:tcPr/>
                </a:tc>
                <a:tc hMerge="1">
                  <a:txBody>
                    <a:bodyPr/>
                    <a:lstStyle/>
                    <a:p>
                      <a:endParaRPr lang="fr-FR"/>
                    </a:p>
                  </a:txBody>
                  <a:tcPr/>
                </a:tc>
              </a:tr>
              <a:tr h="586999">
                <a:tc gridSpan="3">
                  <a:txBody>
                    <a:bodyPr/>
                    <a:lstStyle/>
                    <a:p>
                      <a:pPr marL="108585">
                        <a:lnSpc>
                          <a:spcPct val="115000"/>
                        </a:lnSpc>
                        <a:spcBef>
                          <a:spcPts val="600"/>
                        </a:spcBef>
                        <a:spcAft>
                          <a:spcPts val="600"/>
                        </a:spcAft>
                        <a:tabLst>
                          <a:tab pos="5220970" algn="l"/>
                        </a:tabLst>
                      </a:pPr>
                      <a:r>
                        <a:rPr lang="fr-FR" sz="2000" b="1" dirty="0">
                          <a:solidFill>
                            <a:schemeClr val="tx1"/>
                          </a:solidFill>
                          <a:latin typeface="Arial"/>
                          <a:ea typeface="Times New Roman"/>
                          <a:cs typeface="Times New Roman"/>
                        </a:rPr>
                        <a:t>C03.</a:t>
                      </a:r>
                      <a:r>
                        <a:rPr lang="fr-FR" sz="2000" b="1" dirty="0">
                          <a:solidFill>
                            <a:schemeClr val="bg1"/>
                          </a:solidFill>
                          <a:latin typeface="Arial"/>
                          <a:ea typeface="Times New Roman"/>
                          <a:cs typeface="Times New Roman"/>
                        </a:rPr>
                        <a:t>  </a:t>
                      </a:r>
                      <a:r>
                        <a:rPr lang="fr-FR" sz="2000" b="1" dirty="0">
                          <a:latin typeface="Arial"/>
                          <a:ea typeface="Calibri"/>
                          <a:cs typeface="Times New Roman"/>
                        </a:rPr>
                        <a:t>Réaliser une conception préliminaire.</a:t>
                      </a:r>
                      <a:endParaRPr lang="fr-FR" sz="2000" dirty="0">
                        <a:latin typeface="Calibri"/>
                        <a:ea typeface="Calibri"/>
                        <a:cs typeface="Times New Roman"/>
                      </a:endParaRPr>
                    </a:p>
                  </a:txBody>
                  <a:tcPr marL="44450" marR="44450" marT="0" marB="0"/>
                </a:tc>
                <a:tc hMerge="1">
                  <a:txBody>
                    <a:bodyPr/>
                    <a:lstStyle/>
                    <a:p>
                      <a:endParaRPr lang="fr-FR"/>
                    </a:p>
                  </a:txBody>
                  <a:tcPr/>
                </a:tc>
                <a:tc hMerge="1">
                  <a:txBody>
                    <a:bodyPr/>
                    <a:lstStyle/>
                    <a:p>
                      <a:endParaRPr lang="fr-FR"/>
                    </a:p>
                  </a:txBody>
                  <a:tcPr/>
                </a:tc>
              </a:tr>
              <a:tr h="586999">
                <a:tc>
                  <a:txBody>
                    <a:bodyPr/>
                    <a:lstStyle/>
                    <a:p>
                      <a:pPr algn="ctr">
                        <a:lnSpc>
                          <a:spcPct val="115000"/>
                        </a:lnSpc>
                        <a:spcBef>
                          <a:spcPts val="300"/>
                        </a:spcBef>
                        <a:spcAft>
                          <a:spcPts val="300"/>
                        </a:spcAft>
                        <a:tabLst>
                          <a:tab pos="5220970" algn="l"/>
                        </a:tabLst>
                      </a:pPr>
                      <a:r>
                        <a:rPr lang="fr-FR" sz="1000" b="1" i="1">
                          <a:solidFill>
                            <a:srgbClr val="000000"/>
                          </a:solidFill>
                          <a:latin typeface="Arial"/>
                          <a:ea typeface="Times New Roman"/>
                          <a:cs typeface="Times New Roman"/>
                        </a:rPr>
                        <a:t>Données</a:t>
                      </a:r>
                      <a:endParaRPr lang="fr-FR" sz="1100">
                        <a:latin typeface="Calibri"/>
                        <a:ea typeface="Calibri"/>
                        <a:cs typeface="Times New Roman"/>
                      </a:endParaRPr>
                    </a:p>
                  </a:txBody>
                  <a:tcPr marL="44450" marR="44450" marT="0" marB="0" anchor="ctr"/>
                </a:tc>
                <a:tc>
                  <a:txBody>
                    <a:bodyPr/>
                    <a:lstStyle/>
                    <a:p>
                      <a:pPr algn="ctr">
                        <a:lnSpc>
                          <a:spcPct val="115000"/>
                        </a:lnSpc>
                        <a:spcBef>
                          <a:spcPts val="300"/>
                        </a:spcBef>
                        <a:spcAft>
                          <a:spcPts val="300"/>
                        </a:spcAft>
                        <a:tabLst>
                          <a:tab pos="5220970" algn="l"/>
                        </a:tabLst>
                      </a:pPr>
                      <a:r>
                        <a:rPr lang="fr-FR" sz="1000" b="1" i="1">
                          <a:solidFill>
                            <a:srgbClr val="000000"/>
                          </a:solidFill>
                          <a:latin typeface="Arial"/>
                          <a:ea typeface="Times New Roman"/>
                          <a:cs typeface="Times New Roman"/>
                        </a:rPr>
                        <a:t>Compétences détaillées</a:t>
                      </a:r>
                      <a:endParaRPr lang="fr-FR" sz="1100">
                        <a:latin typeface="Calibri"/>
                        <a:ea typeface="Calibri"/>
                        <a:cs typeface="Times New Roman"/>
                      </a:endParaRPr>
                    </a:p>
                  </a:txBody>
                  <a:tcPr marL="44450" marR="44450" marT="0" marB="0" anchor="ctr"/>
                </a:tc>
                <a:tc>
                  <a:txBody>
                    <a:bodyPr/>
                    <a:lstStyle/>
                    <a:p>
                      <a:pPr algn="ctr">
                        <a:lnSpc>
                          <a:spcPct val="115000"/>
                        </a:lnSpc>
                        <a:spcBef>
                          <a:spcPts val="300"/>
                        </a:spcBef>
                        <a:spcAft>
                          <a:spcPts val="300"/>
                        </a:spcAft>
                        <a:tabLst>
                          <a:tab pos="5220970" algn="l"/>
                        </a:tabLst>
                      </a:pPr>
                      <a:r>
                        <a:rPr lang="fr-FR" sz="1000" b="1" i="1">
                          <a:solidFill>
                            <a:srgbClr val="000000"/>
                          </a:solidFill>
                          <a:latin typeface="Arial"/>
                          <a:ea typeface="Times New Roman"/>
                          <a:cs typeface="Times New Roman"/>
                        </a:rPr>
                        <a:t>Indicateurs de performance</a:t>
                      </a:r>
                      <a:endParaRPr lang="fr-FR" sz="1100">
                        <a:latin typeface="Calibri"/>
                        <a:ea typeface="Calibri"/>
                        <a:cs typeface="Times New Roman"/>
                      </a:endParaRPr>
                    </a:p>
                  </a:txBody>
                  <a:tcPr marL="44450" marR="44450" marT="0" marB="0" anchor="ctr"/>
                </a:tc>
              </a:tr>
              <a:tr h="4764346">
                <a:tc>
                  <a:txBody>
                    <a:bodyPr/>
                    <a:lstStyle/>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Le cahier des charges fonctionnel.</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Le programme prévisionnel de production.</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La définition de l’environnement du produit à concevoir ou la définition du produit à modifier.</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Extraits des dossiers techniques du produit à modifier.</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Documents des fournisseurs de composants standard.</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Un extrait de l’historique de l’entreprise (productions antérieures, brevets, savoir-faire) avec les documents associés.</a:t>
                      </a:r>
                      <a:endParaRPr lang="fr-FR" sz="1100" dirty="0">
                        <a:latin typeface="Calibri"/>
                        <a:ea typeface="Times New Roman"/>
                        <a:cs typeface="Times New Roman"/>
                      </a:endParaRPr>
                    </a:p>
                  </a:txBody>
                  <a:tcPr marL="44450" marR="44450" marT="0" marB="0"/>
                </a:tc>
                <a:tc>
                  <a:txBody>
                    <a:bodyPr/>
                    <a:lstStyle/>
                    <a:p>
                      <a:pPr marL="342900" lvl="0" indent="-342900">
                        <a:lnSpc>
                          <a:spcPct val="115000"/>
                        </a:lnSpc>
                        <a:spcBef>
                          <a:spcPts val="300"/>
                        </a:spcBef>
                        <a:spcAft>
                          <a:spcPts val="300"/>
                        </a:spcAft>
                        <a:buFont typeface="Times New Roman"/>
                        <a:buChar char="-"/>
                        <a:tabLst>
                          <a:tab pos="144780" algn="l"/>
                          <a:tab pos="540385" algn="l"/>
                          <a:tab pos="589280" algn="l"/>
                          <a:tab pos="5220970" algn="l"/>
                        </a:tabLst>
                      </a:pPr>
                      <a:r>
                        <a:rPr lang="fr-FR" sz="1000" b="1">
                          <a:solidFill>
                            <a:srgbClr val="000000"/>
                          </a:solidFill>
                          <a:latin typeface="Arial"/>
                          <a:ea typeface="Batang"/>
                          <a:cs typeface="Times New Roman"/>
                        </a:rPr>
                        <a:t>Proposer </a:t>
                      </a:r>
                      <a:r>
                        <a:rPr lang="fr-FR" sz="1000">
                          <a:solidFill>
                            <a:srgbClr val="000000"/>
                          </a:solidFill>
                          <a:latin typeface="Arial"/>
                          <a:ea typeface="Batang"/>
                          <a:cs typeface="Times New Roman"/>
                        </a:rPr>
                        <a:t>des principes de solutions répondant aux contraintes fonctionnelles.</a:t>
                      </a:r>
                      <a:endParaRPr lang="fr-FR" sz="110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40385" algn="l"/>
                          <a:tab pos="589280" algn="l"/>
                          <a:tab pos="5220970" algn="l"/>
                        </a:tabLst>
                      </a:pPr>
                      <a:r>
                        <a:rPr lang="fr-FR" sz="1000" b="1">
                          <a:solidFill>
                            <a:srgbClr val="000000"/>
                          </a:solidFill>
                          <a:latin typeface="Arial"/>
                          <a:ea typeface="Batang"/>
                          <a:cs typeface="Times New Roman"/>
                        </a:rPr>
                        <a:t>Élaborer</a:t>
                      </a:r>
                      <a:r>
                        <a:rPr lang="fr-FR" sz="1000">
                          <a:solidFill>
                            <a:srgbClr val="000000"/>
                          </a:solidFill>
                          <a:latin typeface="Arial"/>
                          <a:ea typeface="Batang"/>
                          <a:cs typeface="Times New Roman"/>
                        </a:rPr>
                        <a:t> des schémas de principe.</a:t>
                      </a:r>
                      <a:endParaRPr lang="fr-FR" sz="110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b="1">
                          <a:latin typeface="Arial"/>
                          <a:ea typeface="Batang"/>
                          <a:cs typeface="Times New Roman"/>
                        </a:rPr>
                        <a:t>Choisir </a:t>
                      </a:r>
                      <a:r>
                        <a:rPr lang="fr-FR" sz="1000">
                          <a:latin typeface="Arial"/>
                          <a:ea typeface="Batang"/>
                          <a:cs typeface="Times New Roman"/>
                        </a:rPr>
                        <a:t>les modèles d’étude.</a:t>
                      </a:r>
                      <a:endParaRPr lang="fr-FR" sz="110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b="1">
                          <a:latin typeface="Arial"/>
                          <a:ea typeface="Batang"/>
                          <a:cs typeface="Times New Roman"/>
                        </a:rPr>
                        <a:t>Déterminer </a:t>
                      </a:r>
                      <a:r>
                        <a:rPr lang="fr-FR" sz="1000">
                          <a:latin typeface="Arial"/>
                          <a:ea typeface="Batang"/>
                          <a:cs typeface="Times New Roman"/>
                        </a:rPr>
                        <a:t>les caractéristiques physiques du modèle d’étude retenu.</a:t>
                      </a:r>
                      <a:endParaRPr lang="fr-FR" sz="110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b="1">
                          <a:latin typeface="Arial"/>
                          <a:ea typeface="Batang"/>
                          <a:cs typeface="Times New Roman"/>
                        </a:rPr>
                        <a:t>Déterminer </a:t>
                      </a:r>
                      <a:r>
                        <a:rPr lang="fr-FR" sz="1000">
                          <a:latin typeface="Arial"/>
                          <a:ea typeface="Batang"/>
                          <a:cs typeface="Times New Roman"/>
                        </a:rPr>
                        <a:t>les données d’entrée nécessaires au logiciel de calcul.</a:t>
                      </a:r>
                      <a:endParaRPr lang="fr-FR" sz="110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b="1">
                          <a:solidFill>
                            <a:srgbClr val="000000"/>
                          </a:solidFill>
                          <a:latin typeface="Arial"/>
                          <a:ea typeface="Times New Roman"/>
                          <a:cs typeface="Times New Roman"/>
                        </a:rPr>
                        <a:t>Exploiter</a:t>
                      </a:r>
                      <a:r>
                        <a:rPr lang="fr-FR" sz="1000">
                          <a:solidFill>
                            <a:srgbClr val="000000"/>
                          </a:solidFill>
                          <a:latin typeface="Arial"/>
                          <a:ea typeface="Times New Roman"/>
                          <a:cs typeface="Times New Roman"/>
                        </a:rPr>
                        <a:t> les résultats issus d’un logiciel de simulation des comportements mécaniques.</a:t>
                      </a:r>
                      <a:endParaRPr lang="fr-FR" sz="110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b="1">
                          <a:solidFill>
                            <a:srgbClr val="000000"/>
                          </a:solidFill>
                          <a:latin typeface="Arial"/>
                          <a:ea typeface="Times New Roman"/>
                          <a:cs typeface="Times New Roman"/>
                        </a:rPr>
                        <a:t>Élaborer </a:t>
                      </a:r>
                      <a:r>
                        <a:rPr lang="fr-FR" sz="1000">
                          <a:solidFill>
                            <a:srgbClr val="000000"/>
                          </a:solidFill>
                          <a:latin typeface="Arial"/>
                          <a:ea typeface="Times New Roman"/>
                          <a:cs typeface="Times New Roman"/>
                        </a:rPr>
                        <a:t>des schémas d’architecture.</a:t>
                      </a:r>
                      <a:endParaRPr lang="fr-FR" sz="110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b="1">
                          <a:solidFill>
                            <a:srgbClr val="000000"/>
                          </a:solidFill>
                          <a:latin typeface="Arial"/>
                          <a:ea typeface="Times New Roman"/>
                          <a:cs typeface="Times New Roman"/>
                        </a:rPr>
                        <a:t>Identifier </a:t>
                      </a:r>
                      <a:r>
                        <a:rPr lang="fr-FR" sz="1000">
                          <a:solidFill>
                            <a:srgbClr val="000000"/>
                          </a:solidFill>
                          <a:latin typeface="Arial"/>
                          <a:ea typeface="Times New Roman"/>
                          <a:cs typeface="Times New Roman"/>
                        </a:rPr>
                        <a:t>les procédés de réalisation possibles.</a:t>
                      </a:r>
                      <a:endParaRPr lang="fr-FR" sz="110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b="1">
                          <a:solidFill>
                            <a:srgbClr val="000000"/>
                          </a:solidFill>
                          <a:latin typeface="Arial"/>
                          <a:ea typeface="Times New Roman"/>
                          <a:cs typeface="Times New Roman"/>
                        </a:rPr>
                        <a:t>Justifier </a:t>
                      </a:r>
                      <a:r>
                        <a:rPr lang="fr-FR" sz="1000">
                          <a:solidFill>
                            <a:srgbClr val="000000"/>
                          </a:solidFill>
                          <a:latin typeface="Arial"/>
                          <a:ea typeface="Times New Roman"/>
                          <a:cs typeface="Times New Roman"/>
                        </a:rPr>
                        <a:t>les choix réalisés en conception préliminaire.</a:t>
                      </a:r>
                      <a:endParaRPr lang="fr-FR" sz="1100">
                        <a:latin typeface="Calibri"/>
                        <a:ea typeface="Times New Roman"/>
                        <a:cs typeface="Times New Roman"/>
                      </a:endParaRPr>
                    </a:p>
                  </a:txBody>
                  <a:tcPr marL="44450" marR="44450" marT="0" marB="0"/>
                </a:tc>
                <a:tc>
                  <a:txBody>
                    <a:bodyPr/>
                    <a:lstStyle/>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Pertinence des principes de solutions proposées.</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Clarté de la représentation des principes de solutions.</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Pertinence du choix des modèles d’étude.</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Exactitude des caractéristiques physiques du modèle d’étude.</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Pertinence des données d’entrée nécessaires au logiciel de calcul.</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Réalisme de l’exploitation des résultats issus d’une simulation.</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Clarté de la représentation des schémas d’architecture.</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Adéquation des procédés envisagés au regard de considérations technico-économiques.</a:t>
                      </a:r>
                      <a:endParaRPr lang="fr-FR" sz="1100" dirty="0">
                        <a:latin typeface="Calibri"/>
                        <a:ea typeface="Times New Roman"/>
                        <a:cs typeface="Times New Roman"/>
                      </a:endParaRPr>
                    </a:p>
                    <a:p>
                      <a:pPr marL="342900" lvl="0" indent="-342900">
                        <a:lnSpc>
                          <a:spcPct val="115000"/>
                        </a:lnSpc>
                        <a:spcBef>
                          <a:spcPts val="300"/>
                        </a:spcBef>
                        <a:spcAft>
                          <a:spcPts val="300"/>
                        </a:spcAft>
                        <a:buFont typeface="Times New Roman"/>
                        <a:buChar char="-"/>
                        <a:tabLst>
                          <a:tab pos="144780" algn="l"/>
                          <a:tab pos="589280" algn="l"/>
                          <a:tab pos="5220970" algn="l"/>
                        </a:tabLst>
                      </a:pPr>
                      <a:r>
                        <a:rPr lang="fr-FR" sz="1000" dirty="0">
                          <a:latin typeface="Arial"/>
                          <a:ea typeface="Times New Roman"/>
                          <a:cs typeface="Times New Roman"/>
                        </a:rPr>
                        <a:t>Pertinence de l’argumentaire.</a:t>
                      </a:r>
                      <a:endParaRPr lang="fr-FR" sz="1100" dirty="0">
                        <a:latin typeface="Calibri"/>
                        <a:ea typeface="Times New Roman"/>
                        <a:cs typeface="Times New Roman"/>
                      </a:endParaRPr>
                    </a:p>
                  </a:txBody>
                  <a:tcPr marL="44450" marR="44450" marT="0" marB="0"/>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rré corné 3"/>
          <p:cNvSpPr/>
          <p:nvPr/>
        </p:nvSpPr>
        <p:spPr>
          <a:xfrm>
            <a:off x="500604" y="357166"/>
            <a:ext cx="8175852" cy="623562"/>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GRILLE D’EVALUATION</a:t>
            </a:r>
            <a:endParaRPr lang="fr-FR" sz="2800" b="1" dirty="0">
              <a:solidFill>
                <a:schemeClr val="bg1"/>
              </a:solidFill>
              <a:latin typeface="Arial" pitchFamily="34" charset="0"/>
              <a:cs typeface="Arial" pitchFamily="34" charset="0"/>
            </a:endParaRPr>
          </a:p>
        </p:txBody>
      </p:sp>
      <p:graphicFrame>
        <p:nvGraphicFramePr>
          <p:cNvPr id="6" name="Tableau 5"/>
          <p:cNvGraphicFramePr>
            <a:graphicFrameLocks noGrp="1"/>
          </p:cNvGraphicFramePr>
          <p:nvPr/>
        </p:nvGraphicFramePr>
        <p:xfrm>
          <a:off x="251520" y="1052736"/>
          <a:ext cx="8712966" cy="5436599"/>
        </p:xfrm>
        <a:graphic>
          <a:graphicData uri="http://schemas.openxmlformats.org/drawingml/2006/table">
            <a:tbl>
              <a:tblPr/>
              <a:tblGrid>
                <a:gridCol w="2875013"/>
                <a:gridCol w="2389094"/>
                <a:gridCol w="2875013"/>
                <a:gridCol w="111066"/>
                <a:gridCol w="115695"/>
                <a:gridCol w="115695"/>
                <a:gridCol w="115695"/>
                <a:gridCol w="115695"/>
              </a:tblGrid>
              <a:tr h="148928">
                <a:tc gridSpan="2">
                  <a:txBody>
                    <a:bodyPr/>
                    <a:lstStyle/>
                    <a:p>
                      <a:pPr algn="l" fontAlgn="ctr"/>
                      <a:r>
                        <a:rPr lang="fr-FR" sz="500" b="1" i="0" u="none" strike="noStrike" dirty="0">
                          <a:solidFill>
                            <a:srgbClr val="0000FF"/>
                          </a:solidFill>
                          <a:latin typeface="Arial"/>
                        </a:rPr>
                        <a:t>Brevet de technicien supérieur conception et réalisation de carrosseries</a:t>
                      </a:r>
                    </a:p>
                  </a:txBody>
                  <a:tcPr marL="0" marR="0" marT="0" marB="0" anchor="ctr">
                    <a:lnL>
                      <a:noFill/>
                    </a:lnL>
                    <a:lnR>
                      <a:noFill/>
                    </a:lnR>
                    <a:lnT>
                      <a:noFill/>
                    </a:lnT>
                    <a:lnB>
                      <a:noFill/>
                    </a:lnB>
                  </a:tcPr>
                </a:tc>
                <a:tc hMerge="1">
                  <a:txBody>
                    <a:bodyPr/>
                    <a:lstStyle/>
                    <a:p>
                      <a:endParaRPr lang="fr-FR"/>
                    </a:p>
                  </a:txBody>
                  <a:tcPr/>
                </a:tc>
                <a:tc>
                  <a:txBody>
                    <a:bodyPr/>
                    <a:lstStyle/>
                    <a:p>
                      <a:pPr algn="ctr" fontAlgn="ctr"/>
                      <a:r>
                        <a:rPr lang="fr-FR" sz="500" b="1" i="0" u="none" strike="noStrike">
                          <a:solidFill>
                            <a:srgbClr val="0000FF"/>
                          </a:solidFill>
                          <a:latin typeface="Arial"/>
                        </a:rPr>
                        <a:t>Épreuve E4 – Conception préliminaire de produits carrossés</a:t>
                      </a:r>
                    </a:p>
                  </a:txBody>
                  <a:tcPr marL="0" marR="0" marT="0" marB="0" anchor="ctr">
                    <a:lnL>
                      <a:noFill/>
                    </a:lnL>
                    <a:lnR>
                      <a:noFill/>
                    </a:lnR>
                    <a:lnT>
                      <a:noFill/>
                    </a:lnT>
                    <a:lnB>
                      <a:noFill/>
                    </a:lnB>
                  </a:tcPr>
                </a:tc>
                <a:tc gridSpan="5">
                  <a:txBody>
                    <a:bodyPr/>
                    <a:lstStyle/>
                    <a:p>
                      <a:pPr algn="ctr" fontAlgn="ctr"/>
                      <a:r>
                        <a:rPr lang="fr-FR" sz="500" b="1" i="0" u="none" strike="noStrike">
                          <a:latin typeface="Arial"/>
                        </a:rPr>
                        <a:t>0</a:t>
                      </a:r>
                    </a:p>
                  </a:txBody>
                  <a:tcPr marL="0" marR="0" marT="0" marB="0" anchor="ctr">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97856">
                <a:tc gridSpan="2">
                  <a:txBody>
                    <a:bodyPr/>
                    <a:lstStyle/>
                    <a:p>
                      <a:pPr algn="ctr" fontAlgn="ctr"/>
                      <a:r>
                        <a:rPr lang="fr-FR" sz="500" b="1" i="0" u="none" strike="noStrike">
                          <a:latin typeface="Arial"/>
                        </a:rPr>
                        <a:t>Compétences évaluées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ctr"/>
                      <a:r>
                        <a:rPr lang="fr-FR" sz="500" b="1" i="1" u="none" strike="noStrike">
                          <a:latin typeface="Arial"/>
                        </a:rPr>
                        <a:t>Critères de performance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fr-FR" sz="500" b="1" i="1" u="none" strike="noStrike">
                          <a:latin typeface="Arial"/>
                        </a:rPr>
                        <a:t>non</a:t>
                      </a: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928">
                <a:tc gridSpan="8">
                  <a:txBody>
                    <a:bodyPr/>
                    <a:lstStyle/>
                    <a:p>
                      <a:pPr algn="l" fontAlgn="ctr"/>
                      <a:r>
                        <a:rPr lang="fr-FR" sz="500" b="1" i="0" u="none" strike="noStrike">
                          <a:latin typeface="Arial"/>
                        </a:rPr>
                        <a:t>C01. Élaborer un cahier des charges fonctionnel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148928">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Analyser, formuler (ou reformuler) le besoin d’un client.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Exactitude, clarté et précision de l’énoncé du besoin.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97856">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Rechercher les informations et les données relatives aux contraintes technicoéconomiques.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Exhaustivité, utilité et fiabilité des informations recensées.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945">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Identifier, hiérarchiser les différentes fonctions de service du produit.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Exactitude et exhaustivité des fonctions de service identifiées et hiérarchisées.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97856">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Identifier les contraintes réglementaires et normatives y compris celles liées aux homologations.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Exactitude de l’identification des contraintes réglementaires et normatives, dont celles liées aux homologations.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7856">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Identifier les critères, les niveaux d’acceptation et la flexibilité associés aux fonctions.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Cohérence des caractéristiques (critères, niveaux d’acceptation et flexibilité) associées à chaque fonction.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48928">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Rédiger tout ou partie du cahier des charges fonctionnel.</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Exploitabilité et qualité des documents rédigés.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928">
                <a:tc gridSpan="8">
                  <a:txBody>
                    <a:bodyPr/>
                    <a:lstStyle/>
                    <a:p>
                      <a:pPr algn="l" fontAlgn="ctr"/>
                      <a:r>
                        <a:rPr lang="fr-FR" sz="500" b="1" i="0" u="none" strike="noStrike">
                          <a:latin typeface="Arial"/>
                        </a:rPr>
                        <a:t>C02. Déterminer, les caractéristiques d’un produit carrossé</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180945">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latin typeface="Arial"/>
                        </a:rPr>
                        <a:t>Extraire du cahier des charges fonctionnel les caractéristiques du produit.</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Pertinence des caractéristiques extraites.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97856">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latin typeface="Arial"/>
                        </a:rPr>
                        <a:t>Identifier les produits existants pouvant répondre totalement ou partiellement au cahier des charges.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Pertinence des produits existants identifiés.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945">
                <a:tc>
                  <a:txBody>
                    <a:bodyPr/>
                    <a:lstStyle/>
                    <a:p>
                      <a:pPr algn="l" fontAlgn="ctr"/>
                      <a:r>
                        <a:rPr lang="fr-FR" sz="500" b="0" i="0" u="none" strike="noStrike" dirty="0">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dirty="0">
                          <a:latin typeface="Arial"/>
                        </a:rPr>
                        <a:t>Rechercher et identifier les éventuelles antériorités et leur niveau de protection.</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Exhaustivité des antériorités.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48928">
                <a:tc rowSpan="2">
                  <a:txBody>
                    <a:bodyPr/>
                    <a:lstStyle/>
                    <a:p>
                      <a:pPr algn="ctr"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fr-FR" sz="500" b="0" i="0" u="none" strike="noStrike">
                          <a:latin typeface="Arial"/>
                        </a:rPr>
                        <a:t>Vérifier les performances d’un produit existant ou d’un prototype au regard du cahier des charges.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Exactitude de la détermination des performances.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928">
                <a:tc vMerge="1">
                  <a:txBody>
                    <a:bodyPr/>
                    <a:lstStyle/>
                    <a:p>
                      <a:endParaRPr lang="fr-FR"/>
                    </a:p>
                  </a:txBody>
                  <a:tcPr/>
                </a:tc>
                <a:tc vMerge="1">
                  <a:txBody>
                    <a:bodyPr/>
                    <a:lstStyle/>
                    <a:p>
                      <a:endParaRPr lang="fr-FR"/>
                    </a:p>
                  </a:txBody>
                  <a:tcPr/>
                </a:tc>
                <a:tc>
                  <a:txBody>
                    <a:bodyPr/>
                    <a:lstStyle/>
                    <a:p>
                      <a:pPr algn="r" fontAlgn="ctr"/>
                      <a:r>
                        <a:rPr lang="fr-FR" sz="500" b="0" i="1" u="none" strike="noStrike">
                          <a:latin typeface="Arial"/>
                        </a:rPr>
                        <a:t>Rigueur et exactitude de l’analyse comparative.</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48928">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rowSpan="2">
                  <a:txBody>
                    <a:bodyPr/>
                    <a:lstStyle/>
                    <a:p>
                      <a:pPr algn="l" fontAlgn="ctr"/>
                      <a:r>
                        <a:rPr lang="fr-FR" sz="500" b="0" i="0" u="none" strike="noStrike">
                          <a:latin typeface="Arial"/>
                        </a:rPr>
                        <a:t>Vérifier la répartition de charges, les cas de chargement et de basculement.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Rigueur et exactitude des calculs.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928">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r" fontAlgn="ctr"/>
                      <a:r>
                        <a:rPr lang="fr-FR" sz="500" b="0" i="1" u="none" strike="noStrike">
                          <a:latin typeface="Arial"/>
                        </a:rPr>
                        <a:t>Conformité des calculs avec la réglementation.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48928">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Déterminer le processus de réception d’un produit carrossé.</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Pertinence du processus de réception.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928">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Élaborer le dossier de réception d’un produit carrossé.</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Exactitude du dossier de réception.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148928">
                <a:tc gridSpan="8">
                  <a:txBody>
                    <a:bodyPr/>
                    <a:lstStyle/>
                    <a:p>
                      <a:pPr algn="l" fontAlgn="ctr"/>
                      <a:r>
                        <a:rPr lang="fr-FR" sz="500" b="1" i="0" u="none" strike="noStrike">
                          <a:latin typeface="Arial"/>
                        </a:rPr>
                        <a:t>C03. Réaliser une conception préliminaire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180945">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Proposer des principes de solutions répondant aux contraintes fonctionnelles.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Pertinence des principes de solutions proposées.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928">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Élaborer des schémas de principe.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Clarté de la représentation des principes de solutions.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48928">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Choisir les modèles d’étude.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Pertinence du choix des modèles d’étude.</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945">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Déterminer les caractéristiques physiques du modèle d’étude retenu.</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Exactitude des caractéristiques physiques du modèle d’étude.</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80945">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Déterminer les données d’entrée nécessaires au logiciel de calcul.</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Pertinence des données d’entrée nécessaires au logiciel de calcul.</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7856">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Exploiter les résultats issus d’un logiciel de simulation des comportements mécaniques.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Réalisme de l’exploitation des résultats issus d’une simulation.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48928">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Élaborer des schémas d’architecture.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Clarté de la représentation des schémas d’architecture.</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945">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 Identifier les procédés de réalisation possibles.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Adéquation des procédés envisagés au regard de considérations technicoéconomiques.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48928">
                <a:tc>
                  <a:txBody>
                    <a:bodyPr/>
                    <a:lstStyle/>
                    <a:p>
                      <a:pPr algn="l" fontAlgn="ctr"/>
                      <a:r>
                        <a:rPr lang="fr-FR" sz="500" b="0" i="0" u="none" strike="noStrike">
                          <a:latin typeface="Arial"/>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FR" sz="500" b="0" i="0" u="none" strike="noStrike">
                          <a:latin typeface="Arial"/>
                        </a:rPr>
                        <a:t>Justifier les choix réalisés en conception préliminaire.</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fr-FR" sz="500" b="0" i="1" u="none" strike="noStrike">
                          <a:latin typeface="Arial"/>
                        </a:rPr>
                        <a:t>Pertinence de l’argumentaire.</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1"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500" b="0" i="0" u="none" strike="noStrike" dirty="0">
                          <a:latin typeface="Arial"/>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rré corné 1"/>
          <p:cNvSpPr/>
          <p:nvPr/>
        </p:nvSpPr>
        <p:spPr>
          <a:xfrm>
            <a:off x="500604" y="1384272"/>
            <a:ext cx="8175852" cy="1058877"/>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MERCI DE VOTRE ATTENTION</a:t>
            </a:r>
          </a:p>
        </p:txBody>
      </p:sp>
      <p:sp>
        <p:nvSpPr>
          <p:cNvPr id="3" name="Parchemin horizontal 2"/>
          <p:cNvSpPr/>
          <p:nvPr/>
        </p:nvSpPr>
        <p:spPr>
          <a:xfrm>
            <a:off x="2490759" y="3611565"/>
            <a:ext cx="4428492" cy="1512168"/>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2782863" y="4013208"/>
            <a:ext cx="3960440" cy="369332"/>
          </a:xfrm>
          <a:prstGeom prst="rect">
            <a:avLst/>
          </a:prstGeom>
          <a:noFill/>
        </p:spPr>
        <p:txBody>
          <a:bodyPr wrap="square" rtlCol="0">
            <a:spAutoFit/>
          </a:bodyPr>
          <a:lstStyle/>
          <a:p>
            <a:pPr algn="ctr"/>
            <a:r>
              <a:rPr lang="fr-FR" dirty="0" smtClean="0">
                <a:latin typeface="Arial" pitchFamily="34" charset="0"/>
                <a:cs typeface="Arial" pitchFamily="34" charset="0"/>
              </a:rPr>
              <a:t>Remerciements à LOHR</a:t>
            </a:r>
            <a:endParaRPr lang="fr-FR"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4348" y="285728"/>
            <a:ext cx="7772400" cy="1071570"/>
          </a:xfrm>
        </p:spPr>
        <p:txBody>
          <a:bodyPr>
            <a:noAutofit/>
          </a:bodyPr>
          <a:lstStyle/>
          <a:p>
            <a:r>
              <a:rPr lang="fr-FR" sz="4000" dirty="0" smtClean="0">
                <a:latin typeface="Arial" pitchFamily="34" charset="0"/>
                <a:cs typeface="Arial" pitchFamily="34" charset="0"/>
              </a:rPr>
              <a:t>Exemple de sujet</a:t>
            </a:r>
            <a:br>
              <a:rPr lang="fr-FR" sz="4000" dirty="0" smtClean="0">
                <a:latin typeface="Arial" pitchFamily="34" charset="0"/>
                <a:cs typeface="Arial" pitchFamily="34" charset="0"/>
              </a:rPr>
            </a:br>
            <a:r>
              <a:rPr lang="fr-FR" sz="4000" dirty="0" smtClean="0">
                <a:latin typeface="Arial" pitchFamily="34" charset="0"/>
                <a:cs typeface="Arial" pitchFamily="34" charset="0"/>
              </a:rPr>
              <a:t>Le Porte voiture </a:t>
            </a:r>
            <a:r>
              <a:rPr lang="fr-FR" sz="4000" dirty="0" err="1" smtClean="0">
                <a:latin typeface="Arial" pitchFamily="34" charset="0"/>
                <a:cs typeface="Arial" pitchFamily="34" charset="0"/>
              </a:rPr>
              <a:t>Lohr</a:t>
            </a:r>
            <a:endParaRPr lang="fr-FR" sz="4000"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1295636" y="1772816"/>
            <a:ext cx="6480783" cy="445768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1016733"/>
            <a:ext cx="4214842" cy="2585323"/>
          </a:xfrm>
          <a:prstGeom prst="rect">
            <a:avLst/>
          </a:prstGeom>
        </p:spPr>
        <p:txBody>
          <a:bodyPr wrap="square">
            <a:spAutoFit/>
          </a:bodyPr>
          <a:lstStyle/>
          <a:p>
            <a:r>
              <a:rPr lang="fr-FR" b="1" dirty="0" smtClean="0">
                <a:solidFill>
                  <a:srgbClr val="0070C0"/>
                </a:solidFill>
                <a:effectLst>
                  <a:outerShdw blurRad="38100" dist="38100" dir="2700000" algn="tl">
                    <a:srgbClr val="FFFFFF"/>
                  </a:outerShdw>
                </a:effectLst>
                <a:ea typeface="ヒラギノ角ゴ Pro W3" pitchFamily="6" charset="-128"/>
              </a:rPr>
              <a:t>Le besoin du client :</a:t>
            </a:r>
            <a:r>
              <a:rPr lang="fr-FR" dirty="0" smtClean="0">
                <a:solidFill>
                  <a:srgbClr val="0070C0"/>
                </a:solidFill>
              </a:rPr>
              <a:t> Réaliser un véhicule très polyvalent pouvant transporter de la petite citadine au VUL</a:t>
            </a:r>
          </a:p>
          <a:p>
            <a:pPr lvl="1"/>
            <a:r>
              <a:rPr lang="fr-FR" dirty="0" smtClean="0">
                <a:solidFill>
                  <a:srgbClr val="0070C0"/>
                </a:solidFill>
              </a:rPr>
              <a:t>Véhicule dont le poids peut varier de 500 jusqu’à 2000 kg</a:t>
            </a:r>
          </a:p>
          <a:p>
            <a:pPr lvl="1"/>
            <a:r>
              <a:rPr lang="fr-FR" dirty="0" smtClean="0">
                <a:solidFill>
                  <a:srgbClr val="0070C0"/>
                </a:solidFill>
              </a:rPr>
              <a:t>Véhicule dont la longueur peut varier de 3 à 5 mètres</a:t>
            </a:r>
          </a:p>
          <a:p>
            <a:pPr lvl="1"/>
            <a:r>
              <a:rPr lang="fr-FR" dirty="0" smtClean="0">
                <a:solidFill>
                  <a:srgbClr val="0070C0"/>
                </a:solidFill>
              </a:rPr>
              <a:t>Véhicule dont la hauteur peut varier de 1m30 à 2m50</a:t>
            </a:r>
            <a:endParaRPr lang="fr-FR" dirty="0">
              <a:solidFill>
                <a:srgbClr val="0070C0"/>
              </a:solidFill>
            </a:endParaRPr>
          </a:p>
        </p:txBody>
      </p:sp>
      <p:sp>
        <p:nvSpPr>
          <p:cNvPr id="20" name="Nuage 19"/>
          <p:cNvSpPr/>
          <p:nvPr/>
        </p:nvSpPr>
        <p:spPr>
          <a:xfrm>
            <a:off x="2699792" y="2348880"/>
            <a:ext cx="2376264" cy="1584176"/>
          </a:xfrm>
          <a:prstGeom prst="clou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Arial" pitchFamily="34" charset="0"/>
                <a:cs typeface="Arial" pitchFamily="34" charset="0"/>
              </a:rPr>
              <a:t>Comment réaliser cette  polyvalence ?</a:t>
            </a:r>
            <a:endParaRPr lang="fr-FR" dirty="0">
              <a:solidFill>
                <a:schemeClr val="tx1"/>
              </a:solidFill>
              <a:latin typeface="Arial" pitchFamily="34" charset="0"/>
              <a:cs typeface="Arial" pitchFamily="34" charset="0"/>
            </a:endParaRPr>
          </a:p>
        </p:txBody>
      </p:sp>
      <p:pic>
        <p:nvPicPr>
          <p:cNvPr id="13" name="Picture 11"/>
          <p:cNvPicPr>
            <a:picLocks noChangeAspect="1" noChangeArrowheads="1"/>
          </p:cNvPicPr>
          <p:nvPr/>
        </p:nvPicPr>
        <p:blipFill>
          <a:blip r:embed="rId2" cstate="print"/>
          <a:srcRect l="7326" t="9442" r="5165" b="4996"/>
          <a:stretch>
            <a:fillRect/>
          </a:stretch>
        </p:blipFill>
        <p:spPr bwMode="auto">
          <a:xfrm>
            <a:off x="467544" y="3969060"/>
            <a:ext cx="3860071" cy="2520000"/>
          </a:xfrm>
          <a:prstGeom prst="rect">
            <a:avLst/>
          </a:prstGeom>
          <a:noFill/>
        </p:spPr>
      </p:pic>
      <p:pic>
        <p:nvPicPr>
          <p:cNvPr id="2051" name="Picture 3" descr="C:\Documents and Settings\francois\Mes documents\renovation BTS CRC\sujet 0 porte voiture LOHR\photos Lohr\lohr.jpeg"/>
          <p:cNvPicPr>
            <a:picLocks noChangeAspect="1" noChangeArrowheads="1"/>
          </p:cNvPicPr>
          <p:nvPr/>
        </p:nvPicPr>
        <p:blipFill>
          <a:blip r:embed="rId3" cstate="print"/>
          <a:srcRect/>
          <a:stretch>
            <a:fillRect/>
          </a:stretch>
        </p:blipFill>
        <p:spPr bwMode="auto">
          <a:xfrm>
            <a:off x="4860032" y="3969060"/>
            <a:ext cx="3773595" cy="2520000"/>
          </a:xfrm>
          <a:prstGeom prst="rect">
            <a:avLst/>
          </a:prstGeom>
          <a:noFill/>
        </p:spPr>
      </p:pic>
      <p:sp>
        <p:nvSpPr>
          <p:cNvPr id="17" name="Rectangle 16"/>
          <p:cNvSpPr/>
          <p:nvPr/>
        </p:nvSpPr>
        <p:spPr>
          <a:xfrm>
            <a:off x="215516" y="1376772"/>
            <a:ext cx="4392488" cy="2031325"/>
          </a:xfrm>
          <a:prstGeom prst="rect">
            <a:avLst/>
          </a:prstGeom>
        </p:spPr>
        <p:txBody>
          <a:bodyPr wrap="square">
            <a:spAutoFit/>
          </a:bodyPr>
          <a:lstStyle/>
          <a:p>
            <a:r>
              <a:rPr lang="fr-FR" dirty="0" smtClean="0"/>
              <a:t>Interpréter le besoin du client et ses exigences (implicites et explicites).</a:t>
            </a:r>
          </a:p>
          <a:p>
            <a:r>
              <a:rPr lang="fr-FR" dirty="0" smtClean="0"/>
              <a:t>Reformuler éventuellement l’expression de ce besoin.</a:t>
            </a:r>
          </a:p>
          <a:p>
            <a:r>
              <a:rPr lang="fr-FR" dirty="0" smtClean="0"/>
              <a:t>Estimer la capacité de </a:t>
            </a:r>
          </a:p>
          <a:p>
            <a:r>
              <a:rPr lang="fr-FR" dirty="0" smtClean="0"/>
              <a:t>l’entreprise à répondre</a:t>
            </a:r>
          </a:p>
          <a:p>
            <a:r>
              <a:rPr lang="fr-FR" dirty="0" smtClean="0"/>
              <a:t> à la demande</a:t>
            </a:r>
          </a:p>
        </p:txBody>
      </p:sp>
      <p:sp>
        <p:nvSpPr>
          <p:cNvPr id="18" name="Carré corné 17"/>
          <p:cNvSpPr/>
          <p:nvPr/>
        </p:nvSpPr>
        <p:spPr>
          <a:xfrm>
            <a:off x="359532" y="296652"/>
            <a:ext cx="3240360" cy="1080120"/>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Analyser le besoin du client</a:t>
            </a:r>
            <a:endParaRPr lang="fr-FR" sz="2800" b="1" dirty="0">
              <a:solidFill>
                <a:schemeClr val="bg1"/>
              </a:solidFill>
              <a:latin typeface="Arial" pitchFamily="34" charset="0"/>
              <a:cs typeface="Arial" pitchFamily="34" charset="0"/>
            </a:endParaRPr>
          </a:p>
        </p:txBody>
      </p:sp>
      <p:sp>
        <p:nvSpPr>
          <p:cNvPr id="3" name="Titre 2"/>
          <p:cNvSpPr>
            <a:spLocks noGrp="1"/>
          </p:cNvSpPr>
          <p:nvPr>
            <p:ph type="ctrTitle"/>
          </p:nvPr>
        </p:nvSpPr>
        <p:spPr/>
        <p:txBody>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2" presetClass="entr" presetSubtype="4" fill="hold" nodeType="afterEffect">
                                  <p:stCondLst>
                                    <p:cond delay="200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ppt_x"/>
                                          </p:val>
                                        </p:tav>
                                        <p:tav tm="100000">
                                          <p:val>
                                            <p:strVal val="#ppt_x"/>
                                          </p:val>
                                        </p:tav>
                                      </p:tavLst>
                                    </p:anim>
                                    <p:anim calcmode="lin" valueType="num">
                                      <p:cBhvr additive="base">
                                        <p:cTn id="2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599892" y="285728"/>
            <a:ext cx="5076564" cy="839016"/>
          </a:xfrm>
        </p:spPr>
        <p:txBody>
          <a:bodyPr>
            <a:normAutofit fontScale="90000"/>
          </a:bodyPr>
          <a:lstStyle/>
          <a:p>
            <a:r>
              <a:rPr lang="fr-FR" sz="3200" dirty="0" smtClean="0">
                <a:latin typeface="Arial" pitchFamily="34" charset="0"/>
                <a:cs typeface="Arial" pitchFamily="34" charset="0"/>
              </a:rPr>
              <a:t>2 familles de système </a:t>
            </a:r>
            <a:br>
              <a:rPr lang="fr-FR" sz="3200" dirty="0" smtClean="0">
                <a:latin typeface="Arial" pitchFamily="34" charset="0"/>
                <a:cs typeface="Arial" pitchFamily="34" charset="0"/>
              </a:rPr>
            </a:br>
            <a:r>
              <a:rPr lang="fr-FR" sz="3200" dirty="0" smtClean="0">
                <a:latin typeface="Arial" pitchFamily="34" charset="0"/>
                <a:cs typeface="Arial" pitchFamily="34" charset="0"/>
              </a:rPr>
              <a:t>de levage</a:t>
            </a:r>
            <a:endParaRPr lang="fr-FR" sz="3200" dirty="0">
              <a:latin typeface="Arial" pitchFamily="34" charset="0"/>
              <a:cs typeface="Arial" pitchFamily="34" charset="0"/>
            </a:endParaRPr>
          </a:p>
        </p:txBody>
      </p:sp>
      <p:sp>
        <p:nvSpPr>
          <p:cNvPr id="18" name="Carré corné 17"/>
          <p:cNvSpPr/>
          <p:nvPr/>
        </p:nvSpPr>
        <p:spPr>
          <a:xfrm>
            <a:off x="359532" y="296652"/>
            <a:ext cx="3240360" cy="1080120"/>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Analyser le besoin du client</a:t>
            </a:r>
            <a:endParaRPr lang="fr-FR" sz="2800" b="1" dirty="0">
              <a:solidFill>
                <a:schemeClr val="bg1"/>
              </a:solidFill>
              <a:latin typeface="Arial" pitchFamily="34" charset="0"/>
              <a:cs typeface="Arial" pitchFamily="34" charset="0"/>
            </a:endParaRPr>
          </a:p>
        </p:txBody>
      </p:sp>
      <p:grpSp>
        <p:nvGrpSpPr>
          <p:cNvPr id="31751" name="Group 7"/>
          <p:cNvGrpSpPr>
            <a:grpSpLocks/>
          </p:cNvGrpSpPr>
          <p:nvPr/>
        </p:nvGrpSpPr>
        <p:grpSpPr bwMode="auto">
          <a:xfrm>
            <a:off x="719572" y="1448780"/>
            <a:ext cx="3524250" cy="2165350"/>
            <a:chOff x="3287" y="3413"/>
            <a:chExt cx="3197" cy="2163"/>
          </a:xfrm>
        </p:grpSpPr>
        <p:pic>
          <p:nvPicPr>
            <p:cNvPr id="31758" name="Picture 14"/>
            <p:cNvPicPr>
              <a:picLocks noChangeAspect="1" noChangeArrowheads="1"/>
            </p:cNvPicPr>
            <p:nvPr/>
          </p:nvPicPr>
          <p:blipFill>
            <a:blip r:embed="rId2" cstate="print"/>
            <a:srcRect/>
            <a:stretch>
              <a:fillRect/>
            </a:stretch>
          </p:blipFill>
          <p:spPr bwMode="auto">
            <a:xfrm>
              <a:off x="3287" y="3413"/>
              <a:ext cx="2937" cy="2163"/>
            </a:xfrm>
            <a:prstGeom prst="rect">
              <a:avLst/>
            </a:prstGeom>
            <a:noFill/>
          </p:spPr>
        </p:pic>
        <p:sp>
          <p:nvSpPr>
            <p:cNvPr id="31757" name="Oval 13"/>
            <p:cNvSpPr>
              <a:spLocks noChangeArrowheads="1"/>
            </p:cNvSpPr>
            <p:nvPr/>
          </p:nvSpPr>
          <p:spPr bwMode="auto">
            <a:xfrm>
              <a:off x="4906" y="4432"/>
              <a:ext cx="407" cy="400"/>
            </a:xfrm>
            <a:prstGeom prst="ellipse">
              <a:avLst/>
            </a:prstGeom>
            <a:noFill/>
            <a:ln w="12700">
              <a:solidFill>
                <a:srgbClr val="FF00FF"/>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56" name="Arc 12"/>
            <p:cNvSpPr>
              <a:spLocks/>
            </p:cNvSpPr>
            <p:nvPr/>
          </p:nvSpPr>
          <p:spPr bwMode="auto">
            <a:xfrm>
              <a:off x="5109" y="4832"/>
              <a:ext cx="1375" cy="600"/>
            </a:xfrm>
            <a:custGeom>
              <a:avLst/>
              <a:gdLst>
                <a:gd name="G0" fmla="+- 21549 0 0"/>
                <a:gd name="G1" fmla="+- 0 0 0"/>
                <a:gd name="G2" fmla="+- 21600 0 0"/>
                <a:gd name="T0" fmla="*/ 36522 w 36522"/>
                <a:gd name="T1" fmla="*/ 15568 h 21600"/>
                <a:gd name="T2" fmla="*/ 0 w 36522"/>
                <a:gd name="T3" fmla="*/ 1487 h 21600"/>
                <a:gd name="T4" fmla="*/ 21549 w 36522"/>
                <a:gd name="T5" fmla="*/ 0 h 21600"/>
              </a:gdLst>
              <a:ahLst/>
              <a:cxnLst>
                <a:cxn ang="0">
                  <a:pos x="T0" y="T1"/>
                </a:cxn>
                <a:cxn ang="0">
                  <a:pos x="T2" y="T3"/>
                </a:cxn>
                <a:cxn ang="0">
                  <a:pos x="T4" y="T5"/>
                </a:cxn>
              </a:cxnLst>
              <a:rect l="0" t="0" r="r" b="b"/>
              <a:pathLst>
                <a:path w="36522" h="21600" fill="none" extrusionOk="0">
                  <a:moveTo>
                    <a:pt x="36522" y="15568"/>
                  </a:moveTo>
                  <a:cubicBezTo>
                    <a:pt x="32498" y="19438"/>
                    <a:pt x="27132" y="21599"/>
                    <a:pt x="21549" y="21600"/>
                  </a:cubicBezTo>
                  <a:cubicBezTo>
                    <a:pt x="10196" y="21600"/>
                    <a:pt x="781" y="12812"/>
                    <a:pt x="0" y="1486"/>
                  </a:cubicBezTo>
                </a:path>
                <a:path w="36522" h="21600" stroke="0" extrusionOk="0">
                  <a:moveTo>
                    <a:pt x="36522" y="15568"/>
                  </a:moveTo>
                  <a:cubicBezTo>
                    <a:pt x="32498" y="19438"/>
                    <a:pt x="27132" y="21599"/>
                    <a:pt x="21549" y="21600"/>
                  </a:cubicBezTo>
                  <a:cubicBezTo>
                    <a:pt x="10196" y="21600"/>
                    <a:pt x="781" y="12812"/>
                    <a:pt x="0" y="1486"/>
                  </a:cubicBezTo>
                  <a:lnTo>
                    <a:pt x="21549" y="0"/>
                  </a:lnTo>
                  <a:close/>
                </a:path>
              </a:pathLst>
            </a:custGeom>
            <a:noFill/>
            <a:ln w="9525">
              <a:solidFill>
                <a:srgbClr val="FF00FF"/>
              </a:solidFill>
              <a:round/>
              <a:headEnd type="stealth" w="med" len="med"/>
              <a:tailEnd/>
            </a:ln>
          </p:spPr>
          <p:txBody>
            <a:bodyPr vert="horz" wrap="square" lIns="91440" tIns="45720" rIns="91440" bIns="45720" numCol="1" anchor="t" anchorCtr="0" compatLnSpc="1">
              <a:prstTxWarp prst="textNoShape">
                <a:avLst/>
              </a:prstTxWarp>
            </a:bodyPr>
            <a:lstStyle/>
            <a:p>
              <a:endParaRPr lang="fr-FR"/>
            </a:p>
          </p:txBody>
        </p:sp>
        <p:sp>
          <p:nvSpPr>
            <p:cNvPr id="31755" name="Oval 11"/>
            <p:cNvSpPr>
              <a:spLocks noChangeArrowheads="1"/>
            </p:cNvSpPr>
            <p:nvPr/>
          </p:nvSpPr>
          <p:spPr bwMode="auto">
            <a:xfrm>
              <a:off x="4906" y="4432"/>
              <a:ext cx="407" cy="400"/>
            </a:xfrm>
            <a:prstGeom prst="ellipse">
              <a:avLst/>
            </a:prstGeom>
            <a:noFill/>
            <a:ln w="12700">
              <a:solidFill>
                <a:srgbClr val="FF00FF"/>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54" name="Arc 10"/>
            <p:cNvSpPr>
              <a:spLocks/>
            </p:cNvSpPr>
            <p:nvPr/>
          </p:nvSpPr>
          <p:spPr bwMode="auto">
            <a:xfrm>
              <a:off x="5109" y="4832"/>
              <a:ext cx="1375" cy="600"/>
            </a:xfrm>
            <a:custGeom>
              <a:avLst/>
              <a:gdLst>
                <a:gd name="G0" fmla="+- 21549 0 0"/>
                <a:gd name="G1" fmla="+- 0 0 0"/>
                <a:gd name="G2" fmla="+- 21600 0 0"/>
                <a:gd name="T0" fmla="*/ 36522 w 36522"/>
                <a:gd name="T1" fmla="*/ 15568 h 21600"/>
                <a:gd name="T2" fmla="*/ 0 w 36522"/>
                <a:gd name="T3" fmla="*/ 1487 h 21600"/>
                <a:gd name="T4" fmla="*/ 21549 w 36522"/>
                <a:gd name="T5" fmla="*/ 0 h 21600"/>
              </a:gdLst>
              <a:ahLst/>
              <a:cxnLst>
                <a:cxn ang="0">
                  <a:pos x="T0" y="T1"/>
                </a:cxn>
                <a:cxn ang="0">
                  <a:pos x="T2" y="T3"/>
                </a:cxn>
                <a:cxn ang="0">
                  <a:pos x="T4" y="T5"/>
                </a:cxn>
              </a:cxnLst>
              <a:rect l="0" t="0" r="r" b="b"/>
              <a:pathLst>
                <a:path w="36522" h="21600" fill="none" extrusionOk="0">
                  <a:moveTo>
                    <a:pt x="36522" y="15568"/>
                  </a:moveTo>
                  <a:cubicBezTo>
                    <a:pt x="32498" y="19438"/>
                    <a:pt x="27132" y="21599"/>
                    <a:pt x="21549" y="21600"/>
                  </a:cubicBezTo>
                  <a:cubicBezTo>
                    <a:pt x="10196" y="21600"/>
                    <a:pt x="781" y="12812"/>
                    <a:pt x="0" y="1486"/>
                  </a:cubicBezTo>
                </a:path>
                <a:path w="36522" h="21600" stroke="0" extrusionOk="0">
                  <a:moveTo>
                    <a:pt x="36522" y="15568"/>
                  </a:moveTo>
                  <a:cubicBezTo>
                    <a:pt x="32498" y="19438"/>
                    <a:pt x="27132" y="21599"/>
                    <a:pt x="21549" y="21600"/>
                  </a:cubicBezTo>
                  <a:cubicBezTo>
                    <a:pt x="10196" y="21600"/>
                    <a:pt x="781" y="12812"/>
                    <a:pt x="0" y="1486"/>
                  </a:cubicBezTo>
                  <a:lnTo>
                    <a:pt x="21549" y="0"/>
                  </a:lnTo>
                  <a:close/>
                </a:path>
              </a:pathLst>
            </a:custGeom>
            <a:noFill/>
            <a:ln w="9525">
              <a:solidFill>
                <a:srgbClr val="FF00FF"/>
              </a:solidFill>
              <a:round/>
              <a:headEnd type="stealth" w="med" len="med"/>
              <a:tailEnd/>
            </a:ln>
          </p:spPr>
          <p:txBody>
            <a:bodyPr vert="horz" wrap="square" lIns="91440" tIns="45720" rIns="91440" bIns="45720" numCol="1" anchor="t" anchorCtr="0" compatLnSpc="1">
              <a:prstTxWarp prst="textNoShape">
                <a:avLst/>
              </a:prstTxWarp>
            </a:bodyPr>
            <a:lstStyle/>
            <a:p>
              <a:endParaRPr lang="fr-FR"/>
            </a:p>
          </p:txBody>
        </p:sp>
        <p:sp>
          <p:nvSpPr>
            <p:cNvPr id="31753" name="Oval 9"/>
            <p:cNvSpPr>
              <a:spLocks noChangeArrowheads="1"/>
            </p:cNvSpPr>
            <p:nvPr/>
          </p:nvSpPr>
          <p:spPr bwMode="auto">
            <a:xfrm>
              <a:off x="4906" y="4432"/>
              <a:ext cx="407" cy="400"/>
            </a:xfrm>
            <a:prstGeom prst="ellipse">
              <a:avLst/>
            </a:prstGeom>
            <a:noFill/>
            <a:ln w="12700">
              <a:solidFill>
                <a:srgbClr val="C0C0C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52" name="Arc 8"/>
            <p:cNvSpPr>
              <a:spLocks/>
            </p:cNvSpPr>
            <p:nvPr/>
          </p:nvSpPr>
          <p:spPr bwMode="auto">
            <a:xfrm>
              <a:off x="5109" y="4832"/>
              <a:ext cx="1375" cy="600"/>
            </a:xfrm>
            <a:custGeom>
              <a:avLst/>
              <a:gdLst>
                <a:gd name="G0" fmla="+- 21549 0 0"/>
                <a:gd name="G1" fmla="+- 0 0 0"/>
                <a:gd name="G2" fmla="+- 21600 0 0"/>
                <a:gd name="T0" fmla="*/ 36522 w 36522"/>
                <a:gd name="T1" fmla="*/ 15568 h 21600"/>
                <a:gd name="T2" fmla="*/ 0 w 36522"/>
                <a:gd name="T3" fmla="*/ 1487 h 21600"/>
                <a:gd name="T4" fmla="*/ 21549 w 36522"/>
                <a:gd name="T5" fmla="*/ 0 h 21600"/>
              </a:gdLst>
              <a:ahLst/>
              <a:cxnLst>
                <a:cxn ang="0">
                  <a:pos x="T0" y="T1"/>
                </a:cxn>
                <a:cxn ang="0">
                  <a:pos x="T2" y="T3"/>
                </a:cxn>
                <a:cxn ang="0">
                  <a:pos x="T4" y="T5"/>
                </a:cxn>
              </a:cxnLst>
              <a:rect l="0" t="0" r="r" b="b"/>
              <a:pathLst>
                <a:path w="36522" h="21600" fill="none" extrusionOk="0">
                  <a:moveTo>
                    <a:pt x="36522" y="15568"/>
                  </a:moveTo>
                  <a:cubicBezTo>
                    <a:pt x="32498" y="19438"/>
                    <a:pt x="27132" y="21599"/>
                    <a:pt x="21549" y="21600"/>
                  </a:cubicBezTo>
                  <a:cubicBezTo>
                    <a:pt x="10196" y="21600"/>
                    <a:pt x="781" y="12812"/>
                    <a:pt x="0" y="1486"/>
                  </a:cubicBezTo>
                </a:path>
                <a:path w="36522" h="21600" stroke="0" extrusionOk="0">
                  <a:moveTo>
                    <a:pt x="36522" y="15568"/>
                  </a:moveTo>
                  <a:cubicBezTo>
                    <a:pt x="32498" y="19438"/>
                    <a:pt x="27132" y="21599"/>
                    <a:pt x="21549" y="21600"/>
                  </a:cubicBezTo>
                  <a:cubicBezTo>
                    <a:pt x="10196" y="21600"/>
                    <a:pt x="781" y="12812"/>
                    <a:pt x="0" y="1486"/>
                  </a:cubicBezTo>
                  <a:lnTo>
                    <a:pt x="21549" y="0"/>
                  </a:lnTo>
                  <a:close/>
                </a:path>
              </a:pathLst>
            </a:custGeom>
            <a:noFill/>
            <a:ln w="9525">
              <a:solidFill>
                <a:srgbClr val="000000"/>
              </a:solidFill>
              <a:round/>
              <a:headEnd type="stealth" w="med" len="med"/>
              <a:tailEnd/>
            </a:ln>
          </p:spPr>
          <p:txBody>
            <a:bodyPr vert="horz" wrap="square" lIns="91440" tIns="45720" rIns="91440" bIns="45720" numCol="1" anchor="t" anchorCtr="0" compatLnSpc="1">
              <a:prstTxWarp prst="textNoShape">
                <a:avLst/>
              </a:prstTxWarp>
            </a:bodyPr>
            <a:lstStyle/>
            <a:p>
              <a:endParaRPr lang="fr-FR"/>
            </a:p>
          </p:txBody>
        </p:sp>
      </p:grpSp>
      <p:pic>
        <p:nvPicPr>
          <p:cNvPr id="31750" name="Picture 6" descr="P1040327"/>
          <p:cNvPicPr>
            <a:picLocks noChangeAspect="1" noChangeArrowheads="1"/>
          </p:cNvPicPr>
          <p:nvPr/>
        </p:nvPicPr>
        <p:blipFill>
          <a:blip r:embed="rId3" cstate="print"/>
          <a:srcRect/>
          <a:stretch>
            <a:fillRect/>
          </a:stretch>
        </p:blipFill>
        <p:spPr bwMode="auto">
          <a:xfrm>
            <a:off x="4499992" y="1484784"/>
            <a:ext cx="1349375" cy="2111375"/>
          </a:xfrm>
          <a:prstGeom prst="rect">
            <a:avLst/>
          </a:prstGeom>
          <a:noFill/>
        </p:spPr>
      </p:pic>
      <p:grpSp>
        <p:nvGrpSpPr>
          <p:cNvPr id="31746" name="Group 2"/>
          <p:cNvGrpSpPr>
            <a:grpSpLocks/>
          </p:cNvGrpSpPr>
          <p:nvPr/>
        </p:nvGrpSpPr>
        <p:grpSpPr bwMode="auto">
          <a:xfrm>
            <a:off x="683568" y="4257092"/>
            <a:ext cx="3378200" cy="2027238"/>
            <a:chOff x="3084" y="7910"/>
            <a:chExt cx="5320" cy="3193"/>
          </a:xfrm>
        </p:grpSpPr>
        <p:pic>
          <p:nvPicPr>
            <p:cNvPr id="31749" name="Picture 5"/>
            <p:cNvPicPr>
              <a:picLocks noChangeAspect="1" noChangeArrowheads="1"/>
            </p:cNvPicPr>
            <p:nvPr/>
          </p:nvPicPr>
          <p:blipFill>
            <a:blip r:embed="rId4" cstate="print"/>
            <a:srcRect l="7326" t="9442" r="5165" b="4996"/>
            <a:stretch>
              <a:fillRect/>
            </a:stretch>
          </p:blipFill>
          <p:spPr bwMode="auto">
            <a:xfrm>
              <a:off x="3084" y="7910"/>
              <a:ext cx="5050" cy="3069"/>
            </a:xfrm>
            <a:prstGeom prst="rect">
              <a:avLst/>
            </a:prstGeom>
            <a:noFill/>
          </p:spPr>
        </p:pic>
        <p:sp>
          <p:nvSpPr>
            <p:cNvPr id="31748" name="Oval 4"/>
            <p:cNvSpPr>
              <a:spLocks noChangeArrowheads="1"/>
            </p:cNvSpPr>
            <p:nvPr/>
          </p:nvSpPr>
          <p:spPr bwMode="auto">
            <a:xfrm>
              <a:off x="5906" y="9908"/>
              <a:ext cx="616" cy="591"/>
            </a:xfrm>
            <a:prstGeom prst="ellipse">
              <a:avLst/>
            </a:prstGeom>
            <a:noFill/>
            <a:ln w="12700">
              <a:solidFill>
                <a:srgbClr val="C0C0C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47" name="Arc 3"/>
            <p:cNvSpPr>
              <a:spLocks/>
            </p:cNvSpPr>
            <p:nvPr/>
          </p:nvSpPr>
          <p:spPr bwMode="auto">
            <a:xfrm>
              <a:off x="6217" y="10441"/>
              <a:ext cx="2187" cy="662"/>
            </a:xfrm>
            <a:custGeom>
              <a:avLst/>
              <a:gdLst>
                <a:gd name="G0" fmla="+- 21549 0 0"/>
                <a:gd name="G1" fmla="+- 0 0 0"/>
                <a:gd name="G2" fmla="+- 21600 0 0"/>
                <a:gd name="T0" fmla="*/ 38442 w 38442"/>
                <a:gd name="T1" fmla="*/ 13461 h 21600"/>
                <a:gd name="T2" fmla="*/ 0 w 38442"/>
                <a:gd name="T3" fmla="*/ 1487 h 21600"/>
                <a:gd name="T4" fmla="*/ 21549 w 38442"/>
                <a:gd name="T5" fmla="*/ 0 h 21600"/>
              </a:gdLst>
              <a:ahLst/>
              <a:cxnLst>
                <a:cxn ang="0">
                  <a:pos x="T0" y="T1"/>
                </a:cxn>
                <a:cxn ang="0">
                  <a:pos x="T2" y="T3"/>
                </a:cxn>
                <a:cxn ang="0">
                  <a:pos x="T4" y="T5"/>
                </a:cxn>
              </a:cxnLst>
              <a:rect l="0" t="0" r="r" b="b"/>
              <a:pathLst>
                <a:path w="38442" h="21600" fill="none" extrusionOk="0">
                  <a:moveTo>
                    <a:pt x="38441" y="13460"/>
                  </a:moveTo>
                  <a:cubicBezTo>
                    <a:pt x="34343" y="18604"/>
                    <a:pt x="28125" y="21599"/>
                    <a:pt x="21549" y="21600"/>
                  </a:cubicBezTo>
                  <a:cubicBezTo>
                    <a:pt x="10196" y="21600"/>
                    <a:pt x="781" y="12812"/>
                    <a:pt x="0" y="1486"/>
                  </a:cubicBezTo>
                </a:path>
                <a:path w="38442" h="21600" stroke="0" extrusionOk="0">
                  <a:moveTo>
                    <a:pt x="38441" y="13460"/>
                  </a:moveTo>
                  <a:cubicBezTo>
                    <a:pt x="34343" y="18604"/>
                    <a:pt x="28125" y="21599"/>
                    <a:pt x="21549" y="21600"/>
                  </a:cubicBezTo>
                  <a:cubicBezTo>
                    <a:pt x="10196" y="21600"/>
                    <a:pt x="781" y="12812"/>
                    <a:pt x="0" y="1486"/>
                  </a:cubicBezTo>
                  <a:lnTo>
                    <a:pt x="21549" y="0"/>
                  </a:lnTo>
                  <a:close/>
                </a:path>
              </a:pathLst>
            </a:custGeom>
            <a:noFill/>
            <a:ln w="9525">
              <a:solidFill>
                <a:srgbClr val="000000"/>
              </a:solidFill>
              <a:round/>
              <a:headEnd type="stealth" w="med" len="med"/>
              <a:tailEnd/>
            </a:ln>
          </p:spPr>
          <p:txBody>
            <a:bodyPr vert="horz" wrap="square" lIns="91440" tIns="45720" rIns="91440" bIns="45720" numCol="1" anchor="t" anchorCtr="0" compatLnSpc="1">
              <a:prstTxWarp prst="textNoShape">
                <a:avLst/>
              </a:prstTxWarp>
            </a:bodyPr>
            <a:lstStyle/>
            <a:p>
              <a:endParaRPr lang="fr-FR"/>
            </a:p>
          </p:txBody>
        </p:sp>
      </p:grpSp>
      <p:pic>
        <p:nvPicPr>
          <p:cNvPr id="31745" name="Picture 1" descr="DSC01887c"/>
          <p:cNvPicPr>
            <a:picLocks noChangeAspect="1" noChangeArrowheads="1"/>
          </p:cNvPicPr>
          <p:nvPr/>
        </p:nvPicPr>
        <p:blipFill>
          <a:blip r:embed="rId5" cstate="print"/>
          <a:srcRect l="2698" t="2190" r="15894"/>
          <a:stretch>
            <a:fillRect/>
          </a:stretch>
        </p:blipFill>
        <p:spPr bwMode="auto">
          <a:xfrm>
            <a:off x="4499992" y="4257092"/>
            <a:ext cx="1333500" cy="1958975"/>
          </a:xfrm>
          <a:prstGeom prst="rect">
            <a:avLst/>
          </a:prstGeom>
          <a:noFill/>
        </p:spPr>
      </p:pic>
      <p:sp>
        <p:nvSpPr>
          <p:cNvPr id="24" name="ZoneTexte 23"/>
          <p:cNvSpPr txBox="1"/>
          <p:nvPr/>
        </p:nvSpPr>
        <p:spPr>
          <a:xfrm>
            <a:off x="6228184" y="1580034"/>
            <a:ext cx="2700300" cy="923330"/>
          </a:xfrm>
          <a:prstGeom prst="rect">
            <a:avLst/>
          </a:prstGeom>
          <a:noFill/>
        </p:spPr>
        <p:txBody>
          <a:bodyPr wrap="square" rtlCol="0">
            <a:spAutoFit/>
          </a:bodyPr>
          <a:lstStyle/>
          <a:p>
            <a:r>
              <a:rPr lang="fr-FR" dirty="0" smtClean="0"/>
              <a:t>Levage à glissière et transmission hélicoïdale</a:t>
            </a:r>
          </a:p>
          <a:p>
            <a:r>
              <a:rPr lang="fr-FR" dirty="0" smtClean="0"/>
              <a:t>- maintenance</a:t>
            </a:r>
          </a:p>
        </p:txBody>
      </p:sp>
      <p:sp>
        <p:nvSpPr>
          <p:cNvPr id="25" name="ZoneTexte 24"/>
          <p:cNvSpPr txBox="1"/>
          <p:nvPr/>
        </p:nvSpPr>
        <p:spPr>
          <a:xfrm>
            <a:off x="6336196" y="4293096"/>
            <a:ext cx="2520280" cy="923330"/>
          </a:xfrm>
          <a:prstGeom prst="rect">
            <a:avLst/>
          </a:prstGeom>
          <a:noFill/>
        </p:spPr>
        <p:txBody>
          <a:bodyPr wrap="square" rtlCol="0">
            <a:spAutoFit/>
          </a:bodyPr>
          <a:lstStyle/>
          <a:p>
            <a:r>
              <a:rPr lang="fr-FR" dirty="0" smtClean="0"/>
              <a:t>Levage à compas :</a:t>
            </a:r>
          </a:p>
          <a:p>
            <a:r>
              <a:rPr lang="fr-FR" dirty="0" smtClean="0"/>
              <a:t>plus de flexibilité, peu de maintenance </a:t>
            </a:r>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50"/>
                                        </p:tgtEl>
                                        <p:attrNameLst>
                                          <p:attrName>style.visibility</p:attrName>
                                        </p:attrNameLst>
                                      </p:cBhvr>
                                      <p:to>
                                        <p:strVal val="visible"/>
                                      </p:to>
                                    </p:set>
                                  </p:childTnLst>
                                </p:cTn>
                              </p:par>
                              <p:par>
                                <p:cTn id="9" presetID="3" presetClass="entr" presetSubtype="1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linds(horizontal)">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74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1745"/>
                                        </p:tgtEl>
                                        <p:attrNameLst>
                                          <p:attrName>style.visibility</p:attrName>
                                        </p:attrNameLst>
                                      </p:cBhvr>
                                      <p:to>
                                        <p:strVal val="visible"/>
                                      </p:to>
                                    </p:set>
                                  </p:childTnLst>
                                </p:cTn>
                              </p:par>
                              <p:par>
                                <p:cTn id="18" presetID="3" presetClass="entr" presetSubtype="1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060848"/>
            <a:ext cx="8229600" cy="4065315"/>
          </a:xfrm>
        </p:spPr>
        <p:txBody>
          <a:bodyPr>
            <a:normAutofit lnSpcReduction="10000"/>
          </a:bodyPr>
          <a:lstStyle/>
          <a:p>
            <a:r>
              <a:rPr lang="fr-FR" dirty="0" smtClean="0"/>
              <a:t>Identifier les différentes fonctions du produit.</a:t>
            </a:r>
          </a:p>
          <a:p>
            <a:r>
              <a:rPr lang="fr-FR" dirty="0" smtClean="0"/>
              <a:t>Hiérarchiser les différentes fonctions.</a:t>
            </a:r>
          </a:p>
          <a:p>
            <a:r>
              <a:rPr lang="fr-FR" dirty="0" smtClean="0"/>
              <a:t>Identifier les critères associés aux fonctions et les niveaux d’acceptation.</a:t>
            </a:r>
          </a:p>
          <a:p>
            <a:r>
              <a:rPr lang="fr-FR" dirty="0" smtClean="0"/>
              <a:t>Intégrer les contraintes réglementaires et normatives dont celles liées aux homologations.</a:t>
            </a:r>
          </a:p>
          <a:p>
            <a:r>
              <a:rPr lang="fr-FR" dirty="0" smtClean="0"/>
              <a:t>Rédiger le cahier des charges fonctionnel.</a:t>
            </a:r>
          </a:p>
          <a:p>
            <a:pPr lvl="1"/>
            <a:endParaRPr lang="fr-FR" dirty="0"/>
          </a:p>
        </p:txBody>
      </p:sp>
      <p:sp>
        <p:nvSpPr>
          <p:cNvPr id="4" name="Carré corné 3"/>
          <p:cNvSpPr/>
          <p:nvPr/>
        </p:nvSpPr>
        <p:spPr>
          <a:xfrm>
            <a:off x="431540" y="440668"/>
            <a:ext cx="2772308" cy="1476164"/>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Elaborer tout ou partie du CDCF</a:t>
            </a:r>
            <a:endParaRPr lang="fr-F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11860" y="274638"/>
            <a:ext cx="5374940" cy="1143000"/>
          </a:xfrm>
        </p:spPr>
        <p:txBody>
          <a:bodyPr>
            <a:normAutofit/>
          </a:bodyPr>
          <a:lstStyle/>
          <a:p>
            <a:pPr lvl="1"/>
            <a:r>
              <a:rPr lang="fr-FR" sz="2400" dirty="0" smtClean="0">
                <a:solidFill>
                  <a:srgbClr val="0070C0"/>
                </a:solidFill>
              </a:rPr>
              <a:t>Travaux sur une analyse fonctionnelle partielle</a:t>
            </a:r>
          </a:p>
        </p:txBody>
      </p:sp>
      <p:sp>
        <p:nvSpPr>
          <p:cNvPr id="3" name="Espace réservé du contenu 2"/>
          <p:cNvSpPr>
            <a:spLocks noGrp="1"/>
          </p:cNvSpPr>
          <p:nvPr>
            <p:ph sz="half" idx="1"/>
          </p:nvPr>
        </p:nvSpPr>
        <p:spPr>
          <a:xfrm>
            <a:off x="107504" y="2060849"/>
            <a:ext cx="4038600" cy="1836204"/>
          </a:xfrm>
        </p:spPr>
        <p:txBody>
          <a:bodyPr>
            <a:normAutofit/>
          </a:bodyPr>
          <a:lstStyle/>
          <a:p>
            <a:pPr lvl="2"/>
            <a:r>
              <a:rPr lang="fr-FR" sz="1600" dirty="0" smtClean="0">
                <a:solidFill>
                  <a:srgbClr val="0070C0"/>
                </a:solidFill>
              </a:rPr>
              <a:t>Environnement du produit</a:t>
            </a:r>
          </a:p>
          <a:p>
            <a:pPr lvl="2"/>
            <a:r>
              <a:rPr lang="fr-FR" sz="1600" dirty="0" smtClean="0">
                <a:solidFill>
                  <a:srgbClr val="0070C0"/>
                </a:solidFill>
              </a:rPr>
              <a:t>Énoncé des fonctions</a:t>
            </a:r>
          </a:p>
          <a:p>
            <a:pPr lvl="2"/>
            <a:r>
              <a:rPr lang="fr-FR" sz="1600" dirty="0" smtClean="0">
                <a:solidFill>
                  <a:srgbClr val="0070C0"/>
                </a:solidFill>
              </a:rPr>
              <a:t>Décompositions en fonctions élémentaires</a:t>
            </a:r>
          </a:p>
          <a:p>
            <a:pPr lvl="2"/>
            <a:r>
              <a:rPr lang="fr-FR" sz="1600" dirty="0" smtClean="0">
                <a:solidFill>
                  <a:srgbClr val="0070C0"/>
                </a:solidFill>
              </a:rPr>
              <a:t>Caractérisations des fonctions</a:t>
            </a:r>
          </a:p>
          <a:p>
            <a:pPr lvl="2"/>
            <a:r>
              <a:rPr lang="fr-FR" sz="1600" dirty="0" smtClean="0">
                <a:solidFill>
                  <a:srgbClr val="0070C0"/>
                </a:solidFill>
              </a:rPr>
              <a:t>Rédaction d’une partie du CDCF</a:t>
            </a:r>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755576" y="3897052"/>
            <a:ext cx="3636404" cy="237091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355976" y="1664804"/>
            <a:ext cx="4536504" cy="4914546"/>
          </a:xfrm>
          <a:prstGeom prst="rect">
            <a:avLst/>
          </a:prstGeom>
          <a:noFill/>
          <a:ln w="9525">
            <a:noFill/>
            <a:miter lim="800000"/>
            <a:headEnd/>
            <a:tailEnd/>
          </a:ln>
        </p:spPr>
      </p:pic>
      <p:sp>
        <p:nvSpPr>
          <p:cNvPr id="7" name="Carré corné 6"/>
          <p:cNvSpPr/>
          <p:nvPr/>
        </p:nvSpPr>
        <p:spPr>
          <a:xfrm>
            <a:off x="431540" y="440668"/>
            <a:ext cx="2772308" cy="1476164"/>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Elaborer tout ou partie du CDCF</a:t>
            </a:r>
            <a:endParaRPr lang="fr-F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1840" y="274638"/>
            <a:ext cx="5688632" cy="1143000"/>
          </a:xfrm>
        </p:spPr>
        <p:txBody>
          <a:bodyPr>
            <a:normAutofit fontScale="90000"/>
          </a:bodyPr>
          <a:lstStyle/>
          <a:p>
            <a:r>
              <a:rPr lang="fr-FR" sz="2000" dirty="0" smtClean="0">
                <a:solidFill>
                  <a:srgbClr val="0070C0"/>
                </a:solidFill>
              </a:rPr>
              <a:t> Intégration des contraintes réglementaires sur la longueur du véhicule pour une homologation avec circulation en France – dérogation au code de la route</a:t>
            </a:r>
            <a:endParaRPr lang="fr-FR" sz="2400" dirty="0">
              <a:solidFill>
                <a:srgbClr val="0070C0"/>
              </a:solidFill>
            </a:endParaRPr>
          </a:p>
        </p:txBody>
      </p:sp>
      <p:pic>
        <p:nvPicPr>
          <p:cNvPr id="1027" name="Picture 3"/>
          <p:cNvPicPr>
            <a:picLocks noGrp="1" noChangeAspect="1" noChangeArrowheads="1"/>
          </p:cNvPicPr>
          <p:nvPr>
            <p:ph idx="1"/>
          </p:nvPr>
        </p:nvPicPr>
        <p:blipFill>
          <a:blip r:embed="rId2" cstate="print"/>
          <a:srcRect/>
          <a:stretch>
            <a:fillRect/>
          </a:stretch>
        </p:blipFill>
        <p:spPr bwMode="auto">
          <a:xfrm>
            <a:off x="323528" y="1806644"/>
            <a:ext cx="5580620" cy="4814051"/>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4355976" y="2420888"/>
            <a:ext cx="4602250" cy="2520280"/>
          </a:xfrm>
          <a:prstGeom prst="rect">
            <a:avLst/>
          </a:prstGeom>
          <a:noFill/>
          <a:ln w="9525">
            <a:noFill/>
            <a:miter lim="800000"/>
            <a:headEnd/>
            <a:tailEnd/>
          </a:ln>
        </p:spPr>
      </p:pic>
      <p:sp>
        <p:nvSpPr>
          <p:cNvPr id="5" name="Carré corné 4"/>
          <p:cNvSpPr/>
          <p:nvPr/>
        </p:nvSpPr>
        <p:spPr>
          <a:xfrm>
            <a:off x="323528" y="332656"/>
            <a:ext cx="2772308" cy="1476164"/>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Elaborer tout ou partie du CDCF</a:t>
            </a:r>
            <a:endParaRPr lang="fr-F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9852" y="274638"/>
            <a:ext cx="5446948" cy="1143000"/>
          </a:xfrm>
        </p:spPr>
        <p:txBody>
          <a:bodyPr>
            <a:normAutofit/>
          </a:bodyPr>
          <a:lstStyle/>
          <a:p>
            <a:r>
              <a:rPr lang="fr-FR" sz="2400" dirty="0" smtClean="0">
                <a:solidFill>
                  <a:srgbClr val="0070C0"/>
                </a:solidFill>
              </a:rPr>
              <a:t>Intégration des directives machines pour la phase de chargement - déchargement</a:t>
            </a:r>
            <a:endParaRPr lang="fr-FR" sz="2400" dirty="0">
              <a:solidFill>
                <a:srgbClr val="0070C0"/>
              </a:solidFill>
            </a:endParaRPr>
          </a:p>
        </p:txBody>
      </p:sp>
      <p:sp>
        <p:nvSpPr>
          <p:cNvPr id="9" name="Carré corné 8"/>
          <p:cNvSpPr/>
          <p:nvPr/>
        </p:nvSpPr>
        <p:spPr>
          <a:xfrm>
            <a:off x="431540" y="440668"/>
            <a:ext cx="2772308" cy="1476164"/>
          </a:xfrm>
          <a:prstGeom prst="foldedCorne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bg1"/>
                </a:solidFill>
                <a:latin typeface="Arial" pitchFamily="34" charset="0"/>
                <a:cs typeface="Arial" pitchFamily="34" charset="0"/>
              </a:rPr>
              <a:t>Elaborer tout ou partie du CDCF</a:t>
            </a:r>
            <a:endParaRPr lang="fr-FR" sz="2800" b="1" dirty="0">
              <a:solidFill>
                <a:schemeClr val="bg1"/>
              </a:solidFill>
              <a:latin typeface="Arial" pitchFamily="34" charset="0"/>
              <a:cs typeface="Arial" pitchFamily="34" charset="0"/>
            </a:endParaRPr>
          </a:p>
        </p:txBody>
      </p:sp>
      <p:pic>
        <p:nvPicPr>
          <p:cNvPr id="3" name="Picture 1"/>
          <p:cNvPicPr>
            <a:picLocks noChangeAspect="1" noChangeArrowheads="1"/>
          </p:cNvPicPr>
          <p:nvPr/>
        </p:nvPicPr>
        <p:blipFill>
          <a:blip r:embed="rId2" cstate="print"/>
          <a:srcRect/>
          <a:stretch>
            <a:fillRect/>
          </a:stretch>
        </p:blipFill>
        <p:spPr bwMode="auto">
          <a:xfrm>
            <a:off x="359532" y="2096852"/>
            <a:ext cx="2968014" cy="4356484"/>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3455876" y="2096852"/>
            <a:ext cx="5364596" cy="42336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2000"/>
                                  </p:stCondLst>
                                  <p:childTnLst>
                                    <p:set>
                                      <p:cBhvr>
                                        <p:cTn id="11"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1352</TotalTime>
  <Words>1808</Words>
  <Application>Microsoft Office PowerPoint</Application>
  <PresentationFormat>Affichage à l'écran (4:3)</PresentationFormat>
  <Paragraphs>447</Paragraphs>
  <Slides>24</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24</vt:i4>
      </vt:variant>
    </vt:vector>
  </HeadingPairs>
  <TitlesOfParts>
    <vt:vector size="26" baseType="lpstr">
      <vt:lpstr>Thème Office</vt:lpstr>
      <vt:lpstr>Equation</vt:lpstr>
      <vt:lpstr>Epreuve E4 : Conception préliminaire de produits carrossés (Coefficient 4)</vt:lpstr>
      <vt:lpstr>Présentation PowerPoint</vt:lpstr>
      <vt:lpstr>Exemple de sujet Le Porte voiture Lohr</vt:lpstr>
      <vt:lpstr>Présentation PowerPoint</vt:lpstr>
      <vt:lpstr>2 familles de système  de levage</vt:lpstr>
      <vt:lpstr>Présentation PowerPoint</vt:lpstr>
      <vt:lpstr>Travaux sur une analyse fonctionnelle partielle</vt:lpstr>
      <vt:lpstr> Intégration des contraintes réglementaires sur la longueur du véhicule pour une homologation avec circulation en France – dérogation au code de la route</vt:lpstr>
      <vt:lpstr>Intégration des directives machines pour la phase de chargement - déchargement</vt:lpstr>
      <vt:lpstr>Présentation PowerPoint</vt:lpstr>
      <vt:lpstr>Analyse d’un Brevet</vt:lpstr>
      <vt:lpstr>Vérifier les éléments du cahier des charges en termes de course de levage, de débattement horizontal, de respect des inclinaisons de tangage de roulis de la plate forme par rapport au châssis  </vt:lpstr>
      <vt:lpstr>Vérifier la course de levage et vérifier l’isostatisme du mécanisme afin de vérifier les effets dynamiques</vt:lpstr>
      <vt:lpstr>Détermination des effets dynamiques lors de freinages 0.6g ou des effets d’inerties en virages 0.3g </vt:lpstr>
      <vt:lpstr>Présentation PowerPoint</vt:lpstr>
      <vt:lpstr>Vérifier la répartition de charges, les cas de chargement.</vt:lpstr>
      <vt:lpstr>Présentation PowerPoint</vt:lpstr>
      <vt:lpstr>Modification du schéma hydraulique</vt:lpstr>
      <vt:lpstr>Présentation PowerPoint</vt:lpstr>
      <vt:lpstr>Présentation PowerPoint</vt:lpstr>
      <vt:lpstr>homologation de composants homologation de systèmes homologation de véhicule</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Epreuve E4 BTS CRC</dc:title>
  <dc:creator>François Crubillé</dc:creator>
  <cp:lastModifiedBy>Philippe</cp:lastModifiedBy>
  <cp:revision>128</cp:revision>
  <dcterms:created xsi:type="dcterms:W3CDTF">2013-02-11T08:44:45Z</dcterms:created>
  <dcterms:modified xsi:type="dcterms:W3CDTF">2013-04-03T09:30:26Z</dcterms:modified>
</cp:coreProperties>
</file>