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68DE8-A963-8C43-80EF-02D2153F2342}" type="doc">
      <dgm:prSet loTypeId="urn:microsoft.com/office/officeart/2009/layout/CircleArrowProces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849FFA2-81ED-BD41-86F5-8EDBDB80A197}">
      <dgm:prSet phldrT="[Texte]" custT="1"/>
      <dgm:spPr/>
      <dgm:t>
        <a:bodyPr/>
        <a:lstStyle/>
        <a:p>
          <a:r>
            <a:rPr lang="fr-FR" sz="1800" dirty="0" smtClean="0"/>
            <a:t>Proximité</a:t>
          </a:r>
          <a:endParaRPr lang="fr-FR" sz="1800" dirty="0"/>
        </a:p>
      </dgm:t>
    </dgm:pt>
    <dgm:pt modelId="{BDA92226-C46C-0748-BB64-FAE502673386}" type="parTrans" cxnId="{E4048F93-7923-4B4D-905A-9A0920BECFB7}">
      <dgm:prSet/>
      <dgm:spPr/>
      <dgm:t>
        <a:bodyPr/>
        <a:lstStyle/>
        <a:p>
          <a:endParaRPr lang="fr-FR"/>
        </a:p>
      </dgm:t>
    </dgm:pt>
    <dgm:pt modelId="{A07876C4-AD80-1546-8544-DBF3B05D75C5}" type="sibTrans" cxnId="{E4048F93-7923-4B4D-905A-9A0920BECFB7}">
      <dgm:prSet/>
      <dgm:spPr/>
      <dgm:t>
        <a:bodyPr/>
        <a:lstStyle/>
        <a:p>
          <a:endParaRPr lang="fr-FR"/>
        </a:p>
      </dgm:t>
    </dgm:pt>
    <dgm:pt modelId="{1F62F0D1-197F-984B-A652-3B8262379CD6}">
      <dgm:prSet phldrT="[Texte]" custT="1"/>
      <dgm:spPr/>
      <dgm:t>
        <a:bodyPr/>
        <a:lstStyle/>
        <a:p>
          <a:r>
            <a:rPr lang="fr-FR" sz="1800" dirty="0" smtClean="0"/>
            <a:t>Offre locale limitée</a:t>
          </a:r>
          <a:endParaRPr lang="fr-FR" sz="1800" dirty="0"/>
        </a:p>
      </dgm:t>
    </dgm:pt>
    <dgm:pt modelId="{1B52EA0C-977E-6944-9984-3ED0F82D1A4F}" type="parTrans" cxnId="{4D88B5B7-B918-1641-9AB8-94B47C1EAA86}">
      <dgm:prSet/>
      <dgm:spPr/>
      <dgm:t>
        <a:bodyPr/>
        <a:lstStyle/>
        <a:p>
          <a:endParaRPr lang="fr-FR"/>
        </a:p>
      </dgm:t>
    </dgm:pt>
    <dgm:pt modelId="{A78124F3-C2C2-AB48-8330-E867626D9E0E}" type="sibTrans" cxnId="{4D88B5B7-B918-1641-9AB8-94B47C1EAA86}">
      <dgm:prSet/>
      <dgm:spPr/>
      <dgm:t>
        <a:bodyPr/>
        <a:lstStyle/>
        <a:p>
          <a:endParaRPr lang="fr-FR"/>
        </a:p>
      </dgm:t>
    </dgm:pt>
    <dgm:pt modelId="{7713F41D-2621-E446-B878-0880BE5C929C}">
      <dgm:prSet phldrT="[Texte]" custT="1"/>
      <dgm:spPr/>
      <dgm:t>
        <a:bodyPr/>
        <a:lstStyle/>
        <a:p>
          <a:r>
            <a:rPr lang="fr-FR" sz="1800" dirty="0" smtClean="0"/>
            <a:t>Offre N 5 faible</a:t>
          </a:r>
          <a:endParaRPr lang="fr-FR" sz="1800" dirty="0"/>
        </a:p>
      </dgm:t>
    </dgm:pt>
    <dgm:pt modelId="{C98F56D4-6902-5248-87D7-8EACB11B2843}" type="parTrans" cxnId="{A903E0A9-452D-4048-AE86-E391506F0C05}">
      <dgm:prSet/>
      <dgm:spPr/>
      <dgm:t>
        <a:bodyPr/>
        <a:lstStyle/>
        <a:p>
          <a:endParaRPr lang="fr-FR"/>
        </a:p>
      </dgm:t>
    </dgm:pt>
    <dgm:pt modelId="{894D3868-16E7-304F-8EBB-E23D5D53D5E4}" type="sibTrans" cxnId="{A903E0A9-452D-4048-AE86-E391506F0C05}">
      <dgm:prSet/>
      <dgm:spPr/>
      <dgm:t>
        <a:bodyPr/>
        <a:lstStyle/>
        <a:p>
          <a:endParaRPr lang="fr-FR"/>
        </a:p>
      </dgm:t>
    </dgm:pt>
    <dgm:pt modelId="{4276ECDD-014C-074B-9E92-F6322CF6EE77}">
      <dgm:prSet phldrT="[Texte]" custT="1"/>
      <dgm:spPr/>
      <dgm:t>
        <a:bodyPr/>
        <a:lstStyle/>
        <a:p>
          <a:r>
            <a:rPr lang="fr-FR" sz="1800" dirty="0" smtClean="0"/>
            <a:t>Emploi N5 inexistant</a:t>
          </a:r>
          <a:endParaRPr lang="fr-FR" sz="1800" dirty="0"/>
        </a:p>
      </dgm:t>
    </dgm:pt>
    <dgm:pt modelId="{B5B474D4-A881-F844-982B-221EDB9CDB4E}" type="parTrans" cxnId="{ADE1F54C-A04B-9F4B-9997-D8A23F1B29DF}">
      <dgm:prSet/>
      <dgm:spPr/>
      <dgm:t>
        <a:bodyPr/>
        <a:lstStyle/>
        <a:p>
          <a:endParaRPr lang="fr-FR"/>
        </a:p>
      </dgm:t>
    </dgm:pt>
    <dgm:pt modelId="{F290AA51-AC68-6049-85A3-B247E8F2F9D2}" type="sibTrans" cxnId="{ADE1F54C-A04B-9F4B-9997-D8A23F1B29DF}">
      <dgm:prSet/>
      <dgm:spPr/>
      <dgm:t>
        <a:bodyPr/>
        <a:lstStyle/>
        <a:p>
          <a:endParaRPr lang="fr-FR"/>
        </a:p>
      </dgm:t>
    </dgm:pt>
    <dgm:pt modelId="{B910BDA7-96AA-A049-ABEC-036DACCFA838}" type="pres">
      <dgm:prSet presAssocID="{4CA68DE8-A963-8C43-80EF-02D2153F234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D0D9B46-1651-BD4C-9C77-E58FE94FB4EA}" type="pres">
      <dgm:prSet presAssocID="{4849FFA2-81ED-BD41-86F5-8EDBDB80A197}" presName="Accent1" presStyleCnt="0"/>
      <dgm:spPr/>
    </dgm:pt>
    <dgm:pt modelId="{C045BC99-CCD5-7244-8455-CBB661068AA3}" type="pres">
      <dgm:prSet presAssocID="{4849FFA2-81ED-BD41-86F5-8EDBDB80A197}" presName="Accent" presStyleLbl="node1" presStyleIdx="0" presStyleCnt="4"/>
      <dgm:spPr/>
    </dgm:pt>
    <dgm:pt modelId="{654D12F5-8C2E-BB43-8BF0-B4825B50F03E}" type="pres">
      <dgm:prSet presAssocID="{4849FFA2-81ED-BD41-86F5-8EDBDB80A19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210311-9AD8-644D-9422-ED344EEBDD15}" type="pres">
      <dgm:prSet presAssocID="{1F62F0D1-197F-984B-A652-3B8262379CD6}" presName="Accent2" presStyleCnt="0"/>
      <dgm:spPr/>
    </dgm:pt>
    <dgm:pt modelId="{9B33B9DF-B8D3-4C4D-8AA3-A118EDE1B254}" type="pres">
      <dgm:prSet presAssocID="{1F62F0D1-197F-984B-A652-3B8262379CD6}" presName="Accent" presStyleLbl="node1" presStyleIdx="1" presStyleCnt="4"/>
      <dgm:spPr/>
    </dgm:pt>
    <dgm:pt modelId="{A6B425FD-64CB-B444-8606-9844819419C2}" type="pres">
      <dgm:prSet presAssocID="{1F62F0D1-197F-984B-A652-3B8262379CD6}" presName="Parent2" presStyleLbl="revTx" presStyleIdx="1" presStyleCnt="4" custScaleX="1349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3B3192-5A31-A647-B93F-806C9C739B52}" type="pres">
      <dgm:prSet presAssocID="{7713F41D-2621-E446-B878-0880BE5C929C}" presName="Accent3" presStyleCnt="0"/>
      <dgm:spPr/>
    </dgm:pt>
    <dgm:pt modelId="{2F78369D-22B5-1A40-847C-0E79C8F05AA2}" type="pres">
      <dgm:prSet presAssocID="{7713F41D-2621-E446-B878-0880BE5C929C}" presName="Accent" presStyleLbl="node1" presStyleIdx="2" presStyleCnt="4"/>
      <dgm:spPr/>
    </dgm:pt>
    <dgm:pt modelId="{4E2DCB00-4C1A-0A48-8217-A37460904601}" type="pres">
      <dgm:prSet presAssocID="{7713F41D-2621-E446-B878-0880BE5C929C}" presName="Parent3" presStyleLbl="revTx" presStyleIdx="2" presStyleCnt="4" custScaleX="117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57FFF-1CB4-0A4C-9772-041B131DA7A8}" type="pres">
      <dgm:prSet presAssocID="{4276ECDD-014C-074B-9E92-F6322CF6EE77}" presName="Accent4" presStyleCnt="0"/>
      <dgm:spPr/>
    </dgm:pt>
    <dgm:pt modelId="{A59D1465-845E-1C4B-BD5E-FFEA35280FEE}" type="pres">
      <dgm:prSet presAssocID="{4276ECDD-014C-074B-9E92-F6322CF6EE77}" presName="Accent" presStyleLbl="node1" presStyleIdx="3" presStyleCnt="4"/>
      <dgm:spPr/>
    </dgm:pt>
    <dgm:pt modelId="{DDC1946A-0EFA-D144-A8E7-83CAE038277E}" type="pres">
      <dgm:prSet presAssocID="{4276ECDD-014C-074B-9E92-F6322CF6EE7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048F93-7923-4B4D-905A-9A0920BECFB7}" srcId="{4CA68DE8-A963-8C43-80EF-02D2153F2342}" destId="{4849FFA2-81ED-BD41-86F5-8EDBDB80A197}" srcOrd="0" destOrd="0" parTransId="{BDA92226-C46C-0748-BB64-FAE502673386}" sibTransId="{A07876C4-AD80-1546-8544-DBF3B05D75C5}"/>
    <dgm:cxn modelId="{ADDC302C-25DD-4CD6-9A78-B50F1E28DC48}" type="presOf" srcId="{1F62F0D1-197F-984B-A652-3B8262379CD6}" destId="{A6B425FD-64CB-B444-8606-9844819419C2}" srcOrd="0" destOrd="0" presId="urn:microsoft.com/office/officeart/2009/layout/CircleArrowProcess"/>
    <dgm:cxn modelId="{A903E0A9-452D-4048-AE86-E391506F0C05}" srcId="{4CA68DE8-A963-8C43-80EF-02D2153F2342}" destId="{7713F41D-2621-E446-B878-0880BE5C929C}" srcOrd="2" destOrd="0" parTransId="{C98F56D4-6902-5248-87D7-8EACB11B2843}" sibTransId="{894D3868-16E7-304F-8EBB-E23D5D53D5E4}"/>
    <dgm:cxn modelId="{9A3C38EA-EAE3-4434-A61D-F1636F336089}" type="presOf" srcId="{4849FFA2-81ED-BD41-86F5-8EDBDB80A197}" destId="{654D12F5-8C2E-BB43-8BF0-B4825B50F03E}" srcOrd="0" destOrd="0" presId="urn:microsoft.com/office/officeart/2009/layout/CircleArrowProcess"/>
    <dgm:cxn modelId="{4D88B5B7-B918-1641-9AB8-94B47C1EAA86}" srcId="{4CA68DE8-A963-8C43-80EF-02D2153F2342}" destId="{1F62F0D1-197F-984B-A652-3B8262379CD6}" srcOrd="1" destOrd="0" parTransId="{1B52EA0C-977E-6944-9984-3ED0F82D1A4F}" sibTransId="{A78124F3-C2C2-AB48-8330-E867626D9E0E}"/>
    <dgm:cxn modelId="{ADE1F54C-A04B-9F4B-9997-D8A23F1B29DF}" srcId="{4CA68DE8-A963-8C43-80EF-02D2153F2342}" destId="{4276ECDD-014C-074B-9E92-F6322CF6EE77}" srcOrd="3" destOrd="0" parTransId="{B5B474D4-A881-F844-982B-221EDB9CDB4E}" sibTransId="{F290AA51-AC68-6049-85A3-B247E8F2F9D2}"/>
    <dgm:cxn modelId="{340E75AC-5E6A-4518-B55A-57944CFEDB84}" type="presOf" srcId="{7713F41D-2621-E446-B878-0880BE5C929C}" destId="{4E2DCB00-4C1A-0A48-8217-A37460904601}" srcOrd="0" destOrd="0" presId="urn:microsoft.com/office/officeart/2009/layout/CircleArrowProcess"/>
    <dgm:cxn modelId="{301FCBCB-E05C-4BF2-ACD5-AD10053262E1}" type="presOf" srcId="{4276ECDD-014C-074B-9E92-F6322CF6EE77}" destId="{DDC1946A-0EFA-D144-A8E7-83CAE038277E}" srcOrd="0" destOrd="0" presId="urn:microsoft.com/office/officeart/2009/layout/CircleArrowProcess"/>
    <dgm:cxn modelId="{E438F1E4-F3DC-439E-AA23-47F29143E238}" type="presOf" srcId="{4CA68DE8-A963-8C43-80EF-02D2153F2342}" destId="{B910BDA7-96AA-A049-ABEC-036DACCFA838}" srcOrd="0" destOrd="0" presId="urn:microsoft.com/office/officeart/2009/layout/CircleArrowProcess"/>
    <dgm:cxn modelId="{47005EE5-765A-4609-9E39-BCB91EBF7AC3}" type="presParOf" srcId="{B910BDA7-96AA-A049-ABEC-036DACCFA838}" destId="{0D0D9B46-1651-BD4C-9C77-E58FE94FB4EA}" srcOrd="0" destOrd="0" presId="urn:microsoft.com/office/officeart/2009/layout/CircleArrowProcess"/>
    <dgm:cxn modelId="{D564377A-6DD7-42F8-959C-8BFFBFF535CC}" type="presParOf" srcId="{0D0D9B46-1651-BD4C-9C77-E58FE94FB4EA}" destId="{C045BC99-CCD5-7244-8455-CBB661068AA3}" srcOrd="0" destOrd="0" presId="urn:microsoft.com/office/officeart/2009/layout/CircleArrowProcess"/>
    <dgm:cxn modelId="{E3151B56-FDAC-4A5A-9091-97C686D4E554}" type="presParOf" srcId="{B910BDA7-96AA-A049-ABEC-036DACCFA838}" destId="{654D12F5-8C2E-BB43-8BF0-B4825B50F03E}" srcOrd="1" destOrd="0" presId="urn:microsoft.com/office/officeart/2009/layout/CircleArrowProcess"/>
    <dgm:cxn modelId="{3E850792-7A10-4C50-876B-AD71E7D6C386}" type="presParOf" srcId="{B910BDA7-96AA-A049-ABEC-036DACCFA838}" destId="{7C210311-9AD8-644D-9422-ED344EEBDD15}" srcOrd="2" destOrd="0" presId="urn:microsoft.com/office/officeart/2009/layout/CircleArrowProcess"/>
    <dgm:cxn modelId="{BB0C28F2-313C-4CD0-A563-C530900D87CC}" type="presParOf" srcId="{7C210311-9AD8-644D-9422-ED344EEBDD15}" destId="{9B33B9DF-B8D3-4C4D-8AA3-A118EDE1B254}" srcOrd="0" destOrd="0" presId="urn:microsoft.com/office/officeart/2009/layout/CircleArrowProcess"/>
    <dgm:cxn modelId="{DBB96069-53D8-4B4A-9E3A-1E5C11E81D96}" type="presParOf" srcId="{B910BDA7-96AA-A049-ABEC-036DACCFA838}" destId="{A6B425FD-64CB-B444-8606-9844819419C2}" srcOrd="3" destOrd="0" presId="urn:microsoft.com/office/officeart/2009/layout/CircleArrowProcess"/>
    <dgm:cxn modelId="{5390BE0D-A87D-488D-9619-2AB36BA249A4}" type="presParOf" srcId="{B910BDA7-96AA-A049-ABEC-036DACCFA838}" destId="{B23B3192-5A31-A647-B93F-806C9C739B52}" srcOrd="4" destOrd="0" presId="urn:microsoft.com/office/officeart/2009/layout/CircleArrowProcess"/>
    <dgm:cxn modelId="{7DA97AA5-CCB9-4CFC-BA9E-A74FD663212A}" type="presParOf" srcId="{B23B3192-5A31-A647-B93F-806C9C739B52}" destId="{2F78369D-22B5-1A40-847C-0E79C8F05AA2}" srcOrd="0" destOrd="0" presId="urn:microsoft.com/office/officeart/2009/layout/CircleArrowProcess"/>
    <dgm:cxn modelId="{F61C3E04-A043-4BA8-B55C-9478272B7683}" type="presParOf" srcId="{B910BDA7-96AA-A049-ABEC-036DACCFA838}" destId="{4E2DCB00-4C1A-0A48-8217-A37460904601}" srcOrd="5" destOrd="0" presId="urn:microsoft.com/office/officeart/2009/layout/CircleArrowProcess"/>
    <dgm:cxn modelId="{7B0F446D-C7EC-4515-808B-DB8DF1D38013}" type="presParOf" srcId="{B910BDA7-96AA-A049-ABEC-036DACCFA838}" destId="{2DD57FFF-1CB4-0A4C-9772-041B131DA7A8}" srcOrd="6" destOrd="0" presId="urn:microsoft.com/office/officeart/2009/layout/CircleArrowProcess"/>
    <dgm:cxn modelId="{49A91083-EE59-49E6-AA0D-66F1A236B0C9}" type="presParOf" srcId="{2DD57FFF-1CB4-0A4C-9772-041B131DA7A8}" destId="{A59D1465-845E-1C4B-BD5E-FFEA35280FEE}" srcOrd="0" destOrd="0" presId="urn:microsoft.com/office/officeart/2009/layout/CircleArrowProcess"/>
    <dgm:cxn modelId="{99E1F3F7-A597-40E1-B51C-CDB5E8635D66}" type="presParOf" srcId="{B910BDA7-96AA-A049-ABEC-036DACCFA838}" destId="{DDC1946A-0EFA-D144-A8E7-83CAE038277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D9C2B-DF8F-B544-AD34-A73919B10B50}" type="doc">
      <dgm:prSet loTypeId="urn:microsoft.com/office/officeart/2005/8/layout/process1" loCatId="" qsTypeId="urn:microsoft.com/office/officeart/2005/8/quickstyle/3D2" qsCatId="3D" csTypeId="urn:microsoft.com/office/officeart/2005/8/colors/accent1_4" csCatId="accent1" phldr="1"/>
      <dgm:spPr/>
    </dgm:pt>
    <dgm:pt modelId="{1514CBB8-F9C8-124A-A7E7-15BBF085B7F4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Parcours 4 ans très peu développés</a:t>
          </a:r>
          <a:endParaRPr lang="fr-FR" dirty="0">
            <a:solidFill>
              <a:schemeClr val="tx1"/>
            </a:solidFill>
          </a:endParaRPr>
        </a:p>
      </dgm:t>
    </dgm:pt>
    <dgm:pt modelId="{08374817-36CE-F241-BF8F-CE6819590231}" type="parTrans" cxnId="{C6CCBC08-CB5E-9E4D-8ADF-2903652C653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0718C8E-9B9E-9347-A385-156DA3517DEB}" type="sibTrans" cxnId="{C6CCBC08-CB5E-9E4D-8ADF-2903652C653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55633EC-68DE-8147-A332-DF0AEB9F535F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Redoublements importants</a:t>
          </a:r>
          <a:endParaRPr lang="fr-FR" dirty="0">
            <a:solidFill>
              <a:schemeClr val="tx1"/>
            </a:solidFill>
          </a:endParaRPr>
        </a:p>
      </dgm:t>
    </dgm:pt>
    <dgm:pt modelId="{8639BC57-7727-CE48-8DE1-883BA0DBB926}" type="parTrans" cxnId="{90ECD0F5-8A81-D649-956E-83CABD1DE22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4B78BA-C44D-6841-BBC3-E5822EF0D8E3}" type="sibTrans" cxnId="{90ECD0F5-8A81-D649-956E-83CABD1DE22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D8D036D-6CAB-FA40-B490-2761C998DF9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Décrochage</a:t>
          </a:r>
          <a:endParaRPr lang="fr-FR" dirty="0">
            <a:solidFill>
              <a:schemeClr val="tx1"/>
            </a:solidFill>
          </a:endParaRPr>
        </a:p>
      </dgm:t>
    </dgm:pt>
    <dgm:pt modelId="{222A0CC7-244E-5542-9088-0568BB7D6E3B}" type="parTrans" cxnId="{607FB9AB-B191-A24C-BCA8-9D8B8A69543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82C06D7-6A2D-0145-BC72-277D5EC78B0F}" type="sibTrans" cxnId="{607FB9AB-B191-A24C-BCA8-9D8B8A69543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0CA473F-CC67-004E-B8D0-D14A099587EC}" type="pres">
      <dgm:prSet presAssocID="{8A9D9C2B-DF8F-B544-AD34-A73919B10B50}" presName="Name0" presStyleCnt="0">
        <dgm:presLayoutVars>
          <dgm:dir/>
          <dgm:resizeHandles val="exact"/>
        </dgm:presLayoutVars>
      </dgm:prSet>
      <dgm:spPr/>
    </dgm:pt>
    <dgm:pt modelId="{11F27224-A7D7-2148-840B-92CC73E08A1E}" type="pres">
      <dgm:prSet presAssocID="{1514CBB8-F9C8-124A-A7E7-15BBF085B7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0151C8-9637-9541-898C-A635A815937F}" type="pres">
      <dgm:prSet presAssocID="{70718C8E-9B9E-9347-A385-156DA3517DEB}" presName="sibTrans" presStyleLbl="sibTrans2D1" presStyleIdx="0" presStyleCnt="2"/>
      <dgm:spPr/>
      <dgm:t>
        <a:bodyPr/>
        <a:lstStyle/>
        <a:p>
          <a:endParaRPr lang="fr-FR"/>
        </a:p>
      </dgm:t>
    </dgm:pt>
    <dgm:pt modelId="{EA9627E6-3AA5-454C-BD2D-DC0D063CA63B}" type="pres">
      <dgm:prSet presAssocID="{70718C8E-9B9E-9347-A385-156DA3517DEB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0C7E58EB-8DFE-C940-ACDF-6F78632A4801}" type="pres">
      <dgm:prSet presAssocID="{C55633EC-68DE-8147-A332-DF0AEB9F53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E10F5-EAFF-0E44-96E3-3DFDD186887B}" type="pres">
      <dgm:prSet presAssocID="{164B78BA-C44D-6841-BBC3-E5822EF0D8E3}" presName="sibTrans" presStyleLbl="sibTrans2D1" presStyleIdx="1" presStyleCnt="2"/>
      <dgm:spPr/>
      <dgm:t>
        <a:bodyPr/>
        <a:lstStyle/>
        <a:p>
          <a:endParaRPr lang="fr-FR"/>
        </a:p>
      </dgm:t>
    </dgm:pt>
    <dgm:pt modelId="{3215A49D-358D-2348-B3E1-A61CD5201651}" type="pres">
      <dgm:prSet presAssocID="{164B78BA-C44D-6841-BBC3-E5822EF0D8E3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46B5687-6DCF-2D4B-9F21-222D8730428D}" type="pres">
      <dgm:prSet presAssocID="{FD8D036D-6CAB-FA40-B490-2761C998DF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4309CB-5CE8-440C-8700-BBBDF57B6EAC}" type="presOf" srcId="{C55633EC-68DE-8147-A332-DF0AEB9F535F}" destId="{0C7E58EB-8DFE-C940-ACDF-6F78632A4801}" srcOrd="0" destOrd="0" presId="urn:microsoft.com/office/officeart/2005/8/layout/process1"/>
    <dgm:cxn modelId="{90ECD0F5-8A81-D649-956E-83CABD1DE228}" srcId="{8A9D9C2B-DF8F-B544-AD34-A73919B10B50}" destId="{C55633EC-68DE-8147-A332-DF0AEB9F535F}" srcOrd="1" destOrd="0" parTransId="{8639BC57-7727-CE48-8DE1-883BA0DBB926}" sibTransId="{164B78BA-C44D-6841-BBC3-E5822EF0D8E3}"/>
    <dgm:cxn modelId="{E8EFF497-0F51-4753-8333-B96D8349641D}" type="presOf" srcId="{FD8D036D-6CAB-FA40-B490-2761C998DF9A}" destId="{846B5687-6DCF-2D4B-9F21-222D8730428D}" srcOrd="0" destOrd="0" presId="urn:microsoft.com/office/officeart/2005/8/layout/process1"/>
    <dgm:cxn modelId="{607FB9AB-B191-A24C-BCA8-9D8B8A69543E}" srcId="{8A9D9C2B-DF8F-B544-AD34-A73919B10B50}" destId="{FD8D036D-6CAB-FA40-B490-2761C998DF9A}" srcOrd="2" destOrd="0" parTransId="{222A0CC7-244E-5542-9088-0568BB7D6E3B}" sibTransId="{982C06D7-6A2D-0145-BC72-277D5EC78B0F}"/>
    <dgm:cxn modelId="{8C01B345-0B55-4D3F-86F6-4B071C47896F}" type="presOf" srcId="{1514CBB8-F9C8-124A-A7E7-15BBF085B7F4}" destId="{11F27224-A7D7-2148-840B-92CC73E08A1E}" srcOrd="0" destOrd="0" presId="urn:microsoft.com/office/officeart/2005/8/layout/process1"/>
    <dgm:cxn modelId="{4066407F-E32F-4232-9246-1E282953A943}" type="presOf" srcId="{8A9D9C2B-DF8F-B544-AD34-A73919B10B50}" destId="{60CA473F-CC67-004E-B8D0-D14A099587EC}" srcOrd="0" destOrd="0" presId="urn:microsoft.com/office/officeart/2005/8/layout/process1"/>
    <dgm:cxn modelId="{C6CCBC08-CB5E-9E4D-8ADF-2903652C6535}" srcId="{8A9D9C2B-DF8F-B544-AD34-A73919B10B50}" destId="{1514CBB8-F9C8-124A-A7E7-15BBF085B7F4}" srcOrd="0" destOrd="0" parTransId="{08374817-36CE-F241-BF8F-CE6819590231}" sibTransId="{70718C8E-9B9E-9347-A385-156DA3517DEB}"/>
    <dgm:cxn modelId="{B0D966D4-8C73-4FEC-8FF0-10B421308994}" type="presOf" srcId="{70718C8E-9B9E-9347-A385-156DA3517DEB}" destId="{EA9627E6-3AA5-454C-BD2D-DC0D063CA63B}" srcOrd="1" destOrd="0" presId="urn:microsoft.com/office/officeart/2005/8/layout/process1"/>
    <dgm:cxn modelId="{B63061A1-D3D9-42A4-B35D-092906C2544C}" type="presOf" srcId="{164B78BA-C44D-6841-BBC3-E5822EF0D8E3}" destId="{782E10F5-EAFF-0E44-96E3-3DFDD186887B}" srcOrd="0" destOrd="0" presId="urn:microsoft.com/office/officeart/2005/8/layout/process1"/>
    <dgm:cxn modelId="{72BE54B9-C581-4B97-BBAA-9B44C9D2CAD0}" type="presOf" srcId="{70718C8E-9B9E-9347-A385-156DA3517DEB}" destId="{2C0151C8-9637-9541-898C-A635A815937F}" srcOrd="0" destOrd="0" presId="urn:microsoft.com/office/officeart/2005/8/layout/process1"/>
    <dgm:cxn modelId="{F3F4ADC1-81B4-4BAA-8059-38C0C3BF4AF0}" type="presOf" srcId="{164B78BA-C44D-6841-BBC3-E5822EF0D8E3}" destId="{3215A49D-358D-2348-B3E1-A61CD5201651}" srcOrd="1" destOrd="0" presId="urn:microsoft.com/office/officeart/2005/8/layout/process1"/>
    <dgm:cxn modelId="{01A41349-9BDB-41EA-9574-831CFED89962}" type="presParOf" srcId="{60CA473F-CC67-004E-B8D0-D14A099587EC}" destId="{11F27224-A7D7-2148-840B-92CC73E08A1E}" srcOrd="0" destOrd="0" presId="urn:microsoft.com/office/officeart/2005/8/layout/process1"/>
    <dgm:cxn modelId="{8C4514B5-07DB-42B5-B00E-07C543F0B26F}" type="presParOf" srcId="{60CA473F-CC67-004E-B8D0-D14A099587EC}" destId="{2C0151C8-9637-9541-898C-A635A815937F}" srcOrd="1" destOrd="0" presId="urn:microsoft.com/office/officeart/2005/8/layout/process1"/>
    <dgm:cxn modelId="{27F1D388-6AC6-4781-BE29-DC22AB673B99}" type="presParOf" srcId="{2C0151C8-9637-9541-898C-A635A815937F}" destId="{EA9627E6-3AA5-454C-BD2D-DC0D063CA63B}" srcOrd="0" destOrd="0" presId="urn:microsoft.com/office/officeart/2005/8/layout/process1"/>
    <dgm:cxn modelId="{82C0E4D6-5822-4C1B-B9F1-8F525A374C5F}" type="presParOf" srcId="{60CA473F-CC67-004E-B8D0-D14A099587EC}" destId="{0C7E58EB-8DFE-C940-ACDF-6F78632A4801}" srcOrd="2" destOrd="0" presId="urn:microsoft.com/office/officeart/2005/8/layout/process1"/>
    <dgm:cxn modelId="{473CA6D5-64A8-42B7-A933-80A2A938232F}" type="presParOf" srcId="{60CA473F-CC67-004E-B8D0-D14A099587EC}" destId="{782E10F5-EAFF-0E44-96E3-3DFDD186887B}" srcOrd="3" destOrd="0" presId="urn:microsoft.com/office/officeart/2005/8/layout/process1"/>
    <dgm:cxn modelId="{F011097B-63E7-4FDA-A2A0-3227BE3814AD}" type="presParOf" srcId="{782E10F5-EAFF-0E44-96E3-3DFDD186887B}" destId="{3215A49D-358D-2348-B3E1-A61CD5201651}" srcOrd="0" destOrd="0" presId="urn:microsoft.com/office/officeart/2005/8/layout/process1"/>
    <dgm:cxn modelId="{AC3B046A-F378-4225-9F12-B66A48E1309F}" type="presParOf" srcId="{60CA473F-CC67-004E-B8D0-D14A099587EC}" destId="{846B5687-6DCF-2D4B-9F21-222D8730428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5BC99-CCD5-7244-8455-CBB661068AA3}">
      <dsp:nvSpPr>
        <dsp:cNvPr id="0" name=""/>
        <dsp:cNvSpPr/>
      </dsp:nvSpPr>
      <dsp:spPr>
        <a:xfrm>
          <a:off x="1454813" y="0"/>
          <a:ext cx="1848502" cy="18486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D12F5-8C2E-BB43-8BF0-B4825B50F03E}">
      <dsp:nvSpPr>
        <dsp:cNvPr id="0" name=""/>
        <dsp:cNvSpPr/>
      </dsp:nvSpPr>
      <dsp:spPr>
        <a:xfrm>
          <a:off x="1862933" y="669175"/>
          <a:ext cx="1031568" cy="51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Proximité</a:t>
          </a:r>
          <a:endParaRPr lang="fr-FR" sz="1800" kern="1200" dirty="0"/>
        </a:p>
      </dsp:txBody>
      <dsp:txXfrm>
        <a:off x="1862933" y="669175"/>
        <a:ext cx="1031568" cy="515731"/>
      </dsp:txXfrm>
    </dsp:sp>
    <dsp:sp modelId="{9B33B9DF-B8D3-4C4D-8AA3-A118EDE1B254}">
      <dsp:nvSpPr>
        <dsp:cNvPr id="0" name=""/>
        <dsp:cNvSpPr/>
      </dsp:nvSpPr>
      <dsp:spPr>
        <a:xfrm>
          <a:off x="941282" y="1062347"/>
          <a:ext cx="1848502" cy="18486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B425FD-64CB-B444-8606-9844819419C2}">
      <dsp:nvSpPr>
        <dsp:cNvPr id="0" name=""/>
        <dsp:cNvSpPr/>
      </dsp:nvSpPr>
      <dsp:spPr>
        <a:xfrm>
          <a:off x="1167091" y="1733484"/>
          <a:ext cx="1392029" cy="51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Offre locale limitée</a:t>
          </a:r>
          <a:endParaRPr lang="fr-FR" sz="1800" kern="1200" dirty="0"/>
        </a:p>
      </dsp:txBody>
      <dsp:txXfrm>
        <a:off x="1167091" y="1733484"/>
        <a:ext cx="1392029" cy="515731"/>
      </dsp:txXfrm>
    </dsp:sp>
    <dsp:sp modelId="{2F78369D-22B5-1A40-847C-0E79C8F05AA2}">
      <dsp:nvSpPr>
        <dsp:cNvPr id="0" name=""/>
        <dsp:cNvSpPr/>
      </dsp:nvSpPr>
      <dsp:spPr>
        <a:xfrm>
          <a:off x="1454813" y="2128616"/>
          <a:ext cx="1848502" cy="18486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DCB00-4C1A-0A48-8217-A37460904601}">
      <dsp:nvSpPr>
        <dsp:cNvPr id="0" name=""/>
        <dsp:cNvSpPr/>
      </dsp:nvSpPr>
      <dsp:spPr>
        <a:xfrm>
          <a:off x="1771417" y="2797792"/>
          <a:ext cx="1214600" cy="51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Offre N 5 faible</a:t>
          </a:r>
          <a:endParaRPr lang="fr-FR" sz="1800" kern="1200" dirty="0"/>
        </a:p>
      </dsp:txBody>
      <dsp:txXfrm>
        <a:off x="1771417" y="2797792"/>
        <a:ext cx="1214600" cy="515731"/>
      </dsp:txXfrm>
    </dsp:sp>
    <dsp:sp modelId="{A59D1465-845E-1C4B-BD5E-FFEA35280FEE}">
      <dsp:nvSpPr>
        <dsp:cNvPr id="0" name=""/>
        <dsp:cNvSpPr/>
      </dsp:nvSpPr>
      <dsp:spPr>
        <a:xfrm>
          <a:off x="1073046" y="3313523"/>
          <a:ext cx="1588095" cy="158886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1946A-0EFA-D144-A8E7-83CAE038277E}">
      <dsp:nvSpPr>
        <dsp:cNvPr id="0" name=""/>
        <dsp:cNvSpPr/>
      </dsp:nvSpPr>
      <dsp:spPr>
        <a:xfrm>
          <a:off x="1347322" y="3862100"/>
          <a:ext cx="1031568" cy="515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Emploi N5 inexistant</a:t>
          </a:r>
          <a:endParaRPr lang="fr-FR" sz="1800" kern="1200" dirty="0"/>
        </a:p>
      </dsp:txBody>
      <dsp:txXfrm>
        <a:off x="1347322" y="3862100"/>
        <a:ext cx="1031568" cy="515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27224-A7D7-2148-840B-92CC73E08A1E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Parcours 4 ans très peu développés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33499" y="1579724"/>
        <a:ext cx="1545106" cy="904550"/>
      </dsp:txXfrm>
    </dsp:sp>
    <dsp:sp modelId="{2C0151C8-9637-9541-898C-A635A815937F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>
            <a:solidFill>
              <a:schemeClr val="tx1"/>
            </a:solidFill>
          </a:endParaRPr>
        </a:p>
      </dsp:txBody>
      <dsp:txXfrm>
        <a:off x="1766887" y="1912856"/>
        <a:ext cx="237646" cy="238286"/>
      </dsp:txXfrm>
    </dsp:sp>
    <dsp:sp modelId="{0C7E58EB-8DFE-C940-ACDF-6F78632A4801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Redoublements importants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2275446" y="1579724"/>
        <a:ext cx="1545106" cy="904550"/>
      </dsp:txXfrm>
    </dsp:sp>
    <dsp:sp modelId="{782E10F5-EAFF-0E44-96E3-3DFDD186887B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>
            <a:solidFill>
              <a:schemeClr val="tx1"/>
            </a:solidFill>
          </a:endParaRPr>
        </a:p>
      </dsp:txBody>
      <dsp:txXfrm>
        <a:off x="4008834" y="1912856"/>
        <a:ext cx="237646" cy="238286"/>
      </dsp:txXfrm>
    </dsp:sp>
    <dsp:sp modelId="{846B5687-6DCF-2D4B-9F21-222D8730428D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tx1"/>
              </a:solidFill>
            </a:rPr>
            <a:t>Décrochage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image" Target="../media/image13.jpe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tilisateur\Documents\2012-2013\EDPI\EDPI SESSION 2012-2013\Propositions de sujets 2013\Malenger U11 2013\Sujet 2013 au 11-04-2012\Logos\academie de l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9381"/>
            <a:ext cx="1087330" cy="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90169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85800" y="16437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Réflexions pédagogiques autour des enseignements en baccalauréat professionnel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2694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L’organisation des enseignements</a:t>
            </a:r>
          </a:p>
          <a:p>
            <a:r>
              <a:rPr lang="fr-FR" dirty="0"/>
              <a:t> </a:t>
            </a:r>
            <a:r>
              <a:rPr lang="fr-FR" dirty="0" smtClean="0"/>
              <a:t>La continuité formation-évaluation</a:t>
            </a:r>
          </a:p>
          <a:p>
            <a:r>
              <a:rPr lang="fr-FR" dirty="0" smtClean="0"/>
              <a:t>La gestion de l’alternance</a:t>
            </a:r>
          </a:p>
          <a:p>
            <a:r>
              <a:rPr lang="fr-FR" dirty="0" smtClean="0"/>
              <a:t>L’utilisation des ressources numériques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059832" y="26238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PNF IEN</a:t>
            </a:r>
          </a:p>
          <a:p>
            <a:pPr algn="ctr"/>
            <a:r>
              <a:rPr lang="fr-FR" sz="2000" b="1" dirty="0" smtClean="0"/>
              <a:t>28 mars 2013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602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928938" y="1457325"/>
            <a:ext cx="6062662" cy="5334000"/>
            <a:chOff x="1707" y="553"/>
            <a:chExt cx="3819" cy="3329"/>
          </a:xfrm>
        </p:grpSpPr>
        <p:sp>
          <p:nvSpPr>
            <p:cNvPr id="14" name="AutoShape 55" descr="Papier recyclé"/>
            <p:cNvSpPr>
              <a:spLocks noChangeArrowheads="1"/>
            </p:cNvSpPr>
            <p:nvPr/>
          </p:nvSpPr>
          <p:spPr bwMode="auto">
            <a:xfrm>
              <a:off x="1707" y="553"/>
              <a:ext cx="3819" cy="332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>
                <a:alphaModFix amt="67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4439" y="998"/>
              <a:ext cx="1078" cy="567"/>
            </a:xfrm>
            <a:prstGeom prst="ellipse">
              <a:avLst/>
            </a:prstGeom>
            <a:solidFill>
              <a:srgbClr val="FFCC99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 sz="1400"/>
                <a:t>Environnement</a:t>
              </a:r>
            </a:p>
            <a:p>
              <a:r>
                <a:rPr lang="fr-FR" sz="1400"/>
                <a:t>Informatique</a:t>
              </a:r>
            </a:p>
            <a:p>
              <a:r>
                <a:rPr lang="fr-FR" sz="1400"/>
                <a:t>sur plateforme</a:t>
              </a: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69950" y="4422775"/>
            <a:ext cx="180022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Support didactisé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34225" y="3497263"/>
            <a:ext cx="1800225" cy="92551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Formalisation des connaissances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317875" y="1758950"/>
            <a:ext cx="2087563" cy="650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Aides méthodologiques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043738" y="5419725"/>
            <a:ext cx="1619250" cy="936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Ressources numériques spécifiques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40075" y="5419725"/>
            <a:ext cx="1619250" cy="923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Ressources numériques générales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69950" y="2767013"/>
            <a:ext cx="1800225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Objectif de formation</a:t>
            </a:r>
          </a:p>
        </p:txBody>
      </p:sp>
      <p:cxnSp>
        <p:nvCxnSpPr>
          <p:cNvPr id="22" name="AutoShape 17"/>
          <p:cNvCxnSpPr>
            <a:cxnSpLocks noChangeShapeType="1"/>
            <a:stCxn id="21" idx="3"/>
            <a:endCxn id="47" idx="1"/>
          </p:cNvCxnSpPr>
          <p:nvPr/>
        </p:nvCxnSpPr>
        <p:spPr bwMode="auto">
          <a:xfrm>
            <a:off x="2670175" y="3092450"/>
            <a:ext cx="377825" cy="854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9"/>
          <p:cNvCxnSpPr>
            <a:cxnSpLocks noChangeShapeType="1"/>
            <a:stCxn id="16" idx="3"/>
            <a:endCxn id="47" idx="1"/>
          </p:cNvCxnSpPr>
          <p:nvPr/>
        </p:nvCxnSpPr>
        <p:spPr bwMode="auto">
          <a:xfrm flipV="1">
            <a:off x="2670175" y="3946525"/>
            <a:ext cx="377825" cy="8016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69950" y="6003925"/>
            <a:ext cx="18002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Support           « technique »</a:t>
            </a:r>
          </a:p>
        </p:txBody>
      </p:sp>
      <p:cxnSp>
        <p:nvCxnSpPr>
          <p:cNvPr id="25" name="AutoShape 21"/>
          <p:cNvCxnSpPr>
            <a:cxnSpLocks noChangeShapeType="1"/>
            <a:stCxn id="24" idx="0"/>
            <a:endCxn id="16" idx="2"/>
          </p:cNvCxnSpPr>
          <p:nvPr/>
        </p:nvCxnSpPr>
        <p:spPr bwMode="auto">
          <a:xfrm flipV="1">
            <a:off x="1770063" y="5073650"/>
            <a:ext cx="0" cy="930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2"/>
          <p:cNvCxnSpPr>
            <a:cxnSpLocks noChangeShapeType="1"/>
            <a:stCxn id="21" idx="1"/>
            <a:endCxn id="24" idx="1"/>
          </p:cNvCxnSpPr>
          <p:nvPr/>
        </p:nvCxnSpPr>
        <p:spPr bwMode="auto">
          <a:xfrm rot="10800000" flipH="1" flipV="1">
            <a:off x="869950" y="3092450"/>
            <a:ext cx="1588" cy="323691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3"/>
          <p:cNvCxnSpPr>
            <a:cxnSpLocks noChangeShapeType="1"/>
          </p:cNvCxnSpPr>
          <p:nvPr/>
        </p:nvCxnSpPr>
        <p:spPr bwMode="auto">
          <a:xfrm rot="5400000">
            <a:off x="4241800" y="3913188"/>
            <a:ext cx="1138237" cy="1874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4"/>
          <p:cNvCxnSpPr>
            <a:cxnSpLocks noChangeShapeType="1"/>
            <a:stCxn id="48" idx="2"/>
            <a:endCxn id="19" idx="0"/>
          </p:cNvCxnSpPr>
          <p:nvPr/>
        </p:nvCxnSpPr>
        <p:spPr bwMode="auto">
          <a:xfrm rot="16200000" flipH="1">
            <a:off x="6237288" y="3803650"/>
            <a:ext cx="1138237" cy="2093913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5"/>
          <p:cNvCxnSpPr>
            <a:cxnSpLocks noChangeShapeType="1"/>
            <a:stCxn id="48" idx="0"/>
            <a:endCxn id="18" idx="2"/>
          </p:cNvCxnSpPr>
          <p:nvPr/>
        </p:nvCxnSpPr>
        <p:spPr bwMode="auto">
          <a:xfrm rot="5400000" flipH="1">
            <a:off x="4450556" y="2321719"/>
            <a:ext cx="1220788" cy="1397000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694363" y="1758950"/>
            <a:ext cx="1511300" cy="650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Assistances techniques</a:t>
            </a:r>
          </a:p>
        </p:txBody>
      </p:sp>
      <p:cxnSp>
        <p:nvCxnSpPr>
          <p:cNvPr id="31" name="AutoShape 27"/>
          <p:cNvCxnSpPr>
            <a:cxnSpLocks noChangeShapeType="1"/>
            <a:stCxn id="48" idx="0"/>
            <a:endCxn id="30" idx="2"/>
          </p:cNvCxnSpPr>
          <p:nvPr/>
        </p:nvCxnSpPr>
        <p:spPr bwMode="auto">
          <a:xfrm rot="16200000">
            <a:off x="5494338" y="2674937"/>
            <a:ext cx="1220788" cy="690563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8"/>
          <p:cNvCxnSpPr>
            <a:cxnSpLocks noChangeShapeType="1"/>
            <a:stCxn id="48" idx="3"/>
            <a:endCxn id="17" idx="1"/>
          </p:cNvCxnSpPr>
          <p:nvPr/>
        </p:nvCxnSpPr>
        <p:spPr bwMode="auto">
          <a:xfrm>
            <a:off x="6559550" y="3956050"/>
            <a:ext cx="574675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FF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42963" y="1020763"/>
            <a:ext cx="1800225" cy="6842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Référentiel       et stratégie</a:t>
            </a:r>
          </a:p>
        </p:txBody>
      </p:sp>
      <p:cxnSp>
        <p:nvCxnSpPr>
          <p:cNvPr id="34" name="AutoShape 16"/>
          <p:cNvCxnSpPr>
            <a:cxnSpLocks noChangeShapeType="1"/>
            <a:stCxn id="33" idx="2"/>
            <a:endCxn id="21" idx="0"/>
          </p:cNvCxnSpPr>
          <p:nvPr/>
        </p:nvCxnSpPr>
        <p:spPr bwMode="auto">
          <a:xfrm>
            <a:off x="1743075" y="1704975"/>
            <a:ext cx="26988" cy="10620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/>
          <p:cNvCxnSpPr>
            <a:cxnSpLocks noChangeShapeType="1"/>
            <a:stCxn id="47" idx="3"/>
            <a:endCxn id="48" idx="1"/>
          </p:cNvCxnSpPr>
          <p:nvPr/>
        </p:nvCxnSpPr>
        <p:spPr bwMode="auto">
          <a:xfrm>
            <a:off x="4757738" y="3946525"/>
            <a:ext cx="200025" cy="9525"/>
          </a:xfrm>
          <a:prstGeom prst="straightConnector1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5850" y="2840038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5850" y="4495800"/>
            <a:ext cx="1376363" cy="5302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2350" y="6115050"/>
            <a:ext cx="1441450" cy="50323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AutoShape 3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05213" y="1830388"/>
            <a:ext cx="15843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AutoShape 3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94363" y="1830388"/>
            <a:ext cx="1493837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AutoShape 3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89313" y="3703638"/>
            <a:ext cx="1008062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45075" y="3703638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AutoShape 4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8688" y="3630613"/>
            <a:ext cx="1439862" cy="647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1709738" y="3405188"/>
            <a:ext cx="5410200" cy="585787"/>
            <a:chOff x="960" y="1791"/>
            <a:chExt cx="3408" cy="369"/>
          </a:xfrm>
        </p:grpSpPr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960" y="2148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H="1">
              <a:off x="981" y="1791"/>
              <a:ext cx="0" cy="3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048000" y="3640138"/>
            <a:ext cx="1709738" cy="611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dist">
              <a:spcBef>
                <a:spcPct val="50000"/>
              </a:spcBef>
              <a:defRPr/>
            </a:pPr>
            <a:r>
              <a:rPr lang="fr-FR" sz="1800" spc="-150" dirty="0">
                <a:latin typeface="+mn-lt"/>
                <a:ea typeface="+mn-ea"/>
                <a:cs typeface="+mn-cs"/>
              </a:rPr>
              <a:t>Problématique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957763" y="3630613"/>
            <a:ext cx="1601787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Activités de l</a:t>
            </a:r>
            <a:r>
              <a:rPr lang="ja-JP" altLang="fr-FR" sz="1800">
                <a:latin typeface="Arial" charset="0"/>
              </a:rPr>
              <a:t>’</a:t>
            </a:r>
            <a:r>
              <a:rPr lang="fr-FR" altLang="ja-JP" sz="1800">
                <a:latin typeface="Arial" charset="0"/>
              </a:rPr>
              <a:t>élève</a:t>
            </a:r>
            <a:endParaRPr lang="fr-FR" sz="1800">
              <a:latin typeface="Arial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062538" y="5419725"/>
            <a:ext cx="1619250" cy="923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Ressources numériques disciplinaires</a:t>
            </a:r>
          </a:p>
        </p:txBody>
      </p:sp>
      <p:cxnSp>
        <p:nvCxnSpPr>
          <p:cNvPr id="50" name="Connecteur droit avec flèche 46"/>
          <p:cNvCxnSpPr>
            <a:cxnSpLocks noChangeShapeType="1"/>
          </p:cNvCxnSpPr>
          <p:nvPr/>
        </p:nvCxnSpPr>
        <p:spPr bwMode="auto">
          <a:xfrm rot="5400000">
            <a:off x="5444332" y="5114131"/>
            <a:ext cx="609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85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30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L’organisation des enseignements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647113" y="1208484"/>
            <a:ext cx="8229600" cy="516580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Des problèmes structurels </a:t>
            </a:r>
          </a:p>
          <a:p>
            <a:pPr lvl="1"/>
            <a:r>
              <a:rPr lang="fr-FR" dirty="0" smtClean="0"/>
              <a:t>Offre de formation </a:t>
            </a:r>
          </a:p>
          <a:p>
            <a:pPr lvl="1"/>
            <a:r>
              <a:rPr lang="fr-FR" dirty="0" smtClean="0"/>
              <a:t>Mécanisme d’orientation – affectation</a:t>
            </a:r>
          </a:p>
          <a:p>
            <a:pPr lvl="1"/>
            <a:r>
              <a:rPr lang="fr-FR" dirty="0" smtClean="0"/>
              <a:t>Contraintes règlementaires</a:t>
            </a:r>
          </a:p>
          <a:p>
            <a:r>
              <a:rPr lang="fr-FR" dirty="0" smtClean="0">
                <a:solidFill>
                  <a:srgbClr val="984807"/>
                </a:solidFill>
              </a:rPr>
              <a:t>Des problèmes de gestion de l’autonomie</a:t>
            </a:r>
          </a:p>
          <a:p>
            <a:pPr lvl="1"/>
            <a:r>
              <a:rPr lang="fr-FR" dirty="0" smtClean="0"/>
              <a:t>Concepts de la réforme pas toujours maîtrisés</a:t>
            </a:r>
          </a:p>
          <a:p>
            <a:pPr lvl="1"/>
            <a:r>
              <a:rPr lang="fr-FR" dirty="0" smtClean="0"/>
              <a:t>Des contraintes humaines prépondérantes</a:t>
            </a:r>
          </a:p>
          <a:p>
            <a:r>
              <a:rPr lang="fr-FR" dirty="0" smtClean="0">
                <a:solidFill>
                  <a:srgbClr val="984807"/>
                </a:solidFill>
              </a:rPr>
              <a:t>Des problèmes pédagogiques nouveaux</a:t>
            </a:r>
          </a:p>
          <a:p>
            <a:pPr lvl="1"/>
            <a:r>
              <a:rPr lang="fr-FR" dirty="0" smtClean="0"/>
              <a:t>Gestion de l’hétérogénéité</a:t>
            </a:r>
          </a:p>
          <a:p>
            <a:pPr lvl="1"/>
            <a:r>
              <a:rPr lang="fr-FR" dirty="0" smtClean="0"/>
              <a:t>Adaptation des contenus aux parcours</a:t>
            </a:r>
          </a:p>
          <a:p>
            <a:pPr lvl="1"/>
            <a:r>
              <a:rPr lang="fr-FR" dirty="0" smtClean="0"/>
              <a:t>Formation et évaluation par les 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8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L’organisation des enseignements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re 1"/>
          <p:cNvSpPr txBox="1">
            <a:spLocks/>
          </p:cNvSpPr>
          <p:nvPr/>
        </p:nvSpPr>
        <p:spPr>
          <a:xfrm>
            <a:off x="1348816" y="16203"/>
            <a:ext cx="6640512" cy="629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Eléments complémentaires</a:t>
            </a:r>
            <a:endParaRPr lang="fr-FR" sz="32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896373" y="1172873"/>
            <a:ext cx="6569570" cy="64326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 problème sociétal insoluble ?</a:t>
            </a:r>
            <a:endParaRPr lang="fr-FR" sz="2800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386083480"/>
              </p:ext>
            </p:extLst>
          </p:nvPr>
        </p:nvGraphicFramePr>
        <p:xfrm>
          <a:off x="-422602" y="1816138"/>
          <a:ext cx="4244598" cy="490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995598131"/>
              </p:ext>
            </p:extLst>
          </p:nvPr>
        </p:nvGraphicFramePr>
        <p:xfrm>
          <a:off x="3031432" y="19548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118732" y="5317844"/>
            <a:ext cx="468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 une nécessité, améliorer la qualité pédagogique des enseignements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403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Objectifs poursuivis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L’organisation des enseignements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llipse 11"/>
          <p:cNvSpPr/>
          <p:nvPr/>
        </p:nvSpPr>
        <p:spPr>
          <a:xfrm>
            <a:off x="2890980" y="2086727"/>
            <a:ext cx="3562351" cy="3562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b="1" dirty="0" smtClean="0"/>
              <a:t>Proposer une série </a:t>
            </a:r>
            <a:r>
              <a:rPr lang="fr-FR" b="1" dirty="0"/>
              <a:t>de séquences de </a:t>
            </a:r>
            <a:r>
              <a:rPr lang="fr-FR" b="1" dirty="0" smtClean="0"/>
              <a:t>formation pour les 3 années, </a:t>
            </a:r>
            <a:r>
              <a:rPr lang="fr-FR" b="1" dirty="0"/>
              <a:t>associées à des fiches pédagogiques facilitant la construction des séances</a:t>
            </a:r>
          </a:p>
        </p:txBody>
      </p:sp>
      <p:sp>
        <p:nvSpPr>
          <p:cNvPr id="13" name="Ellipse 12"/>
          <p:cNvSpPr/>
          <p:nvPr/>
        </p:nvSpPr>
        <p:spPr>
          <a:xfrm>
            <a:off x="1247775" y="2691143"/>
            <a:ext cx="2124363" cy="2124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000" b="1" dirty="0" smtClean="0">
                <a:solidFill>
                  <a:schemeClr val="tx1"/>
                </a:solidFill>
              </a:rPr>
              <a:t>Référentiels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09973" y="764704"/>
            <a:ext cx="2124363" cy="2124363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 smtClean="0">
                <a:solidFill>
                  <a:schemeClr val="tx1"/>
                </a:solidFill>
              </a:rPr>
              <a:t>Thèmes et/ou Centres </a:t>
            </a:r>
            <a:r>
              <a:rPr lang="fr-FR" sz="1600" b="1" dirty="0">
                <a:solidFill>
                  <a:schemeClr val="tx1"/>
                </a:solidFill>
              </a:rPr>
              <a:t>d’Intérêt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choisis pour constituer une progression pédagogique cohérente</a:t>
            </a:r>
          </a:p>
        </p:txBody>
      </p:sp>
      <p:sp>
        <p:nvSpPr>
          <p:cNvPr id="15" name="Ellipse 14"/>
          <p:cNvSpPr/>
          <p:nvPr/>
        </p:nvSpPr>
        <p:spPr>
          <a:xfrm>
            <a:off x="5920723" y="2792865"/>
            <a:ext cx="2124363" cy="2124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Supports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didactiques et professionnels de formation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609972" y="4714030"/>
            <a:ext cx="2124363" cy="2124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Durées de formation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par </a:t>
            </a:r>
            <a:r>
              <a:rPr lang="fr-FR" sz="1600" dirty="0" smtClean="0">
                <a:solidFill>
                  <a:schemeClr val="tx1"/>
                </a:solidFill>
              </a:rPr>
              <a:t>thèmes et CI </a:t>
            </a:r>
            <a:r>
              <a:rPr lang="fr-FR" sz="1600" dirty="0">
                <a:solidFill>
                  <a:schemeClr val="tx1"/>
                </a:solidFill>
              </a:rPr>
              <a:t>compatibles avec la durée totale de 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2266" y="1242110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 partir des…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éléments pour bâtir une progression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L’organisation des enseignements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llipse 11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18"/>
          <p:cNvGrpSpPr/>
          <p:nvPr/>
        </p:nvGrpSpPr>
        <p:grpSpPr>
          <a:xfrm>
            <a:off x="6516216" y="908720"/>
            <a:ext cx="1690456" cy="1267336"/>
            <a:chOff x="1264156" y="891689"/>
            <a:chExt cx="1690456" cy="1267336"/>
          </a:xfrm>
        </p:grpSpPr>
        <p:pic>
          <p:nvPicPr>
            <p:cNvPr id="14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16" name="Grouper 19"/>
          <p:cNvGrpSpPr/>
          <p:nvPr/>
        </p:nvGrpSpPr>
        <p:grpSpPr>
          <a:xfrm>
            <a:off x="4046884" y="902984"/>
            <a:ext cx="1522599" cy="1256041"/>
            <a:chOff x="4046884" y="902984"/>
            <a:chExt cx="1522599" cy="1256041"/>
          </a:xfrm>
        </p:grpSpPr>
        <p:pic>
          <p:nvPicPr>
            <p:cNvPr id="17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19" name="Grouper 23"/>
          <p:cNvGrpSpPr/>
          <p:nvPr/>
        </p:nvGrpSpPr>
        <p:grpSpPr>
          <a:xfrm>
            <a:off x="6665850" y="5054416"/>
            <a:ext cx="1866590" cy="1717411"/>
            <a:chOff x="6351048" y="5054416"/>
            <a:chExt cx="1866590" cy="1717411"/>
          </a:xfrm>
        </p:grpSpPr>
        <p:sp>
          <p:nvSpPr>
            <p:cNvPr id="20" name="Rectangle 1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21" name="Image 20" descr="Séquence 1.tif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Image 21" descr="planning TC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1" y="2284077"/>
            <a:ext cx="6503982" cy="2655305"/>
          </a:xfrm>
          <a:prstGeom prst="rect">
            <a:avLst/>
          </a:prstGeom>
        </p:spPr>
      </p:pic>
      <p:grpSp>
        <p:nvGrpSpPr>
          <p:cNvPr id="26" name="Grouper 21"/>
          <p:cNvGrpSpPr/>
          <p:nvPr/>
        </p:nvGrpSpPr>
        <p:grpSpPr>
          <a:xfrm>
            <a:off x="556927" y="5054416"/>
            <a:ext cx="2214873" cy="1487433"/>
            <a:chOff x="1152005" y="5054416"/>
            <a:chExt cx="2214873" cy="1487433"/>
          </a:xfrm>
        </p:grpSpPr>
        <p:sp>
          <p:nvSpPr>
            <p:cNvPr id="27" name="Rectangle 26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r 20"/>
          <p:cNvGrpSpPr/>
          <p:nvPr/>
        </p:nvGrpSpPr>
        <p:grpSpPr>
          <a:xfrm>
            <a:off x="1259632" y="908720"/>
            <a:ext cx="1843406" cy="1279592"/>
            <a:chOff x="6554682" y="883373"/>
            <a:chExt cx="1843406" cy="1279592"/>
          </a:xfrm>
        </p:grpSpPr>
        <p:pic>
          <p:nvPicPr>
            <p:cNvPr id="30" name="Image 29" descr="Diapositive0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2699792" y="5085184"/>
            <a:ext cx="3761157" cy="1581356"/>
            <a:chOff x="2699792" y="5085184"/>
            <a:chExt cx="3761157" cy="1581356"/>
          </a:xfrm>
        </p:grpSpPr>
        <p:grpSp>
          <p:nvGrpSpPr>
            <p:cNvPr id="23" name="Grouper 22"/>
            <p:cNvGrpSpPr/>
            <p:nvPr/>
          </p:nvGrpSpPr>
          <p:grpSpPr>
            <a:xfrm>
              <a:off x="2699792" y="5085184"/>
              <a:ext cx="1944216" cy="1581356"/>
              <a:chOff x="3713610" y="5015996"/>
              <a:chExt cx="1843406" cy="175583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713610" y="6310162"/>
                <a:ext cx="18434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/>
                  <a:t>matrices compétences/thèmes/savoirs</a:t>
                </a:r>
                <a:endParaRPr lang="fr-FR" sz="1200" b="1" dirty="0"/>
              </a:p>
            </p:txBody>
          </p:sp>
          <p:pic>
            <p:nvPicPr>
              <p:cNvPr id="25" name="Image 24" descr="Diapositive23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929" y="5015996"/>
                <a:ext cx="1652087" cy="1239065"/>
              </a:xfrm>
              <a:prstGeom prst="rect">
                <a:avLst/>
              </a:prstGeom>
            </p:spPr>
          </p:pic>
        </p:grpSp>
        <p:pic>
          <p:nvPicPr>
            <p:cNvPr id="32" name="Image 31" descr="matrice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5085184"/>
              <a:ext cx="1744933" cy="1214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3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compétences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492" y="1801399"/>
            <a:ext cx="8686800" cy="2914164"/>
          </a:xfrm>
        </p:spPr>
        <p:txBody>
          <a:bodyPr/>
          <a:lstStyle/>
          <a:p>
            <a:r>
              <a:rPr lang="fr-FR" dirty="0" smtClean="0"/>
              <a:t>Un objectif : faire acquérir et évaluer des compétences</a:t>
            </a:r>
          </a:p>
          <a:p>
            <a:r>
              <a:rPr lang="fr-FR" dirty="0" smtClean="0"/>
              <a:t>Une notion de compétence progressive</a:t>
            </a:r>
          </a:p>
          <a:p>
            <a:r>
              <a:rPr lang="fr-FR" dirty="0" smtClean="0"/>
              <a:t>Un principe unique d’évaluation et de notation, les grilles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La continuité formation évaluation</a:t>
            </a:r>
            <a:endParaRPr lang="fr-FR" sz="2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85966" y="5033130"/>
            <a:ext cx="8686800" cy="688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 smtClean="0">
                <a:solidFill>
                  <a:srgbClr val="984807"/>
                </a:solidFill>
              </a:rPr>
              <a:t>P</a:t>
            </a:r>
            <a:r>
              <a:rPr lang="fr-FR" sz="2000" dirty="0" smtClean="0">
                <a:solidFill>
                  <a:srgbClr val="984807"/>
                </a:solidFill>
              </a:rPr>
              <a:t>ositionnement</a:t>
            </a:r>
            <a:r>
              <a:rPr lang="fr-FR" dirty="0" smtClean="0">
                <a:solidFill>
                  <a:srgbClr val="984807"/>
                </a:solidFill>
              </a:rPr>
              <a:t> </a:t>
            </a:r>
            <a:r>
              <a:rPr lang="fr-FR" b="1" dirty="0" smtClean="0">
                <a:solidFill>
                  <a:srgbClr val="984807"/>
                </a:solidFill>
              </a:rPr>
              <a:t>E</a:t>
            </a:r>
            <a:r>
              <a:rPr lang="fr-FR" sz="2000" dirty="0" smtClean="0">
                <a:solidFill>
                  <a:srgbClr val="984807"/>
                </a:solidFill>
              </a:rPr>
              <a:t>valuation</a:t>
            </a:r>
            <a:r>
              <a:rPr lang="fr-FR" dirty="0" smtClean="0">
                <a:solidFill>
                  <a:srgbClr val="984807"/>
                </a:solidFill>
              </a:rPr>
              <a:t> </a:t>
            </a:r>
            <a:r>
              <a:rPr lang="fr-FR" b="1" dirty="0" smtClean="0">
                <a:solidFill>
                  <a:srgbClr val="984807"/>
                </a:solidFill>
              </a:rPr>
              <a:t>R</a:t>
            </a:r>
            <a:r>
              <a:rPr lang="fr-FR" sz="2000" dirty="0" smtClean="0">
                <a:solidFill>
                  <a:srgbClr val="984807"/>
                </a:solidFill>
              </a:rPr>
              <a:t>apide</a:t>
            </a:r>
            <a:r>
              <a:rPr lang="fr-FR" dirty="0" smtClean="0">
                <a:solidFill>
                  <a:srgbClr val="984807"/>
                </a:solidFill>
              </a:rPr>
              <a:t> </a:t>
            </a:r>
            <a:r>
              <a:rPr lang="fr-FR" b="1" dirty="0" smtClean="0">
                <a:solidFill>
                  <a:srgbClr val="984807"/>
                </a:solidFill>
              </a:rPr>
              <a:t>R</a:t>
            </a:r>
            <a:r>
              <a:rPr lang="fr-FR" sz="2000" dirty="0" smtClean="0">
                <a:solidFill>
                  <a:srgbClr val="984807"/>
                </a:solidFill>
              </a:rPr>
              <a:t>igoureux par </a:t>
            </a:r>
            <a:r>
              <a:rPr lang="fr-FR" b="1" dirty="0" smtClean="0">
                <a:solidFill>
                  <a:srgbClr val="984807"/>
                </a:solidFill>
              </a:rPr>
              <a:t>I</a:t>
            </a:r>
            <a:r>
              <a:rPr lang="fr-FR" sz="2000" dirty="0" smtClean="0">
                <a:solidFill>
                  <a:srgbClr val="984807"/>
                </a:solidFill>
              </a:rPr>
              <a:t>ndicateurs</a:t>
            </a:r>
            <a:r>
              <a:rPr lang="fr-FR" dirty="0" smtClean="0">
                <a:solidFill>
                  <a:srgbClr val="984807"/>
                </a:solidFill>
              </a:rPr>
              <a:t> </a:t>
            </a:r>
            <a:r>
              <a:rPr lang="fr-FR" b="1" dirty="0" smtClean="0">
                <a:solidFill>
                  <a:srgbClr val="984807"/>
                </a:solidFill>
              </a:rPr>
              <a:t>N</a:t>
            </a:r>
            <a:r>
              <a:rPr lang="fr-FR" sz="2000" dirty="0" smtClean="0">
                <a:solidFill>
                  <a:srgbClr val="984807"/>
                </a:solidFill>
              </a:rPr>
              <a:t>ormalisés</a:t>
            </a:r>
            <a:endParaRPr lang="fr-FR" sz="2000" dirty="0">
              <a:solidFill>
                <a:srgbClr val="984807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0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La continuité formation évaluation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re 1"/>
          <p:cNvSpPr txBox="1">
            <a:spLocks/>
          </p:cNvSpPr>
          <p:nvPr/>
        </p:nvSpPr>
        <p:spPr>
          <a:xfrm>
            <a:off x="1348816" y="16203"/>
            <a:ext cx="6640512" cy="629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Les grilles PERRIN</a:t>
            </a:r>
            <a:endParaRPr lang="fr-FR" sz="3200" dirty="0"/>
          </a:p>
        </p:txBody>
      </p:sp>
      <p:pic>
        <p:nvPicPr>
          <p:cNvPr id="14" name="Image 13" descr="Image tableau E11 bac pro TU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1732929"/>
            <a:ext cx="8532440" cy="3816159"/>
          </a:xfrm>
          <a:prstGeom prst="rect">
            <a:avLst/>
          </a:prstGeom>
        </p:spPr>
      </p:pic>
      <p:grpSp>
        <p:nvGrpSpPr>
          <p:cNvPr id="15" name="Grouper 6"/>
          <p:cNvGrpSpPr/>
          <p:nvPr/>
        </p:nvGrpSpPr>
        <p:grpSpPr>
          <a:xfrm>
            <a:off x="425523" y="3811221"/>
            <a:ext cx="2479315" cy="1069664"/>
            <a:chOff x="636209" y="3321361"/>
            <a:chExt cx="2515809" cy="1069664"/>
          </a:xfrm>
        </p:grpSpPr>
        <p:sp>
          <p:nvSpPr>
            <p:cNvPr id="16" name="ZoneTexte 15"/>
            <p:cNvSpPr txBox="1"/>
            <p:nvPr/>
          </p:nvSpPr>
          <p:spPr>
            <a:xfrm>
              <a:off x="1141445" y="3744694"/>
              <a:ext cx="17454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Compétences à évaluer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36209" y="3321361"/>
              <a:ext cx="2515809" cy="42333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r 9"/>
          <p:cNvGrpSpPr/>
          <p:nvPr/>
        </p:nvGrpSpPr>
        <p:grpSpPr>
          <a:xfrm>
            <a:off x="760253" y="2334995"/>
            <a:ext cx="1883326" cy="1390943"/>
            <a:chOff x="774096" y="1814295"/>
            <a:chExt cx="1911048" cy="1390943"/>
          </a:xfrm>
        </p:grpSpPr>
        <p:sp>
          <p:nvSpPr>
            <p:cNvPr id="19" name="Ellipse 18"/>
            <p:cNvSpPr/>
            <p:nvPr/>
          </p:nvSpPr>
          <p:spPr>
            <a:xfrm>
              <a:off x="774096" y="1814295"/>
              <a:ext cx="1911048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06163" y="2041749"/>
              <a:ext cx="1677029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Compétences intermédiaires associées</a:t>
              </a:r>
              <a:endParaRPr lang="fr-FR" sz="14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er 12"/>
          <p:cNvGrpSpPr/>
          <p:nvPr/>
        </p:nvGrpSpPr>
        <p:grpSpPr>
          <a:xfrm>
            <a:off x="2779160" y="2359941"/>
            <a:ext cx="3294627" cy="1390943"/>
            <a:chOff x="3127829" y="1813841"/>
            <a:chExt cx="3343123" cy="1390943"/>
          </a:xfrm>
        </p:grpSpPr>
        <p:sp>
          <p:nvSpPr>
            <p:cNvPr id="22" name="Ellipse 21"/>
            <p:cNvSpPr/>
            <p:nvPr/>
          </p:nvSpPr>
          <p:spPr>
            <a:xfrm>
              <a:off x="3127829" y="1813841"/>
              <a:ext cx="3343123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969660" y="2478014"/>
              <a:ext cx="169575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Indicateurs de performance</a:t>
              </a:r>
            </a:p>
          </p:txBody>
        </p:sp>
      </p:grpSp>
      <p:grpSp>
        <p:nvGrpSpPr>
          <p:cNvPr id="24" name="Grouper 15"/>
          <p:cNvGrpSpPr/>
          <p:nvPr/>
        </p:nvGrpSpPr>
        <p:grpSpPr>
          <a:xfrm>
            <a:off x="5304039" y="2208146"/>
            <a:ext cx="2431634" cy="2792479"/>
            <a:chOff x="5055811" y="1446146"/>
            <a:chExt cx="2467427" cy="2792479"/>
          </a:xfrm>
        </p:grpSpPr>
        <p:sp>
          <p:nvSpPr>
            <p:cNvPr id="25" name="Ellipse 24"/>
            <p:cNvSpPr/>
            <p:nvPr/>
          </p:nvSpPr>
          <p:spPr>
            <a:xfrm>
              <a:off x="6555619" y="1446146"/>
              <a:ext cx="967619" cy="27924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055811" y="3592294"/>
              <a:ext cx="202716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</a:rPr>
                <a:t>Performances mesurées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r 18"/>
          <p:cNvGrpSpPr/>
          <p:nvPr/>
        </p:nvGrpSpPr>
        <p:grpSpPr>
          <a:xfrm>
            <a:off x="7814055" y="2106546"/>
            <a:ext cx="1175290" cy="3741191"/>
            <a:chOff x="7482720" y="1446146"/>
            <a:chExt cx="1192590" cy="3741191"/>
          </a:xfrm>
        </p:grpSpPr>
        <p:sp>
          <p:nvSpPr>
            <p:cNvPr id="28" name="Ellipse 27"/>
            <p:cNvSpPr/>
            <p:nvPr/>
          </p:nvSpPr>
          <p:spPr>
            <a:xfrm>
              <a:off x="7523238" y="1446146"/>
              <a:ext cx="967619" cy="301699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482720" y="4541006"/>
              <a:ext cx="119259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Graphe de position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9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grilles PERRIN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La continuité formation évaluation</a:t>
            </a:r>
            <a:endParaRPr lang="fr-FR" sz="2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 descr="Image Compétences 2.tif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54" y="1342404"/>
            <a:ext cx="4235006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lipse 12"/>
          <p:cNvSpPr/>
          <p:nvPr/>
        </p:nvSpPr>
        <p:spPr>
          <a:xfrm>
            <a:off x="2840611" y="1659904"/>
            <a:ext cx="546100" cy="3886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00595" y="1994646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Choix des indicateurs retenus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462911" y="5400054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43510" y="5256661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% de critères évalués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7" name="Connecteur droit 16"/>
          <p:cNvCxnSpPr>
            <a:stCxn id="16" idx="3"/>
            <a:endCxn id="15" idx="2"/>
          </p:cNvCxnSpPr>
          <p:nvPr/>
        </p:nvCxnSpPr>
        <p:spPr>
          <a:xfrm flipV="1">
            <a:off x="2005739" y="5546104"/>
            <a:ext cx="1457172" cy="172222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3"/>
          </p:cNvCxnSpPr>
          <p:nvPr/>
        </p:nvCxnSpPr>
        <p:spPr>
          <a:xfrm>
            <a:off x="2162824" y="2456311"/>
            <a:ext cx="677787" cy="181493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494911" y="1888504"/>
            <a:ext cx="546100" cy="226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494911" y="1596404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264895" y="1342404"/>
            <a:ext cx="15955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Poids de la compétence intermédiaire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264895" y="2557139"/>
            <a:ext cx="15955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Répartition du poids des critères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64895" y="3712839"/>
            <a:ext cx="15955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Vérification de la répartition des poids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945761" y="4028454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>
            <a:stCxn id="23" idx="1"/>
            <a:endCxn id="24" idx="6"/>
          </p:cNvCxnSpPr>
          <p:nvPr/>
        </p:nvCxnSpPr>
        <p:spPr>
          <a:xfrm flipH="1">
            <a:off x="6491861" y="4174504"/>
            <a:ext cx="773034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2" idx="1"/>
            <a:endCxn id="19" idx="6"/>
          </p:cNvCxnSpPr>
          <p:nvPr/>
        </p:nvCxnSpPr>
        <p:spPr>
          <a:xfrm flipH="1">
            <a:off x="6041011" y="3018804"/>
            <a:ext cx="1223884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1" idx="1"/>
            <a:endCxn id="20" idx="6"/>
          </p:cNvCxnSpPr>
          <p:nvPr/>
        </p:nvCxnSpPr>
        <p:spPr>
          <a:xfrm flipH="1" flipV="1">
            <a:off x="6041011" y="1742454"/>
            <a:ext cx="1223884" cy="61615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264895" y="4794996"/>
            <a:ext cx="159551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Graphe d’affichage des critères d’évaluation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>
            <a:stCxn id="28" idx="1"/>
          </p:cNvCxnSpPr>
          <p:nvPr/>
        </p:nvCxnSpPr>
        <p:spPr>
          <a:xfrm flipH="1" flipV="1">
            <a:off x="5494911" y="5000004"/>
            <a:ext cx="1769984" cy="39515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01216" y="46972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Livret de suivi des compétences</a:t>
            </a:r>
            <a:endParaRPr lang="fr-FR" sz="32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662880" y="1603259"/>
            <a:ext cx="8229600" cy="4525963"/>
          </a:xfrm>
        </p:spPr>
        <p:txBody>
          <a:bodyPr/>
          <a:lstStyle/>
          <a:p>
            <a:r>
              <a:rPr lang="fr-FR" dirty="0" smtClean="0"/>
              <a:t>Un objectif : établir une véritable complémentarité entre les lieux de formation</a:t>
            </a:r>
          </a:p>
          <a:p>
            <a:pPr lvl="1"/>
            <a:r>
              <a:rPr lang="fr-FR" dirty="0" smtClean="0"/>
              <a:t>Le temps en entreprise, un temps de formation</a:t>
            </a:r>
          </a:p>
          <a:p>
            <a:pPr lvl="1"/>
            <a:r>
              <a:rPr lang="fr-FR" dirty="0" smtClean="0"/>
              <a:t>Un changement de posture du jeune à prendre en compte</a:t>
            </a:r>
          </a:p>
          <a:p>
            <a:pPr lvl="1"/>
            <a:r>
              <a:rPr lang="fr-FR" dirty="0" smtClean="0"/>
              <a:t>Des outils de suivi utilisables par le tuteur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-6069" y="3059"/>
            <a:ext cx="500034" cy="6858000"/>
          </a:xfrm>
          <a:prstGeom prst="rect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rgbClr val="DAC22E"/>
              </a:gs>
              <a:gs pos="21000">
                <a:schemeClr val="accent4">
                  <a:tint val="100000"/>
                  <a:shade val="100000"/>
                  <a:satMod val="13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La gestion de l’alternance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34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382</Words>
  <Application>Microsoft Office PowerPoint</Application>
  <PresentationFormat>Affichage à l'écran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Réflexions pédagogiques autour des enseignements en baccalauréat professionnel</vt:lpstr>
      <vt:lpstr>Eléments de constat</vt:lpstr>
      <vt:lpstr>Présentation PowerPoint</vt:lpstr>
      <vt:lpstr>Objectifs poursuivis</vt:lpstr>
      <vt:lpstr>Les éléments pour bâtir une progression</vt:lpstr>
      <vt:lpstr>Les compétences</vt:lpstr>
      <vt:lpstr>Présentation PowerPoint</vt:lpstr>
      <vt:lpstr>Les grilles PERRIN</vt:lpstr>
      <vt:lpstr>Livret de suivi des compétences</vt:lpstr>
      <vt:lpstr>Activités et environnements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utilisateur</cp:lastModifiedBy>
  <cp:revision>4</cp:revision>
  <dcterms:created xsi:type="dcterms:W3CDTF">2013-03-22T19:15:01Z</dcterms:created>
  <dcterms:modified xsi:type="dcterms:W3CDTF">2013-03-27T16:31:41Z</dcterms:modified>
</cp:coreProperties>
</file>