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6" r:id="rId2"/>
    <p:sldId id="280" r:id="rId3"/>
    <p:sldId id="266" r:id="rId4"/>
    <p:sldId id="256" r:id="rId5"/>
    <p:sldId id="257" r:id="rId6"/>
    <p:sldId id="277" r:id="rId7"/>
    <p:sldId id="281" r:id="rId8"/>
    <p:sldId id="258" r:id="rId9"/>
    <p:sldId id="282" r:id="rId10"/>
    <p:sldId id="283" r:id="rId11"/>
    <p:sldId id="278" r:id="rId12"/>
    <p:sldId id="259" r:id="rId13"/>
    <p:sldId id="261" r:id="rId14"/>
    <p:sldId id="262" r:id="rId15"/>
    <p:sldId id="275" r:id="rId16"/>
    <p:sldId id="260" r:id="rId17"/>
    <p:sldId id="288" r:id="rId18"/>
    <p:sldId id="272" r:id="rId19"/>
    <p:sldId id="289" r:id="rId20"/>
    <p:sldId id="287" r:id="rId21"/>
    <p:sldId id="285" r:id="rId22"/>
    <p:sldId id="286" r:id="rId23"/>
    <p:sldId id="290" r:id="rId24"/>
    <p:sldId id="307" r:id="rId25"/>
    <p:sldId id="269" r:id="rId26"/>
    <p:sldId id="291" r:id="rId27"/>
    <p:sldId id="271" r:id="rId28"/>
    <p:sldId id="270" r:id="rId29"/>
    <p:sldId id="306" r:id="rId30"/>
    <p:sldId id="304" r:id="rId31"/>
    <p:sldId id="279" r:id="rId32"/>
    <p:sldId id="268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67" r:id="rId42"/>
    <p:sldId id="300" r:id="rId43"/>
    <p:sldId id="301" r:id="rId44"/>
    <p:sldId id="302" r:id="rId45"/>
    <p:sldId id="305" r:id="rId46"/>
  </p:sldIdLst>
  <p:sldSz cx="9144000" cy="6858000" type="screen4x3"/>
  <p:notesSz cx="6858000" cy="9945688"/>
  <p:custShowLst>
    <p:custShow name="Diaporama personnalisé 2" id="0">
      <p:sldLst>
        <p:sld r:id="rId2"/>
        <p:sld r:id="rId3"/>
        <p:sld r:id="rId4"/>
        <p:sld r:id="rId5"/>
        <p:sld r:id="rId7"/>
        <p:sld r:id="rId8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>
        <p:scale>
          <a:sx n="70" d="100"/>
          <a:sy n="70" d="100"/>
        </p:scale>
        <p:origin x="-196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Documents\DENIS%20ROSIAU\PREPARATION%20DU%2028%20MARS%202013\FORM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Documents\DENIS%20ROSIAU\PREPARATION%20DU%2028%20MARS%202013\FORM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Documents\DENIS%20ROSIAU\PREPARATION%20DU%2028%20MARS%202013\FORM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Documents\DENIS%20ROSIAU\PREPARATION%20DU%2028%20MARS%202013\FORM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Documents\DENIS%20ROSIAU\PREPARATION%20DU%2028%20MARS%202013\FORM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6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79646">
                <a:lumMod val="40000"/>
                <a:lumOff val="60000"/>
              </a:srgbClr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6490569675264838"/>
                  <c:y val="1.6587768786725441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CCF</a:t>
                    </a:r>
                    <a:r>
                      <a:rPr lang="en-US" sz="1800" b="1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   </a:t>
                    </a:r>
                    <a:r>
                      <a:rPr lang="en-US" sz="1800" b="1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2</a:t>
                    </a:r>
                    <a:r>
                      <a:rPr lang="en-US" sz="18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en-US" sz="18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rgbClr val="00B05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CatName val="1"/>
              <c:showPercent val="1"/>
            </c:dLbl>
            <c:dLbl>
              <c:idx val="1"/>
              <c:layout>
                <c:manualLayout>
                  <c:x val="0.13367496204125487"/>
                  <c:y val="1.5974252480318129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ACTIVITES</a:t>
                    </a:r>
                    <a:r>
                      <a:rPr lang="en-US" sz="1400" b="1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 TRANSVERSALE</a:t>
                    </a:r>
                    <a:r>
                      <a:rPr lang="en-US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S</a:t>
                    </a:r>
                    <a:r>
                      <a:rPr lang="en-US" sz="1400" b="1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4</a:t>
                    </a:r>
                    <a:r>
                      <a:rPr lang="en-US" sz="14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en-US" sz="14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CatName val="1"/>
              <c:showPercent val="1"/>
            </c:dLbl>
            <c:dLbl>
              <c:idx val="2"/>
              <c:layout>
                <c:manualLayout>
                  <c:x val="0.15734825760100746"/>
                  <c:y val="0.2436133428097034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Remédiation</a:t>
                    </a:r>
                    <a:r>
                      <a:rPr lang="en-US" sz="1800" b="1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en-US" sz="1800" b="1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4</a:t>
                    </a:r>
                    <a:r>
                      <a:rPr lang="en-US" sz="18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en-US" sz="18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CatName val="1"/>
              <c:showPercent val="1"/>
            </c:dLbl>
            <c:dLbl>
              <c:idx val="3"/>
              <c:layout>
                <c:manualLayout>
                  <c:x val="1.2088662261927301E-2"/>
                  <c:y val="1.7166471609699561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ENSEIGNEMENT 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SPE.</a:t>
                    </a:r>
                    <a:r>
                      <a:rPr lang="en-US" sz="1600" b="1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en-US" sz="1600" b="1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51</a:t>
                    </a:r>
                    <a:r>
                      <a:rPr lang="en-US" sz="16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en-US" sz="160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CatName val="1"/>
              <c:showPercent val="1"/>
            </c:dLbl>
            <c:dLbl>
              <c:idx val="4"/>
              <c:layout>
                <c:manualLayout>
                  <c:x val="-6.7419115740952495E-2"/>
                  <c:y val="6.9385365096420208E-3"/>
                </c:manualLayout>
              </c:layout>
              <c:tx>
                <c:rich>
                  <a:bodyPr/>
                  <a:lstStyle/>
                  <a:p>
                    <a:pPr algn="ctr">
                      <a:defRPr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PFMP </a:t>
                    </a:r>
                    <a:r>
                      <a:rPr lang="en-US" sz="18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39</a:t>
                    </a:r>
                    <a:r>
                      <a:rPr lang="en-US" sz="18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</a:p>
                </c:rich>
              </c:tx>
              <c:spPr>
                <a:solidFill>
                  <a:srgbClr val="FFFF0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CatName val="1"/>
              <c:showPercent val="1"/>
            </c:dLbl>
            <c:dLbl>
              <c:idx val="5"/>
              <c:layout>
                <c:manualLayout>
                  <c:x val="-8.0631354083221266E-2"/>
                  <c:y val="-6.2754361587154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 b="1" baseline="0"/>
                </a:pPr>
                <a:endParaRPr lang="fr-FR"/>
              </a:p>
            </c:txPr>
            <c:showCatName val="1"/>
            <c:showPercent val="1"/>
          </c:dLbls>
          <c:cat>
            <c:strRef>
              <c:f>Feuil1!$A$2:$A$6</c:f>
              <c:strCache>
                <c:ptCount val="5"/>
                <c:pt idx="0">
                  <c:v>CCF</c:v>
                </c:pt>
                <c:pt idx="1">
                  <c:v>ACTIVITES CULTURELLES</c:v>
                </c:pt>
                <c:pt idx="2">
                  <c:v>JALON </c:v>
                </c:pt>
                <c:pt idx="3">
                  <c:v>ENSEIGNEMENT PROFESSIONNELLE</c:v>
                </c:pt>
                <c:pt idx="4">
                  <c:v>PFMP</c:v>
                </c:pt>
              </c:strCache>
            </c:strRef>
          </c:cat>
          <c:val>
            <c:numRef>
              <c:f>Feuil1!$D$2:$D$6</c:f>
              <c:numCache>
                <c:formatCode>0%</c:formatCode>
                <c:ptCount val="5"/>
                <c:pt idx="0">
                  <c:v>1.8210197710718044E-2</c:v>
                </c:pt>
                <c:pt idx="1">
                  <c:v>4.1623309053069685E-2</c:v>
                </c:pt>
                <c:pt idx="2">
                  <c:v>3.6420395421436207E-2</c:v>
                </c:pt>
                <c:pt idx="3">
                  <c:v>0.52029136316337321</c:v>
                </c:pt>
                <c:pt idx="4">
                  <c:v>0.40062434963579602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6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1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28575">
                <a:solidFill>
                  <a:schemeClr val="tx2">
                    <a:lumMod val="20000"/>
                    <a:lumOff val="80000"/>
                  </a:schemeClr>
                </a:solidFill>
              </a:ln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28575"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  <a:ln w="38100"/>
            </c:spPr>
          </c:dPt>
          <c:dPt>
            <c:idx val="5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6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7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28575" cap="flat" cmpd="sng" algn="ctr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effectLst/>
            </c:spPr>
          </c:dPt>
          <c:dPt>
            <c:idx val="8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9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8.0512466207458527E-2"/>
                  <c:y val="0.16662494371970388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fr-FR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1.6239531794467164E-2"/>
                  <c:y val="-1.7446929563252507E-2"/>
                </c:manualLayout>
              </c:layout>
              <c:spPr>
                <a:solidFill>
                  <a:srgbClr val="FFFF00"/>
                </a:solidFill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5584450235982034"/>
                  <c:y val="8.03938451283194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8.8931841954963953E-2"/>
                  <c:y val="0.1075945874863814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en-US" sz="1050" b="1" dirty="0"/>
                      <a:t>P.</a:t>
                    </a:r>
                    <a:r>
                      <a:rPr lang="en-US" sz="1050" b="1" baseline="0" dirty="0"/>
                      <a:t> </a:t>
                    </a:r>
                    <a:r>
                      <a:rPr lang="en-US" sz="1000" b="1" baseline="0" dirty="0"/>
                      <a:t>PFMP</a:t>
                    </a:r>
                    <a:r>
                      <a:rPr lang="en-US" sz="1050" b="1" dirty="0"/>
                      <a:t>
1%</a:t>
                    </a:r>
                  </a:p>
                </c:rich>
              </c:tx>
              <c:spPr>
                <a:solidFill>
                  <a:srgbClr val="FFFF00"/>
                </a:solidFill>
                <a:ln w="38100">
                  <a:solidFill>
                    <a:schemeClr val="bg2">
                      <a:lumMod val="50000"/>
                    </a:schemeClr>
                  </a:solidFill>
                </a:ln>
              </c:spPr>
              <c:showCatName val="1"/>
              <c:showPercent val="1"/>
            </c:dLbl>
            <c:dLbl>
              <c:idx val="4"/>
              <c:layout>
                <c:manualLayout>
                  <c:x val="-0.16553549091253333"/>
                  <c:y val="-0.156641769335571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fr-FR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-5.6407536466254689E-2"/>
                  <c:y val="-1.4079835112635507E-2"/>
                </c:manualLayout>
              </c:layout>
              <c:spPr>
                <a:solidFill>
                  <a:srgbClr val="FFFF00"/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000" b="1"/>
                  </a:pPr>
                  <a:endParaRPr lang="fr-FR"/>
                </a:p>
              </c:txPr>
              <c:showCatName val="1"/>
              <c:showPercent val="1"/>
            </c:dLbl>
            <c:dLbl>
              <c:idx val="6"/>
              <c:layout>
                <c:manualLayout>
                  <c:x val="0.16601929775292573"/>
                  <c:y val="5.7083386933615893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fr-FR"/>
                </a:p>
              </c:txPr>
              <c:showCatName val="1"/>
              <c:showPercent val="1"/>
            </c:dLbl>
            <c:dLbl>
              <c:idx val="7"/>
              <c:layout>
                <c:manualLayout>
                  <c:x val="-2.987935493393401E-2"/>
                  <c:y val="6.6644123472295877E-3"/>
                </c:manualLayout>
              </c:layout>
              <c:spPr>
                <a:solidFill>
                  <a:srgbClr val="FFFF00"/>
                </a:solidFill>
                <a:ln w="381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showCatName val="1"/>
              <c:showPercent val="1"/>
            </c:dLbl>
            <c:dLbl>
              <c:idx val="8"/>
              <c:spPr/>
              <c:txPr>
                <a:bodyPr/>
                <a:lstStyle/>
                <a:p>
                  <a:pPr>
                    <a:defRPr sz="1050" b="1"/>
                  </a:pPr>
                  <a:endParaRPr lang="fr-FR"/>
                </a:p>
              </c:txPr>
            </c:dLbl>
            <c:dLbl>
              <c:idx val="9"/>
              <c:layout>
                <c:manualLayout>
                  <c:x val="-4.3367030720866534E-2"/>
                  <c:y val="6.4972678474321775E-3"/>
                </c:manualLayout>
              </c:layout>
              <c:spPr>
                <a:solidFill>
                  <a:srgbClr val="FFFF00"/>
                </a:solidFill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Feuil1!$A$10:$A$19</c:f>
              <c:strCache>
                <c:ptCount val="10"/>
                <c:pt idx="0">
                  <c:v>ANALYSE</c:v>
                </c:pt>
                <c:pt idx="1">
                  <c:v>A. PFMP</c:v>
                </c:pt>
                <c:pt idx="2">
                  <c:v>PREPARATION</c:v>
                </c:pt>
                <c:pt idx="3">
                  <c:v>P. PFMP</c:v>
                </c:pt>
                <c:pt idx="4">
                  <c:v>FABRICATION</c:v>
                </c:pt>
                <c:pt idx="5">
                  <c:v>F.PFMP</c:v>
                </c:pt>
                <c:pt idx="6">
                  <c:v>REHABILITATION</c:v>
                </c:pt>
                <c:pt idx="7">
                  <c:v>R.PFMP</c:v>
                </c:pt>
                <c:pt idx="8">
                  <c:v>GESTION PROD.</c:v>
                </c:pt>
                <c:pt idx="9">
                  <c:v>G.PFMP</c:v>
                </c:pt>
              </c:strCache>
            </c:strRef>
          </c:cat>
          <c:val>
            <c:numRef>
              <c:f>Feuil1!$C$10:$C$19</c:f>
              <c:numCache>
                <c:formatCode>0%</c:formatCode>
                <c:ptCount val="10"/>
                <c:pt idx="0">
                  <c:v>0.12711864406779724</c:v>
                </c:pt>
                <c:pt idx="1">
                  <c:v>1.1299435028248603E-2</c:v>
                </c:pt>
                <c:pt idx="2">
                  <c:v>8.4745762711864861E-2</c:v>
                </c:pt>
                <c:pt idx="3">
                  <c:v>1.1299435028248603E-2</c:v>
                </c:pt>
                <c:pt idx="4">
                  <c:v>0.22598870056497233</c:v>
                </c:pt>
                <c:pt idx="5">
                  <c:v>0.28813559322033899</c:v>
                </c:pt>
                <c:pt idx="6">
                  <c:v>8.4745762711864861E-2</c:v>
                </c:pt>
                <c:pt idx="7">
                  <c:v>0.11864406779661019</c:v>
                </c:pt>
                <c:pt idx="8">
                  <c:v>4.2372881355932479E-2</c:v>
                </c:pt>
                <c:pt idx="9">
                  <c:v>5.6497175141242912E-3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Répartition</a:t>
            </a:r>
            <a:r>
              <a:rPr lang="fr-FR" baseline="0" dirty="0" smtClean="0"/>
              <a:t>  horaire en seconde TCI</a:t>
            </a:r>
            <a:endParaRPr lang="fr-FR" dirty="0"/>
          </a:p>
        </c:rich>
      </c:tx>
      <c:layout>
        <c:manualLayout>
          <c:xMode val="edge"/>
          <c:yMode val="edge"/>
          <c:x val="0.38415659948901604"/>
          <c:y val="1.6368032416437146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v>LYCEE</c:v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Feuil1!$D$21:$D$25</c:f>
              <c:strCache>
                <c:ptCount val="5"/>
                <c:pt idx="0">
                  <c:v>ANALYSE</c:v>
                </c:pt>
                <c:pt idx="1">
                  <c:v>PREPARATION</c:v>
                </c:pt>
                <c:pt idx="2">
                  <c:v>FABRICATION</c:v>
                </c:pt>
                <c:pt idx="3">
                  <c:v>REHABILITATION</c:v>
                </c:pt>
                <c:pt idx="4">
                  <c:v>GESTION PROD</c:v>
                </c:pt>
              </c:strCache>
            </c:strRef>
          </c:cat>
          <c:val>
            <c:numRef>
              <c:f>Feuil1!$F$21:$F$25</c:f>
              <c:numCache>
                <c:formatCode>0%</c:formatCode>
                <c:ptCount val="5"/>
                <c:pt idx="0">
                  <c:v>0.14000000000000001</c:v>
                </c:pt>
                <c:pt idx="1">
                  <c:v>6.0000000000000032E-2</c:v>
                </c:pt>
                <c:pt idx="2">
                  <c:v>0.37000000000000038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v>PFMP</c:v>
          </c:tx>
          <c:spPr>
            <a:solidFill>
              <a:srgbClr val="FFFF00"/>
            </a:solidFill>
          </c:spPr>
          <c:cat>
            <c:strRef>
              <c:f>Feuil1!$D$21:$D$25</c:f>
              <c:strCache>
                <c:ptCount val="5"/>
                <c:pt idx="0">
                  <c:v>ANALYSE</c:v>
                </c:pt>
                <c:pt idx="1">
                  <c:v>PREPARATION</c:v>
                </c:pt>
                <c:pt idx="2">
                  <c:v>FABRICATION</c:v>
                </c:pt>
                <c:pt idx="3">
                  <c:v>REHABILITATION</c:v>
                </c:pt>
                <c:pt idx="4">
                  <c:v>GESTION PROD</c:v>
                </c:pt>
              </c:strCache>
            </c:strRef>
          </c:cat>
          <c:val>
            <c:numRef>
              <c:f>Feuil1!$G$21:$G$25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0.37000000000000038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95"/>
        <c:gapDepth val="95"/>
        <c:shape val="cylinder"/>
        <c:axId val="103947264"/>
        <c:axId val="103953152"/>
        <c:axId val="0"/>
      </c:bar3DChart>
      <c:catAx>
        <c:axId val="103947264"/>
        <c:scaling>
          <c:orientation val="minMax"/>
        </c:scaling>
        <c:axPos val="b"/>
        <c:majorTickMark val="none"/>
        <c:tickLblPos val="nextTo"/>
        <c:crossAx val="103953152"/>
        <c:crosses val="autoZero"/>
        <c:auto val="1"/>
        <c:lblAlgn val="ctr"/>
        <c:lblOffset val="100"/>
      </c:catAx>
      <c:valAx>
        <c:axId val="10395315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039472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Répartition</a:t>
            </a:r>
            <a:r>
              <a:rPr lang="fr-FR" baseline="0" dirty="0" smtClean="0"/>
              <a:t> horaire en première TCI</a:t>
            </a:r>
            <a:endParaRPr lang="fr-FR" dirty="0"/>
          </a:p>
        </c:rich>
      </c:tx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v>LYCEE</c:v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Feuil1!$D$31:$D$35</c:f>
              <c:strCache>
                <c:ptCount val="5"/>
                <c:pt idx="0">
                  <c:v>ANALYSE</c:v>
                </c:pt>
                <c:pt idx="1">
                  <c:v>PREPARATION</c:v>
                </c:pt>
                <c:pt idx="2">
                  <c:v>FABRICATION</c:v>
                </c:pt>
                <c:pt idx="3">
                  <c:v>REHABILITATION</c:v>
                </c:pt>
                <c:pt idx="4">
                  <c:v>GESTION PROD</c:v>
                </c:pt>
              </c:strCache>
            </c:strRef>
          </c:cat>
          <c:val>
            <c:numRef>
              <c:f>Feuil1!$F$31:$F$35</c:f>
              <c:numCache>
                <c:formatCode>0%</c:formatCode>
                <c:ptCount val="5"/>
                <c:pt idx="0">
                  <c:v>0.13</c:v>
                </c:pt>
                <c:pt idx="1">
                  <c:v>0.12000000000000002</c:v>
                </c:pt>
                <c:pt idx="2">
                  <c:v>0.22</c:v>
                </c:pt>
                <c:pt idx="3">
                  <c:v>4.0000000000000022E-2</c:v>
                </c:pt>
                <c:pt idx="4">
                  <c:v>4.0000000000000022E-2</c:v>
                </c:pt>
              </c:numCache>
            </c:numRef>
          </c:val>
        </c:ser>
        <c:ser>
          <c:idx val="1"/>
          <c:order val="1"/>
          <c:tx>
            <c:v>PFMP</c:v>
          </c:tx>
          <c:spPr>
            <a:solidFill>
              <a:srgbClr val="FFFF00"/>
            </a:solidFill>
          </c:spPr>
          <c:cat>
            <c:strRef>
              <c:f>Feuil1!$D$31:$D$35</c:f>
              <c:strCache>
                <c:ptCount val="5"/>
                <c:pt idx="0">
                  <c:v>ANALYSE</c:v>
                </c:pt>
                <c:pt idx="1">
                  <c:v>PREPARATION</c:v>
                </c:pt>
                <c:pt idx="2">
                  <c:v>FABRICATION</c:v>
                </c:pt>
                <c:pt idx="3">
                  <c:v>REHABILITATION</c:v>
                </c:pt>
                <c:pt idx="4">
                  <c:v>GESTION PROD</c:v>
                </c:pt>
              </c:strCache>
            </c:strRef>
          </c:cat>
          <c:val>
            <c:numRef>
              <c:f>Feuil1!$G$31:$G$35</c:f>
              <c:numCache>
                <c:formatCode>0%</c:formatCode>
                <c:ptCount val="5"/>
                <c:pt idx="0">
                  <c:v>2.0000000000000011E-2</c:v>
                </c:pt>
                <c:pt idx="1">
                  <c:v>2.0000000000000011E-2</c:v>
                </c:pt>
                <c:pt idx="2">
                  <c:v>0.32000000000000067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gapWidth val="95"/>
        <c:gapDepth val="95"/>
        <c:shape val="cylinder"/>
        <c:axId val="103990784"/>
        <c:axId val="103992320"/>
        <c:axId val="0"/>
      </c:bar3DChart>
      <c:catAx>
        <c:axId val="103990784"/>
        <c:scaling>
          <c:orientation val="minMax"/>
        </c:scaling>
        <c:axPos val="b"/>
        <c:majorTickMark val="none"/>
        <c:tickLblPos val="nextTo"/>
        <c:crossAx val="103992320"/>
        <c:crosses val="autoZero"/>
        <c:auto val="1"/>
        <c:lblAlgn val="ctr"/>
        <c:lblOffset val="100"/>
      </c:catAx>
      <c:valAx>
        <c:axId val="1039923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039907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Répartition horaire en</a:t>
            </a:r>
            <a:r>
              <a:rPr lang="fr-FR" baseline="0" dirty="0" smtClean="0"/>
              <a:t> terminale TCI</a:t>
            </a:r>
            <a:endParaRPr lang="fr-FR" dirty="0"/>
          </a:p>
        </c:rich>
      </c:tx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v>LYCEE</c:v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Feuil1!$D$40:$D$44</c:f>
              <c:strCache>
                <c:ptCount val="5"/>
                <c:pt idx="0">
                  <c:v>ANALYSE</c:v>
                </c:pt>
                <c:pt idx="1">
                  <c:v>PREPARATION</c:v>
                </c:pt>
                <c:pt idx="2">
                  <c:v>FABRICATION</c:v>
                </c:pt>
                <c:pt idx="3">
                  <c:v>REHABILITATION</c:v>
                </c:pt>
                <c:pt idx="4">
                  <c:v>GESTION PROD</c:v>
                </c:pt>
              </c:strCache>
            </c:strRef>
          </c:cat>
          <c:val>
            <c:numRef>
              <c:f>Feuil1!$F$40:$F$44</c:f>
              <c:numCache>
                <c:formatCode>0%</c:formatCode>
                <c:ptCount val="5"/>
                <c:pt idx="0">
                  <c:v>0.11</c:v>
                </c:pt>
                <c:pt idx="1">
                  <c:v>7.0000000000000021E-2</c:v>
                </c:pt>
                <c:pt idx="2">
                  <c:v>0.1</c:v>
                </c:pt>
                <c:pt idx="3">
                  <c:v>0.16</c:v>
                </c:pt>
                <c:pt idx="4">
                  <c:v>8.0000000000000043E-2</c:v>
                </c:pt>
              </c:numCache>
            </c:numRef>
          </c:val>
        </c:ser>
        <c:ser>
          <c:idx val="1"/>
          <c:order val="1"/>
          <c:tx>
            <c:v>PFMP</c:v>
          </c:tx>
          <c:spPr>
            <a:solidFill>
              <a:srgbClr val="FFFF00"/>
            </a:solidFill>
          </c:spPr>
          <c:cat>
            <c:strRef>
              <c:f>Feuil1!$D$40:$D$44</c:f>
              <c:strCache>
                <c:ptCount val="5"/>
                <c:pt idx="0">
                  <c:v>ANALYSE</c:v>
                </c:pt>
                <c:pt idx="1">
                  <c:v>PREPARATION</c:v>
                </c:pt>
                <c:pt idx="2">
                  <c:v>FABRICATION</c:v>
                </c:pt>
                <c:pt idx="3">
                  <c:v>REHABILITATION</c:v>
                </c:pt>
                <c:pt idx="4">
                  <c:v>GESTION PROD</c:v>
                </c:pt>
              </c:strCache>
            </c:strRef>
          </c:cat>
          <c:val>
            <c:numRef>
              <c:f>Feuil1!$G$40:$G$44</c:f>
              <c:numCache>
                <c:formatCode>0%</c:formatCode>
                <c:ptCount val="5"/>
                <c:pt idx="0">
                  <c:v>2.0000000000000011E-2</c:v>
                </c:pt>
                <c:pt idx="1">
                  <c:v>2.0000000000000011E-2</c:v>
                </c:pt>
                <c:pt idx="2">
                  <c:v>0.29000000000000031</c:v>
                </c:pt>
                <c:pt idx="3">
                  <c:v>0.14000000000000001</c:v>
                </c:pt>
                <c:pt idx="4">
                  <c:v>2.0000000000000011E-2</c:v>
                </c:pt>
              </c:numCache>
            </c:numRef>
          </c:val>
        </c:ser>
        <c:gapWidth val="95"/>
        <c:gapDepth val="95"/>
        <c:shape val="cylinder"/>
        <c:axId val="105082880"/>
        <c:axId val="105084416"/>
        <c:axId val="0"/>
      </c:bar3DChart>
      <c:catAx>
        <c:axId val="105082880"/>
        <c:scaling>
          <c:orientation val="minMax"/>
        </c:scaling>
        <c:axPos val="b"/>
        <c:majorTickMark val="none"/>
        <c:tickLblPos val="nextTo"/>
        <c:crossAx val="105084416"/>
        <c:crosses val="autoZero"/>
        <c:auto val="1"/>
        <c:lblAlgn val="ctr"/>
        <c:lblOffset val="100"/>
      </c:catAx>
      <c:valAx>
        <c:axId val="10508441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050828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8A08F-A485-4A82-A02E-BCF78B74FEB1}" type="doc">
      <dgm:prSet loTypeId="urn:microsoft.com/office/officeart/2005/8/layout/rings+Icon" loCatId="relationship" qsTypeId="urn:microsoft.com/office/officeart/2005/8/quickstyle/simple3" qsCatId="simple" csTypeId="urn:microsoft.com/office/officeart/2005/8/colors/colorful5" csCatId="colorful" phldr="1"/>
      <dgm:spPr/>
    </dgm:pt>
    <dgm:pt modelId="{845995E6-B08C-4764-A2AC-27DB4BBAE97C}">
      <dgm:prSet phldrT="[Texte]" custT="1"/>
      <dgm:spPr/>
      <dgm:t>
        <a:bodyPr/>
        <a:lstStyle/>
        <a:p>
          <a:r>
            <a:rPr lang="fr-FR" sz="900" b="1" dirty="0" smtClean="0">
              <a:solidFill>
                <a:schemeClr val="bg1"/>
              </a:solidFill>
            </a:rPr>
            <a:t>Etude de dossier</a:t>
          </a:r>
          <a:endParaRPr lang="fr-FR" sz="900" b="1" dirty="0">
            <a:solidFill>
              <a:schemeClr val="bg1"/>
            </a:solidFill>
          </a:endParaRPr>
        </a:p>
      </dgm:t>
    </dgm:pt>
    <dgm:pt modelId="{7C144530-3272-44BF-856A-1C5C6BEFEC95}" type="parTrans" cxnId="{FAA6D5A2-E306-4D3E-A09D-5F30CFCCFF3E}">
      <dgm:prSet/>
      <dgm:spPr/>
      <dgm:t>
        <a:bodyPr/>
        <a:lstStyle/>
        <a:p>
          <a:endParaRPr lang="fr-FR"/>
        </a:p>
      </dgm:t>
    </dgm:pt>
    <dgm:pt modelId="{CCE6650B-AF71-41DD-AF8F-B0F71F09A1C9}" type="sibTrans" cxnId="{FAA6D5A2-E306-4D3E-A09D-5F30CFCCFF3E}">
      <dgm:prSet/>
      <dgm:spPr/>
      <dgm:t>
        <a:bodyPr/>
        <a:lstStyle/>
        <a:p>
          <a:endParaRPr lang="fr-FR"/>
        </a:p>
      </dgm:t>
    </dgm:pt>
    <dgm:pt modelId="{39E265EF-D9B5-44E4-8AE6-8EA88759B794}">
      <dgm:prSet phldrT="[Texte]"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Projet</a:t>
          </a:r>
          <a:endParaRPr lang="fr-FR" sz="1000" b="1" dirty="0">
            <a:solidFill>
              <a:schemeClr val="bg1"/>
            </a:solidFill>
          </a:endParaRPr>
        </a:p>
      </dgm:t>
    </dgm:pt>
    <dgm:pt modelId="{A233AA61-1D11-4641-AB8B-4F93A9CDE18A}" type="parTrans" cxnId="{DBF87F17-F06A-427B-9AAE-C476992063A4}">
      <dgm:prSet/>
      <dgm:spPr/>
      <dgm:t>
        <a:bodyPr/>
        <a:lstStyle/>
        <a:p>
          <a:endParaRPr lang="fr-FR"/>
        </a:p>
      </dgm:t>
    </dgm:pt>
    <dgm:pt modelId="{15FD05C8-889F-4DCD-83E9-4BDCB02C7A23}" type="sibTrans" cxnId="{DBF87F17-F06A-427B-9AAE-C476992063A4}">
      <dgm:prSet/>
      <dgm:spPr/>
      <dgm:t>
        <a:bodyPr/>
        <a:lstStyle/>
        <a:p>
          <a:endParaRPr lang="fr-FR"/>
        </a:p>
      </dgm:t>
    </dgm:pt>
    <dgm:pt modelId="{2C158C19-8321-46A8-B0F2-D24465D8231A}">
      <dgm:prSet phldrT="[Texte]" custT="1"/>
      <dgm:spPr/>
      <dgm:t>
        <a:bodyPr/>
        <a:lstStyle/>
        <a:p>
          <a:r>
            <a:rPr lang="fr-FR" sz="900" b="1" dirty="0" smtClean="0">
              <a:solidFill>
                <a:schemeClr val="bg1"/>
              </a:solidFill>
            </a:rPr>
            <a:t>Activité pratique</a:t>
          </a:r>
          <a:endParaRPr lang="fr-FR" sz="900" b="1" dirty="0">
            <a:solidFill>
              <a:schemeClr val="bg1"/>
            </a:solidFill>
          </a:endParaRPr>
        </a:p>
      </dgm:t>
    </dgm:pt>
    <dgm:pt modelId="{A40928EE-C535-4506-96BE-9BB0B7D642F7}" type="parTrans" cxnId="{91FCC966-0465-4FDA-A666-0FA3287BCF2C}">
      <dgm:prSet/>
      <dgm:spPr/>
      <dgm:t>
        <a:bodyPr/>
        <a:lstStyle/>
        <a:p>
          <a:endParaRPr lang="fr-FR"/>
        </a:p>
      </dgm:t>
    </dgm:pt>
    <dgm:pt modelId="{B6EA5523-DCA7-4ACD-8B4E-8240470715C9}" type="sibTrans" cxnId="{91FCC966-0465-4FDA-A666-0FA3287BCF2C}">
      <dgm:prSet/>
      <dgm:spPr/>
      <dgm:t>
        <a:bodyPr/>
        <a:lstStyle/>
        <a:p>
          <a:endParaRPr lang="fr-FR"/>
        </a:p>
      </dgm:t>
    </dgm:pt>
    <dgm:pt modelId="{42615F86-F4EA-44A8-9B62-F725D464DA43}" type="pres">
      <dgm:prSet presAssocID="{6888A08F-A485-4A82-A02E-BCF78B74FEB1}" presName="Name0" presStyleCnt="0">
        <dgm:presLayoutVars>
          <dgm:chMax val="7"/>
          <dgm:dir/>
          <dgm:resizeHandles val="exact"/>
        </dgm:presLayoutVars>
      </dgm:prSet>
      <dgm:spPr/>
    </dgm:pt>
    <dgm:pt modelId="{E63193F1-43F8-4396-9B7F-B832E06B0003}" type="pres">
      <dgm:prSet presAssocID="{6888A08F-A485-4A82-A02E-BCF78B74FEB1}" presName="ellipse1" presStyleLbl="vennNode1" presStyleIdx="0" presStyleCnt="3" custLinFactNeighborX="-38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1D8E45-05AA-4029-B743-0E49508883A9}" type="pres">
      <dgm:prSet presAssocID="{6888A08F-A485-4A82-A02E-BCF78B74FEB1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0F1FF0-BDF9-432D-97CF-A9DE89CE399D}" type="pres">
      <dgm:prSet presAssocID="{6888A08F-A485-4A82-A02E-BCF78B74FEB1}" presName="ellipse3" presStyleLbl="vennNode1" presStyleIdx="2" presStyleCnt="3" custScaleX="121488" custScaleY="1111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AA6D5A2-E306-4D3E-A09D-5F30CFCCFF3E}" srcId="{6888A08F-A485-4A82-A02E-BCF78B74FEB1}" destId="{845995E6-B08C-4764-A2AC-27DB4BBAE97C}" srcOrd="0" destOrd="0" parTransId="{7C144530-3272-44BF-856A-1C5C6BEFEC95}" sibTransId="{CCE6650B-AF71-41DD-AF8F-B0F71F09A1C9}"/>
    <dgm:cxn modelId="{91FCC966-0465-4FDA-A666-0FA3287BCF2C}" srcId="{6888A08F-A485-4A82-A02E-BCF78B74FEB1}" destId="{2C158C19-8321-46A8-B0F2-D24465D8231A}" srcOrd="2" destOrd="0" parTransId="{A40928EE-C535-4506-96BE-9BB0B7D642F7}" sibTransId="{B6EA5523-DCA7-4ACD-8B4E-8240470715C9}"/>
    <dgm:cxn modelId="{391E940D-7FBF-4F73-85EC-3BA43D706680}" type="presOf" srcId="{2C158C19-8321-46A8-B0F2-D24465D8231A}" destId="{610F1FF0-BDF9-432D-97CF-A9DE89CE399D}" srcOrd="0" destOrd="0" presId="urn:microsoft.com/office/officeart/2005/8/layout/rings+Icon"/>
    <dgm:cxn modelId="{DBF87F17-F06A-427B-9AAE-C476992063A4}" srcId="{6888A08F-A485-4A82-A02E-BCF78B74FEB1}" destId="{39E265EF-D9B5-44E4-8AE6-8EA88759B794}" srcOrd="1" destOrd="0" parTransId="{A233AA61-1D11-4641-AB8B-4F93A9CDE18A}" sibTransId="{15FD05C8-889F-4DCD-83E9-4BDCB02C7A23}"/>
    <dgm:cxn modelId="{6B377B51-FDC1-4376-8FA7-0568ACE44B12}" type="presOf" srcId="{39E265EF-D9B5-44E4-8AE6-8EA88759B794}" destId="{5B1D8E45-05AA-4029-B743-0E49508883A9}" srcOrd="0" destOrd="0" presId="urn:microsoft.com/office/officeart/2005/8/layout/rings+Icon"/>
    <dgm:cxn modelId="{48EE8EF4-FD01-4966-9F28-5464F97D4E60}" type="presOf" srcId="{6888A08F-A485-4A82-A02E-BCF78B74FEB1}" destId="{42615F86-F4EA-44A8-9B62-F725D464DA43}" srcOrd="0" destOrd="0" presId="urn:microsoft.com/office/officeart/2005/8/layout/rings+Icon"/>
    <dgm:cxn modelId="{785EF3DA-2845-4B9D-93BB-9267D1ADC665}" type="presOf" srcId="{845995E6-B08C-4764-A2AC-27DB4BBAE97C}" destId="{E63193F1-43F8-4396-9B7F-B832E06B0003}" srcOrd="0" destOrd="0" presId="urn:microsoft.com/office/officeart/2005/8/layout/rings+Icon"/>
    <dgm:cxn modelId="{BFA96D5C-F8C7-454B-88BB-24CB454165AB}" type="presParOf" srcId="{42615F86-F4EA-44A8-9B62-F725D464DA43}" destId="{E63193F1-43F8-4396-9B7F-B832E06B0003}" srcOrd="0" destOrd="0" presId="urn:microsoft.com/office/officeart/2005/8/layout/rings+Icon"/>
    <dgm:cxn modelId="{97A56194-51CD-4A73-84CC-53612E800999}" type="presParOf" srcId="{42615F86-F4EA-44A8-9B62-F725D464DA43}" destId="{5B1D8E45-05AA-4029-B743-0E49508883A9}" srcOrd="1" destOrd="0" presId="urn:microsoft.com/office/officeart/2005/8/layout/rings+Icon"/>
    <dgm:cxn modelId="{2A5E4F83-B999-4380-B119-275D498C435C}" type="presParOf" srcId="{42615F86-F4EA-44A8-9B62-F725D464DA43}" destId="{610F1FF0-BDF9-432D-97CF-A9DE89CE399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193F1-43F8-4396-9B7F-B832E06B0003}">
      <dsp:nvSpPr>
        <dsp:cNvPr id="0" name=""/>
        <dsp:cNvSpPr/>
      </dsp:nvSpPr>
      <dsp:spPr>
        <a:xfrm>
          <a:off x="54480" y="16976"/>
          <a:ext cx="610440" cy="61043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bg1"/>
              </a:solidFill>
            </a:rPr>
            <a:t>Etude de dossier</a:t>
          </a:r>
          <a:endParaRPr lang="fr-FR" sz="900" b="1" kern="1200" dirty="0">
            <a:solidFill>
              <a:schemeClr val="bg1"/>
            </a:solidFill>
          </a:endParaRPr>
        </a:p>
      </dsp:txBody>
      <dsp:txXfrm>
        <a:off x="54480" y="16976"/>
        <a:ext cx="610440" cy="610431"/>
      </dsp:txXfrm>
    </dsp:sp>
    <dsp:sp modelId="{5B1D8E45-05AA-4029-B743-0E49508883A9}">
      <dsp:nvSpPr>
        <dsp:cNvPr id="0" name=""/>
        <dsp:cNvSpPr/>
      </dsp:nvSpPr>
      <dsp:spPr>
        <a:xfrm>
          <a:off x="392383" y="424100"/>
          <a:ext cx="610440" cy="61043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chemeClr val="bg1"/>
              </a:solidFill>
            </a:rPr>
            <a:t>Projet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392383" y="424100"/>
        <a:ext cx="610440" cy="610431"/>
      </dsp:txXfrm>
    </dsp:sp>
    <dsp:sp modelId="{610F1FF0-BDF9-432D-97CF-A9DE89CE399D}">
      <dsp:nvSpPr>
        <dsp:cNvPr id="0" name=""/>
        <dsp:cNvSpPr/>
      </dsp:nvSpPr>
      <dsp:spPr>
        <a:xfrm>
          <a:off x="640625" y="-16976"/>
          <a:ext cx="741612" cy="67833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bg1"/>
              </a:solidFill>
            </a:rPr>
            <a:t>Activité pratique</a:t>
          </a:r>
          <a:endParaRPr lang="fr-FR" sz="900" b="1" kern="1200" dirty="0">
            <a:solidFill>
              <a:schemeClr val="bg1"/>
            </a:solidFill>
          </a:endParaRPr>
        </a:p>
      </dsp:txBody>
      <dsp:txXfrm>
        <a:off x="640625" y="-16976"/>
        <a:ext cx="741612" cy="67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A3C4F-3850-4FB6-BA61-96A977BB6C1D}" type="datetimeFigureOut">
              <a:rPr lang="fr-FR" smtClean="0"/>
              <a:pPr/>
              <a:t>29/03/2013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5BD9D-DB8E-4C44-926A-279B73970F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1328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5BD9D-DB8E-4C44-926A-279B73970FE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1B0F-A6E3-40A0-912E-932051A6143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29/03/2013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29/03/2013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29/03/2013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29/03/2013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29/03/2013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29/03/2013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29/03/2013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29/03/2013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29/03/2013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29/03/2013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29/03/2013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F733-CB3B-4BB8-BE67-A4D858BCB70B}" type="datetimeFigureOut">
              <a:rPr lang="fr-FR" smtClean="0"/>
              <a:pPr/>
              <a:t>29/03/2013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10" Type="http://schemas.openxmlformats.org/officeDocument/2006/relationships/image" Target="../media/image9.png"/><Relationship Id="rId4" Type="http://schemas.openxmlformats.org/officeDocument/2006/relationships/image" Target="../media/image5.tiff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5" Type="http://schemas.openxmlformats.org/officeDocument/2006/relationships/image" Target="../media/image16.jpe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8.jpeg"/><Relationship Id="rId10" Type="http://schemas.openxmlformats.org/officeDocument/2006/relationships/image" Target="../media/image9.png"/><Relationship Id="rId4" Type="http://schemas.openxmlformats.org/officeDocument/2006/relationships/image" Target="../media/image5.tiff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tiff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8.jpeg"/><Relationship Id="rId10" Type="http://schemas.openxmlformats.org/officeDocument/2006/relationships/image" Target="../media/image9.png"/><Relationship Id="rId4" Type="http://schemas.openxmlformats.org/officeDocument/2006/relationships/image" Target="../media/image5.tiff"/><Relationship Id="rId9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ile:///C:\Users\PATRICK\Desktop\REFERENTIEL%20TCI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5" Type="http://schemas.openxmlformats.org/officeDocument/2006/relationships/image" Target="../media/image23.png"/><Relationship Id="rId4" Type="http://schemas.openxmlformats.org/officeDocument/2006/relationships/slide" Target="slide42.xml"/><Relationship Id="rId9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hyperlink" Target="19OCTOBRE.ex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PATRICK\Documents\DENIS%20ROSIAU\APRES%20JUIN\chantier.wmv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4" y="2492896"/>
            <a:ext cx="7920880" cy="169277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L’organisation des Enseignements</a:t>
            </a:r>
          </a:p>
          <a:p>
            <a:pPr algn="ctr"/>
            <a:r>
              <a:rPr lang="fr-FR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Bac Professionnel</a:t>
            </a:r>
          </a:p>
          <a:p>
            <a:pPr algn="ctr"/>
            <a:r>
              <a:rPr lang="fr-FR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Technicien en Chaudronnerie Industrielle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131840" y="260648"/>
            <a:ext cx="316835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Thèmes d’apprentissage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259632" y="1772816"/>
          <a:ext cx="2520280" cy="4000881"/>
        </p:xfrm>
        <a:graphic>
          <a:graphicData uri="http://schemas.openxmlformats.org/drawingml/2006/table">
            <a:tbl>
              <a:tblPr/>
              <a:tblGrid>
                <a:gridCol w="232456"/>
                <a:gridCol w="2287824"/>
              </a:tblGrid>
              <a:tr h="31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R1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Les notions de Sécurité dans l’industrie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R2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Le relevé de cotes d'éléments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R3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La fabrication d'un élément de Métallerie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R4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L’élaboration d’un bon de commande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R5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Les règles d'assemblage en tuyauterie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R6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Les définitions des nœuds de charpente 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R7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Calibri"/>
                          <a:ea typeface="Calibri"/>
                          <a:cs typeface="Times New Roman"/>
                        </a:rPr>
                        <a:t>Le</a:t>
                      </a:r>
                      <a:r>
                        <a:rPr lang="fr-FR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plan de prévention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R8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Calibri"/>
                          <a:ea typeface="Calibri"/>
                          <a:cs typeface="Times New Roman"/>
                        </a:rPr>
                        <a:t>L’arrêt</a:t>
                      </a:r>
                      <a:r>
                        <a:rPr lang="fr-FR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technique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R9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La modification d'un ouvrage existant 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R10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L’installation d'un élément neuf sur l‘existant 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R11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Le travail en milieu confiné</a:t>
                      </a:r>
                      <a:endParaRPr lang="fr-FR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R12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Calibri"/>
                          <a:ea typeface="Calibri"/>
                          <a:cs typeface="Times New Roman"/>
                        </a:rPr>
                        <a:t>Une situation de réhabilitation sur site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9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796136" y="1772816"/>
          <a:ext cx="2520280" cy="2814686"/>
        </p:xfrm>
        <a:graphic>
          <a:graphicData uri="http://schemas.openxmlformats.org/drawingml/2006/table">
            <a:tbl>
              <a:tblPr/>
              <a:tblGrid>
                <a:gridCol w="325865"/>
                <a:gridCol w="2194415"/>
              </a:tblGrid>
              <a:tr h="4283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G1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L’organisation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l'entreprise (secteurs, documents de travail…)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817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G2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L'implantation dans les ateliers, agencement et organisation d'un poste de 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fabrication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173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G3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fr-FR" sz="9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otion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Qualité dans l'industrie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211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G4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Les</a:t>
                      </a:r>
                      <a:r>
                        <a:rPr lang="fr-FR" sz="9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otions de coût,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Tps de fabrication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966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G5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fr-FR" sz="9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estion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 stocks dans l'entreprise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26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G6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L’ordonnancement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(Pert,</a:t>
                      </a:r>
                      <a:r>
                        <a:rPr lang="fr-FR" sz="9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Gantt,MRP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26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G7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fr-FR" sz="9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estion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 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déchets 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l'industriels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442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G8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Les</a:t>
                      </a:r>
                      <a:r>
                        <a:rPr lang="fr-FR" sz="9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raphes ( processus, montage, etc.)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1" marR="37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1331640" y="1268760"/>
            <a:ext cx="2232248" cy="2880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REHABILITATION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868144" y="1268760"/>
            <a:ext cx="2232248" cy="2880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GESTION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1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1115616" y="1556792"/>
            <a:ext cx="7704856" cy="1656184"/>
            <a:chOff x="1115616" y="1556792"/>
            <a:chExt cx="7704856" cy="1656184"/>
          </a:xfrm>
        </p:grpSpPr>
        <p:grpSp>
          <p:nvGrpSpPr>
            <p:cNvPr id="3" name="Groupe 65"/>
            <p:cNvGrpSpPr/>
            <p:nvPr/>
          </p:nvGrpSpPr>
          <p:grpSpPr>
            <a:xfrm>
              <a:off x="1115616" y="1556792"/>
              <a:ext cx="7643834" cy="857256"/>
              <a:chOff x="1428728" y="1284720"/>
              <a:chExt cx="7643834" cy="857256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1428728" y="1284720"/>
                <a:ext cx="1357322" cy="71438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ANALYSE ETUDE CONCEPTION</a:t>
                </a:r>
                <a:endParaRPr lang="fr-FR" sz="1400" dirty="0"/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2857488" y="1284720"/>
                <a:ext cx="1500198" cy="714380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PREPARATION DE LA FABRICATION</a:t>
                </a:r>
                <a:endParaRPr lang="fr-FR" sz="1400" dirty="0"/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4429124" y="1284720"/>
                <a:ext cx="1320084" cy="71438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FABRICATION CONTRÔLE QUALITE</a:t>
                </a:r>
                <a:endParaRPr lang="fr-FR" sz="1400" dirty="0"/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5786446" y="1284720"/>
                <a:ext cx="1785950" cy="857256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 smtClean="0"/>
                  <a:t>INSTALLATION MAINTENANCE REHABILITATION SUR SITE</a:t>
                </a:r>
                <a:endParaRPr lang="fr-FR" sz="1400" b="1" dirty="0"/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7643834" y="1284720"/>
                <a:ext cx="1428728" cy="71438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GESTION ORGANISATION</a:t>
                </a:r>
                <a:endParaRPr lang="fr-FR" sz="1400" dirty="0"/>
              </a:p>
            </p:txBody>
          </p:sp>
        </p:grpSp>
        <p:grpSp>
          <p:nvGrpSpPr>
            <p:cNvPr id="4" name="Groupe 68"/>
            <p:cNvGrpSpPr/>
            <p:nvPr/>
          </p:nvGrpSpPr>
          <p:grpSpPr>
            <a:xfrm>
              <a:off x="1259632" y="2852936"/>
              <a:ext cx="7560840" cy="360040"/>
              <a:chOff x="1714480" y="3642174"/>
              <a:chExt cx="7310584" cy="360040"/>
            </a:xfrm>
          </p:grpSpPr>
          <p:sp>
            <p:nvSpPr>
              <p:cNvPr id="19" name="Organigramme : Terminateur 18"/>
              <p:cNvSpPr/>
              <p:nvPr/>
            </p:nvSpPr>
            <p:spPr>
              <a:xfrm>
                <a:off x="1714480" y="3642174"/>
                <a:ext cx="857256" cy="357190"/>
              </a:xfrm>
              <a:prstGeom prst="flowChartTerminator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 smtClean="0">
                    <a:solidFill>
                      <a:sysClr val="windowText" lastClr="000000"/>
                    </a:solidFill>
                  </a:rPr>
                  <a:t>C1- C2</a:t>
                </a:r>
                <a:endParaRPr lang="fr-FR" sz="16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Organigramme : Terminateur 19"/>
              <p:cNvSpPr/>
              <p:nvPr/>
            </p:nvSpPr>
            <p:spPr>
              <a:xfrm>
                <a:off x="3071802" y="3642174"/>
                <a:ext cx="857256" cy="357190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 smtClean="0">
                    <a:solidFill>
                      <a:sysClr val="windowText" lastClr="000000"/>
                    </a:solidFill>
                  </a:rPr>
                  <a:t>C4 - C5</a:t>
                </a:r>
                <a:endParaRPr lang="fr-FR" sz="16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Organigramme : Terminateur 21"/>
              <p:cNvSpPr/>
              <p:nvPr/>
            </p:nvSpPr>
            <p:spPr>
              <a:xfrm>
                <a:off x="4071934" y="3642174"/>
                <a:ext cx="2071702" cy="357190"/>
              </a:xfrm>
              <a:prstGeom prst="flowChartTerminator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 smtClean="0">
                    <a:solidFill>
                      <a:sysClr val="windowText" lastClr="000000"/>
                    </a:solidFill>
                  </a:rPr>
                  <a:t>C6 - C11 - C12;C7-C8</a:t>
                </a:r>
                <a:endParaRPr lang="fr-FR" sz="16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Organigramme : Terminateur 24"/>
              <p:cNvSpPr/>
              <p:nvPr/>
            </p:nvSpPr>
            <p:spPr>
              <a:xfrm>
                <a:off x="6357950" y="3642174"/>
                <a:ext cx="857256" cy="357190"/>
              </a:xfrm>
              <a:prstGeom prst="flowChartTerminator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 smtClean="0">
                    <a:solidFill>
                      <a:sysClr val="windowText" lastClr="000000"/>
                    </a:solidFill>
                  </a:rPr>
                  <a:t>C9</a:t>
                </a:r>
                <a:endParaRPr lang="fr-FR" sz="16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Organigramme : Terminateur 25"/>
              <p:cNvSpPr/>
              <p:nvPr/>
            </p:nvSpPr>
            <p:spPr>
              <a:xfrm>
                <a:off x="7596336" y="3645024"/>
                <a:ext cx="1428728" cy="357190"/>
              </a:xfrm>
              <a:prstGeom prst="flowChartTerminator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ysClr val="windowText" lastClr="000000"/>
                    </a:solidFill>
                  </a:rPr>
                  <a:t>C3-C10-C13</a:t>
                </a:r>
                <a:endParaRPr lang="fr-FR" b="1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9" name="Rectangle à coins arrondis 38"/>
          <p:cNvSpPr/>
          <p:nvPr/>
        </p:nvSpPr>
        <p:spPr>
          <a:xfrm>
            <a:off x="683568" y="4725144"/>
            <a:ext cx="360040" cy="72008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PFMP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1" name="Organigramme : Terminateur 40"/>
          <p:cNvSpPr/>
          <p:nvPr/>
        </p:nvSpPr>
        <p:spPr>
          <a:xfrm>
            <a:off x="1259632" y="4872010"/>
            <a:ext cx="886602" cy="357190"/>
          </a:xfrm>
          <a:prstGeom prst="flowChartTermina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20 H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3" name="Organigramme : Terminateur 42"/>
          <p:cNvSpPr/>
          <p:nvPr/>
        </p:nvSpPr>
        <p:spPr>
          <a:xfrm>
            <a:off x="2677286" y="4869160"/>
            <a:ext cx="886602" cy="357190"/>
          </a:xfrm>
          <a:prstGeom prst="flowChartTermina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20 H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5" name="Organigramme : Terminateur 44"/>
          <p:cNvSpPr/>
          <p:nvPr/>
        </p:nvSpPr>
        <p:spPr>
          <a:xfrm>
            <a:off x="7646400" y="4870800"/>
            <a:ext cx="886602" cy="357190"/>
          </a:xfrm>
          <a:prstGeom prst="flowChartTermina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10 H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6" name="Organigramme : Terminateur 45"/>
          <p:cNvSpPr/>
          <p:nvPr/>
        </p:nvSpPr>
        <p:spPr>
          <a:xfrm>
            <a:off x="4355976" y="4869160"/>
            <a:ext cx="886602" cy="357190"/>
          </a:xfrm>
          <a:prstGeom prst="flowChartTermina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 580H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7" name="Organigramme : Terminateur 46"/>
          <p:cNvSpPr/>
          <p:nvPr/>
        </p:nvSpPr>
        <p:spPr>
          <a:xfrm>
            <a:off x="6084168" y="4869160"/>
            <a:ext cx="886602" cy="357190"/>
          </a:xfrm>
          <a:prstGeom prst="flowChartTermina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140 H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79712" y="404664"/>
            <a:ext cx="532859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Répartition Horaires des Fonctions et </a:t>
            </a:r>
            <a:r>
              <a:rPr lang="fr-FR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PFMP sur les 3 années de formation</a:t>
            </a:r>
            <a:endParaRPr lang="fr-FR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683568" y="3573016"/>
            <a:ext cx="360040" cy="100811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400" b="1" dirty="0" err="1" smtClean="0"/>
              <a:t>Ens</a:t>
            </a:r>
            <a:r>
              <a:rPr lang="fr-FR" sz="1400" b="1" dirty="0" smtClean="0"/>
              <a:t>. Spé.</a:t>
            </a:r>
            <a:endParaRPr lang="fr-FR" sz="1400" b="1" dirty="0"/>
          </a:p>
        </p:txBody>
      </p:sp>
      <p:pic>
        <p:nvPicPr>
          <p:cNvPr id="33" name="Image 32" descr="I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34" name="Picture 4" descr="Y:\frederic\LOGO\logo ac lil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pSp>
        <p:nvGrpSpPr>
          <p:cNvPr id="5" name="Groupe 76"/>
          <p:cNvGrpSpPr/>
          <p:nvPr/>
        </p:nvGrpSpPr>
        <p:grpSpPr>
          <a:xfrm>
            <a:off x="1259632" y="3935906"/>
            <a:ext cx="7272808" cy="357190"/>
            <a:chOff x="1043608" y="3935906"/>
            <a:chExt cx="7272808" cy="357190"/>
          </a:xfrm>
        </p:grpSpPr>
        <p:sp>
          <p:nvSpPr>
            <p:cNvPr id="27" name="Organigramme : Terminateur 26"/>
            <p:cNvSpPr/>
            <p:nvPr/>
          </p:nvSpPr>
          <p:spPr>
            <a:xfrm>
              <a:off x="1043608" y="3935906"/>
              <a:ext cx="886602" cy="357190"/>
            </a:xfrm>
            <a:prstGeom prst="flowChartTerminator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tx1"/>
                  </a:solidFill>
                </a:rPr>
                <a:t>225 H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Organigramme : Terminateur 27"/>
            <p:cNvSpPr/>
            <p:nvPr/>
          </p:nvSpPr>
          <p:spPr>
            <a:xfrm>
              <a:off x="2461262" y="3935906"/>
              <a:ext cx="886602" cy="357190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tx1"/>
                  </a:solidFill>
                </a:rPr>
                <a:t>150 H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Organigramme : Terminateur 29"/>
            <p:cNvSpPr/>
            <p:nvPr/>
          </p:nvSpPr>
          <p:spPr>
            <a:xfrm>
              <a:off x="4139952" y="3935906"/>
              <a:ext cx="886602" cy="357190"/>
            </a:xfrm>
            <a:prstGeom prst="flowChartTermina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tx1"/>
                  </a:solidFill>
                </a:rPr>
                <a:t>400 H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Organigramme : Terminateur 30"/>
            <p:cNvSpPr/>
            <p:nvPr/>
          </p:nvSpPr>
          <p:spPr>
            <a:xfrm>
              <a:off x="5845638" y="3935906"/>
              <a:ext cx="886602" cy="357190"/>
            </a:xfrm>
            <a:prstGeom prst="flowChartTermina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tx1"/>
                  </a:solidFill>
                </a:rPr>
                <a:t>150 H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Organigramme : Terminateur 31"/>
            <p:cNvSpPr/>
            <p:nvPr/>
          </p:nvSpPr>
          <p:spPr>
            <a:xfrm>
              <a:off x="7429814" y="3935906"/>
              <a:ext cx="886602" cy="357190"/>
            </a:xfrm>
            <a:prstGeom prst="flowChartTerminato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tx1"/>
                  </a:solidFill>
                </a:rPr>
                <a:t>75 H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Organigramme : Terminateur 35"/>
          <p:cNvSpPr/>
          <p:nvPr/>
        </p:nvSpPr>
        <p:spPr>
          <a:xfrm>
            <a:off x="8676456" y="3645024"/>
            <a:ext cx="288032" cy="936104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1000 h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7" name="Organigramme : Terminateur 36"/>
          <p:cNvSpPr/>
          <p:nvPr/>
        </p:nvSpPr>
        <p:spPr>
          <a:xfrm>
            <a:off x="8676456" y="4725144"/>
            <a:ext cx="288032" cy="792088"/>
          </a:xfrm>
          <a:prstGeom prst="flowChartTermina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770 h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3" grpId="0" animBg="1"/>
      <p:bldP spid="45" grpId="0" animBg="1"/>
      <p:bldP spid="46" grpId="0" animBg="1"/>
      <p:bldP spid="47" grpId="0" animBg="1"/>
      <p:bldP spid="58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467544" y="1385392"/>
          <a:ext cx="77768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979712" y="260648"/>
            <a:ext cx="532859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Répartition Horaires des Fonctions et </a:t>
            </a:r>
            <a:r>
              <a:rPr lang="fr-FR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PFMP sur les 3 années de formation</a:t>
            </a:r>
            <a:endParaRPr lang="fr-FR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755576" y="1124744"/>
          <a:ext cx="7884368" cy="4655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1835696" y="476672"/>
            <a:ext cx="554461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Répartition des enseignements Bac Pro TCI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539552" y="1484784"/>
          <a:ext cx="8064896" cy="472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835696" y="476672"/>
            <a:ext cx="554461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Répartition des enseignements Bac Pro TCI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971600" y="1196752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835696" y="476672"/>
            <a:ext cx="554461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Répartition des enseignements Bac Pro TCI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11560" y="1412776"/>
          <a:ext cx="8280934" cy="4172103"/>
        </p:xfrm>
        <a:graphic>
          <a:graphicData uri="http://schemas.openxmlformats.org/drawingml/2006/table">
            <a:tbl>
              <a:tblPr/>
              <a:tblGrid>
                <a:gridCol w="476126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</a:tblGrid>
              <a:tr h="39818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FEVRIER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</a:t>
                      </a:r>
                    </a:p>
                  </a:txBody>
                  <a:tcPr marL="6991" marR="6991" marT="699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1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86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DECOUVERTE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APPRENTISSAGE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FONDAMENTAUX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3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Certification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Intermédiaire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86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PROFESSIO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NALISATION</a:t>
                      </a:r>
                      <a:endParaRPr lang="fr-FR" sz="1000" b="1" i="0" u="none" strike="noStrike" dirty="0">
                        <a:ln w="19050"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APPROFONDISSEMENT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3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86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APPROFONDISSEMENT</a:t>
                      </a:r>
                    </a:p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SYNTHESE</a:t>
                      </a:r>
                    </a:p>
                    <a:p>
                      <a:pPr algn="ctr" fontAlgn="b"/>
                      <a:endParaRPr lang="fr-FR" sz="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03648" y="620688"/>
            <a:ext cx="662473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Organisation pédagogique sur les 3 années de formation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00192" y="4437112"/>
            <a:ext cx="360040" cy="720080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CC F</a:t>
            </a:r>
            <a:endParaRPr lang="fr-FR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4824088" y="2096936"/>
            <a:ext cx="540000" cy="756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ysClr val="windowText" lastClr="000000"/>
                </a:solidFill>
              </a:rPr>
              <a:t>PFMP</a:t>
            </a:r>
            <a:r>
              <a:rPr lang="fr-FR" sz="900" b="1" dirty="0" smtClean="0">
                <a:solidFill>
                  <a:sysClr val="windowText" lastClr="000000"/>
                </a:solidFill>
              </a:rPr>
              <a:t> </a:t>
            </a:r>
            <a:endParaRPr lang="fr-FR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4288" y="4437112"/>
            <a:ext cx="1008112" cy="720080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b="1" dirty="0" smtClean="0"/>
              <a:t>CCF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32562E-8 L -0.56302 8.32562E-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32562E-8 L -0.47239 8.32562E-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20907E-6 L 0.38385 0.338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24736" cy="720080"/>
          </a:xfrm>
        </p:spPr>
        <p:txBody>
          <a:bodyPr>
            <a:noAutofit/>
          </a:bodyPr>
          <a:lstStyle/>
          <a:p>
            <a:r>
              <a:rPr lang="fr-FR" sz="2800" dirty="0"/>
              <a:t>Les éléments pour bâtir une progression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llipse 3"/>
          <p:cNvSpPr/>
          <p:nvPr/>
        </p:nvSpPr>
        <p:spPr>
          <a:xfrm>
            <a:off x="1979712" y="908720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6300192" y="908720"/>
            <a:ext cx="1690456" cy="1267336"/>
            <a:chOff x="1264156" y="891689"/>
            <a:chExt cx="1690456" cy="1267336"/>
          </a:xfrm>
        </p:grpSpPr>
        <p:pic>
          <p:nvPicPr>
            <p:cNvPr id="6" name="Picture 4" descr="C:\Users\user\Documents\My Dropbox\Partage avec Dominique\Structure séquenc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113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64156" y="891689"/>
              <a:ext cx="1690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Concept de séquence</a:t>
              </a:r>
              <a:endParaRPr lang="fr-FR" sz="1200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3851920" y="836712"/>
            <a:ext cx="1522599" cy="1256041"/>
            <a:chOff x="4046884" y="902984"/>
            <a:chExt cx="1522599" cy="1256041"/>
          </a:xfrm>
        </p:grpSpPr>
        <p:pic>
          <p:nvPicPr>
            <p:cNvPr id="5" name="Picture 3" descr="C:\Users\user\Documents\My Dropbox\Partage avec Dominique\STI2D - Centres d'intérêts transversaux V1.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884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46884" y="902984"/>
              <a:ext cx="15101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Thèmes / CI</a:t>
              </a:r>
              <a:endParaRPr lang="fr-FR" sz="1200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7092280" y="5095965"/>
            <a:ext cx="1866590" cy="1717411"/>
            <a:chOff x="6351048" y="5054416"/>
            <a:chExt cx="1866590" cy="1717411"/>
          </a:xfrm>
        </p:grpSpPr>
        <p:sp>
          <p:nvSpPr>
            <p:cNvPr id="10" name="Rectangle 9"/>
            <p:cNvSpPr/>
            <p:nvPr/>
          </p:nvSpPr>
          <p:spPr>
            <a:xfrm>
              <a:off x="6554681" y="6310162"/>
              <a:ext cx="16314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Fiches synthétiques d’une séquence</a:t>
              </a:r>
              <a:endParaRPr lang="fr-FR" sz="1200" b="1" dirty="0"/>
            </a:p>
          </p:txBody>
        </p:sp>
        <p:pic>
          <p:nvPicPr>
            <p:cNvPr id="12" name="Image 11" descr="Séquence 1.tif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48" y="5054416"/>
              <a:ext cx="1866590" cy="121716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Image 13" descr="Diapositive2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85184"/>
            <a:ext cx="1652087" cy="1239065"/>
          </a:xfrm>
          <a:prstGeom prst="rect">
            <a:avLst/>
          </a:prstGeom>
        </p:spPr>
      </p:pic>
      <p:grpSp>
        <p:nvGrpSpPr>
          <p:cNvPr id="22" name="Grouper 21"/>
          <p:cNvGrpSpPr/>
          <p:nvPr/>
        </p:nvGrpSpPr>
        <p:grpSpPr>
          <a:xfrm>
            <a:off x="683568" y="5085184"/>
            <a:ext cx="2214873" cy="1487433"/>
            <a:chOff x="1152005" y="5054416"/>
            <a:chExt cx="2214873" cy="1487433"/>
          </a:xfrm>
        </p:grpSpPr>
        <p:sp>
          <p:nvSpPr>
            <p:cNvPr id="11" name="Rectangle 10"/>
            <p:cNvSpPr/>
            <p:nvPr/>
          </p:nvSpPr>
          <p:spPr>
            <a:xfrm>
              <a:off x="1374596" y="6264850"/>
              <a:ext cx="15225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Les supports</a:t>
              </a:r>
              <a:endParaRPr lang="fr-FR" sz="1200" b="1" dirty="0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2005" y="5054416"/>
              <a:ext cx="2214873" cy="1258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er 20"/>
          <p:cNvGrpSpPr/>
          <p:nvPr/>
        </p:nvGrpSpPr>
        <p:grpSpPr>
          <a:xfrm>
            <a:off x="1187624" y="980728"/>
            <a:ext cx="1843406" cy="1279592"/>
            <a:chOff x="6554682" y="883373"/>
            <a:chExt cx="1843406" cy="1279592"/>
          </a:xfrm>
        </p:grpSpPr>
        <p:pic>
          <p:nvPicPr>
            <p:cNvPr id="16" name="Image 15" descr="Diapositive0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36" y="1053388"/>
              <a:ext cx="1479436" cy="110957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554682" y="883373"/>
              <a:ext cx="18434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/>
                <a:t>L’organisation pratique des activités</a:t>
              </a:r>
            </a:p>
          </p:txBody>
        </p:sp>
      </p:grpSp>
      <p:pic>
        <p:nvPicPr>
          <p:cNvPr id="25" name="Image 24" descr="IG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26" name="Picture 4" descr="Y:\frederic\LOGO\logo ac lill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3" name="Ellipse 2"/>
          <p:cNvSpPr/>
          <p:nvPr/>
        </p:nvSpPr>
        <p:spPr>
          <a:xfrm>
            <a:off x="5868144" y="836712"/>
            <a:ext cx="2664296" cy="151216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matric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85184"/>
            <a:ext cx="1744933" cy="121464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724497" y="6351711"/>
            <a:ext cx="2351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Matrices compétences/thèmes/savoirs</a:t>
            </a:r>
            <a:endParaRPr lang="fr-FR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4956745" y="6381328"/>
            <a:ext cx="199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Matrice de la répartition horaire</a:t>
            </a:r>
            <a:endParaRPr lang="fr-FR" sz="1200" b="1" dirty="0"/>
          </a:p>
        </p:txBody>
      </p:sp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1043608" y="2348880"/>
          <a:ext cx="7272791" cy="2584796"/>
        </p:xfrm>
        <a:graphic>
          <a:graphicData uri="http://schemas.openxmlformats.org/drawingml/2006/table">
            <a:tbl>
              <a:tblPr/>
              <a:tblGrid>
                <a:gridCol w="418163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</a:tblGrid>
              <a:tr h="19836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FEVRIER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</a:t>
                      </a:r>
                    </a:p>
                  </a:txBody>
                  <a:tcPr marL="6991" marR="6991" marT="699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PFMP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5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DECOUVERTE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APPRENTISSAGE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FONDAMENTAUX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83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 1 - EP 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3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PROFESSIO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NALISATION</a:t>
                      </a:r>
                      <a:endParaRPr lang="fr-FR" sz="1000" b="1" i="0" u="none" strike="noStrike" dirty="0">
                        <a:ln w="19050"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APPROFONDISSEMENT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83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83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32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33 - A - B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21 - E 22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31</a:t>
                      </a:r>
                    </a:p>
                  </a:txBody>
                  <a:tcPr marL="6991" marR="6991" marT="699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5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SYNTHESE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836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pSp>
        <p:nvGrpSpPr>
          <p:cNvPr id="7" name="Groupe 113"/>
          <p:cNvGrpSpPr/>
          <p:nvPr/>
        </p:nvGrpSpPr>
        <p:grpSpPr>
          <a:xfrm>
            <a:off x="611560" y="1484784"/>
            <a:ext cx="8267778" cy="4968553"/>
            <a:chOff x="175716" y="1484261"/>
            <a:chExt cx="8703622" cy="5004603"/>
          </a:xfrm>
        </p:grpSpPr>
        <p:grpSp>
          <p:nvGrpSpPr>
            <p:cNvPr id="8" name="Groupe 52"/>
            <p:cNvGrpSpPr/>
            <p:nvPr/>
          </p:nvGrpSpPr>
          <p:grpSpPr>
            <a:xfrm>
              <a:off x="175716" y="1484261"/>
              <a:ext cx="8703622" cy="5004603"/>
              <a:chOff x="-16067" y="923548"/>
              <a:chExt cx="8703622" cy="5004603"/>
            </a:xfrm>
          </p:grpSpPr>
          <p:sp>
            <p:nvSpPr>
              <p:cNvPr id="39" name="Rectangle à coins arrondis 38"/>
              <p:cNvSpPr/>
              <p:nvPr/>
            </p:nvSpPr>
            <p:spPr>
              <a:xfrm>
                <a:off x="1702811" y="3070631"/>
                <a:ext cx="4737326" cy="2857520"/>
              </a:xfrm>
              <a:prstGeom prst="roundRect">
                <a:avLst>
                  <a:gd name="adj" fmla="val 7993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b="1" dirty="0" smtClean="0"/>
                  <a:t> </a:t>
                </a:r>
                <a:endParaRPr lang="fr-FR" b="1" dirty="0"/>
              </a:p>
            </p:txBody>
          </p:sp>
          <p:sp>
            <p:nvSpPr>
              <p:cNvPr id="40" name="Arrondir un rectangle avec un coin du même côté 39"/>
              <p:cNvSpPr/>
              <p:nvPr/>
            </p:nvSpPr>
            <p:spPr>
              <a:xfrm>
                <a:off x="1789865" y="1004196"/>
                <a:ext cx="1452662" cy="458637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400" b="1" dirty="0" smtClean="0"/>
                  <a:t>Savoirs associés</a:t>
                </a:r>
                <a:endParaRPr lang="fr-FR" sz="1400" b="1" dirty="0"/>
              </a:p>
            </p:txBody>
          </p:sp>
          <p:sp>
            <p:nvSpPr>
              <p:cNvPr id="41" name="Arrondir un rectangle à un seul coin 40"/>
              <p:cNvSpPr/>
              <p:nvPr/>
            </p:nvSpPr>
            <p:spPr>
              <a:xfrm>
                <a:off x="506304" y="1341089"/>
                <a:ext cx="2807661" cy="2220086"/>
              </a:xfrm>
              <a:prstGeom prst="round1Rect">
                <a:avLst>
                  <a:gd name="adj" fmla="val 459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42" name="Pentagone 41"/>
              <p:cNvSpPr/>
              <p:nvPr/>
            </p:nvSpPr>
            <p:spPr>
              <a:xfrm>
                <a:off x="488365" y="1866445"/>
                <a:ext cx="7200800" cy="2036343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Arrondir un rectangle avec un coin du même côté 42"/>
              <p:cNvSpPr/>
              <p:nvPr/>
            </p:nvSpPr>
            <p:spPr>
              <a:xfrm>
                <a:off x="514561" y="923548"/>
                <a:ext cx="1307754" cy="458637"/>
              </a:xfrm>
              <a:prstGeom prst="round2Same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400" b="1" dirty="0" smtClean="0"/>
                  <a:t>Compétences</a:t>
                </a:r>
                <a:endParaRPr lang="fr-FR" b="1" dirty="0"/>
              </a:p>
            </p:txBody>
          </p:sp>
          <p:pic>
            <p:nvPicPr>
              <p:cNvPr id="44" name="Picture 6" descr="C:\Users\user\Documents\My Dropbox\07- Lycée\STI2D\dossie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0001" y="4067913"/>
                <a:ext cx="1000132" cy="677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2131439" y="4282227"/>
                <a:ext cx="8938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b="1" dirty="0" smtClean="0">
                    <a:solidFill>
                      <a:schemeClr val="bg1"/>
                    </a:solidFill>
                  </a:rPr>
                  <a:t>Dossiers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5546596" y="2309406"/>
                <a:ext cx="1423451" cy="1423451"/>
              </a:xfrm>
              <a:prstGeom prst="ellipse">
                <a:avLst/>
              </a:prstGeom>
              <a:solidFill>
                <a:srgbClr val="FF669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b="1" dirty="0"/>
                  <a:t>Structuration des connaissances</a:t>
                </a:r>
              </a:p>
            </p:txBody>
          </p:sp>
          <p:sp>
            <p:nvSpPr>
              <p:cNvPr id="47" name="Flèche droite 46"/>
              <p:cNvSpPr/>
              <p:nvPr/>
            </p:nvSpPr>
            <p:spPr>
              <a:xfrm>
                <a:off x="4852344" y="2690051"/>
                <a:ext cx="741162" cy="662159"/>
              </a:xfrm>
              <a:prstGeom prst="right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7264104" y="2227511"/>
                <a:ext cx="1423451" cy="14234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b="1" dirty="0" smtClean="0"/>
                  <a:t>Evaluation</a:t>
                </a:r>
                <a:br>
                  <a:rPr lang="fr-FR" sz="1200" b="1" dirty="0" smtClean="0"/>
                </a:br>
                <a:r>
                  <a:rPr lang="fr-FR" sz="1200" b="1" dirty="0" smtClean="0"/>
                  <a:t>des  </a:t>
                </a:r>
                <a:r>
                  <a:rPr lang="fr-FR" sz="1300" b="1" dirty="0" smtClean="0"/>
                  <a:t>compétences</a:t>
                </a:r>
                <a:endParaRPr lang="fr-FR" sz="1300" b="1" dirty="0"/>
              </a:p>
            </p:txBody>
          </p:sp>
          <p:sp>
            <p:nvSpPr>
              <p:cNvPr id="49" name="Flèche droite 48"/>
              <p:cNvSpPr/>
              <p:nvPr/>
            </p:nvSpPr>
            <p:spPr>
              <a:xfrm>
                <a:off x="7012584" y="2679484"/>
                <a:ext cx="576064" cy="662159"/>
              </a:xfrm>
              <a:prstGeom prst="right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7264104" y="2117506"/>
                <a:ext cx="493268" cy="493268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 w="0">
                <a:solidFill>
                  <a:schemeClr val="tx1">
                    <a:alpha val="44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 anchorCtr="0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600" b="1" dirty="0">
                  <a:solidFill>
                    <a:srgbClr val="002060"/>
                  </a:solidFill>
                  <a:latin typeface="Aldo" pitchFamily="2" charset="0"/>
                </a:endParaRPr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3395081" y="2346391"/>
                <a:ext cx="1423451" cy="1423451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200" b="1" dirty="0"/>
              </a:p>
            </p:txBody>
          </p:sp>
          <p:graphicFrame>
            <p:nvGraphicFramePr>
              <p:cNvPr id="52" name="Diagramme 29"/>
              <p:cNvGraphicFramePr/>
              <p:nvPr/>
            </p:nvGraphicFramePr>
            <p:xfrm>
              <a:off x="3353775" y="2651275"/>
              <a:ext cx="1537409" cy="102493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sp>
            <p:nvSpPr>
              <p:cNvPr id="53" name="ZoneTexte 50"/>
              <p:cNvSpPr txBox="1"/>
              <p:nvPr/>
            </p:nvSpPr>
            <p:spPr>
              <a:xfrm>
                <a:off x="3377071" y="1615192"/>
                <a:ext cx="29120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 dirty="0" smtClean="0"/>
                  <a:t>Activités pédagogiques</a:t>
                </a:r>
                <a:endParaRPr lang="fr-FR" sz="1600" b="1" dirty="0"/>
              </a:p>
            </p:txBody>
          </p:sp>
          <p:sp>
            <p:nvSpPr>
              <p:cNvPr id="54" name="Flèche droite 53"/>
              <p:cNvSpPr/>
              <p:nvPr/>
            </p:nvSpPr>
            <p:spPr>
              <a:xfrm rot="16200000">
                <a:off x="3802027" y="3666205"/>
                <a:ext cx="654799" cy="581739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5647041" y="2192280"/>
                <a:ext cx="493268" cy="493268"/>
              </a:xfrm>
              <a:prstGeom prst="ellipse">
                <a:avLst/>
              </a:prstGeom>
              <a:blipFill dpi="0" rotWithShape="1">
                <a:blip r:embed="rId11" cstate="print"/>
                <a:srcRect/>
                <a:stretch>
                  <a:fillRect/>
                </a:stretch>
              </a:blipFill>
              <a:ln w="0">
                <a:solidFill>
                  <a:schemeClr val="tx1">
                    <a:alpha val="44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 anchorCtr="0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600" b="1" dirty="0">
                  <a:solidFill>
                    <a:srgbClr val="002060"/>
                  </a:solidFill>
                  <a:latin typeface="Aldo" pitchFamily="2" charset="0"/>
                </a:endParaRPr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3268168" y="2189097"/>
                <a:ext cx="493268" cy="493268"/>
              </a:xfrm>
              <a:prstGeom prst="ellipse">
                <a:avLst/>
              </a:prstGeom>
              <a:blipFill dpi="0" rotWithShape="1">
                <a:blip r:embed="rId12" cstate="print"/>
                <a:srcRect/>
                <a:stretch>
                  <a:fillRect/>
                </a:stretch>
              </a:blipFill>
              <a:ln w="0">
                <a:solidFill>
                  <a:schemeClr val="tx1">
                    <a:alpha val="44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 anchorCtr="0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600" b="1" dirty="0">
                  <a:solidFill>
                    <a:srgbClr val="002060"/>
                  </a:solidFill>
                  <a:latin typeface="Aldo" pitchFamily="2" charset="0"/>
                </a:endParaRPr>
              </a:p>
            </p:txBody>
          </p:sp>
          <p:sp>
            <p:nvSpPr>
              <p:cNvPr id="57" name="Flèche droite 56"/>
              <p:cNvSpPr/>
              <p:nvPr/>
            </p:nvSpPr>
            <p:spPr>
              <a:xfrm>
                <a:off x="2599014" y="2697277"/>
                <a:ext cx="741162" cy="662159"/>
              </a:xfrm>
              <a:prstGeom prst="right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58" name="Virage 57"/>
              <p:cNvSpPr/>
              <p:nvPr/>
            </p:nvSpPr>
            <p:spPr>
              <a:xfrm rot="5400000">
                <a:off x="5112870" y="-897825"/>
                <a:ext cx="1231432" cy="5087264"/>
              </a:xfrm>
              <a:prstGeom prst="bent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Virage 58"/>
              <p:cNvSpPr/>
              <p:nvPr/>
            </p:nvSpPr>
            <p:spPr>
              <a:xfrm rot="16200000">
                <a:off x="5246405" y="2896861"/>
                <a:ext cx="326209" cy="1834411"/>
              </a:xfrm>
              <a:prstGeom prst="ben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Virage 59"/>
              <p:cNvSpPr/>
              <p:nvPr/>
            </p:nvSpPr>
            <p:spPr>
              <a:xfrm rot="5400000" flipH="1">
                <a:off x="6920436" y="2848347"/>
                <a:ext cx="326209" cy="1950264"/>
              </a:xfrm>
              <a:prstGeom prst="ben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ZoneTexte 50"/>
              <p:cNvSpPr txBox="1"/>
              <p:nvPr/>
            </p:nvSpPr>
            <p:spPr>
              <a:xfrm>
                <a:off x="3843216" y="1013339"/>
                <a:ext cx="33488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Intentions pédagogiques, a priori</a:t>
                </a:r>
                <a:endParaRPr lang="fr-FR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" name="Arrondir un rectangle avec un coin du même côté 61"/>
              <p:cNvSpPr/>
              <p:nvPr/>
            </p:nvSpPr>
            <p:spPr>
              <a:xfrm>
                <a:off x="456445" y="1844816"/>
                <a:ext cx="1152128" cy="458637"/>
              </a:xfrm>
              <a:prstGeom prst="round2Same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b="1" dirty="0" smtClean="0">
                    <a:solidFill>
                      <a:schemeClr val="tx1"/>
                    </a:solidFill>
                  </a:rPr>
                  <a:t>Séquence</a:t>
                </a:r>
                <a:endParaRPr lang="fr-FR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ZoneTexte 50"/>
              <p:cNvSpPr txBox="1"/>
              <p:nvPr/>
            </p:nvSpPr>
            <p:spPr>
              <a:xfrm>
                <a:off x="4668249" y="3660375"/>
                <a:ext cx="31887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b="1" dirty="0" smtClean="0"/>
                  <a:t>Réflexion pédagogique </a:t>
                </a:r>
                <a:endParaRPr lang="fr-FR" sz="1200" b="1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-16067" y="3549458"/>
                <a:ext cx="1695476" cy="83099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 dirty="0" smtClean="0"/>
                  <a:t>Fonctions ou activités professionnelles</a:t>
                </a:r>
                <a:endParaRPr lang="fr-FR" sz="1600" b="1" dirty="0"/>
              </a:p>
            </p:txBody>
          </p:sp>
          <p:sp>
            <p:nvSpPr>
              <p:cNvPr id="65" name="Flèche droite 64"/>
              <p:cNvSpPr/>
              <p:nvPr/>
            </p:nvSpPr>
            <p:spPr>
              <a:xfrm rot="5400000">
                <a:off x="1364642" y="1529776"/>
                <a:ext cx="812276" cy="662159"/>
              </a:xfrm>
              <a:prstGeom prst="right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b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Image 8" descr="P1020980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09304" y="4628626"/>
              <a:ext cx="1428760" cy="1071570"/>
            </a:xfrm>
            <a:prstGeom prst="rect">
              <a:avLst/>
            </a:prstGeom>
          </p:spPr>
        </p:pic>
        <p:pic>
          <p:nvPicPr>
            <p:cNvPr id="10" name="Picture 2" descr="http://t0.gstatic.com/images?q=tbn:ANd9GcTyDx2dlEWhlr5kA-CPyjl1ouzF8w8ig_azky2zgEiEsEuC2DQw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94594" y="5271568"/>
              <a:ext cx="1428760" cy="1070191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1872364" y="5720146"/>
              <a:ext cx="13573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b="1" dirty="0" smtClean="0">
                  <a:solidFill>
                    <a:schemeClr val="bg1"/>
                  </a:solidFill>
                </a:rPr>
                <a:t>Machines outillages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8" descr="http://t1.gstatic.com/images?q=tbn:ANd9GcSew7hmlI3bPOUTPUMoPbpp_dVFTUcFLgDE8o6KAE_HOv2uU88-qQ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51916" y="4700064"/>
              <a:ext cx="1290660" cy="840322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3168508" y="4424002"/>
              <a:ext cx="1080612" cy="27900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 dirty="0" smtClean="0">
                  <a:solidFill>
                    <a:schemeClr val="bg1"/>
                  </a:solidFill>
                </a:rPr>
                <a:t>Informatique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2" descr="E:\383206159_fabien-loick-et-melinda-reflechissent-de-17158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394924" y="4557188"/>
              <a:ext cx="983745" cy="1479552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3359483" y="5981151"/>
              <a:ext cx="2213730" cy="3100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b="1" dirty="0" smtClean="0">
                  <a:solidFill>
                    <a:schemeClr val="bg1"/>
                  </a:solidFill>
                </a:rPr>
                <a:t>Concours; projets; OC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64088" y="5661248"/>
              <a:ext cx="1330770" cy="5270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b="1" dirty="0" smtClean="0">
                  <a:solidFill>
                    <a:schemeClr val="bg1"/>
                  </a:solidFill>
                </a:rPr>
                <a:t>Station de réhabilitation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09502" y="5485882"/>
              <a:ext cx="1056180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vert="horz" wrap="square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Supports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Groupe 92"/>
            <p:cNvGrpSpPr/>
            <p:nvPr/>
          </p:nvGrpSpPr>
          <p:grpSpPr>
            <a:xfrm>
              <a:off x="1180214" y="2675853"/>
              <a:ext cx="1574486" cy="1822039"/>
              <a:chOff x="1180214" y="2675853"/>
              <a:chExt cx="1574486" cy="1822039"/>
            </a:xfrm>
          </p:grpSpPr>
          <p:grpSp>
            <p:nvGrpSpPr>
              <p:cNvPr id="19" name="Groupe 34"/>
              <p:cNvGrpSpPr/>
              <p:nvPr/>
            </p:nvGrpSpPr>
            <p:grpSpPr>
              <a:xfrm>
                <a:off x="1259632" y="2872284"/>
                <a:ext cx="1420813" cy="1420812"/>
                <a:chOff x="3689350" y="1017588"/>
                <a:chExt cx="1420813" cy="1420812"/>
              </a:xfrm>
            </p:grpSpPr>
            <p:sp>
              <p:nvSpPr>
                <p:cNvPr id="34" name="Oval 2"/>
                <p:cNvSpPr>
                  <a:spLocks noChangeArrowheads="1"/>
                </p:cNvSpPr>
                <p:nvPr/>
              </p:nvSpPr>
              <p:spPr bwMode="auto">
                <a:xfrm>
                  <a:off x="3689350" y="1017588"/>
                  <a:ext cx="1420813" cy="1420812"/>
                </a:xfrm>
                <a:prstGeom prst="ellipse">
                  <a:avLst/>
                </a:prstGeom>
                <a:solidFill>
                  <a:srgbClr val="FDE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" name="Oval 3"/>
                <p:cNvSpPr>
                  <a:spLocks noChangeArrowheads="1"/>
                </p:cNvSpPr>
                <p:nvPr/>
              </p:nvSpPr>
              <p:spPr bwMode="auto">
                <a:xfrm>
                  <a:off x="3770313" y="1098550"/>
                  <a:ext cx="1258887" cy="1260475"/>
                </a:xfrm>
                <a:prstGeom prst="ellipse">
                  <a:avLst/>
                </a:prstGeom>
                <a:solidFill>
                  <a:srgbClr val="FBD4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" name="Oval 4"/>
                <p:cNvSpPr>
                  <a:spLocks noChangeArrowheads="1"/>
                </p:cNvSpPr>
                <p:nvPr/>
              </p:nvSpPr>
              <p:spPr bwMode="auto">
                <a:xfrm>
                  <a:off x="3863975" y="1192213"/>
                  <a:ext cx="1079500" cy="1079500"/>
                </a:xfrm>
                <a:prstGeom prst="ellipse">
                  <a:avLst/>
                </a:prstGeom>
                <a:solidFill>
                  <a:srgbClr val="FABF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" name="Oval 5"/>
                <p:cNvSpPr>
                  <a:spLocks noChangeArrowheads="1"/>
                </p:cNvSpPr>
                <p:nvPr/>
              </p:nvSpPr>
              <p:spPr bwMode="auto">
                <a:xfrm>
                  <a:off x="3995738" y="1322388"/>
                  <a:ext cx="827087" cy="827087"/>
                </a:xfrm>
                <a:prstGeom prst="ellipse">
                  <a:avLst/>
                </a:prstGeom>
                <a:solidFill>
                  <a:srgbClr val="E36C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8" name="Oval 6"/>
                <p:cNvSpPr>
                  <a:spLocks noChangeArrowheads="1"/>
                </p:cNvSpPr>
                <p:nvPr/>
              </p:nvSpPr>
              <p:spPr bwMode="auto">
                <a:xfrm>
                  <a:off x="4097338" y="1423988"/>
                  <a:ext cx="630237" cy="630237"/>
                </a:xfrm>
                <a:prstGeom prst="ellipse">
                  <a:avLst/>
                </a:prstGeom>
                <a:solidFill>
                  <a:srgbClr val="9747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0" name="ZoneTexte 19"/>
              <p:cNvSpPr txBox="1"/>
              <p:nvPr/>
            </p:nvSpPr>
            <p:spPr>
              <a:xfrm>
                <a:off x="2394660" y="284267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P</a:t>
                </a:r>
                <a:endParaRPr lang="fr-FR" b="1" dirty="0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1823156" y="412856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R</a:t>
                </a:r>
                <a:endParaRPr lang="fr-FR" b="1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1180214" y="377137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G</a:t>
                </a:r>
                <a:endParaRPr lang="fr-FR" b="1" dirty="0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394660" y="377137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F</a:t>
                </a:r>
                <a:endParaRPr lang="fr-FR" b="1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251652" y="298555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A</a:t>
                </a:r>
                <a:endParaRPr lang="fr-FR" b="1" dirty="0"/>
              </a:p>
            </p:txBody>
          </p:sp>
          <p:cxnSp>
            <p:nvCxnSpPr>
              <p:cNvPr id="25" name="Connecteur droit avec flèche 24"/>
              <p:cNvCxnSpPr/>
              <p:nvPr/>
            </p:nvCxnSpPr>
            <p:spPr>
              <a:xfrm>
                <a:off x="1973136" y="3594887"/>
                <a:ext cx="0" cy="6471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flipH="1" flipV="1">
                <a:off x="1475656" y="3140968"/>
                <a:ext cx="496439" cy="452037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/>
              <p:nvPr/>
            </p:nvCxnSpPr>
            <p:spPr>
              <a:xfrm flipH="1">
                <a:off x="1439296" y="3590455"/>
                <a:ext cx="532474" cy="334332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 rot="5400000" flipH="1" flipV="1">
                <a:off x="1966855" y="3097541"/>
                <a:ext cx="503268" cy="4946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>
                <a:off x="1971770" y="3590456"/>
                <a:ext cx="531776" cy="33060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Ellipse 29"/>
              <p:cNvSpPr/>
              <p:nvPr/>
            </p:nvSpPr>
            <p:spPr>
              <a:xfrm>
                <a:off x="1907704" y="3847368"/>
                <a:ext cx="144016" cy="15769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2195736" y="3703352"/>
                <a:ext cx="144016" cy="15769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1691680" y="3284984"/>
                <a:ext cx="144016" cy="15769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" descr="C:\Users\user\Documents\My Dropbox\07- Lycée\STI2D\cible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9398" y="2675853"/>
                <a:ext cx="357978" cy="393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6" name="Rectangle 65"/>
          <p:cNvSpPr/>
          <p:nvPr/>
        </p:nvSpPr>
        <p:spPr>
          <a:xfrm>
            <a:off x="2339752" y="620688"/>
            <a:ext cx="504056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Structure d’une séquence pédagogique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24736" cy="720080"/>
          </a:xfrm>
        </p:spPr>
        <p:txBody>
          <a:bodyPr>
            <a:noAutofit/>
          </a:bodyPr>
          <a:lstStyle/>
          <a:p>
            <a:r>
              <a:rPr lang="fr-FR" sz="2800" dirty="0"/>
              <a:t>Les éléments pour bâtir une progression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llipse 3"/>
          <p:cNvSpPr/>
          <p:nvPr/>
        </p:nvSpPr>
        <p:spPr>
          <a:xfrm>
            <a:off x="1894106" y="891689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6300192" y="908720"/>
            <a:ext cx="1690456" cy="1267336"/>
            <a:chOff x="1264156" y="891689"/>
            <a:chExt cx="1690456" cy="1267336"/>
          </a:xfrm>
        </p:grpSpPr>
        <p:pic>
          <p:nvPicPr>
            <p:cNvPr id="6" name="Picture 4" descr="C:\Users\user\Documents\My Dropbox\Partage avec Dominique\Structure séquenc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113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64156" y="891689"/>
              <a:ext cx="1690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Concept de séquence</a:t>
              </a:r>
              <a:endParaRPr lang="fr-FR" sz="1200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3851920" y="836712"/>
            <a:ext cx="1522599" cy="1256041"/>
            <a:chOff x="4046884" y="902984"/>
            <a:chExt cx="1522599" cy="1256041"/>
          </a:xfrm>
        </p:grpSpPr>
        <p:pic>
          <p:nvPicPr>
            <p:cNvPr id="5" name="Picture 3" descr="C:\Users\user\Documents\My Dropbox\Partage avec Dominique\STI2D - Centres d'intérêts transversaux V1.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884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46884" y="902984"/>
              <a:ext cx="15101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Thèmes / CI</a:t>
              </a:r>
              <a:endParaRPr lang="fr-FR" sz="1200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7092280" y="5095965"/>
            <a:ext cx="1866590" cy="1717411"/>
            <a:chOff x="6351048" y="5054416"/>
            <a:chExt cx="1866590" cy="1717411"/>
          </a:xfrm>
        </p:grpSpPr>
        <p:sp>
          <p:nvSpPr>
            <p:cNvPr id="10" name="Rectangle 9"/>
            <p:cNvSpPr/>
            <p:nvPr/>
          </p:nvSpPr>
          <p:spPr>
            <a:xfrm>
              <a:off x="6554681" y="6310162"/>
              <a:ext cx="16314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Fiches synthétiques d’une séquence</a:t>
              </a:r>
              <a:endParaRPr lang="fr-FR" sz="1200" b="1" dirty="0"/>
            </a:p>
          </p:txBody>
        </p:sp>
        <p:pic>
          <p:nvPicPr>
            <p:cNvPr id="12" name="Image 11" descr="Séquence 1.tif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48" y="5054416"/>
              <a:ext cx="1866590" cy="121716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Image 13" descr="Diapositive2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85184"/>
            <a:ext cx="1652087" cy="1239065"/>
          </a:xfrm>
          <a:prstGeom prst="rect">
            <a:avLst/>
          </a:prstGeom>
        </p:spPr>
      </p:pic>
      <p:grpSp>
        <p:nvGrpSpPr>
          <p:cNvPr id="22" name="Grouper 21"/>
          <p:cNvGrpSpPr/>
          <p:nvPr/>
        </p:nvGrpSpPr>
        <p:grpSpPr>
          <a:xfrm>
            <a:off x="683568" y="5085184"/>
            <a:ext cx="2214873" cy="1487433"/>
            <a:chOff x="1152005" y="5054416"/>
            <a:chExt cx="2214873" cy="1487433"/>
          </a:xfrm>
        </p:grpSpPr>
        <p:sp>
          <p:nvSpPr>
            <p:cNvPr id="11" name="Rectangle 10"/>
            <p:cNvSpPr/>
            <p:nvPr/>
          </p:nvSpPr>
          <p:spPr>
            <a:xfrm>
              <a:off x="1374596" y="6264850"/>
              <a:ext cx="15225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Les supports</a:t>
              </a:r>
              <a:endParaRPr lang="fr-FR" sz="1200" b="1" dirty="0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2005" y="5054416"/>
              <a:ext cx="2214873" cy="1258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er 20"/>
          <p:cNvGrpSpPr/>
          <p:nvPr/>
        </p:nvGrpSpPr>
        <p:grpSpPr>
          <a:xfrm>
            <a:off x="1187624" y="980728"/>
            <a:ext cx="1843406" cy="1279592"/>
            <a:chOff x="6554682" y="883373"/>
            <a:chExt cx="1843406" cy="1279592"/>
          </a:xfrm>
        </p:grpSpPr>
        <p:pic>
          <p:nvPicPr>
            <p:cNvPr id="16" name="Image 15" descr="Diapositive0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36" y="1053388"/>
              <a:ext cx="1479436" cy="110957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554682" y="883373"/>
              <a:ext cx="18434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/>
                <a:t>L’organisation pratique des activités</a:t>
              </a:r>
            </a:p>
          </p:txBody>
        </p:sp>
      </p:grpSp>
      <p:pic>
        <p:nvPicPr>
          <p:cNvPr id="25" name="Image 24" descr="IG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26" name="Picture 4" descr="Y:\frederic\LOGO\logo ac lill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3" name="Ellipse 2"/>
          <p:cNvSpPr/>
          <p:nvPr/>
        </p:nvSpPr>
        <p:spPr>
          <a:xfrm>
            <a:off x="2627784" y="4941168"/>
            <a:ext cx="4536504" cy="151216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matric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85184"/>
            <a:ext cx="1744933" cy="1214648"/>
          </a:xfrm>
          <a:prstGeom prst="rect">
            <a:avLst/>
          </a:prstGeom>
        </p:spPr>
      </p:pic>
      <p:pic>
        <p:nvPicPr>
          <p:cNvPr id="28" name="Image 27" descr="Image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8400" y="2132856"/>
            <a:ext cx="6505200" cy="277987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843808" y="6309320"/>
            <a:ext cx="2351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Matrices compétences/thèmes/savoirs</a:t>
            </a:r>
            <a:endParaRPr lang="fr-FR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5004048" y="6309320"/>
            <a:ext cx="199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Matrice de la répartition horaire</a:t>
            </a:r>
            <a:endParaRPr lang="fr-FR" sz="1200" b="1" dirty="0"/>
          </a:p>
        </p:txBody>
      </p:sp>
    </p:spTree>
    <p:extLst>
      <p:ext uri="{BB962C8B-B14F-4D97-AF65-F5344CB8AC3E}">
        <p14:creationId xmlns="" xmlns:p14="http://schemas.microsoft.com/office/powerpoint/2010/main" val="237911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24736" cy="720080"/>
          </a:xfrm>
        </p:spPr>
        <p:txBody>
          <a:bodyPr>
            <a:noAutofit/>
          </a:bodyPr>
          <a:lstStyle/>
          <a:p>
            <a:r>
              <a:rPr lang="fr-FR" sz="2800" dirty="0"/>
              <a:t>Les éléments pour bâtir une progression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llipse 3"/>
          <p:cNvSpPr/>
          <p:nvPr/>
        </p:nvSpPr>
        <p:spPr>
          <a:xfrm>
            <a:off x="1894106" y="891689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6300192" y="908720"/>
            <a:ext cx="1690456" cy="1267336"/>
            <a:chOff x="1264156" y="891689"/>
            <a:chExt cx="1690456" cy="1267336"/>
          </a:xfrm>
        </p:grpSpPr>
        <p:pic>
          <p:nvPicPr>
            <p:cNvPr id="6" name="Picture 4" descr="C:\Users\user\Documents\My Dropbox\Partage avec Dominique\Structure séque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113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64156" y="891689"/>
              <a:ext cx="1690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Concept de séquence</a:t>
              </a:r>
              <a:endParaRPr lang="fr-FR" sz="1200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3851920" y="836712"/>
            <a:ext cx="1522599" cy="1256041"/>
            <a:chOff x="4046884" y="902984"/>
            <a:chExt cx="1522599" cy="1256041"/>
          </a:xfrm>
        </p:grpSpPr>
        <p:pic>
          <p:nvPicPr>
            <p:cNvPr id="5" name="Picture 3" descr="C:\Users\user\Documents\My Dropbox\Partage avec Dominique\STI2D - Centres d'intérêts transversaux V1.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884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46884" y="902984"/>
              <a:ext cx="15101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Thèmes / CI</a:t>
              </a:r>
              <a:endParaRPr lang="fr-FR" sz="1200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7092280" y="5095965"/>
            <a:ext cx="1866590" cy="1717411"/>
            <a:chOff x="6351048" y="5054416"/>
            <a:chExt cx="1866590" cy="1717411"/>
          </a:xfrm>
        </p:grpSpPr>
        <p:sp>
          <p:nvSpPr>
            <p:cNvPr id="10" name="Rectangle 9"/>
            <p:cNvSpPr/>
            <p:nvPr/>
          </p:nvSpPr>
          <p:spPr>
            <a:xfrm>
              <a:off x="6554681" y="6310162"/>
              <a:ext cx="16314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Fiches synthétiques d’une séquence</a:t>
              </a:r>
              <a:endParaRPr lang="fr-FR" sz="1200" b="1" dirty="0"/>
            </a:p>
          </p:txBody>
        </p:sp>
        <p:pic>
          <p:nvPicPr>
            <p:cNvPr id="12" name="Image 11" descr="Séquence 1.tif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48" y="5054416"/>
              <a:ext cx="1866590" cy="121716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Grouper 21"/>
          <p:cNvGrpSpPr/>
          <p:nvPr/>
        </p:nvGrpSpPr>
        <p:grpSpPr>
          <a:xfrm>
            <a:off x="683568" y="5085184"/>
            <a:ext cx="2214873" cy="1487433"/>
            <a:chOff x="1152005" y="5054416"/>
            <a:chExt cx="2214873" cy="1487433"/>
          </a:xfrm>
        </p:grpSpPr>
        <p:sp>
          <p:nvSpPr>
            <p:cNvPr id="11" name="Rectangle 10"/>
            <p:cNvSpPr/>
            <p:nvPr/>
          </p:nvSpPr>
          <p:spPr>
            <a:xfrm>
              <a:off x="1374596" y="6264850"/>
              <a:ext cx="15225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Les supports</a:t>
              </a:r>
              <a:endParaRPr lang="fr-FR" sz="1200" b="1" dirty="0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2005" y="5054416"/>
              <a:ext cx="2214873" cy="1258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er 20"/>
          <p:cNvGrpSpPr/>
          <p:nvPr/>
        </p:nvGrpSpPr>
        <p:grpSpPr>
          <a:xfrm>
            <a:off x="1187624" y="980728"/>
            <a:ext cx="1843406" cy="1279592"/>
            <a:chOff x="6554682" y="883373"/>
            <a:chExt cx="1843406" cy="1279592"/>
          </a:xfrm>
        </p:grpSpPr>
        <p:pic>
          <p:nvPicPr>
            <p:cNvPr id="16" name="Image 15" descr="Diapositive0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36" y="1053388"/>
              <a:ext cx="1479436" cy="110957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554682" y="883373"/>
              <a:ext cx="18434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/>
                <a:t>L’organisation pratique des activités</a:t>
              </a:r>
            </a:p>
          </p:txBody>
        </p:sp>
      </p:grpSp>
      <p:pic>
        <p:nvPicPr>
          <p:cNvPr id="25" name="Image 24" descr="IG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26" name="Picture 4" descr="Y:\frederic\LOGO\logo ac lill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3" name="Ellipse 2"/>
          <p:cNvSpPr/>
          <p:nvPr/>
        </p:nvSpPr>
        <p:spPr>
          <a:xfrm>
            <a:off x="755576" y="764704"/>
            <a:ext cx="2664296" cy="151216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2843808" y="5085184"/>
            <a:ext cx="4151759" cy="1685801"/>
            <a:chOff x="2843808" y="5085184"/>
            <a:chExt cx="4151759" cy="1685801"/>
          </a:xfrm>
        </p:grpSpPr>
        <p:grpSp>
          <p:nvGrpSpPr>
            <p:cNvPr id="23" name="Grouper 22"/>
            <p:cNvGrpSpPr/>
            <p:nvPr/>
          </p:nvGrpSpPr>
          <p:grpSpPr>
            <a:xfrm>
              <a:off x="2843808" y="5085184"/>
              <a:ext cx="4151759" cy="1685801"/>
              <a:chOff x="3688905" y="4871980"/>
              <a:chExt cx="4151759" cy="168580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688905" y="6096116"/>
                <a:ext cx="235155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="1" dirty="0" smtClean="0"/>
                  <a:t>Matrices compétences/thèmes/savoirs</a:t>
                </a:r>
                <a:endParaRPr lang="fr-FR" sz="1200" b="1" dirty="0"/>
              </a:p>
            </p:txBody>
          </p:sp>
          <p:pic>
            <p:nvPicPr>
              <p:cNvPr id="14" name="Image 13" descr="Diapositive23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4929" y="4871980"/>
                <a:ext cx="1652087" cy="1239065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5849145" y="6096116"/>
                <a:ext cx="199151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="1" dirty="0" smtClean="0"/>
                  <a:t>Matrice de la répartition horaire</a:t>
                </a:r>
                <a:endParaRPr lang="fr-FR" sz="1200" b="1" dirty="0"/>
              </a:p>
            </p:txBody>
          </p:sp>
        </p:grpSp>
        <p:pic>
          <p:nvPicPr>
            <p:cNvPr id="18" name="Image 17" descr="matrice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5085184"/>
              <a:ext cx="1744933" cy="1214648"/>
            </a:xfrm>
            <a:prstGeom prst="rect">
              <a:avLst/>
            </a:prstGeom>
          </p:spPr>
        </p:pic>
      </p:grpSp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1043608" y="2348880"/>
          <a:ext cx="7272791" cy="2481573"/>
        </p:xfrm>
        <a:graphic>
          <a:graphicData uri="http://schemas.openxmlformats.org/drawingml/2006/table">
            <a:tbl>
              <a:tblPr/>
              <a:tblGrid>
                <a:gridCol w="418163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</a:tblGrid>
              <a:tr h="19836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FEVRIER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</a:t>
                      </a:r>
                    </a:p>
                  </a:txBody>
                  <a:tcPr marL="6991" marR="6991" marT="699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PFMP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5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DECOUVERTE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APPRENTISSAGE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FONDAMENTAUX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83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 1 - EP 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3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PROFESSIO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NALISATION</a:t>
                      </a:r>
                      <a:endParaRPr lang="fr-FR" sz="1000" b="1" i="0" u="none" strike="noStrike" dirty="0">
                        <a:ln w="19050"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APPROFONDISSEMENT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83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83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32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33 - A - B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21 - E 22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31</a:t>
                      </a:r>
                    </a:p>
                  </a:txBody>
                  <a:tcPr marL="6991" marR="6991" marT="699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5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SYNTHESE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609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331644" y="692698"/>
          <a:ext cx="6784980" cy="5976661"/>
        </p:xfrm>
        <a:graphic>
          <a:graphicData uri="http://schemas.openxmlformats.org/drawingml/2006/table">
            <a:tbl>
              <a:tblPr/>
              <a:tblGrid>
                <a:gridCol w="60579"/>
                <a:gridCol w="420275"/>
                <a:gridCol w="420275"/>
                <a:gridCol w="420275"/>
                <a:gridCol w="420275"/>
                <a:gridCol w="420275"/>
                <a:gridCol w="420275"/>
                <a:gridCol w="420275"/>
                <a:gridCol w="420275"/>
                <a:gridCol w="420275"/>
                <a:gridCol w="420275"/>
                <a:gridCol w="394614"/>
                <a:gridCol w="445937"/>
                <a:gridCol w="420275"/>
                <a:gridCol w="420275"/>
                <a:gridCol w="420275"/>
                <a:gridCol w="420275"/>
              </a:tblGrid>
              <a:tr h="397481">
                <a:tc>
                  <a:txBody>
                    <a:bodyPr/>
                    <a:lstStyle/>
                    <a:p>
                      <a:pPr algn="ctr" fontAlgn="b"/>
                      <a:endParaRPr lang="fr-FR" sz="2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 dirty="0" smtClean="0">
                          <a:latin typeface="Arial"/>
                        </a:rPr>
                        <a:t> </a:t>
                      </a:r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latin typeface="Comic Sans MS"/>
                        </a:rPr>
                        <a:t>Compétences </a:t>
                      </a:r>
                      <a:r>
                        <a:rPr lang="fr-FR" sz="800" b="1" i="0" u="none" strike="noStrike" dirty="0" smtClean="0">
                          <a:latin typeface="Comic Sans MS"/>
                        </a:rPr>
                        <a:t>détaillées</a:t>
                      </a:r>
                      <a:endParaRPr lang="fr-FR" sz="8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latin typeface="Comic Sans MS"/>
                        </a:rPr>
                        <a:t>C9-1 Identifier les conditions d’intervention.</a:t>
                      </a:r>
                    </a:p>
                  </a:txBody>
                  <a:tcPr marL="3083" marR="3083" marT="308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latin typeface="Comic Sans MS"/>
                        </a:rPr>
                        <a:t>C9-2 Identifier le ou les éléments défectueux.</a:t>
                      </a:r>
                    </a:p>
                  </a:txBody>
                  <a:tcPr marL="3083" marR="3083" marT="308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latin typeface="Comic Sans MS"/>
                        </a:rPr>
                        <a:t>C9-3 Établir un croquis coté définissant un élément à partir de relevés en situation.</a:t>
                      </a:r>
                    </a:p>
                  </a:txBody>
                  <a:tcPr marL="3083" marR="3083" marT="308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latin typeface="Comic Sans MS"/>
                        </a:rPr>
                        <a:t>C9-4 Participer à la consignation de l’ouvrage. </a:t>
                      </a:r>
                    </a:p>
                  </a:txBody>
                  <a:tcPr marL="3083" marR="3083" marT="308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i="0" u="none" strike="noStrike" dirty="0" smtClean="0">
                          <a:latin typeface="Comic Sans MS"/>
                        </a:rPr>
                        <a:t>C9-5 Aménager la zone de travail.</a:t>
                      </a:r>
                    </a:p>
                    <a:p>
                      <a:pPr algn="l" fontAlgn="ctr"/>
                      <a:endParaRPr lang="fr-FR" sz="7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 smtClean="0">
                          <a:latin typeface="Comic Sans MS"/>
                        </a:rPr>
                        <a:t>C9-6</a:t>
                      </a:r>
                      <a:r>
                        <a:rPr lang="fr-FR" sz="700" b="1" i="0" u="none" strike="noStrike" baseline="0" dirty="0" smtClean="0">
                          <a:latin typeface="Comic Sans MS"/>
                        </a:rPr>
                        <a:t> </a:t>
                      </a:r>
                      <a:r>
                        <a:rPr lang="fr-FR" sz="700" b="1" i="0" u="none" strike="noStrike" dirty="0" smtClean="0">
                          <a:latin typeface="Comic Sans MS"/>
                        </a:rPr>
                        <a:t>Remplacer </a:t>
                      </a:r>
                      <a:r>
                        <a:rPr lang="fr-FR" sz="700" b="1" i="0" u="none" strike="noStrike" dirty="0">
                          <a:latin typeface="Comic Sans MS"/>
                        </a:rPr>
                        <a:t>avec ou sans adaptation l’élément ou le sous-ensemble.</a:t>
                      </a:r>
                    </a:p>
                  </a:txBody>
                  <a:tcPr marL="3083" marR="3083" marT="308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 smtClean="0">
                          <a:latin typeface="Comic Sans MS"/>
                        </a:rPr>
                        <a:t>C9-7</a:t>
                      </a:r>
                      <a:r>
                        <a:rPr lang="fr-FR" sz="700" b="1" i="0" u="none" strike="noStrike" baseline="0" dirty="0" smtClean="0">
                          <a:latin typeface="Comic Sans MS"/>
                        </a:rPr>
                        <a:t> </a:t>
                      </a:r>
                      <a:r>
                        <a:rPr lang="fr-FR" sz="700" b="1" i="0" u="none" strike="noStrike" dirty="0" smtClean="0">
                          <a:latin typeface="Comic Sans MS"/>
                        </a:rPr>
                        <a:t> </a:t>
                      </a:r>
                      <a:r>
                        <a:rPr lang="fr-FR" sz="700" b="1" i="0" u="none" strike="noStrike" dirty="0">
                          <a:latin typeface="Comic Sans MS"/>
                        </a:rPr>
                        <a:t>Participer à la remise en service de l’installation.</a:t>
                      </a:r>
                    </a:p>
                  </a:txBody>
                  <a:tcPr marL="3083" marR="3083" marT="308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 smtClean="0">
                          <a:latin typeface="Comic Sans MS"/>
                        </a:rPr>
                        <a:t>C9-8</a:t>
                      </a:r>
                      <a:r>
                        <a:rPr lang="fr-FR" sz="700" b="1" i="0" u="none" strike="noStrike" baseline="0" dirty="0" smtClean="0">
                          <a:latin typeface="Comic Sans MS"/>
                        </a:rPr>
                        <a:t> </a:t>
                      </a:r>
                      <a:r>
                        <a:rPr lang="fr-FR" sz="700" b="1" i="0" u="none" strike="noStrike" dirty="0" smtClean="0">
                          <a:latin typeface="Comic Sans MS"/>
                        </a:rPr>
                        <a:t>Assurer </a:t>
                      </a:r>
                      <a:r>
                        <a:rPr lang="fr-FR" sz="700" b="1" i="0" u="none" strike="noStrike" dirty="0">
                          <a:latin typeface="Comic Sans MS"/>
                        </a:rPr>
                        <a:t>les opérations de finition.</a:t>
                      </a:r>
                    </a:p>
                  </a:txBody>
                  <a:tcPr marL="3083" marR="3083" marT="308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 smtClean="0">
                          <a:latin typeface="Comic Sans MS"/>
                        </a:rPr>
                        <a:t>C9-9 </a:t>
                      </a:r>
                      <a:r>
                        <a:rPr lang="fr-FR" sz="700" b="1" i="0" u="none" strike="noStrike" dirty="0">
                          <a:latin typeface="Comic Sans MS"/>
                        </a:rPr>
                        <a:t>Mettre à jour les documents de suivi de l’installation.</a:t>
                      </a:r>
                    </a:p>
                  </a:txBody>
                  <a:tcPr marL="3083" marR="3083" marT="308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184904">
                <a:tc>
                  <a:txBody>
                    <a:bodyPr/>
                    <a:lstStyle/>
                    <a:p>
                      <a:pPr algn="ctr" fontAlgn="b"/>
                      <a:endParaRPr lang="fr-FR" sz="200" b="1" i="0" u="none" strike="noStrike">
                        <a:latin typeface="Arial"/>
                      </a:endParaRPr>
                    </a:p>
                  </a:txBody>
                  <a:tcPr marL="3083" marR="3083" marT="30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4904">
                <a:tc>
                  <a:txBody>
                    <a:bodyPr/>
                    <a:lstStyle/>
                    <a:p>
                      <a:pPr algn="ctr" fontAlgn="b"/>
                      <a:endParaRPr lang="fr-FR" sz="200" b="1" i="0" u="none" strike="noStrike">
                        <a:latin typeface="Arial"/>
                      </a:endParaRPr>
                    </a:p>
                  </a:txBody>
                  <a:tcPr marL="3083" marR="3083" marT="30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4904">
                <a:tc>
                  <a:txBody>
                    <a:bodyPr/>
                    <a:lstStyle/>
                    <a:p>
                      <a:pPr algn="ctr" fontAlgn="b"/>
                      <a:endParaRPr lang="fr-FR" sz="200" b="1" i="0" u="none" strike="noStrike">
                        <a:latin typeface="Arial"/>
                      </a:endParaRPr>
                    </a:p>
                  </a:txBody>
                  <a:tcPr marL="3083" marR="3083" marT="30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4904">
                <a:tc>
                  <a:txBody>
                    <a:bodyPr/>
                    <a:lstStyle/>
                    <a:p>
                      <a:pPr algn="ctr" fontAlgn="b"/>
                      <a:endParaRPr lang="fr-FR" sz="200" b="1" i="0" u="none" strike="noStrike">
                        <a:latin typeface="Arial"/>
                      </a:endParaRPr>
                    </a:p>
                  </a:txBody>
                  <a:tcPr marL="3083" marR="3083" marT="30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4904">
                <a:tc>
                  <a:txBody>
                    <a:bodyPr/>
                    <a:lstStyle/>
                    <a:p>
                      <a:pPr algn="ctr" fontAlgn="b"/>
                      <a:endParaRPr lang="fr-FR" sz="200" b="1" i="0" u="none" strike="noStrike">
                        <a:latin typeface="Arial"/>
                      </a:endParaRPr>
                    </a:p>
                  </a:txBody>
                  <a:tcPr marL="3083" marR="3083" marT="30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4904">
                <a:tc>
                  <a:txBody>
                    <a:bodyPr/>
                    <a:lstStyle/>
                    <a:p>
                      <a:pPr algn="ctr" fontAlgn="b"/>
                      <a:endParaRPr lang="fr-FR" sz="200" b="1" i="0" u="none" strike="noStrike">
                        <a:latin typeface="Arial"/>
                      </a:endParaRPr>
                    </a:p>
                  </a:txBody>
                  <a:tcPr marL="3083" marR="3083" marT="30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latin typeface="Arial"/>
                      </a:endParaRPr>
                    </a:p>
                  </a:txBody>
                  <a:tcPr marL="3083" marR="3083" marT="30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878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latin typeface="Comic Sans MS"/>
                        </a:rPr>
                        <a:t>Thèmes de Réhabilitation</a:t>
                      </a:r>
                      <a:endParaRPr lang="fr-FR" sz="8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4248">
                <a:tc rowSpan="5"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latin typeface="Comic Sans MS"/>
                        </a:rPr>
                        <a:t>R 1</a:t>
                      </a:r>
                      <a:endParaRPr lang="fr-FR" sz="9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Les notions de Sécurité dans l’industrie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+mn-cs"/>
                        </a:rPr>
                        <a:t>X</a:t>
                      </a:r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+mn-cs"/>
                        </a:rPr>
                        <a:t>X</a:t>
                      </a:r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+mn-cs"/>
                        </a:rPr>
                        <a:t>X</a:t>
                      </a:r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42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latin typeface="Comic Sans MS"/>
                        </a:rPr>
                        <a:t>R 2 </a:t>
                      </a:r>
                      <a:endParaRPr lang="fr-FR" sz="9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omic Sans MS"/>
                        </a:rPr>
                        <a:t>Le </a:t>
                      </a:r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relevé</a:t>
                      </a:r>
                      <a:r>
                        <a:rPr lang="fr-FR" sz="9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de cotes des éléments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42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latin typeface="Comic Sans MS"/>
                        </a:rPr>
                        <a:t>R 3</a:t>
                      </a:r>
                      <a:endParaRPr lang="fr-FR" sz="9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La</a:t>
                      </a:r>
                      <a:r>
                        <a:rPr lang="fr-FR" sz="9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f</a:t>
                      </a:r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abrication d'un élément de Métallerie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42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latin typeface="Comic Sans MS"/>
                        </a:rPr>
                        <a:t>R 4</a:t>
                      </a:r>
                      <a:endParaRPr lang="fr-FR" sz="9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L’élaboration d’un</a:t>
                      </a:r>
                      <a:r>
                        <a:rPr lang="fr-FR" sz="9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</a:t>
                      </a:r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bon de commande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+mn-cs"/>
                        </a:rPr>
                        <a:t>X</a:t>
                      </a:r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42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latin typeface="Comic Sans MS"/>
                        </a:rPr>
                        <a:t>R 5 </a:t>
                      </a:r>
                      <a:endParaRPr lang="fr-FR" sz="9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Les</a:t>
                      </a:r>
                      <a:r>
                        <a:rPr lang="fr-FR" sz="9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r</a:t>
                      </a:r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ègles d'assemblage en tuyauterie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4248">
                <a:tc rowSpan="3"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latin typeface="Comic Sans MS"/>
                        </a:rPr>
                        <a:t>R 6</a:t>
                      </a:r>
                      <a:endParaRPr lang="fr-FR" sz="9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Les</a:t>
                      </a:r>
                      <a:r>
                        <a:rPr lang="fr-FR" sz="9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d</a:t>
                      </a:r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éfinitions des nœuds de charpente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42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latin typeface="Comic Sans MS"/>
                        </a:rPr>
                        <a:t>R 7</a:t>
                      </a:r>
                      <a:endParaRPr lang="fr-FR" sz="9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Le plan de prévention</a:t>
                      </a: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42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latin typeface="Comic Sans MS"/>
                        </a:rPr>
                        <a:t>R 8 </a:t>
                      </a:r>
                      <a:endParaRPr lang="fr-FR" sz="9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L’arrêt technique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+mn-cs"/>
                        </a:rPr>
                        <a:t>X</a:t>
                      </a:r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4248">
                <a:tc rowSpan="4"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latin typeface="Comic Sans MS"/>
                        </a:rPr>
                        <a:t>R 9</a:t>
                      </a:r>
                      <a:endParaRPr lang="fr-FR" sz="9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La</a:t>
                      </a:r>
                      <a:r>
                        <a:rPr lang="fr-FR" sz="9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m</a:t>
                      </a:r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odification d'un ouvrage</a:t>
                      </a:r>
                      <a:r>
                        <a:rPr lang="fr-FR" sz="9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</a:t>
                      </a:r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existant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+mn-cs"/>
                        </a:rPr>
                        <a:t>X</a:t>
                      </a:r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42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latin typeface="Comic Sans MS"/>
                        </a:rPr>
                        <a:t>R 10   </a:t>
                      </a:r>
                      <a:endParaRPr lang="fr-FR" sz="9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L’installation </a:t>
                      </a:r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omic Sans MS"/>
                        </a:rPr>
                        <a:t>d'un élément neuf sur </a:t>
                      </a:r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l‘existant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+mn-cs"/>
                        </a:rPr>
                        <a:t>X</a:t>
                      </a:r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42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latin typeface="Comic Sans MS"/>
                        </a:rPr>
                        <a:t>R 11 </a:t>
                      </a:r>
                      <a:endParaRPr lang="fr-FR" sz="9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Le</a:t>
                      </a:r>
                      <a:r>
                        <a:rPr lang="fr-FR" sz="9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t</a:t>
                      </a:r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ravail </a:t>
                      </a:r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omic Sans MS"/>
                        </a:rPr>
                        <a:t>en milieu confiné</a:t>
                      </a: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+mn-cs"/>
                        </a:rPr>
                        <a:t>X</a:t>
                      </a:r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4248">
                <a:tc vMerge="1"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latin typeface="Comic Sans MS"/>
                        </a:rPr>
                        <a:t>R 12</a:t>
                      </a:r>
                      <a:endParaRPr lang="fr-FR" sz="9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Une situation de réhabilitation sur site</a:t>
                      </a:r>
                      <a:endParaRPr lang="fr-FR" sz="900" b="1" i="0" u="none" strike="noStrike" baseline="0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+mn-cs"/>
                        </a:rPr>
                        <a:t>X</a:t>
                      </a:r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latin typeface="Comic Sans MS"/>
                      </a:endParaRP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9" name="Flèche à angle droit 8"/>
          <p:cNvSpPr/>
          <p:nvPr/>
        </p:nvSpPr>
        <p:spPr>
          <a:xfrm>
            <a:off x="6300192" y="3212976"/>
            <a:ext cx="1606576" cy="1462947"/>
          </a:xfrm>
          <a:prstGeom prst="bentUpArrow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464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83557" y="908720"/>
          <a:ext cx="8280932" cy="5400600"/>
        </p:xfrm>
        <a:graphic>
          <a:graphicData uri="http://schemas.openxmlformats.org/drawingml/2006/table">
            <a:tbl>
              <a:tblPr/>
              <a:tblGrid>
                <a:gridCol w="28864"/>
                <a:gridCol w="259166"/>
                <a:gridCol w="276579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  <a:gridCol w="188203"/>
              </a:tblGrid>
              <a:tr h="138159">
                <a:tc>
                  <a:txBody>
                    <a:bodyPr/>
                    <a:lstStyle/>
                    <a:p>
                      <a:pPr algn="l" fontAlgn="ctr"/>
                      <a:endParaRPr lang="fr-FR" sz="300" b="1" i="0" u="none" strike="noStrike" dirty="0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latin typeface="Comic Sans MS"/>
                        </a:rPr>
                        <a:t>Savoirs Technologiques Associés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S1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S2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S3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S4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S5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S6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S7 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1519">
                <a:tc rowSpan="2">
                  <a:txBody>
                    <a:bodyPr/>
                    <a:lstStyle/>
                    <a:p>
                      <a:pPr algn="l" fontAlgn="ctr"/>
                      <a:endParaRPr lang="fr-FR" sz="300" b="1" i="0" u="none" strike="noStrike" dirty="0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fr-FR" sz="300" b="1" i="0" u="none" strike="noStrike" dirty="0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fr-FR" sz="300" b="1" i="0" u="none" strike="noStrike">
                        <a:latin typeface="Arial"/>
                      </a:endParaRPr>
                    </a:p>
                  </a:txBody>
                  <a:tcPr marL="1732" marR="1732" marT="17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39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 1.13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 1.21 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S1-22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S1-23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S1-3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S2-2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S3-11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S3-23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S4-11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S4-13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S4-14</a:t>
                      </a:r>
                    </a:p>
                  </a:txBody>
                  <a:tcPr marL="1732" marR="1732" marT="1732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S4-2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S5-1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S5-2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S5-3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S6-41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S6-42</a:t>
                      </a:r>
                    </a:p>
                  </a:txBody>
                  <a:tcPr marL="1732" marR="1732" marT="173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S6-43</a:t>
                      </a:r>
                    </a:p>
                  </a:txBody>
                  <a:tcPr marL="1732" marR="1732" marT="1732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S7-11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S7-12</a:t>
                      </a:r>
                    </a:p>
                  </a:txBody>
                  <a:tcPr marL="1732" marR="1732" marT="173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S7-14</a:t>
                      </a:r>
                    </a:p>
                  </a:txBody>
                  <a:tcPr marL="1732" marR="1732" marT="1732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S7-21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S7-22</a:t>
                      </a:r>
                    </a:p>
                  </a:txBody>
                  <a:tcPr marL="1732" marR="1732" marT="173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S7-23</a:t>
                      </a:r>
                    </a:p>
                  </a:txBody>
                  <a:tcPr marL="1732" marR="1732" marT="1732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S7-31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S7-32</a:t>
                      </a:r>
                    </a:p>
                  </a:txBody>
                  <a:tcPr marL="1732" marR="1732" marT="173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S7-33</a:t>
                      </a:r>
                    </a:p>
                  </a:txBody>
                  <a:tcPr marL="1732" marR="1732" marT="173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S7-34</a:t>
                      </a:r>
                    </a:p>
                  </a:txBody>
                  <a:tcPr marL="1732" marR="1732" marT="173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S7-35</a:t>
                      </a:r>
                    </a:p>
                  </a:txBody>
                  <a:tcPr marL="1732" marR="1732" marT="1732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400" b="1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S7-4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24870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732" marR="1732" marT="1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1732" marR="1732" marT="17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Eléments de construction 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Règles et normes de représentation des ouvrages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Spécifications normatives et réglementaires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Exploitation d’un modeleur volumique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Caractéristiques des matériaux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  <a:cs typeface="Arial" pitchFamily="34" charset="0"/>
                        </a:rPr>
                        <a:t>Organisation du processus</a:t>
                      </a:r>
                    </a:p>
                  </a:txBody>
                  <a:tcPr marL="1732" marR="1732" marT="1732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Techniques et procédés d’usinage par coupe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Systèmes de manutention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Procédés de soudage à l’arc électrique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Contrôle des assemblages soudés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Déformations des assemblages soudés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Assemblages mécaniques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Identification d’une installation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Moyens spécifiques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Techniques de mise en œuvre sur site</a:t>
                      </a:r>
                    </a:p>
                  </a:txBody>
                  <a:tcPr marL="1732" marR="1732" marT="173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Objectif de la maintenance des moyens de production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Techniques de maintenance préventive de premier niveau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Gestion de la maintenance préventive de premier niveau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Définitions associées à la prévention des risques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Eléments statistiques propres à la branche professionnelle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Réglementation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Risques liés à l’environnement industriel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Risques liés à l’utilisation des moyens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Risques liés aux situations de travail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Maîtrise des risques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Analyse des accidents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Prévention des Risques liés à l’Activité Physique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Conduite à tenir en cas d’accident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Amélioration de la santé et de la sécurité au travail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Impact sur l’environnement</a:t>
                      </a:r>
                    </a:p>
                  </a:txBody>
                  <a:tcPr marL="1732" marR="1732" marT="17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36819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latin typeface="Comic Sans MS"/>
                        </a:rPr>
                        <a:t>Compétences </a:t>
                      </a:r>
                      <a:r>
                        <a:rPr lang="fr-FR" sz="800" b="1" i="0" u="none" strike="noStrike" dirty="0" smtClean="0">
                          <a:latin typeface="Comic Sans MS"/>
                        </a:rPr>
                        <a:t>Détaillées </a:t>
                      </a:r>
                      <a:r>
                        <a:rPr lang="fr-FR" sz="800" b="1" i="0" u="none" strike="noStrike" dirty="0">
                          <a:latin typeface="Comic Sans MS"/>
                        </a:rPr>
                        <a:t>(C9)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1856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latin typeface="Comic Sans MS"/>
                        </a:rPr>
                        <a:t>C9-1 Identifier les conditions d’intervention.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1856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latin typeface="Comic Sans MS"/>
                        </a:rPr>
                        <a:t>C9-2 Identifier le ou les éléments défectueux.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422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latin typeface="Comic Sans MS"/>
                        </a:rPr>
                        <a:t>C9-3 Établir un croquis coté définissant un élément à partir de relevés en situation.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856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latin typeface="Comic Sans MS"/>
                        </a:rPr>
                        <a:t>C9-4 Participer à la consignation de l’ouvrage.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856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latin typeface="Comic Sans MS"/>
                        </a:rPr>
                        <a:t>C9-5  Aménager la zone de travail.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422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latin typeface="Comic Sans MS"/>
                        </a:rPr>
                        <a:t>C9-6 Remplacer avec ou sans adaptation l’élément ou le sous-ensemble.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1856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latin typeface="Comic Sans MS"/>
                        </a:rPr>
                        <a:t>C9-7 Participer à la remise en service de l’installation.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856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latin typeface="Comic Sans MS"/>
                        </a:rPr>
                        <a:t>C9-8 Assurer les opérations de finition.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422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latin typeface="Comic Sans MS"/>
                        </a:rPr>
                        <a:t>C9-9 Mettre à jour les documents de suivi de l’installation.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Flèche à angle droit 7"/>
          <p:cNvSpPr/>
          <p:nvPr/>
        </p:nvSpPr>
        <p:spPr>
          <a:xfrm>
            <a:off x="3851920" y="4581128"/>
            <a:ext cx="1606576" cy="1462947"/>
          </a:xfrm>
          <a:prstGeom prst="bentUpArrow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899592" y="1484784"/>
          <a:ext cx="8084951" cy="4896538"/>
        </p:xfrm>
        <a:graphic>
          <a:graphicData uri="http://schemas.openxmlformats.org/drawingml/2006/table">
            <a:tbl>
              <a:tblPr/>
              <a:tblGrid>
                <a:gridCol w="319509"/>
                <a:gridCol w="232483"/>
                <a:gridCol w="232483"/>
                <a:gridCol w="232483"/>
                <a:gridCol w="255527"/>
                <a:gridCol w="232483"/>
                <a:gridCol w="232483"/>
                <a:gridCol w="232483"/>
                <a:gridCol w="232483"/>
                <a:gridCol w="196075"/>
                <a:gridCol w="196075"/>
                <a:gridCol w="196075"/>
                <a:gridCol w="204604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96075"/>
                <a:gridCol w="187830"/>
                <a:gridCol w="196075"/>
                <a:gridCol w="196075"/>
                <a:gridCol w="196075"/>
                <a:gridCol w="196075"/>
                <a:gridCol w="196075"/>
              </a:tblGrid>
              <a:tr h="55811"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S1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S2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S3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S4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S5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S6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latin typeface="Arial"/>
                        </a:rPr>
                        <a:t>S7</a:t>
                      </a:r>
                      <a:r>
                        <a:rPr lang="fr-FR" sz="900" b="0" i="0" u="none" strike="noStrike" dirty="0">
                          <a:latin typeface="Arial"/>
                        </a:rPr>
                        <a:t> </a:t>
                      </a:r>
                      <a:endParaRPr lang="fr-FR" sz="900" b="1" i="0" u="none" strike="noStrike" dirty="0">
                        <a:latin typeface="Arial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2165"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5811"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 1.13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 1.21 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S1-22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S1-23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 dirty="0">
                          <a:latin typeface="Comic Sans MS"/>
                        </a:rPr>
                        <a:t>S1-3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S2-2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S3-11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S3-23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S4-11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S4-13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S4-14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 dirty="0">
                          <a:latin typeface="Comic Sans MS"/>
                        </a:rPr>
                        <a:t>S4-2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 dirty="0">
                          <a:latin typeface="Comic Sans MS"/>
                        </a:rPr>
                        <a:t>S5-1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 dirty="0">
                          <a:latin typeface="Comic Sans MS"/>
                        </a:rPr>
                        <a:t>S5-2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 dirty="0">
                          <a:latin typeface="Comic Sans MS"/>
                        </a:rPr>
                        <a:t>S5-3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S6-41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S6-42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S6-43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S7-11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S7-12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S7-14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S7-21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S7-22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S7-23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S7-31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S7-32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S7-33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S7-34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latin typeface="Comic Sans MS"/>
                        </a:rPr>
                        <a:t>S7-35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 dirty="0">
                          <a:latin typeface="Comic Sans MS"/>
                        </a:rPr>
                        <a:t>S7-4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7975"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94294"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latin typeface="Arial"/>
                      </a:endParaRPr>
                    </a:p>
                  </a:txBody>
                  <a:tcPr marL="1840" marR="1840" marT="18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Eléments de construction 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Règles et normes de représentation des ouvrages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Spécifications normatives et réglementaires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Exploitation d’un modeleur volumique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Caractéristiques des matériaux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  <a:cs typeface="Arial" pitchFamily="34" charset="0"/>
                        </a:rPr>
                        <a:t>Organisation du processus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Techniques et procédés d’usinage par coupe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Systèmes de manutention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Procédés de soudage à l’arc électrique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Contrôle des assemblages soudés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Déformations des assemblages soudés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Assemblages mécaniques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Identification d’une installation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Moyens spécifiques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Techniques de mise en œuvre sur site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Objectif de la maintenance des moyens de production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Techniques de maintenance préventive de premier niveau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Gestion de la maintenance préventive de premier niveau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Définitions associées à la prévention des risques</a:t>
                      </a:r>
                    </a:p>
                  </a:txBody>
                  <a:tcPr marL="1840" marR="1840" marT="184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Eléments statistiques propres à la branche professionnelle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Réglementation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Risques liés à l’environnement industriel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Risques liés à l’utilisation des moyens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Risques liés aux situations de travail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Maîtrise des risques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Analyse des accidents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Prévention des Risques liés à l’Activité Physique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Conduite à tenir en cas d’accident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Amélioration de la santé et de la sécurité au travail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latin typeface="Comic Sans MS" pitchFamily="66" charset="0"/>
                          <a:cs typeface="Arial" pitchFamily="34" charset="0"/>
                        </a:rPr>
                        <a:t>Impact sur l’environnement</a:t>
                      </a:r>
                    </a:p>
                  </a:txBody>
                  <a:tcPr marL="1840" marR="1840" marT="184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1771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Compétences Détaillées (C9)</a:t>
                      </a:r>
                      <a:endParaRPr lang="fr-FR" sz="8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371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 smtClean="0">
                          <a:latin typeface="Comic Sans MS"/>
                        </a:rPr>
                        <a:t>C9-1 Identifier les conditions d’intervention.</a:t>
                      </a:r>
                      <a:endParaRPr lang="fr-FR" sz="700" b="1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latin typeface="Comic Sans MS"/>
                        </a:rPr>
                        <a:t>X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kern="1200" dirty="0" smtClean="0">
                          <a:solidFill>
                            <a:srgbClr val="FF0000"/>
                          </a:solidFill>
                          <a:latin typeface="Comic Sans MS"/>
                          <a:ea typeface="+mn-ea"/>
                          <a:cs typeface="+mn-cs"/>
                        </a:rPr>
                        <a:t>X</a:t>
                      </a:r>
                      <a:endParaRPr lang="fr-FR" sz="1000" b="1" i="0" u="none" strike="noStrike" kern="1200" dirty="0">
                        <a:solidFill>
                          <a:srgbClr val="FF0000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371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 smtClean="0">
                          <a:latin typeface="Comic Sans MS"/>
                        </a:rPr>
                        <a:t>C9-2 Identifier le ou les éléments défectueux.</a:t>
                      </a:r>
                      <a:endParaRPr lang="fr-FR" sz="700" b="1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371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 smtClean="0">
                          <a:latin typeface="Comic Sans MS"/>
                        </a:rPr>
                        <a:t>C9-3 Établir un croquis coté définissant un élément ...</a:t>
                      </a:r>
                      <a:endParaRPr lang="fr-FR" sz="700" b="1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371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 smtClean="0">
                          <a:latin typeface="Comic Sans MS"/>
                        </a:rPr>
                        <a:t>C9-4 Participer à la consignation de l’ouvrage.</a:t>
                      </a:r>
                      <a:endParaRPr lang="fr-FR" sz="700" b="1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kern="1200" dirty="0" smtClean="0">
                          <a:solidFill>
                            <a:srgbClr val="FF0000"/>
                          </a:solidFill>
                          <a:latin typeface="Comic Sans MS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371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 smtClean="0">
                          <a:latin typeface="Comic Sans MS"/>
                        </a:rPr>
                        <a:t>C9-5  Aménager la zone de travail.</a:t>
                      </a:r>
                      <a:endParaRPr lang="fr-FR" sz="700" b="1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371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 smtClean="0">
                          <a:latin typeface="Comic Sans MS"/>
                        </a:rPr>
                        <a:t>C9-6 Remplacer avec ou sans adaptation l’élément </a:t>
                      </a:r>
                      <a:r>
                        <a:rPr lang="fr-FR" sz="700" b="1" i="0" u="none" strike="noStrike" baseline="0" dirty="0" smtClean="0">
                          <a:latin typeface="Comic Sans MS"/>
                        </a:rPr>
                        <a:t> ...</a:t>
                      </a:r>
                      <a:endParaRPr lang="fr-FR" sz="700" b="1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latin typeface="Comic Sans MS"/>
                        </a:rPr>
                        <a:t>X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371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 smtClean="0">
                          <a:latin typeface="Comic Sans MS"/>
                        </a:rPr>
                        <a:t>C9-7 Participer à la remise en service de l’installation.</a:t>
                      </a:r>
                      <a:endParaRPr lang="fr-FR" sz="700" b="1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371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smtClean="0">
                          <a:latin typeface="Comic Sans MS"/>
                        </a:rPr>
                        <a:t>C9-8 Assurer les opérations de finition.</a:t>
                      </a:r>
                      <a:endParaRPr lang="fr-FR" sz="700" b="1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7240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 smtClean="0">
                          <a:latin typeface="Comic Sans MS"/>
                        </a:rPr>
                        <a:t>C9-9 Mettre à jour les documents de suivi de l’installation.</a:t>
                      </a:r>
                      <a:endParaRPr lang="fr-FR" sz="700" b="1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1840" marR="1840" marT="18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899592" y="1484783"/>
          <a:ext cx="2160240" cy="2021905"/>
        </p:xfrm>
        <a:graphic>
          <a:graphicData uri="http://schemas.openxmlformats.org/drawingml/2006/table">
            <a:tbl>
              <a:tblPr/>
              <a:tblGrid>
                <a:gridCol w="397259"/>
                <a:gridCol w="1762981"/>
              </a:tblGrid>
              <a:tr h="133319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Thèmes de Réhabilitation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dirty="0" smtClean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2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 smtClean="0">
                          <a:latin typeface="Comic Sans MS"/>
                        </a:rPr>
                        <a:t>R 1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Les notions de Sécurité dans l’industrie</a:t>
                      </a:r>
                      <a:endParaRPr lang="fr-FR" sz="6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 smtClean="0">
                          <a:latin typeface="Comic Sans MS"/>
                        </a:rPr>
                        <a:t>R 2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>
                          <a:solidFill>
                            <a:schemeClr val="tx1"/>
                          </a:solidFill>
                          <a:latin typeface="Comic Sans MS"/>
                        </a:rPr>
                        <a:t>Le </a:t>
                      </a:r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relevé</a:t>
                      </a:r>
                      <a:r>
                        <a:rPr lang="fr-FR" sz="6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de cotes des éléments</a:t>
                      </a:r>
                      <a:endParaRPr lang="fr-FR" sz="6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3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 smtClean="0">
                          <a:latin typeface="Comic Sans MS"/>
                        </a:rPr>
                        <a:t>R 3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La</a:t>
                      </a:r>
                      <a:r>
                        <a:rPr lang="fr-FR" sz="6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f</a:t>
                      </a:r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abrication d'un élément de Métallerie</a:t>
                      </a:r>
                      <a:endParaRPr lang="fr-FR" sz="6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 smtClean="0">
                          <a:latin typeface="Comic Sans MS"/>
                        </a:rPr>
                        <a:t>R 4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L’élaboration d’un</a:t>
                      </a:r>
                      <a:r>
                        <a:rPr lang="fr-FR" sz="6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</a:t>
                      </a:r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bon de commande</a:t>
                      </a:r>
                      <a:endParaRPr lang="fr-FR" sz="6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 smtClean="0">
                          <a:latin typeface="Comic Sans MS"/>
                        </a:rPr>
                        <a:t> R 5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Les</a:t>
                      </a:r>
                      <a:r>
                        <a:rPr lang="fr-FR" sz="6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r</a:t>
                      </a:r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ègles d'assemblage en tuyauterie</a:t>
                      </a:r>
                      <a:endParaRPr lang="fr-FR" sz="6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3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 smtClean="0">
                          <a:latin typeface="Comic Sans MS"/>
                        </a:rPr>
                        <a:t>R 6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Les</a:t>
                      </a:r>
                      <a:r>
                        <a:rPr lang="fr-FR" sz="6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d</a:t>
                      </a:r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éfinitions des nœuds de charpente</a:t>
                      </a:r>
                      <a:endParaRPr lang="fr-FR" sz="6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 smtClean="0">
                          <a:latin typeface="Comic Sans MS"/>
                        </a:rPr>
                        <a:t>R 7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Le plan de prévention</a:t>
                      </a: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 smtClean="0">
                          <a:latin typeface="Comic Sans MS"/>
                        </a:rPr>
                        <a:t>R 8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L’arrêt technique</a:t>
                      </a:r>
                      <a:endParaRPr lang="fr-FR" sz="6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 smtClean="0">
                          <a:latin typeface="Comic Sans MS"/>
                        </a:rPr>
                        <a:t>R 9</a:t>
                      </a:r>
                      <a:endParaRPr lang="fr-FR" sz="600" b="1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La</a:t>
                      </a:r>
                      <a:r>
                        <a:rPr lang="fr-FR" sz="6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m</a:t>
                      </a:r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odification d'un ouvrage</a:t>
                      </a:r>
                      <a:r>
                        <a:rPr lang="fr-FR" sz="6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</a:t>
                      </a:r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existant</a:t>
                      </a:r>
                      <a:endParaRPr lang="fr-FR" sz="6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3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 smtClean="0">
                          <a:latin typeface="Comic Sans MS"/>
                        </a:rPr>
                        <a:t>R 10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L’installation </a:t>
                      </a:r>
                      <a:r>
                        <a:rPr lang="fr-FR" sz="600" b="1" i="0" u="none" strike="noStrike" dirty="0">
                          <a:solidFill>
                            <a:schemeClr val="tx1"/>
                          </a:solidFill>
                          <a:latin typeface="Comic Sans MS"/>
                        </a:rPr>
                        <a:t>d'un élément neuf sur </a:t>
                      </a:r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l‘existant</a:t>
                      </a:r>
                      <a:endParaRPr lang="fr-FR" sz="6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 smtClean="0">
                          <a:latin typeface="Comic Sans MS"/>
                        </a:rPr>
                        <a:t>R 11</a:t>
                      </a: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Le</a:t>
                      </a:r>
                      <a:r>
                        <a:rPr lang="fr-FR" sz="6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t</a:t>
                      </a:r>
                      <a:r>
                        <a:rPr lang="fr-FR" sz="6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ravail </a:t>
                      </a:r>
                      <a:r>
                        <a:rPr lang="fr-FR" sz="600" b="1" i="0" u="none" strike="noStrike" dirty="0">
                          <a:solidFill>
                            <a:schemeClr val="tx1"/>
                          </a:solidFill>
                          <a:latin typeface="Comic Sans MS"/>
                        </a:rPr>
                        <a:t>en milieu confiné</a:t>
                      </a: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 smtClean="0">
                          <a:latin typeface="Comic Sans MS"/>
                        </a:rPr>
                        <a:t>R 12</a:t>
                      </a:r>
                      <a:endParaRPr lang="fr-FR" sz="600" b="1" i="0" u="none" strike="noStrike" dirty="0">
                        <a:latin typeface="Comic Sans MS"/>
                      </a:endParaRPr>
                    </a:p>
                  </a:txBody>
                  <a:tcPr marL="1840" marR="1840" marT="1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baseline="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Une situation de réhabilitation sur site</a:t>
                      </a:r>
                      <a:endParaRPr lang="fr-FR" sz="600" b="1" i="0" u="none" strike="noStrike" baseline="0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131840" y="1196752"/>
            <a:ext cx="5832648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Savoirs technologiques associés</a:t>
            </a:r>
            <a:endParaRPr lang="fr-FR" sz="1200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131840" y="4005064"/>
            <a:ext cx="4752528" cy="1368152"/>
            <a:chOff x="3131840" y="4005064"/>
            <a:chExt cx="4752528" cy="1368152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3131840" y="4005064"/>
              <a:ext cx="2304256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5724128" y="4005064"/>
              <a:ext cx="1152128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7452320" y="4005064"/>
              <a:ext cx="432048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3131840" y="4797152"/>
              <a:ext cx="2304256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V="1">
              <a:off x="7020272" y="4005064"/>
              <a:ext cx="216024" cy="8384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>
              <a:off x="3131840" y="5085184"/>
              <a:ext cx="1008112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4355976" y="5085184"/>
              <a:ext cx="1296144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3131840" y="5373216"/>
              <a:ext cx="1008112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4355976" y="5364832"/>
              <a:ext cx="936104" cy="8384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179512" y="1628800"/>
            <a:ext cx="2952328" cy="3960440"/>
            <a:chOff x="179512" y="1628800"/>
            <a:chExt cx="2952328" cy="3960440"/>
          </a:xfrm>
          <a:solidFill>
            <a:schemeClr val="bg2">
              <a:lumMod val="75000"/>
              <a:alpha val="38000"/>
            </a:schemeClr>
          </a:solidFill>
        </p:grpSpPr>
        <p:grpSp>
          <p:nvGrpSpPr>
            <p:cNvPr id="22" name="Groupe 41"/>
            <p:cNvGrpSpPr/>
            <p:nvPr/>
          </p:nvGrpSpPr>
          <p:grpSpPr>
            <a:xfrm>
              <a:off x="899592" y="3861048"/>
              <a:ext cx="2232248" cy="1080120"/>
              <a:chOff x="323528" y="4221088"/>
              <a:chExt cx="2520280" cy="1080120"/>
            </a:xfrm>
            <a:grpFill/>
          </p:grpSpPr>
          <p:sp>
            <p:nvSpPr>
              <p:cNvPr id="29" name="Rectangle 28"/>
              <p:cNvSpPr/>
              <p:nvPr/>
            </p:nvSpPr>
            <p:spPr>
              <a:xfrm>
                <a:off x="323528" y="4221088"/>
                <a:ext cx="2520280" cy="2880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23528" y="5013176"/>
                <a:ext cx="2520280" cy="2880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Flèche courbée vers la droite 22"/>
            <p:cNvSpPr/>
            <p:nvPr/>
          </p:nvSpPr>
          <p:spPr>
            <a:xfrm>
              <a:off x="539552" y="1700808"/>
              <a:ext cx="360040" cy="2376264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Flèche courbée vers la droite 23"/>
            <p:cNvSpPr/>
            <p:nvPr/>
          </p:nvSpPr>
          <p:spPr>
            <a:xfrm>
              <a:off x="251520" y="1700808"/>
              <a:ext cx="648072" cy="3240360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99592" y="4941168"/>
              <a:ext cx="2232248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lèche courbée vers la droite 25"/>
            <p:cNvSpPr/>
            <p:nvPr/>
          </p:nvSpPr>
          <p:spPr>
            <a:xfrm>
              <a:off x="179512" y="1628800"/>
              <a:ext cx="744651" cy="3672408"/>
            </a:xfrm>
            <a:prstGeom prst="curvedRightArrow">
              <a:avLst>
                <a:gd name="adj1" fmla="val 25000"/>
                <a:gd name="adj2" fmla="val 43115"/>
                <a:gd name="adj3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99592" y="5229200"/>
              <a:ext cx="2232248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lèche courbée vers la droite 27"/>
            <p:cNvSpPr/>
            <p:nvPr/>
          </p:nvSpPr>
          <p:spPr>
            <a:xfrm>
              <a:off x="179512" y="1700808"/>
              <a:ext cx="744651" cy="3888432"/>
            </a:xfrm>
            <a:prstGeom prst="curvedRightArrow">
              <a:avLst>
                <a:gd name="adj1" fmla="val 25000"/>
                <a:gd name="adj2" fmla="val 43115"/>
                <a:gd name="adj3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2117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4300433"/>
              </p:ext>
            </p:extLst>
          </p:nvPr>
        </p:nvGraphicFramePr>
        <p:xfrm>
          <a:off x="683568" y="1916832"/>
          <a:ext cx="8280934" cy="3456380"/>
        </p:xfrm>
        <a:graphic>
          <a:graphicData uri="http://schemas.openxmlformats.org/drawingml/2006/table">
            <a:tbl>
              <a:tblPr/>
              <a:tblGrid>
                <a:gridCol w="476126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</a:tblGrid>
              <a:tr h="33377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FEVRIER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</a:t>
                      </a:r>
                    </a:p>
                  </a:txBody>
                  <a:tcPr marL="6991" marR="6991" marT="699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0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8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 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S3</a:t>
                      </a: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S4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8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S5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8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S6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S7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8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S8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S9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0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DECOUVERTE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APPRENTISSAGE</a:t>
                      </a: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FONDAMENTAUX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99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S10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S12</a:t>
                      </a: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S14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  <a:r>
                        <a:rPr lang="fr-FR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S15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Certif.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Inter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S17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98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S16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0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PROFESSIO</a:t>
                      </a: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NALISATION</a:t>
                      </a:r>
                      <a:endParaRPr lang="fr-FR" sz="1000" b="1" i="0" u="none" strike="noStrike" dirty="0">
                        <a:ln w="19050"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APPROFONDISSEMENT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9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S18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5</a:t>
                      </a: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S19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S20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6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S21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S22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S23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S24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9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CCF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CCF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CCF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CCF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27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APPROFONDISSEMENT</a:t>
                      </a:r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SYNTHESE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691680" y="260648"/>
            <a:ext cx="61206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Organisation pédagogique sur les 3 années de formation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8144" y="836712"/>
            <a:ext cx="19442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Bac Pro T C I</a:t>
            </a:r>
            <a:endParaRPr lang="fr-FR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8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8342905"/>
              </p:ext>
            </p:extLst>
          </p:nvPr>
        </p:nvGraphicFramePr>
        <p:xfrm>
          <a:off x="611548" y="1124748"/>
          <a:ext cx="8424947" cy="5572489"/>
        </p:xfrm>
        <a:graphic>
          <a:graphicData uri="http://schemas.openxmlformats.org/drawingml/2006/table">
            <a:tbl>
              <a:tblPr/>
              <a:tblGrid>
                <a:gridCol w="36386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  <a:gridCol w="201527"/>
              </a:tblGrid>
              <a:tr h="347133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PLANIFICATION SUR LES 3 ans - Bac Pro TECHNICIEN D'USINAGE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280">
                <a:tc>
                  <a:txBody>
                    <a:bodyPr/>
                    <a:lstStyle/>
                    <a:p>
                      <a:pPr algn="ctr" fontAlgn="ctr"/>
                      <a:endParaRPr lang="fr-FR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Seconde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Toussaint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Noel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Hiver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Pâques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Accueil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14 : La représentation des pièces 3D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 14 : La morphologie des pièces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 15 : La projection 2D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 16 : La cotation dimensionnelle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 12 : Les outils de description de système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 16 : La cotation dimensionnelle - Ajustements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 19 : Le comportement cinématique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1 : Liaison complète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1 : Liaison complète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2 : Guidage en rotation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P.F.M.P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3 : Guidage en translation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P.F.M.P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CIp</a:t>
                      </a:r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: Les machines Outils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 p 2  : Les entités et les opérations d’usinage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 p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 3 : Les générations de surfaces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 p 4 : Mesure et contrôle des spécifications dimensionnelles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 p 4 : Mesure et contrôle des spécifications dimensionnelles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 p5 : L’exploitation de DT de fabrication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 p6 : La structure des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 p6 : La structure des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 p7 : La chaîne géométrique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 p8 : Assemblage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80">
                <a:tc>
                  <a:txBody>
                    <a:bodyPr/>
                    <a:lstStyle/>
                    <a:p>
                      <a:pPr algn="l" fontAlgn="ctr"/>
                      <a:endParaRPr lang="fr-FR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Première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Toussaint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Noel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Hiver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Pâques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13 : Modélisation des liaisons mécaniques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16 : Spécification géométriques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P.F.M.P + évaluation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16 : Spécification géométriques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8 : Les matériaux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9 : Produit-Pocédé-Matériaux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19 : Comportement cinématique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P.F.M.P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17 : Modélisation des actions mécanique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 18 : Le comportement statique des mécanismes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7 : La motorisation des systèmes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10 : Le cahier des charges fonctionnelles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06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CCF : certification intermédiaire en ajoutant un questionnement aux différentes SPA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 9 : L’organisation du poste de travail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CIp10 : Les procédés et processus de production</a:t>
                      </a:r>
                      <a:b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CIp10 : Les procédés et processus de production</a:t>
                      </a:r>
                      <a:b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CIp11 : La coupe des matériaux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 12 : Les cycles préprogrammés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 12 : Les cycles préprogrammés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 p17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 p17 : Les trajectoires programmées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CIp13 : La mesure et le contrôle des spécifications géométriques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CIp14 : Les préréglages et les corrections dynamiques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CIp15 : </a:t>
                      </a:r>
                      <a:r>
                        <a:rPr lang="fr-FR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Porganisation</a:t>
                      </a:r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gestion et suivi du processus de production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 p16: le couple outil/matière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4280">
                <a:tc>
                  <a:txBody>
                    <a:bodyPr/>
                    <a:lstStyle/>
                    <a:p>
                      <a:pPr algn="l" fontAlgn="ctr"/>
                      <a:endParaRPr lang="fr-FR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Toussaint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Noel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Hiver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Pâques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5 : La transmission de puissance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4 : L'étanchéité et la lubrification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6 : La transformation de mouvement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P.F.M.P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11 : La compétitivité des produits industriels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21 : Le comportement des matériaux - RDM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P.F.M.P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20 : Le comportement dynamique, énergétique des mécanismes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7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PERIODE DE </a:t>
                      </a:r>
                      <a:r>
                        <a:rPr lang="fr-FR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CCFs</a:t>
                      </a:r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Tous les centres d'intérêts sont normalement terminés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65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50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CIp18 : Préparation de la production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CIp13 : La mesure et le contrôle des spécifications géométriques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CIp19 : Gestion des outillages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CIp19 : Gestion des outillages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 21   : Communication /Méthodes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Période affectée à la préparation et révision des Cis sur 3 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Période affectée à la préparation et révision des Cis sur 3 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81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CIp20 : Optimisation de la fabrication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CIp20 : Optimisation de la fabrication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691680" y="260648"/>
            <a:ext cx="61206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Organisation pédagogique sur les 3 années de formation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8144" y="836712"/>
            <a:ext cx="19442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Bac Pro T U</a:t>
            </a:r>
            <a:endParaRPr lang="fr-FR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444427" y="2377852"/>
            <a:ext cx="4423717" cy="58543"/>
          </a:xfrm>
          <a:custGeom>
            <a:avLst/>
            <a:gdLst>
              <a:gd name="connsiteX0" fmla="*/ 0 w 5104971"/>
              <a:gd name="connsiteY0" fmla="*/ 0 h 1123736"/>
              <a:gd name="connsiteX1" fmla="*/ 1723061 w 5104971"/>
              <a:gd name="connsiteY1" fmla="*/ 1123736 h 1123736"/>
              <a:gd name="connsiteX2" fmla="*/ 5104971 w 5104971"/>
              <a:gd name="connsiteY2" fmla="*/ 1123736 h 1123736"/>
              <a:gd name="connsiteX3" fmla="*/ 5104971 w 5104971"/>
              <a:gd name="connsiteY3" fmla="*/ 1123736 h 112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4971" h="1123736">
                <a:moveTo>
                  <a:pt x="0" y="0"/>
                </a:moveTo>
                <a:lnTo>
                  <a:pt x="1723061" y="1123736"/>
                </a:lnTo>
                <a:lnTo>
                  <a:pt x="5104971" y="1123736"/>
                </a:lnTo>
                <a:lnTo>
                  <a:pt x="5104971" y="1123736"/>
                </a:lnTo>
              </a:path>
            </a:pathLst>
          </a:custGeom>
          <a:ln w="190500" cmpd="sng">
            <a:solidFill>
              <a:schemeClr val="bg2">
                <a:lumMod val="25000"/>
                <a:alpha val="65000"/>
              </a:schemeClr>
            </a:solidFill>
            <a:tailEnd type="triangle"/>
          </a:ln>
          <a:effectLst>
            <a:outerShdw blurRad="241300" dist="38100" dir="5400000" sx="98000" sy="98000" algn="ctr" rotWithShape="0">
              <a:srgbClr val="000000">
                <a:alpha val="76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ZoneTexte 2"/>
          <p:cNvSpPr txBox="1"/>
          <p:nvPr/>
        </p:nvSpPr>
        <p:spPr>
          <a:xfrm>
            <a:off x="3205538" y="2298138"/>
            <a:ext cx="2383256" cy="746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1" cap="small" spc="200" normalizeH="0" baseline="0" dirty="0">
                <a:solidFill>
                  <a:srgbClr val="FFFF99"/>
                </a:solidFill>
              </a:rPr>
              <a:t>Chaine </a:t>
            </a:r>
            <a:r>
              <a:rPr lang="fr-FR" sz="1050" b="1" cap="small" spc="200" normalizeH="0" baseline="0" dirty="0" smtClean="0">
                <a:solidFill>
                  <a:srgbClr val="FFFF99"/>
                </a:solidFill>
              </a:rPr>
              <a:t>numérique</a:t>
            </a:r>
            <a:endParaRPr lang="fr-FR" sz="1050" b="1" cap="small" spc="200" normalizeH="0" baseline="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2339752" y="260648"/>
            <a:ext cx="46805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Organisation pédagogique </a:t>
            </a:r>
            <a:r>
              <a:rPr lang="fr-FR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 séquences </a:t>
            </a:r>
          </a:p>
          <a:p>
            <a:pPr algn="ctr"/>
            <a:r>
              <a:rPr lang="fr-FR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 </a:t>
            </a:r>
            <a:r>
              <a:rPr lang="fr-FR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3 années de formation 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83544" y="1052736"/>
          <a:ext cx="8280939" cy="5544630"/>
        </p:xfrm>
        <a:graphic>
          <a:graphicData uri="http://schemas.openxmlformats.org/drawingml/2006/table">
            <a:tbl>
              <a:tblPr/>
              <a:tblGrid>
                <a:gridCol w="158791"/>
                <a:gridCol w="158791"/>
                <a:gridCol w="158791"/>
                <a:gridCol w="214366"/>
                <a:gridCol w="154820"/>
                <a:gridCol w="154820"/>
                <a:gridCol w="154820"/>
                <a:gridCol w="154820"/>
                <a:gridCol w="154820"/>
                <a:gridCol w="154820"/>
                <a:gridCol w="154820"/>
                <a:gridCol w="154820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  <a:gridCol w="158791"/>
              </a:tblGrid>
              <a:tr h="192141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67" marR="4367" marT="4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67" marR="4367" marT="43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67" marR="4367" marT="43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67" marR="4367" marT="436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Analyse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Préparation</a:t>
                      </a:r>
                    </a:p>
                  </a:txBody>
                  <a:tcPr marL="4367" marR="4367" marT="436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Fabrication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Réhabitation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Gestion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2141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67" marR="4367" marT="4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67" marR="4367" marT="43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67" marR="4367" marT="43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67" marR="4367" marT="436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A1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A7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P1</a:t>
                      </a:r>
                    </a:p>
                  </a:txBody>
                  <a:tcPr marL="4367" marR="4367" marT="43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P7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F1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F7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R1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R7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R11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G1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G7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9214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Seconde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05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05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05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05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05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829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Première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829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Terminale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9214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4A452A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05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05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05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05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05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05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05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9214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Seconde</a:t>
                      </a:r>
                    </a:p>
                  </a:txBody>
                  <a:tcPr marL="4367" marR="4367" marT="436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S7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Première</a:t>
                      </a:r>
                    </a:p>
                  </a:txBody>
                  <a:tcPr marL="4367" marR="4367" marT="436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S11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S17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Terminale</a:t>
                      </a:r>
                    </a:p>
                  </a:txBody>
                  <a:tcPr marL="4367" marR="4367" marT="436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S21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S23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67" marR="4367" marT="4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Image 10" descr="reha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124744"/>
            <a:ext cx="3384376" cy="5201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24736" cy="720080"/>
          </a:xfrm>
        </p:spPr>
        <p:txBody>
          <a:bodyPr>
            <a:noAutofit/>
          </a:bodyPr>
          <a:lstStyle/>
          <a:p>
            <a:r>
              <a:rPr lang="fr-FR" sz="2800" dirty="0"/>
              <a:t>Les éléments pour bâtir une progression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llipse 3"/>
          <p:cNvSpPr/>
          <p:nvPr/>
        </p:nvSpPr>
        <p:spPr>
          <a:xfrm>
            <a:off x="1894106" y="891689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6300192" y="908720"/>
            <a:ext cx="1690456" cy="1267336"/>
            <a:chOff x="1264156" y="891689"/>
            <a:chExt cx="1690456" cy="1267336"/>
          </a:xfrm>
        </p:grpSpPr>
        <p:pic>
          <p:nvPicPr>
            <p:cNvPr id="6" name="Picture 4" descr="C:\Users\user\Documents\My Dropbox\Partage avec Dominique\Structure séquenc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113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64156" y="891689"/>
              <a:ext cx="1690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Concept de séquence</a:t>
              </a:r>
              <a:endParaRPr lang="fr-FR" sz="1200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3851920" y="836712"/>
            <a:ext cx="1522599" cy="1256041"/>
            <a:chOff x="4046884" y="902984"/>
            <a:chExt cx="1522599" cy="1256041"/>
          </a:xfrm>
        </p:grpSpPr>
        <p:pic>
          <p:nvPicPr>
            <p:cNvPr id="5" name="Picture 3" descr="C:\Users\user\Documents\My Dropbox\Partage avec Dominique\STI2D - Centres d'intérêts transversaux V1.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884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46884" y="902984"/>
              <a:ext cx="15101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Thèmes / CI</a:t>
              </a:r>
              <a:endParaRPr lang="fr-FR" sz="1200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7092280" y="5095965"/>
            <a:ext cx="1866590" cy="1717411"/>
            <a:chOff x="6351048" y="5054416"/>
            <a:chExt cx="1866590" cy="1717411"/>
          </a:xfrm>
        </p:grpSpPr>
        <p:sp>
          <p:nvSpPr>
            <p:cNvPr id="10" name="Rectangle 9"/>
            <p:cNvSpPr/>
            <p:nvPr/>
          </p:nvSpPr>
          <p:spPr>
            <a:xfrm>
              <a:off x="6554681" y="6310162"/>
              <a:ext cx="16314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Fiches synthétiques d’une séquence</a:t>
              </a:r>
              <a:endParaRPr lang="fr-FR" sz="1200" b="1" dirty="0"/>
            </a:p>
          </p:txBody>
        </p:sp>
        <p:pic>
          <p:nvPicPr>
            <p:cNvPr id="12" name="Image 11" descr="Séquence 1.tif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48" y="5054416"/>
              <a:ext cx="1866590" cy="121716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Image 13" descr="Diapositive2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85184"/>
            <a:ext cx="1652087" cy="1239065"/>
          </a:xfrm>
          <a:prstGeom prst="rect">
            <a:avLst/>
          </a:prstGeom>
        </p:spPr>
      </p:pic>
      <p:grpSp>
        <p:nvGrpSpPr>
          <p:cNvPr id="22" name="Grouper 21"/>
          <p:cNvGrpSpPr/>
          <p:nvPr/>
        </p:nvGrpSpPr>
        <p:grpSpPr>
          <a:xfrm>
            <a:off x="683568" y="5085184"/>
            <a:ext cx="2214873" cy="1487433"/>
            <a:chOff x="1152005" y="5054416"/>
            <a:chExt cx="2214873" cy="1487433"/>
          </a:xfrm>
        </p:grpSpPr>
        <p:sp>
          <p:nvSpPr>
            <p:cNvPr id="11" name="Rectangle 10"/>
            <p:cNvSpPr/>
            <p:nvPr/>
          </p:nvSpPr>
          <p:spPr>
            <a:xfrm>
              <a:off x="1374596" y="6264850"/>
              <a:ext cx="15225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Les supports</a:t>
              </a:r>
              <a:endParaRPr lang="fr-FR" sz="1200" b="1" dirty="0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2005" y="5054416"/>
              <a:ext cx="2214873" cy="1258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er 20"/>
          <p:cNvGrpSpPr/>
          <p:nvPr/>
        </p:nvGrpSpPr>
        <p:grpSpPr>
          <a:xfrm>
            <a:off x="1187624" y="980728"/>
            <a:ext cx="1843406" cy="1279592"/>
            <a:chOff x="6554682" y="883373"/>
            <a:chExt cx="1843406" cy="1279592"/>
          </a:xfrm>
        </p:grpSpPr>
        <p:pic>
          <p:nvPicPr>
            <p:cNvPr id="16" name="Image 15" descr="Diapositive0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36" y="1053388"/>
              <a:ext cx="1479436" cy="110957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554682" y="883373"/>
              <a:ext cx="18434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/>
                <a:t>L’organisation pratique des activités</a:t>
              </a:r>
            </a:p>
          </p:txBody>
        </p:sp>
      </p:grpSp>
      <p:pic>
        <p:nvPicPr>
          <p:cNvPr id="25" name="Image 24" descr="IG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26" name="Picture 4" descr="Y:\frederic\LOGO\logo ac lill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pic>
        <p:nvPicPr>
          <p:cNvPr id="18" name="Image 17" descr="matric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85184"/>
            <a:ext cx="1744933" cy="1214648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323528" y="5013176"/>
            <a:ext cx="9073008" cy="1728192"/>
            <a:chOff x="323528" y="5013176"/>
            <a:chExt cx="9073008" cy="1728192"/>
          </a:xfrm>
        </p:grpSpPr>
        <p:sp>
          <p:nvSpPr>
            <p:cNvPr id="3" name="Ellipse 2"/>
            <p:cNvSpPr/>
            <p:nvPr/>
          </p:nvSpPr>
          <p:spPr>
            <a:xfrm>
              <a:off x="6516216" y="5085184"/>
              <a:ext cx="2880320" cy="1656184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323528" y="5013176"/>
              <a:ext cx="2880320" cy="1656184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9" name="Image 28" descr="Image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8400" y="2204864"/>
            <a:ext cx="6505200" cy="277987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843808" y="6309320"/>
            <a:ext cx="2351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Matrices compétences/thèmes/savoirs</a:t>
            </a:r>
            <a:endParaRPr lang="fr-FR" sz="1200" b="1" dirty="0"/>
          </a:p>
        </p:txBody>
      </p:sp>
      <p:sp>
        <p:nvSpPr>
          <p:cNvPr id="32" name="Rectangle 31"/>
          <p:cNvSpPr/>
          <p:nvPr/>
        </p:nvSpPr>
        <p:spPr>
          <a:xfrm>
            <a:off x="5004048" y="6309320"/>
            <a:ext cx="199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Matrice de la répartition horaire</a:t>
            </a:r>
            <a:endParaRPr lang="fr-FR" sz="1200" b="1" dirty="0"/>
          </a:p>
        </p:txBody>
      </p:sp>
    </p:spTree>
    <p:extLst>
      <p:ext uri="{BB962C8B-B14F-4D97-AF65-F5344CB8AC3E}">
        <p14:creationId xmlns="" xmlns:p14="http://schemas.microsoft.com/office/powerpoint/2010/main" val="3607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8" name="Ellipse 7"/>
          <p:cNvSpPr/>
          <p:nvPr/>
        </p:nvSpPr>
        <p:spPr>
          <a:xfrm>
            <a:off x="1763688" y="2708920"/>
            <a:ext cx="6408712" cy="3384376"/>
          </a:xfrm>
          <a:prstGeom prst="ellipse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000" b="1" u="sng" dirty="0">
              <a:solidFill>
                <a:schemeClr val="tx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605652" y="3283743"/>
            <a:ext cx="2808312" cy="2304256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REHABILITATION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5076056" y="3933056"/>
            <a:ext cx="2592288" cy="108012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PREPARATION</a:t>
            </a:r>
          </a:p>
        </p:txBody>
      </p:sp>
      <p:sp>
        <p:nvSpPr>
          <p:cNvPr id="11" name="Ellipse 10"/>
          <p:cNvSpPr/>
          <p:nvPr/>
        </p:nvSpPr>
        <p:spPr>
          <a:xfrm>
            <a:off x="4477860" y="3283743"/>
            <a:ext cx="1512168" cy="1291129"/>
          </a:xfrm>
          <a:prstGeom prst="ellipse">
            <a:avLst/>
          </a:prstGeom>
          <a:solidFill>
            <a:srgbClr val="00B0F0">
              <a:alpha val="45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Analyse</a:t>
            </a:r>
          </a:p>
          <a:p>
            <a:pPr algn="ctr"/>
            <a:endParaRPr lang="fr-FR" sz="16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000" b="1" u="sng" dirty="0" smtClean="0">
                <a:solidFill>
                  <a:schemeClr val="bg1"/>
                </a:solidFill>
              </a:rPr>
              <a:t>CONSTRUCTION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07704" y="1628800"/>
            <a:ext cx="6192688" cy="36933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Séquence 5  axée en sur la réhabilitation en Classe de Seconde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5656" y="620688"/>
            <a:ext cx="648072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Articulation pédagogique d’une séquence en Bac Pro TCI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83568" y="2420888"/>
          <a:ext cx="8280934" cy="3456380"/>
        </p:xfrm>
        <a:graphic>
          <a:graphicData uri="http://schemas.openxmlformats.org/drawingml/2006/table">
            <a:tbl>
              <a:tblPr/>
              <a:tblGrid>
                <a:gridCol w="476126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</a:tblGrid>
              <a:tr h="33377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FEVRIER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</a:t>
                      </a:r>
                    </a:p>
                  </a:txBody>
                  <a:tcPr marL="6991" marR="6991" marT="699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0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8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 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S3</a:t>
                      </a: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S4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8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S5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8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S6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S7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8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S8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S9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0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DECOUVERTE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APPRENTISSAGE</a:t>
                      </a: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FONDAMENTAUX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99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S10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S12</a:t>
                      </a: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S14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  <a:r>
                        <a:rPr lang="fr-FR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S15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Certif.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Inter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S17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98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S16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0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PROFESSIO</a:t>
                      </a: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NALISATION</a:t>
                      </a:r>
                      <a:endParaRPr lang="fr-FR" sz="1000" b="1" i="0" u="none" strike="noStrike" dirty="0">
                        <a:ln w="19050"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APPROFONDISSEMENT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9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S18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5</a:t>
                      </a: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S19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S20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6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S21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S22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S23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S24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9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CCF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CCF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CCF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CCF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27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APPROFONDISSEMENT</a:t>
                      </a:r>
                      <a:endParaRPr lang="fr-FR" sz="1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991" marR="6991" marT="6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SYNTHESE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691680" y="260648"/>
            <a:ext cx="61206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Organisation pédagogique sur les 3 années de formation 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1043608" y="1196752"/>
            <a:ext cx="3744416" cy="1944216"/>
            <a:chOff x="1043608" y="1196752"/>
            <a:chExt cx="3744416" cy="1944216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3131840" y="1916832"/>
              <a:ext cx="1368152" cy="1224136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e 16"/>
            <p:cNvGrpSpPr/>
            <p:nvPr/>
          </p:nvGrpSpPr>
          <p:grpSpPr>
            <a:xfrm>
              <a:off x="1043608" y="1196752"/>
              <a:ext cx="3744416" cy="864096"/>
              <a:chOff x="1043608" y="1196752"/>
              <a:chExt cx="3744416" cy="86409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437757" y="1196752"/>
                <a:ext cx="3350267" cy="86409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44049" y="1700808"/>
                <a:ext cx="994822" cy="288032"/>
              </a:xfrm>
              <a:prstGeom prst="rect">
                <a:avLst/>
              </a:prstGeom>
              <a:ln w="6350">
                <a:solidFill>
                  <a:schemeClr val="accent2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/>
                  <a:t>R1 – R2 </a:t>
                </a:r>
                <a:endParaRPr lang="fr-FR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36296" y="1700808"/>
                <a:ext cx="1353875" cy="2880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/>
                  <a:t>A4 – A8</a:t>
                </a:r>
                <a:endParaRPr lang="fr-FR" b="1" dirty="0"/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 rot="16200000">
                <a:off x="808635" y="1431725"/>
                <a:ext cx="864096" cy="394149"/>
              </a:xfrm>
              <a:prstGeom prst="roundRect">
                <a:avLst/>
              </a:prstGeom>
              <a:ln w="635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S5</a:t>
                </a:r>
                <a:endParaRPr lang="fr-FR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547664" y="1340768"/>
              <a:ext cx="1728192" cy="2880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63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P3 – P4 – P5</a:t>
              </a:r>
              <a:endParaRPr lang="fr-F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1619672" y="260648"/>
            <a:ext cx="590465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Réflexion pour la construction de la séquence 5</a:t>
            </a:r>
            <a:endParaRPr lang="fr-FR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0" y="1701280"/>
            <a:ext cx="847259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e 22"/>
          <p:cNvGrpSpPr/>
          <p:nvPr/>
        </p:nvGrpSpPr>
        <p:grpSpPr>
          <a:xfrm>
            <a:off x="3707904" y="980728"/>
            <a:ext cx="2016224" cy="2088232"/>
            <a:chOff x="3707904" y="980728"/>
            <a:chExt cx="2016224" cy="2088232"/>
          </a:xfrm>
        </p:grpSpPr>
        <p:sp>
          <p:nvSpPr>
            <p:cNvPr id="15" name="Ellipse 14"/>
            <p:cNvSpPr/>
            <p:nvPr/>
          </p:nvSpPr>
          <p:spPr>
            <a:xfrm>
              <a:off x="4644008" y="2564904"/>
              <a:ext cx="1080120" cy="504056"/>
            </a:xfrm>
            <a:prstGeom prst="ellipse">
              <a:avLst/>
            </a:prstGeom>
            <a:solidFill>
              <a:schemeClr val="accent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Légende encadrée 1 18"/>
            <p:cNvSpPr/>
            <p:nvPr/>
          </p:nvSpPr>
          <p:spPr>
            <a:xfrm>
              <a:off x="3707904" y="980728"/>
              <a:ext cx="1008112" cy="288032"/>
            </a:xfrm>
            <a:prstGeom prst="borderCallout1">
              <a:avLst>
                <a:gd name="adj1" fmla="val 110180"/>
                <a:gd name="adj2" fmla="val 67294"/>
                <a:gd name="adj3" fmla="val 578793"/>
                <a:gd name="adj4" fmla="val 149041"/>
              </a:avLst>
            </a:prstGeom>
            <a:solidFill>
              <a:schemeClr val="accent1">
                <a:alpha val="20000"/>
              </a:schemeClr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Fonction</a:t>
              </a:r>
              <a:endParaRPr lang="fr-FR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932040" y="980728"/>
            <a:ext cx="1800200" cy="2592288"/>
            <a:chOff x="4932040" y="980728"/>
            <a:chExt cx="1800200" cy="2592288"/>
          </a:xfrm>
        </p:grpSpPr>
        <p:sp>
          <p:nvSpPr>
            <p:cNvPr id="16" name="Ellipse 15"/>
            <p:cNvSpPr/>
            <p:nvPr/>
          </p:nvSpPr>
          <p:spPr>
            <a:xfrm>
              <a:off x="5652120" y="1988840"/>
              <a:ext cx="1080120" cy="1584176"/>
            </a:xfrm>
            <a:prstGeom prst="ellipse">
              <a:avLst/>
            </a:prstGeom>
            <a:solidFill>
              <a:schemeClr val="accent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Légende encadrée 1 19"/>
            <p:cNvSpPr/>
            <p:nvPr/>
          </p:nvSpPr>
          <p:spPr>
            <a:xfrm>
              <a:off x="4932040" y="980728"/>
              <a:ext cx="1008112" cy="288032"/>
            </a:xfrm>
            <a:prstGeom prst="borderCallout1">
              <a:avLst>
                <a:gd name="adj1" fmla="val 110180"/>
                <a:gd name="adj2" fmla="val 67294"/>
                <a:gd name="adj3" fmla="val 388314"/>
                <a:gd name="adj4" fmla="val 118565"/>
              </a:avLst>
            </a:prstGeom>
            <a:solidFill>
              <a:schemeClr val="accent1">
                <a:alpha val="20000"/>
              </a:schemeClr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Thèmes</a:t>
              </a:r>
              <a:endParaRPr lang="fr-FR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6156176" y="980728"/>
            <a:ext cx="1656184" cy="2808312"/>
            <a:chOff x="6156176" y="980728"/>
            <a:chExt cx="1656184" cy="2808312"/>
          </a:xfrm>
        </p:grpSpPr>
        <p:sp>
          <p:nvSpPr>
            <p:cNvPr id="17" name="Ellipse 16"/>
            <p:cNvSpPr/>
            <p:nvPr/>
          </p:nvSpPr>
          <p:spPr>
            <a:xfrm>
              <a:off x="6588224" y="1772816"/>
              <a:ext cx="1224136" cy="2016224"/>
            </a:xfrm>
            <a:prstGeom prst="ellipse">
              <a:avLst/>
            </a:prstGeom>
            <a:solidFill>
              <a:schemeClr val="accent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Légende encadrée 1 20"/>
            <p:cNvSpPr/>
            <p:nvPr/>
          </p:nvSpPr>
          <p:spPr>
            <a:xfrm>
              <a:off x="6156176" y="980728"/>
              <a:ext cx="1008112" cy="288032"/>
            </a:xfrm>
            <a:prstGeom prst="borderCallout1">
              <a:avLst>
                <a:gd name="adj1" fmla="val 110180"/>
                <a:gd name="adj2" fmla="val 67294"/>
                <a:gd name="adj3" fmla="val 319742"/>
                <a:gd name="adj4" fmla="val 109857"/>
              </a:avLst>
            </a:prstGeom>
            <a:solidFill>
              <a:schemeClr val="accent1">
                <a:alpha val="20000"/>
              </a:schemeClr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Activités</a:t>
              </a:r>
              <a:endParaRPr lang="fr-FR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7380312" y="980728"/>
            <a:ext cx="1763688" cy="3168352"/>
            <a:chOff x="7380312" y="980728"/>
            <a:chExt cx="1763688" cy="3168352"/>
          </a:xfrm>
        </p:grpSpPr>
        <p:sp>
          <p:nvSpPr>
            <p:cNvPr id="18" name="Ellipse 17"/>
            <p:cNvSpPr/>
            <p:nvPr/>
          </p:nvSpPr>
          <p:spPr>
            <a:xfrm>
              <a:off x="7812360" y="1556792"/>
              <a:ext cx="1331640" cy="2592288"/>
            </a:xfrm>
            <a:prstGeom prst="ellipse">
              <a:avLst/>
            </a:prstGeom>
            <a:solidFill>
              <a:schemeClr val="accent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Légende encadrée 1 21"/>
            <p:cNvSpPr/>
            <p:nvPr/>
          </p:nvSpPr>
          <p:spPr>
            <a:xfrm>
              <a:off x="7380312" y="980728"/>
              <a:ext cx="1008112" cy="288032"/>
            </a:xfrm>
            <a:prstGeom prst="borderCallout1">
              <a:avLst>
                <a:gd name="adj1" fmla="val 110180"/>
                <a:gd name="adj2" fmla="val 67294"/>
                <a:gd name="adj3" fmla="val 238471"/>
                <a:gd name="adj4" fmla="val 94619"/>
              </a:avLst>
            </a:prstGeom>
            <a:solidFill>
              <a:schemeClr val="accent1">
                <a:alpha val="20000"/>
              </a:schemeClr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Supports</a:t>
              </a:r>
              <a:endParaRPr lang="fr-FR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pSp>
        <p:nvGrpSpPr>
          <p:cNvPr id="7" name="Groupe 8"/>
          <p:cNvGrpSpPr/>
          <p:nvPr/>
        </p:nvGrpSpPr>
        <p:grpSpPr>
          <a:xfrm>
            <a:off x="899592" y="2132856"/>
            <a:ext cx="7779902" cy="2880320"/>
            <a:chOff x="357158" y="2214554"/>
            <a:chExt cx="8643998" cy="3319462"/>
          </a:xfrm>
        </p:grpSpPr>
        <p:sp>
          <p:nvSpPr>
            <p:cNvPr id="8" name="Rectangle 7"/>
            <p:cNvSpPr/>
            <p:nvPr/>
          </p:nvSpPr>
          <p:spPr>
            <a:xfrm>
              <a:off x="357158" y="2214554"/>
              <a:ext cx="1541462" cy="331946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 smtClean="0"/>
                <a:t>Cours TD</a:t>
              </a:r>
              <a:endParaRPr lang="fr-FR" sz="24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/>
                <a:t>2 </a:t>
              </a:r>
              <a:r>
                <a:rPr lang="fr-FR" sz="2400" dirty="0" smtClean="0"/>
                <a:t>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 smtClean="0"/>
                <a:t>SALLE DE COURS</a:t>
              </a:r>
              <a:endParaRPr lang="fr-FR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71670" y="2214554"/>
              <a:ext cx="2286016" cy="331946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ACTIVITES </a:t>
              </a:r>
              <a:r>
                <a:rPr lang="fr-FR" dirty="0" smtClean="0"/>
                <a:t>PROFESSIONNELLES</a:t>
              </a:r>
              <a:endParaRPr lang="fr-FR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/>
                <a:t>4 </a:t>
              </a:r>
              <a:r>
                <a:rPr lang="fr-FR" dirty="0"/>
                <a:t>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PLATEAU </a:t>
              </a:r>
              <a:r>
                <a:rPr lang="fr-FR" dirty="0" smtClean="0"/>
                <a:t>TECHNIQUE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00562" y="2214554"/>
              <a:ext cx="2286016" cy="331946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/>
                <a:t>ACTIVITES PROFESSIONNELLES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/>
                <a:t>4 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/>
                <a:t>PLATEAU TECHNIQUE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29454" y="2214554"/>
              <a:ext cx="2071702" cy="331946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/>
                <a:t>Cours </a:t>
              </a:r>
              <a:r>
                <a:rPr lang="fr-FR" sz="2400" dirty="0" smtClean="0"/>
                <a:t>TD TP</a:t>
              </a:r>
              <a:endParaRPr lang="fr-FR" sz="24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/>
                <a:t>3</a:t>
              </a:r>
              <a:r>
                <a:rPr lang="fr-FR" sz="2400" dirty="0" smtClean="0"/>
                <a:t> h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 smtClean="0"/>
                <a:t>LABO </a:t>
              </a:r>
              <a:r>
                <a:rPr lang="fr-FR" sz="2000" dirty="0" smtClean="0"/>
                <a:t>CONSTRUCTION</a:t>
              </a:r>
              <a:endParaRPr lang="fr-FR" sz="20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23728" y="332656"/>
            <a:ext cx="502498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Organisation pédagogique hebdomadaire          ( LP E.LABBE de Douai )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1475656" y="620688"/>
            <a:ext cx="648072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Articulation pédagogique d’une séquence en Bac Pro TCI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860444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uton d'action : Informations 51">
            <a:hlinkClick r:id="rId2" action="ppaction://program" highlightClick="1"/>
          </p:cNvPr>
          <p:cNvSpPr/>
          <p:nvPr/>
        </p:nvSpPr>
        <p:spPr>
          <a:xfrm>
            <a:off x="8316416" y="6093296"/>
            <a:ext cx="576064" cy="620688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27" name="Rectangle 26"/>
          <p:cNvSpPr/>
          <p:nvPr/>
        </p:nvSpPr>
        <p:spPr>
          <a:xfrm>
            <a:off x="971600" y="1052736"/>
            <a:ext cx="4464496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1400" dirty="0" smtClean="0"/>
              <a:t>Durée : 2 semaines</a:t>
            </a:r>
          </a:p>
          <a:p>
            <a:pPr fontAlgn="b"/>
            <a:r>
              <a:rPr lang="fr-FR" sz="1400" dirty="0" smtClean="0"/>
              <a:t>Horaire :  2 x 3h d'activités de construction</a:t>
            </a:r>
          </a:p>
          <a:p>
            <a:pPr fontAlgn="b"/>
            <a:r>
              <a:rPr lang="fr-FR" sz="1400" dirty="0" smtClean="0"/>
              <a:t>                  2 x 10h d'activités pratiques</a:t>
            </a:r>
          </a:p>
          <a:p>
            <a:pPr fontAlgn="b"/>
            <a:r>
              <a:rPr lang="fr-FR" sz="1400" dirty="0" smtClean="0"/>
              <a:t>Activités : classe entière et groupes d’élèves</a:t>
            </a:r>
            <a:endParaRPr lang="fr-FR" sz="1400" dirty="0"/>
          </a:p>
        </p:txBody>
      </p:sp>
      <p:sp>
        <p:nvSpPr>
          <p:cNvPr id="37" name="Rectangle 36"/>
          <p:cNvSpPr/>
          <p:nvPr/>
        </p:nvSpPr>
        <p:spPr>
          <a:xfrm>
            <a:off x="1907704" y="332656"/>
            <a:ext cx="583264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Organisation de la </a:t>
            </a:r>
            <a:r>
              <a:rPr lang="fr-FR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séquence </a:t>
            </a:r>
            <a:r>
              <a:rPr lang="fr-FR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S5 (période de découverte)</a:t>
            </a:r>
          </a:p>
        </p:txBody>
      </p:sp>
      <p:pic>
        <p:nvPicPr>
          <p:cNvPr id="30" name="Image 29" descr="I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31" name="Picture 4" descr="Y:\frederic\LOGO\logo ac lil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3" name="Groupe 92"/>
          <p:cNvGrpSpPr/>
          <p:nvPr/>
        </p:nvGrpSpPr>
        <p:grpSpPr>
          <a:xfrm>
            <a:off x="611560" y="2492896"/>
            <a:ext cx="8208912" cy="4032448"/>
            <a:chOff x="611560" y="2492896"/>
            <a:chExt cx="8208912" cy="4032448"/>
          </a:xfrm>
        </p:grpSpPr>
        <p:sp>
          <p:nvSpPr>
            <p:cNvPr id="41" name="Rectangle 40"/>
            <p:cNvSpPr/>
            <p:nvPr/>
          </p:nvSpPr>
          <p:spPr>
            <a:xfrm>
              <a:off x="613996" y="2492896"/>
              <a:ext cx="3384376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Thèmes abordés</a:t>
              </a:r>
              <a:endParaRPr lang="fr-FR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3996" y="3068960"/>
              <a:ext cx="3384376" cy="79208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fr-FR" sz="1200" b="1" dirty="0" smtClean="0">
                  <a:solidFill>
                    <a:srgbClr val="7030A0"/>
                  </a:solidFill>
                </a:rPr>
                <a:t>R1: les notions de sécurité dans l’entreprise</a:t>
              </a:r>
            </a:p>
            <a:p>
              <a:endParaRPr lang="fr-FR" sz="1200" dirty="0" smtClean="0"/>
            </a:p>
            <a:p>
              <a:r>
                <a:rPr lang="fr-FR" sz="1200" b="1" dirty="0" smtClean="0">
                  <a:solidFill>
                    <a:srgbClr val="7030A0"/>
                  </a:solidFill>
                </a:rPr>
                <a:t>R2: Le relevé de cotes d’un </a:t>
              </a:r>
              <a:r>
                <a:rPr lang="fr-FR" sz="1200" b="1" dirty="0">
                  <a:solidFill>
                    <a:srgbClr val="7030A0"/>
                  </a:solidFill>
                </a:rPr>
                <a:t> </a:t>
              </a:r>
              <a:r>
                <a:rPr lang="fr-FR" sz="1200" b="1" dirty="0" smtClean="0">
                  <a:solidFill>
                    <a:srgbClr val="7030A0"/>
                  </a:solidFill>
                </a:rPr>
                <a:t>ou plusieurs éléments</a:t>
              </a:r>
              <a:endParaRPr lang="fr-FR" sz="1400" b="1" dirty="0" smtClean="0">
                <a:solidFill>
                  <a:srgbClr val="7030A0"/>
                </a:solidFill>
              </a:endParaRPr>
            </a:p>
            <a:p>
              <a:endParaRPr lang="fr-FR" sz="1400" dirty="0" smtClean="0"/>
            </a:p>
            <a:p>
              <a:endParaRPr lang="fr-FR" sz="1400" dirty="0" smtClean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3996" y="3933056"/>
              <a:ext cx="3456384" cy="7200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fr-FR" sz="1200" b="1" dirty="0" smtClean="0">
                  <a:solidFill>
                    <a:schemeClr val="tx2"/>
                  </a:solidFill>
                </a:rPr>
                <a:t>A3: La définition des produits </a:t>
              </a:r>
              <a:r>
                <a:rPr lang="fr-FR" sz="1050" b="1" dirty="0" smtClean="0">
                  <a:solidFill>
                    <a:schemeClr val="tx2"/>
                  </a:solidFill>
                </a:rPr>
                <a:t>(fonctions- </a:t>
              </a:r>
              <a:r>
                <a:rPr lang="fr-FR" sz="1050" b="1" dirty="0" err="1" smtClean="0">
                  <a:solidFill>
                    <a:schemeClr val="tx2"/>
                  </a:solidFill>
                </a:rPr>
                <a:t>dim</a:t>
              </a:r>
              <a:r>
                <a:rPr lang="fr-FR" sz="1050" b="1" dirty="0" smtClean="0">
                  <a:solidFill>
                    <a:schemeClr val="tx2"/>
                  </a:solidFill>
                </a:rPr>
                <a:t>.)</a:t>
              </a:r>
            </a:p>
            <a:p>
              <a:endParaRPr lang="fr-FR" sz="1050" b="1" dirty="0" smtClean="0">
                <a:solidFill>
                  <a:schemeClr val="tx2"/>
                </a:solidFill>
              </a:endParaRPr>
            </a:p>
            <a:p>
              <a:r>
                <a:rPr lang="fr-FR" sz="1200" b="1" dirty="0" smtClean="0">
                  <a:solidFill>
                    <a:schemeClr val="tx2"/>
                  </a:solidFill>
                </a:rPr>
                <a:t>A4: Les techniques et outils de représentations</a:t>
              </a:r>
            </a:p>
            <a:p>
              <a:endParaRPr lang="fr-FR" sz="1100" b="1" dirty="0" smtClean="0">
                <a:solidFill>
                  <a:srgbClr val="0070C0"/>
                </a:solidFill>
              </a:endParaRPr>
            </a:p>
            <a:p>
              <a:r>
                <a:rPr lang="fr-FR" sz="1200" b="1" dirty="0" smtClean="0">
                  <a:solidFill>
                    <a:srgbClr val="0070C0"/>
                  </a:solidFill>
                </a:rPr>
                <a:t> </a:t>
              </a:r>
              <a:endParaRPr lang="fr-FR" sz="1400" b="1" dirty="0" smtClean="0">
                <a:solidFill>
                  <a:srgbClr val="0070C0"/>
                </a:solidFill>
              </a:endParaRPr>
            </a:p>
            <a:p>
              <a:endParaRPr lang="fr-FR" sz="1400" b="1" dirty="0" smtClean="0">
                <a:solidFill>
                  <a:srgbClr val="0070C0"/>
                </a:solidFill>
              </a:endParaRPr>
            </a:p>
            <a:p>
              <a:endParaRPr lang="fr-FR" sz="1400" b="1" dirty="0" smtClean="0">
                <a:solidFill>
                  <a:srgbClr val="0070C0"/>
                </a:solidFill>
              </a:endParaRPr>
            </a:p>
            <a:p>
              <a:endParaRPr lang="fr-FR" sz="1400" b="1" dirty="0" smtClean="0">
                <a:solidFill>
                  <a:srgbClr val="0070C0"/>
                </a:solidFill>
              </a:endParaRPr>
            </a:p>
            <a:p>
              <a:endParaRPr lang="fr-FR" sz="14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39952" y="3068960"/>
              <a:ext cx="1440160" cy="7920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fr-FR" sz="1000" b="1" dirty="0" smtClean="0">
                  <a:solidFill>
                    <a:srgbClr val="7030A0"/>
                  </a:solidFill>
                </a:rPr>
                <a:t>C9-1 ; C9-4 ; </a:t>
              </a:r>
              <a:r>
                <a:rPr lang="fr-FR" sz="1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C9-5 ; C9-6 </a:t>
              </a:r>
            </a:p>
            <a:p>
              <a:endParaRPr lang="fr-FR" sz="1400" b="1" dirty="0" smtClean="0">
                <a:solidFill>
                  <a:srgbClr val="7030A0"/>
                </a:solidFill>
              </a:endParaRPr>
            </a:p>
            <a:p>
              <a:r>
                <a:rPr lang="fr-FR" sz="1400" b="1" dirty="0" smtClean="0">
                  <a:solidFill>
                    <a:srgbClr val="7030A0"/>
                  </a:solidFill>
                </a:rPr>
                <a:t>C9-3</a:t>
              </a:r>
            </a:p>
            <a:p>
              <a:endParaRPr lang="fr-FR" sz="1400" dirty="0" smtClean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39952" y="2492896"/>
              <a:ext cx="1440160" cy="3600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Compétences</a:t>
              </a:r>
              <a:endPara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139952" y="3933056"/>
              <a:ext cx="1440160" cy="7200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fr-FR" sz="1400" b="1" dirty="0" smtClean="0">
                  <a:solidFill>
                    <a:schemeClr val="tx2"/>
                  </a:solidFill>
                </a:rPr>
                <a:t>C1-2 ; C1-3 ;</a:t>
              </a:r>
            </a:p>
            <a:p>
              <a:endParaRPr lang="fr-FR" sz="1400" b="1" dirty="0" smtClean="0">
                <a:solidFill>
                  <a:schemeClr val="tx2"/>
                </a:solidFill>
              </a:endParaRPr>
            </a:p>
            <a:p>
              <a:r>
                <a:rPr lang="fr-FR" sz="1400" b="1" dirty="0" smtClean="0">
                  <a:solidFill>
                    <a:schemeClr val="tx2"/>
                  </a:solidFill>
                </a:rPr>
                <a:t>C2-2</a:t>
              </a:r>
            </a:p>
            <a:p>
              <a:endParaRPr lang="fr-FR" sz="1400" b="1" dirty="0" err="1" smtClean="0">
                <a:solidFill>
                  <a:srgbClr val="0070C0"/>
                </a:solidFill>
              </a:endParaRPr>
            </a:p>
            <a:p>
              <a:endParaRPr lang="fr-FR" sz="1400" b="1" dirty="0" smtClean="0">
                <a:solidFill>
                  <a:srgbClr val="0070C0"/>
                </a:solidFill>
              </a:endParaRPr>
            </a:p>
            <a:p>
              <a:endParaRPr lang="fr-FR" sz="1400" b="1" dirty="0" smtClean="0">
                <a:solidFill>
                  <a:srgbClr val="0070C0"/>
                </a:solidFill>
              </a:endParaRPr>
            </a:p>
            <a:p>
              <a:endParaRPr lang="fr-FR" sz="14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24128" y="2492896"/>
              <a:ext cx="3096344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Activités d’apprentissage</a:t>
              </a:r>
              <a:endParaRPr lang="fr-FR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724128" y="3501008"/>
              <a:ext cx="504056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7030A0"/>
                  </a:solidFill>
                </a:rPr>
                <a:t>E</a:t>
              </a:r>
              <a:endParaRPr lang="fr-FR" b="1" dirty="0">
                <a:solidFill>
                  <a:srgbClr val="7030A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724128" y="3933056"/>
              <a:ext cx="648072" cy="2880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2"/>
                  </a:solidFill>
                </a:rPr>
                <a:t>F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724128" y="4365104"/>
              <a:ext cx="648072" cy="2880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2"/>
                  </a:solidFill>
                </a:rPr>
                <a:t>G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295632" y="3072380"/>
              <a:ext cx="504056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7030A0"/>
                  </a:solidFill>
                </a:rPr>
                <a:t>B</a:t>
              </a:r>
              <a:endParaRPr lang="fr-FR" b="1" dirty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67136" y="3072380"/>
              <a:ext cx="485816" cy="2880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7030A0"/>
                  </a:solidFill>
                </a:rPr>
                <a:t>C</a:t>
              </a:r>
              <a:endParaRPr lang="fr-FR" b="1" dirty="0">
                <a:solidFill>
                  <a:srgbClr val="7030A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460300" y="3068960"/>
              <a:ext cx="1034332" cy="2880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7030A0"/>
                  </a:solidFill>
                </a:rPr>
                <a:t>D</a:t>
              </a:r>
              <a:endParaRPr lang="fr-FR" b="1" dirty="0">
                <a:solidFill>
                  <a:srgbClr val="7030A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724128" y="3072380"/>
              <a:ext cx="504056" cy="2880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7030A0"/>
                  </a:solidFill>
                </a:rPr>
                <a:t>A</a:t>
              </a:r>
              <a:endParaRPr lang="fr-FR" b="1" dirty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1560" y="4941168"/>
              <a:ext cx="3456384" cy="15841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fr-FR" sz="1200" b="1" dirty="0" smtClean="0">
                  <a:solidFill>
                    <a:srgbClr val="00B050"/>
                  </a:solidFill>
                </a:rPr>
                <a:t>P3: Le transfert et la simulation d’un programme vers les MOCN</a:t>
              </a:r>
              <a:endParaRPr lang="fr-FR" sz="1050" b="1" dirty="0" smtClean="0">
                <a:solidFill>
                  <a:srgbClr val="00B050"/>
                </a:solidFill>
              </a:endParaRPr>
            </a:p>
            <a:p>
              <a:endParaRPr lang="fr-FR" sz="1050" b="1" dirty="0" smtClean="0">
                <a:solidFill>
                  <a:srgbClr val="00B050"/>
                </a:solidFill>
              </a:endParaRPr>
            </a:p>
            <a:p>
              <a:r>
                <a:rPr lang="fr-FR" sz="1200" b="1" dirty="0" smtClean="0">
                  <a:solidFill>
                    <a:srgbClr val="00B050"/>
                  </a:solidFill>
                </a:rPr>
                <a:t>P4: La réalisation d’une implantation économique et la gestion du stock matière</a:t>
              </a:r>
            </a:p>
            <a:p>
              <a:endParaRPr lang="fr-FR" sz="1200" b="1" dirty="0" smtClean="0">
                <a:solidFill>
                  <a:srgbClr val="00B050"/>
                </a:solidFill>
              </a:endParaRPr>
            </a:p>
            <a:p>
              <a:r>
                <a:rPr lang="fr-FR" sz="1200" b="1" dirty="0" smtClean="0">
                  <a:solidFill>
                    <a:srgbClr val="00B050"/>
                  </a:solidFill>
                </a:rPr>
                <a:t>P5: La détermination de données à l’aide d’un abaque</a:t>
              </a:r>
            </a:p>
            <a:p>
              <a:endParaRPr lang="fr-FR" sz="1100" b="1" dirty="0" smtClean="0">
                <a:solidFill>
                  <a:srgbClr val="00B050"/>
                </a:solidFill>
              </a:endParaRPr>
            </a:p>
            <a:p>
              <a:r>
                <a:rPr lang="fr-FR" sz="1200" b="1" dirty="0" smtClean="0">
                  <a:solidFill>
                    <a:srgbClr val="00B050"/>
                  </a:solidFill>
                </a:rPr>
                <a:t> </a:t>
              </a:r>
              <a:endParaRPr lang="fr-FR" sz="1400" b="1" dirty="0" smtClean="0">
                <a:solidFill>
                  <a:srgbClr val="00B050"/>
                </a:solidFill>
              </a:endParaRPr>
            </a:p>
            <a:p>
              <a:endParaRPr lang="fr-FR" sz="1400" b="1" dirty="0" smtClean="0">
                <a:solidFill>
                  <a:srgbClr val="00B050"/>
                </a:solidFill>
              </a:endParaRPr>
            </a:p>
            <a:p>
              <a:endParaRPr lang="fr-FR" sz="1400" b="1" dirty="0" smtClean="0">
                <a:solidFill>
                  <a:srgbClr val="00B050"/>
                </a:solidFill>
              </a:endParaRPr>
            </a:p>
            <a:p>
              <a:endParaRPr lang="fr-FR" sz="1400" b="1" dirty="0" smtClean="0">
                <a:solidFill>
                  <a:srgbClr val="00B050"/>
                </a:solidFill>
              </a:endParaRPr>
            </a:p>
            <a:p>
              <a:endParaRPr lang="fr-FR" sz="1400" b="1" dirty="0" smtClean="0">
                <a:solidFill>
                  <a:srgbClr val="00B05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137516" y="4941168"/>
              <a:ext cx="1440160" cy="15841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fr-FR" sz="1400" b="1" dirty="0" smtClean="0">
                  <a:solidFill>
                    <a:srgbClr val="00B050"/>
                  </a:solidFill>
                </a:rPr>
                <a:t>C1-2 ; C1-3 ;</a:t>
              </a:r>
            </a:p>
            <a:p>
              <a:endParaRPr lang="fr-FR" sz="1400" b="1" dirty="0" smtClean="0">
                <a:solidFill>
                  <a:srgbClr val="00B050"/>
                </a:solidFill>
              </a:endParaRPr>
            </a:p>
            <a:p>
              <a:r>
                <a:rPr lang="fr-FR" sz="1400" b="1" dirty="0" smtClean="0">
                  <a:solidFill>
                    <a:srgbClr val="00B050"/>
                  </a:solidFill>
                </a:rPr>
                <a:t>C2-2</a:t>
              </a:r>
            </a:p>
            <a:p>
              <a:endParaRPr lang="fr-FR" sz="1400" b="1" dirty="0" err="1" smtClean="0">
                <a:solidFill>
                  <a:srgbClr val="00B050"/>
                </a:solidFill>
              </a:endParaRPr>
            </a:p>
            <a:p>
              <a:endParaRPr lang="fr-FR" sz="1400" b="1" dirty="0" smtClean="0">
                <a:solidFill>
                  <a:srgbClr val="00B050"/>
                </a:solidFill>
              </a:endParaRPr>
            </a:p>
            <a:p>
              <a:endParaRPr lang="fr-FR" sz="1400" b="1" dirty="0" smtClean="0">
                <a:solidFill>
                  <a:srgbClr val="00B050"/>
                </a:solidFill>
              </a:endParaRPr>
            </a:p>
            <a:p>
              <a:endParaRPr lang="fr-FR" sz="1400" b="1" dirty="0" smtClean="0">
                <a:solidFill>
                  <a:srgbClr val="00B05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724128" y="5013176"/>
              <a:ext cx="506492" cy="28803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H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24128" y="5517232"/>
              <a:ext cx="506492" cy="3312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I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24128" y="6021288"/>
              <a:ext cx="504056" cy="36004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I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39552" y="3429000"/>
            <a:ext cx="8424936" cy="1368152"/>
            <a:chOff x="611560" y="3212976"/>
            <a:chExt cx="8424936" cy="1368152"/>
          </a:xfrm>
        </p:grpSpPr>
        <p:sp>
          <p:nvSpPr>
            <p:cNvPr id="64" name="Rectangle à coins arrondis 63"/>
            <p:cNvSpPr/>
            <p:nvPr/>
          </p:nvSpPr>
          <p:spPr>
            <a:xfrm>
              <a:off x="611560" y="3212976"/>
              <a:ext cx="8424936" cy="1368152"/>
            </a:xfrm>
            <a:prstGeom prst="roundRect">
              <a:avLst/>
            </a:prstGeom>
            <a:solidFill>
              <a:schemeClr val="bg1">
                <a:lumMod val="65000"/>
                <a:alpha val="39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/>
            <p:cNvSpPr/>
            <p:nvPr/>
          </p:nvSpPr>
          <p:spPr>
            <a:xfrm>
              <a:off x="7092280" y="3429000"/>
              <a:ext cx="1800200" cy="4200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Support commun</a:t>
              </a:r>
              <a:endPara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979712" y="332656"/>
            <a:ext cx="5400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Organisation temporelle des activités élèves  Séquence S5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971604" y="1412775"/>
          <a:ext cx="7704851" cy="4752529"/>
        </p:xfrm>
        <a:graphic>
          <a:graphicData uri="http://schemas.openxmlformats.org/drawingml/2006/table">
            <a:tbl>
              <a:tblPr/>
              <a:tblGrid>
                <a:gridCol w="491127"/>
                <a:gridCol w="672667"/>
                <a:gridCol w="586164"/>
                <a:gridCol w="578198"/>
                <a:gridCol w="38859"/>
                <a:gridCol w="578198"/>
                <a:gridCol w="578198"/>
                <a:gridCol w="38859"/>
                <a:gridCol w="468362"/>
                <a:gridCol w="696568"/>
                <a:gridCol w="668683"/>
                <a:gridCol w="544052"/>
                <a:gridCol w="38859"/>
                <a:gridCol w="578198"/>
                <a:gridCol w="571368"/>
                <a:gridCol w="576491"/>
              </a:tblGrid>
              <a:tr h="530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800" dirty="0">
                        <a:latin typeface="Calibri"/>
                        <a:ea typeface="Times New Roman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SEMAINE  A 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SEMAINE  B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4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800">
                        <a:latin typeface="Calibri"/>
                        <a:ea typeface="Times New Roman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b="1" dirty="0">
                          <a:latin typeface="Calibri"/>
                          <a:ea typeface="Calibri"/>
                          <a:cs typeface="Times New Roman"/>
                        </a:rPr>
                        <a:t>Analyse 3 H</a:t>
                      </a:r>
                      <a:endParaRPr lang="fr-F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b="1" dirty="0">
                          <a:latin typeface="Calibri"/>
                          <a:ea typeface="Calibri"/>
                          <a:cs typeface="Times New Roman"/>
                        </a:rPr>
                        <a:t>Techno 2h</a:t>
                      </a:r>
                      <a:endParaRPr lang="fr-F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latin typeface="Calibri"/>
                          <a:ea typeface="Calibri"/>
                          <a:cs typeface="Times New Roman"/>
                        </a:rPr>
                        <a:t>Pratique 4h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latin typeface="Calibri"/>
                          <a:ea typeface="Calibri"/>
                          <a:cs typeface="Times New Roman"/>
                        </a:rPr>
                        <a:t>Pratique 4h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b="1" dirty="0">
                          <a:latin typeface="Calibri"/>
                          <a:ea typeface="Calibri"/>
                          <a:cs typeface="Times New Roman"/>
                        </a:rPr>
                        <a:t>Analyse 3 H</a:t>
                      </a:r>
                      <a:endParaRPr lang="fr-F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b="1" dirty="0">
                          <a:latin typeface="Calibri"/>
                          <a:ea typeface="Calibri"/>
                          <a:cs typeface="Times New Roman"/>
                        </a:rPr>
                        <a:t>Techno 2h</a:t>
                      </a:r>
                      <a:endParaRPr lang="fr-F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latin typeface="Calibri"/>
                          <a:ea typeface="Calibri"/>
                          <a:cs typeface="Times New Roman"/>
                        </a:rPr>
                        <a:t>Pratique 4h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latin typeface="Calibri"/>
                          <a:ea typeface="Calibri"/>
                          <a:cs typeface="Times New Roman"/>
                        </a:rPr>
                        <a:t>Pratique 4h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67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G1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Analyse : F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b="1">
                          <a:latin typeface="Calibri"/>
                          <a:ea typeface="Calibri"/>
                          <a:cs typeface="Times New Roman"/>
                        </a:rPr>
                        <a:t>Cours classe entière :</a:t>
                      </a:r>
                      <a:r>
                        <a:rPr lang="fr-FR" sz="700">
                          <a:solidFill>
                            <a:srgbClr val="595959"/>
                          </a:solidFill>
                          <a:latin typeface="Arial Narrow"/>
                          <a:ea typeface="Calibri"/>
                          <a:cs typeface="Arial"/>
                        </a:rPr>
                        <a:t> Risques et règles de sécurité liés à l’environnement de production.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Analyse : G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Cours classe entière: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 (Remédiation, autre cours)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767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G2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767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G3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67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G4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67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G5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" marR="5454" marT="5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339752" y="1268760"/>
            <a:ext cx="525658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R1 - Notions de sécurité dans l’entreprise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90602" y="3410018"/>
            <a:ext cx="223224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pictogrammes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590602" y="4346122"/>
            <a:ext cx="482453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/>
              <a:t> Règles d’équipements individuels et collectifs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619672" y="5363924"/>
            <a:ext cx="288032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/>
              <a:t> Synthèse et/ou évaluation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547664" y="2564904"/>
            <a:ext cx="6120680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/>
              <a:t> Les règles de sécurité dans un environnement de production 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119036" y="2564904"/>
            <a:ext cx="3241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119036" y="3422160"/>
            <a:ext cx="31451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119036" y="4350854"/>
            <a:ext cx="30649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C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148106" y="5354976"/>
            <a:ext cx="33054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33350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951312" y="980728"/>
            <a:ext cx="4752528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Activité d’apprentissage des règles de sécurité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9104" y="170080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Objectif:</a:t>
            </a:r>
            <a:r>
              <a:rPr lang="fr-FR" sz="1400" dirty="0" smtClean="0"/>
              <a:t> Etre capable de repérer et d’identifier les règles de sécurité liées à l’environnement de production.</a:t>
            </a:r>
          </a:p>
          <a:p>
            <a:r>
              <a:rPr lang="fr-FR" sz="1400" b="1" u="sng" dirty="0" smtClean="0"/>
              <a:t>Durée:</a:t>
            </a:r>
            <a:r>
              <a:rPr lang="fr-FR" sz="1400" dirty="0" smtClean="0"/>
              <a:t> 2 heures</a:t>
            </a:r>
          </a:p>
          <a:p>
            <a:r>
              <a:rPr lang="fr-FR" sz="1400" b="1" u="sng" dirty="0" smtClean="0"/>
              <a:t>Environnement</a:t>
            </a:r>
            <a:r>
              <a:rPr lang="fr-FR" sz="1400" dirty="0" smtClean="0"/>
              <a:t>: Salle de classe et matériel de vidéo-projection</a:t>
            </a:r>
          </a:p>
          <a:p>
            <a:r>
              <a:rPr lang="fr-FR" sz="1400" b="1" u="sng" dirty="0" smtClean="0"/>
              <a:t>Savoirs associés</a:t>
            </a:r>
            <a:r>
              <a:rPr lang="fr-FR" sz="1400" b="1" dirty="0" smtClean="0"/>
              <a:t>: </a:t>
            </a:r>
            <a:r>
              <a:rPr lang="fr-FR" sz="1300" b="1" dirty="0" smtClean="0"/>
              <a:t>S 7.12 </a:t>
            </a:r>
            <a:r>
              <a:rPr lang="fr-FR" sz="1300" dirty="0" smtClean="0"/>
              <a:t>Eléments statistiques propre à la branche professionnelle, </a:t>
            </a:r>
            <a:r>
              <a:rPr lang="fr-FR" sz="1300" b="1" dirty="0" smtClean="0"/>
              <a:t>S 7.31 </a:t>
            </a:r>
            <a:r>
              <a:rPr lang="fr-FR" sz="1300" dirty="0" smtClean="0"/>
              <a:t>Maîtrise des risques</a:t>
            </a:r>
          </a:p>
        </p:txBody>
      </p:sp>
      <p:pic>
        <p:nvPicPr>
          <p:cNvPr id="9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5368" y="2780928"/>
            <a:ext cx="2930709" cy="269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>
            <a:hlinkClick r:id="rId6" action="ppaction://hlinksldjump"/>
          </p:cNvPr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688" y="3430776"/>
            <a:ext cx="2728800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538074" y="998398"/>
            <a:ext cx="285752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>
            <a:hlinkClick r:id="rId8" action="ppaction://hlinksldjump"/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5048" y="3430776"/>
            <a:ext cx="2728800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15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771800" y="1124744"/>
            <a:ext cx="43924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Activité d’apprentissage des pictogrammes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99592" y="184482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Objectif:</a:t>
            </a:r>
            <a:r>
              <a:rPr lang="fr-FR" sz="1400" dirty="0" smtClean="0"/>
              <a:t> Etre capable de reconnaître les différents pictogrammes et les cas d’emploi</a:t>
            </a:r>
          </a:p>
          <a:p>
            <a:r>
              <a:rPr lang="fr-FR" sz="1400" b="1" u="sng" dirty="0" smtClean="0"/>
              <a:t>Durée:</a:t>
            </a:r>
            <a:r>
              <a:rPr lang="fr-FR" sz="1400" dirty="0" smtClean="0"/>
              <a:t> 2 heures</a:t>
            </a:r>
          </a:p>
          <a:p>
            <a:r>
              <a:rPr lang="fr-FR" sz="1400" b="1" u="sng" dirty="0" smtClean="0"/>
              <a:t>Environnement</a:t>
            </a:r>
            <a:r>
              <a:rPr lang="fr-FR" sz="1400" dirty="0" smtClean="0"/>
              <a:t>: Labo de préparation et postes informatiques</a:t>
            </a:r>
          </a:p>
          <a:p>
            <a:r>
              <a:rPr lang="fr-FR" sz="1400" b="1" u="sng" dirty="0" smtClean="0"/>
              <a:t>Savoirs associés</a:t>
            </a:r>
            <a:r>
              <a:rPr lang="fr-FR" sz="1400" b="1" dirty="0" smtClean="0"/>
              <a:t>: S 5.1 </a:t>
            </a:r>
            <a:r>
              <a:rPr lang="fr-FR" sz="1400" dirty="0" smtClean="0"/>
              <a:t>Identification d’une installation, </a:t>
            </a:r>
            <a:r>
              <a:rPr lang="fr-FR" sz="1400" b="1" dirty="0" smtClean="0"/>
              <a:t>S 7.31 </a:t>
            </a:r>
            <a:r>
              <a:rPr lang="fr-FR" sz="1400" dirty="0" smtClean="0"/>
              <a:t>Maîtrise des risques</a:t>
            </a:r>
          </a:p>
        </p:txBody>
      </p:sp>
      <p:grpSp>
        <p:nvGrpSpPr>
          <p:cNvPr id="19" name="Groupe 31"/>
          <p:cNvGrpSpPr/>
          <p:nvPr/>
        </p:nvGrpSpPr>
        <p:grpSpPr>
          <a:xfrm>
            <a:off x="755576" y="3501008"/>
            <a:ext cx="2411760" cy="2448272"/>
            <a:chOff x="539552" y="4260800"/>
            <a:chExt cx="2699792" cy="2597200"/>
          </a:xfrm>
        </p:grpSpPr>
        <p:pic>
          <p:nvPicPr>
            <p:cNvPr id="20" name="Picture 2" descr="http://caensortir.com/Photos/moniteur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4260800"/>
              <a:ext cx="2699792" cy="2597200"/>
            </a:xfrm>
            <a:prstGeom prst="rect">
              <a:avLst/>
            </a:prstGeom>
            <a:noFill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4437112"/>
              <a:ext cx="237626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lipse 21"/>
            <p:cNvSpPr/>
            <p:nvPr/>
          </p:nvSpPr>
          <p:spPr>
            <a:xfrm>
              <a:off x="1691680" y="6061000"/>
              <a:ext cx="360040" cy="216024"/>
            </a:xfrm>
            <a:prstGeom prst="ellipse">
              <a:avLst/>
            </a:pr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33"/>
          <p:cNvGrpSpPr/>
          <p:nvPr/>
        </p:nvGrpSpPr>
        <p:grpSpPr>
          <a:xfrm>
            <a:off x="6444208" y="3501008"/>
            <a:ext cx="2376264" cy="2448272"/>
            <a:chOff x="6084168" y="4260800"/>
            <a:chExt cx="2699792" cy="2597200"/>
          </a:xfrm>
        </p:grpSpPr>
        <p:pic>
          <p:nvPicPr>
            <p:cNvPr id="24" name="Picture 2" descr="http://caensortir.com/Photos/moniteur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4260800"/>
              <a:ext cx="2699792" cy="2597200"/>
            </a:xfrm>
            <a:prstGeom prst="rect">
              <a:avLst/>
            </a:prstGeom>
            <a:noFill/>
          </p:spPr>
        </p:pic>
        <p:sp>
          <p:nvSpPr>
            <p:cNvPr id="25" name="Ellipse 24"/>
            <p:cNvSpPr/>
            <p:nvPr/>
          </p:nvSpPr>
          <p:spPr>
            <a:xfrm>
              <a:off x="7236296" y="6076673"/>
              <a:ext cx="360040" cy="216024"/>
            </a:xfrm>
            <a:prstGeom prst="ellipse">
              <a:avLst/>
            </a:pr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8184" y="4437112"/>
              <a:ext cx="2376264" cy="1462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e 32"/>
          <p:cNvGrpSpPr/>
          <p:nvPr/>
        </p:nvGrpSpPr>
        <p:grpSpPr>
          <a:xfrm>
            <a:off x="3419872" y="3501008"/>
            <a:ext cx="2592288" cy="2448272"/>
            <a:chOff x="3275856" y="4005064"/>
            <a:chExt cx="2699792" cy="2597200"/>
          </a:xfrm>
        </p:grpSpPr>
        <p:pic>
          <p:nvPicPr>
            <p:cNvPr id="28" name="Picture 2" descr="http://caensortir.com/Photos/moniteur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005064"/>
              <a:ext cx="2699792" cy="2597200"/>
            </a:xfrm>
            <a:prstGeom prst="rect">
              <a:avLst/>
            </a:prstGeom>
            <a:noFill/>
          </p:spPr>
        </p:pic>
        <p:pic>
          <p:nvPicPr>
            <p:cNvPr id="29" name="Picture 4">
              <a:hlinkClick r:id="rId7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19872" y="4181376"/>
              <a:ext cx="237626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Ellipse 29"/>
            <p:cNvSpPr/>
            <p:nvPr/>
          </p:nvSpPr>
          <p:spPr>
            <a:xfrm>
              <a:off x="4427984" y="5805264"/>
              <a:ext cx="360040" cy="216024"/>
            </a:xfrm>
            <a:prstGeom prst="ellipse">
              <a:avLst/>
            </a:pr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2358562" y="1142414"/>
            <a:ext cx="28575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6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475656" y="980728"/>
            <a:ext cx="72008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Activité d’apprentissage des règles d’équipements individuels et collectifs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83568" y="1988841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Objectif</a:t>
            </a:r>
            <a:r>
              <a:rPr lang="fr-FR" sz="1400" dirty="0" smtClean="0"/>
              <a:t>: Etre capable d’utiliser les équipements de protection individuel et d’assurer la sécurité de son espace de travail </a:t>
            </a:r>
          </a:p>
          <a:p>
            <a:r>
              <a:rPr lang="fr-FR" sz="1400" b="1" u="sng" dirty="0" smtClean="0"/>
              <a:t>Durée</a:t>
            </a:r>
            <a:r>
              <a:rPr lang="fr-FR" sz="1400" dirty="0" smtClean="0"/>
              <a:t>: 2 heures</a:t>
            </a:r>
          </a:p>
          <a:p>
            <a:r>
              <a:rPr lang="fr-FR" sz="1400" b="1" u="sng" dirty="0" smtClean="0"/>
              <a:t>Environnement</a:t>
            </a:r>
            <a:r>
              <a:rPr lang="fr-FR" sz="1400" dirty="0" smtClean="0"/>
              <a:t>: Site de réhabilitation</a:t>
            </a:r>
          </a:p>
          <a:p>
            <a:r>
              <a:rPr lang="fr-FR" sz="1400" b="1" u="sng" dirty="0" smtClean="0"/>
              <a:t>Savoirs associés</a:t>
            </a:r>
            <a:r>
              <a:rPr lang="fr-FR" sz="1400" dirty="0" smtClean="0"/>
              <a:t>: </a:t>
            </a:r>
            <a:r>
              <a:rPr lang="fr-FR" sz="1400" b="1" dirty="0" smtClean="0"/>
              <a:t>S5.2 </a:t>
            </a:r>
            <a:r>
              <a:rPr lang="fr-FR" sz="1400" dirty="0" smtClean="0"/>
              <a:t>Moyens spécifiques</a:t>
            </a:r>
          </a:p>
          <a:p>
            <a:endParaRPr lang="fr-FR" sz="1400" dirty="0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36339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35498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1047028" y="980728"/>
            <a:ext cx="28575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3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1700808"/>
            <a:ext cx="6264696" cy="98488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SCENARISATION</a:t>
            </a:r>
          </a:p>
          <a:p>
            <a:r>
              <a:rPr lang="fr-F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Suite à une visite d’inspection de la station, notre équipe de chantier a été chargée du nettoyage de la tubulure supérieure Rep B10. On vous demande de démonter le tampon plein Rep 3 et de relever les différentes caractéristiques</a:t>
            </a:r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3140968"/>
            <a:ext cx="4392488" cy="6771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Durée : 4 Heures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Environnement : Site de réhabilitation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4149080"/>
            <a:ext cx="432048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  </a:t>
            </a:r>
            <a:r>
              <a:rPr lang="fr-FR" sz="1200" b="1" i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DESCRIPTION DU TRAVAIL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        </a:t>
            </a:r>
            <a:r>
              <a:rPr lang="fr-FR" sz="1200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</a:t>
            </a:r>
            <a:r>
              <a:rPr lang="fr-FR" sz="1200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2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Vérifier les différentes informations liées au site</a:t>
            </a:r>
            <a:endParaRPr lang="fr-FR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        </a:t>
            </a:r>
            <a:r>
              <a:rPr lang="fr-FR" sz="1200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2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S’équiper individuellement en fonction des informations</a:t>
            </a:r>
            <a:endParaRPr lang="fr-FR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        </a:t>
            </a:r>
            <a:r>
              <a:rPr lang="fr-FR" sz="1200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2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Préparer sa zone d’intervention</a:t>
            </a:r>
            <a:endParaRPr lang="fr-FR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        </a:t>
            </a:r>
            <a:r>
              <a:rPr lang="fr-FR" sz="1200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</a:t>
            </a:r>
            <a:r>
              <a:rPr lang="fr-FR" sz="1200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2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Préparer son matériel et ses matériaux</a:t>
            </a:r>
            <a:endParaRPr lang="fr-FR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        </a:t>
            </a:r>
            <a:r>
              <a:rPr lang="fr-FR" sz="12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Démonter le tampon plein Rep 3</a:t>
            </a:r>
            <a:endParaRPr lang="fr-FR" sz="1200" dirty="0" smtClean="0"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        </a:t>
            </a:r>
            <a:r>
              <a:rPr lang="fr-FR" sz="12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Relever les différentes caractéristiques du tampon plein</a:t>
            </a:r>
            <a:endParaRPr lang="fr-FR" sz="1200" i="1" dirty="0" smtClean="0">
              <a:latin typeface="Arial" pitchFamily="34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        </a:t>
            </a:r>
            <a:r>
              <a:rPr lang="fr-FR" sz="1200" i="1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  <a:sym typeface="Wingdings 3" pitchFamily="18" charset="2"/>
              </a:rPr>
              <a:t></a:t>
            </a:r>
            <a:r>
              <a:rPr lang="fr-FR" sz="1200" i="1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200" b="1" i="1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Respecter les règles d’hygiène et de sécurité individuelle</a:t>
            </a:r>
            <a:r>
              <a:rPr lang="fr-FR" sz="1200" b="1" dirty="0" smtClean="0">
                <a:solidFill>
                  <a:srgbClr val="FFFF00"/>
                </a:solidFill>
                <a:latin typeface="+mj-lt"/>
                <a:cs typeface="Arial" pitchFamily="34" charset="0"/>
                <a:sym typeface="Wingdings 3" pitchFamily="18" charset="2"/>
              </a:rPr>
              <a:t> </a:t>
            </a:r>
            <a:endParaRPr lang="fr-FR" sz="1200" b="1" i="1" dirty="0" smtClean="0">
              <a:solidFill>
                <a:srgbClr val="FFFF00"/>
              </a:solidFill>
              <a:latin typeface="+mj-lt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4283968" y="2925399"/>
            <a:ext cx="4823571" cy="3743960"/>
            <a:chOff x="4283968" y="2925399"/>
            <a:chExt cx="4823571" cy="3743960"/>
          </a:xfrm>
        </p:grpSpPr>
        <p:sp>
          <p:nvSpPr>
            <p:cNvPr id="13" name="Forme libre 12"/>
            <p:cNvSpPr/>
            <p:nvPr/>
          </p:nvSpPr>
          <p:spPr>
            <a:xfrm>
              <a:off x="6636676" y="2925399"/>
              <a:ext cx="1198222" cy="1198222"/>
            </a:xfrm>
            <a:custGeom>
              <a:avLst/>
              <a:gdLst>
                <a:gd name="connsiteX0" fmla="*/ 0 w 1198222"/>
                <a:gd name="connsiteY0" fmla="*/ 599111 h 1198222"/>
                <a:gd name="connsiteX1" fmla="*/ 175476 w 1198222"/>
                <a:gd name="connsiteY1" fmla="*/ 175476 h 1198222"/>
                <a:gd name="connsiteX2" fmla="*/ 599112 w 1198222"/>
                <a:gd name="connsiteY2" fmla="*/ 1 h 1198222"/>
                <a:gd name="connsiteX3" fmla="*/ 1022747 w 1198222"/>
                <a:gd name="connsiteY3" fmla="*/ 175477 h 1198222"/>
                <a:gd name="connsiteX4" fmla="*/ 1198222 w 1198222"/>
                <a:gd name="connsiteY4" fmla="*/ 599113 h 1198222"/>
                <a:gd name="connsiteX5" fmla="*/ 1022746 w 1198222"/>
                <a:gd name="connsiteY5" fmla="*/ 1022749 h 1198222"/>
                <a:gd name="connsiteX6" fmla="*/ 599110 w 1198222"/>
                <a:gd name="connsiteY6" fmla="*/ 1198224 h 1198222"/>
                <a:gd name="connsiteX7" fmla="*/ 175475 w 1198222"/>
                <a:gd name="connsiteY7" fmla="*/ 1022748 h 1198222"/>
                <a:gd name="connsiteX8" fmla="*/ 0 w 1198222"/>
                <a:gd name="connsiteY8" fmla="*/ 599112 h 1198222"/>
                <a:gd name="connsiteX9" fmla="*/ 0 w 1198222"/>
                <a:gd name="connsiteY9" fmla="*/ 599111 h 11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222" h="1198222">
                  <a:moveTo>
                    <a:pt x="0" y="599111"/>
                  </a:moveTo>
                  <a:cubicBezTo>
                    <a:pt x="0" y="440217"/>
                    <a:pt x="63121" y="287831"/>
                    <a:pt x="175476" y="175476"/>
                  </a:cubicBezTo>
                  <a:cubicBezTo>
                    <a:pt x="287831" y="63121"/>
                    <a:pt x="440218" y="1"/>
                    <a:pt x="599112" y="1"/>
                  </a:cubicBezTo>
                  <a:cubicBezTo>
                    <a:pt x="758006" y="1"/>
                    <a:pt x="910392" y="63122"/>
                    <a:pt x="1022747" y="175477"/>
                  </a:cubicBezTo>
                  <a:cubicBezTo>
                    <a:pt x="1135102" y="287832"/>
                    <a:pt x="1198222" y="440219"/>
                    <a:pt x="1198222" y="599113"/>
                  </a:cubicBezTo>
                  <a:cubicBezTo>
                    <a:pt x="1198222" y="758007"/>
                    <a:pt x="1135102" y="910393"/>
                    <a:pt x="1022746" y="1022749"/>
                  </a:cubicBezTo>
                  <a:cubicBezTo>
                    <a:pt x="910391" y="1135104"/>
                    <a:pt x="758005" y="1198225"/>
                    <a:pt x="599110" y="1198224"/>
                  </a:cubicBezTo>
                  <a:cubicBezTo>
                    <a:pt x="440216" y="1198224"/>
                    <a:pt x="287830" y="1135103"/>
                    <a:pt x="175475" y="1022748"/>
                  </a:cubicBezTo>
                  <a:cubicBezTo>
                    <a:pt x="63120" y="910393"/>
                    <a:pt x="0" y="758006"/>
                    <a:pt x="0" y="599112"/>
                  </a:cubicBezTo>
                  <a:lnTo>
                    <a:pt x="0" y="599111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176" tIns="188175" rIns="188176" bIns="18817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kern="1200" dirty="0" smtClean="0">
                  <a:solidFill>
                    <a:schemeClr val="tx1"/>
                  </a:solidFill>
                </a:rPr>
                <a:t>C9-1 Identifier les conditions d’interventions</a:t>
              </a:r>
              <a:endParaRPr lang="fr-FR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orme libre 13"/>
            <p:cNvSpPr/>
            <p:nvPr/>
          </p:nvSpPr>
          <p:spPr>
            <a:xfrm rot="2700000">
              <a:off x="7706313" y="3952250"/>
              <a:ext cx="318828" cy="404400"/>
            </a:xfrm>
            <a:custGeom>
              <a:avLst/>
              <a:gdLst>
                <a:gd name="connsiteX0" fmla="*/ 0 w 318828"/>
                <a:gd name="connsiteY0" fmla="*/ 80880 h 404400"/>
                <a:gd name="connsiteX1" fmla="*/ 159414 w 318828"/>
                <a:gd name="connsiteY1" fmla="*/ 80880 h 404400"/>
                <a:gd name="connsiteX2" fmla="*/ 159414 w 318828"/>
                <a:gd name="connsiteY2" fmla="*/ 0 h 404400"/>
                <a:gd name="connsiteX3" fmla="*/ 318828 w 318828"/>
                <a:gd name="connsiteY3" fmla="*/ 202200 h 404400"/>
                <a:gd name="connsiteX4" fmla="*/ 159414 w 318828"/>
                <a:gd name="connsiteY4" fmla="*/ 404400 h 404400"/>
                <a:gd name="connsiteX5" fmla="*/ 159414 w 318828"/>
                <a:gd name="connsiteY5" fmla="*/ 323520 h 404400"/>
                <a:gd name="connsiteX6" fmla="*/ 0 w 318828"/>
                <a:gd name="connsiteY6" fmla="*/ 323520 h 404400"/>
                <a:gd name="connsiteX7" fmla="*/ 0 w 318828"/>
                <a:gd name="connsiteY7" fmla="*/ 80880 h 40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828" h="404400">
                  <a:moveTo>
                    <a:pt x="0" y="80880"/>
                  </a:moveTo>
                  <a:lnTo>
                    <a:pt x="159414" y="80880"/>
                  </a:lnTo>
                  <a:lnTo>
                    <a:pt x="159414" y="0"/>
                  </a:lnTo>
                  <a:lnTo>
                    <a:pt x="318828" y="202200"/>
                  </a:lnTo>
                  <a:lnTo>
                    <a:pt x="159414" y="404400"/>
                  </a:lnTo>
                  <a:lnTo>
                    <a:pt x="159414" y="323520"/>
                  </a:lnTo>
                  <a:lnTo>
                    <a:pt x="0" y="323520"/>
                  </a:lnTo>
                  <a:lnTo>
                    <a:pt x="0" y="80880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0879" rIns="95648" bIns="808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700" kern="1200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7909317" y="4198040"/>
              <a:ext cx="1198222" cy="1198222"/>
            </a:xfrm>
            <a:custGeom>
              <a:avLst/>
              <a:gdLst>
                <a:gd name="connsiteX0" fmla="*/ 0 w 1198222"/>
                <a:gd name="connsiteY0" fmla="*/ 599111 h 1198222"/>
                <a:gd name="connsiteX1" fmla="*/ 175476 w 1198222"/>
                <a:gd name="connsiteY1" fmla="*/ 175476 h 1198222"/>
                <a:gd name="connsiteX2" fmla="*/ 599112 w 1198222"/>
                <a:gd name="connsiteY2" fmla="*/ 1 h 1198222"/>
                <a:gd name="connsiteX3" fmla="*/ 1022747 w 1198222"/>
                <a:gd name="connsiteY3" fmla="*/ 175477 h 1198222"/>
                <a:gd name="connsiteX4" fmla="*/ 1198222 w 1198222"/>
                <a:gd name="connsiteY4" fmla="*/ 599113 h 1198222"/>
                <a:gd name="connsiteX5" fmla="*/ 1022746 w 1198222"/>
                <a:gd name="connsiteY5" fmla="*/ 1022749 h 1198222"/>
                <a:gd name="connsiteX6" fmla="*/ 599110 w 1198222"/>
                <a:gd name="connsiteY6" fmla="*/ 1198224 h 1198222"/>
                <a:gd name="connsiteX7" fmla="*/ 175475 w 1198222"/>
                <a:gd name="connsiteY7" fmla="*/ 1022748 h 1198222"/>
                <a:gd name="connsiteX8" fmla="*/ 0 w 1198222"/>
                <a:gd name="connsiteY8" fmla="*/ 599112 h 1198222"/>
                <a:gd name="connsiteX9" fmla="*/ 0 w 1198222"/>
                <a:gd name="connsiteY9" fmla="*/ 599111 h 11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222" h="1198222">
                  <a:moveTo>
                    <a:pt x="0" y="599111"/>
                  </a:moveTo>
                  <a:cubicBezTo>
                    <a:pt x="0" y="440217"/>
                    <a:pt x="63121" y="287831"/>
                    <a:pt x="175476" y="175476"/>
                  </a:cubicBezTo>
                  <a:cubicBezTo>
                    <a:pt x="287831" y="63121"/>
                    <a:pt x="440218" y="1"/>
                    <a:pt x="599112" y="1"/>
                  </a:cubicBezTo>
                  <a:cubicBezTo>
                    <a:pt x="758006" y="1"/>
                    <a:pt x="910392" y="63122"/>
                    <a:pt x="1022747" y="175477"/>
                  </a:cubicBezTo>
                  <a:cubicBezTo>
                    <a:pt x="1135102" y="287832"/>
                    <a:pt x="1198222" y="440219"/>
                    <a:pt x="1198222" y="599113"/>
                  </a:cubicBezTo>
                  <a:cubicBezTo>
                    <a:pt x="1198222" y="758007"/>
                    <a:pt x="1135102" y="910393"/>
                    <a:pt x="1022746" y="1022749"/>
                  </a:cubicBezTo>
                  <a:cubicBezTo>
                    <a:pt x="910391" y="1135104"/>
                    <a:pt x="758005" y="1198225"/>
                    <a:pt x="599110" y="1198224"/>
                  </a:cubicBezTo>
                  <a:cubicBezTo>
                    <a:pt x="440216" y="1198224"/>
                    <a:pt x="287830" y="1135103"/>
                    <a:pt x="175475" y="1022748"/>
                  </a:cubicBezTo>
                  <a:cubicBezTo>
                    <a:pt x="63120" y="910393"/>
                    <a:pt x="0" y="758006"/>
                    <a:pt x="0" y="599112"/>
                  </a:cubicBezTo>
                  <a:lnTo>
                    <a:pt x="0" y="599111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176" tIns="188175" rIns="188176" bIns="18817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kern="1200" dirty="0" smtClean="0">
                  <a:solidFill>
                    <a:schemeClr val="tx1"/>
                  </a:solidFill>
                </a:rPr>
                <a:t>C9-4 Participer à la consignation de l’ouvrage.</a:t>
              </a:r>
              <a:endParaRPr lang="fr-FR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orme libre 15"/>
            <p:cNvSpPr/>
            <p:nvPr/>
          </p:nvSpPr>
          <p:spPr>
            <a:xfrm rot="18867278">
              <a:off x="7734926" y="5225232"/>
              <a:ext cx="310216" cy="404401"/>
            </a:xfrm>
            <a:custGeom>
              <a:avLst/>
              <a:gdLst>
                <a:gd name="connsiteX0" fmla="*/ 0 w 310215"/>
                <a:gd name="connsiteY0" fmla="*/ 80880 h 404400"/>
                <a:gd name="connsiteX1" fmla="*/ 155108 w 310215"/>
                <a:gd name="connsiteY1" fmla="*/ 80880 h 404400"/>
                <a:gd name="connsiteX2" fmla="*/ 155108 w 310215"/>
                <a:gd name="connsiteY2" fmla="*/ 0 h 404400"/>
                <a:gd name="connsiteX3" fmla="*/ 310215 w 310215"/>
                <a:gd name="connsiteY3" fmla="*/ 202200 h 404400"/>
                <a:gd name="connsiteX4" fmla="*/ 155108 w 310215"/>
                <a:gd name="connsiteY4" fmla="*/ 404400 h 404400"/>
                <a:gd name="connsiteX5" fmla="*/ 155108 w 310215"/>
                <a:gd name="connsiteY5" fmla="*/ 323520 h 404400"/>
                <a:gd name="connsiteX6" fmla="*/ 0 w 310215"/>
                <a:gd name="connsiteY6" fmla="*/ 323520 h 404400"/>
                <a:gd name="connsiteX7" fmla="*/ 0 w 310215"/>
                <a:gd name="connsiteY7" fmla="*/ 80880 h 40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215" h="404400">
                  <a:moveTo>
                    <a:pt x="310215" y="323520"/>
                  </a:moveTo>
                  <a:lnTo>
                    <a:pt x="155107" y="323520"/>
                  </a:lnTo>
                  <a:lnTo>
                    <a:pt x="155107" y="404400"/>
                  </a:lnTo>
                  <a:lnTo>
                    <a:pt x="0" y="202200"/>
                  </a:lnTo>
                  <a:lnTo>
                    <a:pt x="155107" y="0"/>
                  </a:lnTo>
                  <a:lnTo>
                    <a:pt x="155107" y="80880"/>
                  </a:lnTo>
                  <a:lnTo>
                    <a:pt x="310215" y="80880"/>
                  </a:lnTo>
                  <a:lnTo>
                    <a:pt x="310215" y="323520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063" tIns="80879" rIns="1" bIns="80881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700" kern="1200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6660229" y="5471137"/>
              <a:ext cx="1198222" cy="1198222"/>
            </a:xfrm>
            <a:custGeom>
              <a:avLst/>
              <a:gdLst>
                <a:gd name="connsiteX0" fmla="*/ 0 w 1198222"/>
                <a:gd name="connsiteY0" fmla="*/ 599111 h 1198222"/>
                <a:gd name="connsiteX1" fmla="*/ 175476 w 1198222"/>
                <a:gd name="connsiteY1" fmla="*/ 175476 h 1198222"/>
                <a:gd name="connsiteX2" fmla="*/ 599112 w 1198222"/>
                <a:gd name="connsiteY2" fmla="*/ 1 h 1198222"/>
                <a:gd name="connsiteX3" fmla="*/ 1022747 w 1198222"/>
                <a:gd name="connsiteY3" fmla="*/ 175477 h 1198222"/>
                <a:gd name="connsiteX4" fmla="*/ 1198222 w 1198222"/>
                <a:gd name="connsiteY4" fmla="*/ 599113 h 1198222"/>
                <a:gd name="connsiteX5" fmla="*/ 1022746 w 1198222"/>
                <a:gd name="connsiteY5" fmla="*/ 1022749 h 1198222"/>
                <a:gd name="connsiteX6" fmla="*/ 599110 w 1198222"/>
                <a:gd name="connsiteY6" fmla="*/ 1198224 h 1198222"/>
                <a:gd name="connsiteX7" fmla="*/ 175475 w 1198222"/>
                <a:gd name="connsiteY7" fmla="*/ 1022748 h 1198222"/>
                <a:gd name="connsiteX8" fmla="*/ 0 w 1198222"/>
                <a:gd name="connsiteY8" fmla="*/ 599112 h 1198222"/>
                <a:gd name="connsiteX9" fmla="*/ 0 w 1198222"/>
                <a:gd name="connsiteY9" fmla="*/ 599111 h 11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222" h="1198222">
                  <a:moveTo>
                    <a:pt x="0" y="599111"/>
                  </a:moveTo>
                  <a:cubicBezTo>
                    <a:pt x="0" y="440217"/>
                    <a:pt x="63121" y="287831"/>
                    <a:pt x="175476" y="175476"/>
                  </a:cubicBezTo>
                  <a:cubicBezTo>
                    <a:pt x="287831" y="63121"/>
                    <a:pt x="440218" y="1"/>
                    <a:pt x="599112" y="1"/>
                  </a:cubicBezTo>
                  <a:cubicBezTo>
                    <a:pt x="758006" y="1"/>
                    <a:pt x="910392" y="63122"/>
                    <a:pt x="1022747" y="175477"/>
                  </a:cubicBezTo>
                  <a:cubicBezTo>
                    <a:pt x="1135102" y="287832"/>
                    <a:pt x="1198222" y="440219"/>
                    <a:pt x="1198222" y="599113"/>
                  </a:cubicBezTo>
                  <a:cubicBezTo>
                    <a:pt x="1198222" y="758007"/>
                    <a:pt x="1135102" y="910393"/>
                    <a:pt x="1022746" y="1022749"/>
                  </a:cubicBezTo>
                  <a:cubicBezTo>
                    <a:pt x="910391" y="1135104"/>
                    <a:pt x="758005" y="1198225"/>
                    <a:pt x="599110" y="1198224"/>
                  </a:cubicBezTo>
                  <a:cubicBezTo>
                    <a:pt x="440216" y="1198224"/>
                    <a:pt x="287830" y="1135103"/>
                    <a:pt x="175475" y="1022748"/>
                  </a:cubicBezTo>
                  <a:cubicBezTo>
                    <a:pt x="63120" y="910393"/>
                    <a:pt x="0" y="758006"/>
                    <a:pt x="0" y="599112"/>
                  </a:cubicBezTo>
                  <a:lnTo>
                    <a:pt x="0" y="5991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176" tIns="188175" rIns="188176" bIns="18817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kern="1200" dirty="0" smtClean="0">
                  <a:solidFill>
                    <a:schemeClr val="tx1"/>
                  </a:solidFill>
                </a:rPr>
                <a:t>C9.5 Aménager la zone de travail.</a:t>
              </a:r>
              <a:endParaRPr lang="fr-FR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Forme libre 17"/>
            <p:cNvSpPr/>
            <p:nvPr/>
          </p:nvSpPr>
          <p:spPr>
            <a:xfrm rot="24269096">
              <a:off x="6453931" y="5238002"/>
              <a:ext cx="327865" cy="404400"/>
            </a:xfrm>
            <a:custGeom>
              <a:avLst/>
              <a:gdLst>
                <a:gd name="connsiteX0" fmla="*/ 0 w 327864"/>
                <a:gd name="connsiteY0" fmla="*/ 80880 h 404400"/>
                <a:gd name="connsiteX1" fmla="*/ 163932 w 327864"/>
                <a:gd name="connsiteY1" fmla="*/ 80880 h 404400"/>
                <a:gd name="connsiteX2" fmla="*/ 163932 w 327864"/>
                <a:gd name="connsiteY2" fmla="*/ 0 h 404400"/>
                <a:gd name="connsiteX3" fmla="*/ 327864 w 327864"/>
                <a:gd name="connsiteY3" fmla="*/ 202200 h 404400"/>
                <a:gd name="connsiteX4" fmla="*/ 163932 w 327864"/>
                <a:gd name="connsiteY4" fmla="*/ 404400 h 404400"/>
                <a:gd name="connsiteX5" fmla="*/ 163932 w 327864"/>
                <a:gd name="connsiteY5" fmla="*/ 323520 h 404400"/>
                <a:gd name="connsiteX6" fmla="*/ 0 w 327864"/>
                <a:gd name="connsiteY6" fmla="*/ 323520 h 404400"/>
                <a:gd name="connsiteX7" fmla="*/ 0 w 327864"/>
                <a:gd name="connsiteY7" fmla="*/ 80880 h 40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64" h="404400">
                  <a:moveTo>
                    <a:pt x="327864" y="323520"/>
                  </a:moveTo>
                  <a:lnTo>
                    <a:pt x="163932" y="323520"/>
                  </a:lnTo>
                  <a:lnTo>
                    <a:pt x="163932" y="404400"/>
                  </a:lnTo>
                  <a:lnTo>
                    <a:pt x="0" y="202200"/>
                  </a:lnTo>
                  <a:lnTo>
                    <a:pt x="163932" y="0"/>
                  </a:lnTo>
                  <a:lnTo>
                    <a:pt x="163932" y="80880"/>
                  </a:lnTo>
                  <a:lnTo>
                    <a:pt x="327864" y="80880"/>
                  </a:lnTo>
                  <a:lnTo>
                    <a:pt x="327864" y="323520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358" tIns="80879" rIns="1" bIns="808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700" kern="1200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5364035" y="4198040"/>
              <a:ext cx="1198222" cy="1198222"/>
            </a:xfrm>
            <a:custGeom>
              <a:avLst/>
              <a:gdLst>
                <a:gd name="connsiteX0" fmla="*/ 0 w 1198222"/>
                <a:gd name="connsiteY0" fmla="*/ 599111 h 1198222"/>
                <a:gd name="connsiteX1" fmla="*/ 175476 w 1198222"/>
                <a:gd name="connsiteY1" fmla="*/ 175476 h 1198222"/>
                <a:gd name="connsiteX2" fmla="*/ 599112 w 1198222"/>
                <a:gd name="connsiteY2" fmla="*/ 1 h 1198222"/>
                <a:gd name="connsiteX3" fmla="*/ 1022747 w 1198222"/>
                <a:gd name="connsiteY3" fmla="*/ 175477 h 1198222"/>
                <a:gd name="connsiteX4" fmla="*/ 1198222 w 1198222"/>
                <a:gd name="connsiteY4" fmla="*/ 599113 h 1198222"/>
                <a:gd name="connsiteX5" fmla="*/ 1022746 w 1198222"/>
                <a:gd name="connsiteY5" fmla="*/ 1022749 h 1198222"/>
                <a:gd name="connsiteX6" fmla="*/ 599110 w 1198222"/>
                <a:gd name="connsiteY6" fmla="*/ 1198224 h 1198222"/>
                <a:gd name="connsiteX7" fmla="*/ 175475 w 1198222"/>
                <a:gd name="connsiteY7" fmla="*/ 1022748 h 1198222"/>
                <a:gd name="connsiteX8" fmla="*/ 0 w 1198222"/>
                <a:gd name="connsiteY8" fmla="*/ 599112 h 1198222"/>
                <a:gd name="connsiteX9" fmla="*/ 0 w 1198222"/>
                <a:gd name="connsiteY9" fmla="*/ 599111 h 11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222" h="1198222">
                  <a:moveTo>
                    <a:pt x="0" y="599111"/>
                  </a:moveTo>
                  <a:cubicBezTo>
                    <a:pt x="0" y="440217"/>
                    <a:pt x="63121" y="287831"/>
                    <a:pt x="175476" y="175476"/>
                  </a:cubicBezTo>
                  <a:cubicBezTo>
                    <a:pt x="287831" y="63121"/>
                    <a:pt x="440218" y="1"/>
                    <a:pt x="599112" y="1"/>
                  </a:cubicBezTo>
                  <a:cubicBezTo>
                    <a:pt x="758006" y="1"/>
                    <a:pt x="910392" y="63122"/>
                    <a:pt x="1022747" y="175477"/>
                  </a:cubicBezTo>
                  <a:cubicBezTo>
                    <a:pt x="1135102" y="287832"/>
                    <a:pt x="1198222" y="440219"/>
                    <a:pt x="1198222" y="599113"/>
                  </a:cubicBezTo>
                  <a:cubicBezTo>
                    <a:pt x="1198222" y="758007"/>
                    <a:pt x="1135102" y="910393"/>
                    <a:pt x="1022746" y="1022749"/>
                  </a:cubicBezTo>
                  <a:cubicBezTo>
                    <a:pt x="910391" y="1135104"/>
                    <a:pt x="758005" y="1198225"/>
                    <a:pt x="599110" y="1198224"/>
                  </a:cubicBezTo>
                  <a:cubicBezTo>
                    <a:pt x="440216" y="1198224"/>
                    <a:pt x="287830" y="1135103"/>
                    <a:pt x="175475" y="1022748"/>
                  </a:cubicBezTo>
                  <a:cubicBezTo>
                    <a:pt x="63120" y="910393"/>
                    <a:pt x="0" y="758006"/>
                    <a:pt x="0" y="599112"/>
                  </a:cubicBezTo>
                  <a:lnTo>
                    <a:pt x="0" y="599111"/>
                  </a:lnTo>
                  <a:close/>
                </a:path>
              </a:pathLst>
            </a:custGeom>
            <a:solidFill>
              <a:srgbClr val="00B0F0">
                <a:alpha val="19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176" tIns="188175" rIns="188176" bIns="18817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kern="1200" dirty="0" smtClean="0">
                  <a:solidFill>
                    <a:schemeClr val="tx1"/>
                  </a:solidFill>
                </a:rPr>
                <a:t>C9.6 Remplacer avec ou sans </a:t>
              </a:r>
              <a:r>
                <a:rPr lang="fr-FR" sz="1000" b="1" kern="1200" dirty="0" smtClean="0">
                  <a:solidFill>
                    <a:schemeClr val="tx1"/>
                  </a:solidFill>
                  <a:hlinkClick r:id="rId4" action="ppaction://hlinksldjump"/>
                </a:rPr>
                <a:t>adaptation</a:t>
              </a:r>
              <a:r>
                <a:rPr lang="fr-FR" sz="1000" b="1" kern="1200" dirty="0" smtClean="0">
                  <a:solidFill>
                    <a:schemeClr val="tx1"/>
                  </a:solidFill>
                </a:rPr>
                <a:t> l’élément ou le </a:t>
              </a:r>
              <a:r>
                <a:rPr lang="fr-FR" sz="1000" b="1" kern="1200" dirty="0" smtClean="0">
                  <a:solidFill>
                    <a:schemeClr val="tx1"/>
                  </a:solidFill>
                  <a:hlinkClick r:id="" action="ppaction://noaction"/>
                </a:rPr>
                <a:t>sous-ensemble</a:t>
              </a:r>
              <a:r>
                <a:rPr lang="fr-FR" sz="1000" b="1" kern="1200" dirty="0" smtClean="0">
                  <a:solidFill>
                    <a:schemeClr val="tx1"/>
                  </a:solidFill>
                </a:rPr>
                <a:t>.</a:t>
              </a:r>
              <a:endParaRPr lang="fr-FR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Forme libre 19"/>
            <p:cNvSpPr/>
            <p:nvPr/>
          </p:nvSpPr>
          <p:spPr>
            <a:xfrm rot="18900000">
              <a:off x="6433672" y="3965011"/>
              <a:ext cx="318828" cy="404400"/>
            </a:xfrm>
            <a:custGeom>
              <a:avLst/>
              <a:gdLst>
                <a:gd name="connsiteX0" fmla="*/ 0 w 318828"/>
                <a:gd name="connsiteY0" fmla="*/ 80880 h 404400"/>
                <a:gd name="connsiteX1" fmla="*/ 159414 w 318828"/>
                <a:gd name="connsiteY1" fmla="*/ 80880 h 404400"/>
                <a:gd name="connsiteX2" fmla="*/ 159414 w 318828"/>
                <a:gd name="connsiteY2" fmla="*/ 0 h 404400"/>
                <a:gd name="connsiteX3" fmla="*/ 318828 w 318828"/>
                <a:gd name="connsiteY3" fmla="*/ 202200 h 404400"/>
                <a:gd name="connsiteX4" fmla="*/ 159414 w 318828"/>
                <a:gd name="connsiteY4" fmla="*/ 404400 h 404400"/>
                <a:gd name="connsiteX5" fmla="*/ 159414 w 318828"/>
                <a:gd name="connsiteY5" fmla="*/ 323520 h 404400"/>
                <a:gd name="connsiteX6" fmla="*/ 0 w 318828"/>
                <a:gd name="connsiteY6" fmla="*/ 323520 h 404400"/>
                <a:gd name="connsiteX7" fmla="*/ 0 w 318828"/>
                <a:gd name="connsiteY7" fmla="*/ 80880 h 40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828" h="404400">
                  <a:moveTo>
                    <a:pt x="0" y="80880"/>
                  </a:moveTo>
                  <a:lnTo>
                    <a:pt x="159414" y="80880"/>
                  </a:lnTo>
                  <a:lnTo>
                    <a:pt x="159414" y="0"/>
                  </a:lnTo>
                  <a:lnTo>
                    <a:pt x="318828" y="202200"/>
                  </a:lnTo>
                  <a:lnTo>
                    <a:pt x="159414" y="404400"/>
                  </a:lnTo>
                  <a:lnTo>
                    <a:pt x="159414" y="323520"/>
                  </a:lnTo>
                  <a:lnTo>
                    <a:pt x="0" y="323520"/>
                  </a:lnTo>
                  <a:lnTo>
                    <a:pt x="0" y="80880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0880" rIns="95648" bIns="808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700" kern="1200"/>
            </a:p>
          </p:txBody>
        </p:sp>
        <p:grpSp>
          <p:nvGrpSpPr>
            <p:cNvPr id="21" name="Groupe 40"/>
            <p:cNvGrpSpPr/>
            <p:nvPr/>
          </p:nvGrpSpPr>
          <p:grpSpPr>
            <a:xfrm>
              <a:off x="4283968" y="5289512"/>
              <a:ext cx="2376263" cy="1019808"/>
              <a:chOff x="4283968" y="5289512"/>
              <a:chExt cx="2376263" cy="1019808"/>
            </a:xfrm>
          </p:grpSpPr>
          <p:sp>
            <p:nvSpPr>
              <p:cNvPr id="22" name="Flèche vers le haut 21"/>
              <p:cNvSpPr/>
              <p:nvPr/>
            </p:nvSpPr>
            <p:spPr>
              <a:xfrm rot="1493934">
                <a:off x="5383120" y="5289512"/>
                <a:ext cx="360040" cy="683706"/>
              </a:xfrm>
              <a:prstGeom prst="up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Flèche vers le haut 22"/>
              <p:cNvSpPr/>
              <p:nvPr/>
            </p:nvSpPr>
            <p:spPr>
              <a:xfrm rot="5400000">
                <a:off x="5918140" y="5495221"/>
                <a:ext cx="360040" cy="1124143"/>
              </a:xfrm>
              <a:prstGeom prst="up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à coins arrondis 23"/>
              <p:cNvSpPr/>
              <p:nvPr/>
            </p:nvSpPr>
            <p:spPr>
              <a:xfrm>
                <a:off x="4283968" y="5877272"/>
                <a:ext cx="1368152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 smtClean="0">
                    <a:solidFill>
                      <a:schemeClr val="tx1"/>
                    </a:solidFill>
                  </a:rPr>
                  <a:t>Non</a:t>
                </a:r>
                <a:r>
                  <a:rPr lang="fr-FR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1000" b="1" dirty="0" smtClean="0">
                    <a:solidFill>
                      <a:schemeClr val="tx1"/>
                    </a:solidFill>
                  </a:rPr>
                  <a:t>Evaluées</a:t>
                </a:r>
              </a:p>
              <a:p>
                <a:pPr algn="ctr"/>
                <a:r>
                  <a:rPr lang="fr-FR" sz="1000" b="1" dirty="0" smtClean="0">
                    <a:solidFill>
                      <a:schemeClr val="tx1"/>
                    </a:solidFill>
                  </a:rPr>
                  <a:t>Dans la Séquence 5</a:t>
                </a:r>
                <a:endParaRPr lang="fr-FR" sz="10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" name="ZoneTexte 24"/>
          <p:cNvSpPr txBox="1"/>
          <p:nvPr/>
        </p:nvSpPr>
        <p:spPr>
          <a:xfrm>
            <a:off x="1285852" y="980728"/>
            <a:ext cx="77048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Activité de Synthèse et ou d’évaluation des compétences détaillées C 9-1 et C 9-4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57224" y="980728"/>
            <a:ext cx="2857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3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76" y="5085184"/>
            <a:ext cx="21100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908720"/>
            <a:ext cx="820891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Activité</a:t>
            </a:r>
            <a:r>
              <a:rPr lang="fr-FR" b="1" dirty="0" smtClean="0">
                <a:solidFill>
                  <a:schemeClr val="tx1"/>
                </a:solidFill>
              </a:rPr>
              <a:t> de Synthèse et/ou d’ évaluation » des compétences détaillées C 9-1 et C 9-4</a:t>
            </a:r>
          </a:p>
        </p:txBody>
      </p:sp>
      <p:grpSp>
        <p:nvGrpSpPr>
          <p:cNvPr id="8" name="Groupe 8"/>
          <p:cNvGrpSpPr/>
          <p:nvPr/>
        </p:nvGrpSpPr>
        <p:grpSpPr>
          <a:xfrm>
            <a:off x="827584" y="1412776"/>
            <a:ext cx="7884368" cy="5048763"/>
            <a:chOff x="1259632" y="1340768"/>
            <a:chExt cx="7884368" cy="5048763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1844824"/>
              <a:ext cx="1656184" cy="189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59632" y="2060848"/>
              <a:ext cx="1008112" cy="1322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08104" y="4005064"/>
              <a:ext cx="2880320" cy="2384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Bulle ronde 11"/>
            <p:cNvSpPr/>
            <p:nvPr/>
          </p:nvSpPr>
          <p:spPr>
            <a:xfrm>
              <a:off x="2267744" y="1700808"/>
              <a:ext cx="2232248" cy="1296144"/>
            </a:xfrm>
            <a:prstGeom prst="wedgeEllipseCallout">
              <a:avLst>
                <a:gd name="adj1" fmla="val -64908"/>
                <a:gd name="adj2" fmla="val 36134"/>
              </a:avLst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accent4">
                      <a:lumMod val="50000"/>
                    </a:schemeClr>
                  </a:solidFill>
                </a:rPr>
                <a:t>Différents pictogrammes magnétiques qui permettent une multitudes de situations</a:t>
              </a:r>
              <a:endParaRPr lang="fr-FR" sz="1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" name="Bulle ronde 12"/>
            <p:cNvSpPr/>
            <p:nvPr/>
          </p:nvSpPr>
          <p:spPr>
            <a:xfrm>
              <a:off x="6804248" y="2924944"/>
              <a:ext cx="2339752" cy="936104"/>
            </a:xfrm>
            <a:prstGeom prst="wedgeEllipseCallout">
              <a:avLst>
                <a:gd name="adj1" fmla="val -21560"/>
                <a:gd name="adj2" fmla="val 126476"/>
              </a:avLst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accent4">
                      <a:lumMod val="50000"/>
                    </a:schemeClr>
                  </a:solidFill>
                </a:rPr>
                <a:t>Mise en situation</a:t>
              </a:r>
            </a:p>
            <a:p>
              <a:pPr algn="ctr"/>
              <a:r>
                <a:rPr lang="fr-FR" sz="1200" b="1" dirty="0" smtClean="0">
                  <a:solidFill>
                    <a:schemeClr val="accent4">
                      <a:lumMod val="50000"/>
                    </a:schemeClr>
                  </a:solidFill>
                </a:rPr>
                <a:t>Démontage du tampon plein.</a:t>
              </a:r>
              <a:endParaRPr lang="fr-FR" sz="1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4" name="Bulle ronde 13"/>
            <p:cNvSpPr/>
            <p:nvPr/>
          </p:nvSpPr>
          <p:spPr>
            <a:xfrm>
              <a:off x="2843808" y="3573016"/>
              <a:ext cx="2448272" cy="1296144"/>
            </a:xfrm>
            <a:prstGeom prst="wedgeEllipseCallout">
              <a:avLst>
                <a:gd name="adj1" fmla="val -41313"/>
                <a:gd name="adj2" fmla="val 88369"/>
              </a:avLst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accent4">
                      <a:lumMod val="50000"/>
                    </a:schemeClr>
                  </a:solidFill>
                </a:rPr>
                <a:t>Suppression d’un ou plusieurs pictogrammes pour évaluer si l’élève a intégré les règles de sécurité</a:t>
              </a:r>
              <a:endParaRPr lang="fr-FR" sz="1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5" name="Bulle ronde 14"/>
            <p:cNvSpPr/>
            <p:nvPr/>
          </p:nvSpPr>
          <p:spPr>
            <a:xfrm>
              <a:off x="6156176" y="1340768"/>
              <a:ext cx="2520280" cy="1368152"/>
            </a:xfrm>
            <a:prstGeom prst="wedgeEllipseCallout">
              <a:avLst>
                <a:gd name="adj1" fmla="val -55255"/>
                <a:gd name="adj2" fmla="val 85508"/>
              </a:avLst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accent4">
                      <a:lumMod val="50000"/>
                    </a:schemeClr>
                  </a:solidFill>
                </a:rPr>
                <a:t>Les pictogrammes dans leur contexte , pour obliger l’élève à observer son environnement de travail</a:t>
              </a:r>
              <a:endParaRPr lang="fr-FR" sz="1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134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899592" y="1844824"/>
            <a:ext cx="7920880" cy="4248472"/>
            <a:chOff x="179512" y="1844824"/>
            <a:chExt cx="8280920" cy="4320480"/>
          </a:xfrm>
        </p:grpSpPr>
        <p:grpSp>
          <p:nvGrpSpPr>
            <p:cNvPr id="15" name="Groupe 16"/>
            <p:cNvGrpSpPr/>
            <p:nvPr/>
          </p:nvGrpSpPr>
          <p:grpSpPr>
            <a:xfrm>
              <a:off x="1907704" y="2060848"/>
              <a:ext cx="6310391" cy="3681063"/>
              <a:chOff x="1727182" y="2580641"/>
              <a:chExt cx="6310391" cy="3681063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0848089">
                <a:off x="1727182" y="2580641"/>
                <a:ext cx="1748126" cy="2510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392172">
                <a:off x="6402322" y="2721355"/>
                <a:ext cx="1635251" cy="2316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67944" y="3933056"/>
                <a:ext cx="1656184" cy="23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Bulle ronde 15"/>
            <p:cNvSpPr/>
            <p:nvPr/>
          </p:nvSpPr>
          <p:spPr>
            <a:xfrm>
              <a:off x="179512" y="4581128"/>
              <a:ext cx="2232248" cy="1296144"/>
            </a:xfrm>
            <a:prstGeom prst="wedgeEllipseCallout">
              <a:avLst>
                <a:gd name="adj1" fmla="val 34749"/>
                <a:gd name="adj2" fmla="val -153397"/>
              </a:avLst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Observation de l’environnement industriel</a:t>
              </a:r>
              <a:endParaRPr lang="fr-FR" sz="1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7" name="Bulle ronde 16"/>
            <p:cNvSpPr/>
            <p:nvPr/>
          </p:nvSpPr>
          <p:spPr>
            <a:xfrm>
              <a:off x="3707904" y="1844824"/>
              <a:ext cx="2232248" cy="1296144"/>
            </a:xfrm>
            <a:prstGeom prst="wedgeEllipseCallout">
              <a:avLst>
                <a:gd name="adj1" fmla="val 40863"/>
                <a:gd name="adj2" fmla="val 94047"/>
              </a:avLst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Transfert et restitution de connaissances</a:t>
              </a:r>
              <a:endParaRPr lang="fr-FR" sz="1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8" name="Bulle ronde 17"/>
            <p:cNvSpPr/>
            <p:nvPr/>
          </p:nvSpPr>
          <p:spPr>
            <a:xfrm>
              <a:off x="6228184" y="4869160"/>
              <a:ext cx="2232248" cy="1296144"/>
            </a:xfrm>
            <a:prstGeom prst="wedgeEllipseCallout">
              <a:avLst>
                <a:gd name="adj1" fmla="val 17630"/>
                <a:gd name="adj2" fmla="val -95484"/>
              </a:avLst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Synthèse et grille d’évaluation </a:t>
              </a:r>
              <a:r>
                <a:rPr lang="fr-FR" sz="1400" b="1" dirty="0" smtClean="0">
                  <a:solidFill>
                    <a:schemeClr val="accent4">
                      <a:lumMod val="50000"/>
                    </a:schemeClr>
                  </a:solidFill>
                  <a:hlinkClick r:id="" action="ppaction://noaction"/>
                </a:rPr>
                <a:t>numérisée</a:t>
              </a:r>
              <a:r>
                <a:rPr lang="fr-FR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 double binaire</a:t>
              </a:r>
              <a:endParaRPr lang="fr-FR" sz="1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755576" y="908720"/>
            <a:ext cx="820891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Activité de Synthèse et/ou d’ évaluation » des compétences détaillées C 9-1 et C 9-4</a:t>
            </a:r>
          </a:p>
        </p:txBody>
      </p:sp>
    </p:spTree>
    <p:extLst>
      <p:ext uri="{BB962C8B-B14F-4D97-AF65-F5344CB8AC3E}">
        <p14:creationId xmlns="" xmlns:p14="http://schemas.microsoft.com/office/powerpoint/2010/main" val="21654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251520" y="404664"/>
            <a:ext cx="8892480" cy="5919240"/>
            <a:chOff x="0" y="332656"/>
            <a:chExt cx="9144000" cy="5773086"/>
          </a:xfrm>
        </p:grpSpPr>
        <p:sp>
          <p:nvSpPr>
            <p:cNvPr id="8" name="Rectangle 7"/>
            <p:cNvSpPr/>
            <p:nvPr/>
          </p:nvSpPr>
          <p:spPr>
            <a:xfrm>
              <a:off x="2267744" y="332656"/>
              <a:ext cx="4824536" cy="4001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20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L’enseignement en Bac Pro TCI</a:t>
              </a:r>
              <a:endParaRPr lang="fr-FR" sz="2000" dirty="0">
                <a:solidFill>
                  <a:srgbClr val="7030A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0" y="1052736"/>
              <a:ext cx="91440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r>
                <a:rPr lang="fr-FR" dirty="0" smtClean="0"/>
                <a:t>	PFMP :			22 semaines</a:t>
              </a:r>
            </a:p>
            <a:p>
              <a:r>
                <a:rPr lang="fr-FR" dirty="0" smtClean="0"/>
                <a:t>	Certification intermédiaire:   	15 heures </a:t>
              </a:r>
            </a:p>
            <a:p>
              <a:r>
                <a:rPr lang="fr-FR" dirty="0" smtClean="0"/>
                <a:t>	Certification Bac Pro : 	20 heures		</a:t>
              </a:r>
            </a:p>
            <a:p>
              <a:r>
                <a:rPr lang="fr-FR" dirty="0" smtClean="0"/>
                <a:t>	Activités transversales :	5 semaines / 3 années</a:t>
              </a:r>
            </a:p>
            <a:p>
              <a:r>
                <a:rPr lang="fr-FR" dirty="0" smtClean="0"/>
                <a:t>	Remédiation :		5 semaines / 3 années</a:t>
              </a:r>
            </a:p>
            <a:p>
              <a:r>
                <a:rPr lang="fr-FR" dirty="0" smtClean="0"/>
                <a:t>	</a:t>
              </a:r>
            </a:p>
            <a:p>
              <a:endParaRPr lang="fr-FR" dirty="0" smtClean="0"/>
            </a:p>
            <a:p>
              <a:r>
                <a:rPr lang="fr-FR" dirty="0" smtClean="0"/>
                <a:t>	Temps de formation effectif = (3 x 36 semaines) – 35 semaines</a:t>
              </a:r>
            </a:p>
            <a:p>
              <a:pPr algn="ctr"/>
              <a:endParaRPr lang="fr-FR" dirty="0" smtClean="0"/>
            </a:p>
            <a:p>
              <a:endParaRPr lang="fr-FR" dirty="0" smtClean="0"/>
            </a:p>
            <a:p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32040" y="2492896"/>
              <a:ext cx="1879600" cy="40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3</a:t>
              </a:r>
              <a:r>
                <a:rPr lang="fr-FR" b="1" dirty="0" smtClean="0">
                  <a:latin typeface="Segoe UI"/>
                  <a:ea typeface="Segoe UI"/>
                  <a:cs typeface="Segoe UI"/>
                </a:rPr>
                <a:t> </a:t>
              </a:r>
              <a:r>
                <a:rPr lang="fr-FR" b="1" dirty="0" smtClean="0">
                  <a:solidFill>
                    <a:schemeClr val="tx1"/>
                  </a:solidFill>
                  <a:latin typeface="Segoe UI"/>
                  <a:ea typeface="Segoe UI"/>
                  <a:cs typeface="Segoe UI"/>
                </a:rPr>
                <a:t>~ </a:t>
              </a:r>
              <a:r>
                <a:rPr lang="fr-FR" dirty="0" smtClean="0">
                  <a:solidFill>
                    <a:schemeClr val="tx1"/>
                  </a:solidFill>
                </a:rPr>
                <a:t>3 semaines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2627784" y="1484784"/>
              <a:ext cx="4104456" cy="36004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smtClean="0"/>
                <a:t>Temps de formation effectif</a:t>
              </a:r>
            </a:p>
          </p:txBody>
        </p:sp>
        <p:sp>
          <p:nvSpPr>
            <p:cNvPr id="12" name="Accolade fermante 11"/>
            <p:cNvSpPr/>
            <p:nvPr/>
          </p:nvSpPr>
          <p:spPr>
            <a:xfrm>
              <a:off x="6804248" y="2276872"/>
              <a:ext cx="45719" cy="1368152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48264" y="2780928"/>
              <a:ext cx="1879600" cy="40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  <a:latin typeface="Segoe UI"/>
                  <a:ea typeface="Segoe UI"/>
                  <a:cs typeface="Segoe UI"/>
                </a:rPr>
                <a:t> </a:t>
              </a:r>
              <a:r>
                <a:rPr lang="fr-FR" dirty="0" smtClean="0">
                  <a:solidFill>
                    <a:schemeClr val="tx1"/>
                  </a:solidFill>
                </a:rPr>
                <a:t>35 Semaines 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1332805" y="4509120"/>
              <a:ext cx="6695579" cy="64807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73 semaines en établissement scolaire / élève</a:t>
              </a:r>
              <a:endParaRPr lang="fr-FR" b="1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444268" y="5529678"/>
              <a:ext cx="8441097" cy="57606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Soit 73 semaines x 13,71 heures = 1000 heures / élève</a:t>
              </a:r>
              <a:endParaRPr lang="fr-F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1115616" y="914042"/>
            <a:ext cx="7793870" cy="5323270"/>
            <a:chOff x="463464" y="914042"/>
            <a:chExt cx="8446022" cy="5530458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217930">
              <a:off x="1070019" y="2890373"/>
              <a:ext cx="1314450" cy="1847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638268">
              <a:off x="6615040" y="2821132"/>
              <a:ext cx="1400175" cy="1981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55777" y="2564905"/>
              <a:ext cx="3888432" cy="2717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808564">
              <a:off x="554052" y="914042"/>
              <a:ext cx="4048125" cy="1857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835830">
              <a:off x="4665185" y="1102271"/>
              <a:ext cx="4048125" cy="1866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890236">
              <a:off x="4585136" y="4427269"/>
              <a:ext cx="4324350" cy="1981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659485">
              <a:off x="463464" y="4587125"/>
              <a:ext cx="4048125" cy="1857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9992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187624" y="1916832"/>
            <a:ext cx="6984776" cy="212365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66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Merci de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96752"/>
            <a:ext cx="80150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pic>
        <p:nvPicPr>
          <p:cNvPr id="8" name="chanti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1340768"/>
            <a:ext cx="828000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96752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938" y="819149"/>
            <a:ext cx="6839470" cy="563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755576" y="332656"/>
            <a:ext cx="7344816" cy="6525344"/>
            <a:chOff x="755576" y="332656"/>
            <a:chExt cx="7344816" cy="6525344"/>
          </a:xfrm>
        </p:grpSpPr>
        <p:graphicFrame>
          <p:nvGraphicFramePr>
            <p:cNvPr id="8" name="Graphique 7"/>
            <p:cNvGraphicFramePr/>
            <p:nvPr/>
          </p:nvGraphicFramePr>
          <p:xfrm>
            <a:off x="755576" y="1601416"/>
            <a:ext cx="7344816" cy="52565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2267744" y="332656"/>
              <a:ext cx="4824536" cy="4001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2000" b="1" spc="50" dirty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L’enseignement en Bac Pro TCI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2"/>
          <p:cNvGrpSpPr/>
          <p:nvPr/>
        </p:nvGrpSpPr>
        <p:grpSpPr>
          <a:xfrm>
            <a:off x="2123728" y="2132856"/>
            <a:ext cx="4536504" cy="2376264"/>
            <a:chOff x="2123728" y="2132856"/>
            <a:chExt cx="4536504" cy="2376264"/>
          </a:xfrm>
        </p:grpSpPr>
        <p:cxnSp>
          <p:nvCxnSpPr>
            <p:cNvPr id="27" name="Connecteur droit avec flèche 26"/>
            <p:cNvCxnSpPr/>
            <p:nvPr/>
          </p:nvCxnSpPr>
          <p:spPr>
            <a:xfrm>
              <a:off x="4067944" y="2132856"/>
              <a:ext cx="432048" cy="360040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H="1">
              <a:off x="5796136" y="2132856"/>
              <a:ext cx="504056" cy="360040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rot="16200000" flipV="1">
              <a:off x="6156176" y="3573016"/>
              <a:ext cx="504056" cy="504056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H="1">
              <a:off x="4067944" y="3645024"/>
              <a:ext cx="576064" cy="864096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2123728" y="3212976"/>
              <a:ext cx="2016224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49"/>
          <p:cNvGrpSpPr/>
          <p:nvPr/>
        </p:nvGrpSpPr>
        <p:grpSpPr>
          <a:xfrm>
            <a:off x="1728364" y="1478851"/>
            <a:ext cx="5530650" cy="3852837"/>
            <a:chOff x="1728364" y="1478851"/>
            <a:chExt cx="5530650" cy="3852837"/>
          </a:xfrm>
        </p:grpSpPr>
        <p:sp>
          <p:nvSpPr>
            <p:cNvPr id="18" name="Forme libre 17"/>
            <p:cNvSpPr/>
            <p:nvPr/>
          </p:nvSpPr>
          <p:spPr>
            <a:xfrm rot="796389">
              <a:off x="4690242" y="1478851"/>
              <a:ext cx="1223354" cy="484582"/>
            </a:xfrm>
            <a:custGeom>
              <a:avLst/>
              <a:gdLst>
                <a:gd name="connsiteX0" fmla="*/ 0 w 887894"/>
                <a:gd name="connsiteY0" fmla="*/ 242291 h 484582"/>
                <a:gd name="connsiteX1" fmla="*/ 242291 w 887894"/>
                <a:gd name="connsiteY1" fmla="*/ 0 h 484582"/>
                <a:gd name="connsiteX2" fmla="*/ 242291 w 887894"/>
                <a:gd name="connsiteY2" fmla="*/ 121146 h 484582"/>
                <a:gd name="connsiteX3" fmla="*/ 645603 w 887894"/>
                <a:gd name="connsiteY3" fmla="*/ 121146 h 484582"/>
                <a:gd name="connsiteX4" fmla="*/ 645603 w 887894"/>
                <a:gd name="connsiteY4" fmla="*/ 0 h 484582"/>
                <a:gd name="connsiteX5" fmla="*/ 887894 w 887894"/>
                <a:gd name="connsiteY5" fmla="*/ 242291 h 484582"/>
                <a:gd name="connsiteX6" fmla="*/ 645603 w 887894"/>
                <a:gd name="connsiteY6" fmla="*/ 484582 h 484582"/>
                <a:gd name="connsiteX7" fmla="*/ 645603 w 887894"/>
                <a:gd name="connsiteY7" fmla="*/ 363437 h 484582"/>
                <a:gd name="connsiteX8" fmla="*/ 242291 w 887894"/>
                <a:gd name="connsiteY8" fmla="*/ 363437 h 484582"/>
                <a:gd name="connsiteX9" fmla="*/ 242291 w 887894"/>
                <a:gd name="connsiteY9" fmla="*/ 484582 h 484582"/>
                <a:gd name="connsiteX10" fmla="*/ 0 w 887894"/>
                <a:gd name="connsiteY10" fmla="*/ 242291 h 48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894" h="484582">
                  <a:moveTo>
                    <a:pt x="0" y="242291"/>
                  </a:moveTo>
                  <a:lnTo>
                    <a:pt x="242291" y="0"/>
                  </a:lnTo>
                  <a:lnTo>
                    <a:pt x="242291" y="121146"/>
                  </a:lnTo>
                  <a:lnTo>
                    <a:pt x="645603" y="121146"/>
                  </a:lnTo>
                  <a:lnTo>
                    <a:pt x="645603" y="0"/>
                  </a:lnTo>
                  <a:lnTo>
                    <a:pt x="887894" y="242291"/>
                  </a:lnTo>
                  <a:lnTo>
                    <a:pt x="645603" y="484582"/>
                  </a:lnTo>
                  <a:lnTo>
                    <a:pt x="645603" y="363437"/>
                  </a:lnTo>
                  <a:lnTo>
                    <a:pt x="242291" y="363437"/>
                  </a:lnTo>
                  <a:lnTo>
                    <a:pt x="242291" y="484582"/>
                  </a:lnTo>
                  <a:lnTo>
                    <a:pt x="0" y="24229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6915" rIns="145375" bIns="9691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kern="1200"/>
            </a:p>
          </p:txBody>
        </p:sp>
        <p:sp>
          <p:nvSpPr>
            <p:cNvPr id="20" name="Forme libre 19"/>
            <p:cNvSpPr/>
            <p:nvPr/>
          </p:nvSpPr>
          <p:spPr>
            <a:xfrm rot="5125785">
              <a:off x="6477543" y="2951392"/>
              <a:ext cx="1078360" cy="484582"/>
            </a:xfrm>
            <a:custGeom>
              <a:avLst/>
              <a:gdLst>
                <a:gd name="connsiteX0" fmla="*/ 0 w 667402"/>
                <a:gd name="connsiteY0" fmla="*/ 242291 h 484582"/>
                <a:gd name="connsiteX1" fmla="*/ 242291 w 667402"/>
                <a:gd name="connsiteY1" fmla="*/ 0 h 484582"/>
                <a:gd name="connsiteX2" fmla="*/ 242291 w 667402"/>
                <a:gd name="connsiteY2" fmla="*/ 121146 h 484582"/>
                <a:gd name="connsiteX3" fmla="*/ 425111 w 667402"/>
                <a:gd name="connsiteY3" fmla="*/ 121146 h 484582"/>
                <a:gd name="connsiteX4" fmla="*/ 425111 w 667402"/>
                <a:gd name="connsiteY4" fmla="*/ 0 h 484582"/>
                <a:gd name="connsiteX5" fmla="*/ 667402 w 667402"/>
                <a:gd name="connsiteY5" fmla="*/ 242291 h 484582"/>
                <a:gd name="connsiteX6" fmla="*/ 425111 w 667402"/>
                <a:gd name="connsiteY6" fmla="*/ 484582 h 484582"/>
                <a:gd name="connsiteX7" fmla="*/ 425111 w 667402"/>
                <a:gd name="connsiteY7" fmla="*/ 363437 h 484582"/>
                <a:gd name="connsiteX8" fmla="*/ 242291 w 667402"/>
                <a:gd name="connsiteY8" fmla="*/ 363437 h 484582"/>
                <a:gd name="connsiteX9" fmla="*/ 242291 w 667402"/>
                <a:gd name="connsiteY9" fmla="*/ 484582 h 484582"/>
                <a:gd name="connsiteX10" fmla="*/ 0 w 667402"/>
                <a:gd name="connsiteY10" fmla="*/ 242291 h 48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402" h="484582">
                  <a:moveTo>
                    <a:pt x="0" y="242291"/>
                  </a:moveTo>
                  <a:lnTo>
                    <a:pt x="242291" y="0"/>
                  </a:lnTo>
                  <a:lnTo>
                    <a:pt x="242291" y="121146"/>
                  </a:lnTo>
                  <a:lnTo>
                    <a:pt x="425111" y="121146"/>
                  </a:lnTo>
                  <a:lnTo>
                    <a:pt x="425111" y="0"/>
                  </a:lnTo>
                  <a:lnTo>
                    <a:pt x="667402" y="242291"/>
                  </a:lnTo>
                  <a:lnTo>
                    <a:pt x="425111" y="484582"/>
                  </a:lnTo>
                  <a:lnTo>
                    <a:pt x="425111" y="363437"/>
                  </a:lnTo>
                  <a:lnTo>
                    <a:pt x="242291" y="363437"/>
                  </a:lnTo>
                  <a:lnTo>
                    <a:pt x="242291" y="484582"/>
                  </a:lnTo>
                  <a:lnTo>
                    <a:pt x="0" y="24229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915" rIns="145374" bIns="9691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kern="1200"/>
            </a:p>
          </p:txBody>
        </p:sp>
        <p:sp>
          <p:nvSpPr>
            <p:cNvPr id="22" name="Forme libre 21"/>
            <p:cNvSpPr/>
            <p:nvPr/>
          </p:nvSpPr>
          <p:spPr>
            <a:xfrm rot="21295814">
              <a:off x="4734485" y="4847105"/>
              <a:ext cx="1503895" cy="484583"/>
            </a:xfrm>
            <a:custGeom>
              <a:avLst/>
              <a:gdLst>
                <a:gd name="connsiteX0" fmla="*/ 0 w 513073"/>
                <a:gd name="connsiteY0" fmla="*/ 242291 h 484582"/>
                <a:gd name="connsiteX1" fmla="*/ 242291 w 513073"/>
                <a:gd name="connsiteY1" fmla="*/ 0 h 484582"/>
                <a:gd name="connsiteX2" fmla="*/ 242291 w 513073"/>
                <a:gd name="connsiteY2" fmla="*/ 121146 h 484582"/>
                <a:gd name="connsiteX3" fmla="*/ 270782 w 513073"/>
                <a:gd name="connsiteY3" fmla="*/ 121146 h 484582"/>
                <a:gd name="connsiteX4" fmla="*/ 270782 w 513073"/>
                <a:gd name="connsiteY4" fmla="*/ 0 h 484582"/>
                <a:gd name="connsiteX5" fmla="*/ 513073 w 513073"/>
                <a:gd name="connsiteY5" fmla="*/ 242291 h 484582"/>
                <a:gd name="connsiteX6" fmla="*/ 270782 w 513073"/>
                <a:gd name="connsiteY6" fmla="*/ 484582 h 484582"/>
                <a:gd name="connsiteX7" fmla="*/ 270782 w 513073"/>
                <a:gd name="connsiteY7" fmla="*/ 363437 h 484582"/>
                <a:gd name="connsiteX8" fmla="*/ 242291 w 513073"/>
                <a:gd name="connsiteY8" fmla="*/ 363437 h 484582"/>
                <a:gd name="connsiteX9" fmla="*/ 242291 w 513073"/>
                <a:gd name="connsiteY9" fmla="*/ 484582 h 484582"/>
                <a:gd name="connsiteX10" fmla="*/ 0 w 513073"/>
                <a:gd name="connsiteY10" fmla="*/ 242291 h 48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3073" h="484582">
                  <a:moveTo>
                    <a:pt x="513073" y="242291"/>
                  </a:moveTo>
                  <a:lnTo>
                    <a:pt x="270782" y="484582"/>
                  </a:lnTo>
                  <a:lnTo>
                    <a:pt x="270782" y="363436"/>
                  </a:lnTo>
                  <a:lnTo>
                    <a:pt x="242291" y="363436"/>
                  </a:lnTo>
                  <a:lnTo>
                    <a:pt x="242291" y="484582"/>
                  </a:lnTo>
                  <a:lnTo>
                    <a:pt x="0" y="242291"/>
                  </a:lnTo>
                  <a:lnTo>
                    <a:pt x="242291" y="0"/>
                  </a:lnTo>
                  <a:lnTo>
                    <a:pt x="242291" y="121145"/>
                  </a:lnTo>
                  <a:lnTo>
                    <a:pt x="270782" y="121145"/>
                  </a:lnTo>
                  <a:lnTo>
                    <a:pt x="270782" y="0"/>
                  </a:lnTo>
                  <a:lnTo>
                    <a:pt x="513073" y="24229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375" tIns="96917" rIns="0" bIns="969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kern="1200"/>
            </a:p>
          </p:txBody>
        </p:sp>
        <p:sp>
          <p:nvSpPr>
            <p:cNvPr id="25" name="Forme libre 24"/>
            <p:cNvSpPr/>
            <p:nvPr/>
          </p:nvSpPr>
          <p:spPr>
            <a:xfrm rot="2992806">
              <a:off x="1856082" y="3913449"/>
              <a:ext cx="927387" cy="484582"/>
            </a:xfrm>
            <a:custGeom>
              <a:avLst/>
              <a:gdLst>
                <a:gd name="connsiteX0" fmla="*/ 0 w 927386"/>
                <a:gd name="connsiteY0" fmla="*/ 242291 h 484582"/>
                <a:gd name="connsiteX1" fmla="*/ 242291 w 927386"/>
                <a:gd name="connsiteY1" fmla="*/ 0 h 484582"/>
                <a:gd name="connsiteX2" fmla="*/ 242291 w 927386"/>
                <a:gd name="connsiteY2" fmla="*/ 121146 h 484582"/>
                <a:gd name="connsiteX3" fmla="*/ 685095 w 927386"/>
                <a:gd name="connsiteY3" fmla="*/ 121146 h 484582"/>
                <a:gd name="connsiteX4" fmla="*/ 685095 w 927386"/>
                <a:gd name="connsiteY4" fmla="*/ 0 h 484582"/>
                <a:gd name="connsiteX5" fmla="*/ 927386 w 927386"/>
                <a:gd name="connsiteY5" fmla="*/ 242291 h 484582"/>
                <a:gd name="connsiteX6" fmla="*/ 685095 w 927386"/>
                <a:gd name="connsiteY6" fmla="*/ 484582 h 484582"/>
                <a:gd name="connsiteX7" fmla="*/ 685095 w 927386"/>
                <a:gd name="connsiteY7" fmla="*/ 363437 h 484582"/>
                <a:gd name="connsiteX8" fmla="*/ 242291 w 927386"/>
                <a:gd name="connsiteY8" fmla="*/ 363437 h 484582"/>
                <a:gd name="connsiteX9" fmla="*/ 242291 w 927386"/>
                <a:gd name="connsiteY9" fmla="*/ 484582 h 484582"/>
                <a:gd name="connsiteX10" fmla="*/ 0 w 927386"/>
                <a:gd name="connsiteY10" fmla="*/ 242291 h 48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386" h="484582">
                  <a:moveTo>
                    <a:pt x="927386" y="242291"/>
                  </a:moveTo>
                  <a:lnTo>
                    <a:pt x="685095" y="484581"/>
                  </a:lnTo>
                  <a:lnTo>
                    <a:pt x="685095" y="363436"/>
                  </a:lnTo>
                  <a:lnTo>
                    <a:pt x="242291" y="363436"/>
                  </a:lnTo>
                  <a:lnTo>
                    <a:pt x="242291" y="484581"/>
                  </a:lnTo>
                  <a:lnTo>
                    <a:pt x="0" y="242291"/>
                  </a:lnTo>
                  <a:lnTo>
                    <a:pt x="242291" y="1"/>
                  </a:lnTo>
                  <a:lnTo>
                    <a:pt x="242291" y="121145"/>
                  </a:lnTo>
                  <a:lnTo>
                    <a:pt x="685095" y="121146"/>
                  </a:lnTo>
                  <a:lnTo>
                    <a:pt x="685095" y="1"/>
                  </a:lnTo>
                  <a:lnTo>
                    <a:pt x="927386" y="24229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375" tIns="96915" rIns="0" bIns="9691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kern="1200"/>
            </a:p>
          </p:txBody>
        </p:sp>
        <p:sp>
          <p:nvSpPr>
            <p:cNvPr id="28" name="Forme libre 27"/>
            <p:cNvSpPr/>
            <p:nvPr/>
          </p:nvSpPr>
          <p:spPr>
            <a:xfrm rot="19729794">
              <a:off x="1728364" y="2015737"/>
              <a:ext cx="1444454" cy="484582"/>
            </a:xfrm>
            <a:custGeom>
              <a:avLst/>
              <a:gdLst>
                <a:gd name="connsiteX0" fmla="*/ 0 w 633243"/>
                <a:gd name="connsiteY0" fmla="*/ 242291 h 484582"/>
                <a:gd name="connsiteX1" fmla="*/ 242291 w 633243"/>
                <a:gd name="connsiteY1" fmla="*/ 0 h 484582"/>
                <a:gd name="connsiteX2" fmla="*/ 242291 w 633243"/>
                <a:gd name="connsiteY2" fmla="*/ 121146 h 484582"/>
                <a:gd name="connsiteX3" fmla="*/ 390952 w 633243"/>
                <a:gd name="connsiteY3" fmla="*/ 121146 h 484582"/>
                <a:gd name="connsiteX4" fmla="*/ 390952 w 633243"/>
                <a:gd name="connsiteY4" fmla="*/ 0 h 484582"/>
                <a:gd name="connsiteX5" fmla="*/ 633243 w 633243"/>
                <a:gd name="connsiteY5" fmla="*/ 242291 h 484582"/>
                <a:gd name="connsiteX6" fmla="*/ 390952 w 633243"/>
                <a:gd name="connsiteY6" fmla="*/ 484582 h 484582"/>
                <a:gd name="connsiteX7" fmla="*/ 390952 w 633243"/>
                <a:gd name="connsiteY7" fmla="*/ 363437 h 484582"/>
                <a:gd name="connsiteX8" fmla="*/ 242291 w 633243"/>
                <a:gd name="connsiteY8" fmla="*/ 363437 h 484582"/>
                <a:gd name="connsiteX9" fmla="*/ 242291 w 633243"/>
                <a:gd name="connsiteY9" fmla="*/ 484582 h 484582"/>
                <a:gd name="connsiteX10" fmla="*/ 0 w 633243"/>
                <a:gd name="connsiteY10" fmla="*/ 242291 h 48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3243" h="484582">
                  <a:moveTo>
                    <a:pt x="0" y="242291"/>
                  </a:moveTo>
                  <a:lnTo>
                    <a:pt x="242291" y="0"/>
                  </a:lnTo>
                  <a:lnTo>
                    <a:pt x="242291" y="121146"/>
                  </a:lnTo>
                  <a:lnTo>
                    <a:pt x="390952" y="121146"/>
                  </a:lnTo>
                  <a:lnTo>
                    <a:pt x="390952" y="0"/>
                  </a:lnTo>
                  <a:lnTo>
                    <a:pt x="633243" y="242291"/>
                  </a:lnTo>
                  <a:lnTo>
                    <a:pt x="390952" y="484582"/>
                  </a:lnTo>
                  <a:lnTo>
                    <a:pt x="390952" y="363437"/>
                  </a:lnTo>
                  <a:lnTo>
                    <a:pt x="242291" y="363437"/>
                  </a:lnTo>
                  <a:lnTo>
                    <a:pt x="242291" y="484582"/>
                  </a:lnTo>
                  <a:lnTo>
                    <a:pt x="0" y="24229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916" rIns="145374" bIns="969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kern="1200"/>
            </a:p>
          </p:txBody>
        </p:sp>
      </p:grpSp>
      <p:sp>
        <p:nvSpPr>
          <p:cNvPr id="15" name="Forme libre 14"/>
          <p:cNvSpPr/>
          <p:nvPr/>
        </p:nvSpPr>
        <p:spPr>
          <a:xfrm>
            <a:off x="3851920" y="2204864"/>
            <a:ext cx="2592363" cy="1903763"/>
          </a:xfrm>
          <a:custGeom>
            <a:avLst/>
            <a:gdLst>
              <a:gd name="connsiteX0" fmla="*/ 0 w 2592363"/>
              <a:gd name="connsiteY0" fmla="*/ 951882 h 1903763"/>
              <a:gd name="connsiteX1" fmla="*/ 528962 w 2592363"/>
              <a:gd name="connsiteY1" fmla="*/ 184661 h 1903763"/>
              <a:gd name="connsiteX2" fmla="*/ 1296184 w 2592363"/>
              <a:gd name="connsiteY2" fmla="*/ 1 h 1903763"/>
              <a:gd name="connsiteX3" fmla="*/ 2063406 w 2592363"/>
              <a:gd name="connsiteY3" fmla="*/ 184662 h 1903763"/>
              <a:gd name="connsiteX4" fmla="*/ 2592365 w 2592363"/>
              <a:gd name="connsiteY4" fmla="*/ 951885 h 1903763"/>
              <a:gd name="connsiteX5" fmla="*/ 2063404 w 2592363"/>
              <a:gd name="connsiteY5" fmla="*/ 1719107 h 1903763"/>
              <a:gd name="connsiteX6" fmla="*/ 1296182 w 2592363"/>
              <a:gd name="connsiteY6" fmla="*/ 1903767 h 1903763"/>
              <a:gd name="connsiteX7" fmla="*/ 528960 w 2592363"/>
              <a:gd name="connsiteY7" fmla="*/ 1719106 h 1903763"/>
              <a:gd name="connsiteX8" fmla="*/ 0 w 2592363"/>
              <a:gd name="connsiteY8" fmla="*/ 951883 h 1903763"/>
              <a:gd name="connsiteX9" fmla="*/ 0 w 2592363"/>
              <a:gd name="connsiteY9" fmla="*/ 951882 h 190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363" h="1903763">
                <a:moveTo>
                  <a:pt x="0" y="951882"/>
                </a:moveTo>
                <a:cubicBezTo>
                  <a:pt x="1" y="648893"/>
                  <a:pt x="196419" y="364003"/>
                  <a:pt x="528962" y="184661"/>
                </a:cubicBezTo>
                <a:cubicBezTo>
                  <a:pt x="751411" y="64694"/>
                  <a:pt x="1020195" y="1"/>
                  <a:pt x="1296184" y="1"/>
                </a:cubicBezTo>
                <a:cubicBezTo>
                  <a:pt x="1572173" y="1"/>
                  <a:pt x="1840958" y="64694"/>
                  <a:pt x="2063406" y="184662"/>
                </a:cubicBezTo>
                <a:cubicBezTo>
                  <a:pt x="2395949" y="364004"/>
                  <a:pt x="2592366" y="648896"/>
                  <a:pt x="2592365" y="951885"/>
                </a:cubicBezTo>
                <a:cubicBezTo>
                  <a:pt x="2592365" y="1254874"/>
                  <a:pt x="2395947" y="1539765"/>
                  <a:pt x="2063404" y="1719107"/>
                </a:cubicBezTo>
                <a:cubicBezTo>
                  <a:pt x="1840956" y="1839074"/>
                  <a:pt x="1572171" y="1903767"/>
                  <a:pt x="1296182" y="1903767"/>
                </a:cubicBezTo>
                <a:cubicBezTo>
                  <a:pt x="1020193" y="1903767"/>
                  <a:pt x="751409" y="1839074"/>
                  <a:pt x="528960" y="1719106"/>
                </a:cubicBezTo>
                <a:cubicBezTo>
                  <a:pt x="196417" y="1539764"/>
                  <a:pt x="0" y="1254873"/>
                  <a:pt x="0" y="951883"/>
                </a:cubicBezTo>
                <a:lnTo>
                  <a:pt x="0" y="951882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0123" tIns="309279" rIns="410123" bIns="30927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PFMP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BAC PRO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TCI</a:t>
            </a:r>
            <a:endParaRPr lang="fr-FR" sz="24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H="1" flipV="1">
            <a:off x="1619672" y="1124744"/>
            <a:ext cx="15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e libre 16"/>
          <p:cNvSpPr/>
          <p:nvPr/>
        </p:nvSpPr>
        <p:spPr>
          <a:xfrm>
            <a:off x="3203848" y="908720"/>
            <a:ext cx="1368152" cy="1245944"/>
          </a:xfrm>
          <a:custGeom>
            <a:avLst/>
            <a:gdLst>
              <a:gd name="connsiteX0" fmla="*/ 0 w 1061415"/>
              <a:gd name="connsiteY0" fmla="*/ 622972 h 1245944"/>
              <a:gd name="connsiteX1" fmla="*/ 126720 w 1061415"/>
              <a:gd name="connsiteY1" fmla="*/ 218983 h 1245944"/>
              <a:gd name="connsiteX2" fmla="*/ 530709 w 1061415"/>
              <a:gd name="connsiteY2" fmla="*/ 1 h 1245944"/>
              <a:gd name="connsiteX3" fmla="*/ 934698 w 1061415"/>
              <a:gd name="connsiteY3" fmla="*/ 218985 h 1245944"/>
              <a:gd name="connsiteX4" fmla="*/ 1061417 w 1061415"/>
              <a:gd name="connsiteY4" fmla="*/ 622974 h 1245944"/>
              <a:gd name="connsiteX5" fmla="*/ 934698 w 1061415"/>
              <a:gd name="connsiteY5" fmla="*/ 1026963 h 1245944"/>
              <a:gd name="connsiteX6" fmla="*/ 530709 w 1061415"/>
              <a:gd name="connsiteY6" fmla="*/ 1245946 h 1245944"/>
              <a:gd name="connsiteX7" fmla="*/ 126720 w 1061415"/>
              <a:gd name="connsiteY7" fmla="*/ 1026962 h 1245944"/>
              <a:gd name="connsiteX8" fmla="*/ 1 w 1061415"/>
              <a:gd name="connsiteY8" fmla="*/ 622973 h 1245944"/>
              <a:gd name="connsiteX9" fmla="*/ 0 w 1061415"/>
              <a:gd name="connsiteY9" fmla="*/ 622972 h 124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415" h="1245944">
                <a:moveTo>
                  <a:pt x="0" y="622972"/>
                </a:moveTo>
                <a:cubicBezTo>
                  <a:pt x="0" y="474911"/>
                  <a:pt x="44924" y="331691"/>
                  <a:pt x="126720" y="218983"/>
                </a:cubicBezTo>
                <a:cubicBezTo>
                  <a:pt x="227553" y="80043"/>
                  <a:pt x="375220" y="0"/>
                  <a:pt x="530709" y="1"/>
                </a:cubicBezTo>
                <a:cubicBezTo>
                  <a:pt x="686198" y="1"/>
                  <a:pt x="833865" y="80045"/>
                  <a:pt x="934698" y="218985"/>
                </a:cubicBezTo>
                <a:cubicBezTo>
                  <a:pt x="1016493" y="331693"/>
                  <a:pt x="1061417" y="474913"/>
                  <a:pt x="1061417" y="622974"/>
                </a:cubicBezTo>
                <a:cubicBezTo>
                  <a:pt x="1061417" y="771035"/>
                  <a:pt x="1016493" y="914255"/>
                  <a:pt x="934698" y="1026963"/>
                </a:cubicBezTo>
                <a:cubicBezTo>
                  <a:pt x="833865" y="1165903"/>
                  <a:pt x="686198" y="1245946"/>
                  <a:pt x="530709" y="1245946"/>
                </a:cubicBezTo>
                <a:cubicBezTo>
                  <a:pt x="375220" y="1245946"/>
                  <a:pt x="227553" y="1165902"/>
                  <a:pt x="126720" y="1026962"/>
                </a:cubicBezTo>
                <a:cubicBezTo>
                  <a:pt x="44925" y="914254"/>
                  <a:pt x="1" y="771034"/>
                  <a:pt x="1" y="622973"/>
                </a:cubicBezTo>
                <a:lnTo>
                  <a:pt x="0" y="6229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141" tIns="195164" rIns="168141" bIns="195164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b="1" kern="1200" dirty="0" smtClean="0">
                <a:solidFill>
                  <a:schemeClr val="tx1"/>
                </a:solidFill>
              </a:rPr>
              <a:t>Préparer l’environnement</a:t>
            </a:r>
            <a:endParaRPr lang="fr-FR" sz="1100" b="1" kern="1200" dirty="0">
              <a:solidFill>
                <a:schemeClr val="tx1"/>
              </a:solidFill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6516216" y="3933056"/>
            <a:ext cx="1435800" cy="1435800"/>
          </a:xfrm>
          <a:custGeom>
            <a:avLst/>
            <a:gdLst>
              <a:gd name="connsiteX0" fmla="*/ 0 w 1435800"/>
              <a:gd name="connsiteY0" fmla="*/ 717900 h 1435800"/>
              <a:gd name="connsiteX1" fmla="*/ 210269 w 1435800"/>
              <a:gd name="connsiteY1" fmla="*/ 210268 h 1435800"/>
              <a:gd name="connsiteX2" fmla="*/ 717901 w 1435800"/>
              <a:gd name="connsiteY2" fmla="*/ 1 h 1435800"/>
              <a:gd name="connsiteX3" fmla="*/ 1225533 w 1435800"/>
              <a:gd name="connsiteY3" fmla="*/ 210270 h 1435800"/>
              <a:gd name="connsiteX4" fmla="*/ 1435800 w 1435800"/>
              <a:gd name="connsiteY4" fmla="*/ 717902 h 1435800"/>
              <a:gd name="connsiteX5" fmla="*/ 1225532 w 1435800"/>
              <a:gd name="connsiteY5" fmla="*/ 1225534 h 1435800"/>
              <a:gd name="connsiteX6" fmla="*/ 717900 w 1435800"/>
              <a:gd name="connsiteY6" fmla="*/ 1435802 h 1435800"/>
              <a:gd name="connsiteX7" fmla="*/ 210268 w 1435800"/>
              <a:gd name="connsiteY7" fmla="*/ 1225534 h 1435800"/>
              <a:gd name="connsiteX8" fmla="*/ 0 w 1435800"/>
              <a:gd name="connsiteY8" fmla="*/ 717902 h 1435800"/>
              <a:gd name="connsiteX9" fmla="*/ 0 w 1435800"/>
              <a:gd name="connsiteY9" fmla="*/ 717900 h 143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00" h="1435800">
                <a:moveTo>
                  <a:pt x="0" y="717900"/>
                </a:moveTo>
                <a:cubicBezTo>
                  <a:pt x="0" y="527501"/>
                  <a:pt x="75636" y="344900"/>
                  <a:pt x="210269" y="210268"/>
                </a:cubicBezTo>
                <a:cubicBezTo>
                  <a:pt x="344902" y="75636"/>
                  <a:pt x="527502" y="0"/>
                  <a:pt x="717901" y="1"/>
                </a:cubicBezTo>
                <a:cubicBezTo>
                  <a:pt x="908300" y="1"/>
                  <a:pt x="1090901" y="75637"/>
                  <a:pt x="1225533" y="210270"/>
                </a:cubicBezTo>
                <a:cubicBezTo>
                  <a:pt x="1360165" y="344903"/>
                  <a:pt x="1435801" y="527503"/>
                  <a:pt x="1435800" y="717902"/>
                </a:cubicBezTo>
                <a:cubicBezTo>
                  <a:pt x="1435800" y="908301"/>
                  <a:pt x="1360164" y="1090902"/>
                  <a:pt x="1225532" y="1225534"/>
                </a:cubicBezTo>
                <a:cubicBezTo>
                  <a:pt x="1090900" y="1360166"/>
                  <a:pt x="908299" y="1435802"/>
                  <a:pt x="717900" y="1435802"/>
                </a:cubicBezTo>
                <a:cubicBezTo>
                  <a:pt x="527501" y="1435802"/>
                  <a:pt x="344900" y="1360166"/>
                  <a:pt x="210268" y="1225534"/>
                </a:cubicBezTo>
                <a:cubicBezTo>
                  <a:pt x="75636" y="1090901"/>
                  <a:pt x="0" y="908301"/>
                  <a:pt x="0" y="717902"/>
                </a:cubicBezTo>
                <a:lnTo>
                  <a:pt x="0" y="7179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968" tIns="222968" rIns="222968" bIns="22296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ysClr val="windowText" lastClr="000000"/>
                </a:solidFill>
              </a:rPr>
              <a:t>Reproduire un traçage</a:t>
            </a:r>
            <a:endParaRPr lang="fr-FR" sz="1400" b="1" kern="1200" dirty="0">
              <a:solidFill>
                <a:sysClr val="windowText" lastClr="000000"/>
              </a:solidFill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2267744" y="4509120"/>
            <a:ext cx="2289211" cy="1502981"/>
          </a:xfrm>
          <a:custGeom>
            <a:avLst/>
            <a:gdLst>
              <a:gd name="connsiteX0" fmla="*/ 0 w 2289211"/>
              <a:gd name="connsiteY0" fmla="*/ 751491 h 1502981"/>
              <a:gd name="connsiteX1" fmla="*/ 516411 w 2289211"/>
              <a:gd name="connsiteY1" fmla="*/ 123296 h 1502981"/>
              <a:gd name="connsiteX2" fmla="*/ 1144607 w 2289211"/>
              <a:gd name="connsiteY2" fmla="*/ 2 h 1502981"/>
              <a:gd name="connsiteX3" fmla="*/ 1772803 w 2289211"/>
              <a:gd name="connsiteY3" fmla="*/ 123298 h 1502981"/>
              <a:gd name="connsiteX4" fmla="*/ 2289212 w 2289211"/>
              <a:gd name="connsiteY4" fmla="*/ 751495 h 1502981"/>
              <a:gd name="connsiteX5" fmla="*/ 1772802 w 2289211"/>
              <a:gd name="connsiteY5" fmla="*/ 1379691 h 1502981"/>
              <a:gd name="connsiteX6" fmla="*/ 1144606 w 2289211"/>
              <a:gd name="connsiteY6" fmla="*/ 1502986 h 1502981"/>
              <a:gd name="connsiteX7" fmla="*/ 516410 w 2289211"/>
              <a:gd name="connsiteY7" fmla="*/ 1379691 h 1502981"/>
              <a:gd name="connsiteX8" fmla="*/ 1 w 2289211"/>
              <a:gd name="connsiteY8" fmla="*/ 751494 h 1502981"/>
              <a:gd name="connsiteX9" fmla="*/ 0 w 2289211"/>
              <a:gd name="connsiteY9" fmla="*/ 751491 h 150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9211" h="1502981">
                <a:moveTo>
                  <a:pt x="0" y="751491"/>
                </a:moveTo>
                <a:cubicBezTo>
                  <a:pt x="1" y="498353"/>
                  <a:pt x="194111" y="262225"/>
                  <a:pt x="516411" y="123296"/>
                </a:cubicBezTo>
                <a:cubicBezTo>
                  <a:pt x="703017" y="42858"/>
                  <a:pt x="921376" y="1"/>
                  <a:pt x="1144607" y="2"/>
                </a:cubicBezTo>
                <a:cubicBezTo>
                  <a:pt x="1367838" y="2"/>
                  <a:pt x="1586197" y="42859"/>
                  <a:pt x="1772803" y="123298"/>
                </a:cubicBezTo>
                <a:cubicBezTo>
                  <a:pt x="2095103" y="262228"/>
                  <a:pt x="2289213" y="498357"/>
                  <a:pt x="2289212" y="751495"/>
                </a:cubicBezTo>
                <a:cubicBezTo>
                  <a:pt x="2289212" y="1004633"/>
                  <a:pt x="2095102" y="1240761"/>
                  <a:pt x="1772802" y="1379691"/>
                </a:cubicBezTo>
                <a:cubicBezTo>
                  <a:pt x="1586196" y="1460129"/>
                  <a:pt x="1367837" y="1502986"/>
                  <a:pt x="1144606" y="1502986"/>
                </a:cubicBezTo>
                <a:cubicBezTo>
                  <a:pt x="921375" y="1502986"/>
                  <a:pt x="703016" y="1460129"/>
                  <a:pt x="516410" y="1379691"/>
                </a:cubicBezTo>
                <a:cubicBezTo>
                  <a:pt x="194110" y="1240761"/>
                  <a:pt x="0" y="1004632"/>
                  <a:pt x="1" y="751494"/>
                </a:cubicBezTo>
                <a:cubicBezTo>
                  <a:pt x="1" y="751493"/>
                  <a:pt x="0" y="751492"/>
                  <a:pt x="0" y="7514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947" tIns="232806" rIns="347947" bIns="23280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smtClean="0">
                <a:solidFill>
                  <a:sysClr val="windowText" lastClr="000000"/>
                </a:solidFill>
              </a:rPr>
              <a:t>Mettre en œuvre la fabrication</a:t>
            </a:r>
            <a:endParaRPr lang="fr-FR" sz="1600" b="1" kern="1200" dirty="0">
              <a:solidFill>
                <a:sysClr val="windowText" lastClr="000000"/>
              </a:solidFill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1043608" y="2708920"/>
            <a:ext cx="969581" cy="1027616"/>
          </a:xfrm>
          <a:custGeom>
            <a:avLst/>
            <a:gdLst>
              <a:gd name="connsiteX0" fmla="*/ 0 w 969581"/>
              <a:gd name="connsiteY0" fmla="*/ 513808 h 1027616"/>
              <a:gd name="connsiteX1" fmla="*/ 132180 w 969581"/>
              <a:gd name="connsiteY1" fmla="*/ 161197 h 1027616"/>
              <a:gd name="connsiteX2" fmla="*/ 484792 w 969581"/>
              <a:gd name="connsiteY2" fmla="*/ 1 h 1027616"/>
              <a:gd name="connsiteX3" fmla="*/ 837403 w 969581"/>
              <a:gd name="connsiteY3" fmla="*/ 161198 h 1027616"/>
              <a:gd name="connsiteX4" fmla="*/ 969582 w 969581"/>
              <a:gd name="connsiteY4" fmla="*/ 513809 h 1027616"/>
              <a:gd name="connsiteX5" fmla="*/ 837402 w 969581"/>
              <a:gd name="connsiteY5" fmla="*/ 866420 h 1027616"/>
              <a:gd name="connsiteX6" fmla="*/ 484791 w 969581"/>
              <a:gd name="connsiteY6" fmla="*/ 1027617 h 1027616"/>
              <a:gd name="connsiteX7" fmla="*/ 132180 w 969581"/>
              <a:gd name="connsiteY7" fmla="*/ 866420 h 1027616"/>
              <a:gd name="connsiteX8" fmla="*/ 0 w 969581"/>
              <a:gd name="connsiteY8" fmla="*/ 513809 h 1027616"/>
              <a:gd name="connsiteX9" fmla="*/ 0 w 969581"/>
              <a:gd name="connsiteY9" fmla="*/ 513808 h 102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9581" h="1027616">
                <a:moveTo>
                  <a:pt x="0" y="513808"/>
                </a:moveTo>
                <a:cubicBezTo>
                  <a:pt x="0" y="382702"/>
                  <a:pt x="47288" y="256556"/>
                  <a:pt x="132180" y="161197"/>
                </a:cubicBezTo>
                <a:cubicBezTo>
                  <a:pt x="223771" y="58314"/>
                  <a:pt x="351330" y="0"/>
                  <a:pt x="484792" y="1"/>
                </a:cubicBezTo>
                <a:cubicBezTo>
                  <a:pt x="618254" y="1"/>
                  <a:pt x="745812" y="58315"/>
                  <a:pt x="837403" y="161198"/>
                </a:cubicBezTo>
                <a:cubicBezTo>
                  <a:pt x="922296" y="256557"/>
                  <a:pt x="969583" y="382704"/>
                  <a:pt x="969582" y="513809"/>
                </a:cubicBezTo>
                <a:cubicBezTo>
                  <a:pt x="969582" y="644915"/>
                  <a:pt x="922295" y="771061"/>
                  <a:pt x="837402" y="866420"/>
                </a:cubicBezTo>
                <a:cubicBezTo>
                  <a:pt x="745811" y="969303"/>
                  <a:pt x="618252" y="1027617"/>
                  <a:pt x="484791" y="1027617"/>
                </a:cubicBezTo>
                <a:cubicBezTo>
                  <a:pt x="351329" y="1027617"/>
                  <a:pt x="223771" y="969303"/>
                  <a:pt x="132180" y="866420"/>
                </a:cubicBezTo>
                <a:cubicBezTo>
                  <a:pt x="47287" y="771061"/>
                  <a:pt x="0" y="644914"/>
                  <a:pt x="0" y="513809"/>
                </a:cubicBezTo>
                <a:lnTo>
                  <a:pt x="0" y="5138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692" tIns="163191" rIns="154692" bIns="16319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b="1" kern="1200" dirty="0" smtClean="0">
                <a:solidFill>
                  <a:schemeClr val="tx1"/>
                </a:solidFill>
              </a:rPr>
              <a:t>Conduire des moyens de production</a:t>
            </a:r>
            <a:endParaRPr lang="fr-FR" sz="1000" b="1" kern="1200" dirty="0">
              <a:solidFill>
                <a:schemeClr val="tx1"/>
              </a:solidFill>
            </a:endParaRPr>
          </a:p>
        </p:txBody>
      </p:sp>
      <p:sp>
        <p:nvSpPr>
          <p:cNvPr id="39" name="Forme libre 38"/>
          <p:cNvSpPr/>
          <p:nvPr/>
        </p:nvSpPr>
        <p:spPr>
          <a:xfrm>
            <a:off x="6228184" y="1484784"/>
            <a:ext cx="1036834" cy="1053015"/>
          </a:xfrm>
          <a:custGeom>
            <a:avLst/>
            <a:gdLst>
              <a:gd name="connsiteX0" fmla="*/ 0 w 1036834"/>
              <a:gd name="connsiteY0" fmla="*/ 526508 h 1053015"/>
              <a:gd name="connsiteX1" fmla="*/ 149014 w 1036834"/>
              <a:gd name="connsiteY1" fmla="*/ 157105 h 1053015"/>
              <a:gd name="connsiteX2" fmla="*/ 518418 w 1036834"/>
              <a:gd name="connsiteY2" fmla="*/ 1 h 1053015"/>
              <a:gd name="connsiteX3" fmla="*/ 887821 w 1036834"/>
              <a:gd name="connsiteY3" fmla="*/ 157106 h 1053015"/>
              <a:gd name="connsiteX4" fmla="*/ 1036834 w 1036834"/>
              <a:gd name="connsiteY4" fmla="*/ 526510 h 1053015"/>
              <a:gd name="connsiteX5" fmla="*/ 887820 w 1036834"/>
              <a:gd name="connsiteY5" fmla="*/ 895914 h 1053015"/>
              <a:gd name="connsiteX6" fmla="*/ 518416 w 1036834"/>
              <a:gd name="connsiteY6" fmla="*/ 1053018 h 1053015"/>
              <a:gd name="connsiteX7" fmla="*/ 149012 w 1036834"/>
              <a:gd name="connsiteY7" fmla="*/ 895913 h 1053015"/>
              <a:gd name="connsiteX8" fmla="*/ -1 w 1036834"/>
              <a:gd name="connsiteY8" fmla="*/ 526509 h 1053015"/>
              <a:gd name="connsiteX9" fmla="*/ 0 w 1036834"/>
              <a:gd name="connsiteY9" fmla="*/ 526508 h 10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6834" h="1053015">
                <a:moveTo>
                  <a:pt x="0" y="526508"/>
                </a:moveTo>
                <a:cubicBezTo>
                  <a:pt x="0" y="388281"/>
                  <a:pt x="53523" y="255599"/>
                  <a:pt x="149014" y="157105"/>
                </a:cubicBezTo>
                <a:cubicBezTo>
                  <a:pt x="246457" y="56597"/>
                  <a:pt x="379534" y="1"/>
                  <a:pt x="518418" y="1"/>
                </a:cubicBezTo>
                <a:cubicBezTo>
                  <a:pt x="657302" y="1"/>
                  <a:pt x="790379" y="56598"/>
                  <a:pt x="887821" y="157106"/>
                </a:cubicBezTo>
                <a:cubicBezTo>
                  <a:pt x="983312" y="255601"/>
                  <a:pt x="1036834" y="388283"/>
                  <a:pt x="1036834" y="526510"/>
                </a:cubicBezTo>
                <a:cubicBezTo>
                  <a:pt x="1036834" y="664737"/>
                  <a:pt x="983311" y="797419"/>
                  <a:pt x="887820" y="895914"/>
                </a:cubicBezTo>
                <a:cubicBezTo>
                  <a:pt x="790377" y="996422"/>
                  <a:pt x="657301" y="1053018"/>
                  <a:pt x="518416" y="1053018"/>
                </a:cubicBezTo>
                <a:cubicBezTo>
                  <a:pt x="379532" y="1053018"/>
                  <a:pt x="246455" y="996421"/>
                  <a:pt x="149012" y="895913"/>
                </a:cubicBezTo>
                <a:cubicBezTo>
                  <a:pt x="53521" y="797418"/>
                  <a:pt x="-1" y="664736"/>
                  <a:pt x="-1" y="526509"/>
                </a:cubicBezTo>
                <a:lnTo>
                  <a:pt x="0" y="5265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541" tIns="166910" rIns="164541" bIns="16691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b="1" kern="1200" dirty="0" smtClean="0">
                <a:solidFill>
                  <a:schemeClr val="tx1"/>
                </a:solidFill>
              </a:rPr>
              <a:t>Mise en œuvre d’un poste de travail</a:t>
            </a:r>
            <a:endParaRPr lang="fr-FR" sz="1000" b="1" kern="1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67744" y="332656"/>
            <a:ext cx="482453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L’enseignement en Bac Pro TCI</a:t>
            </a:r>
          </a:p>
        </p:txBody>
      </p:sp>
      <p:pic>
        <p:nvPicPr>
          <p:cNvPr id="30" name="Image 29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33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angle 33"/>
          <p:cNvSpPr/>
          <p:nvPr/>
        </p:nvSpPr>
        <p:spPr>
          <a:xfrm>
            <a:off x="1475656" y="980728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  <p:bldP spid="24" grpId="1" animBg="1"/>
      <p:bldP spid="2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24736" cy="720080"/>
          </a:xfrm>
        </p:spPr>
        <p:txBody>
          <a:bodyPr>
            <a:noAutofit/>
          </a:bodyPr>
          <a:lstStyle/>
          <a:p>
            <a:r>
              <a:rPr lang="fr-FR" sz="2800" dirty="0"/>
              <a:t>Les éléments pour bâtir une progression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llipse 3"/>
          <p:cNvSpPr/>
          <p:nvPr/>
        </p:nvSpPr>
        <p:spPr>
          <a:xfrm>
            <a:off x="1894106" y="891689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3851920" y="836712"/>
            <a:ext cx="1522599" cy="1256041"/>
            <a:chOff x="4046884" y="902984"/>
            <a:chExt cx="1522599" cy="1256041"/>
          </a:xfrm>
        </p:grpSpPr>
        <p:pic>
          <p:nvPicPr>
            <p:cNvPr id="5" name="Picture 3" descr="C:\Users\user\Documents\My Dropbox\Partage avec Dominique\STI2D - Centres d'intérêts transversaux V1.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884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46884" y="902984"/>
              <a:ext cx="15101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Thèmes / CI</a:t>
              </a:r>
              <a:endParaRPr lang="fr-FR" sz="1200" dirty="0"/>
            </a:p>
          </p:txBody>
        </p:sp>
      </p:grpSp>
      <p:pic>
        <p:nvPicPr>
          <p:cNvPr id="25" name="Image 24" descr="I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26" name="Picture 4" descr="Y:\frederic\LOGO\logo ac lil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3" name="Ellipse 2"/>
          <p:cNvSpPr/>
          <p:nvPr/>
        </p:nvSpPr>
        <p:spPr>
          <a:xfrm>
            <a:off x="3347864" y="764704"/>
            <a:ext cx="2664296" cy="151216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6300192" y="908720"/>
            <a:ext cx="1690456" cy="1267336"/>
            <a:chOff x="1264156" y="891689"/>
            <a:chExt cx="1690456" cy="1267336"/>
          </a:xfrm>
        </p:grpSpPr>
        <p:pic>
          <p:nvPicPr>
            <p:cNvPr id="6" name="Picture 4" descr="C:\Users\user\Documents\My Dropbox\Partage avec Dominique\Structure séquenc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113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64156" y="891689"/>
              <a:ext cx="1690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Concept de séquence</a:t>
              </a:r>
              <a:endParaRPr lang="fr-FR" sz="1200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7092280" y="5095965"/>
            <a:ext cx="1866590" cy="1717411"/>
            <a:chOff x="6351048" y="5054416"/>
            <a:chExt cx="1866590" cy="1717411"/>
          </a:xfrm>
        </p:grpSpPr>
        <p:sp>
          <p:nvSpPr>
            <p:cNvPr id="10" name="Rectangle 9"/>
            <p:cNvSpPr/>
            <p:nvPr/>
          </p:nvSpPr>
          <p:spPr>
            <a:xfrm>
              <a:off x="6554681" y="6310162"/>
              <a:ext cx="16314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Fiches synthétiques d’une séquence</a:t>
              </a:r>
              <a:endParaRPr lang="fr-FR" sz="1200" b="1" dirty="0"/>
            </a:p>
          </p:txBody>
        </p:sp>
        <p:pic>
          <p:nvPicPr>
            <p:cNvPr id="12" name="Image 11" descr="Séquence 1.tif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48" y="5054416"/>
              <a:ext cx="1866590" cy="121716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Image 13" descr="Diapositive2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85184"/>
            <a:ext cx="1652087" cy="1239065"/>
          </a:xfrm>
          <a:prstGeom prst="rect">
            <a:avLst/>
          </a:prstGeom>
        </p:spPr>
      </p:pic>
      <p:grpSp>
        <p:nvGrpSpPr>
          <p:cNvPr id="22" name="Grouper 21"/>
          <p:cNvGrpSpPr/>
          <p:nvPr/>
        </p:nvGrpSpPr>
        <p:grpSpPr>
          <a:xfrm>
            <a:off x="683568" y="5085184"/>
            <a:ext cx="2214873" cy="1487433"/>
            <a:chOff x="1152005" y="5054416"/>
            <a:chExt cx="2214873" cy="1487433"/>
          </a:xfrm>
        </p:grpSpPr>
        <p:sp>
          <p:nvSpPr>
            <p:cNvPr id="11" name="Rectangle 10"/>
            <p:cNvSpPr/>
            <p:nvPr/>
          </p:nvSpPr>
          <p:spPr>
            <a:xfrm>
              <a:off x="1374596" y="6264850"/>
              <a:ext cx="15225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Les supports</a:t>
              </a:r>
              <a:endParaRPr lang="fr-FR" sz="1200" b="1" dirty="0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52005" y="5054416"/>
              <a:ext cx="2214873" cy="1258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er 20"/>
          <p:cNvGrpSpPr/>
          <p:nvPr/>
        </p:nvGrpSpPr>
        <p:grpSpPr>
          <a:xfrm>
            <a:off x="1187624" y="980728"/>
            <a:ext cx="1843406" cy="1279592"/>
            <a:chOff x="6554682" y="883373"/>
            <a:chExt cx="1843406" cy="1279592"/>
          </a:xfrm>
        </p:grpSpPr>
        <p:pic>
          <p:nvPicPr>
            <p:cNvPr id="16" name="Image 15" descr="Diapositive02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36" y="1053388"/>
              <a:ext cx="1479436" cy="110957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554682" y="883373"/>
              <a:ext cx="18434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/>
                <a:t>L’organisation pratique des activités</a:t>
              </a:r>
            </a:p>
          </p:txBody>
        </p:sp>
      </p:grpSp>
      <p:pic>
        <p:nvPicPr>
          <p:cNvPr id="18" name="Image 17" descr="matric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85184"/>
            <a:ext cx="1744933" cy="121464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843808" y="6309320"/>
            <a:ext cx="2351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Matrices compétences/thèmes/savoirs</a:t>
            </a:r>
            <a:endParaRPr lang="fr-FR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5004048" y="6309320"/>
            <a:ext cx="199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Matrice de la répartition horaire</a:t>
            </a:r>
            <a:endParaRPr lang="fr-FR" sz="1200" b="1" dirty="0"/>
          </a:p>
        </p:txBody>
      </p:sp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1043608" y="2348880"/>
          <a:ext cx="7272791" cy="2481573"/>
        </p:xfrm>
        <a:graphic>
          <a:graphicData uri="http://schemas.openxmlformats.org/drawingml/2006/table">
            <a:tbl>
              <a:tblPr/>
              <a:tblGrid>
                <a:gridCol w="418163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</a:tblGrid>
              <a:tr h="19836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FEVRIER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</a:t>
                      </a:r>
                    </a:p>
                  </a:txBody>
                  <a:tcPr marL="6991" marR="6991" marT="699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PFMP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5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DECOUVERTE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APPRENTISSAGE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FONDAMENTAUX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83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 1 - EP 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3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PROFESSIO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NALISATION</a:t>
                      </a:r>
                      <a:endParaRPr lang="fr-FR" sz="1000" b="1" i="0" u="none" strike="noStrike" dirty="0">
                        <a:ln w="19050"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APPROFONDISSEMENT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83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83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32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33 - A - B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21 - E 22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31</a:t>
                      </a:r>
                    </a:p>
                  </a:txBody>
                  <a:tcPr marL="6991" marR="6991" marT="699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5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SYNTHESE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96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sp>
        <p:nvSpPr>
          <p:cNvPr id="68" name="Rectangle 67"/>
          <p:cNvSpPr/>
          <p:nvPr/>
        </p:nvSpPr>
        <p:spPr>
          <a:xfrm>
            <a:off x="1547664" y="476672"/>
            <a:ext cx="633670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Fonctions  -  Activités  -  Compétences  du Bac Pro TCI </a:t>
            </a:r>
          </a:p>
        </p:txBody>
      </p:sp>
      <p:grpSp>
        <p:nvGrpSpPr>
          <p:cNvPr id="70" name="Groupe 65"/>
          <p:cNvGrpSpPr/>
          <p:nvPr/>
        </p:nvGrpSpPr>
        <p:grpSpPr>
          <a:xfrm>
            <a:off x="683568" y="1268760"/>
            <a:ext cx="8424936" cy="936104"/>
            <a:chOff x="683568" y="1268760"/>
            <a:chExt cx="8424936" cy="936104"/>
          </a:xfrm>
        </p:grpSpPr>
        <p:sp>
          <p:nvSpPr>
            <p:cNvPr id="71" name="Rectangle à coins arrondis 70"/>
            <p:cNvSpPr/>
            <p:nvPr/>
          </p:nvSpPr>
          <p:spPr>
            <a:xfrm>
              <a:off x="1428728" y="1284720"/>
              <a:ext cx="1357322" cy="71438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ysClr val="windowText" lastClr="000000"/>
                  </a:solidFill>
                </a:rPr>
                <a:t>ANALYSE ETUDE CONCEPTION</a:t>
              </a:r>
              <a:endParaRPr lang="fr-FR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Rectangle à coins arrondis 71"/>
            <p:cNvSpPr/>
            <p:nvPr/>
          </p:nvSpPr>
          <p:spPr>
            <a:xfrm>
              <a:off x="2857488" y="1284720"/>
              <a:ext cx="1500198" cy="71438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ysClr val="windowText" lastClr="000000"/>
                  </a:solidFill>
                </a:rPr>
                <a:t>PREPARATION DE LA FABRICATION</a:t>
              </a:r>
              <a:endParaRPr lang="fr-FR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Rectangle à coins arrondis 72"/>
            <p:cNvSpPr/>
            <p:nvPr/>
          </p:nvSpPr>
          <p:spPr>
            <a:xfrm>
              <a:off x="4429124" y="1284720"/>
              <a:ext cx="1295004" cy="7143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ysClr val="windowText" lastClr="000000"/>
                  </a:solidFill>
                </a:rPr>
                <a:t>FABRICATION CONTRÔLE QUALITE</a:t>
              </a:r>
              <a:endParaRPr lang="fr-FR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Rectangle à coins arrondis 73"/>
            <p:cNvSpPr/>
            <p:nvPr/>
          </p:nvSpPr>
          <p:spPr>
            <a:xfrm>
              <a:off x="5796136" y="1284720"/>
              <a:ext cx="1800200" cy="85725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ysClr val="windowText" lastClr="000000"/>
                  </a:solidFill>
                </a:rPr>
                <a:t>INSTALLATION MAINTENANCE REHABILITATION SUR SITE</a:t>
              </a:r>
              <a:endParaRPr lang="fr-FR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Rectangle à coins arrondis 74"/>
            <p:cNvSpPr/>
            <p:nvPr/>
          </p:nvSpPr>
          <p:spPr>
            <a:xfrm>
              <a:off x="7679776" y="1284720"/>
              <a:ext cx="1428728" cy="7143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ysClr val="windowText" lastClr="000000"/>
                  </a:solidFill>
                </a:rPr>
                <a:t>GESTION ORGANISATION</a:t>
              </a:r>
              <a:endParaRPr lang="fr-FR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3568" y="1268760"/>
              <a:ext cx="648072" cy="93610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Fonctions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66"/>
          <p:cNvGrpSpPr/>
          <p:nvPr/>
        </p:nvGrpSpPr>
        <p:grpSpPr>
          <a:xfrm>
            <a:off x="611560" y="2276872"/>
            <a:ext cx="8343238" cy="4153318"/>
            <a:chOff x="540154" y="2132856"/>
            <a:chExt cx="8343238" cy="4153318"/>
          </a:xfrm>
        </p:grpSpPr>
        <p:cxnSp>
          <p:nvCxnSpPr>
            <p:cNvPr id="78" name="Connecteur droit 77"/>
            <p:cNvCxnSpPr/>
            <p:nvPr/>
          </p:nvCxnSpPr>
          <p:spPr>
            <a:xfrm rot="5400000">
              <a:off x="1965307" y="4820107"/>
              <a:ext cx="2928958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3536943" y="4820107"/>
              <a:ext cx="2928958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>
              <a:off x="5251455" y="4820107"/>
              <a:ext cx="2928958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>
              <a:off x="6965967" y="4820107"/>
              <a:ext cx="2928958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>
              <a:stCxn id="85" idx="2"/>
            </p:cNvCxnSpPr>
            <p:nvPr/>
          </p:nvCxnSpPr>
          <p:spPr>
            <a:xfrm flipH="1">
              <a:off x="2070876" y="3356422"/>
              <a:ext cx="794" cy="29297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e 64"/>
            <p:cNvGrpSpPr/>
            <p:nvPr/>
          </p:nvGrpSpPr>
          <p:grpSpPr>
            <a:xfrm>
              <a:off x="540154" y="2132856"/>
              <a:ext cx="8343238" cy="1224136"/>
              <a:chOff x="540154" y="2132856"/>
              <a:chExt cx="8343238" cy="1224136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786446" y="2284852"/>
                <a:ext cx="1785950" cy="1071570"/>
              </a:xfrm>
              <a:prstGeom prst="wedgeRectCallout">
                <a:avLst>
                  <a:gd name="adj1" fmla="val -17409"/>
                  <a:gd name="adj2" fmla="val -7070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 smtClean="0">
                    <a:solidFill>
                      <a:schemeClr val="tx1"/>
                    </a:solidFill>
                  </a:rPr>
                  <a:t>Réhabilitation sur site d’un sous-ensemble chaudronné ou de tuyauterie ou de tôlerie</a:t>
                </a:r>
                <a:endParaRPr lang="fr-F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28728" y="2141976"/>
                <a:ext cx="1285884" cy="1214446"/>
              </a:xfrm>
              <a:prstGeom prst="wedgeRectCallout">
                <a:avLst>
                  <a:gd name="adj1" fmla="val -17956"/>
                  <a:gd name="adj2" fmla="val -7014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>
                    <a:solidFill>
                      <a:schemeClr val="tx1"/>
                    </a:solidFill>
                  </a:rPr>
                  <a:t>Analyse et exploitation des spécifications techniques définissant un ouvrage à réaliser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857488" y="2141976"/>
                <a:ext cx="1357322" cy="1214446"/>
              </a:xfrm>
              <a:prstGeom prst="wedgeRectCallout">
                <a:avLst>
                  <a:gd name="adj1" fmla="val 6541"/>
                  <a:gd name="adj2" fmla="val -70200"/>
                </a:avLst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>
                    <a:solidFill>
                      <a:schemeClr val="tx1"/>
                    </a:solidFill>
                  </a:rPr>
                  <a:t>Elaboration, avec ou sans assistance numérique, d’un processus de réalisation d’un élément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429124" y="2141976"/>
                <a:ext cx="1214446" cy="1214446"/>
              </a:xfrm>
              <a:prstGeom prst="wedgeRectCallout">
                <a:avLst>
                  <a:gd name="adj1" fmla="val 11830"/>
                  <a:gd name="adj2" fmla="val -68423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>
                    <a:solidFill>
                      <a:schemeClr val="tx1"/>
                    </a:solidFill>
                  </a:rPr>
                  <a:t>Lancement et conduite d’une réalisation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668946" y="2132856"/>
                <a:ext cx="1214446" cy="1214446"/>
              </a:xfrm>
              <a:prstGeom prst="wedgeRectCallout">
                <a:avLst>
                  <a:gd name="adj1" fmla="val -23552"/>
                  <a:gd name="adj2" fmla="val -69162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>
                    <a:solidFill>
                      <a:schemeClr val="tx1"/>
                    </a:solidFill>
                  </a:rPr>
                  <a:t>Organisation technique et économique des activités de réalisation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40154" y="2132856"/>
                <a:ext cx="790346" cy="1224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fr-FR" sz="1200" dirty="0" smtClean="0">
                    <a:solidFill>
                      <a:schemeClr val="tx1"/>
                    </a:solidFill>
                  </a:rPr>
                  <a:t>Activités   Profession.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90" name="Tableau 89"/>
          <p:cNvGraphicFramePr>
            <a:graphicFrameLocks noGrp="1"/>
          </p:cNvGraphicFramePr>
          <p:nvPr/>
        </p:nvGraphicFramePr>
        <p:xfrm>
          <a:off x="1785918" y="4142240"/>
          <a:ext cx="571504" cy="1928824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A1</a:t>
                      </a: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A2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A3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A4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A5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A6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A7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A8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A9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" name="Tableau 90"/>
          <p:cNvGraphicFramePr>
            <a:graphicFrameLocks noGrp="1"/>
          </p:cNvGraphicFramePr>
          <p:nvPr/>
        </p:nvGraphicFramePr>
        <p:xfrm>
          <a:off x="3143240" y="4142240"/>
          <a:ext cx="571504" cy="1928824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P1</a:t>
                      </a: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P2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P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P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P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P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P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P17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8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P18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Tableau 91"/>
          <p:cNvGraphicFramePr>
            <a:graphicFrameLocks noGrp="1"/>
          </p:cNvGraphicFramePr>
          <p:nvPr/>
        </p:nvGraphicFramePr>
        <p:xfrm>
          <a:off x="4714876" y="4142240"/>
          <a:ext cx="571504" cy="1928824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F1</a:t>
                      </a: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F2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F3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F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F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F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F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F19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F20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Tableau 92"/>
          <p:cNvGraphicFramePr>
            <a:graphicFrameLocks noGrp="1"/>
          </p:cNvGraphicFramePr>
          <p:nvPr/>
        </p:nvGraphicFramePr>
        <p:xfrm>
          <a:off x="8143900" y="4142240"/>
          <a:ext cx="571504" cy="1435518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G1</a:t>
                      </a: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G2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G3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G4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G5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G6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G7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4" name="Rectangle 93"/>
          <p:cNvSpPr/>
          <p:nvPr/>
        </p:nvSpPr>
        <p:spPr>
          <a:xfrm>
            <a:off x="611560" y="4437112"/>
            <a:ext cx="1080120" cy="15001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Thèmes abordés durant la formation</a:t>
            </a:r>
            <a:endParaRPr lang="fr-FR" sz="1200" dirty="0">
              <a:solidFill>
                <a:schemeClr val="tx1"/>
              </a:solidFill>
            </a:endParaRPr>
          </a:p>
        </p:txBody>
      </p:sp>
      <p:grpSp>
        <p:nvGrpSpPr>
          <p:cNvPr id="95" name="Groupe 69"/>
          <p:cNvGrpSpPr/>
          <p:nvPr/>
        </p:nvGrpSpPr>
        <p:grpSpPr>
          <a:xfrm>
            <a:off x="611560" y="6093296"/>
            <a:ext cx="8103844" cy="620688"/>
            <a:chOff x="611560" y="6093296"/>
            <a:chExt cx="8103844" cy="620688"/>
          </a:xfrm>
        </p:grpSpPr>
        <p:sp>
          <p:nvSpPr>
            <p:cNvPr id="96" name="Parchemin horizontal 95"/>
            <p:cNvSpPr/>
            <p:nvPr/>
          </p:nvSpPr>
          <p:spPr>
            <a:xfrm>
              <a:off x="611560" y="6093296"/>
              <a:ext cx="998960" cy="571480"/>
            </a:xfrm>
            <a:prstGeom prst="horizontalScroll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Epreuves Certif.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97" name="Parchemin horizontal 96"/>
            <p:cNvSpPr/>
            <p:nvPr/>
          </p:nvSpPr>
          <p:spPr>
            <a:xfrm>
              <a:off x="3071802" y="6142504"/>
              <a:ext cx="642942" cy="571480"/>
            </a:xfrm>
            <a:prstGeom prst="horizontalScroll">
              <a:avLst/>
            </a:prstGeom>
            <a:solidFill>
              <a:schemeClr val="bg2">
                <a:lumMod val="5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E22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98" name="Parchemin horizontal 97"/>
            <p:cNvSpPr/>
            <p:nvPr/>
          </p:nvSpPr>
          <p:spPr>
            <a:xfrm>
              <a:off x="1714480" y="6142504"/>
              <a:ext cx="642942" cy="571480"/>
            </a:xfrm>
            <a:prstGeom prst="horizontalScroll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E21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99" name="Parchemin horizontal 98"/>
            <p:cNvSpPr/>
            <p:nvPr/>
          </p:nvSpPr>
          <p:spPr>
            <a:xfrm>
              <a:off x="4643438" y="6142504"/>
              <a:ext cx="714380" cy="571480"/>
            </a:xfrm>
            <a:prstGeom prst="horizontalScroll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E32  E33-A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Parchemin horizontal 99"/>
            <p:cNvSpPr/>
            <p:nvPr/>
          </p:nvSpPr>
          <p:spPr>
            <a:xfrm>
              <a:off x="6357950" y="6142504"/>
              <a:ext cx="714380" cy="571480"/>
            </a:xfrm>
            <a:prstGeom prst="horizontalScroll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E33-B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Parchemin horizontal 100"/>
            <p:cNvSpPr/>
            <p:nvPr/>
          </p:nvSpPr>
          <p:spPr>
            <a:xfrm>
              <a:off x="8072462" y="6142504"/>
              <a:ext cx="642942" cy="571480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E31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e 68"/>
          <p:cNvGrpSpPr/>
          <p:nvPr/>
        </p:nvGrpSpPr>
        <p:grpSpPr>
          <a:xfrm>
            <a:off x="586480" y="3573016"/>
            <a:ext cx="8557520" cy="576064"/>
            <a:chOff x="467544" y="3573016"/>
            <a:chExt cx="8557520" cy="576064"/>
          </a:xfrm>
        </p:grpSpPr>
        <p:sp>
          <p:nvSpPr>
            <p:cNvPr id="103" name="Organigramme : Terminateur 102"/>
            <p:cNvSpPr/>
            <p:nvPr/>
          </p:nvSpPr>
          <p:spPr>
            <a:xfrm>
              <a:off x="467544" y="3573016"/>
              <a:ext cx="1152128" cy="576064"/>
            </a:xfrm>
            <a:prstGeom prst="flowChartTerminator">
              <a:avLst/>
            </a:prstGeom>
            <a:solidFill>
              <a:schemeClr val="accent3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Compétences  traitées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04" name="Organigramme : Terminateur 103"/>
            <p:cNvSpPr/>
            <p:nvPr/>
          </p:nvSpPr>
          <p:spPr>
            <a:xfrm>
              <a:off x="1716760" y="3645024"/>
              <a:ext cx="857256" cy="357190"/>
            </a:xfrm>
            <a:prstGeom prst="flowChartTerminator">
              <a:avLst/>
            </a:prstGeom>
            <a:solidFill>
              <a:schemeClr val="accent3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C1- C2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05" name="Organigramme : Terminateur 104"/>
            <p:cNvSpPr/>
            <p:nvPr/>
          </p:nvSpPr>
          <p:spPr>
            <a:xfrm>
              <a:off x="3071802" y="3642174"/>
              <a:ext cx="857256" cy="357190"/>
            </a:xfrm>
            <a:prstGeom prst="flowChartTerminator">
              <a:avLst/>
            </a:prstGeom>
            <a:solidFill>
              <a:schemeClr val="accent3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C4 - C5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06" name="Organigramme : Terminateur 105"/>
            <p:cNvSpPr/>
            <p:nvPr/>
          </p:nvSpPr>
          <p:spPr>
            <a:xfrm>
              <a:off x="4071934" y="3642174"/>
              <a:ext cx="2071702" cy="357190"/>
            </a:xfrm>
            <a:prstGeom prst="flowChartTerminator">
              <a:avLst/>
            </a:prstGeom>
            <a:solidFill>
              <a:schemeClr val="accent3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C6 - C7 - C8;C11;C12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07" name="Organigramme : Terminateur 106"/>
            <p:cNvSpPr/>
            <p:nvPr/>
          </p:nvSpPr>
          <p:spPr>
            <a:xfrm>
              <a:off x="6357950" y="3642174"/>
              <a:ext cx="857256" cy="357190"/>
            </a:xfrm>
            <a:prstGeom prst="flowChartTerminator">
              <a:avLst/>
            </a:prstGeom>
            <a:solidFill>
              <a:schemeClr val="accent3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C9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08" name="Organigramme : Terminateur 107"/>
            <p:cNvSpPr/>
            <p:nvPr/>
          </p:nvSpPr>
          <p:spPr>
            <a:xfrm>
              <a:off x="7596336" y="3645024"/>
              <a:ext cx="1428728" cy="357190"/>
            </a:xfrm>
            <a:prstGeom prst="flowChartTerminator">
              <a:avLst/>
            </a:prstGeom>
            <a:solidFill>
              <a:schemeClr val="accent3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C3;C10;C13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9" name="Tableau 108"/>
          <p:cNvGraphicFramePr>
            <a:graphicFrameLocks noGrp="1"/>
          </p:cNvGraphicFramePr>
          <p:nvPr/>
        </p:nvGraphicFramePr>
        <p:xfrm>
          <a:off x="6516216" y="4149080"/>
          <a:ext cx="571504" cy="1928824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R1</a:t>
                      </a: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R2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--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--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--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--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--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R11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R12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04875" cy="857250"/>
          </a:xfrm>
          <a:prstGeom prst="rect">
            <a:avLst/>
          </a:prstGeom>
        </p:spPr>
      </p:pic>
      <p:pic>
        <p:nvPicPr>
          <p:cNvPr id="5" name="Picture 4" descr="Y:\frederic\LOGO\logo ac li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028384" y="0"/>
            <a:ext cx="720080" cy="7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 smtClean="0"/>
              <a:t>L’organisation des enseignements</a:t>
            </a:r>
            <a:endParaRPr lang="fr-FR" sz="32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084168" y="1340768"/>
          <a:ext cx="2736304" cy="4268052"/>
        </p:xfrm>
        <a:graphic>
          <a:graphicData uri="http://schemas.openxmlformats.org/drawingml/2006/table">
            <a:tbl>
              <a:tblPr/>
              <a:tblGrid>
                <a:gridCol w="360040"/>
                <a:gridCol w="2376264"/>
              </a:tblGrid>
              <a:tr h="452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F1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L’apprentissages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des moyens de protection individuelles et collectifs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2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F2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L’identification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des moyens de production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2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F3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La mise en œuvre des moyens de débits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2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F4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mise en œuvre des moyens d'assemblages  démontables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2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F5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mise en œuvre Maintenance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2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F6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La mise en œuvre des moyens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de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 déformations plastiques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9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F7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mise en œuvre des moyens d'assemblages non-démontables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9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F8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Le traçage professionnel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9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F9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mise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en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œuvre des moyens de contrôle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2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F10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mise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en œuvre des montages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347864" y="1340768"/>
          <a:ext cx="2347980" cy="4405938"/>
        </p:xfrm>
        <a:graphic>
          <a:graphicData uri="http://schemas.openxmlformats.org/drawingml/2006/table">
            <a:tbl>
              <a:tblPr/>
              <a:tblGrid>
                <a:gridCol w="261838"/>
                <a:gridCol w="2086142"/>
              </a:tblGrid>
              <a:tr h="324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P 1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Les Notions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de fabrication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602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2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La Détermination des procédés</a:t>
                      </a:r>
                      <a:r>
                        <a:rPr lang="fr-FR" sz="1100" b="1" kern="1200" baseline="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fabrication en fonction des contraintes économiques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3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Le Transfert</a:t>
                      </a:r>
                      <a:r>
                        <a:rPr lang="fr-FR" sz="1100" b="1" kern="1200" baseline="0" dirty="0" smtClean="0">
                          <a:latin typeface="Calibri"/>
                          <a:ea typeface="Times New Roman"/>
                          <a:cs typeface="Arial"/>
                        </a:rPr>
                        <a:t> et la simulation d’un programme vers les MOCN</a:t>
                      </a:r>
                      <a:endParaRPr lang="fr-FR" sz="1100" b="1" kern="1200" dirty="0" smtClean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059" marR="3059" marT="30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37452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4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La réalisation d’une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implantation économique et </a:t>
                      </a:r>
                      <a:r>
                        <a:rPr lang="fr-FR" sz="1100" b="1" kern="1200" baseline="0" dirty="0" smtClean="0">
                          <a:latin typeface="Calibri"/>
                          <a:ea typeface="Times New Roman"/>
                          <a:cs typeface="Arial"/>
                        </a:rPr>
                        <a:t> la gestion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 du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stock matière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37452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P 5 </a:t>
                      </a: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La détermination de données à l’aide d’un abaque</a:t>
                      </a: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602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6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La définition des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données en vue d’un développement numérique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602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7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La</a:t>
                      </a:r>
                      <a:r>
                        <a:rPr lang="fr-FR" sz="1100" b="1" kern="1200" baseline="0" dirty="0" smtClean="0">
                          <a:latin typeface="Calibri"/>
                          <a:ea typeface="Times New Roman"/>
                          <a:cs typeface="Arial"/>
                        </a:rPr>
                        <a:t> détermination des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 l’antériorités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dans le montage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d’un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ensemble ou sous ensemble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37452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8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+mn-lt"/>
                          <a:ea typeface="Times New Roman"/>
                          <a:cs typeface="Arial"/>
                        </a:rPr>
                        <a:t> L’élaboration</a:t>
                      </a:r>
                      <a:r>
                        <a:rPr lang="fr-FR" sz="1100" b="1" kern="120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d’un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planning de phase,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d’un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contrat de phase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, d’une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feuille de contrôle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37452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9  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+mn-lt"/>
                          <a:ea typeface="Times New Roman"/>
                          <a:cs typeface="Arial"/>
                        </a:rPr>
                        <a:t>L’élaboration</a:t>
                      </a:r>
                      <a:r>
                        <a:rPr lang="fr-FR" sz="1100" b="1" kern="120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 d’un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programme avec logiciel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de FAO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9" marR="3059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827584" y="908720"/>
            <a:ext cx="2232248" cy="2880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ANALYSE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419872" y="908720"/>
            <a:ext cx="2232248" cy="2880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PREPARATION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444208" y="908720"/>
            <a:ext cx="2232248" cy="2880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FABRICATION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1840" y="260648"/>
            <a:ext cx="316835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Thèmes d’apprentissage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755576" y="1340768"/>
          <a:ext cx="2376264" cy="3645687"/>
        </p:xfrm>
        <a:graphic>
          <a:graphicData uri="http://schemas.openxmlformats.org/drawingml/2006/table">
            <a:tbl>
              <a:tblPr/>
              <a:tblGrid>
                <a:gridCol w="330037"/>
                <a:gridCol w="2046227"/>
              </a:tblGrid>
              <a:tr h="445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A1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Les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 morphologies et la représentation des pièces en 3D</a:t>
                      </a: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A2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 définition des produits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(fonctionnelle – dimensionnelle)</a:t>
                      </a:r>
                      <a:endParaRPr lang="fr-FR" sz="1100" b="1" dirty="0" smtClean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A3</a:t>
                      </a: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Les Matériaux</a:t>
                      </a: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A4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Les techniques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 et outils de représentation</a:t>
                      </a: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A5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Les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 notions de mouvements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(translation – rotation)</a:t>
                      </a:r>
                      <a:endParaRPr lang="fr-FR" sz="1100" b="1" dirty="0" smtClean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A6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Les liaisons mécaniques</a:t>
                      </a: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A7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Résistance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 des Ouvrages</a:t>
                      </a:r>
                      <a:endParaRPr lang="fr-FR" sz="1100" b="1" dirty="0" smtClean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A8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stabilité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 des Ouvrages</a:t>
                      </a:r>
                      <a:endParaRPr lang="fr-FR" sz="1100" b="1" dirty="0" smtClean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A9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Les codes et règlements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019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4340</Words>
  <Application>Microsoft Office PowerPoint</Application>
  <PresentationFormat>Affichage à l'écran (4:3)</PresentationFormat>
  <Paragraphs>3673</Paragraphs>
  <Slides>45</Slides>
  <Notes>2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  <vt:variant>
        <vt:lpstr>Diaporamas personnalisés</vt:lpstr>
      </vt:variant>
      <vt:variant>
        <vt:i4>1</vt:i4>
      </vt:variant>
    </vt:vector>
  </HeadingPairs>
  <TitlesOfParts>
    <vt:vector size="47" baseType="lpstr">
      <vt:lpstr>Thème Office</vt:lpstr>
      <vt:lpstr>Diapositive 1</vt:lpstr>
      <vt:lpstr>Les éléments pour bâtir une progression </vt:lpstr>
      <vt:lpstr>Diapositive 3</vt:lpstr>
      <vt:lpstr>Diapositive 4</vt:lpstr>
      <vt:lpstr>Diapositive 5</vt:lpstr>
      <vt:lpstr>Diapositive 6</vt:lpstr>
      <vt:lpstr>Les éléments pour bâtir une progression 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Les éléments pour bâtir une progression </vt:lpstr>
      <vt:lpstr>Diapositive 18</vt:lpstr>
      <vt:lpstr>Les éléments pour bâtir une progression 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Les éléments pour bâtir une progression 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Diaporama personnalisé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Mr Mme Rosiau</dc:creator>
  <cp:lastModifiedBy>PATRICK</cp:lastModifiedBy>
  <cp:revision>88</cp:revision>
  <dcterms:created xsi:type="dcterms:W3CDTF">2013-03-23T11:25:50Z</dcterms:created>
  <dcterms:modified xsi:type="dcterms:W3CDTF">2013-03-29T06:06:32Z</dcterms:modified>
</cp:coreProperties>
</file>