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C6727-EC7F-42E9-B1D6-C9019F346CED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BE702-D1F3-4922-9248-7FD3ADA2A8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2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BE702-D1F3-4922-9248-7FD3ADA2A8E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91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3194-7D70-4A56-A362-936051144DFC}" type="datetime1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0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6B9D-61F2-4AFB-AE35-C56B6A4AC631}" type="datetime1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9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382E-6C40-40E8-9057-44F653CC4729}" type="datetime1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59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EE3-8718-4F25-9AD0-D6DDE2BC6627}" type="datetime1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93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FB9-323C-49F6-97EB-2C0433CBE49D}" type="datetime1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61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5AA2-82DF-4AB8-8CBE-DC160BC1731B}" type="datetime1">
              <a:rPr lang="fr-FR" smtClean="0"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0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4BF5-F280-4251-8BC8-236451246457}" type="datetime1">
              <a:rPr lang="fr-FR" smtClean="0"/>
              <a:t>29/03/2016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06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3E36-00E0-4A99-B094-5987512A4227}" type="datetime1">
              <a:rPr lang="fr-FR" smtClean="0"/>
              <a:t>29/03/2016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16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F37D-FC65-423D-AC93-FCB3950DFA1D}" type="datetime1">
              <a:rPr lang="fr-FR" smtClean="0"/>
              <a:t>29/03/2016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1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4991-F16F-41CB-8582-B7A488E974CB}" type="datetime1">
              <a:rPr lang="fr-FR" smtClean="0"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15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F4AA-0E15-4ECA-9105-ED77A7B0FCBC}" type="datetime1">
              <a:rPr lang="fr-FR" smtClean="0"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88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7374-5E38-424F-BCEF-496BDF6E6524}" type="datetime1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D2F9D-374A-44DB-810F-4279873DEC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1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788252" y="476672"/>
            <a:ext cx="7005691" cy="1874895"/>
            <a:chOff x="788252" y="476672"/>
            <a:chExt cx="7005691" cy="1874895"/>
          </a:xfrm>
        </p:grpSpPr>
        <p:sp>
          <p:nvSpPr>
            <p:cNvPr id="4" name="ZoneTexte 3"/>
            <p:cNvSpPr txBox="1"/>
            <p:nvPr/>
          </p:nvSpPr>
          <p:spPr>
            <a:xfrm>
              <a:off x="788252" y="476672"/>
              <a:ext cx="36124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b="1" dirty="0" smtClean="0"/>
                <a:t>BIM et ERA  ?</a:t>
              </a:r>
              <a:endParaRPr lang="fr-FR" sz="4800" b="1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699792" y="1520570"/>
              <a:ext cx="50941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b="1" dirty="0" smtClean="0"/>
                <a:t>Utile, nécessaire</a:t>
              </a:r>
              <a:r>
                <a:rPr lang="fr-FR" sz="4800" b="1" dirty="0"/>
                <a:t> </a:t>
              </a:r>
              <a:r>
                <a:rPr lang="fr-FR" sz="4800" b="1" dirty="0" smtClean="0"/>
                <a:t>??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348993" y="1520570"/>
            <a:ext cx="8812925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6000" b="1" dirty="0" smtClean="0"/>
          </a:p>
          <a:p>
            <a:r>
              <a:rPr lang="fr-FR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Quand ? </a:t>
            </a:r>
          </a:p>
          <a:p>
            <a:r>
              <a:rPr lang="fr-FR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Pour (faire) quoi </a:t>
            </a:r>
            <a:r>
              <a:rPr lang="fr-FR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fr-FR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Comment  </a:t>
            </a:r>
            <a:r>
              <a:rPr lang="fr-FR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fr-FR" dirty="0">
                <a:latin typeface="Arial" pitchFamily="34" charset="0"/>
                <a:cs typeface="Arial" pitchFamily="34" charset="0"/>
              </a:rPr>
              <a:t>. Robin , prof. L.R/Y 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po   </a:t>
            </a:r>
            <a:r>
              <a:rPr lang="fr-FR" dirty="0">
                <a:latin typeface="Arial" pitchFamily="34" charset="0"/>
                <a:cs typeface="Arial" pitchFamily="34" charset="0"/>
              </a:rPr>
              <a:t>C.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Dziubanowski</a:t>
            </a:r>
            <a:r>
              <a:rPr lang="fr-FR" dirty="0">
                <a:latin typeface="Arial" pitchFamily="34" charset="0"/>
                <a:cs typeface="Arial" pitchFamily="34" charset="0"/>
              </a:rPr>
              <a:t> , IA, IPR, NANTES.</a:t>
            </a:r>
          </a:p>
          <a:p>
            <a:endParaRPr lang="fr-FR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593616" y="1805966"/>
            <a:ext cx="5112568" cy="2602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6639384" y="6355867"/>
            <a:ext cx="2133600" cy="365125"/>
          </a:xfrm>
        </p:spPr>
        <p:txBody>
          <a:bodyPr/>
          <a:lstStyle/>
          <a:p>
            <a:fld id="{3CCD2F9D-374A-44DB-810F-4279873DECD1}" type="slidenum">
              <a:rPr lang="fr-FR" smtClean="0"/>
              <a:t>1</a:t>
            </a:fld>
            <a:r>
              <a:rPr lang="fr-FR" dirty="0" smtClean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11991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0840"/>
            <a:ext cx="8423653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UTILISATIONS de la MAQUETTE</a:t>
            </a:r>
            <a:r>
              <a:rPr lang="fr-FR" sz="3200" dirty="0" smtClean="0"/>
              <a:t>.</a:t>
            </a:r>
          </a:p>
          <a:p>
            <a:endParaRPr lang="fr-FR" sz="1600" b="1" dirty="0" smtClean="0"/>
          </a:p>
          <a:p>
            <a:r>
              <a:rPr lang="fr-FR" sz="2400" b="1" dirty="0" smtClean="0"/>
              <a:t>Dans </a:t>
            </a:r>
            <a:r>
              <a:rPr lang="fr-FR" sz="2400" b="1" dirty="0" smtClean="0"/>
              <a:t>la vraie vie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Quand je scelle mon meuble accueil : état des lieux ? Carreleur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Quand j’approvisionne mes muraux : état des lieux ? Electricien ? Plaquiste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Quand j’implante la ligne de caisse : état des lieux ? Repères 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Quand je suis dans la réserve : l’entrée du magasin  en vue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Un </a:t>
            </a:r>
            <a:r>
              <a:rPr lang="fr-FR" sz="2000" dirty="0" smtClean="0"/>
              <a:t>client en fauteuil voit-il les BAES correctement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Trivial </a:t>
            </a:r>
            <a:r>
              <a:rPr lang="fr-FR" sz="2000" dirty="0" smtClean="0"/>
              <a:t>: les modules passent-il dans le sas ?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Dans la formation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Repérer, identifier, …trouver </a:t>
            </a:r>
            <a:r>
              <a:rPr lang="fr-FR" sz="2000" dirty="0"/>
              <a:t>d</a:t>
            </a:r>
            <a:r>
              <a:rPr lang="fr-FR" sz="2000" dirty="0" smtClean="0"/>
              <a:t>es données.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Tester des idées, des solutions, gérer des conflits, des interfaces de lots.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S’immerger dans  un projet polynôme.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Appréhender les lots </a:t>
            </a:r>
            <a:r>
              <a:rPr lang="fr-FR" sz="2000" dirty="0" smtClean="0"/>
              <a:t>connexes.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Chiffrer</a:t>
            </a:r>
            <a:r>
              <a:rPr lang="fr-FR" sz="2000" dirty="0" smtClean="0"/>
              <a:t>, planifier les interventions en immersion (ou pas).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Utiliser les banques de données professionnelles.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Interfacer différentes sections : BAT, EEC, FED, ENVELOPPE,  </a:t>
            </a:r>
            <a:r>
              <a:rPr lang="fr-FR" sz="2000" dirty="0" smtClean="0"/>
              <a:t>ERA…</a:t>
            </a:r>
          </a:p>
          <a:p>
            <a:endParaRPr lang="fr-FR" sz="2000" dirty="0" smtClean="0"/>
          </a:p>
          <a:p>
            <a:pPr algn="ctr"/>
            <a:r>
              <a:rPr lang="fr-FR" sz="2000" b="1" dirty="0" smtClean="0"/>
              <a:t>L’imagination  </a:t>
            </a:r>
            <a:r>
              <a:rPr lang="fr-FR" sz="2000" b="1" dirty="0" smtClean="0"/>
              <a:t>au pouvoir !!</a:t>
            </a:r>
            <a:endParaRPr lang="fr-FR" sz="20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10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6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580112" y="411341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First : </a:t>
            </a:r>
            <a:r>
              <a:rPr lang="fr-FR" dirty="0" err="1" smtClean="0">
                <a:latin typeface="Comic Sans MS" pitchFamily="66" charset="0"/>
              </a:rPr>
              <a:t>advice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your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english</a:t>
            </a:r>
            <a:r>
              <a:rPr lang="fr-FR" dirty="0" smtClean="0">
                <a:latin typeface="Comic Sans MS" pitchFamily="66" charset="0"/>
              </a:rPr>
              <a:t> ! 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5122" name="Picture 2" descr="Medley d'éditeurs logiciels B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2996952"/>
            <a:ext cx="3122712" cy="31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nistère de l'éducation nationale, Sciences et Techniques Industrielles, réseau national de ressources Édusco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87" y="912119"/>
            <a:ext cx="56578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7123" y="1338734"/>
            <a:ext cx="7011278" cy="558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Par une progression</a:t>
            </a:r>
          </a:p>
          <a:p>
            <a:r>
              <a:rPr lang="fr-FR" sz="2400" b="1" dirty="0" smtClean="0"/>
              <a:t> raisonnable </a:t>
            </a:r>
          </a:p>
          <a:p>
            <a:r>
              <a:rPr lang="fr-FR" sz="2400" b="1" dirty="0" smtClean="0"/>
              <a:t>dans les niveaux du BIM  (et en acceptant de l’aide ) : </a:t>
            </a:r>
          </a:p>
          <a:p>
            <a:endParaRPr lang="fr-FR" sz="2400" b="1" dirty="0" smtClean="0"/>
          </a:p>
          <a:p>
            <a:pPr>
              <a:spcBef>
                <a:spcPts val="600"/>
              </a:spcBef>
            </a:pPr>
            <a:r>
              <a:rPr lang="fr-FR" sz="2400" b="1" dirty="0" smtClean="0"/>
              <a:t>1° Disposer d’un logiciel-BIM ou WIEVER …</a:t>
            </a:r>
          </a:p>
          <a:p>
            <a:pPr>
              <a:spcBef>
                <a:spcPts val="600"/>
              </a:spcBef>
            </a:pPr>
            <a:r>
              <a:rPr lang="fr-FR" sz="2400" b="1" dirty="0" smtClean="0"/>
              <a:t>			</a:t>
            </a:r>
            <a:r>
              <a:rPr lang="fr-FR" sz="2000" b="1" dirty="0" smtClean="0"/>
              <a:t>REVIT très bien placé.</a:t>
            </a:r>
          </a:p>
          <a:p>
            <a:pPr>
              <a:spcBef>
                <a:spcPts val="600"/>
              </a:spcBef>
            </a:pPr>
            <a:r>
              <a:rPr lang="fr-FR" sz="2400" b="1" dirty="0" smtClean="0"/>
              <a:t>2° Charger - découvrir une maquette. </a:t>
            </a:r>
          </a:p>
          <a:p>
            <a:pPr>
              <a:spcBef>
                <a:spcPts val="600"/>
              </a:spcBef>
            </a:pPr>
            <a:endParaRPr lang="fr-FR" sz="2400" b="1" dirty="0"/>
          </a:p>
          <a:p>
            <a:pPr>
              <a:spcBef>
                <a:spcPts val="600"/>
              </a:spcBef>
            </a:pPr>
            <a:r>
              <a:rPr lang="fr-FR" sz="2400" b="1" dirty="0" smtClean="0"/>
              <a:t>3° Insérer une modification.</a:t>
            </a:r>
          </a:p>
          <a:p>
            <a:pPr>
              <a:spcBef>
                <a:spcPts val="600"/>
              </a:spcBef>
            </a:pPr>
            <a:endParaRPr lang="fr-FR" sz="2400" b="1" dirty="0"/>
          </a:p>
          <a:p>
            <a:pPr>
              <a:spcBef>
                <a:spcPts val="600"/>
              </a:spcBef>
            </a:pPr>
            <a:r>
              <a:rPr lang="fr-FR" sz="2400" b="1" dirty="0" smtClean="0"/>
              <a:t>4° Créer – travailler une maquette.</a:t>
            </a:r>
          </a:p>
          <a:p>
            <a:pPr>
              <a:spcBef>
                <a:spcPts val="600"/>
              </a:spcBef>
            </a:pPr>
            <a:endParaRPr lang="fr-FR" sz="2000" b="1" dirty="0"/>
          </a:p>
          <a:p>
            <a:pPr>
              <a:spcBef>
                <a:spcPts val="600"/>
              </a:spcBef>
            </a:pPr>
            <a:r>
              <a:rPr lang="fr-FR" sz="2400" b="1" dirty="0" smtClean="0"/>
              <a:t>Prévoir du temps et si possible un groupe.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475656" y="211287"/>
            <a:ext cx="3291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COMMENT  ?</a:t>
            </a:r>
            <a:endParaRPr lang="fr-FR" sz="44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11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8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211287"/>
            <a:ext cx="3291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COMMENT  ?</a:t>
            </a:r>
            <a:endParaRPr lang="fr-FR" sz="4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835224"/>
            <a:ext cx="7715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Progression dans </a:t>
            </a:r>
            <a:r>
              <a:rPr lang="fr-FR" sz="3200" b="1" dirty="0" smtClean="0"/>
              <a:t>les niveaux BIM </a:t>
            </a:r>
            <a:r>
              <a:rPr lang="fr-FR" sz="2800" dirty="0" smtClean="0"/>
              <a:t>sur 2 échelles :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67971" y="1700808"/>
            <a:ext cx="8700139" cy="267765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N0 = dessin 2D informatisé ou non ;</a:t>
            </a:r>
          </a:p>
          <a:p>
            <a:r>
              <a:rPr lang="fr-FR" sz="2800" dirty="0" smtClean="0"/>
              <a:t>N1 =   ’’ en 3D structuré mais de façon isolée ;</a:t>
            </a:r>
          </a:p>
          <a:p>
            <a:r>
              <a:rPr lang="fr-FR" sz="2800" dirty="0" smtClean="0"/>
              <a:t>N2 = Produire maquette</a:t>
            </a:r>
            <a:r>
              <a:rPr lang="fr-FR" sz="2800" u="sng" dirty="0" smtClean="0"/>
              <a:t>s</a:t>
            </a:r>
            <a:r>
              <a:rPr lang="fr-FR" sz="2800" dirty="0" smtClean="0"/>
              <a:t> (3D + données structurées ..)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						 et échanger  </a:t>
            </a:r>
          </a:p>
          <a:p>
            <a:r>
              <a:rPr lang="fr-FR" sz="2800" dirty="0" smtClean="0"/>
              <a:t>N3 = The BIM ! Modèle unique centralisé accessible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		 à tous les collaborateurs, BIM-managé.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7970" y="5085184"/>
            <a:ext cx="81148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A nous de fixer conjointement les objectifs : </a:t>
            </a:r>
          </a:p>
          <a:p>
            <a:pPr algn="ctr"/>
            <a:r>
              <a:rPr lang="fr-FR" sz="2800" dirty="0" smtClean="0"/>
              <a:t>quel niveau, à </a:t>
            </a:r>
            <a:r>
              <a:rPr lang="fr-FR" sz="2800" dirty="0" smtClean="0"/>
              <a:t>quelle </a:t>
            </a:r>
            <a:r>
              <a:rPr lang="fr-FR" sz="2800" dirty="0" smtClean="0"/>
              <a:t>date ?</a:t>
            </a:r>
          </a:p>
          <a:p>
            <a:pPr algn="ctr"/>
            <a:r>
              <a:rPr lang="fr-FR" sz="2800" i="1" dirty="0" smtClean="0"/>
              <a:t>Cf</a:t>
            </a:r>
            <a:r>
              <a:rPr lang="fr-FR" sz="2800" i="1" dirty="0"/>
              <a:t>.</a:t>
            </a:r>
            <a:r>
              <a:rPr lang="fr-FR" sz="2800" i="1" dirty="0" smtClean="0"/>
              <a:t> Référentiel : nombreuses occurrences BIM à étudier.</a:t>
            </a:r>
            <a:endParaRPr lang="fr-FR" sz="28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12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7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211287"/>
            <a:ext cx="3291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COMMENT  ?</a:t>
            </a:r>
            <a:endParaRPr lang="fr-FR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80145" y="1556792"/>
            <a:ext cx="8856351" cy="353943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2D = connu</a:t>
            </a:r>
          </a:p>
          <a:p>
            <a:r>
              <a:rPr lang="fr-FR" sz="2800" dirty="0" smtClean="0"/>
              <a:t>3D = connu</a:t>
            </a:r>
          </a:p>
          <a:p>
            <a:r>
              <a:rPr lang="fr-FR" sz="2800" dirty="0" smtClean="0"/>
              <a:t>4D = 3D + temps = + inscription dans un processus daté</a:t>
            </a:r>
          </a:p>
          <a:p>
            <a:r>
              <a:rPr lang="fr-FR" sz="2800" dirty="0" smtClean="0"/>
              <a:t>5D = 4D + coût = + données pour calcul coûts à date choisie</a:t>
            </a:r>
          </a:p>
          <a:p>
            <a:r>
              <a:rPr lang="fr-FR" sz="2800" dirty="0" smtClean="0"/>
              <a:t>6D = 5D + DD = + données écologiques, énergétiques ...</a:t>
            </a:r>
          </a:p>
          <a:p>
            <a:r>
              <a:rPr lang="fr-FR" sz="2800" dirty="0" smtClean="0"/>
              <a:t>7D = 6D + DDV = + données durée de vie, FDES, DOE,  					maintenance …déconstruction.</a:t>
            </a:r>
          </a:p>
          <a:p>
            <a:r>
              <a:rPr lang="fr-FR" sz="2800" dirty="0" smtClean="0"/>
              <a:t>XD = reste à inventer.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835224"/>
            <a:ext cx="7715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Progression dans </a:t>
            </a:r>
            <a:r>
              <a:rPr lang="fr-FR" sz="3200" b="1" dirty="0" smtClean="0"/>
              <a:t>les niveaux BIM </a:t>
            </a:r>
            <a:r>
              <a:rPr lang="fr-FR" sz="2800" dirty="0" smtClean="0"/>
              <a:t>sur 2 échelles :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040102" y="5096222"/>
            <a:ext cx="66379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A nous de fixer conjointement les objectifs : </a:t>
            </a:r>
          </a:p>
          <a:p>
            <a:pPr algn="ctr"/>
            <a:r>
              <a:rPr lang="fr-FR" sz="2800" dirty="0" smtClean="0"/>
              <a:t>quel niveau, à </a:t>
            </a:r>
            <a:r>
              <a:rPr lang="fr-FR" sz="2800" dirty="0" smtClean="0"/>
              <a:t>quelle </a:t>
            </a:r>
            <a:r>
              <a:rPr lang="fr-FR" sz="2800" dirty="0" smtClean="0"/>
              <a:t>date ?</a:t>
            </a:r>
          </a:p>
          <a:p>
            <a:pPr algn="ctr"/>
            <a:endParaRPr lang="fr-FR" sz="2800" i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13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0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14</a:t>
            </a:fld>
            <a:r>
              <a:rPr lang="fr-FR" dirty="0" smtClean="0"/>
              <a:t>/15</a:t>
            </a:r>
            <a:endParaRPr lang="fr-FR" dirty="0"/>
          </a:p>
        </p:txBody>
      </p:sp>
      <p:pic>
        <p:nvPicPr>
          <p:cNvPr id="1026" name="Picture 2" descr="Capture d'écran illustrant un exemple de modèle structure Tekla dans eveBIM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" y="1238389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75656" y="211287"/>
            <a:ext cx="3291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COMMENT  ?</a:t>
            </a:r>
            <a:endParaRPr lang="fr-FR" sz="4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58327" y="857954"/>
            <a:ext cx="39415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Des exemples : http</a:t>
            </a:r>
            <a:r>
              <a:rPr lang="fr-FR" sz="2000" dirty="0"/>
              <a:t>://www.unit.eu/</a:t>
            </a:r>
          </a:p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917078" y="1275248"/>
            <a:ext cx="271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Travail sur structure </a:t>
            </a:r>
          </a:p>
          <a:p>
            <a:r>
              <a:rPr lang="fr-FR" sz="2400" dirty="0" smtClean="0"/>
              <a:t>sous TEKLA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972934" y="5407977"/>
            <a:ext cx="2990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smtClean="0"/>
              <a:t>Travail sur les cloisons </a:t>
            </a:r>
          </a:p>
          <a:p>
            <a:pPr algn="r"/>
            <a:r>
              <a:rPr lang="fr-FR" sz="2400" dirty="0" smtClean="0"/>
              <a:t>par Economiste.</a:t>
            </a:r>
            <a:endParaRPr lang="fr-FR" sz="2400" dirty="0"/>
          </a:p>
        </p:txBody>
      </p:sp>
      <p:pic>
        <p:nvPicPr>
          <p:cNvPr id="1030" name="Picture 6" descr="http://www.unit.eu/cours/bim/u13/res/59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34" y="2360146"/>
            <a:ext cx="4059478" cy="304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nit.eu/cours/bim/u13/res/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4" y="4055891"/>
            <a:ext cx="4537428" cy="25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61683" y="5770851"/>
            <a:ext cx="186672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Tableau des </a:t>
            </a:r>
          </a:p>
          <a:p>
            <a:r>
              <a:rPr lang="fr-FR" sz="2400" dirty="0" smtClean="0"/>
              <a:t>finitions </a:t>
            </a:r>
            <a:r>
              <a:rPr lang="fr-FR" sz="2400" dirty="0" smtClean="0">
                <a:sym typeface="Symbol"/>
              </a:rPr>
              <a:t>IFC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8940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8184" y="1844824"/>
            <a:ext cx="89449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Dans notre belle </a:t>
            </a:r>
            <a:r>
              <a:rPr lang="fr-FR" sz="2400" b="1" dirty="0" smtClean="0"/>
              <a:t>académie de Nantes </a:t>
            </a:r>
            <a:r>
              <a:rPr lang="fr-FR" sz="2400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un groupe de 3 IA-IPR en pointe sur le thème ;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une oreille attentive de M. le Recteur …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des projets avec l’industrie locale et des sociétés informatiques ;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des groupes de profs (initiés -&gt; intéressés) ;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des  projets de formation collaborative  (campus);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Sources : objectif-BIM.com, </a:t>
            </a:r>
            <a:r>
              <a:rPr lang="fr-FR" sz="2400" dirty="0" err="1" smtClean="0"/>
              <a:t>eduscol</a:t>
            </a:r>
            <a:r>
              <a:rPr lang="fr-FR" sz="2400" dirty="0" smtClean="0"/>
              <a:t> BIM,  Le moniteur Cahier 5763, 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ERA n’est pas bien représenté / autres BTS 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75656" y="211287"/>
            <a:ext cx="3291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COMMENT  ?</a:t>
            </a:r>
            <a:endParaRPr lang="fr-FR" sz="4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948710"/>
            <a:ext cx="8619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L’industrie</a:t>
            </a:r>
            <a:r>
              <a:rPr lang="fr-FR" sz="2400" dirty="0" smtClean="0"/>
              <a:t> bouge sérieusement : CERIB, CSTB, </a:t>
            </a:r>
            <a:r>
              <a:rPr lang="fr-FR" sz="2400" dirty="0" err="1" smtClean="0"/>
              <a:t>Bouyghes</a:t>
            </a:r>
            <a:r>
              <a:rPr lang="fr-FR" sz="2400" dirty="0" smtClean="0"/>
              <a:t>, St </a:t>
            </a:r>
            <a:r>
              <a:rPr lang="fr-FR" sz="2400" dirty="0" err="1" smtClean="0"/>
              <a:t>Gobain</a:t>
            </a:r>
            <a:r>
              <a:rPr lang="fr-FR" sz="2400" dirty="0" smtClean="0"/>
              <a:t>,</a:t>
            </a:r>
          </a:p>
          <a:p>
            <a:r>
              <a:rPr lang="fr-FR" sz="2400" dirty="0" smtClean="0"/>
              <a:t>NOVABUILD, plateforme CLARTE, LAVAL VIRTUAL…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76551" y="5148014"/>
            <a:ext cx="8200440" cy="107721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INEVITABLEMENT :  on  </a:t>
            </a:r>
            <a:r>
              <a:rPr lang="fr-FR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sERA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impacté. </a:t>
            </a:r>
          </a:p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Beaucoup mieux si on précède !</a:t>
            </a:r>
            <a:r>
              <a:rPr lang="fr-FR" sz="2400" b="1" dirty="0" smtClean="0"/>
              <a:t>	</a:t>
            </a:r>
            <a:endParaRPr lang="fr-FR" sz="20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15</a:t>
            </a:fld>
            <a:r>
              <a:rPr lang="fr-FR" dirty="0" smtClean="0"/>
              <a:t>/15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92" y="6237312"/>
            <a:ext cx="219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Merci.  Bon </a:t>
            </a:r>
            <a:r>
              <a:rPr lang="fr-FR" b="1" dirty="0"/>
              <a:t>courage.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590435" y="6237312"/>
            <a:ext cx="258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didier.robin@ac-nantes.fr</a:t>
            </a:r>
          </a:p>
        </p:txBody>
      </p:sp>
      <p:pic>
        <p:nvPicPr>
          <p:cNvPr id="2050" name="Picture 2" descr="Facebook Emoticon Feeling Bl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25236" r="31121" b="19703"/>
          <a:stretch/>
        </p:blipFill>
        <p:spPr bwMode="auto">
          <a:xfrm>
            <a:off x="6300191" y="4458592"/>
            <a:ext cx="64400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jectif BIM pour les for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0" y="1062028"/>
            <a:ext cx="832666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5773063"/>
            <a:ext cx="7172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Hôpital en Corse</a:t>
            </a:r>
          </a:p>
          <a:p>
            <a:r>
              <a:rPr lang="fr-FR" dirty="0" smtClean="0"/>
              <a:t>            © </a:t>
            </a:r>
            <a:r>
              <a:rPr lang="fr-FR" dirty="0" err="1"/>
              <a:t>Z.Studio</a:t>
            </a:r>
            <a:r>
              <a:rPr lang="fr-FR" dirty="0"/>
              <a:t> </a:t>
            </a:r>
            <a:r>
              <a:rPr lang="fr-FR" dirty="0" smtClean="0"/>
              <a:t>– BIM  sur le site : lemoniteur.fr / BIM &amp; marchés publics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7590" y="211287"/>
            <a:ext cx="6408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QUAND :  HORIZON  2017  </a:t>
            </a:r>
            <a:endParaRPr lang="fr-FR" sz="44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4139952" y="764703"/>
            <a:ext cx="4536504" cy="3690119"/>
            <a:chOff x="3995936" y="1062028"/>
            <a:chExt cx="4392488" cy="3951148"/>
          </a:xfrm>
        </p:grpSpPr>
        <p:sp>
          <p:nvSpPr>
            <p:cNvPr id="7" name="Ellipse 6"/>
            <p:cNvSpPr/>
            <p:nvPr/>
          </p:nvSpPr>
          <p:spPr>
            <a:xfrm>
              <a:off x="3995936" y="4221088"/>
              <a:ext cx="1008112" cy="7920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>
              <a:off x="4788024" y="2132856"/>
              <a:ext cx="2160240" cy="20882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6516216" y="1062028"/>
              <a:ext cx="1872208" cy="11428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  <a:latin typeface="Comic Sans MS" pitchFamily="66" charset="0"/>
                </a:rPr>
                <a:t>BANQUE ACCUEIL </a:t>
              </a:r>
              <a:r>
                <a:rPr lang="fr-FR" dirty="0" smtClean="0">
                  <a:solidFill>
                    <a:srgbClr val="FF0000"/>
                  </a:solidFill>
                </a:rPr>
                <a:t>???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2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0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18174" y="4266820"/>
            <a:ext cx="60422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 smtClean="0"/>
              <a:t>Des ETAPES : </a:t>
            </a:r>
          </a:p>
          <a:p>
            <a:r>
              <a:rPr lang="fr-FR" sz="3600" b="1" dirty="0" smtClean="0"/>
              <a:t>REFERENTIELS   STS  dont  ERA </a:t>
            </a:r>
          </a:p>
          <a:p>
            <a:r>
              <a:rPr lang="fr-FR" sz="3600" b="1" dirty="0" smtClean="0"/>
              <a:t>EXAMENS dans second temps.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5139" y="1124744"/>
            <a:ext cx="89629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 smtClean="0"/>
              <a:t>Des CHALLENGES :</a:t>
            </a:r>
          </a:p>
          <a:p>
            <a:r>
              <a:rPr lang="fr-FR" sz="3600" b="1" dirty="0" smtClean="0"/>
              <a:t>TRANSITION ENERGETIQUE</a:t>
            </a:r>
          </a:p>
          <a:p>
            <a:r>
              <a:rPr lang="fr-FR" sz="3600" b="1" dirty="0" smtClean="0"/>
              <a:t>TRANSITION NUMERIQUE</a:t>
            </a:r>
          </a:p>
          <a:p>
            <a:r>
              <a:rPr lang="fr-FR" sz="3600" b="1" dirty="0" smtClean="0"/>
              <a:t>PERFORMANCES énergétique, économique…</a:t>
            </a:r>
          </a:p>
          <a:p>
            <a:r>
              <a:rPr lang="fr-FR" sz="3600" b="1" dirty="0" smtClean="0"/>
              <a:t>REGLEMENTATIONS accessibilité, incendie…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211287"/>
            <a:ext cx="5080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QUAND :  DES  2016  </a:t>
            </a:r>
            <a:endParaRPr lang="fr-FR" sz="44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3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992" y="211287"/>
            <a:ext cx="3351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POURQUOI  ?</a:t>
            </a:r>
            <a:endParaRPr lang="fr-FR" sz="4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-30140" y="980728"/>
            <a:ext cx="9714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IMMERSION  VIRTUELLE : Cave, casque.. </a:t>
            </a:r>
            <a:endParaRPr lang="fr-FR" sz="4400" b="1" dirty="0"/>
          </a:p>
        </p:txBody>
      </p:sp>
      <p:pic>
        <p:nvPicPr>
          <p:cNvPr id="1026" name="Picture 2" descr="Résultat de recherche d'images pour &quot;immersion virtuelle cab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" y="1750169"/>
            <a:ext cx="3318225" cy="18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Résultat de recherche d'images pour &quot;immersion virtuelle cab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Résultat de recherche d'images pour &quot;immersion virtuelle cab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Résultat de recherche d'images pour &quot;immersion virtuelle cab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13" y="3585260"/>
            <a:ext cx="2847039" cy="17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immersion virtuelle casqu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7" t="-2402" r="9646" b="2402"/>
          <a:stretch/>
        </p:blipFill>
        <p:spPr bwMode="auto">
          <a:xfrm>
            <a:off x="3137482" y="2924944"/>
            <a:ext cx="3197539" cy="2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45759" y="5994704"/>
            <a:ext cx="7902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40 k€</a:t>
            </a:r>
            <a:r>
              <a:rPr lang="fr-FR" b="1" dirty="0" smtClean="0"/>
              <a:t>/cabine          </a:t>
            </a:r>
            <a:r>
              <a:rPr lang="fr-FR" sz="4000" b="1" dirty="0" smtClean="0">
                <a:sym typeface="Wingdings" pitchFamily="2" charset="2"/>
              </a:rPr>
              <a:t>   2,5 k€</a:t>
            </a:r>
            <a:r>
              <a:rPr lang="fr-FR" b="1" dirty="0" smtClean="0">
                <a:sym typeface="Wingdings" pitchFamily="2" charset="2"/>
              </a:rPr>
              <a:t>/ poste    </a:t>
            </a:r>
            <a:r>
              <a:rPr lang="fr-FR" sz="4000" b="1" dirty="0" smtClean="0">
                <a:sym typeface="Wingdings" pitchFamily="2" charset="2"/>
              </a:rPr>
              <a:t>     20€ </a:t>
            </a:r>
            <a:r>
              <a:rPr lang="fr-FR" b="1" dirty="0" smtClean="0">
                <a:sym typeface="Wingdings" pitchFamily="2" charset="2"/>
              </a:rPr>
              <a:t>max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07975" y="3608375"/>
            <a:ext cx="273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M. Le Maire dans </a:t>
            </a:r>
          </a:p>
          <a:p>
            <a:r>
              <a:rPr lang="fr-FR" sz="2400" dirty="0" smtClean="0"/>
              <a:t>future bibliothèque.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477061" y="2093947"/>
            <a:ext cx="2692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Commerçant   teste </a:t>
            </a:r>
          </a:p>
          <a:p>
            <a:r>
              <a:rPr lang="fr-FR" sz="2400" dirty="0" smtClean="0"/>
              <a:t>L’ ergonomie.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498881" y="5256500"/>
            <a:ext cx="2372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Etudiant observe </a:t>
            </a:r>
          </a:p>
          <a:p>
            <a:r>
              <a:rPr lang="fr-FR" sz="2400" dirty="0" smtClean="0"/>
              <a:t>son projet.</a:t>
            </a:r>
            <a:endParaRPr lang="fr-FR" sz="24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4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2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990997"/>
            <a:ext cx="7970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smtClean="0"/>
              <a:t>LANGAGE COMMUN  : format IFC</a:t>
            </a:r>
            <a:endParaRPr lang="fr-FR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34225" y="1760438"/>
            <a:ext cx="31404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ARCHITECTE</a:t>
            </a:r>
          </a:p>
          <a:p>
            <a:r>
              <a:rPr lang="fr-FR" sz="2000" b="1" dirty="0" smtClean="0"/>
              <a:t>BET STRUCTURE</a:t>
            </a:r>
          </a:p>
          <a:p>
            <a:r>
              <a:rPr lang="fr-FR" sz="2000" b="1" dirty="0" smtClean="0"/>
              <a:t>BET INFRA STRUCTURE</a:t>
            </a:r>
          </a:p>
          <a:p>
            <a:r>
              <a:rPr lang="fr-FR" sz="2000" b="1" dirty="0" smtClean="0"/>
              <a:t>BET ENERGIES</a:t>
            </a:r>
          </a:p>
          <a:p>
            <a:r>
              <a:rPr lang="fr-FR" sz="2000" b="1" dirty="0" smtClean="0"/>
              <a:t>BET RESEAUX</a:t>
            </a:r>
          </a:p>
          <a:p>
            <a:r>
              <a:rPr lang="fr-FR" sz="2000" b="1" dirty="0" smtClean="0"/>
              <a:t>…</a:t>
            </a:r>
          </a:p>
          <a:p>
            <a:r>
              <a:rPr lang="fr-FR" sz="2000" b="1" dirty="0" smtClean="0"/>
              <a:t>PLAQUISTE</a:t>
            </a:r>
          </a:p>
          <a:p>
            <a:r>
              <a:rPr lang="fr-FR" sz="2000" b="1" dirty="0" smtClean="0"/>
              <a:t>PLOMBIER – CHAUFFAGISTE</a:t>
            </a:r>
          </a:p>
          <a:p>
            <a:r>
              <a:rPr lang="fr-FR" sz="2000" b="1" dirty="0" smtClean="0"/>
              <a:t>ELECTRICIEN</a:t>
            </a:r>
          </a:p>
          <a:p>
            <a:r>
              <a:rPr lang="fr-FR" sz="2000" b="1" dirty="0" smtClean="0"/>
              <a:t>CARRELEUR</a:t>
            </a:r>
          </a:p>
          <a:p>
            <a:r>
              <a:rPr lang="fr-FR" sz="2000" b="1" dirty="0" smtClean="0"/>
              <a:t>AGENCEUR</a:t>
            </a:r>
          </a:p>
          <a:p>
            <a:r>
              <a:rPr lang="fr-FR" sz="2000" b="1" dirty="0" smtClean="0"/>
              <a:t>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27983" y="2665948"/>
            <a:ext cx="514147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dirty="0"/>
              <a:t> </a:t>
            </a:r>
            <a:r>
              <a:rPr lang="fr-FR" sz="3200" b="1" dirty="0" smtClean="0">
                <a:sym typeface="Symbol"/>
              </a:rPr>
              <a:t>  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autant</a:t>
            </a:r>
            <a:r>
              <a:rPr lang="fr-FR" sz="3200" b="1" dirty="0" smtClean="0">
                <a:sym typeface="Symbol"/>
              </a:rPr>
              <a:t> de formats </a:t>
            </a:r>
          </a:p>
          <a:p>
            <a:pPr>
              <a:spcBef>
                <a:spcPts val="600"/>
              </a:spcBef>
            </a:pPr>
            <a:r>
              <a:rPr lang="fr-FR" sz="3200" b="1" dirty="0" smtClean="0">
                <a:sym typeface="Symbol"/>
              </a:rPr>
              <a:t>	pratiquement 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incompatibles</a:t>
            </a:r>
            <a:r>
              <a:rPr lang="fr-FR" sz="3200" b="1" dirty="0" smtClean="0">
                <a:sym typeface="Symbol"/>
              </a:rPr>
              <a:t>.</a:t>
            </a:r>
            <a:endParaRPr lang="fr-FR" sz="3200" b="1" dirty="0"/>
          </a:p>
        </p:txBody>
      </p:sp>
      <p:sp>
        <p:nvSpPr>
          <p:cNvPr id="7" name="Accolade fermante 6"/>
          <p:cNvSpPr/>
          <p:nvPr/>
        </p:nvSpPr>
        <p:spPr>
          <a:xfrm>
            <a:off x="4054792" y="1988840"/>
            <a:ext cx="246953" cy="3416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75656" y="211287"/>
            <a:ext cx="3351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POURQUOI  ?</a:t>
            </a:r>
            <a:endParaRPr lang="fr-FR" sz="4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5546090"/>
            <a:ext cx="8951040" cy="107721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LOGICIELS METIERS adoptent FORMAT COMMUN :</a:t>
            </a:r>
          </a:p>
          <a:p>
            <a:pPr algn="ctr"/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BI-LINGUISME !  INTERACTION FACILE !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5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10427" y="764704"/>
            <a:ext cx="6247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smtClean="0"/>
              <a:t>TRAVAUX CONTRIBUTIFS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6" y="5247748"/>
            <a:ext cx="9050298" cy="107721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Travailler </a:t>
            </a:r>
            <a:r>
              <a:rPr lang="fr-FR" sz="3200" b="1" dirty="0" smtClean="0">
                <a:solidFill>
                  <a:srgbClr val="FF0000"/>
                </a:solidFill>
              </a:rPr>
              <a:t>en série   </a:t>
            </a:r>
            <a:r>
              <a:rPr lang="fr-FR" sz="3200" b="1" dirty="0" smtClean="0">
                <a:sym typeface="Wingdings" pitchFamily="2" charset="2"/>
              </a:rPr>
              <a:t>  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Travailler en parallèle</a:t>
            </a:r>
          </a:p>
          <a:p>
            <a:r>
              <a:rPr lang="fr-FR" sz="3200" b="1" dirty="0" smtClean="0"/>
              <a:t>Capitalisation : murs seront dessinés une seule fois !</a:t>
            </a:r>
            <a:endParaRPr lang="fr-FR" sz="3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475656" y="172255"/>
            <a:ext cx="3351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POURQUOI  ?</a:t>
            </a:r>
            <a:endParaRPr lang="fr-FR" sz="44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827584" y="1534145"/>
            <a:ext cx="7974914" cy="3647030"/>
            <a:chOff x="827584" y="1904574"/>
            <a:chExt cx="7974914" cy="3647030"/>
          </a:xfrm>
        </p:grpSpPr>
        <p:sp>
          <p:nvSpPr>
            <p:cNvPr id="6" name="ZoneTexte 5"/>
            <p:cNvSpPr txBox="1"/>
            <p:nvPr/>
          </p:nvSpPr>
          <p:spPr>
            <a:xfrm>
              <a:off x="1524278" y="2033382"/>
              <a:ext cx="2843535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ARCHITECTE</a:t>
              </a:r>
            </a:p>
            <a:p>
              <a:r>
                <a:rPr lang="fr-FR" b="1" dirty="0" smtClean="0"/>
                <a:t>BET </a:t>
              </a:r>
              <a:r>
                <a:rPr lang="fr-FR" b="1" dirty="0"/>
                <a:t> INFRA </a:t>
              </a:r>
              <a:r>
                <a:rPr lang="fr-FR" b="1" dirty="0" smtClean="0"/>
                <a:t>STRUCTURE</a:t>
              </a:r>
            </a:p>
            <a:p>
              <a:r>
                <a:rPr lang="fr-FR" b="1" dirty="0" smtClean="0"/>
                <a:t>BET STRUCTURE</a:t>
              </a:r>
            </a:p>
            <a:p>
              <a:r>
                <a:rPr lang="fr-FR" b="1" dirty="0" smtClean="0"/>
                <a:t>BET ENERGIES</a:t>
              </a:r>
            </a:p>
            <a:p>
              <a:r>
                <a:rPr lang="fr-FR" b="1" dirty="0" smtClean="0"/>
                <a:t>BET RESEAUX</a:t>
              </a:r>
            </a:p>
            <a:p>
              <a:r>
                <a:rPr lang="fr-FR" b="1" dirty="0" smtClean="0"/>
                <a:t>…</a:t>
              </a:r>
            </a:p>
            <a:p>
              <a:r>
                <a:rPr lang="fr-FR" b="1" dirty="0" smtClean="0"/>
                <a:t>PLAQUISTE</a:t>
              </a:r>
            </a:p>
            <a:p>
              <a:r>
                <a:rPr lang="fr-FR" b="1" dirty="0" smtClean="0"/>
                <a:t>PLOMBIER – CHAUFFAGISTE</a:t>
              </a:r>
            </a:p>
            <a:p>
              <a:r>
                <a:rPr lang="fr-FR" b="1" dirty="0" smtClean="0"/>
                <a:t>ELECTRICIEN</a:t>
              </a:r>
            </a:p>
            <a:p>
              <a:r>
                <a:rPr lang="fr-FR" b="1" dirty="0" smtClean="0"/>
                <a:t>CARRELEUR</a:t>
              </a:r>
            </a:p>
            <a:p>
              <a:r>
                <a:rPr lang="fr-FR" b="1" dirty="0" smtClean="0"/>
                <a:t>AGENCEUR</a:t>
              </a:r>
            </a:p>
            <a:p>
              <a:r>
                <a:rPr lang="fr-FR" dirty="0" smtClean="0"/>
                <a:t>…</a:t>
              </a:r>
            </a:p>
          </p:txBody>
        </p:sp>
        <p:sp>
          <p:nvSpPr>
            <p:cNvPr id="7" name="Accolade fermante 6"/>
            <p:cNvSpPr/>
            <p:nvPr/>
          </p:nvSpPr>
          <p:spPr>
            <a:xfrm>
              <a:off x="4334071" y="2019929"/>
              <a:ext cx="246953" cy="34163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971962" y="2956712"/>
              <a:ext cx="3830536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ym typeface="Wingdings" pitchFamily="2" charset="2"/>
                </a:rPr>
                <a:t> </a:t>
              </a:r>
              <a:r>
                <a:rPr lang="fr-FR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 pitchFamily="2" charset="2"/>
                </a:rPr>
                <a:t>MAQUETTE(s)    </a:t>
              </a:r>
            </a:p>
            <a:p>
              <a:r>
                <a:rPr lang="fr-FR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 pitchFamily="2" charset="2"/>
                </a:rPr>
                <a:t>	</a:t>
              </a:r>
              <a:r>
                <a:rPr lang="fr-FR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 pitchFamily="2" charset="2"/>
                </a:rPr>
                <a:t>NUMERIQUE(s)</a:t>
              </a:r>
            </a:p>
            <a:p>
              <a:endPara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endParaRPr>
            </a:p>
            <a:p>
              <a:r>
                <a:rPr lang="fr-FR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 pitchFamily="2" charset="2"/>
                </a:rPr>
                <a:t>À terme </a:t>
              </a:r>
              <a:r>
                <a:rPr lang="fr-FR" sz="2800" b="1" u="sng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 pitchFamily="2" charset="2"/>
                </a:rPr>
                <a:t>UNE</a:t>
              </a:r>
              <a:r>
                <a:rPr lang="fr-FR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 pitchFamily="2" charset="2"/>
                </a:rPr>
                <a:t> maquette. </a:t>
              </a:r>
              <a:endPara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827584" y="1904574"/>
              <a:ext cx="648072" cy="3647030"/>
            </a:xfrm>
            <a:prstGeom prst="down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TRADITIONNEL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6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0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cave virtuell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17" b="9645"/>
          <a:stretch/>
        </p:blipFill>
        <p:spPr bwMode="auto">
          <a:xfrm>
            <a:off x="3275856" y="2476654"/>
            <a:ext cx="5194017" cy="27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75656" y="211287"/>
            <a:ext cx="3351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POURQUOI  ?</a:t>
            </a:r>
            <a:endParaRPr lang="fr-FR" sz="4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824013" y="980728"/>
            <a:ext cx="59720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400" b="1" dirty="0" smtClean="0"/>
              <a:t>INTEROPERABILITE </a:t>
            </a:r>
            <a:r>
              <a:rPr lang="fr-FR" sz="4400" b="1" dirty="0" smtClean="0"/>
              <a:t>:</a:t>
            </a:r>
            <a:endParaRPr lang="fr-FR" sz="4400" b="1" dirty="0" smtClean="0"/>
          </a:p>
          <a:p>
            <a:pPr algn="ctr"/>
            <a:r>
              <a:rPr lang="fr-FR" sz="2400" b="1" dirty="0" smtClean="0"/>
              <a:t>Entre LOTS - INTERVENANTS – VISITEURS…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19697" y="5373216"/>
            <a:ext cx="87065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Ils peuvent être à des km de distance et</a:t>
            </a:r>
          </a:p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se trouver* dans la même pièce.</a:t>
            </a:r>
          </a:p>
          <a:p>
            <a:r>
              <a:rPr lang="fr-FR" sz="2800" dirty="0" smtClean="0"/>
              <a:t>* </a:t>
            </a:r>
            <a:r>
              <a:rPr lang="fr-FR" sz="2800" dirty="0"/>
              <a:t>« virtuellement »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7</a:t>
            </a:fld>
            <a:r>
              <a:rPr lang="fr-FR" dirty="0" smtClean="0"/>
              <a:t>/15</a:t>
            </a:r>
            <a:endParaRPr lang="fr-FR" dirty="0"/>
          </a:p>
        </p:txBody>
      </p:sp>
      <p:sp>
        <p:nvSpPr>
          <p:cNvPr id="2" name="Pentagone 1"/>
          <p:cNvSpPr/>
          <p:nvPr/>
        </p:nvSpPr>
        <p:spPr>
          <a:xfrm>
            <a:off x="219697" y="2502178"/>
            <a:ext cx="3056159" cy="2560184"/>
          </a:xfrm>
          <a:prstGeom prst="homePlate">
            <a:avLst>
              <a:gd name="adj" fmla="val 148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51520" y="2488834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BET CHAUFFAGE        VS       </a:t>
            </a:r>
            <a:endParaRPr lang="fr-FR" sz="2400" b="1" dirty="0" smtClean="0"/>
          </a:p>
          <a:p>
            <a:pPr algn="ctr"/>
            <a:r>
              <a:rPr lang="fr-FR" sz="2400" b="1" dirty="0" smtClean="0"/>
              <a:t>BET </a:t>
            </a:r>
            <a:r>
              <a:rPr lang="fr-FR" sz="2400" b="1" dirty="0"/>
              <a:t>STRUCTURE </a:t>
            </a:r>
          </a:p>
          <a:p>
            <a:endParaRPr lang="fr-FR" sz="1600" dirty="0" smtClean="0"/>
          </a:p>
          <a:p>
            <a:r>
              <a:rPr lang="fr-FR" sz="2400" dirty="0" smtClean="0"/>
              <a:t>passage </a:t>
            </a:r>
            <a:r>
              <a:rPr lang="fr-FR" sz="2400" dirty="0"/>
              <a:t>des gaines, tuyaux et autres </a:t>
            </a:r>
            <a:r>
              <a:rPr lang="fr-FR" sz="2400" dirty="0" smtClean="0"/>
              <a:t>percements!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677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079" y="999244"/>
            <a:ext cx="941527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400" dirty="0" smtClean="0"/>
              <a:t>Commercialement </a:t>
            </a:r>
            <a:r>
              <a:rPr lang="fr-FR" sz="2400" dirty="0"/>
              <a:t>performant</a:t>
            </a:r>
            <a:r>
              <a:rPr lang="fr-FR" sz="2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400" dirty="0" smtClean="0"/>
              <a:t>Verso </a:t>
            </a:r>
            <a:r>
              <a:rPr lang="fr-FR" sz="2400" dirty="0"/>
              <a:t>créatif, esthétique, finition, subjectif des </a:t>
            </a:r>
            <a:r>
              <a:rPr lang="fr-FR" sz="2400" dirty="0" smtClean="0"/>
              <a:t>projets.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400" dirty="0" smtClean="0"/>
              <a:t>Dernier lot à intervenir   &gt;&gt;&gt;  Grand </a:t>
            </a:r>
            <a:r>
              <a:rPr lang="fr-FR" sz="2400" dirty="0"/>
              <a:t>intérêt à anticiper</a:t>
            </a:r>
            <a:r>
              <a:rPr lang="fr-FR" sz="2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400" dirty="0" smtClean="0"/>
              <a:t>BIM </a:t>
            </a:r>
            <a:r>
              <a:rPr lang="fr-FR" sz="2400" dirty="0"/>
              <a:t>propose une autre organisation relationnelle de la construction</a:t>
            </a:r>
            <a:r>
              <a:rPr lang="fr-FR" sz="2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400" dirty="0" smtClean="0"/>
              <a:t>BIM </a:t>
            </a:r>
            <a:r>
              <a:rPr lang="fr-FR" sz="2400" dirty="0"/>
              <a:t>est </a:t>
            </a:r>
            <a:r>
              <a:rPr lang="fr-FR" sz="2400" dirty="0" smtClean="0"/>
              <a:t>naissant. Il </a:t>
            </a:r>
            <a:r>
              <a:rPr lang="fr-FR" sz="2400" dirty="0"/>
              <a:t>va </a:t>
            </a:r>
            <a:r>
              <a:rPr lang="fr-FR" sz="2400" dirty="0" smtClean="0"/>
              <a:t>évoluer. Il </a:t>
            </a:r>
            <a:r>
              <a:rPr lang="fr-FR" sz="2400" dirty="0"/>
              <a:t>faut en </a:t>
            </a:r>
            <a:r>
              <a:rPr lang="fr-FR" sz="2400" dirty="0" smtClean="0"/>
              <a:t>être.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 smtClean="0"/>
          </a:p>
          <a:p>
            <a:r>
              <a:rPr lang="fr-FR" sz="2000" dirty="0" smtClean="0"/>
              <a:t> 	</a:t>
            </a:r>
            <a:r>
              <a:rPr lang="fr-FR" sz="2400" b="1" dirty="0" smtClean="0">
                <a:sym typeface="Symbol"/>
              </a:rPr>
              <a:t>  </a:t>
            </a:r>
            <a:r>
              <a:rPr lang="fr-FR" sz="2400" b="1" dirty="0" smtClean="0"/>
              <a:t> </a:t>
            </a:r>
            <a:r>
              <a:rPr lang="fr-FR" sz="2400" b="1" dirty="0"/>
              <a:t>Agenceur ERA </a:t>
            </a:r>
            <a:r>
              <a:rPr lang="fr-FR" sz="2400" b="1" u="sng" dirty="0"/>
              <a:t>ne peut pas </a:t>
            </a:r>
            <a:r>
              <a:rPr lang="fr-FR" sz="2400" b="1" dirty="0"/>
              <a:t>être absent .</a:t>
            </a:r>
          </a:p>
          <a:p>
            <a:pPr marL="285750" indent="-285750">
              <a:buFontTx/>
              <a:buChar char="-"/>
            </a:pPr>
            <a:endParaRPr lang="fr-FR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048441" y="4230898"/>
            <a:ext cx="67108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dirty="0" smtClean="0"/>
              <a:t>on faisait de la mécanique avant les éléments finis…</a:t>
            </a:r>
            <a:endParaRPr lang="fr-FR" sz="2400" dirty="0"/>
          </a:p>
          <a:p>
            <a:pPr>
              <a:spcBef>
                <a:spcPts val="600"/>
              </a:spcBef>
            </a:pPr>
            <a:r>
              <a:rPr lang="fr-FR" sz="2400" dirty="0"/>
              <a:t>o</a:t>
            </a:r>
            <a:r>
              <a:rPr lang="fr-FR" sz="2400" dirty="0" smtClean="0"/>
              <a:t>n a fait de la menuiserie avant la CN…</a:t>
            </a:r>
          </a:p>
          <a:p>
            <a:pPr>
              <a:spcBef>
                <a:spcPts val="600"/>
              </a:spcBef>
            </a:pPr>
            <a:r>
              <a:rPr lang="fr-FR" sz="2400" dirty="0" smtClean="0"/>
              <a:t>on faisait du dessin avant l’ordinateur…</a:t>
            </a:r>
          </a:p>
          <a:p>
            <a:pPr>
              <a:spcBef>
                <a:spcPts val="600"/>
              </a:spcBef>
            </a:pPr>
            <a:r>
              <a:rPr lang="fr-FR" sz="2400" dirty="0" smtClean="0"/>
              <a:t>on a construit sans le BIM…</a:t>
            </a:r>
          </a:p>
          <a:p>
            <a:pPr algn="r">
              <a:spcBef>
                <a:spcPts val="600"/>
              </a:spcBef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Mais on peut faire mieux pour moins cher !!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656" y="211287"/>
            <a:ext cx="3928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POINT d’ETAPE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8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631" y="260648"/>
            <a:ext cx="8791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MIB = Modélisation des Informations du Bâtiment </a:t>
            </a:r>
          </a:p>
          <a:p>
            <a:r>
              <a:rPr lang="fr-FR" sz="3200" b="1" dirty="0" smtClean="0"/>
              <a:t>BIM = Building Information </a:t>
            </a:r>
            <a:r>
              <a:rPr lang="fr-FR" sz="3200" b="1" dirty="0" err="1" smtClean="0"/>
              <a:t>Modeling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620539" y="1412776"/>
            <a:ext cx="5616624" cy="4104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Dans </a:t>
            </a:r>
            <a:r>
              <a:rPr lang="fr-FR" sz="3200" b="1" dirty="0">
                <a:solidFill>
                  <a:schemeClr val="tx1"/>
                </a:solidFill>
              </a:rPr>
              <a:t>un logiciel  interopérable (langage </a:t>
            </a:r>
            <a:r>
              <a:rPr lang="fr-FR" sz="3200" b="1" dirty="0" smtClean="0">
                <a:solidFill>
                  <a:schemeClr val="tx1"/>
                </a:solidFill>
              </a:rPr>
              <a:t>commun), dessin 3D avec des objets renseignés ( matière, coût, vie, jour pose…), hiérarchisés et/ou reliés entre eux (porte dans mur).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631" y="5682113"/>
            <a:ext cx="9366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Chef d’orchestre = </a:t>
            </a:r>
            <a:r>
              <a:rPr lang="fr-FR" sz="2400" b="1" dirty="0" smtClean="0"/>
              <a:t>BIM manageur </a:t>
            </a:r>
            <a:r>
              <a:rPr lang="fr-FR" sz="2400" dirty="0" smtClean="0"/>
              <a:t>: gérer 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	préséances, droits, conflits, confidentialité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2F9D-374A-44DB-810F-4279873DECD1}" type="slidenum">
              <a:rPr lang="fr-FR" smtClean="0"/>
              <a:t>9</a:t>
            </a:fld>
            <a:r>
              <a:rPr lang="fr-FR" dirty="0" smtClean="0"/>
              <a:t>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0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875</Words>
  <Application>Microsoft Office PowerPoint</Application>
  <PresentationFormat>Affichage à l'écran (4:3)</PresentationFormat>
  <Paragraphs>198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Robin Didier</dc:creator>
  <cp:lastModifiedBy>Robin Didier</cp:lastModifiedBy>
  <cp:revision>35</cp:revision>
  <dcterms:created xsi:type="dcterms:W3CDTF">2016-03-26T18:37:50Z</dcterms:created>
  <dcterms:modified xsi:type="dcterms:W3CDTF">2016-03-29T17:23:52Z</dcterms:modified>
</cp:coreProperties>
</file>