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88" r:id="rId3"/>
    <p:sldId id="289" r:id="rId4"/>
    <p:sldId id="286" r:id="rId5"/>
    <p:sldId id="259" r:id="rId6"/>
    <p:sldId id="263" r:id="rId7"/>
    <p:sldId id="267" r:id="rId8"/>
    <p:sldId id="268" r:id="rId9"/>
    <p:sldId id="258" r:id="rId10"/>
    <p:sldId id="261" r:id="rId11"/>
    <p:sldId id="290" r:id="rId12"/>
    <p:sldId id="291" r:id="rId13"/>
    <p:sldId id="292" r:id="rId14"/>
    <p:sldId id="293" r:id="rId15"/>
    <p:sldId id="294" r:id="rId16"/>
    <p:sldId id="312" r:id="rId17"/>
    <p:sldId id="295" r:id="rId18"/>
    <p:sldId id="296" r:id="rId19"/>
    <p:sldId id="297" r:id="rId20"/>
    <p:sldId id="298" r:id="rId21"/>
    <p:sldId id="313" r:id="rId22"/>
    <p:sldId id="314" r:id="rId23"/>
    <p:sldId id="315" r:id="rId24"/>
    <p:sldId id="316" r:id="rId25"/>
    <p:sldId id="270" r:id="rId26"/>
    <p:sldId id="299" r:id="rId27"/>
    <p:sldId id="300" r:id="rId28"/>
    <p:sldId id="301" r:id="rId29"/>
    <p:sldId id="302" r:id="rId30"/>
    <p:sldId id="322" r:id="rId31"/>
    <p:sldId id="321" r:id="rId32"/>
    <p:sldId id="272" r:id="rId33"/>
    <p:sldId id="303" r:id="rId34"/>
    <p:sldId id="304" r:id="rId35"/>
    <p:sldId id="305" r:id="rId36"/>
    <p:sldId id="306" r:id="rId37"/>
    <p:sldId id="307" r:id="rId38"/>
    <p:sldId id="308" r:id="rId39"/>
    <p:sldId id="309" r:id="rId40"/>
    <p:sldId id="310" r:id="rId41"/>
    <p:sldId id="317" r:id="rId42"/>
    <p:sldId id="318" r:id="rId43"/>
    <p:sldId id="319" r:id="rId44"/>
    <p:sldId id="274" r:id="rId45"/>
    <p:sldId id="311" r:id="rId46"/>
  </p:sldIdLst>
  <p:sldSz cx="10080625" cy="7559675"/>
  <p:notesSz cx="7559675" cy="106918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AE78D6"/>
    <a:srgbClr val="000099"/>
    <a:srgbClr val="008AD6"/>
    <a:srgbClr val="333333"/>
    <a:srgbClr val="FF66CC"/>
    <a:srgbClr val="FF9911"/>
    <a:srgbClr val="00D05E"/>
    <a:srgbClr val="FFC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8" autoAdjust="0"/>
    <p:restoredTop sz="98718" autoAdjust="0"/>
  </p:normalViewPr>
  <p:slideViewPr>
    <p:cSldViewPr>
      <p:cViewPr>
        <p:scale>
          <a:sx n="75" d="100"/>
          <a:sy n="75" d="100"/>
        </p:scale>
        <p:origin x="-654" y="-72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058" y="-114"/>
      </p:cViewPr>
      <p:guideLst>
        <p:guide orient="horz" pos="3367"/>
        <p:guide pos="238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laire\Desktop\tests%20du%2029%20mars\parabole\output%202%201%20tige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plotArea>
      <c:layout>
        <c:manualLayout>
          <c:layoutTarget val="inner"/>
          <c:xMode val="edge"/>
          <c:yMode val="edge"/>
          <c:x val="0.12948266426663288"/>
          <c:y val="6.5830322452434933E-2"/>
          <c:w val="0.82820603674540705"/>
          <c:h val="0.89814814814815003"/>
        </c:manualLayout>
      </c:layout>
      <c:scatterChart>
        <c:scatterStyle val="smoothMarker"/>
        <c:ser>
          <c:idx val="0"/>
          <c:order val="0"/>
          <c:tx>
            <c:strRef>
              <c:f>'output 2 1 tige'!$H$1</c:f>
              <c:strCache>
                <c:ptCount val="1"/>
                <c:pt idx="0">
                  <c:v> pitch_current </c:v>
                </c:pt>
              </c:strCache>
            </c:strRef>
          </c:tx>
          <c:marker>
            <c:symbol val="none"/>
          </c:marker>
          <c:xVal>
            <c:numRef>
              <c:f>'output 2 1 tige'!$A$2:$A$240</c:f>
              <c:numCache>
                <c:formatCode>General</c:formatCode>
                <c:ptCount val="239"/>
                <c:pt idx="0">
                  <c:v>3.8422800000000061E-3</c:v>
                </c:pt>
                <c:pt idx="1">
                  <c:v>7.8403500000000341E-3</c:v>
                </c:pt>
                <c:pt idx="2">
                  <c:v>1.1782700000000033E-2</c:v>
                </c:pt>
                <c:pt idx="3">
                  <c:v>1.580980000000002E-2</c:v>
                </c:pt>
                <c:pt idx="4">
                  <c:v>1.9847700000000024E-2</c:v>
                </c:pt>
                <c:pt idx="5">
                  <c:v>2.3866100000000005E-2</c:v>
                </c:pt>
                <c:pt idx="6">
                  <c:v>2.8779000000000016E-2</c:v>
                </c:pt>
                <c:pt idx="7">
                  <c:v>5.9837900000000374E-2</c:v>
                </c:pt>
                <c:pt idx="8">
                  <c:v>6.3811000000000034E-2</c:v>
                </c:pt>
                <c:pt idx="9">
                  <c:v>6.7815000000000195E-2</c:v>
                </c:pt>
                <c:pt idx="10">
                  <c:v>7.1806300000000114E-2</c:v>
                </c:pt>
                <c:pt idx="11">
                  <c:v>7.7968200000000196E-2</c:v>
                </c:pt>
                <c:pt idx="12">
                  <c:v>8.1811900000000021E-2</c:v>
                </c:pt>
                <c:pt idx="13">
                  <c:v>8.5836200000000223E-2</c:v>
                </c:pt>
                <c:pt idx="14">
                  <c:v>8.9839700000000022E-2</c:v>
                </c:pt>
                <c:pt idx="15">
                  <c:v>9.6815500000000027E-2</c:v>
                </c:pt>
                <c:pt idx="16">
                  <c:v>0.100811</c:v>
                </c:pt>
                <c:pt idx="17">
                  <c:v>0.10479800000000011</c:v>
                </c:pt>
                <c:pt idx="18">
                  <c:v>0.10881400000000002</c:v>
                </c:pt>
                <c:pt idx="19">
                  <c:v>0.1148160000000001</c:v>
                </c:pt>
                <c:pt idx="20">
                  <c:v>0.11881600000000012</c:v>
                </c:pt>
                <c:pt idx="21">
                  <c:v>0.12288400000000002</c:v>
                </c:pt>
                <c:pt idx="22">
                  <c:v>0.12878700000000001</c:v>
                </c:pt>
                <c:pt idx="23">
                  <c:v>0.13278900000000021</c:v>
                </c:pt>
                <c:pt idx="24">
                  <c:v>0.14005100000000001</c:v>
                </c:pt>
                <c:pt idx="25">
                  <c:v>0.14585600000000001</c:v>
                </c:pt>
                <c:pt idx="26">
                  <c:v>0.14988600000000021</c:v>
                </c:pt>
                <c:pt idx="27">
                  <c:v>0.15384200000000028</c:v>
                </c:pt>
                <c:pt idx="28">
                  <c:v>0.15784200000000032</c:v>
                </c:pt>
                <c:pt idx="29">
                  <c:v>0.16188300000000022</c:v>
                </c:pt>
                <c:pt idx="30">
                  <c:v>0.16584200000000032</c:v>
                </c:pt>
                <c:pt idx="31">
                  <c:v>0.16987500000000019</c:v>
                </c:pt>
                <c:pt idx="32">
                  <c:v>0.17384300000000022</c:v>
                </c:pt>
                <c:pt idx="33">
                  <c:v>0.17884600000000028</c:v>
                </c:pt>
                <c:pt idx="34">
                  <c:v>0.18284400000000028</c:v>
                </c:pt>
                <c:pt idx="35">
                  <c:v>0.18685600000000022</c:v>
                </c:pt>
                <c:pt idx="36">
                  <c:v>0.19085100000000019</c:v>
                </c:pt>
                <c:pt idx="37">
                  <c:v>0.19484600000000038</c:v>
                </c:pt>
                <c:pt idx="38">
                  <c:v>0.19893800000000142</c:v>
                </c:pt>
                <c:pt idx="39">
                  <c:v>0.20284400000000022</c:v>
                </c:pt>
                <c:pt idx="40">
                  <c:v>0.20684400000000025</c:v>
                </c:pt>
                <c:pt idx="41">
                  <c:v>0.21084700000000028</c:v>
                </c:pt>
                <c:pt idx="42">
                  <c:v>0.21484800000000032</c:v>
                </c:pt>
                <c:pt idx="43">
                  <c:v>0.21885400000000022</c:v>
                </c:pt>
                <c:pt idx="44">
                  <c:v>0.22284700000000038</c:v>
                </c:pt>
                <c:pt idx="45">
                  <c:v>0.22684800000000038</c:v>
                </c:pt>
                <c:pt idx="46">
                  <c:v>0.23084700000000022</c:v>
                </c:pt>
                <c:pt idx="47">
                  <c:v>0.23484800000000025</c:v>
                </c:pt>
                <c:pt idx="48">
                  <c:v>0.23889700000000022</c:v>
                </c:pt>
                <c:pt idx="49">
                  <c:v>0.24350600000000025</c:v>
                </c:pt>
                <c:pt idx="50">
                  <c:v>0.24789700000000028</c:v>
                </c:pt>
                <c:pt idx="51">
                  <c:v>0.25189400000000001</c:v>
                </c:pt>
                <c:pt idx="52">
                  <c:v>0.25593700000000003</c:v>
                </c:pt>
                <c:pt idx="53">
                  <c:v>0.25993700000000003</c:v>
                </c:pt>
                <c:pt idx="54">
                  <c:v>0.26395000000000002</c:v>
                </c:pt>
                <c:pt idx="55">
                  <c:v>0.26791700000000002</c:v>
                </c:pt>
                <c:pt idx="56">
                  <c:v>0.27189400000000002</c:v>
                </c:pt>
                <c:pt idx="57">
                  <c:v>0.2759410000000001</c:v>
                </c:pt>
                <c:pt idx="58">
                  <c:v>0.27994200000000002</c:v>
                </c:pt>
                <c:pt idx="59">
                  <c:v>0.28392700000000032</c:v>
                </c:pt>
                <c:pt idx="60">
                  <c:v>0.28792300000000032</c:v>
                </c:pt>
                <c:pt idx="61">
                  <c:v>0.29195600000000038</c:v>
                </c:pt>
                <c:pt idx="62">
                  <c:v>0.29594700000000002</c:v>
                </c:pt>
                <c:pt idx="63">
                  <c:v>0.29989600000000038</c:v>
                </c:pt>
                <c:pt idx="64">
                  <c:v>0.30395200000000144</c:v>
                </c:pt>
                <c:pt idx="65">
                  <c:v>0.30794800000000144</c:v>
                </c:pt>
                <c:pt idx="66">
                  <c:v>0.31195800000000151</c:v>
                </c:pt>
                <c:pt idx="67">
                  <c:v>0.31592300000000151</c:v>
                </c:pt>
                <c:pt idx="68">
                  <c:v>0.31993700000000008</c:v>
                </c:pt>
                <c:pt idx="69">
                  <c:v>0.32388600000000201</c:v>
                </c:pt>
                <c:pt idx="70">
                  <c:v>0.32796700000000151</c:v>
                </c:pt>
                <c:pt idx="71">
                  <c:v>0.33186900000000158</c:v>
                </c:pt>
                <c:pt idx="72">
                  <c:v>0.33592600000000189</c:v>
                </c:pt>
                <c:pt idx="73">
                  <c:v>0.33997600000000189</c:v>
                </c:pt>
                <c:pt idx="74">
                  <c:v>0.34437400000000196</c:v>
                </c:pt>
                <c:pt idx="75">
                  <c:v>0.34881700000000176</c:v>
                </c:pt>
                <c:pt idx="76">
                  <c:v>0.35282900000000145</c:v>
                </c:pt>
                <c:pt idx="77">
                  <c:v>0.35682000000000158</c:v>
                </c:pt>
                <c:pt idx="78">
                  <c:v>0.36082800000000176</c:v>
                </c:pt>
                <c:pt idx="79">
                  <c:v>0.36481400000000164</c:v>
                </c:pt>
                <c:pt idx="80">
                  <c:v>0.36888800000000188</c:v>
                </c:pt>
                <c:pt idx="81">
                  <c:v>0.37284400000000151</c:v>
                </c:pt>
                <c:pt idx="82">
                  <c:v>0.37681900000000157</c:v>
                </c:pt>
                <c:pt idx="83">
                  <c:v>0.38093500000000002</c:v>
                </c:pt>
                <c:pt idx="84">
                  <c:v>0.38500600000000157</c:v>
                </c:pt>
                <c:pt idx="85">
                  <c:v>0.38893400000000145</c:v>
                </c:pt>
                <c:pt idx="86">
                  <c:v>0.39337400000000189</c:v>
                </c:pt>
                <c:pt idx="87">
                  <c:v>0.39793600000000151</c:v>
                </c:pt>
                <c:pt idx="88">
                  <c:v>0.40203100000000003</c:v>
                </c:pt>
                <c:pt idx="89">
                  <c:v>0.40589200000000031</c:v>
                </c:pt>
                <c:pt idx="90">
                  <c:v>0.41000200000000031</c:v>
                </c:pt>
                <c:pt idx="91">
                  <c:v>0.41394000000000031</c:v>
                </c:pt>
                <c:pt idx="92">
                  <c:v>0.41791500000000031</c:v>
                </c:pt>
                <c:pt idx="93">
                  <c:v>0.4218810000000015</c:v>
                </c:pt>
                <c:pt idx="94">
                  <c:v>0.42592100000000038</c:v>
                </c:pt>
                <c:pt idx="95">
                  <c:v>0.42993500000000001</c:v>
                </c:pt>
                <c:pt idx="96">
                  <c:v>0.43388900000000158</c:v>
                </c:pt>
                <c:pt idx="97">
                  <c:v>0.4377990000000001</c:v>
                </c:pt>
                <c:pt idx="98">
                  <c:v>0.44191600000000164</c:v>
                </c:pt>
                <c:pt idx="99">
                  <c:v>0.44591500000000045</c:v>
                </c:pt>
                <c:pt idx="100">
                  <c:v>0.44988300000000164</c:v>
                </c:pt>
                <c:pt idx="101">
                  <c:v>0.45391800000000032</c:v>
                </c:pt>
                <c:pt idx="102">
                  <c:v>0.45793900000000004</c:v>
                </c:pt>
                <c:pt idx="103">
                  <c:v>0.46190100000000001</c:v>
                </c:pt>
                <c:pt idx="104">
                  <c:v>0.46587400000000151</c:v>
                </c:pt>
                <c:pt idx="105">
                  <c:v>0.46980800000000145</c:v>
                </c:pt>
                <c:pt idx="106">
                  <c:v>0.47380800000000151</c:v>
                </c:pt>
                <c:pt idx="107">
                  <c:v>0.47795200000000032</c:v>
                </c:pt>
                <c:pt idx="108">
                  <c:v>0.48275600000000002</c:v>
                </c:pt>
                <c:pt idx="109">
                  <c:v>0.48698700000000145</c:v>
                </c:pt>
                <c:pt idx="110">
                  <c:v>0.49080300000000032</c:v>
                </c:pt>
                <c:pt idx="111">
                  <c:v>0.49487700000000151</c:v>
                </c:pt>
                <c:pt idx="112">
                  <c:v>0.49888700000000158</c:v>
                </c:pt>
                <c:pt idx="113">
                  <c:v>0.50287500000000063</c:v>
                </c:pt>
                <c:pt idx="114">
                  <c:v>0.50686299999999673</c:v>
                </c:pt>
                <c:pt idx="115">
                  <c:v>0.51097400000000004</c:v>
                </c:pt>
                <c:pt idx="116">
                  <c:v>0.51496900000000001</c:v>
                </c:pt>
                <c:pt idx="117">
                  <c:v>0.51888599999999996</c:v>
                </c:pt>
                <c:pt idx="118">
                  <c:v>0.52288500000000004</c:v>
                </c:pt>
                <c:pt idx="119">
                  <c:v>0.52689100000000189</c:v>
                </c:pt>
                <c:pt idx="120">
                  <c:v>0.53090999999999999</c:v>
                </c:pt>
                <c:pt idx="121">
                  <c:v>0.53497600000000001</c:v>
                </c:pt>
                <c:pt idx="122">
                  <c:v>0.53894000000000064</c:v>
                </c:pt>
                <c:pt idx="123">
                  <c:v>0.54291500000000004</c:v>
                </c:pt>
                <c:pt idx="124">
                  <c:v>0.54692600000000002</c:v>
                </c:pt>
                <c:pt idx="125">
                  <c:v>0.55096699999999699</c:v>
                </c:pt>
                <c:pt idx="126">
                  <c:v>0.55492300000000105</c:v>
                </c:pt>
                <c:pt idx="127">
                  <c:v>0.558921000000002</c:v>
                </c:pt>
                <c:pt idx="128">
                  <c:v>0.56281499999999896</c:v>
                </c:pt>
                <c:pt idx="129">
                  <c:v>0.56692500000000201</c:v>
                </c:pt>
                <c:pt idx="130">
                  <c:v>0.57092800000000088</c:v>
                </c:pt>
                <c:pt idx="131">
                  <c:v>0.57492600000000005</c:v>
                </c:pt>
                <c:pt idx="132">
                  <c:v>0.57890400000000064</c:v>
                </c:pt>
                <c:pt idx="133">
                  <c:v>0.58290799999999887</c:v>
                </c:pt>
                <c:pt idx="134">
                  <c:v>0.58694400000000191</c:v>
                </c:pt>
                <c:pt idx="135">
                  <c:v>0.59097299999999886</c:v>
                </c:pt>
                <c:pt idx="136">
                  <c:v>0.59496499999999886</c:v>
                </c:pt>
                <c:pt idx="137">
                  <c:v>0.59894100000000128</c:v>
                </c:pt>
                <c:pt idx="138">
                  <c:v>0.60298500000000088</c:v>
                </c:pt>
                <c:pt idx="139">
                  <c:v>0.606935000000002</c:v>
                </c:pt>
                <c:pt idx="140">
                  <c:v>0.610931000000002</c:v>
                </c:pt>
                <c:pt idx="141">
                  <c:v>0.61495500000000314</c:v>
                </c:pt>
                <c:pt idx="142">
                  <c:v>0.61889400000000316</c:v>
                </c:pt>
                <c:pt idx="143">
                  <c:v>0.622896000000002</c:v>
                </c:pt>
                <c:pt idx="144">
                  <c:v>0.62692000000000314</c:v>
                </c:pt>
                <c:pt idx="145">
                  <c:v>0.63092800000000315</c:v>
                </c:pt>
                <c:pt idx="146">
                  <c:v>0.63492700000000202</c:v>
                </c:pt>
                <c:pt idx="147">
                  <c:v>0.63888200000000062</c:v>
                </c:pt>
                <c:pt idx="148">
                  <c:v>0.64296700000000062</c:v>
                </c:pt>
                <c:pt idx="149">
                  <c:v>0.6469710000000034</c:v>
                </c:pt>
                <c:pt idx="150">
                  <c:v>0.65091600000000005</c:v>
                </c:pt>
                <c:pt idx="151">
                  <c:v>0.65495800000000315</c:v>
                </c:pt>
                <c:pt idx="152">
                  <c:v>0.6588990000000049</c:v>
                </c:pt>
                <c:pt idx="153">
                  <c:v>0.66294400000000353</c:v>
                </c:pt>
                <c:pt idx="154">
                  <c:v>0.66692700000000316</c:v>
                </c:pt>
                <c:pt idx="155">
                  <c:v>0.67093400000000314</c:v>
                </c:pt>
                <c:pt idx="156">
                  <c:v>0.67493400000000314</c:v>
                </c:pt>
                <c:pt idx="157">
                  <c:v>0.6789390000000034</c:v>
                </c:pt>
                <c:pt idx="158">
                  <c:v>0.68292300000000128</c:v>
                </c:pt>
                <c:pt idx="159">
                  <c:v>0.68705200000000177</c:v>
                </c:pt>
                <c:pt idx="160">
                  <c:v>0.69091100000000216</c:v>
                </c:pt>
                <c:pt idx="161">
                  <c:v>0.69493300000000202</c:v>
                </c:pt>
                <c:pt idx="162">
                  <c:v>0.69893799999999962</c:v>
                </c:pt>
                <c:pt idx="163">
                  <c:v>0.70295500000000188</c:v>
                </c:pt>
                <c:pt idx="164">
                  <c:v>0.70696400000000004</c:v>
                </c:pt>
                <c:pt idx="165">
                  <c:v>0.71092300000000064</c:v>
                </c:pt>
                <c:pt idx="166">
                  <c:v>0.71497300000000064</c:v>
                </c:pt>
                <c:pt idx="167">
                  <c:v>0.71890400000000065</c:v>
                </c:pt>
                <c:pt idx="168">
                  <c:v>0.72290400000000088</c:v>
                </c:pt>
                <c:pt idx="169">
                  <c:v>0.72695600000000005</c:v>
                </c:pt>
                <c:pt idx="170">
                  <c:v>0.73105400000000065</c:v>
                </c:pt>
                <c:pt idx="171">
                  <c:v>0.73491600000000001</c:v>
                </c:pt>
                <c:pt idx="172">
                  <c:v>0.73895600000000061</c:v>
                </c:pt>
                <c:pt idx="173">
                  <c:v>0.742981000000002</c:v>
                </c:pt>
                <c:pt idx="174">
                  <c:v>0.74697500000000117</c:v>
                </c:pt>
                <c:pt idx="175">
                  <c:v>0.75092800000000315</c:v>
                </c:pt>
                <c:pt idx="176">
                  <c:v>0.75491000000000164</c:v>
                </c:pt>
                <c:pt idx="177">
                  <c:v>0.75890800000000314</c:v>
                </c:pt>
                <c:pt idx="178">
                  <c:v>0.76292500000000341</c:v>
                </c:pt>
                <c:pt idx="179">
                  <c:v>0.76696200000000003</c:v>
                </c:pt>
                <c:pt idx="180">
                  <c:v>0.77104900000000165</c:v>
                </c:pt>
                <c:pt idx="181">
                  <c:v>0.77493000000000112</c:v>
                </c:pt>
                <c:pt idx="182">
                  <c:v>0.77895600000000009</c:v>
                </c:pt>
                <c:pt idx="183">
                  <c:v>0.7830819999999985</c:v>
                </c:pt>
                <c:pt idx="184">
                  <c:v>0.7869699999999985</c:v>
                </c:pt>
                <c:pt idx="185">
                  <c:v>0.79094900000000201</c:v>
                </c:pt>
                <c:pt idx="186">
                  <c:v>0.79483400000000004</c:v>
                </c:pt>
                <c:pt idx="187">
                  <c:v>0.79883300000000002</c:v>
                </c:pt>
                <c:pt idx="188">
                  <c:v>0.80293700000000001</c:v>
                </c:pt>
                <c:pt idx="189">
                  <c:v>0.8070349999999985</c:v>
                </c:pt>
                <c:pt idx="190">
                  <c:v>0.81090900000000088</c:v>
                </c:pt>
                <c:pt idx="191">
                  <c:v>0.81496100000000005</c:v>
                </c:pt>
                <c:pt idx="192">
                  <c:v>0.81890700000000005</c:v>
                </c:pt>
                <c:pt idx="193">
                  <c:v>0.82290600000000003</c:v>
                </c:pt>
                <c:pt idx="194">
                  <c:v>0.82685000000000164</c:v>
                </c:pt>
                <c:pt idx="195">
                  <c:v>0.83090600000000003</c:v>
                </c:pt>
                <c:pt idx="196">
                  <c:v>0.83490699999999896</c:v>
                </c:pt>
                <c:pt idx="197">
                  <c:v>0.83885200000000004</c:v>
                </c:pt>
                <c:pt idx="198">
                  <c:v>0.84299000000000202</c:v>
                </c:pt>
                <c:pt idx="199">
                  <c:v>0.84695000000000165</c:v>
                </c:pt>
                <c:pt idx="200">
                  <c:v>0.850962</c:v>
                </c:pt>
                <c:pt idx="201">
                  <c:v>0.85495500000000202</c:v>
                </c:pt>
                <c:pt idx="202">
                  <c:v>0.85892800000000313</c:v>
                </c:pt>
                <c:pt idx="203">
                  <c:v>0.86292800000000314</c:v>
                </c:pt>
                <c:pt idx="204">
                  <c:v>0.86690800000000201</c:v>
                </c:pt>
                <c:pt idx="205">
                  <c:v>0.87093000000000165</c:v>
                </c:pt>
                <c:pt idx="206">
                  <c:v>0.87486100000000189</c:v>
                </c:pt>
                <c:pt idx="207">
                  <c:v>0.878861000000002</c:v>
                </c:pt>
                <c:pt idx="208">
                  <c:v>0.88285900000000128</c:v>
                </c:pt>
                <c:pt idx="209">
                  <c:v>0.88686399999999888</c:v>
                </c:pt>
                <c:pt idx="210">
                  <c:v>0.8908610000000019</c:v>
                </c:pt>
                <c:pt idx="211">
                  <c:v>0.89485800000000204</c:v>
                </c:pt>
                <c:pt idx="212">
                  <c:v>0.89886100000000191</c:v>
                </c:pt>
                <c:pt idx="213">
                  <c:v>0.90286299999999697</c:v>
                </c:pt>
                <c:pt idx="214">
                  <c:v>0.90686100000000003</c:v>
                </c:pt>
                <c:pt idx="215">
                  <c:v>0.91086199999999851</c:v>
                </c:pt>
                <c:pt idx="216">
                  <c:v>0.91486400000000001</c:v>
                </c:pt>
                <c:pt idx="217">
                  <c:v>0.91886199999999996</c:v>
                </c:pt>
                <c:pt idx="218">
                  <c:v>0.92292200000000002</c:v>
                </c:pt>
                <c:pt idx="219">
                  <c:v>0.92686599999999997</c:v>
                </c:pt>
                <c:pt idx="220">
                  <c:v>0.930863</c:v>
                </c:pt>
                <c:pt idx="221">
                  <c:v>0.93485800000000063</c:v>
                </c:pt>
                <c:pt idx="222">
                  <c:v>0.93885800000000064</c:v>
                </c:pt>
                <c:pt idx="223">
                  <c:v>0.942859000000002</c:v>
                </c:pt>
                <c:pt idx="224">
                  <c:v>0.94687200000000005</c:v>
                </c:pt>
                <c:pt idx="225">
                  <c:v>0.95086599999999999</c:v>
                </c:pt>
                <c:pt idx="226">
                  <c:v>0.95486199999999999</c:v>
                </c:pt>
                <c:pt idx="227">
                  <c:v>0.95886199999999999</c:v>
                </c:pt>
                <c:pt idx="228">
                  <c:v>0.96285800000000088</c:v>
                </c:pt>
                <c:pt idx="229">
                  <c:v>0.96686000000000005</c:v>
                </c:pt>
                <c:pt idx="230">
                  <c:v>0.9708629999999977</c:v>
                </c:pt>
                <c:pt idx="231">
                  <c:v>0.97485900000000114</c:v>
                </c:pt>
                <c:pt idx="232">
                  <c:v>0.97885999999999851</c:v>
                </c:pt>
                <c:pt idx="233">
                  <c:v>0.98286599999999957</c:v>
                </c:pt>
                <c:pt idx="234">
                  <c:v>0.9868629999999966</c:v>
                </c:pt>
                <c:pt idx="235">
                  <c:v>0.9908609999999981</c:v>
                </c:pt>
                <c:pt idx="236">
                  <c:v>0.99484100000000064</c:v>
                </c:pt>
                <c:pt idx="237">
                  <c:v>0.99884200000000001</c:v>
                </c:pt>
                <c:pt idx="238">
                  <c:v>1.004729999999995</c:v>
                </c:pt>
              </c:numCache>
            </c:numRef>
          </c:xVal>
          <c:yVal>
            <c:numRef>
              <c:f>'output 2 1 tige'!$H$2:$H$240</c:f>
              <c:numCache>
                <c:formatCode>General</c:formatCode>
                <c:ptCount val="239"/>
                <c:pt idx="0">
                  <c:v>0</c:v>
                </c:pt>
                <c:pt idx="1">
                  <c:v>0</c:v>
                </c:pt>
                <c:pt idx="2">
                  <c:v>-2.3437500000000042E-2</c:v>
                </c:pt>
                <c:pt idx="3">
                  <c:v>-3.1250000000000153E-2</c:v>
                </c:pt>
                <c:pt idx="4">
                  <c:v>-3.1250000000000153E-2</c:v>
                </c:pt>
                <c:pt idx="5">
                  <c:v>-3.1250000000000153E-2</c:v>
                </c:pt>
                <c:pt idx="6">
                  <c:v>-3.1250000000000153E-2</c:v>
                </c:pt>
                <c:pt idx="7">
                  <c:v>-3.1250000000000153E-2</c:v>
                </c:pt>
                <c:pt idx="8">
                  <c:v>0</c:v>
                </c:pt>
                <c:pt idx="9">
                  <c:v>-3.1250000000000153E-2</c:v>
                </c:pt>
                <c:pt idx="10">
                  <c:v>-3.9062500000000014E-2</c:v>
                </c:pt>
                <c:pt idx="11">
                  <c:v>-3.9062500000000014E-2</c:v>
                </c:pt>
                <c:pt idx="12">
                  <c:v>-3.9062500000000014E-2</c:v>
                </c:pt>
                <c:pt idx="13">
                  <c:v>-3.9062500000000014E-2</c:v>
                </c:pt>
                <c:pt idx="14">
                  <c:v>-3.9062500000000014E-2</c:v>
                </c:pt>
                <c:pt idx="15">
                  <c:v>-3.9062500000000014E-2</c:v>
                </c:pt>
                <c:pt idx="16">
                  <c:v>-4.6875000000000007E-2</c:v>
                </c:pt>
                <c:pt idx="17">
                  <c:v>-5.4687500000000132E-2</c:v>
                </c:pt>
                <c:pt idx="18">
                  <c:v>-5.4687500000000132E-2</c:v>
                </c:pt>
                <c:pt idx="19">
                  <c:v>-5.4687500000000132E-2</c:v>
                </c:pt>
                <c:pt idx="20">
                  <c:v>-4.6875000000000007E-2</c:v>
                </c:pt>
                <c:pt idx="21">
                  <c:v>-5.4687500000000132E-2</c:v>
                </c:pt>
                <c:pt idx="22">
                  <c:v>-5.4687500000000132E-2</c:v>
                </c:pt>
                <c:pt idx="23">
                  <c:v>-5.4687500000000132E-2</c:v>
                </c:pt>
                <c:pt idx="24">
                  <c:v>-5.4687500000000132E-2</c:v>
                </c:pt>
                <c:pt idx="25">
                  <c:v>-7.0312500000000375E-2</c:v>
                </c:pt>
                <c:pt idx="26">
                  <c:v>-6.2500000000000139E-2</c:v>
                </c:pt>
                <c:pt idx="27">
                  <c:v>-7.0312500000000375E-2</c:v>
                </c:pt>
                <c:pt idx="28">
                  <c:v>-7.0312500000000375E-2</c:v>
                </c:pt>
                <c:pt idx="29">
                  <c:v>-7.8125000000000028E-2</c:v>
                </c:pt>
                <c:pt idx="30">
                  <c:v>-6.2500000000000139E-2</c:v>
                </c:pt>
                <c:pt idx="31">
                  <c:v>-5.4687500000000132E-2</c:v>
                </c:pt>
                <c:pt idx="32">
                  <c:v>-6.2500000000000139E-2</c:v>
                </c:pt>
                <c:pt idx="33">
                  <c:v>-7.0312500000000375E-2</c:v>
                </c:pt>
                <c:pt idx="34">
                  <c:v>-7.0312500000000375E-2</c:v>
                </c:pt>
                <c:pt idx="35">
                  <c:v>-4.6875000000000007E-2</c:v>
                </c:pt>
                <c:pt idx="36">
                  <c:v>-9.3750000000000583E-2</c:v>
                </c:pt>
                <c:pt idx="37">
                  <c:v>-0.140625</c:v>
                </c:pt>
                <c:pt idx="38">
                  <c:v>-7.8125000000000028E-2</c:v>
                </c:pt>
                <c:pt idx="39">
                  <c:v>-9.3750000000000583E-2</c:v>
                </c:pt>
                <c:pt idx="40">
                  <c:v>-0.10937500000000011</c:v>
                </c:pt>
                <c:pt idx="41">
                  <c:v>-0.1171880000000001</c:v>
                </c:pt>
                <c:pt idx="42">
                  <c:v>-0.140625</c:v>
                </c:pt>
                <c:pt idx="43">
                  <c:v>-0.18750000000000025</c:v>
                </c:pt>
                <c:pt idx="44">
                  <c:v>-0.15625000000000025</c:v>
                </c:pt>
                <c:pt idx="45">
                  <c:v>-0.16406300000000029</c:v>
                </c:pt>
                <c:pt idx="46">
                  <c:v>-0.14843800000000032</c:v>
                </c:pt>
                <c:pt idx="47">
                  <c:v>-0.19531300000000029</c:v>
                </c:pt>
                <c:pt idx="48">
                  <c:v>-0.10937500000000011</c:v>
                </c:pt>
                <c:pt idx="49">
                  <c:v>-0.15625000000000025</c:v>
                </c:pt>
                <c:pt idx="50">
                  <c:v>-0.14843800000000032</c:v>
                </c:pt>
                <c:pt idx="51">
                  <c:v>-0.16406300000000029</c:v>
                </c:pt>
                <c:pt idx="52">
                  <c:v>-0.14843800000000032</c:v>
                </c:pt>
                <c:pt idx="53">
                  <c:v>-0.14843800000000032</c:v>
                </c:pt>
                <c:pt idx="54">
                  <c:v>-0.15625000000000025</c:v>
                </c:pt>
                <c:pt idx="55">
                  <c:v>-0.140625</c:v>
                </c:pt>
                <c:pt idx="56">
                  <c:v>-0.16406300000000029</c:v>
                </c:pt>
                <c:pt idx="57">
                  <c:v>-0.171875</c:v>
                </c:pt>
                <c:pt idx="58">
                  <c:v>-0.18750000000000025</c:v>
                </c:pt>
                <c:pt idx="59">
                  <c:v>-0.17968800000000001</c:v>
                </c:pt>
                <c:pt idx="60">
                  <c:v>-0.17968800000000001</c:v>
                </c:pt>
                <c:pt idx="61">
                  <c:v>-0.18750000000000025</c:v>
                </c:pt>
                <c:pt idx="62">
                  <c:v>-0.17968800000000001</c:v>
                </c:pt>
                <c:pt idx="63">
                  <c:v>-0.30468800000000151</c:v>
                </c:pt>
                <c:pt idx="64">
                  <c:v>-0.203125</c:v>
                </c:pt>
                <c:pt idx="65">
                  <c:v>-0.21093800000000032</c:v>
                </c:pt>
                <c:pt idx="66">
                  <c:v>-0.203125</c:v>
                </c:pt>
                <c:pt idx="67">
                  <c:v>-0.27343800000000001</c:v>
                </c:pt>
                <c:pt idx="68">
                  <c:v>-0.28125</c:v>
                </c:pt>
                <c:pt idx="69">
                  <c:v>-0.30468800000000151</c:v>
                </c:pt>
                <c:pt idx="70">
                  <c:v>-0.31250000000000144</c:v>
                </c:pt>
                <c:pt idx="71">
                  <c:v>-0.27343800000000001</c:v>
                </c:pt>
                <c:pt idx="72">
                  <c:v>-0.21875000000000025</c:v>
                </c:pt>
                <c:pt idx="73">
                  <c:v>-0.32031300000000151</c:v>
                </c:pt>
                <c:pt idx="74">
                  <c:v>-0.35156300000000001</c:v>
                </c:pt>
                <c:pt idx="75">
                  <c:v>-0.22656300000000029</c:v>
                </c:pt>
                <c:pt idx="76">
                  <c:v>-0.25</c:v>
                </c:pt>
                <c:pt idx="77">
                  <c:v>-0.25</c:v>
                </c:pt>
                <c:pt idx="78">
                  <c:v>-0.28125</c:v>
                </c:pt>
                <c:pt idx="79">
                  <c:v>-0.234375</c:v>
                </c:pt>
                <c:pt idx="80">
                  <c:v>-0.35156300000000001</c:v>
                </c:pt>
                <c:pt idx="81">
                  <c:v>-0.32031300000000151</c:v>
                </c:pt>
                <c:pt idx="82">
                  <c:v>-0.25781300000000001</c:v>
                </c:pt>
                <c:pt idx="83">
                  <c:v>-0.33593800000000151</c:v>
                </c:pt>
                <c:pt idx="84">
                  <c:v>-0.21093800000000032</c:v>
                </c:pt>
                <c:pt idx="85">
                  <c:v>-0.29687500000000144</c:v>
                </c:pt>
                <c:pt idx="86">
                  <c:v>-0.31250000000000144</c:v>
                </c:pt>
                <c:pt idx="87">
                  <c:v>-0.33593800000000151</c:v>
                </c:pt>
                <c:pt idx="88">
                  <c:v>-0.28906300000000001</c:v>
                </c:pt>
                <c:pt idx="89">
                  <c:v>-0.30468800000000151</c:v>
                </c:pt>
                <c:pt idx="90">
                  <c:v>-0.33593800000000151</c:v>
                </c:pt>
                <c:pt idx="91">
                  <c:v>-0.265625</c:v>
                </c:pt>
                <c:pt idx="92">
                  <c:v>-0.31250000000000144</c:v>
                </c:pt>
                <c:pt idx="93">
                  <c:v>-0.21875000000000025</c:v>
                </c:pt>
                <c:pt idx="94">
                  <c:v>-0.28125</c:v>
                </c:pt>
                <c:pt idx="95">
                  <c:v>-0.234375</c:v>
                </c:pt>
                <c:pt idx="96">
                  <c:v>-0.171875</c:v>
                </c:pt>
                <c:pt idx="97">
                  <c:v>-0.234375</c:v>
                </c:pt>
                <c:pt idx="98">
                  <c:v>-0.17968800000000001</c:v>
                </c:pt>
                <c:pt idx="99">
                  <c:v>-8.5937500000000028E-2</c:v>
                </c:pt>
                <c:pt idx="100">
                  <c:v>-0.13281300000000001</c:v>
                </c:pt>
                <c:pt idx="101">
                  <c:v>-0.140625</c:v>
                </c:pt>
                <c:pt idx="102">
                  <c:v>-0.15625000000000025</c:v>
                </c:pt>
                <c:pt idx="103">
                  <c:v>-0.16406300000000029</c:v>
                </c:pt>
                <c:pt idx="104">
                  <c:v>-0.1171880000000001</c:v>
                </c:pt>
                <c:pt idx="105">
                  <c:v>-0.14843800000000032</c:v>
                </c:pt>
                <c:pt idx="106">
                  <c:v>-0.171875</c:v>
                </c:pt>
                <c:pt idx="107">
                  <c:v>-0.140625</c:v>
                </c:pt>
                <c:pt idx="108">
                  <c:v>-0.18750000000000025</c:v>
                </c:pt>
                <c:pt idx="109">
                  <c:v>-0.13281300000000001</c:v>
                </c:pt>
                <c:pt idx="110">
                  <c:v>-0.21875000000000025</c:v>
                </c:pt>
                <c:pt idx="111">
                  <c:v>-0.171875</c:v>
                </c:pt>
                <c:pt idx="112">
                  <c:v>-0.21093800000000032</c:v>
                </c:pt>
                <c:pt idx="113">
                  <c:v>-0.18750000000000025</c:v>
                </c:pt>
                <c:pt idx="114">
                  <c:v>-0.140625</c:v>
                </c:pt>
                <c:pt idx="115">
                  <c:v>-0.140625</c:v>
                </c:pt>
                <c:pt idx="116">
                  <c:v>-0.140625</c:v>
                </c:pt>
                <c:pt idx="117">
                  <c:v>-0.18750000000000025</c:v>
                </c:pt>
                <c:pt idx="118">
                  <c:v>-0.15625000000000025</c:v>
                </c:pt>
                <c:pt idx="119">
                  <c:v>-0.14843800000000032</c:v>
                </c:pt>
                <c:pt idx="120">
                  <c:v>-0.18750000000000025</c:v>
                </c:pt>
                <c:pt idx="121">
                  <c:v>-0.125</c:v>
                </c:pt>
                <c:pt idx="122">
                  <c:v>-0.19531300000000029</c:v>
                </c:pt>
                <c:pt idx="123">
                  <c:v>-0.18750000000000025</c:v>
                </c:pt>
                <c:pt idx="124">
                  <c:v>-0.17968800000000001</c:v>
                </c:pt>
                <c:pt idx="125">
                  <c:v>-0.14843800000000032</c:v>
                </c:pt>
                <c:pt idx="126">
                  <c:v>-0.171875</c:v>
                </c:pt>
                <c:pt idx="127">
                  <c:v>-0.10156300000000011</c:v>
                </c:pt>
                <c:pt idx="128">
                  <c:v>-0.10156300000000011</c:v>
                </c:pt>
                <c:pt idx="129">
                  <c:v>-0.13281300000000001</c:v>
                </c:pt>
                <c:pt idx="130">
                  <c:v>-0.125</c:v>
                </c:pt>
                <c:pt idx="131">
                  <c:v>-0.15625000000000025</c:v>
                </c:pt>
                <c:pt idx="132">
                  <c:v>-0.18750000000000025</c:v>
                </c:pt>
                <c:pt idx="133">
                  <c:v>-0.19531300000000029</c:v>
                </c:pt>
                <c:pt idx="134">
                  <c:v>-0.14843800000000032</c:v>
                </c:pt>
                <c:pt idx="135">
                  <c:v>-0.10156300000000011</c:v>
                </c:pt>
                <c:pt idx="136">
                  <c:v>-0.14843800000000032</c:v>
                </c:pt>
                <c:pt idx="137">
                  <c:v>-0.171875</c:v>
                </c:pt>
                <c:pt idx="138">
                  <c:v>-0.19531300000000029</c:v>
                </c:pt>
                <c:pt idx="139">
                  <c:v>-0.10937500000000011</c:v>
                </c:pt>
                <c:pt idx="140">
                  <c:v>-0.1171880000000001</c:v>
                </c:pt>
                <c:pt idx="141">
                  <c:v>-0.125</c:v>
                </c:pt>
                <c:pt idx="142">
                  <c:v>-0.13281300000000001</c:v>
                </c:pt>
                <c:pt idx="143">
                  <c:v>-0.140625</c:v>
                </c:pt>
                <c:pt idx="144">
                  <c:v>-0.17968800000000001</c:v>
                </c:pt>
                <c:pt idx="145">
                  <c:v>-0.140625</c:v>
                </c:pt>
                <c:pt idx="146">
                  <c:v>-0.18750000000000025</c:v>
                </c:pt>
                <c:pt idx="147">
                  <c:v>-0.14843800000000032</c:v>
                </c:pt>
                <c:pt idx="148">
                  <c:v>-0.171875</c:v>
                </c:pt>
                <c:pt idx="149">
                  <c:v>-0.140625</c:v>
                </c:pt>
                <c:pt idx="150">
                  <c:v>-0.140625</c:v>
                </c:pt>
                <c:pt idx="151">
                  <c:v>-0.10156300000000011</c:v>
                </c:pt>
                <c:pt idx="152">
                  <c:v>-0.140625</c:v>
                </c:pt>
                <c:pt idx="153">
                  <c:v>-0.16406300000000029</c:v>
                </c:pt>
                <c:pt idx="154">
                  <c:v>-0.125</c:v>
                </c:pt>
                <c:pt idx="155">
                  <c:v>-0.22656300000000029</c:v>
                </c:pt>
                <c:pt idx="156">
                  <c:v>-0.13281300000000001</c:v>
                </c:pt>
                <c:pt idx="157">
                  <c:v>-0.18750000000000025</c:v>
                </c:pt>
                <c:pt idx="158">
                  <c:v>-0.10156300000000011</c:v>
                </c:pt>
                <c:pt idx="159">
                  <c:v>-0.16406300000000029</c:v>
                </c:pt>
                <c:pt idx="160">
                  <c:v>-0.15625000000000025</c:v>
                </c:pt>
                <c:pt idx="161">
                  <c:v>-0.10156300000000011</c:v>
                </c:pt>
                <c:pt idx="162">
                  <c:v>-0.125</c:v>
                </c:pt>
                <c:pt idx="163">
                  <c:v>-0.10937500000000011</c:v>
                </c:pt>
                <c:pt idx="164">
                  <c:v>-0.125</c:v>
                </c:pt>
                <c:pt idx="165">
                  <c:v>-0.21875000000000025</c:v>
                </c:pt>
                <c:pt idx="166">
                  <c:v>-0.17968800000000001</c:v>
                </c:pt>
                <c:pt idx="167">
                  <c:v>-0.17968800000000001</c:v>
                </c:pt>
                <c:pt idx="168">
                  <c:v>-0.18750000000000025</c:v>
                </c:pt>
                <c:pt idx="169">
                  <c:v>-0.171875</c:v>
                </c:pt>
                <c:pt idx="170">
                  <c:v>-0.171875</c:v>
                </c:pt>
                <c:pt idx="171">
                  <c:v>-9.3750000000000583E-2</c:v>
                </c:pt>
                <c:pt idx="172">
                  <c:v>-8.5937500000000028E-2</c:v>
                </c:pt>
                <c:pt idx="173">
                  <c:v>-0.10937500000000011</c:v>
                </c:pt>
                <c:pt idx="174">
                  <c:v>-0.125</c:v>
                </c:pt>
                <c:pt idx="175">
                  <c:v>-0.171875</c:v>
                </c:pt>
                <c:pt idx="176">
                  <c:v>-0.16406300000000029</c:v>
                </c:pt>
                <c:pt idx="177">
                  <c:v>-0.171875</c:v>
                </c:pt>
                <c:pt idx="178">
                  <c:v>-9.3750000000000583E-2</c:v>
                </c:pt>
                <c:pt idx="179">
                  <c:v>-0.171875</c:v>
                </c:pt>
                <c:pt idx="180">
                  <c:v>-0.13281300000000001</c:v>
                </c:pt>
                <c:pt idx="181">
                  <c:v>-0.13281300000000001</c:v>
                </c:pt>
                <c:pt idx="182">
                  <c:v>-0.125</c:v>
                </c:pt>
                <c:pt idx="183">
                  <c:v>-0.13281300000000001</c:v>
                </c:pt>
                <c:pt idx="184">
                  <c:v>-0.125</c:v>
                </c:pt>
                <c:pt idx="185">
                  <c:v>-0.171875</c:v>
                </c:pt>
                <c:pt idx="186">
                  <c:v>-0.15625000000000025</c:v>
                </c:pt>
                <c:pt idx="187">
                  <c:v>-0.18750000000000025</c:v>
                </c:pt>
                <c:pt idx="188">
                  <c:v>-0.171875</c:v>
                </c:pt>
                <c:pt idx="189">
                  <c:v>-0.125</c:v>
                </c:pt>
                <c:pt idx="190">
                  <c:v>-0.10937500000000011</c:v>
                </c:pt>
                <c:pt idx="191">
                  <c:v>-0.10937500000000011</c:v>
                </c:pt>
                <c:pt idx="192">
                  <c:v>-0.14843800000000032</c:v>
                </c:pt>
                <c:pt idx="193">
                  <c:v>-0.140625</c:v>
                </c:pt>
                <c:pt idx="194">
                  <c:v>-0.19531300000000029</c:v>
                </c:pt>
                <c:pt idx="195">
                  <c:v>-0.18750000000000025</c:v>
                </c:pt>
                <c:pt idx="196">
                  <c:v>-0.16406300000000029</c:v>
                </c:pt>
                <c:pt idx="197">
                  <c:v>-0.21093800000000032</c:v>
                </c:pt>
                <c:pt idx="198">
                  <c:v>-0.14843800000000032</c:v>
                </c:pt>
                <c:pt idx="199">
                  <c:v>-0.10937500000000011</c:v>
                </c:pt>
                <c:pt idx="200">
                  <c:v>-0.125</c:v>
                </c:pt>
                <c:pt idx="201">
                  <c:v>-0.171875</c:v>
                </c:pt>
                <c:pt idx="202">
                  <c:v>-0.203125</c:v>
                </c:pt>
                <c:pt idx="203">
                  <c:v>-0.17968800000000001</c:v>
                </c:pt>
                <c:pt idx="204">
                  <c:v>-0.171875</c:v>
                </c:pt>
                <c:pt idx="205">
                  <c:v>-0.21093800000000032</c:v>
                </c:pt>
                <c:pt idx="206">
                  <c:v>-0.171875</c:v>
                </c:pt>
                <c:pt idx="207">
                  <c:v>-0.18750000000000025</c:v>
                </c:pt>
                <c:pt idx="208">
                  <c:v>-8.5937500000000028E-2</c:v>
                </c:pt>
                <c:pt idx="209">
                  <c:v>-0.1171880000000001</c:v>
                </c:pt>
                <c:pt idx="210">
                  <c:v>-0.171875</c:v>
                </c:pt>
                <c:pt idx="211">
                  <c:v>-0.17968800000000001</c:v>
                </c:pt>
                <c:pt idx="212">
                  <c:v>-0.17968800000000001</c:v>
                </c:pt>
                <c:pt idx="213">
                  <c:v>-8.5937500000000028E-2</c:v>
                </c:pt>
                <c:pt idx="214">
                  <c:v>-0.15625000000000025</c:v>
                </c:pt>
                <c:pt idx="215">
                  <c:v>-7.8125000000000028E-2</c:v>
                </c:pt>
                <c:pt idx="216">
                  <c:v>-0.125</c:v>
                </c:pt>
                <c:pt idx="217">
                  <c:v>-0.140625</c:v>
                </c:pt>
                <c:pt idx="218">
                  <c:v>-0.17968800000000001</c:v>
                </c:pt>
                <c:pt idx="219">
                  <c:v>-0.171875</c:v>
                </c:pt>
                <c:pt idx="220">
                  <c:v>-0.19531300000000029</c:v>
                </c:pt>
                <c:pt idx="221">
                  <c:v>-0.16406300000000029</c:v>
                </c:pt>
                <c:pt idx="222">
                  <c:v>-0.14843800000000032</c:v>
                </c:pt>
                <c:pt idx="223">
                  <c:v>-8.5937500000000028E-2</c:v>
                </c:pt>
                <c:pt idx="224">
                  <c:v>-9.3750000000000583E-2</c:v>
                </c:pt>
                <c:pt idx="225">
                  <c:v>-0.13281300000000001</c:v>
                </c:pt>
                <c:pt idx="226">
                  <c:v>-0.16406300000000029</c:v>
                </c:pt>
                <c:pt idx="227">
                  <c:v>-0.17968800000000001</c:v>
                </c:pt>
                <c:pt idx="228">
                  <c:v>-9.3750000000000583E-2</c:v>
                </c:pt>
                <c:pt idx="229">
                  <c:v>-0.1171880000000001</c:v>
                </c:pt>
                <c:pt idx="230">
                  <c:v>-0.10156300000000011</c:v>
                </c:pt>
                <c:pt idx="231">
                  <c:v>-9.3750000000000583E-2</c:v>
                </c:pt>
                <c:pt idx="232">
                  <c:v>-0.10937500000000011</c:v>
                </c:pt>
                <c:pt idx="233">
                  <c:v>-0.13281300000000001</c:v>
                </c:pt>
                <c:pt idx="234">
                  <c:v>-0.125</c:v>
                </c:pt>
                <c:pt idx="235">
                  <c:v>-0.18750000000000025</c:v>
                </c:pt>
                <c:pt idx="236">
                  <c:v>-0.15625000000000025</c:v>
                </c:pt>
                <c:pt idx="237">
                  <c:v>-0.125</c:v>
                </c:pt>
                <c:pt idx="238">
                  <c:v>-0.1171880000000001</c:v>
                </c:pt>
              </c:numCache>
            </c:numRef>
          </c:yVal>
          <c:smooth val="1"/>
        </c:ser>
        <c:axId val="35456128"/>
        <c:axId val="35457664"/>
      </c:scatterChart>
      <c:valAx>
        <c:axId val="35456128"/>
        <c:scaling>
          <c:orientation val="minMax"/>
        </c:scaling>
        <c:axPos val="b"/>
        <c:numFmt formatCode="General" sourceLinked="1"/>
        <c:tickLblPos val="nextTo"/>
        <c:crossAx val="35457664"/>
        <c:crosses val="autoZero"/>
        <c:crossBetween val="midCat"/>
      </c:valAx>
      <c:valAx>
        <c:axId val="35457664"/>
        <c:scaling>
          <c:orientation val="minMax"/>
        </c:scaling>
        <c:axPos val="l"/>
        <c:majorGridlines/>
        <c:numFmt formatCode="General" sourceLinked="1"/>
        <c:tickLblPos val="nextTo"/>
        <c:crossAx val="35456128"/>
        <c:crosses val="autoZero"/>
        <c:crossBetween val="midCat"/>
      </c:valAx>
    </c:plotArea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281488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DD50ADE-B1CC-44EE-AB86-48A8C9436F06}" type="datetimeFigureOut">
              <a:rPr lang="fr-FR"/>
              <a:pPr>
                <a:defRPr/>
              </a:pPr>
              <a:t>05/04/2012</a:t>
            </a:fld>
            <a:endParaRPr lang="fr-F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155238"/>
            <a:ext cx="32766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281488" y="10155238"/>
            <a:ext cx="32766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B38422A-939E-4905-8520-E4C6E48AFC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D598708-7007-409F-ADA2-DC75AEC45EEB}" type="datetimeFigureOut">
              <a:rPr lang="fr-FR"/>
              <a:pPr>
                <a:defRPr/>
              </a:pPr>
              <a:t>05/04/2012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B959E1A-87A6-4BF2-9119-629073BB749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741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C9FFCF-75B1-4BFE-B94F-B6326A30D149}" type="slidenum">
              <a:rPr lang="fr-FR">
                <a:ea typeface="DejaVu Sans"/>
                <a:cs typeface="DejaVu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>
              <a:ea typeface="DejaVu Sans"/>
              <a:cs typeface="DejaVu San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2150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D802B4-0F2C-4650-BAAC-5201069A7627}" type="slidenum">
              <a:rPr lang="fr-FR">
                <a:ea typeface="DejaVu Sans"/>
                <a:cs typeface="DejaVu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fr-FR">
              <a:ea typeface="DejaVu Sans"/>
              <a:cs typeface="DejaVu San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DAF9CE-BD32-430F-8149-92A432B2E9CA}" type="slidenum">
              <a:rPr lang="fr-FR">
                <a:ea typeface="DejaVu Sans"/>
                <a:cs typeface="DejaVu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fr-FR">
              <a:ea typeface="DejaVu Sans"/>
              <a:cs typeface="DejaVu San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072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8538F0-5E30-4AB0-B545-33271DCBB6ED}" type="slidenum">
              <a:rPr lang="fr-FR">
                <a:ea typeface="DejaVu Sans"/>
                <a:cs typeface="DejaVu San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fr-FR">
              <a:ea typeface="DejaVu Sans"/>
              <a:cs typeface="DejaVu San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 userDrawn="1"/>
        </p:nvSpPr>
        <p:spPr>
          <a:xfrm>
            <a:off x="1439863" y="7283450"/>
            <a:ext cx="7021512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200" dirty="0"/>
              <a:t>PNF rénovation des programmes en CPGE ATS      École Centrale de Nantes    </a:t>
            </a:r>
            <a:r>
              <a:rPr lang="fr-FR" sz="1200" dirty="0" err="1"/>
              <a:t>Nantes</a:t>
            </a:r>
            <a:r>
              <a:rPr lang="fr-FR" sz="1200" dirty="0"/>
              <a:t>   4 avril 2012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600075" y="0"/>
            <a:ext cx="9480550" cy="523875"/>
          </a:xfrm>
          <a:prstGeom prst="rect">
            <a:avLst/>
          </a:prstGeom>
          <a:solidFill>
            <a:srgbClr val="92F1F6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endParaRPr lang="fr-FR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ZoneTexte 6"/>
          <p:cNvSpPr txBox="1"/>
          <p:nvPr userDrawn="1"/>
        </p:nvSpPr>
        <p:spPr>
          <a:xfrm>
            <a:off x="0" y="-1"/>
            <a:ext cx="623793" cy="7559675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60000"/>
                  <a:lumOff val="40000"/>
                  <a:alpha val="65000"/>
                </a:schemeClr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vert="vert270" lIns="72000" tIns="0" rIns="180000" bIns="0" anchor="ctr">
            <a:spAutoFit/>
          </a:bodyPr>
          <a:lstStyle/>
          <a:p>
            <a:pPr algn="ctr">
              <a:defRPr/>
            </a:pPr>
            <a:r>
              <a:rPr lang="fr-FR" sz="2400" b="1" dirty="0">
                <a:solidFill>
                  <a:schemeClr val="bg1"/>
                </a:solidFill>
              </a:rPr>
              <a:t>Rénovation des programmes en CPGE ATS</a:t>
            </a:r>
          </a:p>
        </p:txBody>
      </p:sp>
      <p:sp>
        <p:nvSpPr>
          <p:cNvPr id="2" name="ZoneTexte 7"/>
          <p:cNvSpPr txBox="1"/>
          <p:nvPr userDrawn="1"/>
        </p:nvSpPr>
        <p:spPr>
          <a:xfrm>
            <a:off x="9072563" y="7200900"/>
            <a:ext cx="1008062" cy="3667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fld id="{BAF6F717-AE2B-45EB-A498-966B587180AE}" type="slidenum">
              <a:rPr lang="fr-FR" b="1">
                <a:solidFill>
                  <a:srgbClr val="008AD6"/>
                </a:solidFill>
              </a:rPr>
              <a:pPr/>
              <a:t>‹N°›</a:t>
            </a:fld>
            <a:r>
              <a:rPr lang="fr-FR" b="1">
                <a:solidFill>
                  <a:srgbClr val="008AD6"/>
                </a:solidFill>
              </a:rPr>
              <a:t>/45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49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jpe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58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9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5.png"/><Relationship Id="rId5" Type="http://schemas.openxmlformats.org/officeDocument/2006/relationships/oleObject" Target="../embeddings/oleObject7.bin"/><Relationship Id="rId4" Type="http://schemas.openxmlformats.org/officeDocument/2006/relationships/image" Target="../media/image7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8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89.png"/><Relationship Id="rId4" Type="http://schemas.openxmlformats.org/officeDocument/2006/relationships/oleObject" Target="../embeddings/oleObject10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jpeg"/><Relationship Id="rId3" Type="http://schemas.openxmlformats.org/officeDocument/2006/relationships/image" Target="../media/image95.png"/><Relationship Id="rId7" Type="http://schemas.openxmlformats.org/officeDocument/2006/relationships/image" Target="../media/image99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5.png"/><Relationship Id="rId5" Type="http://schemas.openxmlformats.org/officeDocument/2006/relationships/image" Target="../media/image104.jpeg"/><Relationship Id="rId4" Type="http://schemas.openxmlformats.org/officeDocument/2006/relationships/image" Target="../media/image10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robots%203.wmv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hyperlink" Target="robot2.wmv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ZoneTexte 7"/>
          <p:cNvSpPr txBox="1">
            <a:spLocks noChangeArrowheads="1"/>
          </p:cNvSpPr>
          <p:nvPr/>
        </p:nvSpPr>
        <p:spPr bwMode="auto">
          <a:xfrm>
            <a:off x="1368425" y="1763713"/>
            <a:ext cx="74882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600" b="1">
                <a:solidFill>
                  <a:srgbClr val="C8000A"/>
                </a:solidFill>
              </a:rPr>
              <a:t>Pédagogie par mini-projets</a:t>
            </a:r>
          </a:p>
          <a:p>
            <a:pPr algn="ctr"/>
            <a:r>
              <a:rPr lang="fr-FR" sz="3600" b="1">
                <a:solidFill>
                  <a:srgbClr val="C8000A"/>
                </a:solidFill>
              </a:rPr>
              <a:t>Deuxième période CPGE ATS</a:t>
            </a:r>
          </a:p>
          <a:p>
            <a:endParaRPr lang="fr-FR"/>
          </a:p>
          <a:p>
            <a:endParaRPr lang="fr-FR"/>
          </a:p>
          <a:p>
            <a:endParaRPr lang="fr-FR"/>
          </a:p>
          <a:p>
            <a:endParaRPr lang="fr-FR"/>
          </a:p>
          <a:p>
            <a:endParaRPr lang="fr-FR"/>
          </a:p>
          <a:p>
            <a:r>
              <a:rPr lang="fr-FR" b="1">
                <a:solidFill>
                  <a:srgbClr val="008AD6"/>
                </a:solidFill>
              </a:rPr>
              <a:t>Hocine AMOKRANE, Claire MUNIER 	Lycée Jacquard Paris</a:t>
            </a:r>
          </a:p>
          <a:p>
            <a:r>
              <a:rPr lang="fr-FR" b="1">
                <a:solidFill>
                  <a:srgbClr val="008AD6"/>
                </a:solidFill>
              </a:rPr>
              <a:t>Patrick BARRIANT, Pascale COSTA 	Lycée Raspail Paris</a:t>
            </a:r>
          </a:p>
          <a:p>
            <a:r>
              <a:rPr lang="fr-FR" b="1">
                <a:solidFill>
                  <a:srgbClr val="008AD6"/>
                </a:solidFill>
              </a:rPr>
              <a:t>Hervé RIOU				Lycée Chaptal Paris</a:t>
            </a:r>
          </a:p>
        </p:txBody>
      </p:sp>
      <p:sp>
        <p:nvSpPr>
          <p:cNvPr id="3" name="Rectangle 2"/>
          <p:cNvSpPr/>
          <p:nvPr/>
        </p:nvSpPr>
        <p:spPr>
          <a:xfrm>
            <a:off x="2592040" y="0"/>
            <a:ext cx="5472608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Proposition d’un mini projet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ZoneTexte 17"/>
          <p:cNvSpPr txBox="1">
            <a:spLocks noChangeArrowheads="1"/>
          </p:cNvSpPr>
          <p:nvPr/>
        </p:nvSpPr>
        <p:spPr bwMode="auto">
          <a:xfrm>
            <a:off x="3363913" y="5580063"/>
            <a:ext cx="3352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 b="1">
                <a:solidFill>
                  <a:schemeClr val="bg1"/>
                </a:solidFill>
              </a:rPr>
              <a:t>Pascale Costa</a:t>
            </a:r>
          </a:p>
          <a:p>
            <a:pPr algn="ctr"/>
            <a:r>
              <a:rPr lang="fr-FR" sz="2000" b="1">
                <a:solidFill>
                  <a:schemeClr val="bg1"/>
                </a:solidFill>
              </a:rPr>
              <a:t>2TSI lycée Raspail Paris</a:t>
            </a:r>
          </a:p>
          <a:p>
            <a:pPr algn="ctr"/>
            <a:endParaRPr lang="fr-FR" sz="2000" b="1">
              <a:solidFill>
                <a:schemeClr val="bg1"/>
              </a:solidFill>
            </a:endParaRPr>
          </a:p>
          <a:p>
            <a:pPr algn="ctr"/>
            <a:r>
              <a:rPr lang="fr-FR" sz="2000" b="1" i="1">
                <a:solidFill>
                  <a:schemeClr val="bg1"/>
                </a:solidFill>
              </a:rPr>
              <a:t>pascale.costa@ac-paris.fr</a:t>
            </a:r>
          </a:p>
        </p:txBody>
      </p:sp>
      <p:graphicFrame>
        <p:nvGraphicFramePr>
          <p:cNvPr id="19" name="Group 364"/>
          <p:cNvGraphicFramePr>
            <a:graphicFrameLocks noGrp="1"/>
          </p:cNvGraphicFramePr>
          <p:nvPr/>
        </p:nvGraphicFramePr>
        <p:xfrm>
          <a:off x="2087563" y="3563938"/>
          <a:ext cx="6481762" cy="2933700"/>
        </p:xfrm>
        <a:graphic>
          <a:graphicData uri="http://schemas.openxmlformats.org/drawingml/2006/table">
            <a:tbl>
              <a:tblPr/>
              <a:tblGrid>
                <a:gridCol w="2157412"/>
                <a:gridCol w="1622425"/>
                <a:gridCol w="1350963"/>
                <a:gridCol w="1350962"/>
              </a:tblGrid>
              <a:tr h="3667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Semaine 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Mini-projet S1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Cours 11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TD 11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667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Cours 21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TD 21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667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Semaine 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Mini-projet S2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Cours 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TD 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667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Cours 22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TD 22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667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Semaine 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Mini-projet S3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Cours 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TD 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667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Cours 23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TD 23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667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Semaine 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Mini-projet S4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Cours 14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TD 14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667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Cours 24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Wingdings" pitchFamily="2" charset="2"/>
                        </a:rPr>
                        <a:t>TD 24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39977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sp>
        <p:nvSpPr>
          <p:cNvPr id="39978" name="Text Box 2"/>
          <p:cNvSpPr txBox="1">
            <a:spLocks noChangeArrowheads="1"/>
          </p:cNvSpPr>
          <p:nvPr/>
        </p:nvSpPr>
        <p:spPr bwMode="auto">
          <a:xfrm>
            <a:off x="1008063" y="1187450"/>
            <a:ext cx="71294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>
                <a:sym typeface="Wingdings" pitchFamily="2" charset="2"/>
              </a:rPr>
              <a:t>La durée du mini-projet proposé est de quatre semaines.</a:t>
            </a:r>
            <a:endParaRPr lang="fr-FR"/>
          </a:p>
        </p:txBody>
      </p:sp>
      <p:sp>
        <p:nvSpPr>
          <p:cNvPr id="39979" name="Text Box 3"/>
          <p:cNvSpPr txBox="1">
            <a:spLocks noChangeArrowheads="1"/>
          </p:cNvSpPr>
          <p:nvPr/>
        </p:nvSpPr>
        <p:spPr bwMode="auto">
          <a:xfrm>
            <a:off x="1008063" y="1720850"/>
            <a:ext cx="71294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>
                <a:sym typeface="Wingdings" pitchFamily="2" charset="2"/>
              </a:rPr>
              <a:t>Chaque semaine se décompose, dans l’ordre, en :</a:t>
            </a:r>
            <a:endParaRPr lang="fr-FR"/>
          </a:p>
        </p:txBody>
      </p:sp>
      <p:sp>
        <p:nvSpPr>
          <p:cNvPr id="39980" name="Text Box 4"/>
          <p:cNvSpPr txBox="1">
            <a:spLocks noChangeArrowheads="1"/>
          </p:cNvSpPr>
          <p:nvPr/>
        </p:nvSpPr>
        <p:spPr bwMode="auto">
          <a:xfrm>
            <a:off x="1546225" y="2168525"/>
            <a:ext cx="7129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fr-FR">
                <a:sym typeface="Wingdings" pitchFamily="2" charset="2"/>
              </a:rPr>
              <a:t> une séance de mini-projet de trois heures,</a:t>
            </a:r>
            <a:endParaRPr lang="fr-FR"/>
          </a:p>
        </p:txBody>
      </p:sp>
      <p:sp>
        <p:nvSpPr>
          <p:cNvPr id="39981" name="Text Box 5"/>
          <p:cNvSpPr txBox="1">
            <a:spLocks noChangeArrowheads="1"/>
          </p:cNvSpPr>
          <p:nvPr/>
        </p:nvSpPr>
        <p:spPr bwMode="auto">
          <a:xfrm>
            <a:off x="1546225" y="2600325"/>
            <a:ext cx="7129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fr-FR">
                <a:sym typeface="Wingdings" pitchFamily="2" charset="2"/>
              </a:rPr>
              <a:t> deux séances de cours d’une heure,</a:t>
            </a:r>
            <a:endParaRPr lang="fr-FR"/>
          </a:p>
        </p:txBody>
      </p:sp>
      <p:sp>
        <p:nvSpPr>
          <p:cNvPr id="39982" name="Text Box 6"/>
          <p:cNvSpPr txBox="1">
            <a:spLocks noChangeArrowheads="1"/>
          </p:cNvSpPr>
          <p:nvPr/>
        </p:nvSpPr>
        <p:spPr bwMode="auto">
          <a:xfrm>
            <a:off x="1546225" y="3033713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fr-FR">
                <a:sym typeface="Wingdings" pitchFamily="2" charset="2"/>
              </a:rPr>
              <a:t> deux séances de TD d’une heure.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 droit 19"/>
          <p:cNvCxnSpPr/>
          <p:nvPr/>
        </p:nvCxnSpPr>
        <p:spPr>
          <a:xfrm>
            <a:off x="1116013" y="1511300"/>
            <a:ext cx="0" cy="612775"/>
          </a:xfrm>
          <a:prstGeom prst="line">
            <a:avLst/>
          </a:prstGeom>
          <a:ln w="57150">
            <a:solidFill>
              <a:srgbClr val="C800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015" name="Group 55"/>
          <p:cNvGraphicFramePr>
            <a:graphicFrameLocks noGrp="1"/>
          </p:cNvGraphicFramePr>
          <p:nvPr/>
        </p:nvGraphicFramePr>
        <p:xfrm>
          <a:off x="755650" y="684213"/>
          <a:ext cx="9072563" cy="862012"/>
        </p:xfrm>
        <a:graphic>
          <a:graphicData uri="http://schemas.openxmlformats.org/drawingml/2006/table">
            <a:tbl>
              <a:tblPr/>
              <a:tblGrid>
                <a:gridCol w="755650"/>
                <a:gridCol w="757238"/>
                <a:gridCol w="755650"/>
                <a:gridCol w="755650"/>
                <a:gridCol w="755650"/>
                <a:gridCol w="757237"/>
                <a:gridCol w="755650"/>
                <a:gridCol w="755650"/>
                <a:gridCol w="755650"/>
                <a:gridCol w="757238"/>
                <a:gridCol w="755650"/>
                <a:gridCol w="755650"/>
              </a:tblGrid>
              <a:tr h="279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00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00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Rectangle à coins arrondis 15"/>
          <p:cNvSpPr/>
          <p:nvPr/>
        </p:nvSpPr>
        <p:spPr>
          <a:xfrm>
            <a:off x="719138" y="1979613"/>
            <a:ext cx="9180512" cy="496887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1009" name="Text Box 2"/>
          <p:cNvSpPr txBox="1">
            <a:spLocks noChangeArrowheads="1"/>
          </p:cNvSpPr>
          <p:nvPr/>
        </p:nvSpPr>
        <p:spPr bwMode="auto">
          <a:xfrm>
            <a:off x="854075" y="2003425"/>
            <a:ext cx="89027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Mini-projet S1 : Activité 1</a:t>
            </a:r>
          </a:p>
          <a:p>
            <a:pPr algn="ctr">
              <a:spcBef>
                <a:spcPct val="50000"/>
              </a:spcBef>
            </a:pPr>
            <a:endParaRPr lang="fr-FR" sz="900" b="1">
              <a:solidFill>
                <a:srgbClr val="C00000"/>
              </a:solidFill>
              <a:sym typeface="Wingdings" pitchFamily="2" charset="2"/>
            </a:endParaRPr>
          </a:p>
          <a:p>
            <a:pPr algn="just"/>
            <a:r>
              <a:rPr lang="fr-FR" b="1" u="sng">
                <a:solidFill>
                  <a:srgbClr val="C00000"/>
                </a:solidFill>
              </a:rPr>
              <a:t>Objectifs</a:t>
            </a:r>
            <a:r>
              <a:rPr lang="fr-FR" b="1">
                <a:solidFill>
                  <a:srgbClr val="C00000"/>
                </a:solidFill>
              </a:rPr>
              <a:t> : Prise en main de la cheville de NAO et du logiciel de pilotage, analyse de la problématique</a:t>
            </a:r>
          </a:p>
          <a:p>
            <a:pPr>
              <a:buClr>
                <a:srgbClr val="C8000A"/>
              </a:buClr>
            </a:pPr>
            <a:endParaRPr lang="fr-FR"/>
          </a:p>
          <a:p>
            <a:pPr>
              <a:buClr>
                <a:srgbClr val="C8000A"/>
              </a:buClr>
            </a:pPr>
            <a:endParaRPr lang="fr-FR"/>
          </a:p>
          <a:p>
            <a:pPr>
              <a:buClr>
                <a:srgbClr val="C8000A"/>
              </a:buClr>
            </a:pPr>
            <a:endParaRPr lang="fr-FR"/>
          </a:p>
          <a:p>
            <a:pPr>
              <a:buClr>
                <a:srgbClr val="C8000A"/>
              </a:buClr>
            </a:pPr>
            <a:endParaRPr lang="fr-FR"/>
          </a:p>
        </p:txBody>
      </p:sp>
      <p:pic>
        <p:nvPicPr>
          <p:cNvPr id="41010" name="Imag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3768725"/>
            <a:ext cx="21050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1" name="Imag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1725" y="3455988"/>
            <a:ext cx="3311525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2" name="Picture 2" descr="P3310137"/>
          <p:cNvPicPr>
            <a:picLocks noChangeAspect="1" noChangeArrowheads="1"/>
          </p:cNvPicPr>
          <p:nvPr/>
        </p:nvPicPr>
        <p:blipFill>
          <a:blip r:embed="rId4">
            <a:lum bright="20000" contrast="40000"/>
          </a:blip>
          <a:srcRect/>
          <a:stretch>
            <a:fillRect/>
          </a:stretch>
        </p:blipFill>
        <p:spPr bwMode="auto">
          <a:xfrm>
            <a:off x="1495425" y="3563938"/>
            <a:ext cx="1763713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3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2542" name="Text Box 2"/>
          <p:cNvSpPr txBox="1">
            <a:spLocks noChangeArrowheads="1"/>
          </p:cNvSpPr>
          <p:nvPr/>
        </p:nvSpPr>
        <p:spPr bwMode="auto">
          <a:xfrm>
            <a:off x="3276600" y="814388"/>
            <a:ext cx="575945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Mini-projet S1 : </a:t>
            </a:r>
          </a:p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Prise en main de la cheville de NAO et des dispositifs de chargement</a:t>
            </a:r>
          </a:p>
        </p:txBody>
      </p:sp>
      <p:pic>
        <p:nvPicPr>
          <p:cNvPr id="22543" name="Picture 2" descr="P3310137"/>
          <p:cNvPicPr>
            <a:picLocks noChangeAspect="1" noChangeArrowheads="1"/>
          </p:cNvPicPr>
          <p:nvPr/>
        </p:nvPicPr>
        <p:blipFill>
          <a:blip r:embed="rId3">
            <a:lum bright="20000" contrast="40000"/>
          </a:blip>
          <a:srcRect/>
          <a:stretch>
            <a:fillRect/>
          </a:stretch>
        </p:blipFill>
        <p:spPr bwMode="auto">
          <a:xfrm>
            <a:off x="2201863" y="4572000"/>
            <a:ext cx="13716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4" name="Picture 3" descr="P3310134"/>
          <p:cNvPicPr>
            <a:picLocks noChangeAspect="1" noChangeArrowheads="1"/>
          </p:cNvPicPr>
          <p:nvPr/>
        </p:nvPicPr>
        <p:blipFill>
          <a:blip r:embed="rId4">
            <a:lum bright="20000" contrast="20000"/>
          </a:blip>
          <a:srcRect/>
          <a:stretch>
            <a:fillRect/>
          </a:stretch>
        </p:blipFill>
        <p:spPr bwMode="auto">
          <a:xfrm>
            <a:off x="1084263" y="1116013"/>
            <a:ext cx="1039812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5" name="Picture 4" descr="P3310136"/>
          <p:cNvPicPr>
            <a:picLocks noChangeAspect="1" noChangeArrowheads="1"/>
          </p:cNvPicPr>
          <p:nvPr/>
        </p:nvPicPr>
        <p:blipFill>
          <a:blip r:embed="rId5">
            <a:lum bright="40000" contrast="40000"/>
          </a:blip>
          <a:srcRect/>
          <a:stretch>
            <a:fillRect/>
          </a:stretch>
        </p:blipFill>
        <p:spPr bwMode="auto">
          <a:xfrm>
            <a:off x="2193925" y="930275"/>
            <a:ext cx="1524000" cy="353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6" name="Rectangle 2"/>
          <p:cNvSpPr>
            <a:spLocks noChangeArrowheads="1"/>
          </p:cNvSpPr>
          <p:nvPr/>
        </p:nvSpPr>
        <p:spPr bwMode="auto">
          <a:xfrm>
            <a:off x="0" y="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22540" name="Object 12"/>
          <p:cNvGraphicFramePr>
            <a:graphicFrameLocks noChangeAspect="1"/>
          </p:cNvGraphicFramePr>
          <p:nvPr/>
        </p:nvGraphicFramePr>
        <p:xfrm>
          <a:off x="5040313" y="5172075"/>
          <a:ext cx="3160712" cy="1847850"/>
        </p:xfrm>
        <a:graphic>
          <a:graphicData uri="http://schemas.openxmlformats.org/presentationml/2006/ole">
            <p:oleObj spid="_x0000_s22540" name="Picture" r:id="rId6" imgW="6218767" imgH="3624792" progId="Word.Picture.8">
              <p:embed/>
            </p:oleObj>
          </a:graphicData>
        </a:graphic>
      </p:graphicFrame>
      <p:pic>
        <p:nvPicPr>
          <p:cNvPr id="2254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64025" y="2111375"/>
            <a:ext cx="2092325" cy="2970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2548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88175" y="2111375"/>
            <a:ext cx="2120900" cy="2970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 rot="20303134">
            <a:off x="3740609" y="3020967"/>
            <a:ext cx="585769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Documents ressources</a:t>
            </a:r>
          </a:p>
        </p:txBody>
      </p:sp>
      <p:sp>
        <p:nvSpPr>
          <p:cNvPr id="22550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sp>
        <p:nvSpPr>
          <p:cNvPr id="22551" name="ZoneTexte 14"/>
          <p:cNvSpPr txBox="1">
            <a:spLocks noChangeArrowheads="1"/>
          </p:cNvSpPr>
          <p:nvPr/>
        </p:nvSpPr>
        <p:spPr bwMode="auto">
          <a:xfrm>
            <a:off x="7535863" y="827088"/>
            <a:ext cx="1662112" cy="3667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>
                <a:solidFill>
                  <a:schemeClr val="bg1"/>
                </a:solidFill>
              </a:rPr>
              <a:t>Activité 1/3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43010" name="Imag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0" y="1462088"/>
            <a:ext cx="3313113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Graphiqu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5238" y="3600450"/>
            <a:ext cx="2808287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149725" y="3937000"/>
            <a:ext cx="1538288" cy="377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/>
              <a:t>Courbe entrée</a:t>
            </a:r>
          </a:p>
        </p:txBody>
      </p:sp>
      <p:pic>
        <p:nvPicPr>
          <p:cNvPr id="43013" name="Graphique 9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4211638"/>
            <a:ext cx="3382962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524750" y="4318000"/>
            <a:ext cx="1763713" cy="611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/>
              <a:t>Courbe résultat (courant)</a:t>
            </a:r>
          </a:p>
        </p:txBody>
      </p:sp>
      <p:sp>
        <p:nvSpPr>
          <p:cNvPr id="43015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sp>
        <p:nvSpPr>
          <p:cNvPr id="43016" name="Text Box 2"/>
          <p:cNvSpPr txBox="1">
            <a:spLocks noChangeArrowheads="1"/>
          </p:cNvSpPr>
          <p:nvPr/>
        </p:nvSpPr>
        <p:spPr bwMode="auto">
          <a:xfrm>
            <a:off x="1008063" y="835025"/>
            <a:ext cx="8459787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Mini-projet S1 :</a:t>
            </a:r>
          </a:p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Prise en main du logiciel</a:t>
            </a:r>
          </a:p>
        </p:txBody>
      </p:sp>
      <p:sp>
        <p:nvSpPr>
          <p:cNvPr id="43017" name="ZoneTexte 10"/>
          <p:cNvSpPr txBox="1">
            <a:spLocks noChangeArrowheads="1"/>
          </p:cNvSpPr>
          <p:nvPr/>
        </p:nvSpPr>
        <p:spPr bwMode="auto">
          <a:xfrm>
            <a:off x="7535863" y="827088"/>
            <a:ext cx="1662112" cy="3698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>
                <a:solidFill>
                  <a:schemeClr val="bg1"/>
                </a:solidFill>
              </a:rPr>
              <a:t>Activité 2/3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1008063" y="871538"/>
            <a:ext cx="8459787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Mini-projet S1 :</a:t>
            </a:r>
          </a:p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Analyse de la problématique</a:t>
            </a: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2519363"/>
            <a:ext cx="2097088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lèche droite 9"/>
          <p:cNvSpPr/>
          <p:nvPr/>
        </p:nvSpPr>
        <p:spPr>
          <a:xfrm rot="20282747">
            <a:off x="4740275" y="3168650"/>
            <a:ext cx="828675" cy="287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832475" y="2592388"/>
            <a:ext cx="2484438" cy="863600"/>
          </a:xfrm>
          <a:prstGeom prst="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Chaîne d’énergie</a:t>
            </a:r>
          </a:p>
          <a:p>
            <a:pPr algn="ctr">
              <a:defRPr/>
            </a:pPr>
            <a:r>
              <a:rPr lang="fr-FR" dirty="0"/>
              <a:t>Activités 2, 4, 6 et 7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832475" y="4103688"/>
            <a:ext cx="2484438" cy="863600"/>
          </a:xfrm>
          <a:prstGeom prst="rect">
            <a:avLst/>
          </a:prstGeom>
          <a:solidFill>
            <a:srgbClr val="008A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Chaîne d’informations</a:t>
            </a:r>
          </a:p>
          <a:p>
            <a:pPr algn="ctr">
              <a:defRPr/>
            </a:pPr>
            <a:r>
              <a:rPr lang="fr-FR" dirty="0"/>
              <a:t>Activités 3, 5 et 8</a:t>
            </a:r>
          </a:p>
        </p:txBody>
      </p:sp>
      <p:sp>
        <p:nvSpPr>
          <p:cNvPr id="13" name="Flèche droite 12"/>
          <p:cNvSpPr/>
          <p:nvPr/>
        </p:nvSpPr>
        <p:spPr>
          <a:xfrm rot="1675241">
            <a:off x="4735513" y="3962400"/>
            <a:ext cx="828675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4040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sp>
        <p:nvSpPr>
          <p:cNvPr id="44041" name="ZoneTexte 14"/>
          <p:cNvSpPr txBox="1">
            <a:spLocks noChangeArrowheads="1"/>
          </p:cNvSpPr>
          <p:nvPr/>
        </p:nvSpPr>
        <p:spPr bwMode="auto">
          <a:xfrm>
            <a:off x="7535863" y="827088"/>
            <a:ext cx="1662112" cy="3698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>
                <a:solidFill>
                  <a:schemeClr val="bg1"/>
                </a:solidFill>
              </a:rPr>
              <a:t>Activité 3/3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995738" y="1008063"/>
            <a:ext cx="56165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Valider le dimensionnement des coussinets de NAO puis vérifier s’ils conviennent à ROMEO :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663825" y="2474913"/>
            <a:ext cx="5976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C</a:t>
            </a:r>
            <a:r>
              <a:rPr lang="en-US" sz="3200" baseline="-25000"/>
              <a:t>red </a:t>
            </a:r>
            <a:r>
              <a:rPr lang="en-US" sz="3200"/>
              <a:t>- C</a:t>
            </a:r>
            <a:r>
              <a:rPr lang="en-US" sz="3200" baseline="-25000"/>
              <a:t>f</a:t>
            </a:r>
            <a:r>
              <a:rPr lang="fr-FR" sz="3200" baseline="-25000"/>
              <a:t> </a:t>
            </a:r>
            <a:r>
              <a:rPr lang="en-US" sz="3200"/>
              <a:t>- C</a:t>
            </a:r>
            <a:r>
              <a:rPr lang="en-US" sz="3200" baseline="-25000"/>
              <a:t>pes </a:t>
            </a:r>
            <a:r>
              <a:rPr lang="en-US" sz="3200"/>
              <a:t>= J</a:t>
            </a:r>
            <a:r>
              <a:rPr lang="en-US" sz="3200" baseline="-25000"/>
              <a:t>o</a:t>
            </a:r>
            <a:r>
              <a:rPr lang="en-US" sz="3200" baseline="-25000">
                <a:latin typeface="Symbol" pitchFamily="18" charset="2"/>
              </a:rPr>
              <a:t>b</a:t>
            </a:r>
            <a:r>
              <a:rPr lang="en-US" sz="3200"/>
              <a:t>.</a:t>
            </a:r>
            <a:r>
              <a:rPr lang="fr-FR" sz="3200">
                <a:latin typeface="Symbol" pitchFamily="18" charset="2"/>
              </a:rPr>
              <a:t>b</a:t>
            </a:r>
            <a:r>
              <a:rPr lang="en-US" sz="3200"/>
              <a:t>’’</a:t>
            </a:r>
            <a:r>
              <a:rPr lang="en-US" sz="3200" baseline="-25000"/>
              <a:t>red</a:t>
            </a:r>
            <a:endParaRPr lang="fr-FR" sz="3200"/>
          </a:p>
        </p:txBody>
      </p:sp>
      <p:cxnSp>
        <p:nvCxnSpPr>
          <p:cNvPr id="8" name="Connecteur droit avec flèche 7"/>
          <p:cNvCxnSpPr/>
          <p:nvPr/>
        </p:nvCxnSpPr>
        <p:spPr>
          <a:xfrm flipV="1">
            <a:off x="2663825" y="3190875"/>
            <a:ext cx="360363" cy="1055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1979613" y="4246563"/>
            <a:ext cx="1189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mesuré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3887788" y="3240088"/>
            <a:ext cx="73025" cy="1187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3419475" y="4535488"/>
            <a:ext cx="1189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mesuré</a:t>
            </a:r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4932363" y="319405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4471988" y="4065588"/>
            <a:ext cx="1189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annulé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6894513" y="3106738"/>
            <a:ext cx="539750" cy="958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7453313" y="4065588"/>
            <a:ext cx="1187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imposée</a:t>
            </a:r>
          </a:p>
        </p:txBody>
      </p:sp>
      <p:cxnSp>
        <p:nvCxnSpPr>
          <p:cNvPr id="18" name="Connecteur droit avec flèche 17"/>
          <p:cNvCxnSpPr/>
          <p:nvPr/>
        </p:nvCxnSpPr>
        <p:spPr>
          <a:xfrm flipH="1" flipV="1">
            <a:off x="6030913" y="3203575"/>
            <a:ext cx="254000" cy="1230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>
            <a:spLocks noChangeArrowheads="1"/>
          </p:cNvSpPr>
          <p:nvPr/>
        </p:nvSpPr>
        <p:spPr bwMode="auto">
          <a:xfrm>
            <a:off x="5876925" y="4595813"/>
            <a:ext cx="1189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calculé</a:t>
            </a:r>
          </a:p>
        </p:txBody>
      </p:sp>
      <p:sp>
        <p:nvSpPr>
          <p:cNvPr id="24" name="Flèche droite 23"/>
          <p:cNvSpPr/>
          <p:nvPr/>
        </p:nvSpPr>
        <p:spPr>
          <a:xfrm rot="6399456">
            <a:off x="4487863" y="4137025"/>
            <a:ext cx="2097087" cy="290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5" name="ZoneTexte 24"/>
          <p:cNvSpPr txBox="1">
            <a:spLocks noChangeArrowheads="1"/>
          </p:cNvSpPr>
          <p:nvPr/>
        </p:nvSpPr>
        <p:spPr bwMode="auto">
          <a:xfrm>
            <a:off x="4103688" y="5256213"/>
            <a:ext cx="2413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Maquette numérique</a:t>
            </a:r>
          </a:p>
        </p:txBody>
      </p:sp>
      <p:sp>
        <p:nvSpPr>
          <p:cNvPr id="28" name="Flèche droite 27"/>
          <p:cNvSpPr/>
          <p:nvPr/>
        </p:nvSpPr>
        <p:spPr>
          <a:xfrm rot="5400000">
            <a:off x="4810919" y="5845969"/>
            <a:ext cx="631825" cy="3159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9" name="ZoneTexte 28"/>
          <p:cNvSpPr txBox="1">
            <a:spLocks noChangeArrowheads="1"/>
          </p:cNvSpPr>
          <p:nvPr/>
        </p:nvSpPr>
        <p:spPr bwMode="auto">
          <a:xfrm>
            <a:off x="3816350" y="6470650"/>
            <a:ext cx="3348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Efforts sur les coussinets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331913" y="935038"/>
            <a:ext cx="2484437" cy="865187"/>
          </a:xfrm>
          <a:prstGeom prst="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Chaîne d’énergie</a:t>
            </a:r>
          </a:p>
          <a:p>
            <a:pPr algn="ctr">
              <a:defRPr/>
            </a:pPr>
            <a:r>
              <a:rPr lang="fr-FR" dirty="0"/>
              <a:t>Activités 2, 4, 6 et 7</a:t>
            </a:r>
          </a:p>
        </p:txBody>
      </p:sp>
      <p:sp>
        <p:nvSpPr>
          <p:cNvPr id="31" name="Ellipse 30"/>
          <p:cNvSpPr/>
          <p:nvPr/>
        </p:nvSpPr>
        <p:spPr>
          <a:xfrm>
            <a:off x="3671888" y="2484438"/>
            <a:ext cx="576262" cy="6111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5" name="Légende encadrée 2 34"/>
          <p:cNvSpPr/>
          <p:nvPr/>
        </p:nvSpPr>
        <p:spPr>
          <a:xfrm>
            <a:off x="4340225" y="1943100"/>
            <a:ext cx="1312863" cy="39687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4489"/>
              <a:gd name="adj6" fmla="val -28963"/>
            </a:avLst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tx1"/>
                </a:solidFill>
              </a:rPr>
              <a:t>Activité 2</a:t>
            </a:r>
          </a:p>
        </p:txBody>
      </p:sp>
      <p:sp>
        <p:nvSpPr>
          <p:cNvPr id="36" name="Ellipse 35"/>
          <p:cNvSpPr/>
          <p:nvPr/>
        </p:nvSpPr>
        <p:spPr>
          <a:xfrm>
            <a:off x="5580063" y="2486025"/>
            <a:ext cx="647700" cy="704850"/>
          </a:xfrm>
          <a:prstGeom prst="ellipse">
            <a:avLst/>
          </a:prstGeom>
          <a:noFill/>
          <a:ln>
            <a:solidFill>
              <a:srgbClr val="00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7" name="Légende encadrée 2 36"/>
          <p:cNvSpPr/>
          <p:nvPr/>
        </p:nvSpPr>
        <p:spPr>
          <a:xfrm>
            <a:off x="6804025" y="1943100"/>
            <a:ext cx="1260475" cy="39687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0540"/>
              <a:gd name="adj6" fmla="val -60489"/>
            </a:avLst>
          </a:prstGeom>
          <a:solidFill>
            <a:srgbClr val="00CC66"/>
          </a:solidFill>
          <a:ln>
            <a:solidFill>
              <a:srgbClr val="00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tx1"/>
                </a:solidFill>
              </a:rPr>
              <a:t>Activité 4</a:t>
            </a:r>
          </a:p>
        </p:txBody>
      </p:sp>
      <p:sp>
        <p:nvSpPr>
          <p:cNvPr id="38" name="Ellipse 37"/>
          <p:cNvSpPr/>
          <p:nvPr/>
        </p:nvSpPr>
        <p:spPr>
          <a:xfrm>
            <a:off x="3635375" y="6335713"/>
            <a:ext cx="2952750" cy="612775"/>
          </a:xfrm>
          <a:prstGeom prst="ellipse">
            <a:avLst/>
          </a:prstGeom>
          <a:noFill/>
          <a:ln>
            <a:solidFill>
              <a:srgbClr val="CC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9" name="Légende encadrée 2 38"/>
          <p:cNvSpPr/>
          <p:nvPr/>
        </p:nvSpPr>
        <p:spPr>
          <a:xfrm>
            <a:off x="6408738" y="5867400"/>
            <a:ext cx="1871662" cy="396875"/>
          </a:xfrm>
          <a:prstGeom prst="borderCallout2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tx1"/>
                </a:solidFill>
              </a:rPr>
              <a:t>Activités 6 et 7</a:t>
            </a:r>
          </a:p>
        </p:txBody>
      </p:sp>
      <p:sp>
        <p:nvSpPr>
          <p:cNvPr id="45081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11" grpId="0"/>
      <p:bldP spid="14" grpId="0"/>
      <p:bldP spid="16" grpId="0"/>
      <p:bldP spid="19" grpId="0"/>
      <p:bldP spid="24" grpId="0" animBg="1"/>
      <p:bldP spid="25" grpId="0"/>
      <p:bldP spid="28" grpId="0" animBg="1"/>
      <p:bldP spid="29" grpId="0"/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403350" y="755650"/>
            <a:ext cx="2628900" cy="7207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>
                <a:solidFill>
                  <a:srgbClr val="FFFFFF"/>
                </a:solidFill>
              </a:rPr>
              <a:t>Chaîne d’informations</a:t>
            </a:r>
          </a:p>
          <a:p>
            <a:pPr algn="ctr">
              <a:defRPr/>
            </a:pPr>
            <a:r>
              <a:rPr lang="fr-FR" b="1">
                <a:solidFill>
                  <a:srgbClr val="FFFFFF"/>
                </a:solidFill>
              </a:rPr>
              <a:t>Activités 3, 5 et 8</a:t>
            </a: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10080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cs typeface="Arial" charset="0"/>
            </a:endParaRPr>
          </a:p>
        </p:txBody>
      </p:sp>
      <p:sp>
        <p:nvSpPr>
          <p:cNvPr id="46083" name="Rectangle 67"/>
          <p:cNvSpPr>
            <a:spLocks noChangeArrowheads="1"/>
          </p:cNvSpPr>
          <p:nvPr/>
        </p:nvSpPr>
        <p:spPr bwMode="auto">
          <a:xfrm>
            <a:off x="0" y="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pSp>
        <p:nvGrpSpPr>
          <p:cNvPr id="3" name="Groupe 248"/>
          <p:cNvGrpSpPr>
            <a:grpSpLocks/>
          </p:cNvGrpSpPr>
          <p:nvPr/>
        </p:nvGrpSpPr>
        <p:grpSpPr bwMode="auto">
          <a:xfrm>
            <a:off x="2124075" y="1763713"/>
            <a:ext cx="7308850" cy="1800225"/>
            <a:chOff x="1655936" y="1871625"/>
            <a:chExt cx="7776864" cy="1944216"/>
          </a:xfrm>
        </p:grpSpPr>
        <p:sp>
          <p:nvSpPr>
            <p:cNvPr id="73" name="Rectangle 72"/>
            <p:cNvSpPr/>
            <p:nvPr/>
          </p:nvSpPr>
          <p:spPr>
            <a:xfrm>
              <a:off x="5931185" y="1941918"/>
              <a:ext cx="1346255" cy="6600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45" name="ZoneTexte 73"/>
            <p:cNvSpPr txBox="1">
              <a:spLocks noChangeArrowheads="1"/>
            </p:cNvSpPr>
            <p:nvPr/>
          </p:nvSpPr>
          <p:spPr bwMode="auto">
            <a:xfrm>
              <a:off x="5998860" y="1975912"/>
              <a:ext cx="116089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/>
                <a:t>Commande</a:t>
              </a:r>
            </a:p>
            <a:p>
              <a:r>
                <a:rPr lang="fr-FR" sz="1400" b="1"/>
                <a:t>+ Hacheur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171107" y="1941918"/>
              <a:ext cx="1145246" cy="660074"/>
            </a:xfrm>
            <a:prstGeom prst="rect">
              <a:avLst/>
            </a:prstGeom>
            <a:noFill/>
            <a:ln>
              <a:solidFill>
                <a:srgbClr val="3A6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47" name="ZoneTexte 77"/>
            <p:cNvSpPr txBox="1">
              <a:spLocks noChangeArrowheads="1"/>
            </p:cNvSpPr>
            <p:nvPr/>
          </p:nvSpPr>
          <p:spPr bwMode="auto">
            <a:xfrm>
              <a:off x="3170910" y="2080200"/>
              <a:ext cx="110158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/>
                <a:t>Correcteur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4584929" y="1941918"/>
              <a:ext cx="1179029" cy="6600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49" name="ZoneTexte 79"/>
            <p:cNvSpPr txBox="1">
              <a:spLocks noChangeArrowheads="1"/>
            </p:cNvSpPr>
            <p:nvPr/>
          </p:nvSpPr>
          <p:spPr bwMode="auto">
            <a:xfrm>
              <a:off x="4682400" y="2027162"/>
              <a:ext cx="1105608" cy="565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400" b="1"/>
                <a:t>Limitation</a:t>
              </a:r>
            </a:p>
            <a:p>
              <a:pPr algn="ctr"/>
              <a:r>
                <a:rPr lang="fr-FR" sz="1400" b="1"/>
                <a:t>courant</a:t>
              </a:r>
            </a:p>
          </p:txBody>
        </p:sp>
        <p:sp>
          <p:nvSpPr>
            <p:cNvPr id="81" name="Ellipse 80"/>
            <p:cNvSpPr/>
            <p:nvPr/>
          </p:nvSpPr>
          <p:spPr>
            <a:xfrm>
              <a:off x="2329909" y="1976208"/>
              <a:ext cx="604717" cy="59149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87" name="Connecteur droit avec flèche 86"/>
            <p:cNvCxnSpPr/>
            <p:nvPr/>
          </p:nvCxnSpPr>
          <p:spPr>
            <a:xfrm>
              <a:off x="2059644" y="2253953"/>
              <a:ext cx="270265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avec flèche 87"/>
            <p:cNvCxnSpPr/>
            <p:nvPr/>
          </p:nvCxnSpPr>
          <p:spPr>
            <a:xfrm>
              <a:off x="2934626" y="2253953"/>
              <a:ext cx="270265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avec flèche 88"/>
            <p:cNvCxnSpPr/>
            <p:nvPr/>
          </p:nvCxnSpPr>
          <p:spPr>
            <a:xfrm>
              <a:off x="4316354" y="2253953"/>
              <a:ext cx="268575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avec flèche 89"/>
            <p:cNvCxnSpPr>
              <a:endCxn id="73" idx="1"/>
            </p:cNvCxnSpPr>
            <p:nvPr/>
          </p:nvCxnSpPr>
          <p:spPr>
            <a:xfrm>
              <a:off x="5763958" y="2253953"/>
              <a:ext cx="167227" cy="17145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avec flèche 91"/>
            <p:cNvCxnSpPr>
              <a:endCxn id="75" idx="1"/>
            </p:cNvCxnSpPr>
            <p:nvPr/>
          </p:nvCxnSpPr>
          <p:spPr>
            <a:xfrm flipV="1">
              <a:off x="7277440" y="2271097"/>
              <a:ext cx="168915" cy="17145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avec flèche 93"/>
            <p:cNvCxnSpPr/>
            <p:nvPr/>
          </p:nvCxnSpPr>
          <p:spPr>
            <a:xfrm>
              <a:off x="8792611" y="2253953"/>
              <a:ext cx="538840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95"/>
            <p:cNvSpPr/>
            <p:nvPr/>
          </p:nvSpPr>
          <p:spPr>
            <a:xfrm>
              <a:off x="4551146" y="3227775"/>
              <a:ext cx="1346256" cy="58806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58" name="ZoneTexte 96"/>
            <p:cNvSpPr txBox="1">
              <a:spLocks noChangeArrowheads="1"/>
            </p:cNvSpPr>
            <p:nvPr/>
          </p:nvSpPr>
          <p:spPr bwMode="auto">
            <a:xfrm>
              <a:off x="4618551" y="3262124"/>
              <a:ext cx="111921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/>
                <a:t>Capteur de</a:t>
              </a:r>
            </a:p>
            <a:p>
              <a:r>
                <a:rPr lang="fr-FR" sz="1400" b="1"/>
                <a:t>position</a:t>
              </a:r>
            </a:p>
          </p:txBody>
        </p:sp>
        <p:cxnSp>
          <p:nvCxnSpPr>
            <p:cNvPr id="100" name="Connecteur droit avec flèche 99"/>
            <p:cNvCxnSpPr>
              <a:endCxn id="81" idx="4"/>
            </p:cNvCxnSpPr>
            <p:nvPr/>
          </p:nvCxnSpPr>
          <p:spPr>
            <a:xfrm flipV="1">
              <a:off x="2632267" y="2567702"/>
              <a:ext cx="0" cy="972107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avec flèche 102"/>
            <p:cNvCxnSpPr/>
            <p:nvPr/>
          </p:nvCxnSpPr>
          <p:spPr>
            <a:xfrm>
              <a:off x="2632267" y="3539810"/>
              <a:ext cx="1918879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avec flèche 105"/>
            <p:cNvCxnSpPr/>
            <p:nvPr/>
          </p:nvCxnSpPr>
          <p:spPr>
            <a:xfrm>
              <a:off x="5897402" y="3539810"/>
              <a:ext cx="3131691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avec flèche 107"/>
            <p:cNvCxnSpPr/>
            <p:nvPr/>
          </p:nvCxnSpPr>
          <p:spPr>
            <a:xfrm flipH="1">
              <a:off x="9020646" y="2253953"/>
              <a:ext cx="8446" cy="1285857"/>
            </a:xfrm>
            <a:prstGeom prst="straightConnector1">
              <a:avLst/>
            </a:prstGeom>
            <a:ln w="28575">
              <a:solidFill>
                <a:srgbClr val="3A608E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avec flèche 115"/>
            <p:cNvCxnSpPr/>
            <p:nvPr/>
          </p:nvCxnSpPr>
          <p:spPr>
            <a:xfrm>
              <a:off x="5157552" y="3052899"/>
              <a:ext cx="2962776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avec flèche 117"/>
            <p:cNvCxnSpPr/>
            <p:nvPr/>
          </p:nvCxnSpPr>
          <p:spPr>
            <a:xfrm flipV="1">
              <a:off x="5157552" y="2601992"/>
              <a:ext cx="0" cy="450907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ectangle 97"/>
            <p:cNvSpPr/>
            <p:nvPr/>
          </p:nvSpPr>
          <p:spPr>
            <a:xfrm>
              <a:off x="6334892" y="2775153"/>
              <a:ext cx="1347945" cy="6086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66" name="ZoneTexte 98"/>
            <p:cNvSpPr txBox="1">
              <a:spLocks noChangeArrowheads="1"/>
            </p:cNvSpPr>
            <p:nvPr/>
          </p:nvSpPr>
          <p:spPr bwMode="auto">
            <a:xfrm>
              <a:off x="6402853" y="2810212"/>
              <a:ext cx="121197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 b="1"/>
                <a:t>Capteur de courant</a:t>
              </a:r>
            </a:p>
          </p:txBody>
        </p:sp>
        <p:cxnSp>
          <p:nvCxnSpPr>
            <p:cNvPr id="120" name="Connecteur droit avec flèche 119"/>
            <p:cNvCxnSpPr/>
            <p:nvPr/>
          </p:nvCxnSpPr>
          <p:spPr>
            <a:xfrm>
              <a:off x="8120328" y="2567702"/>
              <a:ext cx="0" cy="485196"/>
            </a:xfrm>
            <a:prstGeom prst="straightConnector1">
              <a:avLst/>
            </a:prstGeom>
            <a:ln w="28575">
              <a:solidFill>
                <a:srgbClr val="3A608E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 74"/>
            <p:cNvSpPr/>
            <p:nvPr/>
          </p:nvSpPr>
          <p:spPr>
            <a:xfrm>
              <a:off x="7446355" y="1941918"/>
              <a:ext cx="1346256" cy="66007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69" name="ZoneTexte 75"/>
            <p:cNvSpPr txBox="1">
              <a:spLocks noChangeArrowheads="1"/>
            </p:cNvSpPr>
            <p:nvPr/>
          </p:nvSpPr>
          <p:spPr bwMode="auto">
            <a:xfrm>
              <a:off x="7715830" y="2080200"/>
              <a:ext cx="812711" cy="326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/>
                <a:t>Moteur</a:t>
              </a:r>
            </a:p>
          </p:txBody>
        </p:sp>
        <p:sp>
          <p:nvSpPr>
            <p:cNvPr id="46170" name="ZoneTexte 124"/>
            <p:cNvSpPr txBox="1">
              <a:spLocks noChangeArrowheads="1"/>
            </p:cNvSpPr>
            <p:nvPr/>
          </p:nvSpPr>
          <p:spPr bwMode="auto">
            <a:xfrm>
              <a:off x="2295591" y="2080200"/>
              <a:ext cx="285094" cy="326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/>
                <a:t>+</a:t>
              </a:r>
            </a:p>
          </p:txBody>
        </p:sp>
        <p:sp>
          <p:nvSpPr>
            <p:cNvPr id="46171" name="ZoneTexte 125"/>
            <p:cNvSpPr txBox="1">
              <a:spLocks noChangeArrowheads="1"/>
            </p:cNvSpPr>
            <p:nvPr/>
          </p:nvSpPr>
          <p:spPr bwMode="auto">
            <a:xfrm>
              <a:off x="2496122" y="2274757"/>
              <a:ext cx="237129" cy="326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/>
                <a:t>-</a:t>
              </a:r>
            </a:p>
          </p:txBody>
        </p:sp>
        <p:sp>
          <p:nvSpPr>
            <p:cNvPr id="127" name="ZoneTexte 126"/>
            <p:cNvSpPr txBox="1"/>
            <p:nvPr/>
          </p:nvSpPr>
          <p:spPr>
            <a:xfrm>
              <a:off x="1655936" y="1905915"/>
              <a:ext cx="930724" cy="43204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2000" b="1" dirty="0">
                  <a:latin typeface="Symbol" pitchFamily="18" charset="2"/>
                </a:rPr>
                <a:t>b</a:t>
              </a:r>
              <a:r>
                <a:rPr lang="fr-FR" sz="1000" b="1" dirty="0">
                  <a:latin typeface="+mj-lt"/>
                </a:rPr>
                <a:t>ref</a:t>
              </a:r>
              <a:endParaRPr lang="fr-FR" sz="1000" b="1" dirty="0"/>
            </a:p>
          </p:txBody>
        </p:sp>
        <p:sp>
          <p:nvSpPr>
            <p:cNvPr id="46173" name="ZoneTexte 127"/>
            <p:cNvSpPr txBox="1">
              <a:spLocks noChangeArrowheads="1"/>
            </p:cNvSpPr>
            <p:nvPr/>
          </p:nvSpPr>
          <p:spPr bwMode="auto">
            <a:xfrm>
              <a:off x="8995141" y="1871625"/>
              <a:ext cx="437659" cy="432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000" b="1">
                  <a:latin typeface="Symbol" pitchFamily="18" charset="2"/>
                </a:rPr>
                <a:t>b</a:t>
              </a:r>
              <a:endParaRPr lang="fr-FR" sz="1000" b="1"/>
            </a:p>
          </p:txBody>
        </p:sp>
      </p:grpSp>
      <p:pic>
        <p:nvPicPr>
          <p:cNvPr id="130" name="Imag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0" y="2159000"/>
            <a:ext cx="900113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e 249"/>
          <p:cNvGrpSpPr>
            <a:grpSpLocks/>
          </p:cNvGrpSpPr>
          <p:nvPr/>
        </p:nvGrpSpPr>
        <p:grpSpPr bwMode="auto">
          <a:xfrm>
            <a:off x="1871663" y="4572000"/>
            <a:ext cx="7848600" cy="2087563"/>
            <a:chOff x="935856" y="4427909"/>
            <a:chExt cx="8352928" cy="2268252"/>
          </a:xfrm>
        </p:grpSpPr>
        <p:cxnSp>
          <p:nvCxnSpPr>
            <p:cNvPr id="235" name="Connecteur droit avec flèche 234"/>
            <p:cNvCxnSpPr/>
            <p:nvPr/>
          </p:nvCxnSpPr>
          <p:spPr>
            <a:xfrm>
              <a:off x="3348474" y="6047596"/>
              <a:ext cx="2448097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Rectangle 162"/>
            <p:cNvSpPr/>
            <p:nvPr/>
          </p:nvSpPr>
          <p:spPr>
            <a:xfrm>
              <a:off x="5788123" y="4496905"/>
              <a:ext cx="1346537" cy="6606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01" name="ZoneTexte 163"/>
            <p:cNvSpPr txBox="1">
              <a:spLocks noChangeArrowheads="1"/>
            </p:cNvSpPr>
            <p:nvPr/>
          </p:nvSpPr>
          <p:spPr bwMode="auto">
            <a:xfrm>
              <a:off x="5854844" y="4532196"/>
              <a:ext cx="116089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/>
                <a:t>Commande</a:t>
              </a:r>
            </a:p>
            <a:p>
              <a:r>
                <a:rPr lang="fr-FR" sz="1400" b="1"/>
                <a:t>+ Hacheur</a:t>
              </a: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2395591" y="4496905"/>
              <a:ext cx="393655" cy="660640"/>
            </a:xfrm>
            <a:prstGeom prst="rect">
              <a:avLst/>
            </a:prstGeom>
            <a:noFill/>
            <a:ln>
              <a:solidFill>
                <a:srgbClr val="3A6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03" name="ZoneTexte 165"/>
            <p:cNvSpPr txBox="1">
              <a:spLocks noChangeArrowheads="1"/>
            </p:cNvSpPr>
            <p:nvPr/>
          </p:nvSpPr>
          <p:spPr bwMode="auto">
            <a:xfrm>
              <a:off x="2359651" y="4636484"/>
              <a:ext cx="42351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/>
                <a:t>Cp</a:t>
              </a:r>
            </a:p>
          </p:txBody>
        </p:sp>
        <p:cxnSp>
          <p:nvCxnSpPr>
            <p:cNvPr id="170" name="Connecteur droit avec flèche 169"/>
            <p:cNvCxnSpPr/>
            <p:nvPr/>
          </p:nvCxnSpPr>
          <p:spPr>
            <a:xfrm>
              <a:off x="1339648" y="4810838"/>
              <a:ext cx="270321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avec flèche 170"/>
            <p:cNvCxnSpPr/>
            <p:nvPr/>
          </p:nvCxnSpPr>
          <p:spPr>
            <a:xfrm>
              <a:off x="2123580" y="4810838"/>
              <a:ext cx="270321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avec flèche 172"/>
            <p:cNvCxnSpPr>
              <a:endCxn id="163" idx="1"/>
            </p:cNvCxnSpPr>
            <p:nvPr/>
          </p:nvCxnSpPr>
          <p:spPr>
            <a:xfrm>
              <a:off x="5619172" y="4810838"/>
              <a:ext cx="168951" cy="17249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avec flèche 173"/>
            <p:cNvCxnSpPr>
              <a:endCxn id="187" idx="1"/>
            </p:cNvCxnSpPr>
            <p:nvPr/>
          </p:nvCxnSpPr>
          <p:spPr>
            <a:xfrm flipV="1">
              <a:off x="7134661" y="4828087"/>
              <a:ext cx="167262" cy="17249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avec flèche 174"/>
            <p:cNvCxnSpPr/>
            <p:nvPr/>
          </p:nvCxnSpPr>
          <p:spPr>
            <a:xfrm>
              <a:off x="8648460" y="4810838"/>
              <a:ext cx="538954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avec flèche 177"/>
            <p:cNvCxnSpPr>
              <a:endCxn id="169" idx="4"/>
            </p:cNvCxnSpPr>
            <p:nvPr/>
          </p:nvCxnSpPr>
          <p:spPr>
            <a:xfrm flipV="1">
              <a:off x="1907323" y="5123047"/>
              <a:ext cx="5069" cy="1321278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avec flèche 179"/>
            <p:cNvCxnSpPr/>
            <p:nvPr/>
          </p:nvCxnSpPr>
          <p:spPr>
            <a:xfrm>
              <a:off x="1907323" y="6444325"/>
              <a:ext cx="6869540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cteur droit avec flèche 180"/>
            <p:cNvCxnSpPr/>
            <p:nvPr/>
          </p:nvCxnSpPr>
          <p:spPr>
            <a:xfrm flipH="1">
              <a:off x="8785311" y="4810838"/>
              <a:ext cx="27032" cy="1633487"/>
            </a:xfrm>
            <a:prstGeom prst="straightConnector1">
              <a:avLst/>
            </a:prstGeom>
            <a:ln w="28575">
              <a:solidFill>
                <a:srgbClr val="3A608E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cteur droit avec flèche 181"/>
            <p:cNvCxnSpPr/>
            <p:nvPr/>
          </p:nvCxnSpPr>
          <p:spPr>
            <a:xfrm flipV="1">
              <a:off x="4716975" y="5609470"/>
              <a:ext cx="3186412" cy="6900"/>
            </a:xfrm>
            <a:prstGeom prst="straightConnector1">
              <a:avLst/>
            </a:prstGeom>
            <a:ln w="28575">
              <a:solidFill>
                <a:srgbClr val="3A608E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Rectangle 183"/>
            <p:cNvSpPr/>
            <p:nvPr/>
          </p:nvSpPr>
          <p:spPr>
            <a:xfrm>
              <a:off x="5337024" y="5292087"/>
              <a:ext cx="1346538" cy="57611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14" name="ZoneTexte 184"/>
            <p:cNvSpPr txBox="1">
              <a:spLocks noChangeArrowheads="1"/>
            </p:cNvSpPr>
            <p:nvPr/>
          </p:nvSpPr>
          <p:spPr bwMode="auto">
            <a:xfrm>
              <a:off x="5417185" y="5326767"/>
              <a:ext cx="121197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400" b="1"/>
                <a:t>Capteur de courant</a:t>
              </a:r>
            </a:p>
          </p:txBody>
        </p:sp>
        <p:cxnSp>
          <p:nvCxnSpPr>
            <p:cNvPr id="186" name="Connecteur droit avec flèche 185"/>
            <p:cNvCxnSpPr/>
            <p:nvPr/>
          </p:nvCxnSpPr>
          <p:spPr>
            <a:xfrm>
              <a:off x="7903387" y="5123047"/>
              <a:ext cx="0" cy="486424"/>
            </a:xfrm>
            <a:prstGeom prst="straightConnector1">
              <a:avLst/>
            </a:prstGeom>
            <a:ln w="28575">
              <a:solidFill>
                <a:srgbClr val="3A608E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Rectangle 186"/>
            <p:cNvSpPr/>
            <p:nvPr/>
          </p:nvSpPr>
          <p:spPr>
            <a:xfrm>
              <a:off x="7301922" y="4496905"/>
              <a:ext cx="1346537" cy="6606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17" name="ZoneTexte 187"/>
            <p:cNvSpPr txBox="1">
              <a:spLocks noChangeArrowheads="1"/>
            </p:cNvSpPr>
            <p:nvPr/>
          </p:nvSpPr>
          <p:spPr bwMode="auto">
            <a:xfrm>
              <a:off x="7571814" y="4636484"/>
              <a:ext cx="812711" cy="326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/>
                <a:t>Moteur</a:t>
              </a:r>
            </a:p>
          </p:txBody>
        </p:sp>
        <p:sp>
          <p:nvSpPr>
            <p:cNvPr id="191" name="ZoneTexte 190"/>
            <p:cNvSpPr txBox="1"/>
            <p:nvPr/>
          </p:nvSpPr>
          <p:spPr>
            <a:xfrm>
              <a:off x="935856" y="4462407"/>
              <a:ext cx="930918" cy="4346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2000" b="1" dirty="0">
                  <a:latin typeface="Symbol" pitchFamily="18" charset="2"/>
                </a:rPr>
                <a:t>b</a:t>
              </a:r>
              <a:r>
                <a:rPr lang="fr-FR" sz="1000" b="1" dirty="0">
                  <a:latin typeface="+mj-lt"/>
                </a:rPr>
                <a:t>ref</a:t>
              </a:r>
              <a:endParaRPr lang="fr-FR" sz="1000" b="1" dirty="0"/>
            </a:p>
          </p:txBody>
        </p:sp>
        <p:sp>
          <p:nvSpPr>
            <p:cNvPr id="46119" name="ZoneTexte 191"/>
            <p:cNvSpPr txBox="1">
              <a:spLocks noChangeArrowheads="1"/>
            </p:cNvSpPr>
            <p:nvPr/>
          </p:nvSpPr>
          <p:spPr bwMode="auto">
            <a:xfrm>
              <a:off x="8851125" y="4427909"/>
              <a:ext cx="437659" cy="434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2000" b="1">
                  <a:latin typeface="Symbol" pitchFamily="18" charset="2"/>
                </a:rPr>
                <a:t>b</a:t>
              </a:r>
              <a:endParaRPr lang="fr-FR" sz="1000" b="1"/>
            </a:p>
          </p:txBody>
        </p:sp>
        <p:sp>
          <p:nvSpPr>
            <p:cNvPr id="169" name="Ellipse 168"/>
            <p:cNvSpPr/>
            <p:nvPr/>
          </p:nvSpPr>
          <p:spPr>
            <a:xfrm>
              <a:off x="1609969" y="4531403"/>
              <a:ext cx="604844" cy="59164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21" name="ZoneTexte 188"/>
            <p:cNvSpPr txBox="1">
              <a:spLocks noChangeArrowheads="1"/>
            </p:cNvSpPr>
            <p:nvPr/>
          </p:nvSpPr>
          <p:spPr bwMode="auto">
            <a:xfrm>
              <a:off x="1575511" y="4636484"/>
              <a:ext cx="285094" cy="326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/>
                <a:t>+</a:t>
              </a:r>
            </a:p>
          </p:txBody>
        </p:sp>
        <p:sp>
          <p:nvSpPr>
            <p:cNvPr id="46122" name="ZoneTexte 189"/>
            <p:cNvSpPr txBox="1">
              <a:spLocks noChangeArrowheads="1"/>
            </p:cNvSpPr>
            <p:nvPr/>
          </p:nvSpPr>
          <p:spPr bwMode="auto">
            <a:xfrm>
              <a:off x="1776042" y="4831041"/>
              <a:ext cx="237129" cy="326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/>
                <a:t>-</a:t>
              </a: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816467" y="4500355"/>
              <a:ext cx="393656" cy="660640"/>
            </a:xfrm>
            <a:prstGeom prst="rect">
              <a:avLst/>
            </a:prstGeom>
            <a:noFill/>
            <a:ln>
              <a:solidFill>
                <a:srgbClr val="3A6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24" name="ZoneTexte 210"/>
            <p:cNvSpPr txBox="1">
              <a:spLocks noChangeArrowheads="1"/>
            </p:cNvSpPr>
            <p:nvPr/>
          </p:nvSpPr>
          <p:spPr bwMode="auto">
            <a:xfrm>
              <a:off x="3780172" y="4638967"/>
              <a:ext cx="41389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/>
                <a:t>Cv</a:t>
              </a:r>
            </a:p>
          </p:txBody>
        </p:sp>
        <p:cxnSp>
          <p:nvCxnSpPr>
            <p:cNvPr id="212" name="Connecteur droit avec flèche 211"/>
            <p:cNvCxnSpPr/>
            <p:nvPr/>
          </p:nvCxnSpPr>
          <p:spPr>
            <a:xfrm>
              <a:off x="2760525" y="4812564"/>
              <a:ext cx="268631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avec flèche 212"/>
            <p:cNvCxnSpPr/>
            <p:nvPr/>
          </p:nvCxnSpPr>
          <p:spPr>
            <a:xfrm>
              <a:off x="3544456" y="4812564"/>
              <a:ext cx="268631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Ellipse 213"/>
            <p:cNvSpPr/>
            <p:nvPr/>
          </p:nvSpPr>
          <p:spPr>
            <a:xfrm>
              <a:off x="3029156" y="4534853"/>
              <a:ext cx="606534" cy="59164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28" name="ZoneTexte 214"/>
            <p:cNvSpPr txBox="1">
              <a:spLocks noChangeArrowheads="1"/>
            </p:cNvSpPr>
            <p:nvPr/>
          </p:nvSpPr>
          <p:spPr bwMode="auto">
            <a:xfrm>
              <a:off x="2996032" y="4638967"/>
              <a:ext cx="285094" cy="326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/>
                <a:t>+</a:t>
              </a:r>
            </a:p>
          </p:txBody>
        </p:sp>
        <p:sp>
          <p:nvSpPr>
            <p:cNvPr id="46129" name="ZoneTexte 215"/>
            <p:cNvSpPr txBox="1">
              <a:spLocks noChangeArrowheads="1"/>
            </p:cNvSpPr>
            <p:nvPr/>
          </p:nvSpPr>
          <p:spPr bwMode="auto">
            <a:xfrm>
              <a:off x="3196563" y="4833524"/>
              <a:ext cx="237129" cy="326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/>
                <a:t>-</a:t>
              </a:r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5220449" y="4500355"/>
              <a:ext cx="393655" cy="660640"/>
            </a:xfrm>
            <a:prstGeom prst="rect">
              <a:avLst/>
            </a:prstGeom>
            <a:noFill/>
            <a:ln>
              <a:solidFill>
                <a:srgbClr val="3A6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31" name="ZoneTexte 217"/>
            <p:cNvSpPr txBox="1">
              <a:spLocks noChangeArrowheads="1"/>
            </p:cNvSpPr>
            <p:nvPr/>
          </p:nvSpPr>
          <p:spPr bwMode="auto">
            <a:xfrm>
              <a:off x="5184328" y="4638967"/>
              <a:ext cx="36420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/>
                <a:t>Ci</a:t>
              </a:r>
            </a:p>
          </p:txBody>
        </p:sp>
        <p:cxnSp>
          <p:nvCxnSpPr>
            <p:cNvPr id="219" name="Connecteur droit avec flèche 218"/>
            <p:cNvCxnSpPr/>
            <p:nvPr/>
          </p:nvCxnSpPr>
          <p:spPr>
            <a:xfrm>
              <a:off x="4164505" y="4812564"/>
              <a:ext cx="268632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avec flèche 219"/>
            <p:cNvCxnSpPr/>
            <p:nvPr/>
          </p:nvCxnSpPr>
          <p:spPr>
            <a:xfrm>
              <a:off x="4948437" y="4812564"/>
              <a:ext cx="270321" cy="0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Ellipse 220"/>
            <p:cNvSpPr/>
            <p:nvPr/>
          </p:nvSpPr>
          <p:spPr>
            <a:xfrm>
              <a:off x="4433138" y="4534853"/>
              <a:ext cx="606533" cy="59164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35" name="ZoneTexte 221"/>
            <p:cNvSpPr txBox="1">
              <a:spLocks noChangeArrowheads="1"/>
            </p:cNvSpPr>
            <p:nvPr/>
          </p:nvSpPr>
          <p:spPr bwMode="auto">
            <a:xfrm>
              <a:off x="4400188" y="4638967"/>
              <a:ext cx="285094" cy="326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/>
                <a:t>+</a:t>
              </a:r>
            </a:p>
          </p:txBody>
        </p:sp>
        <p:sp>
          <p:nvSpPr>
            <p:cNvPr id="46136" name="ZoneTexte 222"/>
            <p:cNvSpPr txBox="1">
              <a:spLocks noChangeArrowheads="1"/>
            </p:cNvSpPr>
            <p:nvPr/>
          </p:nvSpPr>
          <p:spPr bwMode="auto">
            <a:xfrm>
              <a:off x="4600719" y="4833524"/>
              <a:ext cx="237129" cy="326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b="1"/>
                <a:t>-</a:t>
              </a:r>
            </a:p>
          </p:txBody>
        </p:sp>
        <p:cxnSp>
          <p:nvCxnSpPr>
            <p:cNvPr id="224" name="Connecteur droit avec flèche 223"/>
            <p:cNvCxnSpPr/>
            <p:nvPr/>
          </p:nvCxnSpPr>
          <p:spPr>
            <a:xfrm flipV="1">
              <a:off x="4716975" y="5112697"/>
              <a:ext cx="0" cy="503673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Rectangle 175"/>
            <p:cNvSpPr/>
            <p:nvPr/>
          </p:nvSpPr>
          <p:spPr>
            <a:xfrm>
              <a:off x="6624429" y="6107967"/>
              <a:ext cx="1346538" cy="5881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39" name="ZoneTexte 176"/>
            <p:cNvSpPr txBox="1">
              <a:spLocks noChangeArrowheads="1"/>
            </p:cNvSpPr>
            <p:nvPr/>
          </p:nvSpPr>
          <p:spPr bwMode="auto">
            <a:xfrm>
              <a:off x="6691820" y="6142444"/>
              <a:ext cx="1119217" cy="523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/>
                <a:t>Capteur de</a:t>
              </a:r>
            </a:p>
            <a:p>
              <a:r>
                <a:rPr lang="fr-FR" sz="1400" b="1"/>
                <a:t>position</a:t>
              </a: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3581626" y="5725038"/>
              <a:ext cx="1314437" cy="5743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141" name="ZoneTexte 233"/>
            <p:cNvSpPr txBox="1">
              <a:spLocks noChangeArrowheads="1"/>
            </p:cNvSpPr>
            <p:nvPr/>
          </p:nvSpPr>
          <p:spPr bwMode="auto">
            <a:xfrm>
              <a:off x="3652989" y="5740892"/>
              <a:ext cx="1205138" cy="523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/>
                <a:t>Calcul de la</a:t>
              </a:r>
            </a:p>
            <a:p>
              <a:r>
                <a:rPr lang="fr-FR" sz="1400" b="1"/>
                <a:t>vitesse</a:t>
              </a:r>
            </a:p>
          </p:txBody>
        </p:sp>
        <p:cxnSp>
          <p:nvCxnSpPr>
            <p:cNvPr id="245" name="Connecteur droit avec flèche 244"/>
            <p:cNvCxnSpPr/>
            <p:nvPr/>
          </p:nvCxnSpPr>
          <p:spPr>
            <a:xfrm flipV="1">
              <a:off x="3348474" y="5112697"/>
              <a:ext cx="3379" cy="934899"/>
            </a:xfrm>
            <a:prstGeom prst="straightConnector1">
              <a:avLst/>
            </a:prstGeom>
            <a:ln w="28575">
              <a:solidFill>
                <a:srgbClr val="3A608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cteur droit avec flèche 246"/>
            <p:cNvCxnSpPr/>
            <p:nvPr/>
          </p:nvCxnSpPr>
          <p:spPr>
            <a:xfrm>
              <a:off x="5796570" y="6047596"/>
              <a:ext cx="0" cy="396728"/>
            </a:xfrm>
            <a:prstGeom prst="straightConnector1">
              <a:avLst/>
            </a:prstGeom>
            <a:ln w="28575">
              <a:solidFill>
                <a:srgbClr val="3A608E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1" name="il_fi" descr="http://www.robotshop.com/blog-fr/images/aldebaran-rome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6625" y="4608513"/>
            <a:ext cx="884238" cy="18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à coins arrondis 1"/>
          <p:cNvSpPr/>
          <p:nvPr/>
        </p:nvSpPr>
        <p:spPr>
          <a:xfrm>
            <a:off x="719138" y="647700"/>
            <a:ext cx="9180512" cy="6408738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54" name="Légende encadrée 2 253"/>
          <p:cNvSpPr/>
          <p:nvPr/>
        </p:nvSpPr>
        <p:spPr>
          <a:xfrm>
            <a:off x="7812088" y="3635375"/>
            <a:ext cx="1404937" cy="4318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06044"/>
              <a:gd name="adj6" fmla="val -44544"/>
            </a:avLst>
          </a:prstGeom>
          <a:solidFill>
            <a:srgbClr val="FFC000"/>
          </a:solidFill>
          <a:ln>
            <a:solidFill>
              <a:srgbClr val="FFD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tx1"/>
                </a:solidFill>
              </a:rPr>
              <a:t>Activité 3</a:t>
            </a:r>
          </a:p>
        </p:txBody>
      </p:sp>
      <p:sp>
        <p:nvSpPr>
          <p:cNvPr id="257" name="Rectangle 256"/>
          <p:cNvSpPr/>
          <p:nvPr/>
        </p:nvSpPr>
        <p:spPr>
          <a:xfrm>
            <a:off x="6516688" y="2592388"/>
            <a:ext cx="1295400" cy="574675"/>
          </a:xfrm>
          <a:prstGeom prst="rect">
            <a:avLst/>
          </a:prstGeom>
          <a:noFill/>
          <a:ln w="76200">
            <a:solidFill>
              <a:srgbClr val="FFD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            </a:t>
            </a:r>
          </a:p>
        </p:txBody>
      </p:sp>
      <p:sp>
        <p:nvSpPr>
          <p:cNvPr id="259" name="Rectangle 258"/>
          <p:cNvSpPr/>
          <p:nvPr/>
        </p:nvSpPr>
        <p:spPr>
          <a:xfrm>
            <a:off x="6011863" y="5364163"/>
            <a:ext cx="1260475" cy="539750"/>
          </a:xfrm>
          <a:prstGeom prst="rect">
            <a:avLst/>
          </a:prstGeom>
          <a:noFill/>
          <a:ln w="76200">
            <a:solidFill>
              <a:srgbClr val="FFD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60" name="Légende encadrée 2 259"/>
          <p:cNvSpPr/>
          <p:nvPr/>
        </p:nvSpPr>
        <p:spPr>
          <a:xfrm>
            <a:off x="2411413" y="6516688"/>
            <a:ext cx="1404937" cy="431800"/>
          </a:xfrm>
          <a:prstGeom prst="borderCallout2">
            <a:avLst>
              <a:gd name="adj1" fmla="val 14149"/>
              <a:gd name="adj2" fmla="val 106337"/>
              <a:gd name="adj3" fmla="val 11848"/>
              <a:gd name="adj4" fmla="val 131271"/>
              <a:gd name="adj5" fmla="val -50833"/>
              <a:gd name="adj6" fmla="val 149404"/>
            </a:avLst>
          </a:prstGeom>
          <a:solidFill>
            <a:srgbClr val="AE78D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tx1"/>
                </a:solidFill>
              </a:rPr>
              <a:t>Activité 5</a:t>
            </a:r>
          </a:p>
        </p:txBody>
      </p:sp>
      <p:sp>
        <p:nvSpPr>
          <p:cNvPr id="261" name="Rectangle 260"/>
          <p:cNvSpPr/>
          <p:nvPr/>
        </p:nvSpPr>
        <p:spPr>
          <a:xfrm>
            <a:off x="4356100" y="5759450"/>
            <a:ext cx="1260475" cy="541338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62" name="Légende encadrée 2 261"/>
          <p:cNvSpPr/>
          <p:nvPr/>
        </p:nvSpPr>
        <p:spPr>
          <a:xfrm>
            <a:off x="2879725" y="3708400"/>
            <a:ext cx="1404938" cy="431800"/>
          </a:xfrm>
          <a:prstGeom prst="borderCallout2">
            <a:avLst>
              <a:gd name="adj1" fmla="val 50957"/>
              <a:gd name="adj2" fmla="val 109168"/>
              <a:gd name="adj3" fmla="val 50957"/>
              <a:gd name="adj4" fmla="val 116407"/>
              <a:gd name="adj5" fmla="val -27829"/>
              <a:gd name="adj6" fmla="val 150112"/>
            </a:avLst>
          </a:prstGeom>
          <a:solidFill>
            <a:srgbClr val="00D05E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tx1"/>
                </a:solidFill>
              </a:rPr>
              <a:t>Activité 8</a:t>
            </a:r>
          </a:p>
        </p:txBody>
      </p:sp>
      <p:sp>
        <p:nvSpPr>
          <p:cNvPr id="263" name="Rectangle 262"/>
          <p:cNvSpPr/>
          <p:nvPr/>
        </p:nvSpPr>
        <p:spPr>
          <a:xfrm>
            <a:off x="4860925" y="3024188"/>
            <a:ext cx="1258888" cy="53975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64" name="Rectangle 263"/>
          <p:cNvSpPr/>
          <p:nvPr/>
        </p:nvSpPr>
        <p:spPr>
          <a:xfrm>
            <a:off x="7200900" y="6119813"/>
            <a:ext cx="1260475" cy="53975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6097" name="Text Box 2"/>
          <p:cNvSpPr txBox="1">
            <a:spLocks noChangeArrowheads="1"/>
          </p:cNvSpPr>
          <p:nvPr/>
        </p:nvSpPr>
        <p:spPr bwMode="auto">
          <a:xfrm>
            <a:off x="4140200" y="827088"/>
            <a:ext cx="5437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Mettre en évidence les modifications à apporter à la chaine d’information de NAO </a:t>
            </a:r>
          </a:p>
        </p:txBody>
      </p:sp>
      <p:sp>
        <p:nvSpPr>
          <p:cNvPr id="46098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animBg="1"/>
      <p:bldP spid="257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5" name="Picture 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11975" y="5940425"/>
            <a:ext cx="15843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792163" y="719138"/>
          <a:ext cx="9072562" cy="86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</a:tblGrid>
              <a:tr h="294236"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1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2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3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4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5528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AD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4236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AD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20" name="Connecteur droit 19"/>
          <p:cNvCxnSpPr/>
          <p:nvPr/>
        </p:nvCxnSpPr>
        <p:spPr>
          <a:xfrm>
            <a:off x="1871663" y="1582738"/>
            <a:ext cx="0" cy="360362"/>
          </a:xfrm>
          <a:prstGeom prst="line">
            <a:avLst/>
          </a:prstGeom>
          <a:ln w="57150">
            <a:solidFill>
              <a:srgbClr val="008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à coins arrondis 12"/>
          <p:cNvSpPr/>
          <p:nvPr/>
        </p:nvSpPr>
        <p:spPr>
          <a:xfrm>
            <a:off x="719138" y="5148263"/>
            <a:ext cx="9180512" cy="2052637"/>
          </a:xfrm>
          <a:prstGeom prst="roundRect">
            <a:avLst/>
          </a:prstGeom>
          <a:noFill/>
          <a:ln w="57150">
            <a:solidFill>
              <a:srgbClr val="A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14" name="Connecteur droit 13"/>
          <p:cNvCxnSpPr/>
          <p:nvPr/>
        </p:nvCxnSpPr>
        <p:spPr>
          <a:xfrm>
            <a:off x="2663825" y="1547813"/>
            <a:ext cx="0" cy="3600450"/>
          </a:xfrm>
          <a:prstGeom prst="line">
            <a:avLst/>
          </a:prstGeom>
          <a:ln w="57150">
            <a:solidFill>
              <a:srgbClr val="A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à coins arrondis 15"/>
          <p:cNvSpPr/>
          <p:nvPr/>
        </p:nvSpPr>
        <p:spPr>
          <a:xfrm>
            <a:off x="719138" y="1835150"/>
            <a:ext cx="9180512" cy="3097213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8A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 </a:t>
            </a:r>
          </a:p>
        </p:txBody>
      </p:sp>
      <p:sp>
        <p:nvSpPr>
          <p:cNvPr id="23616" name="Text Box 2"/>
          <p:cNvSpPr txBox="1">
            <a:spLocks noChangeArrowheads="1"/>
          </p:cNvSpPr>
          <p:nvPr/>
        </p:nvSpPr>
        <p:spPr bwMode="auto">
          <a:xfrm>
            <a:off x="5292725" y="1957388"/>
            <a:ext cx="4176713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008AD6"/>
                </a:solidFill>
                <a:sym typeface="Wingdings" pitchFamily="2" charset="2"/>
              </a:rPr>
              <a:t>Cours 21</a:t>
            </a:r>
          </a:p>
          <a:p>
            <a:pPr>
              <a:spcBef>
                <a:spcPct val="50000"/>
              </a:spcBef>
              <a:buClr>
                <a:srgbClr val="008AD6"/>
              </a:buClr>
              <a:buFont typeface="Wingdings" pitchFamily="2" charset="2"/>
              <a:buChar char="ü"/>
            </a:pPr>
            <a:r>
              <a:rPr lang="fr-FR">
                <a:sym typeface="Wingdings" pitchFamily="2" charset="2"/>
              </a:rPr>
              <a:t> Constituants matériels de la </a:t>
            </a:r>
            <a:r>
              <a:rPr lang="fr-FR">
                <a:solidFill>
                  <a:srgbClr val="008AD6"/>
                </a:solidFill>
                <a:sym typeface="Wingdings" pitchFamily="2" charset="2"/>
              </a:rPr>
              <a:t>chaîne d’informations </a:t>
            </a:r>
            <a:r>
              <a:rPr lang="fr-FR">
                <a:sym typeface="Wingdings" pitchFamily="2" charset="2"/>
              </a:rPr>
              <a:t>et fonctions techniques réalisées ;</a:t>
            </a:r>
          </a:p>
          <a:p>
            <a:pPr>
              <a:spcBef>
                <a:spcPct val="50000"/>
              </a:spcBef>
              <a:buClr>
                <a:srgbClr val="008AD6"/>
              </a:buClr>
            </a:pPr>
            <a:endParaRPr lang="fr-FR" sz="800">
              <a:sym typeface="Wingdings" pitchFamily="2" charset="2"/>
            </a:endParaRPr>
          </a:p>
          <a:p>
            <a:pPr>
              <a:buFont typeface="Wingdings" pitchFamily="2" charset="2"/>
              <a:buChar char="ü"/>
            </a:pPr>
            <a:r>
              <a:rPr lang="fr-FR">
                <a:solidFill>
                  <a:srgbClr val="008AD6"/>
                </a:solidFill>
              </a:rPr>
              <a:t> Capteurs</a:t>
            </a:r>
            <a:r>
              <a:rPr lang="fr-FR"/>
              <a:t> : place du capteur dans la chaîne d’information ; principes physiques de l’acquisition de l’information, sensibilité, résolution, fidélité et temps de réponse.</a:t>
            </a:r>
          </a:p>
          <a:p>
            <a:pPr>
              <a:spcBef>
                <a:spcPct val="50000"/>
              </a:spcBef>
              <a:buClr>
                <a:srgbClr val="008AD6"/>
              </a:buClr>
              <a:buFont typeface="Wingdings" pitchFamily="2" charset="2"/>
              <a:buChar char="ü"/>
            </a:pPr>
            <a:endParaRPr lang="fr-FR">
              <a:sym typeface="Wingdings" pitchFamily="2" charset="2"/>
            </a:endParaRPr>
          </a:p>
        </p:txBody>
      </p:sp>
      <p:sp>
        <p:nvSpPr>
          <p:cNvPr id="23617" name="Text Box 2"/>
          <p:cNvSpPr txBox="1">
            <a:spLocks noChangeArrowheads="1"/>
          </p:cNvSpPr>
          <p:nvPr/>
        </p:nvSpPr>
        <p:spPr bwMode="auto">
          <a:xfrm>
            <a:off x="5616575" y="5219700"/>
            <a:ext cx="410368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AFD200"/>
                </a:solidFill>
                <a:sym typeface="Wingdings" pitchFamily="2" charset="2"/>
              </a:rPr>
              <a:t>TD 21</a:t>
            </a:r>
          </a:p>
          <a:p>
            <a:pPr>
              <a:spcBef>
                <a:spcPct val="50000"/>
              </a:spcBef>
              <a:buClr>
                <a:srgbClr val="AFD200"/>
              </a:buClr>
              <a:buFont typeface="Wingdings" pitchFamily="2" charset="2"/>
              <a:buChar char="ü"/>
            </a:pPr>
            <a:r>
              <a:rPr lang="fr-FR">
                <a:sym typeface="Wingdings" pitchFamily="2" charset="2"/>
              </a:rPr>
              <a:t> Principe, mise en œuvre et choix d’un capteur.</a:t>
            </a:r>
          </a:p>
        </p:txBody>
      </p:sp>
      <p:sp>
        <p:nvSpPr>
          <p:cNvPr id="23618" name="Text Box 2"/>
          <p:cNvSpPr txBox="1">
            <a:spLocks noChangeArrowheads="1"/>
          </p:cNvSpPr>
          <p:nvPr/>
        </p:nvSpPr>
        <p:spPr bwMode="auto">
          <a:xfrm>
            <a:off x="792163" y="1979613"/>
            <a:ext cx="4248150" cy="259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008AD6"/>
                </a:solidFill>
                <a:sym typeface="Wingdings" pitchFamily="2" charset="2"/>
              </a:rPr>
              <a:t>Cours 11</a:t>
            </a:r>
          </a:p>
          <a:p>
            <a:pPr algn="ctr">
              <a:spcBef>
                <a:spcPct val="50000"/>
              </a:spcBef>
            </a:pPr>
            <a:endParaRPr lang="fr-FR" sz="800" b="1">
              <a:solidFill>
                <a:srgbClr val="008AD6"/>
              </a:solidFill>
              <a:sym typeface="Wingdings" pitchFamily="2" charset="2"/>
            </a:endParaRPr>
          </a:p>
          <a:p>
            <a:pPr>
              <a:buClr>
                <a:srgbClr val="008AD6"/>
              </a:buClr>
              <a:buFont typeface="Wingdings" pitchFamily="2" charset="2"/>
              <a:buChar char="ü"/>
            </a:pPr>
            <a:r>
              <a:rPr lang="fr-FR"/>
              <a:t> </a:t>
            </a:r>
            <a:r>
              <a:rPr lang="fr-FR">
                <a:solidFill>
                  <a:srgbClr val="008AD6"/>
                </a:solidFill>
              </a:rPr>
              <a:t>Dynamique</a:t>
            </a:r>
            <a:r>
              <a:rPr lang="fr-FR"/>
              <a:t> : PFD, torseur dynamique, solide en rotation : théorème du moment dynamique en projection sur un axe ;</a:t>
            </a:r>
          </a:p>
          <a:p>
            <a:pPr>
              <a:buClr>
                <a:srgbClr val="008AD6"/>
              </a:buClr>
            </a:pPr>
            <a:endParaRPr lang="fr-FR" sz="800"/>
          </a:p>
          <a:p>
            <a:pPr>
              <a:buClr>
                <a:srgbClr val="008AD6"/>
              </a:buClr>
              <a:buFont typeface="Wingdings" pitchFamily="2" charset="2"/>
              <a:buChar char="ü"/>
            </a:pPr>
            <a:r>
              <a:rPr lang="fr-FR"/>
              <a:t> Début de la </a:t>
            </a:r>
            <a:r>
              <a:rPr lang="fr-FR">
                <a:solidFill>
                  <a:srgbClr val="008AD6"/>
                </a:solidFill>
              </a:rPr>
              <a:t>cinétique</a:t>
            </a:r>
            <a:r>
              <a:rPr lang="fr-FR"/>
              <a:t> : notion de masse, de centre d’inertie et de matrice d’inertie.</a:t>
            </a:r>
          </a:p>
        </p:txBody>
      </p:sp>
      <p:sp>
        <p:nvSpPr>
          <p:cNvPr id="23619" name="Text Box 2"/>
          <p:cNvSpPr txBox="1">
            <a:spLocks noChangeArrowheads="1"/>
          </p:cNvSpPr>
          <p:nvPr/>
        </p:nvSpPr>
        <p:spPr bwMode="auto">
          <a:xfrm>
            <a:off x="825500" y="5197475"/>
            <a:ext cx="221456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AFD200"/>
                </a:solidFill>
                <a:sym typeface="Wingdings" pitchFamily="2" charset="2"/>
              </a:rPr>
              <a:t>TD 11</a:t>
            </a:r>
          </a:p>
          <a:p>
            <a:pPr>
              <a:buClr>
                <a:srgbClr val="AFD200"/>
              </a:buClr>
              <a:buFont typeface="Wingdings" pitchFamily="2" charset="2"/>
              <a:buChar char="ü"/>
            </a:pPr>
            <a:r>
              <a:rPr lang="fr-FR">
                <a:sym typeface="Wingdings" pitchFamily="2" charset="2"/>
              </a:rPr>
              <a:t> </a:t>
            </a:r>
            <a:r>
              <a:rPr lang="fr-FR" sz="1600">
                <a:sym typeface="Wingdings" pitchFamily="2" charset="2"/>
              </a:rPr>
              <a:t>Dynamique : </a:t>
            </a:r>
            <a:r>
              <a:rPr lang="fr-FR" sz="1400">
                <a:sym typeface="Wingdings" pitchFamily="2" charset="2"/>
              </a:rPr>
              <a:t>équation du mouvement : </a:t>
            </a:r>
            <a:r>
              <a:rPr lang="en-US" sz="1400"/>
              <a:t>C</a:t>
            </a:r>
            <a:r>
              <a:rPr lang="en-US" sz="1400" baseline="-25000"/>
              <a:t>red </a:t>
            </a:r>
            <a:r>
              <a:rPr lang="en-US" sz="1400"/>
              <a:t>- C</a:t>
            </a:r>
            <a:r>
              <a:rPr lang="en-US" sz="1400" baseline="-25000"/>
              <a:t>f</a:t>
            </a:r>
            <a:r>
              <a:rPr lang="fr-FR" sz="1400" baseline="-25000"/>
              <a:t> </a:t>
            </a:r>
            <a:r>
              <a:rPr lang="en-US" sz="1400"/>
              <a:t>- C</a:t>
            </a:r>
            <a:r>
              <a:rPr lang="en-US" sz="1400" baseline="-25000"/>
              <a:t>pes </a:t>
            </a:r>
            <a:r>
              <a:rPr lang="en-US" sz="1400"/>
              <a:t>= J</a:t>
            </a:r>
            <a:r>
              <a:rPr lang="en-US" sz="1400" baseline="-25000"/>
              <a:t>o</a:t>
            </a:r>
            <a:r>
              <a:rPr lang="en-US" sz="1400" baseline="-25000">
                <a:latin typeface="Symbol" pitchFamily="18" charset="2"/>
              </a:rPr>
              <a:t>a</a:t>
            </a:r>
            <a:r>
              <a:rPr lang="en-US" sz="1400"/>
              <a:t>.</a:t>
            </a:r>
            <a:r>
              <a:rPr lang="fr-FR" sz="1400">
                <a:latin typeface="Symbol" pitchFamily="18" charset="2"/>
              </a:rPr>
              <a:t>a</a:t>
            </a:r>
            <a:r>
              <a:rPr lang="en-US" sz="1400"/>
              <a:t>’’</a:t>
            </a:r>
            <a:r>
              <a:rPr lang="en-US" sz="1400" baseline="-25000"/>
              <a:t>red</a:t>
            </a:r>
          </a:p>
          <a:p>
            <a:pPr>
              <a:buClr>
                <a:srgbClr val="AFD200"/>
              </a:buClr>
            </a:pPr>
            <a:r>
              <a:rPr lang="fr-FR" sz="1400">
                <a:sym typeface="Wingdings" pitchFamily="2" charset="2"/>
              </a:rPr>
              <a:t>                                 </a:t>
            </a:r>
            <a:endParaRPr lang="fr-FR" sz="1600">
              <a:sym typeface="Wingdings" pitchFamily="2" charset="2"/>
            </a:endParaRPr>
          </a:p>
          <a:p>
            <a:pPr>
              <a:buClr>
                <a:srgbClr val="AFD200"/>
              </a:buClr>
              <a:buFont typeface="Wingdings" pitchFamily="2" charset="2"/>
              <a:buChar char="ü"/>
            </a:pPr>
            <a:r>
              <a:rPr lang="fr-FR" sz="1600">
                <a:sym typeface="Wingdings" pitchFamily="2" charset="2"/>
              </a:rPr>
              <a:t> Cinétique.</a:t>
            </a:r>
          </a:p>
        </p:txBody>
      </p:sp>
      <p:graphicFrame>
        <p:nvGraphicFramePr>
          <p:cNvPr id="23564" name="Object 12"/>
          <p:cNvGraphicFramePr>
            <a:graphicFrameLocks noChangeAspect="1"/>
          </p:cNvGraphicFramePr>
          <p:nvPr/>
        </p:nvGraphicFramePr>
        <p:xfrm>
          <a:off x="3040063" y="5222875"/>
          <a:ext cx="2000250" cy="1930400"/>
        </p:xfrm>
        <a:graphic>
          <a:graphicData uri="http://schemas.openxmlformats.org/presentationml/2006/ole">
            <p:oleObj spid="_x0000_s23564" name="Picture" r:id="rId5" imgW="1609909" imgH="1549890" progId="Word.Picture.8">
              <p:embed/>
            </p:oleObj>
          </a:graphicData>
        </a:graphic>
      </p:graphicFrame>
      <p:sp>
        <p:nvSpPr>
          <p:cNvPr id="23620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792163" y="684213"/>
          <a:ext cx="9072562" cy="86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</a:tblGrid>
              <a:tr h="277844"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1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2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3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4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8313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844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Rectangle à coins arrondis 15"/>
          <p:cNvSpPr/>
          <p:nvPr/>
        </p:nvSpPr>
        <p:spPr>
          <a:xfrm>
            <a:off x="755650" y="1979613"/>
            <a:ext cx="9180513" cy="496887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20" name="Connecteur droit 19"/>
          <p:cNvCxnSpPr/>
          <p:nvPr/>
        </p:nvCxnSpPr>
        <p:spPr>
          <a:xfrm>
            <a:off x="3419475" y="1547813"/>
            <a:ext cx="0" cy="431800"/>
          </a:xfrm>
          <a:prstGeom prst="line">
            <a:avLst/>
          </a:prstGeom>
          <a:ln w="57150">
            <a:solidFill>
              <a:srgbClr val="C800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201" name="Text Box 2"/>
          <p:cNvSpPr txBox="1">
            <a:spLocks noChangeArrowheads="1"/>
          </p:cNvSpPr>
          <p:nvPr/>
        </p:nvSpPr>
        <p:spPr bwMode="auto">
          <a:xfrm>
            <a:off x="900113" y="2087563"/>
            <a:ext cx="877411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Mini-projet S2 : Activité 2</a:t>
            </a:r>
          </a:p>
          <a:p>
            <a:pPr algn="ctr">
              <a:spcBef>
                <a:spcPct val="50000"/>
              </a:spcBef>
            </a:pPr>
            <a:endParaRPr lang="fr-FR" sz="800" b="1">
              <a:solidFill>
                <a:srgbClr val="C00000"/>
              </a:solidFill>
              <a:sym typeface="Wingdings" pitchFamily="2" charset="2"/>
            </a:endParaRPr>
          </a:p>
          <a:p>
            <a:pPr algn="just"/>
            <a:r>
              <a:rPr lang="fr-FR" b="1" u="sng">
                <a:solidFill>
                  <a:srgbClr val="C00000"/>
                </a:solidFill>
              </a:rPr>
              <a:t>Objectif</a:t>
            </a:r>
            <a:r>
              <a:rPr lang="fr-FR" b="1">
                <a:solidFill>
                  <a:srgbClr val="C00000"/>
                </a:solidFill>
              </a:rPr>
              <a:t> :</a:t>
            </a:r>
            <a:r>
              <a:rPr lang="fr-FR" b="1"/>
              <a:t> </a:t>
            </a:r>
            <a:r>
              <a:rPr lang="fr-FR" b="1">
                <a:solidFill>
                  <a:srgbClr val="C00000"/>
                </a:solidFill>
              </a:rPr>
              <a:t>Évaluer le couple de frottement sur chaque axe (O; x</a:t>
            </a:r>
            <a:r>
              <a:rPr lang="fr-FR" sz="1100" b="1">
                <a:solidFill>
                  <a:srgbClr val="C00000"/>
                </a:solidFill>
              </a:rPr>
              <a:t>1</a:t>
            </a:r>
            <a:r>
              <a:rPr lang="fr-FR" b="1">
                <a:solidFill>
                  <a:srgbClr val="C00000"/>
                </a:solidFill>
              </a:rPr>
              <a:t>) et (O; z</a:t>
            </a:r>
            <a:r>
              <a:rPr lang="fr-FR" sz="1100" b="1">
                <a:solidFill>
                  <a:srgbClr val="C00000"/>
                </a:solidFill>
              </a:rPr>
              <a:t>0</a:t>
            </a:r>
            <a:r>
              <a:rPr lang="fr-FR" b="1">
                <a:solidFill>
                  <a:srgbClr val="C00000"/>
                </a:solidFill>
              </a:rPr>
              <a:t>) et le mettre en place sur le modèle numérique de la cheville</a:t>
            </a:r>
            <a:endParaRPr lang="fr-FR"/>
          </a:p>
          <a:p>
            <a:endParaRPr lang="fr-FR" b="1" u="sng"/>
          </a:p>
          <a:p>
            <a:pPr>
              <a:buClr>
                <a:srgbClr val="C8000A"/>
              </a:buClr>
            </a:pPr>
            <a:endParaRPr lang="fr-FR" sz="1600"/>
          </a:p>
        </p:txBody>
      </p:sp>
      <p:pic>
        <p:nvPicPr>
          <p:cNvPr id="49202" name="Image 15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3937000"/>
            <a:ext cx="2109787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203" name="AutoShape 39"/>
          <p:cNvSpPr>
            <a:spLocks noChangeArrowheads="1"/>
          </p:cNvSpPr>
          <p:nvPr/>
        </p:nvSpPr>
        <p:spPr bwMode="auto">
          <a:xfrm>
            <a:off x="6804025" y="4756150"/>
            <a:ext cx="1011238" cy="50165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9204" name="Rectangle 14"/>
          <p:cNvSpPr>
            <a:spLocks noChangeArrowheads="1"/>
          </p:cNvSpPr>
          <p:nvPr/>
        </p:nvSpPr>
        <p:spPr bwMode="auto">
          <a:xfrm>
            <a:off x="152400" y="15240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pSp>
        <p:nvGrpSpPr>
          <p:cNvPr id="49205" name="Group 3"/>
          <p:cNvGrpSpPr>
            <a:grpSpLocks noChangeAspect="1"/>
          </p:cNvGrpSpPr>
          <p:nvPr/>
        </p:nvGrpSpPr>
        <p:grpSpPr bwMode="auto">
          <a:xfrm>
            <a:off x="1044575" y="3535363"/>
            <a:ext cx="3311525" cy="2405062"/>
            <a:chOff x="4118" y="4610"/>
            <a:chExt cx="4060" cy="2949"/>
          </a:xfrm>
        </p:grpSpPr>
        <p:sp>
          <p:nvSpPr>
            <p:cNvPr id="49209" name="AutoShape 13"/>
            <p:cNvSpPr>
              <a:spLocks noChangeAspect="1" noChangeArrowheads="1" noTextEdit="1"/>
            </p:cNvSpPr>
            <p:nvPr/>
          </p:nvSpPr>
          <p:spPr bwMode="auto">
            <a:xfrm>
              <a:off x="4118" y="4610"/>
              <a:ext cx="4060" cy="2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49210" name="Picture 12" descr="P3310140"/>
            <p:cNvPicPr>
              <a:picLocks noChangeAspect="1" noChangeArrowheads="1"/>
            </p:cNvPicPr>
            <p:nvPr/>
          </p:nvPicPr>
          <p:blipFill>
            <a:blip r:embed="rId3">
              <a:lum bright="40000" contrast="40000"/>
            </a:blip>
            <a:srcRect/>
            <a:stretch>
              <a:fillRect/>
            </a:stretch>
          </p:blipFill>
          <p:spPr bwMode="auto">
            <a:xfrm>
              <a:off x="4168" y="4626"/>
              <a:ext cx="1715" cy="2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211" name="Picture 11" descr="P331013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78" y="4622"/>
              <a:ext cx="2400" cy="2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9212" name="AutoShape 10"/>
            <p:cNvCxnSpPr>
              <a:cxnSpLocks noChangeShapeType="1"/>
            </p:cNvCxnSpPr>
            <p:nvPr/>
          </p:nvCxnSpPr>
          <p:spPr bwMode="auto">
            <a:xfrm>
              <a:off x="7036" y="5447"/>
              <a:ext cx="1" cy="1101"/>
            </a:xfrm>
            <a:prstGeom prst="straightConnector1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stealth" w="sm" len="lg"/>
            </a:ln>
          </p:spPr>
        </p:cxnSp>
        <p:sp>
          <p:nvSpPr>
            <p:cNvPr id="49213" name="AutoShape 9"/>
            <p:cNvSpPr>
              <a:spLocks/>
            </p:cNvSpPr>
            <p:nvPr/>
          </p:nvSpPr>
          <p:spPr bwMode="auto">
            <a:xfrm>
              <a:off x="5511" y="5787"/>
              <a:ext cx="618" cy="286"/>
            </a:xfrm>
            <a:prstGeom prst="borderCallout1">
              <a:avLst>
                <a:gd name="adj1" fmla="val 45000"/>
                <a:gd name="adj2" fmla="val 117912"/>
                <a:gd name="adj3" fmla="val 81250"/>
                <a:gd name="adj4" fmla="val 247014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8638" tIns="39319" rIns="78638" bIns="39319">
              <a:spAutoFit/>
            </a:bodyPr>
            <a:lstStyle/>
            <a:p>
              <a:pPr algn="ctr"/>
              <a:r>
                <a:rPr lang="fr-FR" sz="1000">
                  <a:ea typeface="Calibri" pitchFamily="34" charset="0"/>
                  <a:cs typeface="Times New Roman" pitchFamily="18" charset="0"/>
                </a:rPr>
                <a:t>Poids</a:t>
              </a:r>
              <a:endParaRPr lang="fr-FR" sz="1000">
                <a:ea typeface="Calibri" pitchFamily="34" charset="0"/>
                <a:cs typeface="Arial" charset="0"/>
              </a:endParaRPr>
            </a:p>
          </p:txBody>
        </p:sp>
        <p:sp>
          <p:nvSpPr>
            <p:cNvPr id="49214" name="AutoShape 7"/>
            <p:cNvSpPr>
              <a:spLocks noChangeArrowheads="1"/>
            </p:cNvSpPr>
            <p:nvPr/>
          </p:nvSpPr>
          <p:spPr bwMode="auto">
            <a:xfrm>
              <a:off x="7538" y="4726"/>
              <a:ext cx="382" cy="428"/>
            </a:xfrm>
            <a:prstGeom prst="curvedRightArrow">
              <a:avLst>
                <a:gd name="adj1" fmla="val 22408"/>
                <a:gd name="adj2" fmla="val 44817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cxnSp>
          <p:nvCxnSpPr>
            <p:cNvPr id="49215" name="AutoShape 6"/>
            <p:cNvCxnSpPr>
              <a:cxnSpLocks noChangeShapeType="1"/>
            </p:cNvCxnSpPr>
            <p:nvPr/>
          </p:nvCxnSpPr>
          <p:spPr bwMode="auto">
            <a:xfrm>
              <a:off x="7743" y="4779"/>
              <a:ext cx="0" cy="1008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  <p:cxnSp>
          <p:nvCxnSpPr>
            <p:cNvPr id="49216" name="AutoShape 5"/>
            <p:cNvCxnSpPr>
              <a:cxnSpLocks noChangeShapeType="1"/>
            </p:cNvCxnSpPr>
            <p:nvPr/>
          </p:nvCxnSpPr>
          <p:spPr bwMode="auto">
            <a:xfrm>
              <a:off x="4966" y="5407"/>
              <a:ext cx="1" cy="1008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  <p:sp>
          <p:nvSpPr>
            <p:cNvPr id="49217" name="AutoShape 4"/>
            <p:cNvSpPr>
              <a:spLocks noChangeArrowheads="1"/>
            </p:cNvSpPr>
            <p:nvPr/>
          </p:nvSpPr>
          <p:spPr bwMode="auto">
            <a:xfrm>
              <a:off x="4783" y="5223"/>
              <a:ext cx="381" cy="427"/>
            </a:xfrm>
            <a:prstGeom prst="curvedRightArrow">
              <a:avLst>
                <a:gd name="adj1" fmla="val 22415"/>
                <a:gd name="adj2" fmla="val 44829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9218" name="AutoShape 8"/>
            <p:cNvSpPr>
              <a:spLocks/>
            </p:cNvSpPr>
            <p:nvPr/>
          </p:nvSpPr>
          <p:spPr bwMode="auto">
            <a:xfrm>
              <a:off x="5530" y="4626"/>
              <a:ext cx="1589" cy="286"/>
            </a:xfrm>
            <a:prstGeom prst="borderCallout1">
              <a:avLst>
                <a:gd name="adj1" fmla="val 45000"/>
                <a:gd name="adj2" fmla="val 106083"/>
                <a:gd name="adj3" fmla="val 80000"/>
                <a:gd name="adj4" fmla="val 138528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8638" tIns="39319" rIns="78638" bIns="39319">
              <a:spAutoFit/>
            </a:bodyPr>
            <a:lstStyle/>
            <a:p>
              <a:pPr algn="ctr"/>
              <a:r>
                <a:rPr lang="fr-FR" sz="1000">
                  <a:ea typeface="Calibri" pitchFamily="34" charset="0"/>
                  <a:cs typeface="Times New Roman" pitchFamily="18" charset="0"/>
                </a:rPr>
                <a:t>Axe pivot de roulis</a:t>
              </a:r>
              <a:endParaRPr lang="fr-FR" sz="1000">
                <a:ea typeface="Calibri" pitchFamily="34" charset="0"/>
                <a:cs typeface="Arial" charset="0"/>
              </a:endParaRPr>
            </a:p>
          </p:txBody>
        </p:sp>
      </p:grpSp>
      <p:pic>
        <p:nvPicPr>
          <p:cNvPr id="49206" name="Graphique 9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1663" y="4151313"/>
            <a:ext cx="2195512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284788" y="4217988"/>
            <a:ext cx="1295400" cy="361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050" dirty="0"/>
              <a:t>Courbe résultat</a:t>
            </a:r>
          </a:p>
        </p:txBody>
      </p:sp>
      <p:sp>
        <p:nvSpPr>
          <p:cNvPr id="49208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0178" name="Rectangle 11"/>
          <p:cNvSpPr>
            <a:spLocks noChangeArrowheads="1"/>
          </p:cNvSpPr>
          <p:nvPr/>
        </p:nvSpPr>
        <p:spPr bwMode="auto">
          <a:xfrm>
            <a:off x="1692275" y="935038"/>
            <a:ext cx="43926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/>
              <a:t>C</a:t>
            </a:r>
            <a:r>
              <a:rPr lang="en-US" sz="2200" b="1" baseline="-25000"/>
              <a:t>red </a:t>
            </a:r>
            <a:r>
              <a:rPr lang="en-US" sz="2200" b="1"/>
              <a:t>- C</a:t>
            </a:r>
            <a:r>
              <a:rPr lang="en-US" sz="2200" b="1" baseline="-25000"/>
              <a:t>f</a:t>
            </a:r>
            <a:r>
              <a:rPr lang="fr-FR" sz="2200" b="1" baseline="-25000"/>
              <a:t> </a:t>
            </a:r>
            <a:r>
              <a:rPr lang="en-US" sz="2200" b="1"/>
              <a:t>- C</a:t>
            </a:r>
            <a:r>
              <a:rPr lang="en-US" sz="2200" b="1" baseline="-25000"/>
              <a:t>pes </a:t>
            </a:r>
            <a:r>
              <a:rPr lang="en-US" sz="2200" b="1"/>
              <a:t>= J</a:t>
            </a:r>
            <a:r>
              <a:rPr lang="en-US" sz="2200" b="1" baseline="-25000"/>
              <a:t>o</a:t>
            </a:r>
            <a:r>
              <a:rPr lang="en-US" sz="2200" b="1" baseline="-25000">
                <a:latin typeface="Symbol" pitchFamily="18" charset="2"/>
              </a:rPr>
              <a:t>b</a:t>
            </a:r>
            <a:r>
              <a:rPr lang="en-US" sz="2200" b="1"/>
              <a:t>.</a:t>
            </a:r>
            <a:r>
              <a:rPr lang="fr-FR" sz="2200" b="1">
                <a:latin typeface="Symbol" pitchFamily="18" charset="2"/>
              </a:rPr>
              <a:t>b</a:t>
            </a:r>
            <a:r>
              <a:rPr lang="en-US" sz="2200" b="1"/>
              <a:t>’’</a:t>
            </a:r>
            <a:r>
              <a:rPr lang="en-US" sz="2200" b="1" baseline="-25000"/>
              <a:t>red</a:t>
            </a:r>
            <a:endParaRPr lang="fr-FR" sz="2200" b="1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228725" y="1717675"/>
            <a:ext cx="2155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b="1"/>
              <a:t>C</a:t>
            </a:r>
            <a:r>
              <a:rPr lang="en-US" b="1" baseline="-25000"/>
              <a:t>pes </a:t>
            </a:r>
            <a:r>
              <a:rPr lang="en-US" b="1"/>
              <a:t>= </a:t>
            </a:r>
            <a:r>
              <a:rPr lang="fr-FR" b="1"/>
              <a:t>0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228725" y="5003800"/>
            <a:ext cx="1839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fr-FR" b="1">
                <a:latin typeface="Symbol" pitchFamily="18" charset="2"/>
              </a:rPr>
              <a:t>b</a:t>
            </a:r>
            <a:r>
              <a:rPr lang="en-US" b="1"/>
              <a:t>’’</a:t>
            </a:r>
            <a:r>
              <a:rPr lang="en-US" b="1" baseline="-25000"/>
              <a:t>red </a:t>
            </a:r>
            <a:r>
              <a:rPr lang="en-US" b="1"/>
              <a:t>= </a:t>
            </a:r>
            <a:r>
              <a:rPr lang="fr-FR" b="1"/>
              <a:t>0</a:t>
            </a:r>
          </a:p>
        </p:txBody>
      </p:sp>
      <p:grpSp>
        <p:nvGrpSpPr>
          <p:cNvPr id="16" name="Group 3"/>
          <p:cNvGrpSpPr>
            <a:grpSpLocks noChangeAspect="1"/>
          </p:cNvGrpSpPr>
          <p:nvPr/>
        </p:nvGrpSpPr>
        <p:grpSpPr bwMode="auto">
          <a:xfrm>
            <a:off x="1228725" y="2252663"/>
            <a:ext cx="3311525" cy="2405062"/>
            <a:chOff x="4118" y="4610"/>
            <a:chExt cx="4060" cy="2949"/>
          </a:xfrm>
        </p:grpSpPr>
        <p:sp>
          <p:nvSpPr>
            <p:cNvPr id="50198" name="AutoShape 13"/>
            <p:cNvSpPr>
              <a:spLocks noChangeAspect="1" noChangeArrowheads="1" noTextEdit="1"/>
            </p:cNvSpPr>
            <p:nvPr/>
          </p:nvSpPr>
          <p:spPr bwMode="auto">
            <a:xfrm>
              <a:off x="4118" y="4610"/>
              <a:ext cx="4060" cy="2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50199" name="Picture 12" descr="P3310140"/>
            <p:cNvPicPr>
              <a:picLocks noChangeAspect="1" noChangeArrowheads="1"/>
            </p:cNvPicPr>
            <p:nvPr/>
          </p:nvPicPr>
          <p:blipFill>
            <a:blip r:embed="rId2">
              <a:lum bright="40000" contrast="40000"/>
            </a:blip>
            <a:srcRect/>
            <a:stretch>
              <a:fillRect/>
            </a:stretch>
          </p:blipFill>
          <p:spPr bwMode="auto">
            <a:xfrm>
              <a:off x="4168" y="4626"/>
              <a:ext cx="1715" cy="2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200" name="Picture 11" descr="P3310139"/>
            <p:cNvPicPr>
              <a:picLocks noChangeAspect="1" noChangeArrowheads="1"/>
            </p:cNvPicPr>
            <p:nvPr/>
          </p:nvPicPr>
          <p:blipFill>
            <a:blip r:embed="rId3">
              <a:lum bright="40000" contrast="40000"/>
            </a:blip>
            <a:srcRect/>
            <a:stretch>
              <a:fillRect/>
            </a:stretch>
          </p:blipFill>
          <p:spPr bwMode="auto">
            <a:xfrm>
              <a:off x="5778" y="4622"/>
              <a:ext cx="2400" cy="2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0201" name="AutoShape 10"/>
            <p:cNvCxnSpPr>
              <a:cxnSpLocks noChangeShapeType="1"/>
            </p:cNvCxnSpPr>
            <p:nvPr/>
          </p:nvCxnSpPr>
          <p:spPr bwMode="auto">
            <a:xfrm>
              <a:off x="7036" y="5447"/>
              <a:ext cx="1" cy="1101"/>
            </a:xfrm>
            <a:prstGeom prst="straightConnector1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stealth" w="sm" len="lg"/>
            </a:ln>
          </p:spPr>
        </p:cxnSp>
        <p:sp>
          <p:nvSpPr>
            <p:cNvPr id="50202" name="AutoShape 9"/>
            <p:cNvSpPr>
              <a:spLocks/>
            </p:cNvSpPr>
            <p:nvPr/>
          </p:nvSpPr>
          <p:spPr bwMode="auto">
            <a:xfrm>
              <a:off x="5511" y="5787"/>
              <a:ext cx="618" cy="286"/>
            </a:xfrm>
            <a:prstGeom prst="borderCallout1">
              <a:avLst>
                <a:gd name="adj1" fmla="val 45000"/>
                <a:gd name="adj2" fmla="val 117912"/>
                <a:gd name="adj3" fmla="val 81250"/>
                <a:gd name="adj4" fmla="val 247014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8638" tIns="39319" rIns="78638" bIns="39319">
              <a:spAutoFit/>
            </a:bodyPr>
            <a:lstStyle/>
            <a:p>
              <a:pPr algn="ctr"/>
              <a:r>
                <a:rPr lang="fr-FR" sz="1000">
                  <a:ea typeface="Calibri" pitchFamily="34" charset="0"/>
                  <a:cs typeface="Times New Roman" pitchFamily="18" charset="0"/>
                </a:rPr>
                <a:t>Poids</a:t>
              </a:r>
              <a:endParaRPr lang="fr-FR" sz="1000">
                <a:ea typeface="Calibri" pitchFamily="34" charset="0"/>
                <a:cs typeface="Arial" charset="0"/>
              </a:endParaRPr>
            </a:p>
          </p:txBody>
        </p:sp>
        <p:sp>
          <p:nvSpPr>
            <p:cNvPr id="50203" name="AutoShape 8"/>
            <p:cNvSpPr>
              <a:spLocks/>
            </p:cNvSpPr>
            <p:nvPr/>
          </p:nvSpPr>
          <p:spPr bwMode="auto">
            <a:xfrm>
              <a:off x="5393" y="4626"/>
              <a:ext cx="1721" cy="286"/>
            </a:xfrm>
            <a:prstGeom prst="borderCallout1">
              <a:avLst>
                <a:gd name="adj1" fmla="val 45000"/>
                <a:gd name="adj2" fmla="val 106083"/>
                <a:gd name="adj3" fmla="val 80000"/>
                <a:gd name="adj4" fmla="val 138528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8638" tIns="39319" rIns="78638" bIns="39319">
              <a:spAutoFit/>
            </a:bodyPr>
            <a:lstStyle/>
            <a:p>
              <a:pPr algn="ctr"/>
              <a:r>
                <a:rPr lang="fr-FR" sz="1000">
                  <a:ea typeface="Calibri" pitchFamily="34" charset="0"/>
                  <a:cs typeface="Times New Roman" pitchFamily="18" charset="0"/>
                </a:rPr>
                <a:t>Axe pivot de roulis</a:t>
              </a:r>
              <a:endParaRPr lang="fr-FR" sz="1000">
                <a:ea typeface="Calibri" pitchFamily="34" charset="0"/>
                <a:cs typeface="Arial" charset="0"/>
              </a:endParaRPr>
            </a:p>
          </p:txBody>
        </p:sp>
        <p:sp>
          <p:nvSpPr>
            <p:cNvPr id="50204" name="AutoShape 7"/>
            <p:cNvSpPr>
              <a:spLocks noChangeArrowheads="1"/>
            </p:cNvSpPr>
            <p:nvPr/>
          </p:nvSpPr>
          <p:spPr bwMode="auto">
            <a:xfrm>
              <a:off x="7538" y="4726"/>
              <a:ext cx="382" cy="428"/>
            </a:xfrm>
            <a:prstGeom prst="curvedRightArrow">
              <a:avLst>
                <a:gd name="adj1" fmla="val 22408"/>
                <a:gd name="adj2" fmla="val 44817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cxnSp>
          <p:nvCxnSpPr>
            <p:cNvPr id="50205" name="AutoShape 6"/>
            <p:cNvCxnSpPr>
              <a:cxnSpLocks noChangeShapeType="1"/>
            </p:cNvCxnSpPr>
            <p:nvPr/>
          </p:nvCxnSpPr>
          <p:spPr bwMode="auto">
            <a:xfrm>
              <a:off x="7743" y="4779"/>
              <a:ext cx="0" cy="1008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  <p:cxnSp>
          <p:nvCxnSpPr>
            <p:cNvPr id="50206" name="AutoShape 5"/>
            <p:cNvCxnSpPr>
              <a:cxnSpLocks noChangeShapeType="1"/>
            </p:cNvCxnSpPr>
            <p:nvPr/>
          </p:nvCxnSpPr>
          <p:spPr bwMode="auto">
            <a:xfrm>
              <a:off x="4966" y="5407"/>
              <a:ext cx="1" cy="1008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  <p:sp>
          <p:nvSpPr>
            <p:cNvPr id="50207" name="AutoShape 4"/>
            <p:cNvSpPr>
              <a:spLocks noChangeArrowheads="1"/>
            </p:cNvSpPr>
            <p:nvPr/>
          </p:nvSpPr>
          <p:spPr bwMode="auto">
            <a:xfrm>
              <a:off x="4783" y="5223"/>
              <a:ext cx="381" cy="427"/>
            </a:xfrm>
            <a:prstGeom prst="curvedRightArrow">
              <a:avLst>
                <a:gd name="adj1" fmla="val 22415"/>
                <a:gd name="adj2" fmla="val 44829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0182" name="Rectangle 12"/>
          <p:cNvSpPr>
            <a:spLocks noChangeArrowheads="1"/>
          </p:cNvSpPr>
          <p:nvPr/>
        </p:nvSpPr>
        <p:spPr bwMode="auto">
          <a:xfrm>
            <a:off x="152400" y="15240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pSp>
        <p:nvGrpSpPr>
          <p:cNvPr id="7" name="Group 1"/>
          <p:cNvGrpSpPr>
            <a:grpSpLocks noChangeAspect="1"/>
          </p:cNvGrpSpPr>
          <p:nvPr/>
        </p:nvGrpSpPr>
        <p:grpSpPr bwMode="auto">
          <a:xfrm>
            <a:off x="5184775" y="2182813"/>
            <a:ext cx="3962400" cy="2641600"/>
            <a:chOff x="3632" y="9752"/>
            <a:chExt cx="4390" cy="2926"/>
          </a:xfrm>
        </p:grpSpPr>
        <p:sp>
          <p:nvSpPr>
            <p:cNvPr id="50188" name="AutoShape 11"/>
            <p:cNvSpPr>
              <a:spLocks noChangeAspect="1" noChangeArrowheads="1" noTextEdit="1"/>
            </p:cNvSpPr>
            <p:nvPr/>
          </p:nvSpPr>
          <p:spPr bwMode="auto">
            <a:xfrm>
              <a:off x="3632" y="9752"/>
              <a:ext cx="4390" cy="2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50189" name="Picture 10" descr="P3310141"/>
            <p:cNvPicPr>
              <a:picLocks noChangeAspect="1" noChangeArrowheads="1"/>
            </p:cNvPicPr>
            <p:nvPr/>
          </p:nvPicPr>
          <p:blipFill>
            <a:blip r:embed="rId4">
              <a:lum bright="40000" contrast="40000"/>
            </a:blip>
            <a:srcRect/>
            <a:stretch>
              <a:fillRect/>
            </a:stretch>
          </p:blipFill>
          <p:spPr bwMode="auto">
            <a:xfrm>
              <a:off x="5112" y="10495"/>
              <a:ext cx="2910" cy="2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0190" name="AutoShape 9"/>
            <p:cNvCxnSpPr>
              <a:cxnSpLocks noChangeShapeType="1"/>
            </p:cNvCxnSpPr>
            <p:nvPr/>
          </p:nvCxnSpPr>
          <p:spPr bwMode="auto">
            <a:xfrm>
              <a:off x="6395" y="10495"/>
              <a:ext cx="1" cy="1101"/>
            </a:xfrm>
            <a:prstGeom prst="straightConnector1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stealth" w="sm" len="lg"/>
            </a:ln>
          </p:spPr>
        </p:cxnSp>
        <p:cxnSp>
          <p:nvCxnSpPr>
            <p:cNvPr id="50191" name="AutoShape 8"/>
            <p:cNvCxnSpPr>
              <a:cxnSpLocks noChangeShapeType="1"/>
            </p:cNvCxnSpPr>
            <p:nvPr/>
          </p:nvCxnSpPr>
          <p:spPr bwMode="auto">
            <a:xfrm>
              <a:off x="7353" y="10448"/>
              <a:ext cx="1" cy="1326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  <p:sp>
          <p:nvSpPr>
            <p:cNvPr id="50192" name="AutoShape 7"/>
            <p:cNvSpPr>
              <a:spLocks noChangeArrowheads="1"/>
            </p:cNvSpPr>
            <p:nvPr/>
          </p:nvSpPr>
          <p:spPr bwMode="auto">
            <a:xfrm>
              <a:off x="7164" y="10537"/>
              <a:ext cx="375" cy="424"/>
            </a:xfrm>
            <a:prstGeom prst="curvedRightArrow">
              <a:avLst>
                <a:gd name="adj1" fmla="val 22613"/>
                <a:gd name="adj2" fmla="val 45227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50193" name="Picture 6" descr="P331014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32" y="9824"/>
              <a:ext cx="1951" cy="1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194" name="AutoShape 5"/>
            <p:cNvSpPr>
              <a:spLocks/>
            </p:cNvSpPr>
            <p:nvPr/>
          </p:nvSpPr>
          <p:spPr bwMode="auto">
            <a:xfrm>
              <a:off x="5517" y="10537"/>
              <a:ext cx="619" cy="259"/>
            </a:xfrm>
            <a:prstGeom prst="borderCallout1">
              <a:avLst>
                <a:gd name="adj1" fmla="val 44444"/>
                <a:gd name="adj2" fmla="val 117713"/>
                <a:gd name="adj3" fmla="val 109259"/>
                <a:gd name="adj4" fmla="val 141329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9553" tIns="39776" rIns="79553" bIns="39776">
              <a:spAutoFit/>
            </a:bodyPr>
            <a:lstStyle/>
            <a:p>
              <a:pPr algn="ctr"/>
              <a:r>
                <a:rPr lang="fr-FR" sz="1000">
                  <a:ea typeface="Calibri" pitchFamily="34" charset="0"/>
                  <a:cs typeface="Times New Roman" pitchFamily="18" charset="0"/>
                </a:rPr>
                <a:t>Poids</a:t>
              </a:r>
              <a:endParaRPr lang="fr-FR" sz="1000">
                <a:ea typeface="Calibri" pitchFamily="34" charset="0"/>
                <a:cs typeface="Arial" charset="0"/>
              </a:endParaRPr>
            </a:p>
          </p:txBody>
        </p:sp>
        <p:sp>
          <p:nvSpPr>
            <p:cNvPr id="50195" name="AutoShape 4"/>
            <p:cNvSpPr>
              <a:spLocks/>
            </p:cNvSpPr>
            <p:nvPr/>
          </p:nvSpPr>
          <p:spPr bwMode="auto">
            <a:xfrm>
              <a:off x="5308" y="9946"/>
              <a:ext cx="1595" cy="259"/>
            </a:xfrm>
            <a:prstGeom prst="borderCallout1">
              <a:avLst>
                <a:gd name="adj1" fmla="val 44444"/>
                <a:gd name="adj2" fmla="val 106009"/>
                <a:gd name="adj3" fmla="val 184569"/>
                <a:gd name="adj4" fmla="val 127532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9553" tIns="39776" rIns="79553" bIns="39776">
              <a:spAutoFit/>
            </a:bodyPr>
            <a:lstStyle/>
            <a:p>
              <a:pPr algn="ctr"/>
              <a:r>
                <a:rPr lang="fr-FR" sz="1000">
                  <a:ea typeface="Calibri" pitchFamily="34" charset="0"/>
                  <a:cs typeface="Times New Roman" pitchFamily="18" charset="0"/>
                </a:rPr>
                <a:t>Axe pivot de tangage</a:t>
              </a:r>
              <a:endParaRPr lang="fr-FR" sz="1000">
                <a:ea typeface="Calibri" pitchFamily="34" charset="0"/>
                <a:cs typeface="Arial" charset="0"/>
              </a:endParaRPr>
            </a:p>
          </p:txBody>
        </p:sp>
        <p:sp>
          <p:nvSpPr>
            <p:cNvPr id="50196" name="AutoShape 3"/>
            <p:cNvSpPr>
              <a:spLocks noChangeArrowheads="1"/>
            </p:cNvSpPr>
            <p:nvPr/>
          </p:nvSpPr>
          <p:spPr bwMode="auto">
            <a:xfrm>
              <a:off x="4382" y="9888"/>
              <a:ext cx="376" cy="425"/>
            </a:xfrm>
            <a:prstGeom prst="curvedRightArrow">
              <a:avLst>
                <a:gd name="adj1" fmla="val 22606"/>
                <a:gd name="adj2" fmla="val 45213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cxnSp>
          <p:nvCxnSpPr>
            <p:cNvPr id="50197" name="AutoShape 2"/>
            <p:cNvCxnSpPr>
              <a:cxnSpLocks noChangeShapeType="1"/>
            </p:cNvCxnSpPr>
            <p:nvPr/>
          </p:nvCxnSpPr>
          <p:spPr bwMode="auto">
            <a:xfrm>
              <a:off x="4606" y="9888"/>
              <a:ext cx="1" cy="1327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</p:grpSp>
      <p:pic>
        <p:nvPicPr>
          <p:cNvPr id="25615" name="Graphique 2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25800" y="4910138"/>
            <a:ext cx="3001963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3636963" y="5165725"/>
            <a:ext cx="1039812" cy="3540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fr-FR" sz="1100">
                <a:latin typeface="Symbol" pitchFamily="18" charset="2"/>
                <a:cs typeface="Arial" charset="0"/>
              </a:rPr>
              <a:t>b</a:t>
            </a:r>
            <a:r>
              <a:rPr lang="fr-FR" sz="1100">
                <a:latin typeface="Calibri" pitchFamily="34" charset="0"/>
                <a:cs typeface="Arial" charset="0"/>
              </a:rPr>
              <a:t> en rad</a:t>
            </a:r>
            <a:endParaRPr lang="fr-FR">
              <a:cs typeface="Arial" charset="0"/>
            </a:endParaRPr>
          </a:p>
        </p:txBody>
      </p:sp>
      <p:sp>
        <p:nvSpPr>
          <p:cNvPr id="50186" name="ZoneTexte 2"/>
          <p:cNvSpPr txBox="1">
            <a:spLocks noChangeArrowheads="1"/>
          </p:cNvSpPr>
          <p:nvPr/>
        </p:nvSpPr>
        <p:spPr bwMode="auto">
          <a:xfrm>
            <a:off x="7535863" y="866775"/>
            <a:ext cx="1662112" cy="36988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2 1/2</a:t>
            </a:r>
          </a:p>
        </p:txBody>
      </p:sp>
      <p:sp>
        <p:nvSpPr>
          <p:cNvPr id="50187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ZoneTexte 7"/>
          <p:cNvSpPr txBox="1">
            <a:spLocks noChangeArrowheads="1"/>
          </p:cNvSpPr>
          <p:nvPr/>
        </p:nvSpPr>
        <p:spPr bwMode="auto">
          <a:xfrm>
            <a:off x="1368425" y="1116013"/>
            <a:ext cx="7488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600" b="1">
                <a:solidFill>
                  <a:srgbClr val="C8000A"/>
                </a:solidFill>
              </a:rPr>
              <a:t>Plan</a:t>
            </a:r>
            <a:endParaRPr lang="fr-FR" b="1">
              <a:solidFill>
                <a:srgbClr val="008AD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92040" y="0"/>
            <a:ext cx="5472608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Proposition d’un mini projet </a:t>
            </a:r>
          </a:p>
        </p:txBody>
      </p:sp>
      <p:sp>
        <p:nvSpPr>
          <p:cNvPr id="8195" name="Rectangle 21"/>
          <p:cNvSpPr>
            <a:spLocks noChangeArrowheads="1"/>
          </p:cNvSpPr>
          <p:nvPr/>
        </p:nvSpPr>
        <p:spPr bwMode="auto">
          <a:xfrm>
            <a:off x="2052638" y="2247900"/>
            <a:ext cx="7216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1. Centres d’intérêt  en deuxième période</a:t>
            </a:r>
          </a:p>
        </p:txBody>
      </p:sp>
      <p:sp>
        <p:nvSpPr>
          <p:cNvPr id="8196" name="ZoneTexte 7"/>
          <p:cNvSpPr txBox="1">
            <a:spLocks noChangeArrowheads="1"/>
          </p:cNvSpPr>
          <p:nvPr/>
        </p:nvSpPr>
        <p:spPr bwMode="auto">
          <a:xfrm>
            <a:off x="2052638" y="3005138"/>
            <a:ext cx="82089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 b="1">
                <a:solidFill>
                  <a:srgbClr val="C00000"/>
                </a:solidFill>
                <a:ea typeface="Calibri" pitchFamily="34" charset="0"/>
                <a:cs typeface="Arial-BoldMT"/>
              </a:rPr>
              <a:t>2. Présentation du support</a:t>
            </a:r>
            <a:endParaRPr lang="fr-FR" sz="2800" b="1">
              <a:solidFill>
                <a:srgbClr val="C0000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8197" name="ZoneTexte 7"/>
          <p:cNvSpPr txBox="1">
            <a:spLocks noChangeArrowheads="1"/>
          </p:cNvSpPr>
          <p:nvPr/>
        </p:nvSpPr>
        <p:spPr bwMode="auto">
          <a:xfrm>
            <a:off x="2052638" y="3762375"/>
            <a:ext cx="7489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 b="1">
                <a:solidFill>
                  <a:srgbClr val="C8000A"/>
                </a:solidFill>
              </a:rPr>
              <a:t>3. Problématique du mini-projet</a:t>
            </a:r>
            <a:endParaRPr lang="fr-FR">
              <a:solidFill>
                <a:srgbClr val="C8000A"/>
              </a:solidFill>
            </a:endParaRPr>
          </a:p>
        </p:txBody>
      </p:sp>
      <p:sp>
        <p:nvSpPr>
          <p:cNvPr id="8198" name="Rectangle 21"/>
          <p:cNvSpPr>
            <a:spLocks noChangeArrowheads="1"/>
          </p:cNvSpPr>
          <p:nvPr/>
        </p:nvSpPr>
        <p:spPr bwMode="auto">
          <a:xfrm>
            <a:off x="2052638" y="4516438"/>
            <a:ext cx="54594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1202" name="Rectangle 15"/>
          <p:cNvSpPr>
            <a:spLocks noChangeArrowheads="1"/>
          </p:cNvSpPr>
          <p:nvPr/>
        </p:nvSpPr>
        <p:spPr bwMode="auto">
          <a:xfrm>
            <a:off x="1152525" y="1393825"/>
            <a:ext cx="6948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/>
              <a:t>Mesure du courant moteur pour plusieurs valeurs de </a:t>
            </a:r>
            <a:r>
              <a:rPr lang="fr-FR" b="1">
                <a:latin typeface="Symbol" pitchFamily="18" charset="2"/>
              </a:rPr>
              <a:t>b</a:t>
            </a:r>
            <a:r>
              <a:rPr lang="en-US" b="1"/>
              <a:t>’</a:t>
            </a:r>
            <a:endParaRPr lang="fr-FR" b="1"/>
          </a:p>
        </p:txBody>
      </p:sp>
      <p:sp>
        <p:nvSpPr>
          <p:cNvPr id="51203" name="Rectangle 17"/>
          <p:cNvSpPr>
            <a:spLocks noChangeArrowheads="1"/>
          </p:cNvSpPr>
          <p:nvPr/>
        </p:nvSpPr>
        <p:spPr bwMode="auto">
          <a:xfrm>
            <a:off x="6084888" y="2103438"/>
            <a:ext cx="35972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I</a:t>
            </a:r>
            <a:r>
              <a:rPr lang="fr-FR" baseline="-25000"/>
              <a:t>mot</a:t>
            </a:r>
            <a:r>
              <a:rPr lang="fr-FR"/>
              <a:t> et donc C</a:t>
            </a:r>
            <a:r>
              <a:rPr lang="fr-FR" baseline="-25000"/>
              <a:t>f</a:t>
            </a:r>
            <a:r>
              <a:rPr lang="fr-FR"/>
              <a:t> indépendant de </a:t>
            </a:r>
            <a:r>
              <a:rPr lang="fr-FR">
                <a:latin typeface="Symbol" pitchFamily="18" charset="2"/>
              </a:rPr>
              <a:t>b</a:t>
            </a:r>
            <a:r>
              <a:rPr lang="en-US"/>
              <a:t>’ : </a:t>
            </a:r>
            <a:r>
              <a:rPr lang="en-US" b="1"/>
              <a:t>frottement sec</a:t>
            </a:r>
            <a:endParaRPr lang="fr-FR" b="1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209675" y="3775075"/>
            <a:ext cx="6948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/>
              <a:t>Mesure du courant moteur avec la silhouette de NAO</a:t>
            </a:r>
          </a:p>
        </p:txBody>
      </p:sp>
      <p:pic>
        <p:nvPicPr>
          <p:cNvPr id="51205" name="Graphique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7938" y="1797050"/>
            <a:ext cx="2249487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Text Box 3"/>
          <p:cNvSpPr txBox="1">
            <a:spLocks noChangeArrowheads="1"/>
          </p:cNvSpPr>
          <p:nvPr/>
        </p:nvSpPr>
        <p:spPr bwMode="auto">
          <a:xfrm>
            <a:off x="1619250" y="1908175"/>
            <a:ext cx="538163" cy="2524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fr-FR" sz="1100">
                <a:latin typeface="Calibri" pitchFamily="34" charset="0"/>
                <a:cs typeface="Arial" charset="0"/>
              </a:rPr>
              <a:t>I</a:t>
            </a:r>
            <a:r>
              <a:rPr lang="fr-FR" sz="1100" baseline="-25000">
                <a:latin typeface="Calibri" pitchFamily="34" charset="0"/>
                <a:cs typeface="Arial" charset="0"/>
              </a:rPr>
              <a:t>mot</a:t>
            </a:r>
            <a:r>
              <a:rPr lang="fr-FR" sz="1100">
                <a:latin typeface="Calibri" pitchFamily="34" charset="0"/>
                <a:cs typeface="Arial" charset="0"/>
              </a:rPr>
              <a:t> en A</a:t>
            </a:r>
            <a:endParaRPr lang="fr-FR">
              <a:cs typeface="Arial" charset="0"/>
            </a:endParaRPr>
          </a:p>
        </p:txBody>
      </p:sp>
      <p:sp>
        <p:nvSpPr>
          <p:cNvPr id="51207" name="Text Box 4"/>
          <p:cNvSpPr txBox="1">
            <a:spLocks noChangeArrowheads="1"/>
          </p:cNvSpPr>
          <p:nvPr/>
        </p:nvSpPr>
        <p:spPr bwMode="auto">
          <a:xfrm>
            <a:off x="1917700" y="2439988"/>
            <a:ext cx="1095375" cy="2524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fr-FR" sz="1100">
                <a:latin typeface="Symbol" pitchFamily="18" charset="2"/>
                <a:cs typeface="Arial" charset="0"/>
              </a:rPr>
              <a:t>b</a:t>
            </a:r>
            <a:r>
              <a:rPr lang="fr-FR" sz="1100">
                <a:latin typeface="Calibri" pitchFamily="34" charset="0"/>
                <a:cs typeface="Arial" charset="0"/>
              </a:rPr>
              <a:t>’ = 1 rad/s</a:t>
            </a:r>
            <a:endParaRPr lang="fr-FR">
              <a:cs typeface="Arial" charset="0"/>
            </a:endParaRPr>
          </a:p>
        </p:txBody>
      </p:sp>
      <p:pic>
        <p:nvPicPr>
          <p:cNvPr id="51208" name="Graphique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8700" y="1797050"/>
            <a:ext cx="2300288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9" name="Text Box 6"/>
          <p:cNvSpPr txBox="1">
            <a:spLocks noChangeArrowheads="1"/>
          </p:cNvSpPr>
          <p:nvPr/>
        </p:nvSpPr>
        <p:spPr bwMode="auto">
          <a:xfrm>
            <a:off x="4314825" y="2463800"/>
            <a:ext cx="1096963" cy="2524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fr-FR" sz="1100">
                <a:latin typeface="Symbol" pitchFamily="18" charset="2"/>
                <a:cs typeface="Arial" charset="0"/>
              </a:rPr>
              <a:t>b</a:t>
            </a:r>
            <a:r>
              <a:rPr lang="fr-FR" sz="1100">
                <a:latin typeface="Calibri" pitchFamily="34" charset="0"/>
                <a:cs typeface="Arial" charset="0"/>
              </a:rPr>
              <a:t>’ = 0,5 rad/s</a:t>
            </a:r>
            <a:endParaRPr lang="fr-FR">
              <a:cs typeface="Arial" charset="0"/>
            </a:endParaRPr>
          </a:p>
        </p:txBody>
      </p:sp>
      <p:sp>
        <p:nvSpPr>
          <p:cNvPr id="51210" name="Text Box 3"/>
          <p:cNvSpPr txBox="1">
            <a:spLocks noChangeArrowheads="1"/>
          </p:cNvSpPr>
          <p:nvPr/>
        </p:nvSpPr>
        <p:spPr bwMode="auto">
          <a:xfrm>
            <a:off x="4068763" y="1908175"/>
            <a:ext cx="479425" cy="255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fr-FR" sz="1100">
                <a:latin typeface="Calibri" pitchFamily="34" charset="0"/>
                <a:cs typeface="Arial" charset="0"/>
              </a:rPr>
              <a:t>I</a:t>
            </a:r>
            <a:r>
              <a:rPr lang="fr-FR" sz="1100" baseline="-25000">
                <a:latin typeface="Calibri" pitchFamily="34" charset="0"/>
                <a:cs typeface="Arial" charset="0"/>
              </a:rPr>
              <a:t>mot </a:t>
            </a:r>
            <a:r>
              <a:rPr lang="fr-FR" sz="1100">
                <a:latin typeface="Calibri" pitchFamily="34" charset="0"/>
                <a:cs typeface="Arial" charset="0"/>
              </a:rPr>
              <a:t>en A</a:t>
            </a:r>
            <a:endParaRPr lang="fr-FR">
              <a:cs typeface="Arial" charset="0"/>
            </a:endParaRPr>
          </a:p>
        </p:txBody>
      </p:sp>
      <p:pic>
        <p:nvPicPr>
          <p:cNvPr id="18439" name="Graphique 1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77938" y="4175125"/>
            <a:ext cx="322262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2154238" y="4518025"/>
            <a:ext cx="509587" cy="2524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fr-FR" sz="1100">
                <a:latin typeface="Calibri" pitchFamily="34" charset="0"/>
                <a:cs typeface="Arial" charset="0"/>
              </a:rPr>
              <a:t>I</a:t>
            </a:r>
            <a:r>
              <a:rPr lang="fr-FR" sz="1100" baseline="-25000">
                <a:latin typeface="Calibri" pitchFamily="34" charset="0"/>
                <a:cs typeface="Arial" charset="0"/>
              </a:rPr>
              <a:t>mot </a:t>
            </a:r>
            <a:r>
              <a:rPr lang="fr-FR" sz="1100">
                <a:latin typeface="Calibri" pitchFamily="34" charset="0"/>
                <a:cs typeface="Arial" charset="0"/>
              </a:rPr>
              <a:t>en A</a:t>
            </a:r>
            <a:endParaRPr lang="fr-FR">
              <a:cs typeface="Arial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4645025" y="6048375"/>
            <a:ext cx="50371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D’où : couple de frottement sur l’axe de la pivot de tangage : </a:t>
            </a:r>
            <a:r>
              <a:rPr lang="fr-FR" b="1"/>
              <a:t>C</a:t>
            </a:r>
            <a:r>
              <a:rPr lang="fr-FR" b="1" baseline="-25000"/>
              <a:t>fO</a:t>
            </a:r>
            <a:r>
              <a:rPr lang="en-US"/>
              <a:t> = k.I</a:t>
            </a:r>
            <a:r>
              <a:rPr lang="en-US" baseline="-25000"/>
              <a:t>mot </a:t>
            </a:r>
            <a:r>
              <a:rPr lang="en-US"/>
              <a:t>/ µ = </a:t>
            </a:r>
            <a:r>
              <a:rPr lang="en-US" b="1"/>
              <a:t>398,6 mNm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645025" y="5040313"/>
            <a:ext cx="47132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/>
              <a:t>Coefficient de couple : k = 21,3 mNm.A</a:t>
            </a:r>
            <a:r>
              <a:rPr lang="fr-FR" baseline="30000"/>
              <a:t>-1</a:t>
            </a:r>
            <a:endParaRPr lang="fr-FR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4645025" y="5508625"/>
            <a:ext cx="4210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/>
              <a:t>Rapport de réduction : µ = 1 / 130,85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4645025" y="4321175"/>
            <a:ext cx="47164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/>
              <a:t>Valeur moyenne calculée sur la zone finale de la courbe : I</a:t>
            </a:r>
            <a:r>
              <a:rPr lang="fr-FR" baseline="-25000"/>
              <a:t>mot</a:t>
            </a:r>
            <a:r>
              <a:rPr lang="fr-FR"/>
              <a:t> = 0,143 A </a:t>
            </a:r>
          </a:p>
        </p:txBody>
      </p:sp>
      <p:sp>
        <p:nvSpPr>
          <p:cNvPr id="51217" name="ZoneTexte 25"/>
          <p:cNvSpPr txBox="1">
            <a:spLocks noChangeArrowheads="1"/>
          </p:cNvSpPr>
          <p:nvPr/>
        </p:nvSpPr>
        <p:spPr bwMode="auto">
          <a:xfrm>
            <a:off x="7535863" y="866775"/>
            <a:ext cx="1662112" cy="36988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2 2/2</a:t>
            </a:r>
          </a:p>
        </p:txBody>
      </p:sp>
      <p:sp>
        <p:nvSpPr>
          <p:cNvPr id="51218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 animBg="1"/>
      <p:bldP spid="20" grpId="0"/>
      <p:bldP spid="21" grpId="0"/>
      <p:bldP spid="23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828675" y="719138"/>
          <a:ext cx="9072563" cy="86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</a:tblGrid>
              <a:tr h="277877"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1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2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3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4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8246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877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Rectangle à coins arrondis 15"/>
          <p:cNvSpPr/>
          <p:nvPr/>
        </p:nvSpPr>
        <p:spPr>
          <a:xfrm>
            <a:off x="757238" y="1979613"/>
            <a:ext cx="9178925" cy="496887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20" name="Connecteur droit 19"/>
          <p:cNvCxnSpPr/>
          <p:nvPr/>
        </p:nvCxnSpPr>
        <p:spPr>
          <a:xfrm>
            <a:off x="3455988" y="1584325"/>
            <a:ext cx="0" cy="431800"/>
          </a:xfrm>
          <a:prstGeom prst="line">
            <a:avLst/>
          </a:prstGeom>
          <a:ln w="57150">
            <a:solidFill>
              <a:srgbClr val="C800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73" name="Text Box 2"/>
          <p:cNvSpPr txBox="1">
            <a:spLocks noChangeArrowheads="1"/>
          </p:cNvSpPr>
          <p:nvPr/>
        </p:nvSpPr>
        <p:spPr bwMode="auto">
          <a:xfrm>
            <a:off x="827088" y="2124075"/>
            <a:ext cx="8928100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Mini-projet S2 : Activité 3</a:t>
            </a:r>
          </a:p>
          <a:p>
            <a:pPr algn="ctr">
              <a:spcBef>
                <a:spcPct val="50000"/>
              </a:spcBef>
            </a:pPr>
            <a:endParaRPr lang="fr-FR" sz="900" b="1">
              <a:solidFill>
                <a:srgbClr val="C00000"/>
              </a:solidFill>
              <a:sym typeface="Wingdings" pitchFamily="2" charset="2"/>
            </a:endParaRPr>
          </a:p>
          <a:p>
            <a:r>
              <a:rPr lang="fr-FR" b="1" u="sng">
                <a:solidFill>
                  <a:srgbClr val="C00000"/>
                </a:solidFill>
              </a:rPr>
              <a:t>Objectif</a:t>
            </a:r>
            <a:r>
              <a:rPr lang="fr-FR" b="1">
                <a:solidFill>
                  <a:srgbClr val="C00000"/>
                </a:solidFill>
              </a:rPr>
              <a:t> : Analyser la solution technique utilisée pour mesurer le courant moteur et valider ou non son intégration dans une boucle de courant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936625" y="3384550"/>
            <a:ext cx="5759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fr-FR" b="1">
                <a:sym typeface="Wingdings" pitchFamily="2" charset="2"/>
              </a:rPr>
              <a:t>  Mesures effectuées sur la cheville</a:t>
            </a: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7056438" y="3779838"/>
            <a:ext cx="2339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sym typeface="Wingdings" pitchFamily="2" charset="2"/>
              </a:rPr>
              <a:t> Fonctionnement dans les différents quadrants</a:t>
            </a:r>
          </a:p>
        </p:txBody>
      </p:sp>
      <p:sp>
        <p:nvSpPr>
          <p:cNvPr id="31" name="Flèche droite 30"/>
          <p:cNvSpPr/>
          <p:nvPr/>
        </p:nvSpPr>
        <p:spPr>
          <a:xfrm>
            <a:off x="7272338" y="5832475"/>
            <a:ext cx="288925" cy="107950"/>
          </a:xfrm>
          <a:prstGeom prst="rightArrow">
            <a:avLst/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70" name="Groupe 69"/>
          <p:cNvGrpSpPr>
            <a:grpSpLocks/>
          </p:cNvGrpSpPr>
          <p:nvPr/>
        </p:nvGrpSpPr>
        <p:grpSpPr bwMode="auto">
          <a:xfrm>
            <a:off x="1008063" y="3887788"/>
            <a:ext cx="3276600" cy="2436812"/>
            <a:chOff x="1007864" y="3887849"/>
            <a:chExt cx="3276364" cy="2437239"/>
          </a:xfrm>
        </p:grpSpPr>
        <p:pic>
          <p:nvPicPr>
            <p:cNvPr id="52306" name="Picture 2"/>
            <p:cNvPicPr>
              <a:picLocks noChangeAspect="1" noChangeArrowheads="1"/>
            </p:cNvPicPr>
            <p:nvPr/>
          </p:nvPicPr>
          <p:blipFill>
            <a:blip r:embed="rId2"/>
            <a:srcRect r="27914"/>
            <a:stretch>
              <a:fillRect/>
            </a:stretch>
          </p:blipFill>
          <p:spPr bwMode="auto">
            <a:xfrm>
              <a:off x="1007864" y="3887849"/>
              <a:ext cx="3276364" cy="2409056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</p:spPr>
        </p:pic>
        <p:sp>
          <p:nvSpPr>
            <p:cNvPr id="52307" name="Text Box 1"/>
            <p:cNvSpPr txBox="1">
              <a:spLocks noChangeArrowheads="1"/>
            </p:cNvSpPr>
            <p:nvPr/>
          </p:nvSpPr>
          <p:spPr bwMode="auto">
            <a:xfrm>
              <a:off x="1799952" y="3959857"/>
              <a:ext cx="2357437" cy="6556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 b="1">
                  <a:latin typeface="Calibri" pitchFamily="34" charset="0"/>
                  <a:cs typeface="Arial" charset="0"/>
                </a:rPr>
                <a:t>Pilotage axe de tangage</a:t>
              </a:r>
            </a:p>
            <a:p>
              <a:pPr algn="ctr"/>
              <a:r>
                <a:rPr lang="fr-FR" sz="1100" b="1">
                  <a:latin typeface="Calibri" pitchFamily="34" charset="0"/>
                  <a:cs typeface="Arial" charset="0"/>
                </a:rPr>
                <a:t>Entrée sinusoïdale de 1</a:t>
              </a:r>
              <a:r>
                <a:rPr lang="fr-FR" sz="1100" b="1">
                  <a:latin typeface="Times New Roman" pitchFamily="18" charset="0"/>
                  <a:cs typeface="Arial" charset="0"/>
                </a:rPr>
                <a:t>0</a:t>
              </a:r>
              <a:r>
                <a:rPr lang="fr-FR" sz="1100" b="1">
                  <a:latin typeface="Calibri" pitchFamily="34" charset="0"/>
                  <a:cs typeface="Arial" charset="0"/>
                </a:rPr>
                <a:t>°   f = 1Hz</a:t>
              </a:r>
              <a:endParaRPr lang="fr-FR" sz="1100" b="1">
                <a:latin typeface="Times New Roman" pitchFamily="18" charset="0"/>
                <a:cs typeface="Arial" charset="0"/>
              </a:endParaRPr>
            </a:p>
            <a:p>
              <a:pPr algn="ctr"/>
              <a:r>
                <a:rPr lang="fr-FR" sz="1100" b="1">
                  <a:latin typeface="Calibri" pitchFamily="34" charset="0"/>
                  <a:cs typeface="Arial" charset="0"/>
                </a:rPr>
                <a:t>Essai à vide</a:t>
              </a:r>
              <a:endParaRPr lang="fr-FR">
                <a:cs typeface="Arial" charset="0"/>
              </a:endParaRPr>
            </a:p>
          </p:txBody>
        </p:sp>
        <p:sp>
          <p:nvSpPr>
            <p:cNvPr id="52308" name="ZoneTexte 21"/>
            <p:cNvSpPr txBox="1">
              <a:spLocks noChangeArrowheads="1"/>
            </p:cNvSpPr>
            <p:nvPr/>
          </p:nvSpPr>
          <p:spPr bwMode="auto">
            <a:xfrm>
              <a:off x="1259892" y="3923853"/>
              <a:ext cx="51238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/>
                <a:t>en A</a:t>
              </a:r>
            </a:p>
          </p:txBody>
        </p:sp>
        <p:sp>
          <p:nvSpPr>
            <p:cNvPr id="52309" name="ZoneTexte 23"/>
            <p:cNvSpPr txBox="1">
              <a:spLocks noChangeArrowheads="1"/>
            </p:cNvSpPr>
            <p:nvPr/>
          </p:nvSpPr>
          <p:spPr bwMode="auto">
            <a:xfrm>
              <a:off x="3672160" y="6048089"/>
              <a:ext cx="49244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/>
                <a:t>en s</a:t>
              </a:r>
            </a:p>
          </p:txBody>
        </p:sp>
      </p:grpSp>
      <p:sp>
        <p:nvSpPr>
          <p:cNvPr id="52278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grpSp>
        <p:nvGrpSpPr>
          <p:cNvPr id="69" name="Groupe 68"/>
          <p:cNvGrpSpPr>
            <a:grpSpLocks/>
          </p:cNvGrpSpPr>
          <p:nvPr/>
        </p:nvGrpSpPr>
        <p:grpSpPr bwMode="auto">
          <a:xfrm>
            <a:off x="4500563" y="3887788"/>
            <a:ext cx="2328862" cy="2484437"/>
            <a:chOff x="4500252" y="3887849"/>
            <a:chExt cx="2328647" cy="2485126"/>
          </a:xfrm>
        </p:grpSpPr>
        <p:pic>
          <p:nvPicPr>
            <p:cNvPr id="52301" name="Picture 4"/>
            <p:cNvPicPr>
              <a:picLocks noChangeAspect="1" noChangeArrowheads="1"/>
            </p:cNvPicPr>
            <p:nvPr/>
          </p:nvPicPr>
          <p:blipFill>
            <a:blip r:embed="rId3"/>
            <a:srcRect r="28090"/>
            <a:stretch>
              <a:fillRect/>
            </a:stretch>
          </p:blipFill>
          <p:spPr bwMode="auto">
            <a:xfrm>
              <a:off x="4500252" y="3887849"/>
              <a:ext cx="2304256" cy="2485126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</p:spPr>
        </p:pic>
        <p:sp>
          <p:nvSpPr>
            <p:cNvPr id="52302" name="Text Box 3"/>
            <p:cNvSpPr txBox="1">
              <a:spLocks noChangeArrowheads="1"/>
            </p:cNvSpPr>
            <p:nvPr/>
          </p:nvSpPr>
          <p:spPr bwMode="auto">
            <a:xfrm>
              <a:off x="5004308" y="4169903"/>
              <a:ext cx="1728192" cy="6540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 b="1">
                  <a:latin typeface="Calibri" pitchFamily="34" charset="0"/>
                  <a:cs typeface="Arial" charset="0"/>
                </a:rPr>
                <a:t>Pilotage axe de tangage</a:t>
              </a:r>
            </a:p>
            <a:p>
              <a:pPr algn="ctr"/>
              <a:r>
                <a:rPr lang="fr-FR" sz="1100" b="1">
                  <a:latin typeface="Calibri" pitchFamily="34" charset="0"/>
                  <a:cs typeface="Arial" charset="0"/>
                </a:rPr>
                <a:t>Entrée échelon de 100°   </a:t>
              </a:r>
              <a:endParaRPr lang="fr-FR" sz="1100" b="1">
                <a:latin typeface="Times New Roman" pitchFamily="18" charset="0"/>
                <a:cs typeface="Arial" charset="0"/>
              </a:endParaRPr>
            </a:p>
            <a:p>
              <a:pPr algn="ctr"/>
              <a:r>
                <a:rPr lang="fr-FR" sz="1100" b="1">
                  <a:latin typeface="Calibri" pitchFamily="34" charset="0"/>
                  <a:cs typeface="Arial" charset="0"/>
                </a:rPr>
                <a:t>Essai à vide</a:t>
              </a:r>
              <a:endParaRPr lang="fr-FR">
                <a:cs typeface="Arial" charset="0"/>
              </a:endParaRPr>
            </a:p>
          </p:txBody>
        </p:sp>
        <p:sp>
          <p:nvSpPr>
            <p:cNvPr id="52303" name="ZoneTexte 22"/>
            <p:cNvSpPr txBox="1">
              <a:spLocks noChangeArrowheads="1"/>
            </p:cNvSpPr>
            <p:nvPr/>
          </p:nvSpPr>
          <p:spPr bwMode="auto">
            <a:xfrm>
              <a:off x="4716276" y="3923853"/>
              <a:ext cx="51238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/>
                <a:t>en A</a:t>
              </a:r>
            </a:p>
          </p:txBody>
        </p:sp>
        <p:sp>
          <p:nvSpPr>
            <p:cNvPr id="52304" name="ZoneTexte 24"/>
            <p:cNvSpPr txBox="1">
              <a:spLocks noChangeArrowheads="1"/>
            </p:cNvSpPr>
            <p:nvPr/>
          </p:nvSpPr>
          <p:spPr bwMode="auto">
            <a:xfrm>
              <a:off x="6336456" y="6084093"/>
              <a:ext cx="49244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/>
                <a:t>en s</a:t>
              </a:r>
            </a:p>
          </p:txBody>
        </p:sp>
        <p:sp>
          <p:nvSpPr>
            <p:cNvPr id="52305" name="Text Box 7"/>
            <p:cNvSpPr txBox="1">
              <a:spLocks noChangeArrowheads="1"/>
            </p:cNvSpPr>
            <p:nvPr/>
          </p:nvSpPr>
          <p:spPr bwMode="auto">
            <a:xfrm>
              <a:off x="6234702" y="5480508"/>
              <a:ext cx="251393" cy="246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>
                <a:cs typeface="Arial" charset="0"/>
              </a:endParaRPr>
            </a:p>
          </p:txBody>
        </p:sp>
      </p:grpSp>
      <p:grpSp>
        <p:nvGrpSpPr>
          <p:cNvPr id="55" name="Groupe 54"/>
          <p:cNvGrpSpPr>
            <a:grpSpLocks/>
          </p:cNvGrpSpPr>
          <p:nvPr/>
        </p:nvGrpSpPr>
        <p:grpSpPr bwMode="auto">
          <a:xfrm>
            <a:off x="7740650" y="4211638"/>
            <a:ext cx="1655763" cy="1233487"/>
            <a:chOff x="5616376" y="5616041"/>
            <a:chExt cx="1656184" cy="1232520"/>
          </a:xfrm>
        </p:grpSpPr>
        <p:cxnSp>
          <p:nvCxnSpPr>
            <p:cNvPr id="39" name="Connecteur droit avec flèche 38"/>
            <p:cNvCxnSpPr/>
            <p:nvPr/>
          </p:nvCxnSpPr>
          <p:spPr>
            <a:xfrm>
              <a:off x="5616376" y="6407582"/>
              <a:ext cx="1044841" cy="0"/>
            </a:xfrm>
            <a:prstGeom prst="straightConnector1">
              <a:avLst/>
            </a:prstGeom>
            <a:ln w="38100">
              <a:solidFill>
                <a:srgbClr val="333333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avec flèche 41"/>
            <p:cNvCxnSpPr/>
            <p:nvPr/>
          </p:nvCxnSpPr>
          <p:spPr>
            <a:xfrm flipH="1" flipV="1">
              <a:off x="6119742" y="5868255"/>
              <a:ext cx="9527" cy="980306"/>
            </a:xfrm>
            <a:prstGeom prst="straightConnector1">
              <a:avLst/>
            </a:prstGeom>
            <a:ln w="38100">
              <a:solidFill>
                <a:srgbClr val="333333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6192786" y="6012605"/>
              <a:ext cx="287410" cy="323596"/>
            </a:xfrm>
            <a:prstGeom prst="rect">
              <a:avLst/>
            </a:prstGeom>
            <a:solidFill>
              <a:srgbClr val="008AD6"/>
            </a:solidFill>
            <a:ln>
              <a:solidFill>
                <a:srgbClr val="008A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724353" y="6480550"/>
              <a:ext cx="287411" cy="32359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192786" y="6480550"/>
              <a:ext cx="287410" cy="323596"/>
            </a:xfrm>
            <a:prstGeom prst="rect">
              <a:avLst/>
            </a:prstGeom>
            <a:solidFill>
              <a:srgbClr val="FF66CC"/>
            </a:soli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724353" y="6012605"/>
              <a:ext cx="287411" cy="32359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52299" name="Text Box 2"/>
            <p:cNvSpPr txBox="1">
              <a:spLocks noChangeArrowheads="1"/>
            </p:cNvSpPr>
            <p:nvPr/>
          </p:nvSpPr>
          <p:spPr bwMode="auto">
            <a:xfrm>
              <a:off x="5832400" y="5616041"/>
              <a:ext cx="61206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fr-FR" b="1">
                  <a:sym typeface="Wingdings" pitchFamily="2" charset="2"/>
                </a:rPr>
                <a:t>C(i)</a:t>
              </a:r>
            </a:p>
          </p:txBody>
        </p:sp>
        <p:sp>
          <p:nvSpPr>
            <p:cNvPr id="52300" name="Text Box 2"/>
            <p:cNvSpPr txBox="1">
              <a:spLocks noChangeArrowheads="1"/>
            </p:cNvSpPr>
            <p:nvPr/>
          </p:nvSpPr>
          <p:spPr bwMode="auto">
            <a:xfrm>
              <a:off x="6552480" y="6228109"/>
              <a:ext cx="7200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fr-FR" b="1">
                  <a:latin typeface="Symbol" pitchFamily="18" charset="2"/>
                  <a:sym typeface="Wingdings" pitchFamily="2" charset="2"/>
                </a:rPr>
                <a:t>W</a:t>
              </a:r>
              <a:r>
                <a:rPr lang="fr-FR" b="1">
                  <a:sym typeface="Wingdings" pitchFamily="2" charset="2"/>
                </a:rPr>
                <a:t>(U)</a:t>
              </a:r>
            </a:p>
          </p:txBody>
        </p:sp>
      </p:grpSp>
      <p:grpSp>
        <p:nvGrpSpPr>
          <p:cNvPr id="71" name="Groupe 70"/>
          <p:cNvGrpSpPr>
            <a:grpSpLocks/>
          </p:cNvGrpSpPr>
          <p:nvPr/>
        </p:nvGrpSpPr>
        <p:grpSpPr bwMode="auto">
          <a:xfrm>
            <a:off x="4752975" y="6300788"/>
            <a:ext cx="2051050" cy="142875"/>
            <a:chOff x="4752280" y="6300117"/>
            <a:chExt cx="2052228" cy="144016"/>
          </a:xfrm>
        </p:grpSpPr>
        <p:sp>
          <p:nvSpPr>
            <p:cNvPr id="53" name="Rectangle 52"/>
            <p:cNvSpPr/>
            <p:nvPr/>
          </p:nvSpPr>
          <p:spPr>
            <a:xfrm>
              <a:off x="5220862" y="6300117"/>
              <a:ext cx="1583646" cy="144016"/>
            </a:xfrm>
            <a:prstGeom prst="rect">
              <a:avLst/>
            </a:prstGeom>
            <a:solidFill>
              <a:srgbClr val="FF66CC"/>
            </a:solidFill>
            <a:ln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752280" y="6300117"/>
              <a:ext cx="468582" cy="144016"/>
            </a:xfrm>
            <a:prstGeom prst="rect">
              <a:avLst/>
            </a:prstGeom>
            <a:solidFill>
              <a:srgbClr val="008AD6"/>
            </a:solidFill>
            <a:ln>
              <a:solidFill>
                <a:srgbClr val="008A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grpSp>
        <p:nvGrpSpPr>
          <p:cNvPr id="68" name="Groupe 67"/>
          <p:cNvGrpSpPr>
            <a:grpSpLocks/>
          </p:cNvGrpSpPr>
          <p:nvPr/>
        </p:nvGrpSpPr>
        <p:grpSpPr bwMode="auto">
          <a:xfrm>
            <a:off x="1223963" y="6300788"/>
            <a:ext cx="3060700" cy="142875"/>
            <a:chOff x="1259892" y="5940077"/>
            <a:chExt cx="3060340" cy="144016"/>
          </a:xfrm>
        </p:grpSpPr>
        <p:sp>
          <p:nvSpPr>
            <p:cNvPr id="51" name="Rectangle 50"/>
            <p:cNvSpPr/>
            <p:nvPr/>
          </p:nvSpPr>
          <p:spPr>
            <a:xfrm>
              <a:off x="1259892" y="5940077"/>
              <a:ext cx="431749" cy="144016"/>
            </a:xfrm>
            <a:prstGeom prst="rect">
              <a:avLst/>
            </a:prstGeom>
            <a:solidFill>
              <a:srgbClr val="008AD6"/>
            </a:solidFill>
            <a:ln>
              <a:solidFill>
                <a:srgbClr val="008A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691641" y="5940077"/>
              <a:ext cx="468257" cy="14401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159898" y="5940077"/>
              <a:ext cx="431749" cy="144016"/>
            </a:xfrm>
            <a:prstGeom prst="rect">
              <a:avLst/>
            </a:prstGeom>
            <a:solidFill>
              <a:srgbClr val="008AD6"/>
            </a:solidFill>
            <a:ln>
              <a:solidFill>
                <a:srgbClr val="008A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591647" y="5940077"/>
              <a:ext cx="468258" cy="14401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059905" y="5940077"/>
              <a:ext cx="431749" cy="144016"/>
            </a:xfrm>
            <a:prstGeom prst="rect">
              <a:avLst/>
            </a:prstGeom>
            <a:solidFill>
              <a:srgbClr val="008AD6"/>
            </a:solidFill>
            <a:ln>
              <a:solidFill>
                <a:srgbClr val="008A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491654" y="5940077"/>
              <a:ext cx="468257" cy="14401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959911" y="5940077"/>
              <a:ext cx="360321" cy="144016"/>
            </a:xfrm>
            <a:prstGeom prst="rect">
              <a:avLst/>
            </a:prstGeom>
            <a:solidFill>
              <a:srgbClr val="008AD6"/>
            </a:solidFill>
            <a:ln>
              <a:solidFill>
                <a:srgbClr val="008A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72" name="Text Box 2"/>
          <p:cNvSpPr txBox="1">
            <a:spLocks noChangeArrowheads="1"/>
          </p:cNvSpPr>
          <p:nvPr/>
        </p:nvSpPr>
        <p:spPr bwMode="auto">
          <a:xfrm>
            <a:off x="7596188" y="5724525"/>
            <a:ext cx="19446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sym typeface="Wingdings" pitchFamily="2" charset="2"/>
              </a:rPr>
              <a:t>i &gt; 0 en moteur </a:t>
            </a:r>
          </a:p>
          <a:p>
            <a:r>
              <a:rPr lang="fr-FR" sz="1400">
                <a:sym typeface="Wingdings" pitchFamily="2" charset="2"/>
              </a:rPr>
              <a:t>i = 0 en générateur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9" grpId="0"/>
      <p:bldP spid="31" grpId="0" animBg="1"/>
      <p:bldP spid="7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47700"/>
            <a:ext cx="9180512" cy="6553200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3250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1619250" y="1274763"/>
            <a:ext cx="5329238" cy="1965325"/>
            <a:chOff x="1126" y="4760"/>
            <a:chExt cx="8699" cy="3150"/>
          </a:xfrm>
        </p:grpSpPr>
        <p:pic>
          <p:nvPicPr>
            <p:cNvPr id="53285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26" y="4861"/>
              <a:ext cx="5123" cy="2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86" name="Picture 3" descr="IMG_550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95" y="4760"/>
              <a:ext cx="2130" cy="3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287" name="AutoShape 4"/>
            <p:cNvSpPr>
              <a:spLocks noChangeArrowheads="1"/>
            </p:cNvSpPr>
            <p:nvPr/>
          </p:nvSpPr>
          <p:spPr bwMode="auto">
            <a:xfrm>
              <a:off x="5914" y="6209"/>
              <a:ext cx="1433" cy="589"/>
            </a:xfrm>
            <a:prstGeom prst="wedgeRectCallout">
              <a:avLst>
                <a:gd name="adj1" fmla="val 160120"/>
                <a:gd name="adj2" fmla="val -3387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900" b="1">
                  <a:cs typeface="Arial" charset="0"/>
                </a:rPr>
                <a:t>2 hacheurs </a:t>
              </a:r>
            </a:p>
            <a:p>
              <a:pPr algn="ctr"/>
              <a:r>
                <a:rPr lang="fr-FR" sz="900" b="1">
                  <a:cs typeface="Arial" charset="0"/>
                </a:rPr>
                <a:t>4 quadrants</a:t>
              </a:r>
              <a:endParaRPr lang="fr-FR" sz="900">
                <a:cs typeface="Arial" charset="0"/>
              </a:endParaRPr>
            </a:p>
          </p:txBody>
        </p:sp>
        <p:sp>
          <p:nvSpPr>
            <p:cNvPr id="53288" name="AutoShape 5"/>
            <p:cNvSpPr>
              <a:spLocks noChangeArrowheads="1"/>
            </p:cNvSpPr>
            <p:nvPr/>
          </p:nvSpPr>
          <p:spPr bwMode="auto">
            <a:xfrm>
              <a:off x="5311" y="5017"/>
              <a:ext cx="1151" cy="589"/>
            </a:xfrm>
            <a:prstGeom prst="wedgeRectCallout">
              <a:avLst>
                <a:gd name="adj1" fmla="val -88662"/>
                <a:gd name="adj2" fmla="val 144398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>
                <a:cs typeface="Arial" charset="0"/>
              </a:endParaRPr>
            </a:p>
          </p:txBody>
        </p:sp>
        <p:sp>
          <p:nvSpPr>
            <p:cNvPr id="53289" name="AutoShape 6"/>
            <p:cNvSpPr>
              <a:spLocks noChangeArrowheads="1"/>
            </p:cNvSpPr>
            <p:nvPr/>
          </p:nvSpPr>
          <p:spPr bwMode="auto">
            <a:xfrm>
              <a:off x="5311" y="5017"/>
              <a:ext cx="1151" cy="589"/>
            </a:xfrm>
            <a:prstGeom prst="wedgeRectCallout">
              <a:avLst>
                <a:gd name="adj1" fmla="val 217505"/>
                <a:gd name="adj2" fmla="val 26231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 b="1">
                  <a:latin typeface="Times New Roman" pitchFamily="18" charset="0"/>
                  <a:cs typeface="Arial" charset="0"/>
                </a:rPr>
                <a:t>Shunt </a:t>
              </a:r>
            </a:p>
            <a:p>
              <a:pPr algn="ctr">
                <a:spcAft>
                  <a:spcPts val="1000"/>
                </a:spcAft>
              </a:pPr>
              <a:r>
                <a:rPr lang="fr-FR" sz="1100">
                  <a:latin typeface="Calibri" pitchFamily="34" charset="0"/>
                  <a:cs typeface="Arial" charset="0"/>
                </a:rPr>
                <a:t>100 m</a:t>
              </a:r>
              <a:r>
                <a:rPr lang="fr-FR" sz="1100">
                  <a:latin typeface="Symbol" pitchFamily="18" charset="2"/>
                  <a:cs typeface="Arial" charset="0"/>
                </a:rPr>
                <a:t>W</a:t>
              </a:r>
              <a:endParaRPr lang="fr-FR" sz="1100">
                <a:cs typeface="Arial" charset="0"/>
              </a:endParaRPr>
            </a:p>
          </p:txBody>
        </p:sp>
        <p:sp>
          <p:nvSpPr>
            <p:cNvPr id="53290" name="AutoShape 7"/>
            <p:cNvSpPr>
              <a:spLocks noChangeArrowheads="1"/>
            </p:cNvSpPr>
            <p:nvPr/>
          </p:nvSpPr>
          <p:spPr bwMode="auto">
            <a:xfrm>
              <a:off x="5881" y="7321"/>
              <a:ext cx="1151" cy="589"/>
            </a:xfrm>
            <a:prstGeom prst="wedgeRectCallout">
              <a:avLst>
                <a:gd name="adj1" fmla="val -138185"/>
                <a:gd name="adj2" fmla="val -43208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>
                <a:cs typeface="Arial" charset="0"/>
              </a:endParaRPr>
            </a:p>
          </p:txBody>
        </p:sp>
        <p:sp>
          <p:nvSpPr>
            <p:cNvPr id="53291" name="AutoShape 8"/>
            <p:cNvSpPr>
              <a:spLocks noChangeArrowheads="1"/>
            </p:cNvSpPr>
            <p:nvPr/>
          </p:nvSpPr>
          <p:spPr bwMode="auto">
            <a:xfrm>
              <a:off x="5881" y="7320"/>
              <a:ext cx="1151" cy="590"/>
            </a:xfrm>
            <a:prstGeom prst="wedgeRectCallout">
              <a:avLst>
                <a:gd name="adj1" fmla="val 155819"/>
                <a:gd name="adj2" fmla="val -125083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 b="1">
                  <a:latin typeface="Times New Roman" pitchFamily="18" charset="0"/>
                  <a:cs typeface="Arial" charset="0"/>
                </a:rPr>
                <a:t>Shunt </a:t>
              </a:r>
            </a:p>
            <a:p>
              <a:pPr algn="ctr">
                <a:spcAft>
                  <a:spcPts val="1000"/>
                </a:spcAft>
              </a:pPr>
              <a:r>
                <a:rPr lang="fr-FR" sz="1100">
                  <a:latin typeface="Calibri" pitchFamily="34" charset="0"/>
                  <a:cs typeface="Arial" charset="0"/>
                </a:rPr>
                <a:t>100 m</a:t>
              </a:r>
              <a:r>
                <a:rPr lang="fr-FR" sz="1100">
                  <a:latin typeface="Symbol" pitchFamily="18" charset="2"/>
                  <a:cs typeface="Arial" charset="0"/>
                </a:rPr>
                <a:t>W</a:t>
              </a:r>
              <a:endParaRPr lang="fr-FR" sz="1100">
                <a:cs typeface="Arial" charset="0"/>
              </a:endParaRPr>
            </a:p>
          </p:txBody>
        </p:sp>
      </p:grp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7343775" y="2051050"/>
            <a:ext cx="1603375" cy="638175"/>
            <a:chOff x="1325" y="8586"/>
            <a:chExt cx="2525" cy="1005"/>
          </a:xfrm>
        </p:grpSpPr>
        <p:pic>
          <p:nvPicPr>
            <p:cNvPr id="53279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56" y="8729"/>
              <a:ext cx="137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80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70" y="8850"/>
              <a:ext cx="652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81" name="Picture 12"/>
            <p:cNvPicPr>
              <a:picLocks noChangeAspect="1" noChangeArrowheads="1"/>
            </p:cNvPicPr>
            <p:nvPr/>
          </p:nvPicPr>
          <p:blipFill>
            <a:blip r:embed="rId6"/>
            <a:srcRect l="30077"/>
            <a:stretch>
              <a:fillRect/>
            </a:stretch>
          </p:blipFill>
          <p:spPr bwMode="auto">
            <a:xfrm>
              <a:off x="1683" y="9180"/>
              <a:ext cx="1953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3282" name="Group 13"/>
            <p:cNvGrpSpPr>
              <a:grpSpLocks/>
            </p:cNvGrpSpPr>
            <p:nvPr/>
          </p:nvGrpSpPr>
          <p:grpSpPr bwMode="auto">
            <a:xfrm>
              <a:off x="1325" y="8586"/>
              <a:ext cx="2525" cy="1005"/>
              <a:chOff x="8144" y="8593"/>
              <a:chExt cx="2525" cy="1005"/>
            </a:xfrm>
          </p:grpSpPr>
          <p:pic>
            <p:nvPicPr>
              <p:cNvPr id="53283" name="Picture 14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8285" y="8732"/>
                <a:ext cx="496" cy="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3284" name="AutoShape 15"/>
              <p:cNvSpPr>
                <a:spLocks noChangeArrowheads="1"/>
              </p:cNvSpPr>
              <p:nvPr/>
            </p:nvSpPr>
            <p:spPr bwMode="auto">
              <a:xfrm>
                <a:off x="8144" y="8593"/>
                <a:ext cx="2525" cy="1005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227138" y="863600"/>
            <a:ext cx="3679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fr-FR" b="1">
                <a:sym typeface="Wingdings" pitchFamily="2" charset="2"/>
              </a:rPr>
              <a:t>  Analyse de la solution utilisée</a:t>
            </a:r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904875" y="3333750"/>
            <a:ext cx="35496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fr-FR" sz="1600">
                <a:sym typeface="Wingdings" pitchFamily="2" charset="2"/>
              </a:rPr>
              <a:t>fonctionnement dans les 4 quadrants</a:t>
            </a: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6408738" y="3563938"/>
            <a:ext cx="33115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 sz="1400">
                <a:sym typeface="Wingdings" pitchFamily="2" charset="2"/>
              </a:rPr>
              <a:t>        modification de l’affichage du courant en fonctionnement moteur en fonction de la commande</a:t>
            </a:r>
          </a:p>
        </p:txBody>
      </p:sp>
      <p:sp>
        <p:nvSpPr>
          <p:cNvPr id="58" name="Flèche droite 57"/>
          <p:cNvSpPr/>
          <p:nvPr/>
        </p:nvSpPr>
        <p:spPr>
          <a:xfrm>
            <a:off x="6516688" y="3635375"/>
            <a:ext cx="287337" cy="107950"/>
          </a:xfrm>
          <a:prstGeom prst="rightArrow">
            <a:avLst/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8" name="Groupe 38"/>
          <p:cNvGrpSpPr>
            <a:grpSpLocks/>
          </p:cNvGrpSpPr>
          <p:nvPr/>
        </p:nvGrpSpPr>
        <p:grpSpPr bwMode="auto">
          <a:xfrm>
            <a:off x="6480175" y="4284663"/>
            <a:ext cx="3121025" cy="2436812"/>
            <a:chOff x="6480472" y="4283893"/>
            <a:chExt cx="3120735" cy="2437239"/>
          </a:xfrm>
        </p:grpSpPr>
        <p:pic>
          <p:nvPicPr>
            <p:cNvPr id="53275" name="Picture 3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480472" y="4283893"/>
              <a:ext cx="3070378" cy="2353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276" name="Text Box 36"/>
            <p:cNvSpPr txBox="1">
              <a:spLocks noChangeArrowheads="1"/>
            </p:cNvSpPr>
            <p:nvPr/>
          </p:nvSpPr>
          <p:spPr bwMode="auto">
            <a:xfrm>
              <a:off x="7020532" y="4319897"/>
              <a:ext cx="2462854" cy="5517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 b="1">
                  <a:latin typeface="Calibri" pitchFamily="34" charset="0"/>
                  <a:cs typeface="Arial" charset="0"/>
                </a:rPr>
                <a:t>Pilotage axe de tangage</a:t>
              </a:r>
            </a:p>
            <a:p>
              <a:pPr algn="ctr"/>
              <a:r>
                <a:rPr lang="fr-FR" sz="1100" b="1">
                  <a:latin typeface="Calibri" pitchFamily="34" charset="0"/>
                  <a:cs typeface="Arial" charset="0"/>
                </a:rPr>
                <a:t>Entrée sinusoïdale de 1</a:t>
              </a:r>
              <a:r>
                <a:rPr lang="fr-FR" sz="1100" b="1">
                  <a:latin typeface="Times New Roman" pitchFamily="18" charset="0"/>
                  <a:cs typeface="Arial" charset="0"/>
                </a:rPr>
                <a:t>0</a:t>
              </a:r>
              <a:r>
                <a:rPr lang="fr-FR" sz="1100" b="1">
                  <a:latin typeface="Calibri" pitchFamily="34" charset="0"/>
                  <a:cs typeface="Arial" charset="0"/>
                </a:rPr>
                <a:t>°   f = 1Hz</a:t>
              </a:r>
              <a:endParaRPr lang="fr-FR" sz="1100" b="1">
                <a:latin typeface="Times New Roman" pitchFamily="18" charset="0"/>
                <a:cs typeface="Arial" charset="0"/>
              </a:endParaRPr>
            </a:p>
            <a:p>
              <a:pPr algn="ctr"/>
              <a:r>
                <a:rPr lang="fr-FR" sz="1100" b="1">
                  <a:latin typeface="Calibri" pitchFamily="34" charset="0"/>
                  <a:cs typeface="Arial" charset="0"/>
                </a:rPr>
                <a:t>Essai à vide</a:t>
              </a:r>
              <a:endParaRPr lang="fr-FR">
                <a:cs typeface="Arial" charset="0"/>
              </a:endParaRPr>
            </a:p>
          </p:txBody>
        </p:sp>
        <p:sp>
          <p:nvSpPr>
            <p:cNvPr id="53277" name="ZoneTexte 35"/>
            <p:cNvSpPr txBox="1">
              <a:spLocks noChangeArrowheads="1"/>
            </p:cNvSpPr>
            <p:nvPr/>
          </p:nvSpPr>
          <p:spPr bwMode="auto">
            <a:xfrm>
              <a:off x="6516476" y="4391905"/>
              <a:ext cx="51238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/>
                <a:t>en A</a:t>
              </a:r>
            </a:p>
          </p:txBody>
        </p:sp>
        <p:sp>
          <p:nvSpPr>
            <p:cNvPr id="53278" name="ZoneTexte 37"/>
            <p:cNvSpPr txBox="1">
              <a:spLocks noChangeArrowheads="1"/>
            </p:cNvSpPr>
            <p:nvPr/>
          </p:nvSpPr>
          <p:spPr bwMode="auto">
            <a:xfrm>
              <a:off x="9108764" y="6444133"/>
              <a:ext cx="49244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/>
                <a:t>en s</a:t>
              </a:r>
            </a:p>
          </p:txBody>
        </p:sp>
      </p:grpSp>
      <p:grpSp>
        <p:nvGrpSpPr>
          <p:cNvPr id="9" name="Groupe 40"/>
          <p:cNvGrpSpPr>
            <a:grpSpLocks/>
          </p:cNvGrpSpPr>
          <p:nvPr/>
        </p:nvGrpSpPr>
        <p:grpSpPr bwMode="auto">
          <a:xfrm>
            <a:off x="863600" y="4000500"/>
            <a:ext cx="1981200" cy="2111375"/>
            <a:chOff x="863848" y="4001157"/>
            <a:chExt cx="1980220" cy="2111236"/>
          </a:xfrm>
        </p:grpSpPr>
        <p:pic>
          <p:nvPicPr>
            <p:cNvPr id="53273" name="Picture 1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863848" y="4001157"/>
              <a:ext cx="1980220" cy="2111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274" name="ZoneTexte 39"/>
            <p:cNvSpPr txBox="1">
              <a:spLocks noChangeArrowheads="1"/>
            </p:cNvSpPr>
            <p:nvPr/>
          </p:nvSpPr>
          <p:spPr bwMode="auto">
            <a:xfrm>
              <a:off x="1288757" y="5652045"/>
              <a:ext cx="69121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/>
                <a:t>Shunt</a:t>
              </a:r>
            </a:p>
          </p:txBody>
        </p:sp>
      </p:grpSp>
      <p:grpSp>
        <p:nvGrpSpPr>
          <p:cNvPr id="45" name="Groupe 44"/>
          <p:cNvGrpSpPr>
            <a:grpSpLocks/>
          </p:cNvGrpSpPr>
          <p:nvPr/>
        </p:nvGrpSpPr>
        <p:grpSpPr bwMode="auto">
          <a:xfrm>
            <a:off x="2771775" y="3605213"/>
            <a:ext cx="3673475" cy="3343275"/>
            <a:chOff x="2772060" y="3605113"/>
            <a:chExt cx="3672408" cy="3343076"/>
          </a:xfrm>
        </p:grpSpPr>
        <p:pic>
          <p:nvPicPr>
            <p:cNvPr id="53261" name="Picture 28"/>
            <p:cNvPicPr>
              <a:picLocks noChangeAspect="1" noChangeArrowheads="1"/>
            </p:cNvPicPr>
            <p:nvPr/>
          </p:nvPicPr>
          <p:blipFill>
            <a:blip r:embed="rId10"/>
            <a:srcRect b="4820"/>
            <a:stretch>
              <a:fillRect/>
            </a:stretch>
          </p:blipFill>
          <p:spPr bwMode="auto">
            <a:xfrm>
              <a:off x="4624238" y="5338389"/>
              <a:ext cx="1496194" cy="1559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2" name="Picture 29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819676" y="5338389"/>
              <a:ext cx="1563154" cy="1559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3" name="Picture 30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636434" y="3831359"/>
              <a:ext cx="1520002" cy="134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4" name="Picture 31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878453" y="3671070"/>
              <a:ext cx="1481314" cy="1589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3265" name="AutoShape 32"/>
            <p:cNvCxnSpPr>
              <a:cxnSpLocks noChangeShapeType="1"/>
            </p:cNvCxnSpPr>
            <p:nvPr/>
          </p:nvCxnSpPr>
          <p:spPr bwMode="auto">
            <a:xfrm flipV="1">
              <a:off x="2772060" y="5329953"/>
              <a:ext cx="3373318" cy="5369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 type="triangle" w="med" len="med"/>
            </a:ln>
          </p:spPr>
        </p:cxnSp>
        <p:cxnSp>
          <p:nvCxnSpPr>
            <p:cNvPr id="53266" name="AutoShape 33"/>
            <p:cNvCxnSpPr>
              <a:cxnSpLocks noChangeShapeType="1"/>
            </p:cNvCxnSpPr>
            <p:nvPr/>
          </p:nvCxnSpPr>
          <p:spPr bwMode="auto">
            <a:xfrm flipV="1">
              <a:off x="4427471" y="3671070"/>
              <a:ext cx="5952" cy="3277119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 type="triangle" w="med" len="med"/>
            </a:ln>
          </p:spPr>
        </p:cxnSp>
        <p:sp>
          <p:nvSpPr>
            <p:cNvPr id="53267" name="Text Box 34"/>
            <p:cNvSpPr txBox="1">
              <a:spLocks noChangeArrowheads="1"/>
            </p:cNvSpPr>
            <p:nvPr/>
          </p:nvSpPr>
          <p:spPr bwMode="auto">
            <a:xfrm>
              <a:off x="4427471" y="3605113"/>
              <a:ext cx="831797" cy="297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100" b="1">
                  <a:solidFill>
                    <a:srgbClr val="0070C0"/>
                  </a:solidFill>
                  <a:latin typeface="Calibri" pitchFamily="34" charset="0"/>
                  <a:cs typeface="Arial" charset="0"/>
                </a:rPr>
                <a:t>Couple</a:t>
              </a:r>
            </a:p>
            <a:p>
              <a:endParaRPr lang="fr-FR">
                <a:cs typeface="Arial" charset="0"/>
              </a:endParaRPr>
            </a:p>
          </p:txBody>
        </p:sp>
        <p:sp>
          <p:nvSpPr>
            <p:cNvPr id="53268" name="Text Box 35"/>
            <p:cNvSpPr txBox="1">
              <a:spLocks noChangeArrowheads="1"/>
            </p:cNvSpPr>
            <p:nvPr/>
          </p:nvSpPr>
          <p:spPr bwMode="auto">
            <a:xfrm>
              <a:off x="5612671" y="5037750"/>
              <a:ext cx="831797" cy="297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100" b="1">
                  <a:solidFill>
                    <a:srgbClr val="0070C0"/>
                  </a:solidFill>
                  <a:latin typeface="Calibri" pitchFamily="34" charset="0"/>
                  <a:cs typeface="Arial" charset="0"/>
                </a:rPr>
                <a:t>Vitesse </a:t>
              </a:r>
            </a:p>
            <a:p>
              <a:pPr>
                <a:spcAft>
                  <a:spcPts val="1000"/>
                </a:spcAft>
              </a:pPr>
              <a:endParaRPr lang="fr-FR" sz="1100" b="1">
                <a:solidFill>
                  <a:srgbClr val="0070C0"/>
                </a:solidFill>
                <a:latin typeface="Calibri" pitchFamily="34" charset="0"/>
                <a:cs typeface="Arial" charset="0"/>
              </a:endParaRPr>
            </a:p>
            <a:p>
              <a:endParaRPr lang="fr-FR">
                <a:cs typeface="Arial" charset="0"/>
              </a:endParaRPr>
            </a:p>
          </p:txBody>
        </p:sp>
        <p:sp>
          <p:nvSpPr>
            <p:cNvPr id="53269" name="ZoneTexte 40"/>
            <p:cNvSpPr txBox="1">
              <a:spLocks noChangeArrowheads="1"/>
            </p:cNvSpPr>
            <p:nvPr/>
          </p:nvSpPr>
          <p:spPr bwMode="auto">
            <a:xfrm>
              <a:off x="4392240" y="5087014"/>
              <a:ext cx="3898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>
                  <a:solidFill>
                    <a:srgbClr val="00B050"/>
                  </a:solidFill>
                </a:rPr>
                <a:t>Q1</a:t>
              </a:r>
            </a:p>
          </p:txBody>
        </p:sp>
        <p:sp>
          <p:nvSpPr>
            <p:cNvPr id="53270" name="ZoneTexte 41"/>
            <p:cNvSpPr txBox="1">
              <a:spLocks noChangeArrowheads="1"/>
            </p:cNvSpPr>
            <p:nvPr/>
          </p:nvSpPr>
          <p:spPr bwMode="auto">
            <a:xfrm>
              <a:off x="4068204" y="5087014"/>
              <a:ext cx="3898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>
                  <a:solidFill>
                    <a:srgbClr val="00B050"/>
                  </a:solidFill>
                </a:rPr>
                <a:t>Q2</a:t>
              </a:r>
            </a:p>
          </p:txBody>
        </p:sp>
        <p:sp>
          <p:nvSpPr>
            <p:cNvPr id="53271" name="ZoneTexte 42"/>
            <p:cNvSpPr txBox="1">
              <a:spLocks noChangeArrowheads="1"/>
            </p:cNvSpPr>
            <p:nvPr/>
          </p:nvSpPr>
          <p:spPr bwMode="auto">
            <a:xfrm>
              <a:off x="4068204" y="5328009"/>
              <a:ext cx="3898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>
                  <a:solidFill>
                    <a:srgbClr val="00B050"/>
                  </a:solidFill>
                </a:rPr>
                <a:t>Q3</a:t>
              </a:r>
            </a:p>
          </p:txBody>
        </p:sp>
        <p:sp>
          <p:nvSpPr>
            <p:cNvPr id="53272" name="ZoneTexte 43"/>
            <p:cNvSpPr txBox="1">
              <a:spLocks noChangeArrowheads="1"/>
            </p:cNvSpPr>
            <p:nvPr/>
          </p:nvSpPr>
          <p:spPr bwMode="auto">
            <a:xfrm>
              <a:off x="4392240" y="5328009"/>
              <a:ext cx="3898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>
                  <a:solidFill>
                    <a:srgbClr val="00B050"/>
                  </a:solidFill>
                </a:rPr>
                <a:t>Q4</a:t>
              </a:r>
            </a:p>
          </p:txBody>
        </p:sp>
      </p:grpSp>
      <p:sp>
        <p:nvSpPr>
          <p:cNvPr id="53260" name="ZoneTexte 25"/>
          <p:cNvSpPr txBox="1">
            <a:spLocks noChangeArrowheads="1"/>
          </p:cNvSpPr>
          <p:nvPr/>
        </p:nvSpPr>
        <p:spPr bwMode="auto">
          <a:xfrm>
            <a:off x="7535863" y="866775"/>
            <a:ext cx="1662112" cy="36671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3 1/3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9" grpId="0"/>
      <p:bldP spid="50" grpId="0"/>
      <p:bldP spid="5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53"/>
          <p:cNvGrpSpPr>
            <a:grpSpLocks/>
          </p:cNvGrpSpPr>
          <p:nvPr/>
        </p:nvGrpSpPr>
        <p:grpSpPr bwMode="auto">
          <a:xfrm>
            <a:off x="4787900" y="3779838"/>
            <a:ext cx="4049713" cy="3157537"/>
            <a:chOff x="4788284" y="3779837"/>
            <a:chExt cx="4048696" cy="3157319"/>
          </a:xfrm>
        </p:grpSpPr>
        <p:pic>
          <p:nvPicPr>
            <p:cNvPr id="59453" name="Picture 2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60292" y="3779837"/>
              <a:ext cx="3976688" cy="3079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54" name="ZoneTexte 51"/>
            <p:cNvSpPr txBox="1">
              <a:spLocks noChangeArrowheads="1"/>
            </p:cNvSpPr>
            <p:nvPr/>
          </p:nvSpPr>
          <p:spPr bwMode="auto">
            <a:xfrm>
              <a:off x="4788284" y="3815841"/>
              <a:ext cx="51238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/>
                <a:t>en A</a:t>
              </a:r>
            </a:p>
          </p:txBody>
        </p:sp>
        <p:sp>
          <p:nvSpPr>
            <p:cNvPr id="59455" name="ZoneTexte 52"/>
            <p:cNvSpPr txBox="1">
              <a:spLocks noChangeArrowheads="1"/>
            </p:cNvSpPr>
            <p:nvPr/>
          </p:nvSpPr>
          <p:spPr bwMode="auto">
            <a:xfrm>
              <a:off x="7668604" y="6660157"/>
              <a:ext cx="61266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/>
                <a:t>En Hz</a:t>
              </a:r>
            </a:p>
          </p:txBody>
        </p:sp>
      </p:grpSp>
      <p:sp>
        <p:nvSpPr>
          <p:cNvPr id="2" name="Rectangle à coins arrondis 1"/>
          <p:cNvSpPr/>
          <p:nvPr/>
        </p:nvSpPr>
        <p:spPr>
          <a:xfrm>
            <a:off x="719138" y="647700"/>
            <a:ext cx="9180512" cy="6553200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9407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079500" y="935038"/>
            <a:ext cx="2930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fr-FR" b="1">
                <a:sym typeface="Wingdings" pitchFamily="2" charset="2"/>
              </a:rPr>
              <a:t> précision de la mesure</a:t>
            </a: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235825" y="1719263"/>
            <a:ext cx="1603375" cy="638175"/>
            <a:chOff x="8144" y="4903"/>
            <a:chExt cx="2525" cy="1005"/>
          </a:xfrm>
        </p:grpSpPr>
        <p:pic>
          <p:nvPicPr>
            <p:cNvPr id="59448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007" y="4975"/>
              <a:ext cx="1091" cy="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49" name="Picture 1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331" y="5556"/>
              <a:ext cx="2338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9450" name="Group 11"/>
            <p:cNvGrpSpPr>
              <a:grpSpLocks/>
            </p:cNvGrpSpPr>
            <p:nvPr/>
          </p:nvGrpSpPr>
          <p:grpSpPr bwMode="auto">
            <a:xfrm>
              <a:off x="8144" y="4903"/>
              <a:ext cx="2525" cy="1005"/>
              <a:chOff x="8144" y="8593"/>
              <a:chExt cx="2525" cy="1005"/>
            </a:xfrm>
          </p:grpSpPr>
          <p:pic>
            <p:nvPicPr>
              <p:cNvPr id="59451" name="Picture 1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8285" y="8732"/>
                <a:ext cx="496" cy="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9452" name="AutoShape 13"/>
              <p:cNvSpPr>
                <a:spLocks noChangeArrowheads="1"/>
              </p:cNvSpPr>
              <p:nvPr/>
            </p:nvSpPr>
            <p:spPr bwMode="auto">
              <a:xfrm>
                <a:off x="8144" y="8593"/>
                <a:ext cx="2525" cy="1005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aphicFrame>
        <p:nvGraphicFramePr>
          <p:cNvPr id="41999" name="Object 11"/>
          <p:cNvGraphicFramePr>
            <a:graphicFrameLocks noChangeAspect="1"/>
          </p:cNvGraphicFramePr>
          <p:nvPr/>
        </p:nvGraphicFramePr>
        <p:xfrm>
          <a:off x="6156325" y="1790700"/>
          <a:ext cx="863600" cy="703263"/>
        </p:xfrm>
        <a:graphic>
          <a:graphicData uri="http://schemas.openxmlformats.org/presentationml/2006/ole">
            <p:oleObj spid="_x0000_s59403" name="Equation" r:id="rId7" imgW="443980" imgH="355294" progId="Equation.DSMT4">
              <p:embed/>
            </p:oleObj>
          </a:graphicData>
        </a:graphic>
      </p:graphicFrame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4572000" y="1308100"/>
            <a:ext cx="52212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1600">
                <a:ea typeface="Calibri" pitchFamily="34" charset="0"/>
                <a:cs typeface="Times New Roman" pitchFamily="18" charset="0"/>
              </a:rPr>
              <a:t>CAN sur12 bits réalisée par le dsPic alimenté sous 3,3V </a:t>
            </a:r>
            <a:endParaRPr lang="fr-FR" sz="1600">
              <a:ea typeface="Calibri" pitchFamily="34" charset="0"/>
              <a:cs typeface="Arial" charset="0"/>
            </a:endParaRPr>
          </a:p>
        </p:txBody>
      </p:sp>
      <p:sp>
        <p:nvSpPr>
          <p:cNvPr id="59411" name="Rectangle 22"/>
          <p:cNvSpPr>
            <a:spLocks noChangeArrowheads="1"/>
          </p:cNvSpPr>
          <p:nvPr/>
        </p:nvSpPr>
        <p:spPr bwMode="auto">
          <a:xfrm>
            <a:off x="0" y="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42005" name="Object 12"/>
          <p:cNvGraphicFramePr>
            <a:graphicFrameLocks noChangeAspect="1"/>
          </p:cNvGraphicFramePr>
          <p:nvPr/>
        </p:nvGraphicFramePr>
        <p:xfrm>
          <a:off x="4608513" y="1790700"/>
          <a:ext cx="1158875" cy="698500"/>
        </p:xfrm>
        <a:graphic>
          <a:graphicData uri="http://schemas.openxmlformats.org/presentationml/2006/ole">
            <p:oleObj spid="_x0000_s59404" name="Equation" r:id="rId8" imgW="634954" imgH="380862" progId="Equation.DSMT4">
              <p:embed/>
            </p:oleObj>
          </a:graphicData>
        </a:graphic>
      </p:graphicFrame>
      <p:sp>
        <p:nvSpPr>
          <p:cNvPr id="60" name="Rectangle 17"/>
          <p:cNvSpPr>
            <a:spLocks noChangeArrowheads="1"/>
          </p:cNvSpPr>
          <p:nvPr/>
        </p:nvSpPr>
        <p:spPr bwMode="auto">
          <a:xfrm>
            <a:off x="5868988" y="2555875"/>
            <a:ext cx="21240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1600">
                <a:ea typeface="Calibri" pitchFamily="34" charset="0"/>
                <a:cs typeface="Times New Roman" pitchFamily="18" charset="0"/>
              </a:rPr>
              <a:t>Précision de 8 mA/bit</a:t>
            </a:r>
            <a:endParaRPr lang="fr-FR" sz="1600">
              <a:ea typeface="Calibri" pitchFamily="34" charset="0"/>
              <a:cs typeface="Arial" charset="0"/>
            </a:endParaRPr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4535488" y="3014663"/>
            <a:ext cx="5038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Courant nominal du moteur (Maxon RE20) de 0,6 A Précision de 1,3 % par rapport au courant nominal</a:t>
            </a:r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1044575" y="4464050"/>
            <a:ext cx="29511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fr-FR" b="1">
                <a:sym typeface="Wingdings" pitchFamily="2" charset="2"/>
              </a:rPr>
              <a:t> échantillonnage et filtre anti-repliement </a:t>
            </a:r>
          </a:p>
        </p:txBody>
      </p: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5256213" y="4572000"/>
            <a:ext cx="1465262" cy="469900"/>
            <a:chOff x="3484" y="11299"/>
            <a:chExt cx="2309" cy="742"/>
          </a:xfrm>
        </p:grpSpPr>
        <p:sp>
          <p:nvSpPr>
            <p:cNvPr id="59446" name="Text Box 34"/>
            <p:cNvSpPr txBox="1">
              <a:spLocks noChangeArrowheads="1"/>
            </p:cNvSpPr>
            <p:nvPr/>
          </p:nvSpPr>
          <p:spPr bwMode="auto">
            <a:xfrm>
              <a:off x="3971" y="11299"/>
              <a:ext cx="1822" cy="703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70C0"/>
              </a:solidFill>
              <a:miter lim="800000"/>
              <a:headEnd/>
              <a:tailEnd/>
            </a:ln>
          </p:spPr>
          <p:txBody>
            <a:bodyPr lIns="54000" tIns="10800" rIns="54000" bIns="10800"/>
            <a:lstStyle/>
            <a:p>
              <a:pPr algn="ctr"/>
              <a:r>
                <a:rPr lang="fr-FR" sz="1200" b="1">
                  <a:solidFill>
                    <a:srgbClr val="0070C0"/>
                  </a:solidFill>
                  <a:latin typeface="Calibri" pitchFamily="34" charset="0"/>
                  <a:cs typeface="Arial" charset="0"/>
                </a:rPr>
                <a:t>Fondamental</a:t>
              </a:r>
            </a:p>
            <a:p>
              <a:pPr algn="ctr"/>
              <a:r>
                <a:rPr lang="fr-FR" sz="1200" b="1">
                  <a:solidFill>
                    <a:srgbClr val="0070C0"/>
                  </a:solidFill>
                  <a:latin typeface="Calibri" pitchFamily="34" charset="0"/>
                  <a:cs typeface="Arial" charset="0"/>
                </a:rPr>
                <a:t>f = 3 ,3 Hz</a:t>
              </a:r>
              <a:endParaRPr lang="fr-FR">
                <a:cs typeface="Arial" charset="0"/>
              </a:endParaRPr>
            </a:p>
          </p:txBody>
        </p:sp>
        <p:cxnSp>
          <p:nvCxnSpPr>
            <p:cNvPr id="59447" name="AutoShape 35"/>
            <p:cNvCxnSpPr>
              <a:cxnSpLocks noChangeShapeType="1"/>
            </p:cNvCxnSpPr>
            <p:nvPr/>
          </p:nvCxnSpPr>
          <p:spPr bwMode="auto">
            <a:xfrm flipH="1">
              <a:off x="3484" y="11627"/>
              <a:ext cx="487" cy="414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5384800" y="5586413"/>
            <a:ext cx="1371600" cy="904875"/>
            <a:chOff x="3684" y="13536"/>
            <a:chExt cx="2162" cy="1425"/>
          </a:xfrm>
        </p:grpSpPr>
        <p:sp>
          <p:nvSpPr>
            <p:cNvPr id="59442" name="Text Box 37"/>
            <p:cNvSpPr txBox="1">
              <a:spLocks noChangeArrowheads="1"/>
            </p:cNvSpPr>
            <p:nvPr/>
          </p:nvSpPr>
          <p:spPr bwMode="auto">
            <a:xfrm>
              <a:off x="4024" y="13536"/>
              <a:ext cx="1822" cy="703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B050"/>
              </a:solidFill>
              <a:miter lim="800000"/>
              <a:headEnd/>
              <a:tailEnd/>
            </a:ln>
          </p:spPr>
          <p:txBody>
            <a:bodyPr lIns="54000" tIns="10800" rIns="54000" bIns="10800"/>
            <a:lstStyle/>
            <a:p>
              <a:pPr algn="ctr"/>
              <a:r>
                <a:rPr lang="fr-FR" sz="1200" b="1">
                  <a:solidFill>
                    <a:srgbClr val="00B050"/>
                  </a:solidFill>
                  <a:latin typeface="Calibri" pitchFamily="34" charset="0"/>
                  <a:cs typeface="Arial" charset="0"/>
                </a:rPr>
                <a:t>Harmoniques</a:t>
              </a:r>
            </a:p>
            <a:p>
              <a:pPr algn="ctr"/>
              <a:r>
                <a:rPr lang="fr-FR" sz="1200" b="1">
                  <a:solidFill>
                    <a:srgbClr val="00B050"/>
                  </a:solidFill>
                  <a:latin typeface="Calibri" pitchFamily="34" charset="0"/>
                  <a:cs typeface="Arial" charset="0"/>
                </a:rPr>
                <a:t>3f, 5f, 7f…</a:t>
              </a:r>
              <a:endParaRPr lang="fr-FR">
                <a:cs typeface="Arial" charset="0"/>
              </a:endParaRPr>
            </a:p>
          </p:txBody>
        </p:sp>
        <p:cxnSp>
          <p:nvCxnSpPr>
            <p:cNvPr id="59443" name="AutoShape 38"/>
            <p:cNvCxnSpPr>
              <a:cxnSpLocks noChangeShapeType="1"/>
            </p:cNvCxnSpPr>
            <p:nvPr/>
          </p:nvCxnSpPr>
          <p:spPr bwMode="auto">
            <a:xfrm flipH="1">
              <a:off x="3684" y="13857"/>
              <a:ext cx="340" cy="630"/>
            </a:xfrm>
            <a:prstGeom prst="straightConnector1">
              <a:avLst/>
            </a:prstGeom>
            <a:noFill/>
            <a:ln w="28575">
              <a:solidFill>
                <a:srgbClr val="00B050"/>
              </a:solidFill>
              <a:round/>
              <a:headEnd/>
              <a:tailEnd type="triangle" w="med" len="med"/>
            </a:ln>
          </p:spPr>
        </p:cxnSp>
        <p:cxnSp>
          <p:nvCxnSpPr>
            <p:cNvPr id="59444" name="AutoShape 39"/>
            <p:cNvCxnSpPr>
              <a:cxnSpLocks noChangeShapeType="1"/>
            </p:cNvCxnSpPr>
            <p:nvPr/>
          </p:nvCxnSpPr>
          <p:spPr bwMode="auto">
            <a:xfrm flipH="1">
              <a:off x="3822" y="14239"/>
              <a:ext cx="345" cy="575"/>
            </a:xfrm>
            <a:prstGeom prst="straightConnector1">
              <a:avLst/>
            </a:prstGeom>
            <a:noFill/>
            <a:ln w="28575">
              <a:solidFill>
                <a:srgbClr val="00B050"/>
              </a:solidFill>
              <a:round/>
              <a:headEnd/>
              <a:tailEnd type="triangle" w="med" len="med"/>
            </a:ln>
          </p:spPr>
        </p:cxnSp>
        <p:cxnSp>
          <p:nvCxnSpPr>
            <p:cNvPr id="59445" name="AutoShape 40"/>
            <p:cNvCxnSpPr>
              <a:cxnSpLocks noChangeShapeType="1"/>
            </p:cNvCxnSpPr>
            <p:nvPr/>
          </p:nvCxnSpPr>
          <p:spPr bwMode="auto">
            <a:xfrm flipH="1">
              <a:off x="4024" y="14239"/>
              <a:ext cx="376" cy="722"/>
            </a:xfrm>
            <a:prstGeom prst="straightConnector1">
              <a:avLst/>
            </a:prstGeom>
            <a:noFill/>
            <a:ln w="28575">
              <a:solidFill>
                <a:srgbClr val="00B05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9" name="Group 41"/>
          <p:cNvGrpSpPr>
            <a:grpSpLocks/>
          </p:cNvGrpSpPr>
          <p:nvPr/>
        </p:nvGrpSpPr>
        <p:grpSpPr bwMode="auto">
          <a:xfrm>
            <a:off x="6985000" y="5226050"/>
            <a:ext cx="1685925" cy="1135063"/>
            <a:chOff x="6204" y="12967"/>
            <a:chExt cx="2656" cy="1788"/>
          </a:xfrm>
        </p:grpSpPr>
        <p:sp>
          <p:nvSpPr>
            <p:cNvPr id="59438" name="Text Box 42"/>
            <p:cNvSpPr txBox="1">
              <a:spLocks noChangeArrowheads="1"/>
            </p:cNvSpPr>
            <p:nvPr/>
          </p:nvSpPr>
          <p:spPr bwMode="auto">
            <a:xfrm>
              <a:off x="6517" y="12967"/>
              <a:ext cx="1822" cy="703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7030A0"/>
              </a:solidFill>
              <a:miter lim="800000"/>
              <a:headEnd/>
              <a:tailEnd/>
            </a:ln>
          </p:spPr>
          <p:txBody>
            <a:bodyPr lIns="54000" tIns="10800" rIns="54000" bIns="10800"/>
            <a:lstStyle/>
            <a:p>
              <a:pPr algn="ctr"/>
              <a:r>
                <a:rPr lang="fr-FR" sz="1200" b="1">
                  <a:solidFill>
                    <a:srgbClr val="7030A0"/>
                  </a:solidFill>
                  <a:latin typeface="Calibri" pitchFamily="34" charset="0"/>
                  <a:cs typeface="Arial" charset="0"/>
                </a:rPr>
                <a:t>Duplication du spectre</a:t>
              </a:r>
              <a:endParaRPr lang="fr-FR">
                <a:cs typeface="Arial" charset="0"/>
              </a:endParaRPr>
            </a:p>
          </p:txBody>
        </p:sp>
        <p:cxnSp>
          <p:nvCxnSpPr>
            <p:cNvPr id="59439" name="AutoShape 43"/>
            <p:cNvCxnSpPr>
              <a:cxnSpLocks noChangeShapeType="1"/>
            </p:cNvCxnSpPr>
            <p:nvPr/>
          </p:nvCxnSpPr>
          <p:spPr bwMode="auto">
            <a:xfrm flipH="1">
              <a:off x="6204" y="13670"/>
              <a:ext cx="451" cy="1085"/>
            </a:xfrm>
            <a:prstGeom prst="straightConnector1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 type="triangle" w="med" len="med"/>
            </a:ln>
          </p:spPr>
        </p:cxnSp>
        <p:cxnSp>
          <p:nvCxnSpPr>
            <p:cNvPr id="59440" name="AutoShape 44"/>
            <p:cNvCxnSpPr>
              <a:cxnSpLocks noChangeShapeType="1"/>
            </p:cNvCxnSpPr>
            <p:nvPr/>
          </p:nvCxnSpPr>
          <p:spPr bwMode="auto">
            <a:xfrm>
              <a:off x="8165" y="13670"/>
              <a:ext cx="695" cy="1085"/>
            </a:xfrm>
            <a:prstGeom prst="straightConnector1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 type="triangle" w="med" len="med"/>
            </a:ln>
          </p:spPr>
        </p:cxnSp>
        <p:cxnSp>
          <p:nvCxnSpPr>
            <p:cNvPr id="59441" name="AutoShape 45"/>
            <p:cNvCxnSpPr>
              <a:cxnSpLocks noChangeShapeType="1"/>
            </p:cNvCxnSpPr>
            <p:nvPr/>
          </p:nvCxnSpPr>
          <p:spPr bwMode="auto">
            <a:xfrm flipV="1">
              <a:off x="6552" y="14119"/>
              <a:ext cx="1822" cy="13"/>
            </a:xfrm>
            <a:prstGeom prst="straightConnector1">
              <a:avLst/>
            </a:prstGeom>
            <a:noFill/>
            <a:ln w="9525">
              <a:solidFill>
                <a:srgbClr val="7030A0"/>
              </a:solidFill>
              <a:round/>
              <a:headEnd type="triangle" w="med" len="med"/>
              <a:tailEnd type="triangle" w="med" len="med"/>
            </a:ln>
          </p:spPr>
        </p:cxnSp>
      </p:grpSp>
      <p:grpSp>
        <p:nvGrpSpPr>
          <p:cNvPr id="10" name="Groupe 84"/>
          <p:cNvGrpSpPr>
            <a:grpSpLocks/>
          </p:cNvGrpSpPr>
          <p:nvPr/>
        </p:nvGrpSpPr>
        <p:grpSpPr bwMode="auto">
          <a:xfrm>
            <a:off x="6669088" y="6583363"/>
            <a:ext cx="514350" cy="509587"/>
            <a:chOff x="6668455" y="6511354"/>
            <a:chExt cx="514350" cy="508843"/>
          </a:xfrm>
        </p:grpSpPr>
        <p:cxnSp>
          <p:nvCxnSpPr>
            <p:cNvPr id="59436" name="AutoShape 29"/>
            <p:cNvCxnSpPr>
              <a:cxnSpLocks noChangeShapeType="1"/>
            </p:cNvCxnSpPr>
            <p:nvPr/>
          </p:nvCxnSpPr>
          <p:spPr bwMode="auto">
            <a:xfrm flipV="1">
              <a:off x="6923090" y="6511354"/>
              <a:ext cx="0" cy="307818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59437" name="Text Box 28"/>
            <p:cNvSpPr txBox="1">
              <a:spLocks noChangeArrowheads="1"/>
            </p:cNvSpPr>
            <p:nvPr/>
          </p:nvSpPr>
          <p:spPr bwMode="auto">
            <a:xfrm>
              <a:off x="6668455" y="6707302"/>
              <a:ext cx="514350" cy="31289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54000" tIns="10800" rIns="54000" bIns="10800"/>
            <a:lstStyle/>
            <a:p>
              <a:pPr algn="ctr">
                <a:spcAft>
                  <a:spcPts val="1000"/>
                </a:spcAft>
              </a:pPr>
              <a:r>
                <a:rPr lang="fr-FR" sz="1600" b="1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F</a:t>
              </a:r>
              <a:r>
                <a:rPr lang="fr-FR" sz="1600" b="1" baseline="-25000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e</a:t>
              </a:r>
              <a:r>
                <a:rPr lang="fr-FR" sz="1600" b="1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/2</a:t>
              </a:r>
              <a:endParaRPr lang="fr-FR" sz="1600">
                <a:cs typeface="Arial" charset="0"/>
              </a:endParaRPr>
            </a:p>
          </p:txBody>
        </p:sp>
      </p:grpSp>
      <p:grpSp>
        <p:nvGrpSpPr>
          <p:cNvPr id="11" name="Groupe 83"/>
          <p:cNvGrpSpPr>
            <a:grpSpLocks/>
          </p:cNvGrpSpPr>
          <p:nvPr/>
        </p:nvGrpSpPr>
        <p:grpSpPr bwMode="auto">
          <a:xfrm>
            <a:off x="8416925" y="6577013"/>
            <a:ext cx="514350" cy="504825"/>
            <a:chOff x="8416292" y="6505004"/>
            <a:chExt cx="514350" cy="504052"/>
          </a:xfrm>
        </p:grpSpPr>
        <p:cxnSp>
          <p:nvCxnSpPr>
            <p:cNvPr id="59434" name="AutoShape 32"/>
            <p:cNvCxnSpPr>
              <a:cxnSpLocks noChangeShapeType="1"/>
            </p:cNvCxnSpPr>
            <p:nvPr/>
          </p:nvCxnSpPr>
          <p:spPr bwMode="auto">
            <a:xfrm flipV="1">
              <a:off x="8670927" y="6505004"/>
              <a:ext cx="0" cy="307818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59435" name="Text Box 31"/>
            <p:cNvSpPr txBox="1">
              <a:spLocks noChangeArrowheads="1"/>
            </p:cNvSpPr>
            <p:nvPr/>
          </p:nvSpPr>
          <p:spPr bwMode="auto">
            <a:xfrm>
              <a:off x="8416292" y="6696161"/>
              <a:ext cx="514350" cy="31289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54000" tIns="10800" rIns="54000" bIns="10800"/>
            <a:lstStyle/>
            <a:p>
              <a:pPr algn="ctr">
                <a:spcAft>
                  <a:spcPts val="1000"/>
                </a:spcAft>
              </a:pPr>
              <a:r>
                <a:rPr lang="fr-FR" sz="1600" b="1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F</a:t>
              </a:r>
              <a:r>
                <a:rPr lang="fr-FR" sz="1600" b="1" baseline="-25000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e</a:t>
              </a:r>
              <a:endParaRPr lang="fr-FR" sz="1600">
                <a:cs typeface="Arial" charset="0"/>
              </a:endParaRPr>
            </a:p>
          </p:txBody>
        </p:sp>
      </p:grpSp>
      <p:sp>
        <p:nvSpPr>
          <p:cNvPr id="86" name="Flèche droite 85"/>
          <p:cNvSpPr/>
          <p:nvPr/>
        </p:nvSpPr>
        <p:spPr>
          <a:xfrm>
            <a:off x="5472113" y="2663825"/>
            <a:ext cx="288925" cy="107950"/>
          </a:xfrm>
          <a:prstGeom prst="rightArrow">
            <a:avLst/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7" name="Rectangle 86"/>
          <p:cNvSpPr>
            <a:spLocks noChangeArrowheads="1"/>
          </p:cNvSpPr>
          <p:nvPr/>
        </p:nvSpPr>
        <p:spPr bwMode="auto">
          <a:xfrm>
            <a:off x="1044575" y="5435600"/>
            <a:ext cx="32750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Etude fréquentielle</a:t>
            </a:r>
          </a:p>
          <a:p>
            <a:endParaRPr lang="fr-FR" sz="1600"/>
          </a:p>
          <a:p>
            <a:r>
              <a:rPr lang="fr-FR" sz="1600"/>
              <a:t>        Bande passante nécessaire à la mesure du courant</a:t>
            </a:r>
          </a:p>
          <a:p>
            <a:endParaRPr lang="fr-FR" sz="1600"/>
          </a:p>
        </p:txBody>
      </p:sp>
      <p:sp>
        <p:nvSpPr>
          <p:cNvPr id="42030" name="Text Box 46"/>
          <p:cNvSpPr txBox="1">
            <a:spLocks noChangeArrowheads="1"/>
          </p:cNvSpPr>
          <p:nvPr/>
        </p:nvSpPr>
        <p:spPr bwMode="auto">
          <a:xfrm>
            <a:off x="5976938" y="3887788"/>
            <a:ext cx="2247900" cy="5762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000" b="1">
                <a:latin typeface="Calibri" pitchFamily="34" charset="0"/>
                <a:cs typeface="Arial" charset="0"/>
              </a:rPr>
              <a:t>Pilotage axe de tangage</a:t>
            </a:r>
          </a:p>
          <a:p>
            <a:pPr algn="ctr"/>
            <a:r>
              <a:rPr lang="fr-FR" sz="1000" b="1">
                <a:latin typeface="Calibri" pitchFamily="34" charset="0"/>
                <a:cs typeface="Arial" charset="0"/>
              </a:rPr>
              <a:t>Entrée sinusoïdale de 1</a:t>
            </a:r>
            <a:r>
              <a:rPr lang="fr-FR" sz="1000" b="1">
                <a:latin typeface="Times New Roman" pitchFamily="18" charset="0"/>
                <a:cs typeface="Arial" charset="0"/>
              </a:rPr>
              <a:t>0</a:t>
            </a:r>
            <a:r>
              <a:rPr lang="fr-FR" sz="1000" b="1">
                <a:latin typeface="Calibri" pitchFamily="34" charset="0"/>
                <a:cs typeface="Arial" charset="0"/>
              </a:rPr>
              <a:t>°   f = 3,3 Hz</a:t>
            </a:r>
            <a:endParaRPr lang="fr-FR" sz="1000" b="1">
              <a:latin typeface="Times New Roman" pitchFamily="18" charset="0"/>
              <a:cs typeface="Arial" charset="0"/>
            </a:endParaRPr>
          </a:p>
          <a:p>
            <a:pPr algn="ctr"/>
            <a:r>
              <a:rPr lang="fr-FR" sz="1000" b="1">
                <a:latin typeface="Calibri" pitchFamily="34" charset="0"/>
                <a:cs typeface="Arial" charset="0"/>
              </a:rPr>
              <a:t>Essai à vide</a:t>
            </a:r>
            <a:endParaRPr lang="fr-FR" sz="1000">
              <a:cs typeface="Arial" charset="0"/>
            </a:endParaRPr>
          </a:p>
        </p:txBody>
      </p:sp>
      <p:sp>
        <p:nvSpPr>
          <p:cNvPr id="89" name="Flèche droite 88"/>
          <p:cNvSpPr/>
          <p:nvPr/>
        </p:nvSpPr>
        <p:spPr>
          <a:xfrm>
            <a:off x="1152525" y="6048375"/>
            <a:ext cx="287338" cy="107950"/>
          </a:xfrm>
          <a:prstGeom prst="rightArrow">
            <a:avLst/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12" name="Groupe 54"/>
          <p:cNvGrpSpPr>
            <a:grpSpLocks/>
          </p:cNvGrpSpPr>
          <p:nvPr/>
        </p:nvGrpSpPr>
        <p:grpSpPr bwMode="auto">
          <a:xfrm>
            <a:off x="892175" y="1439863"/>
            <a:ext cx="3643313" cy="2484437"/>
            <a:chOff x="891524" y="1439577"/>
            <a:chExt cx="3644732" cy="2484276"/>
          </a:xfrm>
        </p:grpSpPr>
        <p:grpSp>
          <p:nvGrpSpPr>
            <p:cNvPr id="59426" name="Groupe 40"/>
            <p:cNvGrpSpPr>
              <a:grpSpLocks/>
            </p:cNvGrpSpPr>
            <p:nvPr/>
          </p:nvGrpSpPr>
          <p:grpSpPr bwMode="auto">
            <a:xfrm>
              <a:off x="971860" y="1439577"/>
              <a:ext cx="3456384" cy="2412268"/>
              <a:chOff x="971860" y="1583593"/>
              <a:chExt cx="3456384" cy="2412268"/>
            </a:xfrm>
          </p:grpSpPr>
          <p:pic>
            <p:nvPicPr>
              <p:cNvPr id="59429" name="Picture 3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971860" y="1583593"/>
                <a:ext cx="3456384" cy="24122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59430" name="AutoShape 4"/>
              <p:cNvCxnSpPr>
                <a:cxnSpLocks noChangeShapeType="1"/>
              </p:cNvCxnSpPr>
              <p:nvPr/>
            </p:nvCxnSpPr>
            <p:spPr bwMode="auto">
              <a:xfrm>
                <a:off x="2764955" y="3438731"/>
                <a:ext cx="366843" cy="0"/>
              </a:xfrm>
              <a:prstGeom prst="straightConnector1">
                <a:avLst/>
              </a:prstGeom>
              <a:noFill/>
              <a:ln w="9525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59431" name="AutoShape 5"/>
              <p:cNvCxnSpPr>
                <a:cxnSpLocks noChangeShapeType="1"/>
              </p:cNvCxnSpPr>
              <p:nvPr/>
            </p:nvCxnSpPr>
            <p:spPr bwMode="auto">
              <a:xfrm>
                <a:off x="2764955" y="3551921"/>
                <a:ext cx="366843" cy="0"/>
              </a:xfrm>
              <a:prstGeom prst="straightConnector1">
                <a:avLst/>
              </a:prstGeom>
              <a:noFill/>
              <a:ln w="9525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59432" name="AutoShape 6"/>
              <p:cNvCxnSpPr>
                <a:cxnSpLocks noChangeShapeType="1"/>
              </p:cNvCxnSpPr>
              <p:nvPr/>
            </p:nvCxnSpPr>
            <p:spPr bwMode="auto">
              <a:xfrm>
                <a:off x="3186623" y="3418151"/>
                <a:ext cx="806" cy="162435"/>
              </a:xfrm>
              <a:prstGeom prst="straightConnector1">
                <a:avLst/>
              </a:prstGeom>
              <a:noFill/>
              <a:ln w="9525">
                <a:solidFill>
                  <a:srgbClr val="0070C0"/>
                </a:solidFill>
                <a:round/>
                <a:headEnd type="triangle" w="sm" len="sm"/>
                <a:tailEnd type="triangle" w="sm" len="sm"/>
              </a:ln>
            </p:spPr>
          </p:cxnSp>
          <p:sp>
            <p:nvSpPr>
              <p:cNvPr id="59433" name="Text Box 7"/>
              <p:cNvSpPr txBox="1">
                <a:spLocks noChangeArrowheads="1"/>
              </p:cNvSpPr>
              <p:nvPr/>
            </p:nvSpPr>
            <p:spPr bwMode="auto">
              <a:xfrm>
                <a:off x="3096096" y="2627709"/>
                <a:ext cx="1123053" cy="64807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70C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fr-FR" sz="1200" b="1">
                    <a:solidFill>
                      <a:srgbClr val="0070C0"/>
                    </a:solidFill>
                    <a:latin typeface="Calibri" pitchFamily="34" charset="0"/>
                    <a:cs typeface="Arial" charset="0"/>
                  </a:rPr>
                  <a:t>Pas de quantification</a:t>
                </a:r>
                <a:endParaRPr lang="fr-FR" sz="1200" b="1">
                  <a:solidFill>
                    <a:srgbClr val="0070C0"/>
                  </a:solidFill>
                  <a:latin typeface="Times New Roman" pitchFamily="18" charset="0"/>
                  <a:cs typeface="Arial" charset="0"/>
                </a:endParaRPr>
              </a:p>
              <a:p>
                <a:pPr algn="ctr"/>
                <a:r>
                  <a:rPr lang="fr-FR" sz="1200" b="1">
                    <a:solidFill>
                      <a:srgbClr val="0070C0"/>
                    </a:solidFill>
                    <a:latin typeface="Calibri" pitchFamily="34" charset="0"/>
                    <a:cs typeface="Arial" charset="0"/>
                  </a:rPr>
                  <a:t>7,8 mA</a:t>
                </a:r>
                <a:endParaRPr lang="fr-FR" sz="1200">
                  <a:cs typeface="Arial" charset="0"/>
                </a:endParaRPr>
              </a:p>
            </p:txBody>
          </p:sp>
        </p:grpSp>
        <p:sp>
          <p:nvSpPr>
            <p:cNvPr id="59427" name="ZoneTexte 49"/>
            <p:cNvSpPr txBox="1">
              <a:spLocks noChangeArrowheads="1"/>
            </p:cNvSpPr>
            <p:nvPr/>
          </p:nvSpPr>
          <p:spPr bwMode="auto">
            <a:xfrm>
              <a:off x="891524" y="1486614"/>
              <a:ext cx="51238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/>
                <a:t>en A</a:t>
              </a:r>
            </a:p>
          </p:txBody>
        </p:sp>
        <p:sp>
          <p:nvSpPr>
            <p:cNvPr id="59428" name="ZoneTexte 50"/>
            <p:cNvSpPr txBox="1">
              <a:spLocks noChangeArrowheads="1"/>
            </p:cNvSpPr>
            <p:nvPr/>
          </p:nvSpPr>
          <p:spPr bwMode="auto">
            <a:xfrm>
              <a:off x="4043813" y="3646854"/>
              <a:ext cx="49244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/>
                <a:t>en s</a:t>
              </a:r>
            </a:p>
          </p:txBody>
        </p:sp>
      </p:grpSp>
      <p:sp>
        <p:nvSpPr>
          <p:cNvPr id="59425" name="ZoneTexte 25"/>
          <p:cNvSpPr txBox="1">
            <a:spLocks noChangeArrowheads="1"/>
          </p:cNvSpPr>
          <p:nvPr/>
        </p:nvSpPr>
        <p:spPr bwMode="auto">
          <a:xfrm>
            <a:off x="7535863" y="866775"/>
            <a:ext cx="1662112" cy="36671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3 2/3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2001" grpId="0"/>
      <p:bldP spid="60" grpId="0"/>
      <p:bldP spid="61" grpId="0"/>
      <p:bldP spid="62" grpId="0"/>
      <p:bldP spid="86" grpId="0" animBg="1"/>
      <p:bldP spid="87" grpId="0"/>
      <p:bldP spid="42030" grpId="0" animBg="1"/>
      <p:bldP spid="8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47700"/>
            <a:ext cx="9180512" cy="6553200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0418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152525" y="1366838"/>
            <a:ext cx="44942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fr-FR" b="1">
                <a:sym typeface="Wingdings" pitchFamily="2" charset="2"/>
              </a:rPr>
              <a:t> Modifications à apporter pour ROMEO</a:t>
            </a:r>
          </a:p>
        </p:txBody>
      </p:sp>
      <p:sp>
        <p:nvSpPr>
          <p:cNvPr id="60420" name="Rectangle 22"/>
          <p:cNvSpPr>
            <a:spLocks noChangeArrowheads="1"/>
          </p:cNvSpPr>
          <p:nvPr/>
        </p:nvSpPr>
        <p:spPr bwMode="auto">
          <a:xfrm>
            <a:off x="0" y="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53" name="Rectangle 152"/>
          <p:cNvSpPr>
            <a:spLocks noChangeArrowheads="1"/>
          </p:cNvSpPr>
          <p:nvPr/>
        </p:nvSpPr>
        <p:spPr bwMode="auto">
          <a:xfrm>
            <a:off x="1476375" y="2079625"/>
            <a:ext cx="39957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        mesure réelle du courant moteur</a:t>
            </a:r>
          </a:p>
          <a:p>
            <a:endParaRPr lang="fr-FR" sz="1600"/>
          </a:p>
        </p:txBody>
      </p:sp>
      <p:sp>
        <p:nvSpPr>
          <p:cNvPr id="154" name="Flèche droite 153"/>
          <p:cNvSpPr/>
          <p:nvPr/>
        </p:nvSpPr>
        <p:spPr>
          <a:xfrm>
            <a:off x="1547813" y="2222500"/>
            <a:ext cx="288925" cy="107950"/>
          </a:xfrm>
          <a:prstGeom prst="rightArrow">
            <a:avLst/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5" name="Rectangle 154"/>
          <p:cNvSpPr>
            <a:spLocks noChangeArrowheads="1"/>
          </p:cNvSpPr>
          <p:nvPr/>
        </p:nvSpPr>
        <p:spPr bwMode="auto">
          <a:xfrm>
            <a:off x="1511300" y="5211763"/>
            <a:ext cx="61928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        choix du gain et de l’offset de l’amplificateur (7 mA/bit)</a:t>
            </a:r>
          </a:p>
          <a:p>
            <a:endParaRPr lang="fr-FR" sz="1600"/>
          </a:p>
        </p:txBody>
      </p:sp>
      <p:sp>
        <p:nvSpPr>
          <p:cNvPr id="156" name="Flèche droite 155"/>
          <p:cNvSpPr/>
          <p:nvPr/>
        </p:nvSpPr>
        <p:spPr>
          <a:xfrm>
            <a:off x="1584325" y="5354638"/>
            <a:ext cx="287338" cy="107950"/>
          </a:xfrm>
          <a:prstGeom prst="rightArrow">
            <a:avLst/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3" name="Group 108"/>
          <p:cNvGrpSpPr>
            <a:grpSpLocks/>
          </p:cNvGrpSpPr>
          <p:nvPr/>
        </p:nvGrpSpPr>
        <p:grpSpPr bwMode="auto">
          <a:xfrm>
            <a:off x="7145338" y="5103813"/>
            <a:ext cx="1603375" cy="638175"/>
            <a:chOff x="7500" y="5398"/>
            <a:chExt cx="2525" cy="1005"/>
          </a:xfrm>
        </p:grpSpPr>
        <p:grpSp>
          <p:nvGrpSpPr>
            <p:cNvPr id="60429" name="Group 109"/>
            <p:cNvGrpSpPr>
              <a:grpSpLocks/>
            </p:cNvGrpSpPr>
            <p:nvPr/>
          </p:nvGrpSpPr>
          <p:grpSpPr bwMode="auto">
            <a:xfrm>
              <a:off x="7500" y="5398"/>
              <a:ext cx="2525" cy="1005"/>
              <a:chOff x="8144" y="8593"/>
              <a:chExt cx="2525" cy="1005"/>
            </a:xfrm>
          </p:grpSpPr>
          <p:pic>
            <p:nvPicPr>
              <p:cNvPr id="60432" name="Picture 110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8285" y="8732"/>
                <a:ext cx="496" cy="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433" name="AutoShape 111"/>
              <p:cNvSpPr>
                <a:spLocks noChangeArrowheads="1"/>
              </p:cNvSpPr>
              <p:nvPr/>
            </p:nvSpPr>
            <p:spPr bwMode="auto">
              <a:xfrm>
                <a:off x="8144" y="8593"/>
                <a:ext cx="2525" cy="1005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60430" name="Picture 11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406" y="5492"/>
              <a:ext cx="1132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31" name="Picture 1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319" y="5942"/>
              <a:ext cx="1259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5" name="Rectangle 164"/>
          <p:cNvSpPr>
            <a:spLocks noChangeArrowheads="1"/>
          </p:cNvSpPr>
          <p:nvPr/>
        </p:nvSpPr>
        <p:spPr bwMode="auto">
          <a:xfrm>
            <a:off x="1800225" y="5751513"/>
            <a:ext cx="5038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Courant nominal du moteur (Maxon RE40) de 3,33 A Précision de 0,2 % par rapport au courant nominal</a:t>
            </a:r>
          </a:p>
        </p:txBody>
      </p:sp>
      <p:pic>
        <p:nvPicPr>
          <p:cNvPr id="75828" name="Picture 5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82738" y="2513013"/>
            <a:ext cx="7753350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8" name="ZoneTexte 25"/>
          <p:cNvSpPr txBox="1">
            <a:spLocks noChangeArrowheads="1"/>
          </p:cNvSpPr>
          <p:nvPr/>
        </p:nvSpPr>
        <p:spPr bwMode="auto">
          <a:xfrm>
            <a:off x="7535863" y="866775"/>
            <a:ext cx="1662112" cy="36671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3 3/3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53" grpId="0"/>
      <p:bldP spid="154" grpId="0" animBg="1"/>
      <p:bldP spid="154" grpId="1" animBg="1"/>
      <p:bldP spid="155" grpId="0"/>
      <p:bldP spid="156" grpId="0" animBg="1"/>
      <p:bldP spid="16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5250" y="5435600"/>
            <a:ext cx="1735138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828675" y="684213"/>
          <a:ext cx="9072563" cy="86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</a:tblGrid>
              <a:tr h="277841"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1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2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3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4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8319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AD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841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AD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20" name="Connecteur droit 19"/>
          <p:cNvCxnSpPr/>
          <p:nvPr/>
        </p:nvCxnSpPr>
        <p:spPr>
          <a:xfrm>
            <a:off x="4211638" y="1547813"/>
            <a:ext cx="0" cy="360362"/>
          </a:xfrm>
          <a:prstGeom prst="line">
            <a:avLst/>
          </a:prstGeom>
          <a:ln w="57150">
            <a:solidFill>
              <a:srgbClr val="008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à coins arrondis 12"/>
          <p:cNvSpPr/>
          <p:nvPr/>
        </p:nvSpPr>
        <p:spPr>
          <a:xfrm>
            <a:off x="757238" y="4248150"/>
            <a:ext cx="9178925" cy="2771775"/>
          </a:xfrm>
          <a:prstGeom prst="roundRect">
            <a:avLst/>
          </a:prstGeom>
          <a:noFill/>
          <a:ln w="57150">
            <a:solidFill>
              <a:srgbClr val="A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14" name="Connecteur droit 13"/>
          <p:cNvCxnSpPr/>
          <p:nvPr/>
        </p:nvCxnSpPr>
        <p:spPr>
          <a:xfrm>
            <a:off x="4968875" y="1547813"/>
            <a:ext cx="4763" cy="2700337"/>
          </a:xfrm>
          <a:prstGeom prst="line">
            <a:avLst/>
          </a:prstGeom>
          <a:ln w="57150">
            <a:solidFill>
              <a:srgbClr val="A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à coins arrondis 15"/>
          <p:cNvSpPr/>
          <p:nvPr/>
        </p:nvSpPr>
        <p:spPr>
          <a:xfrm>
            <a:off x="757238" y="1835150"/>
            <a:ext cx="9178925" cy="2016125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8A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1492" name="Text Box 2"/>
          <p:cNvSpPr txBox="1">
            <a:spLocks noChangeArrowheads="1"/>
          </p:cNvSpPr>
          <p:nvPr/>
        </p:nvSpPr>
        <p:spPr bwMode="auto">
          <a:xfrm>
            <a:off x="5435600" y="1979613"/>
            <a:ext cx="4176713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008AD6"/>
                </a:solidFill>
                <a:sym typeface="Wingdings" pitchFamily="2" charset="2"/>
              </a:rPr>
              <a:t>Cours 22</a:t>
            </a:r>
          </a:p>
          <a:p>
            <a:pPr>
              <a:spcBef>
                <a:spcPct val="50000"/>
              </a:spcBef>
              <a:buClr>
                <a:srgbClr val="008AD6"/>
              </a:buClr>
              <a:buFont typeface="Wingdings" pitchFamily="2" charset="2"/>
              <a:buChar char="ü"/>
            </a:pPr>
            <a:r>
              <a:rPr lang="fr-FR">
                <a:latin typeface="Verdana" pitchFamily="34" charset="0"/>
                <a:sym typeface="Wingdings" pitchFamily="2" charset="2"/>
              </a:rPr>
              <a:t> </a:t>
            </a:r>
            <a:r>
              <a:rPr lang="fr-FR">
                <a:solidFill>
                  <a:srgbClr val="008AD6"/>
                </a:solidFill>
                <a:sym typeface="Wingdings" pitchFamily="2" charset="2"/>
              </a:rPr>
              <a:t>Conditionnement de l’information</a:t>
            </a:r>
            <a:r>
              <a:rPr lang="fr-FR">
                <a:sym typeface="Wingdings" pitchFamily="2" charset="2"/>
              </a:rPr>
              <a:t>, </a:t>
            </a:r>
            <a:r>
              <a:rPr lang="fr-FR">
                <a:solidFill>
                  <a:srgbClr val="008AD6"/>
                </a:solidFill>
                <a:sym typeface="Wingdings" pitchFamily="2" charset="2"/>
              </a:rPr>
              <a:t>CAN</a:t>
            </a:r>
            <a:r>
              <a:rPr lang="fr-FR">
                <a:sym typeface="Wingdings" pitchFamily="2" charset="2"/>
              </a:rPr>
              <a:t> (échantillonnage).</a:t>
            </a:r>
          </a:p>
          <a:p>
            <a:pPr>
              <a:spcBef>
                <a:spcPct val="50000"/>
              </a:spcBef>
              <a:buClr>
                <a:srgbClr val="008AD6"/>
              </a:buClr>
              <a:buFont typeface="Wingdings" pitchFamily="2" charset="2"/>
              <a:buChar char="ü"/>
            </a:pPr>
            <a:endParaRPr lang="fr-FR">
              <a:latin typeface="Verdana" pitchFamily="34" charset="0"/>
              <a:sym typeface="Wingdings" pitchFamily="2" charset="2"/>
            </a:endParaRPr>
          </a:p>
        </p:txBody>
      </p:sp>
      <p:sp>
        <p:nvSpPr>
          <p:cNvPr id="61493" name="Text Box 2"/>
          <p:cNvSpPr txBox="1">
            <a:spLocks noChangeArrowheads="1"/>
          </p:cNvSpPr>
          <p:nvPr/>
        </p:nvSpPr>
        <p:spPr bwMode="auto">
          <a:xfrm>
            <a:off x="5508625" y="4381500"/>
            <a:ext cx="410368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AFD200"/>
                </a:solidFill>
                <a:sym typeface="Wingdings" pitchFamily="2" charset="2"/>
              </a:rPr>
              <a:t>TD 22</a:t>
            </a:r>
          </a:p>
          <a:p>
            <a:pPr>
              <a:spcBef>
                <a:spcPct val="50000"/>
              </a:spcBef>
              <a:buClr>
                <a:srgbClr val="AFD200"/>
              </a:buClr>
              <a:buFont typeface="Wingdings" pitchFamily="2" charset="2"/>
              <a:buChar char="ü"/>
            </a:pPr>
            <a:r>
              <a:rPr lang="fr-FR">
                <a:sym typeface="Wingdings" pitchFamily="2" charset="2"/>
              </a:rPr>
              <a:t> Choix et mise en œuvre d’une conversion analogique/numérique.</a:t>
            </a:r>
            <a:endParaRPr lang="fr-FR" b="1">
              <a:sym typeface="Wingdings" pitchFamily="2" charset="2"/>
            </a:endParaRPr>
          </a:p>
        </p:txBody>
      </p:sp>
      <p:sp>
        <p:nvSpPr>
          <p:cNvPr id="61494" name="Text Box 2"/>
          <p:cNvSpPr txBox="1">
            <a:spLocks noChangeArrowheads="1"/>
          </p:cNvSpPr>
          <p:nvPr/>
        </p:nvSpPr>
        <p:spPr bwMode="auto">
          <a:xfrm>
            <a:off x="863600" y="1943100"/>
            <a:ext cx="4248150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008AD6"/>
                </a:solidFill>
                <a:sym typeface="Wingdings" pitchFamily="2" charset="2"/>
              </a:rPr>
              <a:t>Cours 12</a:t>
            </a:r>
          </a:p>
          <a:p>
            <a:pPr algn="ctr">
              <a:spcBef>
                <a:spcPct val="50000"/>
              </a:spcBef>
            </a:pPr>
            <a:endParaRPr lang="fr-FR" sz="800" b="1">
              <a:solidFill>
                <a:srgbClr val="008AD6"/>
              </a:solidFill>
              <a:sym typeface="Wingdings" pitchFamily="2" charset="2"/>
            </a:endParaRPr>
          </a:p>
          <a:p>
            <a:pPr>
              <a:buClr>
                <a:srgbClr val="008AD6"/>
              </a:buClr>
              <a:buFont typeface="Wingdings" pitchFamily="2" charset="2"/>
              <a:buChar char="ü"/>
            </a:pPr>
            <a:r>
              <a:rPr lang="fr-FR">
                <a:solidFill>
                  <a:srgbClr val="008AD6"/>
                </a:solidFill>
              </a:rPr>
              <a:t> Cinétique</a:t>
            </a:r>
            <a:r>
              <a:rPr lang="fr-FR"/>
              <a:t> : matrice d’inertie (simplification par symétrie), théorème de Huygens.</a:t>
            </a:r>
          </a:p>
          <a:p>
            <a:pPr>
              <a:buClr>
                <a:srgbClr val="008AD6"/>
              </a:buClr>
            </a:pPr>
            <a:endParaRPr lang="fr-FR"/>
          </a:p>
        </p:txBody>
      </p:sp>
      <p:sp>
        <p:nvSpPr>
          <p:cNvPr id="61495" name="Text Box 2"/>
          <p:cNvSpPr txBox="1">
            <a:spLocks noChangeArrowheads="1"/>
          </p:cNvSpPr>
          <p:nvPr/>
        </p:nvSpPr>
        <p:spPr bwMode="auto">
          <a:xfrm>
            <a:off x="868363" y="4356100"/>
            <a:ext cx="41052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AFD200"/>
                </a:solidFill>
                <a:sym typeface="Wingdings" pitchFamily="2" charset="2"/>
              </a:rPr>
              <a:t>TD 12</a:t>
            </a:r>
          </a:p>
          <a:p>
            <a:pPr>
              <a:buClr>
                <a:srgbClr val="AFD200"/>
              </a:buClr>
              <a:buFont typeface="Wingdings" pitchFamily="2" charset="2"/>
              <a:buChar char="ü"/>
            </a:pPr>
            <a:r>
              <a:rPr lang="fr-FR"/>
              <a:t> Cinétique : calcul de matrices d’inertie (forme générale et simplification par symétrie), théorème de Huygens.</a:t>
            </a:r>
          </a:p>
        </p:txBody>
      </p:sp>
      <p:sp>
        <p:nvSpPr>
          <p:cNvPr id="61496" name="Line 2"/>
          <p:cNvSpPr>
            <a:spLocks noChangeShapeType="1"/>
          </p:cNvSpPr>
          <p:nvPr/>
        </p:nvSpPr>
        <p:spPr bwMode="auto">
          <a:xfrm flipV="1">
            <a:off x="2786063" y="1016000"/>
            <a:ext cx="0" cy="149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61497" name="Rectangle 27"/>
          <p:cNvSpPr>
            <a:spLocks noChangeArrowheads="1"/>
          </p:cNvSpPr>
          <p:nvPr/>
        </p:nvSpPr>
        <p:spPr bwMode="auto">
          <a:xfrm>
            <a:off x="152400" y="152400"/>
            <a:ext cx="10080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pSp>
        <p:nvGrpSpPr>
          <p:cNvPr id="61498" name="Group 3"/>
          <p:cNvGrpSpPr>
            <a:grpSpLocks noChangeAspect="1"/>
          </p:cNvGrpSpPr>
          <p:nvPr/>
        </p:nvGrpSpPr>
        <p:grpSpPr bwMode="auto">
          <a:xfrm>
            <a:off x="2055813" y="5568950"/>
            <a:ext cx="3128962" cy="1276350"/>
            <a:chOff x="2357" y="1419"/>
            <a:chExt cx="6820" cy="2781"/>
          </a:xfrm>
        </p:grpSpPr>
        <p:sp>
          <p:nvSpPr>
            <p:cNvPr id="61500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357" y="1419"/>
              <a:ext cx="6820" cy="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61501" name="Picture 25" descr="modele%20echelle%2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24" y="1631"/>
              <a:ext cx="5900" cy="2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02" name="Text Box 24"/>
            <p:cNvSpPr txBox="1">
              <a:spLocks noChangeArrowheads="1"/>
            </p:cNvSpPr>
            <p:nvPr/>
          </p:nvSpPr>
          <p:spPr bwMode="auto">
            <a:xfrm>
              <a:off x="7806" y="1419"/>
              <a:ext cx="376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0709" tIns="20355" rIns="40709" bIns="20355"/>
            <a:lstStyle/>
            <a:p>
              <a:r>
                <a:rPr lang="fr-FR" sz="400">
                  <a:latin typeface="Abadi MT Condensed Light"/>
                  <a:ea typeface="Times New Roman" pitchFamily="18" charset="0"/>
                  <a:cs typeface="Arial" charset="0"/>
                </a:rPr>
                <a:t>h</a:t>
              </a:r>
              <a:endParaRPr lang="fr-FR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503" name="Line 23"/>
            <p:cNvSpPr>
              <a:spLocks noChangeShapeType="1"/>
            </p:cNvSpPr>
            <p:nvPr/>
          </p:nvSpPr>
          <p:spPr bwMode="auto">
            <a:xfrm flipV="1">
              <a:off x="3195" y="2041"/>
              <a:ext cx="0" cy="17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04" name="Line 22"/>
            <p:cNvSpPr>
              <a:spLocks noChangeShapeType="1"/>
            </p:cNvSpPr>
            <p:nvPr/>
          </p:nvSpPr>
          <p:spPr bwMode="auto">
            <a:xfrm>
              <a:off x="3195" y="3798"/>
              <a:ext cx="1048" cy="2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05" name="Line 21"/>
            <p:cNvSpPr>
              <a:spLocks noChangeShapeType="1"/>
            </p:cNvSpPr>
            <p:nvPr/>
          </p:nvSpPr>
          <p:spPr bwMode="auto">
            <a:xfrm flipV="1">
              <a:off x="3187" y="2486"/>
              <a:ext cx="5623" cy="12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06" name="Text Box 20"/>
            <p:cNvSpPr txBox="1">
              <a:spLocks noChangeArrowheads="1"/>
            </p:cNvSpPr>
            <p:nvPr/>
          </p:nvSpPr>
          <p:spPr bwMode="auto">
            <a:xfrm>
              <a:off x="2977" y="3753"/>
              <a:ext cx="544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0709" tIns="20355" rIns="40709" bIns="20355"/>
            <a:lstStyle/>
            <a:p>
              <a:r>
                <a:rPr lang="fr-FR" sz="400">
                  <a:ea typeface="Times New Roman" pitchFamily="18" charset="0"/>
                  <a:cs typeface="Arial" charset="0"/>
                </a:rPr>
                <a:t>O</a:t>
              </a:r>
              <a:r>
                <a:rPr lang="fr-FR" sz="400" baseline="-30000">
                  <a:ea typeface="Times New Roman" pitchFamily="18" charset="0"/>
                  <a:cs typeface="Arial" charset="0"/>
                </a:rPr>
                <a:t>5</a:t>
              </a:r>
              <a:endParaRPr lang="fr-FR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507" name="Text Box 19"/>
            <p:cNvSpPr txBox="1">
              <a:spLocks noChangeArrowheads="1"/>
            </p:cNvSpPr>
            <p:nvPr/>
          </p:nvSpPr>
          <p:spPr bwMode="auto">
            <a:xfrm>
              <a:off x="3125" y="1841"/>
              <a:ext cx="472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0709" tIns="20355" rIns="40709" bIns="20355"/>
            <a:lstStyle/>
            <a:p>
              <a:r>
                <a:rPr lang="fr-FR" sz="400">
                  <a:latin typeface="Abadi MT Condensed Light"/>
                  <a:ea typeface="Times New Roman" pitchFamily="18" charset="0"/>
                  <a:cs typeface="Arial" charset="0"/>
                </a:rPr>
                <a:t>y</a:t>
              </a:r>
              <a:r>
                <a:rPr lang="fr-FR" sz="400" baseline="-30000">
                  <a:latin typeface="Abadi MT Condensed Light"/>
                  <a:ea typeface="Times New Roman" pitchFamily="18" charset="0"/>
                  <a:cs typeface="Arial" charset="0"/>
                </a:rPr>
                <a:t>5</a:t>
              </a:r>
              <a:endParaRPr lang="fr-FR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508" name="Text Box 18"/>
            <p:cNvSpPr txBox="1">
              <a:spLocks noChangeArrowheads="1"/>
            </p:cNvSpPr>
            <p:nvPr/>
          </p:nvSpPr>
          <p:spPr bwMode="auto">
            <a:xfrm>
              <a:off x="4173" y="3864"/>
              <a:ext cx="376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0709" tIns="20355" rIns="40709" bIns="20355"/>
            <a:lstStyle/>
            <a:p>
              <a:r>
                <a:rPr lang="fr-FR" sz="400">
                  <a:latin typeface="Abadi MT Condensed Light"/>
                  <a:ea typeface="Times New Roman" pitchFamily="18" charset="0"/>
                  <a:cs typeface="Arial" charset="0"/>
                </a:rPr>
                <a:t>z</a:t>
              </a:r>
              <a:r>
                <a:rPr lang="fr-FR" sz="400" baseline="-30000">
                  <a:latin typeface="Abadi MT Condensed Light"/>
                  <a:ea typeface="Times New Roman" pitchFamily="18" charset="0"/>
                  <a:cs typeface="Arial" charset="0"/>
                </a:rPr>
                <a:t>0</a:t>
              </a:r>
              <a:endParaRPr lang="fr-FR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509" name="Text Box 17"/>
            <p:cNvSpPr txBox="1">
              <a:spLocks noChangeArrowheads="1"/>
            </p:cNvSpPr>
            <p:nvPr/>
          </p:nvSpPr>
          <p:spPr bwMode="auto">
            <a:xfrm>
              <a:off x="8723" y="2286"/>
              <a:ext cx="454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0709" tIns="20355" rIns="40709" bIns="20355"/>
            <a:lstStyle/>
            <a:p>
              <a:r>
                <a:rPr lang="fr-FR" sz="400">
                  <a:latin typeface="Abadi MT Condensed Light"/>
                  <a:ea typeface="Times New Roman" pitchFamily="18" charset="0"/>
                  <a:cs typeface="Arial" charset="0"/>
                </a:rPr>
                <a:t>x</a:t>
              </a:r>
              <a:r>
                <a:rPr lang="fr-FR" sz="400" baseline="-30000">
                  <a:latin typeface="Abadi MT Condensed Light"/>
                  <a:ea typeface="Times New Roman" pitchFamily="18" charset="0"/>
                  <a:cs typeface="Arial" charset="0"/>
                </a:rPr>
                <a:t>5</a:t>
              </a:r>
              <a:endParaRPr lang="fr-FR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510" name="Text Box 16"/>
            <p:cNvSpPr txBox="1">
              <a:spLocks noChangeArrowheads="1"/>
            </p:cNvSpPr>
            <p:nvPr/>
          </p:nvSpPr>
          <p:spPr bwMode="auto">
            <a:xfrm>
              <a:off x="2357" y="3175"/>
              <a:ext cx="37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0709" tIns="20355" rIns="40709" bIns="20355"/>
            <a:lstStyle/>
            <a:p>
              <a:r>
                <a:rPr lang="fr-FR" sz="400">
                  <a:latin typeface="Abadi MT Condensed Light"/>
                  <a:ea typeface="Times New Roman" pitchFamily="18" charset="0"/>
                  <a:cs typeface="Arial" charset="0"/>
                </a:rPr>
                <a:t>h</a:t>
              </a:r>
              <a:endParaRPr lang="fr-FR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511" name="Text Box 15"/>
            <p:cNvSpPr txBox="1">
              <a:spLocks noChangeArrowheads="1"/>
            </p:cNvSpPr>
            <p:nvPr/>
          </p:nvSpPr>
          <p:spPr bwMode="auto">
            <a:xfrm>
              <a:off x="6051" y="3198"/>
              <a:ext cx="375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0709" tIns="20355" rIns="40709" bIns="20355"/>
            <a:lstStyle/>
            <a:p>
              <a:r>
                <a:rPr lang="fr-FR" sz="400">
                  <a:latin typeface="Abadi MT Condensed Light"/>
                  <a:ea typeface="Times New Roman" pitchFamily="18" charset="0"/>
                  <a:cs typeface="Arial" charset="0"/>
                </a:rPr>
                <a:t>L</a:t>
              </a:r>
              <a:endParaRPr lang="fr-FR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512" name="Line 14"/>
            <p:cNvSpPr>
              <a:spLocks noChangeShapeType="1"/>
            </p:cNvSpPr>
            <p:nvPr/>
          </p:nvSpPr>
          <p:spPr bwMode="auto">
            <a:xfrm>
              <a:off x="8199" y="2797"/>
              <a:ext cx="498" cy="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13" name="Line 13"/>
            <p:cNvSpPr>
              <a:spLocks noChangeShapeType="1"/>
            </p:cNvSpPr>
            <p:nvPr/>
          </p:nvSpPr>
          <p:spPr bwMode="auto">
            <a:xfrm>
              <a:off x="2497" y="3686"/>
              <a:ext cx="497" cy="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14" name="Line 12"/>
            <p:cNvSpPr>
              <a:spLocks noChangeShapeType="1"/>
            </p:cNvSpPr>
            <p:nvPr/>
          </p:nvSpPr>
          <p:spPr bwMode="auto">
            <a:xfrm>
              <a:off x="2505" y="2931"/>
              <a:ext cx="498" cy="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15" name="Line 11"/>
            <p:cNvSpPr>
              <a:spLocks noChangeShapeType="1"/>
            </p:cNvSpPr>
            <p:nvPr/>
          </p:nvSpPr>
          <p:spPr bwMode="auto">
            <a:xfrm>
              <a:off x="7666" y="1641"/>
              <a:ext cx="585" cy="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16" name="Line 10"/>
            <p:cNvSpPr>
              <a:spLocks noChangeShapeType="1"/>
            </p:cNvSpPr>
            <p:nvPr/>
          </p:nvSpPr>
          <p:spPr bwMode="auto">
            <a:xfrm flipV="1">
              <a:off x="8243" y="1663"/>
              <a:ext cx="0" cy="4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17" name="Line 9"/>
            <p:cNvSpPr>
              <a:spLocks noChangeShapeType="1"/>
            </p:cNvSpPr>
            <p:nvPr/>
          </p:nvSpPr>
          <p:spPr bwMode="auto">
            <a:xfrm flipV="1">
              <a:off x="7666" y="1575"/>
              <a:ext cx="0" cy="4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18" name="Line 8"/>
            <p:cNvSpPr>
              <a:spLocks noChangeShapeType="1"/>
            </p:cNvSpPr>
            <p:nvPr/>
          </p:nvSpPr>
          <p:spPr bwMode="auto">
            <a:xfrm>
              <a:off x="2593" y="2931"/>
              <a:ext cx="0" cy="75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19" name="Line 7"/>
            <p:cNvSpPr>
              <a:spLocks noChangeShapeType="1"/>
            </p:cNvSpPr>
            <p:nvPr/>
          </p:nvSpPr>
          <p:spPr bwMode="auto">
            <a:xfrm flipV="1">
              <a:off x="4014" y="2886"/>
              <a:ext cx="4584" cy="10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20" name="AutoShape 6"/>
            <p:cNvSpPr>
              <a:spLocks/>
            </p:cNvSpPr>
            <p:nvPr/>
          </p:nvSpPr>
          <p:spPr bwMode="auto">
            <a:xfrm>
              <a:off x="4193" y="1560"/>
              <a:ext cx="802" cy="299"/>
            </a:xfrm>
            <a:prstGeom prst="borderCallout2">
              <a:avLst>
                <a:gd name="adj1" fmla="val 109093"/>
                <a:gd name="adj2" fmla="val 126815"/>
                <a:gd name="adj3" fmla="val 109093"/>
                <a:gd name="adj4" fmla="val 215644"/>
                <a:gd name="adj5" fmla="val 237880"/>
                <a:gd name="adj6" fmla="val 304468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 type="stealth" w="med" len="med"/>
            </a:ln>
          </p:spPr>
          <p:txBody>
            <a:bodyPr lIns="40709" tIns="20355" rIns="40709" bIns="20355"/>
            <a:lstStyle/>
            <a:p>
              <a:r>
                <a:rPr lang="fr-FR" sz="400">
                  <a:latin typeface="Arial Narrow" pitchFamily="34" charset="0"/>
                  <a:ea typeface="Times New Roman" pitchFamily="18" charset="0"/>
                  <a:cs typeface="Arial" charset="0"/>
                </a:rPr>
                <a:t>Plaque 1</a:t>
              </a:r>
              <a:endParaRPr lang="fr-FR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521" name="AutoShape 5"/>
            <p:cNvSpPr>
              <a:spLocks/>
            </p:cNvSpPr>
            <p:nvPr/>
          </p:nvSpPr>
          <p:spPr bwMode="auto">
            <a:xfrm>
              <a:off x="4194" y="1889"/>
              <a:ext cx="802" cy="298"/>
            </a:xfrm>
            <a:prstGeom prst="borderCallout2">
              <a:avLst>
                <a:gd name="adj1" fmla="val 107463"/>
                <a:gd name="adj2" fmla="val -26815"/>
                <a:gd name="adj3" fmla="val 107463"/>
                <a:gd name="adj4" fmla="val -65361"/>
                <a:gd name="adj5" fmla="val 600000"/>
                <a:gd name="adj6" fmla="val -103912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 type="stealth" w="med" len="med"/>
            </a:ln>
          </p:spPr>
          <p:txBody>
            <a:bodyPr lIns="40709" tIns="20355" rIns="40709" bIns="20355"/>
            <a:lstStyle/>
            <a:p>
              <a:r>
                <a:rPr lang="fr-FR" sz="400">
                  <a:latin typeface="Arial Narrow" pitchFamily="34" charset="0"/>
                  <a:ea typeface="Times New Roman" pitchFamily="18" charset="0"/>
                  <a:cs typeface="Arial" charset="0"/>
                </a:rPr>
                <a:t>Plaque 2</a:t>
              </a:r>
              <a:endParaRPr lang="fr-FR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1522" name="AutoShape 4"/>
            <p:cNvSpPr>
              <a:spLocks/>
            </p:cNvSpPr>
            <p:nvPr/>
          </p:nvSpPr>
          <p:spPr bwMode="auto">
            <a:xfrm>
              <a:off x="4178" y="2227"/>
              <a:ext cx="802" cy="298"/>
            </a:xfrm>
            <a:prstGeom prst="borderCallout2">
              <a:avLst>
                <a:gd name="adj1" fmla="val 109093"/>
                <a:gd name="adj2" fmla="val 126667"/>
                <a:gd name="adj3" fmla="val 109093"/>
                <a:gd name="adj4" fmla="val 194444"/>
                <a:gd name="adj5" fmla="val 143940"/>
                <a:gd name="adj6" fmla="val 262778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 type="stealth" w="med" len="med"/>
            </a:ln>
          </p:spPr>
          <p:txBody>
            <a:bodyPr lIns="40709" tIns="20355" rIns="40709" bIns="20355"/>
            <a:lstStyle/>
            <a:p>
              <a:r>
                <a:rPr lang="fr-FR" sz="400">
                  <a:latin typeface="Arial Narrow" pitchFamily="34" charset="0"/>
                  <a:ea typeface="Times New Roman" pitchFamily="18" charset="0"/>
                  <a:cs typeface="Arial" charset="0"/>
                </a:rPr>
                <a:t>Plaque 3</a:t>
              </a:r>
              <a:endParaRPr lang="fr-FR">
                <a:ea typeface="Times New Roman" pitchFamily="18" charset="0"/>
                <a:cs typeface="Arial" charset="0"/>
              </a:endParaRPr>
            </a:p>
          </p:txBody>
        </p:sp>
      </p:grpSp>
      <p:sp>
        <p:nvSpPr>
          <p:cNvPr id="61499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573" name="Group 85"/>
          <p:cNvGraphicFramePr>
            <a:graphicFrameLocks noGrp="1"/>
          </p:cNvGraphicFramePr>
          <p:nvPr/>
        </p:nvGraphicFramePr>
        <p:xfrm>
          <a:off x="828675" y="647700"/>
          <a:ext cx="9072563" cy="862013"/>
        </p:xfrm>
        <a:graphic>
          <a:graphicData uri="http://schemas.openxmlformats.org/drawingml/2006/table">
            <a:tbl>
              <a:tblPr/>
              <a:tblGrid>
                <a:gridCol w="755650"/>
                <a:gridCol w="755650"/>
                <a:gridCol w="757238"/>
                <a:gridCol w="755650"/>
                <a:gridCol w="755650"/>
                <a:gridCol w="755650"/>
                <a:gridCol w="757237"/>
                <a:gridCol w="755650"/>
                <a:gridCol w="755650"/>
                <a:gridCol w="755650"/>
                <a:gridCol w="755650"/>
                <a:gridCol w="757238"/>
              </a:tblGrid>
              <a:tr h="28733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00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00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Rectangle à coins arrondis 15"/>
          <p:cNvSpPr/>
          <p:nvPr/>
        </p:nvSpPr>
        <p:spPr>
          <a:xfrm>
            <a:off x="757238" y="1979613"/>
            <a:ext cx="9178925" cy="496887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20" name="Connecteur droit 19"/>
          <p:cNvCxnSpPr/>
          <p:nvPr/>
        </p:nvCxnSpPr>
        <p:spPr>
          <a:xfrm>
            <a:off x="5724525" y="1511300"/>
            <a:ext cx="0" cy="504825"/>
          </a:xfrm>
          <a:prstGeom prst="line">
            <a:avLst/>
          </a:prstGeom>
          <a:ln w="57150">
            <a:solidFill>
              <a:srgbClr val="C800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537" name="Text Box 2"/>
          <p:cNvSpPr txBox="1">
            <a:spLocks noChangeArrowheads="1"/>
          </p:cNvSpPr>
          <p:nvPr/>
        </p:nvSpPr>
        <p:spPr bwMode="auto">
          <a:xfrm>
            <a:off x="792163" y="2124075"/>
            <a:ext cx="9144000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Mini-projet S3 : Activité 4</a:t>
            </a:r>
          </a:p>
          <a:p>
            <a:pPr algn="ctr">
              <a:spcBef>
                <a:spcPct val="50000"/>
              </a:spcBef>
            </a:pPr>
            <a:endParaRPr lang="fr-FR" sz="900" b="1">
              <a:solidFill>
                <a:srgbClr val="C00000"/>
              </a:solidFill>
              <a:sym typeface="Wingdings" pitchFamily="2" charset="2"/>
            </a:endParaRPr>
          </a:p>
          <a:p>
            <a:pPr algn="just"/>
            <a:r>
              <a:rPr lang="fr-FR" b="1" u="sng">
                <a:solidFill>
                  <a:srgbClr val="C00000"/>
                </a:solidFill>
              </a:rPr>
              <a:t>Objectif</a:t>
            </a:r>
            <a:r>
              <a:rPr lang="fr-FR" b="1">
                <a:solidFill>
                  <a:srgbClr val="C00000"/>
                </a:solidFill>
              </a:rPr>
              <a:t> :</a:t>
            </a:r>
            <a:r>
              <a:rPr lang="fr-FR" b="1"/>
              <a:t> </a:t>
            </a:r>
            <a:r>
              <a:rPr lang="fr-FR" b="1">
                <a:solidFill>
                  <a:srgbClr val="C8000A"/>
                </a:solidFill>
              </a:rPr>
              <a:t>Mesurer les éléments d’inertie « ramenés » sur l’axe de chaque pivot </a:t>
            </a:r>
          </a:p>
          <a:p>
            <a:pPr algn="just"/>
            <a:r>
              <a:rPr lang="fr-FR" b="1">
                <a:solidFill>
                  <a:srgbClr val="C00000"/>
                </a:solidFill>
              </a:rPr>
              <a:t>(O; x</a:t>
            </a:r>
            <a:r>
              <a:rPr lang="fr-FR" sz="1100" b="1">
                <a:solidFill>
                  <a:srgbClr val="C00000"/>
                </a:solidFill>
              </a:rPr>
              <a:t>1</a:t>
            </a:r>
            <a:r>
              <a:rPr lang="fr-FR" b="1">
                <a:solidFill>
                  <a:srgbClr val="C00000"/>
                </a:solidFill>
              </a:rPr>
              <a:t>) et (O; z</a:t>
            </a:r>
            <a:r>
              <a:rPr lang="fr-FR" sz="1100" b="1">
                <a:solidFill>
                  <a:srgbClr val="C00000"/>
                </a:solidFill>
              </a:rPr>
              <a:t>0</a:t>
            </a:r>
            <a:r>
              <a:rPr lang="fr-FR" b="1">
                <a:solidFill>
                  <a:srgbClr val="C00000"/>
                </a:solidFill>
              </a:rPr>
              <a:t>)</a:t>
            </a:r>
            <a:r>
              <a:rPr lang="fr-FR" b="1">
                <a:solidFill>
                  <a:srgbClr val="C8000A"/>
                </a:solidFill>
              </a:rPr>
              <a:t>, en déduire les éléments d’inertie utiles de NAO (éléments d’inertie en G), puis comparer avec les informations données par la maquette numérique</a:t>
            </a:r>
            <a:endParaRPr lang="fr-FR" b="1">
              <a:solidFill>
                <a:srgbClr val="C00000"/>
              </a:solidFill>
            </a:endParaRPr>
          </a:p>
          <a:p>
            <a:pPr algn="just">
              <a:buClr>
                <a:srgbClr val="C8000A"/>
              </a:buClr>
            </a:pPr>
            <a:endParaRPr lang="fr-FR" sz="1600" b="1"/>
          </a:p>
        </p:txBody>
      </p:sp>
      <p:sp>
        <p:nvSpPr>
          <p:cNvPr id="63538" name="Rectangle 31"/>
          <p:cNvSpPr>
            <a:spLocks noChangeArrowheads="1"/>
          </p:cNvSpPr>
          <p:nvPr/>
        </p:nvSpPr>
        <p:spPr bwMode="auto">
          <a:xfrm>
            <a:off x="152400" y="15240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pSp>
        <p:nvGrpSpPr>
          <p:cNvPr id="63539" name="Group 1"/>
          <p:cNvGrpSpPr>
            <a:grpSpLocks noChangeAspect="1"/>
          </p:cNvGrpSpPr>
          <p:nvPr/>
        </p:nvGrpSpPr>
        <p:grpSpPr bwMode="auto">
          <a:xfrm>
            <a:off x="1228725" y="3937000"/>
            <a:ext cx="2143125" cy="3011488"/>
            <a:chOff x="2459" y="3810"/>
            <a:chExt cx="4820" cy="6778"/>
          </a:xfrm>
        </p:grpSpPr>
        <p:sp>
          <p:nvSpPr>
            <p:cNvPr id="63543" name="AutoShape 30"/>
            <p:cNvSpPr>
              <a:spLocks noChangeAspect="1" noChangeArrowheads="1" noTextEdit="1"/>
            </p:cNvSpPr>
            <p:nvPr/>
          </p:nvSpPr>
          <p:spPr bwMode="auto">
            <a:xfrm>
              <a:off x="2459" y="3810"/>
              <a:ext cx="4820" cy="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63544" name="Image 3" descr="Description : F:\DCIM\100OLYMP\P330012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08" y="4587"/>
              <a:ext cx="4259" cy="6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545" name="Connecteur droit 4"/>
            <p:cNvSpPr>
              <a:spLocks noChangeShapeType="1"/>
            </p:cNvSpPr>
            <p:nvPr/>
          </p:nvSpPr>
          <p:spPr bwMode="auto">
            <a:xfrm>
              <a:off x="3376" y="4988"/>
              <a:ext cx="3078" cy="39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546" name="Légende encadrée 2 5"/>
            <p:cNvSpPr>
              <a:spLocks/>
            </p:cNvSpPr>
            <p:nvPr/>
          </p:nvSpPr>
          <p:spPr bwMode="auto">
            <a:xfrm>
              <a:off x="5588" y="7226"/>
              <a:ext cx="378" cy="317"/>
            </a:xfrm>
            <a:prstGeom prst="borderCallout2">
              <a:avLst>
                <a:gd name="adj1" fmla="val 45282"/>
                <a:gd name="adj2" fmla="val -25130"/>
                <a:gd name="adj3" fmla="val 45282"/>
                <a:gd name="adj4" fmla="val -32463"/>
                <a:gd name="adj5" fmla="val 9435"/>
                <a:gd name="adj6" fmla="val -114134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fr-FR" sz="1100">
                  <a:ea typeface="Calibri" pitchFamily="34" charset="0"/>
                  <a:cs typeface="Times New Roman" pitchFamily="18" charset="0"/>
                </a:rPr>
                <a:t>G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63547" name="Légende encadrée 2 5"/>
            <p:cNvSpPr>
              <a:spLocks/>
            </p:cNvSpPr>
            <p:nvPr/>
          </p:nvSpPr>
          <p:spPr bwMode="auto">
            <a:xfrm>
              <a:off x="2459" y="3906"/>
              <a:ext cx="377" cy="315"/>
            </a:xfrm>
            <a:prstGeom prst="borderCallout2">
              <a:avLst>
                <a:gd name="adj1" fmla="val 45282"/>
                <a:gd name="adj2" fmla="val 125264"/>
                <a:gd name="adj3" fmla="val 45282"/>
                <a:gd name="adj4" fmla="val 126843"/>
                <a:gd name="adj5" fmla="val 127671"/>
                <a:gd name="adj6" fmla="val 145264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fr-FR" sz="1100">
                  <a:ea typeface="Calibri" pitchFamily="34" charset="0"/>
                  <a:cs typeface="Times New Roman" pitchFamily="18" charset="0"/>
                </a:rPr>
                <a:t>O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63548" name="Légende encadrée 2 5"/>
            <p:cNvSpPr>
              <a:spLocks/>
            </p:cNvSpPr>
            <p:nvPr/>
          </p:nvSpPr>
          <p:spPr bwMode="auto">
            <a:xfrm>
              <a:off x="5700" y="9434"/>
              <a:ext cx="1367" cy="734"/>
            </a:xfrm>
            <a:prstGeom prst="borderCallout2">
              <a:avLst>
                <a:gd name="adj1" fmla="val 45282"/>
                <a:gd name="adj2" fmla="val -8588"/>
                <a:gd name="adj3" fmla="val 45282"/>
                <a:gd name="adj4" fmla="val -12343"/>
                <a:gd name="adj5" fmla="val 91454"/>
                <a:gd name="adj6" fmla="val -45315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fr-FR" sz="1100">
                  <a:ea typeface="Calibri" pitchFamily="34" charset="0"/>
                  <a:cs typeface="Times New Roman" pitchFamily="18" charset="0"/>
                </a:rPr>
                <a:t>Fil à plomb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63549" name="Forme libre 1870"/>
            <p:cNvSpPr>
              <a:spLocks/>
            </p:cNvSpPr>
            <p:nvPr/>
          </p:nvSpPr>
          <p:spPr bwMode="auto">
            <a:xfrm>
              <a:off x="3414" y="4670"/>
              <a:ext cx="58" cy="2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200"/>
                  </a:moveTo>
                  <a:lnTo>
                    <a:pt x="0" y="0"/>
                  </a:lnTo>
                  <a:lnTo>
                    <a:pt x="19722" y="9600"/>
                  </a:lnTo>
                  <a:lnTo>
                    <a:pt x="0" y="1920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550" name="Forme libre 1872"/>
            <p:cNvSpPr>
              <a:spLocks/>
            </p:cNvSpPr>
            <p:nvPr/>
          </p:nvSpPr>
          <p:spPr bwMode="auto">
            <a:xfrm>
              <a:off x="3608" y="4092"/>
              <a:ext cx="58" cy="1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167"/>
                  </a:moveTo>
                  <a:lnTo>
                    <a:pt x="0" y="0"/>
                  </a:lnTo>
                  <a:lnTo>
                    <a:pt x="19726" y="9167"/>
                  </a:lnTo>
                  <a:lnTo>
                    <a:pt x="0" y="1916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3551" name="Group 16"/>
            <p:cNvGrpSpPr>
              <a:grpSpLocks/>
            </p:cNvGrpSpPr>
            <p:nvPr/>
          </p:nvGrpSpPr>
          <p:grpSpPr bwMode="auto">
            <a:xfrm rot="5949229">
              <a:off x="2718" y="4085"/>
              <a:ext cx="1055" cy="680"/>
              <a:chOff x="5285" y="4408"/>
              <a:chExt cx="1054" cy="680"/>
            </a:xfrm>
          </p:grpSpPr>
          <p:sp>
            <p:nvSpPr>
              <p:cNvPr id="63566" name="Forme libre 1864"/>
              <p:cNvSpPr>
                <a:spLocks/>
              </p:cNvSpPr>
              <p:nvPr/>
            </p:nvSpPr>
            <p:spPr bwMode="auto">
              <a:xfrm>
                <a:off x="5285" y="4408"/>
                <a:ext cx="97" cy="119"/>
              </a:xfrm>
              <a:custGeom>
                <a:avLst/>
                <a:gdLst>
                  <a:gd name="T0" fmla="*/ 0 w 20000"/>
                  <a:gd name="T1" fmla="*/ 0 h 20000"/>
                  <a:gd name="T2" fmla="*/ 0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000"/>
                  <a:gd name="T13" fmla="*/ 0 h 20000"/>
                  <a:gd name="T14" fmla="*/ 20000 w 20000"/>
                  <a:gd name="T15" fmla="*/ 20000 h 200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000" h="20000">
                    <a:moveTo>
                      <a:pt x="19836" y="15364"/>
                    </a:moveTo>
                    <a:lnTo>
                      <a:pt x="12787" y="19868"/>
                    </a:lnTo>
                    <a:lnTo>
                      <a:pt x="0" y="0"/>
                    </a:lnTo>
                    <a:lnTo>
                      <a:pt x="19836" y="1536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63567" name="Group 17"/>
              <p:cNvGrpSpPr>
                <a:grpSpLocks/>
              </p:cNvGrpSpPr>
              <p:nvPr/>
            </p:nvGrpSpPr>
            <p:grpSpPr bwMode="auto">
              <a:xfrm>
                <a:off x="5285" y="4408"/>
                <a:ext cx="1054" cy="680"/>
                <a:chOff x="5285" y="4408"/>
                <a:chExt cx="1054" cy="680"/>
              </a:xfrm>
            </p:grpSpPr>
            <p:sp>
              <p:nvSpPr>
                <p:cNvPr id="63568" name="Ellipse 1860"/>
                <p:cNvSpPr>
                  <a:spLocks noChangeArrowheads="1"/>
                </p:cNvSpPr>
                <p:nvPr/>
              </p:nvSpPr>
              <p:spPr bwMode="auto">
                <a:xfrm>
                  <a:off x="5661" y="4936"/>
                  <a:ext cx="152" cy="15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569" name="Forme libre 1863"/>
                <p:cNvSpPr>
                  <a:spLocks/>
                </p:cNvSpPr>
                <p:nvPr/>
              </p:nvSpPr>
              <p:spPr bwMode="auto">
                <a:xfrm>
                  <a:off x="6220" y="4559"/>
                  <a:ext cx="119" cy="96"/>
                </a:xfrm>
                <a:custGeom>
                  <a:avLst/>
                  <a:gdLst>
                    <a:gd name="T0" fmla="*/ 0 w 20000"/>
                    <a:gd name="T1" fmla="*/ 0 h 20000"/>
                    <a:gd name="T2" fmla="*/ 0 w 20000"/>
                    <a:gd name="T3" fmla="*/ 0 h 20000"/>
                    <a:gd name="T4" fmla="*/ 0 w 20000"/>
                    <a:gd name="T5" fmla="*/ 0 h 20000"/>
                    <a:gd name="T6" fmla="*/ 0 w 20000"/>
                    <a:gd name="T7" fmla="*/ 0 h 200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000"/>
                    <a:gd name="T13" fmla="*/ 0 h 20000"/>
                    <a:gd name="T14" fmla="*/ 20000 w 20000"/>
                    <a:gd name="T15" fmla="*/ 20000 h 200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000" h="20000">
                      <a:moveTo>
                        <a:pt x="4533" y="19836"/>
                      </a:moveTo>
                      <a:lnTo>
                        <a:pt x="0" y="12787"/>
                      </a:lnTo>
                      <a:lnTo>
                        <a:pt x="19867" y="0"/>
                      </a:lnTo>
                      <a:lnTo>
                        <a:pt x="4533" y="1983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570" name="Forme libre 1875"/>
                <p:cNvSpPr>
                  <a:spLocks/>
                </p:cNvSpPr>
                <p:nvPr/>
              </p:nvSpPr>
              <p:spPr bwMode="auto">
                <a:xfrm>
                  <a:off x="5285" y="4408"/>
                  <a:ext cx="407" cy="542"/>
                </a:xfrm>
                <a:custGeom>
                  <a:avLst/>
                  <a:gdLst>
                    <a:gd name="T0" fmla="*/ 0 w 20000"/>
                    <a:gd name="T1" fmla="*/ 0 h 20000"/>
                    <a:gd name="T2" fmla="*/ 0 w 20000"/>
                    <a:gd name="T3" fmla="*/ 0 h 20000"/>
                    <a:gd name="T4" fmla="*/ 0 60000 65536"/>
                    <a:gd name="T5" fmla="*/ 0 60000 65536"/>
                    <a:gd name="T6" fmla="*/ 0 w 20000"/>
                    <a:gd name="T7" fmla="*/ 0 h 20000"/>
                    <a:gd name="T8" fmla="*/ 20000 w 20000"/>
                    <a:gd name="T9" fmla="*/ 20000 h 200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20000" h="20000">
                      <a:moveTo>
                        <a:pt x="19961" y="19971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571" name="Forme libre 1876"/>
                <p:cNvSpPr>
                  <a:spLocks/>
                </p:cNvSpPr>
                <p:nvPr/>
              </p:nvSpPr>
              <p:spPr bwMode="auto">
                <a:xfrm>
                  <a:off x="5797" y="4559"/>
                  <a:ext cx="542" cy="406"/>
                </a:xfrm>
                <a:custGeom>
                  <a:avLst/>
                  <a:gdLst>
                    <a:gd name="T0" fmla="*/ 0 w 20000"/>
                    <a:gd name="T1" fmla="*/ 0 h 20000"/>
                    <a:gd name="T2" fmla="*/ 0 w 20000"/>
                    <a:gd name="T3" fmla="*/ 0 h 20000"/>
                    <a:gd name="T4" fmla="*/ 0 60000 65536"/>
                    <a:gd name="T5" fmla="*/ 0 60000 65536"/>
                    <a:gd name="T6" fmla="*/ 0 w 20000"/>
                    <a:gd name="T7" fmla="*/ 0 h 20000"/>
                    <a:gd name="T8" fmla="*/ 20000 w 20000"/>
                    <a:gd name="T9" fmla="*/ 20000 h 200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20000" h="20000">
                      <a:moveTo>
                        <a:pt x="0" y="19961"/>
                      </a:moveTo>
                      <a:lnTo>
                        <a:pt x="19971" y="0"/>
                      </a:lnTo>
                    </a:path>
                  </a:pathLst>
                </a:cu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63552" name="Forme libre 1879"/>
            <p:cNvSpPr>
              <a:spLocks/>
            </p:cNvSpPr>
            <p:nvPr/>
          </p:nvSpPr>
          <p:spPr bwMode="auto">
            <a:xfrm>
              <a:off x="3377" y="4681"/>
              <a:ext cx="38" cy="1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8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553" name="Forme libre 1880"/>
            <p:cNvSpPr>
              <a:spLocks/>
            </p:cNvSpPr>
            <p:nvPr/>
          </p:nvSpPr>
          <p:spPr bwMode="auto">
            <a:xfrm>
              <a:off x="3320" y="4681"/>
              <a:ext cx="152" cy="1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554" name="Forme libre 1883"/>
            <p:cNvSpPr>
              <a:spLocks/>
            </p:cNvSpPr>
            <p:nvPr/>
          </p:nvSpPr>
          <p:spPr bwMode="auto">
            <a:xfrm>
              <a:off x="3570" y="4101"/>
              <a:ext cx="39" cy="1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555" name="Forme libre 1884"/>
            <p:cNvSpPr>
              <a:spLocks/>
            </p:cNvSpPr>
            <p:nvPr/>
          </p:nvSpPr>
          <p:spPr bwMode="auto">
            <a:xfrm>
              <a:off x="3514" y="4101"/>
              <a:ext cx="152" cy="1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556" name="Rectangle 1893"/>
            <p:cNvSpPr>
              <a:spLocks noChangeArrowheads="1"/>
            </p:cNvSpPr>
            <p:nvPr/>
          </p:nvSpPr>
          <p:spPr bwMode="auto">
            <a:xfrm>
              <a:off x="3308" y="4631"/>
              <a:ext cx="511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ea typeface="Calibri" pitchFamily="34" charset="0"/>
                  <a:cs typeface="Times New Roman" pitchFamily="18" charset="0"/>
                </a:rPr>
                <a:t>y</a:t>
              </a:r>
              <a:r>
                <a:rPr lang="fr-FR" sz="1200" baseline="-30000">
                  <a:ea typeface="Calibri" pitchFamily="34" charset="0"/>
                  <a:cs typeface="Times New Roman" pitchFamily="18" charset="0"/>
                </a:rPr>
                <a:t>N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63557" name="Rectangle 1894"/>
            <p:cNvSpPr>
              <a:spLocks noChangeArrowheads="1"/>
            </p:cNvSpPr>
            <p:nvPr/>
          </p:nvSpPr>
          <p:spPr bwMode="auto">
            <a:xfrm>
              <a:off x="3501" y="4045"/>
              <a:ext cx="637" cy="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ea typeface="Calibri" pitchFamily="34" charset="0"/>
                  <a:cs typeface="Times New Roman" pitchFamily="18" charset="0"/>
                </a:rPr>
                <a:t>x</a:t>
              </a:r>
              <a:r>
                <a:rPr lang="fr-FR" sz="1200" baseline="-30000">
                  <a:ea typeface="Calibri" pitchFamily="34" charset="0"/>
                  <a:cs typeface="Times New Roman" pitchFamily="18" charset="0"/>
                </a:rPr>
                <a:t>N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63558" name="Line 9"/>
            <p:cNvSpPr>
              <a:spLocks noChangeShapeType="1"/>
            </p:cNvSpPr>
            <p:nvPr/>
          </p:nvSpPr>
          <p:spPr bwMode="auto">
            <a:xfrm flipV="1">
              <a:off x="4468" y="7283"/>
              <a:ext cx="660" cy="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559" name="Line 8"/>
            <p:cNvSpPr>
              <a:spLocks noChangeShapeType="1"/>
            </p:cNvSpPr>
            <p:nvPr/>
          </p:nvSpPr>
          <p:spPr bwMode="auto">
            <a:xfrm>
              <a:off x="2765" y="4459"/>
              <a:ext cx="1803" cy="31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sm" len="lg"/>
              <a:tailEnd type="stealth" w="sm" len="lg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560" name="Line 7"/>
            <p:cNvSpPr>
              <a:spLocks noChangeShapeType="1"/>
            </p:cNvSpPr>
            <p:nvPr/>
          </p:nvSpPr>
          <p:spPr bwMode="auto">
            <a:xfrm>
              <a:off x="3359" y="4988"/>
              <a:ext cx="1558" cy="275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561" name="Line 6"/>
            <p:cNvSpPr>
              <a:spLocks noChangeShapeType="1"/>
            </p:cNvSpPr>
            <p:nvPr/>
          </p:nvSpPr>
          <p:spPr bwMode="auto">
            <a:xfrm flipV="1">
              <a:off x="2676" y="4301"/>
              <a:ext cx="335" cy="1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562" name="Line 5"/>
            <p:cNvSpPr>
              <a:spLocks noChangeShapeType="1"/>
            </p:cNvSpPr>
            <p:nvPr/>
          </p:nvSpPr>
          <p:spPr bwMode="auto">
            <a:xfrm flipH="1">
              <a:off x="4881" y="7452"/>
              <a:ext cx="378" cy="2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sm" len="lg"/>
              <a:tailEnd type="stealth" w="sm" len="lg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563" name="Line 4"/>
            <p:cNvSpPr>
              <a:spLocks noChangeShapeType="1"/>
            </p:cNvSpPr>
            <p:nvPr/>
          </p:nvSpPr>
          <p:spPr bwMode="auto">
            <a:xfrm>
              <a:off x="5152" y="7283"/>
              <a:ext cx="144" cy="2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564" name="Text Box 3"/>
            <p:cNvSpPr txBox="1">
              <a:spLocks noChangeArrowheads="1"/>
            </p:cNvSpPr>
            <p:nvPr/>
          </p:nvSpPr>
          <p:spPr bwMode="auto">
            <a:xfrm>
              <a:off x="4881" y="7324"/>
              <a:ext cx="389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r-FR" sz="1100">
                  <a:ea typeface="Calibri" pitchFamily="34" charset="0"/>
                  <a:cs typeface="Times New Roman" pitchFamily="18" charset="0"/>
                </a:rPr>
                <a:t>a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63565" name="Text Box 2"/>
            <p:cNvSpPr txBox="1">
              <a:spLocks noChangeArrowheads="1"/>
            </p:cNvSpPr>
            <p:nvPr/>
          </p:nvSpPr>
          <p:spPr bwMode="auto">
            <a:xfrm>
              <a:off x="3414" y="5953"/>
              <a:ext cx="387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r-FR" sz="1100">
                  <a:ea typeface="Calibri" pitchFamily="34" charset="0"/>
                  <a:cs typeface="Times New Roman" pitchFamily="18" charset="0"/>
                </a:rPr>
                <a:t>b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</p:grpSp>
      <p:sp>
        <p:nvSpPr>
          <p:cNvPr id="63540" name="AutoShape 39"/>
          <p:cNvSpPr>
            <a:spLocks noChangeArrowheads="1"/>
          </p:cNvSpPr>
          <p:nvPr/>
        </p:nvSpPr>
        <p:spPr bwMode="auto">
          <a:xfrm>
            <a:off x="3600450" y="4738688"/>
            <a:ext cx="2519363" cy="50165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pic>
        <p:nvPicPr>
          <p:cNvPr id="63541" name="Imag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1150" y="3840163"/>
            <a:ext cx="2087563" cy="296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42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6626" name="Graphiqu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63" y="4860925"/>
            <a:ext cx="2943225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816350" y="4933950"/>
            <a:ext cx="1622425" cy="355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fr-FR" sz="1100">
                <a:latin typeface="Symbol" pitchFamily="18" charset="2"/>
                <a:cs typeface="Arial" charset="0"/>
              </a:rPr>
              <a:t>b</a:t>
            </a:r>
            <a:r>
              <a:rPr lang="fr-FR" sz="1100">
                <a:latin typeface="Calibri" pitchFamily="34" charset="0"/>
                <a:cs typeface="Arial" charset="0"/>
              </a:rPr>
              <a:t> en rad</a:t>
            </a:r>
            <a:endParaRPr lang="fr-FR">
              <a:cs typeface="Arial" charset="0"/>
            </a:endParaRPr>
          </a:p>
        </p:txBody>
      </p:sp>
      <p:grpSp>
        <p:nvGrpSpPr>
          <p:cNvPr id="16" name="Group 3"/>
          <p:cNvGrpSpPr>
            <a:grpSpLocks noChangeAspect="1"/>
          </p:cNvGrpSpPr>
          <p:nvPr/>
        </p:nvGrpSpPr>
        <p:grpSpPr bwMode="auto">
          <a:xfrm>
            <a:off x="1228725" y="2252663"/>
            <a:ext cx="3311525" cy="2405062"/>
            <a:chOff x="4118" y="4610"/>
            <a:chExt cx="4060" cy="2949"/>
          </a:xfrm>
        </p:grpSpPr>
        <p:sp>
          <p:nvSpPr>
            <p:cNvPr id="64533" name="AutoShape 13"/>
            <p:cNvSpPr>
              <a:spLocks noChangeAspect="1" noChangeArrowheads="1" noTextEdit="1"/>
            </p:cNvSpPr>
            <p:nvPr/>
          </p:nvSpPr>
          <p:spPr bwMode="auto">
            <a:xfrm>
              <a:off x="4118" y="4610"/>
              <a:ext cx="4060" cy="2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64534" name="Picture 12" descr="P3310140"/>
            <p:cNvPicPr>
              <a:picLocks noChangeAspect="1" noChangeArrowheads="1"/>
            </p:cNvPicPr>
            <p:nvPr/>
          </p:nvPicPr>
          <p:blipFill>
            <a:blip r:embed="rId3">
              <a:lum bright="40000" contrast="40000"/>
            </a:blip>
            <a:srcRect/>
            <a:stretch>
              <a:fillRect/>
            </a:stretch>
          </p:blipFill>
          <p:spPr bwMode="auto">
            <a:xfrm>
              <a:off x="4168" y="4626"/>
              <a:ext cx="1715" cy="2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5" name="Picture 11" descr="P3310139"/>
            <p:cNvPicPr>
              <a:picLocks noChangeAspect="1" noChangeArrowheads="1"/>
            </p:cNvPicPr>
            <p:nvPr/>
          </p:nvPicPr>
          <p:blipFill>
            <a:blip r:embed="rId4">
              <a:lum bright="40000" contrast="40000"/>
            </a:blip>
            <a:srcRect/>
            <a:stretch>
              <a:fillRect/>
            </a:stretch>
          </p:blipFill>
          <p:spPr bwMode="auto">
            <a:xfrm>
              <a:off x="5778" y="4622"/>
              <a:ext cx="2400" cy="2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4536" name="AutoShape 10"/>
            <p:cNvCxnSpPr>
              <a:cxnSpLocks noChangeShapeType="1"/>
            </p:cNvCxnSpPr>
            <p:nvPr/>
          </p:nvCxnSpPr>
          <p:spPr bwMode="auto">
            <a:xfrm>
              <a:off x="7036" y="5447"/>
              <a:ext cx="1" cy="1101"/>
            </a:xfrm>
            <a:prstGeom prst="straightConnector1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stealth" w="sm" len="lg"/>
            </a:ln>
          </p:spPr>
        </p:cxnSp>
        <p:sp>
          <p:nvSpPr>
            <p:cNvPr id="64537" name="AutoShape 9"/>
            <p:cNvSpPr>
              <a:spLocks/>
            </p:cNvSpPr>
            <p:nvPr/>
          </p:nvSpPr>
          <p:spPr bwMode="auto">
            <a:xfrm>
              <a:off x="5511" y="5787"/>
              <a:ext cx="618" cy="286"/>
            </a:xfrm>
            <a:prstGeom prst="borderCallout1">
              <a:avLst>
                <a:gd name="adj1" fmla="val 45000"/>
                <a:gd name="adj2" fmla="val 117912"/>
                <a:gd name="adj3" fmla="val 81250"/>
                <a:gd name="adj4" fmla="val 247014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8638" tIns="39319" rIns="78638" bIns="39319">
              <a:spAutoFit/>
            </a:bodyPr>
            <a:lstStyle/>
            <a:p>
              <a:pPr algn="ctr"/>
              <a:r>
                <a:rPr lang="fr-FR" sz="1000">
                  <a:ea typeface="Calibri" pitchFamily="34" charset="0"/>
                  <a:cs typeface="Times New Roman" pitchFamily="18" charset="0"/>
                </a:rPr>
                <a:t>Poids</a:t>
              </a:r>
              <a:endParaRPr lang="fr-FR" sz="1000">
                <a:ea typeface="Calibri" pitchFamily="34" charset="0"/>
                <a:cs typeface="Arial" charset="0"/>
              </a:endParaRPr>
            </a:p>
          </p:txBody>
        </p:sp>
        <p:sp>
          <p:nvSpPr>
            <p:cNvPr id="64538" name="AutoShape 8"/>
            <p:cNvSpPr>
              <a:spLocks/>
            </p:cNvSpPr>
            <p:nvPr/>
          </p:nvSpPr>
          <p:spPr bwMode="auto">
            <a:xfrm>
              <a:off x="5525" y="4626"/>
              <a:ext cx="1589" cy="286"/>
            </a:xfrm>
            <a:prstGeom prst="borderCallout1">
              <a:avLst>
                <a:gd name="adj1" fmla="val 45000"/>
                <a:gd name="adj2" fmla="val 106083"/>
                <a:gd name="adj3" fmla="val 80000"/>
                <a:gd name="adj4" fmla="val 138528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8638" tIns="39319" rIns="78638" bIns="39319">
              <a:spAutoFit/>
            </a:bodyPr>
            <a:lstStyle/>
            <a:p>
              <a:pPr algn="ctr"/>
              <a:r>
                <a:rPr lang="fr-FR" sz="1000">
                  <a:ea typeface="Calibri" pitchFamily="34" charset="0"/>
                  <a:cs typeface="Times New Roman" pitchFamily="18" charset="0"/>
                </a:rPr>
                <a:t>Axe pivot de roulis</a:t>
              </a:r>
              <a:endParaRPr lang="fr-FR" sz="1000">
                <a:ea typeface="Calibri" pitchFamily="34" charset="0"/>
                <a:cs typeface="Arial" charset="0"/>
              </a:endParaRPr>
            </a:p>
          </p:txBody>
        </p:sp>
        <p:sp>
          <p:nvSpPr>
            <p:cNvPr id="64539" name="AutoShape 7"/>
            <p:cNvSpPr>
              <a:spLocks noChangeArrowheads="1"/>
            </p:cNvSpPr>
            <p:nvPr/>
          </p:nvSpPr>
          <p:spPr bwMode="auto">
            <a:xfrm>
              <a:off x="7538" y="4726"/>
              <a:ext cx="382" cy="428"/>
            </a:xfrm>
            <a:prstGeom prst="curvedRightArrow">
              <a:avLst>
                <a:gd name="adj1" fmla="val 22408"/>
                <a:gd name="adj2" fmla="val 44817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cxnSp>
          <p:nvCxnSpPr>
            <p:cNvPr id="64540" name="AutoShape 6"/>
            <p:cNvCxnSpPr>
              <a:cxnSpLocks noChangeShapeType="1"/>
            </p:cNvCxnSpPr>
            <p:nvPr/>
          </p:nvCxnSpPr>
          <p:spPr bwMode="auto">
            <a:xfrm>
              <a:off x="7743" y="4779"/>
              <a:ext cx="0" cy="1008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  <p:cxnSp>
          <p:nvCxnSpPr>
            <p:cNvPr id="64541" name="AutoShape 5"/>
            <p:cNvCxnSpPr>
              <a:cxnSpLocks noChangeShapeType="1"/>
            </p:cNvCxnSpPr>
            <p:nvPr/>
          </p:nvCxnSpPr>
          <p:spPr bwMode="auto">
            <a:xfrm>
              <a:off x="4966" y="5407"/>
              <a:ext cx="1" cy="1008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  <p:sp>
          <p:nvSpPr>
            <p:cNvPr id="64542" name="AutoShape 4"/>
            <p:cNvSpPr>
              <a:spLocks noChangeArrowheads="1"/>
            </p:cNvSpPr>
            <p:nvPr/>
          </p:nvSpPr>
          <p:spPr bwMode="auto">
            <a:xfrm>
              <a:off x="4783" y="5223"/>
              <a:ext cx="381" cy="427"/>
            </a:xfrm>
            <a:prstGeom prst="curvedRightArrow">
              <a:avLst>
                <a:gd name="adj1" fmla="val 22415"/>
                <a:gd name="adj2" fmla="val 44829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7" name="Group 1"/>
          <p:cNvGrpSpPr>
            <a:grpSpLocks noChangeAspect="1"/>
          </p:cNvGrpSpPr>
          <p:nvPr/>
        </p:nvGrpSpPr>
        <p:grpSpPr bwMode="auto">
          <a:xfrm>
            <a:off x="5184775" y="2182813"/>
            <a:ext cx="3962400" cy="2641600"/>
            <a:chOff x="3632" y="9752"/>
            <a:chExt cx="4390" cy="2926"/>
          </a:xfrm>
        </p:grpSpPr>
        <p:sp>
          <p:nvSpPr>
            <p:cNvPr id="64523" name="AutoShape 11"/>
            <p:cNvSpPr>
              <a:spLocks noChangeAspect="1" noChangeArrowheads="1" noTextEdit="1"/>
            </p:cNvSpPr>
            <p:nvPr/>
          </p:nvSpPr>
          <p:spPr bwMode="auto">
            <a:xfrm>
              <a:off x="3632" y="9752"/>
              <a:ext cx="4390" cy="2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64524" name="Picture 10" descr="P3310141"/>
            <p:cNvPicPr>
              <a:picLocks noChangeAspect="1" noChangeArrowheads="1"/>
            </p:cNvPicPr>
            <p:nvPr/>
          </p:nvPicPr>
          <p:blipFill>
            <a:blip r:embed="rId5">
              <a:lum bright="40000" contrast="40000"/>
            </a:blip>
            <a:srcRect/>
            <a:stretch>
              <a:fillRect/>
            </a:stretch>
          </p:blipFill>
          <p:spPr bwMode="auto">
            <a:xfrm>
              <a:off x="5112" y="10495"/>
              <a:ext cx="2910" cy="2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4525" name="AutoShape 9"/>
            <p:cNvCxnSpPr>
              <a:cxnSpLocks noChangeShapeType="1"/>
            </p:cNvCxnSpPr>
            <p:nvPr/>
          </p:nvCxnSpPr>
          <p:spPr bwMode="auto">
            <a:xfrm>
              <a:off x="6395" y="10495"/>
              <a:ext cx="1" cy="1101"/>
            </a:xfrm>
            <a:prstGeom prst="straightConnector1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stealth" w="sm" len="lg"/>
            </a:ln>
          </p:spPr>
        </p:cxnSp>
        <p:cxnSp>
          <p:nvCxnSpPr>
            <p:cNvPr id="64526" name="AutoShape 8"/>
            <p:cNvCxnSpPr>
              <a:cxnSpLocks noChangeShapeType="1"/>
            </p:cNvCxnSpPr>
            <p:nvPr/>
          </p:nvCxnSpPr>
          <p:spPr bwMode="auto">
            <a:xfrm>
              <a:off x="7353" y="10448"/>
              <a:ext cx="1" cy="1326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  <p:sp>
          <p:nvSpPr>
            <p:cNvPr id="64527" name="AutoShape 7"/>
            <p:cNvSpPr>
              <a:spLocks noChangeArrowheads="1"/>
            </p:cNvSpPr>
            <p:nvPr/>
          </p:nvSpPr>
          <p:spPr bwMode="auto">
            <a:xfrm>
              <a:off x="7164" y="10537"/>
              <a:ext cx="375" cy="424"/>
            </a:xfrm>
            <a:prstGeom prst="curvedRightArrow">
              <a:avLst>
                <a:gd name="adj1" fmla="val 22613"/>
                <a:gd name="adj2" fmla="val 45227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64528" name="Picture 6" descr="P331014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632" y="9824"/>
              <a:ext cx="1951" cy="1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29" name="AutoShape 5"/>
            <p:cNvSpPr>
              <a:spLocks/>
            </p:cNvSpPr>
            <p:nvPr/>
          </p:nvSpPr>
          <p:spPr bwMode="auto">
            <a:xfrm>
              <a:off x="5517" y="10537"/>
              <a:ext cx="619" cy="259"/>
            </a:xfrm>
            <a:prstGeom prst="borderCallout1">
              <a:avLst>
                <a:gd name="adj1" fmla="val 44444"/>
                <a:gd name="adj2" fmla="val 117713"/>
                <a:gd name="adj3" fmla="val 109259"/>
                <a:gd name="adj4" fmla="val 141329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9553" tIns="39776" rIns="79553" bIns="39776">
              <a:spAutoFit/>
            </a:bodyPr>
            <a:lstStyle/>
            <a:p>
              <a:pPr algn="ctr"/>
              <a:r>
                <a:rPr lang="fr-FR" sz="1000">
                  <a:ea typeface="Calibri" pitchFamily="34" charset="0"/>
                  <a:cs typeface="Times New Roman" pitchFamily="18" charset="0"/>
                </a:rPr>
                <a:t>Poids</a:t>
              </a:r>
              <a:endParaRPr lang="fr-FR" sz="1000">
                <a:ea typeface="Calibri" pitchFamily="34" charset="0"/>
                <a:cs typeface="Arial" charset="0"/>
              </a:endParaRPr>
            </a:p>
          </p:txBody>
        </p:sp>
        <p:sp>
          <p:nvSpPr>
            <p:cNvPr id="64530" name="AutoShape 4"/>
            <p:cNvSpPr>
              <a:spLocks/>
            </p:cNvSpPr>
            <p:nvPr/>
          </p:nvSpPr>
          <p:spPr bwMode="auto">
            <a:xfrm>
              <a:off x="5308" y="9946"/>
              <a:ext cx="1595" cy="259"/>
            </a:xfrm>
            <a:prstGeom prst="borderCallout1">
              <a:avLst>
                <a:gd name="adj1" fmla="val 44444"/>
                <a:gd name="adj2" fmla="val 106009"/>
                <a:gd name="adj3" fmla="val 184569"/>
                <a:gd name="adj4" fmla="val 127532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9553" tIns="39776" rIns="79553" bIns="39776">
              <a:spAutoFit/>
            </a:bodyPr>
            <a:lstStyle/>
            <a:p>
              <a:pPr algn="ctr"/>
              <a:r>
                <a:rPr lang="fr-FR" sz="1000">
                  <a:ea typeface="Calibri" pitchFamily="34" charset="0"/>
                  <a:cs typeface="Times New Roman" pitchFamily="18" charset="0"/>
                </a:rPr>
                <a:t>Axe pivot de tangage</a:t>
              </a:r>
              <a:endParaRPr lang="fr-FR" sz="1000">
                <a:ea typeface="Calibri" pitchFamily="34" charset="0"/>
                <a:cs typeface="Arial" charset="0"/>
              </a:endParaRPr>
            </a:p>
          </p:txBody>
        </p:sp>
        <p:sp>
          <p:nvSpPr>
            <p:cNvPr id="64531" name="AutoShape 3"/>
            <p:cNvSpPr>
              <a:spLocks noChangeArrowheads="1"/>
            </p:cNvSpPr>
            <p:nvPr/>
          </p:nvSpPr>
          <p:spPr bwMode="auto">
            <a:xfrm>
              <a:off x="4382" y="9888"/>
              <a:ext cx="376" cy="425"/>
            </a:xfrm>
            <a:prstGeom prst="curvedRightArrow">
              <a:avLst>
                <a:gd name="adj1" fmla="val 22606"/>
                <a:gd name="adj2" fmla="val 45213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cxnSp>
          <p:nvCxnSpPr>
            <p:cNvPr id="64532" name="AutoShape 2"/>
            <p:cNvCxnSpPr>
              <a:cxnSpLocks noChangeShapeType="1"/>
            </p:cNvCxnSpPr>
            <p:nvPr/>
          </p:nvCxnSpPr>
          <p:spPr bwMode="auto">
            <a:xfrm>
              <a:off x="4606" y="9888"/>
              <a:ext cx="1" cy="1327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</p:grpSp>
      <p:sp>
        <p:nvSpPr>
          <p:cNvPr id="64518" name="ZoneTexte 37"/>
          <p:cNvSpPr txBox="1">
            <a:spLocks noChangeArrowheads="1"/>
          </p:cNvSpPr>
          <p:nvPr/>
        </p:nvSpPr>
        <p:spPr bwMode="auto">
          <a:xfrm>
            <a:off x="7535863" y="866775"/>
            <a:ext cx="1662112" cy="369888"/>
          </a:xfrm>
          <a:prstGeom prst="rect">
            <a:avLst/>
          </a:prstGeom>
          <a:solidFill>
            <a:srgbClr val="00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4 1/3</a:t>
            </a:r>
          </a:p>
        </p:txBody>
      </p:sp>
      <p:sp>
        <p:nvSpPr>
          <p:cNvPr id="64519" name="Rectangle 38"/>
          <p:cNvSpPr>
            <a:spLocks noChangeArrowheads="1"/>
          </p:cNvSpPr>
          <p:nvPr/>
        </p:nvSpPr>
        <p:spPr bwMode="auto">
          <a:xfrm>
            <a:off x="1692275" y="935038"/>
            <a:ext cx="43926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/>
              <a:t>C</a:t>
            </a:r>
            <a:r>
              <a:rPr lang="en-US" sz="2200" b="1" baseline="-25000"/>
              <a:t>red </a:t>
            </a:r>
            <a:r>
              <a:rPr lang="en-US" sz="2200" b="1"/>
              <a:t>- C</a:t>
            </a:r>
            <a:r>
              <a:rPr lang="en-US" sz="2200" b="1" baseline="-25000"/>
              <a:t>f</a:t>
            </a:r>
            <a:r>
              <a:rPr lang="fr-FR" sz="2200" b="1" baseline="-25000"/>
              <a:t> </a:t>
            </a:r>
            <a:r>
              <a:rPr lang="en-US" sz="2200" b="1"/>
              <a:t>- C</a:t>
            </a:r>
            <a:r>
              <a:rPr lang="en-US" sz="2200" b="1" baseline="-25000"/>
              <a:t>pes </a:t>
            </a:r>
            <a:r>
              <a:rPr lang="en-US" sz="2200" b="1"/>
              <a:t>= J</a:t>
            </a:r>
            <a:r>
              <a:rPr lang="en-US" sz="2200" b="1" baseline="-25000"/>
              <a:t>o</a:t>
            </a:r>
            <a:r>
              <a:rPr lang="en-US" sz="2200" b="1" baseline="-25000">
                <a:latin typeface="Symbol" pitchFamily="18" charset="2"/>
              </a:rPr>
              <a:t>b</a:t>
            </a:r>
            <a:r>
              <a:rPr lang="en-US" sz="2200" b="1"/>
              <a:t>.</a:t>
            </a:r>
            <a:r>
              <a:rPr lang="fr-FR" sz="2200" b="1">
                <a:latin typeface="Symbol" pitchFamily="18" charset="2"/>
              </a:rPr>
              <a:t>b</a:t>
            </a:r>
            <a:r>
              <a:rPr lang="en-US" sz="2200" b="1"/>
              <a:t>’’</a:t>
            </a:r>
            <a:r>
              <a:rPr lang="en-US" sz="2200" b="1" baseline="-25000"/>
              <a:t>red</a:t>
            </a:r>
            <a:endParaRPr lang="fr-FR" sz="2200" b="1"/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1228725" y="1717675"/>
            <a:ext cx="2155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b="1"/>
              <a:t>C</a:t>
            </a:r>
            <a:r>
              <a:rPr lang="en-US" b="1" baseline="-25000"/>
              <a:t>pes </a:t>
            </a:r>
            <a:r>
              <a:rPr lang="en-US" b="1"/>
              <a:t>= </a:t>
            </a:r>
            <a:r>
              <a:rPr lang="fr-FR" b="1"/>
              <a:t>0</a:t>
            </a: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1228725" y="5003800"/>
            <a:ext cx="1839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fr-FR" b="1">
                <a:latin typeface="Symbol" pitchFamily="18" charset="2"/>
              </a:rPr>
              <a:t>b</a:t>
            </a:r>
            <a:r>
              <a:rPr lang="en-US" b="1"/>
              <a:t>’’</a:t>
            </a:r>
            <a:r>
              <a:rPr lang="en-US" b="1" baseline="-25000"/>
              <a:t>red </a:t>
            </a:r>
            <a:r>
              <a:rPr lang="en-US" b="1"/>
              <a:t>= </a:t>
            </a:r>
            <a:r>
              <a:rPr lang="fr-FR" b="1"/>
              <a:t>cste</a:t>
            </a:r>
          </a:p>
        </p:txBody>
      </p:sp>
      <p:sp>
        <p:nvSpPr>
          <p:cNvPr id="64522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0" grpId="0"/>
      <p:bldP spid="4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5538" name="Rectangle 18"/>
          <p:cNvSpPr>
            <a:spLocks noChangeArrowheads="1"/>
          </p:cNvSpPr>
          <p:nvPr/>
        </p:nvSpPr>
        <p:spPr bwMode="auto">
          <a:xfrm>
            <a:off x="1044575" y="1219200"/>
            <a:ext cx="6948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/>
              <a:t>Mesure du courant moteur avec la silhouette de NAO</a:t>
            </a:r>
          </a:p>
        </p:txBody>
      </p:sp>
      <p:sp>
        <p:nvSpPr>
          <p:cNvPr id="65539" name="Rectangle 31"/>
          <p:cNvSpPr>
            <a:spLocks noChangeArrowheads="1"/>
          </p:cNvSpPr>
          <p:nvPr/>
        </p:nvSpPr>
        <p:spPr bwMode="auto">
          <a:xfrm>
            <a:off x="152400" y="15240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5040313" y="5761038"/>
            <a:ext cx="43481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D’où : (406,9 – 398,6).10</a:t>
            </a:r>
            <a:r>
              <a:rPr lang="fr-FR" baseline="30000"/>
              <a:t>-3</a:t>
            </a:r>
            <a:r>
              <a:rPr lang="fr-FR"/>
              <a:t> = </a:t>
            </a:r>
            <a:r>
              <a:rPr lang="fr-FR" baseline="-25000"/>
              <a:t> </a:t>
            </a:r>
            <a:r>
              <a:rPr lang="fr-FR"/>
              <a:t>J</a:t>
            </a:r>
            <a:r>
              <a:rPr lang="fr-FR" baseline="-25000"/>
              <a:t>o</a:t>
            </a:r>
            <a:r>
              <a:rPr lang="en-US" sz="1600" baseline="-25000">
                <a:latin typeface="Symbol" pitchFamily="18" charset="2"/>
              </a:rPr>
              <a:t>b</a:t>
            </a:r>
            <a:r>
              <a:rPr lang="fr-FR"/>
              <a:t>.0,015 </a:t>
            </a:r>
          </a:p>
          <a:p>
            <a:endParaRPr lang="fr-FR"/>
          </a:p>
          <a:p>
            <a:r>
              <a:rPr lang="fr-FR"/>
              <a:t>soit : </a:t>
            </a:r>
            <a:r>
              <a:rPr lang="fr-FR" b="1"/>
              <a:t>J</a:t>
            </a:r>
            <a:r>
              <a:rPr lang="fr-FR" b="1" baseline="-25000"/>
              <a:t>o</a:t>
            </a:r>
            <a:r>
              <a:rPr lang="en-US" sz="1600" baseline="-25000">
                <a:latin typeface="Symbol" pitchFamily="18" charset="2"/>
              </a:rPr>
              <a:t>b</a:t>
            </a:r>
            <a:r>
              <a:rPr lang="fr-FR" b="1"/>
              <a:t> = 0,55 kg.m²</a:t>
            </a:r>
            <a:endParaRPr lang="fr-FR"/>
          </a:p>
        </p:txBody>
      </p:sp>
      <p:graphicFrame>
        <p:nvGraphicFramePr>
          <p:cNvPr id="45" name="Graphique 44"/>
          <p:cNvGraphicFramePr/>
          <p:nvPr/>
        </p:nvGraphicFramePr>
        <p:xfrm>
          <a:off x="899852" y="4030201"/>
          <a:ext cx="4195496" cy="2556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5542" name="Graphiqu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75" y="1836738"/>
            <a:ext cx="2943225" cy="190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3" name="Rectangle 43"/>
          <p:cNvSpPr>
            <a:spLocks noChangeArrowheads="1"/>
          </p:cNvSpPr>
          <p:nvPr/>
        </p:nvSpPr>
        <p:spPr bwMode="auto">
          <a:xfrm>
            <a:off x="1819275" y="2051050"/>
            <a:ext cx="1706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</a:rPr>
              <a:t>b</a:t>
            </a:r>
            <a:r>
              <a:rPr lang="en-US"/>
              <a:t>’’</a:t>
            </a:r>
            <a:r>
              <a:rPr lang="en-US" baseline="-25000"/>
              <a:t>mot</a:t>
            </a:r>
            <a:r>
              <a:rPr lang="en-US"/>
              <a:t> =2 rad.s</a:t>
            </a:r>
            <a:r>
              <a:rPr lang="en-US" baseline="30000"/>
              <a:t>-2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570038" y="5927725"/>
            <a:ext cx="51752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latin typeface="+mj-lt"/>
              </a:rPr>
              <a:t>I</a:t>
            </a:r>
            <a:r>
              <a:rPr lang="en-US" baseline="-25000" dirty="0" err="1"/>
              <a:t>mot</a:t>
            </a:r>
            <a:endParaRPr lang="en-US" baseline="300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040313" y="4287838"/>
            <a:ext cx="48593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/>
              <a:t>Couple de frottement sur l’axe de la pivot de tangage : C</a:t>
            </a:r>
            <a:r>
              <a:rPr lang="fr-FR" baseline="-25000"/>
              <a:t>fO</a:t>
            </a:r>
            <a:r>
              <a:rPr lang="en-US"/>
              <a:t> = 398,6 mNm</a:t>
            </a:r>
          </a:p>
        </p:txBody>
      </p:sp>
      <p:sp>
        <p:nvSpPr>
          <p:cNvPr id="65546" name="Rectangle 12"/>
          <p:cNvSpPr>
            <a:spLocks noChangeArrowheads="1"/>
          </p:cNvSpPr>
          <p:nvPr/>
        </p:nvSpPr>
        <p:spPr bwMode="auto">
          <a:xfrm>
            <a:off x="5040313" y="2519363"/>
            <a:ext cx="4714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/>
              <a:t>Coefficient de couple : k = 21,3 mNm.A</a:t>
            </a:r>
            <a:r>
              <a:rPr lang="fr-FR" baseline="30000"/>
              <a:t>-1</a:t>
            </a:r>
            <a:endParaRPr lang="fr-FR"/>
          </a:p>
        </p:txBody>
      </p:sp>
      <p:sp>
        <p:nvSpPr>
          <p:cNvPr id="65547" name="Rectangle 13"/>
          <p:cNvSpPr>
            <a:spLocks noChangeArrowheads="1"/>
          </p:cNvSpPr>
          <p:nvPr/>
        </p:nvSpPr>
        <p:spPr bwMode="auto">
          <a:xfrm>
            <a:off x="5040313" y="2987675"/>
            <a:ext cx="42116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/>
              <a:t>Rapport de réduction : µ = 1 / 130,85</a:t>
            </a:r>
          </a:p>
        </p:txBody>
      </p:sp>
      <p:sp>
        <p:nvSpPr>
          <p:cNvPr id="65548" name="Rectangle 14"/>
          <p:cNvSpPr>
            <a:spLocks noChangeArrowheads="1"/>
          </p:cNvSpPr>
          <p:nvPr/>
        </p:nvSpPr>
        <p:spPr bwMode="auto">
          <a:xfrm>
            <a:off x="5040313" y="1819275"/>
            <a:ext cx="48593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/>
              <a:t>Valeur moyenne calculée sur la zone finale de la courbe : I</a:t>
            </a:r>
            <a:r>
              <a:rPr lang="fr-FR" baseline="-25000"/>
              <a:t>mot</a:t>
            </a:r>
            <a:r>
              <a:rPr lang="fr-FR"/>
              <a:t> = 0,146 A 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040313" y="4933950"/>
            <a:ext cx="48593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/>
              <a:t>Accélération angulaire :</a:t>
            </a:r>
            <a:r>
              <a:rPr lang="en-US">
                <a:latin typeface="Symbol" pitchFamily="18" charset="2"/>
              </a:rPr>
              <a:t/>
            </a:r>
            <a:br>
              <a:rPr lang="en-US">
                <a:latin typeface="Symbol" pitchFamily="18" charset="2"/>
              </a:rPr>
            </a:br>
            <a:r>
              <a:rPr lang="en-US">
                <a:latin typeface="Symbol" pitchFamily="18" charset="2"/>
              </a:rPr>
              <a:t>b</a:t>
            </a:r>
            <a:r>
              <a:rPr lang="en-US"/>
              <a:t>’’</a:t>
            </a:r>
            <a:r>
              <a:rPr lang="en-US" baseline="-25000"/>
              <a:t>red </a:t>
            </a:r>
            <a:r>
              <a:rPr lang="en-US"/>
              <a:t>= µ.</a:t>
            </a:r>
            <a:r>
              <a:rPr lang="en-US">
                <a:latin typeface="Symbol" pitchFamily="18" charset="2"/>
              </a:rPr>
              <a:t> b</a:t>
            </a:r>
            <a:r>
              <a:rPr lang="en-US"/>
              <a:t>’’</a:t>
            </a:r>
            <a:r>
              <a:rPr lang="en-US" baseline="-25000"/>
              <a:t>mot</a:t>
            </a:r>
            <a:r>
              <a:rPr lang="en-US"/>
              <a:t> = 0,015 rad.s</a:t>
            </a:r>
            <a:r>
              <a:rPr lang="en-US" baseline="30000"/>
              <a:t>-2</a:t>
            </a:r>
            <a:endParaRPr lang="fr-FR"/>
          </a:p>
        </p:txBody>
      </p:sp>
      <p:sp>
        <p:nvSpPr>
          <p:cNvPr id="65550" name="Rectangle 16"/>
          <p:cNvSpPr>
            <a:spLocks noChangeArrowheads="1"/>
          </p:cNvSpPr>
          <p:nvPr/>
        </p:nvSpPr>
        <p:spPr bwMode="auto">
          <a:xfrm>
            <a:off x="5040313" y="3527425"/>
            <a:ext cx="42116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D’où : </a:t>
            </a:r>
            <a:r>
              <a:rPr lang="en-US" b="1"/>
              <a:t>C</a:t>
            </a:r>
            <a:r>
              <a:rPr lang="en-US" b="1" baseline="-25000"/>
              <a:t>red</a:t>
            </a:r>
            <a:r>
              <a:rPr lang="en-US"/>
              <a:t> = k.I</a:t>
            </a:r>
            <a:r>
              <a:rPr lang="en-US" baseline="-25000"/>
              <a:t>mot</a:t>
            </a:r>
            <a:r>
              <a:rPr lang="en-US"/>
              <a:t> / µ = </a:t>
            </a:r>
            <a:r>
              <a:rPr lang="en-US" b="1"/>
              <a:t>406,9 mNm </a:t>
            </a:r>
          </a:p>
        </p:txBody>
      </p:sp>
      <p:sp>
        <p:nvSpPr>
          <p:cNvPr id="65551" name="ZoneTexte 17"/>
          <p:cNvSpPr txBox="1">
            <a:spLocks noChangeArrowheads="1"/>
          </p:cNvSpPr>
          <p:nvPr/>
        </p:nvSpPr>
        <p:spPr bwMode="auto">
          <a:xfrm>
            <a:off x="7535863" y="866775"/>
            <a:ext cx="1662112" cy="369888"/>
          </a:xfrm>
          <a:prstGeom prst="rect">
            <a:avLst/>
          </a:prstGeom>
          <a:solidFill>
            <a:srgbClr val="00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4 2/3</a:t>
            </a:r>
          </a:p>
        </p:txBody>
      </p:sp>
      <p:sp>
        <p:nvSpPr>
          <p:cNvPr id="65552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2" grpId="0"/>
      <p:bldP spid="1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"/>
          <p:cNvGrpSpPr>
            <a:grpSpLocks noChangeAspect="1"/>
          </p:cNvGrpSpPr>
          <p:nvPr/>
        </p:nvGrpSpPr>
        <p:grpSpPr bwMode="auto">
          <a:xfrm>
            <a:off x="6132513" y="1450975"/>
            <a:ext cx="3552825" cy="4992688"/>
            <a:chOff x="2459" y="3810"/>
            <a:chExt cx="4820" cy="6778"/>
          </a:xfrm>
        </p:grpSpPr>
        <p:sp>
          <p:nvSpPr>
            <p:cNvPr id="66571" name="AutoShape 30"/>
            <p:cNvSpPr>
              <a:spLocks noChangeAspect="1" noChangeArrowheads="1" noTextEdit="1"/>
            </p:cNvSpPr>
            <p:nvPr/>
          </p:nvSpPr>
          <p:spPr bwMode="auto">
            <a:xfrm>
              <a:off x="2459" y="3810"/>
              <a:ext cx="4820" cy="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66572" name="Image 3" descr="Description : F:\DCIM\100OLYMP\P330012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08" y="4587"/>
              <a:ext cx="4259" cy="6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573" name="Connecteur droit 4"/>
            <p:cNvSpPr>
              <a:spLocks noChangeShapeType="1"/>
            </p:cNvSpPr>
            <p:nvPr/>
          </p:nvSpPr>
          <p:spPr bwMode="auto">
            <a:xfrm>
              <a:off x="3376" y="4988"/>
              <a:ext cx="3078" cy="39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6574" name="Légende encadrée 2 5"/>
            <p:cNvSpPr>
              <a:spLocks/>
            </p:cNvSpPr>
            <p:nvPr/>
          </p:nvSpPr>
          <p:spPr bwMode="auto">
            <a:xfrm>
              <a:off x="5588" y="7226"/>
              <a:ext cx="378" cy="317"/>
            </a:xfrm>
            <a:prstGeom prst="borderCallout2">
              <a:avLst>
                <a:gd name="adj1" fmla="val 45282"/>
                <a:gd name="adj2" fmla="val -25130"/>
                <a:gd name="adj3" fmla="val 45282"/>
                <a:gd name="adj4" fmla="val -32463"/>
                <a:gd name="adj5" fmla="val 9435"/>
                <a:gd name="adj6" fmla="val -114134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fr-FR" sz="1100">
                  <a:ea typeface="Calibri" pitchFamily="34" charset="0"/>
                  <a:cs typeface="Times New Roman" pitchFamily="18" charset="0"/>
                </a:rPr>
                <a:t>G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66575" name="Légende encadrée 2 5"/>
            <p:cNvSpPr>
              <a:spLocks/>
            </p:cNvSpPr>
            <p:nvPr/>
          </p:nvSpPr>
          <p:spPr bwMode="auto">
            <a:xfrm>
              <a:off x="2459" y="3906"/>
              <a:ext cx="377" cy="315"/>
            </a:xfrm>
            <a:prstGeom prst="borderCallout2">
              <a:avLst>
                <a:gd name="adj1" fmla="val 45282"/>
                <a:gd name="adj2" fmla="val 125264"/>
                <a:gd name="adj3" fmla="val 45282"/>
                <a:gd name="adj4" fmla="val 126843"/>
                <a:gd name="adj5" fmla="val 127671"/>
                <a:gd name="adj6" fmla="val 145264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fr-FR" sz="1100">
                  <a:ea typeface="Calibri" pitchFamily="34" charset="0"/>
                  <a:cs typeface="Times New Roman" pitchFamily="18" charset="0"/>
                </a:rPr>
                <a:t>O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66576" name="Légende encadrée 2 5"/>
            <p:cNvSpPr>
              <a:spLocks/>
            </p:cNvSpPr>
            <p:nvPr/>
          </p:nvSpPr>
          <p:spPr bwMode="auto">
            <a:xfrm>
              <a:off x="5700" y="9611"/>
              <a:ext cx="1108" cy="557"/>
            </a:xfrm>
            <a:prstGeom prst="borderCallout2">
              <a:avLst>
                <a:gd name="adj1" fmla="val 45282"/>
                <a:gd name="adj2" fmla="val -8588"/>
                <a:gd name="adj3" fmla="val 45282"/>
                <a:gd name="adj4" fmla="val -12343"/>
                <a:gd name="adj5" fmla="val 62264"/>
                <a:gd name="adj6" fmla="val -56708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fr-FR" sz="1100">
                  <a:ea typeface="Calibri" pitchFamily="34" charset="0"/>
                  <a:cs typeface="Times New Roman" pitchFamily="18" charset="0"/>
                </a:rPr>
                <a:t>Fil à plomb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66577" name="Forme libre 1870"/>
            <p:cNvSpPr>
              <a:spLocks/>
            </p:cNvSpPr>
            <p:nvPr/>
          </p:nvSpPr>
          <p:spPr bwMode="auto">
            <a:xfrm>
              <a:off x="3414" y="4670"/>
              <a:ext cx="58" cy="2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200"/>
                  </a:moveTo>
                  <a:lnTo>
                    <a:pt x="0" y="0"/>
                  </a:lnTo>
                  <a:lnTo>
                    <a:pt x="19722" y="9600"/>
                  </a:lnTo>
                  <a:lnTo>
                    <a:pt x="0" y="1920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6578" name="Forme libre 1872"/>
            <p:cNvSpPr>
              <a:spLocks/>
            </p:cNvSpPr>
            <p:nvPr/>
          </p:nvSpPr>
          <p:spPr bwMode="auto">
            <a:xfrm>
              <a:off x="3608" y="4092"/>
              <a:ext cx="58" cy="1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167"/>
                  </a:moveTo>
                  <a:lnTo>
                    <a:pt x="0" y="0"/>
                  </a:lnTo>
                  <a:lnTo>
                    <a:pt x="19726" y="9167"/>
                  </a:lnTo>
                  <a:lnTo>
                    <a:pt x="0" y="1916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66579" name="Group 16"/>
            <p:cNvGrpSpPr>
              <a:grpSpLocks/>
            </p:cNvGrpSpPr>
            <p:nvPr/>
          </p:nvGrpSpPr>
          <p:grpSpPr bwMode="auto">
            <a:xfrm rot="5949229">
              <a:off x="2718" y="4085"/>
              <a:ext cx="1055" cy="680"/>
              <a:chOff x="5285" y="4408"/>
              <a:chExt cx="1054" cy="680"/>
            </a:xfrm>
          </p:grpSpPr>
          <p:sp>
            <p:nvSpPr>
              <p:cNvPr id="66594" name="Forme libre 1864"/>
              <p:cNvSpPr>
                <a:spLocks/>
              </p:cNvSpPr>
              <p:nvPr/>
            </p:nvSpPr>
            <p:spPr bwMode="auto">
              <a:xfrm>
                <a:off x="5285" y="4408"/>
                <a:ext cx="97" cy="119"/>
              </a:xfrm>
              <a:custGeom>
                <a:avLst/>
                <a:gdLst>
                  <a:gd name="T0" fmla="*/ 0 w 20000"/>
                  <a:gd name="T1" fmla="*/ 0 h 20000"/>
                  <a:gd name="T2" fmla="*/ 0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000"/>
                  <a:gd name="T13" fmla="*/ 0 h 20000"/>
                  <a:gd name="T14" fmla="*/ 20000 w 20000"/>
                  <a:gd name="T15" fmla="*/ 20000 h 200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000" h="20000">
                    <a:moveTo>
                      <a:pt x="19836" y="15364"/>
                    </a:moveTo>
                    <a:lnTo>
                      <a:pt x="12787" y="19868"/>
                    </a:lnTo>
                    <a:lnTo>
                      <a:pt x="0" y="0"/>
                    </a:lnTo>
                    <a:lnTo>
                      <a:pt x="19836" y="1536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66595" name="Group 17"/>
              <p:cNvGrpSpPr>
                <a:grpSpLocks/>
              </p:cNvGrpSpPr>
              <p:nvPr/>
            </p:nvGrpSpPr>
            <p:grpSpPr bwMode="auto">
              <a:xfrm>
                <a:off x="5285" y="4408"/>
                <a:ext cx="1054" cy="680"/>
                <a:chOff x="5285" y="4408"/>
                <a:chExt cx="1054" cy="680"/>
              </a:xfrm>
            </p:grpSpPr>
            <p:sp>
              <p:nvSpPr>
                <p:cNvPr id="66596" name="Ellipse 1860"/>
                <p:cNvSpPr>
                  <a:spLocks noChangeArrowheads="1"/>
                </p:cNvSpPr>
                <p:nvPr/>
              </p:nvSpPr>
              <p:spPr bwMode="auto">
                <a:xfrm>
                  <a:off x="5661" y="4936"/>
                  <a:ext cx="152" cy="15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597" name="Forme libre 1863"/>
                <p:cNvSpPr>
                  <a:spLocks/>
                </p:cNvSpPr>
                <p:nvPr/>
              </p:nvSpPr>
              <p:spPr bwMode="auto">
                <a:xfrm>
                  <a:off x="6220" y="4559"/>
                  <a:ext cx="119" cy="96"/>
                </a:xfrm>
                <a:custGeom>
                  <a:avLst/>
                  <a:gdLst>
                    <a:gd name="T0" fmla="*/ 0 w 20000"/>
                    <a:gd name="T1" fmla="*/ 0 h 20000"/>
                    <a:gd name="T2" fmla="*/ 0 w 20000"/>
                    <a:gd name="T3" fmla="*/ 0 h 20000"/>
                    <a:gd name="T4" fmla="*/ 0 w 20000"/>
                    <a:gd name="T5" fmla="*/ 0 h 20000"/>
                    <a:gd name="T6" fmla="*/ 0 w 20000"/>
                    <a:gd name="T7" fmla="*/ 0 h 200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000"/>
                    <a:gd name="T13" fmla="*/ 0 h 20000"/>
                    <a:gd name="T14" fmla="*/ 20000 w 20000"/>
                    <a:gd name="T15" fmla="*/ 20000 h 200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000" h="20000">
                      <a:moveTo>
                        <a:pt x="4533" y="19836"/>
                      </a:moveTo>
                      <a:lnTo>
                        <a:pt x="0" y="12787"/>
                      </a:lnTo>
                      <a:lnTo>
                        <a:pt x="19867" y="0"/>
                      </a:lnTo>
                      <a:lnTo>
                        <a:pt x="4533" y="1983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598" name="Forme libre 1875"/>
                <p:cNvSpPr>
                  <a:spLocks/>
                </p:cNvSpPr>
                <p:nvPr/>
              </p:nvSpPr>
              <p:spPr bwMode="auto">
                <a:xfrm>
                  <a:off x="5285" y="4408"/>
                  <a:ext cx="407" cy="542"/>
                </a:xfrm>
                <a:custGeom>
                  <a:avLst/>
                  <a:gdLst>
                    <a:gd name="T0" fmla="*/ 0 w 20000"/>
                    <a:gd name="T1" fmla="*/ 0 h 20000"/>
                    <a:gd name="T2" fmla="*/ 0 w 20000"/>
                    <a:gd name="T3" fmla="*/ 0 h 20000"/>
                    <a:gd name="T4" fmla="*/ 0 60000 65536"/>
                    <a:gd name="T5" fmla="*/ 0 60000 65536"/>
                    <a:gd name="T6" fmla="*/ 0 w 20000"/>
                    <a:gd name="T7" fmla="*/ 0 h 20000"/>
                    <a:gd name="T8" fmla="*/ 20000 w 20000"/>
                    <a:gd name="T9" fmla="*/ 20000 h 200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20000" h="20000">
                      <a:moveTo>
                        <a:pt x="19961" y="19971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599" name="Forme libre 1876"/>
                <p:cNvSpPr>
                  <a:spLocks/>
                </p:cNvSpPr>
                <p:nvPr/>
              </p:nvSpPr>
              <p:spPr bwMode="auto">
                <a:xfrm>
                  <a:off x="5797" y="4559"/>
                  <a:ext cx="542" cy="406"/>
                </a:xfrm>
                <a:custGeom>
                  <a:avLst/>
                  <a:gdLst>
                    <a:gd name="T0" fmla="*/ 0 w 20000"/>
                    <a:gd name="T1" fmla="*/ 0 h 20000"/>
                    <a:gd name="T2" fmla="*/ 0 w 20000"/>
                    <a:gd name="T3" fmla="*/ 0 h 20000"/>
                    <a:gd name="T4" fmla="*/ 0 60000 65536"/>
                    <a:gd name="T5" fmla="*/ 0 60000 65536"/>
                    <a:gd name="T6" fmla="*/ 0 w 20000"/>
                    <a:gd name="T7" fmla="*/ 0 h 20000"/>
                    <a:gd name="T8" fmla="*/ 20000 w 20000"/>
                    <a:gd name="T9" fmla="*/ 20000 h 200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20000" h="20000">
                      <a:moveTo>
                        <a:pt x="0" y="19961"/>
                      </a:moveTo>
                      <a:lnTo>
                        <a:pt x="19971" y="0"/>
                      </a:lnTo>
                    </a:path>
                  </a:pathLst>
                </a:cu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66580" name="Forme libre 1879"/>
            <p:cNvSpPr>
              <a:spLocks/>
            </p:cNvSpPr>
            <p:nvPr/>
          </p:nvSpPr>
          <p:spPr bwMode="auto">
            <a:xfrm>
              <a:off x="3377" y="4681"/>
              <a:ext cx="38" cy="1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8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6581" name="Forme libre 1880"/>
            <p:cNvSpPr>
              <a:spLocks/>
            </p:cNvSpPr>
            <p:nvPr/>
          </p:nvSpPr>
          <p:spPr bwMode="auto">
            <a:xfrm>
              <a:off x="3320" y="4681"/>
              <a:ext cx="152" cy="1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6582" name="Forme libre 1883"/>
            <p:cNvSpPr>
              <a:spLocks/>
            </p:cNvSpPr>
            <p:nvPr/>
          </p:nvSpPr>
          <p:spPr bwMode="auto">
            <a:xfrm>
              <a:off x="3570" y="4101"/>
              <a:ext cx="39" cy="1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6583" name="Forme libre 1884"/>
            <p:cNvSpPr>
              <a:spLocks/>
            </p:cNvSpPr>
            <p:nvPr/>
          </p:nvSpPr>
          <p:spPr bwMode="auto">
            <a:xfrm>
              <a:off x="3514" y="4101"/>
              <a:ext cx="152" cy="1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6584" name="Rectangle 1893"/>
            <p:cNvSpPr>
              <a:spLocks noChangeArrowheads="1"/>
            </p:cNvSpPr>
            <p:nvPr/>
          </p:nvSpPr>
          <p:spPr bwMode="auto">
            <a:xfrm>
              <a:off x="3308" y="4631"/>
              <a:ext cx="318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ea typeface="Calibri" pitchFamily="34" charset="0"/>
                  <a:cs typeface="Times New Roman" pitchFamily="18" charset="0"/>
                </a:rPr>
                <a:t>y</a:t>
              </a:r>
              <a:r>
                <a:rPr lang="fr-FR" sz="1200" baseline="-30000">
                  <a:ea typeface="Calibri" pitchFamily="34" charset="0"/>
                  <a:cs typeface="Times New Roman" pitchFamily="18" charset="0"/>
                </a:rPr>
                <a:t>N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66585" name="Rectangle 1894"/>
            <p:cNvSpPr>
              <a:spLocks noChangeArrowheads="1"/>
            </p:cNvSpPr>
            <p:nvPr/>
          </p:nvSpPr>
          <p:spPr bwMode="auto">
            <a:xfrm>
              <a:off x="3501" y="4045"/>
              <a:ext cx="435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ea typeface="Calibri" pitchFamily="34" charset="0"/>
                  <a:cs typeface="Times New Roman" pitchFamily="18" charset="0"/>
                </a:rPr>
                <a:t>x</a:t>
              </a:r>
              <a:r>
                <a:rPr lang="fr-FR" sz="1200" baseline="-30000">
                  <a:ea typeface="Calibri" pitchFamily="34" charset="0"/>
                  <a:cs typeface="Times New Roman" pitchFamily="18" charset="0"/>
                </a:rPr>
                <a:t>N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66586" name="Line 9"/>
            <p:cNvSpPr>
              <a:spLocks noChangeShapeType="1"/>
            </p:cNvSpPr>
            <p:nvPr/>
          </p:nvSpPr>
          <p:spPr bwMode="auto">
            <a:xfrm flipV="1">
              <a:off x="4468" y="7283"/>
              <a:ext cx="660" cy="4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6587" name="Line 8"/>
            <p:cNvSpPr>
              <a:spLocks noChangeShapeType="1"/>
            </p:cNvSpPr>
            <p:nvPr/>
          </p:nvSpPr>
          <p:spPr bwMode="auto">
            <a:xfrm>
              <a:off x="2765" y="4459"/>
              <a:ext cx="1803" cy="31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sm" len="lg"/>
              <a:tailEnd type="stealth" w="sm" len="lg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6588" name="Line 7"/>
            <p:cNvSpPr>
              <a:spLocks noChangeShapeType="1"/>
            </p:cNvSpPr>
            <p:nvPr/>
          </p:nvSpPr>
          <p:spPr bwMode="auto">
            <a:xfrm>
              <a:off x="3359" y="4988"/>
              <a:ext cx="1558" cy="275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6589" name="Line 6"/>
            <p:cNvSpPr>
              <a:spLocks noChangeShapeType="1"/>
            </p:cNvSpPr>
            <p:nvPr/>
          </p:nvSpPr>
          <p:spPr bwMode="auto">
            <a:xfrm flipV="1">
              <a:off x="2676" y="4301"/>
              <a:ext cx="335" cy="1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6590" name="Line 5"/>
            <p:cNvSpPr>
              <a:spLocks noChangeShapeType="1"/>
            </p:cNvSpPr>
            <p:nvPr/>
          </p:nvSpPr>
          <p:spPr bwMode="auto">
            <a:xfrm flipH="1">
              <a:off x="4881" y="7452"/>
              <a:ext cx="378" cy="2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sm" len="lg"/>
              <a:tailEnd type="stealth" w="sm" len="lg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6591" name="Line 4"/>
            <p:cNvSpPr>
              <a:spLocks noChangeShapeType="1"/>
            </p:cNvSpPr>
            <p:nvPr/>
          </p:nvSpPr>
          <p:spPr bwMode="auto">
            <a:xfrm>
              <a:off x="5152" y="7283"/>
              <a:ext cx="144" cy="2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6592" name="Text Box 3"/>
            <p:cNvSpPr txBox="1">
              <a:spLocks noChangeArrowheads="1"/>
            </p:cNvSpPr>
            <p:nvPr/>
          </p:nvSpPr>
          <p:spPr bwMode="auto">
            <a:xfrm>
              <a:off x="4881" y="7324"/>
              <a:ext cx="389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r-FR" sz="1100">
                  <a:ea typeface="Calibri" pitchFamily="34" charset="0"/>
                  <a:cs typeface="Times New Roman" pitchFamily="18" charset="0"/>
                </a:rPr>
                <a:t>a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66593" name="Text Box 2"/>
            <p:cNvSpPr txBox="1">
              <a:spLocks noChangeArrowheads="1"/>
            </p:cNvSpPr>
            <p:nvPr/>
          </p:nvSpPr>
          <p:spPr bwMode="auto">
            <a:xfrm>
              <a:off x="3414" y="5953"/>
              <a:ext cx="387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r-FR" sz="1100">
                  <a:ea typeface="Calibri" pitchFamily="34" charset="0"/>
                  <a:cs typeface="Times New Roman" pitchFamily="18" charset="0"/>
                </a:rPr>
                <a:t>b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</p:grpSp>
      <p:sp>
        <p:nvSpPr>
          <p:cNvPr id="66562" name="ZoneTexte 37"/>
          <p:cNvSpPr txBox="1">
            <a:spLocks noChangeArrowheads="1"/>
          </p:cNvSpPr>
          <p:nvPr/>
        </p:nvSpPr>
        <p:spPr bwMode="auto">
          <a:xfrm>
            <a:off x="900113" y="1268413"/>
            <a:ext cx="54721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fr-FR" b="1"/>
              <a:t>Evaluation de la masse de la silhouette</a:t>
            </a:r>
          </a:p>
        </p:txBody>
      </p:sp>
      <p:sp>
        <p:nvSpPr>
          <p:cNvPr id="39" name="ZoneTexte 38"/>
          <p:cNvSpPr txBox="1">
            <a:spLocks noChangeArrowheads="1"/>
          </p:cNvSpPr>
          <p:nvPr/>
        </p:nvSpPr>
        <p:spPr bwMode="auto">
          <a:xfrm>
            <a:off x="900113" y="2447925"/>
            <a:ext cx="4770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fr-FR" b="1"/>
              <a:t>Evaluation des coordonnées (a, b, c) de OG sur la base (x</a:t>
            </a:r>
            <a:r>
              <a:rPr lang="fr-FR" b="1" baseline="-25000"/>
              <a:t>N</a:t>
            </a:r>
            <a:r>
              <a:rPr lang="fr-FR" b="1"/>
              <a:t>, y</a:t>
            </a:r>
            <a:r>
              <a:rPr lang="fr-FR" b="1" baseline="-25000"/>
              <a:t>N</a:t>
            </a:r>
            <a:r>
              <a:rPr lang="fr-FR" b="1"/>
              <a:t>, z</a:t>
            </a:r>
            <a:r>
              <a:rPr lang="fr-FR" b="1" baseline="-25000"/>
              <a:t>N</a:t>
            </a:r>
            <a:r>
              <a:rPr lang="fr-FR" b="1"/>
              <a:t>)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900113" y="4032250"/>
            <a:ext cx="44640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fr-FR" b="1" dirty="0"/>
              <a:t>Evaluation de J</a:t>
            </a:r>
            <a:r>
              <a:rPr lang="fr-FR" b="1" baseline="-25000" dirty="0"/>
              <a:t>G</a:t>
            </a:r>
            <a:r>
              <a:rPr lang="en-US" b="1" baseline="-25000" dirty="0">
                <a:latin typeface="Symbol" pitchFamily="18" charset="2"/>
              </a:rPr>
              <a:t>b </a:t>
            </a:r>
            <a:endParaRPr lang="fr-FR" b="1" dirty="0">
              <a:latin typeface="+mn-lt"/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6566" name="ZoneTexte 40"/>
          <p:cNvSpPr txBox="1">
            <a:spLocks noChangeArrowheads="1"/>
          </p:cNvSpPr>
          <p:nvPr/>
        </p:nvSpPr>
        <p:spPr bwMode="auto">
          <a:xfrm>
            <a:off x="7535863" y="866775"/>
            <a:ext cx="1662112" cy="369888"/>
          </a:xfrm>
          <a:prstGeom prst="rect">
            <a:avLst/>
          </a:prstGeom>
          <a:solidFill>
            <a:srgbClr val="00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4 3/3</a:t>
            </a:r>
          </a:p>
        </p:txBody>
      </p:sp>
      <p:sp>
        <p:nvSpPr>
          <p:cNvPr id="66567" name="ZoneTexte 41"/>
          <p:cNvSpPr txBox="1">
            <a:spLocks noChangeArrowheads="1"/>
          </p:cNvSpPr>
          <p:nvPr/>
        </p:nvSpPr>
        <p:spPr bwMode="auto">
          <a:xfrm>
            <a:off x="1260475" y="1727200"/>
            <a:ext cx="180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m = 5,2 kg</a:t>
            </a:r>
          </a:p>
        </p:txBody>
      </p:sp>
      <p:sp>
        <p:nvSpPr>
          <p:cNvPr id="43" name="ZoneTexte 42"/>
          <p:cNvSpPr txBox="1">
            <a:spLocks noChangeArrowheads="1"/>
          </p:cNvSpPr>
          <p:nvPr/>
        </p:nvSpPr>
        <p:spPr bwMode="auto">
          <a:xfrm>
            <a:off x="1295400" y="3311525"/>
            <a:ext cx="3898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a = 6 cm    b = 28 cm     c = 5 cm</a:t>
            </a:r>
          </a:p>
        </p:txBody>
      </p:sp>
      <p:sp>
        <p:nvSpPr>
          <p:cNvPr id="44" name="ZoneTexte 43"/>
          <p:cNvSpPr txBox="1">
            <a:spLocks noChangeArrowheads="1"/>
          </p:cNvSpPr>
          <p:nvPr/>
        </p:nvSpPr>
        <p:spPr bwMode="auto">
          <a:xfrm>
            <a:off x="1235075" y="4505325"/>
            <a:ext cx="474186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Théorème de Huygens : J</a:t>
            </a:r>
            <a:r>
              <a:rPr lang="fr-FR" baseline="-25000"/>
              <a:t>O</a:t>
            </a:r>
            <a:r>
              <a:rPr lang="en-US" baseline="-25000">
                <a:latin typeface="Symbol" pitchFamily="18" charset="2"/>
              </a:rPr>
              <a:t>b</a:t>
            </a:r>
            <a:r>
              <a:rPr lang="fr-FR"/>
              <a:t> = J</a:t>
            </a:r>
            <a:r>
              <a:rPr lang="fr-FR" baseline="-25000"/>
              <a:t>G</a:t>
            </a:r>
            <a:r>
              <a:rPr lang="en-US" baseline="-25000">
                <a:latin typeface="Symbol" pitchFamily="18" charset="2"/>
              </a:rPr>
              <a:t>b</a:t>
            </a:r>
            <a:r>
              <a:rPr lang="fr-FR"/>
              <a:t> + m(a²+b²) </a:t>
            </a:r>
          </a:p>
          <a:p>
            <a:r>
              <a:rPr lang="fr-FR"/>
              <a:t>	</a:t>
            </a:r>
          </a:p>
          <a:p>
            <a:r>
              <a:rPr lang="fr-FR"/>
              <a:t>Soit </a:t>
            </a:r>
            <a:r>
              <a:rPr lang="fr-FR" b="1"/>
              <a:t>J</a:t>
            </a:r>
            <a:r>
              <a:rPr lang="fr-FR" b="1" baseline="-25000"/>
              <a:t>G</a:t>
            </a:r>
            <a:r>
              <a:rPr lang="en-US" baseline="-25000">
                <a:latin typeface="Symbol" pitchFamily="18" charset="2"/>
              </a:rPr>
              <a:t>b</a:t>
            </a:r>
            <a:r>
              <a:rPr lang="fr-FR" b="1"/>
              <a:t> = 0,12 kg.m²</a:t>
            </a:r>
            <a:endParaRPr lang="fr-FR"/>
          </a:p>
          <a:p>
            <a:endParaRPr lang="fr-FR"/>
          </a:p>
          <a:p>
            <a:endParaRPr lang="fr-FR"/>
          </a:p>
        </p:txBody>
      </p:sp>
      <p:sp>
        <p:nvSpPr>
          <p:cNvPr id="66570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1"/>
          <p:cNvSpPr>
            <a:spLocks noChangeArrowheads="1"/>
          </p:cNvSpPr>
          <p:nvPr/>
        </p:nvSpPr>
        <p:spPr bwMode="auto">
          <a:xfrm>
            <a:off x="1751013" y="0"/>
            <a:ext cx="72167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1. Centres d’intérêt  en deuxième période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6925" y="1871663"/>
            <a:ext cx="8851900" cy="3351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650" name="Group 66"/>
          <p:cNvGraphicFramePr>
            <a:graphicFrameLocks noGrp="1"/>
          </p:cNvGraphicFramePr>
          <p:nvPr/>
        </p:nvGraphicFramePr>
        <p:xfrm>
          <a:off x="828675" y="647700"/>
          <a:ext cx="9072563" cy="862013"/>
        </p:xfrm>
        <a:graphic>
          <a:graphicData uri="http://schemas.openxmlformats.org/drawingml/2006/table">
            <a:tbl>
              <a:tblPr/>
              <a:tblGrid>
                <a:gridCol w="755650"/>
                <a:gridCol w="755650"/>
                <a:gridCol w="757238"/>
                <a:gridCol w="755650"/>
                <a:gridCol w="755650"/>
                <a:gridCol w="755650"/>
                <a:gridCol w="757237"/>
                <a:gridCol w="755650"/>
                <a:gridCol w="755650"/>
                <a:gridCol w="755650"/>
                <a:gridCol w="755650"/>
                <a:gridCol w="757238"/>
              </a:tblGrid>
              <a:tr h="28733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00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00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Rectangle à coins arrondis 15"/>
          <p:cNvSpPr/>
          <p:nvPr/>
        </p:nvSpPr>
        <p:spPr>
          <a:xfrm>
            <a:off x="757238" y="1979613"/>
            <a:ext cx="9178925" cy="496887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20" name="Connecteur droit 19"/>
          <p:cNvCxnSpPr/>
          <p:nvPr/>
        </p:nvCxnSpPr>
        <p:spPr>
          <a:xfrm>
            <a:off x="5724525" y="1511300"/>
            <a:ext cx="0" cy="504825"/>
          </a:xfrm>
          <a:prstGeom prst="line">
            <a:avLst/>
          </a:prstGeom>
          <a:ln w="57150">
            <a:solidFill>
              <a:srgbClr val="C800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633" name="Rectangle 31"/>
          <p:cNvSpPr>
            <a:spLocks noChangeArrowheads="1"/>
          </p:cNvSpPr>
          <p:nvPr/>
        </p:nvSpPr>
        <p:spPr bwMode="auto">
          <a:xfrm>
            <a:off x="152400" y="15240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7634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sp>
        <p:nvSpPr>
          <p:cNvPr id="67635" name="Text Box 2"/>
          <p:cNvSpPr txBox="1">
            <a:spLocks noChangeArrowheads="1"/>
          </p:cNvSpPr>
          <p:nvPr/>
        </p:nvSpPr>
        <p:spPr bwMode="auto">
          <a:xfrm>
            <a:off x="827088" y="2124075"/>
            <a:ext cx="89281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Mini-projet S3 : Activité 5</a:t>
            </a:r>
          </a:p>
          <a:p>
            <a:pPr algn="ctr">
              <a:spcBef>
                <a:spcPct val="50000"/>
              </a:spcBef>
            </a:pPr>
            <a:endParaRPr lang="fr-FR" sz="900" b="1">
              <a:solidFill>
                <a:srgbClr val="C00000"/>
              </a:solidFill>
              <a:sym typeface="Wingdings" pitchFamily="2" charset="2"/>
            </a:endParaRPr>
          </a:p>
          <a:p>
            <a:r>
              <a:rPr lang="fr-FR" b="1" u="sng">
                <a:solidFill>
                  <a:srgbClr val="C00000"/>
                </a:solidFill>
              </a:rPr>
              <a:t>Objectif</a:t>
            </a:r>
            <a:r>
              <a:rPr lang="fr-FR" b="1">
                <a:solidFill>
                  <a:srgbClr val="C00000"/>
                </a:solidFill>
              </a:rPr>
              <a:t> : Proposer une solution technique pour estimer la vitesse angulaire</a:t>
            </a:r>
            <a:endParaRPr lang="fr-FR"/>
          </a:p>
        </p:txBody>
      </p:sp>
      <p:sp>
        <p:nvSpPr>
          <p:cNvPr id="67636" name="Text Box 2"/>
          <p:cNvSpPr txBox="1">
            <a:spLocks noChangeArrowheads="1"/>
          </p:cNvSpPr>
          <p:nvPr/>
        </p:nvSpPr>
        <p:spPr bwMode="auto">
          <a:xfrm>
            <a:off x="6300788" y="6335713"/>
            <a:ext cx="2809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 sz="1400">
                <a:sym typeface="Wingdings" pitchFamily="2" charset="2"/>
              </a:rPr>
              <a:t>l’axe moteur fait plusieurs tours</a:t>
            </a:r>
          </a:p>
        </p:txBody>
      </p:sp>
      <p:sp>
        <p:nvSpPr>
          <p:cNvPr id="44" name="Flèche droite 43"/>
          <p:cNvSpPr/>
          <p:nvPr/>
        </p:nvSpPr>
        <p:spPr>
          <a:xfrm>
            <a:off x="5868988" y="6443663"/>
            <a:ext cx="287337" cy="107950"/>
          </a:xfrm>
          <a:prstGeom prst="rightArrow">
            <a:avLst/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67638" name="Picture 59"/>
          <p:cNvPicPr>
            <a:picLocks noChangeAspect="1" noChangeArrowheads="1"/>
          </p:cNvPicPr>
          <p:nvPr/>
        </p:nvPicPr>
        <p:blipFill>
          <a:blip r:embed="rId2"/>
          <a:srcRect r="24434"/>
          <a:stretch>
            <a:fillRect/>
          </a:stretch>
        </p:blipFill>
        <p:spPr bwMode="auto">
          <a:xfrm>
            <a:off x="1547813" y="3563938"/>
            <a:ext cx="3348037" cy="3116262"/>
          </a:xfrm>
          <a:prstGeom prst="rect">
            <a:avLst/>
          </a:prstGeom>
          <a:noFill/>
          <a:ln w="6350">
            <a:solidFill>
              <a:srgbClr val="333333"/>
            </a:solidFill>
            <a:miter lim="800000"/>
            <a:headEnd/>
            <a:tailEnd/>
          </a:ln>
        </p:spPr>
      </p:pic>
      <p:grpSp>
        <p:nvGrpSpPr>
          <p:cNvPr id="67639" name="Groupe 55"/>
          <p:cNvGrpSpPr>
            <a:grpSpLocks/>
          </p:cNvGrpSpPr>
          <p:nvPr/>
        </p:nvGrpSpPr>
        <p:grpSpPr bwMode="auto">
          <a:xfrm>
            <a:off x="6264275" y="3348038"/>
            <a:ext cx="2751138" cy="2884487"/>
            <a:chOff x="6580440" y="3131765"/>
            <a:chExt cx="2751455" cy="2884448"/>
          </a:xfrm>
        </p:grpSpPr>
        <p:pic>
          <p:nvPicPr>
            <p:cNvPr id="67646" name="Picture 3" descr="M10300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80440" y="3501667"/>
              <a:ext cx="2751455" cy="2223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092" name="AutoShape 4"/>
            <p:cNvSpPr>
              <a:spLocks noChangeArrowheads="1"/>
            </p:cNvSpPr>
            <p:nvPr/>
          </p:nvSpPr>
          <p:spPr bwMode="auto">
            <a:xfrm>
              <a:off x="7201225" y="3131765"/>
              <a:ext cx="1474957" cy="471481"/>
            </a:xfrm>
            <a:prstGeom prst="wedgeRectCallout">
              <a:avLst>
                <a:gd name="adj1" fmla="val -4462"/>
                <a:gd name="adj2" fmla="val 109255"/>
              </a:avLst>
            </a:prstGeom>
            <a:solidFill>
              <a:srgbClr val="FF0000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fr-F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Axe de tangage</a:t>
              </a:r>
            </a:p>
            <a:p>
              <a:pPr algn="ctr">
                <a:defRPr/>
              </a:pPr>
              <a:r>
                <a:rPr lang="fr-F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Sortie Moteur</a:t>
              </a:r>
            </a:p>
          </p:txBody>
        </p:sp>
        <p:sp>
          <p:nvSpPr>
            <p:cNvPr id="89093" name="AutoShape 5"/>
            <p:cNvSpPr>
              <a:spLocks noChangeArrowheads="1"/>
            </p:cNvSpPr>
            <p:nvPr/>
          </p:nvSpPr>
          <p:spPr bwMode="auto">
            <a:xfrm>
              <a:off x="6912266" y="5544732"/>
              <a:ext cx="1692470" cy="471481"/>
            </a:xfrm>
            <a:prstGeom prst="wedgeRectCallout">
              <a:avLst>
                <a:gd name="adj1" fmla="val -49546"/>
                <a:gd name="adj2" fmla="val -130203"/>
              </a:avLst>
            </a:prstGeom>
            <a:solidFill>
              <a:srgbClr val="000099"/>
            </a:solidFill>
            <a:ln w="19050">
              <a:solidFill>
                <a:srgbClr val="000099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fr-F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Axe de tangage</a:t>
              </a:r>
            </a:p>
            <a:p>
              <a:pPr algn="ctr">
                <a:defRPr/>
              </a:pPr>
              <a:r>
                <a:rPr lang="fr-F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Sortie Réducteur</a:t>
              </a:r>
              <a:endParaRPr lang="fr-FR" sz="1200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67640" name="Text Box 2"/>
          <p:cNvSpPr txBox="1">
            <a:spLocks noChangeArrowheads="1"/>
          </p:cNvSpPr>
          <p:nvPr/>
        </p:nvSpPr>
        <p:spPr bwMode="auto">
          <a:xfrm>
            <a:off x="1044575" y="3132138"/>
            <a:ext cx="5759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fr-FR" b="1">
                <a:sym typeface="Wingdings" pitchFamily="2" charset="2"/>
              </a:rPr>
              <a:t>  Mesures  de position effectuées sur la cheville</a:t>
            </a:r>
          </a:p>
        </p:txBody>
      </p:sp>
      <p:sp>
        <p:nvSpPr>
          <p:cNvPr id="67641" name="Text Box 1"/>
          <p:cNvSpPr txBox="1">
            <a:spLocks noChangeArrowheads="1"/>
          </p:cNvSpPr>
          <p:nvPr/>
        </p:nvSpPr>
        <p:spPr bwMode="auto">
          <a:xfrm>
            <a:off x="2555875" y="3563938"/>
            <a:ext cx="2357438" cy="65563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100" b="1">
                <a:latin typeface="Calibri" pitchFamily="34" charset="0"/>
                <a:cs typeface="Arial" charset="0"/>
              </a:rPr>
              <a:t>Pilotage axe de tangage</a:t>
            </a:r>
          </a:p>
          <a:p>
            <a:pPr algn="ctr"/>
            <a:r>
              <a:rPr lang="fr-FR" sz="1100" b="1">
                <a:latin typeface="Calibri" pitchFamily="34" charset="0"/>
                <a:cs typeface="Arial" charset="0"/>
              </a:rPr>
              <a:t>Entrée rampe de 1 rad/s</a:t>
            </a:r>
            <a:endParaRPr lang="fr-FR" sz="1100" b="1">
              <a:latin typeface="Times New Roman" pitchFamily="18" charset="0"/>
              <a:cs typeface="Arial" charset="0"/>
            </a:endParaRPr>
          </a:p>
          <a:p>
            <a:pPr algn="ctr"/>
            <a:r>
              <a:rPr lang="fr-FR" sz="1100" b="1">
                <a:latin typeface="Calibri" pitchFamily="34" charset="0"/>
                <a:cs typeface="Arial" charset="0"/>
              </a:rPr>
              <a:t>Essai à vide</a:t>
            </a:r>
            <a:endParaRPr lang="fr-FR">
              <a:cs typeface="Arial" charset="0"/>
            </a:endParaRPr>
          </a:p>
        </p:txBody>
      </p:sp>
      <p:sp>
        <p:nvSpPr>
          <p:cNvPr id="67642" name="ZoneTexte 53"/>
          <p:cNvSpPr txBox="1">
            <a:spLocks noChangeArrowheads="1"/>
          </p:cNvSpPr>
          <p:nvPr/>
        </p:nvSpPr>
        <p:spPr bwMode="auto">
          <a:xfrm>
            <a:off x="1439863" y="3743325"/>
            <a:ext cx="6461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b="1"/>
              <a:t>en rad</a:t>
            </a:r>
          </a:p>
        </p:txBody>
      </p:sp>
      <p:sp>
        <p:nvSpPr>
          <p:cNvPr id="67643" name="ZoneTexte 54"/>
          <p:cNvSpPr txBox="1">
            <a:spLocks noChangeArrowheads="1"/>
          </p:cNvSpPr>
          <p:nvPr/>
        </p:nvSpPr>
        <p:spPr bwMode="auto">
          <a:xfrm>
            <a:off x="4176713" y="6408738"/>
            <a:ext cx="492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b="1"/>
              <a:t>en s</a:t>
            </a:r>
          </a:p>
        </p:txBody>
      </p: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1871663" y="6156325"/>
            <a:ext cx="792162" cy="28416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200" b="1">
                <a:solidFill>
                  <a:schemeClr val="bg1"/>
                </a:solidFill>
                <a:sym typeface="Wingdings" pitchFamily="2" charset="2"/>
              </a:rPr>
              <a:t>Moteur</a:t>
            </a:r>
          </a:p>
        </p:txBody>
      </p:sp>
      <p:sp>
        <p:nvSpPr>
          <p:cNvPr id="58" name="Text Box 2"/>
          <p:cNvSpPr txBox="1">
            <a:spLocks noChangeArrowheads="1"/>
          </p:cNvSpPr>
          <p:nvPr/>
        </p:nvSpPr>
        <p:spPr bwMode="auto">
          <a:xfrm>
            <a:off x="2808288" y="6156325"/>
            <a:ext cx="1008062" cy="284163"/>
          </a:xfrm>
          <a:prstGeom prst="rect">
            <a:avLst/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200" b="1">
                <a:solidFill>
                  <a:schemeClr val="bg1"/>
                </a:solidFill>
                <a:sym typeface="Wingdings" pitchFamily="2" charset="2"/>
              </a:rPr>
              <a:t>Réducteur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36" grpId="0"/>
      <p:bldP spid="44" grpId="0" animBg="1"/>
      <p:bldP spid="67641" grpId="0" animBg="1"/>
      <p:bldP spid="67642" grpId="0"/>
      <p:bldP spid="67643" grpId="0"/>
      <p:bldP spid="57" grpId="0" animBg="1"/>
      <p:bldP spid="5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47700"/>
            <a:ext cx="9180512" cy="6553200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0121" name="Rectangle 21"/>
          <p:cNvSpPr>
            <a:spLocks noChangeArrowheads="1"/>
          </p:cNvSpPr>
          <p:nvPr/>
        </p:nvSpPr>
        <p:spPr bwMode="auto">
          <a:xfrm>
            <a:off x="2663825" y="0"/>
            <a:ext cx="50609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Déroulement de la séquence</a:t>
            </a:r>
          </a:p>
        </p:txBody>
      </p:sp>
      <p:sp>
        <p:nvSpPr>
          <p:cNvPr id="90122" name="Rectangle 15"/>
          <p:cNvSpPr>
            <a:spLocks noChangeArrowheads="1"/>
          </p:cNvSpPr>
          <p:nvPr/>
        </p:nvSpPr>
        <p:spPr bwMode="auto">
          <a:xfrm>
            <a:off x="1260475" y="1079500"/>
            <a:ext cx="3017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fr-FR" b="1">
                <a:sym typeface="Wingdings" pitchFamily="2" charset="2"/>
              </a:rPr>
              <a:t> Estimation de la vitesse</a:t>
            </a:r>
          </a:p>
        </p:txBody>
      </p:sp>
      <p:pic>
        <p:nvPicPr>
          <p:cNvPr id="7175" name="Picture 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0450" y="1800225"/>
            <a:ext cx="1163638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Rectangle 49"/>
          <p:cNvSpPr>
            <a:spLocks noChangeArrowheads="1"/>
          </p:cNvSpPr>
          <p:nvPr/>
        </p:nvSpPr>
        <p:spPr bwMode="auto">
          <a:xfrm>
            <a:off x="1439863" y="1979613"/>
            <a:ext cx="16557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 sz="1400">
                <a:sym typeface="Wingdings" pitchFamily="2" charset="2"/>
              </a:rPr>
              <a:t>détermination de</a:t>
            </a:r>
          </a:p>
          <a:p>
            <a:pPr algn="just"/>
            <a:r>
              <a:rPr lang="fr-FR" sz="1400">
                <a:sym typeface="Wingdings" pitchFamily="2" charset="2"/>
              </a:rPr>
              <a:t>l’algorithme</a:t>
            </a:r>
          </a:p>
        </p:txBody>
      </p:sp>
      <p:sp>
        <p:nvSpPr>
          <p:cNvPr id="3" name="Flèche droite 57"/>
          <p:cNvSpPr/>
          <p:nvPr/>
        </p:nvSpPr>
        <p:spPr>
          <a:xfrm>
            <a:off x="1081088" y="2087563"/>
            <a:ext cx="287337" cy="107950"/>
          </a:xfrm>
          <a:prstGeom prst="rightArrow">
            <a:avLst/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27" name="Groupe 26"/>
          <p:cNvGrpSpPr>
            <a:grpSpLocks/>
          </p:cNvGrpSpPr>
          <p:nvPr/>
        </p:nvGrpSpPr>
        <p:grpSpPr bwMode="auto">
          <a:xfrm>
            <a:off x="1368425" y="3924300"/>
            <a:ext cx="3732213" cy="2940050"/>
            <a:chOff x="5688384" y="1223553"/>
            <a:chExt cx="3732212" cy="2940050"/>
          </a:xfrm>
        </p:grpSpPr>
        <p:pic>
          <p:nvPicPr>
            <p:cNvPr id="90140" name="Picture 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688384" y="1223553"/>
              <a:ext cx="3732212" cy="294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141" name="Text Box 15"/>
            <p:cNvSpPr txBox="1">
              <a:spLocks noChangeArrowheads="1"/>
            </p:cNvSpPr>
            <p:nvPr/>
          </p:nvSpPr>
          <p:spPr bwMode="auto">
            <a:xfrm>
              <a:off x="5724388" y="1331565"/>
              <a:ext cx="108012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200" b="1"/>
                <a:t>en rad/s</a:t>
              </a:r>
            </a:p>
          </p:txBody>
        </p:sp>
        <p:sp>
          <p:nvSpPr>
            <p:cNvPr id="90142" name="Text Box 16"/>
            <p:cNvSpPr txBox="1">
              <a:spLocks noChangeArrowheads="1"/>
            </p:cNvSpPr>
            <p:nvPr/>
          </p:nvSpPr>
          <p:spPr bwMode="auto">
            <a:xfrm>
              <a:off x="6984528" y="3023753"/>
              <a:ext cx="1944216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/>
                <a:t>Vitesse calculée</a:t>
              </a:r>
            </a:p>
          </p:txBody>
        </p:sp>
        <p:sp>
          <p:nvSpPr>
            <p:cNvPr id="90143" name="Text Box 18"/>
            <p:cNvSpPr txBox="1">
              <a:spLocks noChangeArrowheads="1"/>
            </p:cNvSpPr>
            <p:nvPr/>
          </p:nvSpPr>
          <p:spPr bwMode="auto">
            <a:xfrm>
              <a:off x="8496696" y="3851845"/>
              <a:ext cx="82708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200" b="1"/>
                <a:t>en s</a:t>
              </a:r>
            </a:p>
          </p:txBody>
        </p:sp>
      </p:grpSp>
      <p:sp>
        <p:nvSpPr>
          <p:cNvPr id="90127" name="ZoneTexte 22"/>
          <p:cNvSpPr txBox="1">
            <a:spLocks noChangeArrowheads="1"/>
          </p:cNvSpPr>
          <p:nvPr/>
        </p:nvSpPr>
        <p:spPr bwMode="auto">
          <a:xfrm>
            <a:off x="7272338" y="755650"/>
            <a:ext cx="1662112" cy="369888"/>
          </a:xfrm>
          <a:prstGeom prst="rect">
            <a:avLst/>
          </a:prstGeom>
          <a:solidFill>
            <a:srgbClr val="AE78D6"/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5</a:t>
            </a:r>
          </a:p>
        </p:txBody>
      </p:sp>
      <p:graphicFrame>
        <p:nvGraphicFramePr>
          <p:cNvPr id="90114" name="Object 7"/>
          <p:cNvGraphicFramePr>
            <a:graphicFrameLocks noChangeAspect="1"/>
          </p:cNvGraphicFramePr>
          <p:nvPr/>
        </p:nvGraphicFramePr>
        <p:xfrm>
          <a:off x="1431925" y="2713038"/>
          <a:ext cx="1455738" cy="677862"/>
        </p:xfrm>
        <a:graphic>
          <a:graphicData uri="http://schemas.openxmlformats.org/presentationml/2006/ole">
            <p:oleObj spid="_x0000_s90119" name="Equation" r:id="rId5" imgW="749047" imgH="342831" progId="Equation.DSMT4">
              <p:embed/>
            </p:oleObj>
          </a:graphicData>
        </a:graphic>
      </p:graphicFrame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6119813" y="5867400"/>
            <a:ext cx="33861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 sz="1400">
                <a:sym typeface="Wingdings" pitchFamily="2" charset="2"/>
              </a:rPr>
              <a:t>Le temps de calcul augmente le temps de traitement</a:t>
            </a:r>
          </a:p>
        </p:txBody>
      </p:sp>
      <p:sp>
        <p:nvSpPr>
          <p:cNvPr id="26" name="Flèche droite 25"/>
          <p:cNvSpPr/>
          <p:nvPr/>
        </p:nvSpPr>
        <p:spPr>
          <a:xfrm>
            <a:off x="5688013" y="6048375"/>
            <a:ext cx="287337" cy="107950"/>
          </a:xfrm>
          <a:prstGeom prst="rightArrow">
            <a:avLst/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6192838" y="1511300"/>
            <a:ext cx="3384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 sz="1400">
                <a:sym typeface="Wingdings" pitchFamily="2" charset="2"/>
              </a:rPr>
              <a:t>Problème de la dérivée numérique.</a:t>
            </a:r>
          </a:p>
          <a:p>
            <a:pPr algn="just"/>
            <a:r>
              <a:rPr lang="fr-FR" sz="1400">
                <a:sym typeface="Wingdings" pitchFamily="2" charset="2"/>
              </a:rPr>
              <a:t>Nécessité d’un filtrage.</a:t>
            </a:r>
          </a:p>
        </p:txBody>
      </p:sp>
      <p:sp>
        <p:nvSpPr>
          <p:cNvPr id="31" name="Flèche droite 30"/>
          <p:cNvSpPr/>
          <p:nvPr/>
        </p:nvSpPr>
        <p:spPr>
          <a:xfrm>
            <a:off x="5761038" y="1692275"/>
            <a:ext cx="287337" cy="107950"/>
          </a:xfrm>
          <a:prstGeom prst="rightArrow">
            <a:avLst/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33" name="Groupe 32"/>
          <p:cNvGrpSpPr>
            <a:grpSpLocks/>
          </p:cNvGrpSpPr>
          <p:nvPr/>
        </p:nvGrpSpPr>
        <p:grpSpPr bwMode="auto">
          <a:xfrm>
            <a:off x="5761038" y="2195513"/>
            <a:ext cx="3743325" cy="3152775"/>
            <a:chOff x="5760392" y="2195661"/>
            <a:chExt cx="3743411" cy="3152093"/>
          </a:xfrm>
        </p:grpSpPr>
        <p:grpSp>
          <p:nvGrpSpPr>
            <p:cNvPr id="90134" name="Groupe 21"/>
            <p:cNvGrpSpPr>
              <a:grpSpLocks/>
            </p:cNvGrpSpPr>
            <p:nvPr/>
          </p:nvGrpSpPr>
          <p:grpSpPr bwMode="auto">
            <a:xfrm>
              <a:off x="5760392" y="2195661"/>
              <a:ext cx="3743411" cy="2774950"/>
              <a:chOff x="899852" y="4319897"/>
              <a:chExt cx="3743411" cy="2774950"/>
            </a:xfrm>
          </p:grpSpPr>
          <p:pic>
            <p:nvPicPr>
              <p:cNvPr id="90136" name="Picture 14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935856" y="4319897"/>
                <a:ext cx="3643312" cy="2774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0137" name="Text Box 16"/>
              <p:cNvSpPr txBox="1">
                <a:spLocks noChangeArrowheads="1"/>
              </p:cNvSpPr>
              <p:nvPr/>
            </p:nvSpPr>
            <p:spPr bwMode="auto">
              <a:xfrm>
                <a:off x="2195996" y="5976081"/>
                <a:ext cx="1944216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/>
                  <a:t>Vitesse filtrée</a:t>
                </a:r>
              </a:p>
            </p:txBody>
          </p:sp>
          <p:sp>
            <p:nvSpPr>
              <p:cNvPr id="90138" name="Text Box 15"/>
              <p:cNvSpPr txBox="1">
                <a:spLocks noChangeArrowheads="1"/>
              </p:cNvSpPr>
              <p:nvPr/>
            </p:nvSpPr>
            <p:spPr bwMode="auto">
              <a:xfrm>
                <a:off x="899852" y="4427909"/>
                <a:ext cx="108012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200" b="1"/>
                  <a:t>en rad/s</a:t>
                </a:r>
              </a:p>
            </p:txBody>
          </p:sp>
          <p:sp>
            <p:nvSpPr>
              <p:cNvPr id="90139" name="Text Box 18"/>
              <p:cNvSpPr txBox="1">
                <a:spLocks noChangeArrowheads="1"/>
              </p:cNvSpPr>
              <p:nvPr/>
            </p:nvSpPr>
            <p:spPr bwMode="auto">
              <a:xfrm>
                <a:off x="3816176" y="6804173"/>
                <a:ext cx="82708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200" b="1"/>
                  <a:t>en s</a:t>
                </a:r>
              </a:p>
            </p:txBody>
          </p:sp>
        </p:grpSp>
        <p:sp>
          <p:nvSpPr>
            <p:cNvPr id="90135" name="Text Box 2"/>
            <p:cNvSpPr txBox="1">
              <a:spLocks noChangeArrowheads="1"/>
            </p:cNvSpPr>
            <p:nvPr/>
          </p:nvSpPr>
          <p:spPr bwMode="auto">
            <a:xfrm>
              <a:off x="6228196" y="5039977"/>
              <a:ext cx="284456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fr-FR" sz="1400">
                  <a:sym typeface="Wingdings" pitchFamily="2" charset="2"/>
                </a:rPr>
                <a:t>Vitesse moyennée sur 25 points.</a:t>
              </a:r>
            </a:p>
          </p:txBody>
        </p:sp>
      </p:grpSp>
      <p:cxnSp>
        <p:nvCxnSpPr>
          <p:cNvPr id="34" name="Connecteur droit 33"/>
          <p:cNvCxnSpPr/>
          <p:nvPr/>
        </p:nvCxnSpPr>
        <p:spPr>
          <a:xfrm flipH="1">
            <a:off x="5256213" y="1366838"/>
            <a:ext cx="36512" cy="54371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  <p:bldP spid="3" grpId="0" animBg="1"/>
      <p:bldP spid="25" grpId="0"/>
      <p:bldP spid="26" grpId="0" animBg="1"/>
      <p:bldP spid="30" grpId="0"/>
      <p:bldP spid="3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necteur droit 13"/>
          <p:cNvCxnSpPr/>
          <p:nvPr/>
        </p:nvCxnSpPr>
        <p:spPr>
          <a:xfrm flipH="1">
            <a:off x="7235825" y="1474788"/>
            <a:ext cx="1588" cy="3925887"/>
          </a:xfrm>
          <a:prstGeom prst="line">
            <a:avLst/>
          </a:prstGeom>
          <a:ln w="57150">
            <a:solidFill>
              <a:srgbClr val="A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6445250" y="1474788"/>
            <a:ext cx="0" cy="360362"/>
          </a:xfrm>
          <a:prstGeom prst="line">
            <a:avLst/>
          </a:prstGeom>
          <a:ln w="57150">
            <a:solidFill>
              <a:srgbClr val="008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1195" name="Group 59"/>
          <p:cNvGraphicFramePr>
            <a:graphicFrameLocks noGrp="1"/>
          </p:cNvGraphicFramePr>
          <p:nvPr/>
        </p:nvGraphicFramePr>
        <p:xfrm>
          <a:off x="755650" y="611188"/>
          <a:ext cx="9072563" cy="879475"/>
        </p:xfrm>
        <a:graphic>
          <a:graphicData uri="http://schemas.openxmlformats.org/drawingml/2006/table">
            <a:tbl>
              <a:tblPr/>
              <a:tblGrid>
                <a:gridCol w="755650"/>
                <a:gridCol w="755650"/>
                <a:gridCol w="757238"/>
                <a:gridCol w="755650"/>
                <a:gridCol w="755650"/>
                <a:gridCol w="755650"/>
                <a:gridCol w="757237"/>
                <a:gridCol w="755650"/>
                <a:gridCol w="755650"/>
                <a:gridCol w="755650"/>
                <a:gridCol w="755650"/>
                <a:gridCol w="757238"/>
              </a:tblGrid>
              <a:tr h="2667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A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FD2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A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FD2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Rectangle à coins arrondis 12"/>
          <p:cNvSpPr/>
          <p:nvPr/>
        </p:nvSpPr>
        <p:spPr>
          <a:xfrm>
            <a:off x="719138" y="3887788"/>
            <a:ext cx="9180512" cy="31321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A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757238" y="1835150"/>
            <a:ext cx="9178925" cy="1603375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8A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1187" name="Text Box 2"/>
          <p:cNvSpPr txBox="1">
            <a:spLocks noChangeArrowheads="1"/>
          </p:cNvSpPr>
          <p:nvPr/>
        </p:nvSpPr>
        <p:spPr bwMode="auto">
          <a:xfrm>
            <a:off x="5545138" y="1979613"/>
            <a:ext cx="39243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008AD6"/>
                </a:solidFill>
                <a:sym typeface="Wingdings" pitchFamily="2" charset="2"/>
              </a:rPr>
              <a:t>Cours 23</a:t>
            </a:r>
          </a:p>
          <a:p>
            <a:pPr>
              <a:spcBef>
                <a:spcPct val="50000"/>
              </a:spcBef>
              <a:buClr>
                <a:srgbClr val="008AD6"/>
              </a:buClr>
              <a:buFont typeface="Wingdings" pitchFamily="2" charset="2"/>
              <a:buChar char="ü"/>
            </a:pPr>
            <a:r>
              <a:rPr lang="fr-FR">
                <a:latin typeface="Verdana" pitchFamily="34" charset="0"/>
                <a:sym typeface="Wingdings" pitchFamily="2" charset="2"/>
              </a:rPr>
              <a:t> </a:t>
            </a:r>
            <a:r>
              <a:rPr lang="fr-FR">
                <a:solidFill>
                  <a:srgbClr val="008AD6"/>
                </a:solidFill>
                <a:latin typeface="Verdana" pitchFamily="34" charset="0"/>
                <a:sym typeface="Wingdings" pitchFamily="2" charset="2"/>
              </a:rPr>
              <a:t>S</a:t>
            </a:r>
            <a:r>
              <a:rPr lang="fr-FR">
                <a:solidFill>
                  <a:srgbClr val="008AD6"/>
                </a:solidFill>
                <a:sym typeface="Wingdings" pitchFamily="2" charset="2"/>
              </a:rPr>
              <a:t>ystème programmable</a:t>
            </a:r>
            <a:r>
              <a:rPr lang="fr-FR">
                <a:sym typeface="Wingdings" pitchFamily="2" charset="2"/>
              </a:rPr>
              <a:t> : structure fonctionnelle des systèmes programmables.</a:t>
            </a:r>
          </a:p>
        </p:txBody>
      </p:sp>
      <p:sp>
        <p:nvSpPr>
          <p:cNvPr id="91188" name="Text Box 2"/>
          <p:cNvSpPr txBox="1">
            <a:spLocks noChangeArrowheads="1"/>
          </p:cNvSpPr>
          <p:nvPr/>
        </p:nvSpPr>
        <p:spPr bwMode="auto">
          <a:xfrm>
            <a:off x="5688013" y="4102100"/>
            <a:ext cx="3678237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AFD200"/>
                </a:solidFill>
                <a:sym typeface="Wingdings" pitchFamily="2" charset="2"/>
              </a:rPr>
              <a:t>TD 23</a:t>
            </a:r>
          </a:p>
          <a:p>
            <a:pPr>
              <a:spcBef>
                <a:spcPct val="50000"/>
              </a:spcBef>
              <a:buClr>
                <a:srgbClr val="AFD200"/>
              </a:buClr>
              <a:buFont typeface="Wingdings" pitchFamily="2" charset="2"/>
              <a:buChar char="ü"/>
            </a:pPr>
            <a:r>
              <a:rPr lang="fr-FR">
                <a:sym typeface="Wingdings" pitchFamily="2" charset="2"/>
              </a:rPr>
              <a:t> Utilisation d’un Pic dans une chaîne d’informations.</a:t>
            </a:r>
          </a:p>
        </p:txBody>
      </p:sp>
      <p:sp>
        <p:nvSpPr>
          <p:cNvPr id="91189" name="Text Box 2"/>
          <p:cNvSpPr txBox="1">
            <a:spLocks noChangeArrowheads="1"/>
          </p:cNvSpPr>
          <p:nvPr/>
        </p:nvSpPr>
        <p:spPr bwMode="auto">
          <a:xfrm>
            <a:off x="828675" y="1979613"/>
            <a:ext cx="424815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008AD6"/>
                </a:solidFill>
                <a:sym typeface="Wingdings" pitchFamily="2" charset="2"/>
              </a:rPr>
              <a:t>Cours 13</a:t>
            </a:r>
          </a:p>
          <a:p>
            <a:pPr algn="ctr">
              <a:spcBef>
                <a:spcPct val="50000"/>
              </a:spcBef>
            </a:pPr>
            <a:endParaRPr lang="fr-FR" sz="800" b="1">
              <a:solidFill>
                <a:srgbClr val="008AD6"/>
              </a:solidFill>
              <a:sym typeface="Wingdings" pitchFamily="2" charset="2"/>
            </a:endParaRPr>
          </a:p>
          <a:p>
            <a:pPr>
              <a:buClr>
                <a:srgbClr val="008AD6"/>
              </a:buClr>
              <a:buFont typeface="Wingdings" pitchFamily="2" charset="2"/>
              <a:buChar char="ü"/>
            </a:pPr>
            <a:r>
              <a:rPr lang="fr-FR"/>
              <a:t> </a:t>
            </a:r>
            <a:r>
              <a:rPr lang="fr-FR">
                <a:solidFill>
                  <a:srgbClr val="008AD6"/>
                </a:solidFill>
              </a:rPr>
              <a:t>Cinétique</a:t>
            </a:r>
            <a:r>
              <a:rPr lang="fr-FR"/>
              <a:t> : moment cinétique et moment dynamique.</a:t>
            </a:r>
          </a:p>
          <a:p>
            <a:pPr>
              <a:buClr>
                <a:srgbClr val="008AD6"/>
              </a:buClr>
              <a:buFont typeface="Wingdings" pitchFamily="2" charset="2"/>
              <a:buChar char="ü"/>
            </a:pPr>
            <a:endParaRPr lang="fr-FR"/>
          </a:p>
        </p:txBody>
      </p:sp>
      <p:sp>
        <p:nvSpPr>
          <p:cNvPr id="91190" name="Text Box 2"/>
          <p:cNvSpPr txBox="1">
            <a:spLocks noChangeArrowheads="1"/>
          </p:cNvSpPr>
          <p:nvPr/>
        </p:nvSpPr>
        <p:spPr bwMode="auto">
          <a:xfrm>
            <a:off x="982663" y="3959225"/>
            <a:ext cx="2436812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AFD200"/>
                </a:solidFill>
                <a:sym typeface="Wingdings" pitchFamily="2" charset="2"/>
              </a:rPr>
              <a:t>TD 13</a:t>
            </a:r>
          </a:p>
          <a:p>
            <a:pPr algn="ctr">
              <a:spcBef>
                <a:spcPct val="50000"/>
              </a:spcBef>
            </a:pPr>
            <a:endParaRPr lang="fr-FR" b="1">
              <a:solidFill>
                <a:srgbClr val="AFD200"/>
              </a:solidFill>
              <a:sym typeface="Wingdings" pitchFamily="2" charset="2"/>
            </a:endParaRPr>
          </a:p>
          <a:p>
            <a:pPr>
              <a:buClr>
                <a:srgbClr val="AFD200"/>
              </a:buClr>
              <a:buFont typeface="Wingdings" pitchFamily="2" charset="2"/>
              <a:buChar char="ü"/>
            </a:pPr>
            <a:r>
              <a:rPr lang="fr-FR"/>
              <a:t> Cinétique : calcul de moments cinétique et dynamique, projection sur un axe.</a:t>
            </a:r>
          </a:p>
        </p:txBody>
      </p:sp>
      <p:pic>
        <p:nvPicPr>
          <p:cNvPr id="91191" name="Picture 2" descr="photo positionneu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6450" y="4040188"/>
            <a:ext cx="2024063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92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pic>
        <p:nvPicPr>
          <p:cNvPr id="91193" name="Picture 5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5148263"/>
            <a:ext cx="1552575" cy="157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 droit 19"/>
          <p:cNvCxnSpPr/>
          <p:nvPr/>
        </p:nvCxnSpPr>
        <p:spPr>
          <a:xfrm>
            <a:off x="7993063" y="1547813"/>
            <a:ext cx="0" cy="431800"/>
          </a:xfrm>
          <a:prstGeom prst="line">
            <a:avLst/>
          </a:prstGeom>
          <a:ln w="57150">
            <a:solidFill>
              <a:srgbClr val="C800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828675" y="695325"/>
          <a:ext cx="9072563" cy="86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</a:tblGrid>
              <a:tr h="277838"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1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2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3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4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8324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838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Rectangle à coins arrondis 15"/>
          <p:cNvSpPr/>
          <p:nvPr/>
        </p:nvSpPr>
        <p:spPr>
          <a:xfrm>
            <a:off x="757238" y="1979613"/>
            <a:ext cx="9178925" cy="496887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3233" name="Text Box 2"/>
          <p:cNvSpPr txBox="1">
            <a:spLocks noChangeArrowheads="1"/>
          </p:cNvSpPr>
          <p:nvPr/>
        </p:nvSpPr>
        <p:spPr bwMode="auto">
          <a:xfrm>
            <a:off x="863600" y="2339975"/>
            <a:ext cx="5976938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Mini-projet S4 : Activité 6</a:t>
            </a:r>
          </a:p>
          <a:p>
            <a:pPr>
              <a:spcBef>
                <a:spcPct val="50000"/>
              </a:spcBef>
            </a:pPr>
            <a:endParaRPr lang="fr-FR" b="1">
              <a:solidFill>
                <a:srgbClr val="C00000"/>
              </a:solidFill>
              <a:sym typeface="Wingdings" pitchFamily="2" charset="2"/>
            </a:endParaRPr>
          </a:p>
          <a:p>
            <a:pPr algn="just"/>
            <a:r>
              <a:rPr lang="fr-FR" b="1" u="sng">
                <a:solidFill>
                  <a:srgbClr val="C8000A"/>
                </a:solidFill>
              </a:rPr>
              <a:t>Objectif</a:t>
            </a:r>
            <a:r>
              <a:rPr lang="fr-FR" b="1">
                <a:solidFill>
                  <a:srgbClr val="C8000A"/>
                </a:solidFill>
              </a:rPr>
              <a:t> : Evaluer, à l’aide de la maquette numérique,  les efforts engendrés par les mouvements de NAO sur des axes </a:t>
            </a:r>
            <a:r>
              <a:rPr lang="fr-FR" b="1">
                <a:solidFill>
                  <a:srgbClr val="C00000"/>
                </a:solidFill>
              </a:rPr>
              <a:t>(O; x</a:t>
            </a:r>
            <a:r>
              <a:rPr lang="fr-FR" sz="1100" b="1">
                <a:solidFill>
                  <a:srgbClr val="C00000"/>
                </a:solidFill>
              </a:rPr>
              <a:t>1</a:t>
            </a:r>
            <a:r>
              <a:rPr lang="fr-FR" b="1">
                <a:solidFill>
                  <a:srgbClr val="C00000"/>
                </a:solidFill>
              </a:rPr>
              <a:t>) et (O; z</a:t>
            </a:r>
            <a:r>
              <a:rPr lang="fr-FR" sz="1100" b="1">
                <a:solidFill>
                  <a:srgbClr val="C00000"/>
                </a:solidFill>
              </a:rPr>
              <a:t>0</a:t>
            </a:r>
            <a:r>
              <a:rPr lang="fr-FR" b="1">
                <a:solidFill>
                  <a:srgbClr val="C00000"/>
                </a:solidFill>
              </a:rPr>
              <a:t>)</a:t>
            </a:r>
            <a:r>
              <a:rPr lang="fr-FR" b="1">
                <a:solidFill>
                  <a:srgbClr val="C8000A"/>
                </a:solidFill>
              </a:rPr>
              <a:t> de sa cheville. Puis valider les solutions technologiques utilisées pour réaliser les liaisons pivots correspondantes</a:t>
            </a:r>
            <a:endParaRPr lang="fr-FR" sz="1600" b="1"/>
          </a:p>
        </p:txBody>
      </p:sp>
      <p:pic>
        <p:nvPicPr>
          <p:cNvPr id="93234" name="Imag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2219325"/>
            <a:ext cx="2124075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235" name="Imag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4050" y="4711700"/>
            <a:ext cx="2192338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236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09" name="Image 1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7334250" y="1603375"/>
            <a:ext cx="2243138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0" name="Rectangle 3"/>
          <p:cNvSpPr>
            <a:spLocks noChangeArrowheads="1"/>
          </p:cNvSpPr>
          <p:nvPr/>
        </p:nvSpPr>
        <p:spPr bwMode="auto">
          <a:xfrm>
            <a:off x="900113" y="1117600"/>
            <a:ext cx="6445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/>
              <a:t>Mise en place sur le modèle numérique des éléments d’inertie évalués précédemment 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00113" y="1966913"/>
            <a:ext cx="61563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/>
              <a:t>Animation de la maquette à l’aide 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1"/>
              <a:t> soit de deux fichiers de positions relevés sur NAO,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1"/>
              <a:t> soit avec deux rampes de vitesse permettant d’atteindre les butées mécaniques de chaque axe de la cheville (méthode utilisée).</a:t>
            </a:r>
          </a:p>
        </p:txBody>
      </p:sp>
      <p:pic>
        <p:nvPicPr>
          <p:cNvPr id="19459" name="Imag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3635375"/>
            <a:ext cx="1389062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Imag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57488" y="4525963"/>
            <a:ext cx="1335087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435225" y="6011863"/>
            <a:ext cx="376238" cy="1476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4032250" y="3635375"/>
            <a:ext cx="2287588" cy="1347788"/>
            <a:chOff x="4416" y="5991"/>
            <a:chExt cx="3601" cy="2123"/>
          </a:xfrm>
        </p:grpSpPr>
        <p:pic>
          <p:nvPicPr>
            <p:cNvPr id="94222" name="Image 1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16" y="5991"/>
              <a:ext cx="3601" cy="2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4223" name="Text Box 8"/>
            <p:cNvSpPr txBox="1">
              <a:spLocks noChangeArrowheads="1"/>
            </p:cNvSpPr>
            <p:nvPr/>
          </p:nvSpPr>
          <p:spPr bwMode="auto">
            <a:xfrm>
              <a:off x="4642" y="6308"/>
              <a:ext cx="1726" cy="7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70C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latin typeface="Calibri" pitchFamily="34" charset="0"/>
                  <a:cs typeface="Arial" charset="0"/>
                </a:rPr>
                <a:t>Tangage :</a:t>
              </a:r>
            </a:p>
            <a:p>
              <a:pPr algn="ctr"/>
              <a:r>
                <a:rPr lang="fr-FR" sz="1100">
                  <a:latin typeface="Calibri" pitchFamily="34" charset="0"/>
                  <a:cs typeface="Arial" charset="0"/>
                </a:rPr>
                <a:t>54 degrés en 3s</a:t>
              </a:r>
              <a:endParaRPr lang="fr-FR">
                <a:cs typeface="Arial" charset="0"/>
              </a:endParaRPr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5746750" y="4883150"/>
            <a:ext cx="2286000" cy="1347788"/>
            <a:chOff x="1133" y="8117"/>
            <a:chExt cx="3599" cy="2122"/>
          </a:xfrm>
        </p:grpSpPr>
        <p:pic>
          <p:nvPicPr>
            <p:cNvPr id="94220" name="Imag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33" y="8117"/>
              <a:ext cx="3599" cy="2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4221" name="Text Box 11"/>
            <p:cNvSpPr txBox="1">
              <a:spLocks noChangeArrowheads="1"/>
            </p:cNvSpPr>
            <p:nvPr/>
          </p:nvSpPr>
          <p:spPr bwMode="auto">
            <a:xfrm>
              <a:off x="1251" y="9210"/>
              <a:ext cx="1726" cy="7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70C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latin typeface="Calibri" pitchFamily="34" charset="0"/>
                  <a:cs typeface="Arial" charset="0"/>
                </a:rPr>
                <a:t>Roulis :</a:t>
              </a:r>
            </a:p>
            <a:p>
              <a:pPr algn="ctr"/>
              <a:r>
                <a:rPr lang="fr-FR" sz="1100">
                  <a:latin typeface="Calibri" pitchFamily="34" charset="0"/>
                  <a:cs typeface="Arial" charset="0"/>
                </a:rPr>
                <a:t>25 degrés en 2s</a:t>
              </a:r>
              <a:endParaRPr lang="fr-FR">
                <a:cs typeface="Arial" charset="0"/>
              </a:endParaRPr>
            </a:p>
          </p:txBody>
        </p:sp>
      </p:grpSp>
      <p:sp>
        <p:nvSpPr>
          <p:cNvPr id="16" name="Rectangle à coins arrondis 15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4218" name="ZoneTexte 16"/>
          <p:cNvSpPr txBox="1">
            <a:spLocks noChangeArrowheads="1"/>
          </p:cNvSpPr>
          <p:nvPr/>
        </p:nvSpPr>
        <p:spPr bwMode="auto">
          <a:xfrm>
            <a:off x="7535863" y="866775"/>
            <a:ext cx="1662112" cy="369888"/>
          </a:xfrm>
          <a:prstGeom prst="rect">
            <a:avLst/>
          </a:prstGeom>
          <a:solidFill>
            <a:srgbClr val="CCCC00"/>
          </a:solidFill>
          <a:ln w="9525">
            <a:solidFill>
              <a:srgbClr val="CC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6 1/4</a:t>
            </a:r>
          </a:p>
        </p:txBody>
      </p:sp>
      <p:sp>
        <p:nvSpPr>
          <p:cNvPr id="94219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9" name="Rectangle 3"/>
          <p:cNvSpPr>
            <a:spLocks noChangeArrowheads="1"/>
          </p:cNvSpPr>
          <p:nvPr/>
        </p:nvSpPr>
        <p:spPr bwMode="auto">
          <a:xfrm>
            <a:off x="1152525" y="900113"/>
            <a:ext cx="6083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/>
              <a:t>Evaluation du torseur d’actions mécaniques sur l’axe de roulis</a:t>
            </a:r>
          </a:p>
        </p:txBody>
      </p:sp>
      <p:pic>
        <p:nvPicPr>
          <p:cNvPr id="24590" name="Imag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3463" y="1692275"/>
            <a:ext cx="5675312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588" name="Object 12"/>
          <p:cNvGraphicFramePr>
            <a:graphicFrameLocks noChangeAspect="1"/>
          </p:cNvGraphicFramePr>
          <p:nvPr/>
        </p:nvGraphicFramePr>
        <p:xfrm>
          <a:off x="3036888" y="5435600"/>
          <a:ext cx="4200525" cy="1008063"/>
        </p:xfrm>
        <a:graphic>
          <a:graphicData uri="http://schemas.openxmlformats.org/presentationml/2006/ole">
            <p:oleObj spid="_x0000_s24588" name="Equation" r:id="rId4" imgW="2539265" imgH="609600" progId="Equation.DSMT4">
              <p:embed/>
            </p:oleObj>
          </a:graphicData>
        </a:graphic>
      </p:graphicFrame>
      <p:sp>
        <p:nvSpPr>
          <p:cNvPr id="24591" name="Rectangle 5"/>
          <p:cNvSpPr>
            <a:spLocks noChangeArrowheads="1"/>
          </p:cNvSpPr>
          <p:nvPr/>
        </p:nvSpPr>
        <p:spPr bwMode="auto">
          <a:xfrm>
            <a:off x="971550" y="4568825"/>
            <a:ext cx="8459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fr-FR">
                <a:ea typeface="Calibri" pitchFamily="34" charset="0"/>
                <a:cs typeface="Times New Roman" pitchFamily="18" charset="0"/>
              </a:rPr>
              <a:t>Majorants sur toute l’étendue du mouvement des coordonnées du torseur d’inter effort de la liaison pivot d’axe (O</a:t>
            </a:r>
            <a:r>
              <a:rPr lang="fr-FR" baseline="-25000">
                <a:ea typeface="Calibri" pitchFamily="34" charset="0"/>
                <a:cs typeface="Times New Roman" pitchFamily="18" charset="0"/>
              </a:rPr>
              <a:t>1</a:t>
            </a:r>
            <a:r>
              <a:rPr lang="fr-FR">
                <a:ea typeface="Calibri" pitchFamily="34" charset="0"/>
                <a:cs typeface="Times New Roman" pitchFamily="18" charset="0"/>
              </a:rPr>
              <a:t> ; </a:t>
            </a:r>
            <a:r>
              <a:rPr lang="fr-FR" b="1">
                <a:ea typeface="Calibri" pitchFamily="34" charset="0"/>
                <a:cs typeface="Times New Roman" pitchFamily="18" charset="0"/>
              </a:rPr>
              <a:t>z</a:t>
            </a:r>
            <a:r>
              <a:rPr lang="fr-FR" b="1" baseline="-30000">
                <a:ea typeface="Calibri" pitchFamily="34" charset="0"/>
                <a:cs typeface="Times New Roman" pitchFamily="18" charset="0"/>
              </a:rPr>
              <a:t>0</a:t>
            </a:r>
            <a:r>
              <a:rPr lang="fr-FR">
                <a:ea typeface="Calibri" pitchFamily="34" charset="0"/>
                <a:cs typeface="Times New Roman" pitchFamily="18" charset="0"/>
              </a:rPr>
              <a:t>) de roulis : {0</a:t>
            </a:r>
            <a:r>
              <a:rPr lang="fr-FR">
                <a:ea typeface="Calibri" pitchFamily="34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fr-FR">
                <a:ea typeface="Calibri" pitchFamily="34" charset="0"/>
                <a:cs typeface="Times New Roman" pitchFamily="18" charset="0"/>
              </a:rPr>
              <a:t>1}</a:t>
            </a:r>
            <a:r>
              <a:rPr lang="fr-FR" baseline="-30000">
                <a:ea typeface="Calibri" pitchFamily="34" charset="0"/>
                <a:cs typeface="Times New Roman" pitchFamily="18" charset="0"/>
              </a:rPr>
              <a:t>O1</a:t>
            </a:r>
            <a:r>
              <a:rPr lang="fr-FR">
                <a:ea typeface="Calibri" pitchFamily="34" charset="0"/>
                <a:cs typeface="Times New Roman" pitchFamily="18" charset="0"/>
              </a:rPr>
              <a:t> :</a:t>
            </a:r>
            <a:endParaRPr lang="fr-FR">
              <a:ea typeface="Calibri" pitchFamily="34" charset="0"/>
              <a:cs typeface="Arial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4593" name="ZoneTexte 8"/>
          <p:cNvSpPr txBox="1">
            <a:spLocks noChangeArrowheads="1"/>
          </p:cNvSpPr>
          <p:nvPr/>
        </p:nvSpPr>
        <p:spPr bwMode="auto">
          <a:xfrm>
            <a:off x="7535863" y="866775"/>
            <a:ext cx="1662112" cy="369888"/>
          </a:xfrm>
          <a:prstGeom prst="rect">
            <a:avLst/>
          </a:prstGeom>
          <a:solidFill>
            <a:srgbClr val="CCCC00"/>
          </a:solidFill>
          <a:ln w="9525">
            <a:solidFill>
              <a:srgbClr val="CC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6 2/4</a:t>
            </a:r>
          </a:p>
        </p:txBody>
      </p:sp>
      <p:sp>
        <p:nvSpPr>
          <p:cNvPr id="24594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23" name="Rectangle 3"/>
          <p:cNvSpPr>
            <a:spLocks noChangeArrowheads="1"/>
          </p:cNvSpPr>
          <p:nvPr/>
        </p:nvSpPr>
        <p:spPr bwMode="auto">
          <a:xfrm>
            <a:off x="1127125" y="971550"/>
            <a:ext cx="3652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/>
              <a:t>Choix d’un modèle de calcul </a:t>
            </a:r>
          </a:p>
        </p:txBody>
      </p:sp>
      <p:grpSp>
        <p:nvGrpSpPr>
          <p:cNvPr id="25624" name="Group 1"/>
          <p:cNvGrpSpPr>
            <a:grpSpLocks noChangeAspect="1"/>
          </p:cNvGrpSpPr>
          <p:nvPr/>
        </p:nvGrpSpPr>
        <p:grpSpPr bwMode="auto">
          <a:xfrm>
            <a:off x="1008063" y="1474788"/>
            <a:ext cx="4740275" cy="2233612"/>
            <a:chOff x="4852" y="8824"/>
            <a:chExt cx="4009" cy="1889"/>
          </a:xfrm>
        </p:grpSpPr>
        <p:sp>
          <p:nvSpPr>
            <p:cNvPr id="25631" name="AutoShape 81"/>
            <p:cNvSpPr>
              <a:spLocks noChangeAspect="1" noChangeArrowheads="1" noTextEdit="1"/>
            </p:cNvSpPr>
            <p:nvPr/>
          </p:nvSpPr>
          <p:spPr bwMode="auto">
            <a:xfrm>
              <a:off x="4852" y="8824"/>
              <a:ext cx="4009" cy="1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25632" name="Group 78"/>
            <p:cNvGrpSpPr>
              <a:grpSpLocks/>
            </p:cNvGrpSpPr>
            <p:nvPr/>
          </p:nvGrpSpPr>
          <p:grpSpPr bwMode="auto">
            <a:xfrm>
              <a:off x="8109" y="9630"/>
              <a:ext cx="320" cy="508"/>
              <a:chOff x="6724" y="8495"/>
              <a:chExt cx="320" cy="507"/>
            </a:xfrm>
          </p:grpSpPr>
          <p:sp>
            <p:nvSpPr>
              <p:cNvPr id="25709" name="Oval 80"/>
              <p:cNvSpPr>
                <a:spLocks noChangeArrowheads="1"/>
              </p:cNvSpPr>
              <p:nvPr/>
            </p:nvSpPr>
            <p:spPr bwMode="auto">
              <a:xfrm>
                <a:off x="6733" y="8647"/>
                <a:ext cx="311" cy="310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710" name="Rectangle 79"/>
              <p:cNvSpPr>
                <a:spLocks noChangeArrowheads="1"/>
              </p:cNvSpPr>
              <p:nvPr/>
            </p:nvSpPr>
            <p:spPr bwMode="auto">
              <a:xfrm rot="1739424">
                <a:off x="6724" y="8495"/>
                <a:ext cx="137" cy="50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5633" name="Freeform 77"/>
            <p:cNvSpPr>
              <a:spLocks/>
            </p:cNvSpPr>
            <p:nvPr/>
          </p:nvSpPr>
          <p:spPr bwMode="auto">
            <a:xfrm>
              <a:off x="6854" y="10175"/>
              <a:ext cx="222" cy="128"/>
            </a:xfrm>
            <a:custGeom>
              <a:avLst/>
              <a:gdLst>
                <a:gd name="T0" fmla="*/ 0 w 1112"/>
                <a:gd name="T1" fmla="*/ 0 h 641"/>
                <a:gd name="T2" fmla="*/ 0 w 1112"/>
                <a:gd name="T3" fmla="*/ 0 h 641"/>
                <a:gd name="T4" fmla="*/ 0 w 1112"/>
                <a:gd name="T5" fmla="*/ 0 h 641"/>
                <a:gd name="T6" fmla="*/ 0 60000 65536"/>
                <a:gd name="T7" fmla="*/ 0 60000 65536"/>
                <a:gd name="T8" fmla="*/ 0 60000 65536"/>
                <a:gd name="T9" fmla="*/ 0 w 1112"/>
                <a:gd name="T10" fmla="*/ 0 h 641"/>
                <a:gd name="T11" fmla="*/ 1112 w 1112"/>
                <a:gd name="T12" fmla="*/ 641 h 6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12" h="641">
                  <a:moveTo>
                    <a:pt x="1112" y="641"/>
                  </a:move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34" name="Freeform 76"/>
            <p:cNvSpPr>
              <a:spLocks/>
            </p:cNvSpPr>
            <p:nvPr/>
          </p:nvSpPr>
          <p:spPr bwMode="auto">
            <a:xfrm>
              <a:off x="6854" y="10175"/>
              <a:ext cx="142" cy="82"/>
            </a:xfrm>
            <a:custGeom>
              <a:avLst/>
              <a:gdLst>
                <a:gd name="T0" fmla="*/ 0 w 711"/>
                <a:gd name="T1" fmla="*/ 0 h 409"/>
                <a:gd name="T2" fmla="*/ 0 w 711"/>
                <a:gd name="T3" fmla="*/ 0 h 409"/>
                <a:gd name="T4" fmla="*/ 0 w 711"/>
                <a:gd name="T5" fmla="*/ 0 h 409"/>
                <a:gd name="T6" fmla="*/ 0 60000 65536"/>
                <a:gd name="T7" fmla="*/ 0 60000 65536"/>
                <a:gd name="T8" fmla="*/ 0 60000 65536"/>
                <a:gd name="T9" fmla="*/ 0 w 711"/>
                <a:gd name="T10" fmla="*/ 0 h 409"/>
                <a:gd name="T11" fmla="*/ 711 w 711"/>
                <a:gd name="T12" fmla="*/ 409 h 40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11" h="409">
                  <a:moveTo>
                    <a:pt x="0" y="0"/>
                  </a:moveTo>
                  <a:lnTo>
                    <a:pt x="710" y="409"/>
                  </a:lnTo>
                  <a:lnTo>
                    <a:pt x="711" y="409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35" name="Freeform 75"/>
            <p:cNvSpPr>
              <a:spLocks/>
            </p:cNvSpPr>
            <p:nvPr/>
          </p:nvSpPr>
          <p:spPr bwMode="auto">
            <a:xfrm>
              <a:off x="6829" y="10104"/>
              <a:ext cx="164" cy="211"/>
            </a:xfrm>
            <a:custGeom>
              <a:avLst/>
              <a:gdLst>
                <a:gd name="T0" fmla="*/ 0 w 817"/>
                <a:gd name="T1" fmla="*/ 0 h 1055"/>
                <a:gd name="T2" fmla="*/ 0 w 817"/>
                <a:gd name="T3" fmla="*/ 0 h 1055"/>
                <a:gd name="T4" fmla="*/ 0 w 817"/>
                <a:gd name="T5" fmla="*/ 0 h 1055"/>
                <a:gd name="T6" fmla="*/ 0 w 817"/>
                <a:gd name="T7" fmla="*/ 0 h 1055"/>
                <a:gd name="T8" fmla="*/ 0 w 817"/>
                <a:gd name="T9" fmla="*/ 0 h 1055"/>
                <a:gd name="T10" fmla="*/ 0 w 817"/>
                <a:gd name="T11" fmla="*/ 0 h 1055"/>
                <a:gd name="T12" fmla="*/ 0 w 817"/>
                <a:gd name="T13" fmla="*/ 0 h 1055"/>
                <a:gd name="T14" fmla="*/ 0 w 817"/>
                <a:gd name="T15" fmla="*/ 0 h 1055"/>
                <a:gd name="T16" fmla="*/ 0 w 817"/>
                <a:gd name="T17" fmla="*/ 0 h 1055"/>
                <a:gd name="T18" fmla="*/ 0 w 817"/>
                <a:gd name="T19" fmla="*/ 0 h 1055"/>
                <a:gd name="T20" fmla="*/ 0 w 817"/>
                <a:gd name="T21" fmla="*/ 0 h 1055"/>
                <a:gd name="T22" fmla="*/ 0 w 817"/>
                <a:gd name="T23" fmla="*/ 0 h 1055"/>
                <a:gd name="T24" fmla="*/ 0 w 817"/>
                <a:gd name="T25" fmla="*/ 0 h 1055"/>
                <a:gd name="T26" fmla="*/ 0 w 817"/>
                <a:gd name="T27" fmla="*/ 0 h 1055"/>
                <a:gd name="T28" fmla="*/ 0 w 817"/>
                <a:gd name="T29" fmla="*/ 0 h 1055"/>
                <a:gd name="T30" fmla="*/ 0 w 817"/>
                <a:gd name="T31" fmla="*/ 0 h 1055"/>
                <a:gd name="T32" fmla="*/ 0 w 817"/>
                <a:gd name="T33" fmla="*/ 0 h 1055"/>
                <a:gd name="T34" fmla="*/ 0 w 817"/>
                <a:gd name="T35" fmla="*/ 0 h 1055"/>
                <a:gd name="T36" fmla="*/ 0 w 817"/>
                <a:gd name="T37" fmla="*/ 0 h 1055"/>
                <a:gd name="T38" fmla="*/ 0 w 817"/>
                <a:gd name="T39" fmla="*/ 0 h 1055"/>
                <a:gd name="T40" fmla="*/ 0 w 817"/>
                <a:gd name="T41" fmla="*/ 0 h 1055"/>
                <a:gd name="T42" fmla="*/ 0 w 817"/>
                <a:gd name="T43" fmla="*/ 0 h 1055"/>
                <a:gd name="T44" fmla="*/ 0 w 817"/>
                <a:gd name="T45" fmla="*/ 0 h 1055"/>
                <a:gd name="T46" fmla="*/ 0 w 817"/>
                <a:gd name="T47" fmla="*/ 0 h 1055"/>
                <a:gd name="T48" fmla="*/ 0 w 817"/>
                <a:gd name="T49" fmla="*/ 0 h 1055"/>
                <a:gd name="T50" fmla="*/ 0 w 817"/>
                <a:gd name="T51" fmla="*/ 0 h 1055"/>
                <a:gd name="T52" fmla="*/ 0 w 817"/>
                <a:gd name="T53" fmla="*/ 0 h 1055"/>
                <a:gd name="T54" fmla="*/ 0 w 817"/>
                <a:gd name="T55" fmla="*/ 0 h 1055"/>
                <a:gd name="T56" fmla="*/ 0 w 817"/>
                <a:gd name="T57" fmla="*/ 0 h 1055"/>
                <a:gd name="T58" fmla="*/ 0 w 817"/>
                <a:gd name="T59" fmla="*/ 0 h 1055"/>
                <a:gd name="T60" fmla="*/ 0 w 817"/>
                <a:gd name="T61" fmla="*/ 0 h 1055"/>
                <a:gd name="T62" fmla="*/ 0 w 817"/>
                <a:gd name="T63" fmla="*/ 0 h 1055"/>
                <a:gd name="T64" fmla="*/ 0 w 817"/>
                <a:gd name="T65" fmla="*/ 0 h 1055"/>
                <a:gd name="T66" fmla="*/ 0 w 817"/>
                <a:gd name="T67" fmla="*/ 0 h 1055"/>
                <a:gd name="T68" fmla="*/ 0 w 817"/>
                <a:gd name="T69" fmla="*/ 0 h 105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17"/>
                <a:gd name="T106" fmla="*/ 0 h 1055"/>
                <a:gd name="T107" fmla="*/ 817 w 817"/>
                <a:gd name="T108" fmla="*/ 1055 h 105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17" h="1055">
                  <a:moveTo>
                    <a:pt x="120" y="1029"/>
                  </a:moveTo>
                  <a:lnTo>
                    <a:pt x="71" y="988"/>
                  </a:lnTo>
                  <a:lnTo>
                    <a:pt x="34" y="931"/>
                  </a:lnTo>
                  <a:lnTo>
                    <a:pt x="10" y="859"/>
                  </a:lnTo>
                  <a:lnTo>
                    <a:pt x="0" y="775"/>
                  </a:lnTo>
                  <a:lnTo>
                    <a:pt x="6" y="683"/>
                  </a:lnTo>
                  <a:lnTo>
                    <a:pt x="26" y="584"/>
                  </a:lnTo>
                  <a:lnTo>
                    <a:pt x="60" y="484"/>
                  </a:lnTo>
                  <a:lnTo>
                    <a:pt x="107" y="386"/>
                  </a:lnTo>
                  <a:lnTo>
                    <a:pt x="165" y="292"/>
                  </a:lnTo>
                  <a:lnTo>
                    <a:pt x="230" y="207"/>
                  </a:lnTo>
                  <a:lnTo>
                    <a:pt x="303" y="133"/>
                  </a:lnTo>
                  <a:lnTo>
                    <a:pt x="380" y="74"/>
                  </a:lnTo>
                  <a:lnTo>
                    <a:pt x="458" y="32"/>
                  </a:lnTo>
                  <a:lnTo>
                    <a:pt x="533" y="7"/>
                  </a:lnTo>
                  <a:lnTo>
                    <a:pt x="605" y="0"/>
                  </a:lnTo>
                  <a:lnTo>
                    <a:pt x="670" y="14"/>
                  </a:lnTo>
                  <a:lnTo>
                    <a:pt x="725" y="46"/>
                  </a:lnTo>
                  <a:lnTo>
                    <a:pt x="768" y="95"/>
                  </a:lnTo>
                  <a:lnTo>
                    <a:pt x="798" y="159"/>
                  </a:lnTo>
                  <a:lnTo>
                    <a:pt x="815" y="238"/>
                  </a:lnTo>
                  <a:lnTo>
                    <a:pt x="817" y="326"/>
                  </a:lnTo>
                  <a:lnTo>
                    <a:pt x="804" y="423"/>
                  </a:lnTo>
                  <a:lnTo>
                    <a:pt x="777" y="522"/>
                  </a:lnTo>
                  <a:lnTo>
                    <a:pt x="736" y="622"/>
                  </a:lnTo>
                  <a:lnTo>
                    <a:pt x="684" y="719"/>
                  </a:lnTo>
                  <a:lnTo>
                    <a:pt x="622" y="808"/>
                  </a:lnTo>
                  <a:lnTo>
                    <a:pt x="553" y="888"/>
                  </a:lnTo>
                  <a:lnTo>
                    <a:pt x="477" y="955"/>
                  </a:lnTo>
                  <a:lnTo>
                    <a:pt x="399" y="1005"/>
                  </a:lnTo>
                  <a:lnTo>
                    <a:pt x="323" y="1039"/>
                  </a:lnTo>
                  <a:lnTo>
                    <a:pt x="248" y="1055"/>
                  </a:lnTo>
                  <a:lnTo>
                    <a:pt x="180" y="1051"/>
                  </a:lnTo>
                  <a:lnTo>
                    <a:pt x="120" y="1029"/>
                  </a:lnTo>
                  <a:lnTo>
                    <a:pt x="121" y="1029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36" name="Freeform 74"/>
            <p:cNvSpPr>
              <a:spLocks/>
            </p:cNvSpPr>
            <p:nvPr/>
          </p:nvSpPr>
          <p:spPr bwMode="auto">
            <a:xfrm>
              <a:off x="6859" y="10090"/>
              <a:ext cx="136" cy="263"/>
            </a:xfrm>
            <a:custGeom>
              <a:avLst/>
              <a:gdLst>
                <a:gd name="T0" fmla="*/ 0 w 682"/>
                <a:gd name="T1" fmla="*/ 0 h 1313"/>
                <a:gd name="T2" fmla="*/ 0 w 682"/>
                <a:gd name="T3" fmla="*/ 0 h 1313"/>
                <a:gd name="T4" fmla="*/ 0 w 682"/>
                <a:gd name="T5" fmla="*/ 0 h 1313"/>
                <a:gd name="T6" fmla="*/ 0 60000 65536"/>
                <a:gd name="T7" fmla="*/ 0 60000 65536"/>
                <a:gd name="T8" fmla="*/ 0 60000 65536"/>
                <a:gd name="T9" fmla="*/ 0 w 682"/>
                <a:gd name="T10" fmla="*/ 0 h 1313"/>
                <a:gd name="T11" fmla="*/ 682 w 682"/>
                <a:gd name="T12" fmla="*/ 1313 h 13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2" h="1313">
                  <a:moveTo>
                    <a:pt x="682" y="0"/>
                  </a:moveTo>
                  <a:lnTo>
                    <a:pt x="0" y="1313"/>
                  </a:lnTo>
                  <a:lnTo>
                    <a:pt x="1" y="1313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37" name="Freeform 73"/>
            <p:cNvSpPr>
              <a:spLocks/>
            </p:cNvSpPr>
            <p:nvPr/>
          </p:nvSpPr>
          <p:spPr bwMode="auto">
            <a:xfrm>
              <a:off x="6641" y="10187"/>
              <a:ext cx="213" cy="122"/>
            </a:xfrm>
            <a:custGeom>
              <a:avLst/>
              <a:gdLst>
                <a:gd name="T0" fmla="*/ 0 w 1065"/>
                <a:gd name="T1" fmla="*/ 0 h 614"/>
                <a:gd name="T2" fmla="*/ 0 w 1065"/>
                <a:gd name="T3" fmla="*/ 0 h 614"/>
                <a:gd name="T4" fmla="*/ 0 w 1065"/>
                <a:gd name="T5" fmla="*/ 0 h 614"/>
                <a:gd name="T6" fmla="*/ 0 60000 65536"/>
                <a:gd name="T7" fmla="*/ 0 60000 65536"/>
                <a:gd name="T8" fmla="*/ 0 60000 65536"/>
                <a:gd name="T9" fmla="*/ 0 w 1065"/>
                <a:gd name="T10" fmla="*/ 0 h 614"/>
                <a:gd name="T11" fmla="*/ 1065 w 1065"/>
                <a:gd name="T12" fmla="*/ 614 h 6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5" h="614">
                  <a:moveTo>
                    <a:pt x="0" y="0"/>
                  </a:moveTo>
                  <a:lnTo>
                    <a:pt x="1064" y="614"/>
                  </a:lnTo>
                  <a:lnTo>
                    <a:pt x="1065" y="614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38" name="Freeform 72"/>
            <p:cNvSpPr>
              <a:spLocks/>
            </p:cNvSpPr>
            <p:nvPr/>
          </p:nvSpPr>
          <p:spPr bwMode="auto">
            <a:xfrm>
              <a:off x="6617" y="9981"/>
              <a:ext cx="140" cy="206"/>
            </a:xfrm>
            <a:custGeom>
              <a:avLst/>
              <a:gdLst>
                <a:gd name="T0" fmla="*/ 0 w 699"/>
                <a:gd name="T1" fmla="*/ 0 h 1028"/>
                <a:gd name="T2" fmla="*/ 0 w 699"/>
                <a:gd name="T3" fmla="*/ 0 h 1028"/>
                <a:gd name="T4" fmla="*/ 0 w 699"/>
                <a:gd name="T5" fmla="*/ 0 h 1028"/>
                <a:gd name="T6" fmla="*/ 0 w 699"/>
                <a:gd name="T7" fmla="*/ 0 h 1028"/>
                <a:gd name="T8" fmla="*/ 0 w 699"/>
                <a:gd name="T9" fmla="*/ 0 h 1028"/>
                <a:gd name="T10" fmla="*/ 0 w 699"/>
                <a:gd name="T11" fmla="*/ 0 h 1028"/>
                <a:gd name="T12" fmla="*/ 0 w 699"/>
                <a:gd name="T13" fmla="*/ 0 h 1028"/>
                <a:gd name="T14" fmla="*/ 0 w 699"/>
                <a:gd name="T15" fmla="*/ 0 h 1028"/>
                <a:gd name="T16" fmla="*/ 0 w 699"/>
                <a:gd name="T17" fmla="*/ 0 h 1028"/>
                <a:gd name="T18" fmla="*/ 0 w 699"/>
                <a:gd name="T19" fmla="*/ 0 h 1028"/>
                <a:gd name="T20" fmla="*/ 0 w 699"/>
                <a:gd name="T21" fmla="*/ 0 h 1028"/>
                <a:gd name="T22" fmla="*/ 0 w 699"/>
                <a:gd name="T23" fmla="*/ 0 h 1028"/>
                <a:gd name="T24" fmla="*/ 0 w 699"/>
                <a:gd name="T25" fmla="*/ 0 h 1028"/>
                <a:gd name="T26" fmla="*/ 0 w 699"/>
                <a:gd name="T27" fmla="*/ 0 h 1028"/>
                <a:gd name="T28" fmla="*/ 0 w 699"/>
                <a:gd name="T29" fmla="*/ 0 h 1028"/>
                <a:gd name="T30" fmla="*/ 0 w 699"/>
                <a:gd name="T31" fmla="*/ 0 h 1028"/>
                <a:gd name="T32" fmla="*/ 0 w 699"/>
                <a:gd name="T33" fmla="*/ 0 h 1028"/>
                <a:gd name="T34" fmla="*/ 0 w 699"/>
                <a:gd name="T35" fmla="*/ 0 h 1028"/>
                <a:gd name="T36" fmla="*/ 0 w 699"/>
                <a:gd name="T37" fmla="*/ 0 h 10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9"/>
                <a:gd name="T58" fmla="*/ 0 h 1028"/>
                <a:gd name="T59" fmla="*/ 699 w 699"/>
                <a:gd name="T60" fmla="*/ 1028 h 10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9" h="1028">
                  <a:moveTo>
                    <a:pt x="122" y="1028"/>
                  </a:moveTo>
                  <a:lnTo>
                    <a:pt x="72" y="990"/>
                  </a:lnTo>
                  <a:lnTo>
                    <a:pt x="35" y="935"/>
                  </a:lnTo>
                  <a:lnTo>
                    <a:pt x="11" y="866"/>
                  </a:lnTo>
                  <a:lnTo>
                    <a:pt x="0" y="786"/>
                  </a:lnTo>
                  <a:lnTo>
                    <a:pt x="4" y="697"/>
                  </a:lnTo>
                  <a:lnTo>
                    <a:pt x="20" y="602"/>
                  </a:lnTo>
                  <a:lnTo>
                    <a:pt x="51" y="504"/>
                  </a:lnTo>
                  <a:lnTo>
                    <a:pt x="94" y="409"/>
                  </a:lnTo>
                  <a:lnTo>
                    <a:pt x="147" y="315"/>
                  </a:lnTo>
                  <a:lnTo>
                    <a:pt x="209" y="231"/>
                  </a:lnTo>
                  <a:lnTo>
                    <a:pt x="278" y="155"/>
                  </a:lnTo>
                  <a:lnTo>
                    <a:pt x="352" y="92"/>
                  </a:lnTo>
                  <a:lnTo>
                    <a:pt x="427" y="45"/>
                  </a:lnTo>
                  <a:lnTo>
                    <a:pt x="502" y="13"/>
                  </a:lnTo>
                  <a:lnTo>
                    <a:pt x="574" y="0"/>
                  </a:lnTo>
                  <a:lnTo>
                    <a:pt x="639" y="4"/>
                  </a:lnTo>
                  <a:lnTo>
                    <a:pt x="698" y="26"/>
                  </a:lnTo>
                  <a:lnTo>
                    <a:pt x="699" y="26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39" name="Freeform 71"/>
            <p:cNvSpPr>
              <a:spLocks/>
            </p:cNvSpPr>
            <p:nvPr/>
          </p:nvSpPr>
          <p:spPr bwMode="auto">
            <a:xfrm>
              <a:off x="6598" y="10027"/>
              <a:ext cx="44" cy="25"/>
            </a:xfrm>
            <a:custGeom>
              <a:avLst/>
              <a:gdLst>
                <a:gd name="T0" fmla="*/ 0 w 221"/>
                <a:gd name="T1" fmla="*/ 0 h 128"/>
                <a:gd name="T2" fmla="*/ 0 w 221"/>
                <a:gd name="T3" fmla="*/ 0 h 128"/>
                <a:gd name="T4" fmla="*/ 0 w 221"/>
                <a:gd name="T5" fmla="*/ 0 h 128"/>
                <a:gd name="T6" fmla="*/ 0 60000 65536"/>
                <a:gd name="T7" fmla="*/ 0 60000 65536"/>
                <a:gd name="T8" fmla="*/ 0 60000 65536"/>
                <a:gd name="T9" fmla="*/ 0 w 221"/>
                <a:gd name="T10" fmla="*/ 0 h 128"/>
                <a:gd name="T11" fmla="*/ 221 w 221"/>
                <a:gd name="T12" fmla="*/ 128 h 1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1" h="128">
                  <a:moveTo>
                    <a:pt x="0" y="0"/>
                  </a:moveTo>
                  <a:lnTo>
                    <a:pt x="220" y="128"/>
                  </a:lnTo>
                  <a:lnTo>
                    <a:pt x="221" y="128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40" name="Freeform 70"/>
            <p:cNvSpPr>
              <a:spLocks/>
            </p:cNvSpPr>
            <p:nvPr/>
          </p:nvSpPr>
          <p:spPr bwMode="auto">
            <a:xfrm>
              <a:off x="6757" y="9987"/>
              <a:ext cx="212" cy="122"/>
            </a:xfrm>
            <a:custGeom>
              <a:avLst/>
              <a:gdLst>
                <a:gd name="T0" fmla="*/ 0 w 1061"/>
                <a:gd name="T1" fmla="*/ 0 h 612"/>
                <a:gd name="T2" fmla="*/ 0 w 1061"/>
                <a:gd name="T3" fmla="*/ 0 h 612"/>
                <a:gd name="T4" fmla="*/ 0 w 1061"/>
                <a:gd name="T5" fmla="*/ 0 h 612"/>
                <a:gd name="T6" fmla="*/ 0 60000 65536"/>
                <a:gd name="T7" fmla="*/ 0 60000 65536"/>
                <a:gd name="T8" fmla="*/ 0 60000 65536"/>
                <a:gd name="T9" fmla="*/ 0 w 1061"/>
                <a:gd name="T10" fmla="*/ 0 h 612"/>
                <a:gd name="T11" fmla="*/ 1061 w 1061"/>
                <a:gd name="T12" fmla="*/ 612 h 6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1" h="612">
                  <a:moveTo>
                    <a:pt x="1061" y="612"/>
                  </a:move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41" name="Freeform 69"/>
            <p:cNvSpPr>
              <a:spLocks/>
            </p:cNvSpPr>
            <p:nvPr/>
          </p:nvSpPr>
          <p:spPr bwMode="auto">
            <a:xfrm>
              <a:off x="6688" y="9971"/>
              <a:ext cx="13" cy="27"/>
            </a:xfrm>
            <a:custGeom>
              <a:avLst/>
              <a:gdLst>
                <a:gd name="T0" fmla="*/ 0 w 67"/>
                <a:gd name="T1" fmla="*/ 0 h 136"/>
                <a:gd name="T2" fmla="*/ 0 w 67"/>
                <a:gd name="T3" fmla="*/ 0 h 136"/>
                <a:gd name="T4" fmla="*/ 0 w 67"/>
                <a:gd name="T5" fmla="*/ 0 h 136"/>
                <a:gd name="T6" fmla="*/ 0 60000 65536"/>
                <a:gd name="T7" fmla="*/ 0 60000 65536"/>
                <a:gd name="T8" fmla="*/ 0 60000 65536"/>
                <a:gd name="T9" fmla="*/ 0 w 67"/>
                <a:gd name="T10" fmla="*/ 0 h 136"/>
                <a:gd name="T11" fmla="*/ 67 w 67"/>
                <a:gd name="T12" fmla="*/ 136 h 1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7" h="136">
                  <a:moveTo>
                    <a:pt x="67" y="0"/>
                  </a:moveTo>
                  <a:lnTo>
                    <a:pt x="0" y="136"/>
                  </a:lnTo>
                  <a:lnTo>
                    <a:pt x="1" y="136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42" name="Freeform 68"/>
            <p:cNvSpPr>
              <a:spLocks/>
            </p:cNvSpPr>
            <p:nvPr/>
          </p:nvSpPr>
          <p:spPr bwMode="auto">
            <a:xfrm>
              <a:off x="6309" y="9763"/>
              <a:ext cx="1" cy="246"/>
            </a:xfrm>
            <a:custGeom>
              <a:avLst/>
              <a:gdLst>
                <a:gd name="T0" fmla="*/ 0 w 2"/>
                <a:gd name="T1" fmla="*/ 0 h 1232"/>
                <a:gd name="T2" fmla="*/ 0 w 2"/>
                <a:gd name="T3" fmla="*/ 0 h 1232"/>
                <a:gd name="T4" fmla="*/ 1 w 2"/>
                <a:gd name="T5" fmla="*/ 0 h 1232"/>
                <a:gd name="T6" fmla="*/ 0 60000 65536"/>
                <a:gd name="T7" fmla="*/ 0 60000 65536"/>
                <a:gd name="T8" fmla="*/ 0 60000 65536"/>
                <a:gd name="T9" fmla="*/ 0 w 2"/>
                <a:gd name="T10" fmla="*/ 0 h 1232"/>
                <a:gd name="T11" fmla="*/ 2 w 2"/>
                <a:gd name="T12" fmla="*/ 1232 h 12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232">
                  <a:moveTo>
                    <a:pt x="0" y="0"/>
                  </a:moveTo>
                  <a:lnTo>
                    <a:pt x="0" y="1232"/>
                  </a:lnTo>
                  <a:lnTo>
                    <a:pt x="2" y="1232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43" name="Freeform 67"/>
            <p:cNvSpPr>
              <a:spLocks/>
            </p:cNvSpPr>
            <p:nvPr/>
          </p:nvSpPr>
          <p:spPr bwMode="auto">
            <a:xfrm>
              <a:off x="6309" y="9778"/>
              <a:ext cx="1" cy="231"/>
            </a:xfrm>
            <a:custGeom>
              <a:avLst/>
              <a:gdLst>
                <a:gd name="T0" fmla="*/ 0 w 2"/>
                <a:gd name="T1" fmla="*/ 0 h 1155"/>
                <a:gd name="T2" fmla="*/ 0 w 2"/>
                <a:gd name="T3" fmla="*/ 0 h 1155"/>
                <a:gd name="T4" fmla="*/ 1 w 2"/>
                <a:gd name="T5" fmla="*/ 0 h 1155"/>
                <a:gd name="T6" fmla="*/ 0 60000 65536"/>
                <a:gd name="T7" fmla="*/ 0 60000 65536"/>
                <a:gd name="T8" fmla="*/ 0 60000 65536"/>
                <a:gd name="T9" fmla="*/ 0 w 2"/>
                <a:gd name="T10" fmla="*/ 0 h 1155"/>
                <a:gd name="T11" fmla="*/ 2 w 2"/>
                <a:gd name="T12" fmla="*/ 1155 h 11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155">
                  <a:moveTo>
                    <a:pt x="0" y="1155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44" name="Freeform 66"/>
            <p:cNvSpPr>
              <a:spLocks/>
            </p:cNvSpPr>
            <p:nvPr/>
          </p:nvSpPr>
          <p:spPr bwMode="auto">
            <a:xfrm>
              <a:off x="6160" y="9667"/>
              <a:ext cx="149" cy="147"/>
            </a:xfrm>
            <a:custGeom>
              <a:avLst/>
              <a:gdLst>
                <a:gd name="T0" fmla="*/ 0 w 739"/>
                <a:gd name="T1" fmla="*/ 0 h 739"/>
                <a:gd name="T2" fmla="*/ 0 w 739"/>
                <a:gd name="T3" fmla="*/ 0 h 739"/>
                <a:gd name="T4" fmla="*/ 0 w 739"/>
                <a:gd name="T5" fmla="*/ 0 h 739"/>
                <a:gd name="T6" fmla="*/ 0 60000 65536"/>
                <a:gd name="T7" fmla="*/ 0 60000 65536"/>
                <a:gd name="T8" fmla="*/ 0 60000 65536"/>
                <a:gd name="T9" fmla="*/ 0 w 739"/>
                <a:gd name="T10" fmla="*/ 0 h 739"/>
                <a:gd name="T11" fmla="*/ 739 w 739"/>
                <a:gd name="T12" fmla="*/ 739 h 7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39" h="739">
                  <a:moveTo>
                    <a:pt x="739" y="0"/>
                  </a:moveTo>
                  <a:lnTo>
                    <a:pt x="0" y="739"/>
                  </a:lnTo>
                  <a:lnTo>
                    <a:pt x="1" y="739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45" name="Freeform 65"/>
            <p:cNvSpPr>
              <a:spLocks/>
            </p:cNvSpPr>
            <p:nvPr/>
          </p:nvSpPr>
          <p:spPr bwMode="auto">
            <a:xfrm>
              <a:off x="6160" y="9733"/>
              <a:ext cx="149" cy="149"/>
            </a:xfrm>
            <a:custGeom>
              <a:avLst/>
              <a:gdLst>
                <a:gd name="T0" fmla="*/ 0 w 739"/>
                <a:gd name="T1" fmla="*/ 0 h 738"/>
                <a:gd name="T2" fmla="*/ 0 w 739"/>
                <a:gd name="T3" fmla="*/ 0 h 738"/>
                <a:gd name="T4" fmla="*/ 0 w 739"/>
                <a:gd name="T5" fmla="*/ 0 h 738"/>
                <a:gd name="T6" fmla="*/ 0 60000 65536"/>
                <a:gd name="T7" fmla="*/ 0 60000 65536"/>
                <a:gd name="T8" fmla="*/ 0 60000 65536"/>
                <a:gd name="T9" fmla="*/ 0 w 739"/>
                <a:gd name="T10" fmla="*/ 0 h 738"/>
                <a:gd name="T11" fmla="*/ 739 w 739"/>
                <a:gd name="T12" fmla="*/ 738 h 73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39" h="738">
                  <a:moveTo>
                    <a:pt x="739" y="0"/>
                  </a:moveTo>
                  <a:lnTo>
                    <a:pt x="0" y="738"/>
                  </a:lnTo>
                  <a:lnTo>
                    <a:pt x="1" y="73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46" name="Freeform 64"/>
            <p:cNvSpPr>
              <a:spLocks/>
            </p:cNvSpPr>
            <p:nvPr/>
          </p:nvSpPr>
          <p:spPr bwMode="auto">
            <a:xfrm>
              <a:off x="6176" y="9801"/>
              <a:ext cx="133" cy="132"/>
            </a:xfrm>
            <a:custGeom>
              <a:avLst/>
              <a:gdLst>
                <a:gd name="T0" fmla="*/ 0 w 660"/>
                <a:gd name="T1" fmla="*/ 0 h 660"/>
                <a:gd name="T2" fmla="*/ 0 w 660"/>
                <a:gd name="T3" fmla="*/ 0 h 660"/>
                <a:gd name="T4" fmla="*/ 0 w 660"/>
                <a:gd name="T5" fmla="*/ 0 h 660"/>
                <a:gd name="T6" fmla="*/ 0 60000 65536"/>
                <a:gd name="T7" fmla="*/ 0 60000 65536"/>
                <a:gd name="T8" fmla="*/ 0 60000 65536"/>
                <a:gd name="T9" fmla="*/ 0 w 660"/>
                <a:gd name="T10" fmla="*/ 0 h 660"/>
                <a:gd name="T11" fmla="*/ 660 w 660"/>
                <a:gd name="T12" fmla="*/ 660 h 6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0" h="660">
                  <a:moveTo>
                    <a:pt x="660" y="0"/>
                  </a:moveTo>
                  <a:lnTo>
                    <a:pt x="0" y="660"/>
                  </a:lnTo>
                  <a:lnTo>
                    <a:pt x="1" y="66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47" name="Freeform 63"/>
            <p:cNvSpPr>
              <a:spLocks/>
            </p:cNvSpPr>
            <p:nvPr/>
          </p:nvSpPr>
          <p:spPr bwMode="auto">
            <a:xfrm>
              <a:off x="6218" y="9868"/>
              <a:ext cx="91" cy="89"/>
            </a:xfrm>
            <a:custGeom>
              <a:avLst/>
              <a:gdLst>
                <a:gd name="T0" fmla="*/ 0 w 448"/>
                <a:gd name="T1" fmla="*/ 0 h 447"/>
                <a:gd name="T2" fmla="*/ 0 w 448"/>
                <a:gd name="T3" fmla="*/ 0 h 447"/>
                <a:gd name="T4" fmla="*/ 0 w 448"/>
                <a:gd name="T5" fmla="*/ 0 h 447"/>
                <a:gd name="T6" fmla="*/ 0 60000 65536"/>
                <a:gd name="T7" fmla="*/ 0 60000 65536"/>
                <a:gd name="T8" fmla="*/ 0 60000 65536"/>
                <a:gd name="T9" fmla="*/ 0 w 448"/>
                <a:gd name="T10" fmla="*/ 0 h 447"/>
                <a:gd name="T11" fmla="*/ 448 w 448"/>
                <a:gd name="T12" fmla="*/ 447 h 44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47">
                  <a:moveTo>
                    <a:pt x="448" y="0"/>
                  </a:moveTo>
                  <a:lnTo>
                    <a:pt x="0" y="447"/>
                  </a:lnTo>
                  <a:lnTo>
                    <a:pt x="1" y="447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48" name="Freeform 62"/>
            <p:cNvSpPr>
              <a:spLocks/>
            </p:cNvSpPr>
            <p:nvPr/>
          </p:nvSpPr>
          <p:spPr bwMode="auto">
            <a:xfrm>
              <a:off x="6261" y="9934"/>
              <a:ext cx="48" cy="48"/>
            </a:xfrm>
            <a:custGeom>
              <a:avLst/>
              <a:gdLst>
                <a:gd name="T0" fmla="*/ 0 w 235"/>
                <a:gd name="T1" fmla="*/ 0 h 236"/>
                <a:gd name="T2" fmla="*/ 0 w 235"/>
                <a:gd name="T3" fmla="*/ 0 h 236"/>
                <a:gd name="T4" fmla="*/ 0 w 235"/>
                <a:gd name="T5" fmla="*/ 0 h 236"/>
                <a:gd name="T6" fmla="*/ 0 60000 65536"/>
                <a:gd name="T7" fmla="*/ 0 60000 65536"/>
                <a:gd name="T8" fmla="*/ 0 60000 65536"/>
                <a:gd name="T9" fmla="*/ 0 w 235"/>
                <a:gd name="T10" fmla="*/ 0 h 236"/>
                <a:gd name="T11" fmla="*/ 235 w 235"/>
                <a:gd name="T12" fmla="*/ 236 h 2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5" h="236">
                  <a:moveTo>
                    <a:pt x="235" y="0"/>
                  </a:moveTo>
                  <a:lnTo>
                    <a:pt x="0" y="236"/>
                  </a:lnTo>
                  <a:lnTo>
                    <a:pt x="1" y="23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49" name="Freeform 61"/>
            <p:cNvSpPr>
              <a:spLocks/>
            </p:cNvSpPr>
            <p:nvPr/>
          </p:nvSpPr>
          <p:spPr bwMode="auto">
            <a:xfrm>
              <a:off x="6303" y="10002"/>
              <a:ext cx="6" cy="4"/>
            </a:xfrm>
            <a:custGeom>
              <a:avLst/>
              <a:gdLst>
                <a:gd name="T0" fmla="*/ 0 w 23"/>
                <a:gd name="T1" fmla="*/ 0 h 23"/>
                <a:gd name="T2" fmla="*/ 0 w 23"/>
                <a:gd name="T3" fmla="*/ 0 h 23"/>
                <a:gd name="T4" fmla="*/ 0 w 23"/>
                <a:gd name="T5" fmla="*/ 0 h 23"/>
                <a:gd name="T6" fmla="*/ 0 60000 65536"/>
                <a:gd name="T7" fmla="*/ 0 60000 65536"/>
                <a:gd name="T8" fmla="*/ 0 60000 65536"/>
                <a:gd name="T9" fmla="*/ 0 w 23"/>
                <a:gd name="T10" fmla="*/ 0 h 23"/>
                <a:gd name="T11" fmla="*/ 23 w 23"/>
                <a:gd name="T12" fmla="*/ 23 h 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23">
                  <a:moveTo>
                    <a:pt x="23" y="0"/>
                  </a:moveTo>
                  <a:lnTo>
                    <a:pt x="0" y="23"/>
                  </a:lnTo>
                  <a:lnTo>
                    <a:pt x="1" y="23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50" name="Freeform 60"/>
            <p:cNvSpPr>
              <a:spLocks/>
            </p:cNvSpPr>
            <p:nvPr/>
          </p:nvSpPr>
          <p:spPr bwMode="auto">
            <a:xfrm>
              <a:off x="6160" y="9599"/>
              <a:ext cx="149" cy="149"/>
            </a:xfrm>
            <a:custGeom>
              <a:avLst/>
              <a:gdLst>
                <a:gd name="T0" fmla="*/ 0 w 739"/>
                <a:gd name="T1" fmla="*/ 0 h 738"/>
                <a:gd name="T2" fmla="*/ 0 w 739"/>
                <a:gd name="T3" fmla="*/ 0 h 738"/>
                <a:gd name="T4" fmla="*/ 0 w 739"/>
                <a:gd name="T5" fmla="*/ 0 h 738"/>
                <a:gd name="T6" fmla="*/ 0 60000 65536"/>
                <a:gd name="T7" fmla="*/ 0 60000 65536"/>
                <a:gd name="T8" fmla="*/ 0 60000 65536"/>
                <a:gd name="T9" fmla="*/ 0 w 739"/>
                <a:gd name="T10" fmla="*/ 0 h 738"/>
                <a:gd name="T11" fmla="*/ 739 w 739"/>
                <a:gd name="T12" fmla="*/ 738 h 73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39" h="738">
                  <a:moveTo>
                    <a:pt x="739" y="0"/>
                  </a:moveTo>
                  <a:lnTo>
                    <a:pt x="0" y="738"/>
                  </a:lnTo>
                  <a:lnTo>
                    <a:pt x="1" y="73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51" name="Freeform 59"/>
            <p:cNvSpPr>
              <a:spLocks/>
            </p:cNvSpPr>
            <p:nvPr/>
          </p:nvSpPr>
          <p:spPr bwMode="auto">
            <a:xfrm>
              <a:off x="6160" y="9533"/>
              <a:ext cx="149" cy="147"/>
            </a:xfrm>
            <a:custGeom>
              <a:avLst/>
              <a:gdLst>
                <a:gd name="T0" fmla="*/ 0 w 739"/>
                <a:gd name="T1" fmla="*/ 0 h 739"/>
                <a:gd name="T2" fmla="*/ 0 w 739"/>
                <a:gd name="T3" fmla="*/ 0 h 739"/>
                <a:gd name="T4" fmla="*/ 0 w 739"/>
                <a:gd name="T5" fmla="*/ 0 h 739"/>
                <a:gd name="T6" fmla="*/ 0 60000 65536"/>
                <a:gd name="T7" fmla="*/ 0 60000 65536"/>
                <a:gd name="T8" fmla="*/ 0 60000 65536"/>
                <a:gd name="T9" fmla="*/ 0 w 739"/>
                <a:gd name="T10" fmla="*/ 0 h 739"/>
                <a:gd name="T11" fmla="*/ 739 w 739"/>
                <a:gd name="T12" fmla="*/ 739 h 7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39" h="739">
                  <a:moveTo>
                    <a:pt x="739" y="0"/>
                  </a:moveTo>
                  <a:lnTo>
                    <a:pt x="0" y="739"/>
                  </a:lnTo>
                  <a:lnTo>
                    <a:pt x="1" y="739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52" name="Freeform 58"/>
            <p:cNvSpPr>
              <a:spLocks/>
            </p:cNvSpPr>
            <p:nvPr/>
          </p:nvSpPr>
          <p:spPr bwMode="auto">
            <a:xfrm>
              <a:off x="6160" y="9486"/>
              <a:ext cx="129" cy="128"/>
            </a:xfrm>
            <a:custGeom>
              <a:avLst/>
              <a:gdLst>
                <a:gd name="T0" fmla="*/ 0 w 639"/>
                <a:gd name="T1" fmla="*/ 0 h 639"/>
                <a:gd name="T2" fmla="*/ 0 w 639"/>
                <a:gd name="T3" fmla="*/ 0 h 639"/>
                <a:gd name="T4" fmla="*/ 0 w 639"/>
                <a:gd name="T5" fmla="*/ 0 h 639"/>
                <a:gd name="T6" fmla="*/ 0 60000 65536"/>
                <a:gd name="T7" fmla="*/ 0 60000 65536"/>
                <a:gd name="T8" fmla="*/ 0 60000 65536"/>
                <a:gd name="T9" fmla="*/ 0 w 639"/>
                <a:gd name="T10" fmla="*/ 0 h 639"/>
                <a:gd name="T11" fmla="*/ 639 w 639"/>
                <a:gd name="T12" fmla="*/ 639 h 6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39" h="639">
                  <a:moveTo>
                    <a:pt x="639" y="0"/>
                  </a:moveTo>
                  <a:lnTo>
                    <a:pt x="0" y="639"/>
                  </a:lnTo>
                  <a:lnTo>
                    <a:pt x="1" y="639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53" name="Freeform 57"/>
            <p:cNvSpPr>
              <a:spLocks/>
            </p:cNvSpPr>
            <p:nvPr/>
          </p:nvSpPr>
          <p:spPr bwMode="auto">
            <a:xfrm>
              <a:off x="6160" y="9461"/>
              <a:ext cx="85" cy="85"/>
            </a:xfrm>
            <a:custGeom>
              <a:avLst/>
              <a:gdLst>
                <a:gd name="T0" fmla="*/ 0 w 426"/>
                <a:gd name="T1" fmla="*/ 0 h 426"/>
                <a:gd name="T2" fmla="*/ 0 w 426"/>
                <a:gd name="T3" fmla="*/ 0 h 426"/>
                <a:gd name="T4" fmla="*/ 0 w 426"/>
                <a:gd name="T5" fmla="*/ 0 h 426"/>
                <a:gd name="T6" fmla="*/ 0 60000 65536"/>
                <a:gd name="T7" fmla="*/ 0 60000 65536"/>
                <a:gd name="T8" fmla="*/ 0 60000 65536"/>
                <a:gd name="T9" fmla="*/ 0 w 426"/>
                <a:gd name="T10" fmla="*/ 0 h 426"/>
                <a:gd name="T11" fmla="*/ 426 w 426"/>
                <a:gd name="T12" fmla="*/ 426 h 4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6" h="426">
                  <a:moveTo>
                    <a:pt x="426" y="0"/>
                  </a:moveTo>
                  <a:lnTo>
                    <a:pt x="0" y="426"/>
                  </a:lnTo>
                  <a:lnTo>
                    <a:pt x="1" y="42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54" name="Freeform 56"/>
            <p:cNvSpPr>
              <a:spLocks/>
            </p:cNvSpPr>
            <p:nvPr/>
          </p:nvSpPr>
          <p:spPr bwMode="auto">
            <a:xfrm>
              <a:off x="6160" y="9437"/>
              <a:ext cx="43" cy="42"/>
            </a:xfrm>
            <a:custGeom>
              <a:avLst/>
              <a:gdLst>
                <a:gd name="T0" fmla="*/ 0 w 214"/>
                <a:gd name="T1" fmla="*/ 0 h 215"/>
                <a:gd name="T2" fmla="*/ 0 w 214"/>
                <a:gd name="T3" fmla="*/ 0 h 215"/>
                <a:gd name="T4" fmla="*/ 0 w 214"/>
                <a:gd name="T5" fmla="*/ 0 h 215"/>
                <a:gd name="T6" fmla="*/ 0 60000 65536"/>
                <a:gd name="T7" fmla="*/ 0 60000 65536"/>
                <a:gd name="T8" fmla="*/ 0 60000 65536"/>
                <a:gd name="T9" fmla="*/ 0 w 214"/>
                <a:gd name="T10" fmla="*/ 0 h 215"/>
                <a:gd name="T11" fmla="*/ 214 w 214"/>
                <a:gd name="T12" fmla="*/ 215 h 2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" h="215">
                  <a:moveTo>
                    <a:pt x="214" y="0"/>
                  </a:moveTo>
                  <a:lnTo>
                    <a:pt x="0" y="215"/>
                  </a:lnTo>
                  <a:lnTo>
                    <a:pt x="1" y="215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55" name="Freeform 55"/>
            <p:cNvSpPr>
              <a:spLocks/>
            </p:cNvSpPr>
            <p:nvPr/>
          </p:nvSpPr>
          <p:spPr bwMode="auto">
            <a:xfrm>
              <a:off x="6160" y="9413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60000 65536"/>
                <a:gd name="T7" fmla="*/ 0 60000 65536"/>
                <a:gd name="T8" fmla="*/ 0 60000 65536"/>
                <a:gd name="T9" fmla="*/ 0 w 1"/>
                <a:gd name="T10" fmla="*/ 0 h 1"/>
                <a:gd name="T11" fmla="*/ 1 w 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56" name="Freeform 54"/>
            <p:cNvSpPr>
              <a:spLocks/>
            </p:cNvSpPr>
            <p:nvPr/>
          </p:nvSpPr>
          <p:spPr bwMode="auto">
            <a:xfrm>
              <a:off x="6309" y="9513"/>
              <a:ext cx="2" cy="265"/>
            </a:xfrm>
            <a:custGeom>
              <a:avLst/>
              <a:gdLst>
                <a:gd name="T0" fmla="*/ 0 w 2"/>
                <a:gd name="T1" fmla="*/ 0 h 1326"/>
                <a:gd name="T2" fmla="*/ 0 w 2"/>
                <a:gd name="T3" fmla="*/ 0 h 1326"/>
                <a:gd name="T4" fmla="*/ 2 w 2"/>
                <a:gd name="T5" fmla="*/ 0 h 1326"/>
                <a:gd name="T6" fmla="*/ 0 60000 65536"/>
                <a:gd name="T7" fmla="*/ 0 60000 65536"/>
                <a:gd name="T8" fmla="*/ 0 60000 65536"/>
                <a:gd name="T9" fmla="*/ 0 w 2"/>
                <a:gd name="T10" fmla="*/ 0 h 1326"/>
                <a:gd name="T11" fmla="*/ 2 w 2"/>
                <a:gd name="T12" fmla="*/ 1326 h 1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326">
                  <a:moveTo>
                    <a:pt x="0" y="1326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57" name="Freeform 53"/>
            <p:cNvSpPr>
              <a:spLocks/>
            </p:cNvSpPr>
            <p:nvPr/>
          </p:nvSpPr>
          <p:spPr bwMode="auto">
            <a:xfrm>
              <a:off x="6309" y="9857"/>
              <a:ext cx="177" cy="103"/>
            </a:xfrm>
            <a:custGeom>
              <a:avLst/>
              <a:gdLst>
                <a:gd name="T0" fmla="*/ 0 w 894"/>
                <a:gd name="T1" fmla="*/ 0 h 516"/>
                <a:gd name="T2" fmla="*/ 0 w 894"/>
                <a:gd name="T3" fmla="*/ 0 h 516"/>
                <a:gd name="T4" fmla="*/ 0 w 894"/>
                <a:gd name="T5" fmla="*/ 0 h 516"/>
                <a:gd name="T6" fmla="*/ 0 60000 65536"/>
                <a:gd name="T7" fmla="*/ 0 60000 65536"/>
                <a:gd name="T8" fmla="*/ 0 60000 65536"/>
                <a:gd name="T9" fmla="*/ 0 w 894"/>
                <a:gd name="T10" fmla="*/ 0 h 516"/>
                <a:gd name="T11" fmla="*/ 894 w 894"/>
                <a:gd name="T12" fmla="*/ 516 h 5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94" h="516">
                  <a:moveTo>
                    <a:pt x="894" y="516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58" name="Freeform 52"/>
            <p:cNvSpPr>
              <a:spLocks/>
            </p:cNvSpPr>
            <p:nvPr/>
          </p:nvSpPr>
          <p:spPr bwMode="auto">
            <a:xfrm>
              <a:off x="6617" y="10038"/>
              <a:ext cx="25" cy="14"/>
            </a:xfrm>
            <a:custGeom>
              <a:avLst/>
              <a:gdLst>
                <a:gd name="T0" fmla="*/ 0 w 126"/>
                <a:gd name="T1" fmla="*/ 0 h 74"/>
                <a:gd name="T2" fmla="*/ 0 w 126"/>
                <a:gd name="T3" fmla="*/ 0 h 74"/>
                <a:gd name="T4" fmla="*/ 0 w 126"/>
                <a:gd name="T5" fmla="*/ 0 h 74"/>
                <a:gd name="T6" fmla="*/ 0 60000 65536"/>
                <a:gd name="T7" fmla="*/ 0 60000 65536"/>
                <a:gd name="T8" fmla="*/ 0 60000 65536"/>
                <a:gd name="T9" fmla="*/ 0 w 126"/>
                <a:gd name="T10" fmla="*/ 0 h 74"/>
                <a:gd name="T11" fmla="*/ 126 w 126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74">
                  <a:moveTo>
                    <a:pt x="126" y="74"/>
                  </a:move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59" name="Freeform 51"/>
            <p:cNvSpPr>
              <a:spLocks/>
            </p:cNvSpPr>
            <p:nvPr/>
          </p:nvSpPr>
          <p:spPr bwMode="auto">
            <a:xfrm>
              <a:off x="6486" y="9960"/>
              <a:ext cx="124" cy="72"/>
            </a:xfrm>
            <a:custGeom>
              <a:avLst/>
              <a:gdLst>
                <a:gd name="T0" fmla="*/ 0 w 616"/>
                <a:gd name="T1" fmla="*/ 0 h 355"/>
                <a:gd name="T2" fmla="*/ 0 w 616"/>
                <a:gd name="T3" fmla="*/ 0 h 355"/>
                <a:gd name="T4" fmla="*/ 0 w 616"/>
                <a:gd name="T5" fmla="*/ 0 h 355"/>
                <a:gd name="T6" fmla="*/ 0 60000 65536"/>
                <a:gd name="T7" fmla="*/ 0 60000 65536"/>
                <a:gd name="T8" fmla="*/ 0 60000 65536"/>
                <a:gd name="T9" fmla="*/ 0 w 616"/>
                <a:gd name="T10" fmla="*/ 0 h 355"/>
                <a:gd name="T11" fmla="*/ 616 w 616"/>
                <a:gd name="T12" fmla="*/ 355 h 3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16" h="355">
                  <a:moveTo>
                    <a:pt x="616" y="355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60" name="Text Box 50"/>
            <p:cNvSpPr txBox="1">
              <a:spLocks noChangeArrowheads="1"/>
            </p:cNvSpPr>
            <p:nvPr/>
          </p:nvSpPr>
          <p:spPr bwMode="auto">
            <a:xfrm>
              <a:off x="6584" y="9946"/>
              <a:ext cx="412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8306" tIns="34153" rIns="68306" bIns="34153"/>
            <a:lstStyle/>
            <a:p>
              <a:r>
                <a:rPr lang="fr-FR" sz="1200" b="1">
                  <a:latin typeface="Arial Narrow" pitchFamily="34" charset="0"/>
                  <a:ea typeface="Calibri" pitchFamily="34" charset="0"/>
                  <a:cs typeface="Times New Roman" pitchFamily="18" charset="0"/>
                </a:rPr>
                <a:t>O</a:t>
              </a:r>
              <a:r>
                <a:rPr lang="fr-FR" sz="1200" b="1" baseline="-30000">
                  <a:latin typeface="Arial Narrow" pitchFamily="34" charset="0"/>
                  <a:ea typeface="Calibri" pitchFamily="34" charset="0"/>
                  <a:cs typeface="Times New Roman" pitchFamily="18" charset="0"/>
                </a:rPr>
                <a:t>1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25661" name="Text Box 49"/>
            <p:cNvSpPr txBox="1">
              <a:spLocks noChangeArrowheads="1"/>
            </p:cNvSpPr>
            <p:nvPr/>
          </p:nvSpPr>
          <p:spPr bwMode="auto">
            <a:xfrm>
              <a:off x="8350" y="9822"/>
              <a:ext cx="383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8306" tIns="34153" rIns="68306" bIns="34153"/>
            <a:lstStyle/>
            <a:p>
              <a:r>
                <a:rPr lang="fr-FR" sz="1200" b="1">
                  <a:latin typeface="Arial Narrow" pitchFamily="34" charset="0"/>
                  <a:ea typeface="Calibri" pitchFamily="34" charset="0"/>
                  <a:cs typeface="Times New Roman" pitchFamily="18" charset="0"/>
                </a:rPr>
                <a:t>O</a:t>
              </a:r>
              <a:r>
                <a:rPr lang="fr-FR" sz="1200" b="1" baseline="-30000">
                  <a:latin typeface="Arial Narrow" pitchFamily="34" charset="0"/>
                  <a:ea typeface="Calibri" pitchFamily="34" charset="0"/>
                  <a:cs typeface="Times New Roman" pitchFamily="18" charset="0"/>
                </a:rPr>
                <a:t>1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25662" name="Line 48"/>
            <p:cNvSpPr>
              <a:spLocks noChangeShapeType="1"/>
            </p:cNvSpPr>
            <p:nvPr/>
          </p:nvSpPr>
          <p:spPr bwMode="auto">
            <a:xfrm flipV="1">
              <a:off x="5046" y="9088"/>
              <a:ext cx="6" cy="8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oval" w="med" len="med"/>
              <a:tailEnd type="stealth" w="med" len="lg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63" name="Text Box 47"/>
            <p:cNvSpPr txBox="1">
              <a:spLocks noChangeArrowheads="1"/>
            </p:cNvSpPr>
            <p:nvPr/>
          </p:nvSpPr>
          <p:spPr bwMode="auto">
            <a:xfrm>
              <a:off x="5046" y="9040"/>
              <a:ext cx="379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8306" tIns="34153" rIns="68306" bIns="34153"/>
            <a:lstStyle/>
            <a:p>
              <a:r>
                <a:rPr lang="fr-FR" sz="1100">
                  <a:latin typeface="Century Gothic" pitchFamily="34" charset="0"/>
                  <a:ea typeface="Calibri" pitchFamily="34" charset="0"/>
                  <a:cs typeface="Times New Roman" pitchFamily="18" charset="0"/>
                </a:rPr>
                <a:t>y</a:t>
              </a:r>
              <a:r>
                <a:rPr lang="fr-FR" sz="1100" baseline="-30000">
                  <a:latin typeface="Century Gothic" pitchFamily="34" charset="0"/>
                  <a:ea typeface="Calibri" pitchFamily="34" charset="0"/>
                  <a:cs typeface="Times New Roman" pitchFamily="18" charset="0"/>
                </a:rPr>
                <a:t>0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25664" name="Line 46"/>
            <p:cNvSpPr>
              <a:spLocks noChangeShapeType="1"/>
            </p:cNvSpPr>
            <p:nvPr/>
          </p:nvSpPr>
          <p:spPr bwMode="auto">
            <a:xfrm>
              <a:off x="5152" y="9073"/>
              <a:ext cx="115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65" name="Line 45"/>
            <p:cNvSpPr>
              <a:spLocks noChangeShapeType="1"/>
            </p:cNvSpPr>
            <p:nvPr/>
          </p:nvSpPr>
          <p:spPr bwMode="auto">
            <a:xfrm>
              <a:off x="5052" y="9914"/>
              <a:ext cx="638" cy="3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oval" w="med" len="med"/>
              <a:tailEnd type="stealth" w="med" len="lg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66" name="Line 44"/>
            <p:cNvSpPr>
              <a:spLocks noChangeShapeType="1"/>
            </p:cNvSpPr>
            <p:nvPr/>
          </p:nvSpPr>
          <p:spPr bwMode="auto">
            <a:xfrm flipV="1">
              <a:off x="5052" y="9488"/>
              <a:ext cx="730" cy="4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oval" w="med" len="med"/>
              <a:tailEnd type="stealth" w="med" len="lg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67" name="Text Box 43"/>
            <p:cNvSpPr txBox="1">
              <a:spLocks noChangeArrowheads="1"/>
            </p:cNvSpPr>
            <p:nvPr/>
          </p:nvSpPr>
          <p:spPr bwMode="auto">
            <a:xfrm>
              <a:off x="5582" y="9962"/>
              <a:ext cx="378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8306" tIns="34153" rIns="68306" bIns="34153"/>
            <a:lstStyle/>
            <a:p>
              <a:r>
                <a:rPr lang="fr-FR" sz="1100">
                  <a:latin typeface="Century Gothic" pitchFamily="34" charset="0"/>
                  <a:ea typeface="Calibri" pitchFamily="34" charset="0"/>
                  <a:cs typeface="Times New Roman" pitchFamily="18" charset="0"/>
                </a:rPr>
                <a:t>Z</a:t>
              </a:r>
              <a:r>
                <a:rPr lang="fr-FR" sz="1100" baseline="-30000">
                  <a:latin typeface="Century Gothic" pitchFamily="34" charset="0"/>
                  <a:ea typeface="Calibri" pitchFamily="34" charset="0"/>
                  <a:cs typeface="Times New Roman" pitchFamily="18" charset="0"/>
                </a:rPr>
                <a:t>0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25668" name="Line 42"/>
            <p:cNvSpPr>
              <a:spLocks noChangeShapeType="1"/>
            </p:cNvSpPr>
            <p:nvPr/>
          </p:nvSpPr>
          <p:spPr bwMode="auto">
            <a:xfrm>
              <a:off x="5668" y="10002"/>
              <a:ext cx="11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69" name="Text Box 41"/>
            <p:cNvSpPr txBox="1">
              <a:spLocks noChangeArrowheads="1"/>
            </p:cNvSpPr>
            <p:nvPr/>
          </p:nvSpPr>
          <p:spPr bwMode="auto">
            <a:xfrm>
              <a:off x="5745" y="9531"/>
              <a:ext cx="406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8306" tIns="34153" rIns="68306" bIns="34153"/>
            <a:lstStyle/>
            <a:p>
              <a:r>
                <a:rPr lang="fr-FR" sz="1100">
                  <a:latin typeface="Century Gothic" pitchFamily="34" charset="0"/>
                  <a:ea typeface="Calibri" pitchFamily="34" charset="0"/>
                  <a:cs typeface="Times New Roman" pitchFamily="18" charset="0"/>
                </a:rPr>
                <a:t>X</a:t>
              </a:r>
              <a:r>
                <a:rPr lang="fr-FR" sz="1100" baseline="-30000">
                  <a:latin typeface="Century Gothic" pitchFamily="34" charset="0"/>
                  <a:ea typeface="Calibri" pitchFamily="34" charset="0"/>
                  <a:cs typeface="Times New Roman" pitchFamily="18" charset="0"/>
                </a:rPr>
                <a:t>0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25670" name="Line 40"/>
            <p:cNvSpPr>
              <a:spLocks noChangeShapeType="1"/>
            </p:cNvSpPr>
            <p:nvPr/>
          </p:nvSpPr>
          <p:spPr bwMode="auto">
            <a:xfrm>
              <a:off x="5847" y="9559"/>
              <a:ext cx="113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71" name="Oval 39"/>
            <p:cNvSpPr>
              <a:spLocks noChangeArrowheads="1"/>
            </p:cNvSpPr>
            <p:nvPr/>
          </p:nvSpPr>
          <p:spPr bwMode="auto">
            <a:xfrm rot="-361571">
              <a:off x="8170" y="9829"/>
              <a:ext cx="223" cy="223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72" name="Freeform 38"/>
            <p:cNvSpPr>
              <a:spLocks/>
            </p:cNvSpPr>
            <p:nvPr/>
          </p:nvSpPr>
          <p:spPr bwMode="auto">
            <a:xfrm>
              <a:off x="7554" y="9496"/>
              <a:ext cx="162" cy="211"/>
            </a:xfrm>
            <a:custGeom>
              <a:avLst/>
              <a:gdLst>
                <a:gd name="T0" fmla="*/ 0 w 817"/>
                <a:gd name="T1" fmla="*/ 0 h 1055"/>
                <a:gd name="T2" fmla="*/ 0 w 817"/>
                <a:gd name="T3" fmla="*/ 0 h 1055"/>
                <a:gd name="T4" fmla="*/ 0 w 817"/>
                <a:gd name="T5" fmla="*/ 0 h 1055"/>
                <a:gd name="T6" fmla="*/ 0 w 817"/>
                <a:gd name="T7" fmla="*/ 0 h 1055"/>
                <a:gd name="T8" fmla="*/ 0 w 817"/>
                <a:gd name="T9" fmla="*/ 0 h 1055"/>
                <a:gd name="T10" fmla="*/ 0 w 817"/>
                <a:gd name="T11" fmla="*/ 0 h 1055"/>
                <a:gd name="T12" fmla="*/ 0 w 817"/>
                <a:gd name="T13" fmla="*/ 0 h 1055"/>
                <a:gd name="T14" fmla="*/ 0 w 817"/>
                <a:gd name="T15" fmla="*/ 0 h 1055"/>
                <a:gd name="T16" fmla="*/ 0 w 817"/>
                <a:gd name="T17" fmla="*/ 0 h 1055"/>
                <a:gd name="T18" fmla="*/ 0 w 817"/>
                <a:gd name="T19" fmla="*/ 0 h 1055"/>
                <a:gd name="T20" fmla="*/ 0 w 817"/>
                <a:gd name="T21" fmla="*/ 0 h 1055"/>
                <a:gd name="T22" fmla="*/ 0 w 817"/>
                <a:gd name="T23" fmla="*/ 0 h 1055"/>
                <a:gd name="T24" fmla="*/ 0 w 817"/>
                <a:gd name="T25" fmla="*/ 0 h 1055"/>
                <a:gd name="T26" fmla="*/ 0 w 817"/>
                <a:gd name="T27" fmla="*/ 0 h 1055"/>
                <a:gd name="T28" fmla="*/ 0 w 817"/>
                <a:gd name="T29" fmla="*/ 0 h 1055"/>
                <a:gd name="T30" fmla="*/ 0 w 817"/>
                <a:gd name="T31" fmla="*/ 0 h 1055"/>
                <a:gd name="T32" fmla="*/ 0 w 817"/>
                <a:gd name="T33" fmla="*/ 0 h 1055"/>
                <a:gd name="T34" fmla="*/ 0 w 817"/>
                <a:gd name="T35" fmla="*/ 0 h 1055"/>
                <a:gd name="T36" fmla="*/ 0 w 817"/>
                <a:gd name="T37" fmla="*/ 0 h 1055"/>
                <a:gd name="T38" fmla="*/ 0 w 817"/>
                <a:gd name="T39" fmla="*/ 0 h 1055"/>
                <a:gd name="T40" fmla="*/ 0 w 817"/>
                <a:gd name="T41" fmla="*/ 0 h 1055"/>
                <a:gd name="T42" fmla="*/ 0 w 817"/>
                <a:gd name="T43" fmla="*/ 0 h 1055"/>
                <a:gd name="T44" fmla="*/ 0 w 817"/>
                <a:gd name="T45" fmla="*/ 0 h 1055"/>
                <a:gd name="T46" fmla="*/ 0 w 817"/>
                <a:gd name="T47" fmla="*/ 0 h 1055"/>
                <a:gd name="T48" fmla="*/ 0 w 817"/>
                <a:gd name="T49" fmla="*/ 0 h 1055"/>
                <a:gd name="T50" fmla="*/ 0 w 817"/>
                <a:gd name="T51" fmla="*/ 0 h 1055"/>
                <a:gd name="T52" fmla="*/ 0 w 817"/>
                <a:gd name="T53" fmla="*/ 0 h 1055"/>
                <a:gd name="T54" fmla="*/ 0 w 817"/>
                <a:gd name="T55" fmla="*/ 0 h 1055"/>
                <a:gd name="T56" fmla="*/ 0 w 817"/>
                <a:gd name="T57" fmla="*/ 0 h 1055"/>
                <a:gd name="T58" fmla="*/ 0 w 817"/>
                <a:gd name="T59" fmla="*/ 0 h 1055"/>
                <a:gd name="T60" fmla="*/ 0 w 817"/>
                <a:gd name="T61" fmla="*/ 0 h 1055"/>
                <a:gd name="T62" fmla="*/ 0 w 817"/>
                <a:gd name="T63" fmla="*/ 0 h 1055"/>
                <a:gd name="T64" fmla="*/ 0 w 817"/>
                <a:gd name="T65" fmla="*/ 0 h 1055"/>
                <a:gd name="T66" fmla="*/ 0 w 817"/>
                <a:gd name="T67" fmla="*/ 0 h 1055"/>
                <a:gd name="T68" fmla="*/ 0 w 817"/>
                <a:gd name="T69" fmla="*/ 0 h 105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17"/>
                <a:gd name="T106" fmla="*/ 0 h 1055"/>
                <a:gd name="T107" fmla="*/ 817 w 817"/>
                <a:gd name="T108" fmla="*/ 1055 h 105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17" h="1055">
                  <a:moveTo>
                    <a:pt x="120" y="1029"/>
                  </a:moveTo>
                  <a:lnTo>
                    <a:pt x="71" y="988"/>
                  </a:lnTo>
                  <a:lnTo>
                    <a:pt x="34" y="931"/>
                  </a:lnTo>
                  <a:lnTo>
                    <a:pt x="10" y="859"/>
                  </a:lnTo>
                  <a:lnTo>
                    <a:pt x="0" y="775"/>
                  </a:lnTo>
                  <a:lnTo>
                    <a:pt x="6" y="683"/>
                  </a:lnTo>
                  <a:lnTo>
                    <a:pt x="26" y="584"/>
                  </a:lnTo>
                  <a:lnTo>
                    <a:pt x="60" y="484"/>
                  </a:lnTo>
                  <a:lnTo>
                    <a:pt x="107" y="386"/>
                  </a:lnTo>
                  <a:lnTo>
                    <a:pt x="165" y="292"/>
                  </a:lnTo>
                  <a:lnTo>
                    <a:pt x="230" y="207"/>
                  </a:lnTo>
                  <a:lnTo>
                    <a:pt x="303" y="133"/>
                  </a:lnTo>
                  <a:lnTo>
                    <a:pt x="380" y="74"/>
                  </a:lnTo>
                  <a:lnTo>
                    <a:pt x="458" y="32"/>
                  </a:lnTo>
                  <a:lnTo>
                    <a:pt x="533" y="7"/>
                  </a:lnTo>
                  <a:lnTo>
                    <a:pt x="605" y="0"/>
                  </a:lnTo>
                  <a:lnTo>
                    <a:pt x="670" y="14"/>
                  </a:lnTo>
                  <a:lnTo>
                    <a:pt x="725" y="46"/>
                  </a:lnTo>
                  <a:lnTo>
                    <a:pt x="768" y="95"/>
                  </a:lnTo>
                  <a:lnTo>
                    <a:pt x="798" y="159"/>
                  </a:lnTo>
                  <a:lnTo>
                    <a:pt x="815" y="238"/>
                  </a:lnTo>
                  <a:lnTo>
                    <a:pt x="817" y="326"/>
                  </a:lnTo>
                  <a:lnTo>
                    <a:pt x="804" y="423"/>
                  </a:lnTo>
                  <a:lnTo>
                    <a:pt x="777" y="522"/>
                  </a:lnTo>
                  <a:lnTo>
                    <a:pt x="736" y="622"/>
                  </a:lnTo>
                  <a:lnTo>
                    <a:pt x="684" y="719"/>
                  </a:lnTo>
                  <a:lnTo>
                    <a:pt x="622" y="808"/>
                  </a:lnTo>
                  <a:lnTo>
                    <a:pt x="553" y="888"/>
                  </a:lnTo>
                  <a:lnTo>
                    <a:pt x="477" y="955"/>
                  </a:lnTo>
                  <a:lnTo>
                    <a:pt x="399" y="1005"/>
                  </a:lnTo>
                  <a:lnTo>
                    <a:pt x="323" y="1039"/>
                  </a:lnTo>
                  <a:lnTo>
                    <a:pt x="248" y="1055"/>
                  </a:lnTo>
                  <a:lnTo>
                    <a:pt x="180" y="1051"/>
                  </a:lnTo>
                  <a:lnTo>
                    <a:pt x="120" y="1029"/>
                  </a:lnTo>
                  <a:lnTo>
                    <a:pt x="121" y="1029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73" name="Freeform 37"/>
            <p:cNvSpPr>
              <a:spLocks/>
            </p:cNvSpPr>
            <p:nvPr/>
          </p:nvSpPr>
          <p:spPr bwMode="auto">
            <a:xfrm>
              <a:off x="7366" y="9579"/>
              <a:ext cx="212" cy="121"/>
            </a:xfrm>
            <a:custGeom>
              <a:avLst/>
              <a:gdLst>
                <a:gd name="T0" fmla="*/ 0 w 1065"/>
                <a:gd name="T1" fmla="*/ 0 h 614"/>
                <a:gd name="T2" fmla="*/ 0 w 1065"/>
                <a:gd name="T3" fmla="*/ 0 h 614"/>
                <a:gd name="T4" fmla="*/ 0 w 1065"/>
                <a:gd name="T5" fmla="*/ 0 h 614"/>
                <a:gd name="T6" fmla="*/ 0 60000 65536"/>
                <a:gd name="T7" fmla="*/ 0 60000 65536"/>
                <a:gd name="T8" fmla="*/ 0 60000 65536"/>
                <a:gd name="T9" fmla="*/ 0 w 1065"/>
                <a:gd name="T10" fmla="*/ 0 h 614"/>
                <a:gd name="T11" fmla="*/ 1065 w 1065"/>
                <a:gd name="T12" fmla="*/ 614 h 6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5" h="614">
                  <a:moveTo>
                    <a:pt x="0" y="0"/>
                  </a:moveTo>
                  <a:lnTo>
                    <a:pt x="1064" y="614"/>
                  </a:lnTo>
                  <a:lnTo>
                    <a:pt x="1065" y="614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74" name="Freeform 36"/>
            <p:cNvSpPr>
              <a:spLocks/>
            </p:cNvSpPr>
            <p:nvPr/>
          </p:nvSpPr>
          <p:spPr bwMode="auto">
            <a:xfrm>
              <a:off x="7342" y="9372"/>
              <a:ext cx="139" cy="207"/>
            </a:xfrm>
            <a:custGeom>
              <a:avLst/>
              <a:gdLst>
                <a:gd name="T0" fmla="*/ 0 w 699"/>
                <a:gd name="T1" fmla="*/ 0 h 1028"/>
                <a:gd name="T2" fmla="*/ 0 w 699"/>
                <a:gd name="T3" fmla="*/ 0 h 1028"/>
                <a:gd name="T4" fmla="*/ 0 w 699"/>
                <a:gd name="T5" fmla="*/ 0 h 1028"/>
                <a:gd name="T6" fmla="*/ 0 w 699"/>
                <a:gd name="T7" fmla="*/ 0 h 1028"/>
                <a:gd name="T8" fmla="*/ 0 w 699"/>
                <a:gd name="T9" fmla="*/ 0 h 1028"/>
                <a:gd name="T10" fmla="*/ 0 w 699"/>
                <a:gd name="T11" fmla="*/ 0 h 1028"/>
                <a:gd name="T12" fmla="*/ 0 w 699"/>
                <a:gd name="T13" fmla="*/ 0 h 1028"/>
                <a:gd name="T14" fmla="*/ 0 w 699"/>
                <a:gd name="T15" fmla="*/ 0 h 1028"/>
                <a:gd name="T16" fmla="*/ 0 w 699"/>
                <a:gd name="T17" fmla="*/ 0 h 1028"/>
                <a:gd name="T18" fmla="*/ 0 w 699"/>
                <a:gd name="T19" fmla="*/ 0 h 1028"/>
                <a:gd name="T20" fmla="*/ 0 w 699"/>
                <a:gd name="T21" fmla="*/ 0 h 1028"/>
                <a:gd name="T22" fmla="*/ 0 w 699"/>
                <a:gd name="T23" fmla="*/ 0 h 1028"/>
                <a:gd name="T24" fmla="*/ 0 w 699"/>
                <a:gd name="T25" fmla="*/ 0 h 1028"/>
                <a:gd name="T26" fmla="*/ 0 w 699"/>
                <a:gd name="T27" fmla="*/ 0 h 1028"/>
                <a:gd name="T28" fmla="*/ 0 w 699"/>
                <a:gd name="T29" fmla="*/ 0 h 1028"/>
                <a:gd name="T30" fmla="*/ 0 w 699"/>
                <a:gd name="T31" fmla="*/ 0 h 1028"/>
                <a:gd name="T32" fmla="*/ 0 w 699"/>
                <a:gd name="T33" fmla="*/ 0 h 1028"/>
                <a:gd name="T34" fmla="*/ 0 w 699"/>
                <a:gd name="T35" fmla="*/ 0 h 1028"/>
                <a:gd name="T36" fmla="*/ 0 w 699"/>
                <a:gd name="T37" fmla="*/ 0 h 10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9"/>
                <a:gd name="T58" fmla="*/ 0 h 1028"/>
                <a:gd name="T59" fmla="*/ 699 w 699"/>
                <a:gd name="T60" fmla="*/ 1028 h 10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9" h="1028">
                  <a:moveTo>
                    <a:pt x="122" y="1028"/>
                  </a:moveTo>
                  <a:lnTo>
                    <a:pt x="72" y="990"/>
                  </a:lnTo>
                  <a:lnTo>
                    <a:pt x="35" y="935"/>
                  </a:lnTo>
                  <a:lnTo>
                    <a:pt x="11" y="866"/>
                  </a:lnTo>
                  <a:lnTo>
                    <a:pt x="0" y="786"/>
                  </a:lnTo>
                  <a:lnTo>
                    <a:pt x="4" y="697"/>
                  </a:lnTo>
                  <a:lnTo>
                    <a:pt x="20" y="602"/>
                  </a:lnTo>
                  <a:lnTo>
                    <a:pt x="51" y="504"/>
                  </a:lnTo>
                  <a:lnTo>
                    <a:pt x="94" y="409"/>
                  </a:lnTo>
                  <a:lnTo>
                    <a:pt x="147" y="315"/>
                  </a:lnTo>
                  <a:lnTo>
                    <a:pt x="209" y="231"/>
                  </a:lnTo>
                  <a:lnTo>
                    <a:pt x="278" y="155"/>
                  </a:lnTo>
                  <a:lnTo>
                    <a:pt x="352" y="92"/>
                  </a:lnTo>
                  <a:lnTo>
                    <a:pt x="427" y="45"/>
                  </a:lnTo>
                  <a:lnTo>
                    <a:pt x="502" y="13"/>
                  </a:lnTo>
                  <a:lnTo>
                    <a:pt x="574" y="0"/>
                  </a:lnTo>
                  <a:lnTo>
                    <a:pt x="639" y="4"/>
                  </a:lnTo>
                  <a:lnTo>
                    <a:pt x="698" y="26"/>
                  </a:lnTo>
                  <a:lnTo>
                    <a:pt x="699" y="26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75" name="Freeform 35"/>
            <p:cNvSpPr>
              <a:spLocks/>
            </p:cNvSpPr>
            <p:nvPr/>
          </p:nvSpPr>
          <p:spPr bwMode="auto">
            <a:xfrm>
              <a:off x="7481" y="9379"/>
              <a:ext cx="212" cy="121"/>
            </a:xfrm>
            <a:custGeom>
              <a:avLst/>
              <a:gdLst>
                <a:gd name="T0" fmla="*/ 0 w 1061"/>
                <a:gd name="T1" fmla="*/ 0 h 612"/>
                <a:gd name="T2" fmla="*/ 0 w 1061"/>
                <a:gd name="T3" fmla="*/ 0 h 612"/>
                <a:gd name="T4" fmla="*/ 0 w 1061"/>
                <a:gd name="T5" fmla="*/ 0 h 612"/>
                <a:gd name="T6" fmla="*/ 0 60000 65536"/>
                <a:gd name="T7" fmla="*/ 0 60000 65536"/>
                <a:gd name="T8" fmla="*/ 0 60000 65536"/>
                <a:gd name="T9" fmla="*/ 0 w 1061"/>
                <a:gd name="T10" fmla="*/ 0 h 612"/>
                <a:gd name="T11" fmla="*/ 1061 w 1061"/>
                <a:gd name="T12" fmla="*/ 612 h 6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1" h="612">
                  <a:moveTo>
                    <a:pt x="1061" y="612"/>
                  </a:move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76" name="Rectangle 34"/>
            <p:cNvSpPr>
              <a:spLocks noChangeArrowheads="1"/>
            </p:cNvSpPr>
            <p:nvPr/>
          </p:nvSpPr>
          <p:spPr bwMode="auto">
            <a:xfrm rot="1782919">
              <a:off x="7163" y="9157"/>
              <a:ext cx="589" cy="33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77" name="Freeform 33"/>
            <p:cNvSpPr>
              <a:spLocks/>
            </p:cNvSpPr>
            <p:nvPr/>
          </p:nvSpPr>
          <p:spPr bwMode="auto">
            <a:xfrm>
              <a:off x="7366" y="9476"/>
              <a:ext cx="212" cy="122"/>
            </a:xfrm>
            <a:custGeom>
              <a:avLst/>
              <a:gdLst>
                <a:gd name="T0" fmla="*/ 0 w 1065"/>
                <a:gd name="T1" fmla="*/ 0 h 614"/>
                <a:gd name="T2" fmla="*/ 0 w 1065"/>
                <a:gd name="T3" fmla="*/ 0 h 614"/>
                <a:gd name="T4" fmla="*/ 0 w 1065"/>
                <a:gd name="T5" fmla="*/ 0 h 614"/>
                <a:gd name="T6" fmla="*/ 0 60000 65536"/>
                <a:gd name="T7" fmla="*/ 0 60000 65536"/>
                <a:gd name="T8" fmla="*/ 0 60000 65536"/>
                <a:gd name="T9" fmla="*/ 0 w 1065"/>
                <a:gd name="T10" fmla="*/ 0 h 614"/>
                <a:gd name="T11" fmla="*/ 1065 w 1065"/>
                <a:gd name="T12" fmla="*/ 614 h 6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5" h="614">
                  <a:moveTo>
                    <a:pt x="0" y="0"/>
                  </a:moveTo>
                  <a:lnTo>
                    <a:pt x="1064" y="614"/>
                  </a:lnTo>
                  <a:lnTo>
                    <a:pt x="1065" y="614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78" name="Freeform 32"/>
            <p:cNvSpPr>
              <a:spLocks/>
            </p:cNvSpPr>
            <p:nvPr/>
          </p:nvSpPr>
          <p:spPr bwMode="auto">
            <a:xfrm>
              <a:off x="7480" y="9372"/>
              <a:ext cx="213" cy="123"/>
            </a:xfrm>
            <a:custGeom>
              <a:avLst/>
              <a:gdLst>
                <a:gd name="T0" fmla="*/ 0 w 1065"/>
                <a:gd name="T1" fmla="*/ 0 h 614"/>
                <a:gd name="T2" fmla="*/ 0 w 1065"/>
                <a:gd name="T3" fmla="*/ 0 h 614"/>
                <a:gd name="T4" fmla="*/ 0 w 1065"/>
                <a:gd name="T5" fmla="*/ 0 h 614"/>
                <a:gd name="T6" fmla="*/ 0 60000 65536"/>
                <a:gd name="T7" fmla="*/ 0 60000 65536"/>
                <a:gd name="T8" fmla="*/ 0 60000 65536"/>
                <a:gd name="T9" fmla="*/ 0 w 1065"/>
                <a:gd name="T10" fmla="*/ 0 h 614"/>
                <a:gd name="T11" fmla="*/ 1065 w 1065"/>
                <a:gd name="T12" fmla="*/ 614 h 6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5" h="614">
                  <a:moveTo>
                    <a:pt x="0" y="0"/>
                  </a:moveTo>
                  <a:lnTo>
                    <a:pt x="1064" y="614"/>
                  </a:lnTo>
                  <a:lnTo>
                    <a:pt x="1065" y="614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79" name="Oval 31"/>
            <p:cNvSpPr>
              <a:spLocks noChangeArrowheads="1"/>
            </p:cNvSpPr>
            <p:nvPr/>
          </p:nvSpPr>
          <p:spPr bwMode="auto">
            <a:xfrm rot="-361571">
              <a:off x="7366" y="9397"/>
              <a:ext cx="223" cy="223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80" name="Freeform 30"/>
            <p:cNvSpPr>
              <a:spLocks/>
            </p:cNvSpPr>
            <p:nvPr/>
          </p:nvSpPr>
          <p:spPr bwMode="auto">
            <a:xfrm>
              <a:off x="7528" y="9530"/>
              <a:ext cx="642" cy="366"/>
            </a:xfrm>
            <a:custGeom>
              <a:avLst/>
              <a:gdLst>
                <a:gd name="T0" fmla="*/ 0 w 2227"/>
                <a:gd name="T1" fmla="*/ 0 h 1299"/>
                <a:gd name="T2" fmla="*/ 0 w 2227"/>
                <a:gd name="T3" fmla="*/ 0 h 1299"/>
                <a:gd name="T4" fmla="*/ 0 w 2227"/>
                <a:gd name="T5" fmla="*/ 0 h 1299"/>
                <a:gd name="T6" fmla="*/ 0 60000 65536"/>
                <a:gd name="T7" fmla="*/ 0 60000 65536"/>
                <a:gd name="T8" fmla="*/ 0 60000 65536"/>
                <a:gd name="T9" fmla="*/ 0 w 2227"/>
                <a:gd name="T10" fmla="*/ 0 h 1299"/>
                <a:gd name="T11" fmla="*/ 2227 w 2227"/>
                <a:gd name="T12" fmla="*/ 1299 h 12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7" h="1299">
                  <a:moveTo>
                    <a:pt x="2227" y="1299"/>
                  </a:move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81" name="Line 29"/>
            <p:cNvSpPr>
              <a:spLocks noChangeShapeType="1"/>
            </p:cNvSpPr>
            <p:nvPr/>
          </p:nvSpPr>
          <p:spPr bwMode="auto">
            <a:xfrm flipV="1">
              <a:off x="7523" y="9660"/>
              <a:ext cx="5" cy="26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82" name="Line 28"/>
            <p:cNvSpPr>
              <a:spLocks noChangeShapeType="1"/>
            </p:cNvSpPr>
            <p:nvPr/>
          </p:nvSpPr>
          <p:spPr bwMode="auto">
            <a:xfrm flipV="1">
              <a:off x="8293" y="10076"/>
              <a:ext cx="6" cy="26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83" name="Line 27"/>
            <p:cNvSpPr>
              <a:spLocks noChangeShapeType="1"/>
            </p:cNvSpPr>
            <p:nvPr/>
          </p:nvSpPr>
          <p:spPr bwMode="auto">
            <a:xfrm flipH="1" flipV="1">
              <a:off x="7523" y="9924"/>
              <a:ext cx="770" cy="41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84" name="Text Box 26"/>
            <p:cNvSpPr txBox="1">
              <a:spLocks noChangeArrowheads="1"/>
            </p:cNvSpPr>
            <p:nvPr/>
          </p:nvSpPr>
          <p:spPr bwMode="auto">
            <a:xfrm>
              <a:off x="7728" y="10076"/>
              <a:ext cx="442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0792" tIns="30397" rIns="60792" bIns="30397"/>
            <a:lstStyle/>
            <a:p>
              <a:r>
                <a:rPr lang="fr-FR" sz="1400" b="1">
                  <a:solidFill>
                    <a:srgbClr val="0000FF"/>
                  </a:solidFill>
                  <a:latin typeface="Calibri" pitchFamily="34" charset="0"/>
                  <a:ea typeface="Calibri" pitchFamily="34" charset="0"/>
                  <a:cs typeface="Times New Roman" pitchFamily="18" charset="0"/>
                  <a:sym typeface="Wingdings" pitchFamily="2" charset="2"/>
                </a:rPr>
                <a:t></a:t>
              </a:r>
            </a:p>
          </p:txBody>
        </p:sp>
        <p:sp>
          <p:nvSpPr>
            <p:cNvPr id="25685" name="Freeform 25"/>
            <p:cNvSpPr>
              <a:spLocks/>
            </p:cNvSpPr>
            <p:nvPr/>
          </p:nvSpPr>
          <p:spPr bwMode="auto">
            <a:xfrm>
              <a:off x="7076" y="9174"/>
              <a:ext cx="1" cy="246"/>
            </a:xfrm>
            <a:custGeom>
              <a:avLst/>
              <a:gdLst>
                <a:gd name="T0" fmla="*/ 0 w 2"/>
                <a:gd name="T1" fmla="*/ 0 h 1232"/>
                <a:gd name="T2" fmla="*/ 0 w 2"/>
                <a:gd name="T3" fmla="*/ 0 h 1232"/>
                <a:gd name="T4" fmla="*/ 1 w 2"/>
                <a:gd name="T5" fmla="*/ 0 h 1232"/>
                <a:gd name="T6" fmla="*/ 0 60000 65536"/>
                <a:gd name="T7" fmla="*/ 0 60000 65536"/>
                <a:gd name="T8" fmla="*/ 0 60000 65536"/>
                <a:gd name="T9" fmla="*/ 0 w 2"/>
                <a:gd name="T10" fmla="*/ 0 h 1232"/>
                <a:gd name="T11" fmla="*/ 2 w 2"/>
                <a:gd name="T12" fmla="*/ 1232 h 12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232">
                  <a:moveTo>
                    <a:pt x="0" y="0"/>
                  </a:moveTo>
                  <a:lnTo>
                    <a:pt x="0" y="1232"/>
                  </a:lnTo>
                  <a:lnTo>
                    <a:pt x="2" y="1232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86" name="Freeform 24"/>
            <p:cNvSpPr>
              <a:spLocks/>
            </p:cNvSpPr>
            <p:nvPr/>
          </p:nvSpPr>
          <p:spPr bwMode="auto">
            <a:xfrm>
              <a:off x="7076" y="9189"/>
              <a:ext cx="1" cy="231"/>
            </a:xfrm>
            <a:custGeom>
              <a:avLst/>
              <a:gdLst>
                <a:gd name="T0" fmla="*/ 0 w 2"/>
                <a:gd name="T1" fmla="*/ 0 h 1155"/>
                <a:gd name="T2" fmla="*/ 0 w 2"/>
                <a:gd name="T3" fmla="*/ 0 h 1155"/>
                <a:gd name="T4" fmla="*/ 1 w 2"/>
                <a:gd name="T5" fmla="*/ 0 h 1155"/>
                <a:gd name="T6" fmla="*/ 0 60000 65536"/>
                <a:gd name="T7" fmla="*/ 0 60000 65536"/>
                <a:gd name="T8" fmla="*/ 0 60000 65536"/>
                <a:gd name="T9" fmla="*/ 0 w 2"/>
                <a:gd name="T10" fmla="*/ 0 h 1155"/>
                <a:gd name="T11" fmla="*/ 2 w 2"/>
                <a:gd name="T12" fmla="*/ 1155 h 11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155">
                  <a:moveTo>
                    <a:pt x="0" y="1155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87" name="Freeform 23"/>
            <p:cNvSpPr>
              <a:spLocks/>
            </p:cNvSpPr>
            <p:nvPr/>
          </p:nvSpPr>
          <p:spPr bwMode="auto">
            <a:xfrm>
              <a:off x="6928" y="9078"/>
              <a:ext cx="148" cy="148"/>
            </a:xfrm>
            <a:custGeom>
              <a:avLst/>
              <a:gdLst>
                <a:gd name="T0" fmla="*/ 0 w 739"/>
                <a:gd name="T1" fmla="*/ 0 h 739"/>
                <a:gd name="T2" fmla="*/ 0 w 739"/>
                <a:gd name="T3" fmla="*/ 0 h 739"/>
                <a:gd name="T4" fmla="*/ 0 w 739"/>
                <a:gd name="T5" fmla="*/ 0 h 739"/>
                <a:gd name="T6" fmla="*/ 0 60000 65536"/>
                <a:gd name="T7" fmla="*/ 0 60000 65536"/>
                <a:gd name="T8" fmla="*/ 0 60000 65536"/>
                <a:gd name="T9" fmla="*/ 0 w 739"/>
                <a:gd name="T10" fmla="*/ 0 h 739"/>
                <a:gd name="T11" fmla="*/ 739 w 739"/>
                <a:gd name="T12" fmla="*/ 739 h 7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39" h="739">
                  <a:moveTo>
                    <a:pt x="739" y="0"/>
                  </a:moveTo>
                  <a:lnTo>
                    <a:pt x="0" y="739"/>
                  </a:lnTo>
                  <a:lnTo>
                    <a:pt x="1" y="739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88" name="Freeform 22"/>
            <p:cNvSpPr>
              <a:spLocks/>
            </p:cNvSpPr>
            <p:nvPr/>
          </p:nvSpPr>
          <p:spPr bwMode="auto">
            <a:xfrm>
              <a:off x="6928" y="9144"/>
              <a:ext cx="148" cy="149"/>
            </a:xfrm>
            <a:custGeom>
              <a:avLst/>
              <a:gdLst>
                <a:gd name="T0" fmla="*/ 0 w 739"/>
                <a:gd name="T1" fmla="*/ 0 h 738"/>
                <a:gd name="T2" fmla="*/ 0 w 739"/>
                <a:gd name="T3" fmla="*/ 0 h 738"/>
                <a:gd name="T4" fmla="*/ 0 w 739"/>
                <a:gd name="T5" fmla="*/ 0 h 738"/>
                <a:gd name="T6" fmla="*/ 0 60000 65536"/>
                <a:gd name="T7" fmla="*/ 0 60000 65536"/>
                <a:gd name="T8" fmla="*/ 0 60000 65536"/>
                <a:gd name="T9" fmla="*/ 0 w 739"/>
                <a:gd name="T10" fmla="*/ 0 h 738"/>
                <a:gd name="T11" fmla="*/ 739 w 739"/>
                <a:gd name="T12" fmla="*/ 738 h 73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39" h="738">
                  <a:moveTo>
                    <a:pt x="739" y="0"/>
                  </a:moveTo>
                  <a:lnTo>
                    <a:pt x="0" y="738"/>
                  </a:lnTo>
                  <a:lnTo>
                    <a:pt x="1" y="73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89" name="Freeform 21"/>
            <p:cNvSpPr>
              <a:spLocks/>
            </p:cNvSpPr>
            <p:nvPr/>
          </p:nvSpPr>
          <p:spPr bwMode="auto">
            <a:xfrm>
              <a:off x="6943" y="9211"/>
              <a:ext cx="133" cy="133"/>
            </a:xfrm>
            <a:custGeom>
              <a:avLst/>
              <a:gdLst>
                <a:gd name="T0" fmla="*/ 0 w 660"/>
                <a:gd name="T1" fmla="*/ 0 h 660"/>
                <a:gd name="T2" fmla="*/ 0 w 660"/>
                <a:gd name="T3" fmla="*/ 0 h 660"/>
                <a:gd name="T4" fmla="*/ 0 w 660"/>
                <a:gd name="T5" fmla="*/ 0 h 660"/>
                <a:gd name="T6" fmla="*/ 0 60000 65536"/>
                <a:gd name="T7" fmla="*/ 0 60000 65536"/>
                <a:gd name="T8" fmla="*/ 0 60000 65536"/>
                <a:gd name="T9" fmla="*/ 0 w 660"/>
                <a:gd name="T10" fmla="*/ 0 h 660"/>
                <a:gd name="T11" fmla="*/ 660 w 660"/>
                <a:gd name="T12" fmla="*/ 660 h 6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0" h="660">
                  <a:moveTo>
                    <a:pt x="660" y="0"/>
                  </a:moveTo>
                  <a:lnTo>
                    <a:pt x="0" y="660"/>
                  </a:lnTo>
                  <a:lnTo>
                    <a:pt x="1" y="66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90" name="Freeform 20"/>
            <p:cNvSpPr>
              <a:spLocks/>
            </p:cNvSpPr>
            <p:nvPr/>
          </p:nvSpPr>
          <p:spPr bwMode="auto">
            <a:xfrm>
              <a:off x="6986" y="9279"/>
              <a:ext cx="90" cy="89"/>
            </a:xfrm>
            <a:custGeom>
              <a:avLst/>
              <a:gdLst>
                <a:gd name="T0" fmla="*/ 0 w 448"/>
                <a:gd name="T1" fmla="*/ 0 h 447"/>
                <a:gd name="T2" fmla="*/ 0 w 448"/>
                <a:gd name="T3" fmla="*/ 0 h 447"/>
                <a:gd name="T4" fmla="*/ 0 w 448"/>
                <a:gd name="T5" fmla="*/ 0 h 447"/>
                <a:gd name="T6" fmla="*/ 0 60000 65536"/>
                <a:gd name="T7" fmla="*/ 0 60000 65536"/>
                <a:gd name="T8" fmla="*/ 0 60000 65536"/>
                <a:gd name="T9" fmla="*/ 0 w 448"/>
                <a:gd name="T10" fmla="*/ 0 h 447"/>
                <a:gd name="T11" fmla="*/ 448 w 448"/>
                <a:gd name="T12" fmla="*/ 447 h 44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47">
                  <a:moveTo>
                    <a:pt x="448" y="0"/>
                  </a:moveTo>
                  <a:lnTo>
                    <a:pt x="0" y="447"/>
                  </a:lnTo>
                  <a:lnTo>
                    <a:pt x="1" y="447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91" name="Freeform 19"/>
            <p:cNvSpPr>
              <a:spLocks/>
            </p:cNvSpPr>
            <p:nvPr/>
          </p:nvSpPr>
          <p:spPr bwMode="auto">
            <a:xfrm>
              <a:off x="7028" y="9345"/>
              <a:ext cx="48" cy="48"/>
            </a:xfrm>
            <a:custGeom>
              <a:avLst/>
              <a:gdLst>
                <a:gd name="T0" fmla="*/ 0 w 235"/>
                <a:gd name="T1" fmla="*/ 0 h 236"/>
                <a:gd name="T2" fmla="*/ 0 w 235"/>
                <a:gd name="T3" fmla="*/ 0 h 236"/>
                <a:gd name="T4" fmla="*/ 0 w 235"/>
                <a:gd name="T5" fmla="*/ 0 h 236"/>
                <a:gd name="T6" fmla="*/ 0 60000 65536"/>
                <a:gd name="T7" fmla="*/ 0 60000 65536"/>
                <a:gd name="T8" fmla="*/ 0 60000 65536"/>
                <a:gd name="T9" fmla="*/ 0 w 235"/>
                <a:gd name="T10" fmla="*/ 0 h 236"/>
                <a:gd name="T11" fmla="*/ 235 w 235"/>
                <a:gd name="T12" fmla="*/ 236 h 2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5" h="236">
                  <a:moveTo>
                    <a:pt x="235" y="0"/>
                  </a:moveTo>
                  <a:lnTo>
                    <a:pt x="0" y="236"/>
                  </a:lnTo>
                  <a:lnTo>
                    <a:pt x="1" y="23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92" name="Freeform 18"/>
            <p:cNvSpPr>
              <a:spLocks/>
            </p:cNvSpPr>
            <p:nvPr/>
          </p:nvSpPr>
          <p:spPr bwMode="auto">
            <a:xfrm>
              <a:off x="7070" y="9413"/>
              <a:ext cx="6" cy="4"/>
            </a:xfrm>
            <a:custGeom>
              <a:avLst/>
              <a:gdLst>
                <a:gd name="T0" fmla="*/ 0 w 23"/>
                <a:gd name="T1" fmla="*/ 0 h 23"/>
                <a:gd name="T2" fmla="*/ 0 w 23"/>
                <a:gd name="T3" fmla="*/ 0 h 23"/>
                <a:gd name="T4" fmla="*/ 0 w 23"/>
                <a:gd name="T5" fmla="*/ 0 h 23"/>
                <a:gd name="T6" fmla="*/ 0 60000 65536"/>
                <a:gd name="T7" fmla="*/ 0 60000 65536"/>
                <a:gd name="T8" fmla="*/ 0 60000 65536"/>
                <a:gd name="T9" fmla="*/ 0 w 23"/>
                <a:gd name="T10" fmla="*/ 0 h 23"/>
                <a:gd name="T11" fmla="*/ 23 w 23"/>
                <a:gd name="T12" fmla="*/ 23 h 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23">
                  <a:moveTo>
                    <a:pt x="23" y="0"/>
                  </a:moveTo>
                  <a:lnTo>
                    <a:pt x="0" y="23"/>
                  </a:lnTo>
                  <a:lnTo>
                    <a:pt x="1" y="23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93" name="Freeform 17"/>
            <p:cNvSpPr>
              <a:spLocks/>
            </p:cNvSpPr>
            <p:nvPr/>
          </p:nvSpPr>
          <p:spPr bwMode="auto">
            <a:xfrm>
              <a:off x="6928" y="9010"/>
              <a:ext cx="148" cy="149"/>
            </a:xfrm>
            <a:custGeom>
              <a:avLst/>
              <a:gdLst>
                <a:gd name="T0" fmla="*/ 0 w 739"/>
                <a:gd name="T1" fmla="*/ 0 h 738"/>
                <a:gd name="T2" fmla="*/ 0 w 739"/>
                <a:gd name="T3" fmla="*/ 0 h 738"/>
                <a:gd name="T4" fmla="*/ 0 w 739"/>
                <a:gd name="T5" fmla="*/ 0 h 738"/>
                <a:gd name="T6" fmla="*/ 0 60000 65536"/>
                <a:gd name="T7" fmla="*/ 0 60000 65536"/>
                <a:gd name="T8" fmla="*/ 0 60000 65536"/>
                <a:gd name="T9" fmla="*/ 0 w 739"/>
                <a:gd name="T10" fmla="*/ 0 h 738"/>
                <a:gd name="T11" fmla="*/ 739 w 739"/>
                <a:gd name="T12" fmla="*/ 738 h 73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39" h="738">
                  <a:moveTo>
                    <a:pt x="739" y="0"/>
                  </a:moveTo>
                  <a:lnTo>
                    <a:pt x="0" y="738"/>
                  </a:lnTo>
                  <a:lnTo>
                    <a:pt x="1" y="73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94" name="Freeform 16"/>
            <p:cNvSpPr>
              <a:spLocks/>
            </p:cNvSpPr>
            <p:nvPr/>
          </p:nvSpPr>
          <p:spPr bwMode="auto">
            <a:xfrm>
              <a:off x="6928" y="8944"/>
              <a:ext cx="148" cy="147"/>
            </a:xfrm>
            <a:custGeom>
              <a:avLst/>
              <a:gdLst>
                <a:gd name="T0" fmla="*/ 0 w 739"/>
                <a:gd name="T1" fmla="*/ 0 h 739"/>
                <a:gd name="T2" fmla="*/ 0 w 739"/>
                <a:gd name="T3" fmla="*/ 0 h 739"/>
                <a:gd name="T4" fmla="*/ 0 w 739"/>
                <a:gd name="T5" fmla="*/ 0 h 739"/>
                <a:gd name="T6" fmla="*/ 0 60000 65536"/>
                <a:gd name="T7" fmla="*/ 0 60000 65536"/>
                <a:gd name="T8" fmla="*/ 0 60000 65536"/>
                <a:gd name="T9" fmla="*/ 0 w 739"/>
                <a:gd name="T10" fmla="*/ 0 h 739"/>
                <a:gd name="T11" fmla="*/ 739 w 739"/>
                <a:gd name="T12" fmla="*/ 739 h 7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39" h="739">
                  <a:moveTo>
                    <a:pt x="739" y="0"/>
                  </a:moveTo>
                  <a:lnTo>
                    <a:pt x="0" y="739"/>
                  </a:lnTo>
                  <a:lnTo>
                    <a:pt x="1" y="739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95" name="Freeform 15"/>
            <p:cNvSpPr>
              <a:spLocks/>
            </p:cNvSpPr>
            <p:nvPr/>
          </p:nvSpPr>
          <p:spPr bwMode="auto">
            <a:xfrm>
              <a:off x="6928" y="8897"/>
              <a:ext cx="127" cy="129"/>
            </a:xfrm>
            <a:custGeom>
              <a:avLst/>
              <a:gdLst>
                <a:gd name="T0" fmla="*/ 0 w 639"/>
                <a:gd name="T1" fmla="*/ 0 h 639"/>
                <a:gd name="T2" fmla="*/ 0 w 639"/>
                <a:gd name="T3" fmla="*/ 0 h 639"/>
                <a:gd name="T4" fmla="*/ 0 w 639"/>
                <a:gd name="T5" fmla="*/ 0 h 639"/>
                <a:gd name="T6" fmla="*/ 0 60000 65536"/>
                <a:gd name="T7" fmla="*/ 0 60000 65536"/>
                <a:gd name="T8" fmla="*/ 0 60000 65536"/>
                <a:gd name="T9" fmla="*/ 0 w 639"/>
                <a:gd name="T10" fmla="*/ 0 h 639"/>
                <a:gd name="T11" fmla="*/ 639 w 639"/>
                <a:gd name="T12" fmla="*/ 639 h 6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39" h="639">
                  <a:moveTo>
                    <a:pt x="639" y="0"/>
                  </a:moveTo>
                  <a:lnTo>
                    <a:pt x="0" y="639"/>
                  </a:lnTo>
                  <a:lnTo>
                    <a:pt x="1" y="639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96" name="Freeform 14"/>
            <p:cNvSpPr>
              <a:spLocks/>
            </p:cNvSpPr>
            <p:nvPr/>
          </p:nvSpPr>
          <p:spPr bwMode="auto">
            <a:xfrm>
              <a:off x="6928" y="8872"/>
              <a:ext cx="85" cy="85"/>
            </a:xfrm>
            <a:custGeom>
              <a:avLst/>
              <a:gdLst>
                <a:gd name="T0" fmla="*/ 0 w 426"/>
                <a:gd name="T1" fmla="*/ 0 h 426"/>
                <a:gd name="T2" fmla="*/ 0 w 426"/>
                <a:gd name="T3" fmla="*/ 0 h 426"/>
                <a:gd name="T4" fmla="*/ 0 w 426"/>
                <a:gd name="T5" fmla="*/ 0 h 426"/>
                <a:gd name="T6" fmla="*/ 0 60000 65536"/>
                <a:gd name="T7" fmla="*/ 0 60000 65536"/>
                <a:gd name="T8" fmla="*/ 0 60000 65536"/>
                <a:gd name="T9" fmla="*/ 0 w 426"/>
                <a:gd name="T10" fmla="*/ 0 h 426"/>
                <a:gd name="T11" fmla="*/ 426 w 426"/>
                <a:gd name="T12" fmla="*/ 426 h 4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6" h="426">
                  <a:moveTo>
                    <a:pt x="426" y="0"/>
                  </a:moveTo>
                  <a:lnTo>
                    <a:pt x="0" y="426"/>
                  </a:lnTo>
                  <a:lnTo>
                    <a:pt x="1" y="42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97" name="Freeform 13"/>
            <p:cNvSpPr>
              <a:spLocks/>
            </p:cNvSpPr>
            <p:nvPr/>
          </p:nvSpPr>
          <p:spPr bwMode="auto">
            <a:xfrm>
              <a:off x="6928" y="8849"/>
              <a:ext cx="42" cy="41"/>
            </a:xfrm>
            <a:custGeom>
              <a:avLst/>
              <a:gdLst>
                <a:gd name="T0" fmla="*/ 0 w 214"/>
                <a:gd name="T1" fmla="*/ 0 h 215"/>
                <a:gd name="T2" fmla="*/ 0 w 214"/>
                <a:gd name="T3" fmla="*/ 0 h 215"/>
                <a:gd name="T4" fmla="*/ 0 w 214"/>
                <a:gd name="T5" fmla="*/ 0 h 215"/>
                <a:gd name="T6" fmla="*/ 0 60000 65536"/>
                <a:gd name="T7" fmla="*/ 0 60000 65536"/>
                <a:gd name="T8" fmla="*/ 0 60000 65536"/>
                <a:gd name="T9" fmla="*/ 0 w 214"/>
                <a:gd name="T10" fmla="*/ 0 h 215"/>
                <a:gd name="T11" fmla="*/ 214 w 214"/>
                <a:gd name="T12" fmla="*/ 215 h 2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" h="215">
                  <a:moveTo>
                    <a:pt x="214" y="0"/>
                  </a:moveTo>
                  <a:lnTo>
                    <a:pt x="0" y="215"/>
                  </a:lnTo>
                  <a:lnTo>
                    <a:pt x="1" y="215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98" name="Freeform 12"/>
            <p:cNvSpPr>
              <a:spLocks/>
            </p:cNvSpPr>
            <p:nvPr/>
          </p:nvSpPr>
          <p:spPr bwMode="auto">
            <a:xfrm>
              <a:off x="6928" y="8824"/>
              <a:ext cx="1" cy="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256 h 1"/>
                <a:gd name="T4" fmla="*/ 1 w 1"/>
                <a:gd name="T5" fmla="*/ 256 h 1"/>
                <a:gd name="T6" fmla="*/ 0 60000 65536"/>
                <a:gd name="T7" fmla="*/ 0 60000 65536"/>
                <a:gd name="T8" fmla="*/ 0 60000 65536"/>
                <a:gd name="T9" fmla="*/ 0 w 1"/>
                <a:gd name="T10" fmla="*/ 0 h 1"/>
                <a:gd name="T11" fmla="*/ 1 w 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99" name="Freeform 11"/>
            <p:cNvSpPr>
              <a:spLocks/>
            </p:cNvSpPr>
            <p:nvPr/>
          </p:nvSpPr>
          <p:spPr bwMode="auto">
            <a:xfrm>
              <a:off x="7076" y="8924"/>
              <a:ext cx="2" cy="265"/>
            </a:xfrm>
            <a:custGeom>
              <a:avLst/>
              <a:gdLst>
                <a:gd name="T0" fmla="*/ 0 w 2"/>
                <a:gd name="T1" fmla="*/ 0 h 1326"/>
                <a:gd name="T2" fmla="*/ 0 w 2"/>
                <a:gd name="T3" fmla="*/ 0 h 1326"/>
                <a:gd name="T4" fmla="*/ 2 w 2"/>
                <a:gd name="T5" fmla="*/ 0 h 1326"/>
                <a:gd name="T6" fmla="*/ 0 60000 65536"/>
                <a:gd name="T7" fmla="*/ 0 60000 65536"/>
                <a:gd name="T8" fmla="*/ 0 60000 65536"/>
                <a:gd name="T9" fmla="*/ 0 w 2"/>
                <a:gd name="T10" fmla="*/ 0 h 1326"/>
                <a:gd name="T11" fmla="*/ 2 w 2"/>
                <a:gd name="T12" fmla="*/ 1326 h 1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326">
                  <a:moveTo>
                    <a:pt x="0" y="1326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700" name="Freeform 10"/>
            <p:cNvSpPr>
              <a:spLocks/>
            </p:cNvSpPr>
            <p:nvPr/>
          </p:nvSpPr>
          <p:spPr bwMode="auto">
            <a:xfrm>
              <a:off x="7076" y="9268"/>
              <a:ext cx="177" cy="103"/>
            </a:xfrm>
            <a:custGeom>
              <a:avLst/>
              <a:gdLst>
                <a:gd name="T0" fmla="*/ 0 w 894"/>
                <a:gd name="T1" fmla="*/ 0 h 516"/>
                <a:gd name="T2" fmla="*/ 0 w 894"/>
                <a:gd name="T3" fmla="*/ 0 h 516"/>
                <a:gd name="T4" fmla="*/ 0 w 894"/>
                <a:gd name="T5" fmla="*/ 0 h 516"/>
                <a:gd name="T6" fmla="*/ 0 60000 65536"/>
                <a:gd name="T7" fmla="*/ 0 60000 65536"/>
                <a:gd name="T8" fmla="*/ 0 60000 65536"/>
                <a:gd name="T9" fmla="*/ 0 w 894"/>
                <a:gd name="T10" fmla="*/ 0 h 516"/>
                <a:gd name="T11" fmla="*/ 894 w 894"/>
                <a:gd name="T12" fmla="*/ 516 h 5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94" h="516">
                  <a:moveTo>
                    <a:pt x="894" y="516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701" name="Freeform 9"/>
            <p:cNvSpPr>
              <a:spLocks/>
            </p:cNvSpPr>
            <p:nvPr/>
          </p:nvSpPr>
          <p:spPr bwMode="auto">
            <a:xfrm>
              <a:off x="7253" y="9371"/>
              <a:ext cx="125" cy="72"/>
            </a:xfrm>
            <a:custGeom>
              <a:avLst/>
              <a:gdLst>
                <a:gd name="T0" fmla="*/ 0 w 616"/>
                <a:gd name="T1" fmla="*/ 0 h 355"/>
                <a:gd name="T2" fmla="*/ 0 w 616"/>
                <a:gd name="T3" fmla="*/ 0 h 355"/>
                <a:gd name="T4" fmla="*/ 0 w 616"/>
                <a:gd name="T5" fmla="*/ 0 h 355"/>
                <a:gd name="T6" fmla="*/ 0 60000 65536"/>
                <a:gd name="T7" fmla="*/ 0 60000 65536"/>
                <a:gd name="T8" fmla="*/ 0 60000 65536"/>
                <a:gd name="T9" fmla="*/ 0 w 616"/>
                <a:gd name="T10" fmla="*/ 0 h 355"/>
                <a:gd name="T11" fmla="*/ 616 w 616"/>
                <a:gd name="T12" fmla="*/ 355 h 3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16" h="355">
                  <a:moveTo>
                    <a:pt x="616" y="355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702" name="Text Box 8"/>
            <p:cNvSpPr txBox="1">
              <a:spLocks noChangeArrowheads="1"/>
            </p:cNvSpPr>
            <p:nvPr/>
          </p:nvSpPr>
          <p:spPr bwMode="auto">
            <a:xfrm>
              <a:off x="7378" y="9135"/>
              <a:ext cx="383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8306" tIns="34153" rIns="68306" bIns="34153"/>
            <a:lstStyle/>
            <a:p>
              <a:r>
                <a:rPr lang="fr-FR" sz="1200" b="1">
                  <a:latin typeface="Arial Narrow" pitchFamily="34" charset="0"/>
                  <a:ea typeface="Calibri" pitchFamily="34" charset="0"/>
                  <a:cs typeface="Times New Roman" pitchFamily="18" charset="0"/>
                </a:rPr>
                <a:t>O</a:t>
              </a:r>
              <a:r>
                <a:rPr lang="fr-FR" sz="1200" b="1" baseline="-30000">
                  <a:latin typeface="Arial Narrow" pitchFamily="34" charset="0"/>
                  <a:ea typeface="Calibri" pitchFamily="34" charset="0"/>
                  <a:cs typeface="Times New Roman" pitchFamily="18" charset="0"/>
                </a:rPr>
                <a:t>2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25703" name="Line 7"/>
            <p:cNvSpPr>
              <a:spLocks noChangeShapeType="1"/>
            </p:cNvSpPr>
            <p:nvPr/>
          </p:nvSpPr>
          <p:spPr bwMode="auto">
            <a:xfrm flipV="1">
              <a:off x="7481" y="9227"/>
              <a:ext cx="515" cy="26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704" name="Line 6"/>
            <p:cNvSpPr>
              <a:spLocks noChangeShapeType="1"/>
            </p:cNvSpPr>
            <p:nvPr/>
          </p:nvSpPr>
          <p:spPr bwMode="auto">
            <a:xfrm>
              <a:off x="7836" y="9322"/>
              <a:ext cx="835" cy="4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sm" len="lg"/>
              <a:tailEnd type="stealth" w="sm" len="lg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705" name="Line 5"/>
            <p:cNvSpPr>
              <a:spLocks noChangeShapeType="1"/>
            </p:cNvSpPr>
            <p:nvPr/>
          </p:nvSpPr>
          <p:spPr bwMode="auto">
            <a:xfrm flipV="1">
              <a:off x="8299" y="9684"/>
              <a:ext cx="515" cy="26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706" name="Text Box 4"/>
            <p:cNvSpPr txBox="1">
              <a:spLocks noChangeArrowheads="1"/>
            </p:cNvSpPr>
            <p:nvPr/>
          </p:nvSpPr>
          <p:spPr bwMode="auto">
            <a:xfrm>
              <a:off x="7880" y="9157"/>
              <a:ext cx="853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8306" tIns="34153" rIns="68306" bIns="34153"/>
            <a:lstStyle/>
            <a:p>
              <a:r>
                <a:rPr lang="fr-FR" sz="1200">
                  <a:latin typeface="Arial Narrow" pitchFamily="34" charset="0"/>
                  <a:ea typeface="Calibri" pitchFamily="34" charset="0"/>
                  <a:cs typeface="Times New Roman" pitchFamily="18" charset="0"/>
                </a:rPr>
                <a:t>e=70 mm</a:t>
              </a:r>
              <a:endParaRPr lang="fr-FR">
                <a:ea typeface="Calibri" pitchFamily="34" charset="0"/>
                <a:cs typeface="Arial" charset="0"/>
              </a:endParaRPr>
            </a:p>
          </p:txBody>
        </p:sp>
        <p:sp>
          <p:nvSpPr>
            <p:cNvPr id="25707" name="AutoShape 3"/>
            <p:cNvSpPr>
              <a:spLocks noChangeArrowheads="1"/>
            </p:cNvSpPr>
            <p:nvPr/>
          </p:nvSpPr>
          <p:spPr bwMode="auto">
            <a:xfrm rot="-1599944">
              <a:off x="7143" y="10222"/>
              <a:ext cx="569" cy="3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9 w 21600"/>
                <a:gd name="T13" fmla="*/ 5417 h 21600"/>
                <a:gd name="T14" fmla="*/ 18905 w 21600"/>
                <a:gd name="T15" fmla="*/ 161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708" name="Line 2"/>
            <p:cNvSpPr>
              <a:spLocks noChangeShapeType="1"/>
            </p:cNvSpPr>
            <p:nvPr/>
          </p:nvSpPr>
          <p:spPr bwMode="auto">
            <a:xfrm flipV="1">
              <a:off x="6785" y="10274"/>
              <a:ext cx="6" cy="26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aphicFrame>
        <p:nvGraphicFramePr>
          <p:cNvPr id="87" name="Object 21"/>
          <p:cNvGraphicFramePr>
            <a:graphicFrameLocks noChangeAspect="1"/>
          </p:cNvGraphicFramePr>
          <p:nvPr/>
        </p:nvGraphicFramePr>
        <p:xfrm>
          <a:off x="5354638" y="4535488"/>
          <a:ext cx="3794125" cy="1019175"/>
        </p:xfrm>
        <a:graphic>
          <a:graphicData uri="http://schemas.openxmlformats.org/presentationml/2006/ole">
            <p:oleObj spid="_x0000_s25621" name="Equation" r:id="rId3" imgW="2273047" imgH="609600" progId="Equation.DSMT4">
              <p:embed/>
            </p:oleObj>
          </a:graphicData>
        </a:graphic>
      </p:graphicFrame>
      <p:graphicFrame>
        <p:nvGraphicFramePr>
          <p:cNvPr id="88" name="Object 22"/>
          <p:cNvGraphicFramePr>
            <a:graphicFrameLocks noChangeAspect="1"/>
          </p:cNvGraphicFramePr>
          <p:nvPr/>
        </p:nvGraphicFramePr>
        <p:xfrm>
          <a:off x="1536700" y="4500563"/>
          <a:ext cx="2752725" cy="1146175"/>
        </p:xfrm>
        <a:graphic>
          <a:graphicData uri="http://schemas.openxmlformats.org/presentationml/2006/ole">
            <p:oleObj spid="_x0000_s25622" name="Equation" r:id="rId4" imgW="1460064" imgH="609600" progId="Equation.DSMT4">
              <p:embed/>
            </p:oleObj>
          </a:graphicData>
        </a:graphic>
      </p:graphicFrame>
      <p:sp>
        <p:nvSpPr>
          <p:cNvPr id="91" name="Rectangle 95"/>
          <p:cNvSpPr>
            <a:spLocks noChangeArrowheads="1"/>
          </p:cNvSpPr>
          <p:nvPr/>
        </p:nvSpPr>
        <p:spPr bwMode="auto">
          <a:xfrm>
            <a:off x="1274763" y="5940425"/>
            <a:ext cx="78914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>
                <a:ea typeface="Calibri" pitchFamily="34" charset="0"/>
                <a:cs typeface="Times New Roman" pitchFamily="18" charset="0"/>
              </a:rPr>
              <a:t>Soit une action radiale sur le coussinet en O</a:t>
            </a:r>
            <a:r>
              <a:rPr lang="fr-FR" baseline="-30000">
                <a:ea typeface="Calibri" pitchFamily="34" charset="0"/>
                <a:cs typeface="Times New Roman" pitchFamily="18" charset="0"/>
              </a:rPr>
              <a:t>1</a:t>
            </a:r>
            <a:r>
              <a:rPr lang="fr-FR">
                <a:ea typeface="Calibri" pitchFamily="34" charset="0"/>
                <a:cs typeface="Times New Roman" pitchFamily="18" charset="0"/>
              </a:rPr>
              <a:t> de </a:t>
            </a:r>
            <a:r>
              <a:rPr lang="fr-FR" b="1">
                <a:ea typeface="Calibri" pitchFamily="34" charset="0"/>
                <a:cs typeface="Times New Roman" pitchFamily="18" charset="0"/>
              </a:rPr>
              <a:t>F</a:t>
            </a:r>
            <a:r>
              <a:rPr lang="fr-FR" b="1" baseline="-30000">
                <a:ea typeface="Calibri" pitchFamily="34" charset="0"/>
                <a:cs typeface="Times New Roman" pitchFamily="18" charset="0"/>
              </a:rPr>
              <a:t>R1</a:t>
            </a:r>
            <a:r>
              <a:rPr lang="fr-FR" b="1">
                <a:ea typeface="Calibri" pitchFamily="34" charset="0"/>
                <a:cs typeface="Times New Roman" pitchFamily="18" charset="0"/>
              </a:rPr>
              <a:t> = 172,3 N</a:t>
            </a:r>
            <a:r>
              <a:rPr lang="fr-FR">
                <a:ea typeface="Calibri" pitchFamily="34" charset="0"/>
                <a:cs typeface="Times New Roman" pitchFamily="18" charset="0"/>
              </a:rPr>
              <a:t>, et une action radiale sur le coussinet en O</a:t>
            </a:r>
            <a:r>
              <a:rPr lang="fr-FR" baseline="-30000">
                <a:ea typeface="Calibri" pitchFamily="34" charset="0"/>
                <a:cs typeface="Times New Roman" pitchFamily="18" charset="0"/>
              </a:rPr>
              <a:t>2</a:t>
            </a:r>
            <a:r>
              <a:rPr lang="fr-FR">
                <a:ea typeface="Calibri" pitchFamily="34" charset="0"/>
                <a:cs typeface="Times New Roman" pitchFamily="18" charset="0"/>
              </a:rPr>
              <a:t> de </a:t>
            </a:r>
            <a:r>
              <a:rPr lang="fr-FR" b="1">
                <a:ea typeface="Calibri" pitchFamily="34" charset="0"/>
                <a:cs typeface="Times New Roman" pitchFamily="18" charset="0"/>
              </a:rPr>
              <a:t>F</a:t>
            </a:r>
            <a:r>
              <a:rPr lang="fr-FR" b="1" baseline="-30000">
                <a:ea typeface="Calibri" pitchFamily="34" charset="0"/>
                <a:cs typeface="Times New Roman" pitchFamily="18" charset="0"/>
              </a:rPr>
              <a:t>R2</a:t>
            </a:r>
            <a:r>
              <a:rPr lang="fr-FR" b="1">
                <a:ea typeface="Calibri" pitchFamily="34" charset="0"/>
                <a:cs typeface="Times New Roman" pitchFamily="18" charset="0"/>
              </a:rPr>
              <a:t>= 805 N</a:t>
            </a:r>
            <a:endParaRPr lang="fr-FR">
              <a:ea typeface="Calibri" pitchFamily="34" charset="0"/>
              <a:cs typeface="Arial" charset="0"/>
            </a:endParaRPr>
          </a:p>
        </p:txBody>
      </p:sp>
      <p:sp>
        <p:nvSpPr>
          <p:cNvPr id="93" name="Rectangle 92"/>
          <p:cNvSpPr>
            <a:spLocks noChangeArrowheads="1"/>
          </p:cNvSpPr>
          <p:nvPr/>
        </p:nvSpPr>
        <p:spPr bwMode="auto">
          <a:xfrm>
            <a:off x="5999163" y="1584325"/>
            <a:ext cx="4044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/>
              <a:t>Mesure des dimensions utiles sur la maquette</a:t>
            </a:r>
          </a:p>
        </p:txBody>
      </p:sp>
      <p:pic>
        <p:nvPicPr>
          <p:cNvPr id="23657" name="Imag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4638" y="2224088"/>
            <a:ext cx="2052637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" name="Rectangle à coins arrondis 91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5629" name="ZoneTexte 93"/>
          <p:cNvSpPr txBox="1">
            <a:spLocks noChangeArrowheads="1"/>
          </p:cNvSpPr>
          <p:nvPr/>
        </p:nvSpPr>
        <p:spPr bwMode="auto">
          <a:xfrm>
            <a:off x="7535863" y="866775"/>
            <a:ext cx="1662112" cy="369888"/>
          </a:xfrm>
          <a:prstGeom prst="rect">
            <a:avLst/>
          </a:prstGeom>
          <a:solidFill>
            <a:srgbClr val="CCCC00"/>
          </a:solidFill>
          <a:ln w="9525">
            <a:solidFill>
              <a:srgbClr val="CC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6 3/4</a:t>
            </a:r>
          </a:p>
        </p:txBody>
      </p:sp>
      <p:sp>
        <p:nvSpPr>
          <p:cNvPr id="25630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3"/>
          <p:cNvSpPr>
            <a:spLocks noChangeArrowheads="1"/>
          </p:cNvSpPr>
          <p:nvPr/>
        </p:nvSpPr>
        <p:spPr bwMode="auto">
          <a:xfrm>
            <a:off x="1260475" y="863600"/>
            <a:ext cx="7920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/>
              <a:t>Validation du choix des coussinets en Nylon</a:t>
            </a:r>
            <a:r>
              <a:rPr lang="fr-FR"/>
              <a:t> </a:t>
            </a:r>
            <a:br>
              <a:rPr lang="fr-FR"/>
            </a:br>
            <a:r>
              <a:rPr lang="fr-FR"/>
              <a:t>p</a:t>
            </a:r>
            <a:r>
              <a:rPr lang="fr-FR" baseline="-25000"/>
              <a:t>admissible</a:t>
            </a:r>
            <a:r>
              <a:rPr lang="fr-FR"/>
              <a:t>= 10 MPa ; V</a:t>
            </a:r>
            <a:r>
              <a:rPr lang="fr-FR" baseline="-25000"/>
              <a:t>limite</a:t>
            </a:r>
            <a:r>
              <a:rPr lang="fr-FR"/>
              <a:t> = 3 m/s ; pV</a:t>
            </a:r>
            <a:r>
              <a:rPr lang="fr-FR" baseline="-25000"/>
              <a:t>admissible</a:t>
            </a:r>
            <a:r>
              <a:rPr lang="fr-FR"/>
              <a:t> = 0,3</a:t>
            </a:r>
          </a:p>
        </p:txBody>
      </p:sp>
      <p:pic>
        <p:nvPicPr>
          <p:cNvPr id="97282" name="Imag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016125"/>
            <a:ext cx="276701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3" name="Rectangle 4"/>
          <p:cNvSpPr>
            <a:spLocks noChangeArrowheads="1"/>
          </p:cNvSpPr>
          <p:nvPr/>
        </p:nvSpPr>
        <p:spPr bwMode="auto">
          <a:xfrm>
            <a:off x="3852863" y="1763713"/>
            <a:ext cx="50387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Critères : pression de contact p, vitesse de glissement V et produit pV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779838" y="3033713"/>
            <a:ext cx="63261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/>
              <a:t>En O</a:t>
            </a:r>
            <a:r>
              <a:rPr lang="fr-FR" b="1" baseline="-25000"/>
              <a:t>1</a:t>
            </a:r>
            <a:r>
              <a:rPr lang="fr-FR" b="1"/>
              <a:t> (rotule) :</a:t>
            </a:r>
            <a:endParaRPr lang="fr-FR"/>
          </a:p>
          <a:p>
            <a:r>
              <a:rPr lang="fr-FR"/>
              <a:t>p</a:t>
            </a:r>
            <a:r>
              <a:rPr lang="fr-FR" baseline="-25000"/>
              <a:t>1</a:t>
            </a:r>
            <a:r>
              <a:rPr lang="fr-FR"/>
              <a:t> = F</a:t>
            </a:r>
            <a:r>
              <a:rPr lang="fr-FR" baseline="-25000"/>
              <a:t>R1</a:t>
            </a:r>
            <a:r>
              <a:rPr lang="fr-FR"/>
              <a:t>/L</a:t>
            </a:r>
            <a:r>
              <a:rPr lang="fr-FR" baseline="-25000"/>
              <a:t>1</a:t>
            </a:r>
            <a:r>
              <a:rPr lang="fr-FR"/>
              <a:t>.D</a:t>
            </a:r>
            <a:r>
              <a:rPr lang="fr-FR" baseline="-25000"/>
              <a:t>1</a:t>
            </a:r>
            <a:r>
              <a:rPr lang="fr-FR"/>
              <a:t> </a:t>
            </a:r>
          </a:p>
          <a:p>
            <a:r>
              <a:rPr lang="fr-FR"/>
              <a:t>p</a:t>
            </a:r>
            <a:r>
              <a:rPr lang="fr-FR" baseline="-25000"/>
              <a:t>1</a:t>
            </a:r>
            <a:r>
              <a:rPr lang="fr-FR"/>
              <a:t> = </a:t>
            </a:r>
            <a:r>
              <a:rPr lang="fr-FR" b="1"/>
              <a:t>8,9 MPa&lt; p</a:t>
            </a:r>
            <a:r>
              <a:rPr lang="fr-FR" b="1" baseline="-25000"/>
              <a:t>admissible</a:t>
            </a:r>
            <a:r>
              <a:rPr lang="fr-FR"/>
              <a:t> </a:t>
            </a:r>
          </a:p>
          <a:p>
            <a:r>
              <a:rPr lang="en-US"/>
              <a:t>(54° en 3s) : V</a:t>
            </a:r>
            <a:r>
              <a:rPr lang="en-US" baseline="-25000"/>
              <a:t>1</a:t>
            </a:r>
            <a:r>
              <a:rPr lang="en-US"/>
              <a:t> = (54*</a:t>
            </a:r>
            <a:r>
              <a:rPr lang="fr-FR">
                <a:latin typeface="Symbol" pitchFamily="18" charset="2"/>
              </a:rPr>
              <a:t>p</a:t>
            </a:r>
            <a:r>
              <a:rPr lang="en-US"/>
              <a:t>/(180*3)*r = </a:t>
            </a:r>
            <a:r>
              <a:rPr lang="en-US" b="1"/>
              <a:t>0,003 m/s&lt; V</a:t>
            </a:r>
            <a:r>
              <a:rPr lang="en-US" b="1" baseline="-25000"/>
              <a:t>admissible</a:t>
            </a:r>
            <a:endParaRPr lang="fr-FR"/>
          </a:p>
          <a:p>
            <a:r>
              <a:rPr lang="fr-FR"/>
              <a:t>p</a:t>
            </a:r>
            <a:r>
              <a:rPr lang="fr-FR" baseline="-25000"/>
              <a:t>1</a:t>
            </a:r>
            <a:r>
              <a:rPr lang="fr-FR"/>
              <a:t>.V</a:t>
            </a:r>
            <a:r>
              <a:rPr lang="fr-FR" baseline="-25000"/>
              <a:t>1</a:t>
            </a:r>
            <a:r>
              <a:rPr lang="fr-FR"/>
              <a:t>=8,9.0,003 = </a:t>
            </a:r>
            <a:r>
              <a:rPr lang="fr-FR" b="1"/>
              <a:t>0,03&lt; pV</a:t>
            </a:r>
            <a:r>
              <a:rPr lang="fr-FR" b="1" baseline="-25000"/>
              <a:t>admissible</a:t>
            </a:r>
            <a:endParaRPr lang="fr-FR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836738" y="5003800"/>
            <a:ext cx="71437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/>
              <a:t>En O</a:t>
            </a:r>
            <a:r>
              <a:rPr lang="fr-FR" b="1" baseline="-25000"/>
              <a:t>2</a:t>
            </a:r>
            <a:r>
              <a:rPr lang="fr-FR" b="1"/>
              <a:t> (sphère-cylindre) :</a:t>
            </a:r>
            <a:endParaRPr lang="fr-FR"/>
          </a:p>
          <a:p>
            <a:r>
              <a:rPr lang="fr-FR"/>
              <a:t>P</a:t>
            </a:r>
            <a:r>
              <a:rPr lang="fr-FR" baseline="-25000"/>
              <a:t>2</a:t>
            </a:r>
            <a:r>
              <a:rPr lang="fr-FR"/>
              <a:t> = F</a:t>
            </a:r>
            <a:r>
              <a:rPr lang="fr-FR" baseline="-25000"/>
              <a:t>R2</a:t>
            </a:r>
            <a:r>
              <a:rPr lang="fr-FR"/>
              <a:t>/L</a:t>
            </a:r>
            <a:r>
              <a:rPr lang="fr-FR" baseline="-25000"/>
              <a:t>2</a:t>
            </a:r>
            <a:r>
              <a:rPr lang="fr-FR"/>
              <a:t>.D</a:t>
            </a:r>
            <a:r>
              <a:rPr lang="fr-FR" baseline="-25000"/>
              <a:t>2</a:t>
            </a:r>
            <a:r>
              <a:rPr lang="fr-FR"/>
              <a:t> </a:t>
            </a:r>
          </a:p>
          <a:p>
            <a:r>
              <a:rPr lang="fr-FR"/>
              <a:t>P</a:t>
            </a:r>
            <a:r>
              <a:rPr lang="fr-FR" baseline="-25000"/>
              <a:t>2</a:t>
            </a:r>
            <a:r>
              <a:rPr lang="fr-FR"/>
              <a:t> = </a:t>
            </a:r>
            <a:r>
              <a:rPr lang="fr-FR" b="1"/>
              <a:t>3,4 MPa&lt; p</a:t>
            </a:r>
            <a:r>
              <a:rPr lang="fr-FR" b="1" baseline="-25000"/>
              <a:t>admissible</a:t>
            </a:r>
            <a:endParaRPr lang="fr-FR"/>
          </a:p>
          <a:p>
            <a:r>
              <a:rPr lang="en-US"/>
              <a:t>(54° en 3s) : V</a:t>
            </a:r>
            <a:r>
              <a:rPr lang="en-US" baseline="-25000"/>
              <a:t>2</a:t>
            </a:r>
            <a:r>
              <a:rPr lang="en-US"/>
              <a:t> = (54*</a:t>
            </a:r>
            <a:r>
              <a:rPr lang="fr-FR">
                <a:latin typeface="Symbol" pitchFamily="18" charset="2"/>
              </a:rPr>
              <a:t>p</a:t>
            </a:r>
            <a:r>
              <a:rPr lang="en-US"/>
              <a:t>/(180*3)*r = </a:t>
            </a:r>
            <a:r>
              <a:rPr lang="en-US" b="1"/>
              <a:t>0,002 m/s&lt; V</a:t>
            </a:r>
            <a:r>
              <a:rPr lang="en-US" b="1" baseline="-25000"/>
              <a:t>admissible</a:t>
            </a:r>
            <a:endParaRPr lang="fr-FR"/>
          </a:p>
          <a:p>
            <a:r>
              <a:rPr lang="fr-FR"/>
              <a:t>P</a:t>
            </a:r>
            <a:r>
              <a:rPr lang="fr-FR" baseline="-25000"/>
              <a:t>2</a:t>
            </a:r>
            <a:r>
              <a:rPr lang="fr-FR"/>
              <a:t>.V</a:t>
            </a:r>
            <a:r>
              <a:rPr lang="fr-FR" baseline="-25000"/>
              <a:t>2</a:t>
            </a:r>
            <a:r>
              <a:rPr lang="fr-FR"/>
              <a:t>=3,4.0,002 = </a:t>
            </a:r>
            <a:r>
              <a:rPr lang="fr-FR" b="1"/>
              <a:t>0,01&lt; pV</a:t>
            </a:r>
            <a:r>
              <a:rPr lang="fr-FR" b="1" baseline="-25000"/>
              <a:t>admissible</a:t>
            </a:r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7287" name="ZoneTexte 9"/>
          <p:cNvSpPr txBox="1">
            <a:spLocks noChangeArrowheads="1"/>
          </p:cNvSpPr>
          <p:nvPr/>
        </p:nvSpPr>
        <p:spPr bwMode="auto">
          <a:xfrm>
            <a:off x="7535863" y="866775"/>
            <a:ext cx="1662112" cy="369888"/>
          </a:xfrm>
          <a:prstGeom prst="rect">
            <a:avLst/>
          </a:prstGeom>
          <a:solidFill>
            <a:srgbClr val="CCCC00"/>
          </a:solidFill>
          <a:ln w="9525">
            <a:solidFill>
              <a:srgbClr val="CC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6 4/4</a:t>
            </a:r>
          </a:p>
        </p:txBody>
      </p:sp>
      <p:sp>
        <p:nvSpPr>
          <p:cNvPr id="97288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5" name="Image 1"/>
          <p:cNvPicPr>
            <a:picLocks noChangeAspect="1" noChangeArrowheads="1"/>
          </p:cNvPicPr>
          <p:nvPr/>
        </p:nvPicPr>
        <p:blipFill>
          <a:blip r:embed="rId2">
            <a:lum bright="20000" contrast="20000"/>
          </a:blip>
          <a:srcRect/>
          <a:stretch>
            <a:fillRect/>
          </a:stretch>
        </p:blipFill>
        <p:spPr bwMode="auto">
          <a:xfrm>
            <a:off x="7920038" y="2124075"/>
            <a:ext cx="1760537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Connecteur droit 19"/>
          <p:cNvCxnSpPr/>
          <p:nvPr/>
        </p:nvCxnSpPr>
        <p:spPr>
          <a:xfrm>
            <a:off x="7993063" y="1547813"/>
            <a:ext cx="0" cy="431800"/>
          </a:xfrm>
          <a:prstGeom prst="line">
            <a:avLst/>
          </a:prstGeom>
          <a:ln w="57150">
            <a:solidFill>
              <a:srgbClr val="C800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828675" y="684213"/>
          <a:ext cx="9072563" cy="86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</a:tblGrid>
              <a:tr h="277845"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1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2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3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4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831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845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Rectangle à coins arrondis 15"/>
          <p:cNvSpPr/>
          <p:nvPr/>
        </p:nvSpPr>
        <p:spPr>
          <a:xfrm>
            <a:off x="865188" y="1979613"/>
            <a:ext cx="9070975" cy="496887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8354" name="Text Box 2"/>
          <p:cNvSpPr txBox="1">
            <a:spLocks noChangeArrowheads="1"/>
          </p:cNvSpPr>
          <p:nvPr/>
        </p:nvSpPr>
        <p:spPr bwMode="auto">
          <a:xfrm>
            <a:off x="1008063" y="2124075"/>
            <a:ext cx="68040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Mini-projet S4 : Activité 7</a:t>
            </a:r>
          </a:p>
          <a:p>
            <a:pPr algn="ctr">
              <a:spcBef>
                <a:spcPct val="50000"/>
              </a:spcBef>
            </a:pPr>
            <a:endParaRPr lang="fr-FR" b="1">
              <a:solidFill>
                <a:srgbClr val="C00000"/>
              </a:solidFill>
              <a:sym typeface="Wingdings" pitchFamily="2" charset="2"/>
            </a:endParaRPr>
          </a:p>
          <a:p>
            <a:pPr algn="just"/>
            <a:r>
              <a:rPr lang="fr-FR" b="1" u="sng">
                <a:solidFill>
                  <a:srgbClr val="C8000A"/>
                </a:solidFill>
              </a:rPr>
              <a:t>Objectif</a:t>
            </a:r>
            <a:r>
              <a:rPr lang="fr-FR" b="1">
                <a:solidFill>
                  <a:srgbClr val="C8000A"/>
                </a:solidFill>
              </a:rPr>
              <a:t> : Evaluer, à l’aide de la maquette numérique, les efforts engendrés par les mouvements de ROMEO (dont les éléments d’inertie sont connus) sur les axes </a:t>
            </a:r>
            <a:r>
              <a:rPr lang="fr-FR" b="1">
                <a:solidFill>
                  <a:srgbClr val="C00000"/>
                </a:solidFill>
              </a:rPr>
              <a:t>(O; x</a:t>
            </a:r>
            <a:r>
              <a:rPr lang="fr-FR" sz="1100" b="1">
                <a:solidFill>
                  <a:srgbClr val="C00000"/>
                </a:solidFill>
              </a:rPr>
              <a:t>1</a:t>
            </a:r>
            <a:r>
              <a:rPr lang="fr-FR" b="1">
                <a:solidFill>
                  <a:srgbClr val="C00000"/>
                </a:solidFill>
              </a:rPr>
              <a:t>) et (O; z</a:t>
            </a:r>
            <a:r>
              <a:rPr lang="fr-FR" sz="1100" b="1">
                <a:solidFill>
                  <a:srgbClr val="C00000"/>
                </a:solidFill>
              </a:rPr>
              <a:t>0</a:t>
            </a:r>
            <a:r>
              <a:rPr lang="fr-FR" b="1">
                <a:solidFill>
                  <a:srgbClr val="C00000"/>
                </a:solidFill>
              </a:rPr>
              <a:t>) </a:t>
            </a:r>
            <a:r>
              <a:rPr lang="fr-FR" b="1">
                <a:solidFill>
                  <a:srgbClr val="C8000A"/>
                </a:solidFill>
              </a:rPr>
              <a:t>de la cheville. Valider les solutions utilisées sur NAO ou en proposer d’autres</a:t>
            </a:r>
            <a:endParaRPr lang="fr-FR" sz="1600"/>
          </a:p>
        </p:txBody>
      </p:sp>
      <p:pic>
        <p:nvPicPr>
          <p:cNvPr id="98355" name="Imag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1963" y="4643438"/>
            <a:ext cx="2192337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56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99330" name="Group 6"/>
          <p:cNvGrpSpPr>
            <a:grpSpLocks/>
          </p:cNvGrpSpPr>
          <p:nvPr/>
        </p:nvGrpSpPr>
        <p:grpSpPr bwMode="auto">
          <a:xfrm>
            <a:off x="5300663" y="2765425"/>
            <a:ext cx="2287587" cy="1347788"/>
            <a:chOff x="4416" y="5991"/>
            <a:chExt cx="3601" cy="2123"/>
          </a:xfrm>
        </p:grpSpPr>
        <p:pic>
          <p:nvPicPr>
            <p:cNvPr id="99341" name="Image 1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416" y="5991"/>
              <a:ext cx="3601" cy="2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9342" name="Text Box 8"/>
            <p:cNvSpPr txBox="1">
              <a:spLocks noChangeArrowheads="1"/>
            </p:cNvSpPr>
            <p:nvPr/>
          </p:nvSpPr>
          <p:spPr bwMode="auto">
            <a:xfrm>
              <a:off x="4642" y="6308"/>
              <a:ext cx="1726" cy="7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70C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latin typeface="Calibri" pitchFamily="34" charset="0"/>
                  <a:cs typeface="Arial" charset="0"/>
                </a:rPr>
                <a:t>Tangage :</a:t>
              </a:r>
            </a:p>
            <a:p>
              <a:pPr algn="ctr"/>
              <a:r>
                <a:rPr lang="fr-FR" sz="1100">
                  <a:latin typeface="Calibri" pitchFamily="34" charset="0"/>
                  <a:cs typeface="Arial" charset="0"/>
                </a:rPr>
                <a:t>54 degrés en 3s</a:t>
              </a:r>
              <a:endParaRPr lang="fr-FR">
                <a:cs typeface="Arial" charset="0"/>
              </a:endParaRPr>
            </a:p>
          </p:txBody>
        </p:sp>
      </p:grpSp>
      <p:grpSp>
        <p:nvGrpSpPr>
          <p:cNvPr id="99331" name="Group 9"/>
          <p:cNvGrpSpPr>
            <a:grpSpLocks/>
          </p:cNvGrpSpPr>
          <p:nvPr/>
        </p:nvGrpSpPr>
        <p:grpSpPr bwMode="auto">
          <a:xfrm>
            <a:off x="7015163" y="4013200"/>
            <a:ext cx="2286000" cy="1347788"/>
            <a:chOff x="1133" y="8117"/>
            <a:chExt cx="3599" cy="2122"/>
          </a:xfrm>
        </p:grpSpPr>
        <p:pic>
          <p:nvPicPr>
            <p:cNvPr id="99339" name="Imag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3" y="8117"/>
              <a:ext cx="3599" cy="2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9340" name="Text Box 11"/>
            <p:cNvSpPr txBox="1">
              <a:spLocks noChangeArrowheads="1"/>
            </p:cNvSpPr>
            <p:nvPr/>
          </p:nvSpPr>
          <p:spPr bwMode="auto">
            <a:xfrm>
              <a:off x="1251" y="9210"/>
              <a:ext cx="1726" cy="7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70C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>
                  <a:latin typeface="Calibri" pitchFamily="34" charset="0"/>
                  <a:cs typeface="Arial" charset="0"/>
                </a:rPr>
                <a:t>Roulis :</a:t>
              </a:r>
            </a:p>
            <a:p>
              <a:pPr algn="ctr"/>
              <a:r>
                <a:rPr lang="fr-FR" sz="1100">
                  <a:latin typeface="Calibri" pitchFamily="34" charset="0"/>
                  <a:cs typeface="Arial" charset="0"/>
                </a:rPr>
                <a:t>25 degrés en 2s</a:t>
              </a:r>
              <a:endParaRPr lang="fr-FR">
                <a:cs typeface="Arial" charset="0"/>
              </a:endParaRPr>
            </a:p>
          </p:txBody>
        </p:sp>
      </p:grpSp>
      <p:pic>
        <p:nvPicPr>
          <p:cNvPr id="99332" name="Image 1"/>
          <p:cNvPicPr>
            <a:picLocks noChangeAspect="1" noChangeArrowheads="1"/>
          </p:cNvPicPr>
          <p:nvPr/>
        </p:nvPicPr>
        <p:blipFill>
          <a:blip r:embed="rId4">
            <a:lum bright="20000" contrast="20000"/>
          </a:blip>
          <a:srcRect/>
          <a:stretch>
            <a:fillRect/>
          </a:stretch>
        </p:blipFill>
        <p:spPr bwMode="auto">
          <a:xfrm>
            <a:off x="1439863" y="3016250"/>
            <a:ext cx="1323975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3" name="Picture 1"/>
          <p:cNvPicPr>
            <a:picLocks noChangeAspect="1" noChangeArrowheads="1"/>
          </p:cNvPicPr>
          <p:nvPr/>
        </p:nvPicPr>
        <p:blipFill>
          <a:blip r:embed="rId5">
            <a:lum bright="20000" contrast="20000"/>
          </a:blip>
          <a:srcRect/>
          <a:stretch>
            <a:fillRect/>
          </a:stretch>
        </p:blipFill>
        <p:spPr bwMode="auto">
          <a:xfrm>
            <a:off x="3057525" y="3684588"/>
            <a:ext cx="15271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4" name="Rectangle 3"/>
          <p:cNvSpPr>
            <a:spLocks noChangeArrowheads="1"/>
          </p:cNvSpPr>
          <p:nvPr/>
        </p:nvSpPr>
        <p:spPr bwMode="auto">
          <a:xfrm>
            <a:off x="0" y="0"/>
            <a:ext cx="10080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9335" name="AutoShape 5"/>
          <p:cNvSpPr>
            <a:spLocks noChangeArrowheads="1"/>
          </p:cNvSpPr>
          <p:nvPr/>
        </p:nvSpPr>
        <p:spPr bwMode="auto">
          <a:xfrm>
            <a:off x="2868613" y="5360988"/>
            <a:ext cx="376237" cy="1476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9336" name="ZoneTexte 15"/>
          <p:cNvSpPr txBox="1">
            <a:spLocks noChangeArrowheads="1"/>
          </p:cNvSpPr>
          <p:nvPr/>
        </p:nvSpPr>
        <p:spPr bwMode="auto">
          <a:xfrm>
            <a:off x="7535863" y="866775"/>
            <a:ext cx="1662112" cy="369888"/>
          </a:xfrm>
          <a:prstGeom prst="rect">
            <a:avLst/>
          </a:prstGeom>
          <a:solidFill>
            <a:srgbClr val="CCCC00"/>
          </a:solidFill>
          <a:ln w="9525">
            <a:solidFill>
              <a:srgbClr val="CC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7 1/2</a:t>
            </a:r>
          </a:p>
        </p:txBody>
      </p:sp>
      <p:sp>
        <p:nvSpPr>
          <p:cNvPr id="99337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116013" y="982663"/>
            <a:ext cx="61563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/>
              <a:t>Animation de la maquette à l’aide 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1"/>
              <a:t> soit de deux fichiers de positions relevés sur NAO,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1"/>
              <a:t> soit avec deux rampes de vitesse permettant d’atteindre les butées mécaniques de chaque axe de la cheville (méthode utilisée).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Groupe 29"/>
          <p:cNvGrpSpPr>
            <a:grpSpLocks/>
          </p:cNvGrpSpPr>
          <p:nvPr/>
        </p:nvGrpSpPr>
        <p:grpSpPr bwMode="auto">
          <a:xfrm>
            <a:off x="5256213" y="1727200"/>
            <a:ext cx="4757737" cy="5400675"/>
            <a:chOff x="5256336" y="1043533"/>
            <a:chExt cx="4757927" cy="5400600"/>
          </a:xfrm>
        </p:grpSpPr>
        <p:pic>
          <p:nvPicPr>
            <p:cNvPr id="10249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56336" y="1043533"/>
              <a:ext cx="4757927" cy="540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9" name="Connecteur droit 28"/>
            <p:cNvCxnSpPr/>
            <p:nvPr/>
          </p:nvCxnSpPr>
          <p:spPr>
            <a:xfrm>
              <a:off x="5256336" y="1043533"/>
              <a:ext cx="1655828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42" name="Groupe 32"/>
          <p:cNvGrpSpPr>
            <a:grpSpLocks/>
          </p:cNvGrpSpPr>
          <p:nvPr/>
        </p:nvGrpSpPr>
        <p:grpSpPr bwMode="auto">
          <a:xfrm>
            <a:off x="717550" y="1700213"/>
            <a:ext cx="4537075" cy="2547937"/>
            <a:chOff x="143768" y="899517"/>
            <a:chExt cx="4968552" cy="2728893"/>
          </a:xfrm>
        </p:grpSpPr>
        <p:pic>
          <p:nvPicPr>
            <p:cNvPr id="1024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3768" y="899517"/>
              <a:ext cx="4968552" cy="2728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2" name="Connecteur droit 31"/>
            <p:cNvCxnSpPr/>
            <p:nvPr/>
          </p:nvCxnSpPr>
          <p:spPr>
            <a:xfrm>
              <a:off x="1225097" y="899517"/>
              <a:ext cx="286848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4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250" y="4335463"/>
            <a:ext cx="4538663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400675" y="792163"/>
            <a:ext cx="4608513" cy="719137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/>
              <a:t>CI : Acquérir, traiter et communiquer l’information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5650" y="792163"/>
            <a:ext cx="4537075" cy="719137"/>
          </a:xfrm>
          <a:prstGeom prst="rect">
            <a:avLst/>
          </a:prstGeom>
          <a:solidFill>
            <a:srgbClr val="FF66CC"/>
          </a:soli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/>
              <a:t>CI : Evaluer les performances dynamiques de la chaîne d’énergie</a:t>
            </a:r>
          </a:p>
        </p:txBody>
      </p:sp>
      <p:sp>
        <p:nvSpPr>
          <p:cNvPr id="10246" name="Rectangle 21"/>
          <p:cNvSpPr>
            <a:spLocks noChangeArrowheads="1"/>
          </p:cNvSpPr>
          <p:nvPr/>
        </p:nvSpPr>
        <p:spPr bwMode="auto">
          <a:xfrm>
            <a:off x="1751013" y="0"/>
            <a:ext cx="72167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1. Centres d’intérêt  en deuxième période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82625"/>
            <a:ext cx="9180512" cy="641032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0354" name="Rectangle 3"/>
          <p:cNvSpPr>
            <a:spLocks noChangeArrowheads="1"/>
          </p:cNvSpPr>
          <p:nvPr/>
        </p:nvSpPr>
        <p:spPr bwMode="auto">
          <a:xfrm>
            <a:off x="0" y="0"/>
            <a:ext cx="10080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00355" name="Image 1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2441575" y="1727200"/>
            <a:ext cx="5754688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6" name="Rectangle 16"/>
          <p:cNvSpPr>
            <a:spLocks noChangeArrowheads="1"/>
          </p:cNvSpPr>
          <p:nvPr/>
        </p:nvSpPr>
        <p:spPr bwMode="auto">
          <a:xfrm>
            <a:off x="1022350" y="912813"/>
            <a:ext cx="5565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/>
              <a:t>Evaluation du torseur d’actions mécaniques sur l’axe de roulis</a:t>
            </a:r>
          </a:p>
        </p:txBody>
      </p:sp>
      <p:sp>
        <p:nvSpPr>
          <p:cNvPr id="100357" name="ZoneTexte 12"/>
          <p:cNvSpPr txBox="1">
            <a:spLocks noChangeArrowheads="1"/>
          </p:cNvSpPr>
          <p:nvPr/>
        </p:nvSpPr>
        <p:spPr bwMode="auto">
          <a:xfrm>
            <a:off x="3195638" y="5975350"/>
            <a:ext cx="4968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Efforts radiaux beaucoup plus importants : changer le matériau des coussinets</a:t>
            </a:r>
          </a:p>
        </p:txBody>
      </p:sp>
      <p:sp>
        <p:nvSpPr>
          <p:cNvPr id="100358" name="Rectangle 95"/>
          <p:cNvSpPr>
            <a:spLocks noChangeArrowheads="1"/>
          </p:cNvSpPr>
          <p:nvPr/>
        </p:nvSpPr>
        <p:spPr bwMode="auto">
          <a:xfrm>
            <a:off x="1373188" y="5219700"/>
            <a:ext cx="78914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>
                <a:ea typeface="Calibri" pitchFamily="34" charset="0"/>
                <a:cs typeface="Times New Roman" pitchFamily="18" charset="0"/>
              </a:rPr>
              <a:t>Soit une action radiale sur le coussinet en O</a:t>
            </a:r>
            <a:r>
              <a:rPr lang="fr-FR" baseline="-30000">
                <a:ea typeface="Calibri" pitchFamily="34" charset="0"/>
                <a:cs typeface="Times New Roman" pitchFamily="18" charset="0"/>
              </a:rPr>
              <a:t>1</a:t>
            </a:r>
            <a:r>
              <a:rPr lang="fr-FR">
                <a:ea typeface="Calibri" pitchFamily="34" charset="0"/>
                <a:cs typeface="Times New Roman" pitchFamily="18" charset="0"/>
              </a:rPr>
              <a:t> de </a:t>
            </a:r>
            <a:r>
              <a:rPr lang="fr-FR" b="1">
                <a:ea typeface="Calibri" pitchFamily="34" charset="0"/>
                <a:cs typeface="Times New Roman" pitchFamily="18" charset="0"/>
              </a:rPr>
              <a:t>F</a:t>
            </a:r>
            <a:r>
              <a:rPr lang="fr-FR" b="1" baseline="-30000">
                <a:ea typeface="Calibri" pitchFamily="34" charset="0"/>
                <a:cs typeface="Times New Roman" pitchFamily="18" charset="0"/>
              </a:rPr>
              <a:t>R1</a:t>
            </a:r>
            <a:r>
              <a:rPr lang="fr-FR" b="1">
                <a:ea typeface="Calibri" pitchFamily="34" charset="0"/>
                <a:cs typeface="Times New Roman" pitchFamily="18" charset="0"/>
              </a:rPr>
              <a:t> = 453,5 N</a:t>
            </a:r>
            <a:r>
              <a:rPr lang="fr-FR">
                <a:ea typeface="Calibri" pitchFamily="34" charset="0"/>
                <a:cs typeface="Times New Roman" pitchFamily="18" charset="0"/>
              </a:rPr>
              <a:t>, et une action radiale sur le coussinet en O</a:t>
            </a:r>
            <a:r>
              <a:rPr lang="fr-FR" baseline="-30000">
                <a:ea typeface="Calibri" pitchFamily="34" charset="0"/>
                <a:cs typeface="Times New Roman" pitchFamily="18" charset="0"/>
              </a:rPr>
              <a:t>2</a:t>
            </a:r>
            <a:r>
              <a:rPr lang="fr-FR">
                <a:ea typeface="Calibri" pitchFamily="34" charset="0"/>
                <a:cs typeface="Times New Roman" pitchFamily="18" charset="0"/>
              </a:rPr>
              <a:t> de </a:t>
            </a:r>
            <a:r>
              <a:rPr lang="fr-FR" b="1">
                <a:ea typeface="Calibri" pitchFamily="34" charset="0"/>
                <a:cs typeface="Times New Roman" pitchFamily="18" charset="0"/>
              </a:rPr>
              <a:t>F</a:t>
            </a:r>
            <a:r>
              <a:rPr lang="fr-FR" b="1" baseline="-30000">
                <a:ea typeface="Calibri" pitchFamily="34" charset="0"/>
                <a:cs typeface="Times New Roman" pitchFamily="18" charset="0"/>
              </a:rPr>
              <a:t>R2</a:t>
            </a:r>
            <a:r>
              <a:rPr lang="fr-FR" b="1">
                <a:ea typeface="Calibri" pitchFamily="34" charset="0"/>
                <a:cs typeface="Times New Roman" pitchFamily="18" charset="0"/>
              </a:rPr>
              <a:t>= 6257,5 N</a:t>
            </a:r>
            <a:endParaRPr lang="fr-FR">
              <a:ea typeface="Calibri" pitchFamily="34" charset="0"/>
              <a:cs typeface="Arial" charset="0"/>
            </a:endParaRPr>
          </a:p>
        </p:txBody>
      </p:sp>
      <p:sp>
        <p:nvSpPr>
          <p:cNvPr id="100359" name="ZoneTexte 9"/>
          <p:cNvSpPr txBox="1">
            <a:spLocks noChangeArrowheads="1"/>
          </p:cNvSpPr>
          <p:nvPr/>
        </p:nvSpPr>
        <p:spPr bwMode="auto">
          <a:xfrm>
            <a:off x="7535863" y="866775"/>
            <a:ext cx="1662112" cy="369888"/>
          </a:xfrm>
          <a:prstGeom prst="rect">
            <a:avLst/>
          </a:prstGeom>
          <a:solidFill>
            <a:srgbClr val="CCCC00"/>
          </a:solidFill>
          <a:ln w="9525">
            <a:solidFill>
              <a:srgbClr val="CC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7 2/2</a:t>
            </a:r>
          </a:p>
        </p:txBody>
      </p:sp>
      <p:sp>
        <p:nvSpPr>
          <p:cNvPr id="100360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 droit 19"/>
          <p:cNvCxnSpPr/>
          <p:nvPr/>
        </p:nvCxnSpPr>
        <p:spPr>
          <a:xfrm>
            <a:off x="7920038" y="1547813"/>
            <a:ext cx="0" cy="431800"/>
          </a:xfrm>
          <a:prstGeom prst="line">
            <a:avLst/>
          </a:prstGeom>
          <a:ln w="57150">
            <a:solidFill>
              <a:srgbClr val="C800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1446" name="Group 70"/>
          <p:cNvGraphicFramePr>
            <a:graphicFrameLocks noGrp="1"/>
          </p:cNvGraphicFramePr>
          <p:nvPr/>
        </p:nvGraphicFramePr>
        <p:xfrm>
          <a:off x="719138" y="674688"/>
          <a:ext cx="9072562" cy="865187"/>
        </p:xfrm>
        <a:graphic>
          <a:graphicData uri="http://schemas.openxmlformats.org/drawingml/2006/table">
            <a:tbl>
              <a:tblPr/>
              <a:tblGrid>
                <a:gridCol w="755650"/>
                <a:gridCol w="755650"/>
                <a:gridCol w="757237"/>
                <a:gridCol w="755650"/>
                <a:gridCol w="755650"/>
                <a:gridCol w="755650"/>
                <a:gridCol w="757238"/>
                <a:gridCol w="755650"/>
                <a:gridCol w="755650"/>
                <a:gridCol w="755650"/>
                <a:gridCol w="755650"/>
                <a:gridCol w="757237"/>
              </a:tblGrid>
              <a:tr h="279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Semaine 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Projet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Cours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TD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3h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DejaVu Sans"/>
                          <a:cs typeface="DejaVu Sans"/>
                        </a:rPr>
                        <a:t>2h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Rectangle à coins arrondis 15"/>
          <p:cNvSpPr/>
          <p:nvPr/>
        </p:nvSpPr>
        <p:spPr>
          <a:xfrm>
            <a:off x="827088" y="1979613"/>
            <a:ext cx="9072562" cy="4968875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973138" y="2124075"/>
            <a:ext cx="89281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b="1">
                <a:solidFill>
                  <a:srgbClr val="C00000"/>
                </a:solidFill>
                <a:sym typeface="Wingdings" pitchFamily="2" charset="2"/>
              </a:rPr>
              <a:t>Mini-projet S4 : Activité 8</a:t>
            </a:r>
          </a:p>
          <a:p>
            <a:pPr algn="ctr">
              <a:spcBef>
                <a:spcPct val="50000"/>
              </a:spcBef>
              <a:defRPr/>
            </a:pPr>
            <a:endParaRPr lang="fr-FR" b="1">
              <a:solidFill>
                <a:srgbClr val="C00000"/>
              </a:solidFill>
              <a:sym typeface="Wingdings" pitchFamily="2" charset="2"/>
            </a:endParaRPr>
          </a:p>
          <a:p>
            <a:pPr>
              <a:defRPr/>
            </a:pPr>
            <a:r>
              <a:rPr lang="fr-FR" b="1" u="sng">
                <a:solidFill>
                  <a:srgbClr val="C8000A"/>
                </a:solidFill>
              </a:rPr>
              <a:t>Objectif</a:t>
            </a:r>
            <a:r>
              <a:rPr lang="fr-FR" b="1">
                <a:solidFill>
                  <a:srgbClr val="C8000A"/>
                </a:solidFill>
              </a:rPr>
              <a:t> </a:t>
            </a:r>
            <a:r>
              <a:rPr lang="fr-FR" b="1">
                <a:solidFill>
                  <a:srgbClr val="C8000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fr-FR" b="1">
                <a:solidFill>
                  <a:srgbClr val="C8000A"/>
                </a:solidFill>
              </a:rPr>
              <a:t> Analyser la transmission de l’information position entre les capteurs et le dsPic et en déterminer le débit</a:t>
            </a:r>
          </a:p>
          <a:p>
            <a:pPr>
              <a:defRPr/>
            </a:pPr>
            <a:endParaRPr lang="fr-FR" b="1" u="sng"/>
          </a:p>
        </p:txBody>
      </p:sp>
      <p:sp>
        <p:nvSpPr>
          <p:cNvPr id="101426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30300" y="3563938"/>
            <a:ext cx="45577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fr-FR" b="1">
                <a:sym typeface="Wingdings" pitchFamily="2" charset="2"/>
              </a:rPr>
              <a:t> principe et position des capteurs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63938" y="4032250"/>
            <a:ext cx="1603375" cy="638175"/>
            <a:chOff x="1644" y="5338"/>
            <a:chExt cx="2525" cy="1005"/>
          </a:xfrm>
        </p:grpSpPr>
        <p:grpSp>
          <p:nvGrpSpPr>
            <p:cNvPr id="101440" name="Group 3"/>
            <p:cNvGrpSpPr>
              <a:grpSpLocks/>
            </p:cNvGrpSpPr>
            <p:nvPr/>
          </p:nvGrpSpPr>
          <p:grpSpPr bwMode="auto">
            <a:xfrm>
              <a:off x="1644" y="5338"/>
              <a:ext cx="2525" cy="1005"/>
              <a:chOff x="8144" y="8593"/>
              <a:chExt cx="2525" cy="1005"/>
            </a:xfrm>
          </p:grpSpPr>
          <p:pic>
            <p:nvPicPr>
              <p:cNvPr id="101443" name="Picture 4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8285" y="8732"/>
                <a:ext cx="496" cy="4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1444" name="AutoShape 5"/>
              <p:cNvSpPr>
                <a:spLocks noChangeArrowheads="1"/>
              </p:cNvSpPr>
              <p:nvPr/>
            </p:nvSpPr>
            <p:spPr bwMode="auto">
              <a:xfrm>
                <a:off x="8144" y="8593"/>
                <a:ext cx="2525" cy="1005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101441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38" y="5792"/>
              <a:ext cx="1671" cy="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1442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52" y="5456"/>
              <a:ext cx="1092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0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5111750"/>
            <a:ext cx="1331913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9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27313" y="4824413"/>
            <a:ext cx="2160587" cy="203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e 38"/>
          <p:cNvGrpSpPr>
            <a:grpSpLocks/>
          </p:cNvGrpSpPr>
          <p:nvPr/>
        </p:nvGrpSpPr>
        <p:grpSpPr bwMode="auto">
          <a:xfrm>
            <a:off x="5256213" y="3600450"/>
            <a:ext cx="4392612" cy="3132138"/>
            <a:chOff x="5004308" y="3383793"/>
            <a:chExt cx="4392488" cy="3132348"/>
          </a:xfrm>
        </p:grpSpPr>
        <p:pic>
          <p:nvPicPr>
            <p:cNvPr id="101433" name="Picture 10" descr="IMG_113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904408" y="5508029"/>
              <a:ext cx="2500370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1434" name="Picture 11" descr="IMG_114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32400" y="3851845"/>
              <a:ext cx="2798445" cy="1511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1435" name="AutoShape 15"/>
            <p:cNvSpPr>
              <a:spLocks noChangeArrowheads="1"/>
            </p:cNvSpPr>
            <p:nvPr/>
          </p:nvSpPr>
          <p:spPr bwMode="auto">
            <a:xfrm>
              <a:off x="5004308" y="5219997"/>
              <a:ext cx="1008112" cy="252028"/>
            </a:xfrm>
            <a:prstGeom prst="wedgeRectCallout">
              <a:avLst>
                <a:gd name="adj1" fmla="val 72991"/>
                <a:gd name="adj2" fmla="val 232259"/>
              </a:avLst>
            </a:prstGeom>
            <a:solidFill>
              <a:srgbClr val="93EFFB"/>
            </a:solidFill>
            <a:ln w="19050">
              <a:solidFill>
                <a:srgbClr val="09CEE9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 b="1">
                  <a:cs typeface="Arial" charset="0"/>
                </a:rPr>
                <a:t>capteur</a:t>
              </a:r>
            </a:p>
          </p:txBody>
        </p:sp>
        <p:sp>
          <p:nvSpPr>
            <p:cNvPr id="51214" name="AutoShape 14"/>
            <p:cNvSpPr>
              <a:spLocks noChangeArrowheads="1"/>
            </p:cNvSpPr>
            <p:nvPr/>
          </p:nvSpPr>
          <p:spPr bwMode="auto">
            <a:xfrm>
              <a:off x="5040819" y="4571323"/>
              <a:ext cx="958823" cy="576302"/>
            </a:xfrm>
            <a:prstGeom prst="wedgeRectCallout">
              <a:avLst>
                <a:gd name="adj1" fmla="val 124815"/>
                <a:gd name="adj2" fmla="val -1698"/>
              </a:avLst>
            </a:prstGeom>
            <a:solidFill>
              <a:srgbClr val="93EFFB"/>
            </a:solidFill>
            <a:ln w="19050">
              <a:solidFill>
                <a:srgbClr val="09CEE9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fr-FR" sz="1100" b="1" dirty="0">
                  <a:latin typeface="+mj-lt"/>
                  <a:cs typeface="Arial" pitchFamily="34" charset="0"/>
                </a:rPr>
                <a:t>Aimant</a:t>
              </a:r>
            </a:p>
            <a:p>
              <a:pPr algn="ctr">
                <a:defRPr/>
              </a:pPr>
              <a:r>
                <a:rPr lang="fr-FR" sz="1100" b="1" dirty="0">
                  <a:latin typeface="+mj-lt"/>
                  <a:cs typeface="Arial" pitchFamily="34" charset="0"/>
                </a:rPr>
                <a:t>Axe Moteur</a:t>
              </a:r>
            </a:p>
            <a:p>
              <a:pPr algn="ctr">
                <a:defRPr/>
              </a:pPr>
              <a:r>
                <a:rPr lang="fr-FR" sz="1100" b="1" dirty="0">
                  <a:latin typeface="+mj-lt"/>
                  <a:cs typeface="Arial" pitchFamily="34" charset="0"/>
                </a:rPr>
                <a:t>Tangage</a:t>
              </a:r>
              <a:endParaRPr lang="fr-FR" sz="1100" dirty="0">
                <a:latin typeface="+mj-lt"/>
                <a:cs typeface="Arial" pitchFamily="34" charset="0"/>
              </a:endParaRPr>
            </a:p>
          </p:txBody>
        </p:sp>
        <p:sp>
          <p:nvSpPr>
            <p:cNvPr id="51212" name="AutoShape 12"/>
            <p:cNvSpPr>
              <a:spLocks noChangeArrowheads="1"/>
            </p:cNvSpPr>
            <p:nvPr/>
          </p:nvSpPr>
          <p:spPr bwMode="auto">
            <a:xfrm>
              <a:off x="7920463" y="3383793"/>
              <a:ext cx="1008035" cy="576302"/>
            </a:xfrm>
            <a:prstGeom prst="wedgeRectCallout">
              <a:avLst>
                <a:gd name="adj1" fmla="val -37633"/>
                <a:gd name="adj2" fmla="val 96077"/>
              </a:avLst>
            </a:prstGeom>
            <a:solidFill>
              <a:srgbClr val="CFAFE7"/>
            </a:solidFill>
            <a:ln w="19050">
              <a:solidFill>
                <a:srgbClr val="7030A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fr-FR" sz="1100" b="1" dirty="0">
                  <a:latin typeface="+mj-lt"/>
                  <a:cs typeface="Arial" pitchFamily="34" charset="0"/>
                </a:rPr>
                <a:t>Aimant</a:t>
              </a:r>
            </a:p>
            <a:p>
              <a:pPr algn="ctr">
                <a:defRPr/>
              </a:pPr>
              <a:r>
                <a:rPr lang="fr-FR" sz="1100" b="1" dirty="0">
                  <a:latin typeface="+mj-lt"/>
                  <a:cs typeface="Arial" pitchFamily="34" charset="0"/>
                </a:rPr>
                <a:t>Axe Moteur</a:t>
              </a:r>
            </a:p>
            <a:p>
              <a:pPr algn="ctr">
                <a:defRPr/>
              </a:pPr>
              <a:r>
                <a:rPr lang="fr-FR" sz="1100" b="1" dirty="0">
                  <a:latin typeface="+mj-lt"/>
                  <a:cs typeface="Arial" pitchFamily="34" charset="0"/>
                </a:rPr>
                <a:t>Roulis</a:t>
              </a:r>
              <a:endParaRPr lang="fr-FR" sz="1100" dirty="0">
                <a:latin typeface="+mj-lt"/>
                <a:cs typeface="Arial" pitchFamily="34" charset="0"/>
              </a:endParaRPr>
            </a:p>
          </p:txBody>
        </p:sp>
        <p:sp>
          <p:nvSpPr>
            <p:cNvPr id="51213" name="AutoShape 13"/>
            <p:cNvSpPr>
              <a:spLocks noChangeArrowheads="1"/>
            </p:cNvSpPr>
            <p:nvPr/>
          </p:nvSpPr>
          <p:spPr bwMode="auto">
            <a:xfrm>
              <a:off x="8101433" y="5255581"/>
              <a:ext cx="1250915" cy="598527"/>
            </a:xfrm>
            <a:prstGeom prst="wedgeRectCallout">
              <a:avLst>
                <a:gd name="adj1" fmla="val -52073"/>
                <a:gd name="adj2" fmla="val -90372"/>
              </a:avLst>
            </a:prstGeom>
            <a:solidFill>
              <a:srgbClr val="93EFFB"/>
            </a:solidFill>
            <a:ln w="19050">
              <a:solidFill>
                <a:srgbClr val="09CEE9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fr-FR" sz="1100" b="1" dirty="0">
                  <a:latin typeface="+mj-lt"/>
                  <a:cs typeface="Arial" pitchFamily="34" charset="0"/>
                </a:rPr>
                <a:t>Aimant </a:t>
              </a:r>
            </a:p>
            <a:p>
              <a:pPr algn="ctr">
                <a:defRPr/>
              </a:pPr>
              <a:r>
                <a:rPr lang="fr-FR" sz="1100" b="1" dirty="0">
                  <a:latin typeface="+mj-lt"/>
                  <a:cs typeface="Arial" pitchFamily="34" charset="0"/>
                </a:rPr>
                <a:t>Axe Réducteur</a:t>
              </a:r>
            </a:p>
            <a:p>
              <a:pPr algn="ctr">
                <a:defRPr/>
              </a:pPr>
              <a:r>
                <a:rPr lang="fr-FR" sz="1100" b="1" dirty="0">
                  <a:latin typeface="+mj-lt"/>
                  <a:cs typeface="Arial" pitchFamily="34" charset="0"/>
                </a:rPr>
                <a:t>Tangage</a:t>
              </a:r>
              <a:endParaRPr lang="fr-FR" sz="1100" dirty="0">
                <a:latin typeface="+mj-lt"/>
                <a:cs typeface="Arial" pitchFamily="34" charset="0"/>
              </a:endParaRPr>
            </a:p>
          </p:txBody>
        </p:sp>
        <p:sp>
          <p:nvSpPr>
            <p:cNvPr id="101439" name="AutoShape 15"/>
            <p:cNvSpPr>
              <a:spLocks noChangeArrowheads="1"/>
            </p:cNvSpPr>
            <p:nvPr/>
          </p:nvSpPr>
          <p:spPr bwMode="auto">
            <a:xfrm>
              <a:off x="8388684" y="5940077"/>
              <a:ext cx="1008112" cy="252028"/>
            </a:xfrm>
            <a:prstGeom prst="wedgeRectCallout">
              <a:avLst>
                <a:gd name="adj1" fmla="val -90671"/>
                <a:gd name="adj2" fmla="val 39019"/>
              </a:avLst>
            </a:prstGeom>
            <a:solidFill>
              <a:srgbClr val="93EFFB"/>
            </a:solidFill>
            <a:ln w="19050">
              <a:solidFill>
                <a:srgbClr val="09CEE9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100" b="1">
                  <a:cs typeface="Arial" charset="0"/>
                </a:rPr>
                <a:t>capteur</a:t>
              </a:r>
            </a:p>
          </p:txBody>
        </p:sp>
      </p:grp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1223963" y="4175125"/>
            <a:ext cx="21605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Capteur magnétique </a:t>
            </a:r>
          </a:p>
          <a:p>
            <a:pPr algn="ctr"/>
            <a:r>
              <a:rPr lang="fr-FR" sz="1600"/>
              <a:t> sans contact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47700"/>
            <a:ext cx="9180512" cy="6553200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2402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sp>
        <p:nvSpPr>
          <p:cNvPr id="102403" name="Rectangle 22"/>
          <p:cNvSpPr>
            <a:spLocks noChangeArrowheads="1"/>
          </p:cNvSpPr>
          <p:nvPr/>
        </p:nvSpPr>
        <p:spPr bwMode="auto">
          <a:xfrm>
            <a:off x="0" y="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38250" y="900113"/>
            <a:ext cx="39195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fr-FR" b="1">
                <a:sym typeface="Wingdings" pitchFamily="2" charset="2"/>
              </a:rPr>
              <a:t> Principe des mesures effectuées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303463" y="1835150"/>
            <a:ext cx="3132137" cy="1765300"/>
            <a:chOff x="2036" y="6202"/>
            <a:chExt cx="4046" cy="2255"/>
          </a:xfrm>
        </p:grpSpPr>
        <p:pic>
          <p:nvPicPr>
            <p:cNvPr id="102423" name="Picture 10"/>
            <p:cNvPicPr>
              <a:picLocks noChangeAspect="1" noChangeArrowheads="1"/>
            </p:cNvPicPr>
            <p:nvPr/>
          </p:nvPicPr>
          <p:blipFill>
            <a:blip r:embed="rId2"/>
            <a:srcRect t="18416"/>
            <a:stretch>
              <a:fillRect/>
            </a:stretch>
          </p:blipFill>
          <p:spPr bwMode="auto">
            <a:xfrm>
              <a:off x="2036" y="6202"/>
              <a:ext cx="4046" cy="2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35" name="Text Box 11"/>
            <p:cNvSpPr txBox="1">
              <a:spLocks noChangeArrowheads="1"/>
            </p:cNvSpPr>
            <p:nvPr/>
          </p:nvSpPr>
          <p:spPr bwMode="auto">
            <a:xfrm>
              <a:off x="3570" y="6208"/>
              <a:ext cx="1628" cy="3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fr-FR" sz="1100" b="1">
                  <a:latin typeface="+mj-lt"/>
                  <a:cs typeface="Arial" pitchFamily="34" charset="0"/>
                </a:rPr>
                <a:t>Capteur AS5045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5508625" y="1474788"/>
            <a:ext cx="2963863" cy="835025"/>
            <a:chOff x="6723" y="6249"/>
            <a:chExt cx="3442" cy="895"/>
          </a:xfrm>
        </p:grpSpPr>
        <p:pic>
          <p:nvPicPr>
            <p:cNvPr id="102421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723" y="6249"/>
              <a:ext cx="3442" cy="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38" name="Text Box 14"/>
            <p:cNvSpPr txBox="1">
              <a:spLocks noChangeArrowheads="1"/>
            </p:cNvSpPr>
            <p:nvPr/>
          </p:nvSpPr>
          <p:spPr bwMode="auto">
            <a:xfrm>
              <a:off x="7744" y="6790"/>
              <a:ext cx="1326" cy="3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fr-FR" sz="1100" b="1" dirty="0">
                  <a:latin typeface="+mj-lt"/>
                  <a:cs typeface="Arial" pitchFamily="34" charset="0"/>
                </a:rPr>
                <a:t>Connecteur</a:t>
              </a:r>
            </a:p>
          </p:txBody>
        </p:sp>
      </p:grp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5400675" y="2555875"/>
            <a:ext cx="2271713" cy="896938"/>
            <a:chOff x="7361" y="7509"/>
            <a:chExt cx="2440" cy="922"/>
          </a:xfrm>
        </p:grpSpPr>
        <p:pic>
          <p:nvPicPr>
            <p:cNvPr id="102419" name="Picture 1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361" y="7509"/>
              <a:ext cx="2440" cy="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41" name="Text Box 17"/>
            <p:cNvSpPr txBox="1">
              <a:spLocks noChangeArrowheads="1"/>
            </p:cNvSpPr>
            <p:nvPr/>
          </p:nvSpPr>
          <p:spPr bwMode="auto">
            <a:xfrm>
              <a:off x="7622" y="8077"/>
              <a:ext cx="912" cy="3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fr-FR" sz="1100" b="1">
                  <a:latin typeface="+mj-lt"/>
                  <a:cs typeface="Arial" pitchFamily="34" charset="0"/>
                </a:rPr>
                <a:t>dsPIC</a:t>
              </a:r>
            </a:p>
          </p:txBody>
        </p:sp>
      </p:grpSp>
      <p:pic>
        <p:nvPicPr>
          <p:cNvPr id="52242" name="Picture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11300" y="4319588"/>
            <a:ext cx="1844675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223963" y="1331913"/>
            <a:ext cx="36369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Exploitations des schémas électriques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936625" y="3851275"/>
            <a:ext cx="3635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Carte permettant l’accès aux signaux</a:t>
            </a: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472113" y="3836988"/>
            <a:ext cx="38163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Programme de calibration des capteurs</a:t>
            </a:r>
          </a:p>
        </p:txBody>
      </p:sp>
      <p:sp>
        <p:nvSpPr>
          <p:cNvPr id="29" name="Flèche droite 28"/>
          <p:cNvSpPr/>
          <p:nvPr/>
        </p:nvSpPr>
        <p:spPr>
          <a:xfrm>
            <a:off x="1908175" y="2663825"/>
            <a:ext cx="287338" cy="107950"/>
          </a:xfrm>
          <a:prstGeom prst="rightArrow">
            <a:avLst/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0" name="Rectangle à coins arrondis 29"/>
          <p:cNvSpPr/>
          <p:nvPr/>
        </p:nvSpPr>
        <p:spPr>
          <a:xfrm>
            <a:off x="2339975" y="2484438"/>
            <a:ext cx="468313" cy="5032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Rectangle à coins arrondis 30"/>
          <p:cNvSpPr/>
          <p:nvPr/>
        </p:nvSpPr>
        <p:spPr>
          <a:xfrm>
            <a:off x="6553200" y="1511300"/>
            <a:ext cx="466725" cy="5048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5616575" y="2555875"/>
            <a:ext cx="719138" cy="50323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936625" y="2336800"/>
            <a:ext cx="14033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>
                <a:solidFill>
                  <a:srgbClr val="FF0000"/>
                </a:solidFill>
              </a:rPr>
              <a:t>Signaux :</a:t>
            </a:r>
          </a:p>
          <a:p>
            <a:pPr>
              <a:buFont typeface="Wingdings" pitchFamily="2" charset="2"/>
              <a:buChar char="ü"/>
            </a:pPr>
            <a:r>
              <a:rPr lang="fr-FR" sz="1200" b="1">
                <a:solidFill>
                  <a:srgbClr val="FF0000"/>
                </a:solidFill>
              </a:rPr>
              <a:t> Horloge</a:t>
            </a:r>
          </a:p>
          <a:p>
            <a:pPr>
              <a:buFont typeface="Wingdings" pitchFamily="2" charset="2"/>
              <a:buChar char="ü"/>
            </a:pPr>
            <a:r>
              <a:rPr lang="fr-FR" sz="1200" b="1">
                <a:solidFill>
                  <a:srgbClr val="FF0000"/>
                </a:solidFill>
              </a:rPr>
              <a:t> Données</a:t>
            </a:r>
          </a:p>
          <a:p>
            <a:pPr>
              <a:buFont typeface="Wingdings" pitchFamily="2" charset="2"/>
              <a:buChar char="ü"/>
            </a:pPr>
            <a:r>
              <a:rPr lang="fr-FR" sz="1200" b="1">
                <a:solidFill>
                  <a:srgbClr val="FF0000"/>
                </a:solidFill>
              </a:rPr>
              <a:t> Autorisation</a:t>
            </a: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57788" y="4248150"/>
            <a:ext cx="44196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8" name="ZoneTexte 25"/>
          <p:cNvSpPr txBox="1">
            <a:spLocks noChangeArrowheads="1"/>
          </p:cNvSpPr>
          <p:nvPr/>
        </p:nvSpPr>
        <p:spPr bwMode="auto">
          <a:xfrm>
            <a:off x="7535863" y="866775"/>
            <a:ext cx="1662112" cy="366713"/>
          </a:xfrm>
          <a:prstGeom prst="rect">
            <a:avLst/>
          </a:prstGeom>
          <a:solidFill>
            <a:srgbClr val="00D05E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Activité 8 1/2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/>
      <p:bldP spid="26" grpId="0"/>
      <p:bldP spid="27" grpId="0"/>
      <p:bldP spid="29" grpId="0" animBg="1"/>
      <p:bldP spid="30" grpId="0" animBg="1"/>
      <p:bldP spid="31" grpId="0" animBg="1"/>
      <p:bldP spid="32" grpId="0" animBg="1"/>
      <p:bldP spid="3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719138" y="647700"/>
            <a:ext cx="9180512" cy="6553200"/>
          </a:xfrm>
          <a:prstGeom prst="roundRect">
            <a:avLst/>
          </a:prstGeom>
          <a:noFill/>
          <a:ln w="5715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3426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  <p:sp>
        <p:nvSpPr>
          <p:cNvPr id="103427" name="Rectangle 22"/>
          <p:cNvSpPr>
            <a:spLocks noChangeArrowheads="1"/>
          </p:cNvSpPr>
          <p:nvPr/>
        </p:nvSpPr>
        <p:spPr bwMode="auto">
          <a:xfrm>
            <a:off x="0" y="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7200900" y="755650"/>
            <a:ext cx="1800225" cy="431800"/>
          </a:xfrm>
          <a:prstGeom prst="rect">
            <a:avLst/>
          </a:prstGeom>
          <a:solidFill>
            <a:srgbClr val="00D05E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tx1"/>
                </a:solidFill>
              </a:rPr>
              <a:t>Activité 8  2/2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17638" y="1008063"/>
            <a:ext cx="24876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fr-FR" b="1">
                <a:sym typeface="Wingdings" pitchFamily="2" charset="2"/>
              </a:rPr>
              <a:t> Analyse des trames</a:t>
            </a: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116013" y="4270375"/>
            <a:ext cx="4464050" cy="2052638"/>
            <a:chOff x="1420" y="9485"/>
            <a:chExt cx="10288" cy="4099"/>
          </a:xfrm>
        </p:grpSpPr>
        <p:pic>
          <p:nvPicPr>
            <p:cNvPr id="103456" name="Picture 1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20" y="9485"/>
              <a:ext cx="10288" cy="4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3457" name="Group 12"/>
            <p:cNvGrpSpPr>
              <a:grpSpLocks/>
            </p:cNvGrpSpPr>
            <p:nvPr/>
          </p:nvGrpSpPr>
          <p:grpSpPr bwMode="auto">
            <a:xfrm>
              <a:off x="2915" y="10830"/>
              <a:ext cx="7225" cy="429"/>
              <a:chOff x="2915" y="10830"/>
              <a:chExt cx="7225" cy="429"/>
            </a:xfrm>
          </p:grpSpPr>
          <p:sp>
            <p:nvSpPr>
              <p:cNvPr id="103458" name="Rectangle 13"/>
              <p:cNvSpPr>
                <a:spLocks noChangeArrowheads="1"/>
              </p:cNvSpPr>
              <p:nvPr/>
            </p:nvSpPr>
            <p:spPr bwMode="auto">
              <a:xfrm>
                <a:off x="2915" y="10832"/>
                <a:ext cx="1079" cy="13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59" name="Rectangle 14"/>
              <p:cNvSpPr>
                <a:spLocks noChangeArrowheads="1"/>
              </p:cNvSpPr>
              <p:nvPr/>
            </p:nvSpPr>
            <p:spPr bwMode="auto">
              <a:xfrm>
                <a:off x="4012" y="10831"/>
                <a:ext cx="368" cy="137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rgbClr val="00B05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60" name="Rectangle 15"/>
              <p:cNvSpPr>
                <a:spLocks noChangeArrowheads="1"/>
              </p:cNvSpPr>
              <p:nvPr/>
            </p:nvSpPr>
            <p:spPr bwMode="auto">
              <a:xfrm>
                <a:off x="4488" y="10831"/>
                <a:ext cx="203" cy="137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rgbClr val="00B05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61" name="Rectangle 16"/>
              <p:cNvSpPr>
                <a:spLocks noChangeArrowheads="1"/>
              </p:cNvSpPr>
              <p:nvPr/>
            </p:nvSpPr>
            <p:spPr bwMode="auto">
              <a:xfrm>
                <a:off x="4691" y="10831"/>
                <a:ext cx="72" cy="137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62" name="Rectangle 17"/>
              <p:cNvSpPr>
                <a:spLocks noChangeArrowheads="1"/>
              </p:cNvSpPr>
              <p:nvPr/>
            </p:nvSpPr>
            <p:spPr bwMode="auto">
              <a:xfrm>
                <a:off x="4763" y="10831"/>
                <a:ext cx="1145" cy="13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63" name="Rectangle 18"/>
              <p:cNvSpPr>
                <a:spLocks noChangeArrowheads="1"/>
              </p:cNvSpPr>
              <p:nvPr/>
            </p:nvSpPr>
            <p:spPr bwMode="auto">
              <a:xfrm flipV="1">
                <a:off x="6099" y="10831"/>
                <a:ext cx="449" cy="137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rgbClr val="00B05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64" name="Rectangle 19"/>
              <p:cNvSpPr>
                <a:spLocks noChangeArrowheads="1"/>
              </p:cNvSpPr>
              <p:nvPr/>
            </p:nvSpPr>
            <p:spPr bwMode="auto">
              <a:xfrm>
                <a:off x="5922" y="10831"/>
                <a:ext cx="80" cy="137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rgbClr val="00B05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65" name="Rectangle 20"/>
              <p:cNvSpPr>
                <a:spLocks noChangeArrowheads="1"/>
              </p:cNvSpPr>
              <p:nvPr/>
            </p:nvSpPr>
            <p:spPr bwMode="auto">
              <a:xfrm>
                <a:off x="6569" y="10831"/>
                <a:ext cx="72" cy="137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66" name="Rectangle 21"/>
              <p:cNvSpPr>
                <a:spLocks noChangeArrowheads="1"/>
              </p:cNvSpPr>
              <p:nvPr/>
            </p:nvSpPr>
            <p:spPr bwMode="auto">
              <a:xfrm>
                <a:off x="6669" y="10831"/>
                <a:ext cx="860" cy="13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67" name="Rectangle 22"/>
              <p:cNvSpPr>
                <a:spLocks noChangeArrowheads="1"/>
              </p:cNvSpPr>
              <p:nvPr/>
            </p:nvSpPr>
            <p:spPr bwMode="auto">
              <a:xfrm>
                <a:off x="7688" y="10832"/>
                <a:ext cx="156" cy="13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68" name="Rectangle 23"/>
              <p:cNvSpPr>
                <a:spLocks noChangeArrowheads="1"/>
              </p:cNvSpPr>
              <p:nvPr/>
            </p:nvSpPr>
            <p:spPr bwMode="auto">
              <a:xfrm>
                <a:off x="7844" y="10831"/>
                <a:ext cx="563" cy="138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rgbClr val="00B05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69" name="Rectangle 24"/>
              <p:cNvSpPr>
                <a:spLocks noChangeArrowheads="1"/>
              </p:cNvSpPr>
              <p:nvPr/>
            </p:nvSpPr>
            <p:spPr bwMode="auto">
              <a:xfrm>
                <a:off x="8419" y="10831"/>
                <a:ext cx="72" cy="137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70" name="Rectangle 25"/>
              <p:cNvSpPr>
                <a:spLocks noChangeArrowheads="1"/>
              </p:cNvSpPr>
              <p:nvPr/>
            </p:nvSpPr>
            <p:spPr bwMode="auto">
              <a:xfrm>
                <a:off x="8505" y="10831"/>
                <a:ext cx="625" cy="13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71" name="Rectangle 26"/>
              <p:cNvSpPr>
                <a:spLocks noChangeArrowheads="1"/>
              </p:cNvSpPr>
              <p:nvPr/>
            </p:nvSpPr>
            <p:spPr bwMode="auto">
              <a:xfrm>
                <a:off x="9261" y="10830"/>
                <a:ext cx="244" cy="139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72" name="Rectangle 27"/>
              <p:cNvSpPr>
                <a:spLocks noChangeArrowheads="1"/>
              </p:cNvSpPr>
              <p:nvPr/>
            </p:nvSpPr>
            <p:spPr bwMode="auto">
              <a:xfrm>
                <a:off x="9505" y="10832"/>
                <a:ext cx="563" cy="138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rgbClr val="00B05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73" name="Rectangle 28"/>
              <p:cNvSpPr>
                <a:spLocks noChangeArrowheads="1"/>
              </p:cNvSpPr>
              <p:nvPr/>
            </p:nvSpPr>
            <p:spPr bwMode="auto">
              <a:xfrm>
                <a:off x="10068" y="10833"/>
                <a:ext cx="72" cy="137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cxnSp>
            <p:nvCxnSpPr>
              <p:cNvPr id="103474" name="AutoShape 29"/>
              <p:cNvCxnSpPr>
                <a:cxnSpLocks noChangeShapeType="1"/>
              </p:cNvCxnSpPr>
              <p:nvPr/>
            </p:nvCxnSpPr>
            <p:spPr bwMode="auto">
              <a:xfrm flipV="1">
                <a:off x="2940" y="10918"/>
                <a:ext cx="0" cy="341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03475" name="AutoShape 30"/>
              <p:cNvCxnSpPr>
                <a:cxnSpLocks noChangeShapeType="1"/>
              </p:cNvCxnSpPr>
              <p:nvPr/>
            </p:nvCxnSpPr>
            <p:spPr bwMode="auto">
              <a:xfrm flipV="1">
                <a:off x="4810" y="10904"/>
                <a:ext cx="0" cy="341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03476" name="AutoShape 31"/>
              <p:cNvCxnSpPr>
                <a:cxnSpLocks noChangeShapeType="1"/>
              </p:cNvCxnSpPr>
              <p:nvPr/>
            </p:nvCxnSpPr>
            <p:spPr bwMode="auto">
              <a:xfrm flipV="1">
                <a:off x="6690" y="10904"/>
                <a:ext cx="0" cy="341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03477" name="AutoShape 32"/>
              <p:cNvCxnSpPr>
                <a:cxnSpLocks noChangeShapeType="1"/>
              </p:cNvCxnSpPr>
              <p:nvPr/>
            </p:nvCxnSpPr>
            <p:spPr bwMode="auto">
              <a:xfrm flipV="1">
                <a:off x="8568" y="10918"/>
                <a:ext cx="0" cy="341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8" name="Groupe 45"/>
          <p:cNvGrpSpPr>
            <a:grpSpLocks/>
          </p:cNvGrpSpPr>
          <p:nvPr/>
        </p:nvGrpSpPr>
        <p:grpSpPr bwMode="auto">
          <a:xfrm>
            <a:off x="1152525" y="1403350"/>
            <a:ext cx="6264275" cy="1871663"/>
            <a:chOff x="1763948" y="1583593"/>
            <a:chExt cx="6264696" cy="1872208"/>
          </a:xfrm>
        </p:grpSpPr>
        <p:grpSp>
          <p:nvGrpSpPr>
            <p:cNvPr id="103446" name="Group 2"/>
            <p:cNvGrpSpPr>
              <a:grpSpLocks/>
            </p:cNvGrpSpPr>
            <p:nvPr/>
          </p:nvGrpSpPr>
          <p:grpSpPr bwMode="auto">
            <a:xfrm>
              <a:off x="1763948" y="1583593"/>
              <a:ext cx="6264696" cy="1872208"/>
              <a:chOff x="1422" y="1985"/>
              <a:chExt cx="8928" cy="2692"/>
            </a:xfrm>
          </p:grpSpPr>
          <p:pic>
            <p:nvPicPr>
              <p:cNvPr id="103449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22" y="1985"/>
                <a:ext cx="8928" cy="26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450" name="Rectangle 4"/>
              <p:cNvSpPr>
                <a:spLocks noChangeArrowheads="1"/>
              </p:cNvSpPr>
              <p:nvPr/>
            </p:nvSpPr>
            <p:spPr bwMode="auto">
              <a:xfrm>
                <a:off x="2990" y="3176"/>
                <a:ext cx="3855" cy="18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51" name="Rectangle 5"/>
              <p:cNvSpPr>
                <a:spLocks noChangeArrowheads="1"/>
              </p:cNvSpPr>
              <p:nvPr/>
            </p:nvSpPr>
            <p:spPr bwMode="auto">
              <a:xfrm>
                <a:off x="6845" y="3176"/>
                <a:ext cx="1909" cy="180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rgbClr val="00B05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52" name="Rectangle 6"/>
              <p:cNvSpPr>
                <a:spLocks noChangeArrowheads="1"/>
              </p:cNvSpPr>
              <p:nvPr/>
            </p:nvSpPr>
            <p:spPr bwMode="auto">
              <a:xfrm>
                <a:off x="8754" y="3176"/>
                <a:ext cx="359" cy="18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cxnSp>
            <p:nvCxnSpPr>
              <p:cNvPr id="103453" name="AutoShape 7"/>
              <p:cNvCxnSpPr>
                <a:cxnSpLocks noChangeShapeType="1"/>
              </p:cNvCxnSpPr>
              <p:nvPr/>
            </p:nvCxnSpPr>
            <p:spPr bwMode="auto">
              <a:xfrm flipV="1">
                <a:off x="3006" y="3308"/>
                <a:ext cx="0" cy="32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</p:cxnSp>
          <p:sp>
            <p:nvSpPr>
              <p:cNvPr id="103454" name="Rectangle 8"/>
              <p:cNvSpPr>
                <a:spLocks noChangeArrowheads="1"/>
              </p:cNvSpPr>
              <p:nvPr/>
            </p:nvSpPr>
            <p:spPr bwMode="auto">
              <a:xfrm>
                <a:off x="9113" y="3176"/>
                <a:ext cx="1117" cy="18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cxnSp>
            <p:nvCxnSpPr>
              <p:cNvPr id="103455" name="AutoShape 9"/>
              <p:cNvCxnSpPr>
                <a:cxnSpLocks noChangeShapeType="1"/>
              </p:cNvCxnSpPr>
              <p:nvPr/>
            </p:nvCxnSpPr>
            <p:spPr bwMode="auto">
              <a:xfrm flipV="1">
                <a:off x="9111" y="3336"/>
                <a:ext cx="0" cy="32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  <p:sp>
          <p:nvSpPr>
            <p:cNvPr id="103447" name="Rectangle 42"/>
            <p:cNvSpPr>
              <a:spLocks noChangeArrowheads="1"/>
            </p:cNvSpPr>
            <p:nvPr/>
          </p:nvSpPr>
          <p:spPr bwMode="auto">
            <a:xfrm>
              <a:off x="2988084" y="3070790"/>
              <a:ext cx="237626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200" b="1">
                  <a:solidFill>
                    <a:srgbClr val="FF0000"/>
                  </a:solidFill>
                  <a:sym typeface="Wingdings" pitchFamily="2" charset="2"/>
                </a:rPr>
                <a:t>12 bits (Position angulaire)</a:t>
              </a:r>
            </a:p>
          </p:txBody>
        </p:sp>
        <p:sp>
          <p:nvSpPr>
            <p:cNvPr id="103448" name="Rectangle 44"/>
            <p:cNvSpPr>
              <a:spLocks noChangeArrowheads="1"/>
            </p:cNvSpPr>
            <p:nvPr/>
          </p:nvSpPr>
          <p:spPr bwMode="auto">
            <a:xfrm>
              <a:off x="5076316" y="3070790"/>
              <a:ext cx="237626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200" b="1">
                  <a:solidFill>
                    <a:srgbClr val="00B050"/>
                  </a:solidFill>
                  <a:sym typeface="Wingdings" pitchFamily="2" charset="2"/>
                </a:rPr>
                <a:t>6 bits (statut)</a:t>
              </a:r>
            </a:p>
          </p:txBody>
        </p:sp>
      </p:grp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827088" y="3779838"/>
            <a:ext cx="45735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Trames des 4 capteurs chainés avec liaison SPI </a:t>
            </a:r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1295400" y="6323013"/>
            <a:ext cx="44656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        </a:t>
            </a:r>
            <a:r>
              <a:rPr lang="fr-FR" sz="1200"/>
              <a:t>trains de 16 coups d’horloges (5 trains sont nécessaires pour transmettre les 76 bits)</a:t>
            </a:r>
          </a:p>
          <a:p>
            <a:endParaRPr lang="fr-FR" sz="1600"/>
          </a:p>
        </p:txBody>
      </p:sp>
      <p:sp>
        <p:nvSpPr>
          <p:cNvPr id="49" name="Flèche droite 48"/>
          <p:cNvSpPr/>
          <p:nvPr/>
        </p:nvSpPr>
        <p:spPr>
          <a:xfrm>
            <a:off x="1439863" y="6467475"/>
            <a:ext cx="287337" cy="107950"/>
          </a:xfrm>
          <a:prstGeom prst="rightArrow">
            <a:avLst/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7669213" y="2124075"/>
            <a:ext cx="1835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     1 capteur : </a:t>
            </a:r>
          </a:p>
          <a:p>
            <a:r>
              <a:rPr lang="fr-FR" sz="1600"/>
              <a:t>    18 + 1 bits  </a:t>
            </a:r>
          </a:p>
        </p:txBody>
      </p:sp>
      <p:sp>
        <p:nvSpPr>
          <p:cNvPr id="51" name="Flèche droite 50"/>
          <p:cNvSpPr/>
          <p:nvPr/>
        </p:nvSpPr>
        <p:spPr>
          <a:xfrm>
            <a:off x="7669213" y="2266950"/>
            <a:ext cx="287337" cy="107950"/>
          </a:xfrm>
          <a:prstGeom prst="rightArrow">
            <a:avLst/>
          </a:prstGeom>
          <a:solidFill>
            <a:srgbClr val="FF3F48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987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27650" y="3635375"/>
            <a:ext cx="541338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7019925" y="3275013"/>
            <a:ext cx="18367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Signaux mesurés</a:t>
            </a:r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6553200" y="6300788"/>
            <a:ext cx="3059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Transmissions des données (4 positions) toutes les 275 </a:t>
            </a:r>
            <a:r>
              <a:rPr lang="fr-FR" sz="1200">
                <a:latin typeface="Symbol" pitchFamily="18" charset="2"/>
              </a:rPr>
              <a:t>m</a:t>
            </a:r>
            <a:r>
              <a:rPr lang="fr-FR" sz="1200"/>
              <a:t>s</a:t>
            </a:r>
          </a:p>
        </p:txBody>
      </p:sp>
      <p:grpSp>
        <p:nvGrpSpPr>
          <p:cNvPr id="103440" name="Groupe 55"/>
          <p:cNvGrpSpPr>
            <a:grpSpLocks/>
          </p:cNvGrpSpPr>
          <p:nvPr/>
        </p:nvGrpSpPr>
        <p:grpSpPr bwMode="auto">
          <a:xfrm>
            <a:off x="6588125" y="3779838"/>
            <a:ext cx="2844800" cy="2560637"/>
            <a:chOff x="6588484" y="3779837"/>
            <a:chExt cx="2844316" cy="2559919"/>
          </a:xfrm>
        </p:grpSpPr>
        <p:pic>
          <p:nvPicPr>
            <p:cNvPr id="103441" name="Image 1" descr="F:\tek00007.png"/>
            <p:cNvPicPr>
              <a:picLocks noChangeAspect="1" noChangeArrowheads="1"/>
            </p:cNvPicPr>
            <p:nvPr/>
          </p:nvPicPr>
          <p:blipFill>
            <a:blip r:embed="rId5"/>
            <a:srcRect t="6898" r="31805" b="19687"/>
            <a:stretch>
              <a:fillRect/>
            </a:stretch>
          </p:blipFill>
          <p:spPr bwMode="auto">
            <a:xfrm>
              <a:off x="6588484" y="3779837"/>
              <a:ext cx="2844316" cy="2559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442" name="Text Box 35"/>
            <p:cNvSpPr txBox="1">
              <a:spLocks noChangeArrowheads="1"/>
            </p:cNvSpPr>
            <p:nvPr/>
          </p:nvSpPr>
          <p:spPr bwMode="auto">
            <a:xfrm>
              <a:off x="6767333" y="4119238"/>
              <a:ext cx="714018" cy="20641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800" b="1">
                  <a:latin typeface="Calibri" pitchFamily="34" charset="0"/>
                  <a:cs typeface="Arial" charset="0"/>
                </a:rPr>
                <a:t>Autorisation</a:t>
              </a:r>
              <a:endParaRPr lang="fr-FR" sz="800">
                <a:cs typeface="Arial" charset="0"/>
              </a:endParaRPr>
            </a:p>
          </p:txBody>
        </p:sp>
        <p:sp>
          <p:nvSpPr>
            <p:cNvPr id="103443" name="Text Box 36"/>
            <p:cNvSpPr txBox="1">
              <a:spLocks noChangeArrowheads="1"/>
            </p:cNvSpPr>
            <p:nvPr/>
          </p:nvSpPr>
          <p:spPr bwMode="auto">
            <a:xfrm>
              <a:off x="7119974" y="5003973"/>
              <a:ext cx="714018" cy="243863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100" b="1">
                  <a:latin typeface="Calibri" pitchFamily="34" charset="0"/>
                  <a:cs typeface="Arial" charset="0"/>
                </a:rPr>
                <a:t>Données</a:t>
              </a:r>
              <a:endParaRPr lang="fr-FR">
                <a:cs typeface="Arial" charset="0"/>
              </a:endParaRPr>
            </a:p>
          </p:txBody>
        </p:sp>
        <p:sp>
          <p:nvSpPr>
            <p:cNvPr id="103444" name="Text Box 37"/>
            <p:cNvSpPr txBox="1">
              <a:spLocks noChangeArrowheads="1"/>
            </p:cNvSpPr>
            <p:nvPr/>
          </p:nvSpPr>
          <p:spPr bwMode="auto">
            <a:xfrm>
              <a:off x="7221583" y="5904073"/>
              <a:ext cx="714018" cy="251571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100" b="1">
                  <a:latin typeface="Calibri" pitchFamily="34" charset="0"/>
                  <a:cs typeface="Arial" charset="0"/>
                </a:rPr>
                <a:t>Horloge</a:t>
              </a:r>
              <a:endParaRPr lang="fr-FR">
                <a:cs typeface="Arial" charset="0"/>
              </a:endParaRPr>
            </a:p>
          </p:txBody>
        </p:sp>
        <p:sp>
          <p:nvSpPr>
            <p:cNvPr id="103445" name="Text Box 36"/>
            <p:cNvSpPr txBox="1">
              <a:spLocks noChangeArrowheads="1"/>
            </p:cNvSpPr>
            <p:nvPr/>
          </p:nvSpPr>
          <p:spPr bwMode="auto">
            <a:xfrm>
              <a:off x="8136656" y="5544033"/>
              <a:ext cx="864096" cy="25202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100" b="1">
                  <a:solidFill>
                    <a:schemeClr val="bg1"/>
                  </a:solidFill>
                  <a:latin typeface="Calibri" pitchFamily="34" charset="0"/>
                  <a:cs typeface="Arial" charset="0"/>
                </a:rPr>
                <a:t>T</a:t>
              </a:r>
              <a:r>
                <a:rPr lang="fr-FR" sz="1100" b="1" baseline="-25000">
                  <a:solidFill>
                    <a:schemeClr val="bg1"/>
                  </a:solidFill>
                  <a:latin typeface="Calibri" pitchFamily="34" charset="0"/>
                  <a:cs typeface="Arial" charset="0"/>
                </a:rPr>
                <a:t>H</a:t>
              </a:r>
              <a:r>
                <a:rPr lang="fr-FR" sz="1100" b="1">
                  <a:solidFill>
                    <a:schemeClr val="bg1"/>
                  </a:solidFill>
                  <a:latin typeface="Calibri" pitchFamily="34" charset="0"/>
                  <a:cs typeface="Arial" charset="0"/>
                </a:rPr>
                <a:t> = 3,2 µs</a:t>
              </a:r>
              <a:endParaRPr lang="fr-FR">
                <a:solidFill>
                  <a:schemeClr val="bg1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7" grpId="0"/>
      <p:bldP spid="48" grpId="0"/>
      <p:bldP spid="49" grpId="0" animBg="1"/>
      <p:bldP spid="50" grpId="0"/>
      <p:bldP spid="51" grpId="0" animBg="1"/>
      <p:bldP spid="52" grpId="0"/>
      <p:bldP spid="5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necteur droit 13"/>
          <p:cNvCxnSpPr/>
          <p:nvPr/>
        </p:nvCxnSpPr>
        <p:spPr>
          <a:xfrm>
            <a:off x="9469438" y="1474788"/>
            <a:ext cx="0" cy="3817937"/>
          </a:xfrm>
          <a:prstGeom prst="line">
            <a:avLst/>
          </a:prstGeom>
          <a:ln w="57150">
            <a:solidFill>
              <a:srgbClr val="A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8748713" y="1474788"/>
            <a:ext cx="0" cy="360362"/>
          </a:xfrm>
          <a:prstGeom prst="line">
            <a:avLst/>
          </a:prstGeom>
          <a:ln w="57150">
            <a:solidFill>
              <a:srgbClr val="008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828675" y="647700"/>
          <a:ext cx="9072563" cy="86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</a:tblGrid>
              <a:tr h="277777"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1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2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3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Semaine 4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8446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Projet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Cours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AD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TD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200"/>
                    </a:solidFill>
                  </a:tcPr>
                </a:tc>
              </a:tr>
              <a:tr h="277777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3h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AD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bg1"/>
                          </a:solidFill>
                        </a:rPr>
                        <a:t>2h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200"/>
                    </a:solidFill>
                  </a:tcPr>
                </a:tc>
              </a:tr>
            </a:tbl>
          </a:graphicData>
        </a:graphic>
      </p:graphicFrame>
      <p:sp>
        <p:nvSpPr>
          <p:cNvPr id="13" name="Rectangle à coins arrondis 12"/>
          <p:cNvSpPr/>
          <p:nvPr/>
        </p:nvSpPr>
        <p:spPr>
          <a:xfrm>
            <a:off x="827088" y="5292725"/>
            <a:ext cx="9072562" cy="1727200"/>
          </a:xfrm>
          <a:prstGeom prst="roundRect">
            <a:avLst/>
          </a:prstGeom>
          <a:noFill/>
          <a:ln w="57150">
            <a:solidFill>
              <a:srgbClr val="A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" name="Rectangle à coins arrondis 15"/>
          <p:cNvSpPr/>
          <p:nvPr/>
        </p:nvSpPr>
        <p:spPr>
          <a:xfrm>
            <a:off x="828675" y="1835150"/>
            <a:ext cx="9072563" cy="3097213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8A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4499" name="Text Box 2"/>
          <p:cNvSpPr txBox="1">
            <a:spLocks noChangeArrowheads="1"/>
          </p:cNvSpPr>
          <p:nvPr/>
        </p:nvSpPr>
        <p:spPr bwMode="auto">
          <a:xfrm>
            <a:off x="5832475" y="2166938"/>
            <a:ext cx="3851275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008AD6"/>
                </a:solidFill>
                <a:sym typeface="Wingdings" pitchFamily="2" charset="2"/>
              </a:rPr>
              <a:t>Cours 24</a:t>
            </a:r>
          </a:p>
          <a:p>
            <a:pPr>
              <a:spcBef>
                <a:spcPct val="50000"/>
              </a:spcBef>
              <a:buClr>
                <a:srgbClr val="008AD6"/>
              </a:buClr>
              <a:buFont typeface="Wingdings" pitchFamily="2" charset="2"/>
              <a:buChar char="ü"/>
            </a:pPr>
            <a:r>
              <a:rPr lang="fr-FR"/>
              <a:t> Modes de </a:t>
            </a:r>
            <a:r>
              <a:rPr lang="fr-FR">
                <a:solidFill>
                  <a:srgbClr val="008AD6"/>
                </a:solidFill>
              </a:rPr>
              <a:t>transmission série</a:t>
            </a:r>
            <a:r>
              <a:rPr lang="fr-FR"/>
              <a:t> : vitesse de transmission, bande passante et fiabilité de la transmission.</a:t>
            </a:r>
            <a:endParaRPr lang="fr-FR">
              <a:sym typeface="Wingdings" pitchFamily="2" charset="2"/>
            </a:endParaRPr>
          </a:p>
        </p:txBody>
      </p:sp>
      <p:sp>
        <p:nvSpPr>
          <p:cNvPr id="104500" name="Text Box 2"/>
          <p:cNvSpPr txBox="1">
            <a:spLocks noChangeArrowheads="1"/>
          </p:cNvSpPr>
          <p:nvPr/>
        </p:nvSpPr>
        <p:spPr bwMode="auto">
          <a:xfrm>
            <a:off x="971550" y="2166938"/>
            <a:ext cx="2744788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008AD6"/>
                </a:solidFill>
                <a:sym typeface="Wingdings" pitchFamily="2" charset="2"/>
              </a:rPr>
              <a:t>Cours 14</a:t>
            </a:r>
          </a:p>
          <a:p>
            <a:pPr algn="ctr">
              <a:spcBef>
                <a:spcPct val="50000"/>
              </a:spcBef>
            </a:pPr>
            <a:endParaRPr lang="fr-FR" sz="800" b="1">
              <a:solidFill>
                <a:srgbClr val="008AD6"/>
              </a:solidFill>
              <a:sym typeface="Wingdings" pitchFamily="2" charset="2"/>
            </a:endParaRPr>
          </a:p>
          <a:p>
            <a:pPr>
              <a:buClr>
                <a:srgbClr val="008AD6"/>
              </a:buClr>
              <a:buFont typeface="Wingdings" pitchFamily="2" charset="2"/>
              <a:buChar char="ü"/>
            </a:pPr>
            <a:r>
              <a:rPr lang="fr-FR"/>
              <a:t> </a:t>
            </a:r>
            <a:r>
              <a:rPr lang="fr-FR">
                <a:solidFill>
                  <a:srgbClr val="008AD6"/>
                </a:solidFill>
              </a:rPr>
              <a:t>Guidage en rotation</a:t>
            </a:r>
            <a:r>
              <a:rPr lang="fr-FR"/>
              <a:t> : dimensionnement de coussinets et roulements.</a:t>
            </a:r>
          </a:p>
          <a:p>
            <a:pPr>
              <a:buClr>
                <a:srgbClr val="008AD6"/>
              </a:buClr>
            </a:pPr>
            <a:endParaRPr lang="fr-FR"/>
          </a:p>
        </p:txBody>
      </p:sp>
      <p:sp>
        <p:nvSpPr>
          <p:cNvPr id="104501" name="Text Box 2"/>
          <p:cNvSpPr txBox="1">
            <a:spLocks noChangeArrowheads="1"/>
          </p:cNvSpPr>
          <p:nvPr/>
        </p:nvSpPr>
        <p:spPr bwMode="auto">
          <a:xfrm>
            <a:off x="792163" y="5508625"/>
            <a:ext cx="82089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rgbClr val="AFD200"/>
                </a:solidFill>
                <a:sym typeface="Wingdings" pitchFamily="2" charset="2"/>
              </a:rPr>
              <a:t>TD 4</a:t>
            </a:r>
          </a:p>
          <a:p>
            <a:pPr algn="ctr">
              <a:spcBef>
                <a:spcPct val="50000"/>
              </a:spcBef>
            </a:pPr>
            <a:r>
              <a:rPr lang="fr-FR"/>
              <a:t>Restitution des séances de mini-projets : exposés des étudiants.</a:t>
            </a:r>
          </a:p>
        </p:txBody>
      </p:sp>
      <p:pic>
        <p:nvPicPr>
          <p:cNvPr id="104502" name="Imag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1388" y="2176463"/>
            <a:ext cx="2362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503" name="Rectangle 21"/>
          <p:cNvSpPr>
            <a:spLocks noChangeArrowheads="1"/>
          </p:cNvSpPr>
          <p:nvPr/>
        </p:nvSpPr>
        <p:spPr bwMode="auto">
          <a:xfrm>
            <a:off x="2663825" y="0"/>
            <a:ext cx="5459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4. Déroulement de la séquence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1"/>
          <p:cNvSpPr>
            <a:spLocks noChangeArrowheads="1"/>
          </p:cNvSpPr>
          <p:nvPr/>
        </p:nvSpPr>
        <p:spPr bwMode="auto">
          <a:xfrm>
            <a:off x="4032250" y="0"/>
            <a:ext cx="21415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C8000A"/>
                </a:solidFill>
              </a:rPr>
              <a:t>Conclusion</a:t>
            </a:r>
          </a:p>
        </p:txBody>
      </p:sp>
      <p:sp>
        <p:nvSpPr>
          <p:cNvPr id="106498" name="ZoneTexte 2"/>
          <p:cNvSpPr txBox="1">
            <a:spLocks noChangeArrowheads="1"/>
          </p:cNvSpPr>
          <p:nvPr/>
        </p:nvSpPr>
        <p:spPr bwMode="auto">
          <a:xfrm>
            <a:off x="1204913" y="5237163"/>
            <a:ext cx="496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/>
              <a:t>Remerciements</a:t>
            </a:r>
          </a:p>
        </p:txBody>
      </p:sp>
      <p:sp>
        <p:nvSpPr>
          <p:cNvPr id="106499" name="ZoneTexte 3"/>
          <p:cNvSpPr txBox="1">
            <a:spLocks noChangeArrowheads="1"/>
          </p:cNvSpPr>
          <p:nvPr/>
        </p:nvSpPr>
        <p:spPr bwMode="auto">
          <a:xfrm>
            <a:off x="1547813" y="5813425"/>
            <a:ext cx="4968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Société Aldebaran</a:t>
            </a:r>
          </a:p>
        </p:txBody>
      </p:sp>
      <p:sp>
        <p:nvSpPr>
          <p:cNvPr id="106500" name="ZoneTexte 4"/>
          <p:cNvSpPr txBox="1">
            <a:spLocks noChangeArrowheads="1"/>
          </p:cNvSpPr>
          <p:nvPr/>
        </p:nvSpPr>
        <p:spPr bwMode="auto">
          <a:xfrm>
            <a:off x="1547813" y="6218238"/>
            <a:ext cx="4968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Collègues de CPGE de Lyon </a:t>
            </a:r>
          </a:p>
        </p:txBody>
      </p:sp>
      <p:sp>
        <p:nvSpPr>
          <p:cNvPr id="106501" name="ZoneTexte 5"/>
          <p:cNvSpPr txBox="1">
            <a:spLocks noChangeArrowheads="1"/>
          </p:cNvSpPr>
          <p:nvPr/>
        </p:nvSpPr>
        <p:spPr bwMode="auto">
          <a:xfrm>
            <a:off x="1204913" y="1008063"/>
            <a:ext cx="808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/>
              <a:t>Démarche transposable sur d’autres supports pour les mêmes CI</a:t>
            </a:r>
          </a:p>
        </p:txBody>
      </p:sp>
      <p:pic>
        <p:nvPicPr>
          <p:cNvPr id="1065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163" y="1906588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1888" y="2022475"/>
            <a:ext cx="3059112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4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950" y="2284413"/>
            <a:ext cx="2771775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5" name="ZoneTexte 5"/>
          <p:cNvSpPr txBox="1">
            <a:spLocks noChangeArrowheads="1"/>
          </p:cNvSpPr>
          <p:nvPr/>
        </p:nvSpPr>
        <p:spPr bwMode="auto">
          <a:xfrm>
            <a:off x="1204913" y="1476375"/>
            <a:ext cx="808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None/>
            </a:pPr>
            <a:r>
              <a:rPr lang="fr-FR"/>
              <a:t>Supports proposés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Imag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755650"/>
            <a:ext cx="3311525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3550" y="1331913"/>
            <a:ext cx="319087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ZoneTexte 10"/>
          <p:cNvSpPr txBox="1">
            <a:spLocks noChangeArrowheads="1"/>
          </p:cNvSpPr>
          <p:nvPr/>
        </p:nvSpPr>
        <p:spPr bwMode="auto">
          <a:xfrm>
            <a:off x="4679950" y="828675"/>
            <a:ext cx="4895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 b="1">
                <a:solidFill>
                  <a:srgbClr val="008AD6"/>
                </a:solidFill>
              </a:rPr>
              <a:t>Robot humanoïde NAO</a:t>
            </a:r>
            <a:endParaRPr lang="fr-FR">
              <a:solidFill>
                <a:srgbClr val="008AD6"/>
              </a:solidFill>
            </a:endParaRP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95850" y="2484438"/>
            <a:ext cx="4437063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llipse 11"/>
          <p:cNvSpPr/>
          <p:nvPr/>
        </p:nvSpPr>
        <p:spPr>
          <a:xfrm>
            <a:off x="2411413" y="4822825"/>
            <a:ext cx="1511300" cy="1296988"/>
          </a:xfrm>
          <a:prstGeom prst="ellipse">
            <a:avLst/>
          </a:prstGeom>
          <a:noFill/>
          <a:ln w="38100"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439863" y="6372225"/>
            <a:ext cx="3311525" cy="792163"/>
          </a:xfrm>
          <a:prstGeom prst="wedgeRectCallout">
            <a:avLst>
              <a:gd name="adj1" fmla="val -5794"/>
              <a:gd name="adj2" fmla="val -86164"/>
            </a:avLst>
          </a:prstGeom>
          <a:noFill/>
          <a:ln>
            <a:solidFill>
              <a:srgbClr val="C80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00" b="1" dirty="0">
              <a:solidFill>
                <a:srgbClr val="C8000A"/>
              </a:solidFill>
              <a:sym typeface="Wingdings" pitchFamily="2" charset="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solidFill>
                  <a:srgbClr val="C8000A"/>
                </a:solidFill>
                <a:sym typeface="Wingdings" pitchFamily="2" charset="2"/>
              </a:rPr>
              <a:t>et plus particulièrement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solidFill>
                  <a:srgbClr val="C8000A"/>
                </a:solidFill>
                <a:sym typeface="Wingdings" pitchFamily="2" charset="2"/>
              </a:rPr>
              <a:t> le sous-ensemble cheville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271" name="ZoneTexte 7"/>
          <p:cNvSpPr txBox="1">
            <a:spLocks noChangeArrowheads="1"/>
          </p:cNvSpPr>
          <p:nvPr/>
        </p:nvSpPr>
        <p:spPr bwMode="auto">
          <a:xfrm>
            <a:off x="1008063" y="0"/>
            <a:ext cx="82089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 b="1">
                <a:solidFill>
                  <a:srgbClr val="C00000"/>
                </a:solidFill>
                <a:ea typeface="Calibri" pitchFamily="34" charset="0"/>
                <a:cs typeface="Arial-BoldMT"/>
              </a:rPr>
              <a:t>2. Présentation du support</a:t>
            </a:r>
            <a:endParaRPr lang="fr-FR" sz="2800" b="1">
              <a:solidFill>
                <a:srgbClr val="C00000"/>
              </a:solidFill>
              <a:ea typeface="Calibri" pitchFamily="34" charset="0"/>
              <a:cs typeface="Arial" charset="0"/>
            </a:endParaRPr>
          </a:p>
        </p:txBody>
      </p:sp>
      <p:grpSp>
        <p:nvGrpSpPr>
          <p:cNvPr id="11272" name="Groupe 13"/>
          <p:cNvGrpSpPr>
            <a:grpSpLocks/>
          </p:cNvGrpSpPr>
          <p:nvPr/>
        </p:nvGrpSpPr>
        <p:grpSpPr bwMode="auto">
          <a:xfrm>
            <a:off x="6264275" y="4805363"/>
            <a:ext cx="1979613" cy="2287587"/>
            <a:chOff x="6264448" y="4715940"/>
            <a:chExt cx="1980220" cy="2287231"/>
          </a:xfrm>
        </p:grpSpPr>
        <p:pic>
          <p:nvPicPr>
            <p:cNvPr id="11274" name="Picture 1">
              <a:hlinkClick r:id="rId5" action="ppaction://hlinkfile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264448" y="4715940"/>
              <a:ext cx="1980220" cy="2287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5" name="Picture 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128544" y="6444133"/>
              <a:ext cx="987178" cy="404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73" name="AutoShape 13">
            <a:hlinkClick r:id="rId8" action="ppaction://hlinkfile" highlightClick="1"/>
          </p:cNvPr>
          <p:cNvSpPr>
            <a:spLocks noChangeArrowheads="1"/>
          </p:cNvSpPr>
          <p:nvPr/>
        </p:nvSpPr>
        <p:spPr bwMode="auto">
          <a:xfrm>
            <a:off x="5903913" y="4716463"/>
            <a:ext cx="2339975" cy="248443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" name="Zone de dessin 2"/>
          <p:cNvGrpSpPr>
            <a:grpSpLocks/>
          </p:cNvGrpSpPr>
          <p:nvPr/>
        </p:nvGrpSpPr>
        <p:grpSpPr bwMode="auto">
          <a:xfrm>
            <a:off x="5851525" y="958850"/>
            <a:ext cx="4125913" cy="3465513"/>
            <a:chOff x="0" y="5365"/>
            <a:chExt cx="34010" cy="26174"/>
          </a:xfrm>
        </p:grpSpPr>
        <p:sp>
          <p:nvSpPr>
            <p:cNvPr id="12301" name="AutoShape 284"/>
            <p:cNvSpPr>
              <a:spLocks noChangeAspect="1" noChangeArrowheads="1"/>
            </p:cNvSpPr>
            <p:nvPr/>
          </p:nvSpPr>
          <p:spPr bwMode="auto">
            <a:xfrm>
              <a:off x="0" y="5365"/>
              <a:ext cx="34010" cy="26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12302" name="Image 159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8" y="6064"/>
              <a:ext cx="21089" cy="25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2303" name="Groupe 1441"/>
            <p:cNvGrpSpPr>
              <a:grpSpLocks/>
            </p:cNvGrpSpPr>
            <p:nvPr/>
          </p:nvGrpSpPr>
          <p:grpSpPr bwMode="auto">
            <a:xfrm rot="-4355238">
              <a:off x="13993" y="16094"/>
              <a:ext cx="4362" cy="2581"/>
              <a:chOff x="0" y="0"/>
              <a:chExt cx="7410" cy="4260"/>
            </a:xfrm>
          </p:grpSpPr>
          <p:grpSp>
            <p:nvGrpSpPr>
              <p:cNvPr id="12443" name="Groupe 1442"/>
              <p:cNvGrpSpPr>
                <a:grpSpLocks/>
              </p:cNvGrpSpPr>
              <p:nvPr/>
            </p:nvGrpSpPr>
            <p:grpSpPr bwMode="auto">
              <a:xfrm>
                <a:off x="0" y="0"/>
                <a:ext cx="7410" cy="4260"/>
                <a:chOff x="0" y="0"/>
                <a:chExt cx="7410" cy="4260"/>
              </a:xfrm>
            </p:grpSpPr>
            <p:sp>
              <p:nvSpPr>
                <p:cNvPr id="12445" name="Line 777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6038" cy="3498"/>
                </a:xfrm>
                <a:prstGeom prst="line">
                  <a:avLst/>
                </a:prstGeom>
                <a:noFill/>
                <a:ln w="4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446" name="Freeform 1043"/>
                <p:cNvSpPr>
                  <a:spLocks/>
                </p:cNvSpPr>
                <p:nvPr/>
              </p:nvSpPr>
              <p:spPr bwMode="auto">
                <a:xfrm>
                  <a:off x="5257" y="2813"/>
                  <a:ext cx="2153" cy="1447"/>
                </a:xfrm>
                <a:custGeom>
                  <a:avLst/>
                  <a:gdLst>
                    <a:gd name="T0" fmla="*/ 0 w 339"/>
                    <a:gd name="T1" fmla="*/ 2147483647 h 228"/>
                    <a:gd name="T2" fmla="*/ 2147483647 w 339"/>
                    <a:gd name="T3" fmla="*/ 0 h 228"/>
                    <a:gd name="T4" fmla="*/ 2147483647 w 339"/>
                    <a:gd name="T5" fmla="*/ 2147483647 h 228"/>
                    <a:gd name="T6" fmla="*/ 0 w 339"/>
                    <a:gd name="T7" fmla="*/ 2147483647 h 22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39"/>
                    <a:gd name="T13" fmla="*/ 0 h 228"/>
                    <a:gd name="T14" fmla="*/ 339 w 339"/>
                    <a:gd name="T15" fmla="*/ 228 h 22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39" h="228">
                      <a:moveTo>
                        <a:pt x="0" y="104"/>
                      </a:moveTo>
                      <a:lnTo>
                        <a:pt x="60" y="0"/>
                      </a:lnTo>
                      <a:lnTo>
                        <a:pt x="339" y="228"/>
                      </a:lnTo>
                      <a:lnTo>
                        <a:pt x="0" y="104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eaVert"/>
                <a:lstStyle/>
                <a:p>
                  <a:endParaRPr lang="fr-FR"/>
                </a:p>
              </p:txBody>
            </p:sp>
          </p:grpSp>
          <p:sp>
            <p:nvSpPr>
              <p:cNvPr id="12444" name="Freeform 1044"/>
              <p:cNvSpPr>
                <a:spLocks/>
              </p:cNvSpPr>
              <p:nvPr/>
            </p:nvSpPr>
            <p:spPr bwMode="auto">
              <a:xfrm>
                <a:off x="5241" y="2762"/>
                <a:ext cx="2153" cy="1448"/>
              </a:xfrm>
              <a:custGeom>
                <a:avLst/>
                <a:gdLst>
                  <a:gd name="T0" fmla="*/ 0 w 339"/>
                  <a:gd name="T1" fmla="*/ 2147483647 h 228"/>
                  <a:gd name="T2" fmla="*/ 2147483647 w 339"/>
                  <a:gd name="T3" fmla="*/ 0 h 228"/>
                  <a:gd name="T4" fmla="*/ 2147483647 w 339"/>
                  <a:gd name="T5" fmla="*/ 2147483647 h 228"/>
                  <a:gd name="T6" fmla="*/ 0 w 339"/>
                  <a:gd name="T7" fmla="*/ 2147483647 h 2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9"/>
                  <a:gd name="T13" fmla="*/ 0 h 228"/>
                  <a:gd name="T14" fmla="*/ 339 w 339"/>
                  <a:gd name="T15" fmla="*/ 228 h 2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9" h="228">
                    <a:moveTo>
                      <a:pt x="0" y="104"/>
                    </a:moveTo>
                    <a:lnTo>
                      <a:pt x="60" y="0"/>
                    </a:lnTo>
                    <a:lnTo>
                      <a:pt x="339" y="228"/>
                    </a:lnTo>
                    <a:lnTo>
                      <a:pt x="0" y="104"/>
                    </a:lnTo>
                    <a:close/>
                  </a:path>
                </a:pathLst>
              </a:custGeom>
              <a:solidFill>
                <a:srgbClr val="0070C0"/>
              </a:solidFill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eaVert"/>
              <a:lstStyle/>
              <a:p>
                <a:endParaRPr lang="fr-FR"/>
              </a:p>
            </p:txBody>
          </p:sp>
        </p:grpSp>
        <p:grpSp>
          <p:nvGrpSpPr>
            <p:cNvPr id="12304" name="Groupe 1446"/>
            <p:cNvGrpSpPr>
              <a:grpSpLocks/>
            </p:cNvGrpSpPr>
            <p:nvPr/>
          </p:nvGrpSpPr>
          <p:grpSpPr bwMode="auto">
            <a:xfrm rot="7190226">
              <a:off x="5044" y="23060"/>
              <a:ext cx="3754" cy="2269"/>
              <a:chOff x="0" y="0"/>
              <a:chExt cx="7410" cy="4260"/>
            </a:xfrm>
          </p:grpSpPr>
          <p:grpSp>
            <p:nvGrpSpPr>
              <p:cNvPr id="12439" name="Groupe 1447"/>
              <p:cNvGrpSpPr>
                <a:grpSpLocks/>
              </p:cNvGrpSpPr>
              <p:nvPr/>
            </p:nvGrpSpPr>
            <p:grpSpPr bwMode="auto">
              <a:xfrm>
                <a:off x="0" y="0"/>
                <a:ext cx="7410" cy="4260"/>
                <a:chOff x="0" y="0"/>
                <a:chExt cx="7410" cy="4260"/>
              </a:xfrm>
            </p:grpSpPr>
            <p:sp>
              <p:nvSpPr>
                <p:cNvPr id="12441" name="Line 777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6038" cy="3498"/>
                </a:xfrm>
                <a:prstGeom prst="line">
                  <a:avLst/>
                </a:prstGeom>
                <a:noFill/>
                <a:ln w="4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442" name="Freeform 1043"/>
                <p:cNvSpPr>
                  <a:spLocks/>
                </p:cNvSpPr>
                <p:nvPr/>
              </p:nvSpPr>
              <p:spPr bwMode="auto">
                <a:xfrm>
                  <a:off x="5257" y="2813"/>
                  <a:ext cx="2153" cy="1447"/>
                </a:xfrm>
                <a:custGeom>
                  <a:avLst/>
                  <a:gdLst>
                    <a:gd name="T0" fmla="*/ 0 w 339"/>
                    <a:gd name="T1" fmla="*/ 2147483647 h 228"/>
                    <a:gd name="T2" fmla="*/ 2147483647 w 339"/>
                    <a:gd name="T3" fmla="*/ 0 h 228"/>
                    <a:gd name="T4" fmla="*/ 2147483647 w 339"/>
                    <a:gd name="T5" fmla="*/ 2147483647 h 228"/>
                    <a:gd name="T6" fmla="*/ 0 w 339"/>
                    <a:gd name="T7" fmla="*/ 2147483647 h 22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39"/>
                    <a:gd name="T13" fmla="*/ 0 h 228"/>
                    <a:gd name="T14" fmla="*/ 339 w 339"/>
                    <a:gd name="T15" fmla="*/ 228 h 22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39" h="228">
                      <a:moveTo>
                        <a:pt x="0" y="104"/>
                      </a:moveTo>
                      <a:lnTo>
                        <a:pt x="60" y="0"/>
                      </a:lnTo>
                      <a:lnTo>
                        <a:pt x="339" y="228"/>
                      </a:lnTo>
                      <a:lnTo>
                        <a:pt x="0" y="104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vert="eaVert"/>
                <a:lstStyle/>
                <a:p>
                  <a:endParaRPr lang="fr-FR"/>
                </a:p>
              </p:txBody>
            </p:sp>
          </p:grpSp>
          <p:sp>
            <p:nvSpPr>
              <p:cNvPr id="12440" name="Freeform 1044"/>
              <p:cNvSpPr>
                <a:spLocks/>
              </p:cNvSpPr>
              <p:nvPr/>
            </p:nvSpPr>
            <p:spPr bwMode="auto">
              <a:xfrm>
                <a:off x="5241" y="2762"/>
                <a:ext cx="2153" cy="1448"/>
              </a:xfrm>
              <a:custGeom>
                <a:avLst/>
                <a:gdLst>
                  <a:gd name="T0" fmla="*/ 0 w 339"/>
                  <a:gd name="T1" fmla="*/ 2147483647 h 228"/>
                  <a:gd name="T2" fmla="*/ 2147483647 w 339"/>
                  <a:gd name="T3" fmla="*/ 0 h 228"/>
                  <a:gd name="T4" fmla="*/ 2147483647 w 339"/>
                  <a:gd name="T5" fmla="*/ 2147483647 h 228"/>
                  <a:gd name="T6" fmla="*/ 0 w 339"/>
                  <a:gd name="T7" fmla="*/ 2147483647 h 2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9"/>
                  <a:gd name="T13" fmla="*/ 0 h 228"/>
                  <a:gd name="T14" fmla="*/ 339 w 339"/>
                  <a:gd name="T15" fmla="*/ 228 h 2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9" h="228">
                    <a:moveTo>
                      <a:pt x="0" y="104"/>
                    </a:moveTo>
                    <a:lnTo>
                      <a:pt x="60" y="0"/>
                    </a:lnTo>
                    <a:lnTo>
                      <a:pt x="339" y="228"/>
                    </a:lnTo>
                    <a:lnTo>
                      <a:pt x="0" y="104"/>
                    </a:lnTo>
                    <a:close/>
                  </a:path>
                </a:pathLst>
              </a:custGeom>
              <a:solidFill>
                <a:srgbClr val="00B050"/>
              </a:solidFill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 vert="eaVert"/>
              <a:lstStyle/>
              <a:p>
                <a:endParaRPr lang="fr-FR"/>
              </a:p>
            </p:txBody>
          </p:sp>
        </p:grpSp>
        <p:grpSp>
          <p:nvGrpSpPr>
            <p:cNvPr id="12305" name="Groupe 1525"/>
            <p:cNvGrpSpPr>
              <a:grpSpLocks/>
            </p:cNvGrpSpPr>
            <p:nvPr/>
          </p:nvGrpSpPr>
          <p:grpSpPr bwMode="auto">
            <a:xfrm>
              <a:off x="6215" y="19411"/>
              <a:ext cx="1857" cy="2072"/>
              <a:chOff x="0" y="0"/>
              <a:chExt cx="246380" cy="316865"/>
            </a:xfrm>
          </p:grpSpPr>
          <p:sp>
            <p:nvSpPr>
              <p:cNvPr id="12423" name="Freeform 726"/>
              <p:cNvSpPr>
                <a:spLocks/>
              </p:cNvSpPr>
              <p:nvPr/>
            </p:nvSpPr>
            <p:spPr bwMode="auto">
              <a:xfrm>
                <a:off x="35560" y="207645"/>
                <a:ext cx="43180" cy="58420"/>
              </a:xfrm>
              <a:custGeom>
                <a:avLst/>
                <a:gdLst>
                  <a:gd name="T0" fmla="*/ 0 w 68"/>
                  <a:gd name="T1" fmla="*/ 0 h 92"/>
                  <a:gd name="T2" fmla="*/ 2147483647 w 68"/>
                  <a:gd name="T3" fmla="*/ 2147483647 h 92"/>
                  <a:gd name="T4" fmla="*/ 2147483647 w 68"/>
                  <a:gd name="T5" fmla="*/ 2147483647 h 92"/>
                  <a:gd name="T6" fmla="*/ 2147483647 w 68"/>
                  <a:gd name="T7" fmla="*/ 2147483647 h 92"/>
                  <a:gd name="T8" fmla="*/ 2147483647 w 68"/>
                  <a:gd name="T9" fmla="*/ 2147483647 h 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92"/>
                  <a:gd name="T17" fmla="*/ 68 w 68"/>
                  <a:gd name="T18" fmla="*/ 92 h 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92">
                    <a:moveTo>
                      <a:pt x="0" y="0"/>
                    </a:moveTo>
                    <a:lnTo>
                      <a:pt x="16" y="24"/>
                    </a:lnTo>
                    <a:lnTo>
                      <a:pt x="32" y="48"/>
                    </a:lnTo>
                    <a:lnTo>
                      <a:pt x="48" y="68"/>
                    </a:lnTo>
                    <a:lnTo>
                      <a:pt x="68" y="92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24" name="Freeform 727"/>
              <p:cNvSpPr>
                <a:spLocks/>
              </p:cNvSpPr>
              <p:nvPr/>
            </p:nvSpPr>
            <p:spPr bwMode="auto">
              <a:xfrm>
                <a:off x="78740" y="266065"/>
                <a:ext cx="43180" cy="33020"/>
              </a:xfrm>
              <a:custGeom>
                <a:avLst/>
                <a:gdLst>
                  <a:gd name="T0" fmla="*/ 0 w 68"/>
                  <a:gd name="T1" fmla="*/ 0 h 52"/>
                  <a:gd name="T2" fmla="*/ 2147483647 w 68"/>
                  <a:gd name="T3" fmla="*/ 2147483647 h 52"/>
                  <a:gd name="T4" fmla="*/ 2147483647 w 68"/>
                  <a:gd name="T5" fmla="*/ 2147483647 h 52"/>
                  <a:gd name="T6" fmla="*/ 2147483647 w 68"/>
                  <a:gd name="T7" fmla="*/ 2147483647 h 52"/>
                  <a:gd name="T8" fmla="*/ 2147483647 w 68"/>
                  <a:gd name="T9" fmla="*/ 2147483647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52"/>
                  <a:gd name="T17" fmla="*/ 68 w 68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52">
                    <a:moveTo>
                      <a:pt x="0" y="0"/>
                    </a:moveTo>
                    <a:lnTo>
                      <a:pt x="16" y="12"/>
                    </a:lnTo>
                    <a:lnTo>
                      <a:pt x="32" y="28"/>
                    </a:lnTo>
                    <a:lnTo>
                      <a:pt x="48" y="40"/>
                    </a:lnTo>
                    <a:lnTo>
                      <a:pt x="68" y="52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25" name="Freeform 728"/>
              <p:cNvSpPr>
                <a:spLocks/>
              </p:cNvSpPr>
              <p:nvPr/>
            </p:nvSpPr>
            <p:spPr bwMode="auto">
              <a:xfrm>
                <a:off x="121920" y="299085"/>
                <a:ext cx="50800" cy="17780"/>
              </a:xfrm>
              <a:custGeom>
                <a:avLst/>
                <a:gdLst>
                  <a:gd name="T0" fmla="*/ 0 w 80"/>
                  <a:gd name="T1" fmla="*/ 0 h 28"/>
                  <a:gd name="T2" fmla="*/ 2147483647 w 80"/>
                  <a:gd name="T3" fmla="*/ 2147483647 h 28"/>
                  <a:gd name="T4" fmla="*/ 2147483647 w 80"/>
                  <a:gd name="T5" fmla="*/ 2147483647 h 28"/>
                  <a:gd name="T6" fmla="*/ 2147483647 w 80"/>
                  <a:gd name="T7" fmla="*/ 2147483647 h 28"/>
                  <a:gd name="T8" fmla="*/ 2147483647 w 80"/>
                  <a:gd name="T9" fmla="*/ 2147483647 h 28"/>
                  <a:gd name="T10" fmla="*/ 2147483647 w 80"/>
                  <a:gd name="T11" fmla="*/ 2147483647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0"/>
                  <a:gd name="T19" fmla="*/ 0 h 28"/>
                  <a:gd name="T20" fmla="*/ 80 w 80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0" h="28">
                    <a:moveTo>
                      <a:pt x="0" y="0"/>
                    </a:moveTo>
                    <a:lnTo>
                      <a:pt x="16" y="8"/>
                    </a:lnTo>
                    <a:lnTo>
                      <a:pt x="32" y="16"/>
                    </a:lnTo>
                    <a:lnTo>
                      <a:pt x="48" y="20"/>
                    </a:lnTo>
                    <a:lnTo>
                      <a:pt x="64" y="24"/>
                    </a:lnTo>
                    <a:lnTo>
                      <a:pt x="80" y="2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26" name="Freeform 729"/>
              <p:cNvSpPr>
                <a:spLocks/>
              </p:cNvSpPr>
              <p:nvPr/>
            </p:nvSpPr>
            <p:spPr bwMode="auto">
              <a:xfrm>
                <a:off x="172720" y="309245"/>
                <a:ext cx="35560" cy="7620"/>
              </a:xfrm>
              <a:custGeom>
                <a:avLst/>
                <a:gdLst>
                  <a:gd name="T0" fmla="*/ 0 w 56"/>
                  <a:gd name="T1" fmla="*/ 2147483647 h 12"/>
                  <a:gd name="T2" fmla="*/ 2147483647 w 56"/>
                  <a:gd name="T3" fmla="*/ 2147483647 h 12"/>
                  <a:gd name="T4" fmla="*/ 2147483647 w 56"/>
                  <a:gd name="T5" fmla="*/ 2147483647 h 12"/>
                  <a:gd name="T6" fmla="*/ 2147483647 w 56"/>
                  <a:gd name="T7" fmla="*/ 2147483647 h 12"/>
                  <a:gd name="T8" fmla="*/ 2147483647 w 56"/>
                  <a:gd name="T9" fmla="*/ 2147483647 h 12"/>
                  <a:gd name="T10" fmla="*/ 2147483647 w 56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12"/>
                  <a:gd name="T20" fmla="*/ 56 w 56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12">
                    <a:moveTo>
                      <a:pt x="0" y="12"/>
                    </a:moveTo>
                    <a:lnTo>
                      <a:pt x="12" y="12"/>
                    </a:lnTo>
                    <a:lnTo>
                      <a:pt x="24" y="12"/>
                    </a:lnTo>
                    <a:lnTo>
                      <a:pt x="36" y="8"/>
                    </a:lnTo>
                    <a:lnTo>
                      <a:pt x="48" y="4"/>
                    </a:lnTo>
                    <a:lnTo>
                      <a:pt x="56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27" name="Freeform 730"/>
              <p:cNvSpPr>
                <a:spLocks/>
              </p:cNvSpPr>
              <p:nvPr/>
            </p:nvSpPr>
            <p:spPr bwMode="auto">
              <a:xfrm>
                <a:off x="208280" y="281305"/>
                <a:ext cx="25400" cy="27940"/>
              </a:xfrm>
              <a:custGeom>
                <a:avLst/>
                <a:gdLst>
                  <a:gd name="T0" fmla="*/ 0 w 40"/>
                  <a:gd name="T1" fmla="*/ 2147483647 h 44"/>
                  <a:gd name="T2" fmla="*/ 2147483647 w 40"/>
                  <a:gd name="T3" fmla="*/ 2147483647 h 44"/>
                  <a:gd name="T4" fmla="*/ 2147483647 w 40"/>
                  <a:gd name="T5" fmla="*/ 2147483647 h 44"/>
                  <a:gd name="T6" fmla="*/ 2147483647 w 40"/>
                  <a:gd name="T7" fmla="*/ 2147483647 h 44"/>
                  <a:gd name="T8" fmla="*/ 2147483647 w 40"/>
                  <a:gd name="T9" fmla="*/ 2147483647 h 44"/>
                  <a:gd name="T10" fmla="*/ 2147483647 w 40"/>
                  <a:gd name="T11" fmla="*/ 0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44"/>
                  <a:gd name="T20" fmla="*/ 40 w 40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44">
                    <a:moveTo>
                      <a:pt x="0" y="44"/>
                    </a:moveTo>
                    <a:lnTo>
                      <a:pt x="12" y="36"/>
                    </a:lnTo>
                    <a:lnTo>
                      <a:pt x="20" y="28"/>
                    </a:lnTo>
                    <a:lnTo>
                      <a:pt x="28" y="20"/>
                    </a:lnTo>
                    <a:lnTo>
                      <a:pt x="36" y="12"/>
                    </a:lnTo>
                    <a:lnTo>
                      <a:pt x="4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28" name="Freeform 731"/>
              <p:cNvSpPr>
                <a:spLocks/>
              </p:cNvSpPr>
              <p:nvPr/>
            </p:nvSpPr>
            <p:spPr bwMode="auto">
              <a:xfrm>
                <a:off x="233680" y="230505"/>
                <a:ext cx="12700" cy="50800"/>
              </a:xfrm>
              <a:custGeom>
                <a:avLst/>
                <a:gdLst>
                  <a:gd name="T0" fmla="*/ 0 w 20"/>
                  <a:gd name="T1" fmla="*/ 2147483647 h 80"/>
                  <a:gd name="T2" fmla="*/ 2147483647 w 20"/>
                  <a:gd name="T3" fmla="*/ 2147483647 h 80"/>
                  <a:gd name="T4" fmla="*/ 2147483647 w 20"/>
                  <a:gd name="T5" fmla="*/ 2147483647 h 80"/>
                  <a:gd name="T6" fmla="*/ 2147483647 w 20"/>
                  <a:gd name="T7" fmla="*/ 2147483647 h 80"/>
                  <a:gd name="T8" fmla="*/ 2147483647 w 20"/>
                  <a:gd name="T9" fmla="*/ 2147483647 h 80"/>
                  <a:gd name="T10" fmla="*/ 2147483647 w 20"/>
                  <a:gd name="T11" fmla="*/ 0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"/>
                  <a:gd name="T19" fmla="*/ 0 h 80"/>
                  <a:gd name="T20" fmla="*/ 20 w 20"/>
                  <a:gd name="T21" fmla="*/ 80 h 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" h="80">
                    <a:moveTo>
                      <a:pt x="0" y="80"/>
                    </a:moveTo>
                    <a:lnTo>
                      <a:pt x="8" y="64"/>
                    </a:lnTo>
                    <a:lnTo>
                      <a:pt x="12" y="48"/>
                    </a:lnTo>
                    <a:lnTo>
                      <a:pt x="16" y="32"/>
                    </a:lnTo>
                    <a:lnTo>
                      <a:pt x="16" y="16"/>
                    </a:lnTo>
                    <a:lnTo>
                      <a:pt x="2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29" name="Freeform 732"/>
              <p:cNvSpPr>
                <a:spLocks/>
              </p:cNvSpPr>
              <p:nvPr/>
            </p:nvSpPr>
            <p:spPr bwMode="auto">
              <a:xfrm>
                <a:off x="236220" y="172085"/>
                <a:ext cx="10160" cy="58420"/>
              </a:xfrm>
              <a:custGeom>
                <a:avLst/>
                <a:gdLst>
                  <a:gd name="T0" fmla="*/ 2147483647 w 16"/>
                  <a:gd name="T1" fmla="*/ 2147483647 h 92"/>
                  <a:gd name="T2" fmla="*/ 2147483647 w 16"/>
                  <a:gd name="T3" fmla="*/ 2147483647 h 92"/>
                  <a:gd name="T4" fmla="*/ 2147483647 w 16"/>
                  <a:gd name="T5" fmla="*/ 2147483647 h 92"/>
                  <a:gd name="T6" fmla="*/ 2147483647 w 16"/>
                  <a:gd name="T7" fmla="*/ 2147483647 h 92"/>
                  <a:gd name="T8" fmla="*/ 0 w 16"/>
                  <a:gd name="T9" fmla="*/ 0 h 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92"/>
                  <a:gd name="T17" fmla="*/ 16 w 16"/>
                  <a:gd name="T18" fmla="*/ 92 h 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92">
                    <a:moveTo>
                      <a:pt x="16" y="92"/>
                    </a:moveTo>
                    <a:lnTo>
                      <a:pt x="12" y="68"/>
                    </a:lnTo>
                    <a:lnTo>
                      <a:pt x="12" y="44"/>
                    </a:lnTo>
                    <a:lnTo>
                      <a:pt x="8" y="2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30" name="Freeform 733"/>
              <p:cNvSpPr>
                <a:spLocks/>
              </p:cNvSpPr>
              <p:nvPr/>
            </p:nvSpPr>
            <p:spPr bwMode="auto">
              <a:xfrm>
                <a:off x="208280" y="108585"/>
                <a:ext cx="27940" cy="63500"/>
              </a:xfrm>
              <a:custGeom>
                <a:avLst/>
                <a:gdLst>
                  <a:gd name="T0" fmla="*/ 2147483647 w 44"/>
                  <a:gd name="T1" fmla="*/ 2147483647 h 100"/>
                  <a:gd name="T2" fmla="*/ 2147483647 w 44"/>
                  <a:gd name="T3" fmla="*/ 2147483647 h 100"/>
                  <a:gd name="T4" fmla="*/ 2147483647 w 44"/>
                  <a:gd name="T5" fmla="*/ 2147483647 h 100"/>
                  <a:gd name="T6" fmla="*/ 2147483647 w 44"/>
                  <a:gd name="T7" fmla="*/ 2147483647 h 100"/>
                  <a:gd name="T8" fmla="*/ 0 w 44"/>
                  <a:gd name="T9" fmla="*/ 0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100"/>
                  <a:gd name="T17" fmla="*/ 44 w 44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100">
                    <a:moveTo>
                      <a:pt x="44" y="100"/>
                    </a:moveTo>
                    <a:lnTo>
                      <a:pt x="36" y="76"/>
                    </a:lnTo>
                    <a:lnTo>
                      <a:pt x="28" y="48"/>
                    </a:lnTo>
                    <a:lnTo>
                      <a:pt x="16" y="2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31" name="Freeform 734"/>
              <p:cNvSpPr>
                <a:spLocks/>
              </p:cNvSpPr>
              <p:nvPr/>
            </p:nvSpPr>
            <p:spPr bwMode="auto">
              <a:xfrm>
                <a:off x="167640" y="53340"/>
                <a:ext cx="40640" cy="55245"/>
              </a:xfrm>
              <a:custGeom>
                <a:avLst/>
                <a:gdLst>
                  <a:gd name="T0" fmla="*/ 2147483647 w 64"/>
                  <a:gd name="T1" fmla="*/ 2147483647 h 87"/>
                  <a:gd name="T2" fmla="*/ 2147483647 w 64"/>
                  <a:gd name="T3" fmla="*/ 2147483647 h 87"/>
                  <a:gd name="T4" fmla="*/ 2147483647 w 64"/>
                  <a:gd name="T5" fmla="*/ 2147483647 h 87"/>
                  <a:gd name="T6" fmla="*/ 2147483647 w 64"/>
                  <a:gd name="T7" fmla="*/ 2147483647 h 87"/>
                  <a:gd name="T8" fmla="*/ 0 w 64"/>
                  <a:gd name="T9" fmla="*/ 0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87"/>
                  <a:gd name="T17" fmla="*/ 64 w 64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87">
                    <a:moveTo>
                      <a:pt x="64" y="87"/>
                    </a:moveTo>
                    <a:lnTo>
                      <a:pt x="52" y="63"/>
                    </a:lnTo>
                    <a:lnTo>
                      <a:pt x="36" y="39"/>
                    </a:lnTo>
                    <a:lnTo>
                      <a:pt x="16" y="2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32" name="Freeform 735"/>
              <p:cNvSpPr>
                <a:spLocks/>
              </p:cNvSpPr>
              <p:nvPr/>
            </p:nvSpPr>
            <p:spPr bwMode="auto">
              <a:xfrm>
                <a:off x="121920" y="17780"/>
                <a:ext cx="45720" cy="35560"/>
              </a:xfrm>
              <a:custGeom>
                <a:avLst/>
                <a:gdLst>
                  <a:gd name="T0" fmla="*/ 2147483647 w 72"/>
                  <a:gd name="T1" fmla="*/ 2147483647 h 56"/>
                  <a:gd name="T2" fmla="*/ 2147483647 w 72"/>
                  <a:gd name="T3" fmla="*/ 2147483647 h 56"/>
                  <a:gd name="T4" fmla="*/ 2147483647 w 72"/>
                  <a:gd name="T5" fmla="*/ 2147483647 h 56"/>
                  <a:gd name="T6" fmla="*/ 2147483647 w 72"/>
                  <a:gd name="T7" fmla="*/ 2147483647 h 56"/>
                  <a:gd name="T8" fmla="*/ 0 w 7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56"/>
                  <a:gd name="T17" fmla="*/ 72 w 7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56">
                    <a:moveTo>
                      <a:pt x="72" y="56"/>
                    </a:moveTo>
                    <a:lnTo>
                      <a:pt x="56" y="40"/>
                    </a:lnTo>
                    <a:lnTo>
                      <a:pt x="40" y="24"/>
                    </a:lnTo>
                    <a:lnTo>
                      <a:pt x="20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33" name="Freeform 736"/>
              <p:cNvSpPr>
                <a:spLocks/>
              </p:cNvSpPr>
              <p:nvPr/>
            </p:nvSpPr>
            <p:spPr bwMode="auto">
              <a:xfrm>
                <a:off x="71120" y="0"/>
                <a:ext cx="50800" cy="17780"/>
              </a:xfrm>
              <a:custGeom>
                <a:avLst/>
                <a:gdLst>
                  <a:gd name="T0" fmla="*/ 2147483647 w 80"/>
                  <a:gd name="T1" fmla="*/ 2147483647 h 28"/>
                  <a:gd name="T2" fmla="*/ 2147483647 w 80"/>
                  <a:gd name="T3" fmla="*/ 2147483647 h 28"/>
                  <a:gd name="T4" fmla="*/ 2147483647 w 80"/>
                  <a:gd name="T5" fmla="*/ 2147483647 h 28"/>
                  <a:gd name="T6" fmla="*/ 2147483647 w 80"/>
                  <a:gd name="T7" fmla="*/ 2147483647 h 28"/>
                  <a:gd name="T8" fmla="*/ 2147483647 w 80"/>
                  <a:gd name="T9" fmla="*/ 2147483647 h 28"/>
                  <a:gd name="T10" fmla="*/ 0 w 80"/>
                  <a:gd name="T11" fmla="*/ 0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0"/>
                  <a:gd name="T19" fmla="*/ 0 h 28"/>
                  <a:gd name="T20" fmla="*/ 80 w 80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0" h="28">
                    <a:moveTo>
                      <a:pt x="80" y="28"/>
                    </a:moveTo>
                    <a:lnTo>
                      <a:pt x="64" y="20"/>
                    </a:lnTo>
                    <a:lnTo>
                      <a:pt x="52" y="12"/>
                    </a:lnTo>
                    <a:lnTo>
                      <a:pt x="36" y="8"/>
                    </a:lnTo>
                    <a:lnTo>
                      <a:pt x="16" y="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34" name="Freeform 737"/>
              <p:cNvSpPr>
                <a:spLocks/>
              </p:cNvSpPr>
              <p:nvPr/>
            </p:nvSpPr>
            <p:spPr bwMode="auto">
              <a:xfrm>
                <a:off x="35560" y="0"/>
                <a:ext cx="35560" cy="10160"/>
              </a:xfrm>
              <a:custGeom>
                <a:avLst/>
                <a:gdLst>
                  <a:gd name="T0" fmla="*/ 2147483647 w 56"/>
                  <a:gd name="T1" fmla="*/ 0 h 16"/>
                  <a:gd name="T2" fmla="*/ 2147483647 w 56"/>
                  <a:gd name="T3" fmla="*/ 0 h 16"/>
                  <a:gd name="T4" fmla="*/ 2147483647 w 56"/>
                  <a:gd name="T5" fmla="*/ 2147483647 h 16"/>
                  <a:gd name="T6" fmla="*/ 2147483647 w 56"/>
                  <a:gd name="T7" fmla="*/ 2147483647 h 16"/>
                  <a:gd name="T8" fmla="*/ 2147483647 w 56"/>
                  <a:gd name="T9" fmla="*/ 2147483647 h 16"/>
                  <a:gd name="T10" fmla="*/ 0 w 56"/>
                  <a:gd name="T11" fmla="*/ 2147483647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16"/>
                  <a:gd name="T20" fmla="*/ 56 w 56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16">
                    <a:moveTo>
                      <a:pt x="56" y="0"/>
                    </a:moveTo>
                    <a:lnTo>
                      <a:pt x="44" y="0"/>
                    </a:lnTo>
                    <a:lnTo>
                      <a:pt x="32" y="4"/>
                    </a:lnTo>
                    <a:lnTo>
                      <a:pt x="24" y="4"/>
                    </a:lnTo>
                    <a:lnTo>
                      <a:pt x="12" y="8"/>
                    </a:lnTo>
                    <a:lnTo>
                      <a:pt x="0" y="1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35" name="Freeform 738"/>
              <p:cNvSpPr>
                <a:spLocks/>
              </p:cNvSpPr>
              <p:nvPr/>
            </p:nvSpPr>
            <p:spPr bwMode="auto">
              <a:xfrm>
                <a:off x="10160" y="10160"/>
                <a:ext cx="25400" cy="25400"/>
              </a:xfrm>
              <a:custGeom>
                <a:avLst/>
                <a:gdLst>
                  <a:gd name="T0" fmla="*/ 2147483647 w 40"/>
                  <a:gd name="T1" fmla="*/ 0 h 40"/>
                  <a:gd name="T2" fmla="*/ 2147483647 w 40"/>
                  <a:gd name="T3" fmla="*/ 2147483647 h 40"/>
                  <a:gd name="T4" fmla="*/ 2147483647 w 40"/>
                  <a:gd name="T5" fmla="*/ 2147483647 h 40"/>
                  <a:gd name="T6" fmla="*/ 2147483647 w 40"/>
                  <a:gd name="T7" fmla="*/ 2147483647 h 40"/>
                  <a:gd name="T8" fmla="*/ 2147483647 w 40"/>
                  <a:gd name="T9" fmla="*/ 2147483647 h 40"/>
                  <a:gd name="T10" fmla="*/ 0 w 40"/>
                  <a:gd name="T11" fmla="*/ 2147483647 h 4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40"/>
                  <a:gd name="T20" fmla="*/ 40 w 40"/>
                  <a:gd name="T21" fmla="*/ 40 h 4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40">
                    <a:moveTo>
                      <a:pt x="40" y="0"/>
                    </a:moveTo>
                    <a:lnTo>
                      <a:pt x="32" y="4"/>
                    </a:lnTo>
                    <a:lnTo>
                      <a:pt x="20" y="12"/>
                    </a:lnTo>
                    <a:lnTo>
                      <a:pt x="16" y="20"/>
                    </a:lnTo>
                    <a:lnTo>
                      <a:pt x="8" y="32"/>
                    </a:lnTo>
                    <a:lnTo>
                      <a:pt x="0" y="4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36" name="Freeform 739"/>
              <p:cNvSpPr>
                <a:spLocks/>
              </p:cNvSpPr>
              <p:nvPr/>
            </p:nvSpPr>
            <p:spPr bwMode="auto">
              <a:xfrm>
                <a:off x="0" y="35560"/>
                <a:ext cx="10160" cy="52705"/>
              </a:xfrm>
              <a:custGeom>
                <a:avLst/>
                <a:gdLst>
                  <a:gd name="T0" fmla="*/ 2147483647 w 16"/>
                  <a:gd name="T1" fmla="*/ 0 h 83"/>
                  <a:gd name="T2" fmla="*/ 2147483647 w 16"/>
                  <a:gd name="T3" fmla="*/ 2147483647 h 83"/>
                  <a:gd name="T4" fmla="*/ 2147483647 w 16"/>
                  <a:gd name="T5" fmla="*/ 2147483647 h 83"/>
                  <a:gd name="T6" fmla="*/ 2147483647 w 16"/>
                  <a:gd name="T7" fmla="*/ 2147483647 h 83"/>
                  <a:gd name="T8" fmla="*/ 0 w 16"/>
                  <a:gd name="T9" fmla="*/ 2147483647 h 83"/>
                  <a:gd name="T10" fmla="*/ 0 w 16"/>
                  <a:gd name="T11" fmla="*/ 2147483647 h 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"/>
                  <a:gd name="T19" fmla="*/ 0 h 83"/>
                  <a:gd name="T20" fmla="*/ 16 w 16"/>
                  <a:gd name="T21" fmla="*/ 83 h 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" h="83">
                    <a:moveTo>
                      <a:pt x="16" y="0"/>
                    </a:moveTo>
                    <a:lnTo>
                      <a:pt x="12" y="16"/>
                    </a:lnTo>
                    <a:lnTo>
                      <a:pt x="4" y="32"/>
                    </a:lnTo>
                    <a:lnTo>
                      <a:pt x="4" y="48"/>
                    </a:lnTo>
                    <a:lnTo>
                      <a:pt x="0" y="63"/>
                    </a:lnTo>
                    <a:lnTo>
                      <a:pt x="0" y="8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37" name="Freeform 740"/>
              <p:cNvSpPr>
                <a:spLocks/>
              </p:cNvSpPr>
              <p:nvPr/>
            </p:nvSpPr>
            <p:spPr bwMode="auto">
              <a:xfrm>
                <a:off x="0" y="88265"/>
                <a:ext cx="7620" cy="55880"/>
              </a:xfrm>
              <a:custGeom>
                <a:avLst/>
                <a:gdLst>
                  <a:gd name="T0" fmla="*/ 0 w 12"/>
                  <a:gd name="T1" fmla="*/ 0 h 88"/>
                  <a:gd name="T2" fmla="*/ 0 w 12"/>
                  <a:gd name="T3" fmla="*/ 2147483647 h 88"/>
                  <a:gd name="T4" fmla="*/ 2147483647 w 12"/>
                  <a:gd name="T5" fmla="*/ 2147483647 h 88"/>
                  <a:gd name="T6" fmla="*/ 2147483647 w 12"/>
                  <a:gd name="T7" fmla="*/ 2147483647 h 88"/>
                  <a:gd name="T8" fmla="*/ 2147483647 w 12"/>
                  <a:gd name="T9" fmla="*/ 2147483647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88"/>
                  <a:gd name="T17" fmla="*/ 12 w 12"/>
                  <a:gd name="T18" fmla="*/ 88 h 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88">
                    <a:moveTo>
                      <a:pt x="0" y="0"/>
                    </a:moveTo>
                    <a:lnTo>
                      <a:pt x="0" y="20"/>
                    </a:lnTo>
                    <a:lnTo>
                      <a:pt x="4" y="44"/>
                    </a:lnTo>
                    <a:lnTo>
                      <a:pt x="8" y="68"/>
                    </a:lnTo>
                    <a:lnTo>
                      <a:pt x="12" y="8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38" name="Freeform 741"/>
              <p:cNvSpPr>
                <a:spLocks/>
              </p:cNvSpPr>
              <p:nvPr/>
            </p:nvSpPr>
            <p:spPr bwMode="auto">
              <a:xfrm>
                <a:off x="7620" y="144145"/>
                <a:ext cx="27940" cy="63500"/>
              </a:xfrm>
              <a:custGeom>
                <a:avLst/>
                <a:gdLst>
                  <a:gd name="T0" fmla="*/ 0 w 44"/>
                  <a:gd name="T1" fmla="*/ 0 h 100"/>
                  <a:gd name="T2" fmla="*/ 2147483647 w 44"/>
                  <a:gd name="T3" fmla="*/ 2147483647 h 100"/>
                  <a:gd name="T4" fmla="*/ 2147483647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100"/>
                  <a:gd name="T17" fmla="*/ 44 w 44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100">
                    <a:moveTo>
                      <a:pt x="0" y="0"/>
                    </a:moveTo>
                    <a:lnTo>
                      <a:pt x="8" y="28"/>
                    </a:lnTo>
                    <a:lnTo>
                      <a:pt x="20" y="52"/>
                    </a:lnTo>
                    <a:lnTo>
                      <a:pt x="32" y="76"/>
                    </a:lnTo>
                    <a:lnTo>
                      <a:pt x="44" y="10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</p:grpSp>
        <p:grpSp>
          <p:nvGrpSpPr>
            <p:cNvPr id="12306" name="Groupe 1596"/>
            <p:cNvGrpSpPr>
              <a:grpSpLocks/>
            </p:cNvGrpSpPr>
            <p:nvPr/>
          </p:nvGrpSpPr>
          <p:grpSpPr bwMode="auto">
            <a:xfrm>
              <a:off x="4418" y="11179"/>
              <a:ext cx="1854" cy="2070"/>
              <a:chOff x="0" y="0"/>
              <a:chExt cx="246380" cy="316865"/>
            </a:xfrm>
          </p:grpSpPr>
          <p:sp>
            <p:nvSpPr>
              <p:cNvPr id="12407" name="Freeform 726"/>
              <p:cNvSpPr>
                <a:spLocks/>
              </p:cNvSpPr>
              <p:nvPr/>
            </p:nvSpPr>
            <p:spPr bwMode="auto">
              <a:xfrm>
                <a:off x="35561" y="207646"/>
                <a:ext cx="43180" cy="58419"/>
              </a:xfrm>
              <a:custGeom>
                <a:avLst/>
                <a:gdLst>
                  <a:gd name="T0" fmla="*/ 0 w 68"/>
                  <a:gd name="T1" fmla="*/ 0 h 92"/>
                  <a:gd name="T2" fmla="*/ 2147483647 w 68"/>
                  <a:gd name="T3" fmla="*/ 2147483647 h 92"/>
                  <a:gd name="T4" fmla="*/ 2147483647 w 68"/>
                  <a:gd name="T5" fmla="*/ 2147483647 h 92"/>
                  <a:gd name="T6" fmla="*/ 2147483647 w 68"/>
                  <a:gd name="T7" fmla="*/ 2147483647 h 92"/>
                  <a:gd name="T8" fmla="*/ 2147483647 w 68"/>
                  <a:gd name="T9" fmla="*/ 2147483647 h 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92"/>
                  <a:gd name="T17" fmla="*/ 68 w 68"/>
                  <a:gd name="T18" fmla="*/ 92 h 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92">
                    <a:moveTo>
                      <a:pt x="0" y="0"/>
                    </a:moveTo>
                    <a:lnTo>
                      <a:pt x="16" y="24"/>
                    </a:lnTo>
                    <a:lnTo>
                      <a:pt x="32" y="48"/>
                    </a:lnTo>
                    <a:lnTo>
                      <a:pt x="48" y="68"/>
                    </a:lnTo>
                    <a:lnTo>
                      <a:pt x="68" y="92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08" name="Freeform 727"/>
              <p:cNvSpPr>
                <a:spLocks/>
              </p:cNvSpPr>
              <p:nvPr/>
            </p:nvSpPr>
            <p:spPr bwMode="auto">
              <a:xfrm>
                <a:off x="78741" y="266065"/>
                <a:ext cx="43180" cy="33020"/>
              </a:xfrm>
              <a:custGeom>
                <a:avLst/>
                <a:gdLst>
                  <a:gd name="T0" fmla="*/ 0 w 68"/>
                  <a:gd name="T1" fmla="*/ 0 h 52"/>
                  <a:gd name="T2" fmla="*/ 2147483647 w 68"/>
                  <a:gd name="T3" fmla="*/ 2147483647 h 52"/>
                  <a:gd name="T4" fmla="*/ 2147483647 w 68"/>
                  <a:gd name="T5" fmla="*/ 2147483647 h 52"/>
                  <a:gd name="T6" fmla="*/ 2147483647 w 68"/>
                  <a:gd name="T7" fmla="*/ 2147483647 h 52"/>
                  <a:gd name="T8" fmla="*/ 2147483647 w 68"/>
                  <a:gd name="T9" fmla="*/ 2147483647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52"/>
                  <a:gd name="T17" fmla="*/ 68 w 68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52">
                    <a:moveTo>
                      <a:pt x="0" y="0"/>
                    </a:moveTo>
                    <a:lnTo>
                      <a:pt x="16" y="12"/>
                    </a:lnTo>
                    <a:lnTo>
                      <a:pt x="32" y="28"/>
                    </a:lnTo>
                    <a:lnTo>
                      <a:pt x="48" y="40"/>
                    </a:lnTo>
                    <a:lnTo>
                      <a:pt x="68" y="52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09" name="Freeform 728"/>
              <p:cNvSpPr>
                <a:spLocks/>
              </p:cNvSpPr>
              <p:nvPr/>
            </p:nvSpPr>
            <p:spPr bwMode="auto">
              <a:xfrm>
                <a:off x="121920" y="299085"/>
                <a:ext cx="50800" cy="17780"/>
              </a:xfrm>
              <a:custGeom>
                <a:avLst/>
                <a:gdLst>
                  <a:gd name="T0" fmla="*/ 0 w 80"/>
                  <a:gd name="T1" fmla="*/ 0 h 28"/>
                  <a:gd name="T2" fmla="*/ 2147483647 w 80"/>
                  <a:gd name="T3" fmla="*/ 2147483647 h 28"/>
                  <a:gd name="T4" fmla="*/ 2147483647 w 80"/>
                  <a:gd name="T5" fmla="*/ 2147483647 h 28"/>
                  <a:gd name="T6" fmla="*/ 2147483647 w 80"/>
                  <a:gd name="T7" fmla="*/ 2147483647 h 28"/>
                  <a:gd name="T8" fmla="*/ 2147483647 w 80"/>
                  <a:gd name="T9" fmla="*/ 2147483647 h 28"/>
                  <a:gd name="T10" fmla="*/ 2147483647 w 80"/>
                  <a:gd name="T11" fmla="*/ 2147483647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0"/>
                  <a:gd name="T19" fmla="*/ 0 h 28"/>
                  <a:gd name="T20" fmla="*/ 80 w 80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0" h="28">
                    <a:moveTo>
                      <a:pt x="0" y="0"/>
                    </a:moveTo>
                    <a:lnTo>
                      <a:pt x="16" y="8"/>
                    </a:lnTo>
                    <a:lnTo>
                      <a:pt x="32" y="16"/>
                    </a:lnTo>
                    <a:lnTo>
                      <a:pt x="48" y="20"/>
                    </a:lnTo>
                    <a:lnTo>
                      <a:pt x="64" y="24"/>
                    </a:lnTo>
                    <a:lnTo>
                      <a:pt x="80" y="2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10" name="Freeform 729"/>
              <p:cNvSpPr>
                <a:spLocks/>
              </p:cNvSpPr>
              <p:nvPr/>
            </p:nvSpPr>
            <p:spPr bwMode="auto">
              <a:xfrm>
                <a:off x="172719" y="309245"/>
                <a:ext cx="35561" cy="7620"/>
              </a:xfrm>
              <a:custGeom>
                <a:avLst/>
                <a:gdLst>
                  <a:gd name="T0" fmla="*/ 0 w 56"/>
                  <a:gd name="T1" fmla="*/ 2147483647 h 12"/>
                  <a:gd name="T2" fmla="*/ 2147483647 w 56"/>
                  <a:gd name="T3" fmla="*/ 2147483647 h 12"/>
                  <a:gd name="T4" fmla="*/ 2147483647 w 56"/>
                  <a:gd name="T5" fmla="*/ 2147483647 h 12"/>
                  <a:gd name="T6" fmla="*/ 2147483647 w 56"/>
                  <a:gd name="T7" fmla="*/ 2147483647 h 12"/>
                  <a:gd name="T8" fmla="*/ 2147483647 w 56"/>
                  <a:gd name="T9" fmla="*/ 2147483647 h 12"/>
                  <a:gd name="T10" fmla="*/ 2147483647 w 56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12"/>
                  <a:gd name="T20" fmla="*/ 56 w 56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12">
                    <a:moveTo>
                      <a:pt x="0" y="12"/>
                    </a:moveTo>
                    <a:lnTo>
                      <a:pt x="12" y="12"/>
                    </a:lnTo>
                    <a:lnTo>
                      <a:pt x="24" y="12"/>
                    </a:lnTo>
                    <a:lnTo>
                      <a:pt x="36" y="8"/>
                    </a:lnTo>
                    <a:lnTo>
                      <a:pt x="48" y="4"/>
                    </a:lnTo>
                    <a:lnTo>
                      <a:pt x="56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11" name="Freeform 730"/>
              <p:cNvSpPr>
                <a:spLocks/>
              </p:cNvSpPr>
              <p:nvPr/>
            </p:nvSpPr>
            <p:spPr bwMode="auto">
              <a:xfrm>
                <a:off x="208280" y="281305"/>
                <a:ext cx="25400" cy="27939"/>
              </a:xfrm>
              <a:custGeom>
                <a:avLst/>
                <a:gdLst>
                  <a:gd name="T0" fmla="*/ 0 w 40"/>
                  <a:gd name="T1" fmla="*/ 2147483647 h 44"/>
                  <a:gd name="T2" fmla="*/ 2147483647 w 40"/>
                  <a:gd name="T3" fmla="*/ 2147483647 h 44"/>
                  <a:gd name="T4" fmla="*/ 2147483647 w 40"/>
                  <a:gd name="T5" fmla="*/ 2147483647 h 44"/>
                  <a:gd name="T6" fmla="*/ 2147483647 w 40"/>
                  <a:gd name="T7" fmla="*/ 2147483647 h 44"/>
                  <a:gd name="T8" fmla="*/ 2147483647 w 40"/>
                  <a:gd name="T9" fmla="*/ 2147483647 h 44"/>
                  <a:gd name="T10" fmla="*/ 2147483647 w 40"/>
                  <a:gd name="T11" fmla="*/ 0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44"/>
                  <a:gd name="T20" fmla="*/ 40 w 40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44">
                    <a:moveTo>
                      <a:pt x="0" y="44"/>
                    </a:moveTo>
                    <a:lnTo>
                      <a:pt x="12" y="36"/>
                    </a:lnTo>
                    <a:lnTo>
                      <a:pt x="20" y="28"/>
                    </a:lnTo>
                    <a:lnTo>
                      <a:pt x="28" y="20"/>
                    </a:lnTo>
                    <a:lnTo>
                      <a:pt x="36" y="12"/>
                    </a:lnTo>
                    <a:lnTo>
                      <a:pt x="4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12" name="Freeform 731"/>
              <p:cNvSpPr>
                <a:spLocks/>
              </p:cNvSpPr>
              <p:nvPr/>
            </p:nvSpPr>
            <p:spPr bwMode="auto">
              <a:xfrm>
                <a:off x="233680" y="230505"/>
                <a:ext cx="12700" cy="50800"/>
              </a:xfrm>
              <a:custGeom>
                <a:avLst/>
                <a:gdLst>
                  <a:gd name="T0" fmla="*/ 0 w 20"/>
                  <a:gd name="T1" fmla="*/ 2147483647 h 80"/>
                  <a:gd name="T2" fmla="*/ 2147483647 w 20"/>
                  <a:gd name="T3" fmla="*/ 2147483647 h 80"/>
                  <a:gd name="T4" fmla="*/ 2147483647 w 20"/>
                  <a:gd name="T5" fmla="*/ 2147483647 h 80"/>
                  <a:gd name="T6" fmla="*/ 2147483647 w 20"/>
                  <a:gd name="T7" fmla="*/ 2147483647 h 80"/>
                  <a:gd name="T8" fmla="*/ 2147483647 w 20"/>
                  <a:gd name="T9" fmla="*/ 2147483647 h 80"/>
                  <a:gd name="T10" fmla="*/ 2147483647 w 20"/>
                  <a:gd name="T11" fmla="*/ 0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"/>
                  <a:gd name="T19" fmla="*/ 0 h 80"/>
                  <a:gd name="T20" fmla="*/ 20 w 20"/>
                  <a:gd name="T21" fmla="*/ 80 h 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" h="80">
                    <a:moveTo>
                      <a:pt x="0" y="80"/>
                    </a:moveTo>
                    <a:lnTo>
                      <a:pt x="8" y="64"/>
                    </a:lnTo>
                    <a:lnTo>
                      <a:pt x="12" y="48"/>
                    </a:lnTo>
                    <a:lnTo>
                      <a:pt x="16" y="32"/>
                    </a:lnTo>
                    <a:lnTo>
                      <a:pt x="16" y="16"/>
                    </a:lnTo>
                    <a:lnTo>
                      <a:pt x="2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13" name="Freeform 732"/>
              <p:cNvSpPr>
                <a:spLocks/>
              </p:cNvSpPr>
              <p:nvPr/>
            </p:nvSpPr>
            <p:spPr bwMode="auto">
              <a:xfrm>
                <a:off x="236220" y="172085"/>
                <a:ext cx="10160" cy="58419"/>
              </a:xfrm>
              <a:custGeom>
                <a:avLst/>
                <a:gdLst>
                  <a:gd name="T0" fmla="*/ 2147483647 w 16"/>
                  <a:gd name="T1" fmla="*/ 2147483647 h 92"/>
                  <a:gd name="T2" fmla="*/ 2147483647 w 16"/>
                  <a:gd name="T3" fmla="*/ 2147483647 h 92"/>
                  <a:gd name="T4" fmla="*/ 2147483647 w 16"/>
                  <a:gd name="T5" fmla="*/ 2147483647 h 92"/>
                  <a:gd name="T6" fmla="*/ 2147483647 w 16"/>
                  <a:gd name="T7" fmla="*/ 2147483647 h 92"/>
                  <a:gd name="T8" fmla="*/ 0 w 16"/>
                  <a:gd name="T9" fmla="*/ 0 h 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92"/>
                  <a:gd name="T17" fmla="*/ 16 w 16"/>
                  <a:gd name="T18" fmla="*/ 92 h 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92">
                    <a:moveTo>
                      <a:pt x="16" y="92"/>
                    </a:moveTo>
                    <a:lnTo>
                      <a:pt x="12" y="68"/>
                    </a:lnTo>
                    <a:lnTo>
                      <a:pt x="12" y="44"/>
                    </a:lnTo>
                    <a:lnTo>
                      <a:pt x="8" y="2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14" name="Freeform 733"/>
              <p:cNvSpPr>
                <a:spLocks/>
              </p:cNvSpPr>
              <p:nvPr/>
            </p:nvSpPr>
            <p:spPr bwMode="auto">
              <a:xfrm>
                <a:off x="208280" y="108586"/>
                <a:ext cx="27940" cy="63500"/>
              </a:xfrm>
              <a:custGeom>
                <a:avLst/>
                <a:gdLst>
                  <a:gd name="T0" fmla="*/ 2147483647 w 44"/>
                  <a:gd name="T1" fmla="*/ 2147483647 h 100"/>
                  <a:gd name="T2" fmla="*/ 2147483647 w 44"/>
                  <a:gd name="T3" fmla="*/ 2147483647 h 100"/>
                  <a:gd name="T4" fmla="*/ 2147483647 w 44"/>
                  <a:gd name="T5" fmla="*/ 2147483647 h 100"/>
                  <a:gd name="T6" fmla="*/ 2147483647 w 44"/>
                  <a:gd name="T7" fmla="*/ 2147483647 h 100"/>
                  <a:gd name="T8" fmla="*/ 0 w 44"/>
                  <a:gd name="T9" fmla="*/ 0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100"/>
                  <a:gd name="T17" fmla="*/ 44 w 44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100">
                    <a:moveTo>
                      <a:pt x="44" y="100"/>
                    </a:moveTo>
                    <a:lnTo>
                      <a:pt x="36" y="76"/>
                    </a:lnTo>
                    <a:lnTo>
                      <a:pt x="28" y="48"/>
                    </a:lnTo>
                    <a:lnTo>
                      <a:pt x="16" y="2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15" name="Freeform 734"/>
              <p:cNvSpPr>
                <a:spLocks/>
              </p:cNvSpPr>
              <p:nvPr/>
            </p:nvSpPr>
            <p:spPr bwMode="auto">
              <a:xfrm>
                <a:off x="167639" y="53341"/>
                <a:ext cx="40641" cy="55245"/>
              </a:xfrm>
              <a:custGeom>
                <a:avLst/>
                <a:gdLst>
                  <a:gd name="T0" fmla="*/ 2147483647 w 64"/>
                  <a:gd name="T1" fmla="*/ 2147483647 h 87"/>
                  <a:gd name="T2" fmla="*/ 2147483647 w 64"/>
                  <a:gd name="T3" fmla="*/ 2147483647 h 87"/>
                  <a:gd name="T4" fmla="*/ 2147483647 w 64"/>
                  <a:gd name="T5" fmla="*/ 2147483647 h 87"/>
                  <a:gd name="T6" fmla="*/ 2147483647 w 64"/>
                  <a:gd name="T7" fmla="*/ 2147483647 h 87"/>
                  <a:gd name="T8" fmla="*/ 0 w 64"/>
                  <a:gd name="T9" fmla="*/ 0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87"/>
                  <a:gd name="T17" fmla="*/ 64 w 64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87">
                    <a:moveTo>
                      <a:pt x="64" y="87"/>
                    </a:moveTo>
                    <a:lnTo>
                      <a:pt x="52" y="63"/>
                    </a:lnTo>
                    <a:lnTo>
                      <a:pt x="36" y="39"/>
                    </a:lnTo>
                    <a:lnTo>
                      <a:pt x="16" y="2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16" name="Freeform 735"/>
              <p:cNvSpPr>
                <a:spLocks/>
              </p:cNvSpPr>
              <p:nvPr/>
            </p:nvSpPr>
            <p:spPr bwMode="auto">
              <a:xfrm>
                <a:off x="121920" y="17780"/>
                <a:ext cx="45720" cy="35560"/>
              </a:xfrm>
              <a:custGeom>
                <a:avLst/>
                <a:gdLst>
                  <a:gd name="T0" fmla="*/ 2147483647 w 72"/>
                  <a:gd name="T1" fmla="*/ 2147483647 h 56"/>
                  <a:gd name="T2" fmla="*/ 2147483647 w 72"/>
                  <a:gd name="T3" fmla="*/ 2147483647 h 56"/>
                  <a:gd name="T4" fmla="*/ 2147483647 w 72"/>
                  <a:gd name="T5" fmla="*/ 2147483647 h 56"/>
                  <a:gd name="T6" fmla="*/ 2147483647 w 72"/>
                  <a:gd name="T7" fmla="*/ 2147483647 h 56"/>
                  <a:gd name="T8" fmla="*/ 0 w 7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56"/>
                  <a:gd name="T17" fmla="*/ 72 w 7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56">
                    <a:moveTo>
                      <a:pt x="72" y="56"/>
                    </a:moveTo>
                    <a:lnTo>
                      <a:pt x="56" y="40"/>
                    </a:lnTo>
                    <a:lnTo>
                      <a:pt x="40" y="24"/>
                    </a:lnTo>
                    <a:lnTo>
                      <a:pt x="20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17" name="Freeform 736"/>
              <p:cNvSpPr>
                <a:spLocks/>
              </p:cNvSpPr>
              <p:nvPr/>
            </p:nvSpPr>
            <p:spPr bwMode="auto">
              <a:xfrm>
                <a:off x="71120" y="0"/>
                <a:ext cx="50800" cy="17780"/>
              </a:xfrm>
              <a:custGeom>
                <a:avLst/>
                <a:gdLst>
                  <a:gd name="T0" fmla="*/ 2147483647 w 80"/>
                  <a:gd name="T1" fmla="*/ 2147483647 h 28"/>
                  <a:gd name="T2" fmla="*/ 2147483647 w 80"/>
                  <a:gd name="T3" fmla="*/ 2147483647 h 28"/>
                  <a:gd name="T4" fmla="*/ 2147483647 w 80"/>
                  <a:gd name="T5" fmla="*/ 2147483647 h 28"/>
                  <a:gd name="T6" fmla="*/ 2147483647 w 80"/>
                  <a:gd name="T7" fmla="*/ 2147483647 h 28"/>
                  <a:gd name="T8" fmla="*/ 2147483647 w 80"/>
                  <a:gd name="T9" fmla="*/ 2147483647 h 28"/>
                  <a:gd name="T10" fmla="*/ 0 w 80"/>
                  <a:gd name="T11" fmla="*/ 0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0"/>
                  <a:gd name="T19" fmla="*/ 0 h 28"/>
                  <a:gd name="T20" fmla="*/ 80 w 80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0" h="28">
                    <a:moveTo>
                      <a:pt x="80" y="28"/>
                    </a:moveTo>
                    <a:lnTo>
                      <a:pt x="64" y="20"/>
                    </a:lnTo>
                    <a:lnTo>
                      <a:pt x="52" y="12"/>
                    </a:lnTo>
                    <a:lnTo>
                      <a:pt x="36" y="8"/>
                    </a:lnTo>
                    <a:lnTo>
                      <a:pt x="16" y="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18" name="Freeform 737"/>
              <p:cNvSpPr>
                <a:spLocks/>
              </p:cNvSpPr>
              <p:nvPr/>
            </p:nvSpPr>
            <p:spPr bwMode="auto">
              <a:xfrm>
                <a:off x="35561" y="0"/>
                <a:ext cx="35561" cy="10161"/>
              </a:xfrm>
              <a:custGeom>
                <a:avLst/>
                <a:gdLst>
                  <a:gd name="T0" fmla="*/ 2147483647 w 56"/>
                  <a:gd name="T1" fmla="*/ 0 h 16"/>
                  <a:gd name="T2" fmla="*/ 2147483647 w 56"/>
                  <a:gd name="T3" fmla="*/ 0 h 16"/>
                  <a:gd name="T4" fmla="*/ 2147483647 w 56"/>
                  <a:gd name="T5" fmla="*/ 2147483647 h 16"/>
                  <a:gd name="T6" fmla="*/ 2147483647 w 56"/>
                  <a:gd name="T7" fmla="*/ 2147483647 h 16"/>
                  <a:gd name="T8" fmla="*/ 2147483647 w 56"/>
                  <a:gd name="T9" fmla="*/ 2147483647 h 16"/>
                  <a:gd name="T10" fmla="*/ 0 w 56"/>
                  <a:gd name="T11" fmla="*/ 2147483647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16"/>
                  <a:gd name="T20" fmla="*/ 56 w 56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16">
                    <a:moveTo>
                      <a:pt x="56" y="0"/>
                    </a:moveTo>
                    <a:lnTo>
                      <a:pt x="44" y="0"/>
                    </a:lnTo>
                    <a:lnTo>
                      <a:pt x="32" y="4"/>
                    </a:lnTo>
                    <a:lnTo>
                      <a:pt x="24" y="4"/>
                    </a:lnTo>
                    <a:lnTo>
                      <a:pt x="12" y="8"/>
                    </a:lnTo>
                    <a:lnTo>
                      <a:pt x="0" y="1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19" name="Freeform 738"/>
              <p:cNvSpPr>
                <a:spLocks/>
              </p:cNvSpPr>
              <p:nvPr/>
            </p:nvSpPr>
            <p:spPr bwMode="auto">
              <a:xfrm>
                <a:off x="10160" y="10161"/>
                <a:ext cx="25400" cy="25400"/>
              </a:xfrm>
              <a:custGeom>
                <a:avLst/>
                <a:gdLst>
                  <a:gd name="T0" fmla="*/ 2147483647 w 40"/>
                  <a:gd name="T1" fmla="*/ 0 h 40"/>
                  <a:gd name="T2" fmla="*/ 2147483647 w 40"/>
                  <a:gd name="T3" fmla="*/ 2147483647 h 40"/>
                  <a:gd name="T4" fmla="*/ 2147483647 w 40"/>
                  <a:gd name="T5" fmla="*/ 2147483647 h 40"/>
                  <a:gd name="T6" fmla="*/ 2147483647 w 40"/>
                  <a:gd name="T7" fmla="*/ 2147483647 h 40"/>
                  <a:gd name="T8" fmla="*/ 2147483647 w 40"/>
                  <a:gd name="T9" fmla="*/ 2147483647 h 40"/>
                  <a:gd name="T10" fmla="*/ 0 w 40"/>
                  <a:gd name="T11" fmla="*/ 2147483647 h 4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40"/>
                  <a:gd name="T20" fmla="*/ 40 w 40"/>
                  <a:gd name="T21" fmla="*/ 40 h 4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40">
                    <a:moveTo>
                      <a:pt x="40" y="0"/>
                    </a:moveTo>
                    <a:lnTo>
                      <a:pt x="32" y="4"/>
                    </a:lnTo>
                    <a:lnTo>
                      <a:pt x="20" y="12"/>
                    </a:lnTo>
                    <a:lnTo>
                      <a:pt x="16" y="20"/>
                    </a:lnTo>
                    <a:lnTo>
                      <a:pt x="8" y="32"/>
                    </a:lnTo>
                    <a:lnTo>
                      <a:pt x="0" y="4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20" name="Freeform 739"/>
              <p:cNvSpPr>
                <a:spLocks/>
              </p:cNvSpPr>
              <p:nvPr/>
            </p:nvSpPr>
            <p:spPr bwMode="auto">
              <a:xfrm>
                <a:off x="0" y="35560"/>
                <a:ext cx="10160" cy="52705"/>
              </a:xfrm>
              <a:custGeom>
                <a:avLst/>
                <a:gdLst>
                  <a:gd name="T0" fmla="*/ 2147483647 w 16"/>
                  <a:gd name="T1" fmla="*/ 0 h 83"/>
                  <a:gd name="T2" fmla="*/ 2147483647 w 16"/>
                  <a:gd name="T3" fmla="*/ 2147483647 h 83"/>
                  <a:gd name="T4" fmla="*/ 2147483647 w 16"/>
                  <a:gd name="T5" fmla="*/ 2147483647 h 83"/>
                  <a:gd name="T6" fmla="*/ 2147483647 w 16"/>
                  <a:gd name="T7" fmla="*/ 2147483647 h 83"/>
                  <a:gd name="T8" fmla="*/ 0 w 16"/>
                  <a:gd name="T9" fmla="*/ 2147483647 h 83"/>
                  <a:gd name="T10" fmla="*/ 0 w 16"/>
                  <a:gd name="T11" fmla="*/ 2147483647 h 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"/>
                  <a:gd name="T19" fmla="*/ 0 h 83"/>
                  <a:gd name="T20" fmla="*/ 16 w 16"/>
                  <a:gd name="T21" fmla="*/ 83 h 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" h="83">
                    <a:moveTo>
                      <a:pt x="16" y="0"/>
                    </a:moveTo>
                    <a:lnTo>
                      <a:pt x="12" y="16"/>
                    </a:lnTo>
                    <a:lnTo>
                      <a:pt x="4" y="32"/>
                    </a:lnTo>
                    <a:lnTo>
                      <a:pt x="4" y="48"/>
                    </a:lnTo>
                    <a:lnTo>
                      <a:pt x="0" y="63"/>
                    </a:lnTo>
                    <a:lnTo>
                      <a:pt x="0" y="8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21" name="Freeform 740"/>
              <p:cNvSpPr>
                <a:spLocks/>
              </p:cNvSpPr>
              <p:nvPr/>
            </p:nvSpPr>
            <p:spPr bwMode="auto">
              <a:xfrm>
                <a:off x="0" y="88264"/>
                <a:ext cx="7621" cy="55880"/>
              </a:xfrm>
              <a:custGeom>
                <a:avLst/>
                <a:gdLst>
                  <a:gd name="T0" fmla="*/ 0 w 12"/>
                  <a:gd name="T1" fmla="*/ 0 h 88"/>
                  <a:gd name="T2" fmla="*/ 0 w 12"/>
                  <a:gd name="T3" fmla="*/ 2147483647 h 88"/>
                  <a:gd name="T4" fmla="*/ 2147483647 w 12"/>
                  <a:gd name="T5" fmla="*/ 2147483647 h 88"/>
                  <a:gd name="T6" fmla="*/ 2147483647 w 12"/>
                  <a:gd name="T7" fmla="*/ 2147483647 h 88"/>
                  <a:gd name="T8" fmla="*/ 2147483647 w 12"/>
                  <a:gd name="T9" fmla="*/ 2147483647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88"/>
                  <a:gd name="T17" fmla="*/ 12 w 12"/>
                  <a:gd name="T18" fmla="*/ 88 h 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88">
                    <a:moveTo>
                      <a:pt x="0" y="0"/>
                    </a:moveTo>
                    <a:lnTo>
                      <a:pt x="0" y="20"/>
                    </a:lnTo>
                    <a:lnTo>
                      <a:pt x="4" y="44"/>
                    </a:lnTo>
                    <a:lnTo>
                      <a:pt x="8" y="68"/>
                    </a:lnTo>
                    <a:lnTo>
                      <a:pt x="12" y="8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22" name="Freeform 741"/>
              <p:cNvSpPr>
                <a:spLocks/>
              </p:cNvSpPr>
              <p:nvPr/>
            </p:nvSpPr>
            <p:spPr bwMode="auto">
              <a:xfrm>
                <a:off x="7621" y="144144"/>
                <a:ext cx="27940" cy="63500"/>
              </a:xfrm>
              <a:custGeom>
                <a:avLst/>
                <a:gdLst>
                  <a:gd name="T0" fmla="*/ 0 w 44"/>
                  <a:gd name="T1" fmla="*/ 0 h 100"/>
                  <a:gd name="T2" fmla="*/ 2147483647 w 44"/>
                  <a:gd name="T3" fmla="*/ 2147483647 h 100"/>
                  <a:gd name="T4" fmla="*/ 2147483647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100"/>
                  <a:gd name="T17" fmla="*/ 44 w 44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100">
                    <a:moveTo>
                      <a:pt x="0" y="0"/>
                    </a:moveTo>
                    <a:lnTo>
                      <a:pt x="8" y="28"/>
                    </a:lnTo>
                    <a:lnTo>
                      <a:pt x="20" y="52"/>
                    </a:lnTo>
                    <a:lnTo>
                      <a:pt x="32" y="76"/>
                    </a:lnTo>
                    <a:lnTo>
                      <a:pt x="44" y="10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</p:grpSp>
        <p:grpSp>
          <p:nvGrpSpPr>
            <p:cNvPr id="12307" name="Groupe 1613"/>
            <p:cNvGrpSpPr>
              <a:grpSpLocks/>
            </p:cNvGrpSpPr>
            <p:nvPr/>
          </p:nvGrpSpPr>
          <p:grpSpPr bwMode="auto">
            <a:xfrm>
              <a:off x="10094" y="27088"/>
              <a:ext cx="1854" cy="2070"/>
              <a:chOff x="0" y="0"/>
              <a:chExt cx="246380" cy="316865"/>
            </a:xfrm>
          </p:grpSpPr>
          <p:sp>
            <p:nvSpPr>
              <p:cNvPr id="12391" name="Freeform 726"/>
              <p:cNvSpPr>
                <a:spLocks/>
              </p:cNvSpPr>
              <p:nvPr/>
            </p:nvSpPr>
            <p:spPr bwMode="auto">
              <a:xfrm>
                <a:off x="35561" y="207646"/>
                <a:ext cx="43180" cy="58419"/>
              </a:xfrm>
              <a:custGeom>
                <a:avLst/>
                <a:gdLst>
                  <a:gd name="T0" fmla="*/ 0 w 68"/>
                  <a:gd name="T1" fmla="*/ 0 h 92"/>
                  <a:gd name="T2" fmla="*/ 2147483647 w 68"/>
                  <a:gd name="T3" fmla="*/ 2147483647 h 92"/>
                  <a:gd name="T4" fmla="*/ 2147483647 w 68"/>
                  <a:gd name="T5" fmla="*/ 2147483647 h 92"/>
                  <a:gd name="T6" fmla="*/ 2147483647 w 68"/>
                  <a:gd name="T7" fmla="*/ 2147483647 h 92"/>
                  <a:gd name="T8" fmla="*/ 2147483647 w 68"/>
                  <a:gd name="T9" fmla="*/ 2147483647 h 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92"/>
                  <a:gd name="T17" fmla="*/ 68 w 68"/>
                  <a:gd name="T18" fmla="*/ 92 h 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92">
                    <a:moveTo>
                      <a:pt x="0" y="0"/>
                    </a:moveTo>
                    <a:lnTo>
                      <a:pt x="16" y="24"/>
                    </a:lnTo>
                    <a:lnTo>
                      <a:pt x="32" y="48"/>
                    </a:lnTo>
                    <a:lnTo>
                      <a:pt x="48" y="68"/>
                    </a:lnTo>
                    <a:lnTo>
                      <a:pt x="68" y="92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392" name="Freeform 727"/>
              <p:cNvSpPr>
                <a:spLocks/>
              </p:cNvSpPr>
              <p:nvPr/>
            </p:nvSpPr>
            <p:spPr bwMode="auto">
              <a:xfrm>
                <a:off x="78741" y="266065"/>
                <a:ext cx="43180" cy="33020"/>
              </a:xfrm>
              <a:custGeom>
                <a:avLst/>
                <a:gdLst>
                  <a:gd name="T0" fmla="*/ 0 w 68"/>
                  <a:gd name="T1" fmla="*/ 0 h 52"/>
                  <a:gd name="T2" fmla="*/ 2147483647 w 68"/>
                  <a:gd name="T3" fmla="*/ 2147483647 h 52"/>
                  <a:gd name="T4" fmla="*/ 2147483647 w 68"/>
                  <a:gd name="T5" fmla="*/ 2147483647 h 52"/>
                  <a:gd name="T6" fmla="*/ 2147483647 w 68"/>
                  <a:gd name="T7" fmla="*/ 2147483647 h 52"/>
                  <a:gd name="T8" fmla="*/ 2147483647 w 68"/>
                  <a:gd name="T9" fmla="*/ 2147483647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52"/>
                  <a:gd name="T17" fmla="*/ 68 w 68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52">
                    <a:moveTo>
                      <a:pt x="0" y="0"/>
                    </a:moveTo>
                    <a:lnTo>
                      <a:pt x="16" y="12"/>
                    </a:lnTo>
                    <a:lnTo>
                      <a:pt x="32" y="28"/>
                    </a:lnTo>
                    <a:lnTo>
                      <a:pt x="48" y="40"/>
                    </a:lnTo>
                    <a:lnTo>
                      <a:pt x="68" y="52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393" name="Freeform 728"/>
              <p:cNvSpPr>
                <a:spLocks/>
              </p:cNvSpPr>
              <p:nvPr/>
            </p:nvSpPr>
            <p:spPr bwMode="auto">
              <a:xfrm>
                <a:off x="121920" y="299085"/>
                <a:ext cx="50800" cy="17780"/>
              </a:xfrm>
              <a:custGeom>
                <a:avLst/>
                <a:gdLst>
                  <a:gd name="T0" fmla="*/ 0 w 80"/>
                  <a:gd name="T1" fmla="*/ 0 h 28"/>
                  <a:gd name="T2" fmla="*/ 2147483647 w 80"/>
                  <a:gd name="T3" fmla="*/ 2147483647 h 28"/>
                  <a:gd name="T4" fmla="*/ 2147483647 w 80"/>
                  <a:gd name="T5" fmla="*/ 2147483647 h 28"/>
                  <a:gd name="T6" fmla="*/ 2147483647 w 80"/>
                  <a:gd name="T7" fmla="*/ 2147483647 h 28"/>
                  <a:gd name="T8" fmla="*/ 2147483647 w 80"/>
                  <a:gd name="T9" fmla="*/ 2147483647 h 28"/>
                  <a:gd name="T10" fmla="*/ 2147483647 w 80"/>
                  <a:gd name="T11" fmla="*/ 2147483647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0"/>
                  <a:gd name="T19" fmla="*/ 0 h 28"/>
                  <a:gd name="T20" fmla="*/ 80 w 80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0" h="28">
                    <a:moveTo>
                      <a:pt x="0" y="0"/>
                    </a:moveTo>
                    <a:lnTo>
                      <a:pt x="16" y="8"/>
                    </a:lnTo>
                    <a:lnTo>
                      <a:pt x="32" y="16"/>
                    </a:lnTo>
                    <a:lnTo>
                      <a:pt x="48" y="20"/>
                    </a:lnTo>
                    <a:lnTo>
                      <a:pt x="64" y="24"/>
                    </a:lnTo>
                    <a:lnTo>
                      <a:pt x="80" y="2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394" name="Freeform 729"/>
              <p:cNvSpPr>
                <a:spLocks/>
              </p:cNvSpPr>
              <p:nvPr/>
            </p:nvSpPr>
            <p:spPr bwMode="auto">
              <a:xfrm>
                <a:off x="172719" y="309245"/>
                <a:ext cx="35561" cy="7620"/>
              </a:xfrm>
              <a:custGeom>
                <a:avLst/>
                <a:gdLst>
                  <a:gd name="T0" fmla="*/ 0 w 56"/>
                  <a:gd name="T1" fmla="*/ 2147483647 h 12"/>
                  <a:gd name="T2" fmla="*/ 2147483647 w 56"/>
                  <a:gd name="T3" fmla="*/ 2147483647 h 12"/>
                  <a:gd name="T4" fmla="*/ 2147483647 w 56"/>
                  <a:gd name="T5" fmla="*/ 2147483647 h 12"/>
                  <a:gd name="T6" fmla="*/ 2147483647 w 56"/>
                  <a:gd name="T7" fmla="*/ 2147483647 h 12"/>
                  <a:gd name="T8" fmla="*/ 2147483647 w 56"/>
                  <a:gd name="T9" fmla="*/ 2147483647 h 12"/>
                  <a:gd name="T10" fmla="*/ 2147483647 w 56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12"/>
                  <a:gd name="T20" fmla="*/ 56 w 56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12">
                    <a:moveTo>
                      <a:pt x="0" y="12"/>
                    </a:moveTo>
                    <a:lnTo>
                      <a:pt x="12" y="12"/>
                    </a:lnTo>
                    <a:lnTo>
                      <a:pt x="24" y="12"/>
                    </a:lnTo>
                    <a:lnTo>
                      <a:pt x="36" y="8"/>
                    </a:lnTo>
                    <a:lnTo>
                      <a:pt x="48" y="4"/>
                    </a:lnTo>
                    <a:lnTo>
                      <a:pt x="56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395" name="Freeform 730"/>
              <p:cNvSpPr>
                <a:spLocks/>
              </p:cNvSpPr>
              <p:nvPr/>
            </p:nvSpPr>
            <p:spPr bwMode="auto">
              <a:xfrm>
                <a:off x="208280" y="281305"/>
                <a:ext cx="25400" cy="27939"/>
              </a:xfrm>
              <a:custGeom>
                <a:avLst/>
                <a:gdLst>
                  <a:gd name="T0" fmla="*/ 0 w 40"/>
                  <a:gd name="T1" fmla="*/ 2147483647 h 44"/>
                  <a:gd name="T2" fmla="*/ 2147483647 w 40"/>
                  <a:gd name="T3" fmla="*/ 2147483647 h 44"/>
                  <a:gd name="T4" fmla="*/ 2147483647 w 40"/>
                  <a:gd name="T5" fmla="*/ 2147483647 h 44"/>
                  <a:gd name="T6" fmla="*/ 2147483647 w 40"/>
                  <a:gd name="T7" fmla="*/ 2147483647 h 44"/>
                  <a:gd name="T8" fmla="*/ 2147483647 w 40"/>
                  <a:gd name="T9" fmla="*/ 2147483647 h 44"/>
                  <a:gd name="T10" fmla="*/ 2147483647 w 40"/>
                  <a:gd name="T11" fmla="*/ 0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44"/>
                  <a:gd name="T20" fmla="*/ 40 w 40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44">
                    <a:moveTo>
                      <a:pt x="0" y="44"/>
                    </a:moveTo>
                    <a:lnTo>
                      <a:pt x="12" y="36"/>
                    </a:lnTo>
                    <a:lnTo>
                      <a:pt x="20" y="28"/>
                    </a:lnTo>
                    <a:lnTo>
                      <a:pt x="28" y="20"/>
                    </a:lnTo>
                    <a:lnTo>
                      <a:pt x="36" y="12"/>
                    </a:lnTo>
                    <a:lnTo>
                      <a:pt x="4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396" name="Freeform 731"/>
              <p:cNvSpPr>
                <a:spLocks/>
              </p:cNvSpPr>
              <p:nvPr/>
            </p:nvSpPr>
            <p:spPr bwMode="auto">
              <a:xfrm>
                <a:off x="233680" y="230505"/>
                <a:ext cx="12700" cy="50800"/>
              </a:xfrm>
              <a:custGeom>
                <a:avLst/>
                <a:gdLst>
                  <a:gd name="T0" fmla="*/ 0 w 20"/>
                  <a:gd name="T1" fmla="*/ 2147483647 h 80"/>
                  <a:gd name="T2" fmla="*/ 2147483647 w 20"/>
                  <a:gd name="T3" fmla="*/ 2147483647 h 80"/>
                  <a:gd name="T4" fmla="*/ 2147483647 w 20"/>
                  <a:gd name="T5" fmla="*/ 2147483647 h 80"/>
                  <a:gd name="T6" fmla="*/ 2147483647 w 20"/>
                  <a:gd name="T7" fmla="*/ 2147483647 h 80"/>
                  <a:gd name="T8" fmla="*/ 2147483647 w 20"/>
                  <a:gd name="T9" fmla="*/ 2147483647 h 80"/>
                  <a:gd name="T10" fmla="*/ 2147483647 w 20"/>
                  <a:gd name="T11" fmla="*/ 0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"/>
                  <a:gd name="T19" fmla="*/ 0 h 80"/>
                  <a:gd name="T20" fmla="*/ 20 w 20"/>
                  <a:gd name="T21" fmla="*/ 80 h 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" h="80">
                    <a:moveTo>
                      <a:pt x="0" y="80"/>
                    </a:moveTo>
                    <a:lnTo>
                      <a:pt x="8" y="64"/>
                    </a:lnTo>
                    <a:lnTo>
                      <a:pt x="12" y="48"/>
                    </a:lnTo>
                    <a:lnTo>
                      <a:pt x="16" y="32"/>
                    </a:lnTo>
                    <a:lnTo>
                      <a:pt x="16" y="16"/>
                    </a:lnTo>
                    <a:lnTo>
                      <a:pt x="2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397" name="Freeform 732"/>
              <p:cNvSpPr>
                <a:spLocks/>
              </p:cNvSpPr>
              <p:nvPr/>
            </p:nvSpPr>
            <p:spPr bwMode="auto">
              <a:xfrm>
                <a:off x="236220" y="172085"/>
                <a:ext cx="10160" cy="58419"/>
              </a:xfrm>
              <a:custGeom>
                <a:avLst/>
                <a:gdLst>
                  <a:gd name="T0" fmla="*/ 2147483647 w 16"/>
                  <a:gd name="T1" fmla="*/ 2147483647 h 92"/>
                  <a:gd name="T2" fmla="*/ 2147483647 w 16"/>
                  <a:gd name="T3" fmla="*/ 2147483647 h 92"/>
                  <a:gd name="T4" fmla="*/ 2147483647 w 16"/>
                  <a:gd name="T5" fmla="*/ 2147483647 h 92"/>
                  <a:gd name="T6" fmla="*/ 2147483647 w 16"/>
                  <a:gd name="T7" fmla="*/ 2147483647 h 92"/>
                  <a:gd name="T8" fmla="*/ 0 w 16"/>
                  <a:gd name="T9" fmla="*/ 0 h 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92"/>
                  <a:gd name="T17" fmla="*/ 16 w 16"/>
                  <a:gd name="T18" fmla="*/ 92 h 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92">
                    <a:moveTo>
                      <a:pt x="16" y="92"/>
                    </a:moveTo>
                    <a:lnTo>
                      <a:pt x="12" y="68"/>
                    </a:lnTo>
                    <a:lnTo>
                      <a:pt x="12" y="44"/>
                    </a:lnTo>
                    <a:lnTo>
                      <a:pt x="8" y="2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398" name="Freeform 733"/>
              <p:cNvSpPr>
                <a:spLocks/>
              </p:cNvSpPr>
              <p:nvPr/>
            </p:nvSpPr>
            <p:spPr bwMode="auto">
              <a:xfrm>
                <a:off x="208280" y="108586"/>
                <a:ext cx="27940" cy="63500"/>
              </a:xfrm>
              <a:custGeom>
                <a:avLst/>
                <a:gdLst>
                  <a:gd name="T0" fmla="*/ 2147483647 w 44"/>
                  <a:gd name="T1" fmla="*/ 2147483647 h 100"/>
                  <a:gd name="T2" fmla="*/ 2147483647 w 44"/>
                  <a:gd name="T3" fmla="*/ 2147483647 h 100"/>
                  <a:gd name="T4" fmla="*/ 2147483647 w 44"/>
                  <a:gd name="T5" fmla="*/ 2147483647 h 100"/>
                  <a:gd name="T6" fmla="*/ 2147483647 w 44"/>
                  <a:gd name="T7" fmla="*/ 2147483647 h 100"/>
                  <a:gd name="T8" fmla="*/ 0 w 44"/>
                  <a:gd name="T9" fmla="*/ 0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100"/>
                  <a:gd name="T17" fmla="*/ 44 w 44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100">
                    <a:moveTo>
                      <a:pt x="44" y="100"/>
                    </a:moveTo>
                    <a:lnTo>
                      <a:pt x="36" y="76"/>
                    </a:lnTo>
                    <a:lnTo>
                      <a:pt x="28" y="48"/>
                    </a:lnTo>
                    <a:lnTo>
                      <a:pt x="16" y="2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399" name="Freeform 734"/>
              <p:cNvSpPr>
                <a:spLocks/>
              </p:cNvSpPr>
              <p:nvPr/>
            </p:nvSpPr>
            <p:spPr bwMode="auto">
              <a:xfrm>
                <a:off x="167639" y="53341"/>
                <a:ext cx="40641" cy="55245"/>
              </a:xfrm>
              <a:custGeom>
                <a:avLst/>
                <a:gdLst>
                  <a:gd name="T0" fmla="*/ 2147483647 w 64"/>
                  <a:gd name="T1" fmla="*/ 2147483647 h 87"/>
                  <a:gd name="T2" fmla="*/ 2147483647 w 64"/>
                  <a:gd name="T3" fmla="*/ 2147483647 h 87"/>
                  <a:gd name="T4" fmla="*/ 2147483647 w 64"/>
                  <a:gd name="T5" fmla="*/ 2147483647 h 87"/>
                  <a:gd name="T6" fmla="*/ 2147483647 w 64"/>
                  <a:gd name="T7" fmla="*/ 2147483647 h 87"/>
                  <a:gd name="T8" fmla="*/ 0 w 64"/>
                  <a:gd name="T9" fmla="*/ 0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87"/>
                  <a:gd name="T17" fmla="*/ 64 w 64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87">
                    <a:moveTo>
                      <a:pt x="64" y="87"/>
                    </a:moveTo>
                    <a:lnTo>
                      <a:pt x="52" y="63"/>
                    </a:lnTo>
                    <a:lnTo>
                      <a:pt x="36" y="39"/>
                    </a:lnTo>
                    <a:lnTo>
                      <a:pt x="16" y="2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00" name="Freeform 735"/>
              <p:cNvSpPr>
                <a:spLocks/>
              </p:cNvSpPr>
              <p:nvPr/>
            </p:nvSpPr>
            <p:spPr bwMode="auto">
              <a:xfrm>
                <a:off x="121920" y="17780"/>
                <a:ext cx="45720" cy="35560"/>
              </a:xfrm>
              <a:custGeom>
                <a:avLst/>
                <a:gdLst>
                  <a:gd name="T0" fmla="*/ 2147483647 w 72"/>
                  <a:gd name="T1" fmla="*/ 2147483647 h 56"/>
                  <a:gd name="T2" fmla="*/ 2147483647 w 72"/>
                  <a:gd name="T3" fmla="*/ 2147483647 h 56"/>
                  <a:gd name="T4" fmla="*/ 2147483647 w 72"/>
                  <a:gd name="T5" fmla="*/ 2147483647 h 56"/>
                  <a:gd name="T6" fmla="*/ 2147483647 w 72"/>
                  <a:gd name="T7" fmla="*/ 2147483647 h 56"/>
                  <a:gd name="T8" fmla="*/ 0 w 72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56"/>
                  <a:gd name="T17" fmla="*/ 72 w 72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56">
                    <a:moveTo>
                      <a:pt x="72" y="56"/>
                    </a:moveTo>
                    <a:lnTo>
                      <a:pt x="56" y="40"/>
                    </a:lnTo>
                    <a:lnTo>
                      <a:pt x="40" y="24"/>
                    </a:lnTo>
                    <a:lnTo>
                      <a:pt x="20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01" name="Freeform 736"/>
              <p:cNvSpPr>
                <a:spLocks/>
              </p:cNvSpPr>
              <p:nvPr/>
            </p:nvSpPr>
            <p:spPr bwMode="auto">
              <a:xfrm>
                <a:off x="71120" y="0"/>
                <a:ext cx="50800" cy="17780"/>
              </a:xfrm>
              <a:custGeom>
                <a:avLst/>
                <a:gdLst>
                  <a:gd name="T0" fmla="*/ 2147483647 w 80"/>
                  <a:gd name="T1" fmla="*/ 2147483647 h 28"/>
                  <a:gd name="T2" fmla="*/ 2147483647 w 80"/>
                  <a:gd name="T3" fmla="*/ 2147483647 h 28"/>
                  <a:gd name="T4" fmla="*/ 2147483647 w 80"/>
                  <a:gd name="T5" fmla="*/ 2147483647 h 28"/>
                  <a:gd name="T6" fmla="*/ 2147483647 w 80"/>
                  <a:gd name="T7" fmla="*/ 2147483647 h 28"/>
                  <a:gd name="T8" fmla="*/ 2147483647 w 80"/>
                  <a:gd name="T9" fmla="*/ 2147483647 h 28"/>
                  <a:gd name="T10" fmla="*/ 0 w 80"/>
                  <a:gd name="T11" fmla="*/ 0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0"/>
                  <a:gd name="T19" fmla="*/ 0 h 28"/>
                  <a:gd name="T20" fmla="*/ 80 w 80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0" h="28">
                    <a:moveTo>
                      <a:pt x="80" y="28"/>
                    </a:moveTo>
                    <a:lnTo>
                      <a:pt x="64" y="20"/>
                    </a:lnTo>
                    <a:lnTo>
                      <a:pt x="52" y="12"/>
                    </a:lnTo>
                    <a:lnTo>
                      <a:pt x="36" y="8"/>
                    </a:lnTo>
                    <a:lnTo>
                      <a:pt x="16" y="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02" name="Freeform 737"/>
              <p:cNvSpPr>
                <a:spLocks/>
              </p:cNvSpPr>
              <p:nvPr/>
            </p:nvSpPr>
            <p:spPr bwMode="auto">
              <a:xfrm>
                <a:off x="35561" y="0"/>
                <a:ext cx="35561" cy="10161"/>
              </a:xfrm>
              <a:custGeom>
                <a:avLst/>
                <a:gdLst>
                  <a:gd name="T0" fmla="*/ 2147483647 w 56"/>
                  <a:gd name="T1" fmla="*/ 0 h 16"/>
                  <a:gd name="T2" fmla="*/ 2147483647 w 56"/>
                  <a:gd name="T3" fmla="*/ 0 h 16"/>
                  <a:gd name="T4" fmla="*/ 2147483647 w 56"/>
                  <a:gd name="T5" fmla="*/ 2147483647 h 16"/>
                  <a:gd name="T6" fmla="*/ 2147483647 w 56"/>
                  <a:gd name="T7" fmla="*/ 2147483647 h 16"/>
                  <a:gd name="T8" fmla="*/ 2147483647 w 56"/>
                  <a:gd name="T9" fmla="*/ 2147483647 h 16"/>
                  <a:gd name="T10" fmla="*/ 0 w 56"/>
                  <a:gd name="T11" fmla="*/ 2147483647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16"/>
                  <a:gd name="T20" fmla="*/ 56 w 56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16">
                    <a:moveTo>
                      <a:pt x="56" y="0"/>
                    </a:moveTo>
                    <a:lnTo>
                      <a:pt x="44" y="0"/>
                    </a:lnTo>
                    <a:lnTo>
                      <a:pt x="32" y="4"/>
                    </a:lnTo>
                    <a:lnTo>
                      <a:pt x="24" y="4"/>
                    </a:lnTo>
                    <a:lnTo>
                      <a:pt x="12" y="8"/>
                    </a:lnTo>
                    <a:lnTo>
                      <a:pt x="0" y="1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03" name="Freeform 738"/>
              <p:cNvSpPr>
                <a:spLocks/>
              </p:cNvSpPr>
              <p:nvPr/>
            </p:nvSpPr>
            <p:spPr bwMode="auto">
              <a:xfrm>
                <a:off x="10160" y="10161"/>
                <a:ext cx="25400" cy="25400"/>
              </a:xfrm>
              <a:custGeom>
                <a:avLst/>
                <a:gdLst>
                  <a:gd name="T0" fmla="*/ 2147483647 w 40"/>
                  <a:gd name="T1" fmla="*/ 0 h 40"/>
                  <a:gd name="T2" fmla="*/ 2147483647 w 40"/>
                  <a:gd name="T3" fmla="*/ 2147483647 h 40"/>
                  <a:gd name="T4" fmla="*/ 2147483647 w 40"/>
                  <a:gd name="T5" fmla="*/ 2147483647 h 40"/>
                  <a:gd name="T6" fmla="*/ 2147483647 w 40"/>
                  <a:gd name="T7" fmla="*/ 2147483647 h 40"/>
                  <a:gd name="T8" fmla="*/ 2147483647 w 40"/>
                  <a:gd name="T9" fmla="*/ 2147483647 h 40"/>
                  <a:gd name="T10" fmla="*/ 0 w 40"/>
                  <a:gd name="T11" fmla="*/ 2147483647 h 4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40"/>
                  <a:gd name="T20" fmla="*/ 40 w 40"/>
                  <a:gd name="T21" fmla="*/ 40 h 4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40">
                    <a:moveTo>
                      <a:pt x="40" y="0"/>
                    </a:moveTo>
                    <a:lnTo>
                      <a:pt x="32" y="4"/>
                    </a:lnTo>
                    <a:lnTo>
                      <a:pt x="20" y="12"/>
                    </a:lnTo>
                    <a:lnTo>
                      <a:pt x="16" y="20"/>
                    </a:lnTo>
                    <a:lnTo>
                      <a:pt x="8" y="32"/>
                    </a:lnTo>
                    <a:lnTo>
                      <a:pt x="0" y="4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04" name="Freeform 739"/>
              <p:cNvSpPr>
                <a:spLocks/>
              </p:cNvSpPr>
              <p:nvPr/>
            </p:nvSpPr>
            <p:spPr bwMode="auto">
              <a:xfrm>
                <a:off x="0" y="35560"/>
                <a:ext cx="10160" cy="52705"/>
              </a:xfrm>
              <a:custGeom>
                <a:avLst/>
                <a:gdLst>
                  <a:gd name="T0" fmla="*/ 2147483647 w 16"/>
                  <a:gd name="T1" fmla="*/ 0 h 83"/>
                  <a:gd name="T2" fmla="*/ 2147483647 w 16"/>
                  <a:gd name="T3" fmla="*/ 2147483647 h 83"/>
                  <a:gd name="T4" fmla="*/ 2147483647 w 16"/>
                  <a:gd name="T5" fmla="*/ 2147483647 h 83"/>
                  <a:gd name="T6" fmla="*/ 2147483647 w 16"/>
                  <a:gd name="T7" fmla="*/ 2147483647 h 83"/>
                  <a:gd name="T8" fmla="*/ 0 w 16"/>
                  <a:gd name="T9" fmla="*/ 2147483647 h 83"/>
                  <a:gd name="T10" fmla="*/ 0 w 16"/>
                  <a:gd name="T11" fmla="*/ 2147483647 h 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"/>
                  <a:gd name="T19" fmla="*/ 0 h 83"/>
                  <a:gd name="T20" fmla="*/ 16 w 16"/>
                  <a:gd name="T21" fmla="*/ 83 h 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" h="83">
                    <a:moveTo>
                      <a:pt x="16" y="0"/>
                    </a:moveTo>
                    <a:lnTo>
                      <a:pt x="12" y="16"/>
                    </a:lnTo>
                    <a:lnTo>
                      <a:pt x="4" y="32"/>
                    </a:lnTo>
                    <a:lnTo>
                      <a:pt x="4" y="48"/>
                    </a:lnTo>
                    <a:lnTo>
                      <a:pt x="0" y="63"/>
                    </a:lnTo>
                    <a:lnTo>
                      <a:pt x="0" y="8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05" name="Freeform 740"/>
              <p:cNvSpPr>
                <a:spLocks/>
              </p:cNvSpPr>
              <p:nvPr/>
            </p:nvSpPr>
            <p:spPr bwMode="auto">
              <a:xfrm>
                <a:off x="0" y="88264"/>
                <a:ext cx="7621" cy="55880"/>
              </a:xfrm>
              <a:custGeom>
                <a:avLst/>
                <a:gdLst>
                  <a:gd name="T0" fmla="*/ 0 w 12"/>
                  <a:gd name="T1" fmla="*/ 0 h 88"/>
                  <a:gd name="T2" fmla="*/ 0 w 12"/>
                  <a:gd name="T3" fmla="*/ 2147483647 h 88"/>
                  <a:gd name="T4" fmla="*/ 2147483647 w 12"/>
                  <a:gd name="T5" fmla="*/ 2147483647 h 88"/>
                  <a:gd name="T6" fmla="*/ 2147483647 w 12"/>
                  <a:gd name="T7" fmla="*/ 2147483647 h 88"/>
                  <a:gd name="T8" fmla="*/ 2147483647 w 12"/>
                  <a:gd name="T9" fmla="*/ 2147483647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88"/>
                  <a:gd name="T17" fmla="*/ 12 w 12"/>
                  <a:gd name="T18" fmla="*/ 88 h 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88">
                    <a:moveTo>
                      <a:pt x="0" y="0"/>
                    </a:moveTo>
                    <a:lnTo>
                      <a:pt x="0" y="20"/>
                    </a:lnTo>
                    <a:lnTo>
                      <a:pt x="4" y="44"/>
                    </a:lnTo>
                    <a:lnTo>
                      <a:pt x="8" y="68"/>
                    </a:lnTo>
                    <a:lnTo>
                      <a:pt x="12" y="8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406" name="Freeform 741"/>
              <p:cNvSpPr>
                <a:spLocks/>
              </p:cNvSpPr>
              <p:nvPr/>
            </p:nvSpPr>
            <p:spPr bwMode="auto">
              <a:xfrm>
                <a:off x="7621" y="144144"/>
                <a:ext cx="27940" cy="63500"/>
              </a:xfrm>
              <a:custGeom>
                <a:avLst/>
                <a:gdLst>
                  <a:gd name="T0" fmla="*/ 0 w 44"/>
                  <a:gd name="T1" fmla="*/ 0 h 100"/>
                  <a:gd name="T2" fmla="*/ 2147483647 w 44"/>
                  <a:gd name="T3" fmla="*/ 2147483647 h 100"/>
                  <a:gd name="T4" fmla="*/ 2147483647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100"/>
                  <a:gd name="T17" fmla="*/ 44 w 44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100">
                    <a:moveTo>
                      <a:pt x="0" y="0"/>
                    </a:moveTo>
                    <a:lnTo>
                      <a:pt x="8" y="28"/>
                    </a:lnTo>
                    <a:lnTo>
                      <a:pt x="20" y="52"/>
                    </a:lnTo>
                    <a:lnTo>
                      <a:pt x="32" y="76"/>
                    </a:lnTo>
                    <a:lnTo>
                      <a:pt x="44" y="10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</p:grpSp>
        <p:grpSp>
          <p:nvGrpSpPr>
            <p:cNvPr id="12308" name="Groupe 1466"/>
            <p:cNvGrpSpPr>
              <a:grpSpLocks/>
            </p:cNvGrpSpPr>
            <p:nvPr/>
          </p:nvGrpSpPr>
          <p:grpSpPr bwMode="auto">
            <a:xfrm>
              <a:off x="15771" y="14044"/>
              <a:ext cx="2286" cy="330"/>
              <a:chOff x="0" y="0"/>
              <a:chExt cx="228600" cy="33020"/>
            </a:xfrm>
          </p:grpSpPr>
          <p:sp>
            <p:nvSpPr>
              <p:cNvPr id="12389" name="Freeform 1050"/>
              <p:cNvSpPr>
                <a:spLocks/>
              </p:cNvSpPr>
              <p:nvPr/>
            </p:nvSpPr>
            <p:spPr bwMode="auto">
              <a:xfrm>
                <a:off x="127000" y="0"/>
                <a:ext cx="101600" cy="33020"/>
              </a:xfrm>
              <a:custGeom>
                <a:avLst/>
                <a:gdLst>
                  <a:gd name="T0" fmla="*/ 0 w 160"/>
                  <a:gd name="T1" fmla="*/ 2147483647 h 52"/>
                  <a:gd name="T2" fmla="*/ 0 w 160"/>
                  <a:gd name="T3" fmla="*/ 0 h 52"/>
                  <a:gd name="T4" fmla="*/ 2147483647 w 160"/>
                  <a:gd name="T5" fmla="*/ 2147483647 h 52"/>
                  <a:gd name="T6" fmla="*/ 0 w 160"/>
                  <a:gd name="T7" fmla="*/ 2147483647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52"/>
                  <a:gd name="T14" fmla="*/ 160 w 160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52">
                    <a:moveTo>
                      <a:pt x="0" y="52"/>
                    </a:moveTo>
                    <a:lnTo>
                      <a:pt x="0" y="0"/>
                    </a:lnTo>
                    <a:lnTo>
                      <a:pt x="160" y="3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90" name="Line 1060"/>
              <p:cNvSpPr>
                <a:spLocks noChangeShapeType="1"/>
              </p:cNvSpPr>
              <p:nvPr/>
            </p:nvSpPr>
            <p:spPr bwMode="auto">
              <a:xfrm>
                <a:off x="0" y="17780"/>
                <a:ext cx="132080" cy="0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2309" name="Groupe 1630"/>
            <p:cNvGrpSpPr>
              <a:grpSpLocks/>
            </p:cNvGrpSpPr>
            <p:nvPr/>
          </p:nvGrpSpPr>
          <p:grpSpPr bwMode="auto">
            <a:xfrm>
              <a:off x="2138" y="23995"/>
              <a:ext cx="2280" cy="324"/>
              <a:chOff x="0" y="0"/>
              <a:chExt cx="228600" cy="33020"/>
            </a:xfrm>
          </p:grpSpPr>
          <p:sp>
            <p:nvSpPr>
              <p:cNvPr id="12387" name="Freeform 1050"/>
              <p:cNvSpPr>
                <a:spLocks/>
              </p:cNvSpPr>
              <p:nvPr/>
            </p:nvSpPr>
            <p:spPr bwMode="auto">
              <a:xfrm>
                <a:off x="127000" y="0"/>
                <a:ext cx="101600" cy="33020"/>
              </a:xfrm>
              <a:custGeom>
                <a:avLst/>
                <a:gdLst>
                  <a:gd name="T0" fmla="*/ 0 w 160"/>
                  <a:gd name="T1" fmla="*/ 2147483647 h 52"/>
                  <a:gd name="T2" fmla="*/ 0 w 160"/>
                  <a:gd name="T3" fmla="*/ 0 h 52"/>
                  <a:gd name="T4" fmla="*/ 2147483647 w 160"/>
                  <a:gd name="T5" fmla="*/ 2147483647 h 52"/>
                  <a:gd name="T6" fmla="*/ 0 w 160"/>
                  <a:gd name="T7" fmla="*/ 2147483647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"/>
                  <a:gd name="T13" fmla="*/ 0 h 52"/>
                  <a:gd name="T14" fmla="*/ 160 w 160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" h="52">
                    <a:moveTo>
                      <a:pt x="0" y="52"/>
                    </a:moveTo>
                    <a:lnTo>
                      <a:pt x="0" y="0"/>
                    </a:lnTo>
                    <a:lnTo>
                      <a:pt x="160" y="3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 sz="1100"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 </a:t>
                </a:r>
                <a:endParaRPr lang="fr-FR"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12388" name="Line 1060"/>
              <p:cNvSpPr>
                <a:spLocks noChangeShapeType="1"/>
              </p:cNvSpPr>
              <p:nvPr/>
            </p:nvSpPr>
            <p:spPr bwMode="auto">
              <a:xfrm>
                <a:off x="0" y="17780"/>
                <a:ext cx="132080" cy="0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2310" name="Rectangle 1488"/>
            <p:cNvSpPr>
              <a:spLocks noChangeArrowheads="1"/>
            </p:cNvSpPr>
            <p:nvPr/>
          </p:nvSpPr>
          <p:spPr bwMode="auto">
            <a:xfrm>
              <a:off x="6750" y="19640"/>
              <a:ext cx="666" cy="3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 Narrow" pitchFamily="34" charset="0"/>
                  <a:ea typeface="Calibri" pitchFamily="34" charset="0"/>
                  <a:cs typeface="Arial" charset="0"/>
                </a:rPr>
                <a:t>1</a:t>
              </a:r>
              <a:endParaRPr lang="en-US">
                <a:ea typeface="Calibri" pitchFamily="34" charset="0"/>
                <a:cs typeface="Arial" charset="0"/>
              </a:endParaRPr>
            </a:p>
          </p:txBody>
        </p:sp>
        <p:sp>
          <p:nvSpPr>
            <p:cNvPr id="12311" name="Rectangle 1635"/>
            <p:cNvSpPr>
              <a:spLocks noChangeArrowheads="1"/>
            </p:cNvSpPr>
            <p:nvPr/>
          </p:nvSpPr>
          <p:spPr bwMode="auto">
            <a:xfrm>
              <a:off x="4953" y="11366"/>
              <a:ext cx="952" cy="3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 Narrow" pitchFamily="34" charset="0"/>
                  <a:ea typeface="Calibri" pitchFamily="34" charset="0"/>
                  <a:cs typeface="Arial" charset="0"/>
                </a:rPr>
                <a:t>N</a:t>
              </a:r>
              <a:endParaRPr lang="en-US">
                <a:ea typeface="Calibri" pitchFamily="34" charset="0"/>
                <a:cs typeface="Arial" charset="0"/>
              </a:endParaRPr>
            </a:p>
          </p:txBody>
        </p:sp>
        <p:sp>
          <p:nvSpPr>
            <p:cNvPr id="12312" name="Rectangle 1636"/>
            <p:cNvSpPr>
              <a:spLocks noChangeArrowheads="1"/>
            </p:cNvSpPr>
            <p:nvPr/>
          </p:nvSpPr>
          <p:spPr bwMode="auto">
            <a:xfrm>
              <a:off x="10591" y="27381"/>
              <a:ext cx="667" cy="3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 Narrow" pitchFamily="34" charset="0"/>
                  <a:ea typeface="Calibri" pitchFamily="34" charset="0"/>
                  <a:cs typeface="Arial" charset="0"/>
                </a:rPr>
                <a:t>0</a:t>
              </a:r>
              <a:endParaRPr lang="en-US">
                <a:ea typeface="Calibri" pitchFamily="34" charset="0"/>
                <a:cs typeface="Arial" charset="0"/>
              </a:endParaRPr>
            </a:p>
          </p:txBody>
        </p:sp>
        <p:sp>
          <p:nvSpPr>
            <p:cNvPr id="12313" name="Rectangle 1803"/>
            <p:cNvSpPr>
              <a:spLocks noChangeArrowheads="1"/>
            </p:cNvSpPr>
            <p:nvPr/>
          </p:nvSpPr>
          <p:spPr bwMode="auto">
            <a:xfrm>
              <a:off x="2608" y="24313"/>
              <a:ext cx="1975" cy="1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200">
                  <a:solidFill>
                    <a:srgbClr val="000000"/>
                  </a:solidFill>
                  <a:latin typeface="Arial Narrow" pitchFamily="34" charset="0"/>
                  <a:ea typeface="Calibri" pitchFamily="34" charset="0"/>
                  <a:cs typeface="Arial" charset="0"/>
                </a:rPr>
                <a:t>z</a:t>
              </a:r>
              <a:r>
                <a:rPr lang="en-US" sz="1200" baseline="-30000">
                  <a:solidFill>
                    <a:srgbClr val="000000"/>
                  </a:solidFill>
                  <a:latin typeface="Arial Narrow" pitchFamily="34" charset="0"/>
                  <a:ea typeface="Calibri" pitchFamily="34" charset="0"/>
                  <a:cs typeface="Arial" charset="0"/>
                </a:rPr>
                <a:t>01</a:t>
              </a:r>
              <a:endParaRPr lang="en-US">
                <a:ea typeface="Calibri" pitchFamily="34" charset="0"/>
                <a:cs typeface="Arial" charset="0"/>
              </a:endParaRPr>
            </a:p>
          </p:txBody>
        </p:sp>
        <p:sp>
          <p:nvSpPr>
            <p:cNvPr id="12314" name="Rectangle 1804"/>
            <p:cNvSpPr>
              <a:spLocks noChangeArrowheads="1"/>
            </p:cNvSpPr>
            <p:nvPr/>
          </p:nvSpPr>
          <p:spPr bwMode="auto">
            <a:xfrm>
              <a:off x="16090" y="14140"/>
              <a:ext cx="1975" cy="1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200">
                  <a:solidFill>
                    <a:srgbClr val="000000"/>
                  </a:solidFill>
                  <a:latin typeface="Arial Narrow" pitchFamily="34" charset="0"/>
                  <a:ea typeface="Calibri" pitchFamily="34" charset="0"/>
                  <a:cs typeface="Arial" charset="0"/>
                </a:rPr>
                <a:t>x</a:t>
              </a:r>
              <a:r>
                <a:rPr lang="en-US" sz="1200" baseline="-30000">
                  <a:solidFill>
                    <a:srgbClr val="000000"/>
                  </a:solidFill>
                  <a:latin typeface="Arial Narrow" pitchFamily="34" charset="0"/>
                  <a:ea typeface="Calibri" pitchFamily="34" charset="0"/>
                  <a:cs typeface="Arial" charset="0"/>
                </a:rPr>
                <a:t>1N</a:t>
              </a:r>
              <a:endParaRPr lang="en-US">
                <a:ea typeface="Calibri" pitchFamily="34" charset="0"/>
                <a:cs typeface="Arial" charset="0"/>
              </a:endParaRPr>
            </a:p>
          </p:txBody>
        </p:sp>
        <p:sp>
          <p:nvSpPr>
            <p:cNvPr id="12315" name="Ellipse 1860"/>
            <p:cNvSpPr>
              <a:spLocks noChangeArrowheads="1"/>
            </p:cNvSpPr>
            <p:nvPr/>
          </p:nvSpPr>
          <p:spPr bwMode="auto">
            <a:xfrm>
              <a:off x="24561" y="15855"/>
              <a:ext cx="1220" cy="122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16" name="Forme libre 1861"/>
            <p:cNvSpPr>
              <a:spLocks/>
            </p:cNvSpPr>
            <p:nvPr/>
          </p:nvSpPr>
          <p:spPr bwMode="auto">
            <a:xfrm>
              <a:off x="24987" y="10420"/>
              <a:ext cx="362" cy="1067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19649" y="19881"/>
                  </a:moveTo>
                  <a:lnTo>
                    <a:pt x="0" y="19881"/>
                  </a:lnTo>
                  <a:lnTo>
                    <a:pt x="9825" y="0"/>
                  </a:lnTo>
                  <a:lnTo>
                    <a:pt x="19649" y="198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17" name="Forme libre 1862"/>
            <p:cNvSpPr>
              <a:spLocks/>
            </p:cNvSpPr>
            <p:nvPr/>
          </p:nvSpPr>
          <p:spPr bwMode="auto">
            <a:xfrm>
              <a:off x="30137" y="16281"/>
              <a:ext cx="1066" cy="362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649"/>
                  </a:moveTo>
                  <a:lnTo>
                    <a:pt x="0" y="0"/>
                  </a:lnTo>
                  <a:lnTo>
                    <a:pt x="19881" y="10175"/>
                  </a:lnTo>
                  <a:lnTo>
                    <a:pt x="0" y="19649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18" name="Forme libre 1863"/>
            <p:cNvSpPr>
              <a:spLocks/>
            </p:cNvSpPr>
            <p:nvPr/>
          </p:nvSpPr>
          <p:spPr bwMode="auto">
            <a:xfrm>
              <a:off x="29038" y="12839"/>
              <a:ext cx="953" cy="775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4533" y="19836"/>
                  </a:moveTo>
                  <a:lnTo>
                    <a:pt x="0" y="12787"/>
                  </a:lnTo>
                  <a:lnTo>
                    <a:pt x="19867" y="0"/>
                  </a:lnTo>
                  <a:lnTo>
                    <a:pt x="4533" y="19836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19" name="Forme libre 1864"/>
            <p:cNvSpPr>
              <a:spLocks/>
            </p:cNvSpPr>
            <p:nvPr/>
          </p:nvSpPr>
          <p:spPr bwMode="auto">
            <a:xfrm>
              <a:off x="21551" y="11633"/>
              <a:ext cx="775" cy="95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19836" y="15364"/>
                  </a:moveTo>
                  <a:lnTo>
                    <a:pt x="12787" y="19868"/>
                  </a:lnTo>
                  <a:lnTo>
                    <a:pt x="0" y="0"/>
                  </a:lnTo>
                  <a:lnTo>
                    <a:pt x="19836" y="15364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20" name="Forme libre 1865"/>
            <p:cNvSpPr>
              <a:spLocks/>
            </p:cNvSpPr>
            <p:nvPr/>
          </p:nvSpPr>
          <p:spPr bwMode="auto">
            <a:xfrm>
              <a:off x="24009" y="12922"/>
              <a:ext cx="1162" cy="203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00"/>
                <a:gd name="T22" fmla="*/ 0 h 20000"/>
                <a:gd name="T23" fmla="*/ 20000 w 20000"/>
                <a:gd name="T24" fmla="*/ 20000 h 200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00" h="20000">
                  <a:moveTo>
                    <a:pt x="19891" y="0"/>
                  </a:moveTo>
                  <a:lnTo>
                    <a:pt x="16503" y="625"/>
                  </a:lnTo>
                  <a:lnTo>
                    <a:pt x="13224" y="2500"/>
                  </a:lnTo>
                  <a:lnTo>
                    <a:pt x="9836" y="5000"/>
                  </a:lnTo>
                  <a:lnTo>
                    <a:pt x="6448" y="8750"/>
                  </a:lnTo>
                  <a:lnTo>
                    <a:pt x="3169" y="13750"/>
                  </a:lnTo>
                  <a:lnTo>
                    <a:pt x="0" y="1937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21" name="Forme libre 1866"/>
            <p:cNvSpPr>
              <a:spLocks/>
            </p:cNvSpPr>
            <p:nvPr/>
          </p:nvSpPr>
          <p:spPr bwMode="auto">
            <a:xfrm>
              <a:off x="23075" y="12966"/>
              <a:ext cx="1023" cy="654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19876" y="9515"/>
                  </a:moveTo>
                  <a:lnTo>
                    <a:pt x="16646" y="0"/>
                  </a:lnTo>
                  <a:lnTo>
                    <a:pt x="0" y="19806"/>
                  </a:lnTo>
                  <a:lnTo>
                    <a:pt x="19876" y="9515"/>
                  </a:lnTo>
                  <a:close/>
                </a:path>
              </a:pathLst>
            </a:custGeom>
            <a:solidFill>
              <a:srgbClr val="00FF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22" name="Forme libre 1867"/>
            <p:cNvSpPr>
              <a:spLocks/>
            </p:cNvSpPr>
            <p:nvPr/>
          </p:nvSpPr>
          <p:spPr bwMode="auto">
            <a:xfrm>
              <a:off x="27965" y="14312"/>
              <a:ext cx="667" cy="101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10476" y="19875"/>
                  </a:moveTo>
                  <a:lnTo>
                    <a:pt x="19810" y="16500"/>
                  </a:lnTo>
                  <a:lnTo>
                    <a:pt x="0" y="0"/>
                  </a:lnTo>
                  <a:lnTo>
                    <a:pt x="10476" y="19875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23" name="Forme libre 1868"/>
            <p:cNvSpPr>
              <a:spLocks/>
            </p:cNvSpPr>
            <p:nvPr/>
          </p:nvSpPr>
          <p:spPr bwMode="auto">
            <a:xfrm>
              <a:off x="27990" y="14338"/>
              <a:ext cx="705" cy="2127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000"/>
                <a:gd name="T37" fmla="*/ 0 h 20000"/>
                <a:gd name="T38" fmla="*/ 20000 w 20000"/>
                <a:gd name="T39" fmla="*/ 20000 h 200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000" h="20000">
                  <a:moveTo>
                    <a:pt x="19820" y="19940"/>
                  </a:moveTo>
                  <a:lnTo>
                    <a:pt x="19640" y="18030"/>
                  </a:lnTo>
                  <a:lnTo>
                    <a:pt x="19099" y="16060"/>
                  </a:lnTo>
                  <a:lnTo>
                    <a:pt x="18378" y="14149"/>
                  </a:lnTo>
                  <a:lnTo>
                    <a:pt x="17297" y="12239"/>
                  </a:lnTo>
                  <a:lnTo>
                    <a:pt x="15856" y="10388"/>
                  </a:lnTo>
                  <a:lnTo>
                    <a:pt x="13874" y="8537"/>
                  </a:lnTo>
                  <a:lnTo>
                    <a:pt x="11712" y="6687"/>
                  </a:lnTo>
                  <a:lnTo>
                    <a:pt x="9189" y="4955"/>
                  </a:lnTo>
                  <a:lnTo>
                    <a:pt x="6486" y="3224"/>
                  </a:lnTo>
                  <a:lnTo>
                    <a:pt x="3423" y="155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24" name="Forme libre 1869"/>
            <p:cNvSpPr>
              <a:spLocks/>
            </p:cNvSpPr>
            <p:nvPr/>
          </p:nvSpPr>
          <p:spPr bwMode="auto">
            <a:xfrm>
              <a:off x="26523" y="9144"/>
              <a:ext cx="458" cy="152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167"/>
                  </a:moveTo>
                  <a:lnTo>
                    <a:pt x="0" y="0"/>
                  </a:lnTo>
                  <a:lnTo>
                    <a:pt x="19722" y="9167"/>
                  </a:lnTo>
                  <a:lnTo>
                    <a:pt x="0" y="1916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25" name="Forme libre 1870"/>
            <p:cNvSpPr>
              <a:spLocks/>
            </p:cNvSpPr>
            <p:nvPr/>
          </p:nvSpPr>
          <p:spPr bwMode="auto">
            <a:xfrm>
              <a:off x="31045" y="11557"/>
              <a:ext cx="457" cy="158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200"/>
                  </a:moveTo>
                  <a:lnTo>
                    <a:pt x="0" y="0"/>
                  </a:lnTo>
                  <a:lnTo>
                    <a:pt x="19722" y="9600"/>
                  </a:lnTo>
                  <a:lnTo>
                    <a:pt x="0" y="1920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26" name="Forme libre 1871"/>
            <p:cNvSpPr>
              <a:spLocks/>
            </p:cNvSpPr>
            <p:nvPr/>
          </p:nvSpPr>
          <p:spPr bwMode="auto">
            <a:xfrm>
              <a:off x="30581" y="16954"/>
              <a:ext cx="464" cy="15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200"/>
                  </a:moveTo>
                  <a:lnTo>
                    <a:pt x="0" y="0"/>
                  </a:lnTo>
                  <a:lnTo>
                    <a:pt x="19726" y="9600"/>
                  </a:lnTo>
                  <a:lnTo>
                    <a:pt x="0" y="1920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27" name="Forme libre 1872"/>
            <p:cNvSpPr>
              <a:spLocks/>
            </p:cNvSpPr>
            <p:nvPr/>
          </p:nvSpPr>
          <p:spPr bwMode="auto">
            <a:xfrm>
              <a:off x="22002" y="9442"/>
              <a:ext cx="464" cy="152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167"/>
                  </a:moveTo>
                  <a:lnTo>
                    <a:pt x="0" y="0"/>
                  </a:lnTo>
                  <a:lnTo>
                    <a:pt x="19726" y="9167"/>
                  </a:lnTo>
                  <a:lnTo>
                    <a:pt x="0" y="1916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28" name="Forme libre 1873"/>
            <p:cNvSpPr>
              <a:spLocks/>
            </p:cNvSpPr>
            <p:nvPr/>
          </p:nvSpPr>
          <p:spPr bwMode="auto">
            <a:xfrm>
              <a:off x="25768" y="16465"/>
              <a:ext cx="5435" cy="6"/>
            </a:xfrm>
            <a:custGeom>
              <a:avLst/>
              <a:gdLst>
                <a:gd name="T0" fmla="*/ 0 w 20000"/>
                <a:gd name="T1" fmla="*/ 0 h 20000"/>
                <a:gd name="T2" fmla="*/ 16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97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29" name="Forme libre 1874"/>
            <p:cNvSpPr>
              <a:spLocks/>
            </p:cNvSpPr>
            <p:nvPr/>
          </p:nvSpPr>
          <p:spPr bwMode="auto">
            <a:xfrm>
              <a:off x="25165" y="10420"/>
              <a:ext cx="6" cy="5442"/>
            </a:xfrm>
            <a:custGeom>
              <a:avLst/>
              <a:gdLst>
                <a:gd name="T0" fmla="*/ 0 w 20000"/>
                <a:gd name="T1" fmla="*/ 16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19977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30" name="Forme libre 1875"/>
            <p:cNvSpPr>
              <a:spLocks/>
            </p:cNvSpPr>
            <p:nvPr/>
          </p:nvSpPr>
          <p:spPr bwMode="auto">
            <a:xfrm>
              <a:off x="21551" y="11633"/>
              <a:ext cx="3258" cy="4349"/>
            </a:xfrm>
            <a:custGeom>
              <a:avLst/>
              <a:gdLst>
                <a:gd name="T0" fmla="*/ 0 w 20000"/>
                <a:gd name="T1" fmla="*/ 2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61" y="19971"/>
                  </a:move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31" name="Forme libre 1876"/>
            <p:cNvSpPr>
              <a:spLocks/>
            </p:cNvSpPr>
            <p:nvPr/>
          </p:nvSpPr>
          <p:spPr bwMode="auto">
            <a:xfrm>
              <a:off x="25647" y="12839"/>
              <a:ext cx="4344" cy="3264"/>
            </a:xfrm>
            <a:custGeom>
              <a:avLst/>
              <a:gdLst>
                <a:gd name="T0" fmla="*/ 0 w 20000"/>
                <a:gd name="T1" fmla="*/ 0 h 20000"/>
                <a:gd name="T2" fmla="*/ 2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19961"/>
                  </a:moveTo>
                  <a:lnTo>
                    <a:pt x="19971" y="0"/>
                  </a:lnTo>
                </a:path>
              </a:pathLst>
            </a:custGeom>
            <a:solidFill>
              <a:srgbClr val="0070C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32" name="Forme libre 1877"/>
            <p:cNvSpPr>
              <a:spLocks/>
            </p:cNvSpPr>
            <p:nvPr/>
          </p:nvSpPr>
          <p:spPr bwMode="auto">
            <a:xfrm>
              <a:off x="25768" y="9213"/>
              <a:ext cx="1213" cy="7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33" name="Forme libre 1878"/>
            <p:cNvSpPr>
              <a:spLocks/>
            </p:cNvSpPr>
            <p:nvPr/>
          </p:nvSpPr>
          <p:spPr bwMode="auto">
            <a:xfrm>
              <a:off x="26225" y="9213"/>
              <a:ext cx="305" cy="7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8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34" name="Forme libre 1879"/>
            <p:cNvSpPr>
              <a:spLocks/>
            </p:cNvSpPr>
            <p:nvPr/>
          </p:nvSpPr>
          <p:spPr bwMode="auto">
            <a:xfrm>
              <a:off x="30746" y="11633"/>
              <a:ext cx="305" cy="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8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35" name="Forme libre 1880"/>
            <p:cNvSpPr>
              <a:spLocks/>
            </p:cNvSpPr>
            <p:nvPr/>
          </p:nvSpPr>
          <p:spPr bwMode="auto">
            <a:xfrm>
              <a:off x="30289" y="11633"/>
              <a:ext cx="1213" cy="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36" name="Forme libre 1881"/>
            <p:cNvSpPr>
              <a:spLocks/>
            </p:cNvSpPr>
            <p:nvPr/>
          </p:nvSpPr>
          <p:spPr bwMode="auto">
            <a:xfrm>
              <a:off x="30283" y="17030"/>
              <a:ext cx="304" cy="7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8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37" name="Forme libre 1882"/>
            <p:cNvSpPr>
              <a:spLocks/>
            </p:cNvSpPr>
            <p:nvPr/>
          </p:nvSpPr>
          <p:spPr bwMode="auto">
            <a:xfrm>
              <a:off x="29832" y="17030"/>
              <a:ext cx="1213" cy="7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38" name="Forme libre 1883"/>
            <p:cNvSpPr>
              <a:spLocks/>
            </p:cNvSpPr>
            <p:nvPr/>
          </p:nvSpPr>
          <p:spPr bwMode="auto">
            <a:xfrm>
              <a:off x="21697" y="9512"/>
              <a:ext cx="312" cy="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39" name="Forme libre 1884"/>
            <p:cNvSpPr>
              <a:spLocks/>
            </p:cNvSpPr>
            <p:nvPr/>
          </p:nvSpPr>
          <p:spPr bwMode="auto">
            <a:xfrm>
              <a:off x="21253" y="9512"/>
              <a:ext cx="1213" cy="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40" name="Forme libre 1885"/>
            <p:cNvSpPr>
              <a:spLocks/>
            </p:cNvSpPr>
            <p:nvPr/>
          </p:nvSpPr>
          <p:spPr bwMode="auto">
            <a:xfrm>
              <a:off x="26346" y="17202"/>
              <a:ext cx="463" cy="158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200"/>
                  </a:moveTo>
                  <a:lnTo>
                    <a:pt x="0" y="0"/>
                  </a:lnTo>
                  <a:lnTo>
                    <a:pt x="19726" y="9600"/>
                  </a:lnTo>
                  <a:lnTo>
                    <a:pt x="0" y="1920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41" name="Forme libre 1886"/>
            <p:cNvSpPr>
              <a:spLocks/>
            </p:cNvSpPr>
            <p:nvPr/>
          </p:nvSpPr>
          <p:spPr bwMode="auto">
            <a:xfrm>
              <a:off x="26047" y="17278"/>
              <a:ext cx="305" cy="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8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42" name="Forme libre 1887"/>
            <p:cNvSpPr>
              <a:spLocks/>
            </p:cNvSpPr>
            <p:nvPr/>
          </p:nvSpPr>
          <p:spPr bwMode="auto">
            <a:xfrm>
              <a:off x="25596" y="17278"/>
              <a:ext cx="1213" cy="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43" name="Rectangle 1888"/>
            <p:cNvSpPr>
              <a:spLocks noChangeArrowheads="1"/>
            </p:cNvSpPr>
            <p:nvPr/>
          </p:nvSpPr>
          <p:spPr bwMode="auto">
            <a:xfrm>
              <a:off x="23063" y="10401"/>
              <a:ext cx="1581" cy="2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latin typeface="Symbol" pitchFamily="18" charset="2"/>
                  <a:cs typeface="Times New Roman" pitchFamily="18" charset="0"/>
                </a:rPr>
                <a:t>a</a:t>
              </a:r>
              <a:endParaRPr lang="fr-FR">
                <a:cs typeface="Arial" charset="0"/>
              </a:endParaRPr>
            </a:p>
          </p:txBody>
        </p:sp>
        <p:sp>
          <p:nvSpPr>
            <p:cNvPr id="12344" name="Rectangle 1889"/>
            <p:cNvSpPr>
              <a:spLocks noChangeArrowheads="1"/>
            </p:cNvSpPr>
            <p:nvPr/>
          </p:nvSpPr>
          <p:spPr bwMode="auto">
            <a:xfrm>
              <a:off x="28746" y="13411"/>
              <a:ext cx="2540" cy="2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latin typeface="Symbol" pitchFamily="18" charset="2"/>
                  <a:cs typeface="Times New Roman" pitchFamily="18" charset="0"/>
                </a:rPr>
                <a:t>a</a:t>
              </a:r>
              <a:endParaRPr lang="fr-FR">
                <a:cs typeface="Arial" charset="0"/>
              </a:endParaRPr>
            </a:p>
          </p:txBody>
        </p:sp>
        <p:sp>
          <p:nvSpPr>
            <p:cNvPr id="12345" name="Rectangle 1890"/>
            <p:cNvSpPr>
              <a:spLocks noChangeArrowheads="1"/>
            </p:cNvSpPr>
            <p:nvPr/>
          </p:nvSpPr>
          <p:spPr bwMode="auto">
            <a:xfrm>
              <a:off x="25488" y="17392"/>
              <a:ext cx="2902" cy="2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cs typeface="Times New Roman" pitchFamily="18" charset="0"/>
                </a:rPr>
                <a:t>z</a:t>
              </a:r>
              <a:r>
                <a:rPr lang="fr-FR" sz="1200" baseline="-30000">
                  <a:cs typeface="Times New Roman" pitchFamily="18" charset="0"/>
                </a:rPr>
                <a:t>01</a:t>
              </a:r>
              <a:endParaRPr lang="fr-FR">
                <a:cs typeface="Arial" charset="0"/>
              </a:endParaRPr>
            </a:p>
          </p:txBody>
        </p:sp>
        <p:sp>
          <p:nvSpPr>
            <p:cNvPr id="12346" name="Rectangle 1891"/>
            <p:cNvSpPr>
              <a:spLocks noChangeArrowheads="1"/>
            </p:cNvSpPr>
            <p:nvPr/>
          </p:nvSpPr>
          <p:spPr bwMode="auto">
            <a:xfrm>
              <a:off x="29832" y="17030"/>
              <a:ext cx="3264" cy="2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cs typeface="Times New Roman" pitchFamily="18" charset="0"/>
                </a:rPr>
                <a:t>x</a:t>
              </a:r>
              <a:r>
                <a:rPr lang="fr-FR" sz="1200" baseline="-30000">
                  <a:cs typeface="Times New Roman" pitchFamily="18" charset="0"/>
                </a:rPr>
                <a:t>0</a:t>
              </a:r>
              <a:endParaRPr lang="fr-FR" sz="1200">
                <a:ea typeface="Times New Roman" pitchFamily="18" charset="0"/>
                <a:cs typeface="Arial" charset="0"/>
              </a:endParaRPr>
            </a:p>
            <a:p>
              <a:pPr eaLnBrk="0" hangingPunct="0"/>
              <a:endParaRPr lang="fr-FR">
                <a:cs typeface="Arial" charset="0"/>
              </a:endParaRPr>
            </a:p>
          </p:txBody>
        </p:sp>
        <p:sp>
          <p:nvSpPr>
            <p:cNvPr id="12347" name="Rectangle 1892"/>
            <p:cNvSpPr>
              <a:spLocks noChangeArrowheads="1"/>
            </p:cNvSpPr>
            <p:nvPr/>
          </p:nvSpPr>
          <p:spPr bwMode="auto">
            <a:xfrm>
              <a:off x="25850" y="9067"/>
              <a:ext cx="1816" cy="2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cs typeface="Times New Roman" pitchFamily="18" charset="0"/>
                </a:rPr>
                <a:t>y</a:t>
              </a:r>
              <a:r>
                <a:rPr lang="fr-FR" sz="1200" baseline="-30000">
                  <a:cs typeface="Times New Roman" pitchFamily="18" charset="0"/>
                </a:rPr>
                <a:t>0</a:t>
              </a:r>
              <a:endParaRPr lang="fr-FR">
                <a:cs typeface="Arial" charset="0"/>
              </a:endParaRPr>
            </a:p>
          </p:txBody>
        </p:sp>
        <p:sp>
          <p:nvSpPr>
            <p:cNvPr id="12348" name="Rectangle 1893"/>
            <p:cNvSpPr>
              <a:spLocks noChangeArrowheads="1"/>
            </p:cNvSpPr>
            <p:nvPr/>
          </p:nvSpPr>
          <p:spPr bwMode="auto">
            <a:xfrm>
              <a:off x="30194" y="11239"/>
              <a:ext cx="2540" cy="2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cs typeface="Times New Roman" pitchFamily="18" charset="0"/>
                </a:rPr>
                <a:t>x</a:t>
              </a:r>
              <a:r>
                <a:rPr lang="fr-FR" sz="1200" baseline="-30000">
                  <a:cs typeface="Times New Roman" pitchFamily="18" charset="0"/>
                </a:rPr>
                <a:t>1N</a:t>
              </a:r>
              <a:endParaRPr lang="fr-FR">
                <a:cs typeface="Arial" charset="0"/>
              </a:endParaRPr>
            </a:p>
          </p:txBody>
        </p:sp>
        <p:sp>
          <p:nvSpPr>
            <p:cNvPr id="12349" name="Rectangle 1894"/>
            <p:cNvSpPr>
              <a:spLocks noChangeArrowheads="1"/>
            </p:cNvSpPr>
            <p:nvPr/>
          </p:nvSpPr>
          <p:spPr bwMode="auto">
            <a:xfrm>
              <a:off x="21145" y="9067"/>
              <a:ext cx="2178" cy="2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cs typeface="Times New Roman" pitchFamily="18" charset="0"/>
                </a:rPr>
                <a:t>y</a:t>
              </a:r>
              <a:r>
                <a:rPr lang="fr-FR" sz="1200" baseline="-30000">
                  <a:cs typeface="Times New Roman" pitchFamily="18" charset="0"/>
                </a:rPr>
                <a:t>1</a:t>
              </a:r>
              <a:endParaRPr lang="fr-FR">
                <a:cs typeface="Arial" charset="0"/>
              </a:endParaRPr>
            </a:p>
          </p:txBody>
        </p:sp>
        <p:sp>
          <p:nvSpPr>
            <p:cNvPr id="12350" name="Forme libre 1895"/>
            <p:cNvSpPr>
              <a:spLocks/>
            </p:cNvSpPr>
            <p:nvPr/>
          </p:nvSpPr>
          <p:spPr bwMode="auto">
            <a:xfrm>
              <a:off x="27965" y="14312"/>
              <a:ext cx="667" cy="101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10476" y="19875"/>
                  </a:moveTo>
                  <a:lnTo>
                    <a:pt x="19810" y="16500"/>
                  </a:lnTo>
                  <a:lnTo>
                    <a:pt x="0" y="0"/>
                  </a:lnTo>
                  <a:lnTo>
                    <a:pt x="10476" y="19875"/>
                  </a:lnTo>
                  <a:close/>
                </a:path>
              </a:pathLst>
            </a:custGeom>
            <a:solidFill>
              <a:srgbClr val="00FF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51" name="Ellipse 1860"/>
            <p:cNvSpPr>
              <a:spLocks noChangeArrowheads="1"/>
            </p:cNvSpPr>
            <p:nvPr/>
          </p:nvSpPr>
          <p:spPr bwMode="auto">
            <a:xfrm>
              <a:off x="25476" y="26930"/>
              <a:ext cx="1219" cy="1219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52" name="Forme libre 1861"/>
            <p:cNvSpPr>
              <a:spLocks/>
            </p:cNvSpPr>
            <p:nvPr/>
          </p:nvSpPr>
          <p:spPr bwMode="auto">
            <a:xfrm>
              <a:off x="25901" y="21494"/>
              <a:ext cx="362" cy="1067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19649" y="19881"/>
                  </a:moveTo>
                  <a:lnTo>
                    <a:pt x="0" y="19881"/>
                  </a:lnTo>
                  <a:lnTo>
                    <a:pt x="9825" y="0"/>
                  </a:lnTo>
                  <a:lnTo>
                    <a:pt x="19649" y="19881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53" name="Forme libre 1862"/>
            <p:cNvSpPr>
              <a:spLocks/>
            </p:cNvSpPr>
            <p:nvPr/>
          </p:nvSpPr>
          <p:spPr bwMode="auto">
            <a:xfrm>
              <a:off x="31051" y="27355"/>
              <a:ext cx="1067" cy="362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649"/>
                  </a:moveTo>
                  <a:lnTo>
                    <a:pt x="0" y="0"/>
                  </a:lnTo>
                  <a:lnTo>
                    <a:pt x="19881" y="10175"/>
                  </a:lnTo>
                  <a:lnTo>
                    <a:pt x="0" y="19649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54" name="Forme libre 1863"/>
            <p:cNvSpPr>
              <a:spLocks/>
            </p:cNvSpPr>
            <p:nvPr/>
          </p:nvSpPr>
          <p:spPr bwMode="auto">
            <a:xfrm>
              <a:off x="29952" y="23914"/>
              <a:ext cx="953" cy="774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4533" y="19836"/>
                  </a:moveTo>
                  <a:lnTo>
                    <a:pt x="0" y="12787"/>
                  </a:lnTo>
                  <a:lnTo>
                    <a:pt x="19867" y="0"/>
                  </a:lnTo>
                  <a:lnTo>
                    <a:pt x="4533" y="19836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55" name="Forme libre 1864"/>
            <p:cNvSpPr>
              <a:spLocks/>
            </p:cNvSpPr>
            <p:nvPr/>
          </p:nvSpPr>
          <p:spPr bwMode="auto">
            <a:xfrm>
              <a:off x="22466" y="22707"/>
              <a:ext cx="775" cy="95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19836" y="15364"/>
                  </a:moveTo>
                  <a:lnTo>
                    <a:pt x="12787" y="19868"/>
                  </a:lnTo>
                  <a:lnTo>
                    <a:pt x="0" y="0"/>
                  </a:lnTo>
                  <a:lnTo>
                    <a:pt x="19836" y="1536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56" name="Forme libre 1865"/>
            <p:cNvSpPr>
              <a:spLocks/>
            </p:cNvSpPr>
            <p:nvPr/>
          </p:nvSpPr>
          <p:spPr bwMode="auto">
            <a:xfrm>
              <a:off x="24923" y="23996"/>
              <a:ext cx="1162" cy="203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00"/>
                <a:gd name="T22" fmla="*/ 0 h 20000"/>
                <a:gd name="T23" fmla="*/ 20000 w 20000"/>
                <a:gd name="T24" fmla="*/ 20000 h 200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00" h="20000">
                  <a:moveTo>
                    <a:pt x="19891" y="0"/>
                  </a:moveTo>
                  <a:lnTo>
                    <a:pt x="16503" y="625"/>
                  </a:lnTo>
                  <a:lnTo>
                    <a:pt x="13224" y="2500"/>
                  </a:lnTo>
                  <a:lnTo>
                    <a:pt x="9836" y="5000"/>
                  </a:lnTo>
                  <a:lnTo>
                    <a:pt x="6448" y="8750"/>
                  </a:lnTo>
                  <a:lnTo>
                    <a:pt x="3169" y="13750"/>
                  </a:lnTo>
                  <a:lnTo>
                    <a:pt x="0" y="1937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57" name="Forme libre 1866"/>
            <p:cNvSpPr>
              <a:spLocks/>
            </p:cNvSpPr>
            <p:nvPr/>
          </p:nvSpPr>
          <p:spPr bwMode="auto">
            <a:xfrm>
              <a:off x="23990" y="24041"/>
              <a:ext cx="1022" cy="654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19876" y="9515"/>
                  </a:moveTo>
                  <a:lnTo>
                    <a:pt x="16646" y="0"/>
                  </a:lnTo>
                  <a:lnTo>
                    <a:pt x="0" y="19806"/>
                  </a:lnTo>
                  <a:lnTo>
                    <a:pt x="19876" y="9515"/>
                  </a:lnTo>
                  <a:close/>
                </a:path>
              </a:pathLst>
            </a:custGeom>
            <a:solidFill>
              <a:srgbClr val="00FF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58" name="Forme libre 1867"/>
            <p:cNvSpPr>
              <a:spLocks/>
            </p:cNvSpPr>
            <p:nvPr/>
          </p:nvSpPr>
          <p:spPr bwMode="auto">
            <a:xfrm>
              <a:off x="28879" y="25387"/>
              <a:ext cx="667" cy="101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10476" y="19875"/>
                  </a:moveTo>
                  <a:lnTo>
                    <a:pt x="19810" y="16500"/>
                  </a:lnTo>
                  <a:lnTo>
                    <a:pt x="0" y="0"/>
                  </a:lnTo>
                  <a:lnTo>
                    <a:pt x="10476" y="19875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59" name="Forme libre 1868"/>
            <p:cNvSpPr>
              <a:spLocks/>
            </p:cNvSpPr>
            <p:nvPr/>
          </p:nvSpPr>
          <p:spPr bwMode="auto">
            <a:xfrm>
              <a:off x="28905" y="25412"/>
              <a:ext cx="705" cy="2127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000"/>
                <a:gd name="T37" fmla="*/ 0 h 20000"/>
                <a:gd name="T38" fmla="*/ 20000 w 20000"/>
                <a:gd name="T39" fmla="*/ 20000 h 200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000" h="20000">
                  <a:moveTo>
                    <a:pt x="19820" y="19940"/>
                  </a:moveTo>
                  <a:lnTo>
                    <a:pt x="19640" y="18030"/>
                  </a:lnTo>
                  <a:lnTo>
                    <a:pt x="19099" y="16060"/>
                  </a:lnTo>
                  <a:lnTo>
                    <a:pt x="18378" y="14149"/>
                  </a:lnTo>
                  <a:lnTo>
                    <a:pt x="17297" y="12239"/>
                  </a:lnTo>
                  <a:lnTo>
                    <a:pt x="15856" y="10388"/>
                  </a:lnTo>
                  <a:lnTo>
                    <a:pt x="13874" y="8537"/>
                  </a:lnTo>
                  <a:lnTo>
                    <a:pt x="11712" y="6687"/>
                  </a:lnTo>
                  <a:lnTo>
                    <a:pt x="9189" y="4955"/>
                  </a:lnTo>
                  <a:lnTo>
                    <a:pt x="6486" y="3224"/>
                  </a:lnTo>
                  <a:lnTo>
                    <a:pt x="3423" y="155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60" name="Forme libre 1869"/>
            <p:cNvSpPr>
              <a:spLocks/>
            </p:cNvSpPr>
            <p:nvPr/>
          </p:nvSpPr>
          <p:spPr bwMode="auto">
            <a:xfrm>
              <a:off x="27438" y="20218"/>
              <a:ext cx="457" cy="152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167"/>
                  </a:moveTo>
                  <a:lnTo>
                    <a:pt x="0" y="0"/>
                  </a:lnTo>
                  <a:lnTo>
                    <a:pt x="19722" y="9167"/>
                  </a:lnTo>
                  <a:lnTo>
                    <a:pt x="0" y="1916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61" name="Forme libre 1870"/>
            <p:cNvSpPr>
              <a:spLocks/>
            </p:cNvSpPr>
            <p:nvPr/>
          </p:nvSpPr>
          <p:spPr bwMode="auto">
            <a:xfrm>
              <a:off x="31959" y="22631"/>
              <a:ext cx="457" cy="15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200"/>
                  </a:moveTo>
                  <a:lnTo>
                    <a:pt x="0" y="0"/>
                  </a:lnTo>
                  <a:lnTo>
                    <a:pt x="19722" y="9600"/>
                  </a:lnTo>
                  <a:lnTo>
                    <a:pt x="0" y="1920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62" name="Forme libre 1871"/>
            <p:cNvSpPr>
              <a:spLocks/>
            </p:cNvSpPr>
            <p:nvPr/>
          </p:nvSpPr>
          <p:spPr bwMode="auto">
            <a:xfrm>
              <a:off x="31496" y="28028"/>
              <a:ext cx="463" cy="15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200"/>
                  </a:moveTo>
                  <a:lnTo>
                    <a:pt x="0" y="0"/>
                  </a:lnTo>
                  <a:lnTo>
                    <a:pt x="19726" y="9600"/>
                  </a:lnTo>
                  <a:lnTo>
                    <a:pt x="0" y="1920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63" name="Forme libre 1872"/>
            <p:cNvSpPr>
              <a:spLocks/>
            </p:cNvSpPr>
            <p:nvPr/>
          </p:nvSpPr>
          <p:spPr bwMode="auto">
            <a:xfrm>
              <a:off x="22917" y="20516"/>
              <a:ext cx="463" cy="153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167"/>
                  </a:moveTo>
                  <a:lnTo>
                    <a:pt x="0" y="0"/>
                  </a:lnTo>
                  <a:lnTo>
                    <a:pt x="19726" y="9167"/>
                  </a:lnTo>
                  <a:lnTo>
                    <a:pt x="0" y="1916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64" name="Forme libre 1873"/>
            <p:cNvSpPr>
              <a:spLocks/>
            </p:cNvSpPr>
            <p:nvPr/>
          </p:nvSpPr>
          <p:spPr bwMode="auto">
            <a:xfrm>
              <a:off x="26682" y="27539"/>
              <a:ext cx="5436" cy="7"/>
            </a:xfrm>
            <a:custGeom>
              <a:avLst/>
              <a:gdLst>
                <a:gd name="T0" fmla="*/ 0 w 20000"/>
                <a:gd name="T1" fmla="*/ 0 h 20000"/>
                <a:gd name="T2" fmla="*/ 16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97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65" name="Forme libre 1874"/>
            <p:cNvSpPr>
              <a:spLocks/>
            </p:cNvSpPr>
            <p:nvPr/>
          </p:nvSpPr>
          <p:spPr bwMode="auto">
            <a:xfrm>
              <a:off x="26079" y="21494"/>
              <a:ext cx="6" cy="5442"/>
            </a:xfrm>
            <a:custGeom>
              <a:avLst/>
              <a:gdLst>
                <a:gd name="T0" fmla="*/ 0 w 20000"/>
                <a:gd name="T1" fmla="*/ 16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19977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66" name="Forme libre 1875"/>
            <p:cNvSpPr>
              <a:spLocks/>
            </p:cNvSpPr>
            <p:nvPr/>
          </p:nvSpPr>
          <p:spPr bwMode="auto">
            <a:xfrm>
              <a:off x="22466" y="22707"/>
              <a:ext cx="3257" cy="4350"/>
            </a:xfrm>
            <a:custGeom>
              <a:avLst/>
              <a:gdLst>
                <a:gd name="T0" fmla="*/ 0 w 20000"/>
                <a:gd name="T1" fmla="*/ 2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61" y="19971"/>
                  </a:moveTo>
                  <a:lnTo>
                    <a:pt x="0" y="0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67" name="Forme libre 1876"/>
            <p:cNvSpPr>
              <a:spLocks/>
            </p:cNvSpPr>
            <p:nvPr/>
          </p:nvSpPr>
          <p:spPr bwMode="auto">
            <a:xfrm>
              <a:off x="26562" y="23914"/>
              <a:ext cx="4343" cy="3264"/>
            </a:xfrm>
            <a:custGeom>
              <a:avLst/>
              <a:gdLst>
                <a:gd name="T0" fmla="*/ 0 w 20000"/>
                <a:gd name="T1" fmla="*/ 0 h 20000"/>
                <a:gd name="T2" fmla="*/ 2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19961"/>
                  </a:moveTo>
                  <a:lnTo>
                    <a:pt x="19971" y="0"/>
                  </a:lnTo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68" name="Forme libre 1877"/>
            <p:cNvSpPr>
              <a:spLocks/>
            </p:cNvSpPr>
            <p:nvPr/>
          </p:nvSpPr>
          <p:spPr bwMode="auto">
            <a:xfrm>
              <a:off x="26682" y="20288"/>
              <a:ext cx="1213" cy="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69" name="Forme libre 1878"/>
            <p:cNvSpPr>
              <a:spLocks/>
            </p:cNvSpPr>
            <p:nvPr/>
          </p:nvSpPr>
          <p:spPr bwMode="auto">
            <a:xfrm>
              <a:off x="27139" y="20288"/>
              <a:ext cx="305" cy="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8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70" name="Forme libre 1879"/>
            <p:cNvSpPr>
              <a:spLocks/>
            </p:cNvSpPr>
            <p:nvPr/>
          </p:nvSpPr>
          <p:spPr bwMode="auto">
            <a:xfrm>
              <a:off x="31661" y="22707"/>
              <a:ext cx="304" cy="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8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71" name="Forme libre 1880"/>
            <p:cNvSpPr>
              <a:spLocks/>
            </p:cNvSpPr>
            <p:nvPr/>
          </p:nvSpPr>
          <p:spPr bwMode="auto">
            <a:xfrm>
              <a:off x="31203" y="22707"/>
              <a:ext cx="1213" cy="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72" name="Forme libre 1881"/>
            <p:cNvSpPr>
              <a:spLocks/>
            </p:cNvSpPr>
            <p:nvPr/>
          </p:nvSpPr>
          <p:spPr bwMode="auto">
            <a:xfrm>
              <a:off x="31197" y="28105"/>
              <a:ext cx="305" cy="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8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73" name="Forme libre 1882"/>
            <p:cNvSpPr>
              <a:spLocks/>
            </p:cNvSpPr>
            <p:nvPr/>
          </p:nvSpPr>
          <p:spPr bwMode="auto">
            <a:xfrm>
              <a:off x="30746" y="28105"/>
              <a:ext cx="1213" cy="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74" name="Forme libre 1883"/>
            <p:cNvSpPr>
              <a:spLocks/>
            </p:cNvSpPr>
            <p:nvPr/>
          </p:nvSpPr>
          <p:spPr bwMode="auto">
            <a:xfrm>
              <a:off x="22612" y="20586"/>
              <a:ext cx="311" cy="7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75" name="Forme libre 1884"/>
            <p:cNvSpPr>
              <a:spLocks/>
            </p:cNvSpPr>
            <p:nvPr/>
          </p:nvSpPr>
          <p:spPr bwMode="auto">
            <a:xfrm>
              <a:off x="22167" y="20586"/>
              <a:ext cx="1213" cy="7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76" name="Forme libre 1885"/>
            <p:cNvSpPr>
              <a:spLocks/>
            </p:cNvSpPr>
            <p:nvPr/>
          </p:nvSpPr>
          <p:spPr bwMode="auto">
            <a:xfrm>
              <a:off x="27260" y="28276"/>
              <a:ext cx="464" cy="15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200"/>
                  </a:moveTo>
                  <a:lnTo>
                    <a:pt x="0" y="0"/>
                  </a:lnTo>
                  <a:lnTo>
                    <a:pt x="19726" y="9600"/>
                  </a:lnTo>
                  <a:lnTo>
                    <a:pt x="0" y="1920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77" name="Forme libre 1886"/>
            <p:cNvSpPr>
              <a:spLocks/>
            </p:cNvSpPr>
            <p:nvPr/>
          </p:nvSpPr>
          <p:spPr bwMode="auto">
            <a:xfrm>
              <a:off x="26962" y="28352"/>
              <a:ext cx="304" cy="7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58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78" name="Forme libre 1887"/>
            <p:cNvSpPr>
              <a:spLocks/>
            </p:cNvSpPr>
            <p:nvPr/>
          </p:nvSpPr>
          <p:spPr bwMode="auto">
            <a:xfrm>
              <a:off x="26511" y="28352"/>
              <a:ext cx="1213" cy="7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8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79" name="Rectangle 1888"/>
            <p:cNvSpPr>
              <a:spLocks noChangeArrowheads="1"/>
            </p:cNvSpPr>
            <p:nvPr/>
          </p:nvSpPr>
          <p:spPr bwMode="auto">
            <a:xfrm>
              <a:off x="23977" y="21475"/>
              <a:ext cx="1467" cy="2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latin typeface="Symbol" pitchFamily="18" charset="2"/>
                  <a:cs typeface="Times New Roman" pitchFamily="18" charset="0"/>
                </a:rPr>
                <a:t>b</a:t>
              </a:r>
              <a:endParaRPr lang="fr-FR">
                <a:cs typeface="Arial" charset="0"/>
              </a:endParaRPr>
            </a:p>
          </p:txBody>
        </p:sp>
        <p:sp>
          <p:nvSpPr>
            <p:cNvPr id="12380" name="Rectangle 1889"/>
            <p:cNvSpPr>
              <a:spLocks noChangeArrowheads="1"/>
            </p:cNvSpPr>
            <p:nvPr/>
          </p:nvSpPr>
          <p:spPr bwMode="auto">
            <a:xfrm>
              <a:off x="29660" y="24485"/>
              <a:ext cx="2540" cy="2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latin typeface="Symbol" pitchFamily="18" charset="2"/>
                  <a:cs typeface="Times New Roman" pitchFamily="18" charset="0"/>
                </a:rPr>
                <a:t>b</a:t>
              </a:r>
              <a:endParaRPr lang="fr-FR">
                <a:cs typeface="Arial" charset="0"/>
              </a:endParaRPr>
            </a:p>
          </p:txBody>
        </p:sp>
        <p:sp>
          <p:nvSpPr>
            <p:cNvPr id="12381" name="Rectangle 1890"/>
            <p:cNvSpPr>
              <a:spLocks noChangeArrowheads="1"/>
            </p:cNvSpPr>
            <p:nvPr/>
          </p:nvSpPr>
          <p:spPr bwMode="auto">
            <a:xfrm>
              <a:off x="26403" y="28467"/>
              <a:ext cx="2902" cy="2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cs typeface="Times New Roman" pitchFamily="18" charset="0"/>
                </a:rPr>
                <a:t>x</a:t>
              </a:r>
              <a:r>
                <a:rPr lang="fr-FR" sz="1200" baseline="-30000">
                  <a:cs typeface="Times New Roman" pitchFamily="18" charset="0"/>
                </a:rPr>
                <a:t>1N</a:t>
              </a:r>
              <a:endParaRPr lang="fr-FR">
                <a:cs typeface="Arial" charset="0"/>
              </a:endParaRPr>
            </a:p>
          </p:txBody>
        </p:sp>
        <p:sp>
          <p:nvSpPr>
            <p:cNvPr id="12382" name="Rectangle 1891"/>
            <p:cNvSpPr>
              <a:spLocks noChangeArrowheads="1"/>
            </p:cNvSpPr>
            <p:nvPr/>
          </p:nvSpPr>
          <p:spPr bwMode="auto">
            <a:xfrm>
              <a:off x="30746" y="28105"/>
              <a:ext cx="3264" cy="2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cs typeface="Times New Roman" pitchFamily="18" charset="0"/>
                </a:rPr>
                <a:t>y</a:t>
              </a:r>
              <a:r>
                <a:rPr lang="fr-FR" sz="1200" baseline="-30000">
                  <a:cs typeface="Times New Roman" pitchFamily="18" charset="0"/>
                </a:rPr>
                <a:t>1</a:t>
              </a:r>
              <a:endParaRPr lang="fr-FR" sz="1200">
                <a:ea typeface="Times New Roman" pitchFamily="18" charset="0"/>
                <a:cs typeface="Arial" charset="0"/>
              </a:endParaRPr>
            </a:p>
            <a:p>
              <a:pPr eaLnBrk="0" hangingPunct="0"/>
              <a:endParaRPr lang="fr-FR">
                <a:cs typeface="Arial" charset="0"/>
              </a:endParaRPr>
            </a:p>
          </p:txBody>
        </p:sp>
        <p:sp>
          <p:nvSpPr>
            <p:cNvPr id="12383" name="Rectangle 1892"/>
            <p:cNvSpPr>
              <a:spLocks noChangeArrowheads="1"/>
            </p:cNvSpPr>
            <p:nvPr/>
          </p:nvSpPr>
          <p:spPr bwMode="auto">
            <a:xfrm>
              <a:off x="26765" y="20142"/>
              <a:ext cx="1816" cy="2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cs typeface="Times New Roman" pitchFamily="18" charset="0"/>
                </a:rPr>
                <a:t>z</a:t>
              </a:r>
              <a:r>
                <a:rPr lang="fr-FR" sz="1200" baseline="-30000">
                  <a:cs typeface="Times New Roman" pitchFamily="18" charset="0"/>
                </a:rPr>
                <a:t>1</a:t>
              </a:r>
              <a:endParaRPr lang="fr-FR">
                <a:cs typeface="Arial" charset="0"/>
              </a:endParaRPr>
            </a:p>
          </p:txBody>
        </p:sp>
        <p:sp>
          <p:nvSpPr>
            <p:cNvPr id="12384" name="Rectangle 1893"/>
            <p:cNvSpPr>
              <a:spLocks noChangeArrowheads="1"/>
            </p:cNvSpPr>
            <p:nvPr/>
          </p:nvSpPr>
          <p:spPr bwMode="auto">
            <a:xfrm>
              <a:off x="31108" y="22313"/>
              <a:ext cx="2540" cy="2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cs typeface="Times New Roman" pitchFamily="18" charset="0"/>
                </a:rPr>
                <a:t>y</a:t>
              </a:r>
              <a:r>
                <a:rPr lang="fr-FR" sz="1200" baseline="-30000">
                  <a:cs typeface="Times New Roman" pitchFamily="18" charset="0"/>
                </a:rPr>
                <a:t>N</a:t>
              </a:r>
              <a:endParaRPr lang="fr-FR">
                <a:cs typeface="Arial" charset="0"/>
              </a:endParaRPr>
            </a:p>
          </p:txBody>
        </p:sp>
        <p:sp>
          <p:nvSpPr>
            <p:cNvPr id="12385" name="Rectangle 1894"/>
            <p:cNvSpPr>
              <a:spLocks noChangeArrowheads="1"/>
            </p:cNvSpPr>
            <p:nvPr/>
          </p:nvSpPr>
          <p:spPr bwMode="auto">
            <a:xfrm>
              <a:off x="22059" y="20142"/>
              <a:ext cx="2178" cy="2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fr-FR" sz="1200">
                  <a:cs typeface="Times New Roman" pitchFamily="18" charset="0"/>
                </a:rPr>
                <a:t>z</a:t>
              </a:r>
              <a:r>
                <a:rPr lang="fr-FR" sz="1200" baseline="-30000">
                  <a:cs typeface="Times New Roman" pitchFamily="18" charset="0"/>
                </a:rPr>
                <a:t>N</a:t>
              </a:r>
              <a:endParaRPr lang="fr-FR">
                <a:cs typeface="Arial" charset="0"/>
              </a:endParaRPr>
            </a:p>
          </p:txBody>
        </p:sp>
        <p:sp>
          <p:nvSpPr>
            <p:cNvPr id="12386" name="Forme libre 1895"/>
            <p:cNvSpPr>
              <a:spLocks/>
            </p:cNvSpPr>
            <p:nvPr/>
          </p:nvSpPr>
          <p:spPr bwMode="auto">
            <a:xfrm>
              <a:off x="28879" y="25387"/>
              <a:ext cx="667" cy="1016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10476" y="19875"/>
                  </a:moveTo>
                  <a:lnTo>
                    <a:pt x="19810" y="16500"/>
                  </a:lnTo>
                  <a:lnTo>
                    <a:pt x="0" y="0"/>
                  </a:lnTo>
                  <a:lnTo>
                    <a:pt x="10476" y="19875"/>
                  </a:lnTo>
                  <a:close/>
                </a:path>
              </a:pathLst>
            </a:custGeom>
            <a:solidFill>
              <a:srgbClr val="00FF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57238" y="900113"/>
            <a:ext cx="61198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fr-FR" sz="2000" b="1">
                <a:sym typeface="Wingdings" pitchFamily="2" charset="2"/>
              </a:rPr>
              <a:t> la cheville de NAO avec 2 ddl (25 pour NAO) ;</a:t>
            </a:r>
          </a:p>
        </p:txBody>
      </p:sp>
      <p:pic>
        <p:nvPicPr>
          <p:cNvPr id="12291" name="Picture 6" descr="IMG_11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92875" y="5040313"/>
            <a:ext cx="3300413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ZoneTexte 7"/>
          <p:cNvSpPr txBox="1">
            <a:spLocks noChangeArrowheads="1"/>
          </p:cNvSpPr>
          <p:nvPr/>
        </p:nvSpPr>
        <p:spPr bwMode="auto">
          <a:xfrm>
            <a:off x="1008063" y="0"/>
            <a:ext cx="82089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 b="1">
                <a:solidFill>
                  <a:srgbClr val="C00000"/>
                </a:solidFill>
                <a:ea typeface="Calibri" pitchFamily="34" charset="0"/>
                <a:cs typeface="Arial-BoldMT"/>
              </a:rPr>
              <a:t>2. Présentation du support</a:t>
            </a:r>
            <a:endParaRPr lang="fr-FR" sz="2800" b="1">
              <a:solidFill>
                <a:srgbClr val="C0000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12293" name="Text Box 2"/>
          <p:cNvSpPr txBox="1">
            <a:spLocks noChangeArrowheads="1"/>
          </p:cNvSpPr>
          <p:nvPr/>
        </p:nvSpPr>
        <p:spPr bwMode="auto">
          <a:xfrm>
            <a:off x="757238" y="4603750"/>
            <a:ext cx="5759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fr-FR" sz="2000" b="1">
                <a:sym typeface="Wingdings" pitchFamily="2" charset="2"/>
              </a:rPr>
              <a:t> la maquette numérique de la cheville ;</a:t>
            </a:r>
          </a:p>
        </p:txBody>
      </p:sp>
      <p:sp>
        <p:nvSpPr>
          <p:cNvPr id="12294" name="Text Box 2"/>
          <p:cNvSpPr txBox="1">
            <a:spLocks noChangeArrowheads="1"/>
          </p:cNvSpPr>
          <p:nvPr/>
        </p:nvSpPr>
        <p:spPr bwMode="auto">
          <a:xfrm>
            <a:off x="757238" y="5108575"/>
            <a:ext cx="5759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fr-FR" sz="2000" b="1">
                <a:sym typeface="Wingdings" pitchFamily="2" charset="2"/>
              </a:rPr>
              <a:t> la structure interne des chaînes d’énergie et d’informations ;</a:t>
            </a:r>
          </a:p>
        </p:txBody>
      </p:sp>
      <p:sp>
        <p:nvSpPr>
          <p:cNvPr id="12295" name="Text Box 2"/>
          <p:cNvSpPr txBox="1">
            <a:spLocks noChangeArrowheads="1"/>
          </p:cNvSpPr>
          <p:nvPr/>
        </p:nvSpPr>
        <p:spPr bwMode="auto">
          <a:xfrm>
            <a:off x="757238" y="4027488"/>
            <a:ext cx="5759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fr-FR" sz="2000" b="1">
                <a:sym typeface="Wingdings" pitchFamily="2" charset="2"/>
              </a:rPr>
              <a:t> un logiciel de pilotage et d’acquisition ;</a:t>
            </a:r>
          </a:p>
        </p:txBody>
      </p:sp>
      <p:sp>
        <p:nvSpPr>
          <p:cNvPr id="12296" name="Text Box 2"/>
          <p:cNvSpPr txBox="1">
            <a:spLocks noChangeArrowheads="1"/>
          </p:cNvSpPr>
          <p:nvPr/>
        </p:nvSpPr>
        <p:spPr bwMode="auto">
          <a:xfrm>
            <a:off x="757238" y="6043613"/>
            <a:ext cx="5759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fr-FR" sz="2000" b="1">
                <a:sym typeface="Wingdings" pitchFamily="2" charset="2"/>
              </a:rPr>
              <a:t> les documents constructeurs.</a:t>
            </a:r>
          </a:p>
        </p:txBody>
      </p:sp>
      <p:grpSp>
        <p:nvGrpSpPr>
          <p:cNvPr id="12297" name="Groupe 163"/>
          <p:cNvGrpSpPr>
            <a:grpSpLocks/>
          </p:cNvGrpSpPr>
          <p:nvPr/>
        </p:nvGrpSpPr>
        <p:grpSpPr bwMode="auto">
          <a:xfrm>
            <a:off x="827088" y="1584325"/>
            <a:ext cx="4933950" cy="2411413"/>
            <a:chOff x="827844" y="1583593"/>
            <a:chExt cx="4932549" cy="2412268"/>
          </a:xfrm>
        </p:grpSpPr>
        <p:pic>
          <p:nvPicPr>
            <p:cNvPr id="12298" name="Picture 2"/>
            <p:cNvPicPr>
              <a:picLocks noChangeAspect="1" noChangeArrowheads="1"/>
            </p:cNvPicPr>
            <p:nvPr/>
          </p:nvPicPr>
          <p:blipFill>
            <a:blip r:embed="rId4"/>
            <a:srcRect t="8632"/>
            <a:stretch>
              <a:fillRect/>
            </a:stretch>
          </p:blipFill>
          <p:spPr bwMode="auto">
            <a:xfrm>
              <a:off x="2057774" y="1583593"/>
              <a:ext cx="3567947" cy="1829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15" name="AutoShape 3"/>
            <p:cNvSpPr>
              <a:spLocks noChangeArrowheads="1"/>
            </p:cNvSpPr>
            <p:nvPr/>
          </p:nvSpPr>
          <p:spPr bwMode="auto">
            <a:xfrm>
              <a:off x="3852760" y="3413041"/>
              <a:ext cx="1907633" cy="582820"/>
            </a:xfrm>
            <a:prstGeom prst="wedgeRectCallout">
              <a:avLst>
                <a:gd name="adj1" fmla="val 5259"/>
                <a:gd name="adj2" fmla="val -201338"/>
              </a:avLst>
            </a:prstGeom>
            <a:solidFill>
              <a:srgbClr val="93EFFB"/>
            </a:solidFill>
            <a:ln w="19050">
              <a:solidFill>
                <a:srgbClr val="09CEE9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0"/>
                </a:spcAft>
                <a:defRPr/>
              </a:pPr>
              <a:r>
                <a:rPr lang="fr-FR" sz="1600" b="1" dirty="0">
                  <a:latin typeface="+mj-lt"/>
                  <a:cs typeface="Arial" charset="0"/>
                </a:rPr>
                <a:t>Axe de tangage</a:t>
              </a:r>
            </a:p>
            <a:p>
              <a:pPr algn="ctr">
                <a:spcAft>
                  <a:spcPts val="0"/>
                </a:spcAft>
                <a:defRPr/>
              </a:pPr>
              <a:r>
                <a:rPr lang="fr-FR" sz="1600" b="1" dirty="0">
                  <a:latin typeface="+mj-lt"/>
                  <a:cs typeface="Arial" charset="0"/>
                </a:rPr>
                <a:t>(O ; x1)</a:t>
              </a:r>
              <a:endParaRPr lang="fr-FR" sz="1600" dirty="0">
                <a:latin typeface="+mj-lt"/>
                <a:cs typeface="Arial" charset="0"/>
              </a:endParaRPr>
            </a:p>
            <a:p>
              <a:pPr>
                <a:spcAft>
                  <a:spcPts val="0"/>
                </a:spcAft>
                <a:defRPr/>
              </a:pPr>
              <a:endParaRPr lang="fr-FR" sz="1600" dirty="0">
                <a:latin typeface="+mj-lt"/>
                <a:cs typeface="Arial" pitchFamily="34" charset="0"/>
              </a:endParaRPr>
            </a:p>
          </p:txBody>
        </p:sp>
        <p:sp>
          <p:nvSpPr>
            <p:cNvPr id="38916" name="AutoShape 4"/>
            <p:cNvSpPr>
              <a:spLocks noChangeArrowheads="1"/>
            </p:cNvSpPr>
            <p:nvPr/>
          </p:nvSpPr>
          <p:spPr bwMode="auto">
            <a:xfrm>
              <a:off x="827844" y="1871033"/>
              <a:ext cx="1675924" cy="655869"/>
            </a:xfrm>
            <a:prstGeom prst="wedgeRectCallout">
              <a:avLst>
                <a:gd name="adj1" fmla="val 67273"/>
                <a:gd name="adj2" fmla="val 85037"/>
              </a:avLst>
            </a:prstGeom>
            <a:solidFill>
              <a:srgbClr val="CFAFE7"/>
            </a:solidFill>
            <a:ln w="19050">
              <a:solidFill>
                <a:srgbClr val="7030A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0"/>
                </a:spcAft>
                <a:defRPr/>
              </a:pPr>
              <a:r>
                <a:rPr lang="fr-FR" sz="1600" b="1" dirty="0">
                  <a:latin typeface="+mj-lt"/>
                  <a:cs typeface="Arial" charset="0"/>
                </a:rPr>
                <a:t>Axe de roulis</a:t>
              </a:r>
            </a:p>
            <a:p>
              <a:pPr algn="ctr">
                <a:spcAft>
                  <a:spcPts val="0"/>
                </a:spcAft>
                <a:defRPr/>
              </a:pPr>
              <a:r>
                <a:rPr lang="fr-FR" sz="1600" b="1" dirty="0">
                  <a:latin typeface="+mj-lt"/>
                  <a:cs typeface="Arial" charset="0"/>
                </a:rPr>
                <a:t>(O ; z0)</a:t>
              </a:r>
              <a:endParaRPr lang="fr-FR" sz="1600" dirty="0">
                <a:latin typeface="+mj-lt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7" name="Rectangle 21"/>
          <p:cNvSpPr>
            <a:spLocks noChangeArrowheads="1"/>
          </p:cNvSpPr>
          <p:nvPr/>
        </p:nvSpPr>
        <p:spPr bwMode="auto">
          <a:xfrm>
            <a:off x="2592388" y="700088"/>
            <a:ext cx="54181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002060"/>
                </a:solidFill>
              </a:rPr>
              <a:t>Chaîne d’énergie de la cheville</a:t>
            </a:r>
          </a:p>
        </p:txBody>
      </p:sp>
      <p:sp>
        <p:nvSpPr>
          <p:cNvPr id="21518" name="Rectangle 2"/>
          <p:cNvSpPr>
            <a:spLocks noChangeArrowheads="1"/>
          </p:cNvSpPr>
          <p:nvPr/>
        </p:nvSpPr>
        <p:spPr bwMode="auto">
          <a:xfrm>
            <a:off x="0" y="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21516" name="Object 12"/>
          <p:cNvGraphicFramePr>
            <a:graphicFrameLocks noChangeAspect="1"/>
          </p:cNvGraphicFramePr>
          <p:nvPr/>
        </p:nvGraphicFramePr>
        <p:xfrm>
          <a:off x="1008063" y="1150938"/>
          <a:ext cx="8712200" cy="5902325"/>
        </p:xfrm>
        <a:graphic>
          <a:graphicData uri="http://schemas.openxmlformats.org/presentationml/2006/ole">
            <p:oleObj spid="_x0000_s21516" name="Picture" r:id="rId3" imgW="6566822" imgH="4699554" progId="Word.Picture.8">
              <p:embed/>
            </p:oleObj>
          </a:graphicData>
        </a:graphic>
      </p:graphicFrame>
      <p:sp>
        <p:nvSpPr>
          <p:cNvPr id="21519" name="ZoneTexte 7"/>
          <p:cNvSpPr txBox="1">
            <a:spLocks noChangeArrowheads="1"/>
          </p:cNvSpPr>
          <p:nvPr/>
        </p:nvSpPr>
        <p:spPr bwMode="auto">
          <a:xfrm>
            <a:off x="1008063" y="0"/>
            <a:ext cx="82089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 b="1">
                <a:solidFill>
                  <a:srgbClr val="C00000"/>
                </a:solidFill>
                <a:ea typeface="Calibri" pitchFamily="34" charset="0"/>
                <a:cs typeface="Arial-BoldMT"/>
              </a:rPr>
              <a:t>2. Présentation du support</a:t>
            </a:r>
            <a:endParaRPr lang="fr-FR" sz="2800" b="1">
              <a:solidFill>
                <a:srgbClr val="C00000"/>
              </a:solidFill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7" name="Rectangle 21"/>
          <p:cNvSpPr>
            <a:spLocks noChangeArrowheads="1"/>
          </p:cNvSpPr>
          <p:nvPr/>
        </p:nvSpPr>
        <p:spPr bwMode="auto">
          <a:xfrm>
            <a:off x="2484438" y="647700"/>
            <a:ext cx="62563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rgbClr val="002060"/>
                </a:solidFill>
              </a:rPr>
              <a:t>Chaîne d’informations de la cheville</a:t>
            </a:r>
          </a:p>
        </p:txBody>
      </p:sp>
      <p:sp>
        <p:nvSpPr>
          <p:cNvPr id="37898" name="ZoneTexte 7"/>
          <p:cNvSpPr txBox="1">
            <a:spLocks noChangeArrowheads="1"/>
          </p:cNvSpPr>
          <p:nvPr/>
        </p:nvSpPr>
        <p:spPr bwMode="auto">
          <a:xfrm>
            <a:off x="1008063" y="0"/>
            <a:ext cx="82089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 b="1">
                <a:solidFill>
                  <a:srgbClr val="C00000"/>
                </a:solidFill>
                <a:ea typeface="Calibri" pitchFamily="34" charset="0"/>
                <a:cs typeface="Arial-BoldMT"/>
              </a:rPr>
              <a:t>2. Présentation du support</a:t>
            </a:r>
            <a:endParaRPr lang="fr-FR" sz="2800" b="1">
              <a:solidFill>
                <a:srgbClr val="C0000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37899" name="Rectangle 2"/>
          <p:cNvSpPr>
            <a:spLocks noChangeArrowheads="1"/>
          </p:cNvSpPr>
          <p:nvPr/>
        </p:nvSpPr>
        <p:spPr bwMode="auto">
          <a:xfrm>
            <a:off x="0" y="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7900" name="Rectangle 4"/>
          <p:cNvSpPr>
            <a:spLocks noChangeArrowheads="1"/>
          </p:cNvSpPr>
          <p:nvPr/>
        </p:nvSpPr>
        <p:spPr bwMode="auto">
          <a:xfrm>
            <a:off x="0" y="0"/>
            <a:ext cx="100806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37896" name="Object 8"/>
          <p:cNvGraphicFramePr>
            <a:graphicFrameLocks noChangeAspect="1"/>
          </p:cNvGraphicFramePr>
          <p:nvPr/>
        </p:nvGraphicFramePr>
        <p:xfrm>
          <a:off x="1152525" y="1117600"/>
          <a:ext cx="8532813" cy="5507038"/>
        </p:xfrm>
        <a:graphic>
          <a:graphicData uri="http://schemas.openxmlformats.org/presentationml/2006/ole">
            <p:oleObj spid="_x0000_s37896" name="Picture" r:id="rId3" imgW="9534538" imgH="6317374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ZoneTexte 7"/>
          <p:cNvSpPr txBox="1">
            <a:spLocks noChangeArrowheads="1"/>
          </p:cNvSpPr>
          <p:nvPr/>
        </p:nvSpPr>
        <p:spPr bwMode="auto">
          <a:xfrm>
            <a:off x="1547813" y="0"/>
            <a:ext cx="7489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 b="1">
                <a:solidFill>
                  <a:srgbClr val="C8000A"/>
                </a:solidFill>
              </a:rPr>
              <a:t>3. Problématique du mini-projet</a:t>
            </a:r>
            <a:endParaRPr lang="fr-FR">
              <a:solidFill>
                <a:srgbClr val="C8000A"/>
              </a:solidFill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044575" y="1223963"/>
            <a:ext cx="8099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fr-FR" sz="2000" b="1" dirty="0">
                <a:latin typeface="+mj-lt"/>
                <a:ea typeface="+mn-ea"/>
                <a:cs typeface="+mn-cs"/>
                <a:sym typeface="Wingdings" pitchFamily="2" charset="2"/>
              </a:rPr>
              <a:t>La société </a:t>
            </a:r>
            <a:r>
              <a:rPr lang="fr-FR" sz="2000" b="1" dirty="0" err="1">
                <a:latin typeface="+mj-lt"/>
                <a:ea typeface="+mn-ea"/>
                <a:cs typeface="+mn-cs"/>
                <a:sym typeface="Wingdings" pitchFamily="2" charset="2"/>
              </a:rPr>
              <a:t>Aldebaran</a:t>
            </a:r>
            <a:r>
              <a:rPr lang="fr-FR" sz="2000" b="1" dirty="0">
                <a:latin typeface="+mj-lt"/>
                <a:ea typeface="+mn-ea"/>
                <a:cs typeface="+mn-cs"/>
                <a:sym typeface="Wingdings" pitchFamily="2" charset="2"/>
              </a:rPr>
              <a:t> qui commercialise le robot NAO veut construire son grand frère ROMEO.</a:t>
            </a:r>
          </a:p>
        </p:txBody>
      </p:sp>
      <p:sp>
        <p:nvSpPr>
          <p:cNvPr id="38915" name="Rectangle 11"/>
          <p:cNvSpPr>
            <a:spLocks noChangeArrowheads="1"/>
          </p:cNvSpPr>
          <p:nvPr/>
        </p:nvSpPr>
        <p:spPr bwMode="auto">
          <a:xfrm>
            <a:off x="1368425" y="6048375"/>
            <a:ext cx="806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>
                <a:solidFill>
                  <a:srgbClr val="C8000A"/>
                </a:solidFill>
                <a:sym typeface="Wingdings" pitchFamily="2" charset="2"/>
              </a:rPr>
              <a:t>La cheville de NAO est-elle adaptée à ce grand frère ?</a:t>
            </a:r>
            <a:endParaRPr lang="fr-FR" sz="2400">
              <a:solidFill>
                <a:srgbClr val="C8000A"/>
              </a:solidFill>
            </a:endParaRPr>
          </a:p>
        </p:txBody>
      </p:sp>
      <p:pic>
        <p:nvPicPr>
          <p:cNvPr id="38916" name="Imag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5763" y="3203575"/>
            <a:ext cx="1387475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il_fi" descr="http://www.robotshop.com/blog-fr/images/aldebaran-rome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7863" y="1835150"/>
            <a:ext cx="1658937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00900" y="5003800"/>
            <a:ext cx="11525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52750" y="4787900"/>
            <a:ext cx="6445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0" name="Rectangle 15"/>
          <p:cNvSpPr>
            <a:spLocks noChangeArrowheads="1"/>
          </p:cNvSpPr>
          <p:nvPr/>
        </p:nvSpPr>
        <p:spPr bwMode="auto">
          <a:xfrm>
            <a:off x="3024188" y="3203575"/>
            <a:ext cx="936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b="1">
                <a:sym typeface="Wingdings" pitchFamily="2" charset="2"/>
              </a:rPr>
              <a:t>58 cm</a:t>
            </a:r>
          </a:p>
          <a:p>
            <a:r>
              <a:rPr lang="fr-FR" sz="2000" b="1">
                <a:sym typeface="Wingdings" pitchFamily="2" charset="2"/>
              </a:rPr>
              <a:t>5,2 kg</a:t>
            </a:r>
            <a:endParaRPr lang="fr-FR" sz="2000"/>
          </a:p>
        </p:txBody>
      </p:sp>
      <p:sp>
        <p:nvSpPr>
          <p:cNvPr id="38921" name="Rectangle 16"/>
          <p:cNvSpPr>
            <a:spLocks noChangeArrowheads="1"/>
          </p:cNvSpPr>
          <p:nvPr/>
        </p:nvSpPr>
        <p:spPr bwMode="auto">
          <a:xfrm>
            <a:off x="7488238" y="2266950"/>
            <a:ext cx="10810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b="1">
                <a:sym typeface="Wingdings" pitchFamily="2" charset="2"/>
              </a:rPr>
              <a:t>143 cm</a:t>
            </a:r>
          </a:p>
          <a:p>
            <a:r>
              <a:rPr lang="fr-FR" sz="2000" b="1">
                <a:sym typeface="Wingdings" pitchFamily="2" charset="2"/>
              </a:rPr>
              <a:t>40,5 kg</a:t>
            </a:r>
            <a:endParaRPr lang="fr-FR" sz="2000"/>
          </a:p>
        </p:txBody>
      </p:sp>
      <p:cxnSp>
        <p:nvCxnSpPr>
          <p:cNvPr id="20" name="Connecteur droit 19"/>
          <p:cNvCxnSpPr/>
          <p:nvPr/>
        </p:nvCxnSpPr>
        <p:spPr>
          <a:xfrm>
            <a:off x="2952750" y="5292725"/>
            <a:ext cx="3095625" cy="0"/>
          </a:xfrm>
          <a:prstGeom prst="line">
            <a:avLst/>
          </a:prstGeom>
          <a:ln>
            <a:solidFill>
              <a:srgbClr val="C800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V="1">
            <a:off x="2663825" y="1835150"/>
            <a:ext cx="3600450" cy="1296988"/>
          </a:xfrm>
          <a:prstGeom prst="line">
            <a:avLst/>
          </a:prstGeom>
          <a:ln>
            <a:solidFill>
              <a:srgbClr val="C800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2553</Words>
  <Application>Microsoft Macintosh PowerPoint</Application>
  <PresentationFormat>Personnalisé</PresentationFormat>
  <Paragraphs>937</Paragraphs>
  <Slides>45</Slides>
  <Notes>4</Notes>
  <HiddenSlides>0</HiddenSlides>
  <MMClips>0</MMClips>
  <ScaleCrop>false</ScaleCrop>
  <HeadingPairs>
    <vt:vector size="8" baseType="variant">
      <vt:variant>
        <vt:lpstr>Polices utilisées</vt:lpstr>
      </vt:variant>
      <vt:variant>
        <vt:i4>11</vt:i4>
      </vt:variant>
      <vt:variant>
        <vt:lpstr>Modèle de conception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45</vt:i4>
      </vt:variant>
    </vt:vector>
  </HeadingPairs>
  <TitlesOfParts>
    <vt:vector size="59" baseType="lpstr">
      <vt:lpstr>Arial</vt:lpstr>
      <vt:lpstr>DejaVu Sans</vt:lpstr>
      <vt:lpstr>Calibri</vt:lpstr>
      <vt:lpstr>Arial-BoldMT</vt:lpstr>
      <vt:lpstr>Wingdings</vt:lpstr>
      <vt:lpstr>Times New Roman</vt:lpstr>
      <vt:lpstr>Arial Narrow</vt:lpstr>
      <vt:lpstr>Symbol</vt:lpstr>
      <vt:lpstr>Verdana</vt:lpstr>
      <vt:lpstr>Abadi MT Condensed Light</vt:lpstr>
      <vt:lpstr>Century Gothic</vt:lpstr>
      <vt:lpstr>Office Theme</vt:lpstr>
      <vt:lpstr>Picture</vt:lpstr>
      <vt:lpstr>Equation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  <vt:lpstr>Diapositive 44</vt:lpstr>
      <vt:lpstr>Diapositive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Pascale Costa</dc:creator>
  <cp:lastModifiedBy>Inconnu</cp:lastModifiedBy>
  <cp:revision>312</cp:revision>
  <dcterms:modified xsi:type="dcterms:W3CDTF">2012-04-05T10:01:05Z</dcterms:modified>
</cp:coreProperties>
</file>