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9" r:id="rId2"/>
    <p:sldId id="302" r:id="rId3"/>
    <p:sldId id="309" r:id="rId4"/>
    <p:sldId id="310" r:id="rId5"/>
    <p:sldId id="312" r:id="rId6"/>
    <p:sldId id="315" r:id="rId7"/>
    <p:sldId id="311" r:id="rId8"/>
    <p:sldId id="316" r:id="rId9"/>
    <p:sldId id="324" r:id="rId10"/>
    <p:sldId id="323" r:id="rId11"/>
    <p:sldId id="325" r:id="rId12"/>
    <p:sldId id="273" r:id="rId13"/>
    <p:sldId id="274" r:id="rId14"/>
    <p:sldId id="289" r:id="rId15"/>
    <p:sldId id="291" r:id="rId16"/>
    <p:sldId id="290" r:id="rId17"/>
    <p:sldId id="294" r:id="rId18"/>
    <p:sldId id="292" r:id="rId19"/>
    <p:sldId id="293" r:id="rId20"/>
    <p:sldId id="322" r:id="rId21"/>
    <p:sldId id="328" r:id="rId22"/>
    <p:sldId id="319" r:id="rId23"/>
    <p:sldId id="320" r:id="rId24"/>
    <p:sldId id="296" r:id="rId25"/>
    <p:sldId id="297" r:id="rId26"/>
    <p:sldId id="298" r:id="rId27"/>
    <p:sldId id="299" r:id="rId28"/>
    <p:sldId id="300" r:id="rId29"/>
    <p:sldId id="301" r:id="rId30"/>
    <p:sldId id="327" r:id="rId31"/>
    <p:sldId id="326" r:id="rId3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as" initials="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000A"/>
    <a:srgbClr val="C0504D"/>
    <a:srgbClr val="0545F9"/>
    <a:srgbClr val="AFD200"/>
    <a:srgbClr val="33CCCC"/>
    <a:srgbClr val="FFFF66"/>
    <a:srgbClr val="CC0099"/>
    <a:srgbClr val="CC00FF"/>
    <a:srgbClr val="EF6BDC"/>
    <a:srgbClr val="24D8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autoAdjust="0"/>
    <p:restoredTop sz="94660" autoAdjust="0"/>
  </p:normalViewPr>
  <p:slideViewPr>
    <p:cSldViewPr snapToGrid="0">
      <p:cViewPr>
        <p:scale>
          <a:sx n="75" d="100"/>
          <a:sy n="75" d="100"/>
        </p:scale>
        <p:origin x="-1164" y="-72"/>
      </p:cViewPr>
      <p:guideLst>
        <p:guide orient="horz" pos="2160"/>
        <p:guide pos="2880"/>
      </p:guideLst>
    </p:cSldViewPr>
  </p:slideViewPr>
  <p:outlineViewPr>
    <p:cViewPr>
      <p:scale>
        <a:sx n="33" d="100"/>
        <a:sy n="33" d="100"/>
      </p:scale>
      <p:origin x="0" y="1290"/>
    </p:cViewPr>
  </p:outlineViewPr>
  <p:notesTextViewPr>
    <p:cViewPr>
      <p:scale>
        <a:sx n="100" d="100"/>
        <a:sy n="100" d="100"/>
      </p:scale>
      <p:origin x="0" y="0"/>
    </p:cViewPr>
  </p:notesTextViewPr>
  <p:notesViewPr>
    <p:cSldViewPr snapToGrid="0">
      <p:cViewPr varScale="1">
        <p:scale>
          <a:sx n="57" d="100"/>
          <a:sy n="57" d="100"/>
        </p:scale>
        <p:origin x="-252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169FB9-EBE8-4990-BD65-F5EF08339C4E}" type="datetimeFigureOut">
              <a:rPr lang="fr-FR" smtClean="0"/>
              <a:pPr/>
              <a:t>02/04/2012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61774A-B1FE-4F38-9660-BDA30653F752}" type="slidenum">
              <a:rPr lang="fr-FR" smtClean="0"/>
              <a:pPr/>
              <a:t>‹N°›</a:t>
            </a:fld>
            <a:endParaRPr lang="fr-FR"/>
          </a:p>
        </p:txBody>
      </p:sp>
    </p:spTree>
    <p:extLst>
      <p:ext uri="{BB962C8B-B14F-4D97-AF65-F5344CB8AC3E}">
        <p14:creationId xmlns:p14="http://schemas.microsoft.com/office/powerpoint/2010/main" val="28283069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9B5EF2-A425-4C7D-8A68-DF4FD96F53BC}" type="datetimeFigureOut">
              <a:rPr lang="fr-FR" smtClean="0"/>
              <a:pPr/>
              <a:t>02/04/2012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F11C9-8E4C-44F8-AFEB-E4E826B09C63}" type="slidenum">
              <a:rPr lang="fr-FR" smtClean="0"/>
              <a:pPr/>
              <a:t>‹N°›</a:t>
            </a:fld>
            <a:endParaRPr lang="fr-FR"/>
          </a:p>
        </p:txBody>
      </p:sp>
    </p:spTree>
    <p:extLst>
      <p:ext uri="{BB962C8B-B14F-4D97-AF65-F5344CB8AC3E}">
        <p14:creationId xmlns:p14="http://schemas.microsoft.com/office/powerpoint/2010/main" val="4014518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2</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13</a:t>
            </a:fld>
            <a:endParaRPr lang="fr-FR">
              <a:ea typeface="DejaVu Sans"/>
              <a:cs typeface="DejaVu San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16</a:t>
            </a:fld>
            <a:endParaRPr lang="fr-FR">
              <a:ea typeface="DejaVu Sans"/>
              <a:cs typeface="DejaVu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19</a:t>
            </a:fld>
            <a:endParaRPr lang="fr-FR">
              <a:ea typeface="DejaVu Sans"/>
              <a:cs typeface="DejaVu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048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7411"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4B3C4-6F41-43D2-AFCD-59840776391D}" type="slidenum">
              <a:rPr lang="fr-FR">
                <a:ea typeface="DejaVu Sans"/>
                <a:cs typeface="DejaVu Sans"/>
              </a:rPr>
              <a:pPr fontAlgn="base">
                <a:spcBef>
                  <a:spcPct val="0"/>
                </a:spcBef>
                <a:spcAft>
                  <a:spcPct val="0"/>
                </a:spcAft>
                <a:defRPr/>
              </a:pPr>
              <a:t>21</a:t>
            </a:fld>
            <a:endParaRPr lang="fr-FR">
              <a:ea typeface="DejaVu Sans"/>
              <a:cs typeface="DejaVu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96900" y="530225"/>
            <a:ext cx="8547100" cy="1470025"/>
          </a:xfrm>
          <a:prstGeom prst="rect">
            <a:avLst/>
          </a:prstGeom>
        </p:spPr>
        <p:txBody>
          <a:bodyPr/>
          <a:lstStyle>
            <a:lvl1pPr>
              <a:defRPr>
                <a:solidFill>
                  <a:schemeClr val="accent1"/>
                </a:solidFill>
              </a:defRPr>
            </a:lvl1pPr>
          </a:lstStyle>
          <a:p>
            <a:r>
              <a:rPr lang="fr-FR" smtClean="0"/>
              <a:t>Cliquez pour modifier le style du titre</a:t>
            </a:r>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dirty="0"/>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3" name="Espace réservé du pied de page 2"/>
          <p:cNvSpPr>
            <a:spLocks noGrp="1"/>
          </p:cNvSpPr>
          <p:nvPr>
            <p:ph type="ftr" sz="quarter" idx="11"/>
          </p:nvPr>
        </p:nvSpPr>
        <p:spPr>
          <a:xfrm>
            <a:off x="714348" y="5929330"/>
            <a:ext cx="7643866"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9153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1.Objectids</a:t>
              </a:r>
              <a:r>
                <a:rPr lang="fr-FR" sz="1500" b="1" kern="1200" baseline="0" dirty="0" smtClean="0">
                  <a:solidFill>
                    <a:schemeClr val="accent1"/>
                  </a:solidFill>
                  <a:latin typeface="+mn-lt"/>
                  <a:ea typeface="+mn-ea"/>
                  <a:cs typeface="+mn-cs"/>
                </a:rPr>
                <a:t> du mini-projet</a:t>
              </a:r>
              <a:endParaRPr lang="fr-FR" sz="1500" b="1" kern="1200" dirty="0">
                <a:solidFill>
                  <a:schemeClr val="accent1"/>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1796703" y="536132"/>
              <a:ext cx="734291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3. Organisation seconde période</a:t>
              </a:r>
              <a:endParaRPr lang="fr-FR" sz="1500" b="0" dirty="0">
                <a:solidFill>
                  <a:schemeClr val="bg1">
                    <a:lumMod val="50000"/>
                  </a:schemeClr>
                </a:solidFill>
                <a:latin typeface="+mn-lt"/>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4. Développement</a:t>
              </a:r>
              <a:r>
                <a:rPr lang="fr-FR" sz="1500" b="0" baseline="0" dirty="0" smtClean="0">
                  <a:solidFill>
                    <a:schemeClr val="bg1">
                      <a:lumMod val="50000"/>
                    </a:schemeClr>
                  </a:solidFill>
                  <a:latin typeface="+mn-lt"/>
                </a:rPr>
                <a:t> </a:t>
              </a:r>
              <a:r>
                <a:rPr lang="fr-FR" sz="1500" b="0" dirty="0" smtClean="0">
                  <a:solidFill>
                    <a:schemeClr val="bg1">
                      <a:lumMod val="50000"/>
                    </a:schemeClr>
                  </a:solidFill>
                  <a:latin typeface="+mn-lt"/>
                </a:rPr>
                <a:t>de la séquence</a:t>
              </a:r>
              <a:endParaRPr lang="fr-FR" sz="1500" b="0" dirty="0">
                <a:solidFill>
                  <a:schemeClr val="bg1">
                    <a:lumMod val="50000"/>
                  </a:schemeClr>
                </a:solidFill>
                <a:latin typeface="+mn-lt"/>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610607" y="530068"/>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2314237" y="51459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4031952"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5746452"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3636072" y="536132"/>
              <a:ext cx="550354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2. Les centres d’intérêt</a:t>
              </a:r>
              <a:endParaRPr lang="fr-FR" sz="1500" b="1" kern="1200" dirty="0">
                <a:solidFill>
                  <a:schemeClr val="accent1"/>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3. Organisation seconde période</a:t>
              </a:r>
              <a:endParaRPr lang="fr-FR" sz="1500" b="0" dirty="0">
                <a:solidFill>
                  <a:schemeClr val="bg1">
                    <a:lumMod val="50000"/>
                  </a:schemeClr>
                </a:solidFill>
                <a:latin typeface="+mn-lt"/>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4. Développement</a:t>
              </a:r>
              <a:r>
                <a:rPr lang="fr-FR" sz="1500" b="0" baseline="0" dirty="0" smtClean="0">
                  <a:solidFill>
                    <a:schemeClr val="bg1">
                      <a:lumMod val="50000"/>
                    </a:schemeClr>
                  </a:solidFill>
                  <a:latin typeface="+mn-lt"/>
                </a:rPr>
                <a:t> </a:t>
              </a:r>
              <a:r>
                <a:rPr lang="fr-FR" sz="1500" b="0" dirty="0" smtClean="0">
                  <a:solidFill>
                    <a:schemeClr val="bg1">
                      <a:lumMod val="50000"/>
                    </a:schemeClr>
                  </a:solidFill>
                  <a:latin typeface="+mn-lt"/>
                </a:rPr>
                <a:t>de la séquence</a:t>
              </a:r>
              <a:endParaRPr lang="fr-FR" sz="1500" b="0" dirty="0">
                <a:solidFill>
                  <a:schemeClr val="bg1">
                    <a:lumMod val="50000"/>
                  </a:schemeClr>
                </a:solidFill>
                <a:latin typeface="+mn-lt"/>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2326025" y="530468"/>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4031952"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5746452"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1712438"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081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5468157" y="536132"/>
              <a:ext cx="367145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3. Organisation seconde période</a:t>
              </a:r>
              <a:endParaRPr lang="fr-FR" sz="1500" b="1" kern="1200" dirty="0">
                <a:solidFill>
                  <a:schemeClr val="accent1"/>
                </a:solidFill>
                <a:latin typeface="+mn-lt"/>
                <a:ea typeface="+mn-ea"/>
                <a:cs typeface="+mn-cs"/>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a:buFont typeface="+mj-lt"/>
                <a:buNone/>
              </a:pPr>
              <a:r>
                <a:rPr lang="fr-FR" sz="1500" b="0" dirty="0" smtClean="0">
                  <a:solidFill>
                    <a:schemeClr val="bg1">
                      <a:lumMod val="50000"/>
                    </a:schemeClr>
                  </a:solidFill>
                  <a:latin typeface="+mn-lt"/>
                </a:rPr>
                <a:t>4. Développement</a:t>
              </a:r>
              <a:r>
                <a:rPr lang="fr-FR" sz="1500" b="0" baseline="0" dirty="0" smtClean="0">
                  <a:solidFill>
                    <a:schemeClr val="bg1">
                      <a:lumMod val="50000"/>
                    </a:schemeClr>
                  </a:solidFill>
                  <a:latin typeface="+mn-lt"/>
                </a:rPr>
                <a:t> </a:t>
              </a:r>
              <a:r>
                <a:rPr lang="fr-FR" sz="1500" b="0" dirty="0" smtClean="0">
                  <a:solidFill>
                    <a:schemeClr val="bg1">
                      <a:lumMod val="50000"/>
                    </a:schemeClr>
                  </a:solidFill>
                  <a:latin typeface="+mn-lt"/>
                </a:rPr>
                <a:t>de la séquence</a:t>
              </a:r>
              <a:endParaRPr lang="fr-FR" sz="1500" b="0" dirty="0">
                <a:solidFill>
                  <a:schemeClr val="bg1">
                    <a:lumMod val="50000"/>
                  </a:schemeClr>
                </a:solidFill>
                <a:latin typeface="+mn-lt"/>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4031000" y="539993"/>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2326977"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5746452"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34090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700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cxnSp>
          <p:nvCxnSpPr>
            <p:cNvPr id="11" name="Connecteur droit 10"/>
            <p:cNvCxnSpPr/>
            <p:nvPr/>
          </p:nvCxnSpPr>
          <p:spPr>
            <a:xfrm>
              <a:off x="7273449" y="548832"/>
              <a:ext cx="184582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3. Organisation seconde période</a:t>
              </a:r>
              <a:endParaRPr lang="fr-FR" sz="1500" b="0" kern="1200" dirty="0">
                <a:solidFill>
                  <a:schemeClr val="bg1">
                    <a:lumMod val="50000"/>
                  </a:schemeClr>
                </a:solidFill>
                <a:latin typeface="+mn-lt"/>
                <a:ea typeface="+mn-ea"/>
                <a:cs typeface="+mn-cs"/>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1" kern="1200" dirty="0" smtClean="0">
                  <a:solidFill>
                    <a:schemeClr val="accent1"/>
                  </a:solidFill>
                  <a:latin typeface="+mn-lt"/>
                  <a:ea typeface="+mn-ea"/>
                  <a:cs typeface="+mn-cs"/>
                </a:rPr>
                <a:t>4. Développement de la séquence</a:t>
              </a:r>
              <a:endParaRPr lang="fr-FR" sz="1500" b="1" kern="1200" dirty="0">
                <a:solidFill>
                  <a:schemeClr val="accent1"/>
                </a:solidFill>
                <a:latin typeface="+mn-lt"/>
                <a:ea typeface="+mn-ea"/>
                <a:cs typeface="+mn-cs"/>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0" dirty="0" smtClean="0">
                  <a:solidFill>
                    <a:schemeClr val="bg1">
                      <a:lumMod val="50000"/>
                    </a:schemeClr>
                  </a:solidFill>
                  <a:latin typeface="+mn-lt"/>
                </a:rPr>
                <a:t>Autre proposition et CI identiques</a:t>
              </a:r>
              <a:endParaRPr lang="fr-FR" sz="1500" b="0" dirty="0">
                <a:solidFill>
                  <a:schemeClr val="bg1">
                    <a:lumMod val="50000"/>
                  </a:schemeClr>
                </a:solidFill>
                <a:latin typeface="+mn-lt"/>
              </a:endParaRPr>
            </a:p>
          </p:txBody>
        </p:sp>
      </p:grpSp>
      <p:grpSp>
        <p:nvGrpSpPr>
          <p:cNvPr id="51" name="Groupe 50"/>
          <p:cNvGrpSpPr/>
          <p:nvPr userDrawn="1"/>
        </p:nvGrpSpPr>
        <p:grpSpPr>
          <a:xfrm>
            <a:off x="5735975" y="539993"/>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2326977"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4022427"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74505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513648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5312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grpSp>
        <p:nvGrpSpPr>
          <p:cNvPr id="3" name="Groupe 2"/>
          <p:cNvGrpSpPr/>
          <p:nvPr userDrawn="1"/>
        </p:nvGrpSpPr>
        <p:grpSpPr>
          <a:xfrm>
            <a:off x="601082" y="-5274296"/>
            <a:ext cx="8605443" cy="6336289"/>
            <a:chOff x="7215" y="-5782296"/>
            <a:chExt cx="9186631" cy="6336289"/>
          </a:xfrm>
          <a:effectLst/>
        </p:grpSpPr>
        <p:sp>
          <p:nvSpPr>
            <p:cNvPr id="4" name="ZoneTexte 3"/>
            <p:cNvSpPr txBox="1"/>
            <p:nvPr/>
          </p:nvSpPr>
          <p:spPr>
            <a:xfrm>
              <a:off x="20565" y="-1"/>
              <a:ext cx="9106530" cy="553993"/>
            </a:xfrm>
            <a:prstGeom prst="rect">
              <a:avLst/>
            </a:prstGeom>
            <a:solidFill>
              <a:schemeClr val="accent1">
                <a:lumMod val="20000"/>
                <a:lumOff val="80000"/>
              </a:schemeClr>
            </a:solidFill>
            <a:effectLst/>
          </p:spPr>
          <p:txBody>
            <a:bodyPr wrap="square" rtlCol="0">
              <a:spAutoFit/>
            </a:bodyPr>
            <a:lstStyle/>
            <a:p>
              <a:pPr algn="ct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6" name="Rectangle 104"/>
            <p:cNvSpPr>
              <a:spLocks noChangeArrowheads="1"/>
            </p:cNvSpPr>
            <p:nvPr/>
          </p:nvSpPr>
          <p:spPr bwMode="auto">
            <a:xfrm>
              <a:off x="7215" y="-6351"/>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1.Objectifs</a:t>
              </a:r>
            </a:p>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du mini projet</a:t>
              </a:r>
              <a:endParaRPr lang="fr-FR" sz="1500" b="0" kern="1200" dirty="0">
                <a:solidFill>
                  <a:schemeClr val="bg1">
                    <a:lumMod val="50000"/>
                  </a:schemeClr>
                </a:solidFill>
                <a:latin typeface="+mn-lt"/>
                <a:ea typeface="+mn-ea"/>
                <a:cs typeface="+mn-cs"/>
              </a:endParaRPr>
            </a:p>
          </p:txBody>
        </p:sp>
        <p:sp>
          <p:nvSpPr>
            <p:cNvPr id="32" name="Line 113"/>
            <p:cNvSpPr>
              <a:spLocks noChangeShapeType="1"/>
            </p:cNvSpPr>
            <p:nvPr/>
          </p:nvSpPr>
          <p:spPr bwMode="auto">
            <a:xfrm>
              <a:off x="4500836" y="-5782296"/>
              <a:ext cx="817212" cy="0"/>
            </a:xfrm>
            <a:prstGeom prst="line">
              <a:avLst/>
            </a:prstGeom>
            <a:noFill/>
            <a:ln w="28575">
              <a:solidFill>
                <a:schemeClr val="bg1">
                  <a:lumMod val="50000"/>
                </a:schemeClr>
              </a:solidFill>
              <a:round/>
              <a:headEnd/>
              <a:tailEnd/>
            </a:ln>
          </p:spPr>
          <p:txBody>
            <a:bodyPr/>
            <a:lstStyle/>
            <a:p>
              <a:endParaRPr lang="fr-FR"/>
            </a:p>
          </p:txBody>
        </p:sp>
        <p:sp>
          <p:nvSpPr>
            <p:cNvPr id="12" name="Rectangle 104"/>
            <p:cNvSpPr>
              <a:spLocks noChangeArrowheads="1"/>
            </p:cNvSpPr>
            <p:nvPr/>
          </p:nvSpPr>
          <p:spPr bwMode="auto">
            <a:xfrm>
              <a:off x="1807215" y="-16032"/>
              <a:ext cx="182885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2. Les centres d’intérêt</a:t>
              </a:r>
              <a:endParaRPr lang="fr-FR" sz="1500" b="0" kern="1200" dirty="0">
                <a:solidFill>
                  <a:schemeClr val="bg1">
                    <a:lumMod val="50000"/>
                  </a:schemeClr>
                </a:solidFill>
                <a:latin typeface="+mn-lt"/>
                <a:ea typeface="+mn-ea"/>
                <a:cs typeface="+mn-cs"/>
              </a:endParaRPr>
            </a:p>
          </p:txBody>
        </p:sp>
        <p:sp>
          <p:nvSpPr>
            <p:cNvPr id="13" name="Rectangle 104"/>
            <p:cNvSpPr>
              <a:spLocks noChangeArrowheads="1"/>
            </p:cNvSpPr>
            <p:nvPr/>
          </p:nvSpPr>
          <p:spPr bwMode="auto">
            <a:xfrm>
              <a:off x="3664930" y="-16032"/>
              <a:ext cx="1803227"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3. Organisation seconde période</a:t>
              </a:r>
              <a:endParaRPr lang="fr-FR" sz="1500" b="0" kern="1200" dirty="0">
                <a:solidFill>
                  <a:schemeClr val="bg1">
                    <a:lumMod val="50000"/>
                  </a:schemeClr>
                </a:solidFill>
                <a:latin typeface="+mn-lt"/>
                <a:ea typeface="+mn-ea"/>
                <a:cs typeface="+mn-cs"/>
              </a:endParaRPr>
            </a:p>
          </p:txBody>
        </p:sp>
        <p:sp>
          <p:nvSpPr>
            <p:cNvPr id="14" name="Rectangle 104"/>
            <p:cNvSpPr>
              <a:spLocks noChangeArrowheads="1"/>
            </p:cNvSpPr>
            <p:nvPr/>
          </p:nvSpPr>
          <p:spPr bwMode="auto">
            <a:xfrm>
              <a:off x="5493785" y="-14288"/>
              <a:ext cx="1800000" cy="553998"/>
            </a:xfrm>
            <a:prstGeom prst="rect">
              <a:avLst/>
            </a:prstGeom>
            <a:noFill/>
            <a:ln w="9525">
              <a:noFill/>
              <a:miter lim="800000"/>
              <a:headEnd/>
              <a:tailEnd/>
            </a:ln>
          </p:spPr>
          <p:txBody>
            <a:bodyPr wrap="square">
              <a:spAutoFit/>
            </a:bodyPr>
            <a:lstStyle/>
            <a:p>
              <a:pPr marL="0" indent="0" algn="ctr" defTabSz="720000" rtl="0" eaLnBrk="1" latinLnBrk="0" hangingPunct="1">
                <a:buFont typeface="+mj-lt"/>
                <a:buNone/>
              </a:pPr>
              <a:r>
                <a:rPr lang="fr-FR" sz="1500" b="0" kern="1200" dirty="0" smtClean="0">
                  <a:solidFill>
                    <a:schemeClr val="bg1">
                      <a:lumMod val="50000"/>
                    </a:schemeClr>
                  </a:solidFill>
                  <a:latin typeface="+mn-lt"/>
                  <a:ea typeface="+mn-ea"/>
                  <a:cs typeface="+mn-cs"/>
                </a:rPr>
                <a:t>4. Développement de la séquence</a:t>
              </a:r>
              <a:endParaRPr lang="fr-FR" sz="1500" b="0" kern="1200" dirty="0">
                <a:solidFill>
                  <a:schemeClr val="bg1">
                    <a:lumMod val="50000"/>
                  </a:schemeClr>
                </a:solidFill>
                <a:latin typeface="+mn-lt"/>
                <a:ea typeface="+mn-ea"/>
                <a:cs typeface="+mn-cs"/>
              </a:endParaRPr>
            </a:p>
          </p:txBody>
        </p:sp>
        <p:sp>
          <p:nvSpPr>
            <p:cNvPr id="15" name="Rectangle 104"/>
            <p:cNvSpPr>
              <a:spLocks noChangeArrowheads="1"/>
            </p:cNvSpPr>
            <p:nvPr/>
          </p:nvSpPr>
          <p:spPr bwMode="auto">
            <a:xfrm>
              <a:off x="7259887" y="-5"/>
              <a:ext cx="1933959" cy="553998"/>
            </a:xfrm>
            <a:prstGeom prst="rect">
              <a:avLst/>
            </a:prstGeom>
            <a:noFill/>
            <a:ln w="9525">
              <a:noFill/>
              <a:miter lim="800000"/>
              <a:headEnd/>
              <a:tailEnd/>
            </a:ln>
          </p:spPr>
          <p:txBody>
            <a:bodyPr wrap="square">
              <a:spAutoFit/>
            </a:bodyPr>
            <a:lstStyle/>
            <a:p>
              <a:pPr marL="0" indent="0" algn="ctr" defTabSz="720000">
                <a:buFont typeface="+mj-lt"/>
                <a:buAutoNum type="arabicPeriod" startAt="5"/>
              </a:pPr>
              <a:r>
                <a:rPr lang="fr-FR" sz="1500" b="1" kern="1200" dirty="0" smtClean="0">
                  <a:solidFill>
                    <a:schemeClr val="accent1"/>
                  </a:solidFill>
                  <a:latin typeface="+mn-lt"/>
                  <a:ea typeface="+mn-ea"/>
                  <a:cs typeface="+mn-cs"/>
                </a:rPr>
                <a:t>Autre proposition et CI identiques</a:t>
              </a:r>
              <a:endParaRPr lang="fr-FR" sz="1500" b="1" kern="1200" dirty="0">
                <a:solidFill>
                  <a:schemeClr val="accent1"/>
                </a:solidFill>
                <a:latin typeface="+mn-lt"/>
                <a:ea typeface="+mn-ea"/>
                <a:cs typeface="+mn-cs"/>
              </a:endParaRPr>
            </a:p>
          </p:txBody>
        </p:sp>
      </p:grpSp>
      <p:grpSp>
        <p:nvGrpSpPr>
          <p:cNvPr id="51" name="Groupe 50"/>
          <p:cNvGrpSpPr/>
          <p:nvPr userDrawn="1"/>
        </p:nvGrpSpPr>
        <p:grpSpPr>
          <a:xfrm>
            <a:off x="7440950" y="520943"/>
            <a:ext cx="1673616" cy="521277"/>
            <a:chOff x="1363276" y="2051049"/>
            <a:chExt cx="1673616" cy="521277"/>
          </a:xfrm>
        </p:grpSpPr>
        <p:sp>
          <p:nvSpPr>
            <p:cNvPr id="47" name="Line 113"/>
            <p:cNvSpPr>
              <a:spLocks noChangeShapeType="1"/>
            </p:cNvSpPr>
            <p:nvPr userDrawn="1"/>
          </p:nvSpPr>
          <p:spPr bwMode="auto">
            <a:xfrm>
              <a:off x="2121281" y="2051049"/>
              <a:ext cx="768013" cy="0"/>
            </a:xfrm>
            <a:prstGeom prst="line">
              <a:avLst/>
            </a:prstGeom>
            <a:noFill/>
            <a:ln w="28575">
              <a:solidFill>
                <a:schemeClr val="accent1"/>
              </a:solidFill>
              <a:round/>
              <a:headEnd/>
              <a:tailEnd/>
            </a:ln>
          </p:spPr>
          <p:txBody>
            <a:bodyPr/>
            <a:lstStyle/>
            <a:p>
              <a:endParaRPr lang="fr-FR"/>
            </a:p>
          </p:txBody>
        </p:sp>
        <p:sp>
          <p:nvSpPr>
            <p:cNvPr id="48" name="Arc 114"/>
            <p:cNvSpPr>
              <a:spLocks/>
            </p:cNvSpPr>
            <p:nvPr userDrawn="1"/>
          </p:nvSpPr>
          <p:spPr bwMode="auto">
            <a:xfrm>
              <a:off x="2871782"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sp>
          <p:nvSpPr>
            <p:cNvPr id="49" name="Line 116"/>
            <p:cNvSpPr>
              <a:spLocks noChangeShapeType="1"/>
            </p:cNvSpPr>
            <p:nvPr userDrawn="1"/>
          </p:nvSpPr>
          <p:spPr bwMode="auto">
            <a:xfrm flipH="1">
              <a:off x="1515878" y="2051049"/>
              <a:ext cx="677952" cy="0"/>
            </a:xfrm>
            <a:prstGeom prst="line">
              <a:avLst/>
            </a:prstGeom>
            <a:noFill/>
            <a:ln w="28575">
              <a:solidFill>
                <a:schemeClr val="accent1"/>
              </a:solidFill>
              <a:round/>
              <a:headEnd/>
              <a:tailEnd/>
            </a:ln>
          </p:spPr>
          <p:txBody>
            <a:bodyPr/>
            <a:lstStyle/>
            <a:p>
              <a:endParaRPr lang="fr-FR"/>
            </a:p>
          </p:txBody>
        </p:sp>
        <p:sp>
          <p:nvSpPr>
            <p:cNvPr id="50" name="Arc 117"/>
            <p:cNvSpPr>
              <a:spLocks/>
            </p:cNvSpPr>
            <p:nvPr userDrawn="1"/>
          </p:nvSpPr>
          <p:spPr bwMode="auto">
            <a:xfrm flipH="1">
              <a:off x="1363276" y="2051049"/>
              <a:ext cx="165110" cy="521277"/>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1"/>
              </a:solidFill>
              <a:round/>
              <a:headEnd/>
              <a:tailEnd/>
            </a:ln>
          </p:spPr>
          <p:txBody>
            <a:bodyPr wrap="none" anchor="ctr"/>
            <a:lstStyle/>
            <a:p>
              <a:endParaRPr lang="fr-FR"/>
            </a:p>
          </p:txBody>
        </p:sp>
      </p:grpSp>
      <p:grpSp>
        <p:nvGrpSpPr>
          <p:cNvPr id="56" name="Groupe 55"/>
          <p:cNvGrpSpPr/>
          <p:nvPr userDrawn="1"/>
        </p:nvGrpSpPr>
        <p:grpSpPr>
          <a:xfrm>
            <a:off x="620135" y="520943"/>
            <a:ext cx="1686124" cy="522000"/>
            <a:chOff x="2991702" y="2249730"/>
            <a:chExt cx="1686124" cy="522000"/>
          </a:xfrm>
        </p:grpSpPr>
        <p:sp>
          <p:nvSpPr>
            <p:cNvPr id="52"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3"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54"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55"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57" name="Groupe 56"/>
          <p:cNvGrpSpPr/>
          <p:nvPr userDrawn="1"/>
        </p:nvGrpSpPr>
        <p:grpSpPr>
          <a:xfrm>
            <a:off x="2326977" y="522132"/>
            <a:ext cx="1686124" cy="522000"/>
            <a:chOff x="2991702" y="2249730"/>
            <a:chExt cx="1686124" cy="522000"/>
          </a:xfrm>
        </p:grpSpPr>
        <p:sp>
          <p:nvSpPr>
            <p:cNvPr id="5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5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2" name="Groupe 61"/>
          <p:cNvGrpSpPr/>
          <p:nvPr userDrawn="1"/>
        </p:nvGrpSpPr>
        <p:grpSpPr>
          <a:xfrm>
            <a:off x="4022427" y="522132"/>
            <a:ext cx="1686124" cy="522000"/>
            <a:chOff x="2991702" y="2249730"/>
            <a:chExt cx="1686124" cy="522000"/>
          </a:xfrm>
        </p:grpSpPr>
        <p:sp>
          <p:nvSpPr>
            <p:cNvPr id="63"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4"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65"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66"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grpSp>
        <p:nvGrpSpPr>
          <p:cNvPr id="67" name="Groupe 66"/>
          <p:cNvGrpSpPr/>
          <p:nvPr userDrawn="1"/>
        </p:nvGrpSpPr>
        <p:grpSpPr>
          <a:xfrm>
            <a:off x="5736049" y="509711"/>
            <a:ext cx="1686124" cy="522000"/>
            <a:chOff x="2991702" y="2249730"/>
            <a:chExt cx="1686124" cy="522000"/>
          </a:xfrm>
        </p:grpSpPr>
        <p:sp>
          <p:nvSpPr>
            <p:cNvPr id="68" name="Line 113"/>
            <p:cNvSpPr>
              <a:spLocks noChangeShapeType="1"/>
            </p:cNvSpPr>
            <p:nvPr userDrawn="1"/>
          </p:nvSpPr>
          <p:spPr bwMode="auto">
            <a:xfrm>
              <a:off x="3764717" y="2249730"/>
              <a:ext cx="765511" cy="0"/>
            </a:xfrm>
            <a:prstGeom prst="line">
              <a:avLst/>
            </a:prstGeom>
            <a:noFill/>
            <a:ln w="12700">
              <a:solidFill>
                <a:schemeClr val="bg1">
                  <a:lumMod val="50000"/>
                </a:schemeClr>
              </a:solidFill>
              <a:round/>
              <a:headEnd/>
              <a:tailEnd/>
            </a:ln>
          </p:spPr>
          <p:txBody>
            <a:bodyPr/>
            <a:lstStyle/>
            <a:p>
              <a:endParaRPr lang="fr-FR"/>
            </a:p>
          </p:txBody>
        </p:sp>
        <p:sp>
          <p:nvSpPr>
            <p:cNvPr id="69" name="Arc 114"/>
            <p:cNvSpPr>
              <a:spLocks/>
            </p:cNvSpPr>
            <p:nvPr userDrawn="1"/>
          </p:nvSpPr>
          <p:spPr bwMode="auto">
            <a:xfrm>
              <a:off x="4512716"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sp>
          <p:nvSpPr>
            <p:cNvPr id="70" name="Line 116"/>
            <p:cNvSpPr>
              <a:spLocks noChangeShapeType="1"/>
            </p:cNvSpPr>
            <p:nvPr userDrawn="1"/>
          </p:nvSpPr>
          <p:spPr bwMode="auto">
            <a:xfrm flipH="1">
              <a:off x="3149307" y="2249730"/>
              <a:ext cx="675450" cy="0"/>
            </a:xfrm>
            <a:prstGeom prst="line">
              <a:avLst/>
            </a:prstGeom>
            <a:noFill/>
            <a:ln w="12700">
              <a:solidFill>
                <a:schemeClr val="bg1">
                  <a:lumMod val="50000"/>
                </a:schemeClr>
              </a:solidFill>
              <a:round/>
              <a:headEnd/>
              <a:tailEnd/>
            </a:ln>
          </p:spPr>
          <p:txBody>
            <a:bodyPr/>
            <a:lstStyle/>
            <a:p>
              <a:endParaRPr lang="fr-FR"/>
            </a:p>
          </p:txBody>
        </p:sp>
        <p:sp>
          <p:nvSpPr>
            <p:cNvPr id="71" name="Arc 117"/>
            <p:cNvSpPr>
              <a:spLocks/>
            </p:cNvSpPr>
            <p:nvPr userDrawn="1"/>
          </p:nvSpPr>
          <p:spPr bwMode="auto">
            <a:xfrm flipH="1">
              <a:off x="2991702" y="2249730"/>
              <a:ext cx="165110" cy="522000"/>
            </a:xfrm>
            <a:custGeom>
              <a:avLst/>
              <a:gdLst>
                <a:gd name="T0" fmla="*/ 0 w 21600"/>
                <a:gd name="T1" fmla="*/ 0 h 21600"/>
                <a:gd name="T2" fmla="*/ 66 w 21600"/>
                <a:gd name="T3" fmla="*/ 252 h 21600"/>
                <a:gd name="T4" fmla="*/ 0 w 21600"/>
                <a:gd name="T5" fmla="*/ 25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bg1">
                  <a:lumMod val="50000"/>
                </a:schemeClr>
              </a:solidFill>
              <a:round/>
              <a:headEnd/>
              <a:tailEnd/>
            </a:ln>
          </p:spPr>
          <p:txBody>
            <a:bodyPr wrap="none" anchor="ctr"/>
            <a:lstStyle/>
            <a:p>
              <a:endParaRPr lang="fr-FR"/>
            </a:p>
          </p:txBody>
        </p:sp>
      </p:grpSp>
      <p:cxnSp>
        <p:nvCxnSpPr>
          <p:cNvPr id="39" name="Connecteur droit 38"/>
          <p:cNvCxnSpPr/>
          <p:nvPr userDrawn="1"/>
        </p:nvCxnSpPr>
        <p:spPr>
          <a:xfrm>
            <a:off x="604062" y="1052468"/>
            <a:ext cx="684641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555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8" name="Espace réservé du pied de page 7"/>
          <p:cNvSpPr>
            <a:spLocks noGrp="1"/>
          </p:cNvSpPr>
          <p:nvPr>
            <p:ph type="ftr" sz="quarter" idx="11"/>
          </p:nvPr>
        </p:nvSpPr>
        <p:spPr>
          <a:xfrm>
            <a:off x="714348" y="5929330"/>
            <a:ext cx="7643866"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02/04/2012</a:t>
            </a:fld>
            <a:endParaRPr lang="fr-FR"/>
          </a:p>
        </p:txBody>
      </p:sp>
      <p:sp>
        <p:nvSpPr>
          <p:cNvPr id="4" name="Espace réservé du pied de page 3"/>
          <p:cNvSpPr>
            <a:spLocks noGrp="1"/>
          </p:cNvSpPr>
          <p:nvPr>
            <p:ph type="ftr" sz="quarter" idx="11"/>
          </p:nvPr>
        </p:nvSpPr>
        <p:spPr>
          <a:xfrm>
            <a:off x="714348" y="5929330"/>
            <a:ext cx="7643866"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ZoneTexte 6"/>
          <p:cNvSpPr txBox="1"/>
          <p:nvPr/>
        </p:nvSpPr>
        <p:spPr>
          <a:xfrm>
            <a:off x="-12700" y="0"/>
            <a:ext cx="623793" cy="6870700"/>
          </a:xfrm>
          <a:prstGeom prst="rect">
            <a:avLst/>
          </a:prstGeom>
          <a:gradFill flip="none" rotWithShape="1">
            <a:gsLst>
              <a:gs pos="100000">
                <a:schemeClr val="tx2">
                  <a:lumMod val="60000"/>
                  <a:lumOff val="40000"/>
                  <a:alpha val="65000"/>
                </a:schemeClr>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100000" t="100000"/>
            </a:path>
            <a:tileRect r="-100000" b="-100000"/>
          </a:gradFill>
        </p:spPr>
        <p:txBody>
          <a:bodyPr vert="vert270" wrap="square" lIns="72000" tIns="0" rIns="180000" bIns="0" rtlCol="0" anchor="ctr" anchorCtr="0">
            <a:spAutoFit/>
          </a:bodyPr>
          <a:lstStyle/>
          <a:p>
            <a:pPr algn="ctr"/>
            <a:r>
              <a:rPr lang="fr-FR" sz="2400" b="1" dirty="0" smtClean="0">
                <a:solidFill>
                  <a:schemeClr val="bg1"/>
                </a:solidFill>
              </a:rPr>
              <a:t>Rénovation des programmes en CPGE ATS    </a:t>
            </a:r>
          </a:p>
        </p:txBody>
      </p:sp>
      <p:sp>
        <p:nvSpPr>
          <p:cNvPr id="8" name="ZoneTexte 7"/>
          <p:cNvSpPr txBox="1"/>
          <p:nvPr/>
        </p:nvSpPr>
        <p:spPr>
          <a:xfrm>
            <a:off x="611093" y="0"/>
            <a:ext cx="8532907" cy="523220"/>
          </a:xfrm>
          <a:prstGeom prst="rect">
            <a:avLst/>
          </a:prstGeom>
          <a:solidFill>
            <a:srgbClr val="92F1F6"/>
          </a:solidFill>
          <a:effectLst/>
        </p:spPr>
        <p:txBody>
          <a:bodyPr wrap="square" rtlCol="0">
            <a:spAutoFit/>
          </a:bodyPr>
          <a:lstStyle/>
          <a:p>
            <a:pPr algn="ctr"/>
            <a:r>
              <a:rPr lang="fr-FR" sz="2800" b="1" cap="none" spc="0" baseline="0" dirty="0" smtClean="0">
                <a:ln w="10541" cmpd="sng">
                  <a:solidFill>
                    <a:schemeClr val="accent1">
                      <a:shade val="88000"/>
                      <a:satMod val="110000"/>
                    </a:schemeClr>
                  </a:solidFill>
                  <a:prstDash val="solid"/>
                </a:ln>
                <a:solidFill>
                  <a:schemeClr val="tx2">
                    <a:lumMod val="75000"/>
                  </a:schemeClr>
                </a:solidFill>
                <a:effectLst/>
              </a:rPr>
              <a:t>Proposition de Mini projet</a:t>
            </a: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9" name="ZoneTexte 8"/>
          <p:cNvSpPr txBox="1"/>
          <p:nvPr/>
        </p:nvSpPr>
        <p:spPr>
          <a:xfrm>
            <a:off x="2000231" y="6581025"/>
            <a:ext cx="6838969" cy="276999"/>
          </a:xfrm>
          <a:prstGeom prst="rect">
            <a:avLst/>
          </a:prstGeom>
          <a:noFill/>
        </p:spPr>
        <p:txBody>
          <a:bodyPr wrap="square" rtlCol="0">
            <a:spAutoFit/>
          </a:bodyPr>
          <a:lstStyle/>
          <a:p>
            <a:r>
              <a:rPr lang="fr-FR" sz="1200" dirty="0" smtClean="0"/>
              <a:t>PNF rénovation des programmes  en  CPGE ATS         École Centrale de Nantes </a:t>
            </a:r>
            <a:r>
              <a:rPr lang="fr-FR" sz="1200" baseline="0" dirty="0" smtClean="0"/>
              <a:t> le 4 avril 201</a:t>
            </a:r>
            <a:r>
              <a:rPr lang="fr-FR" sz="1200" dirty="0" smtClean="0"/>
              <a:t>2</a:t>
            </a:r>
            <a:endParaRPr lang="fr-FR" sz="1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0" r:id="rId3"/>
    <p:sldLayoutId id="2147483671" r:id="rId4"/>
    <p:sldLayoutId id="2147483672" r:id="rId5"/>
    <p:sldLayoutId id="2147483673"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5" r:id="rId1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file:///C:\Users\Thomas\Dropbox\Seminaire\Fiche%20Projet\note_synthese_v1.docx" TargetMode="External"/><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oleObject" Target="file:///C:\Users\Thomas\Dropbox\Seminaire\Fiches%20Ressources\FICHES%20RESSOURCE.docx" TargetMode="External"/><Relationship Id="rId2" Type="http://schemas.openxmlformats.org/officeDocument/2006/relationships/slideLayout" Target="../slideLayouts/slideLayout5.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emf"/><Relationship Id="rId1" Type="http://schemas.openxmlformats.org/officeDocument/2006/relationships/slideLayout" Target="../slideLayouts/slideLayout10.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oleObject" Target="file:///C:\Users\Thomas\Dropbox\Seminaire\Fiche%20Projet\Fiche_projet_pilote_v4.docx" TargetMode="External"/><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03300" y="928847"/>
            <a:ext cx="7772400" cy="1470025"/>
          </a:xfrm>
        </p:spPr>
        <p:txBody>
          <a:bodyPr/>
          <a:lstStyle/>
          <a:p>
            <a:r>
              <a:rPr lang="fr-FR" dirty="0" smtClean="0">
                <a:solidFill>
                  <a:schemeClr val="accent1"/>
                </a:solidFill>
              </a:rPr>
              <a:t>Mini-Projet « Pilote automatique de bateau »</a:t>
            </a:r>
            <a:endParaRPr lang="fr-FR" dirty="0">
              <a:solidFill>
                <a:schemeClr val="accent1"/>
              </a:solidFill>
            </a:endParaRPr>
          </a:p>
        </p:txBody>
      </p:sp>
      <p:sp>
        <p:nvSpPr>
          <p:cNvPr id="3" name="Sous-titre 2"/>
          <p:cNvSpPr>
            <a:spLocks noGrp="1"/>
          </p:cNvSpPr>
          <p:nvPr>
            <p:ph type="subTitle" idx="4294967295"/>
          </p:nvPr>
        </p:nvSpPr>
        <p:spPr>
          <a:xfrm>
            <a:off x="2641600" y="4724400"/>
            <a:ext cx="6400800" cy="1752600"/>
          </a:xfrm>
          <a:prstGeom prst="rect">
            <a:avLst/>
          </a:prstGeom>
        </p:spPr>
        <p:txBody>
          <a:bodyPr/>
          <a:lstStyle/>
          <a:p>
            <a:pPr marL="0" indent="0" algn="r">
              <a:buNone/>
            </a:pPr>
            <a:r>
              <a:rPr lang="fr-FR" sz="2400" dirty="0">
                <a:solidFill>
                  <a:schemeClr val="bg1">
                    <a:lumMod val="50000"/>
                  </a:schemeClr>
                </a:solidFill>
              </a:rPr>
              <a:t>François </a:t>
            </a:r>
            <a:r>
              <a:rPr lang="fr-FR" sz="2400" dirty="0" err="1">
                <a:solidFill>
                  <a:schemeClr val="bg1">
                    <a:lumMod val="50000"/>
                  </a:schemeClr>
                </a:solidFill>
              </a:rPr>
              <a:t>Alin</a:t>
            </a:r>
            <a:endParaRPr lang="fr-FR" sz="2400" dirty="0">
              <a:solidFill>
                <a:schemeClr val="bg1">
                  <a:lumMod val="50000"/>
                </a:schemeClr>
              </a:solidFill>
            </a:endParaRPr>
          </a:p>
          <a:p>
            <a:pPr marL="0" indent="0" algn="r">
              <a:buNone/>
            </a:pPr>
            <a:r>
              <a:rPr lang="fr-FR" sz="2400" dirty="0" smtClean="0">
                <a:solidFill>
                  <a:schemeClr val="bg1">
                    <a:lumMod val="50000"/>
                  </a:schemeClr>
                </a:solidFill>
              </a:rPr>
              <a:t>Alain </a:t>
            </a:r>
            <a:r>
              <a:rPr lang="fr-FR" sz="2400" dirty="0" err="1" smtClean="0">
                <a:solidFill>
                  <a:schemeClr val="bg1">
                    <a:lumMod val="50000"/>
                  </a:schemeClr>
                </a:solidFill>
              </a:rPr>
              <a:t>Cunière</a:t>
            </a:r>
            <a:endParaRPr lang="fr-FR" sz="2400" dirty="0" smtClean="0">
              <a:solidFill>
                <a:schemeClr val="bg1">
                  <a:lumMod val="50000"/>
                </a:schemeClr>
              </a:solidFill>
            </a:endParaRPr>
          </a:p>
          <a:p>
            <a:pPr marL="0" indent="0" algn="r">
              <a:buNone/>
            </a:pPr>
            <a:r>
              <a:rPr lang="fr-FR" sz="2400" dirty="0" smtClean="0">
                <a:solidFill>
                  <a:schemeClr val="bg1">
                    <a:lumMod val="50000"/>
                  </a:schemeClr>
                </a:solidFill>
              </a:rPr>
              <a:t>Thomas </a:t>
            </a:r>
            <a:r>
              <a:rPr lang="fr-FR" sz="2400" dirty="0" err="1" smtClean="0">
                <a:solidFill>
                  <a:schemeClr val="bg1">
                    <a:lumMod val="50000"/>
                  </a:schemeClr>
                </a:solidFill>
              </a:rPr>
              <a:t>Lusseau</a:t>
            </a:r>
            <a:endParaRPr lang="fr-FR" sz="2400" dirty="0" smtClean="0">
              <a:solidFill>
                <a:schemeClr val="bg1">
                  <a:lumMod val="50000"/>
                </a:schemeClr>
              </a:solidFill>
            </a:endParaRPr>
          </a:p>
          <a:p>
            <a:pPr marL="0" indent="0" algn="r">
              <a:buNone/>
            </a:pPr>
            <a:r>
              <a:rPr lang="fr-FR" sz="2400" dirty="0">
                <a:solidFill>
                  <a:schemeClr val="bg1">
                    <a:lumMod val="50000"/>
                  </a:schemeClr>
                </a:solidFill>
              </a:rPr>
              <a:t>Kévin </a:t>
            </a:r>
            <a:r>
              <a:rPr lang="fr-FR" sz="2400" dirty="0" err="1">
                <a:solidFill>
                  <a:schemeClr val="bg1">
                    <a:lumMod val="50000"/>
                  </a:schemeClr>
                </a:solidFill>
              </a:rPr>
              <a:t>Thoraval</a:t>
            </a:r>
            <a:endParaRPr lang="fr-FR" sz="2400" dirty="0">
              <a:solidFill>
                <a:schemeClr val="bg1">
                  <a:lumMod val="50000"/>
                </a:schemeClr>
              </a:solidFill>
            </a:endParaRPr>
          </a:p>
          <a:p>
            <a:pPr marL="0" indent="0" algn="r">
              <a:buNone/>
            </a:pPr>
            <a:endParaRPr lang="fr-FR" sz="2400" dirty="0">
              <a:solidFill>
                <a:schemeClr val="bg1">
                  <a:lumMod val="50000"/>
                </a:schemeClr>
              </a:solidFill>
            </a:endParaRPr>
          </a:p>
        </p:txBody>
      </p:sp>
      <p:pic>
        <p:nvPicPr>
          <p:cNvPr id="5" name="Image 4" descr="maquette_pilote_automatique.jpg"/>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2265534" y="2043272"/>
            <a:ext cx="5277941" cy="3764494"/>
          </a:xfrm>
          <a:prstGeom prst="rect">
            <a:avLst/>
          </a:prstGeom>
        </p:spPr>
      </p:pic>
    </p:spTree>
    <p:extLst>
      <p:ext uri="{BB962C8B-B14F-4D97-AF65-F5344CB8AC3E}">
        <p14:creationId xmlns:p14="http://schemas.microsoft.com/office/powerpoint/2010/main" val="4260076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Note de synthèse</a:t>
            </a:r>
            <a:endParaRPr lang="fr-FR" sz="3600" b="1" dirty="0">
              <a:solidFill>
                <a:srgbClr val="C0504D"/>
              </a:solidFill>
            </a:endParaRPr>
          </a:p>
        </p:txBody>
      </p:sp>
      <p:sp>
        <p:nvSpPr>
          <p:cNvPr id="8" name="Espace réservé du contenu 2"/>
          <p:cNvSpPr txBox="1">
            <a:spLocks/>
          </p:cNvSpPr>
          <p:nvPr/>
        </p:nvSpPr>
        <p:spPr>
          <a:xfrm>
            <a:off x="664928" y="2762913"/>
            <a:ext cx="4135672" cy="241868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dirty="0" smtClean="0"/>
              <a:t>A </a:t>
            </a:r>
            <a:r>
              <a:rPr lang="fr-FR" dirty="0"/>
              <a:t>la fin de chaque séance, une note de </a:t>
            </a:r>
            <a:r>
              <a:rPr lang="fr-FR" dirty="0" smtClean="0"/>
              <a:t>synthèse est rédigée par les élèves.</a:t>
            </a:r>
            <a:endParaRPr lang="fr-FR" dirty="0"/>
          </a:p>
        </p:txBody>
      </p:sp>
      <p:graphicFrame>
        <p:nvGraphicFramePr>
          <p:cNvPr id="3" name="Objet 2"/>
          <p:cNvGraphicFramePr>
            <a:graphicFrameLocks noChangeAspect="1"/>
          </p:cNvGraphicFramePr>
          <p:nvPr>
            <p:extLst>
              <p:ext uri="{D42A27DB-BD31-4B8C-83A1-F6EECF244321}">
                <p14:modId xmlns:p14="http://schemas.microsoft.com/office/powerpoint/2010/main" val="3311823230"/>
              </p:ext>
            </p:extLst>
          </p:nvPr>
        </p:nvGraphicFramePr>
        <p:xfrm>
          <a:off x="4951413" y="1104900"/>
          <a:ext cx="4192587" cy="5494338"/>
        </p:xfrm>
        <a:graphic>
          <a:graphicData uri="http://schemas.openxmlformats.org/presentationml/2006/ole">
            <mc:AlternateContent xmlns:mc="http://schemas.openxmlformats.org/markup-compatibility/2006">
              <mc:Choice xmlns:v="urn:schemas-microsoft-com:vml" Requires="v">
                <p:oleObj spid="_x0000_s1080" name="Document" r:id="rId3" imgW="5909007" imgH="7747297" progId="Word.Document.12">
                  <p:link updateAutomatic="1"/>
                </p:oleObj>
              </mc:Choice>
              <mc:Fallback>
                <p:oleObj name="Document" r:id="rId3" imgW="5909007" imgH="7747297" progId="Word.Document.12">
                  <p:link updateAutomatic="1"/>
                  <p:pic>
                    <p:nvPicPr>
                      <p:cNvPr id="0" name=""/>
                      <p:cNvPicPr/>
                      <p:nvPr/>
                    </p:nvPicPr>
                    <p:blipFill>
                      <a:blip r:embed="rId4"/>
                      <a:stretch>
                        <a:fillRect/>
                      </a:stretch>
                    </p:blipFill>
                    <p:spPr>
                      <a:xfrm>
                        <a:off x="4951413" y="1104900"/>
                        <a:ext cx="4192587" cy="5494338"/>
                      </a:xfrm>
                      <a:prstGeom prst="rect">
                        <a:avLst/>
                      </a:prstGeom>
                    </p:spPr>
                  </p:pic>
                </p:oleObj>
              </mc:Fallback>
            </mc:AlternateContent>
          </a:graphicData>
        </a:graphic>
      </p:graphicFrame>
    </p:spTree>
    <p:extLst>
      <p:ext uri="{BB962C8B-B14F-4D97-AF65-F5344CB8AC3E}">
        <p14:creationId xmlns:p14="http://schemas.microsoft.com/office/powerpoint/2010/main" val="744140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Fiche Ressource</a:t>
            </a:r>
            <a:endParaRPr lang="fr-FR" sz="3600" b="1" dirty="0">
              <a:solidFill>
                <a:srgbClr val="C0504D"/>
              </a:solidFill>
            </a:endParaRPr>
          </a:p>
        </p:txBody>
      </p:sp>
      <p:sp>
        <p:nvSpPr>
          <p:cNvPr id="8" name="Espace réservé du contenu 2"/>
          <p:cNvSpPr txBox="1">
            <a:spLocks/>
          </p:cNvSpPr>
          <p:nvPr/>
        </p:nvSpPr>
        <p:spPr>
          <a:xfrm>
            <a:off x="664928" y="2762913"/>
            <a:ext cx="4745272" cy="184718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dirty="0" smtClean="0"/>
              <a:t>Ensemble de fiches sur des notions utiles au mini-projet mais pas encore vues en cours/TD</a:t>
            </a:r>
            <a:endParaRPr lang="fr-FR" dirty="0"/>
          </a:p>
        </p:txBody>
      </p:sp>
      <p:graphicFrame>
        <p:nvGraphicFramePr>
          <p:cNvPr id="2" name="Objet 1"/>
          <p:cNvGraphicFramePr>
            <a:graphicFrameLocks noChangeAspect="1"/>
          </p:cNvGraphicFramePr>
          <p:nvPr>
            <p:extLst>
              <p:ext uri="{D42A27DB-BD31-4B8C-83A1-F6EECF244321}">
                <p14:modId xmlns:p14="http://schemas.microsoft.com/office/powerpoint/2010/main" val="1499782592"/>
              </p:ext>
            </p:extLst>
          </p:nvPr>
        </p:nvGraphicFramePr>
        <p:xfrm>
          <a:off x="5419725" y="1101725"/>
          <a:ext cx="3724275" cy="5462588"/>
        </p:xfrm>
        <a:graphic>
          <a:graphicData uri="http://schemas.openxmlformats.org/presentationml/2006/ole">
            <mc:AlternateContent xmlns:mc="http://schemas.openxmlformats.org/markup-compatibility/2006">
              <mc:Choice xmlns:v="urn:schemas-microsoft-com:vml" Requires="v">
                <p:oleObj spid="_x0000_s2103" name="Document" r:id="rId3" imgW="6268558" imgH="9196084" progId="Word.Document.12">
                  <p:link updateAutomatic="1"/>
                </p:oleObj>
              </mc:Choice>
              <mc:Fallback>
                <p:oleObj name="Document" r:id="rId3" imgW="6268558" imgH="9196084" progId="Word.Document.12">
                  <p:link updateAutomatic="1"/>
                  <p:pic>
                    <p:nvPicPr>
                      <p:cNvPr id="0" name=""/>
                      <p:cNvPicPr/>
                      <p:nvPr/>
                    </p:nvPicPr>
                    <p:blipFill>
                      <a:blip r:embed="rId4"/>
                      <a:stretch>
                        <a:fillRect/>
                      </a:stretch>
                    </p:blipFill>
                    <p:spPr>
                      <a:xfrm>
                        <a:off x="5419725" y="1101725"/>
                        <a:ext cx="3724275" cy="5462588"/>
                      </a:xfrm>
                      <a:prstGeom prst="rect">
                        <a:avLst/>
                      </a:prstGeom>
                    </p:spPr>
                  </p:pic>
                </p:oleObj>
              </mc:Fallback>
            </mc:AlternateContent>
          </a:graphicData>
        </a:graphic>
      </p:graphicFrame>
    </p:spTree>
    <p:extLst>
      <p:ext uri="{BB962C8B-B14F-4D97-AF65-F5344CB8AC3E}">
        <p14:creationId xmlns:p14="http://schemas.microsoft.com/office/powerpoint/2010/main" val="15899577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1124856" y="16673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507577570"/>
              </p:ext>
            </p:extLst>
          </p:nvPr>
        </p:nvGraphicFramePr>
        <p:xfrm>
          <a:off x="774696" y="1092199"/>
          <a:ext cx="8319912" cy="91329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415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7350">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5920">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6388" name="Text Box 2"/>
          <p:cNvSpPr txBox="1">
            <a:spLocks noChangeArrowheads="1"/>
          </p:cNvSpPr>
          <p:nvPr/>
        </p:nvSpPr>
        <p:spPr bwMode="auto">
          <a:xfrm>
            <a:off x="1016000" y="2193623"/>
            <a:ext cx="7605280" cy="285374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 Prise en main </a:t>
            </a:r>
            <a:r>
              <a:rPr lang="fr-FR" b="1" dirty="0" smtClean="0">
                <a:solidFill>
                  <a:srgbClr val="C00000"/>
                </a:solidFill>
              </a:rPr>
              <a:t>du pilote hydraulique </a:t>
            </a:r>
            <a:r>
              <a:rPr lang="fr-FR" b="1" dirty="0">
                <a:solidFill>
                  <a:srgbClr val="C00000"/>
                </a:solidFill>
              </a:rPr>
              <a:t>et du logiciel </a:t>
            </a:r>
            <a:r>
              <a:rPr lang="fr-FR" b="1" dirty="0" smtClean="0">
                <a:solidFill>
                  <a:srgbClr val="C00000"/>
                </a:solidFill>
              </a:rPr>
              <a:t>d’acquisition</a:t>
            </a:r>
            <a:r>
              <a:rPr lang="fr-FR" b="1" dirty="0">
                <a:solidFill>
                  <a:srgbClr val="C00000"/>
                </a:solidFill>
              </a:rPr>
              <a:t>.</a:t>
            </a:r>
          </a:p>
          <a:p>
            <a:endParaRPr lang="fr-FR" b="1" dirty="0">
              <a:solidFill>
                <a:srgbClr val="C00000"/>
              </a:solidFill>
            </a:endParaRPr>
          </a:p>
          <a:p>
            <a:pPr>
              <a:buClr>
                <a:srgbClr val="C8000A"/>
              </a:buClr>
              <a:buFont typeface="Wingdings" pitchFamily="2" charset="2"/>
              <a:buChar char="ü"/>
            </a:pPr>
            <a:r>
              <a:rPr lang="fr-FR" dirty="0"/>
              <a:t> Analyser la problématique proposée : quelle va être la démarche afin de répondre à la problématique ? </a:t>
            </a:r>
          </a:p>
          <a:p>
            <a:pPr>
              <a:buClr>
                <a:srgbClr val="C8000A"/>
              </a:buClr>
              <a:buFont typeface="Wingdings" pitchFamily="2" charset="2"/>
              <a:buChar char="ü"/>
            </a:pPr>
            <a:r>
              <a:rPr lang="fr-FR" dirty="0"/>
              <a:t> Analyser le système fonctionnellement et structurellement : identifier les chaînes d’énergie et d’informations  ;</a:t>
            </a:r>
          </a:p>
          <a:p>
            <a:pPr>
              <a:buClr>
                <a:srgbClr val="C8000A"/>
              </a:buClr>
              <a:buFont typeface="Wingdings" pitchFamily="2" charset="2"/>
              <a:buChar char="ü"/>
            </a:pPr>
            <a:r>
              <a:rPr lang="fr-FR" dirty="0"/>
              <a:t> Identifier </a:t>
            </a:r>
            <a:r>
              <a:rPr lang="fr-FR" dirty="0" smtClean="0"/>
              <a:t>les différents points de mesures et le matériel à disposition, puis réaliser des mesures</a:t>
            </a:r>
            <a:r>
              <a:rPr lang="fr-FR" dirty="0"/>
              <a:t> ;</a:t>
            </a:r>
          </a:p>
          <a:p>
            <a:pPr>
              <a:buClr>
                <a:srgbClr val="C8000A"/>
              </a:buClr>
              <a:buFont typeface="Wingdings" pitchFamily="2" charset="2"/>
              <a:buChar char="ü"/>
            </a:pPr>
            <a:r>
              <a:rPr lang="fr-FR" dirty="0"/>
              <a:t> </a:t>
            </a:r>
            <a:r>
              <a:rPr lang="fr-FR" dirty="0" smtClean="0"/>
              <a:t>Organiser les semaines suivantes afin de répondre à la problématique.</a:t>
            </a:r>
            <a:endParaRPr lang="fr-FR" dirty="0"/>
          </a:p>
        </p:txBody>
      </p:sp>
    </p:spTree>
    <p:extLst>
      <p:ext uri="{BB962C8B-B14F-4D97-AF65-F5344CB8AC3E}">
        <p14:creationId xmlns:p14="http://schemas.microsoft.com/office/powerpoint/2010/main" val="2683646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18648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2533940" y="1919560"/>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2322831"/>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12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a:sym typeface="Wingdings" pitchFamily="2" charset="2"/>
              </a:rPr>
              <a:t> Constituants matériels de la </a:t>
            </a:r>
            <a:r>
              <a:rPr lang="fr-FR" dirty="0">
                <a:solidFill>
                  <a:srgbClr val="008AD6"/>
                </a:solidFill>
                <a:sym typeface="Wingdings" pitchFamily="2" charset="2"/>
              </a:rPr>
              <a:t>chaîne d’informations </a:t>
            </a:r>
            <a:r>
              <a:rPr lang="fr-FR" dirty="0">
                <a:sym typeface="Wingdings" pitchFamily="2" charset="2"/>
              </a:rPr>
              <a:t>et fonctions techniques réalisées ;</a:t>
            </a:r>
          </a:p>
          <a:p>
            <a:pPr algn="just">
              <a:spcBef>
                <a:spcPct val="50000"/>
              </a:spcBef>
              <a:buClr>
                <a:srgbClr val="008AD6"/>
              </a:buClr>
            </a:pPr>
            <a:endParaRPr lang="fr-FR" sz="700" dirty="0">
              <a:sym typeface="Wingdings" pitchFamily="2" charset="2"/>
            </a:endParaRPr>
          </a:p>
          <a:p>
            <a:pPr algn="just">
              <a:buFont typeface="Wingdings" pitchFamily="2" charset="2"/>
              <a:buChar char="ü"/>
            </a:pPr>
            <a:r>
              <a:rPr lang="fr-FR" dirty="0">
                <a:solidFill>
                  <a:srgbClr val="008AD6"/>
                </a:solidFill>
              </a:rPr>
              <a:t> Capteurs</a:t>
            </a:r>
            <a:r>
              <a:rPr lang="fr-FR" dirty="0"/>
              <a:t> : place du capteur dans la chaîne </a:t>
            </a:r>
            <a:r>
              <a:rPr lang="fr-FR" dirty="0" smtClean="0"/>
              <a:t>d’information; nature des informations en E/S.</a:t>
            </a:r>
            <a:endParaRPr lang="fr-FR" dirty="0"/>
          </a:p>
        </p:txBody>
      </p:sp>
      <p:sp>
        <p:nvSpPr>
          <p:cNvPr id="17426" name="Text Box 2"/>
          <p:cNvSpPr txBox="1">
            <a:spLocks noChangeArrowheads="1"/>
          </p:cNvSpPr>
          <p:nvPr/>
        </p:nvSpPr>
        <p:spPr bwMode="auto">
          <a:xfrm>
            <a:off x="4981746" y="5232406"/>
            <a:ext cx="4002496" cy="105325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12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Principe, mise en œuvre et choix d’un capteur.</a:t>
            </a:r>
            <a:endParaRPr lang="fr-FR" dirty="0">
              <a:sym typeface="Wingdings" pitchFamily="2" charset="2"/>
            </a:endParaRPr>
          </a:p>
        </p:txBody>
      </p:sp>
      <p:sp>
        <p:nvSpPr>
          <p:cNvPr id="17427" name="Text Box 2"/>
          <p:cNvSpPr txBox="1">
            <a:spLocks noChangeArrowheads="1"/>
          </p:cNvSpPr>
          <p:nvPr/>
        </p:nvSpPr>
        <p:spPr bwMode="auto">
          <a:xfrm>
            <a:off x="683720" y="2179566"/>
            <a:ext cx="4027980" cy="22920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11</a:t>
            </a:r>
          </a:p>
          <a:p>
            <a:pPr algn="just">
              <a:buClr>
                <a:srgbClr val="008AD6"/>
              </a:buClr>
            </a:pPr>
            <a:endParaRPr lang="fr-FR" sz="700" dirty="0"/>
          </a:p>
          <a:p>
            <a:pPr algn="just">
              <a:buClr>
                <a:srgbClr val="008AD6"/>
              </a:buClr>
              <a:buFont typeface="Wingdings" pitchFamily="2" charset="2"/>
              <a:buChar char="ü"/>
            </a:pPr>
            <a:r>
              <a:rPr lang="fr-FR" dirty="0" smtClean="0">
                <a:solidFill>
                  <a:srgbClr val="008AD6"/>
                </a:solidFill>
              </a:rPr>
              <a:t>Cinétique</a:t>
            </a:r>
            <a:r>
              <a:rPr lang="fr-FR" dirty="0"/>
              <a:t> : notion </a:t>
            </a:r>
            <a:r>
              <a:rPr lang="fr-FR" dirty="0" smtClean="0"/>
              <a:t>de moment d’inertie.</a:t>
            </a:r>
            <a:endParaRPr lang="fr-FR" b="1" dirty="0">
              <a:solidFill>
                <a:srgbClr val="008AD6"/>
              </a:solidFill>
              <a:sym typeface="Wingdings" pitchFamily="2" charset="2"/>
            </a:endParaRPr>
          </a:p>
          <a:p>
            <a:pPr algn="ctr">
              <a:spcBef>
                <a:spcPct val="50000"/>
              </a:spcBef>
            </a:pPr>
            <a:endParaRPr lang="fr-FR" sz="700" b="1" dirty="0">
              <a:solidFill>
                <a:srgbClr val="008AD6"/>
              </a:solidFill>
              <a:sym typeface="Wingdings" pitchFamily="2" charset="2"/>
            </a:endParaRPr>
          </a:p>
          <a:p>
            <a:pPr algn="just">
              <a:buClr>
                <a:srgbClr val="008AD6"/>
              </a:buClr>
              <a:buFont typeface="Wingdings" pitchFamily="2" charset="2"/>
              <a:buChar char="ü"/>
            </a:pPr>
            <a:r>
              <a:rPr lang="fr-FR" dirty="0"/>
              <a:t> </a:t>
            </a:r>
            <a:r>
              <a:rPr lang="fr-FR" dirty="0" smtClean="0">
                <a:solidFill>
                  <a:srgbClr val="008AD6"/>
                </a:solidFill>
              </a:rPr>
              <a:t>Energétique</a:t>
            </a:r>
            <a:r>
              <a:rPr lang="fr-FR" dirty="0"/>
              <a:t> : </a:t>
            </a:r>
            <a:r>
              <a:rPr lang="fr-FR" dirty="0" smtClean="0"/>
              <a:t>transfert de puissances sur la chaîne d’énergie</a:t>
            </a:r>
            <a:r>
              <a:rPr lang="fr-FR" dirty="0"/>
              <a:t> </a:t>
            </a:r>
            <a:r>
              <a:rPr lang="fr-FR" dirty="0" smtClean="0"/>
              <a:t>; notion de puissance mécanique ; théorème de l’Energie-Puissance</a:t>
            </a:r>
            <a:endParaRPr lang="fr-FR" dirty="0"/>
          </a:p>
        </p:txBody>
      </p:sp>
      <p:sp>
        <p:nvSpPr>
          <p:cNvPr id="17428" name="Text Box 2"/>
          <p:cNvSpPr txBox="1">
            <a:spLocks noChangeArrowheads="1"/>
          </p:cNvSpPr>
          <p:nvPr/>
        </p:nvSpPr>
        <p:spPr bwMode="auto">
          <a:xfrm>
            <a:off x="814579" y="5235471"/>
            <a:ext cx="4019401" cy="637754"/>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11</a:t>
            </a:r>
          </a:p>
          <a:p>
            <a:pPr>
              <a:buClr>
                <a:srgbClr val="AFD200"/>
              </a:buClr>
              <a:buFont typeface="Wingdings" pitchFamily="2" charset="2"/>
              <a:buChar char="ü"/>
            </a:pPr>
            <a:r>
              <a:rPr lang="fr-FR" dirty="0" smtClean="0">
                <a:sym typeface="Wingdings" pitchFamily="2" charset="2"/>
              </a:rPr>
              <a:t> Application 1</a:t>
            </a:r>
            <a:r>
              <a:rPr lang="fr-FR" dirty="0">
                <a:sym typeface="Wingdings" pitchFamily="2" charset="2"/>
              </a:rPr>
              <a:t> </a:t>
            </a:r>
            <a:endParaRPr lang="fr-FR" dirty="0"/>
          </a:p>
        </p:txBody>
      </p:sp>
      <p:graphicFrame>
        <p:nvGraphicFramePr>
          <p:cNvPr id="15" name="Tableau 14"/>
          <p:cNvGraphicFramePr>
            <a:graphicFrameLocks noGrp="1"/>
          </p:cNvGraphicFramePr>
          <p:nvPr>
            <p:extLst>
              <p:ext uri="{D42A27DB-BD31-4B8C-83A1-F6EECF244321}">
                <p14:modId xmlns:p14="http://schemas.microsoft.com/office/powerpoint/2010/main" val="2885592181"/>
              </p:ext>
            </p:extLst>
          </p:nvPr>
        </p:nvGraphicFramePr>
        <p:xfrm>
          <a:off x="774696" y="1092199"/>
          <a:ext cx="8319912" cy="91329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415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7350">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bg1"/>
                          </a:solidFill>
                          <a:latin typeface="+mn-lt"/>
                          <a:ea typeface="+mn-ea"/>
                          <a:cs typeface="+mn-cs"/>
                        </a:rPr>
                        <a:t>Cours</a:t>
                      </a:r>
                      <a:endParaRPr lang="fr-FR" sz="1050" b="1" kern="1200" dirty="0">
                        <a:solidFill>
                          <a:schemeClr val="bg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chemeClr val="accent1"/>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5920">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bg1"/>
                          </a:solidFill>
                          <a:latin typeface="+mn-lt"/>
                          <a:ea typeface="+mn-ea"/>
                          <a:cs typeface="+mn-cs"/>
                        </a:rPr>
                        <a:t>2h</a:t>
                      </a:r>
                      <a:endParaRPr lang="fr-FR" sz="1050" b="1" kern="1200" dirty="0">
                        <a:solidFill>
                          <a:schemeClr val="bg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chemeClr val="accent1"/>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025429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reglage_debit_2.jpg"/>
          <p:cNvPicPr/>
          <p:nvPr/>
        </p:nvPicPr>
        <p:blipFill>
          <a:blip r:embed="rId2" cstate="print"/>
          <a:stretch>
            <a:fillRect/>
          </a:stretch>
        </p:blipFill>
        <p:spPr>
          <a:xfrm>
            <a:off x="6350000" y="4952999"/>
            <a:ext cx="1970518" cy="1593693"/>
          </a:xfrm>
          <a:prstGeom prst="rect">
            <a:avLst/>
          </a:prstGeom>
        </p:spPr>
      </p:pic>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783764926"/>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130744"/>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1: Déterminer les conditions de fonctionnement optimales  de fonctionnement des constituants du groupe hydraulique.</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pPr>
            <a:r>
              <a:rPr lang="fr-FR" dirty="0"/>
              <a:t> </a:t>
            </a:r>
            <a:r>
              <a:rPr lang="fr-FR" dirty="0" smtClean="0"/>
              <a:t>Mesurer </a:t>
            </a:r>
            <a:r>
              <a:rPr lang="fr-FR" dirty="0"/>
              <a:t>pour chaque constituant de la chaîne d’énergie les grandeurs en entrée et </a:t>
            </a:r>
            <a:r>
              <a:rPr lang="fr-FR" dirty="0" smtClean="0"/>
              <a:t>sortie ; </a:t>
            </a:r>
          </a:p>
          <a:p>
            <a:pPr>
              <a:buClr>
                <a:srgbClr val="C8000A"/>
              </a:buClr>
              <a:buFont typeface="Wingdings" pitchFamily="2" charset="2"/>
              <a:buChar char="ü"/>
            </a:pPr>
            <a:r>
              <a:rPr lang="fr-FR" dirty="0" smtClean="0"/>
              <a:t>Calculer </a:t>
            </a:r>
            <a:r>
              <a:rPr lang="fr-FR" dirty="0"/>
              <a:t>les puissances en jeu et les rendements de ceux-ci pour différentes conditions de </a:t>
            </a:r>
            <a:r>
              <a:rPr lang="fr-FR" dirty="0" smtClean="0"/>
              <a:t>fonctionnement, en utilisant différentes masses;</a:t>
            </a:r>
            <a:r>
              <a:rPr lang="fr-FR" dirty="0"/>
              <a:t> </a:t>
            </a:r>
          </a:p>
          <a:p>
            <a:pPr>
              <a:buClr>
                <a:srgbClr val="C8000A"/>
              </a:buClr>
              <a:buFont typeface="Wingdings" pitchFamily="2" charset="2"/>
              <a:buChar char="ü"/>
            </a:pPr>
            <a:r>
              <a:rPr lang="fr-FR" dirty="0"/>
              <a:t> </a:t>
            </a:r>
            <a:r>
              <a:rPr lang="fr-FR" dirty="0" smtClean="0"/>
              <a:t>Localiser les pertes</a:t>
            </a:r>
            <a:r>
              <a:rPr lang="fr-FR" dirty="0"/>
              <a:t> ;</a:t>
            </a:r>
          </a:p>
          <a:p>
            <a:pPr>
              <a:buClr>
                <a:srgbClr val="C8000A"/>
              </a:buClr>
              <a:buFont typeface="Wingdings" pitchFamily="2" charset="2"/>
              <a:buChar char="ü"/>
            </a:pPr>
            <a:r>
              <a:rPr lang="fr-FR" dirty="0"/>
              <a:t> </a:t>
            </a:r>
            <a:r>
              <a:rPr lang="fr-FR" dirty="0" smtClean="0"/>
              <a:t>Optimiser les conditions de fonctionnement des constituants du groupe hydraulique.</a:t>
            </a: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Tree>
    <p:extLst>
      <p:ext uri="{BB962C8B-B14F-4D97-AF65-F5344CB8AC3E}">
        <p14:creationId xmlns:p14="http://schemas.microsoft.com/office/powerpoint/2010/main" val="41749237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402975944"/>
              </p:ext>
            </p:extLst>
          </p:nvPr>
        </p:nvGraphicFramePr>
        <p:xfrm>
          <a:off x="774696" y="1092199"/>
          <a:ext cx="8319912" cy="91329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415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7350">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5920">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2576746"/>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2 : Analyser la transmission </a:t>
            </a:r>
            <a:r>
              <a:rPr lang="fr-FR" b="1" dirty="0">
                <a:solidFill>
                  <a:srgbClr val="C00000"/>
                </a:solidFill>
              </a:rPr>
              <a:t>de l’information « CAP » du pilote, afin de déterminer les caractéristiques du protocole de communication.</a:t>
            </a:r>
          </a:p>
          <a:p>
            <a:endParaRPr lang="fr-FR" b="1" dirty="0">
              <a:solidFill>
                <a:srgbClr val="C00000"/>
              </a:solidFill>
            </a:endParaRPr>
          </a:p>
          <a:p>
            <a:pPr>
              <a:buClr>
                <a:srgbClr val="C8000A"/>
              </a:buClr>
              <a:buFont typeface="Wingdings" pitchFamily="2" charset="2"/>
              <a:buChar char="ü"/>
              <a:defRPr/>
            </a:pPr>
            <a:r>
              <a:rPr lang="fr-FR" dirty="0"/>
              <a:t> </a:t>
            </a:r>
            <a:r>
              <a:rPr lang="fr-FR" dirty="0" smtClean="0"/>
              <a:t>Réaliser différentes mesures avec un oscilloscope en faisant varier le CAP ;</a:t>
            </a:r>
            <a:endParaRPr lang="fr-FR" dirty="0"/>
          </a:p>
          <a:p>
            <a:pPr>
              <a:buClr>
                <a:srgbClr val="C8000A"/>
              </a:buClr>
              <a:buFont typeface="Wingdings" pitchFamily="2" charset="2"/>
              <a:buChar char="ü"/>
              <a:defRPr/>
            </a:pPr>
            <a:r>
              <a:rPr lang="fr-FR" dirty="0"/>
              <a:t> </a:t>
            </a:r>
            <a:r>
              <a:rPr lang="fr-FR" dirty="0" smtClean="0"/>
              <a:t>Déterminer le protocole de communication utilisé (débit, mode de transmission, …);</a:t>
            </a:r>
          </a:p>
          <a:p>
            <a:pPr>
              <a:buClr>
                <a:srgbClr val="C8000A"/>
              </a:buClr>
              <a:buFont typeface="Wingdings" pitchFamily="2" charset="2"/>
              <a:buChar char="ü"/>
            </a:pPr>
            <a:r>
              <a:rPr lang="fr-FR" dirty="0" smtClean="0"/>
              <a:t>Simuler le raccord d’une girouette / anémomètre et tester le fonctionnement en mode « régulateur d’allure ».</a:t>
            </a:r>
            <a:r>
              <a:rPr lang="fr-FR" dirty="0"/>
              <a:t> </a:t>
            </a: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463705"/>
            <a:ext cx="2984500" cy="1850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2001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39095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4591340" y="1919560"/>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2022748"/>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22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a:sym typeface="Wingdings" pitchFamily="2" charset="2"/>
              </a:rPr>
              <a:t> </a:t>
            </a:r>
            <a:r>
              <a:rPr lang="fr-FR" dirty="0"/>
              <a:t>Modes de </a:t>
            </a:r>
            <a:r>
              <a:rPr lang="fr-FR" dirty="0">
                <a:solidFill>
                  <a:srgbClr val="008AD6"/>
                </a:solidFill>
              </a:rPr>
              <a:t>transmission série </a:t>
            </a:r>
            <a:r>
              <a:rPr lang="fr-FR" dirty="0"/>
              <a:t>: </a:t>
            </a:r>
            <a:r>
              <a:rPr lang="fr-FR" dirty="0" smtClean="0"/>
              <a:t>vitesse </a:t>
            </a:r>
            <a:r>
              <a:rPr lang="fr-FR" dirty="0"/>
              <a:t>de transmission, bande passante et fiabilité de la </a:t>
            </a:r>
            <a:r>
              <a:rPr lang="fr-FR" dirty="0" smtClean="0"/>
              <a:t>transmission </a:t>
            </a:r>
            <a:r>
              <a:rPr lang="fr-FR" dirty="0" smtClean="0">
                <a:sym typeface="Wingdings" pitchFamily="2" charset="2"/>
              </a:rPr>
              <a:t>;</a:t>
            </a:r>
          </a:p>
          <a:p>
            <a:pPr algn="just">
              <a:spcBef>
                <a:spcPct val="50000"/>
              </a:spcBef>
              <a:buClr>
                <a:srgbClr val="008AD6"/>
              </a:buClr>
              <a:buFont typeface="Wingdings" pitchFamily="2" charset="2"/>
              <a:buChar char="ü"/>
            </a:pPr>
            <a:r>
              <a:rPr lang="fr-FR" dirty="0" smtClean="0">
                <a:solidFill>
                  <a:srgbClr val="008AD6"/>
                </a:solidFill>
              </a:rPr>
              <a:t>Réseaux </a:t>
            </a:r>
            <a:r>
              <a:rPr lang="fr-FR" dirty="0"/>
              <a:t>: </a:t>
            </a:r>
            <a:r>
              <a:rPr lang="fr-FR" dirty="0" smtClean="0"/>
              <a:t>architecture protocolaire et matérielle.</a:t>
            </a:r>
            <a:endParaRPr lang="fr-FR" sz="700" dirty="0">
              <a:sym typeface="Wingdings" pitchFamily="2" charset="2"/>
            </a:endParaRPr>
          </a:p>
        </p:txBody>
      </p:sp>
      <p:sp>
        <p:nvSpPr>
          <p:cNvPr id="17426" name="Text Box 2"/>
          <p:cNvSpPr txBox="1">
            <a:spLocks noChangeArrowheads="1"/>
          </p:cNvSpPr>
          <p:nvPr/>
        </p:nvSpPr>
        <p:spPr bwMode="auto">
          <a:xfrm>
            <a:off x="4981746" y="5232406"/>
            <a:ext cx="4002496" cy="105325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22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Décodage d’informations, identification de trames.</a:t>
            </a:r>
            <a:endParaRPr lang="fr-FR" dirty="0">
              <a:sym typeface="Wingdings" pitchFamily="2" charset="2"/>
            </a:endParaRPr>
          </a:p>
        </p:txBody>
      </p:sp>
      <p:sp>
        <p:nvSpPr>
          <p:cNvPr id="17427" name="Text Box 2"/>
          <p:cNvSpPr txBox="1">
            <a:spLocks noChangeArrowheads="1"/>
          </p:cNvSpPr>
          <p:nvPr/>
        </p:nvSpPr>
        <p:spPr bwMode="auto">
          <a:xfrm>
            <a:off x="683720" y="2179566"/>
            <a:ext cx="4027980" cy="157647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21</a:t>
            </a:r>
          </a:p>
          <a:p>
            <a:pPr algn="just">
              <a:buClr>
                <a:srgbClr val="008AD6"/>
              </a:buClr>
            </a:pPr>
            <a:endParaRPr lang="fr-FR" sz="700" dirty="0"/>
          </a:p>
          <a:p>
            <a:pPr algn="just">
              <a:buClr>
                <a:srgbClr val="008AD6"/>
              </a:buClr>
              <a:buFont typeface="Wingdings" pitchFamily="2" charset="2"/>
              <a:buChar char="ü"/>
            </a:pPr>
            <a:r>
              <a:rPr lang="fr-FR" dirty="0" smtClean="0"/>
              <a:t> </a:t>
            </a:r>
            <a:r>
              <a:rPr lang="fr-FR" dirty="0" smtClean="0">
                <a:solidFill>
                  <a:srgbClr val="008AD6"/>
                </a:solidFill>
              </a:rPr>
              <a:t>Energétique</a:t>
            </a:r>
            <a:r>
              <a:rPr lang="fr-FR" dirty="0"/>
              <a:t> : </a:t>
            </a:r>
            <a:r>
              <a:rPr lang="fr-FR" dirty="0" smtClean="0"/>
              <a:t>Notion d’inertie équivalente</a:t>
            </a:r>
            <a:r>
              <a:rPr lang="fr-FR" dirty="0"/>
              <a:t> </a:t>
            </a:r>
            <a:r>
              <a:rPr lang="fr-FR" dirty="0" smtClean="0"/>
              <a:t>; Energie cinétique : Cas général;</a:t>
            </a:r>
          </a:p>
          <a:p>
            <a:pPr algn="just">
              <a:buClr>
                <a:srgbClr val="008AD6"/>
              </a:buClr>
              <a:buFont typeface="Wingdings" pitchFamily="2" charset="2"/>
              <a:buChar char="ü"/>
            </a:pPr>
            <a:r>
              <a:rPr lang="fr-FR" dirty="0">
                <a:solidFill>
                  <a:srgbClr val="008AD6"/>
                </a:solidFill>
              </a:rPr>
              <a:t>Cinétique</a:t>
            </a:r>
            <a:r>
              <a:rPr lang="fr-FR" dirty="0"/>
              <a:t> : </a:t>
            </a:r>
            <a:r>
              <a:rPr lang="fr-FR" dirty="0" smtClean="0"/>
              <a:t>la matrice d’inertie.</a:t>
            </a:r>
            <a:endParaRPr lang="fr-FR" dirty="0"/>
          </a:p>
        </p:txBody>
      </p:sp>
      <p:sp>
        <p:nvSpPr>
          <p:cNvPr id="17428" name="Text Box 2"/>
          <p:cNvSpPr txBox="1">
            <a:spLocks noChangeArrowheads="1"/>
          </p:cNvSpPr>
          <p:nvPr/>
        </p:nvSpPr>
        <p:spPr bwMode="auto">
          <a:xfrm>
            <a:off x="814579" y="5235471"/>
            <a:ext cx="4019401" cy="9147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21</a:t>
            </a:r>
            <a:endParaRPr lang="fr-FR" b="1" dirty="0">
              <a:solidFill>
                <a:srgbClr val="AFD200"/>
              </a:solidFill>
              <a:sym typeface="Wingdings" pitchFamily="2" charset="2"/>
            </a:endParaRPr>
          </a:p>
          <a:p>
            <a:pPr>
              <a:buClr>
                <a:srgbClr val="AFD200"/>
              </a:buClr>
              <a:buFont typeface="Wingdings" pitchFamily="2" charset="2"/>
              <a:buChar char="ü"/>
            </a:pPr>
            <a:r>
              <a:rPr lang="fr-FR" dirty="0" smtClean="0">
                <a:sym typeface="Wingdings" pitchFamily="2" charset="2"/>
              </a:rPr>
              <a:t>Détermination équation de mouvement;</a:t>
            </a:r>
            <a:endParaRPr lang="fr-FR" dirty="0">
              <a:sym typeface="Wingdings" pitchFamily="2" charset="2"/>
            </a:endParaRPr>
          </a:p>
        </p:txBody>
      </p:sp>
      <p:graphicFrame>
        <p:nvGraphicFramePr>
          <p:cNvPr id="15" name="Tableau 14"/>
          <p:cNvGraphicFramePr>
            <a:graphicFrameLocks noGrp="1"/>
          </p:cNvGraphicFramePr>
          <p:nvPr>
            <p:extLst>
              <p:ext uri="{D42A27DB-BD31-4B8C-83A1-F6EECF244321}">
                <p14:modId xmlns:p14="http://schemas.microsoft.com/office/powerpoint/2010/main" val="1231664508"/>
              </p:ext>
            </p:extLst>
          </p:nvPr>
        </p:nvGraphicFramePr>
        <p:xfrm>
          <a:off x="774696" y="1092201"/>
          <a:ext cx="8319912" cy="932471"/>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160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926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Cours</a:t>
                      </a:r>
                      <a:endParaRPr lang="fr-FR" sz="1050" b="1" kern="1200" dirty="0">
                        <a:solidFill>
                          <a:schemeClr val="tx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Cours</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1603">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2h</a:t>
                      </a:r>
                      <a:endParaRPr lang="fr-FR" sz="1050" b="1" kern="1200" dirty="0">
                        <a:solidFill>
                          <a:schemeClr val="tx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05059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53158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1102032225"/>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579778"/>
            <a:ext cx="7658100" cy="1191752"/>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1</a:t>
            </a:r>
            <a:r>
              <a:rPr lang="fr-FR" b="1" dirty="0" smtClean="0">
                <a:solidFill>
                  <a:srgbClr val="C00000"/>
                </a:solidFill>
              </a:rPr>
              <a:t> : Déterminer la stratégie de commande permettant </a:t>
            </a:r>
            <a:r>
              <a:rPr lang="fr-FR" b="1" dirty="0">
                <a:solidFill>
                  <a:srgbClr val="C00000"/>
                </a:solidFill>
              </a:rPr>
              <a:t>de minimiser l’énergie </a:t>
            </a:r>
            <a:r>
              <a:rPr lang="fr-FR" b="1" dirty="0" smtClean="0">
                <a:solidFill>
                  <a:srgbClr val="C00000"/>
                </a:solidFill>
              </a:rPr>
              <a:t>nécessaire au fonctionnement du pilote</a:t>
            </a:r>
          </a:p>
          <a:p>
            <a:endParaRPr lang="fr-FR" b="1" dirty="0">
              <a:solidFill>
                <a:srgbClr val="C00000"/>
              </a:solidFill>
            </a:endParaRPr>
          </a:p>
          <a:p>
            <a:pPr>
              <a:buClr>
                <a:srgbClr val="C8000A"/>
              </a:buClr>
              <a:buFont typeface="Wingdings" pitchFamily="2" charset="2"/>
              <a:buChar char="ü"/>
              <a:defRPr/>
            </a:pPr>
            <a:r>
              <a:rPr lang="fr-FR" dirty="0" smtClean="0"/>
              <a:t> Déterminer la stratégie de commande  afin d’être le moins énergivore ;</a:t>
            </a:r>
          </a:p>
        </p:txBody>
      </p:sp>
    </p:spTree>
    <p:extLst>
      <p:ext uri="{BB962C8B-B14F-4D97-AF65-F5344CB8AC3E}">
        <p14:creationId xmlns:p14="http://schemas.microsoft.com/office/powerpoint/2010/main" val="22355028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4299" y="2212776"/>
            <a:ext cx="1977775" cy="4069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Connecteur droit 19"/>
          <p:cNvCxnSpPr/>
          <p:nvPr/>
        </p:nvCxnSpPr>
        <p:spPr>
          <a:xfrm>
            <a:off x="53158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2133511186"/>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782978"/>
            <a:ext cx="5448300" cy="2576746"/>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a:t>
            </a:r>
            <a:r>
              <a:rPr lang="fr-FR" b="1" dirty="0" smtClean="0">
                <a:solidFill>
                  <a:srgbClr val="C00000"/>
                </a:solidFill>
              </a:rPr>
              <a:t>2 : Faire communiquer la girouette / anémomètre avec le pilote automatique de bateau.</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defRPr/>
            </a:pPr>
            <a:r>
              <a:rPr lang="fr-FR" dirty="0" smtClean="0"/>
              <a:t> Déterminer l’organigramme permettant de mettre en forme les données issues de la girouette / anémomètre afin qu’elles soient interprétables par le pilote ;</a:t>
            </a:r>
          </a:p>
          <a:p>
            <a:pPr>
              <a:buClr>
                <a:srgbClr val="C8000A"/>
              </a:buClr>
              <a:defRPr/>
            </a:pPr>
            <a:endParaRPr lang="fr-FR" dirty="0" smtClean="0"/>
          </a:p>
          <a:p>
            <a:pPr>
              <a:buClr>
                <a:srgbClr val="C8000A"/>
              </a:buClr>
              <a:buFont typeface="Wingdings" pitchFamily="2" charset="2"/>
              <a:buChar char="ü"/>
            </a:pPr>
            <a:r>
              <a:rPr lang="fr-FR" dirty="0" smtClean="0"/>
              <a:t> Tester le bon fonctionnement du pilote en mode « régulateur d’allure ».</a:t>
            </a:r>
            <a:r>
              <a:rPr lang="fr-FR" dirty="0"/>
              <a:t> </a:t>
            </a:r>
          </a:p>
        </p:txBody>
      </p:sp>
    </p:spTree>
    <p:extLst>
      <p:ext uri="{BB962C8B-B14F-4D97-AF65-F5344CB8AC3E}">
        <p14:creationId xmlns:p14="http://schemas.microsoft.com/office/powerpoint/2010/main" val="6779967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60050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6712240" y="1907122"/>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204583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32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smtClean="0">
                <a:solidFill>
                  <a:srgbClr val="008AD6"/>
                </a:solidFill>
              </a:rPr>
              <a:t>Systèmes numériques et séquentiels </a:t>
            </a:r>
            <a:r>
              <a:rPr lang="fr-FR" dirty="0"/>
              <a:t>: identification des entrées / </a:t>
            </a:r>
            <a:r>
              <a:rPr lang="fr-FR" dirty="0" smtClean="0"/>
              <a:t>sorties, </a:t>
            </a:r>
            <a:r>
              <a:rPr lang="fr-FR" dirty="0"/>
              <a:t>description d’un système numérique par </a:t>
            </a:r>
            <a:r>
              <a:rPr lang="fr-FR" dirty="0" smtClean="0"/>
              <a:t>organigramme </a:t>
            </a:r>
            <a:r>
              <a:rPr lang="fr-FR" dirty="0">
                <a:sym typeface="Wingdings" pitchFamily="2" charset="2"/>
              </a:rPr>
              <a:t>; </a:t>
            </a:r>
            <a:r>
              <a:rPr lang="fr-FR" dirty="0" smtClean="0">
                <a:sym typeface="Wingdings" pitchFamily="2" charset="2"/>
              </a:rPr>
              <a:t>description </a:t>
            </a:r>
            <a:r>
              <a:rPr lang="fr-FR" dirty="0">
                <a:sym typeface="Wingdings" pitchFamily="2" charset="2"/>
              </a:rPr>
              <a:t>d'un système séquentiel à l'aide d'un graphe </a:t>
            </a:r>
            <a:r>
              <a:rPr lang="fr-FR" dirty="0" smtClean="0">
                <a:sym typeface="Wingdings" pitchFamily="2" charset="2"/>
              </a:rPr>
              <a:t>d'état.</a:t>
            </a:r>
            <a:endParaRPr lang="fr-FR" dirty="0">
              <a:sym typeface="Wingdings" pitchFamily="2" charset="2"/>
            </a:endParaRPr>
          </a:p>
          <a:p>
            <a:pPr algn="just">
              <a:spcBef>
                <a:spcPct val="50000"/>
              </a:spcBef>
              <a:buClr>
                <a:srgbClr val="008AD6"/>
              </a:buClr>
            </a:pPr>
            <a:endParaRPr lang="fr-FR" sz="700" dirty="0">
              <a:sym typeface="Wingdings" pitchFamily="2" charset="2"/>
            </a:endParaRPr>
          </a:p>
        </p:txBody>
      </p:sp>
      <p:sp>
        <p:nvSpPr>
          <p:cNvPr id="17427" name="Text Box 2"/>
          <p:cNvSpPr txBox="1">
            <a:spLocks noChangeArrowheads="1"/>
          </p:cNvSpPr>
          <p:nvPr/>
        </p:nvSpPr>
        <p:spPr bwMode="auto">
          <a:xfrm>
            <a:off x="683720" y="2179566"/>
            <a:ext cx="4027980" cy="102247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31</a:t>
            </a:r>
          </a:p>
          <a:p>
            <a:pPr algn="just">
              <a:buClr>
                <a:srgbClr val="008AD6"/>
              </a:buClr>
            </a:pPr>
            <a:endParaRPr lang="fr-FR" sz="700" dirty="0"/>
          </a:p>
          <a:p>
            <a:pPr algn="just">
              <a:buClr>
                <a:srgbClr val="008AD6"/>
              </a:buClr>
              <a:buFont typeface="Wingdings" pitchFamily="2" charset="2"/>
              <a:buChar char="ü"/>
            </a:pPr>
            <a:r>
              <a:rPr lang="fr-FR" dirty="0" smtClean="0"/>
              <a:t> </a:t>
            </a:r>
            <a:r>
              <a:rPr lang="fr-FR" dirty="0" smtClean="0">
                <a:solidFill>
                  <a:srgbClr val="008AD6"/>
                </a:solidFill>
              </a:rPr>
              <a:t>Energétique</a:t>
            </a:r>
            <a:r>
              <a:rPr lang="fr-FR" dirty="0"/>
              <a:t> : </a:t>
            </a:r>
            <a:r>
              <a:rPr lang="fr-FR" dirty="0" smtClean="0"/>
              <a:t>Puissance mécanique : cas général</a:t>
            </a:r>
            <a:r>
              <a:rPr lang="fr-FR" dirty="0"/>
              <a:t> </a:t>
            </a:r>
            <a:r>
              <a:rPr lang="fr-FR" dirty="0" smtClean="0"/>
              <a:t>;</a:t>
            </a:r>
            <a:endParaRPr lang="fr-FR" dirty="0"/>
          </a:p>
        </p:txBody>
      </p:sp>
      <p:graphicFrame>
        <p:nvGraphicFramePr>
          <p:cNvPr id="15" name="Tableau 14"/>
          <p:cNvGraphicFramePr>
            <a:graphicFrameLocks noGrp="1"/>
          </p:cNvGraphicFramePr>
          <p:nvPr>
            <p:extLst>
              <p:ext uri="{D42A27DB-BD31-4B8C-83A1-F6EECF244321}">
                <p14:modId xmlns:p14="http://schemas.microsoft.com/office/powerpoint/2010/main" val="326133216"/>
              </p:ext>
            </p:extLst>
          </p:nvPr>
        </p:nvGraphicFramePr>
        <p:xfrm>
          <a:off x="774696" y="1092201"/>
          <a:ext cx="8319912" cy="93246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1602">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926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Cours</a:t>
                      </a:r>
                      <a:endParaRPr lang="fr-FR" sz="1050" b="1" kern="1200" dirty="0">
                        <a:solidFill>
                          <a:schemeClr val="tx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Cours</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1602">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2h</a:t>
                      </a:r>
                      <a:endParaRPr lang="fr-FR" sz="1050" b="1" kern="1200" dirty="0">
                        <a:solidFill>
                          <a:schemeClr val="tx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0" name="Rectangle à coins arrondis 9"/>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1" name="Text Box 2"/>
          <p:cNvSpPr txBox="1">
            <a:spLocks noChangeArrowheads="1"/>
          </p:cNvSpPr>
          <p:nvPr/>
        </p:nvSpPr>
        <p:spPr bwMode="auto">
          <a:xfrm>
            <a:off x="4981746" y="5232406"/>
            <a:ext cx="4002496" cy="1053252"/>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32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Utilisation d’un microcontrôleur ou d’un API dans la chaîne d’information.</a:t>
            </a:r>
            <a:endParaRPr lang="fr-FR" dirty="0">
              <a:sym typeface="Wingdings" pitchFamily="2" charset="2"/>
            </a:endParaRPr>
          </a:p>
        </p:txBody>
      </p:sp>
      <p:sp>
        <p:nvSpPr>
          <p:cNvPr id="12" name="Text Box 2"/>
          <p:cNvSpPr txBox="1">
            <a:spLocks noChangeArrowheads="1"/>
          </p:cNvSpPr>
          <p:nvPr/>
        </p:nvSpPr>
        <p:spPr bwMode="auto">
          <a:xfrm>
            <a:off x="814579" y="5235471"/>
            <a:ext cx="4019401" cy="9147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13</a:t>
            </a:r>
            <a:endParaRPr lang="fr-FR" b="1" dirty="0">
              <a:solidFill>
                <a:srgbClr val="AFD200"/>
              </a:solidFill>
              <a:sym typeface="Wingdings" pitchFamily="2" charset="2"/>
            </a:endParaRPr>
          </a:p>
          <a:p>
            <a:pPr>
              <a:buClr>
                <a:srgbClr val="AFD200"/>
              </a:buClr>
              <a:buFont typeface="Wingdings" pitchFamily="2" charset="2"/>
              <a:buChar char="ü"/>
            </a:pPr>
            <a:r>
              <a:rPr lang="fr-FR" dirty="0" smtClean="0">
                <a:sym typeface="Wingdings" pitchFamily="2" charset="2"/>
              </a:rPr>
              <a:t>Détermination équation de mouvement;</a:t>
            </a:r>
            <a:endParaRPr lang="fr-FR" dirty="0">
              <a:sym typeface="Wingdings" pitchFamily="2" charset="2"/>
            </a:endParaRPr>
          </a:p>
        </p:txBody>
      </p:sp>
    </p:spTree>
    <p:extLst>
      <p:ext uri="{BB962C8B-B14F-4D97-AF65-F5344CB8AC3E}">
        <p14:creationId xmlns:p14="http://schemas.microsoft.com/office/powerpoint/2010/main" val="2777248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7"/>
          <p:cNvSpPr txBox="1">
            <a:spLocks noChangeArrowheads="1"/>
          </p:cNvSpPr>
          <p:nvPr/>
        </p:nvSpPr>
        <p:spPr bwMode="auto">
          <a:xfrm>
            <a:off x="609600" y="1116013"/>
            <a:ext cx="8462963" cy="641350"/>
          </a:xfrm>
          <a:prstGeom prst="rect">
            <a:avLst/>
          </a:prstGeom>
          <a:noFill/>
          <a:ln w="9525">
            <a:noFill/>
            <a:miter lim="800000"/>
            <a:headEnd/>
            <a:tailEnd/>
          </a:ln>
        </p:spPr>
        <p:txBody>
          <a:bodyPr wrap="square">
            <a:spAutoFit/>
          </a:bodyPr>
          <a:lstStyle/>
          <a:p>
            <a:pPr algn="ctr"/>
            <a:r>
              <a:rPr lang="fr-FR" sz="3600" b="1" dirty="0">
                <a:solidFill>
                  <a:schemeClr val="accent1"/>
                </a:solidFill>
              </a:rPr>
              <a:t>Plan</a:t>
            </a:r>
            <a:endParaRPr lang="fr-FR" b="1" dirty="0">
              <a:solidFill>
                <a:schemeClr val="accent1"/>
              </a:solidFill>
            </a:endParaRPr>
          </a:p>
        </p:txBody>
      </p:sp>
      <p:sp>
        <p:nvSpPr>
          <p:cNvPr id="3" name="ZoneTexte 7"/>
          <p:cNvSpPr txBox="1">
            <a:spLocks noChangeArrowheads="1"/>
          </p:cNvSpPr>
          <p:nvPr/>
        </p:nvSpPr>
        <p:spPr bwMode="auto">
          <a:xfrm>
            <a:off x="863600" y="2447464"/>
            <a:ext cx="7488238" cy="671851"/>
          </a:xfrm>
          <a:prstGeom prst="rect">
            <a:avLst/>
          </a:prstGeom>
          <a:noFill/>
          <a:ln w="9525">
            <a:noFill/>
            <a:miter lim="800000"/>
            <a:headEnd/>
            <a:tailEnd/>
          </a:ln>
        </p:spPr>
        <p:txBody>
          <a:bodyPr anchor="ctr">
            <a:spAutoFit/>
          </a:bodyPr>
          <a:lstStyle/>
          <a:p>
            <a:pPr>
              <a:lnSpc>
                <a:spcPct val="150000"/>
              </a:lnSpc>
            </a:pPr>
            <a:r>
              <a:rPr lang="fr-FR" sz="2800" b="1" dirty="0" smtClean="0">
                <a:solidFill>
                  <a:schemeClr val="accent1"/>
                </a:solidFill>
              </a:rPr>
              <a:t>2 Les centres d’intérêt</a:t>
            </a:r>
            <a:endParaRPr lang="fr-FR" sz="2800" b="1" dirty="0">
              <a:solidFill>
                <a:schemeClr val="accent1"/>
              </a:solidFill>
            </a:endParaRPr>
          </a:p>
        </p:txBody>
      </p:sp>
      <p:sp>
        <p:nvSpPr>
          <p:cNvPr id="4" name="ZoneTexte 7"/>
          <p:cNvSpPr txBox="1">
            <a:spLocks noChangeArrowheads="1"/>
          </p:cNvSpPr>
          <p:nvPr/>
        </p:nvSpPr>
        <p:spPr bwMode="auto">
          <a:xfrm>
            <a:off x="863600" y="3014504"/>
            <a:ext cx="7488238" cy="738664"/>
          </a:xfrm>
          <a:prstGeom prst="rect">
            <a:avLst/>
          </a:prstGeom>
          <a:noFill/>
          <a:ln w="9525">
            <a:noFill/>
            <a:miter lim="800000"/>
            <a:headEnd/>
            <a:tailEnd/>
          </a:ln>
        </p:spPr>
        <p:txBody>
          <a:bodyPr anchor="ctr">
            <a:spAutoFit/>
          </a:bodyPr>
          <a:lstStyle/>
          <a:p>
            <a:pPr>
              <a:lnSpc>
                <a:spcPct val="150000"/>
              </a:lnSpc>
            </a:pPr>
            <a:r>
              <a:rPr lang="fr-FR" sz="2800" b="1" dirty="0">
                <a:solidFill>
                  <a:schemeClr val="accent1"/>
                </a:solidFill>
              </a:rPr>
              <a:t>3</a:t>
            </a:r>
            <a:r>
              <a:rPr lang="fr-FR" sz="2800" b="1" dirty="0" smtClean="0">
                <a:solidFill>
                  <a:schemeClr val="accent1"/>
                </a:solidFill>
              </a:rPr>
              <a:t> Organisation de la 2</a:t>
            </a:r>
            <a:r>
              <a:rPr lang="fr-FR" sz="2800" b="1" baseline="30000" dirty="0" smtClean="0">
                <a:solidFill>
                  <a:schemeClr val="accent1"/>
                </a:solidFill>
              </a:rPr>
              <a:t>de</a:t>
            </a:r>
            <a:r>
              <a:rPr lang="fr-FR" sz="2800" b="1" dirty="0" smtClean="0">
                <a:solidFill>
                  <a:schemeClr val="accent1"/>
                </a:solidFill>
              </a:rPr>
              <a:t> période</a:t>
            </a:r>
            <a:endParaRPr lang="fr-FR" sz="3600" b="1" dirty="0">
              <a:solidFill>
                <a:schemeClr val="accent1"/>
              </a:solidFill>
            </a:endParaRPr>
          </a:p>
        </p:txBody>
      </p:sp>
      <p:sp>
        <p:nvSpPr>
          <p:cNvPr id="5" name="ZoneTexte 7"/>
          <p:cNvSpPr txBox="1">
            <a:spLocks noChangeArrowheads="1"/>
          </p:cNvSpPr>
          <p:nvPr/>
        </p:nvSpPr>
        <p:spPr bwMode="auto">
          <a:xfrm>
            <a:off x="876300" y="3631684"/>
            <a:ext cx="7488238" cy="738664"/>
          </a:xfrm>
          <a:prstGeom prst="rect">
            <a:avLst/>
          </a:prstGeom>
          <a:noFill/>
          <a:ln w="9525">
            <a:noFill/>
            <a:miter lim="800000"/>
            <a:headEnd/>
            <a:tailEnd/>
          </a:ln>
        </p:spPr>
        <p:txBody>
          <a:bodyPr anchor="ctr">
            <a:spAutoFit/>
          </a:bodyPr>
          <a:lstStyle/>
          <a:p>
            <a:pPr>
              <a:lnSpc>
                <a:spcPct val="150000"/>
              </a:lnSpc>
            </a:pPr>
            <a:r>
              <a:rPr lang="fr-FR" sz="2800" b="1" dirty="0">
                <a:solidFill>
                  <a:schemeClr val="accent1"/>
                </a:solidFill>
              </a:rPr>
              <a:t>4</a:t>
            </a:r>
            <a:r>
              <a:rPr lang="fr-FR" sz="2800" b="1" dirty="0" smtClean="0">
                <a:solidFill>
                  <a:schemeClr val="accent1"/>
                </a:solidFill>
              </a:rPr>
              <a:t> Développement de la séquence</a:t>
            </a:r>
            <a:endParaRPr lang="fr-FR" sz="2800" b="1" dirty="0">
              <a:solidFill>
                <a:schemeClr val="accent1"/>
              </a:solidFill>
            </a:endParaRPr>
          </a:p>
        </p:txBody>
      </p:sp>
      <p:sp>
        <p:nvSpPr>
          <p:cNvPr id="6" name="ZoneTexte 7"/>
          <p:cNvSpPr txBox="1">
            <a:spLocks noChangeArrowheads="1"/>
          </p:cNvSpPr>
          <p:nvPr/>
        </p:nvSpPr>
        <p:spPr bwMode="auto">
          <a:xfrm>
            <a:off x="863600" y="1751445"/>
            <a:ext cx="7488238" cy="738664"/>
          </a:xfrm>
          <a:prstGeom prst="rect">
            <a:avLst/>
          </a:prstGeom>
          <a:noFill/>
          <a:ln w="9525">
            <a:noFill/>
            <a:miter lim="800000"/>
            <a:headEnd/>
            <a:tailEnd/>
          </a:ln>
        </p:spPr>
        <p:txBody>
          <a:bodyPr anchor="ctr">
            <a:spAutoFit/>
          </a:bodyPr>
          <a:lstStyle/>
          <a:p>
            <a:pPr>
              <a:lnSpc>
                <a:spcPct val="150000"/>
              </a:lnSpc>
            </a:pPr>
            <a:r>
              <a:rPr lang="fr-FR" sz="2800" b="1" dirty="0" smtClean="0">
                <a:solidFill>
                  <a:schemeClr val="accent1"/>
                </a:solidFill>
              </a:rPr>
              <a:t>1 Objectifs </a:t>
            </a:r>
            <a:r>
              <a:rPr lang="fr-FR" sz="2800" b="1" dirty="0">
                <a:solidFill>
                  <a:schemeClr val="accent1"/>
                </a:solidFill>
              </a:rPr>
              <a:t>du mini-projet</a:t>
            </a:r>
            <a:endParaRPr lang="fr-FR" sz="3600" b="1" dirty="0">
              <a:solidFill>
                <a:schemeClr val="accent1"/>
              </a:solidFill>
            </a:endParaRPr>
          </a:p>
        </p:txBody>
      </p:sp>
      <p:sp>
        <p:nvSpPr>
          <p:cNvPr id="9" name="ZoneTexte 8"/>
          <p:cNvSpPr txBox="1">
            <a:spLocks noChangeArrowheads="1"/>
          </p:cNvSpPr>
          <p:nvPr/>
        </p:nvSpPr>
        <p:spPr bwMode="auto">
          <a:xfrm>
            <a:off x="876300" y="4298841"/>
            <a:ext cx="8001000" cy="738664"/>
          </a:xfrm>
          <a:prstGeom prst="rect">
            <a:avLst/>
          </a:prstGeom>
          <a:noFill/>
          <a:ln w="9525">
            <a:noFill/>
            <a:miter lim="800000"/>
            <a:headEnd/>
            <a:tailEnd/>
          </a:ln>
        </p:spPr>
        <p:txBody>
          <a:bodyPr wrap="square" anchor="ctr">
            <a:spAutoFit/>
          </a:bodyPr>
          <a:lstStyle/>
          <a:p>
            <a:pPr>
              <a:lnSpc>
                <a:spcPct val="150000"/>
              </a:lnSpc>
              <a:spcBef>
                <a:spcPct val="50000"/>
              </a:spcBef>
            </a:pPr>
            <a:r>
              <a:rPr lang="fr-FR" sz="2800" b="1" dirty="0" smtClean="0">
                <a:solidFill>
                  <a:schemeClr val="accent1"/>
                </a:solidFill>
              </a:rPr>
              <a:t>5 Autre proposition et CI identiques</a:t>
            </a:r>
            <a:endParaRPr lang="fr-FR" sz="2800" b="1" dirty="0">
              <a:solidFill>
                <a:schemeClr val="accent1"/>
              </a:solidFill>
            </a:endParaRPr>
          </a:p>
        </p:txBody>
      </p:sp>
    </p:spTree>
    <p:extLst>
      <p:ext uri="{BB962C8B-B14F-4D97-AF65-F5344CB8AC3E}">
        <p14:creationId xmlns:p14="http://schemas.microsoft.com/office/powerpoint/2010/main" val="321201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73732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2626943711"/>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936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579778"/>
            <a:ext cx="7658100" cy="637754"/>
          </a:xfrm>
          <a:prstGeom prst="rect">
            <a:avLst/>
          </a:prstGeom>
          <a:noFill/>
          <a:ln w="9525">
            <a:noFill/>
            <a:miter lim="800000"/>
            <a:headEnd/>
            <a:tailEnd/>
          </a:ln>
        </p:spPr>
        <p:txBody>
          <a:bodyPr wrap="square" lIns="82945" tIns="41473" rIns="82945" bIns="41473">
            <a:spAutoFit/>
          </a:bodyPr>
          <a:lstStyle/>
          <a:p>
            <a:pPr>
              <a:buClr>
                <a:srgbClr val="C8000A"/>
              </a:buClr>
              <a:buFont typeface="Wingdings" pitchFamily="2" charset="2"/>
              <a:buChar char="ü"/>
              <a:defRPr/>
            </a:pPr>
            <a:r>
              <a:rPr lang="fr-FR" dirty="0" smtClean="0"/>
              <a:t> Validation des différents résultats ;</a:t>
            </a:r>
          </a:p>
          <a:p>
            <a:pPr>
              <a:buClr>
                <a:srgbClr val="C8000A"/>
              </a:buClr>
              <a:buFont typeface="Wingdings" pitchFamily="2" charset="2"/>
              <a:buChar char="ü"/>
              <a:defRPr/>
            </a:pPr>
            <a:r>
              <a:rPr lang="fr-FR" dirty="0"/>
              <a:t> </a:t>
            </a:r>
            <a:r>
              <a:rPr lang="fr-FR" dirty="0" smtClean="0"/>
              <a:t>Restitution </a:t>
            </a:r>
            <a:r>
              <a:rPr lang="fr-FR" dirty="0"/>
              <a:t>des séances de mini-projets : exposés des étudiants.</a:t>
            </a:r>
          </a:p>
        </p:txBody>
      </p:sp>
    </p:spTree>
    <p:extLst>
      <p:ext uri="{BB962C8B-B14F-4D97-AF65-F5344CB8AC3E}">
        <p14:creationId xmlns:p14="http://schemas.microsoft.com/office/powerpoint/2010/main" val="29821805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8024321" y="1927687"/>
            <a:ext cx="0" cy="193967"/>
          </a:xfrm>
          <a:prstGeom prst="line">
            <a:avLst/>
          </a:prstGeom>
          <a:ln w="57150">
            <a:solidFill>
              <a:srgbClr val="008AD6"/>
            </a:solidFill>
          </a:ln>
        </p:spPr>
        <p:style>
          <a:lnRef idx="1">
            <a:schemeClr val="accent1"/>
          </a:lnRef>
          <a:fillRef idx="0">
            <a:schemeClr val="accent1"/>
          </a:fillRef>
          <a:effectRef idx="0">
            <a:schemeClr val="accent1"/>
          </a:effectRef>
          <a:fontRef idx="minor">
            <a:schemeClr val="tx1"/>
          </a:fontRef>
        </p:style>
      </p:cxnSp>
      <p:sp>
        <p:nvSpPr>
          <p:cNvPr id="13" name="Rectangle à coins arrondis 12"/>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cxnSp>
        <p:nvCxnSpPr>
          <p:cNvPr id="14" name="Connecteur droit 13"/>
          <p:cNvCxnSpPr/>
          <p:nvPr/>
        </p:nvCxnSpPr>
        <p:spPr>
          <a:xfrm>
            <a:off x="8731540" y="1907122"/>
            <a:ext cx="0" cy="3366062"/>
          </a:xfrm>
          <a:prstGeom prst="line">
            <a:avLst/>
          </a:prstGeom>
          <a:ln w="57150">
            <a:solidFill>
              <a:srgbClr val="AFD200"/>
            </a:solidFill>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654593" y="2154688"/>
            <a:ext cx="8356600" cy="2870930"/>
          </a:xfrm>
          <a:prstGeom prst="roundRect">
            <a:avLst>
              <a:gd name="adj" fmla="val 11359"/>
            </a:avLst>
          </a:prstGeom>
          <a:solidFill>
            <a:schemeClr val="bg1"/>
          </a:solidFill>
          <a:ln w="57150">
            <a:solidFill>
              <a:srgbClr val="008AD6"/>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7425" name="Text Box 2"/>
          <p:cNvSpPr txBox="1">
            <a:spLocks noChangeArrowheads="1"/>
          </p:cNvSpPr>
          <p:nvPr/>
        </p:nvSpPr>
        <p:spPr bwMode="auto">
          <a:xfrm>
            <a:off x="4711700" y="2136639"/>
            <a:ext cx="4272542" cy="937836"/>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42</a:t>
            </a:r>
            <a:endParaRPr lang="fr-FR" b="1" dirty="0">
              <a:solidFill>
                <a:srgbClr val="008AD6"/>
              </a:solidFill>
              <a:sym typeface="Wingdings" pitchFamily="2" charset="2"/>
            </a:endParaRPr>
          </a:p>
          <a:p>
            <a:pPr algn="just">
              <a:spcBef>
                <a:spcPct val="50000"/>
              </a:spcBef>
              <a:buClr>
                <a:srgbClr val="008AD6"/>
              </a:buClr>
              <a:buFont typeface="Wingdings" pitchFamily="2" charset="2"/>
              <a:buChar char="ü"/>
            </a:pPr>
            <a:r>
              <a:rPr lang="fr-FR" dirty="0" smtClean="0">
                <a:solidFill>
                  <a:srgbClr val="008AD6"/>
                </a:solidFill>
              </a:rPr>
              <a:t>Conditionnement du signal</a:t>
            </a:r>
            <a:r>
              <a:rPr lang="fr-FR" dirty="0" smtClean="0"/>
              <a:t>: filtrage</a:t>
            </a:r>
            <a:endParaRPr lang="fr-FR" dirty="0">
              <a:sym typeface="Wingdings" pitchFamily="2" charset="2"/>
            </a:endParaRPr>
          </a:p>
          <a:p>
            <a:pPr algn="just">
              <a:spcBef>
                <a:spcPct val="50000"/>
              </a:spcBef>
              <a:buClr>
                <a:srgbClr val="008AD6"/>
              </a:buClr>
            </a:pPr>
            <a:endParaRPr lang="fr-FR" sz="700" dirty="0">
              <a:sym typeface="Wingdings" pitchFamily="2" charset="2"/>
            </a:endParaRPr>
          </a:p>
        </p:txBody>
      </p:sp>
      <p:sp>
        <p:nvSpPr>
          <p:cNvPr id="17427" name="Text Box 2"/>
          <p:cNvSpPr txBox="1">
            <a:spLocks noChangeArrowheads="1"/>
          </p:cNvSpPr>
          <p:nvPr/>
        </p:nvSpPr>
        <p:spPr bwMode="auto">
          <a:xfrm>
            <a:off x="683720" y="2179566"/>
            <a:ext cx="4027980" cy="745476"/>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008AD6"/>
                </a:solidFill>
                <a:sym typeface="Wingdings" pitchFamily="2" charset="2"/>
              </a:rPr>
              <a:t>Cours </a:t>
            </a:r>
            <a:r>
              <a:rPr lang="fr-FR" b="1" dirty="0" smtClean="0">
                <a:solidFill>
                  <a:srgbClr val="008AD6"/>
                </a:solidFill>
                <a:sym typeface="Wingdings" pitchFamily="2" charset="2"/>
              </a:rPr>
              <a:t>41</a:t>
            </a:r>
          </a:p>
          <a:p>
            <a:pPr algn="just">
              <a:buClr>
                <a:srgbClr val="008AD6"/>
              </a:buClr>
            </a:pPr>
            <a:endParaRPr lang="fr-FR" sz="700" dirty="0"/>
          </a:p>
          <a:p>
            <a:pPr algn="just">
              <a:buClr>
                <a:srgbClr val="008AD6"/>
              </a:buClr>
              <a:buFont typeface="Wingdings" pitchFamily="2" charset="2"/>
              <a:buChar char="ü"/>
            </a:pPr>
            <a:r>
              <a:rPr lang="fr-FR" dirty="0" smtClean="0"/>
              <a:t> </a:t>
            </a:r>
            <a:r>
              <a:rPr lang="fr-FR" dirty="0" smtClean="0">
                <a:solidFill>
                  <a:srgbClr val="008AD6"/>
                </a:solidFill>
              </a:rPr>
              <a:t>Dynamique</a:t>
            </a:r>
            <a:r>
              <a:rPr lang="fr-FR" dirty="0"/>
              <a:t> </a:t>
            </a:r>
            <a:r>
              <a:rPr lang="fr-FR" dirty="0" smtClean="0"/>
              <a:t>;</a:t>
            </a:r>
            <a:endParaRPr lang="fr-FR" dirty="0"/>
          </a:p>
        </p:txBody>
      </p:sp>
      <p:graphicFrame>
        <p:nvGraphicFramePr>
          <p:cNvPr id="15" name="Tableau 14"/>
          <p:cNvGraphicFramePr>
            <a:graphicFrameLocks noGrp="1"/>
          </p:cNvGraphicFramePr>
          <p:nvPr>
            <p:extLst>
              <p:ext uri="{D42A27DB-BD31-4B8C-83A1-F6EECF244321}">
                <p14:modId xmlns:p14="http://schemas.microsoft.com/office/powerpoint/2010/main" val="2942320704"/>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Cours</a:t>
                      </a:r>
                      <a:endParaRPr lang="fr-FR" sz="1050" b="1" kern="1200" dirty="0">
                        <a:solidFill>
                          <a:schemeClr val="tx1"/>
                        </a:solidFill>
                        <a:latin typeface="+mn-lt"/>
                        <a:ea typeface="+mn-ea"/>
                        <a:cs typeface="+mn-cs"/>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Cours</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TD</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marL="0" algn="ctr" defTabSz="914400" rtl="0" eaLnBrk="1" latinLnBrk="0" hangingPunct="1"/>
                      <a:r>
                        <a:rPr lang="fr-FR" sz="1050" b="1" kern="1200" dirty="0" smtClean="0">
                          <a:solidFill>
                            <a:schemeClr val="tx1"/>
                          </a:solidFill>
                          <a:latin typeface="+mn-lt"/>
                          <a:ea typeface="+mn-ea"/>
                          <a:cs typeface="+mn-cs"/>
                        </a:rPr>
                        <a:t>2h</a:t>
                      </a:r>
                      <a:endParaRPr lang="fr-FR" sz="1050" b="1" kern="1200" dirty="0">
                        <a:solidFill>
                          <a:schemeClr val="tx1"/>
                        </a:solidFill>
                        <a:latin typeface="+mn-lt"/>
                        <a:ea typeface="+mn-ea"/>
                        <a:cs typeface="+mn-cs"/>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0545F9"/>
                    </a:solidFill>
                  </a:tcPr>
                </a:tc>
                <a:tc>
                  <a:txBody>
                    <a:bodyPr/>
                    <a:lstStyle/>
                    <a:p>
                      <a:pPr algn="ctr"/>
                      <a:r>
                        <a:rPr lang="fr-FR" sz="1050" b="1" dirty="0" smtClean="0">
                          <a:solidFill>
                            <a:schemeClr val="bg1"/>
                          </a:solidFill>
                        </a:rPr>
                        <a:t>2h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AFD200"/>
                    </a:solidFill>
                  </a:tcPr>
                </a:tc>
              </a:tr>
            </a:tbl>
          </a:graphicData>
        </a:graphic>
      </p:graphicFrame>
      <p:sp>
        <p:nvSpPr>
          <p:cNvPr id="10" name="Rectangle à coins arrondis 9"/>
          <p:cNvSpPr/>
          <p:nvPr/>
        </p:nvSpPr>
        <p:spPr>
          <a:xfrm>
            <a:off x="683720" y="5273570"/>
            <a:ext cx="8300522" cy="1292329"/>
          </a:xfrm>
          <a:prstGeom prst="roundRect">
            <a:avLst/>
          </a:prstGeom>
          <a:noFill/>
          <a:ln w="57150">
            <a:solidFill>
              <a:srgbClr val="AFD2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1" name="Text Box 2"/>
          <p:cNvSpPr txBox="1">
            <a:spLocks noChangeArrowheads="1"/>
          </p:cNvSpPr>
          <p:nvPr/>
        </p:nvSpPr>
        <p:spPr bwMode="auto">
          <a:xfrm>
            <a:off x="4981746" y="5232406"/>
            <a:ext cx="4002496" cy="77625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42</a:t>
            </a:r>
            <a:endParaRPr lang="fr-FR" b="1" dirty="0">
              <a:solidFill>
                <a:srgbClr val="AFD200"/>
              </a:solidFill>
              <a:sym typeface="Wingdings" pitchFamily="2" charset="2"/>
            </a:endParaRPr>
          </a:p>
          <a:p>
            <a:pPr>
              <a:spcBef>
                <a:spcPct val="50000"/>
              </a:spcBef>
              <a:buClr>
                <a:srgbClr val="AFD200"/>
              </a:buClr>
              <a:buFont typeface="Wingdings" pitchFamily="2" charset="2"/>
              <a:buChar char="ü"/>
            </a:pPr>
            <a:r>
              <a:rPr lang="fr-FR" dirty="0">
                <a:sym typeface="Wingdings" pitchFamily="2" charset="2"/>
              </a:rPr>
              <a:t> </a:t>
            </a:r>
            <a:r>
              <a:rPr lang="fr-FR" dirty="0" smtClean="0">
                <a:sym typeface="Wingdings" pitchFamily="2" charset="2"/>
              </a:rPr>
              <a:t>Conditionnement du signal.</a:t>
            </a:r>
            <a:endParaRPr lang="fr-FR" dirty="0">
              <a:sym typeface="Wingdings" pitchFamily="2" charset="2"/>
            </a:endParaRPr>
          </a:p>
        </p:txBody>
      </p:sp>
      <p:sp>
        <p:nvSpPr>
          <p:cNvPr id="12" name="Text Box 2"/>
          <p:cNvSpPr txBox="1">
            <a:spLocks noChangeArrowheads="1"/>
          </p:cNvSpPr>
          <p:nvPr/>
        </p:nvSpPr>
        <p:spPr bwMode="auto">
          <a:xfrm>
            <a:off x="814579" y="5235471"/>
            <a:ext cx="4019401" cy="637754"/>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a:solidFill>
                  <a:srgbClr val="AFD200"/>
                </a:solidFill>
                <a:sym typeface="Wingdings" pitchFamily="2" charset="2"/>
              </a:rPr>
              <a:t>TD </a:t>
            </a:r>
            <a:r>
              <a:rPr lang="fr-FR" b="1" dirty="0" smtClean="0">
                <a:solidFill>
                  <a:srgbClr val="AFD200"/>
                </a:solidFill>
                <a:sym typeface="Wingdings" pitchFamily="2" charset="2"/>
              </a:rPr>
              <a:t>41</a:t>
            </a:r>
            <a:endParaRPr lang="fr-FR" b="1" dirty="0">
              <a:solidFill>
                <a:srgbClr val="AFD200"/>
              </a:solidFill>
              <a:sym typeface="Wingdings" pitchFamily="2" charset="2"/>
            </a:endParaRPr>
          </a:p>
          <a:p>
            <a:pPr>
              <a:buClr>
                <a:srgbClr val="AFD200"/>
              </a:buClr>
              <a:buFont typeface="Wingdings" pitchFamily="2" charset="2"/>
              <a:buChar char="ü"/>
            </a:pPr>
            <a:r>
              <a:rPr lang="fr-FR" dirty="0" smtClean="0">
                <a:sym typeface="Wingdings" pitchFamily="2" charset="2"/>
              </a:rPr>
              <a:t>Application dynamique;</a:t>
            </a:r>
            <a:endParaRPr lang="fr-FR" dirty="0">
              <a:sym typeface="Wingdings" pitchFamily="2" charset="2"/>
            </a:endParaRPr>
          </a:p>
        </p:txBody>
      </p:sp>
    </p:spTree>
    <p:extLst>
      <p:ext uri="{BB962C8B-B14F-4D97-AF65-F5344CB8AC3E}">
        <p14:creationId xmlns:p14="http://schemas.microsoft.com/office/powerpoint/2010/main" val="469223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Coût matériel</a:t>
            </a:r>
            <a:endParaRPr lang="fr-FR" sz="3600" b="1" dirty="0">
              <a:solidFill>
                <a:srgbClr val="C0504D"/>
              </a:solidFill>
            </a:endParaRPr>
          </a:p>
        </p:txBody>
      </p:sp>
      <p:pic>
        <p:nvPicPr>
          <p:cNvPr id="11" name="Picture 3" descr="C:\Users\Thomas\Desktop\Seminaire\p650-ph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4212" y="2154311"/>
            <a:ext cx="2429787" cy="2976489"/>
          </a:xfrm>
          <a:prstGeom prst="rect">
            <a:avLst/>
          </a:prstGeom>
          <a:noFill/>
          <a:extLst>
            <a:ext uri="{909E8E84-426E-40DD-AFC4-6F175D3DCCD1}">
              <a14:hiddenFill xmlns:a14="http://schemas.microsoft.com/office/drawing/2010/main">
                <a:solidFill>
                  <a:srgbClr val="FFFFFF"/>
                </a:solidFill>
              </a14:hiddenFill>
            </a:ext>
          </a:extLst>
        </p:spPr>
      </p:pic>
      <p:sp>
        <p:nvSpPr>
          <p:cNvPr id="12" name="Espace réservé du contenu 1"/>
          <p:cNvSpPr txBox="1">
            <a:spLocks/>
          </p:cNvSpPr>
          <p:nvPr/>
        </p:nvSpPr>
        <p:spPr>
          <a:xfrm>
            <a:off x="703943" y="2153816"/>
            <a:ext cx="8229600" cy="435334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b="1" dirty="0" smtClean="0">
                <a:effectLst>
                  <a:outerShdw blurRad="38100" dist="38100" dir="2700000" algn="tl">
                    <a:srgbClr val="000000">
                      <a:alpha val="43137"/>
                    </a:srgbClr>
                  </a:outerShdw>
                </a:effectLst>
              </a:rPr>
              <a:t>330 €</a:t>
            </a:r>
          </a:p>
          <a:p>
            <a:pPr marL="0" indent="0">
              <a:buFont typeface="Arial" pitchFamily="34" charset="0"/>
              <a:buNone/>
            </a:pPr>
            <a:endParaRPr lang="fr-FR" sz="2000" dirty="0" smtClean="0"/>
          </a:p>
          <a:p>
            <a:pPr marL="0" indent="0">
              <a:buFont typeface="Arial" pitchFamily="34" charset="0"/>
              <a:buNone/>
            </a:pPr>
            <a:r>
              <a:rPr lang="fr-FR" sz="2400" dirty="0" smtClean="0"/>
              <a:t>Girouette Anémomètre (50€)</a:t>
            </a:r>
          </a:p>
          <a:p>
            <a:pPr marL="0" indent="0">
              <a:buFont typeface="Arial" pitchFamily="34" charset="0"/>
              <a:buNone/>
            </a:pPr>
            <a:r>
              <a:rPr lang="fr-FR" sz="2400" dirty="0" smtClean="0"/>
              <a:t>Pack E-blocks (220 €)+ e-block CAN (60€)</a:t>
            </a:r>
            <a:r>
              <a:rPr lang="fr-FR" dirty="0" smtClean="0"/>
              <a:t>		</a:t>
            </a:r>
          </a:p>
          <a:p>
            <a:pPr marL="0" indent="0">
              <a:buFont typeface="Arial" pitchFamily="34" charset="0"/>
              <a:buNone/>
            </a:pPr>
            <a:r>
              <a:rPr lang="fr-FR" dirty="0" smtClean="0"/>
              <a:t>			</a:t>
            </a:r>
            <a:endParaRPr lang="fr-FR" dirty="0"/>
          </a:p>
        </p:txBody>
      </p:sp>
      <p:pic>
        <p:nvPicPr>
          <p:cNvPr id="13" name="Picture 4" descr="C:\Users\Thomas\Desktop\Seminaire\PackE-Block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1387" y="4133850"/>
            <a:ext cx="2485407" cy="21971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C:\Users\Thomas\Desktop\Seminaire\EB01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1500" y="4851400"/>
            <a:ext cx="1778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7733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4982929" y="2443731"/>
            <a:ext cx="4224572" cy="646331"/>
          </a:xfrm>
          <a:prstGeom prst="rect">
            <a:avLst/>
          </a:prstGeom>
          <a:noFill/>
          <a:ln w="9525">
            <a:noFill/>
            <a:miter lim="800000"/>
            <a:headEnd/>
            <a:tailEnd/>
          </a:ln>
        </p:spPr>
        <p:txBody>
          <a:bodyPr wrap="square">
            <a:spAutoFit/>
          </a:bodyPr>
          <a:lstStyle/>
          <a:p>
            <a:pPr algn="ctr"/>
            <a:r>
              <a:rPr lang="fr-FR" sz="3600" b="1" dirty="0" smtClean="0">
                <a:solidFill>
                  <a:srgbClr val="C0504D"/>
                </a:solidFill>
              </a:rPr>
              <a:t>Barrière </a:t>
            </a:r>
            <a:r>
              <a:rPr lang="fr-FR" sz="3600" b="1" dirty="0" err="1" smtClean="0">
                <a:solidFill>
                  <a:srgbClr val="C0504D"/>
                </a:solidFill>
              </a:rPr>
              <a:t>Sympact</a:t>
            </a:r>
            <a:endParaRPr lang="fr-FR" sz="3600" b="1" dirty="0">
              <a:solidFill>
                <a:srgbClr val="C0504D"/>
              </a:solidFill>
            </a:endParaRPr>
          </a:p>
        </p:txBody>
      </p:sp>
      <p:pic>
        <p:nvPicPr>
          <p:cNvPr id="9" name="Image 8"/>
          <p:cNvPicPr>
            <a:picLocks noChangeAspect="1"/>
          </p:cNvPicPr>
          <p:nvPr/>
        </p:nvPicPr>
        <p:blipFill>
          <a:blip r:embed="rId2"/>
          <a:stretch>
            <a:fillRect/>
          </a:stretch>
        </p:blipFill>
        <p:spPr>
          <a:xfrm rot="21225524">
            <a:off x="1000397" y="1687593"/>
            <a:ext cx="3917408" cy="37701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99590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914400" y="2405063"/>
            <a:ext cx="8229600" cy="3760787"/>
          </a:xfrm>
          <a:prstGeom prst="rect">
            <a:avLst/>
          </a:prstGeom>
        </p:spPr>
        <p:txBody>
          <a:bodyPr/>
          <a:lstStyle/>
          <a:p>
            <a:pPr marL="0" indent="0" algn="just">
              <a:buNone/>
            </a:pPr>
            <a:r>
              <a:rPr lang="fr-FR" dirty="0" smtClean="0"/>
              <a:t>Afin d’assurer le fonctionnement de ses gares de péage sur coupure EDF et en cas de non démarrage des groupes de sécurité, une société autoroutière souhaite  mettre en place une alimentation autonome et indépendante sur chacune des barrières. Le flux maximal de véhicules étant estimé à 120 par heure.</a:t>
            </a:r>
            <a:endParaRPr lang="fr-FR" dirty="0"/>
          </a:p>
        </p:txBody>
      </p:sp>
      <p:sp>
        <p:nvSpPr>
          <p:cNvPr id="6" name="ZoneTexte 7"/>
          <p:cNvSpPr txBox="1">
            <a:spLocks noChangeArrowheads="1"/>
          </p:cNvSpPr>
          <p:nvPr/>
        </p:nvSpPr>
        <p:spPr bwMode="auto">
          <a:xfrm>
            <a:off x="664929" y="1592831"/>
            <a:ext cx="4078368" cy="646331"/>
          </a:xfrm>
          <a:prstGeom prst="rect">
            <a:avLst/>
          </a:prstGeom>
          <a:noFill/>
          <a:ln w="9525">
            <a:noFill/>
            <a:miter lim="800000"/>
            <a:headEnd/>
            <a:tailEnd/>
          </a:ln>
        </p:spPr>
        <p:txBody>
          <a:bodyPr wrap="square">
            <a:spAutoFit/>
          </a:bodyPr>
          <a:lstStyle/>
          <a:p>
            <a:r>
              <a:rPr lang="fr-FR" sz="3600" b="1" dirty="0" smtClean="0">
                <a:solidFill>
                  <a:srgbClr val="C0504D"/>
                </a:solidFill>
              </a:rPr>
              <a:t>Problématique</a:t>
            </a:r>
            <a:endParaRPr lang="fr-FR" sz="3600" b="1" dirty="0">
              <a:solidFill>
                <a:srgbClr val="C0504D"/>
              </a:solidFill>
            </a:endParaRPr>
          </a:p>
        </p:txBody>
      </p:sp>
    </p:spTree>
    <p:extLst>
      <p:ext uri="{BB962C8B-B14F-4D97-AF65-F5344CB8AC3E}">
        <p14:creationId xmlns:p14="http://schemas.microsoft.com/office/powerpoint/2010/main" val="37358173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1124856" y="16673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2501345423"/>
              </p:ext>
            </p:extLst>
          </p:nvPr>
        </p:nvGraphicFramePr>
        <p:xfrm>
          <a:off x="774696" y="1079501"/>
          <a:ext cx="8319912" cy="951284"/>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6679">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37926">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6679">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16388" name="Text Box 2"/>
          <p:cNvSpPr txBox="1">
            <a:spLocks noChangeArrowheads="1"/>
          </p:cNvSpPr>
          <p:nvPr/>
        </p:nvSpPr>
        <p:spPr bwMode="auto">
          <a:xfrm>
            <a:off x="1123104" y="2546640"/>
            <a:ext cx="7605280" cy="3407743"/>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 Prise en main </a:t>
            </a:r>
            <a:r>
              <a:rPr lang="fr-FR" b="1" dirty="0" smtClean="0">
                <a:solidFill>
                  <a:srgbClr val="C00000"/>
                </a:solidFill>
              </a:rPr>
              <a:t>de la barrière </a:t>
            </a:r>
            <a:r>
              <a:rPr lang="fr-FR" b="1" dirty="0" err="1" smtClean="0">
                <a:solidFill>
                  <a:srgbClr val="C00000"/>
                </a:solidFill>
              </a:rPr>
              <a:t>Sympact</a:t>
            </a:r>
            <a:r>
              <a:rPr lang="fr-FR" b="1" dirty="0" smtClean="0">
                <a:solidFill>
                  <a:srgbClr val="C00000"/>
                </a:solidFill>
              </a:rPr>
              <a:t> </a:t>
            </a:r>
            <a:r>
              <a:rPr lang="fr-FR" b="1" dirty="0">
                <a:solidFill>
                  <a:srgbClr val="C00000"/>
                </a:solidFill>
              </a:rPr>
              <a:t>et </a:t>
            </a:r>
            <a:r>
              <a:rPr lang="fr-FR" b="1" dirty="0" smtClean="0">
                <a:solidFill>
                  <a:srgbClr val="C00000"/>
                </a:solidFill>
              </a:rPr>
              <a:t>de son ENT</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pPr>
            <a:r>
              <a:rPr lang="fr-FR" dirty="0"/>
              <a:t> Analyser la problématique proposée : quelle </a:t>
            </a:r>
            <a:r>
              <a:rPr lang="fr-FR" dirty="0" smtClean="0"/>
              <a:t>stratégie mettre en place </a:t>
            </a:r>
            <a:r>
              <a:rPr lang="fr-FR" dirty="0"/>
              <a:t>afin de répondre à la problématique ? </a:t>
            </a:r>
          </a:p>
          <a:p>
            <a:pPr>
              <a:buClr>
                <a:srgbClr val="C8000A"/>
              </a:buClr>
              <a:buFont typeface="Wingdings" pitchFamily="2" charset="2"/>
              <a:buChar char="ü"/>
            </a:pPr>
            <a:r>
              <a:rPr lang="fr-FR" dirty="0"/>
              <a:t> Analyser le système fonctionnellement et structurellement : identifier les chaînes d’énergie et </a:t>
            </a:r>
            <a:r>
              <a:rPr lang="fr-FR" dirty="0" smtClean="0"/>
              <a:t>d’information </a:t>
            </a:r>
            <a:r>
              <a:rPr lang="fr-FR" dirty="0"/>
              <a:t> ;</a:t>
            </a:r>
          </a:p>
          <a:p>
            <a:pPr>
              <a:buClr>
                <a:srgbClr val="C8000A"/>
              </a:buClr>
              <a:buFont typeface="Wingdings" pitchFamily="2" charset="2"/>
              <a:buChar char="ü"/>
            </a:pPr>
            <a:r>
              <a:rPr lang="fr-FR" dirty="0"/>
              <a:t> Identifier </a:t>
            </a:r>
            <a:r>
              <a:rPr lang="fr-FR" dirty="0" smtClean="0"/>
              <a:t>les différents points de mesure et le matériel à disposition, puis réaliser des mesures</a:t>
            </a:r>
            <a:r>
              <a:rPr lang="fr-FR" dirty="0"/>
              <a:t> </a:t>
            </a:r>
            <a:r>
              <a:rPr lang="fr-FR" dirty="0" smtClean="0"/>
              <a:t>;</a:t>
            </a:r>
          </a:p>
          <a:p>
            <a:pPr>
              <a:buClr>
                <a:srgbClr val="C8000A"/>
              </a:buClr>
              <a:buFont typeface="Wingdings" pitchFamily="2" charset="2"/>
              <a:buChar char="ü"/>
            </a:pPr>
            <a:r>
              <a:rPr lang="fr-FR" dirty="0" smtClean="0"/>
              <a:t>Rechercher une structure permettant d’assurer l’autonomie énergétique du système.</a:t>
            </a:r>
            <a:endParaRPr lang="fr-FR" dirty="0"/>
          </a:p>
          <a:p>
            <a:pPr>
              <a:buClr>
                <a:srgbClr val="C8000A"/>
              </a:buClr>
              <a:buFont typeface="Wingdings" pitchFamily="2" charset="2"/>
              <a:buChar char="ü"/>
            </a:pPr>
            <a:r>
              <a:rPr lang="fr-FR" dirty="0"/>
              <a:t> </a:t>
            </a:r>
            <a:r>
              <a:rPr lang="fr-FR" dirty="0" smtClean="0"/>
              <a:t>Planifier les semaines suivantes.</a:t>
            </a:r>
            <a:endParaRPr lang="fr-FR" dirty="0"/>
          </a:p>
        </p:txBody>
      </p:sp>
    </p:spTree>
    <p:extLst>
      <p:ext uri="{BB962C8B-B14F-4D97-AF65-F5344CB8AC3E}">
        <p14:creationId xmlns:p14="http://schemas.microsoft.com/office/powerpoint/2010/main" val="11855469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41621" y="3584228"/>
            <a:ext cx="2950037" cy="1858433"/>
          </a:xfrm>
          <a:prstGeom prst="rect">
            <a:avLst/>
          </a:prstGeom>
        </p:spPr>
      </p:pic>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461892237"/>
              </p:ext>
            </p:extLst>
          </p:nvPr>
        </p:nvGraphicFramePr>
        <p:xfrm>
          <a:off x="774696" y="1079499"/>
          <a:ext cx="8319912" cy="932180"/>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53326">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5528">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53326">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76781" y="2193623"/>
            <a:ext cx="7813219" cy="3961741"/>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1: En fonction des nouvelles contraintes d’exploitation, déterminer les conditions de fonctionnement optimales des constituants de la barrière</a:t>
            </a:r>
            <a:endParaRPr lang="fr-FR" b="1" dirty="0">
              <a:solidFill>
                <a:srgbClr val="C00000"/>
              </a:solidFill>
            </a:endParaRPr>
          </a:p>
          <a:p>
            <a:endParaRPr lang="fr-FR" b="1" dirty="0">
              <a:solidFill>
                <a:srgbClr val="C00000"/>
              </a:solidFill>
            </a:endParaRPr>
          </a:p>
          <a:p>
            <a:pPr lvl="6">
              <a:buClr>
                <a:srgbClr val="C8000A"/>
              </a:buClr>
              <a:buFont typeface="Wingdings" pitchFamily="2" charset="2"/>
              <a:buChar char="ü"/>
            </a:pPr>
            <a:r>
              <a:rPr lang="fr-FR" dirty="0"/>
              <a:t> </a:t>
            </a:r>
            <a:r>
              <a:rPr lang="fr-FR" dirty="0" smtClean="0"/>
              <a:t>Mesurer </a:t>
            </a:r>
            <a:r>
              <a:rPr lang="fr-FR" dirty="0"/>
              <a:t>pour chaque constituant de la chaîne d’énergie les grandeurs en entrée et </a:t>
            </a:r>
            <a:r>
              <a:rPr lang="fr-FR" dirty="0" smtClean="0"/>
              <a:t>sortie ; </a:t>
            </a:r>
          </a:p>
          <a:p>
            <a:pPr lvl="6">
              <a:buClr>
                <a:srgbClr val="C8000A"/>
              </a:buClr>
              <a:buFont typeface="Wingdings" pitchFamily="2" charset="2"/>
              <a:buChar char="ü"/>
            </a:pPr>
            <a:r>
              <a:rPr lang="fr-FR" dirty="0" smtClean="0"/>
              <a:t>Calculer </a:t>
            </a:r>
            <a:r>
              <a:rPr lang="fr-FR" dirty="0"/>
              <a:t>les puissances en jeu et les rendements </a:t>
            </a:r>
            <a:r>
              <a:rPr lang="fr-FR" dirty="0" smtClean="0"/>
              <a:t>pour </a:t>
            </a:r>
            <a:r>
              <a:rPr lang="fr-FR" dirty="0"/>
              <a:t>différentes conditions de </a:t>
            </a:r>
            <a:r>
              <a:rPr lang="fr-FR" dirty="0" smtClean="0"/>
              <a:t>fonctionnement, en utilisant différents réglages du ressort et de la tête de la barrière;</a:t>
            </a:r>
            <a:r>
              <a:rPr lang="fr-FR" dirty="0"/>
              <a:t> </a:t>
            </a:r>
          </a:p>
          <a:p>
            <a:pPr lvl="6">
              <a:buClr>
                <a:srgbClr val="C8000A"/>
              </a:buClr>
              <a:buFont typeface="Wingdings" pitchFamily="2" charset="2"/>
              <a:buChar char="ü"/>
            </a:pPr>
            <a:r>
              <a:rPr lang="fr-FR" dirty="0"/>
              <a:t> </a:t>
            </a:r>
            <a:r>
              <a:rPr lang="fr-FR" dirty="0" smtClean="0"/>
              <a:t>Localiser les pertes</a:t>
            </a:r>
            <a:r>
              <a:rPr lang="fr-FR" dirty="0"/>
              <a:t> ;</a:t>
            </a:r>
          </a:p>
          <a:p>
            <a:pPr lvl="6">
              <a:buClr>
                <a:srgbClr val="C8000A"/>
              </a:buClr>
              <a:buFont typeface="Wingdings" pitchFamily="2" charset="2"/>
              <a:buChar char="ü"/>
            </a:pPr>
            <a:r>
              <a:rPr lang="fr-FR" dirty="0"/>
              <a:t> </a:t>
            </a:r>
            <a:r>
              <a:rPr lang="fr-FR" dirty="0" smtClean="0"/>
              <a:t>Déterminer un réglage optimal de la chaîne cinématique et l’énergie nécessaire au bon fonctionnement de la barrière.</a:t>
            </a:r>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Tree>
    <p:extLst>
      <p:ext uri="{BB962C8B-B14F-4D97-AF65-F5344CB8AC3E}">
        <p14:creationId xmlns:p14="http://schemas.microsoft.com/office/powerpoint/2010/main" val="35375055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2-03-30 à 07.57.0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4649" y="3569369"/>
            <a:ext cx="2848826" cy="1648771"/>
          </a:xfrm>
          <a:prstGeom prst="rect">
            <a:avLst/>
          </a:prstGeom>
        </p:spPr>
      </p:pic>
      <p:pic>
        <p:nvPicPr>
          <p:cNvPr id="3" name="Image 2" descr="Capture d’écran 2012-03-30 à 07.58.20.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225" y="2379579"/>
            <a:ext cx="2740993" cy="1010211"/>
          </a:xfrm>
          <a:prstGeom prst="rect">
            <a:avLst/>
          </a:prstGeom>
        </p:spPr>
      </p:pic>
      <p:cxnSp>
        <p:nvCxnSpPr>
          <p:cNvPr id="20" name="Connecteur droit 19"/>
          <p:cNvCxnSpPr/>
          <p:nvPr/>
        </p:nvCxnSpPr>
        <p:spPr>
          <a:xfrm>
            <a:off x="31949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1835498114"/>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153519"/>
            <a:ext cx="5588000" cy="4238740"/>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a:p>
            <a:r>
              <a:rPr lang="fr-FR" b="1" u="sng" dirty="0">
                <a:solidFill>
                  <a:srgbClr val="C00000"/>
                </a:solidFill>
              </a:rPr>
              <a:t>Objectif</a:t>
            </a:r>
            <a:r>
              <a:rPr lang="fr-FR" b="1" dirty="0">
                <a:solidFill>
                  <a:srgbClr val="C00000"/>
                </a:solidFill>
              </a:rPr>
              <a:t> </a:t>
            </a:r>
            <a:r>
              <a:rPr lang="fr-FR" b="1" dirty="0" smtClean="0">
                <a:solidFill>
                  <a:srgbClr val="C00000"/>
                </a:solidFill>
              </a:rPr>
              <a:t>2 : Analyser la transmission </a:t>
            </a:r>
            <a:r>
              <a:rPr lang="fr-FR" b="1" dirty="0">
                <a:solidFill>
                  <a:srgbClr val="C00000"/>
                </a:solidFill>
              </a:rPr>
              <a:t>de </a:t>
            </a:r>
            <a:r>
              <a:rPr lang="fr-FR" b="1" dirty="0" smtClean="0">
                <a:solidFill>
                  <a:srgbClr val="C00000"/>
                </a:solidFill>
              </a:rPr>
              <a:t>l’information nécessaire à la modification de  la configuration du variateur en cas d’absence réseau.</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defRPr/>
            </a:pPr>
            <a:r>
              <a:rPr lang="fr-FR" dirty="0"/>
              <a:t> </a:t>
            </a:r>
            <a:r>
              <a:rPr lang="fr-FR" dirty="0" smtClean="0"/>
              <a:t>Réaliser différentes mesures avec un oscilloscope en transmettant à partir de l’ENT des trames de configuration au variateur ;</a:t>
            </a:r>
            <a:endParaRPr lang="fr-FR" dirty="0"/>
          </a:p>
          <a:p>
            <a:pPr>
              <a:buClr>
                <a:srgbClr val="C8000A"/>
              </a:buClr>
              <a:buFont typeface="Wingdings" pitchFamily="2" charset="2"/>
              <a:buChar char="ü"/>
              <a:defRPr/>
            </a:pPr>
            <a:r>
              <a:rPr lang="fr-FR" dirty="0"/>
              <a:t> </a:t>
            </a:r>
            <a:r>
              <a:rPr lang="fr-FR" dirty="0" smtClean="0"/>
              <a:t>Déterminer le protocole de communication utilisé (débit, mode de transmission, …);</a:t>
            </a:r>
          </a:p>
          <a:p>
            <a:pPr>
              <a:buClr>
                <a:srgbClr val="C8000A"/>
              </a:buClr>
              <a:buFont typeface="Wingdings" pitchFamily="2" charset="2"/>
              <a:buChar char="ü"/>
            </a:pPr>
            <a:r>
              <a:rPr lang="fr-FR" dirty="0" smtClean="0"/>
              <a:t>Déterminer les informations à transmettre au variateur de fréquence pour adapter son fonctionnement à l’absence de réseau. A l’aide d’un logiciel de génération de trame ModBus, envoyer la trame au variateur et vérifier le bon fonctionnement</a:t>
            </a:r>
            <a:endParaRPr lang="fr-FR" dirty="0"/>
          </a:p>
        </p:txBody>
      </p:sp>
      <p:sp>
        <p:nvSpPr>
          <p:cNvPr id="16" name="Rectangle à coins arrondis 15"/>
          <p:cNvSpPr/>
          <p:nvPr/>
        </p:nvSpPr>
        <p:spPr>
          <a:xfrm>
            <a:off x="769256" y="20625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Tree>
    <p:extLst>
      <p:ext uri="{BB962C8B-B14F-4D97-AF65-F5344CB8AC3E}">
        <p14:creationId xmlns:p14="http://schemas.microsoft.com/office/powerpoint/2010/main" val="1036205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5135382" y="4040662"/>
            <a:ext cx="2956239" cy="2302867"/>
          </a:xfrm>
          <a:prstGeom prst="rect">
            <a:avLst/>
          </a:prstGeom>
        </p:spPr>
      </p:pic>
      <p:cxnSp>
        <p:nvCxnSpPr>
          <p:cNvPr id="20" name="Connecteur droit 19"/>
          <p:cNvCxnSpPr/>
          <p:nvPr/>
        </p:nvCxnSpPr>
        <p:spPr>
          <a:xfrm>
            <a:off x="5315856" y="15784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740309688"/>
              </p:ext>
            </p:extLst>
          </p:nvPr>
        </p:nvGraphicFramePr>
        <p:xfrm>
          <a:off x="774696" y="1092199"/>
          <a:ext cx="8319912" cy="914401"/>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46727">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7">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46727">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2444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1133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
        <p:nvSpPr>
          <p:cNvPr id="8" name="Text Box 2"/>
          <p:cNvSpPr txBox="1">
            <a:spLocks noChangeArrowheads="1"/>
          </p:cNvSpPr>
          <p:nvPr/>
        </p:nvSpPr>
        <p:spPr bwMode="auto">
          <a:xfrm>
            <a:off x="901700" y="2630578"/>
            <a:ext cx="7658100" cy="1745750"/>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1</a:t>
            </a:r>
            <a:r>
              <a:rPr lang="fr-FR" b="1" dirty="0" smtClean="0">
                <a:solidFill>
                  <a:srgbClr val="C00000"/>
                </a:solidFill>
              </a:rPr>
              <a:t> : Déterminer une stratégie de commande et de réglage permettant  de minimiser l’énergie nécessaire au fonctionnement de la barrière en mode autonome</a:t>
            </a:r>
          </a:p>
          <a:p>
            <a:endParaRPr lang="fr-FR" b="1" dirty="0">
              <a:solidFill>
                <a:srgbClr val="C00000"/>
              </a:solidFill>
            </a:endParaRPr>
          </a:p>
          <a:p>
            <a:pPr>
              <a:buClr>
                <a:srgbClr val="C8000A"/>
              </a:buClr>
              <a:buFont typeface="Wingdings" pitchFamily="2" charset="2"/>
              <a:buChar char="ü"/>
              <a:defRPr/>
            </a:pPr>
            <a:r>
              <a:rPr lang="fr-FR" dirty="0" smtClean="0"/>
              <a:t> Déterminer la stratégie de commande  afin d’être le moins énergivore ;</a:t>
            </a:r>
          </a:p>
          <a:p>
            <a:pPr>
              <a:buClr>
                <a:srgbClr val="C8000A"/>
              </a:buClr>
              <a:buFont typeface="Wingdings" pitchFamily="2" charset="2"/>
              <a:buChar char="ü"/>
              <a:defRPr/>
            </a:pPr>
            <a:r>
              <a:rPr lang="fr-FR" dirty="0" smtClean="0"/>
              <a:t> Valider les réglages choisis</a:t>
            </a:r>
          </a:p>
        </p:txBody>
      </p:sp>
    </p:spTree>
    <p:extLst>
      <p:ext uri="{BB962C8B-B14F-4D97-AF65-F5344CB8AC3E}">
        <p14:creationId xmlns:p14="http://schemas.microsoft.com/office/powerpoint/2010/main" val="1750165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5315856" y="15530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054634819"/>
              </p:ext>
            </p:extLst>
          </p:nvPr>
        </p:nvGraphicFramePr>
        <p:xfrm>
          <a:off x="774696" y="1092199"/>
          <a:ext cx="8319912" cy="906889"/>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10943">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2094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02834">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2317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1006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dirty="0"/>
          </a:p>
        </p:txBody>
      </p:sp>
      <p:sp>
        <p:nvSpPr>
          <p:cNvPr id="8" name="Text Box 2"/>
          <p:cNvSpPr txBox="1">
            <a:spLocks noChangeArrowheads="1"/>
          </p:cNvSpPr>
          <p:nvPr/>
        </p:nvSpPr>
        <p:spPr bwMode="auto">
          <a:xfrm>
            <a:off x="901700" y="2617878"/>
            <a:ext cx="7658100" cy="2576746"/>
          </a:xfrm>
          <a:prstGeom prst="rect">
            <a:avLst/>
          </a:prstGeom>
          <a:noFill/>
          <a:ln w="9525">
            <a:noFill/>
            <a:miter lim="800000"/>
            <a:headEnd/>
            <a:tailEnd/>
          </a:ln>
        </p:spPr>
        <p:txBody>
          <a:bodyPr wrap="square" lIns="82945" tIns="41473" rIns="82945" bIns="41473">
            <a:spAutoFit/>
          </a:bodyPr>
          <a:lstStyle/>
          <a:p>
            <a:r>
              <a:rPr lang="fr-FR" b="1" u="sng" dirty="0" smtClean="0">
                <a:solidFill>
                  <a:srgbClr val="C00000"/>
                </a:solidFill>
              </a:rPr>
              <a:t>Objectif</a:t>
            </a:r>
            <a:r>
              <a:rPr lang="fr-FR" b="1" dirty="0">
                <a:solidFill>
                  <a:srgbClr val="C00000"/>
                </a:solidFill>
              </a:rPr>
              <a:t> </a:t>
            </a:r>
            <a:r>
              <a:rPr lang="fr-FR" b="1" dirty="0" smtClean="0">
                <a:solidFill>
                  <a:srgbClr val="C00000"/>
                </a:solidFill>
              </a:rPr>
              <a:t>2 :Mettre en œuvre le détecteur de présence réseau. Faire communiquer un API et le variateur</a:t>
            </a:r>
            <a:endParaRPr lang="fr-FR" b="1" dirty="0">
              <a:solidFill>
                <a:srgbClr val="C00000"/>
              </a:solidFill>
            </a:endParaRPr>
          </a:p>
          <a:p>
            <a:endParaRPr lang="fr-FR" b="1" dirty="0">
              <a:solidFill>
                <a:srgbClr val="C00000"/>
              </a:solidFill>
            </a:endParaRPr>
          </a:p>
          <a:p>
            <a:pPr>
              <a:buClr>
                <a:srgbClr val="C8000A"/>
              </a:buClr>
              <a:buFont typeface="Wingdings" pitchFamily="2" charset="2"/>
              <a:buChar char="ü"/>
              <a:defRPr/>
            </a:pPr>
            <a:r>
              <a:rPr lang="fr-FR" dirty="0" smtClean="0"/>
              <a:t> Identifier la nature des informations délivrées par détecteur de présence réseau. Déterminer le Graphe d’état de passage du mode normal au mode secours.</a:t>
            </a:r>
          </a:p>
          <a:p>
            <a:pPr>
              <a:buClr>
                <a:srgbClr val="C8000A"/>
              </a:buClr>
              <a:defRPr/>
            </a:pPr>
            <a:endParaRPr lang="fr-FR" dirty="0" smtClean="0"/>
          </a:p>
          <a:p>
            <a:pPr>
              <a:buClr>
                <a:srgbClr val="C8000A"/>
              </a:buClr>
              <a:buFont typeface="Wingdings" pitchFamily="2" charset="2"/>
              <a:buChar char="ü"/>
            </a:pPr>
            <a:r>
              <a:rPr lang="fr-FR" dirty="0" smtClean="0"/>
              <a:t> Tester le bon fonctionnement de la reconfiguration du mode normal</a:t>
            </a:r>
            <a:r>
              <a:rPr lang="fr-FR" dirty="0"/>
              <a:t> </a:t>
            </a:r>
            <a:r>
              <a:rPr lang="fr-FR" dirty="0" smtClean="0"/>
              <a:t>vers  secours et du retour à la normale.</a:t>
            </a:r>
            <a:endParaRPr lang="fr-FR" dirty="0"/>
          </a:p>
        </p:txBody>
      </p:sp>
    </p:spTree>
    <p:extLst>
      <p:ext uri="{BB962C8B-B14F-4D97-AF65-F5344CB8AC3E}">
        <p14:creationId xmlns:p14="http://schemas.microsoft.com/office/powerpoint/2010/main" val="1367773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nvSpPr>
        <p:spPr>
          <a:xfrm>
            <a:off x="681750" y="1443316"/>
            <a:ext cx="8462249" cy="502098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dirty="0" smtClean="0"/>
              <a:t>Le mini-projet doit permettre de :</a:t>
            </a:r>
          </a:p>
          <a:p>
            <a:pPr marL="0" indent="0">
              <a:buNone/>
            </a:pPr>
            <a:r>
              <a:rPr lang="fr-FR" dirty="0" smtClean="0"/>
              <a:t> </a:t>
            </a:r>
          </a:p>
          <a:p>
            <a:r>
              <a:rPr lang="fr-FR" dirty="0"/>
              <a:t>d</a:t>
            </a:r>
            <a:r>
              <a:rPr lang="fr-FR" dirty="0" smtClean="0"/>
              <a:t>évelopper la </a:t>
            </a:r>
            <a:r>
              <a:rPr lang="fr-FR" b="1" i="1" dirty="0" smtClean="0">
                <a:solidFill>
                  <a:schemeClr val="accent2"/>
                </a:solidFill>
              </a:rPr>
              <a:t>capacité </a:t>
            </a:r>
            <a:r>
              <a:rPr lang="fr-FR" dirty="0" smtClean="0"/>
              <a:t>à mobiliser des connaissances </a:t>
            </a:r>
            <a:r>
              <a:rPr lang="fr-FR" b="1" i="1" dirty="0" smtClean="0">
                <a:solidFill>
                  <a:schemeClr val="accent2"/>
                </a:solidFill>
              </a:rPr>
              <a:t>transversales ;</a:t>
            </a:r>
          </a:p>
          <a:p>
            <a:r>
              <a:rPr lang="fr-FR" dirty="0" smtClean="0"/>
              <a:t>développer </a:t>
            </a:r>
            <a:r>
              <a:rPr lang="fr-FR" b="1" dirty="0" smtClean="0">
                <a:solidFill>
                  <a:schemeClr val="accent2"/>
                </a:solidFill>
              </a:rPr>
              <a:t>l’autonomie </a:t>
            </a:r>
            <a:r>
              <a:rPr lang="fr-FR" dirty="0" smtClean="0"/>
              <a:t>méthodologique;</a:t>
            </a:r>
          </a:p>
          <a:p>
            <a:r>
              <a:rPr lang="fr-FR" dirty="0" smtClean="0"/>
              <a:t>construire de nouveaux savoirs;</a:t>
            </a:r>
          </a:p>
          <a:p>
            <a:r>
              <a:rPr lang="fr-FR" b="1" i="1" dirty="0" smtClean="0">
                <a:solidFill>
                  <a:schemeClr val="accent2"/>
                </a:solidFill>
              </a:rPr>
              <a:t>Valoriser </a:t>
            </a:r>
            <a:r>
              <a:rPr lang="fr-FR" dirty="0" smtClean="0"/>
              <a:t>les acquis à BAC+2.</a:t>
            </a:r>
          </a:p>
          <a:p>
            <a:endParaRPr lang="fr-FR" dirty="0"/>
          </a:p>
        </p:txBody>
      </p:sp>
    </p:spTree>
    <p:extLst>
      <p:ext uri="{BB962C8B-B14F-4D97-AF65-F5344CB8AC3E}">
        <p14:creationId xmlns:p14="http://schemas.microsoft.com/office/powerpoint/2010/main" val="35364531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19"/>
          <p:cNvCxnSpPr/>
          <p:nvPr/>
        </p:nvCxnSpPr>
        <p:spPr>
          <a:xfrm>
            <a:off x="7373256" y="1591172"/>
            <a:ext cx="0" cy="522774"/>
          </a:xfrm>
          <a:prstGeom prst="line">
            <a:avLst/>
          </a:prstGeom>
          <a:ln w="57150">
            <a:solidFill>
              <a:srgbClr val="C8000A"/>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p:cNvGraphicFramePr>
            <a:graphicFrameLocks noGrp="1"/>
          </p:cNvGraphicFramePr>
          <p:nvPr>
            <p:extLst>
              <p:ext uri="{D42A27DB-BD31-4B8C-83A1-F6EECF244321}">
                <p14:modId xmlns:p14="http://schemas.microsoft.com/office/powerpoint/2010/main" val="3530124919"/>
              </p:ext>
            </p:extLst>
          </p:nvPr>
        </p:nvGraphicFramePr>
        <p:xfrm>
          <a:off x="774696" y="1066800"/>
          <a:ext cx="8319912" cy="976575"/>
        </p:xfrm>
        <a:graphic>
          <a:graphicData uri="http://schemas.openxmlformats.org/drawingml/2006/table">
            <a:tbl>
              <a:tblPr firstRow="1" bandRow="1">
                <a:tableStyleId>{5C22544A-7EE6-4342-B048-85BDC9FD1C3A}</a:tableStyleId>
              </a:tblPr>
              <a:tblGrid>
                <a:gridCol w="693326"/>
                <a:gridCol w="693326"/>
                <a:gridCol w="693326"/>
                <a:gridCol w="693326"/>
                <a:gridCol w="693326"/>
                <a:gridCol w="693326"/>
                <a:gridCol w="693326"/>
                <a:gridCol w="693326"/>
                <a:gridCol w="693326"/>
                <a:gridCol w="693326"/>
                <a:gridCol w="693326"/>
                <a:gridCol w="693326"/>
              </a:tblGrid>
              <a:tr h="267305">
                <a:tc gridSpan="3">
                  <a:txBody>
                    <a:bodyPr/>
                    <a:lstStyle/>
                    <a:p>
                      <a:pPr algn="ctr"/>
                      <a:r>
                        <a:rPr lang="fr-FR" sz="1050" b="1" dirty="0" smtClean="0">
                          <a:solidFill>
                            <a:schemeClr val="tx1"/>
                          </a:solidFill>
                        </a:rPr>
                        <a:t>Semaine 1</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2</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3</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gridSpan="3">
                  <a:txBody>
                    <a:bodyPr/>
                    <a:lstStyle/>
                    <a:p>
                      <a:pPr algn="ctr"/>
                      <a:r>
                        <a:rPr lang="fr-FR" sz="1050" b="1" dirty="0" smtClean="0">
                          <a:solidFill>
                            <a:schemeClr val="tx1"/>
                          </a:solidFill>
                        </a:rPr>
                        <a:t>Semaine 4</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hMerge="1">
                  <a:txBody>
                    <a:bodyPr/>
                    <a:lstStyle/>
                    <a:p>
                      <a:pPr algn="ctr"/>
                      <a:endParaRPr lang="fr-FR" dirty="0">
                        <a:solidFill>
                          <a:schemeClr val="tx1"/>
                        </a:solidFill>
                      </a:endParaRPr>
                    </a:p>
                  </a:txBody>
                  <a:tcPr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441965">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Projet</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Projet</a:t>
                      </a:r>
                      <a:endParaRPr lang="fr-FR" sz="1050" b="1" dirty="0">
                        <a:solidFill>
                          <a:schemeClr val="bg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Cours</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TD</a:t>
                      </a:r>
                      <a:endParaRPr lang="fr-FR" sz="1050" b="1" dirty="0">
                        <a:solidFill>
                          <a:schemeClr val="tx1"/>
                        </a:solidFill>
                      </a:endParaRPr>
                    </a:p>
                  </a:txBody>
                  <a:tcPr marL="82944" marR="82944" marT="41476" marB="41476" vert="vert270"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r h="267305">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3h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bg1"/>
                          </a:solidFill>
                        </a:rPr>
                        <a:t>3h</a:t>
                      </a:r>
                      <a:endParaRPr lang="fr-FR" sz="1050" b="1" dirty="0">
                        <a:solidFill>
                          <a:schemeClr val="bg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solidFill>
                      <a:srgbClr val="C8000A"/>
                    </a:solid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c>
                  <a:txBody>
                    <a:bodyPr/>
                    <a:lstStyle/>
                    <a:p>
                      <a:pPr algn="ctr"/>
                      <a:r>
                        <a:rPr lang="fr-FR" sz="1050" b="1" dirty="0" smtClean="0">
                          <a:solidFill>
                            <a:schemeClr val="tx1"/>
                          </a:solidFill>
                        </a:rPr>
                        <a:t>2h</a:t>
                      </a:r>
                      <a:endParaRPr lang="fr-FR" sz="1050" b="1" dirty="0">
                        <a:solidFill>
                          <a:schemeClr val="tx1"/>
                        </a:solidFill>
                      </a:endParaRPr>
                    </a:p>
                  </a:txBody>
                  <a:tcPr marL="82944" marR="82944" marT="41476" marB="41476" anchor="ctr">
                    <a:lnL w="28575" cap="flat" cmpd="sng" algn="ctr">
                      <a:solidFill>
                        <a:srgbClr val="333333"/>
                      </a:solidFill>
                      <a:prstDash val="solid"/>
                      <a:round/>
                      <a:headEnd type="none" w="med" len="med"/>
                      <a:tailEnd type="none" w="med" len="med"/>
                    </a:lnL>
                    <a:lnR w="28575" cap="flat" cmpd="sng" algn="ctr">
                      <a:solidFill>
                        <a:srgbClr val="333333"/>
                      </a:solidFill>
                      <a:prstDash val="solid"/>
                      <a:round/>
                      <a:headEnd type="none" w="med" len="med"/>
                      <a:tailEnd type="none" w="med" len="med"/>
                    </a:lnR>
                    <a:lnT w="28575" cap="flat" cmpd="sng" algn="ctr">
                      <a:solidFill>
                        <a:srgbClr val="333333"/>
                      </a:solidFill>
                      <a:prstDash val="solid"/>
                      <a:round/>
                      <a:headEnd type="none" w="med" len="med"/>
                      <a:tailEnd type="none" w="med" len="med"/>
                    </a:lnT>
                    <a:lnB w="28575" cap="flat" cmpd="sng" algn="ctr">
                      <a:solidFill>
                        <a:srgbClr val="333333"/>
                      </a:solidFill>
                      <a:prstDash val="solid"/>
                      <a:round/>
                      <a:headEnd type="none" w="med" len="med"/>
                      <a:tailEnd type="none" w="med" len="med"/>
                    </a:lnB>
                    <a:noFill/>
                  </a:tcPr>
                </a:tc>
              </a:tr>
            </a:tbl>
          </a:graphicData>
        </a:graphic>
      </p:graphicFrame>
      <p:sp>
        <p:nvSpPr>
          <p:cNvPr id="16388" name="Text Box 2"/>
          <p:cNvSpPr txBox="1">
            <a:spLocks noChangeArrowheads="1"/>
          </p:cNvSpPr>
          <p:nvPr/>
        </p:nvSpPr>
        <p:spPr bwMode="auto">
          <a:xfrm>
            <a:off x="1016000" y="2257123"/>
            <a:ext cx="7543800" cy="360755"/>
          </a:xfrm>
          <a:prstGeom prst="rect">
            <a:avLst/>
          </a:prstGeom>
          <a:noFill/>
          <a:ln w="9525">
            <a:noFill/>
            <a:miter lim="800000"/>
            <a:headEnd/>
            <a:tailEnd/>
          </a:ln>
        </p:spPr>
        <p:txBody>
          <a:bodyPr wrap="square" lIns="82945" tIns="41473" rIns="82945" bIns="41473">
            <a:spAutoFit/>
          </a:bodyPr>
          <a:lstStyle/>
          <a:p>
            <a:pPr algn="ctr">
              <a:spcBef>
                <a:spcPct val="50000"/>
              </a:spcBef>
            </a:pPr>
            <a:r>
              <a:rPr lang="fr-FR" b="1" dirty="0" smtClean="0">
                <a:solidFill>
                  <a:srgbClr val="C00000"/>
                </a:solidFill>
                <a:sym typeface="Wingdings" pitchFamily="2" charset="2"/>
              </a:rPr>
              <a:t>Mini-projet</a:t>
            </a:r>
            <a:endParaRPr lang="fr-FR" sz="800" b="1" dirty="0">
              <a:solidFill>
                <a:srgbClr val="C00000"/>
              </a:solidFill>
              <a:sym typeface="Wingdings" pitchFamily="2" charset="2"/>
            </a:endParaRPr>
          </a:p>
        </p:txBody>
      </p:sp>
      <p:sp>
        <p:nvSpPr>
          <p:cNvPr id="16" name="Rectangle à coins arrondis 15"/>
          <p:cNvSpPr/>
          <p:nvPr/>
        </p:nvSpPr>
        <p:spPr>
          <a:xfrm>
            <a:off x="769256" y="2126070"/>
            <a:ext cx="8178903" cy="4369793"/>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a:p>
        </p:txBody>
      </p:sp>
      <p:sp>
        <p:nvSpPr>
          <p:cNvPr id="8" name="Text Box 2"/>
          <p:cNvSpPr txBox="1">
            <a:spLocks noChangeArrowheads="1"/>
          </p:cNvSpPr>
          <p:nvPr/>
        </p:nvSpPr>
        <p:spPr bwMode="auto">
          <a:xfrm>
            <a:off x="901700" y="2643278"/>
            <a:ext cx="7658100" cy="637754"/>
          </a:xfrm>
          <a:prstGeom prst="rect">
            <a:avLst/>
          </a:prstGeom>
          <a:noFill/>
          <a:ln w="9525">
            <a:noFill/>
            <a:miter lim="800000"/>
            <a:headEnd/>
            <a:tailEnd/>
          </a:ln>
        </p:spPr>
        <p:txBody>
          <a:bodyPr wrap="square" lIns="82945" tIns="41473" rIns="82945" bIns="41473">
            <a:spAutoFit/>
          </a:bodyPr>
          <a:lstStyle/>
          <a:p>
            <a:pPr>
              <a:buClr>
                <a:srgbClr val="C8000A"/>
              </a:buClr>
              <a:buFont typeface="Wingdings" pitchFamily="2" charset="2"/>
              <a:buChar char="ü"/>
              <a:defRPr/>
            </a:pPr>
            <a:r>
              <a:rPr lang="fr-FR" dirty="0" smtClean="0"/>
              <a:t> Validation des différents résultats ;</a:t>
            </a:r>
          </a:p>
          <a:p>
            <a:pPr>
              <a:buClr>
                <a:srgbClr val="C8000A"/>
              </a:buClr>
              <a:buFont typeface="Wingdings" pitchFamily="2" charset="2"/>
              <a:buChar char="ü"/>
              <a:defRPr/>
            </a:pPr>
            <a:r>
              <a:rPr lang="fr-FR" dirty="0"/>
              <a:t> </a:t>
            </a:r>
            <a:r>
              <a:rPr lang="fr-FR" dirty="0" smtClean="0"/>
              <a:t>Restitution </a:t>
            </a:r>
            <a:r>
              <a:rPr lang="fr-FR" dirty="0"/>
              <a:t>des séances de mini-projets : exposés des étudiants.</a:t>
            </a:r>
          </a:p>
        </p:txBody>
      </p:sp>
    </p:spTree>
    <p:extLst>
      <p:ext uri="{BB962C8B-B14F-4D97-AF65-F5344CB8AC3E}">
        <p14:creationId xmlns:p14="http://schemas.microsoft.com/office/powerpoint/2010/main" val="12349078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idx="4294967295"/>
          </p:nvPr>
        </p:nvSpPr>
        <p:spPr>
          <a:xfrm>
            <a:off x="482600" y="515938"/>
            <a:ext cx="8661400" cy="703262"/>
          </a:xfrm>
          <a:prstGeom prst="rect">
            <a:avLst/>
          </a:prstGeom>
        </p:spPr>
        <p:txBody>
          <a:bodyPr/>
          <a:lstStyle/>
          <a:p>
            <a:r>
              <a:rPr lang="fr-FR" sz="3000" b="1" dirty="0" smtClean="0">
                <a:solidFill>
                  <a:srgbClr val="C0504D"/>
                </a:solidFill>
              </a:rPr>
              <a:t>Questions</a:t>
            </a:r>
            <a:endParaRPr lang="fr-FR" sz="3000" b="1" dirty="0">
              <a:solidFill>
                <a:srgbClr val="C0504D"/>
              </a:solidFill>
            </a:endParaRPr>
          </a:p>
        </p:txBody>
      </p:sp>
      <p:pic>
        <p:nvPicPr>
          <p:cNvPr id="9" name="Image 8"/>
          <p:cNvPicPr>
            <a:picLocks noChangeAspect="1"/>
          </p:cNvPicPr>
          <p:nvPr/>
        </p:nvPicPr>
        <p:blipFill>
          <a:blip r:embed="rId2"/>
          <a:stretch>
            <a:fillRect/>
          </a:stretch>
        </p:blipFill>
        <p:spPr>
          <a:xfrm rot="21225524">
            <a:off x="1302053" y="2185074"/>
            <a:ext cx="2824329" cy="27181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Image 4" descr="maquette_pilote_automatique.jpg"/>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5292969" y="2039605"/>
            <a:ext cx="3685931" cy="2684795"/>
          </a:xfrm>
          <a:prstGeom prst="rect">
            <a:avLst/>
          </a:prstGeom>
        </p:spPr>
      </p:pic>
    </p:spTree>
    <p:extLst>
      <p:ext uri="{BB962C8B-B14F-4D97-AF65-F5344CB8AC3E}">
        <p14:creationId xmlns:p14="http://schemas.microsoft.com/office/powerpoint/2010/main" val="2982390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èche courbée vers la gauche 4"/>
          <p:cNvSpPr/>
          <p:nvPr/>
        </p:nvSpPr>
        <p:spPr>
          <a:xfrm>
            <a:off x="2835121" y="2008479"/>
            <a:ext cx="5906500" cy="4460009"/>
          </a:xfrm>
          <a:prstGeom prst="curvedLeftArrow">
            <a:avLst/>
          </a:prstGeom>
          <a:solidFill>
            <a:srgbClr val="F7BD4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8" name="Ellipse 7"/>
          <p:cNvSpPr/>
          <p:nvPr/>
        </p:nvSpPr>
        <p:spPr>
          <a:xfrm>
            <a:off x="4075188" y="3295214"/>
            <a:ext cx="2023273" cy="13208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1"/>
                </a:solidFill>
              </a:rPr>
              <a:t>Mini projet</a:t>
            </a:r>
            <a:endParaRPr lang="fr-FR" dirty="0">
              <a:solidFill>
                <a:schemeClr val="tx1"/>
              </a:solidFill>
            </a:endParaRPr>
          </a:p>
        </p:txBody>
      </p:sp>
      <p:sp>
        <p:nvSpPr>
          <p:cNvPr id="9" name="Ellipse 8"/>
          <p:cNvSpPr/>
          <p:nvPr/>
        </p:nvSpPr>
        <p:spPr>
          <a:xfrm>
            <a:off x="1144461" y="1697374"/>
            <a:ext cx="2502802" cy="139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Identifier une problématique</a:t>
            </a:r>
            <a:endParaRPr lang="fr-FR" dirty="0"/>
          </a:p>
        </p:txBody>
      </p:sp>
      <p:sp>
        <p:nvSpPr>
          <p:cNvPr id="10" name="Ellipse 9"/>
          <p:cNvSpPr/>
          <p:nvPr/>
        </p:nvSpPr>
        <p:spPr>
          <a:xfrm>
            <a:off x="5851778" y="1594286"/>
            <a:ext cx="19558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Modéliser</a:t>
            </a:r>
            <a:endParaRPr lang="fr-FR" dirty="0"/>
          </a:p>
        </p:txBody>
      </p:sp>
      <p:sp>
        <p:nvSpPr>
          <p:cNvPr id="11" name="Ellipse 10"/>
          <p:cNvSpPr/>
          <p:nvPr/>
        </p:nvSpPr>
        <p:spPr>
          <a:xfrm>
            <a:off x="5575956" y="4968964"/>
            <a:ext cx="2159000" cy="12319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Proposer des solutions</a:t>
            </a:r>
            <a:endParaRPr lang="fr-FR" dirty="0"/>
          </a:p>
        </p:txBody>
      </p:sp>
      <p:sp>
        <p:nvSpPr>
          <p:cNvPr id="12" name="Ellipse 11"/>
          <p:cNvSpPr/>
          <p:nvPr/>
        </p:nvSpPr>
        <p:spPr>
          <a:xfrm>
            <a:off x="776263" y="4691599"/>
            <a:ext cx="2159000" cy="1320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Valider</a:t>
            </a:r>
            <a:endParaRPr lang="fr-FR" dirty="0"/>
          </a:p>
        </p:txBody>
      </p:sp>
      <p:sp>
        <p:nvSpPr>
          <p:cNvPr id="13" name="Espace réservé du contenu 2"/>
          <p:cNvSpPr txBox="1">
            <a:spLocks/>
          </p:cNvSpPr>
          <p:nvPr/>
        </p:nvSpPr>
        <p:spPr>
          <a:xfrm>
            <a:off x="681751" y="1106811"/>
            <a:ext cx="8462249" cy="5651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dirty="0" smtClean="0"/>
              <a:t>Activités élèves</a:t>
            </a:r>
          </a:p>
        </p:txBody>
      </p:sp>
    </p:spTree>
    <p:extLst>
      <p:ext uri="{BB962C8B-B14F-4D97-AF65-F5344CB8AC3E}">
        <p14:creationId xmlns:p14="http://schemas.microsoft.com/office/powerpoint/2010/main" val="1560771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596900" y="2611438"/>
            <a:ext cx="8547100" cy="703262"/>
          </a:xfrm>
          <a:prstGeom prst="rect">
            <a:avLst/>
          </a:prstGeom>
        </p:spPr>
        <p:txBody>
          <a:bodyPr/>
          <a:lstStyle/>
          <a:p>
            <a:r>
              <a:rPr lang="fr-FR" b="1" dirty="0" smtClean="0"/>
              <a:t>2. Les centres d’intérêt</a:t>
            </a:r>
            <a:endParaRPr lang="fr-FR" b="1" dirty="0"/>
          </a:p>
        </p:txBody>
      </p:sp>
      <p:graphicFrame>
        <p:nvGraphicFramePr>
          <p:cNvPr id="4" name="Tableau 3"/>
          <p:cNvGraphicFramePr>
            <a:graphicFrameLocks noGrp="1"/>
          </p:cNvGraphicFramePr>
          <p:nvPr>
            <p:extLst>
              <p:ext uri="{D42A27DB-BD31-4B8C-83A1-F6EECF244321}">
                <p14:modId xmlns:p14="http://schemas.microsoft.com/office/powerpoint/2010/main" val="153112687"/>
              </p:ext>
            </p:extLst>
          </p:nvPr>
        </p:nvGraphicFramePr>
        <p:xfrm>
          <a:off x="634998" y="1130301"/>
          <a:ext cx="8509003" cy="5172987"/>
        </p:xfrm>
        <a:graphic>
          <a:graphicData uri="http://schemas.openxmlformats.org/drawingml/2006/table">
            <a:tbl>
              <a:tblPr firstRow="1" firstCol="1" bandRow="1">
                <a:tableStyleId>{0660B408-B3CF-4A94-85FC-2B1E0A45F4A2}</a:tableStyleId>
              </a:tblPr>
              <a:tblGrid>
                <a:gridCol w="6235702"/>
                <a:gridCol w="1181100"/>
                <a:gridCol w="1092201"/>
              </a:tblGrid>
              <a:tr h="434009">
                <a:tc rowSpan="2">
                  <a:txBody>
                    <a:bodyPr/>
                    <a:lstStyle/>
                    <a:p>
                      <a:pPr algn="ctr">
                        <a:spcAft>
                          <a:spcPts val="0"/>
                        </a:spcAft>
                      </a:pPr>
                      <a:r>
                        <a:rPr lang="fr-FR" sz="1600" dirty="0">
                          <a:effectLst/>
                        </a:rPr>
                        <a:t>Centres d’intérêt</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504D"/>
                    </a:solidFill>
                  </a:tcPr>
                </a:tc>
                <a:tc gridSpan="2">
                  <a:txBody>
                    <a:bodyPr/>
                    <a:lstStyle/>
                    <a:p>
                      <a:pPr algn="ctr">
                        <a:spcAft>
                          <a:spcPts val="0"/>
                        </a:spcAft>
                      </a:pPr>
                      <a:r>
                        <a:rPr lang="fr-FR" sz="1600" dirty="0">
                          <a:effectLst/>
                        </a:rPr>
                        <a:t>Compétences associées</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r>
              <a:tr h="175590">
                <a:tc vMerge="1">
                  <a:txBody>
                    <a:bodyPr/>
                    <a:lstStyle/>
                    <a:p>
                      <a:endParaRPr lang="fr-FR"/>
                    </a:p>
                  </a:txBody>
                  <a:tcPr/>
                </a:tc>
                <a:tc>
                  <a:txBody>
                    <a:bodyPr/>
                    <a:lstStyle/>
                    <a:p>
                      <a:pPr algn="ctr">
                        <a:spcAft>
                          <a:spcPts val="0"/>
                        </a:spcAft>
                      </a:pPr>
                      <a:r>
                        <a:rPr lang="fr-FR" sz="1400" b="1" dirty="0">
                          <a:solidFill>
                            <a:schemeClr val="bg1"/>
                          </a:solidFill>
                          <a:effectLst/>
                        </a:rPr>
                        <a:t>1</a:t>
                      </a:r>
                      <a:r>
                        <a:rPr lang="fr-FR" sz="1400" b="1" baseline="30000" dirty="0">
                          <a:solidFill>
                            <a:schemeClr val="bg1"/>
                          </a:solidFill>
                          <a:effectLst/>
                        </a:rPr>
                        <a:t>ère</a:t>
                      </a:r>
                      <a:r>
                        <a:rPr lang="fr-FR" sz="1400" b="1" dirty="0">
                          <a:solidFill>
                            <a:schemeClr val="bg1"/>
                          </a:solidFill>
                          <a:effectLst/>
                        </a:rPr>
                        <a:t>  Période</a:t>
                      </a:r>
                      <a:endParaRPr lang="fr-FR" sz="1400" b="1" dirty="0">
                        <a:solidFill>
                          <a:schemeClr val="bg1"/>
                        </a:solidFill>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504D">
                        <a:alpha val="67000"/>
                      </a:srgbClr>
                    </a:solidFill>
                  </a:tcPr>
                </a:tc>
                <a:tc>
                  <a:txBody>
                    <a:bodyPr/>
                    <a:lstStyle/>
                    <a:p>
                      <a:pPr algn="ctr">
                        <a:spcAft>
                          <a:spcPts val="0"/>
                        </a:spcAft>
                      </a:pPr>
                      <a:r>
                        <a:rPr lang="fr-FR" sz="1400" b="1" dirty="0" smtClean="0">
                          <a:solidFill>
                            <a:schemeClr val="bg1"/>
                          </a:solidFill>
                          <a:effectLst/>
                        </a:rPr>
                        <a:t>2</a:t>
                      </a:r>
                      <a:r>
                        <a:rPr lang="fr-FR" sz="1400" b="1" baseline="30000" dirty="0" smtClean="0">
                          <a:solidFill>
                            <a:schemeClr val="bg1"/>
                          </a:solidFill>
                          <a:effectLst/>
                        </a:rPr>
                        <a:t>de</a:t>
                      </a:r>
                      <a:r>
                        <a:rPr lang="fr-FR" sz="1400" b="1" dirty="0" smtClean="0">
                          <a:solidFill>
                            <a:schemeClr val="bg1"/>
                          </a:solidFill>
                          <a:effectLst/>
                        </a:rPr>
                        <a:t> </a:t>
                      </a:r>
                      <a:r>
                        <a:rPr lang="fr-FR" sz="1400" b="1" dirty="0">
                          <a:solidFill>
                            <a:schemeClr val="bg1"/>
                          </a:solidFill>
                          <a:effectLst/>
                        </a:rPr>
                        <a:t>Période</a:t>
                      </a:r>
                      <a:endParaRPr lang="fr-FR" sz="1400" b="1" dirty="0">
                        <a:solidFill>
                          <a:schemeClr val="bg1"/>
                        </a:solidFill>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504D">
                        <a:alpha val="67000"/>
                      </a:srgbClr>
                    </a:solidFill>
                  </a:tcPr>
                </a:tc>
              </a:tr>
              <a:tr h="217004">
                <a:tc>
                  <a:txBody>
                    <a:bodyPr/>
                    <a:lstStyle/>
                    <a:p>
                      <a:pPr algn="l">
                        <a:spcAft>
                          <a:spcPts val="0"/>
                        </a:spcAft>
                      </a:pPr>
                      <a:r>
                        <a:rPr lang="fr-FR" sz="1600" b="0" dirty="0">
                          <a:effectLst/>
                        </a:rPr>
                        <a:t>CI 1 - Analyse des systèmes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S1</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2 – Modélisation de la chaîne cinématique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S231, S232</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3 – Modélisation, performances et réglage des systèmes asservis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S3231, S3232</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S3232</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4 - Performances cinématiques </a:t>
                      </a:r>
                      <a:r>
                        <a:rPr lang="fr-FR" sz="1600" b="0" dirty="0" smtClean="0">
                          <a:effectLst/>
                        </a:rPr>
                        <a:t>des chaines de </a:t>
                      </a:r>
                      <a:r>
                        <a:rPr lang="fr-FR" sz="1600" b="0" dirty="0">
                          <a:effectLst/>
                        </a:rPr>
                        <a:t>transmission de puissance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S314</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004">
                <a:tc>
                  <a:txBody>
                    <a:bodyPr/>
                    <a:lstStyle/>
                    <a:p>
                      <a:pPr algn="l">
                        <a:spcAft>
                          <a:spcPts val="0"/>
                        </a:spcAft>
                      </a:pPr>
                      <a:r>
                        <a:rPr lang="fr-FR" sz="1600" b="0" dirty="0">
                          <a:effectLst/>
                        </a:rPr>
                        <a:t>CI 5 - Sources d'énergie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S21, S311</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6 -  Distribution et conversion de l’énergie électrique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S22, S312, S313</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S312, S313</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004">
                <a:tc>
                  <a:txBody>
                    <a:bodyPr/>
                    <a:lstStyle/>
                    <a:p>
                      <a:pPr algn="l">
                        <a:spcAft>
                          <a:spcPts val="0"/>
                        </a:spcAft>
                      </a:pPr>
                      <a:r>
                        <a:rPr lang="fr-FR" sz="1600" b="0" dirty="0">
                          <a:effectLst/>
                        </a:rPr>
                        <a:t>CI 7 - Transmission des actions mécaniques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effectLst/>
                        </a:rPr>
                        <a:t>S315</a:t>
                      </a:r>
                      <a:endParaRPr lang="fr-FR" sz="160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8 – Acquisition, traitement et transmission des informations </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dirty="0">
                        <a:effectLst/>
                        <a:latin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S241, S242, S243, S32 </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9 - Performances énergétiques des chaines de transmission de puissance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a:effectLst/>
                        <a:latin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S232, S315</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10 - Performances dynamiques des chaines de transmission de puissance</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600">
                        <a:effectLst/>
                        <a:latin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S315</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009">
                <a:tc>
                  <a:txBody>
                    <a:bodyPr/>
                    <a:lstStyle/>
                    <a:p>
                      <a:pPr algn="l">
                        <a:spcAft>
                          <a:spcPts val="0"/>
                        </a:spcAft>
                      </a:pPr>
                      <a:r>
                        <a:rPr lang="fr-FR" sz="1600" b="0" dirty="0">
                          <a:effectLst/>
                        </a:rPr>
                        <a:t>CI 11 - Représentation et performances des solutions technologiques</a:t>
                      </a:r>
                      <a:endParaRPr lang="fr-FR" sz="1600" b="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a:effectLst/>
                        </a:rPr>
                        <a:t>S231</a:t>
                      </a:r>
                      <a:endParaRPr lang="fr-FR" sz="160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600" dirty="0">
                          <a:effectLst/>
                        </a:rPr>
                        <a:t>S4</a:t>
                      </a:r>
                      <a:endParaRPr lang="fr-FR" sz="1600" dirty="0">
                        <a:effectLst/>
                        <a:latin typeface="Arial"/>
                        <a:ea typeface="Times New Roman"/>
                        <a:cs typeface="Times New Roman"/>
                      </a:endParaRPr>
                    </a:p>
                  </a:txBody>
                  <a:tcPr marL="42881" marR="428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833683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0" y="1557338"/>
            <a:ext cx="8113713"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llipse 5"/>
          <p:cNvSpPr/>
          <p:nvPr/>
        </p:nvSpPr>
        <p:spPr>
          <a:xfrm>
            <a:off x="1080094" y="1987550"/>
            <a:ext cx="8136904" cy="10858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10815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maquette_pilote_automatique.jpg"/>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1089269" y="1493505"/>
            <a:ext cx="5277941" cy="3764494"/>
          </a:xfrm>
          <a:prstGeom prst="rect">
            <a:avLst/>
          </a:prstGeom>
        </p:spPr>
      </p:pic>
      <p:sp>
        <p:nvSpPr>
          <p:cNvPr id="15" name="Titre 1"/>
          <p:cNvSpPr txBox="1">
            <a:spLocks/>
          </p:cNvSpPr>
          <p:nvPr/>
        </p:nvSpPr>
        <p:spPr>
          <a:xfrm>
            <a:off x="3530600" y="2516347"/>
            <a:ext cx="5892800" cy="98885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00" b="1" dirty="0" smtClean="0">
                <a:solidFill>
                  <a:srgbClr val="C0504D"/>
                </a:solidFill>
              </a:rPr>
              <a:t>Pilote automatique de bateau</a:t>
            </a:r>
            <a:endParaRPr lang="fr-FR" sz="3200" b="1" dirty="0">
              <a:solidFill>
                <a:srgbClr val="C0504D"/>
              </a:solidFill>
            </a:endParaRPr>
          </a:p>
        </p:txBody>
      </p:sp>
    </p:spTree>
    <p:extLst>
      <p:ext uri="{BB962C8B-B14F-4D97-AF65-F5344CB8AC3E}">
        <p14:creationId xmlns:p14="http://schemas.microsoft.com/office/powerpoint/2010/main" val="1992472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9" y="1592831"/>
            <a:ext cx="4078368" cy="646331"/>
          </a:xfrm>
          <a:prstGeom prst="rect">
            <a:avLst/>
          </a:prstGeom>
          <a:noFill/>
          <a:ln w="9525">
            <a:noFill/>
            <a:miter lim="800000"/>
            <a:headEnd/>
            <a:tailEnd/>
          </a:ln>
        </p:spPr>
        <p:txBody>
          <a:bodyPr wrap="square">
            <a:spAutoFit/>
          </a:bodyPr>
          <a:lstStyle/>
          <a:p>
            <a:r>
              <a:rPr lang="fr-FR" sz="3600" b="1" dirty="0" smtClean="0">
                <a:solidFill>
                  <a:srgbClr val="C0504D"/>
                </a:solidFill>
              </a:rPr>
              <a:t>Problématique</a:t>
            </a:r>
            <a:endParaRPr lang="fr-FR" sz="3600" b="1" dirty="0">
              <a:solidFill>
                <a:srgbClr val="C0504D"/>
              </a:solidFill>
            </a:endParaRPr>
          </a:p>
        </p:txBody>
      </p:sp>
      <p:sp>
        <p:nvSpPr>
          <p:cNvPr id="8" name="Espace réservé du contenu 2"/>
          <p:cNvSpPr txBox="1">
            <a:spLocks/>
          </p:cNvSpPr>
          <p:nvPr/>
        </p:nvSpPr>
        <p:spPr>
          <a:xfrm>
            <a:off x="627412" y="2464407"/>
            <a:ext cx="4770088" cy="298389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dirty="0" smtClean="0"/>
              <a:t>Un constructeur de voilier souhaite déterminer  et optimiser l’autonomie de son embarcation dans le cas de l’utilisation du pilote automatique.</a:t>
            </a:r>
            <a:endParaRPr lang="fr-FR" dirty="0"/>
          </a:p>
        </p:txBody>
      </p:sp>
      <p:graphicFrame>
        <p:nvGraphicFramePr>
          <p:cNvPr id="2" name="Objet 1"/>
          <p:cNvGraphicFramePr>
            <a:graphicFrameLocks noChangeAspect="1"/>
          </p:cNvGraphicFramePr>
          <p:nvPr>
            <p:extLst>
              <p:ext uri="{D42A27DB-BD31-4B8C-83A1-F6EECF244321}">
                <p14:modId xmlns:p14="http://schemas.microsoft.com/office/powerpoint/2010/main" val="312439675"/>
              </p:ext>
            </p:extLst>
          </p:nvPr>
        </p:nvGraphicFramePr>
        <p:xfrm>
          <a:off x="5468938" y="1244600"/>
          <a:ext cx="3675062" cy="5113338"/>
        </p:xfrm>
        <a:graphic>
          <a:graphicData uri="http://schemas.openxmlformats.org/presentationml/2006/ole">
            <mc:AlternateContent xmlns:mc="http://schemas.openxmlformats.org/markup-compatibility/2006">
              <mc:Choice xmlns:v="urn:schemas-microsoft-com:vml" Requires="v">
                <p:oleObj spid="_x0000_s3123" name="Document" r:id="rId3" imgW="6368253" imgH="8851375" progId="Word.Document.12">
                  <p:link updateAutomatic="1"/>
                </p:oleObj>
              </mc:Choice>
              <mc:Fallback>
                <p:oleObj name="Document" r:id="rId3" imgW="6368253" imgH="8851375" progId="Word.Document.12">
                  <p:link updateAutomatic="1"/>
                  <p:pic>
                    <p:nvPicPr>
                      <p:cNvPr id="0" name=""/>
                      <p:cNvPicPr/>
                      <p:nvPr/>
                    </p:nvPicPr>
                    <p:blipFill>
                      <a:blip r:embed="rId4"/>
                      <a:stretch>
                        <a:fillRect/>
                      </a:stretch>
                    </p:blipFill>
                    <p:spPr>
                      <a:xfrm>
                        <a:off x="5468938" y="1244600"/>
                        <a:ext cx="3675062" cy="5113338"/>
                      </a:xfrm>
                      <a:prstGeom prst="rect">
                        <a:avLst/>
                      </a:prstGeom>
                    </p:spPr>
                  </p:pic>
                </p:oleObj>
              </mc:Fallback>
            </mc:AlternateContent>
          </a:graphicData>
        </a:graphic>
      </p:graphicFrame>
    </p:spTree>
    <p:extLst>
      <p:ext uri="{BB962C8B-B14F-4D97-AF65-F5344CB8AC3E}">
        <p14:creationId xmlns:p14="http://schemas.microsoft.com/office/powerpoint/2010/main" val="25049923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7"/>
          <p:cNvSpPr txBox="1">
            <a:spLocks noChangeArrowheads="1"/>
          </p:cNvSpPr>
          <p:nvPr/>
        </p:nvSpPr>
        <p:spPr bwMode="auto">
          <a:xfrm>
            <a:off x="664928" y="1592831"/>
            <a:ext cx="4872271" cy="646331"/>
          </a:xfrm>
          <a:prstGeom prst="rect">
            <a:avLst/>
          </a:prstGeom>
          <a:noFill/>
          <a:ln w="9525">
            <a:noFill/>
            <a:miter lim="800000"/>
            <a:headEnd/>
            <a:tailEnd/>
          </a:ln>
        </p:spPr>
        <p:txBody>
          <a:bodyPr wrap="square">
            <a:spAutoFit/>
          </a:bodyPr>
          <a:lstStyle/>
          <a:p>
            <a:r>
              <a:rPr lang="fr-FR" sz="3600" b="1" dirty="0" smtClean="0">
                <a:solidFill>
                  <a:srgbClr val="C0504D"/>
                </a:solidFill>
              </a:rPr>
              <a:t>Les activités attendues</a:t>
            </a:r>
            <a:endParaRPr lang="fr-FR" sz="3600" b="1" dirty="0">
              <a:solidFill>
                <a:srgbClr val="C0504D"/>
              </a:solidFill>
            </a:endParaRPr>
          </a:p>
        </p:txBody>
      </p:sp>
      <p:cxnSp>
        <p:nvCxnSpPr>
          <p:cNvPr id="10" name="Connecteur droit 9"/>
          <p:cNvCxnSpPr/>
          <p:nvPr/>
        </p:nvCxnSpPr>
        <p:spPr>
          <a:xfrm>
            <a:off x="5039172" y="3268993"/>
            <a:ext cx="0" cy="1871604"/>
          </a:xfrm>
          <a:prstGeom prst="line">
            <a:avLst/>
          </a:prstGeom>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955791" y="3854142"/>
            <a:ext cx="3079750" cy="1015663"/>
          </a:xfrm>
          <a:prstGeom prst="rect">
            <a:avLst/>
          </a:prstGeom>
          <a:noFill/>
        </p:spPr>
        <p:txBody>
          <a:bodyPr wrap="square" rtlCol="0">
            <a:spAutoFit/>
          </a:bodyPr>
          <a:lstStyle/>
          <a:p>
            <a:pPr algn="ctr"/>
            <a:r>
              <a:rPr lang="fr-FR" sz="2000" b="1" dirty="0" smtClean="0">
                <a:solidFill>
                  <a:schemeClr val="tx2">
                    <a:lumMod val="60000"/>
                    <a:lumOff val="40000"/>
                  </a:schemeClr>
                </a:solidFill>
              </a:rPr>
              <a:t>Optimisation du rendements des différents constituants</a:t>
            </a:r>
            <a:endParaRPr lang="fr-FR" sz="2000" b="1" dirty="0">
              <a:solidFill>
                <a:schemeClr val="tx2">
                  <a:lumMod val="60000"/>
                  <a:lumOff val="40000"/>
                </a:schemeClr>
              </a:solidFill>
            </a:endParaRPr>
          </a:p>
        </p:txBody>
      </p:sp>
      <p:sp>
        <p:nvSpPr>
          <p:cNvPr id="11" name="ZoneTexte 10"/>
          <p:cNvSpPr txBox="1"/>
          <p:nvPr/>
        </p:nvSpPr>
        <p:spPr>
          <a:xfrm>
            <a:off x="5064116" y="3872302"/>
            <a:ext cx="3220361" cy="1015663"/>
          </a:xfrm>
          <a:prstGeom prst="rect">
            <a:avLst/>
          </a:prstGeom>
          <a:noFill/>
        </p:spPr>
        <p:txBody>
          <a:bodyPr wrap="square" rtlCol="0">
            <a:spAutoFit/>
          </a:bodyPr>
          <a:lstStyle/>
          <a:p>
            <a:pPr algn="ctr"/>
            <a:r>
              <a:rPr lang="fr-FR" sz="2000" b="1" dirty="0" smtClean="0">
                <a:solidFill>
                  <a:schemeClr val="tx2">
                    <a:lumMod val="60000"/>
                    <a:lumOff val="40000"/>
                  </a:schemeClr>
                </a:solidFill>
              </a:rPr>
              <a:t>Ajout d’une girouette / anémomètre pour naviguer en « régulateur d’allure »</a:t>
            </a:r>
            <a:endParaRPr lang="fr-FR" sz="2000" b="1" dirty="0">
              <a:solidFill>
                <a:schemeClr val="tx2">
                  <a:lumMod val="60000"/>
                  <a:lumOff val="40000"/>
                </a:schemeClr>
              </a:solidFill>
            </a:endParaRPr>
          </a:p>
        </p:txBody>
      </p:sp>
      <p:sp>
        <p:nvSpPr>
          <p:cNvPr id="12" name="ZoneTexte 11"/>
          <p:cNvSpPr txBox="1"/>
          <p:nvPr/>
        </p:nvSpPr>
        <p:spPr>
          <a:xfrm>
            <a:off x="2029272" y="3475338"/>
            <a:ext cx="2932788" cy="400110"/>
          </a:xfrm>
          <a:prstGeom prst="rect">
            <a:avLst/>
          </a:prstGeom>
          <a:noFill/>
        </p:spPr>
        <p:txBody>
          <a:bodyPr wrap="square" rtlCol="0">
            <a:spAutoFit/>
          </a:bodyPr>
          <a:lstStyle/>
          <a:p>
            <a:pPr algn="ctr"/>
            <a:r>
              <a:rPr lang="fr-FR" sz="2000" b="1" dirty="0" smtClean="0">
                <a:solidFill>
                  <a:schemeClr val="accent6"/>
                </a:solidFill>
              </a:rPr>
              <a:t>Étude 1</a:t>
            </a:r>
            <a:endParaRPr lang="fr-FR" sz="2000" dirty="0">
              <a:solidFill>
                <a:schemeClr val="accent6"/>
              </a:solidFill>
            </a:endParaRPr>
          </a:p>
        </p:txBody>
      </p:sp>
      <p:sp>
        <p:nvSpPr>
          <p:cNvPr id="13" name="ZoneTexte 12"/>
          <p:cNvSpPr txBox="1"/>
          <p:nvPr/>
        </p:nvSpPr>
        <p:spPr>
          <a:xfrm>
            <a:off x="4829622" y="3472192"/>
            <a:ext cx="3689350" cy="400110"/>
          </a:xfrm>
          <a:prstGeom prst="rect">
            <a:avLst/>
          </a:prstGeom>
          <a:noFill/>
        </p:spPr>
        <p:txBody>
          <a:bodyPr wrap="square" rtlCol="0">
            <a:spAutoFit/>
          </a:bodyPr>
          <a:lstStyle/>
          <a:p>
            <a:pPr algn="ctr"/>
            <a:r>
              <a:rPr lang="fr-FR" sz="2000" b="1" dirty="0" smtClean="0">
                <a:solidFill>
                  <a:schemeClr val="accent6"/>
                </a:solidFill>
              </a:rPr>
              <a:t>Étude 2</a:t>
            </a:r>
            <a:endParaRPr lang="fr-FR" sz="2000" dirty="0">
              <a:solidFill>
                <a:schemeClr val="accent6"/>
              </a:solidFill>
            </a:endParaRPr>
          </a:p>
        </p:txBody>
      </p:sp>
      <p:sp>
        <p:nvSpPr>
          <p:cNvPr id="14" name="ZoneTexte 13"/>
          <p:cNvSpPr txBox="1"/>
          <p:nvPr/>
        </p:nvSpPr>
        <p:spPr>
          <a:xfrm>
            <a:off x="196385" y="2684846"/>
            <a:ext cx="2559506" cy="400110"/>
          </a:xfrm>
          <a:prstGeom prst="rect">
            <a:avLst/>
          </a:prstGeom>
          <a:noFill/>
        </p:spPr>
        <p:txBody>
          <a:bodyPr wrap="square" rtlCol="0">
            <a:spAutoFit/>
          </a:bodyPr>
          <a:lstStyle/>
          <a:p>
            <a:pPr algn="ctr"/>
            <a:r>
              <a:rPr lang="fr-FR" sz="2000" b="1" dirty="0" smtClean="0">
                <a:solidFill>
                  <a:srgbClr val="FF0000"/>
                </a:solidFill>
              </a:rPr>
              <a:t>Semaine 1</a:t>
            </a:r>
            <a:endParaRPr lang="fr-FR" sz="2000" b="1" dirty="0">
              <a:solidFill>
                <a:srgbClr val="FF0000"/>
              </a:solidFill>
            </a:endParaRPr>
          </a:p>
        </p:txBody>
      </p:sp>
      <p:sp>
        <p:nvSpPr>
          <p:cNvPr id="15" name="ZoneTexte 14"/>
          <p:cNvSpPr txBox="1"/>
          <p:nvPr/>
        </p:nvSpPr>
        <p:spPr>
          <a:xfrm>
            <a:off x="124272" y="3561093"/>
            <a:ext cx="2703969" cy="400110"/>
          </a:xfrm>
          <a:prstGeom prst="rect">
            <a:avLst/>
          </a:prstGeom>
          <a:noFill/>
        </p:spPr>
        <p:txBody>
          <a:bodyPr wrap="square" rtlCol="0">
            <a:spAutoFit/>
          </a:bodyPr>
          <a:lstStyle/>
          <a:p>
            <a:pPr algn="ctr"/>
            <a:r>
              <a:rPr lang="fr-FR" sz="2000" b="1" dirty="0" smtClean="0">
                <a:solidFill>
                  <a:srgbClr val="FF0000"/>
                </a:solidFill>
              </a:rPr>
              <a:t>Semaine 2</a:t>
            </a:r>
            <a:endParaRPr lang="fr-FR" sz="2000" b="1" dirty="0">
              <a:solidFill>
                <a:srgbClr val="FF0000"/>
              </a:solidFill>
            </a:endParaRPr>
          </a:p>
        </p:txBody>
      </p:sp>
      <p:sp>
        <p:nvSpPr>
          <p:cNvPr id="16" name="ZoneTexte 15"/>
          <p:cNvSpPr txBox="1"/>
          <p:nvPr/>
        </p:nvSpPr>
        <p:spPr>
          <a:xfrm>
            <a:off x="398787" y="4418949"/>
            <a:ext cx="2154702" cy="400110"/>
          </a:xfrm>
          <a:prstGeom prst="rect">
            <a:avLst/>
          </a:prstGeom>
          <a:noFill/>
        </p:spPr>
        <p:txBody>
          <a:bodyPr wrap="square" rtlCol="0">
            <a:spAutoFit/>
          </a:bodyPr>
          <a:lstStyle/>
          <a:p>
            <a:pPr algn="ctr"/>
            <a:r>
              <a:rPr lang="fr-FR" sz="2000" b="1" dirty="0" smtClean="0">
                <a:solidFill>
                  <a:srgbClr val="FF0000"/>
                </a:solidFill>
              </a:rPr>
              <a:t>Semaine 3</a:t>
            </a:r>
            <a:endParaRPr lang="fr-FR" sz="2000" b="1" dirty="0">
              <a:solidFill>
                <a:srgbClr val="FF0000"/>
              </a:solidFill>
            </a:endParaRPr>
          </a:p>
        </p:txBody>
      </p:sp>
      <p:sp>
        <p:nvSpPr>
          <p:cNvPr id="17" name="ZoneTexte 16"/>
          <p:cNvSpPr txBox="1"/>
          <p:nvPr/>
        </p:nvSpPr>
        <p:spPr>
          <a:xfrm>
            <a:off x="337444" y="5296021"/>
            <a:ext cx="2277387" cy="400110"/>
          </a:xfrm>
          <a:prstGeom prst="rect">
            <a:avLst/>
          </a:prstGeom>
          <a:noFill/>
        </p:spPr>
        <p:txBody>
          <a:bodyPr wrap="square" rtlCol="0">
            <a:spAutoFit/>
          </a:bodyPr>
          <a:lstStyle/>
          <a:p>
            <a:pPr algn="ctr"/>
            <a:r>
              <a:rPr lang="fr-FR" sz="2000" b="1" dirty="0" smtClean="0">
                <a:solidFill>
                  <a:srgbClr val="FF0000"/>
                </a:solidFill>
              </a:rPr>
              <a:t>Semaine 4</a:t>
            </a:r>
            <a:endParaRPr lang="fr-FR" sz="2000" b="1" dirty="0">
              <a:solidFill>
                <a:srgbClr val="FF0000"/>
              </a:solidFill>
            </a:endParaRPr>
          </a:p>
        </p:txBody>
      </p:sp>
      <p:sp>
        <p:nvSpPr>
          <p:cNvPr id="18" name="ZoneTexte 17"/>
          <p:cNvSpPr txBox="1"/>
          <p:nvPr/>
        </p:nvSpPr>
        <p:spPr>
          <a:xfrm>
            <a:off x="1567986" y="5283573"/>
            <a:ext cx="6942372" cy="400110"/>
          </a:xfrm>
          <a:prstGeom prst="rect">
            <a:avLst/>
          </a:prstGeom>
          <a:noFill/>
        </p:spPr>
        <p:txBody>
          <a:bodyPr wrap="square" rtlCol="0">
            <a:spAutoFit/>
          </a:bodyPr>
          <a:lstStyle/>
          <a:p>
            <a:pPr algn="ctr"/>
            <a:r>
              <a:rPr lang="fr-FR" sz="2000" b="1" dirty="0" smtClean="0">
                <a:solidFill>
                  <a:schemeClr val="tx2">
                    <a:lumMod val="60000"/>
                    <a:lumOff val="40000"/>
                  </a:schemeClr>
                </a:solidFill>
              </a:rPr>
              <a:t>Détermination d’une stratégie de commande</a:t>
            </a:r>
            <a:endParaRPr lang="fr-FR" sz="2000" b="1" dirty="0">
              <a:solidFill>
                <a:schemeClr val="tx2">
                  <a:lumMod val="60000"/>
                  <a:lumOff val="40000"/>
                </a:schemeClr>
              </a:solidFill>
            </a:endParaRPr>
          </a:p>
        </p:txBody>
      </p:sp>
      <p:sp>
        <p:nvSpPr>
          <p:cNvPr id="19" name="ZoneTexte 18"/>
          <p:cNvSpPr txBox="1"/>
          <p:nvPr/>
        </p:nvSpPr>
        <p:spPr>
          <a:xfrm>
            <a:off x="1567986" y="2704774"/>
            <a:ext cx="6942372" cy="400110"/>
          </a:xfrm>
          <a:prstGeom prst="rect">
            <a:avLst/>
          </a:prstGeom>
          <a:noFill/>
        </p:spPr>
        <p:txBody>
          <a:bodyPr wrap="square" rtlCol="0">
            <a:spAutoFit/>
          </a:bodyPr>
          <a:lstStyle/>
          <a:p>
            <a:pPr algn="ctr"/>
            <a:r>
              <a:rPr lang="fr-FR" sz="2000" b="1" dirty="0" smtClean="0">
                <a:solidFill>
                  <a:schemeClr val="tx2">
                    <a:lumMod val="60000"/>
                    <a:lumOff val="40000"/>
                  </a:schemeClr>
                </a:solidFill>
              </a:rPr>
              <a:t>Prise en main et analyse de la problématique</a:t>
            </a:r>
            <a:endParaRPr lang="fr-FR" sz="2000" b="1" dirty="0">
              <a:solidFill>
                <a:schemeClr val="tx2">
                  <a:lumMod val="60000"/>
                  <a:lumOff val="40000"/>
                </a:schemeClr>
              </a:solidFill>
            </a:endParaRPr>
          </a:p>
        </p:txBody>
      </p:sp>
      <p:cxnSp>
        <p:nvCxnSpPr>
          <p:cNvPr id="22" name="Connecteur droit avec flèche 21"/>
          <p:cNvCxnSpPr>
            <a:stCxn id="19" idx="2"/>
            <a:endCxn id="12" idx="0"/>
          </p:cNvCxnSpPr>
          <p:nvPr/>
        </p:nvCxnSpPr>
        <p:spPr>
          <a:xfrm flipH="1">
            <a:off x="3495666" y="3104884"/>
            <a:ext cx="1543506" cy="37045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a:stCxn id="19" idx="2"/>
            <a:endCxn id="13" idx="0"/>
          </p:cNvCxnSpPr>
          <p:nvPr/>
        </p:nvCxnSpPr>
        <p:spPr>
          <a:xfrm>
            <a:off x="5039172" y="3104884"/>
            <a:ext cx="1635125" cy="3673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a:stCxn id="9" idx="2"/>
            <a:endCxn id="18" idx="0"/>
          </p:cNvCxnSpPr>
          <p:nvPr/>
        </p:nvCxnSpPr>
        <p:spPr>
          <a:xfrm>
            <a:off x="3495666" y="4869805"/>
            <a:ext cx="1543506" cy="41376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a:stCxn id="11" idx="2"/>
            <a:endCxn id="18" idx="0"/>
          </p:cNvCxnSpPr>
          <p:nvPr/>
        </p:nvCxnSpPr>
        <p:spPr>
          <a:xfrm flipH="1">
            <a:off x="5039172" y="4887965"/>
            <a:ext cx="1635125" cy="3956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4951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3391</TotalTime>
  <Words>1149</Words>
  <Application>Microsoft Office PowerPoint</Application>
  <PresentationFormat>Affichage à l'écran (4:3)</PresentationFormat>
  <Paragraphs>649</Paragraphs>
  <Slides>31</Slides>
  <Notes>5</Notes>
  <HiddenSlides>0</HiddenSlides>
  <MMClips>0</MMClips>
  <ScaleCrop>false</ScaleCrop>
  <HeadingPairs>
    <vt:vector size="6" baseType="variant">
      <vt:variant>
        <vt:lpstr>Thème</vt:lpstr>
      </vt:variant>
      <vt:variant>
        <vt:i4>1</vt:i4>
      </vt:variant>
      <vt:variant>
        <vt:lpstr>Liaisons</vt:lpstr>
      </vt:variant>
      <vt:variant>
        <vt:i4>3</vt:i4>
      </vt:variant>
      <vt:variant>
        <vt:lpstr>Titres des diapositives</vt:lpstr>
      </vt:variant>
      <vt:variant>
        <vt:i4>31</vt:i4>
      </vt:variant>
    </vt:vector>
  </HeadingPairs>
  <TitlesOfParts>
    <vt:vector size="35" baseType="lpstr">
      <vt:lpstr>Thème Office</vt:lpstr>
      <vt:lpstr>C:\Users\Thomas\Dropbox\Seminaire\Fiche Projet\Fiche_projet_pilote_v4.docx</vt:lpstr>
      <vt:lpstr>C:\Users\Thomas\Dropbox\Seminaire\Fiche Projet\note_synthese_v1.docx</vt:lpstr>
      <vt:lpstr>C:\Users\Thomas\Dropbox\Seminaire\Fiches Ressources\FICHES RESSOURCE.docx</vt:lpstr>
      <vt:lpstr>Mini-Projet « Pilote automatique de bateau »</vt:lpstr>
      <vt:lpstr>Présentation PowerPoint</vt:lpstr>
      <vt:lpstr>Présentation PowerPoint</vt:lpstr>
      <vt:lpstr>Présentation PowerPoint</vt:lpstr>
      <vt:lpstr>2. Les centres d’intérêt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Mini-projet Pilote</dc:title>
  <dc:creator>Thomas Lusseau</dc:creator>
  <cp:lastModifiedBy>Thomas</cp:lastModifiedBy>
  <cp:revision>238</cp:revision>
  <dcterms:created xsi:type="dcterms:W3CDTF">2011-03-20T15:26:50Z</dcterms:created>
  <dcterms:modified xsi:type="dcterms:W3CDTF">2012-04-02T19:56:35Z</dcterms:modified>
</cp:coreProperties>
</file>