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rels" ContentType="application/vnd.openxmlformats-package.relationships+xml"/>
  <Default Extension="xml" ContentType="application/xml"/>
  <Default Extension="vml" ContentType="application/vnd.openxmlformats-officedocument.vmlDrawing"/>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comments/comment1.xml" ContentType="application/vnd.openxmlformats-officedocument.presentationml.comments+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4"/>
  </p:notesMasterIdLst>
  <p:handoutMasterIdLst>
    <p:handoutMasterId r:id="rId15"/>
  </p:handoutMasterIdLst>
  <p:sldIdLst>
    <p:sldId id="281" r:id="rId2"/>
    <p:sldId id="288" r:id="rId3"/>
    <p:sldId id="287" r:id="rId4"/>
    <p:sldId id="291" r:id="rId5"/>
    <p:sldId id="292" r:id="rId6"/>
    <p:sldId id="290" r:id="rId7"/>
    <p:sldId id="289" r:id="rId8"/>
    <p:sldId id="274" r:id="rId9"/>
    <p:sldId id="279" r:id="rId10"/>
    <p:sldId id="275" r:id="rId11"/>
    <p:sldId id="276" r:id="rId12"/>
    <p:sldId id="293" r:id="rId13"/>
  </p:sldIdLst>
  <p:sldSz cx="9144000" cy="6858000" type="screen4x3"/>
  <p:notesSz cx="7099300" cy="10234613"/>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patrick le pivert" initials="plp" lastIdx="1"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000099"/>
    <a:srgbClr val="5DFF5D"/>
    <a:srgbClr val="24D816"/>
    <a:srgbClr val="EF6BDC"/>
    <a:srgbClr val="F496E7"/>
    <a:srgbClr val="CC0099"/>
    <a:srgbClr val="FFFF66"/>
    <a:srgbClr val="0545F9"/>
    <a:srgbClr val="33CCCC"/>
    <a:srgbClr val="CC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Aucun style, aucune grille">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1664" autoAdjust="0"/>
    <p:restoredTop sz="94660" autoAdjust="0"/>
  </p:normalViewPr>
  <p:slideViewPr>
    <p:cSldViewPr snapToGrid="0">
      <p:cViewPr>
        <p:scale>
          <a:sx n="75" d="100"/>
          <a:sy n="75" d="100"/>
        </p:scale>
        <p:origin x="-180" y="-17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notesViewPr>
    <p:cSldViewPr snapToGrid="0">
      <p:cViewPr varScale="1">
        <p:scale>
          <a:sx n="50" d="100"/>
          <a:sy n="50" d="100"/>
        </p:scale>
        <p:origin x="-2760" y="-108"/>
      </p:cViewPr>
      <p:guideLst>
        <p:guide orient="horz" pos="3224"/>
        <p:guide pos="2236"/>
      </p:guideLst>
    </p:cSldViewPr>
  </p:notesViewPr>
  <p:gridSpacing cx="45005" cy="45005"/>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commentAuthors" Target="commentAuthors.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comments/comment1.xml><?xml version="1.0" encoding="utf-8"?>
<p:cmLst xmlns:a="http://schemas.openxmlformats.org/drawingml/2006/main" xmlns:r="http://schemas.openxmlformats.org/officeDocument/2006/relationships" xmlns:p="http://schemas.openxmlformats.org/presentationml/2006/main">
  <p:cm authorId="0" dt="2012-04-01T19:40:58.646" idx="1">
    <p:pos x="4608" y="1432"/>
    <p:text>le coeur est-il indispensable ?</p:text>
  </p:cm>
</p:cmLst>
</file>

<file path=ppt/drawings/_rels/vmlDrawing1.vml.rels><?xml version="1.0" encoding="UTF-8" standalone="yes"?>
<Relationships xmlns="http://schemas.openxmlformats.org/package/2006/relationships"><Relationship Id="rId1" Type="http://schemas.openxmlformats.org/officeDocument/2006/relationships/image" Target="../media/image8.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3076363" cy="511731"/>
          </a:xfrm>
          <a:prstGeom prst="rect">
            <a:avLst/>
          </a:prstGeom>
        </p:spPr>
        <p:txBody>
          <a:bodyPr vert="horz" lIns="99048" tIns="49524" rIns="99048" bIns="49524" rtlCol="0"/>
          <a:lstStyle>
            <a:lvl1pPr algn="l">
              <a:defRPr sz="1300"/>
            </a:lvl1pPr>
          </a:lstStyle>
          <a:p>
            <a:endParaRPr lang="fr-FR"/>
          </a:p>
        </p:txBody>
      </p:sp>
      <p:sp>
        <p:nvSpPr>
          <p:cNvPr id="3" name="Espace réservé de la date 2"/>
          <p:cNvSpPr>
            <a:spLocks noGrp="1"/>
          </p:cNvSpPr>
          <p:nvPr>
            <p:ph type="dt" sz="quarter" idx="1"/>
          </p:nvPr>
        </p:nvSpPr>
        <p:spPr>
          <a:xfrm>
            <a:off x="4021294" y="0"/>
            <a:ext cx="3076363" cy="511731"/>
          </a:xfrm>
          <a:prstGeom prst="rect">
            <a:avLst/>
          </a:prstGeom>
        </p:spPr>
        <p:txBody>
          <a:bodyPr vert="horz" lIns="99048" tIns="49524" rIns="99048" bIns="49524" rtlCol="0"/>
          <a:lstStyle>
            <a:lvl1pPr algn="r">
              <a:defRPr sz="1300"/>
            </a:lvl1pPr>
          </a:lstStyle>
          <a:p>
            <a:fld id="{01169FB9-EBE8-4990-BD65-F5EF08339C4E}" type="datetimeFigureOut">
              <a:rPr lang="fr-FR" smtClean="0"/>
              <a:pPr/>
              <a:t>04/04/2012</a:t>
            </a:fld>
            <a:endParaRPr lang="fr-FR"/>
          </a:p>
        </p:txBody>
      </p:sp>
      <p:sp>
        <p:nvSpPr>
          <p:cNvPr id="4" name="Espace réservé du pied de page 3"/>
          <p:cNvSpPr>
            <a:spLocks noGrp="1"/>
          </p:cNvSpPr>
          <p:nvPr>
            <p:ph type="ftr" sz="quarter" idx="2"/>
          </p:nvPr>
        </p:nvSpPr>
        <p:spPr>
          <a:xfrm>
            <a:off x="0" y="9721106"/>
            <a:ext cx="3076363" cy="511731"/>
          </a:xfrm>
          <a:prstGeom prst="rect">
            <a:avLst/>
          </a:prstGeom>
        </p:spPr>
        <p:txBody>
          <a:bodyPr vert="horz" lIns="99048" tIns="49524" rIns="99048" bIns="49524" rtlCol="0" anchor="b"/>
          <a:lstStyle>
            <a:lvl1pPr algn="l">
              <a:defRPr sz="1300"/>
            </a:lvl1pPr>
          </a:lstStyle>
          <a:p>
            <a:endParaRPr lang="fr-FR"/>
          </a:p>
        </p:txBody>
      </p:sp>
      <p:sp>
        <p:nvSpPr>
          <p:cNvPr id="5" name="Espace réservé du numéro de diapositive 4"/>
          <p:cNvSpPr>
            <a:spLocks noGrp="1"/>
          </p:cNvSpPr>
          <p:nvPr>
            <p:ph type="sldNum" sz="quarter" idx="3"/>
          </p:nvPr>
        </p:nvSpPr>
        <p:spPr>
          <a:xfrm>
            <a:off x="4021294" y="9721106"/>
            <a:ext cx="3076363" cy="511731"/>
          </a:xfrm>
          <a:prstGeom prst="rect">
            <a:avLst/>
          </a:prstGeom>
        </p:spPr>
        <p:txBody>
          <a:bodyPr vert="horz" lIns="99048" tIns="49524" rIns="99048" bIns="49524" rtlCol="0" anchor="b"/>
          <a:lstStyle>
            <a:lvl1pPr algn="r">
              <a:defRPr sz="1300"/>
            </a:lvl1pPr>
          </a:lstStyle>
          <a:p>
            <a:fld id="{E861774A-B1FE-4F38-9660-BDA30653F752}" type="slidenum">
              <a:rPr lang="fr-FR" smtClean="0"/>
              <a:pPr/>
              <a:t>‹N°›</a:t>
            </a:fld>
            <a:endParaRPr lang="fr-FR"/>
          </a:p>
        </p:txBody>
      </p:sp>
    </p:spTree>
    <p:extLst>
      <p:ext uri="{BB962C8B-B14F-4D97-AF65-F5344CB8AC3E}">
        <p14:creationId xmlns:p14="http://schemas.microsoft.com/office/powerpoint/2010/main" val="208601784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3076363" cy="511731"/>
          </a:xfrm>
          <a:prstGeom prst="rect">
            <a:avLst/>
          </a:prstGeom>
        </p:spPr>
        <p:txBody>
          <a:bodyPr vert="horz" lIns="99048" tIns="49524" rIns="99048" bIns="49524" rtlCol="0"/>
          <a:lstStyle>
            <a:lvl1pPr algn="l">
              <a:defRPr sz="1300"/>
            </a:lvl1pPr>
          </a:lstStyle>
          <a:p>
            <a:endParaRPr lang="fr-FR"/>
          </a:p>
        </p:txBody>
      </p:sp>
      <p:sp>
        <p:nvSpPr>
          <p:cNvPr id="3" name="Espace réservé de la date 2"/>
          <p:cNvSpPr>
            <a:spLocks noGrp="1"/>
          </p:cNvSpPr>
          <p:nvPr>
            <p:ph type="dt" idx="1"/>
          </p:nvPr>
        </p:nvSpPr>
        <p:spPr>
          <a:xfrm>
            <a:off x="4021294" y="0"/>
            <a:ext cx="3076363" cy="511731"/>
          </a:xfrm>
          <a:prstGeom prst="rect">
            <a:avLst/>
          </a:prstGeom>
        </p:spPr>
        <p:txBody>
          <a:bodyPr vert="horz" lIns="99048" tIns="49524" rIns="99048" bIns="49524" rtlCol="0"/>
          <a:lstStyle>
            <a:lvl1pPr algn="r">
              <a:defRPr sz="1300"/>
            </a:lvl1pPr>
          </a:lstStyle>
          <a:p>
            <a:fld id="{2D9B5EF2-A425-4C7D-8A68-DF4FD96F53BC}" type="datetimeFigureOut">
              <a:rPr lang="fr-FR" smtClean="0"/>
              <a:pPr/>
              <a:t>04/04/2012</a:t>
            </a:fld>
            <a:endParaRPr lang="fr-FR"/>
          </a:p>
        </p:txBody>
      </p:sp>
      <p:sp>
        <p:nvSpPr>
          <p:cNvPr id="4" name="Espace réservé de l'image des diapositives 3"/>
          <p:cNvSpPr>
            <a:spLocks noGrp="1" noRot="1" noChangeAspect="1"/>
          </p:cNvSpPr>
          <p:nvPr>
            <p:ph type="sldImg" idx="2"/>
          </p:nvPr>
        </p:nvSpPr>
        <p:spPr>
          <a:xfrm>
            <a:off x="992188" y="768350"/>
            <a:ext cx="5114925" cy="3836988"/>
          </a:xfrm>
          <a:prstGeom prst="rect">
            <a:avLst/>
          </a:prstGeom>
          <a:noFill/>
          <a:ln w="12700">
            <a:solidFill>
              <a:prstClr val="black"/>
            </a:solidFill>
          </a:ln>
        </p:spPr>
        <p:txBody>
          <a:bodyPr vert="horz" lIns="99048" tIns="49524" rIns="99048" bIns="49524" rtlCol="0" anchor="ctr"/>
          <a:lstStyle/>
          <a:p>
            <a:endParaRPr lang="fr-FR"/>
          </a:p>
        </p:txBody>
      </p:sp>
      <p:sp>
        <p:nvSpPr>
          <p:cNvPr id="5" name="Espace réservé des commentaires 4"/>
          <p:cNvSpPr>
            <a:spLocks noGrp="1"/>
          </p:cNvSpPr>
          <p:nvPr>
            <p:ph type="body" sz="quarter" idx="3"/>
          </p:nvPr>
        </p:nvSpPr>
        <p:spPr>
          <a:xfrm>
            <a:off x="709930" y="4861441"/>
            <a:ext cx="5679440" cy="4605576"/>
          </a:xfrm>
          <a:prstGeom prst="rect">
            <a:avLst/>
          </a:prstGeom>
        </p:spPr>
        <p:txBody>
          <a:bodyPr vert="horz" lIns="99048" tIns="49524" rIns="99048" bIns="49524" rtlCol="0">
            <a:normAutofit/>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6" name="Espace réservé du pied de page 5"/>
          <p:cNvSpPr>
            <a:spLocks noGrp="1"/>
          </p:cNvSpPr>
          <p:nvPr>
            <p:ph type="ftr" sz="quarter" idx="4"/>
          </p:nvPr>
        </p:nvSpPr>
        <p:spPr>
          <a:xfrm>
            <a:off x="0" y="9721106"/>
            <a:ext cx="3076363" cy="511731"/>
          </a:xfrm>
          <a:prstGeom prst="rect">
            <a:avLst/>
          </a:prstGeom>
        </p:spPr>
        <p:txBody>
          <a:bodyPr vert="horz" lIns="99048" tIns="49524" rIns="99048" bIns="49524" rtlCol="0" anchor="b"/>
          <a:lstStyle>
            <a:lvl1pPr algn="l">
              <a:defRPr sz="1300"/>
            </a:lvl1pPr>
          </a:lstStyle>
          <a:p>
            <a:endParaRPr lang="fr-FR"/>
          </a:p>
        </p:txBody>
      </p:sp>
      <p:sp>
        <p:nvSpPr>
          <p:cNvPr id="7" name="Espace réservé du numéro de diapositive 6"/>
          <p:cNvSpPr>
            <a:spLocks noGrp="1"/>
          </p:cNvSpPr>
          <p:nvPr>
            <p:ph type="sldNum" sz="quarter" idx="5"/>
          </p:nvPr>
        </p:nvSpPr>
        <p:spPr>
          <a:xfrm>
            <a:off x="4021294" y="9721106"/>
            <a:ext cx="3076363" cy="511731"/>
          </a:xfrm>
          <a:prstGeom prst="rect">
            <a:avLst/>
          </a:prstGeom>
        </p:spPr>
        <p:txBody>
          <a:bodyPr vert="horz" lIns="99048" tIns="49524" rIns="99048" bIns="49524" rtlCol="0" anchor="b"/>
          <a:lstStyle>
            <a:lvl1pPr algn="r">
              <a:defRPr sz="1300"/>
            </a:lvl1pPr>
          </a:lstStyle>
          <a:p>
            <a:fld id="{C84F11C9-8E4C-44F8-AFEB-E4E826B09C63}" type="slidenum">
              <a:rPr lang="fr-FR" smtClean="0"/>
              <a:pPr/>
              <a:t>‹N°›</a:t>
            </a:fld>
            <a:endParaRPr lang="fr-FR"/>
          </a:p>
        </p:txBody>
      </p:sp>
    </p:spTree>
    <p:extLst>
      <p:ext uri="{BB962C8B-B14F-4D97-AF65-F5344CB8AC3E}">
        <p14:creationId xmlns:p14="http://schemas.microsoft.com/office/powerpoint/2010/main" val="200365126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C84F11C9-8E4C-44F8-AFEB-E4E826B09C63}" type="slidenum">
              <a:rPr lang="fr-FR" smtClean="0"/>
              <a:pPr/>
              <a:t>1</a:t>
            </a:fld>
            <a:endParaRPr lang="fr-F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C84F11C9-8E4C-44F8-AFEB-E4E826B09C63}" type="slidenum">
              <a:rPr lang="fr-FR" smtClean="0"/>
              <a:pPr/>
              <a:t>10</a:t>
            </a:fld>
            <a:endParaRPr lang="fr-F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C84F11C9-8E4C-44F8-AFEB-E4E826B09C63}" type="slidenum">
              <a:rPr lang="fr-FR" smtClean="0"/>
              <a:pPr/>
              <a:t>11</a:t>
            </a:fld>
            <a:endParaRPr lang="fr-F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C84F11C9-8E4C-44F8-AFEB-E4E826B09C63}" type="slidenum">
              <a:rPr lang="fr-FR" smtClean="0"/>
              <a:pPr/>
              <a:t>12</a:t>
            </a:fld>
            <a:endParaRPr lang="fr-F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C84F11C9-8E4C-44F8-AFEB-E4E826B09C63}" type="slidenum">
              <a:rPr lang="fr-FR" smtClean="0"/>
              <a:pPr/>
              <a:t>2</a:t>
            </a:fld>
            <a:endParaRPr lang="fr-F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C84F11C9-8E4C-44F8-AFEB-E4E826B09C63}" type="slidenum">
              <a:rPr lang="fr-FR" smtClean="0"/>
              <a:pPr/>
              <a:t>3</a:t>
            </a:fld>
            <a:endParaRPr lang="fr-F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C84F11C9-8E4C-44F8-AFEB-E4E826B09C63}" type="slidenum">
              <a:rPr lang="fr-FR" smtClean="0"/>
              <a:pPr/>
              <a:t>4</a:t>
            </a:fld>
            <a:endParaRPr lang="fr-F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C84F11C9-8E4C-44F8-AFEB-E4E826B09C63}" type="slidenum">
              <a:rPr lang="fr-FR" smtClean="0"/>
              <a:pPr/>
              <a:t>5</a:t>
            </a:fld>
            <a:endParaRPr lang="fr-F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C84F11C9-8E4C-44F8-AFEB-E4E826B09C63}" type="slidenum">
              <a:rPr lang="fr-FR" smtClean="0"/>
              <a:pPr/>
              <a:t>6</a:t>
            </a:fld>
            <a:endParaRPr lang="fr-F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C84F11C9-8E4C-44F8-AFEB-E4E826B09C63}" type="slidenum">
              <a:rPr lang="fr-FR" smtClean="0"/>
              <a:pPr/>
              <a:t>7</a:t>
            </a:fld>
            <a:endParaRPr lang="fr-F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C84F11C9-8E4C-44F8-AFEB-E4E826B09C63}" type="slidenum">
              <a:rPr lang="fr-FR" smtClean="0"/>
              <a:pPr/>
              <a:t>8</a:t>
            </a:fld>
            <a:endParaRPr lang="fr-F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C84F11C9-8E4C-44F8-AFEB-E4E826B09C63}" type="slidenum">
              <a:rPr lang="fr-FR" smtClean="0"/>
              <a:pPr/>
              <a:t>9</a:t>
            </a:fld>
            <a:endParaRPr lang="fr-F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5"/>
            <a:ext cx="7772400" cy="1470025"/>
          </a:xfrm>
          <a:prstGeom prst="rect">
            <a:avLst/>
          </a:prstGeom>
        </p:spPr>
        <p:txBody>
          <a:bodyPr/>
          <a:lstStyle/>
          <a:p>
            <a:r>
              <a:rPr lang="fr-FR" smtClean="0"/>
              <a:t>Cliquez pour modifier le style du titre</a:t>
            </a:r>
            <a:endParaRPr lang="fr-FR"/>
          </a:p>
        </p:txBody>
      </p:sp>
      <p:sp>
        <p:nvSpPr>
          <p:cNvPr id="3" name="Sous-titr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smtClean="0"/>
              <a:t>Cliquez pour modifier le style des sous-titres du masque</a:t>
            </a:r>
            <a:endParaRPr lang="fr-FR"/>
          </a:p>
        </p:txBody>
      </p:sp>
      <p:sp>
        <p:nvSpPr>
          <p:cNvPr id="4" name="Espace réservé de la date 3"/>
          <p:cNvSpPr>
            <a:spLocks noGrp="1"/>
          </p:cNvSpPr>
          <p:nvPr>
            <p:ph type="dt" sz="half" idx="10"/>
          </p:nvPr>
        </p:nvSpPr>
        <p:spPr>
          <a:xfrm>
            <a:off x="457200" y="6356350"/>
            <a:ext cx="2133600" cy="365125"/>
          </a:xfrm>
          <a:prstGeom prst="rect">
            <a:avLst/>
          </a:prstGeom>
        </p:spPr>
        <p:txBody>
          <a:bodyPr/>
          <a:lstStyle/>
          <a:p>
            <a:fld id="{CEA194CD-9F99-456B-B4F2-FAECEF094F4C}" type="datetimeFigureOut">
              <a:rPr lang="fr-FR" smtClean="0"/>
              <a:pPr/>
              <a:t>04/04/2012</a:t>
            </a:fld>
            <a:endParaRPr lang="fr-FR"/>
          </a:p>
        </p:txBody>
      </p:sp>
      <p:sp>
        <p:nvSpPr>
          <p:cNvPr id="5" name="Espace réservé du pied de page 4"/>
          <p:cNvSpPr>
            <a:spLocks noGrp="1"/>
          </p:cNvSpPr>
          <p:nvPr>
            <p:ph type="ftr" sz="quarter" idx="11"/>
          </p:nvPr>
        </p:nvSpPr>
        <p:spPr>
          <a:xfrm>
            <a:off x="714348" y="5929330"/>
            <a:ext cx="7643866" cy="365125"/>
          </a:xfrm>
          <a:prstGeom prst="rect">
            <a:avLst/>
          </a:prstGeom>
        </p:spPr>
        <p:txBody>
          <a:bodyPr/>
          <a:lstStyle/>
          <a:p>
            <a:endParaRPr lang="fr-FR"/>
          </a:p>
        </p:txBody>
      </p:sp>
      <p:sp>
        <p:nvSpPr>
          <p:cNvPr id="6" name="Espace réservé du numéro de diapositive 5"/>
          <p:cNvSpPr>
            <a:spLocks noGrp="1"/>
          </p:cNvSpPr>
          <p:nvPr>
            <p:ph type="sldNum" sz="quarter" idx="12"/>
          </p:nvPr>
        </p:nvSpPr>
        <p:spPr>
          <a:xfrm>
            <a:off x="6553200" y="6356350"/>
            <a:ext cx="2133600" cy="365125"/>
          </a:xfrm>
          <a:prstGeom prst="rect">
            <a:avLst/>
          </a:prstGeom>
        </p:spPr>
        <p:txBody>
          <a:bodyPr/>
          <a:lstStyle/>
          <a:p>
            <a:fld id="{291D6C86-4C56-4C53-9A9D-CE9BD38A16C3}" type="slidenum">
              <a:rPr lang="fr-FR" smtClean="0"/>
              <a:pPr/>
              <a:t>‹N°›</a:t>
            </a:fld>
            <a:endParaRPr lang="fr-F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8229600" cy="1143000"/>
          </a:xfrm>
          <a:prstGeom prst="rect">
            <a:avLst/>
          </a:prstGeom>
        </p:spPr>
        <p:txBody>
          <a:bodyPr/>
          <a:lstStyle/>
          <a:p>
            <a:r>
              <a:rPr lang="fr-FR" smtClean="0"/>
              <a:t>Cliquez pour modifier le style du titre</a:t>
            </a:r>
            <a:endParaRPr lang="fr-FR"/>
          </a:p>
        </p:txBody>
      </p:sp>
      <p:sp>
        <p:nvSpPr>
          <p:cNvPr id="3" name="Espace réservé du texte vertical 2"/>
          <p:cNvSpPr>
            <a:spLocks noGrp="1"/>
          </p:cNvSpPr>
          <p:nvPr>
            <p:ph type="body" orient="vert" idx="1"/>
          </p:nvPr>
        </p:nvSpPr>
        <p:spPr>
          <a:xfrm>
            <a:off x="457200" y="1600200"/>
            <a:ext cx="8229600" cy="4525963"/>
          </a:xfrm>
          <a:prstGeom prst="rect">
            <a:avLst/>
          </a:prstGeom>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a:xfrm>
            <a:off x="457200" y="6356350"/>
            <a:ext cx="2133600" cy="365125"/>
          </a:xfrm>
          <a:prstGeom prst="rect">
            <a:avLst/>
          </a:prstGeom>
        </p:spPr>
        <p:txBody>
          <a:bodyPr/>
          <a:lstStyle/>
          <a:p>
            <a:fld id="{CEA194CD-9F99-456B-B4F2-FAECEF094F4C}" type="datetimeFigureOut">
              <a:rPr lang="fr-FR" smtClean="0"/>
              <a:pPr/>
              <a:t>04/04/2012</a:t>
            </a:fld>
            <a:endParaRPr lang="fr-FR"/>
          </a:p>
        </p:txBody>
      </p:sp>
      <p:sp>
        <p:nvSpPr>
          <p:cNvPr id="5" name="Espace réservé du pied de page 4"/>
          <p:cNvSpPr>
            <a:spLocks noGrp="1"/>
          </p:cNvSpPr>
          <p:nvPr>
            <p:ph type="ftr" sz="quarter" idx="11"/>
          </p:nvPr>
        </p:nvSpPr>
        <p:spPr>
          <a:xfrm>
            <a:off x="714348" y="5929330"/>
            <a:ext cx="7643866" cy="365125"/>
          </a:xfrm>
          <a:prstGeom prst="rect">
            <a:avLst/>
          </a:prstGeom>
        </p:spPr>
        <p:txBody>
          <a:bodyPr/>
          <a:lstStyle/>
          <a:p>
            <a:endParaRPr lang="fr-FR"/>
          </a:p>
        </p:txBody>
      </p:sp>
      <p:sp>
        <p:nvSpPr>
          <p:cNvPr id="6" name="Espace réservé du numéro de diapositive 5"/>
          <p:cNvSpPr>
            <a:spLocks noGrp="1"/>
          </p:cNvSpPr>
          <p:nvPr>
            <p:ph type="sldNum" sz="quarter" idx="12"/>
          </p:nvPr>
        </p:nvSpPr>
        <p:spPr>
          <a:xfrm>
            <a:off x="6553200" y="6356350"/>
            <a:ext cx="2133600" cy="365125"/>
          </a:xfrm>
          <a:prstGeom prst="rect">
            <a:avLst/>
          </a:prstGeom>
        </p:spPr>
        <p:txBody>
          <a:bodyPr/>
          <a:lstStyle/>
          <a:p>
            <a:fld id="{291D6C86-4C56-4C53-9A9D-CE9BD38A16C3}" type="slidenum">
              <a:rPr lang="fr-FR" smtClean="0"/>
              <a:pPr/>
              <a:t>‹N°›</a:t>
            </a:fld>
            <a:endParaRPr lang="fr-F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a:prstGeom prst="rect">
            <a:avLst/>
          </a:prstGeom>
        </p:spPr>
        <p:txBody>
          <a:bodyPr vert="eaVert"/>
          <a:lstStyle/>
          <a:p>
            <a:r>
              <a:rPr lang="fr-FR" smtClean="0"/>
              <a:t>Cliquez pour modifier le style du titre</a:t>
            </a:r>
            <a:endParaRPr lang="fr-FR"/>
          </a:p>
        </p:txBody>
      </p:sp>
      <p:sp>
        <p:nvSpPr>
          <p:cNvPr id="3" name="Espace réservé du texte vertical 2"/>
          <p:cNvSpPr>
            <a:spLocks noGrp="1"/>
          </p:cNvSpPr>
          <p:nvPr>
            <p:ph type="body" orient="vert" idx="1"/>
          </p:nvPr>
        </p:nvSpPr>
        <p:spPr>
          <a:xfrm>
            <a:off x="457200" y="274638"/>
            <a:ext cx="6019800" cy="5851525"/>
          </a:xfrm>
          <a:prstGeom prst="rect">
            <a:avLst/>
          </a:prstGeom>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a:xfrm>
            <a:off x="457200" y="6356350"/>
            <a:ext cx="2133600" cy="365125"/>
          </a:xfrm>
          <a:prstGeom prst="rect">
            <a:avLst/>
          </a:prstGeom>
        </p:spPr>
        <p:txBody>
          <a:bodyPr/>
          <a:lstStyle/>
          <a:p>
            <a:fld id="{CEA194CD-9F99-456B-B4F2-FAECEF094F4C}" type="datetimeFigureOut">
              <a:rPr lang="fr-FR" smtClean="0"/>
              <a:pPr/>
              <a:t>04/04/2012</a:t>
            </a:fld>
            <a:endParaRPr lang="fr-FR"/>
          </a:p>
        </p:txBody>
      </p:sp>
      <p:sp>
        <p:nvSpPr>
          <p:cNvPr id="5" name="Espace réservé du pied de page 4"/>
          <p:cNvSpPr>
            <a:spLocks noGrp="1"/>
          </p:cNvSpPr>
          <p:nvPr>
            <p:ph type="ftr" sz="quarter" idx="11"/>
          </p:nvPr>
        </p:nvSpPr>
        <p:spPr>
          <a:xfrm>
            <a:off x="714348" y="5929330"/>
            <a:ext cx="7643866" cy="365125"/>
          </a:xfrm>
          <a:prstGeom prst="rect">
            <a:avLst/>
          </a:prstGeom>
        </p:spPr>
        <p:txBody>
          <a:bodyPr/>
          <a:lstStyle/>
          <a:p>
            <a:endParaRPr lang="fr-FR"/>
          </a:p>
        </p:txBody>
      </p:sp>
      <p:sp>
        <p:nvSpPr>
          <p:cNvPr id="6" name="Espace réservé du numéro de diapositive 5"/>
          <p:cNvSpPr>
            <a:spLocks noGrp="1"/>
          </p:cNvSpPr>
          <p:nvPr>
            <p:ph type="sldNum" sz="quarter" idx="12"/>
          </p:nvPr>
        </p:nvSpPr>
        <p:spPr>
          <a:xfrm>
            <a:off x="6553200" y="6356350"/>
            <a:ext cx="2133600" cy="365125"/>
          </a:xfrm>
          <a:prstGeom prst="rect">
            <a:avLst/>
          </a:prstGeom>
        </p:spPr>
        <p:txBody>
          <a:bodyPr/>
          <a:lstStyle/>
          <a:p>
            <a:fld id="{291D6C86-4C56-4C53-9A9D-CE9BD38A16C3}" type="slidenum">
              <a:rPr lang="fr-FR" smtClean="0"/>
              <a:pPr/>
              <a:t>‹N°›</a:t>
            </a:fld>
            <a:endParaRPr lang="fr-F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8229600" cy="1143000"/>
          </a:xfrm>
          <a:prstGeom prst="rect">
            <a:avLst/>
          </a:prstGeom>
        </p:spPr>
        <p:txBody>
          <a:bodyPr/>
          <a:lstStyle/>
          <a:p>
            <a:r>
              <a:rPr lang="fr-FR" dirty="0" smtClean="0"/>
              <a:t>Cliquez pour modifier le style du titre</a:t>
            </a:r>
            <a:endParaRPr lang="fr-FR" dirty="0"/>
          </a:p>
        </p:txBody>
      </p:sp>
      <p:sp>
        <p:nvSpPr>
          <p:cNvPr id="3" name="Espace réservé du contenu 2"/>
          <p:cNvSpPr>
            <a:spLocks noGrp="1"/>
          </p:cNvSpPr>
          <p:nvPr>
            <p:ph idx="1"/>
          </p:nvPr>
        </p:nvSpPr>
        <p:spPr>
          <a:xfrm>
            <a:off x="457200" y="1600200"/>
            <a:ext cx="8229600" cy="4525963"/>
          </a:xfrm>
          <a:prstGeom prst="rect">
            <a:avLst/>
          </a:prstGeom>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a:xfrm>
            <a:off x="457200" y="6356350"/>
            <a:ext cx="2133600" cy="365125"/>
          </a:xfrm>
          <a:prstGeom prst="rect">
            <a:avLst/>
          </a:prstGeom>
        </p:spPr>
        <p:txBody>
          <a:bodyPr/>
          <a:lstStyle/>
          <a:p>
            <a:fld id="{CEA194CD-9F99-456B-B4F2-FAECEF094F4C}" type="datetimeFigureOut">
              <a:rPr lang="fr-FR" smtClean="0"/>
              <a:pPr/>
              <a:t>04/04/2012</a:t>
            </a:fld>
            <a:endParaRPr lang="fr-FR"/>
          </a:p>
        </p:txBody>
      </p:sp>
      <p:sp>
        <p:nvSpPr>
          <p:cNvPr id="5" name="Espace réservé du pied de page 4"/>
          <p:cNvSpPr>
            <a:spLocks noGrp="1"/>
          </p:cNvSpPr>
          <p:nvPr>
            <p:ph type="ftr" sz="quarter" idx="11"/>
          </p:nvPr>
        </p:nvSpPr>
        <p:spPr>
          <a:xfrm>
            <a:off x="714348" y="5929330"/>
            <a:ext cx="7643866" cy="365125"/>
          </a:xfrm>
          <a:prstGeom prst="rect">
            <a:avLst/>
          </a:prstGeom>
        </p:spPr>
        <p:txBody>
          <a:bodyPr/>
          <a:lstStyle/>
          <a:p>
            <a:endParaRPr lang="fr-FR"/>
          </a:p>
        </p:txBody>
      </p:sp>
      <p:sp>
        <p:nvSpPr>
          <p:cNvPr id="6" name="Espace réservé du numéro de diapositive 5"/>
          <p:cNvSpPr>
            <a:spLocks noGrp="1"/>
          </p:cNvSpPr>
          <p:nvPr>
            <p:ph type="sldNum" sz="quarter" idx="12"/>
          </p:nvPr>
        </p:nvSpPr>
        <p:spPr>
          <a:xfrm>
            <a:off x="6553200" y="6356350"/>
            <a:ext cx="2133600" cy="365125"/>
          </a:xfrm>
          <a:prstGeom prst="rect">
            <a:avLst/>
          </a:prstGeom>
        </p:spPr>
        <p:txBody>
          <a:bodyPr/>
          <a:lstStyle/>
          <a:p>
            <a:fld id="{291D6C86-4C56-4C53-9A9D-CE9BD38A16C3}" type="slidenum">
              <a:rPr lang="fr-FR" smtClean="0"/>
              <a:pPr/>
              <a:t>‹N°›</a:t>
            </a:fld>
            <a:endParaRPr lang="fr-F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fr-FR" smtClean="0"/>
              <a:t>Cliquez pour modifier le style du titre</a:t>
            </a:r>
            <a:endParaRPr lang="fr-FR"/>
          </a:p>
        </p:txBody>
      </p:sp>
      <p:sp>
        <p:nvSpPr>
          <p:cNvPr id="3" name="Espace réservé du texte 2"/>
          <p:cNvSpPr>
            <a:spLocks noGrp="1"/>
          </p:cNvSpPr>
          <p:nvPr>
            <p:ph type="body" idx="1"/>
          </p:nvPr>
        </p:nvSpPr>
        <p:spPr>
          <a:xfrm>
            <a:off x="722313" y="2906713"/>
            <a:ext cx="7772400" cy="1500187"/>
          </a:xfrm>
          <a:prstGeom prst="rect">
            <a:avLst/>
          </a:prstGeo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Cliquez pour modifier les styles du texte du masque</a:t>
            </a:r>
          </a:p>
        </p:txBody>
      </p:sp>
      <p:sp>
        <p:nvSpPr>
          <p:cNvPr id="4" name="Espace réservé de la date 3"/>
          <p:cNvSpPr>
            <a:spLocks noGrp="1"/>
          </p:cNvSpPr>
          <p:nvPr>
            <p:ph type="dt" sz="half" idx="10"/>
          </p:nvPr>
        </p:nvSpPr>
        <p:spPr>
          <a:xfrm>
            <a:off x="457200" y="6356350"/>
            <a:ext cx="2133600" cy="365125"/>
          </a:xfrm>
          <a:prstGeom prst="rect">
            <a:avLst/>
          </a:prstGeom>
        </p:spPr>
        <p:txBody>
          <a:bodyPr/>
          <a:lstStyle/>
          <a:p>
            <a:fld id="{CEA194CD-9F99-456B-B4F2-FAECEF094F4C}" type="datetimeFigureOut">
              <a:rPr lang="fr-FR" smtClean="0"/>
              <a:pPr/>
              <a:t>04/04/2012</a:t>
            </a:fld>
            <a:endParaRPr lang="fr-FR"/>
          </a:p>
        </p:txBody>
      </p:sp>
      <p:sp>
        <p:nvSpPr>
          <p:cNvPr id="5" name="Espace réservé du pied de page 4"/>
          <p:cNvSpPr>
            <a:spLocks noGrp="1"/>
          </p:cNvSpPr>
          <p:nvPr>
            <p:ph type="ftr" sz="quarter" idx="11"/>
          </p:nvPr>
        </p:nvSpPr>
        <p:spPr>
          <a:xfrm>
            <a:off x="714348" y="5929330"/>
            <a:ext cx="7643866" cy="365125"/>
          </a:xfrm>
          <a:prstGeom prst="rect">
            <a:avLst/>
          </a:prstGeom>
        </p:spPr>
        <p:txBody>
          <a:bodyPr/>
          <a:lstStyle/>
          <a:p>
            <a:endParaRPr lang="fr-FR"/>
          </a:p>
        </p:txBody>
      </p:sp>
      <p:sp>
        <p:nvSpPr>
          <p:cNvPr id="6" name="Espace réservé du numéro de diapositive 5"/>
          <p:cNvSpPr>
            <a:spLocks noGrp="1"/>
          </p:cNvSpPr>
          <p:nvPr>
            <p:ph type="sldNum" sz="quarter" idx="12"/>
          </p:nvPr>
        </p:nvSpPr>
        <p:spPr>
          <a:xfrm>
            <a:off x="6553200" y="6356350"/>
            <a:ext cx="2133600" cy="365125"/>
          </a:xfrm>
          <a:prstGeom prst="rect">
            <a:avLst/>
          </a:prstGeom>
        </p:spPr>
        <p:txBody>
          <a:bodyPr/>
          <a:lstStyle/>
          <a:p>
            <a:fld id="{291D6C86-4C56-4C53-9A9D-CE9BD38A16C3}" type="slidenum">
              <a:rPr lang="fr-FR" smtClean="0"/>
              <a:pPr/>
              <a:t>‹N°›</a:t>
            </a:fld>
            <a:endParaRPr lang="fr-F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8229600" cy="1143000"/>
          </a:xfrm>
          <a:prstGeom prst="rect">
            <a:avLst/>
          </a:prstGeom>
        </p:spPr>
        <p:txBody>
          <a:bodyPr/>
          <a:lstStyle/>
          <a:p>
            <a:r>
              <a:rPr lang="fr-FR" smtClean="0"/>
              <a:t>Cliquez pour modifier le style du titre</a:t>
            </a:r>
            <a:endParaRPr lang="fr-FR"/>
          </a:p>
        </p:txBody>
      </p:sp>
      <p:sp>
        <p:nvSpPr>
          <p:cNvPr id="3" name="Espace réservé du contenu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e la date 4"/>
          <p:cNvSpPr>
            <a:spLocks noGrp="1"/>
          </p:cNvSpPr>
          <p:nvPr>
            <p:ph type="dt" sz="half" idx="10"/>
          </p:nvPr>
        </p:nvSpPr>
        <p:spPr>
          <a:xfrm>
            <a:off x="457200" y="6356350"/>
            <a:ext cx="2133600" cy="365125"/>
          </a:xfrm>
          <a:prstGeom prst="rect">
            <a:avLst/>
          </a:prstGeom>
        </p:spPr>
        <p:txBody>
          <a:bodyPr/>
          <a:lstStyle/>
          <a:p>
            <a:fld id="{CEA194CD-9F99-456B-B4F2-FAECEF094F4C}" type="datetimeFigureOut">
              <a:rPr lang="fr-FR" smtClean="0"/>
              <a:pPr/>
              <a:t>04/04/2012</a:t>
            </a:fld>
            <a:endParaRPr lang="fr-FR"/>
          </a:p>
        </p:txBody>
      </p:sp>
      <p:sp>
        <p:nvSpPr>
          <p:cNvPr id="6" name="Espace réservé du pied de page 5"/>
          <p:cNvSpPr>
            <a:spLocks noGrp="1"/>
          </p:cNvSpPr>
          <p:nvPr>
            <p:ph type="ftr" sz="quarter" idx="11"/>
          </p:nvPr>
        </p:nvSpPr>
        <p:spPr>
          <a:xfrm>
            <a:off x="714348" y="5929330"/>
            <a:ext cx="7643866" cy="365125"/>
          </a:xfrm>
          <a:prstGeom prst="rect">
            <a:avLst/>
          </a:prstGeom>
        </p:spPr>
        <p:txBody>
          <a:bodyPr/>
          <a:lstStyle/>
          <a:p>
            <a:endParaRPr lang="fr-FR"/>
          </a:p>
        </p:txBody>
      </p:sp>
      <p:sp>
        <p:nvSpPr>
          <p:cNvPr id="7" name="Espace réservé du numéro de diapositive 6"/>
          <p:cNvSpPr>
            <a:spLocks noGrp="1"/>
          </p:cNvSpPr>
          <p:nvPr>
            <p:ph type="sldNum" sz="quarter" idx="12"/>
          </p:nvPr>
        </p:nvSpPr>
        <p:spPr>
          <a:xfrm>
            <a:off x="6553200" y="6356350"/>
            <a:ext cx="2133600" cy="365125"/>
          </a:xfrm>
          <a:prstGeom prst="rect">
            <a:avLst/>
          </a:prstGeom>
        </p:spPr>
        <p:txBody>
          <a:bodyPr/>
          <a:lstStyle/>
          <a:p>
            <a:fld id="{291D6C86-4C56-4C53-9A9D-CE9BD38A16C3}" type="slidenum">
              <a:rPr lang="fr-FR" smtClean="0"/>
              <a:pPr/>
              <a:t>‹N°›</a:t>
            </a:fld>
            <a:endParaRPr lang="fr-F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8229600" cy="1143000"/>
          </a:xfrm>
          <a:prstGeom prst="rect">
            <a:avLst/>
          </a:prstGeom>
        </p:spPr>
        <p:txBody>
          <a:bodyPr/>
          <a:lstStyle>
            <a:lvl1pPr>
              <a:defRPr/>
            </a:lvl1pPr>
          </a:lstStyle>
          <a:p>
            <a:r>
              <a:rPr lang="fr-FR" smtClean="0"/>
              <a:t>Cliquez pour modifier le style du titre</a:t>
            </a:r>
            <a:endParaRPr lang="fr-FR"/>
          </a:p>
        </p:txBody>
      </p:sp>
      <p:sp>
        <p:nvSpPr>
          <p:cNvPr id="3" name="Espace réservé du texte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4" name="Espace réservé du contenu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u texte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6" name="Espace réservé du contenu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7" name="Espace réservé de la date 6"/>
          <p:cNvSpPr>
            <a:spLocks noGrp="1"/>
          </p:cNvSpPr>
          <p:nvPr>
            <p:ph type="dt" sz="half" idx="10"/>
          </p:nvPr>
        </p:nvSpPr>
        <p:spPr>
          <a:xfrm>
            <a:off x="457200" y="6356350"/>
            <a:ext cx="2133600" cy="365125"/>
          </a:xfrm>
          <a:prstGeom prst="rect">
            <a:avLst/>
          </a:prstGeom>
        </p:spPr>
        <p:txBody>
          <a:bodyPr/>
          <a:lstStyle/>
          <a:p>
            <a:fld id="{CEA194CD-9F99-456B-B4F2-FAECEF094F4C}" type="datetimeFigureOut">
              <a:rPr lang="fr-FR" smtClean="0"/>
              <a:pPr/>
              <a:t>04/04/2012</a:t>
            </a:fld>
            <a:endParaRPr lang="fr-FR"/>
          </a:p>
        </p:txBody>
      </p:sp>
      <p:sp>
        <p:nvSpPr>
          <p:cNvPr id="8" name="Espace réservé du pied de page 7"/>
          <p:cNvSpPr>
            <a:spLocks noGrp="1"/>
          </p:cNvSpPr>
          <p:nvPr>
            <p:ph type="ftr" sz="quarter" idx="11"/>
          </p:nvPr>
        </p:nvSpPr>
        <p:spPr>
          <a:xfrm>
            <a:off x="714348" y="5929330"/>
            <a:ext cx="7643866" cy="365125"/>
          </a:xfrm>
          <a:prstGeom prst="rect">
            <a:avLst/>
          </a:prstGeom>
        </p:spPr>
        <p:txBody>
          <a:bodyPr/>
          <a:lstStyle/>
          <a:p>
            <a:endParaRPr lang="fr-FR"/>
          </a:p>
        </p:txBody>
      </p:sp>
      <p:sp>
        <p:nvSpPr>
          <p:cNvPr id="9" name="Espace réservé du numéro de diapositive 8"/>
          <p:cNvSpPr>
            <a:spLocks noGrp="1"/>
          </p:cNvSpPr>
          <p:nvPr>
            <p:ph type="sldNum" sz="quarter" idx="12"/>
          </p:nvPr>
        </p:nvSpPr>
        <p:spPr>
          <a:xfrm>
            <a:off x="6553200" y="6356350"/>
            <a:ext cx="2133600" cy="365125"/>
          </a:xfrm>
          <a:prstGeom prst="rect">
            <a:avLst/>
          </a:prstGeom>
        </p:spPr>
        <p:txBody>
          <a:bodyPr/>
          <a:lstStyle/>
          <a:p>
            <a:fld id="{291D6C86-4C56-4C53-9A9D-CE9BD38A16C3}" type="slidenum">
              <a:rPr lang="fr-FR" smtClean="0"/>
              <a:pPr/>
              <a:t>‹N°›</a:t>
            </a:fld>
            <a:endParaRPr lang="fr-F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8229600" cy="1143000"/>
          </a:xfrm>
          <a:prstGeom prst="rect">
            <a:avLst/>
          </a:prstGeom>
        </p:spPr>
        <p:txBody>
          <a:bodyPr/>
          <a:lstStyle/>
          <a:p>
            <a:r>
              <a:rPr lang="fr-FR" smtClean="0"/>
              <a:t>Cliquez pour modifier le style du titre</a:t>
            </a:r>
            <a:endParaRPr lang="fr-FR"/>
          </a:p>
        </p:txBody>
      </p:sp>
      <p:sp>
        <p:nvSpPr>
          <p:cNvPr id="3" name="Espace réservé de la date 2"/>
          <p:cNvSpPr>
            <a:spLocks noGrp="1"/>
          </p:cNvSpPr>
          <p:nvPr>
            <p:ph type="dt" sz="half" idx="10"/>
          </p:nvPr>
        </p:nvSpPr>
        <p:spPr>
          <a:xfrm>
            <a:off x="457200" y="6356350"/>
            <a:ext cx="2133600" cy="365125"/>
          </a:xfrm>
          <a:prstGeom prst="rect">
            <a:avLst/>
          </a:prstGeom>
        </p:spPr>
        <p:txBody>
          <a:bodyPr/>
          <a:lstStyle/>
          <a:p>
            <a:fld id="{CEA194CD-9F99-456B-B4F2-FAECEF094F4C}" type="datetimeFigureOut">
              <a:rPr lang="fr-FR" smtClean="0"/>
              <a:pPr/>
              <a:t>04/04/2012</a:t>
            </a:fld>
            <a:endParaRPr lang="fr-FR"/>
          </a:p>
        </p:txBody>
      </p:sp>
      <p:sp>
        <p:nvSpPr>
          <p:cNvPr id="4" name="Espace réservé du pied de page 3"/>
          <p:cNvSpPr>
            <a:spLocks noGrp="1"/>
          </p:cNvSpPr>
          <p:nvPr>
            <p:ph type="ftr" sz="quarter" idx="11"/>
          </p:nvPr>
        </p:nvSpPr>
        <p:spPr>
          <a:xfrm>
            <a:off x="714348" y="5929330"/>
            <a:ext cx="7643866" cy="365125"/>
          </a:xfrm>
          <a:prstGeom prst="rect">
            <a:avLst/>
          </a:prstGeom>
        </p:spPr>
        <p:txBody>
          <a:bodyPr/>
          <a:lstStyle/>
          <a:p>
            <a:endParaRPr lang="fr-FR"/>
          </a:p>
        </p:txBody>
      </p:sp>
      <p:sp>
        <p:nvSpPr>
          <p:cNvPr id="5" name="Espace réservé du numéro de diapositive 4"/>
          <p:cNvSpPr>
            <a:spLocks noGrp="1"/>
          </p:cNvSpPr>
          <p:nvPr>
            <p:ph type="sldNum" sz="quarter" idx="12"/>
          </p:nvPr>
        </p:nvSpPr>
        <p:spPr>
          <a:xfrm>
            <a:off x="6553200" y="6356350"/>
            <a:ext cx="2133600" cy="365125"/>
          </a:xfrm>
          <a:prstGeom prst="rect">
            <a:avLst/>
          </a:prstGeom>
        </p:spPr>
        <p:txBody>
          <a:bodyPr/>
          <a:lstStyle/>
          <a:p>
            <a:fld id="{291D6C86-4C56-4C53-9A9D-CE9BD38A16C3}" type="slidenum">
              <a:rPr lang="fr-FR" smtClean="0"/>
              <a:pPr/>
              <a:t>‹N°›</a:t>
            </a:fld>
            <a:endParaRPr lang="fr-F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a:xfrm>
            <a:off x="457200" y="6356350"/>
            <a:ext cx="2133600" cy="365125"/>
          </a:xfrm>
          <a:prstGeom prst="rect">
            <a:avLst/>
          </a:prstGeom>
        </p:spPr>
        <p:txBody>
          <a:bodyPr/>
          <a:lstStyle/>
          <a:p>
            <a:fld id="{CEA194CD-9F99-456B-B4F2-FAECEF094F4C}" type="datetimeFigureOut">
              <a:rPr lang="fr-FR" smtClean="0"/>
              <a:pPr/>
              <a:t>04/04/2012</a:t>
            </a:fld>
            <a:endParaRPr lang="fr-FR"/>
          </a:p>
        </p:txBody>
      </p:sp>
      <p:sp>
        <p:nvSpPr>
          <p:cNvPr id="3" name="Espace réservé du pied de page 2"/>
          <p:cNvSpPr>
            <a:spLocks noGrp="1"/>
          </p:cNvSpPr>
          <p:nvPr>
            <p:ph type="ftr" sz="quarter" idx="11"/>
          </p:nvPr>
        </p:nvSpPr>
        <p:spPr>
          <a:xfrm>
            <a:off x="714348" y="5929330"/>
            <a:ext cx="7643866" cy="365125"/>
          </a:xfrm>
          <a:prstGeom prst="rect">
            <a:avLst/>
          </a:prstGeom>
        </p:spPr>
        <p:txBody>
          <a:bodyPr/>
          <a:lstStyle/>
          <a:p>
            <a:endParaRPr lang="fr-FR"/>
          </a:p>
        </p:txBody>
      </p:sp>
      <p:sp>
        <p:nvSpPr>
          <p:cNvPr id="4" name="Espace réservé du numéro de diapositive 3"/>
          <p:cNvSpPr>
            <a:spLocks noGrp="1"/>
          </p:cNvSpPr>
          <p:nvPr>
            <p:ph type="sldNum" sz="quarter" idx="12"/>
          </p:nvPr>
        </p:nvSpPr>
        <p:spPr>
          <a:xfrm>
            <a:off x="6553200" y="6356350"/>
            <a:ext cx="2133600" cy="365125"/>
          </a:xfrm>
          <a:prstGeom prst="rect">
            <a:avLst/>
          </a:prstGeom>
        </p:spPr>
        <p:txBody>
          <a:bodyPr/>
          <a:lstStyle/>
          <a:p>
            <a:fld id="{291D6C86-4C56-4C53-9A9D-CE9BD38A16C3}" type="slidenum">
              <a:rPr lang="fr-FR" smtClean="0"/>
              <a:pPr/>
              <a:t>‹N°›</a:t>
            </a:fld>
            <a:endParaRPr lang="fr-F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a:prstGeom prst="rect">
            <a:avLst/>
          </a:prstGeom>
        </p:spPr>
        <p:txBody>
          <a:bodyPr anchor="b"/>
          <a:lstStyle>
            <a:lvl1pPr algn="l">
              <a:defRPr sz="2000" b="1"/>
            </a:lvl1pPr>
          </a:lstStyle>
          <a:p>
            <a:r>
              <a:rPr lang="fr-FR" smtClean="0"/>
              <a:t>Cliquez pour modifier le style du titre</a:t>
            </a:r>
            <a:endParaRPr lang="fr-FR"/>
          </a:p>
        </p:txBody>
      </p:sp>
      <p:sp>
        <p:nvSpPr>
          <p:cNvPr id="3" name="Espace réservé du contenu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texte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Espace réservé de la date 4"/>
          <p:cNvSpPr>
            <a:spLocks noGrp="1"/>
          </p:cNvSpPr>
          <p:nvPr>
            <p:ph type="dt" sz="half" idx="10"/>
          </p:nvPr>
        </p:nvSpPr>
        <p:spPr>
          <a:xfrm>
            <a:off x="457200" y="6356350"/>
            <a:ext cx="2133600" cy="365125"/>
          </a:xfrm>
          <a:prstGeom prst="rect">
            <a:avLst/>
          </a:prstGeom>
        </p:spPr>
        <p:txBody>
          <a:bodyPr/>
          <a:lstStyle/>
          <a:p>
            <a:fld id="{CEA194CD-9F99-456B-B4F2-FAECEF094F4C}" type="datetimeFigureOut">
              <a:rPr lang="fr-FR" smtClean="0"/>
              <a:pPr/>
              <a:t>04/04/2012</a:t>
            </a:fld>
            <a:endParaRPr lang="fr-FR"/>
          </a:p>
        </p:txBody>
      </p:sp>
      <p:sp>
        <p:nvSpPr>
          <p:cNvPr id="6" name="Espace réservé du pied de page 5"/>
          <p:cNvSpPr>
            <a:spLocks noGrp="1"/>
          </p:cNvSpPr>
          <p:nvPr>
            <p:ph type="ftr" sz="quarter" idx="11"/>
          </p:nvPr>
        </p:nvSpPr>
        <p:spPr>
          <a:xfrm>
            <a:off x="714348" y="5929330"/>
            <a:ext cx="7643866" cy="365125"/>
          </a:xfrm>
          <a:prstGeom prst="rect">
            <a:avLst/>
          </a:prstGeom>
        </p:spPr>
        <p:txBody>
          <a:bodyPr/>
          <a:lstStyle/>
          <a:p>
            <a:endParaRPr lang="fr-FR"/>
          </a:p>
        </p:txBody>
      </p:sp>
      <p:sp>
        <p:nvSpPr>
          <p:cNvPr id="7" name="Espace réservé du numéro de diapositive 6"/>
          <p:cNvSpPr>
            <a:spLocks noGrp="1"/>
          </p:cNvSpPr>
          <p:nvPr>
            <p:ph type="sldNum" sz="quarter" idx="12"/>
          </p:nvPr>
        </p:nvSpPr>
        <p:spPr>
          <a:xfrm>
            <a:off x="6553200" y="6356350"/>
            <a:ext cx="2133600" cy="365125"/>
          </a:xfrm>
          <a:prstGeom prst="rect">
            <a:avLst/>
          </a:prstGeom>
        </p:spPr>
        <p:txBody>
          <a:bodyPr/>
          <a:lstStyle/>
          <a:p>
            <a:fld id="{291D6C86-4C56-4C53-9A9D-CE9BD38A16C3}" type="slidenum">
              <a:rPr lang="fr-FR" smtClean="0"/>
              <a:pPr/>
              <a:t>‹N°›</a:t>
            </a:fld>
            <a:endParaRPr lang="fr-F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fr-FR" smtClean="0"/>
              <a:t>Cliquez pour modifier le style du titre</a:t>
            </a:r>
            <a:endParaRPr lang="fr-FR"/>
          </a:p>
        </p:txBody>
      </p:sp>
      <p:sp>
        <p:nvSpPr>
          <p:cNvPr id="3" name="Espace réservé pour une image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Espace réservé de la date 4"/>
          <p:cNvSpPr>
            <a:spLocks noGrp="1"/>
          </p:cNvSpPr>
          <p:nvPr>
            <p:ph type="dt" sz="half" idx="10"/>
          </p:nvPr>
        </p:nvSpPr>
        <p:spPr>
          <a:xfrm>
            <a:off x="457200" y="6356350"/>
            <a:ext cx="2133600" cy="365125"/>
          </a:xfrm>
          <a:prstGeom prst="rect">
            <a:avLst/>
          </a:prstGeom>
        </p:spPr>
        <p:txBody>
          <a:bodyPr/>
          <a:lstStyle/>
          <a:p>
            <a:fld id="{CEA194CD-9F99-456B-B4F2-FAECEF094F4C}" type="datetimeFigureOut">
              <a:rPr lang="fr-FR" smtClean="0"/>
              <a:pPr/>
              <a:t>04/04/2012</a:t>
            </a:fld>
            <a:endParaRPr lang="fr-FR"/>
          </a:p>
        </p:txBody>
      </p:sp>
      <p:sp>
        <p:nvSpPr>
          <p:cNvPr id="6" name="Espace réservé du pied de page 5"/>
          <p:cNvSpPr>
            <a:spLocks noGrp="1"/>
          </p:cNvSpPr>
          <p:nvPr>
            <p:ph type="ftr" sz="quarter" idx="11"/>
          </p:nvPr>
        </p:nvSpPr>
        <p:spPr>
          <a:xfrm>
            <a:off x="714348" y="5929330"/>
            <a:ext cx="7643866" cy="365125"/>
          </a:xfrm>
          <a:prstGeom prst="rect">
            <a:avLst/>
          </a:prstGeom>
        </p:spPr>
        <p:txBody>
          <a:bodyPr/>
          <a:lstStyle/>
          <a:p>
            <a:endParaRPr lang="fr-FR"/>
          </a:p>
        </p:txBody>
      </p:sp>
      <p:sp>
        <p:nvSpPr>
          <p:cNvPr id="7" name="Espace réservé du numéro de diapositive 6"/>
          <p:cNvSpPr>
            <a:spLocks noGrp="1"/>
          </p:cNvSpPr>
          <p:nvPr>
            <p:ph type="sldNum" sz="quarter" idx="12"/>
          </p:nvPr>
        </p:nvSpPr>
        <p:spPr>
          <a:xfrm>
            <a:off x="6553200" y="6356350"/>
            <a:ext cx="2133600" cy="365125"/>
          </a:xfrm>
          <a:prstGeom prst="rect">
            <a:avLst/>
          </a:prstGeom>
        </p:spPr>
        <p:txBody>
          <a:bodyPr/>
          <a:lstStyle/>
          <a:p>
            <a:fld id="{291D6C86-4C56-4C53-9A9D-CE9BD38A16C3}" type="slidenum">
              <a:rPr lang="fr-FR" smtClean="0"/>
              <a:pPr/>
              <a:t>‹N°›</a:t>
            </a:fld>
            <a:endParaRPr lang="fr-F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ZoneTexte 6"/>
          <p:cNvSpPr txBox="1"/>
          <p:nvPr/>
        </p:nvSpPr>
        <p:spPr>
          <a:xfrm>
            <a:off x="0" y="0"/>
            <a:ext cx="623793" cy="6858000"/>
          </a:xfrm>
          <a:prstGeom prst="rect">
            <a:avLst/>
          </a:prstGeom>
          <a:gradFill flip="none" rotWithShape="1">
            <a:gsLst>
              <a:gs pos="100000">
                <a:schemeClr val="tx2">
                  <a:lumMod val="60000"/>
                  <a:lumOff val="40000"/>
                  <a:alpha val="65000"/>
                </a:schemeClr>
              </a:gs>
              <a:gs pos="13000">
                <a:srgbClr val="0047FF"/>
              </a:gs>
              <a:gs pos="28000">
                <a:srgbClr val="000082"/>
              </a:gs>
              <a:gs pos="42999">
                <a:srgbClr val="0047FF"/>
              </a:gs>
              <a:gs pos="58000">
                <a:srgbClr val="000082"/>
              </a:gs>
              <a:gs pos="72000">
                <a:srgbClr val="0047FF"/>
              </a:gs>
              <a:gs pos="87000">
                <a:srgbClr val="000082"/>
              </a:gs>
              <a:gs pos="100000">
                <a:srgbClr val="0047FF"/>
              </a:gs>
            </a:gsLst>
            <a:path path="circle">
              <a:fillToRect l="100000" t="100000"/>
            </a:path>
            <a:tileRect r="-100000" b="-100000"/>
          </a:gradFill>
        </p:spPr>
        <p:txBody>
          <a:bodyPr vert="vert270" wrap="square" lIns="72000" tIns="0" rIns="180000" bIns="0" rtlCol="0" anchor="ctr" anchorCtr="0">
            <a:spAutoFit/>
          </a:bodyPr>
          <a:lstStyle/>
          <a:p>
            <a:pPr algn="ctr"/>
            <a:r>
              <a:rPr lang="fr-FR" sz="2400" b="1" dirty="0" smtClean="0">
                <a:solidFill>
                  <a:schemeClr val="bg1"/>
                </a:solidFill>
              </a:rPr>
              <a:t>Rénovation des programmes en CPGE ATS</a:t>
            </a:r>
          </a:p>
        </p:txBody>
      </p:sp>
      <p:sp>
        <p:nvSpPr>
          <p:cNvPr id="8" name="ZoneTexte 7"/>
          <p:cNvSpPr txBox="1"/>
          <p:nvPr/>
        </p:nvSpPr>
        <p:spPr>
          <a:xfrm>
            <a:off x="275771" y="0"/>
            <a:ext cx="8868229" cy="523220"/>
          </a:xfrm>
          <a:prstGeom prst="rect">
            <a:avLst/>
          </a:prstGeom>
          <a:solidFill>
            <a:srgbClr val="92F1F6"/>
          </a:solidFill>
          <a:effectLst>
            <a:outerShdw blurRad="50800" dist="38100" dir="10800000" algn="r" rotWithShape="0">
              <a:prstClr val="black">
                <a:alpha val="40000"/>
              </a:prstClr>
            </a:outerShdw>
          </a:effectLst>
        </p:spPr>
        <p:txBody>
          <a:bodyPr wrap="square" rtlCol="0">
            <a:spAutoFit/>
          </a:bodyPr>
          <a:lstStyle/>
          <a:p>
            <a:pPr algn="ctr"/>
            <a:r>
              <a:rPr lang="fr-FR" sz="2800" b="1" cap="none" spc="0" dirty="0" smtClean="0">
                <a:ln w="10541" cmpd="sng">
                  <a:solidFill>
                    <a:schemeClr val="accent1">
                      <a:shade val="88000"/>
                      <a:satMod val="110000"/>
                    </a:schemeClr>
                  </a:solidFill>
                  <a:prstDash val="solid"/>
                </a:ln>
                <a:solidFill>
                  <a:schemeClr val="tx2">
                    <a:lumMod val="75000"/>
                  </a:schemeClr>
                </a:solidFill>
                <a:effectLst/>
              </a:rPr>
              <a:t>Les</a:t>
            </a:r>
            <a:r>
              <a:rPr lang="fr-FR" sz="2800" b="1" cap="none" spc="0" baseline="0" dirty="0" smtClean="0">
                <a:ln w="10541" cmpd="sng">
                  <a:solidFill>
                    <a:schemeClr val="accent1">
                      <a:shade val="88000"/>
                      <a:satMod val="110000"/>
                    </a:schemeClr>
                  </a:solidFill>
                  <a:prstDash val="solid"/>
                </a:ln>
                <a:solidFill>
                  <a:schemeClr val="tx2">
                    <a:lumMod val="75000"/>
                  </a:schemeClr>
                </a:solidFill>
                <a:effectLst/>
              </a:rPr>
              <a:t> mini-projets en CPGE ATS</a:t>
            </a:r>
            <a:endParaRPr lang="fr-FR" sz="2800" b="1" cap="none" spc="0" dirty="0">
              <a:ln w="10541" cmpd="sng">
                <a:solidFill>
                  <a:schemeClr val="accent1">
                    <a:shade val="88000"/>
                    <a:satMod val="110000"/>
                  </a:schemeClr>
                </a:solidFill>
                <a:prstDash val="solid"/>
              </a:ln>
              <a:solidFill>
                <a:schemeClr val="tx2">
                  <a:lumMod val="75000"/>
                </a:schemeClr>
              </a:solidFill>
              <a:effectLst/>
            </a:endParaRPr>
          </a:p>
        </p:txBody>
      </p:sp>
      <p:sp>
        <p:nvSpPr>
          <p:cNvPr id="9" name="ZoneTexte 8"/>
          <p:cNvSpPr txBox="1"/>
          <p:nvPr/>
        </p:nvSpPr>
        <p:spPr>
          <a:xfrm>
            <a:off x="2000231" y="6581025"/>
            <a:ext cx="6838969" cy="276999"/>
          </a:xfrm>
          <a:prstGeom prst="rect">
            <a:avLst/>
          </a:prstGeom>
          <a:noFill/>
        </p:spPr>
        <p:txBody>
          <a:bodyPr wrap="square" rtlCol="0">
            <a:spAutoFit/>
          </a:bodyPr>
          <a:lstStyle/>
          <a:p>
            <a:r>
              <a:rPr lang="fr-FR" sz="1200" dirty="0" smtClean="0"/>
              <a:t>PNF rénovation des programmes en CPGE ATS      École centrale de Nantes   </a:t>
            </a:r>
            <a:r>
              <a:rPr lang="fr-FR" sz="1200" dirty="0" err="1" smtClean="0"/>
              <a:t>Nantes</a:t>
            </a:r>
            <a:r>
              <a:rPr lang="fr-FR" sz="1200" baseline="0" dirty="0" smtClean="0"/>
              <a:t> le 4 avril 201</a:t>
            </a:r>
            <a:r>
              <a:rPr lang="fr-FR" sz="1200" dirty="0" smtClean="0"/>
              <a:t>2</a:t>
            </a:r>
            <a:endParaRPr lang="fr-FR" sz="1200"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4.jpeg"/><Relationship Id="rId7" Type="http://schemas.openxmlformats.org/officeDocument/2006/relationships/comments" Target="../comments/comment1.xml"/><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7.jpeg"/><Relationship Id="rId5" Type="http://schemas.openxmlformats.org/officeDocument/2006/relationships/image" Target="../media/image6.png"/><Relationship Id="rId4" Type="http://schemas.openxmlformats.org/officeDocument/2006/relationships/image" Target="../media/image5.pn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1.xml"/><Relationship Id="rId1" Type="http://schemas.openxmlformats.org/officeDocument/2006/relationships/vmlDrawing" Target="../drawings/vmlDrawing1.vml"/><Relationship Id="rId6" Type="http://schemas.openxmlformats.org/officeDocument/2006/relationships/image" Target="../media/image8.emf"/><Relationship Id="rId5" Type="http://schemas.openxmlformats.org/officeDocument/2006/relationships/package" Target="../embeddings/Classeur_Microsoft_Office_Excel_20071.xlsx"/><Relationship Id="rId4" Type="http://schemas.openxmlformats.org/officeDocument/2006/relationships/oleObject" Target="../embeddings/oleObject1.bin"/></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876300" y="1413639"/>
            <a:ext cx="7899400" cy="2308324"/>
          </a:xfrm>
          <a:prstGeom prst="rect">
            <a:avLst/>
          </a:prstGeom>
        </p:spPr>
        <p:txBody>
          <a:bodyPr wrap="square">
            <a:spAutoFit/>
          </a:bodyPr>
          <a:lstStyle/>
          <a:p>
            <a:r>
              <a:rPr lang="fr-FR" sz="2400" b="1" dirty="0" smtClean="0"/>
              <a:t>L’objectif de la classe préparatoire ATS est de préparer les étudiants à une intégration  dans une grande école.</a:t>
            </a:r>
          </a:p>
          <a:p>
            <a:endParaRPr lang="fr-FR" sz="2400" b="1" dirty="0" smtClean="0"/>
          </a:p>
          <a:p>
            <a:r>
              <a:rPr lang="fr-FR" sz="2400" b="1" dirty="0" smtClean="0"/>
              <a:t>Deux possibilités existent en parallèle:</a:t>
            </a:r>
          </a:p>
          <a:p>
            <a:pPr marL="1079500">
              <a:buFont typeface="Calibri" pitchFamily="34" charset="0"/>
              <a:buChar char="‐"/>
            </a:pPr>
            <a:r>
              <a:rPr lang="fr-FR" sz="2400" b="1" dirty="0" smtClean="0"/>
              <a:t> une intégration par voie de concours ;</a:t>
            </a:r>
          </a:p>
          <a:p>
            <a:pPr marL="1079500">
              <a:buFont typeface="Calibri" pitchFamily="34" charset="0"/>
              <a:buChar char="‐"/>
            </a:pPr>
            <a:r>
              <a:rPr lang="fr-FR" sz="2400" b="1" dirty="0" smtClean="0"/>
              <a:t> une intégration sur dossier. </a:t>
            </a:r>
          </a:p>
        </p:txBody>
      </p:sp>
      <p:sp>
        <p:nvSpPr>
          <p:cNvPr id="5" name="Rectangle 4"/>
          <p:cNvSpPr/>
          <p:nvPr/>
        </p:nvSpPr>
        <p:spPr>
          <a:xfrm>
            <a:off x="977900" y="4152037"/>
            <a:ext cx="7569200" cy="1569660"/>
          </a:xfrm>
          <a:prstGeom prst="rect">
            <a:avLst/>
          </a:prstGeom>
        </p:spPr>
        <p:txBody>
          <a:bodyPr wrap="square">
            <a:spAutoFit/>
          </a:bodyPr>
          <a:lstStyle/>
          <a:p>
            <a:r>
              <a:rPr lang="fr-FR" sz="2400" b="1" dirty="0" smtClean="0"/>
              <a:t>Les contenus d’enseignement et la pédagogie mis en œuvre doivent permettre aux étudiants de postuler  à un éventail élargi d’écoles, pouvant se trouver dans un autre champ disciplinaire que la spécialité de leur BTS d’origine.</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93"/>
          <p:cNvSpPr>
            <a:spLocks noChangeArrowheads="1"/>
          </p:cNvSpPr>
          <p:nvPr/>
        </p:nvSpPr>
        <p:spPr bwMode="auto">
          <a:xfrm>
            <a:off x="800100" y="4489394"/>
            <a:ext cx="1816866" cy="690563"/>
          </a:xfrm>
          <a:prstGeom prst="rect">
            <a:avLst/>
          </a:prstGeom>
          <a:solidFill>
            <a:srgbClr val="F496E7"/>
          </a:solidFill>
          <a:ln w="9525">
            <a:miter lim="800000"/>
            <a:headEnd/>
            <a:tailEnd/>
          </a:ln>
          <a:scene3d>
            <a:camera prst="legacyObliqueTopRight"/>
            <a:lightRig rig="legacyFlat3" dir="b">
              <a:rot lat="0" lon="0" rev="2400000"/>
            </a:lightRig>
          </a:scene3d>
          <a:sp3d extrusionH="430200" prstMaterial="dkEdge">
            <a:bevelT w="31750" h="31750" prst="coolSlant"/>
            <a:bevelB w="31750" h="31750" prst="angle"/>
            <a:extrusionClr>
              <a:srgbClr val="F496E7"/>
            </a:extrusionClr>
          </a:sp3d>
        </p:spPr>
        <p:txBody>
          <a:bodyPr wrap="none" anchor="ctr">
            <a:flatTx/>
          </a:bodyPr>
          <a:lstStyle/>
          <a:p>
            <a:endParaRPr lang="fr-FR">
              <a:latin typeface="Constantia" pitchFamily="18" charset="0"/>
            </a:endParaRPr>
          </a:p>
        </p:txBody>
      </p:sp>
      <p:sp>
        <p:nvSpPr>
          <p:cNvPr id="6" name="Text Box 294"/>
          <p:cNvSpPr txBox="1">
            <a:spLocks noChangeArrowheads="1"/>
          </p:cNvSpPr>
          <p:nvPr/>
        </p:nvSpPr>
        <p:spPr bwMode="auto">
          <a:xfrm>
            <a:off x="903901" y="4519273"/>
            <a:ext cx="1699599" cy="459127"/>
          </a:xfrm>
          <a:prstGeom prst="rect">
            <a:avLst/>
          </a:prstGeom>
          <a:noFill/>
          <a:ln w="9525">
            <a:noFill/>
            <a:miter lim="800000"/>
            <a:headEnd/>
            <a:tailEnd/>
          </a:ln>
        </p:spPr>
        <p:txBody>
          <a:bodyPr wrap="square">
            <a:spAutoFit/>
          </a:bodyPr>
          <a:lstStyle/>
          <a:p>
            <a:pPr>
              <a:spcBef>
                <a:spcPct val="50000"/>
              </a:spcBef>
            </a:pPr>
            <a:r>
              <a:rPr lang="fr-FR" sz="1200" b="1" dirty="0">
                <a:latin typeface="Arial" pitchFamily="34" charset="0"/>
                <a:cs typeface="Arial" pitchFamily="34" charset="0"/>
              </a:rPr>
              <a:t>Résolution </a:t>
            </a:r>
            <a:r>
              <a:rPr lang="fr-FR" sz="1200" b="1" dirty="0" smtClean="0">
                <a:latin typeface="Arial" pitchFamily="34" charset="0"/>
                <a:cs typeface="Arial" pitchFamily="34" charset="0"/>
              </a:rPr>
              <a:t>de(s) la  problématique(s)</a:t>
            </a:r>
            <a:endParaRPr lang="fr-FR" sz="1200" b="1" dirty="0">
              <a:latin typeface="Arial" pitchFamily="34" charset="0"/>
              <a:cs typeface="Arial" pitchFamily="34" charset="0"/>
            </a:endParaRPr>
          </a:p>
        </p:txBody>
      </p:sp>
      <p:grpSp>
        <p:nvGrpSpPr>
          <p:cNvPr id="36" name="Groupe 35"/>
          <p:cNvGrpSpPr/>
          <p:nvPr/>
        </p:nvGrpSpPr>
        <p:grpSpPr>
          <a:xfrm>
            <a:off x="873126" y="3498795"/>
            <a:ext cx="1641475" cy="374706"/>
            <a:chOff x="873126" y="2597095"/>
            <a:chExt cx="1641475" cy="374706"/>
          </a:xfrm>
        </p:grpSpPr>
        <p:sp>
          <p:nvSpPr>
            <p:cNvPr id="33" name="Rectangle 293"/>
            <p:cNvSpPr>
              <a:spLocks noChangeArrowheads="1"/>
            </p:cNvSpPr>
            <p:nvPr/>
          </p:nvSpPr>
          <p:spPr bwMode="auto">
            <a:xfrm>
              <a:off x="873126" y="2597095"/>
              <a:ext cx="1565274" cy="374706"/>
            </a:xfrm>
            <a:prstGeom prst="rect">
              <a:avLst/>
            </a:prstGeom>
            <a:solidFill>
              <a:srgbClr val="FFFF00"/>
            </a:solidFill>
            <a:ln w="9525">
              <a:miter lim="800000"/>
              <a:headEnd/>
              <a:tailEnd/>
            </a:ln>
            <a:scene3d>
              <a:camera prst="legacyObliqueTopRight"/>
              <a:lightRig rig="legacyFlat3" dir="b"/>
            </a:scene3d>
            <a:sp3d extrusionH="430200" prstMaterial="flat">
              <a:bevelT w="13500" h="13500" prst="angle"/>
              <a:bevelB w="13500" h="13500" prst="angle"/>
              <a:extrusionClr>
                <a:srgbClr val="FFFF00"/>
              </a:extrusionClr>
            </a:sp3d>
          </p:spPr>
          <p:txBody>
            <a:bodyPr wrap="none" anchor="ctr">
              <a:flatTx/>
            </a:bodyPr>
            <a:lstStyle/>
            <a:p>
              <a:endParaRPr lang="fr-FR">
                <a:latin typeface="Constantia" pitchFamily="18" charset="0"/>
              </a:endParaRPr>
            </a:p>
          </p:txBody>
        </p:sp>
        <p:sp>
          <p:nvSpPr>
            <p:cNvPr id="31" name="Text Box 294"/>
            <p:cNvSpPr txBox="1">
              <a:spLocks noChangeArrowheads="1"/>
            </p:cNvSpPr>
            <p:nvPr/>
          </p:nvSpPr>
          <p:spPr bwMode="auto">
            <a:xfrm>
              <a:off x="1017589" y="2627521"/>
              <a:ext cx="1497012" cy="276999"/>
            </a:xfrm>
            <a:prstGeom prst="rect">
              <a:avLst/>
            </a:prstGeom>
            <a:noFill/>
            <a:ln w="9525">
              <a:noFill/>
              <a:miter lim="800000"/>
              <a:headEnd/>
              <a:tailEnd/>
            </a:ln>
          </p:spPr>
          <p:txBody>
            <a:bodyPr wrap="square">
              <a:spAutoFit/>
            </a:bodyPr>
            <a:lstStyle/>
            <a:p>
              <a:pPr>
                <a:spcBef>
                  <a:spcPct val="50000"/>
                </a:spcBef>
              </a:pPr>
              <a:r>
                <a:rPr lang="fr-FR" sz="1200" b="1" dirty="0" smtClean="0">
                  <a:latin typeface="Arial" pitchFamily="34" charset="0"/>
                  <a:cs typeface="Arial" pitchFamily="34" charset="0"/>
                </a:rPr>
                <a:t>Problématiques</a:t>
              </a:r>
            </a:p>
          </p:txBody>
        </p:sp>
      </p:grpSp>
      <p:sp>
        <p:nvSpPr>
          <p:cNvPr id="7" name="AutoShape 284"/>
          <p:cNvSpPr>
            <a:spLocks noChangeArrowheads="1"/>
          </p:cNvSpPr>
          <p:nvPr/>
        </p:nvSpPr>
        <p:spPr bwMode="auto">
          <a:xfrm rot="5400000">
            <a:off x="1504157" y="3874294"/>
            <a:ext cx="442912" cy="469900"/>
          </a:xfrm>
          <a:custGeom>
            <a:avLst/>
            <a:gdLst>
              <a:gd name="T0" fmla="*/ 393700 w 21600"/>
              <a:gd name="T1" fmla="*/ 0 h 21600"/>
              <a:gd name="T2" fmla="*/ 0 w 21600"/>
              <a:gd name="T3" fmla="*/ 234950 h 21600"/>
              <a:gd name="T4" fmla="*/ 393700 w 21600"/>
              <a:gd name="T5" fmla="*/ 469900 h 21600"/>
              <a:gd name="T6" fmla="*/ 508000 w 21600"/>
              <a:gd name="T7" fmla="*/ 234950 h 21600"/>
              <a:gd name="T8" fmla="*/ 17694720 60000 65536"/>
              <a:gd name="T9" fmla="*/ 11796480 60000 65536"/>
              <a:gd name="T10" fmla="*/ 5898240 60000 65536"/>
              <a:gd name="T11" fmla="*/ 0 60000 65536"/>
              <a:gd name="T12" fmla="*/ 3375 w 21600"/>
              <a:gd name="T13" fmla="*/ 5983 h 21600"/>
              <a:gd name="T14" fmla="*/ 19432 w 21600"/>
              <a:gd name="T15" fmla="*/ 15617 h 21600"/>
            </a:gdLst>
            <a:ahLst/>
            <a:cxnLst>
              <a:cxn ang="T8">
                <a:pos x="T0" y="T1"/>
              </a:cxn>
              <a:cxn ang="T9">
                <a:pos x="T2" y="T3"/>
              </a:cxn>
              <a:cxn ang="T10">
                <a:pos x="T4" y="T5"/>
              </a:cxn>
              <a:cxn ang="T11">
                <a:pos x="T6" y="T7"/>
              </a:cxn>
            </a:cxnLst>
            <a:rect l="T12" t="T13" r="T14" b="T15"/>
            <a:pathLst>
              <a:path w="21600" h="21600">
                <a:moveTo>
                  <a:pt x="16740" y="0"/>
                </a:moveTo>
                <a:lnTo>
                  <a:pt x="16740" y="5983"/>
                </a:lnTo>
                <a:lnTo>
                  <a:pt x="3375" y="5983"/>
                </a:lnTo>
                <a:lnTo>
                  <a:pt x="3375" y="15617"/>
                </a:lnTo>
                <a:lnTo>
                  <a:pt x="16740" y="15617"/>
                </a:lnTo>
                <a:lnTo>
                  <a:pt x="16740" y="21600"/>
                </a:lnTo>
                <a:lnTo>
                  <a:pt x="21600" y="10800"/>
                </a:lnTo>
                <a:close/>
              </a:path>
              <a:path w="21600" h="21600">
                <a:moveTo>
                  <a:pt x="1350" y="5983"/>
                </a:moveTo>
                <a:lnTo>
                  <a:pt x="1350" y="15617"/>
                </a:lnTo>
                <a:lnTo>
                  <a:pt x="2700" y="15617"/>
                </a:lnTo>
                <a:lnTo>
                  <a:pt x="2700" y="5983"/>
                </a:lnTo>
                <a:close/>
              </a:path>
              <a:path w="21600" h="21600">
                <a:moveTo>
                  <a:pt x="0" y="5983"/>
                </a:moveTo>
                <a:lnTo>
                  <a:pt x="0" y="15617"/>
                </a:lnTo>
                <a:lnTo>
                  <a:pt x="675" y="15617"/>
                </a:lnTo>
                <a:lnTo>
                  <a:pt x="675" y="5983"/>
                </a:lnTo>
                <a:close/>
              </a:path>
            </a:pathLst>
          </a:custGeom>
          <a:gradFill rotWithShape="1">
            <a:gsLst>
              <a:gs pos="0">
                <a:srgbClr val="FFFF00"/>
              </a:gs>
              <a:gs pos="100000">
                <a:srgbClr val="CC0099"/>
              </a:gs>
            </a:gsLst>
            <a:lin ang="0" scaled="1"/>
          </a:gradFill>
          <a:ln w="9525">
            <a:solidFill>
              <a:schemeClr val="tx1"/>
            </a:solidFill>
            <a:miter lim="800000"/>
            <a:headEnd/>
            <a:tailEnd/>
          </a:ln>
        </p:spPr>
        <p:txBody>
          <a:bodyPr wrap="none" anchor="ctr"/>
          <a:lstStyle/>
          <a:p>
            <a:endParaRPr lang="fr-FR">
              <a:latin typeface="Constantia" pitchFamily="18" charset="0"/>
            </a:endParaRPr>
          </a:p>
        </p:txBody>
      </p:sp>
      <p:grpSp>
        <p:nvGrpSpPr>
          <p:cNvPr id="8" name="Group 277"/>
          <p:cNvGrpSpPr>
            <a:grpSpLocks/>
          </p:cNvGrpSpPr>
          <p:nvPr/>
        </p:nvGrpSpPr>
        <p:grpSpPr bwMode="auto">
          <a:xfrm>
            <a:off x="1055689" y="2146300"/>
            <a:ext cx="1306512" cy="419100"/>
            <a:chOff x="701" y="2335"/>
            <a:chExt cx="1001" cy="322"/>
          </a:xfrm>
        </p:grpSpPr>
        <p:sp>
          <p:nvSpPr>
            <p:cNvPr id="9" name="Rectangle 142"/>
            <p:cNvSpPr>
              <a:spLocks noChangeArrowheads="1"/>
            </p:cNvSpPr>
            <p:nvPr/>
          </p:nvSpPr>
          <p:spPr bwMode="auto">
            <a:xfrm>
              <a:off x="701" y="2335"/>
              <a:ext cx="1001" cy="322"/>
            </a:xfrm>
            <a:prstGeom prst="rect">
              <a:avLst/>
            </a:prstGeom>
            <a:solidFill>
              <a:srgbClr val="99CCFF"/>
            </a:solidFill>
            <a:ln w="9525">
              <a:miter lim="800000"/>
              <a:headEnd/>
              <a:tailEnd/>
            </a:ln>
            <a:scene3d>
              <a:camera prst="legacyObliqueTopRight"/>
              <a:lightRig rig="legacyFlat3" dir="b"/>
            </a:scene3d>
            <a:sp3d extrusionH="430200" prstMaterial="softEdge">
              <a:bevelT w="13500" h="13500" prst="angle"/>
              <a:bevelB w="13500" h="13500" prst="angle"/>
              <a:extrusionClr>
                <a:schemeClr val="tx2">
                  <a:lumMod val="20000"/>
                  <a:lumOff val="80000"/>
                </a:schemeClr>
              </a:extrusionClr>
            </a:sp3d>
          </p:spPr>
          <p:txBody>
            <a:bodyPr wrap="none" anchor="ctr">
              <a:flatTx/>
            </a:bodyPr>
            <a:lstStyle/>
            <a:p>
              <a:endParaRPr lang="fr-FR">
                <a:latin typeface="Constantia" pitchFamily="18" charset="0"/>
              </a:endParaRPr>
            </a:p>
          </p:txBody>
        </p:sp>
        <p:sp>
          <p:nvSpPr>
            <p:cNvPr id="10" name="Text Box 276"/>
            <p:cNvSpPr txBox="1">
              <a:spLocks noChangeArrowheads="1"/>
            </p:cNvSpPr>
            <p:nvPr/>
          </p:nvSpPr>
          <p:spPr bwMode="auto">
            <a:xfrm>
              <a:off x="929" y="2382"/>
              <a:ext cx="645" cy="236"/>
            </a:xfrm>
            <a:prstGeom prst="rect">
              <a:avLst/>
            </a:prstGeom>
            <a:noFill/>
            <a:ln w="9525">
              <a:noFill/>
              <a:miter lim="800000"/>
              <a:headEnd/>
              <a:tailEnd/>
            </a:ln>
            <a:scene3d>
              <a:camera prst="orthographicFront"/>
              <a:lightRig rig="threePt" dir="t"/>
            </a:scene3d>
            <a:sp3d extrusionH="76200" prstMaterial="softEdge">
              <a:extrusionClr>
                <a:schemeClr val="tx2">
                  <a:lumMod val="20000"/>
                  <a:lumOff val="80000"/>
                </a:schemeClr>
              </a:extrusionClr>
            </a:sp3d>
          </p:spPr>
          <p:txBody>
            <a:bodyPr>
              <a:spAutoFit/>
            </a:bodyPr>
            <a:lstStyle/>
            <a:p>
              <a:pPr>
                <a:spcBef>
                  <a:spcPct val="50000"/>
                </a:spcBef>
              </a:pPr>
              <a:r>
                <a:rPr lang="fr-FR" sz="1400" b="1" dirty="0">
                  <a:latin typeface="Arial" pitchFamily="34" charset="0"/>
                  <a:cs typeface="Arial" pitchFamily="34" charset="0"/>
                </a:rPr>
                <a:t>ENJEU</a:t>
              </a:r>
            </a:p>
          </p:txBody>
        </p:sp>
      </p:grpSp>
      <p:grpSp>
        <p:nvGrpSpPr>
          <p:cNvPr id="37" name="Groupe 36"/>
          <p:cNvGrpSpPr/>
          <p:nvPr/>
        </p:nvGrpSpPr>
        <p:grpSpPr>
          <a:xfrm>
            <a:off x="2757488" y="3376613"/>
            <a:ext cx="2690812" cy="763587"/>
            <a:chOff x="3697288" y="2652713"/>
            <a:chExt cx="4367212" cy="611187"/>
          </a:xfrm>
        </p:grpSpPr>
        <p:sp>
          <p:nvSpPr>
            <p:cNvPr id="12" name="Rectangle 298"/>
            <p:cNvSpPr>
              <a:spLocks noChangeArrowheads="1"/>
            </p:cNvSpPr>
            <p:nvPr/>
          </p:nvSpPr>
          <p:spPr bwMode="auto">
            <a:xfrm>
              <a:off x="3697288" y="2652713"/>
              <a:ext cx="4294255" cy="611187"/>
            </a:xfrm>
            <a:prstGeom prst="rect">
              <a:avLst/>
            </a:prstGeom>
            <a:solidFill>
              <a:srgbClr val="FFFF00"/>
            </a:solidFill>
            <a:ln w="9525">
              <a:miter lim="800000"/>
              <a:headEnd/>
              <a:tailEnd/>
            </a:ln>
            <a:scene3d>
              <a:camera prst="legacyObliqueTopRight"/>
              <a:lightRig rig="legacyFlat2" dir="t"/>
            </a:scene3d>
            <a:sp3d extrusionH="430200" prstMaterial="flat">
              <a:bevelT w="13500" h="13500" prst="angle"/>
              <a:bevelB w="13500" h="13500" prst="angle"/>
              <a:extrusionClr>
                <a:srgbClr val="FFFF00"/>
              </a:extrusionClr>
            </a:sp3d>
          </p:spPr>
          <p:txBody>
            <a:bodyPr wrap="none" anchor="ctr">
              <a:flatTx/>
            </a:bodyPr>
            <a:lstStyle/>
            <a:p>
              <a:endParaRPr lang="fr-FR">
                <a:latin typeface="Constantia" pitchFamily="18" charset="0"/>
              </a:endParaRPr>
            </a:p>
          </p:txBody>
        </p:sp>
        <p:sp>
          <p:nvSpPr>
            <p:cNvPr id="13" name="Text Box 299"/>
            <p:cNvSpPr txBox="1">
              <a:spLocks noChangeArrowheads="1"/>
            </p:cNvSpPr>
            <p:nvPr/>
          </p:nvSpPr>
          <p:spPr bwMode="auto">
            <a:xfrm>
              <a:off x="3763458" y="2665644"/>
              <a:ext cx="4301042" cy="295680"/>
            </a:xfrm>
            <a:prstGeom prst="rect">
              <a:avLst/>
            </a:prstGeom>
            <a:noFill/>
            <a:ln w="9525">
              <a:noFill/>
              <a:miter lim="800000"/>
              <a:headEnd/>
              <a:tailEnd/>
            </a:ln>
          </p:spPr>
          <p:txBody>
            <a:bodyPr>
              <a:spAutoFit/>
            </a:bodyPr>
            <a:lstStyle/>
            <a:p>
              <a:pPr>
                <a:spcBef>
                  <a:spcPct val="50000"/>
                </a:spcBef>
              </a:pPr>
              <a:r>
                <a:rPr lang="fr-FR" sz="1200" b="1" dirty="0" smtClean="0">
                  <a:latin typeface="Arial" pitchFamily="34" charset="0"/>
                  <a:cs typeface="Arial" pitchFamily="34" charset="0"/>
                </a:rPr>
                <a:t>Ensemble des problèmes à solutionner pour réaliser le mini-projet</a:t>
              </a:r>
              <a:endParaRPr lang="fr-FR" sz="1200" b="1" dirty="0">
                <a:latin typeface="Arial" pitchFamily="34" charset="0"/>
                <a:cs typeface="Arial" pitchFamily="34" charset="0"/>
              </a:endParaRPr>
            </a:p>
          </p:txBody>
        </p:sp>
      </p:grpSp>
      <p:sp>
        <p:nvSpPr>
          <p:cNvPr id="20" name="AutoShape 282"/>
          <p:cNvSpPr>
            <a:spLocks noChangeArrowheads="1"/>
          </p:cNvSpPr>
          <p:nvPr/>
        </p:nvSpPr>
        <p:spPr bwMode="auto">
          <a:xfrm rot="5400000">
            <a:off x="1331912" y="2749551"/>
            <a:ext cx="762001" cy="469900"/>
          </a:xfrm>
          <a:custGeom>
            <a:avLst/>
            <a:gdLst>
              <a:gd name="G0" fmla="+- 16740 0 0"/>
              <a:gd name="G1" fmla="+- 5983 0 0"/>
              <a:gd name="G2" fmla="+- 21600 0 5983"/>
              <a:gd name="G3" fmla="+- 10800 0 5983"/>
              <a:gd name="G4" fmla="+- 21600 0 16740"/>
              <a:gd name="G5" fmla="*/ G4 G3 10800"/>
              <a:gd name="G6" fmla="+- 21600 0 G5"/>
              <a:gd name="T0" fmla="*/ 16740 w 21600"/>
              <a:gd name="T1" fmla="*/ 0 h 21600"/>
              <a:gd name="T2" fmla="*/ 0 w 21600"/>
              <a:gd name="T3" fmla="*/ 10800 h 21600"/>
              <a:gd name="T4" fmla="*/ 16740 w 21600"/>
              <a:gd name="T5" fmla="*/ 21600 h 21600"/>
              <a:gd name="T6" fmla="*/ 21600 w 21600"/>
              <a:gd name="T7" fmla="*/ 10800 h 21600"/>
              <a:gd name="T8" fmla="*/ 17694720 60000 65536"/>
              <a:gd name="T9" fmla="*/ 11796480 60000 65536"/>
              <a:gd name="T10" fmla="*/ 5898240 60000 65536"/>
              <a:gd name="T11" fmla="*/ 0 60000 65536"/>
              <a:gd name="T12" fmla="*/ 3375 w 21600"/>
              <a:gd name="T13" fmla="*/ G1 h 21600"/>
              <a:gd name="T14" fmla="*/ G6 w 21600"/>
              <a:gd name="T15" fmla="*/ G2 h 21600"/>
            </a:gdLst>
            <a:ahLst/>
            <a:cxnLst>
              <a:cxn ang="T8">
                <a:pos x="T0" y="T1"/>
              </a:cxn>
              <a:cxn ang="T9">
                <a:pos x="T2" y="T3"/>
              </a:cxn>
              <a:cxn ang="T10">
                <a:pos x="T4" y="T5"/>
              </a:cxn>
              <a:cxn ang="T11">
                <a:pos x="T6" y="T7"/>
              </a:cxn>
            </a:cxnLst>
            <a:rect l="T12" t="T13" r="T14" b="T15"/>
            <a:pathLst>
              <a:path w="21600" h="21600">
                <a:moveTo>
                  <a:pt x="16740" y="0"/>
                </a:moveTo>
                <a:lnTo>
                  <a:pt x="16740" y="5983"/>
                </a:lnTo>
                <a:lnTo>
                  <a:pt x="3375" y="5983"/>
                </a:lnTo>
                <a:lnTo>
                  <a:pt x="3375" y="15617"/>
                </a:lnTo>
                <a:lnTo>
                  <a:pt x="16740" y="15617"/>
                </a:lnTo>
                <a:lnTo>
                  <a:pt x="16740" y="21600"/>
                </a:lnTo>
                <a:lnTo>
                  <a:pt x="21600" y="10800"/>
                </a:lnTo>
                <a:close/>
              </a:path>
              <a:path w="21600" h="21600">
                <a:moveTo>
                  <a:pt x="1350" y="5983"/>
                </a:moveTo>
                <a:lnTo>
                  <a:pt x="1350" y="15617"/>
                </a:lnTo>
                <a:lnTo>
                  <a:pt x="2700" y="15617"/>
                </a:lnTo>
                <a:lnTo>
                  <a:pt x="2700" y="5983"/>
                </a:lnTo>
                <a:close/>
              </a:path>
              <a:path w="21600" h="21600">
                <a:moveTo>
                  <a:pt x="0" y="5983"/>
                </a:moveTo>
                <a:lnTo>
                  <a:pt x="0" y="15617"/>
                </a:lnTo>
                <a:lnTo>
                  <a:pt x="675" y="15617"/>
                </a:lnTo>
                <a:lnTo>
                  <a:pt x="675" y="5983"/>
                </a:lnTo>
                <a:close/>
              </a:path>
            </a:pathLst>
          </a:custGeom>
          <a:gradFill>
            <a:gsLst>
              <a:gs pos="66000">
                <a:schemeClr val="accent1">
                  <a:lumMod val="60000"/>
                  <a:lumOff val="40000"/>
                </a:schemeClr>
              </a:gs>
              <a:gs pos="25000">
                <a:srgbClr val="FFFF00"/>
              </a:gs>
              <a:gs pos="100000">
                <a:schemeClr val="bg1">
                  <a:shade val="15000"/>
                  <a:satMod val="320000"/>
                </a:schemeClr>
              </a:gs>
            </a:gsLst>
            <a:lin ang="10800000" scaled="0"/>
          </a:gradFill>
          <a:ln w="9525">
            <a:solidFill>
              <a:schemeClr val="tx1"/>
            </a:solidFill>
            <a:miter lim="800000"/>
            <a:headEnd/>
            <a:tailEnd/>
          </a:ln>
          <a:effectLst/>
        </p:spPr>
        <p:txBody>
          <a:bodyPr wrap="none" anchor="ctr"/>
          <a:lstStyle/>
          <a:p>
            <a:pPr fontAlgn="auto">
              <a:spcBef>
                <a:spcPts val="0"/>
              </a:spcBef>
              <a:spcAft>
                <a:spcPts val="0"/>
              </a:spcAft>
              <a:defRPr/>
            </a:pPr>
            <a:endParaRPr lang="fr-FR">
              <a:latin typeface="+mn-lt"/>
            </a:endParaRPr>
          </a:p>
        </p:txBody>
      </p:sp>
      <p:sp>
        <p:nvSpPr>
          <p:cNvPr id="23" name="Text Box 303"/>
          <p:cNvSpPr txBox="1">
            <a:spLocks noChangeArrowheads="1"/>
          </p:cNvSpPr>
          <p:nvPr/>
        </p:nvSpPr>
        <p:spPr bwMode="auto">
          <a:xfrm>
            <a:off x="2892405" y="4478747"/>
            <a:ext cx="2543195" cy="652054"/>
          </a:xfrm>
          <a:prstGeom prst="rect">
            <a:avLst/>
          </a:prstGeom>
          <a:solidFill>
            <a:srgbClr val="F496E7"/>
          </a:solidFill>
          <a:ln w="9525">
            <a:miter lim="800000"/>
            <a:headEnd/>
            <a:tailEnd/>
          </a:ln>
          <a:scene3d>
            <a:camera prst="legacyObliqueTopRight"/>
            <a:lightRig rig="legacyFlat3" dir="b">
              <a:rot lat="0" lon="0" rev="2400000"/>
            </a:lightRig>
          </a:scene3d>
          <a:sp3d extrusionH="430200" prstMaterial="dkEdge">
            <a:bevelT w="31750" h="31750" prst="coolSlant"/>
            <a:bevelB w="31750" h="31750" prst="angle"/>
            <a:extrusionClr>
              <a:srgbClr val="F496E7"/>
            </a:extrusionClr>
          </a:sp3d>
        </p:spPr>
        <p:txBody>
          <a:bodyPr wrap="none" anchor="ctr">
            <a:flatTx/>
          </a:bodyPr>
          <a:lstStyle/>
          <a:p>
            <a:pPr>
              <a:spcBef>
                <a:spcPct val="50000"/>
              </a:spcBef>
            </a:pPr>
            <a:endParaRPr lang="fr-FR" dirty="0">
              <a:latin typeface="Constantia" pitchFamily="18" charset="0"/>
            </a:endParaRPr>
          </a:p>
        </p:txBody>
      </p:sp>
      <p:sp>
        <p:nvSpPr>
          <p:cNvPr id="32" name="Rectangle 31"/>
          <p:cNvSpPr/>
          <p:nvPr/>
        </p:nvSpPr>
        <p:spPr>
          <a:xfrm>
            <a:off x="2876868" y="4510882"/>
            <a:ext cx="2965132" cy="646331"/>
          </a:xfrm>
          <a:prstGeom prst="rect">
            <a:avLst/>
          </a:prstGeom>
        </p:spPr>
        <p:txBody>
          <a:bodyPr wrap="square">
            <a:spAutoFit/>
          </a:bodyPr>
          <a:lstStyle/>
          <a:p>
            <a:pPr>
              <a:spcBef>
                <a:spcPct val="50000"/>
              </a:spcBef>
            </a:pPr>
            <a:r>
              <a:rPr lang="fr-FR" sz="1200" b="1" dirty="0" smtClean="0">
                <a:latin typeface="Arial" pitchFamily="34" charset="0"/>
                <a:cs typeface="Arial" pitchFamily="34" charset="0"/>
              </a:rPr>
              <a:t>La résolution de la (ou des) problématique posée constitue le cœur de l’activité du mini-projet</a:t>
            </a:r>
            <a:endParaRPr lang="fr-FR" sz="1200" b="1" dirty="0">
              <a:latin typeface="Arial" pitchFamily="34" charset="0"/>
              <a:cs typeface="Arial" pitchFamily="34" charset="0"/>
            </a:endParaRPr>
          </a:p>
        </p:txBody>
      </p:sp>
      <p:grpSp>
        <p:nvGrpSpPr>
          <p:cNvPr id="38" name="Groupe 37"/>
          <p:cNvGrpSpPr/>
          <p:nvPr/>
        </p:nvGrpSpPr>
        <p:grpSpPr>
          <a:xfrm>
            <a:off x="2651126" y="1422400"/>
            <a:ext cx="2784474" cy="1638300"/>
            <a:chOff x="3971926" y="996894"/>
            <a:chExt cx="4117974" cy="1238306"/>
          </a:xfrm>
        </p:grpSpPr>
        <p:sp>
          <p:nvSpPr>
            <p:cNvPr id="34" name="Rectangle 293"/>
            <p:cNvSpPr>
              <a:spLocks noChangeArrowheads="1"/>
            </p:cNvSpPr>
            <p:nvPr/>
          </p:nvSpPr>
          <p:spPr bwMode="auto">
            <a:xfrm>
              <a:off x="3971926" y="996894"/>
              <a:ext cx="4117974" cy="1238306"/>
            </a:xfrm>
            <a:prstGeom prst="rect">
              <a:avLst/>
            </a:prstGeom>
            <a:solidFill>
              <a:schemeClr val="tx2">
                <a:lumMod val="20000"/>
                <a:lumOff val="80000"/>
              </a:schemeClr>
            </a:solidFill>
            <a:ln w="9525">
              <a:miter lim="800000"/>
              <a:headEnd/>
              <a:tailEnd/>
            </a:ln>
            <a:scene3d>
              <a:camera prst="legacyObliqueTopRight"/>
              <a:lightRig rig="legacyFlat3" dir="b"/>
            </a:scene3d>
            <a:sp3d extrusionH="430200" prstMaterial="flat">
              <a:bevelT w="13500" h="13500" prst="angle"/>
              <a:bevelB w="13500" h="13500" prst="angle"/>
              <a:extrusionClr>
                <a:schemeClr val="tx2">
                  <a:lumMod val="20000"/>
                  <a:lumOff val="80000"/>
                </a:schemeClr>
              </a:extrusionClr>
            </a:sp3d>
          </p:spPr>
          <p:txBody>
            <a:bodyPr wrap="none" anchor="ctr">
              <a:flatTx/>
            </a:bodyPr>
            <a:lstStyle/>
            <a:p>
              <a:endParaRPr lang="fr-FR" dirty="0">
                <a:latin typeface="Constantia" pitchFamily="18" charset="0"/>
              </a:endParaRPr>
            </a:p>
          </p:txBody>
        </p:sp>
        <p:sp>
          <p:nvSpPr>
            <p:cNvPr id="16" name="Text Box 275"/>
            <p:cNvSpPr txBox="1">
              <a:spLocks noChangeArrowheads="1"/>
            </p:cNvSpPr>
            <p:nvPr/>
          </p:nvSpPr>
          <p:spPr bwMode="auto">
            <a:xfrm>
              <a:off x="3972574" y="1004812"/>
              <a:ext cx="4053826" cy="923330"/>
            </a:xfrm>
            <a:prstGeom prst="rect">
              <a:avLst/>
            </a:prstGeom>
            <a:solidFill>
              <a:schemeClr val="tx2">
                <a:lumMod val="20000"/>
                <a:lumOff val="80000"/>
              </a:schemeClr>
            </a:solidFill>
            <a:ln w="9525">
              <a:noFill/>
              <a:miter lim="800000"/>
              <a:headEnd/>
              <a:tailEnd/>
            </a:ln>
            <a:scene3d>
              <a:camera prst="orthographicFront"/>
              <a:lightRig rig="twoPt" dir="t"/>
            </a:scene3d>
            <a:sp3d prstMaterial="flat"/>
          </p:spPr>
          <p:txBody>
            <a:bodyPr wrap="square">
              <a:spAutoFit/>
            </a:bodyPr>
            <a:lstStyle/>
            <a:p>
              <a:pPr>
                <a:spcBef>
                  <a:spcPct val="50000"/>
                </a:spcBef>
              </a:pPr>
              <a:r>
                <a:rPr lang="fr-FR" sz="1200" b="1" dirty="0" smtClean="0">
                  <a:latin typeface="Arial" pitchFamily="34" charset="0"/>
                  <a:cs typeface="Arial" pitchFamily="34" charset="0"/>
                </a:rPr>
                <a:t>Il définit le bénéfice attendu par la réalisation du mini projet et  intègre les contraintes économiques, humaines et environnementales.</a:t>
              </a:r>
            </a:p>
            <a:p>
              <a:pPr>
                <a:spcBef>
                  <a:spcPct val="50000"/>
                </a:spcBef>
              </a:pPr>
              <a:r>
                <a:rPr lang="fr-FR" sz="1200" b="1" dirty="0" smtClean="0">
                  <a:latin typeface="Arial" pitchFamily="34" charset="0"/>
                  <a:cs typeface="Arial" pitchFamily="34" charset="0"/>
                </a:rPr>
                <a:t>Il est traduit par un cahier des charges</a:t>
              </a:r>
            </a:p>
          </p:txBody>
        </p:sp>
      </p:grpSp>
      <p:sp>
        <p:nvSpPr>
          <p:cNvPr id="39" name="Rectangle 38"/>
          <p:cNvSpPr/>
          <p:nvPr/>
        </p:nvSpPr>
        <p:spPr>
          <a:xfrm>
            <a:off x="5778500" y="1772335"/>
            <a:ext cx="2806700" cy="830997"/>
          </a:xfrm>
          <a:prstGeom prst="rect">
            <a:avLst/>
          </a:prstGeom>
        </p:spPr>
        <p:txBody>
          <a:bodyPr wrap="square">
            <a:spAutoFit/>
          </a:bodyPr>
          <a:lstStyle/>
          <a:p>
            <a:pPr>
              <a:spcBef>
                <a:spcPct val="50000"/>
              </a:spcBef>
            </a:pPr>
            <a:r>
              <a:rPr lang="fr-FR" sz="1200" b="1" dirty="0" smtClean="0">
                <a:latin typeface="Arial" pitchFamily="34" charset="0"/>
                <a:cs typeface="Arial" pitchFamily="34" charset="0"/>
              </a:rPr>
              <a:t>De façon générale, l’enjeu est fixé par le bénéficiaire du mini projet. En activité ATS il sera fixé par les professeurs</a:t>
            </a:r>
          </a:p>
        </p:txBody>
      </p:sp>
      <p:sp>
        <p:nvSpPr>
          <p:cNvPr id="40" name="Rectangle 39"/>
          <p:cNvSpPr/>
          <p:nvPr/>
        </p:nvSpPr>
        <p:spPr>
          <a:xfrm>
            <a:off x="5829300" y="3004235"/>
            <a:ext cx="2781300" cy="1015663"/>
          </a:xfrm>
          <a:prstGeom prst="rect">
            <a:avLst/>
          </a:prstGeom>
        </p:spPr>
        <p:txBody>
          <a:bodyPr wrap="square" lIns="36000" rIns="36000">
            <a:spAutoFit/>
          </a:bodyPr>
          <a:lstStyle/>
          <a:p>
            <a:pPr>
              <a:spcBef>
                <a:spcPct val="50000"/>
              </a:spcBef>
            </a:pPr>
            <a:r>
              <a:rPr lang="fr-FR" sz="1200" b="1" dirty="0" smtClean="0">
                <a:latin typeface="Arial" pitchFamily="34" charset="0"/>
                <a:cs typeface="Arial" pitchFamily="34" charset="0"/>
              </a:rPr>
              <a:t>Les problématiques sont fixées par l’équipe de professeurs. Elles conduisent à définir les différentes tâches à réaliser par le groupe de mini projet</a:t>
            </a:r>
          </a:p>
        </p:txBody>
      </p:sp>
      <p:grpSp>
        <p:nvGrpSpPr>
          <p:cNvPr id="54" name="Groupe 53"/>
          <p:cNvGrpSpPr/>
          <p:nvPr/>
        </p:nvGrpSpPr>
        <p:grpSpPr>
          <a:xfrm>
            <a:off x="949326" y="6000695"/>
            <a:ext cx="1565274" cy="374706"/>
            <a:chOff x="771526" y="5340295"/>
            <a:chExt cx="1565274" cy="374706"/>
          </a:xfrm>
        </p:grpSpPr>
        <p:sp>
          <p:nvSpPr>
            <p:cNvPr id="51" name="Rectangle 293"/>
            <p:cNvSpPr>
              <a:spLocks noChangeArrowheads="1"/>
            </p:cNvSpPr>
            <p:nvPr/>
          </p:nvSpPr>
          <p:spPr bwMode="auto">
            <a:xfrm>
              <a:off x="771526" y="5340295"/>
              <a:ext cx="1565274" cy="374706"/>
            </a:xfrm>
            <a:prstGeom prst="rect">
              <a:avLst/>
            </a:prstGeom>
            <a:solidFill>
              <a:srgbClr val="5DFF5D"/>
            </a:solidFill>
            <a:ln w="9525">
              <a:miter lim="800000"/>
              <a:headEnd/>
              <a:tailEnd/>
            </a:ln>
            <a:scene3d>
              <a:camera prst="legacyObliqueTopRight"/>
              <a:lightRig rig="legacyFlat3" dir="b"/>
            </a:scene3d>
            <a:sp3d extrusionH="430200" prstMaterial="flat">
              <a:bevelT w="13500" h="13500" prst="angle"/>
              <a:bevelB w="13500" h="13500" prst="angle"/>
              <a:extrusionClr>
                <a:srgbClr val="24D816"/>
              </a:extrusionClr>
            </a:sp3d>
          </p:spPr>
          <p:txBody>
            <a:bodyPr wrap="none" anchor="ctr">
              <a:flatTx/>
            </a:bodyPr>
            <a:lstStyle/>
            <a:p>
              <a:endParaRPr lang="fr-FR">
                <a:latin typeface="Constantia" pitchFamily="18" charset="0"/>
              </a:endParaRPr>
            </a:p>
          </p:txBody>
        </p:sp>
        <p:sp>
          <p:nvSpPr>
            <p:cNvPr id="26" name="Text Box 288"/>
            <p:cNvSpPr txBox="1">
              <a:spLocks noChangeArrowheads="1"/>
            </p:cNvSpPr>
            <p:nvPr/>
          </p:nvSpPr>
          <p:spPr bwMode="auto">
            <a:xfrm>
              <a:off x="1020169" y="5385861"/>
              <a:ext cx="1176932" cy="278339"/>
            </a:xfrm>
            <a:prstGeom prst="rect">
              <a:avLst/>
            </a:prstGeom>
            <a:noFill/>
            <a:ln w="9525">
              <a:noFill/>
              <a:miter lim="800000"/>
              <a:headEnd/>
              <a:tailEnd/>
            </a:ln>
          </p:spPr>
          <p:txBody>
            <a:bodyPr wrap="square">
              <a:spAutoFit/>
            </a:bodyPr>
            <a:lstStyle/>
            <a:p>
              <a:pPr>
                <a:spcBef>
                  <a:spcPct val="50000"/>
                </a:spcBef>
              </a:pPr>
              <a:r>
                <a:rPr lang="fr-FR" sz="1200" b="1" dirty="0" smtClean="0">
                  <a:latin typeface="Arial" pitchFamily="34" charset="0"/>
                  <a:cs typeface="Arial" pitchFamily="34" charset="0"/>
                </a:rPr>
                <a:t>Réalisation</a:t>
              </a:r>
              <a:endParaRPr lang="fr-FR" sz="1200" b="1" dirty="0">
                <a:latin typeface="Arial" pitchFamily="34" charset="0"/>
                <a:cs typeface="Arial" pitchFamily="34" charset="0"/>
              </a:endParaRPr>
            </a:p>
          </p:txBody>
        </p:sp>
      </p:grpSp>
      <p:sp>
        <p:nvSpPr>
          <p:cNvPr id="53" name="Rectangle 293"/>
          <p:cNvSpPr>
            <a:spLocks noChangeArrowheads="1"/>
          </p:cNvSpPr>
          <p:nvPr/>
        </p:nvSpPr>
        <p:spPr bwMode="auto">
          <a:xfrm>
            <a:off x="2819400" y="5848295"/>
            <a:ext cx="2717800" cy="666806"/>
          </a:xfrm>
          <a:prstGeom prst="rect">
            <a:avLst/>
          </a:prstGeom>
          <a:solidFill>
            <a:srgbClr val="5DFF5D"/>
          </a:solidFill>
          <a:ln w="9525">
            <a:miter lim="800000"/>
            <a:headEnd/>
            <a:tailEnd/>
          </a:ln>
          <a:scene3d>
            <a:camera prst="legacyObliqueTopRight"/>
            <a:lightRig rig="legacyFlat3" dir="b"/>
          </a:scene3d>
          <a:sp3d extrusionH="430200" prstMaterial="flat">
            <a:bevelT w="13500" h="13500" prst="angle"/>
            <a:bevelB w="13500" h="13500" prst="angle"/>
            <a:extrusionClr>
              <a:srgbClr val="24D816"/>
            </a:extrusionClr>
          </a:sp3d>
        </p:spPr>
        <p:txBody>
          <a:bodyPr wrap="none" anchor="ctr">
            <a:flatTx/>
          </a:bodyPr>
          <a:lstStyle/>
          <a:p>
            <a:endParaRPr lang="fr-FR">
              <a:latin typeface="Constantia" pitchFamily="18" charset="0"/>
            </a:endParaRPr>
          </a:p>
        </p:txBody>
      </p:sp>
      <p:sp>
        <p:nvSpPr>
          <p:cNvPr id="30" name="Text Box 306"/>
          <p:cNvSpPr txBox="1">
            <a:spLocks noChangeArrowheads="1"/>
          </p:cNvSpPr>
          <p:nvPr/>
        </p:nvSpPr>
        <p:spPr bwMode="auto">
          <a:xfrm>
            <a:off x="2765616" y="5785534"/>
            <a:ext cx="2987484" cy="646331"/>
          </a:xfrm>
          <a:prstGeom prst="rect">
            <a:avLst/>
          </a:prstGeom>
          <a:noFill/>
          <a:ln w="9525">
            <a:noFill/>
            <a:miter lim="800000"/>
            <a:headEnd/>
            <a:tailEnd/>
          </a:ln>
        </p:spPr>
        <p:txBody>
          <a:bodyPr wrap="square">
            <a:spAutoFit/>
          </a:bodyPr>
          <a:lstStyle/>
          <a:p>
            <a:pPr>
              <a:spcBef>
                <a:spcPct val="50000"/>
              </a:spcBef>
            </a:pPr>
            <a:r>
              <a:rPr lang="fr-FR" sz="1200" b="1" dirty="0" smtClean="0">
                <a:latin typeface="Arial" pitchFamily="34" charset="0"/>
                <a:cs typeface="Arial" pitchFamily="34" charset="0"/>
              </a:rPr>
              <a:t>C’est la </a:t>
            </a:r>
            <a:r>
              <a:rPr lang="fr-FR" sz="1200" b="1" dirty="0">
                <a:latin typeface="Arial" pitchFamily="34" charset="0"/>
                <a:cs typeface="Arial" pitchFamily="34" charset="0"/>
              </a:rPr>
              <a:t>mise en œuvre des solutions technologiques </a:t>
            </a:r>
            <a:r>
              <a:rPr lang="fr-FR" sz="1200" b="1" dirty="0" smtClean="0">
                <a:latin typeface="Arial" pitchFamily="34" charset="0"/>
                <a:cs typeface="Arial" pitchFamily="34" charset="0"/>
              </a:rPr>
              <a:t>élaborées par  l’études</a:t>
            </a:r>
            <a:endParaRPr lang="fr-FR" sz="1200" b="1" dirty="0">
              <a:latin typeface="Arial" pitchFamily="34" charset="0"/>
              <a:cs typeface="Arial" pitchFamily="34" charset="0"/>
            </a:endParaRPr>
          </a:p>
        </p:txBody>
      </p:sp>
      <p:sp>
        <p:nvSpPr>
          <p:cNvPr id="55" name="Rectangle 54"/>
          <p:cNvSpPr/>
          <p:nvPr/>
        </p:nvSpPr>
        <p:spPr>
          <a:xfrm>
            <a:off x="5816600" y="4198035"/>
            <a:ext cx="3086100" cy="1292662"/>
          </a:xfrm>
          <a:prstGeom prst="rect">
            <a:avLst/>
          </a:prstGeom>
        </p:spPr>
        <p:txBody>
          <a:bodyPr wrap="square" lIns="0" tIns="0" rIns="0" bIns="0">
            <a:spAutoFit/>
          </a:bodyPr>
          <a:lstStyle/>
          <a:p>
            <a:pPr>
              <a:spcBef>
                <a:spcPct val="50000"/>
              </a:spcBef>
            </a:pPr>
            <a:r>
              <a:rPr lang="fr-FR" sz="1200" b="1" dirty="0" smtClean="0">
                <a:latin typeface="Arial" pitchFamily="34" charset="0"/>
                <a:cs typeface="Arial" pitchFamily="34" charset="0"/>
              </a:rPr>
              <a:t>Les élèves travaillent de façon complémentaire à partir de la répartition des tâches définie par les professeurs, incluant un temps d’analyse, de propositions de solutions puis de validation à l’aide de simulations ou d’expérimentations. </a:t>
            </a:r>
          </a:p>
        </p:txBody>
      </p:sp>
      <p:sp>
        <p:nvSpPr>
          <p:cNvPr id="56" name="Rectangle 55"/>
          <p:cNvSpPr/>
          <p:nvPr/>
        </p:nvSpPr>
        <p:spPr>
          <a:xfrm>
            <a:off x="5867400" y="5683935"/>
            <a:ext cx="2438400" cy="646331"/>
          </a:xfrm>
          <a:prstGeom prst="rect">
            <a:avLst/>
          </a:prstGeom>
        </p:spPr>
        <p:txBody>
          <a:bodyPr wrap="square" lIns="36000" rIns="36000">
            <a:spAutoFit/>
          </a:bodyPr>
          <a:lstStyle/>
          <a:p>
            <a:pPr>
              <a:spcBef>
                <a:spcPct val="50000"/>
              </a:spcBef>
            </a:pPr>
            <a:r>
              <a:rPr lang="fr-FR" sz="1200" b="1" dirty="0" smtClean="0">
                <a:latin typeface="Arial" pitchFamily="34" charset="0"/>
                <a:cs typeface="Arial" pitchFamily="34" charset="0"/>
              </a:rPr>
              <a:t>Il n’y a pas de réalisation matérielle. Les productions attendues sont numériques</a:t>
            </a:r>
          </a:p>
        </p:txBody>
      </p:sp>
      <p:sp>
        <p:nvSpPr>
          <p:cNvPr id="27" name="AutoShape 295"/>
          <p:cNvSpPr>
            <a:spLocks noChangeArrowheads="1"/>
          </p:cNvSpPr>
          <p:nvPr/>
        </p:nvSpPr>
        <p:spPr bwMode="auto">
          <a:xfrm rot="5400000">
            <a:off x="1479550" y="5195888"/>
            <a:ext cx="508000" cy="469900"/>
          </a:xfrm>
          <a:custGeom>
            <a:avLst/>
            <a:gdLst>
              <a:gd name="G0" fmla="+- 16200 0 0"/>
              <a:gd name="G1" fmla="+- 5400 0 0"/>
              <a:gd name="G2" fmla="+- 21600 0 5400"/>
              <a:gd name="G3" fmla="+- 10800 0 5400"/>
              <a:gd name="G4" fmla="+- 21600 0 16200"/>
              <a:gd name="G5" fmla="*/ G4 G3 10800"/>
              <a:gd name="G6" fmla="+- 21600 0 G5"/>
              <a:gd name="T0" fmla="*/ 16200 w 21600"/>
              <a:gd name="T1" fmla="*/ 0 h 21600"/>
              <a:gd name="T2" fmla="*/ 0 w 21600"/>
              <a:gd name="T3" fmla="*/ 10800 h 21600"/>
              <a:gd name="T4" fmla="*/ 16200 w 21600"/>
              <a:gd name="T5" fmla="*/ 21600 h 21600"/>
              <a:gd name="T6" fmla="*/ 21600 w 21600"/>
              <a:gd name="T7" fmla="*/ 10800 h 21600"/>
              <a:gd name="T8" fmla="*/ 17694720 60000 65536"/>
              <a:gd name="T9" fmla="*/ 11796480 60000 65536"/>
              <a:gd name="T10" fmla="*/ 5898240 60000 65536"/>
              <a:gd name="T11" fmla="*/ 0 60000 65536"/>
              <a:gd name="T12" fmla="*/ 3375 w 21600"/>
              <a:gd name="T13" fmla="*/ G1 h 21600"/>
              <a:gd name="T14" fmla="*/ G6 w 21600"/>
              <a:gd name="T15" fmla="*/ G2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close/>
              </a:path>
              <a:path w="21600" h="21600">
                <a:moveTo>
                  <a:pt x="1350" y="5400"/>
                </a:moveTo>
                <a:lnTo>
                  <a:pt x="1350" y="16200"/>
                </a:lnTo>
                <a:lnTo>
                  <a:pt x="2700" y="16200"/>
                </a:lnTo>
                <a:lnTo>
                  <a:pt x="2700" y="5400"/>
                </a:lnTo>
                <a:close/>
              </a:path>
              <a:path w="21600" h="21600">
                <a:moveTo>
                  <a:pt x="0" y="5400"/>
                </a:moveTo>
                <a:lnTo>
                  <a:pt x="0" y="16200"/>
                </a:lnTo>
                <a:lnTo>
                  <a:pt x="675" y="16200"/>
                </a:lnTo>
                <a:lnTo>
                  <a:pt x="675" y="5400"/>
                </a:lnTo>
                <a:close/>
              </a:path>
            </a:pathLst>
          </a:custGeom>
          <a:gradFill rotWithShape="1">
            <a:gsLst>
              <a:gs pos="0">
                <a:srgbClr val="00CC00"/>
              </a:gs>
              <a:gs pos="61000">
                <a:srgbClr val="EF6BDC"/>
              </a:gs>
            </a:gsLst>
            <a:lin ang="10800000" scaled="0"/>
          </a:gradFill>
          <a:ln w="9525">
            <a:solidFill>
              <a:schemeClr val="tx1"/>
            </a:solidFill>
            <a:miter lim="800000"/>
            <a:headEnd/>
            <a:tailEnd/>
          </a:ln>
          <a:effectLst/>
        </p:spPr>
        <p:txBody>
          <a:bodyPr wrap="none" anchor="ctr"/>
          <a:lstStyle/>
          <a:p>
            <a:pPr fontAlgn="auto">
              <a:spcBef>
                <a:spcPts val="0"/>
              </a:spcBef>
              <a:spcAft>
                <a:spcPts val="0"/>
              </a:spcAft>
              <a:defRPr/>
            </a:pPr>
            <a:endParaRPr lang="fr-FR">
              <a:latin typeface="+mn-lt"/>
            </a:endParaRPr>
          </a:p>
        </p:txBody>
      </p:sp>
      <p:sp>
        <p:nvSpPr>
          <p:cNvPr id="57" name="Titre 1"/>
          <p:cNvSpPr>
            <a:spLocks noGrp="1"/>
          </p:cNvSpPr>
          <p:nvPr>
            <p:ph type="ctrTitle"/>
          </p:nvPr>
        </p:nvSpPr>
        <p:spPr>
          <a:xfrm>
            <a:off x="800100" y="644525"/>
            <a:ext cx="7772400" cy="574675"/>
          </a:xfrm>
        </p:spPr>
        <p:txBody>
          <a:bodyPr/>
          <a:lstStyle/>
          <a:p>
            <a:pPr marL="742950" indent="-742950" algn="l">
              <a:buFont typeface="+mj-lt"/>
              <a:buAutoNum type="arabicPeriod" startAt="4"/>
            </a:pPr>
            <a:r>
              <a:rPr lang="fr-FR" sz="3200" dirty="0" smtClean="0">
                <a:solidFill>
                  <a:srgbClr val="000099"/>
                </a:solidFill>
                <a:effectLst>
                  <a:outerShdw blurRad="38100" dist="38100" dir="2700000" algn="tl">
                    <a:srgbClr val="000000">
                      <a:alpha val="43137"/>
                    </a:srgbClr>
                  </a:outerShdw>
                </a:effectLst>
              </a:rPr>
              <a:t>La démarche en mini-projets</a:t>
            </a:r>
            <a:endParaRPr lang="fr-FR" sz="3200" dirty="0">
              <a:solidFill>
                <a:srgbClr val="000099"/>
              </a:solidFill>
              <a:effectLst>
                <a:outerShdw blurRad="38100" dist="38100" dir="2700000" algn="tl">
                  <a:srgbClr val="000000">
                    <a:alpha val="43137"/>
                  </a:srgbClr>
                </a:outerShdw>
              </a:effectLs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fill="hold"/>
                                        <p:tgtEl>
                                          <p:spTgt spid="8"/>
                                        </p:tgtEl>
                                        <p:attrNameLst>
                                          <p:attrName>ppt_w</p:attrName>
                                        </p:attrNameLst>
                                      </p:cBhvr>
                                      <p:tavLst>
                                        <p:tav tm="0">
                                          <p:val>
                                            <p:fltVal val="0"/>
                                          </p:val>
                                        </p:tav>
                                        <p:tav tm="100000">
                                          <p:val>
                                            <p:strVal val="#ppt_w"/>
                                          </p:val>
                                        </p:tav>
                                      </p:tavLst>
                                    </p:anim>
                                    <p:anim calcmode="lin" valueType="num">
                                      <p:cBhvr>
                                        <p:cTn id="8" dur="500" fill="hold"/>
                                        <p:tgtEl>
                                          <p:spTgt spid="8"/>
                                        </p:tgtEl>
                                        <p:attrNameLst>
                                          <p:attrName>ppt_h</p:attrName>
                                        </p:attrNameLst>
                                      </p:cBhvr>
                                      <p:tavLst>
                                        <p:tav tm="0">
                                          <p:val>
                                            <p:fltVal val="0"/>
                                          </p:val>
                                        </p:tav>
                                        <p:tav tm="100000">
                                          <p:val>
                                            <p:strVal val="#ppt_h"/>
                                          </p:val>
                                        </p:tav>
                                      </p:tavLst>
                                    </p:anim>
                                    <p:animEffect transition="in" filter="fade">
                                      <p:cBhvr>
                                        <p:cTn id="9" dur="500"/>
                                        <p:tgtEl>
                                          <p:spTgt spid="8"/>
                                        </p:tgtEl>
                                      </p:cBhvr>
                                    </p:animEffect>
                                  </p:childTnLst>
                                </p:cTn>
                              </p:par>
                            </p:childTnLst>
                          </p:cTn>
                        </p:par>
                      </p:childTnLst>
                    </p:cTn>
                  </p:par>
                  <p:par>
                    <p:cTn id="10" fill="hold">
                      <p:stCondLst>
                        <p:cond delay="indefinite"/>
                      </p:stCondLst>
                      <p:childTnLst>
                        <p:par>
                          <p:cTn id="11" fill="hold">
                            <p:stCondLst>
                              <p:cond delay="0"/>
                            </p:stCondLst>
                            <p:childTnLst>
                              <p:par>
                                <p:cTn id="12" presetID="22" presetClass="entr" presetSubtype="1" fill="hold" grpId="0" nodeType="clickEffect">
                                  <p:stCondLst>
                                    <p:cond delay="0"/>
                                  </p:stCondLst>
                                  <p:childTnLst>
                                    <p:set>
                                      <p:cBhvr>
                                        <p:cTn id="13" dur="1" fill="hold">
                                          <p:stCondLst>
                                            <p:cond delay="0"/>
                                          </p:stCondLst>
                                        </p:cTn>
                                        <p:tgtEl>
                                          <p:spTgt spid="20"/>
                                        </p:tgtEl>
                                        <p:attrNameLst>
                                          <p:attrName>style.visibility</p:attrName>
                                        </p:attrNameLst>
                                      </p:cBhvr>
                                      <p:to>
                                        <p:strVal val="visible"/>
                                      </p:to>
                                    </p:set>
                                    <p:animEffect transition="in" filter="wipe(up)">
                                      <p:cBhvr>
                                        <p:cTn id="14" dur="500"/>
                                        <p:tgtEl>
                                          <p:spTgt spid="20"/>
                                        </p:tgtEl>
                                      </p:cBhvr>
                                    </p:animEffect>
                                  </p:childTnLst>
                                </p:cTn>
                              </p:par>
                            </p:childTnLst>
                          </p:cTn>
                        </p:par>
                      </p:childTnLst>
                    </p:cTn>
                  </p:par>
                  <p:par>
                    <p:cTn id="15" fill="hold">
                      <p:stCondLst>
                        <p:cond delay="indefinite"/>
                      </p:stCondLst>
                      <p:childTnLst>
                        <p:par>
                          <p:cTn id="16" fill="hold">
                            <p:stCondLst>
                              <p:cond delay="0"/>
                            </p:stCondLst>
                            <p:childTnLst>
                              <p:par>
                                <p:cTn id="17" presetID="22" presetClass="entr" presetSubtype="1"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ipe(up)">
                                      <p:cBhvr>
                                        <p:cTn id="19" dur="500"/>
                                        <p:tgtEl>
                                          <p:spTgt spid="7"/>
                                        </p:tgtEl>
                                      </p:cBhvr>
                                    </p:animEffect>
                                  </p:childTnLst>
                                </p:cTn>
                              </p:par>
                            </p:childTnLst>
                          </p:cTn>
                        </p:par>
                      </p:childTnLst>
                    </p:cTn>
                  </p:par>
                  <p:par>
                    <p:cTn id="20" fill="hold">
                      <p:stCondLst>
                        <p:cond delay="indefinite"/>
                      </p:stCondLst>
                      <p:childTnLst>
                        <p:par>
                          <p:cTn id="21" fill="hold">
                            <p:stCondLst>
                              <p:cond delay="0"/>
                            </p:stCondLst>
                            <p:childTnLst>
                              <p:par>
                                <p:cTn id="22" presetID="22" presetClass="entr" presetSubtype="1" fill="hold" nodeType="clickEffect">
                                  <p:stCondLst>
                                    <p:cond delay="0"/>
                                  </p:stCondLst>
                                  <p:childTnLst>
                                    <p:set>
                                      <p:cBhvr>
                                        <p:cTn id="23" dur="1" fill="hold">
                                          <p:stCondLst>
                                            <p:cond delay="0"/>
                                          </p:stCondLst>
                                        </p:cTn>
                                        <p:tgtEl>
                                          <p:spTgt spid="27"/>
                                        </p:tgtEl>
                                        <p:attrNameLst>
                                          <p:attrName>style.visibility</p:attrName>
                                        </p:attrNameLst>
                                      </p:cBhvr>
                                      <p:to>
                                        <p:strVal val="visible"/>
                                      </p:to>
                                    </p:set>
                                    <p:animEffect transition="in" filter="wipe(up)">
                                      <p:cBhvr>
                                        <p:cTn id="24"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20"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952500" y="1310839"/>
            <a:ext cx="7086600" cy="1631216"/>
          </a:xfrm>
          <a:prstGeom prst="rect">
            <a:avLst/>
          </a:prstGeom>
        </p:spPr>
        <p:txBody>
          <a:bodyPr wrap="square">
            <a:spAutoFit/>
          </a:bodyPr>
          <a:lstStyle/>
          <a:p>
            <a:r>
              <a:rPr lang="fr-FR" sz="2000" b="1" dirty="0" smtClean="0"/>
              <a:t>Aucune réalisation matérielle n’est attendue. Ces productions seront des réalisations numériques, par exemple des modélisations, des maquettes virtuelles, des programmes de commande de système ou de résolution numérique, des outils de présentation et de communication</a:t>
            </a:r>
            <a:endParaRPr lang="fr-FR" sz="2000" b="1" dirty="0"/>
          </a:p>
        </p:txBody>
      </p:sp>
      <p:sp>
        <p:nvSpPr>
          <p:cNvPr id="6" name="Titre 1"/>
          <p:cNvSpPr>
            <a:spLocks noGrp="1"/>
          </p:cNvSpPr>
          <p:nvPr>
            <p:ph type="ctrTitle"/>
          </p:nvPr>
        </p:nvSpPr>
        <p:spPr>
          <a:xfrm>
            <a:off x="800100" y="644525"/>
            <a:ext cx="7772400" cy="574675"/>
          </a:xfrm>
        </p:spPr>
        <p:txBody>
          <a:bodyPr/>
          <a:lstStyle/>
          <a:p>
            <a:pPr marL="742950" indent="-742950" algn="l">
              <a:buFont typeface="+mj-lt"/>
              <a:buAutoNum type="arabicPeriod" startAt="4"/>
            </a:pPr>
            <a:r>
              <a:rPr lang="fr-FR" sz="3200" dirty="0" smtClean="0">
                <a:solidFill>
                  <a:srgbClr val="000099"/>
                </a:solidFill>
                <a:effectLst>
                  <a:outerShdw blurRad="38100" dist="38100" dir="2700000" algn="tl">
                    <a:srgbClr val="000000">
                      <a:alpha val="43137"/>
                    </a:srgbClr>
                  </a:outerShdw>
                </a:effectLst>
              </a:rPr>
              <a:t>Les productions et l’évaluation</a:t>
            </a:r>
            <a:endParaRPr lang="fr-FR" sz="3200" dirty="0">
              <a:solidFill>
                <a:srgbClr val="000099"/>
              </a:solidFill>
              <a:effectLst>
                <a:outerShdw blurRad="38100" dist="38100" dir="2700000" algn="tl">
                  <a:srgbClr val="000000">
                    <a:alpha val="43137"/>
                  </a:srgbClr>
                </a:outerShdw>
              </a:effectLst>
            </a:endParaRPr>
          </a:p>
        </p:txBody>
      </p:sp>
      <p:sp>
        <p:nvSpPr>
          <p:cNvPr id="7" name="Rectangle 6"/>
          <p:cNvSpPr/>
          <p:nvPr/>
        </p:nvSpPr>
        <p:spPr>
          <a:xfrm>
            <a:off x="977900" y="3055035"/>
            <a:ext cx="6400800" cy="1938992"/>
          </a:xfrm>
          <a:prstGeom prst="rect">
            <a:avLst/>
          </a:prstGeom>
        </p:spPr>
        <p:txBody>
          <a:bodyPr wrap="square">
            <a:spAutoFit/>
          </a:bodyPr>
          <a:lstStyle/>
          <a:p>
            <a:r>
              <a:rPr lang="fr-FR" sz="2000" b="1" dirty="0" smtClean="0"/>
              <a:t>L’évaluation des étudiants est individuelle et s’appuie :</a:t>
            </a:r>
          </a:p>
          <a:p>
            <a:pPr marL="622300" indent="-177800">
              <a:buFont typeface="Arial" pitchFamily="34" charset="0"/>
              <a:buChar char="•"/>
            </a:pPr>
            <a:r>
              <a:rPr lang="fr-FR" sz="2000" b="1" dirty="0" smtClean="0"/>
              <a:t> sur les notes de synthèse rédigées par les étudiants à l’issue de chaque séance qui doivent traduire l’avancement des travaux et les difficultés rencontrées</a:t>
            </a:r>
          </a:p>
          <a:p>
            <a:pPr marL="622300" indent="-177800">
              <a:buFont typeface="Arial" pitchFamily="34" charset="0"/>
              <a:buChar char="•"/>
            </a:pPr>
            <a:r>
              <a:rPr lang="fr-FR" sz="2000" b="1" dirty="0" smtClean="0"/>
              <a:t> sur  les productions attendues en fin de mini-projet</a:t>
            </a:r>
            <a:endParaRPr lang="fr-FR" sz="2000" b="1"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re 1"/>
          <p:cNvSpPr>
            <a:spLocks noGrp="1"/>
          </p:cNvSpPr>
          <p:nvPr>
            <p:ph type="ctrTitle"/>
          </p:nvPr>
        </p:nvSpPr>
        <p:spPr>
          <a:xfrm>
            <a:off x="800100" y="644525"/>
            <a:ext cx="7772400" cy="574675"/>
          </a:xfrm>
        </p:spPr>
        <p:txBody>
          <a:bodyPr/>
          <a:lstStyle/>
          <a:p>
            <a:pPr marL="742950" indent="-742950" algn="l">
              <a:buFont typeface="+mj-lt"/>
              <a:buAutoNum type="arabicPeriod" startAt="5"/>
            </a:pPr>
            <a:r>
              <a:rPr lang="fr-FR" sz="3200" dirty="0" smtClean="0">
                <a:solidFill>
                  <a:srgbClr val="000099"/>
                </a:solidFill>
                <a:effectLst>
                  <a:outerShdw blurRad="38100" dist="38100" dir="2700000" algn="tl">
                    <a:srgbClr val="000000">
                      <a:alpha val="43137"/>
                    </a:srgbClr>
                  </a:outerShdw>
                </a:effectLst>
              </a:rPr>
              <a:t>Les productions et l’évaluation</a:t>
            </a:r>
            <a:endParaRPr lang="fr-FR" sz="3200" dirty="0">
              <a:solidFill>
                <a:srgbClr val="000099"/>
              </a:solidFill>
              <a:effectLst>
                <a:outerShdw blurRad="38100" dist="38100" dir="2700000" algn="tl">
                  <a:srgbClr val="000000">
                    <a:alpha val="43137"/>
                  </a:srgbClr>
                </a:outerShdw>
              </a:effectLst>
            </a:endParaRPr>
          </a:p>
        </p:txBody>
      </p:sp>
      <p:pic>
        <p:nvPicPr>
          <p:cNvPr id="9" name="Image 8" descr="05-professeurs-737225.jpg"/>
          <p:cNvPicPr>
            <a:picLocks noChangeAspect="1"/>
          </p:cNvPicPr>
          <p:nvPr/>
        </p:nvPicPr>
        <p:blipFill>
          <a:blip r:embed="rId3" cstate="print"/>
          <a:stretch>
            <a:fillRect/>
          </a:stretch>
        </p:blipFill>
        <p:spPr>
          <a:xfrm>
            <a:off x="2527300" y="1729740"/>
            <a:ext cx="4965700" cy="4717415"/>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2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re 1"/>
          <p:cNvSpPr>
            <a:spLocks noGrp="1"/>
          </p:cNvSpPr>
          <p:nvPr>
            <p:ph type="ctrTitle"/>
          </p:nvPr>
        </p:nvSpPr>
        <p:spPr>
          <a:xfrm>
            <a:off x="749300" y="708025"/>
            <a:ext cx="7772400" cy="574675"/>
          </a:xfrm>
        </p:spPr>
        <p:txBody>
          <a:bodyPr/>
          <a:lstStyle/>
          <a:p>
            <a:pPr marL="742950" indent="-742950">
              <a:buFont typeface="+mj-lt"/>
              <a:buAutoNum type="arabicPeriod"/>
            </a:pPr>
            <a:r>
              <a:rPr lang="fr-FR" sz="3200" dirty="0" smtClean="0">
                <a:solidFill>
                  <a:srgbClr val="000099"/>
                </a:solidFill>
                <a:effectLst>
                  <a:outerShdw blurRad="38100" dist="38100" dir="2700000" algn="tl">
                    <a:srgbClr val="000000">
                      <a:alpha val="43137"/>
                    </a:srgbClr>
                  </a:outerShdw>
                </a:effectLst>
              </a:rPr>
              <a:t>Objectif de l’activité de mini projet</a:t>
            </a:r>
            <a:endParaRPr lang="fr-FR" sz="3200" dirty="0">
              <a:solidFill>
                <a:srgbClr val="000099"/>
              </a:solidFill>
              <a:effectLst>
                <a:outerShdw blurRad="38100" dist="38100" dir="2700000" algn="tl">
                  <a:srgbClr val="000000">
                    <a:alpha val="43137"/>
                  </a:srgbClr>
                </a:outerShdw>
              </a:effectLst>
            </a:endParaRPr>
          </a:p>
        </p:txBody>
      </p:sp>
      <p:sp>
        <p:nvSpPr>
          <p:cNvPr id="7" name="Rectangle 6"/>
          <p:cNvSpPr/>
          <p:nvPr/>
        </p:nvSpPr>
        <p:spPr>
          <a:xfrm>
            <a:off x="787400" y="1929348"/>
            <a:ext cx="8140700" cy="2677656"/>
          </a:xfrm>
          <a:prstGeom prst="rect">
            <a:avLst/>
          </a:prstGeom>
        </p:spPr>
        <p:txBody>
          <a:bodyPr wrap="square">
            <a:spAutoFit/>
          </a:bodyPr>
          <a:lstStyle/>
          <a:p>
            <a:r>
              <a:rPr lang="fr-FR" sz="2400" b="1" dirty="0" smtClean="0"/>
              <a:t>L’activité de mini projet est une modalité pédagogique qui :</a:t>
            </a:r>
          </a:p>
          <a:p>
            <a:pPr marL="622300" indent="-88900">
              <a:buFont typeface="Calibri" pitchFamily="34" charset="0"/>
              <a:buChar char="‐"/>
            </a:pPr>
            <a:r>
              <a:rPr lang="fr-FR" sz="2400" b="1" dirty="0" smtClean="0"/>
              <a:t>favorise l’autonomie des étudiants,</a:t>
            </a:r>
          </a:p>
          <a:p>
            <a:pPr marL="622300" indent="-88900">
              <a:buFont typeface="Calibri" pitchFamily="34" charset="0"/>
              <a:buChar char="‐"/>
            </a:pPr>
            <a:r>
              <a:rPr lang="fr-FR" sz="2400" b="1" dirty="0" smtClean="0"/>
              <a:t> valorise la complémentarité d’étudiants de formations initiales diverses, </a:t>
            </a:r>
          </a:p>
          <a:p>
            <a:pPr marL="622300" indent="-88900">
              <a:buFont typeface="Calibri" pitchFamily="34" charset="0"/>
              <a:buChar char="‐"/>
            </a:pPr>
            <a:r>
              <a:rPr lang="fr-FR" sz="2400" b="1" dirty="0" smtClean="0"/>
              <a:t> mobilise les compétences acquises en première période,</a:t>
            </a:r>
          </a:p>
          <a:p>
            <a:pPr marL="622300" indent="-88900">
              <a:buFont typeface="Calibri" pitchFamily="34" charset="0"/>
              <a:buChar char="‐"/>
            </a:pPr>
            <a:r>
              <a:rPr lang="fr-FR" sz="2400" b="1" dirty="0" smtClean="0"/>
              <a:t> illustre et réinvestit des savoirs et savoir-faire apportés par  les contenus de cours et de TD.</a:t>
            </a:r>
          </a:p>
        </p:txBody>
      </p:sp>
      <p:sp>
        <p:nvSpPr>
          <p:cNvPr id="8" name="Rectangle 7"/>
          <p:cNvSpPr/>
          <p:nvPr/>
        </p:nvSpPr>
        <p:spPr>
          <a:xfrm>
            <a:off x="838200" y="1421537"/>
            <a:ext cx="5295900" cy="461665"/>
          </a:xfrm>
          <a:prstGeom prst="rect">
            <a:avLst/>
          </a:prstGeom>
        </p:spPr>
        <p:txBody>
          <a:bodyPr wrap="square">
            <a:spAutoFit/>
          </a:bodyPr>
          <a:lstStyle/>
          <a:p>
            <a:r>
              <a:rPr lang="fr-FR" sz="2400" b="1" dirty="0" smtClean="0"/>
              <a:t>Le mini-projet n’est pas une fin en soit. </a:t>
            </a:r>
          </a:p>
        </p:txBody>
      </p:sp>
      <p:sp>
        <p:nvSpPr>
          <p:cNvPr id="10" name="Rectangle 9"/>
          <p:cNvSpPr/>
          <p:nvPr/>
        </p:nvSpPr>
        <p:spPr>
          <a:xfrm>
            <a:off x="939800" y="4983540"/>
            <a:ext cx="7874000" cy="1569660"/>
          </a:xfrm>
          <a:prstGeom prst="rect">
            <a:avLst/>
          </a:prstGeom>
        </p:spPr>
        <p:txBody>
          <a:bodyPr wrap="square">
            <a:spAutoFit/>
          </a:bodyPr>
          <a:lstStyle/>
          <a:p>
            <a:r>
              <a:rPr lang="fr-FR" sz="2400" b="1" dirty="0" smtClean="0"/>
              <a:t>Ces mini projets pourront être développés à partir de un ou deux centres d’intérêt, de façon à établir un lien avec la progression pédagogique et les contenus du cours, compatibles avec la préparation des concours.</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86228" y="640081"/>
            <a:ext cx="8229600" cy="5397862"/>
          </a:xfrm>
        </p:spPr>
        <p:txBody>
          <a:bodyPr/>
          <a:lstStyle/>
          <a:p>
            <a:r>
              <a:rPr lang="fr-FR" sz="2800" b="1" dirty="0" smtClean="0">
                <a:solidFill>
                  <a:srgbClr val="C00000"/>
                </a:solidFill>
              </a:rPr>
              <a:t>Exemples de Centres d’intérêt en ATS      2</a:t>
            </a:r>
            <a:r>
              <a:rPr lang="fr-FR" sz="2800" b="1" baseline="30000" dirty="0" smtClean="0">
                <a:solidFill>
                  <a:srgbClr val="C00000"/>
                </a:solidFill>
              </a:rPr>
              <a:t>ème</a:t>
            </a:r>
            <a:r>
              <a:rPr lang="fr-FR" sz="2800" b="1" dirty="0" smtClean="0">
                <a:solidFill>
                  <a:srgbClr val="C00000"/>
                </a:solidFill>
              </a:rPr>
              <a:t> période </a:t>
            </a:r>
            <a:endParaRPr lang="fr-FR" sz="2800" b="1" dirty="0">
              <a:solidFill>
                <a:srgbClr val="C00000"/>
              </a:solidFill>
            </a:endParaRPr>
          </a:p>
        </p:txBody>
      </p:sp>
      <p:sp>
        <p:nvSpPr>
          <p:cNvPr id="2049" name="Rectangle 1"/>
          <p:cNvSpPr>
            <a:spLocks noChangeArrowheads="1"/>
          </p:cNvSpPr>
          <p:nvPr/>
        </p:nvSpPr>
        <p:spPr bwMode="auto">
          <a:xfrm>
            <a:off x="769256" y="1211580"/>
            <a:ext cx="7968344" cy="493847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spcAft>
                <a:spcPts val="600"/>
              </a:spcAft>
            </a:pPr>
            <a:r>
              <a:rPr lang="fr-FR" sz="2600" dirty="0" smtClean="0"/>
              <a:t>CI 8   : Acquisition et traitement de l'information</a:t>
            </a:r>
          </a:p>
          <a:p>
            <a:pPr>
              <a:spcAft>
                <a:spcPts val="600"/>
              </a:spcAft>
            </a:pPr>
            <a:r>
              <a:rPr lang="fr-FR" sz="2600" dirty="0" smtClean="0"/>
              <a:t>CI 9   : La transmission de l'information</a:t>
            </a:r>
          </a:p>
          <a:p>
            <a:pPr>
              <a:spcAft>
                <a:spcPts val="600"/>
              </a:spcAft>
            </a:pPr>
            <a:r>
              <a:rPr lang="fr-FR" sz="2600" dirty="0" smtClean="0"/>
              <a:t>CI 10 : Système et traitement numérique des informations</a:t>
            </a:r>
          </a:p>
          <a:p>
            <a:pPr>
              <a:spcAft>
                <a:spcPts val="600"/>
              </a:spcAft>
            </a:pPr>
            <a:r>
              <a:rPr lang="fr-FR" sz="2600" dirty="0" smtClean="0"/>
              <a:t>CI 11 : Les performances énergétiques des chaines de </a:t>
            </a:r>
            <a:br>
              <a:rPr lang="fr-FR" sz="2600" dirty="0" smtClean="0"/>
            </a:br>
            <a:r>
              <a:rPr lang="fr-FR" sz="2600" dirty="0" smtClean="0"/>
              <a:t>            transmission de puissance</a:t>
            </a:r>
          </a:p>
          <a:p>
            <a:pPr>
              <a:spcAft>
                <a:spcPts val="400"/>
              </a:spcAft>
            </a:pPr>
            <a:r>
              <a:rPr lang="fr-FR" sz="2600" dirty="0" smtClean="0"/>
              <a:t>CI 12 : Les performances dynamiques des chaines de </a:t>
            </a:r>
            <a:br>
              <a:rPr lang="fr-FR" sz="2600" dirty="0" smtClean="0"/>
            </a:br>
            <a:r>
              <a:rPr lang="fr-FR" sz="2600" dirty="0" smtClean="0"/>
              <a:t>            transmission de puissance</a:t>
            </a:r>
          </a:p>
          <a:p>
            <a:pPr>
              <a:spcAft>
                <a:spcPts val="400"/>
              </a:spcAft>
            </a:pPr>
            <a:r>
              <a:rPr lang="fr-FR" sz="2600" dirty="0" smtClean="0"/>
              <a:t>CI 13 : Réglage des systèmes asservis</a:t>
            </a:r>
          </a:p>
          <a:p>
            <a:pPr>
              <a:spcAft>
                <a:spcPts val="400"/>
              </a:spcAft>
            </a:pPr>
            <a:r>
              <a:rPr lang="fr-FR" sz="2600" dirty="0" smtClean="0"/>
              <a:t>CI 14 : Distribuer et convertir l'énergie électrique </a:t>
            </a:r>
            <a:br>
              <a:rPr lang="fr-FR" sz="2600" dirty="0" smtClean="0"/>
            </a:br>
            <a:r>
              <a:rPr lang="fr-FR" sz="2600" dirty="0" smtClean="0"/>
              <a:t>             alternative</a:t>
            </a:r>
          </a:p>
          <a:p>
            <a:r>
              <a:rPr lang="fr-FR" sz="2600" dirty="0" smtClean="0"/>
              <a:t>CI 15 : Représentation des solutions constructives</a:t>
            </a:r>
            <a:endParaRPr lang="fr-FR" sz="2600"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605790" y="618082"/>
            <a:ext cx="8229600" cy="901019"/>
          </a:xfrm>
        </p:spPr>
        <p:txBody>
          <a:bodyPr/>
          <a:lstStyle/>
          <a:p>
            <a:r>
              <a:rPr lang="fr-FR" sz="3600" b="1" dirty="0" smtClean="0">
                <a:solidFill>
                  <a:srgbClr val="C00000"/>
                </a:solidFill>
              </a:rPr>
              <a:t>Correspondance CI/Savoir 2</a:t>
            </a:r>
            <a:r>
              <a:rPr lang="fr-FR" sz="3600" b="1" baseline="30000" dirty="0" smtClean="0">
                <a:solidFill>
                  <a:srgbClr val="C00000"/>
                </a:solidFill>
              </a:rPr>
              <a:t>ème</a:t>
            </a:r>
            <a:r>
              <a:rPr lang="fr-FR" sz="3600" b="1" dirty="0" smtClean="0">
                <a:solidFill>
                  <a:srgbClr val="C00000"/>
                </a:solidFill>
              </a:rPr>
              <a:t> période (1)</a:t>
            </a:r>
            <a:endParaRPr lang="fr-FR" sz="3600" b="1" dirty="0">
              <a:solidFill>
                <a:srgbClr val="C00000"/>
              </a:solidFill>
            </a:endParaRPr>
          </a:p>
        </p:txBody>
      </p:sp>
      <p:pic>
        <p:nvPicPr>
          <p:cNvPr id="10" name="Espace réservé du contenu 9" descr="CI savoir 2-1.jpg"/>
          <p:cNvPicPr>
            <a:picLocks noGrp="1" noChangeAspect="1"/>
          </p:cNvPicPr>
          <p:nvPr>
            <p:ph idx="1"/>
          </p:nvPr>
        </p:nvPicPr>
        <p:blipFill>
          <a:blip r:embed="rId3" cstate="print"/>
          <a:stretch>
            <a:fillRect/>
          </a:stretch>
        </p:blipFill>
        <p:spPr>
          <a:xfrm>
            <a:off x="684227" y="1314450"/>
            <a:ext cx="8459773" cy="4343399"/>
          </a:xfrm>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560070" y="640942"/>
            <a:ext cx="8229600" cy="901019"/>
          </a:xfrm>
        </p:spPr>
        <p:txBody>
          <a:bodyPr/>
          <a:lstStyle/>
          <a:p>
            <a:r>
              <a:rPr lang="fr-FR" sz="3600" b="1" dirty="0" smtClean="0">
                <a:solidFill>
                  <a:srgbClr val="C00000"/>
                </a:solidFill>
              </a:rPr>
              <a:t>Correspondance CI/Savoir 2</a:t>
            </a:r>
            <a:r>
              <a:rPr lang="fr-FR" sz="3600" b="1" baseline="30000" dirty="0" smtClean="0">
                <a:solidFill>
                  <a:srgbClr val="C00000"/>
                </a:solidFill>
              </a:rPr>
              <a:t>ème</a:t>
            </a:r>
            <a:r>
              <a:rPr lang="fr-FR" sz="3600" b="1" dirty="0" smtClean="0">
                <a:solidFill>
                  <a:srgbClr val="C00000"/>
                </a:solidFill>
              </a:rPr>
              <a:t> période (2)</a:t>
            </a:r>
            <a:endParaRPr lang="fr-FR" sz="3600" b="1" dirty="0">
              <a:solidFill>
                <a:srgbClr val="C00000"/>
              </a:solidFill>
            </a:endParaRPr>
          </a:p>
        </p:txBody>
      </p:sp>
      <p:pic>
        <p:nvPicPr>
          <p:cNvPr id="10" name="Espace réservé du contenu 9" descr="CI savoir 2-2.jpg"/>
          <p:cNvPicPr>
            <a:picLocks noGrp="1" noChangeAspect="1"/>
          </p:cNvPicPr>
          <p:nvPr>
            <p:ph idx="1"/>
          </p:nvPr>
        </p:nvPicPr>
        <p:blipFill>
          <a:blip r:embed="rId3" cstate="print"/>
          <a:stretch>
            <a:fillRect/>
          </a:stretch>
        </p:blipFill>
        <p:spPr>
          <a:xfrm>
            <a:off x="674154" y="1520190"/>
            <a:ext cx="8218386" cy="4389120"/>
          </a:xfrm>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re 1"/>
          <p:cNvSpPr>
            <a:spLocks noGrp="1"/>
          </p:cNvSpPr>
          <p:nvPr>
            <p:ph type="ctrTitle"/>
          </p:nvPr>
        </p:nvSpPr>
        <p:spPr>
          <a:xfrm>
            <a:off x="749300" y="708025"/>
            <a:ext cx="7772400" cy="574675"/>
          </a:xfrm>
        </p:spPr>
        <p:txBody>
          <a:bodyPr/>
          <a:lstStyle/>
          <a:p>
            <a:pPr marL="742950" indent="-742950" algn="l">
              <a:buFont typeface="+mj-lt"/>
              <a:buAutoNum type="arabicPeriod" startAt="2"/>
            </a:pPr>
            <a:r>
              <a:rPr lang="fr-FR" sz="3200" dirty="0" smtClean="0">
                <a:solidFill>
                  <a:srgbClr val="000099"/>
                </a:solidFill>
                <a:effectLst>
                  <a:outerShdw blurRad="38100" dist="38100" dir="2700000" algn="tl">
                    <a:srgbClr val="000000">
                      <a:alpha val="43137"/>
                    </a:srgbClr>
                  </a:outerShdw>
                </a:effectLst>
              </a:rPr>
              <a:t>Choix des mini projets</a:t>
            </a:r>
            <a:endParaRPr lang="fr-FR" sz="3200" dirty="0">
              <a:solidFill>
                <a:srgbClr val="000099"/>
              </a:solidFill>
              <a:effectLst>
                <a:outerShdw blurRad="38100" dist="38100" dir="2700000" algn="tl">
                  <a:srgbClr val="000000">
                    <a:alpha val="43137"/>
                  </a:srgbClr>
                </a:outerShdw>
              </a:effectLst>
            </a:endParaRPr>
          </a:p>
        </p:txBody>
      </p:sp>
      <p:sp>
        <p:nvSpPr>
          <p:cNvPr id="10" name="Rectangle 9"/>
          <p:cNvSpPr/>
          <p:nvPr/>
        </p:nvSpPr>
        <p:spPr>
          <a:xfrm>
            <a:off x="812800" y="1555740"/>
            <a:ext cx="7937500" cy="3139321"/>
          </a:xfrm>
          <a:prstGeom prst="rect">
            <a:avLst/>
          </a:prstGeom>
        </p:spPr>
        <p:txBody>
          <a:bodyPr wrap="square">
            <a:spAutoFit/>
          </a:bodyPr>
          <a:lstStyle/>
          <a:p>
            <a:r>
              <a:rPr lang="fr-FR" dirty="0" smtClean="0"/>
              <a:t>Les systèmes présents dans le laboratoire de SII sont adaptés aux contenus des enseignements. Ils peuvent servir de support aux mini-projets.</a:t>
            </a:r>
          </a:p>
          <a:p>
            <a:endParaRPr lang="fr-FR" dirty="0" smtClean="0"/>
          </a:p>
          <a:p>
            <a:r>
              <a:rPr lang="fr-FR" dirty="0" smtClean="0"/>
              <a:t>D’autres possibilités existent, à partir de systèmes peu couteux choisis dans l’environnement des étudiants, en vraie grandeur ou ramenés à une maquette matérielle ou numérique, présents ou accessibles à distance.</a:t>
            </a:r>
          </a:p>
          <a:p>
            <a:endParaRPr lang="fr-FR" dirty="0" smtClean="0"/>
          </a:p>
          <a:p>
            <a:r>
              <a:rPr lang="fr-FR" dirty="0" smtClean="0"/>
              <a:t>L’objet du mini projet peut être circonscrit à une problématique réduite au sein d’un projet plus vaste, qui nécessiterait la mise en œuvre d’une démarche complète de projet pluri technologique. La complexité et le volume d’étude du mini-projet ne doivent pas dépasse les attendus de la classe préparatoire ATS.</a:t>
            </a:r>
            <a:endParaRPr lang="fr-FR" dirty="0"/>
          </a:p>
        </p:txBody>
      </p:sp>
      <p:sp>
        <p:nvSpPr>
          <p:cNvPr id="9" name="Rectangle 8"/>
          <p:cNvSpPr/>
          <p:nvPr/>
        </p:nvSpPr>
        <p:spPr>
          <a:xfrm>
            <a:off x="889000" y="4916438"/>
            <a:ext cx="7937500" cy="1200329"/>
          </a:xfrm>
          <a:prstGeom prst="rect">
            <a:avLst/>
          </a:prstGeom>
        </p:spPr>
        <p:txBody>
          <a:bodyPr wrap="square">
            <a:spAutoFit/>
          </a:bodyPr>
          <a:lstStyle/>
          <a:p>
            <a:r>
              <a:rPr lang="fr-FR" dirty="0" smtClean="0"/>
              <a:t>L’ambition des mini projets doit donc rester modeste. Confié à un groupe de trois à cinq étudiants, le mini-projet doit rester compatible avec un volume horaire de trois à cinq semaines, afin que chaque groupe puisse en réaliser deux ou trois pendant la deuxième période.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609601" y="2057400"/>
            <a:ext cx="8051800" cy="3442834"/>
          </a:xfrm>
        </p:spPr>
        <p:txBody>
          <a:bodyPr/>
          <a:lstStyle/>
          <a:p>
            <a:pPr algn="ctr">
              <a:buNone/>
            </a:pPr>
            <a:endParaRPr lang="fr-FR" sz="2800" b="1" dirty="0" smtClean="0">
              <a:solidFill>
                <a:srgbClr val="000099"/>
              </a:solidFill>
            </a:endParaRPr>
          </a:p>
          <a:p>
            <a:pPr algn="ctr">
              <a:buNone/>
            </a:pPr>
            <a:r>
              <a:rPr lang="fr-FR" sz="2800" b="1" dirty="0" smtClean="0">
                <a:solidFill>
                  <a:srgbClr val="000099"/>
                </a:solidFill>
              </a:rPr>
              <a:t>1 laboratoire de SII + la classe + 2 enseignants de SI</a:t>
            </a:r>
            <a:endParaRPr lang="fr-FR" sz="2800" b="1" dirty="0">
              <a:solidFill>
                <a:srgbClr val="000099"/>
              </a:solidFill>
            </a:endParaRPr>
          </a:p>
        </p:txBody>
      </p:sp>
      <p:pic>
        <p:nvPicPr>
          <p:cNvPr id="4" name="Image 3" descr="Labo SII.jpg"/>
          <p:cNvPicPr>
            <a:picLocks noChangeAspect="1"/>
          </p:cNvPicPr>
          <p:nvPr/>
        </p:nvPicPr>
        <p:blipFill>
          <a:blip r:embed="rId3" cstate="print"/>
          <a:stretch>
            <a:fillRect/>
          </a:stretch>
        </p:blipFill>
        <p:spPr>
          <a:xfrm>
            <a:off x="1032510" y="3358864"/>
            <a:ext cx="2282190" cy="2270439"/>
          </a:xfrm>
          <a:prstGeom prst="rect">
            <a:avLst/>
          </a:prstGeom>
        </p:spPr>
      </p:pic>
      <p:sp>
        <p:nvSpPr>
          <p:cNvPr id="10" name="Titre 1"/>
          <p:cNvSpPr txBox="1">
            <a:spLocks/>
          </p:cNvSpPr>
          <p:nvPr/>
        </p:nvSpPr>
        <p:spPr>
          <a:xfrm>
            <a:off x="749300" y="708025"/>
            <a:ext cx="7772400" cy="574675"/>
          </a:xfrm>
          <a:prstGeom prst="rect">
            <a:avLst/>
          </a:prstGeom>
        </p:spPr>
        <p:txBody>
          <a:bodyPr/>
          <a:lstStyle/>
          <a:p>
            <a:pPr marL="742950" marR="0" lvl="0" indent="-742950" algn="l" defTabSz="914400" rtl="0" eaLnBrk="1" fontAlgn="auto" latinLnBrk="0" hangingPunct="1">
              <a:lnSpc>
                <a:spcPct val="100000"/>
              </a:lnSpc>
              <a:spcBef>
                <a:spcPct val="0"/>
              </a:spcBef>
              <a:spcAft>
                <a:spcPts val="0"/>
              </a:spcAft>
              <a:buClrTx/>
              <a:buSzTx/>
              <a:buFont typeface="+mj-lt"/>
              <a:buAutoNum type="arabicPeriod" startAt="3"/>
              <a:tabLst/>
              <a:defRPr/>
            </a:pPr>
            <a:r>
              <a:rPr kumimoji="0" lang="fr-FR" sz="3200" b="0" i="0" u="none" strike="noStrike" kern="1200" cap="none" spc="0" normalizeH="0" baseline="0" noProof="0" dirty="0" smtClean="0">
                <a:ln>
                  <a:noFill/>
                </a:ln>
                <a:solidFill>
                  <a:srgbClr val="000099"/>
                </a:solidFill>
                <a:effectLst>
                  <a:outerShdw blurRad="38100" dist="38100" dir="2700000" algn="tl">
                    <a:srgbClr val="000000">
                      <a:alpha val="43137"/>
                    </a:srgbClr>
                  </a:outerShdw>
                </a:effectLst>
                <a:uLnTx/>
                <a:uFillTx/>
                <a:latin typeface="+mj-lt"/>
                <a:ea typeface="+mj-ea"/>
                <a:cs typeface="+mj-cs"/>
              </a:rPr>
              <a:t>Organisation des mini projets</a:t>
            </a:r>
            <a:endParaRPr kumimoji="0" lang="fr-FR" sz="3200" b="0" i="0" u="none" strike="noStrike" kern="1200" cap="none" spc="0" normalizeH="0" baseline="0" noProof="0" dirty="0">
              <a:ln>
                <a:noFill/>
              </a:ln>
              <a:solidFill>
                <a:srgbClr val="000099"/>
              </a:solidFill>
              <a:effectLst>
                <a:outerShdw blurRad="38100" dist="38100" dir="2700000" algn="tl">
                  <a:srgbClr val="000000">
                    <a:alpha val="43137"/>
                  </a:srgbClr>
                </a:outerShdw>
              </a:effectLst>
              <a:uLnTx/>
              <a:uFillTx/>
              <a:latin typeface="+mj-lt"/>
              <a:ea typeface="+mj-ea"/>
              <a:cs typeface="+mj-cs"/>
            </a:endParaRPr>
          </a:p>
        </p:txBody>
      </p:sp>
      <p:sp>
        <p:nvSpPr>
          <p:cNvPr id="11" name="Rectangle 10"/>
          <p:cNvSpPr/>
          <p:nvPr/>
        </p:nvSpPr>
        <p:spPr>
          <a:xfrm>
            <a:off x="838200" y="1500138"/>
            <a:ext cx="7937500" cy="1477328"/>
          </a:xfrm>
          <a:prstGeom prst="rect">
            <a:avLst/>
          </a:prstGeom>
        </p:spPr>
        <p:txBody>
          <a:bodyPr wrap="square">
            <a:spAutoFit/>
          </a:bodyPr>
          <a:lstStyle/>
          <a:p>
            <a:r>
              <a:rPr lang="fr-FR" dirty="0" smtClean="0"/>
              <a:t>Elle s’appuie sur le laboratoire de SII qui accueille toute la classe avec les deux enseignants de SII</a:t>
            </a:r>
          </a:p>
          <a:p>
            <a:endParaRPr lang="fr-FR" dirty="0" smtClean="0"/>
          </a:p>
          <a:p>
            <a:endParaRPr lang="fr-FR" dirty="0" smtClean="0"/>
          </a:p>
          <a:p>
            <a:endParaRPr lang="fr-FR" dirty="0" smtClean="0"/>
          </a:p>
        </p:txBody>
      </p:sp>
      <p:pic>
        <p:nvPicPr>
          <p:cNvPr id="13" name="Picture 24"/>
          <p:cNvPicPr>
            <a:picLocks noChangeAspect="1" noChangeArrowheads="1"/>
          </p:cNvPicPr>
          <p:nvPr/>
        </p:nvPicPr>
        <p:blipFill>
          <a:blip r:embed="rId4" cstate="print"/>
          <a:srcRect/>
          <a:stretch>
            <a:fillRect/>
          </a:stretch>
        </p:blipFill>
        <p:spPr bwMode="auto">
          <a:xfrm flipH="1">
            <a:off x="7000671" y="5054600"/>
            <a:ext cx="700668" cy="844820"/>
          </a:xfrm>
          <a:prstGeom prst="rect">
            <a:avLst/>
          </a:prstGeom>
          <a:noFill/>
          <a:ln w="9525">
            <a:noFill/>
            <a:round/>
            <a:headEnd/>
            <a:tailEnd/>
          </a:ln>
        </p:spPr>
      </p:pic>
      <p:pic>
        <p:nvPicPr>
          <p:cNvPr id="14" name="Picture 25"/>
          <p:cNvPicPr>
            <a:picLocks noChangeAspect="1" noChangeArrowheads="1"/>
          </p:cNvPicPr>
          <p:nvPr/>
        </p:nvPicPr>
        <p:blipFill>
          <a:blip r:embed="rId5" cstate="print"/>
          <a:srcRect/>
          <a:stretch>
            <a:fillRect/>
          </a:stretch>
        </p:blipFill>
        <p:spPr bwMode="auto">
          <a:xfrm flipH="1">
            <a:off x="5003900" y="3453789"/>
            <a:ext cx="736500" cy="888024"/>
          </a:xfrm>
          <a:prstGeom prst="rect">
            <a:avLst/>
          </a:prstGeom>
          <a:noFill/>
          <a:ln w="9525">
            <a:noFill/>
            <a:round/>
            <a:headEnd/>
            <a:tailEnd/>
          </a:ln>
        </p:spPr>
      </p:pic>
      <p:pic>
        <p:nvPicPr>
          <p:cNvPr id="16" name="Image 15" descr="imagesCAGQRG99.jpg"/>
          <p:cNvPicPr>
            <a:picLocks noChangeAspect="1"/>
          </p:cNvPicPr>
          <p:nvPr/>
        </p:nvPicPr>
        <p:blipFill>
          <a:blip r:embed="rId6" cstate="print"/>
          <a:stretch>
            <a:fillRect/>
          </a:stretch>
        </p:blipFill>
        <p:spPr>
          <a:xfrm>
            <a:off x="3470275" y="4624387"/>
            <a:ext cx="2533650" cy="1800225"/>
          </a:xfrm>
          <a:prstGeom prst="rect">
            <a:avLst/>
          </a:prstGeom>
        </p:spPr>
      </p:pic>
      <p:sp>
        <p:nvSpPr>
          <p:cNvPr id="17" name="Ellipse 16"/>
          <p:cNvSpPr/>
          <p:nvPr/>
        </p:nvSpPr>
        <p:spPr>
          <a:xfrm>
            <a:off x="4274344" y="5486399"/>
            <a:ext cx="123825" cy="181770"/>
          </a:xfrm>
          <a:prstGeom prst="ellipse">
            <a:avLst/>
          </a:prstGeom>
          <a:solidFill>
            <a:schemeClr val="bg2">
              <a:lumMod val="50000"/>
              <a:alpha val="7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863600" y="1536701"/>
            <a:ext cx="7404100" cy="4247317"/>
          </a:xfrm>
          <a:prstGeom prst="rect">
            <a:avLst/>
          </a:prstGeom>
        </p:spPr>
        <p:txBody>
          <a:bodyPr wrap="square">
            <a:spAutoFit/>
          </a:bodyPr>
          <a:lstStyle/>
          <a:p>
            <a:r>
              <a:rPr lang="fr-FR" dirty="0" smtClean="0"/>
              <a:t>Il est souhaitable que les groupes soient constitués de façon à rendre complémentaire les compétences des étudiants issus de spécialités d’origine différente.</a:t>
            </a:r>
          </a:p>
          <a:p>
            <a:endParaRPr lang="fr-FR" dirty="0" smtClean="0"/>
          </a:p>
          <a:p>
            <a:r>
              <a:rPr lang="fr-FR" dirty="0" smtClean="0"/>
              <a:t>Plusieurs groupes pourront réaliser simultanément un même mini projet, cependant il ne s’agit pas de faire du mini-projet une activité dans laquelle tous les étudiants feraient la même chose au même moment. </a:t>
            </a:r>
          </a:p>
          <a:p>
            <a:endParaRPr lang="fr-FR" dirty="0" smtClean="0"/>
          </a:p>
          <a:p>
            <a:r>
              <a:rPr lang="fr-FR" dirty="0" smtClean="0"/>
              <a:t>Le nombre total de mini projets réalisés dans la classe doit rester compatible avec la charge de travail du binôme de professeurs. Il est proposé dans l’exemple suivant 3 mini-projets par groupements, six mini-projets pour toute la classe</a:t>
            </a:r>
          </a:p>
          <a:p>
            <a:r>
              <a:rPr lang="fr-FR" dirty="0" smtClean="0"/>
              <a:t> </a:t>
            </a:r>
          </a:p>
          <a:p>
            <a:r>
              <a:rPr lang="fr-FR" dirty="0" smtClean="0"/>
              <a:t>. </a:t>
            </a:r>
          </a:p>
          <a:p>
            <a:r>
              <a:rPr lang="fr-FR" dirty="0" smtClean="0"/>
              <a:t> </a:t>
            </a:r>
          </a:p>
        </p:txBody>
      </p:sp>
      <p:sp>
        <p:nvSpPr>
          <p:cNvPr id="8" name="Titre 1"/>
          <p:cNvSpPr>
            <a:spLocks noGrp="1"/>
          </p:cNvSpPr>
          <p:nvPr>
            <p:ph type="ctrTitle"/>
          </p:nvPr>
        </p:nvSpPr>
        <p:spPr>
          <a:xfrm>
            <a:off x="749300" y="708025"/>
            <a:ext cx="7772400" cy="574675"/>
          </a:xfrm>
        </p:spPr>
        <p:txBody>
          <a:bodyPr/>
          <a:lstStyle/>
          <a:p>
            <a:pPr marL="742950" indent="-742950" algn="l">
              <a:buFont typeface="+mj-lt"/>
              <a:buAutoNum type="arabicPeriod" startAt="3"/>
            </a:pPr>
            <a:r>
              <a:rPr lang="fr-FR" sz="3200" dirty="0" smtClean="0">
                <a:solidFill>
                  <a:srgbClr val="000099"/>
                </a:solidFill>
                <a:effectLst>
                  <a:outerShdw blurRad="38100" dist="38100" dir="2700000" algn="tl">
                    <a:srgbClr val="000000">
                      <a:alpha val="43137"/>
                    </a:srgbClr>
                  </a:outerShdw>
                </a:effectLst>
              </a:rPr>
              <a:t>Organisation des mini projets</a:t>
            </a:r>
            <a:endParaRPr lang="fr-FR" sz="3200" dirty="0">
              <a:solidFill>
                <a:srgbClr val="000099"/>
              </a:solidFill>
              <a:effectLst>
                <a:outerShdw blurRad="38100" dist="38100" dir="2700000" algn="tl">
                  <a:srgbClr val="000000">
                    <a:alpha val="43137"/>
                  </a:srgbClr>
                </a:outerShdw>
              </a:effectLst>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Objet 3"/>
          <p:cNvGraphicFramePr>
            <a:graphicFrameLocks noChangeAspect="1"/>
          </p:cNvGraphicFramePr>
          <p:nvPr/>
        </p:nvGraphicFramePr>
        <p:xfrm>
          <a:off x="1087438" y="3225800"/>
          <a:ext cx="7212012" cy="3228975"/>
        </p:xfrm>
        <a:graphic>
          <a:graphicData uri="http://schemas.openxmlformats.org/presentationml/2006/ole">
            <mc:AlternateContent xmlns:mc="http://schemas.openxmlformats.org/markup-compatibility/2006">
              <mc:Choice xmlns:v="urn:schemas-microsoft-com:vml" Requires="v">
                <p:oleObj spid="_x0000_s39939" name="Feuille de calcul" r:id="rId5" imgW="7391400" imgH="3305175" progId="Excel.Sheet.12">
                  <p:embed/>
                </p:oleObj>
              </mc:Choice>
              <mc:Fallback>
                <p:oleObj name="Feuille de calcul" r:id="rId5" imgW="7391400" imgH="3305175" progId="Excel.Sheet.12">
                  <p:embed/>
                  <p:pic>
                    <p:nvPicPr>
                      <p:cNvPr id="0" name="Picture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087438" y="3225800"/>
                        <a:ext cx="7212012" cy="32289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5" name="Rectangle 4"/>
          <p:cNvSpPr/>
          <p:nvPr/>
        </p:nvSpPr>
        <p:spPr>
          <a:xfrm>
            <a:off x="825500" y="1345337"/>
            <a:ext cx="7239000" cy="1754326"/>
          </a:xfrm>
          <a:prstGeom prst="rect">
            <a:avLst/>
          </a:prstGeom>
        </p:spPr>
        <p:txBody>
          <a:bodyPr wrap="square">
            <a:spAutoFit/>
          </a:bodyPr>
          <a:lstStyle/>
          <a:p>
            <a:pPr algn="just"/>
            <a:r>
              <a:rPr lang="fr-FR" dirty="0" smtClean="0"/>
              <a:t>Les groupements ont des effectifs entre </a:t>
            </a:r>
            <a:r>
              <a:rPr lang="fr-FR" dirty="0" smtClean="0">
                <a:solidFill>
                  <a:schemeClr val="tx2">
                    <a:lumMod val="75000"/>
                  </a:schemeClr>
                </a:solidFill>
              </a:rPr>
              <a:t>12 et 15 étudiants</a:t>
            </a:r>
            <a:r>
              <a:rPr lang="fr-FR" dirty="0" smtClean="0"/>
              <a:t>.</a:t>
            </a:r>
          </a:p>
          <a:p>
            <a:pPr algn="just"/>
            <a:r>
              <a:rPr lang="fr-FR" dirty="0" smtClean="0"/>
              <a:t>Chaque mini-projet regroupe de 3 à 5 étudiants</a:t>
            </a:r>
          </a:p>
          <a:p>
            <a:pPr algn="just"/>
            <a:r>
              <a:rPr lang="fr-FR" dirty="0" smtClean="0"/>
              <a:t>L’équipe pédagogique doit gérer </a:t>
            </a:r>
            <a:r>
              <a:rPr lang="fr-FR" dirty="0" smtClean="0">
                <a:solidFill>
                  <a:schemeClr val="tx2">
                    <a:lumMod val="75000"/>
                  </a:schemeClr>
                </a:solidFill>
              </a:rPr>
              <a:t>3 mini projets </a:t>
            </a:r>
            <a:r>
              <a:rPr lang="fr-FR" dirty="0" smtClean="0"/>
              <a:t>par groupe, 6 mini-projets pour la classe</a:t>
            </a:r>
          </a:p>
          <a:p>
            <a:pPr algn="just"/>
            <a:r>
              <a:rPr lang="fr-FR" dirty="0" smtClean="0"/>
              <a:t>Les activités sont encadrées mais une autonomie importante </a:t>
            </a:r>
            <a:r>
              <a:rPr lang="fr-FR" dirty="0" smtClean="0">
                <a:solidFill>
                  <a:schemeClr val="tx2">
                    <a:lumMod val="75000"/>
                  </a:schemeClr>
                </a:solidFill>
              </a:rPr>
              <a:t>sera recherchée. </a:t>
            </a:r>
            <a:endParaRPr lang="fr-FR" dirty="0">
              <a:solidFill>
                <a:schemeClr val="tx2">
                  <a:lumMod val="75000"/>
                </a:schemeClr>
              </a:solidFill>
            </a:endParaRPr>
          </a:p>
        </p:txBody>
      </p:sp>
      <p:sp>
        <p:nvSpPr>
          <p:cNvPr id="6" name="Titre 1"/>
          <p:cNvSpPr>
            <a:spLocks noGrp="1"/>
          </p:cNvSpPr>
          <p:nvPr>
            <p:ph type="ctrTitle"/>
          </p:nvPr>
        </p:nvSpPr>
        <p:spPr>
          <a:xfrm>
            <a:off x="749300" y="708025"/>
            <a:ext cx="7772400" cy="574675"/>
          </a:xfrm>
        </p:spPr>
        <p:txBody>
          <a:bodyPr/>
          <a:lstStyle/>
          <a:p>
            <a:pPr marL="742950" indent="-742950" algn="l">
              <a:buFont typeface="+mj-lt"/>
              <a:buAutoNum type="arabicPeriod" startAt="3"/>
            </a:pPr>
            <a:r>
              <a:rPr lang="fr-FR" sz="3200" dirty="0" smtClean="0">
                <a:solidFill>
                  <a:srgbClr val="000099"/>
                </a:solidFill>
                <a:effectLst>
                  <a:outerShdw blurRad="38100" dist="38100" dir="2700000" algn="tl">
                    <a:srgbClr val="000000">
                      <a:alpha val="43137"/>
                    </a:srgbClr>
                  </a:outerShdw>
                </a:effectLst>
              </a:rPr>
              <a:t>Exemple d’organisation des mini projets</a:t>
            </a:r>
            <a:endParaRPr lang="fr-FR" sz="3200" dirty="0">
              <a:solidFill>
                <a:srgbClr val="000099"/>
              </a:solidFill>
              <a:effectLst>
                <a:outerShdw blurRad="38100" dist="38100" dir="2700000" algn="tl">
                  <a:srgbClr val="000000">
                    <a:alpha val="43137"/>
                  </a:srgbClr>
                </a:outerShdw>
              </a:effectLst>
            </a:endParaRP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Papier">
      <a:fillStyleLst>
        <a:solidFill>
          <a:schemeClr val="phClr"/>
        </a:solidFill>
        <a:blipFill>
          <a:blip xmlns:r="http://schemas.openxmlformats.org/officeDocument/2006/relationships" r:embed="rId1">
            <a:duotone>
              <a:schemeClr val="phClr">
                <a:shade val="63000"/>
                <a:tint val="82000"/>
              </a:schemeClr>
              <a:schemeClr val="phClr">
                <a:tint val="10000"/>
                <a:satMod val="400000"/>
              </a:schemeClr>
            </a:duotone>
          </a:blip>
          <a:tile tx="0" ty="0" sx="40000" sy="40000" flip="none" algn="tl"/>
        </a:blipFill>
        <a:blipFill>
          <a:blip xmlns:r="http://schemas.openxmlformats.org/officeDocument/2006/relationships" r:embed="rId1">
            <a:duotone>
              <a:schemeClr val="phClr">
                <a:shade val="40000"/>
              </a:schemeClr>
              <a:schemeClr val="phClr">
                <a:tint val="42000"/>
              </a:schemeClr>
            </a:duotone>
          </a:blip>
          <a:tile tx="0" ty="0" sx="40000" sy="40000" flip="none" algn="tl"/>
        </a:blipFill>
      </a:fillStyleLst>
      <a:lnStyleLst>
        <a:ln w="12700" cap="flat" cmpd="sng" algn="ctr">
          <a:solidFill>
            <a:schemeClr val="phClr"/>
          </a:solidFill>
          <a:prstDash val="solid"/>
        </a:ln>
        <a:ln w="38100" cap="flat" cmpd="sng" algn="ctr">
          <a:solidFill>
            <a:schemeClr val="phClr"/>
          </a:solidFill>
          <a:prstDash val="solid"/>
        </a:ln>
        <a:ln w="63500" cap="flat" cmpd="sng" algn="ctr">
          <a:solidFill>
            <a:schemeClr val="phClr"/>
          </a:solidFill>
          <a:prstDash val="solid"/>
        </a:ln>
      </a:lnStyleLst>
      <a:effectStyleLst>
        <a:effectStyle>
          <a:effectLst>
            <a:outerShdw blurRad="95000" rotWithShape="0">
              <a:srgbClr val="000000">
                <a:alpha val="50000"/>
              </a:srgbClr>
            </a:outerShdw>
            <a:softEdge rad="12700"/>
          </a:effectLst>
        </a:effectStyle>
        <a:effectStyle>
          <a:effectLst>
            <a:outerShdw blurRad="95000" rotWithShape="0">
              <a:srgbClr val="000000">
                <a:alpha val="50000"/>
              </a:srgbClr>
            </a:outerShdw>
            <a:softEdge rad="12700"/>
          </a:effectLst>
        </a:effectStyle>
        <a:effectStyle>
          <a:effectLst>
            <a:outerShdw blurRad="95000" algn="tl" rotWithShape="0">
              <a:srgbClr val="000000">
                <a:alpha val="50000"/>
              </a:srgbClr>
            </a:outerShdw>
          </a:effectLst>
          <a:scene3d>
            <a:camera prst="orthographicFront"/>
            <a:lightRig rig="soft" dir="t">
              <a:rot lat="0" lon="0" rev="18000000"/>
            </a:lightRig>
          </a:scene3d>
          <a:sp3d prstMaterial="dkEdge">
            <a:bevelT w="73660" h="44450" prst="rible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1355</TotalTime>
  <Words>861</Words>
  <Application>Microsoft Office PowerPoint</Application>
  <PresentationFormat>Affichage à l'écran (4:3)</PresentationFormat>
  <Paragraphs>83</Paragraphs>
  <Slides>12</Slides>
  <Notes>12</Notes>
  <HiddenSlides>0</HiddenSlides>
  <MMClips>0</MMClips>
  <ScaleCrop>false</ScaleCrop>
  <HeadingPairs>
    <vt:vector size="6" baseType="variant">
      <vt:variant>
        <vt:lpstr>Thème</vt:lpstr>
      </vt:variant>
      <vt:variant>
        <vt:i4>1</vt:i4>
      </vt:variant>
      <vt:variant>
        <vt:lpstr>Serveurs OLE incorporés</vt:lpstr>
      </vt:variant>
      <vt:variant>
        <vt:i4>1</vt:i4>
      </vt:variant>
      <vt:variant>
        <vt:lpstr>Titres des diapositives</vt:lpstr>
      </vt:variant>
      <vt:variant>
        <vt:i4>12</vt:i4>
      </vt:variant>
    </vt:vector>
  </HeadingPairs>
  <TitlesOfParts>
    <vt:vector size="14" baseType="lpstr">
      <vt:lpstr>Thème Office</vt:lpstr>
      <vt:lpstr>Feuille de calcul</vt:lpstr>
      <vt:lpstr>Présentation PowerPoint</vt:lpstr>
      <vt:lpstr>Objectif de l’activité de mini projet</vt:lpstr>
      <vt:lpstr>Exemples de Centres d’intérêt en ATS      2ème période </vt:lpstr>
      <vt:lpstr>Correspondance CI/Savoir 2ème période (1)</vt:lpstr>
      <vt:lpstr>Correspondance CI/Savoir 2ème période (2)</vt:lpstr>
      <vt:lpstr>Choix des mini projets</vt:lpstr>
      <vt:lpstr>Présentation PowerPoint</vt:lpstr>
      <vt:lpstr>Organisation des mini projets</vt:lpstr>
      <vt:lpstr>Exemple d’organisation des mini projets</vt:lpstr>
      <vt:lpstr>La démarche en mini-projets</vt:lpstr>
      <vt:lpstr>Les productions et l’évaluation</vt:lpstr>
      <vt:lpstr>Les productions et l’évaluation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Diapositive 1</dc:title>
  <dc:creator>Samuel VIOLLIN</dc:creator>
  <cp:lastModifiedBy>Claude</cp:lastModifiedBy>
  <cp:revision>238</cp:revision>
  <dcterms:created xsi:type="dcterms:W3CDTF">2011-03-20T15:26:50Z</dcterms:created>
  <dcterms:modified xsi:type="dcterms:W3CDTF">2012-04-04T12:14:01Z</dcterms:modified>
</cp:coreProperties>
</file>