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40"/>
  </p:notesMasterIdLst>
  <p:handoutMasterIdLst>
    <p:handoutMasterId r:id="rId41"/>
  </p:handoutMasterIdLst>
  <p:sldIdLst>
    <p:sldId id="262" r:id="rId2"/>
    <p:sldId id="263" r:id="rId3"/>
    <p:sldId id="264" r:id="rId4"/>
    <p:sldId id="265" r:id="rId5"/>
    <p:sldId id="266" r:id="rId6"/>
    <p:sldId id="267" r:id="rId7"/>
    <p:sldId id="271" r:id="rId8"/>
    <p:sldId id="268" r:id="rId9"/>
    <p:sldId id="269" r:id="rId10"/>
    <p:sldId id="258" r:id="rId11"/>
    <p:sldId id="270" r:id="rId12"/>
    <p:sldId id="272" r:id="rId13"/>
    <p:sldId id="273" r:id="rId14"/>
    <p:sldId id="274" r:id="rId15"/>
    <p:sldId id="275" r:id="rId16"/>
    <p:sldId id="276" r:id="rId17"/>
    <p:sldId id="277" r:id="rId18"/>
    <p:sldId id="278" r:id="rId19"/>
    <p:sldId id="279" r:id="rId20"/>
    <p:sldId id="290" r:id="rId21"/>
    <p:sldId id="280" r:id="rId22"/>
    <p:sldId id="282" r:id="rId23"/>
    <p:sldId id="281" r:id="rId24"/>
    <p:sldId id="291" r:id="rId25"/>
    <p:sldId id="292" r:id="rId26"/>
    <p:sldId id="293" r:id="rId27"/>
    <p:sldId id="294" r:id="rId28"/>
    <p:sldId id="295" r:id="rId29"/>
    <p:sldId id="283" r:id="rId30"/>
    <p:sldId id="284" r:id="rId31"/>
    <p:sldId id="285" r:id="rId32"/>
    <p:sldId id="286" r:id="rId33"/>
    <p:sldId id="288" r:id="rId34"/>
    <p:sldId id="289" r:id="rId35"/>
    <p:sldId id="257" r:id="rId36"/>
    <p:sldId id="296" r:id="rId37"/>
    <p:sldId id="261" r:id="rId38"/>
    <p:sldId id="287" r:id="rId39"/>
  </p:sldIdLst>
  <p:sldSz cx="9144000" cy="6858000" type="screen4x3"/>
  <p:notesSz cx="6858000" cy="9144000"/>
  <p:defaultTextStyle>
    <a:defPPr>
      <a:defRPr lang="fr-FR"/>
    </a:defPPr>
    <a:lvl1pPr algn="ctr" rtl="0" fontAlgn="base">
      <a:spcBef>
        <a:spcPct val="0"/>
      </a:spcBef>
      <a:spcAft>
        <a:spcPct val="0"/>
      </a:spcAft>
      <a:defRPr sz="1000" kern="1200">
        <a:solidFill>
          <a:schemeClr val="tx1"/>
        </a:solidFill>
        <a:effectLst>
          <a:outerShdw blurRad="38100" dist="38100" dir="2700000" algn="tl">
            <a:srgbClr val="000000">
              <a:alpha val="43137"/>
            </a:srgbClr>
          </a:outerShdw>
        </a:effectLst>
        <a:latin typeface="Tahoma" pitchFamily="34" charset="0"/>
        <a:ea typeface="+mn-ea"/>
        <a:cs typeface="+mn-cs"/>
      </a:defRPr>
    </a:lvl1pPr>
    <a:lvl2pPr marL="457200" algn="ctr" rtl="0" fontAlgn="base">
      <a:spcBef>
        <a:spcPct val="0"/>
      </a:spcBef>
      <a:spcAft>
        <a:spcPct val="0"/>
      </a:spcAft>
      <a:defRPr sz="1000" kern="1200">
        <a:solidFill>
          <a:schemeClr val="tx1"/>
        </a:solidFill>
        <a:effectLst>
          <a:outerShdw blurRad="38100" dist="38100" dir="2700000" algn="tl">
            <a:srgbClr val="000000">
              <a:alpha val="43137"/>
            </a:srgbClr>
          </a:outerShdw>
        </a:effectLst>
        <a:latin typeface="Tahoma" pitchFamily="34" charset="0"/>
        <a:ea typeface="+mn-ea"/>
        <a:cs typeface="+mn-cs"/>
      </a:defRPr>
    </a:lvl2pPr>
    <a:lvl3pPr marL="914400" algn="ctr" rtl="0" fontAlgn="base">
      <a:spcBef>
        <a:spcPct val="0"/>
      </a:spcBef>
      <a:spcAft>
        <a:spcPct val="0"/>
      </a:spcAft>
      <a:defRPr sz="1000" kern="1200">
        <a:solidFill>
          <a:schemeClr val="tx1"/>
        </a:solidFill>
        <a:effectLst>
          <a:outerShdw blurRad="38100" dist="38100" dir="2700000" algn="tl">
            <a:srgbClr val="000000">
              <a:alpha val="43137"/>
            </a:srgbClr>
          </a:outerShdw>
        </a:effectLst>
        <a:latin typeface="Tahoma" pitchFamily="34" charset="0"/>
        <a:ea typeface="+mn-ea"/>
        <a:cs typeface="+mn-cs"/>
      </a:defRPr>
    </a:lvl3pPr>
    <a:lvl4pPr marL="1371600" algn="ctr" rtl="0" fontAlgn="base">
      <a:spcBef>
        <a:spcPct val="0"/>
      </a:spcBef>
      <a:spcAft>
        <a:spcPct val="0"/>
      </a:spcAft>
      <a:defRPr sz="1000" kern="1200">
        <a:solidFill>
          <a:schemeClr val="tx1"/>
        </a:solidFill>
        <a:effectLst>
          <a:outerShdw blurRad="38100" dist="38100" dir="2700000" algn="tl">
            <a:srgbClr val="000000">
              <a:alpha val="43137"/>
            </a:srgbClr>
          </a:outerShdw>
        </a:effectLst>
        <a:latin typeface="Tahoma" pitchFamily="34" charset="0"/>
        <a:ea typeface="+mn-ea"/>
        <a:cs typeface="+mn-cs"/>
      </a:defRPr>
    </a:lvl4pPr>
    <a:lvl5pPr marL="1828800" algn="ctr" rtl="0" fontAlgn="base">
      <a:spcBef>
        <a:spcPct val="0"/>
      </a:spcBef>
      <a:spcAft>
        <a:spcPct val="0"/>
      </a:spcAft>
      <a:defRPr sz="1000" kern="1200">
        <a:solidFill>
          <a:schemeClr val="tx1"/>
        </a:solidFill>
        <a:effectLst>
          <a:outerShdw blurRad="38100" dist="38100" dir="2700000" algn="tl">
            <a:srgbClr val="000000">
              <a:alpha val="43137"/>
            </a:srgbClr>
          </a:outerShdw>
        </a:effectLst>
        <a:latin typeface="Tahoma" pitchFamily="34" charset="0"/>
        <a:ea typeface="+mn-ea"/>
        <a:cs typeface="+mn-cs"/>
      </a:defRPr>
    </a:lvl5pPr>
    <a:lvl6pPr marL="2286000" algn="l" defTabSz="914400" rtl="0" eaLnBrk="1" latinLnBrk="0" hangingPunct="1">
      <a:defRPr sz="1000" kern="1200">
        <a:solidFill>
          <a:schemeClr val="tx1"/>
        </a:solidFill>
        <a:effectLst>
          <a:outerShdw blurRad="38100" dist="38100" dir="2700000" algn="tl">
            <a:srgbClr val="000000">
              <a:alpha val="43137"/>
            </a:srgbClr>
          </a:outerShdw>
        </a:effectLst>
        <a:latin typeface="Tahoma" pitchFamily="34" charset="0"/>
        <a:ea typeface="+mn-ea"/>
        <a:cs typeface="+mn-cs"/>
      </a:defRPr>
    </a:lvl6pPr>
    <a:lvl7pPr marL="2743200" algn="l" defTabSz="914400" rtl="0" eaLnBrk="1" latinLnBrk="0" hangingPunct="1">
      <a:defRPr sz="1000" kern="1200">
        <a:solidFill>
          <a:schemeClr val="tx1"/>
        </a:solidFill>
        <a:effectLst>
          <a:outerShdw blurRad="38100" dist="38100" dir="2700000" algn="tl">
            <a:srgbClr val="000000">
              <a:alpha val="43137"/>
            </a:srgbClr>
          </a:outerShdw>
        </a:effectLst>
        <a:latin typeface="Tahoma" pitchFamily="34" charset="0"/>
        <a:ea typeface="+mn-ea"/>
        <a:cs typeface="+mn-cs"/>
      </a:defRPr>
    </a:lvl7pPr>
    <a:lvl8pPr marL="3200400" algn="l" defTabSz="914400" rtl="0" eaLnBrk="1" latinLnBrk="0" hangingPunct="1">
      <a:defRPr sz="1000" kern="1200">
        <a:solidFill>
          <a:schemeClr val="tx1"/>
        </a:solidFill>
        <a:effectLst>
          <a:outerShdw blurRad="38100" dist="38100" dir="2700000" algn="tl">
            <a:srgbClr val="000000">
              <a:alpha val="43137"/>
            </a:srgbClr>
          </a:outerShdw>
        </a:effectLst>
        <a:latin typeface="Tahoma" pitchFamily="34" charset="0"/>
        <a:ea typeface="+mn-ea"/>
        <a:cs typeface="+mn-cs"/>
      </a:defRPr>
    </a:lvl8pPr>
    <a:lvl9pPr marL="3657600" algn="l" defTabSz="914400" rtl="0" eaLnBrk="1" latinLnBrk="0" hangingPunct="1">
      <a:defRPr sz="1000" kern="1200">
        <a:solidFill>
          <a:schemeClr val="tx1"/>
        </a:solidFill>
        <a:effectLst>
          <a:outerShdw blurRad="38100" dist="38100" dir="2700000" algn="tl">
            <a:srgbClr val="000000">
              <a:alpha val="43137"/>
            </a:srgbClr>
          </a:outerShdw>
        </a:effectLst>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76" autoAdjust="0"/>
    <p:restoredTop sz="94660"/>
  </p:normalViewPr>
  <p:slideViewPr>
    <p:cSldViewPr>
      <p:cViewPr>
        <p:scale>
          <a:sx n="66" d="100"/>
          <a:sy n="66" d="100"/>
        </p:scale>
        <p:origin x="-600" y="-264"/>
      </p:cViewPr>
      <p:guideLst>
        <p:guide orient="horz" pos="2160"/>
        <p:guide pos="2880"/>
      </p:guideLst>
    </p:cSldViewPr>
  </p:slideViewPr>
  <p:notesTextViewPr>
    <p:cViewPr>
      <p:scale>
        <a:sx n="100" d="100"/>
        <a:sy n="100" d="100"/>
      </p:scale>
      <p:origin x="0" y="0"/>
    </p:cViewPr>
  </p:notesTextViewPr>
  <p:notesViewPr>
    <p:cSldViewPr>
      <p:cViewPr varScale="1">
        <p:scale>
          <a:sx n="58" d="100"/>
          <a:sy n="58" d="100"/>
        </p:scale>
        <p:origin x="-2454"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effectLst/>
              </a:defRPr>
            </a:lvl1pPr>
          </a:lstStyle>
          <a:p>
            <a:pPr>
              <a:defRPr/>
            </a:pP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effectLst/>
              </a:defRPr>
            </a:lvl1pPr>
          </a:lstStyle>
          <a:p>
            <a:pPr>
              <a:defRPr/>
            </a:pPr>
            <a:fld id="{D653BA73-A8E6-430E-92C5-084F73CF9813}" type="datetimeFigureOut">
              <a:rPr lang="fr-FR"/>
              <a:pPr>
                <a:defRPr/>
              </a:pPr>
              <a:t>29/03/2012</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effectLst/>
              </a:defRPr>
            </a:lvl1pPr>
          </a:lstStyle>
          <a:p>
            <a:pPr>
              <a:defRPr/>
            </a:pPr>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effectLst/>
              </a:defRPr>
            </a:lvl1pPr>
          </a:lstStyle>
          <a:p>
            <a:pPr>
              <a:defRPr/>
            </a:pPr>
            <a:fld id="{55536E1F-CBAE-4E5C-B574-392CA9CD71E2}" type="slidenum">
              <a:rPr lang="fr-FR"/>
              <a:pPr>
                <a:defRPr/>
              </a:pPr>
              <a:t>‹N°›</a:t>
            </a:fld>
            <a:endParaRPr lang="fr-FR"/>
          </a:p>
        </p:txBody>
      </p:sp>
    </p:spTree>
    <p:extLst>
      <p:ext uri="{BB962C8B-B14F-4D97-AF65-F5344CB8AC3E}">
        <p14:creationId xmlns:p14="http://schemas.microsoft.com/office/powerpoint/2010/main" val="11829527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ffectLst/>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effectLst/>
              </a:defRPr>
            </a:lvl1pPr>
          </a:lstStyle>
          <a:p>
            <a:pPr>
              <a:defRPr/>
            </a:pPr>
            <a:fld id="{5390DFD2-B026-46CD-B2CF-9AA969062ED0}" type="datetimeFigureOut">
              <a:rPr lang="fr-FR"/>
              <a:pPr>
                <a:defRPr/>
              </a:pPr>
              <a:t>29/03/2012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smtClean="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ffectLst/>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effectLst/>
              </a:defRPr>
            </a:lvl1pPr>
          </a:lstStyle>
          <a:p>
            <a:pPr>
              <a:defRPr/>
            </a:pPr>
            <a:fld id="{854828ED-22B2-4812-8BB8-0A7ADE92D2CA}" type="slidenum">
              <a:rPr lang="fr-FR"/>
              <a:pPr>
                <a:defRPr/>
              </a:pPr>
              <a:t>‹N°›</a:t>
            </a:fld>
            <a:endParaRPr lang="fr-FR"/>
          </a:p>
        </p:txBody>
      </p:sp>
    </p:spTree>
    <p:extLst>
      <p:ext uri="{BB962C8B-B14F-4D97-AF65-F5344CB8AC3E}">
        <p14:creationId xmlns:p14="http://schemas.microsoft.com/office/powerpoint/2010/main" val="66284340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10</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11</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12</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13</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14</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15</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16</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17</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18</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19</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2</a:t>
            </a:fld>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20</a:t>
            </a:fld>
            <a:endParaRPr 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21</a:t>
            </a:fld>
            <a:endParaRPr lang="fr-F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22</a:t>
            </a:fld>
            <a:endParaRPr lang="fr-F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23</a:t>
            </a:fld>
            <a:endParaRPr lang="fr-F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24</a:t>
            </a:fld>
            <a:endParaRPr lang="fr-F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25</a:t>
            </a:fld>
            <a:endParaRPr lang="fr-F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26</a:t>
            </a:fld>
            <a:endParaRPr lang="fr-F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27</a:t>
            </a:fld>
            <a:endParaRPr lang="fr-F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28</a:t>
            </a:fld>
            <a:endParaRPr lang="fr-F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29</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3</a:t>
            </a:fld>
            <a:endParaRPr lang="fr-F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30</a:t>
            </a:fld>
            <a:endParaRPr lang="fr-FR"/>
          </a:p>
        </p:txBody>
      </p:sp>
    </p:spTree>
    <p:extLst>
      <p:ext uri="{BB962C8B-B14F-4D97-AF65-F5344CB8AC3E}">
        <p14:creationId xmlns:p14="http://schemas.microsoft.com/office/powerpoint/2010/main" val="10332858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31</a:t>
            </a:fld>
            <a:endParaRPr lang="fr-F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32</a:t>
            </a:fld>
            <a:endParaRPr lang="fr-F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33</a:t>
            </a:fld>
            <a:endParaRPr lang="fr-F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34</a:t>
            </a:fld>
            <a:endParaRPr lang="fr-F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35</a:t>
            </a:fld>
            <a:endParaRPr lang="fr-F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36</a:t>
            </a:fld>
            <a:endParaRPr lang="fr-F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37</a:t>
            </a:fld>
            <a:endParaRPr lang="fr-F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38</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15875" y="0"/>
            <a:ext cx="9159875" cy="6858000"/>
            <a:chOff x="0" y="0"/>
            <a:chExt cx="5770" cy="4320"/>
          </a:xfrm>
        </p:grpSpPr>
        <p:sp>
          <p:nvSpPr>
            <p:cNvPr id="5"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w="9525">
              <a:noFill/>
              <a:miter lim="800000"/>
              <a:headEnd/>
              <a:tailEnd/>
            </a:ln>
            <a:effectLst/>
          </p:spPr>
          <p:txBody>
            <a:bodyPr wrap="none" anchor="ctr"/>
            <a:lstStyle/>
            <a:p>
              <a:pPr algn="l">
                <a:defRPr/>
              </a:pPr>
              <a:endParaRPr lang="fr-FR" sz="1800">
                <a:effectLst/>
                <a:latin typeface="Tahoma" charset="0"/>
              </a:endParaRPr>
            </a:p>
          </p:txBody>
        </p:sp>
        <p:sp>
          <p:nvSpPr>
            <p:cNvPr id="6"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lgn="l">
                <a:defRPr/>
              </a:pPr>
              <a:endParaRPr lang="fr-FR" sz="1800">
                <a:effectLst/>
                <a:latin typeface="Tahoma" charset="0"/>
              </a:endParaRPr>
            </a:p>
          </p:txBody>
        </p:sp>
        <p:sp>
          <p:nvSpPr>
            <p:cNvPr id="7"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lgn="l">
                <a:defRPr/>
              </a:pPr>
              <a:endParaRPr lang="fr-FR" sz="1800">
                <a:effectLst/>
                <a:latin typeface="Tahoma" charset="0"/>
              </a:endParaRPr>
            </a:p>
          </p:txBody>
        </p:sp>
        <p:sp>
          <p:nvSpPr>
            <p:cNvPr id="8" name="Rectangle 6"/>
            <p:cNvSpPr>
              <a:spLocks noChangeArrowheads="1"/>
            </p:cNvSpPr>
            <p:nvPr userDrawn="1"/>
          </p:nvSpPr>
          <p:spPr bwMode="hidden">
            <a:xfrm>
              <a:off x="2256" y="0"/>
              <a:ext cx="240" cy="4320"/>
            </a:xfrm>
            <a:prstGeom prst="rect">
              <a:avLst/>
            </a:prstGeom>
            <a:solidFill>
              <a:schemeClr val="bg1"/>
            </a:solidFill>
            <a:ln w="9525">
              <a:noFill/>
              <a:miter lim="800000"/>
              <a:headEnd/>
              <a:tailEnd/>
            </a:ln>
            <a:effectLst/>
          </p:spPr>
          <p:txBody>
            <a:bodyPr wrap="none" anchor="ctr"/>
            <a:lstStyle/>
            <a:p>
              <a:pPr algn="l">
                <a:defRPr/>
              </a:pPr>
              <a:endParaRPr lang="fr-FR" sz="1800">
                <a:effectLst/>
                <a:latin typeface="Tahoma" charset="0"/>
              </a:endParaRPr>
            </a:p>
          </p:txBody>
        </p:sp>
        <p:sp>
          <p:nvSpPr>
            <p:cNvPr id="9"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l">
                <a:defRPr/>
              </a:pPr>
              <a:endParaRPr lang="fr-FR" sz="1800">
                <a:effectLst/>
                <a:latin typeface="Tahoma" charset="0"/>
              </a:endParaRPr>
            </a:p>
          </p:txBody>
        </p:sp>
        <p:sp>
          <p:nvSpPr>
            <p:cNvPr id="10"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l">
                <a:defRPr/>
              </a:pPr>
              <a:endParaRPr lang="fr-FR" sz="1800">
                <a:effectLst/>
                <a:latin typeface="Tahoma" charset="0"/>
              </a:endParaRPr>
            </a:p>
          </p:txBody>
        </p:sp>
        <p:sp>
          <p:nvSpPr>
            <p:cNvPr id="11"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w="9525">
              <a:noFill/>
              <a:miter lim="800000"/>
              <a:headEnd/>
              <a:tailEnd/>
            </a:ln>
            <a:effectLst/>
          </p:spPr>
          <p:txBody>
            <a:bodyPr wrap="none" anchor="ctr"/>
            <a:lstStyle/>
            <a:p>
              <a:pPr algn="l">
                <a:defRPr/>
              </a:pPr>
              <a:endParaRPr lang="fr-FR" sz="1800">
                <a:effectLst/>
                <a:latin typeface="Tahoma" charset="0"/>
              </a:endParaRPr>
            </a:p>
          </p:txBody>
        </p:sp>
        <p:sp>
          <p:nvSpPr>
            <p:cNvPr id="12"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w="9525">
              <a:noFill/>
              <a:miter lim="800000"/>
              <a:headEnd/>
              <a:tailEnd/>
            </a:ln>
            <a:effectLst/>
          </p:spPr>
          <p:txBody>
            <a:bodyPr wrap="none" anchor="ctr"/>
            <a:lstStyle/>
            <a:p>
              <a:pPr algn="l">
                <a:defRPr/>
              </a:pPr>
              <a:endParaRPr lang="fr-FR" sz="1800">
                <a:effectLst/>
                <a:latin typeface="Tahoma" charset="0"/>
              </a:endParaRPr>
            </a:p>
          </p:txBody>
        </p:sp>
        <p:sp>
          <p:nvSpPr>
            <p:cNvPr id="13"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l">
                <a:defRPr/>
              </a:pPr>
              <a:endParaRPr lang="fr-FR" sz="1800">
                <a:effectLst/>
                <a:latin typeface="Tahoma" charset="0"/>
              </a:endParaRPr>
            </a:p>
          </p:txBody>
        </p:sp>
        <p:sp>
          <p:nvSpPr>
            <p:cNvPr id="14"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lgn="l">
                <a:defRPr/>
              </a:pPr>
              <a:endParaRPr lang="fr-FR" sz="1800">
                <a:effectLst/>
                <a:latin typeface="Tahoma" charset="0"/>
              </a:endParaRPr>
            </a:p>
          </p:txBody>
        </p:sp>
        <p:sp>
          <p:nvSpPr>
            <p:cNvPr id="15" name="Rectangle 13"/>
            <p:cNvSpPr>
              <a:spLocks noChangeArrowheads="1"/>
            </p:cNvSpPr>
            <p:nvPr userDrawn="1"/>
          </p:nvSpPr>
          <p:spPr bwMode="hidden">
            <a:xfrm>
              <a:off x="1248" y="0"/>
              <a:ext cx="144" cy="4320"/>
            </a:xfrm>
            <a:prstGeom prst="rect">
              <a:avLst/>
            </a:prstGeom>
            <a:solidFill>
              <a:schemeClr val="bg2"/>
            </a:solidFill>
            <a:ln w="9525">
              <a:noFill/>
              <a:miter lim="800000"/>
              <a:headEnd/>
              <a:tailEnd/>
            </a:ln>
            <a:effectLst/>
          </p:spPr>
          <p:txBody>
            <a:bodyPr wrap="none" anchor="ctr"/>
            <a:lstStyle/>
            <a:p>
              <a:pPr algn="l">
                <a:defRPr/>
              </a:pPr>
              <a:endParaRPr lang="fr-FR" sz="1800">
                <a:effectLst/>
                <a:latin typeface="Tahoma" charset="0"/>
              </a:endParaRPr>
            </a:p>
          </p:txBody>
        </p:sp>
        <p:sp>
          <p:nvSpPr>
            <p:cNvPr id="16" name="Rectangle 14"/>
            <p:cNvSpPr>
              <a:spLocks noChangeArrowheads="1"/>
            </p:cNvSpPr>
            <p:nvPr userDrawn="1"/>
          </p:nvSpPr>
          <p:spPr bwMode="hidden">
            <a:xfrm>
              <a:off x="3300" y="0"/>
              <a:ext cx="252" cy="4320"/>
            </a:xfrm>
            <a:prstGeom prst="rect">
              <a:avLst/>
            </a:prstGeom>
            <a:solidFill>
              <a:schemeClr val="bg2"/>
            </a:solidFill>
            <a:ln w="9525">
              <a:noFill/>
              <a:miter lim="800000"/>
              <a:headEnd/>
              <a:tailEnd/>
            </a:ln>
            <a:effectLst/>
          </p:spPr>
          <p:txBody>
            <a:bodyPr wrap="none" anchor="ctr"/>
            <a:lstStyle/>
            <a:p>
              <a:pPr algn="l">
                <a:defRPr/>
              </a:pPr>
              <a:endParaRPr lang="fr-FR" sz="1800">
                <a:effectLst/>
                <a:latin typeface="Tahoma" charset="0"/>
              </a:endParaRPr>
            </a:p>
          </p:txBody>
        </p:sp>
        <p:sp>
          <p:nvSpPr>
            <p:cNvPr id="17"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lgn="l">
                <a:defRPr/>
              </a:pPr>
              <a:endParaRPr lang="fr-FR" sz="1800">
                <a:effectLst/>
                <a:latin typeface="Tahoma" charset="0"/>
              </a:endParaRPr>
            </a:p>
          </p:txBody>
        </p:sp>
        <p:sp>
          <p:nvSpPr>
            <p:cNvPr id="18"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w="9525">
              <a:noFill/>
              <a:miter lim="800000"/>
              <a:headEnd/>
              <a:tailEnd/>
            </a:ln>
            <a:effectLst/>
          </p:spPr>
          <p:txBody>
            <a:bodyPr wrap="none" anchor="ctr"/>
            <a:lstStyle/>
            <a:p>
              <a:pPr algn="l">
                <a:defRPr/>
              </a:pPr>
              <a:endParaRPr lang="fr-FR" sz="1800">
                <a:effectLst/>
                <a:latin typeface="Tahoma" charset="0"/>
              </a:endParaRPr>
            </a:p>
          </p:txBody>
        </p:sp>
        <p:sp>
          <p:nvSpPr>
            <p:cNvPr id="19"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w="9525">
              <a:noFill/>
              <a:miter lim="800000"/>
              <a:headEnd/>
              <a:tailEnd/>
            </a:ln>
            <a:effectLst/>
          </p:spPr>
          <p:txBody>
            <a:bodyPr wrap="none" anchor="ctr"/>
            <a:lstStyle/>
            <a:p>
              <a:pPr algn="l">
                <a:defRPr/>
              </a:pPr>
              <a:endParaRPr lang="fr-FR" sz="1800">
                <a:effectLst/>
                <a:latin typeface="Tahoma" charset="0"/>
              </a:endParaRPr>
            </a:p>
          </p:txBody>
        </p:sp>
        <p:sp>
          <p:nvSpPr>
            <p:cNvPr id="20"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lgn="l">
                <a:defRPr/>
              </a:pPr>
              <a:endParaRPr lang="fr-FR" sz="1800">
                <a:effectLst/>
                <a:latin typeface="Tahoma" charset="0"/>
              </a:endParaRPr>
            </a:p>
          </p:txBody>
        </p:sp>
        <p:sp>
          <p:nvSpPr>
            <p:cNvPr id="21"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lgn="l">
                <a:defRPr/>
              </a:pPr>
              <a:endParaRPr lang="fr-FR" sz="1800">
                <a:effectLst/>
                <a:latin typeface="Tahoma" charset="0"/>
              </a:endParaRPr>
            </a:p>
          </p:txBody>
        </p:sp>
        <p:sp>
          <p:nvSpPr>
            <p:cNvPr id="22"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l">
                <a:defRPr/>
              </a:pPr>
              <a:endParaRPr lang="fr-FR" sz="1800">
                <a:effectLst/>
                <a:latin typeface="Tahoma" charset="0"/>
              </a:endParaRPr>
            </a:p>
          </p:txBody>
        </p:sp>
        <p:sp>
          <p:nvSpPr>
            <p:cNvPr id="23"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lgn="l">
                <a:defRPr/>
              </a:pPr>
              <a:endParaRPr lang="fr-FR" sz="1800">
                <a:effectLst/>
                <a:latin typeface="Tahoma" charset="0"/>
              </a:endParaRPr>
            </a:p>
          </p:txBody>
        </p:sp>
        <p:sp>
          <p:nvSpPr>
            <p:cNvPr id="24" name="Freeform 22"/>
            <p:cNvSpPr>
              <a:spLocks/>
            </p:cNvSpPr>
            <p:nvPr userDrawn="1"/>
          </p:nvSpPr>
          <p:spPr bwMode="hidden">
            <a:xfrm>
              <a:off x="1" y="3875"/>
              <a:ext cx="5760" cy="445"/>
            </a:xfrm>
            <a:custGeom>
              <a:avLst/>
              <a:gdLst/>
              <a:ahLst/>
              <a:cxnLst>
                <a:cxn ang="0">
                  <a:pos x="5700" y="86"/>
                </a:cxn>
                <a:cxn ang="0">
                  <a:pos x="5508" y="86"/>
                </a:cxn>
                <a:cxn ang="0">
                  <a:pos x="5454" y="76"/>
                </a:cxn>
                <a:cxn ang="0">
                  <a:pos x="5448" y="65"/>
                </a:cxn>
                <a:cxn ang="0">
                  <a:pos x="5442" y="44"/>
                </a:cxn>
                <a:cxn ang="0">
                  <a:pos x="5414" y="18"/>
                </a:cxn>
                <a:cxn ang="0">
                  <a:pos x="5332" y="7"/>
                </a:cxn>
                <a:cxn ang="0">
                  <a:pos x="5051" y="22"/>
                </a:cxn>
                <a:cxn ang="0">
                  <a:pos x="4986" y="55"/>
                </a:cxn>
                <a:cxn ang="0">
                  <a:pos x="4854" y="102"/>
                </a:cxn>
                <a:cxn ang="0">
                  <a:pos x="4740" y="112"/>
                </a:cxn>
                <a:cxn ang="0">
                  <a:pos x="4662" y="91"/>
                </a:cxn>
                <a:cxn ang="0">
                  <a:pos x="4598" y="25"/>
                </a:cxn>
                <a:cxn ang="0">
                  <a:pos x="4514" y="9"/>
                </a:cxn>
                <a:cxn ang="0">
                  <a:pos x="4410" y="39"/>
                </a:cxn>
                <a:cxn ang="0">
                  <a:pos x="4236" y="81"/>
                </a:cxn>
                <a:cxn ang="0">
                  <a:pos x="4020" y="102"/>
                </a:cxn>
                <a:cxn ang="0">
                  <a:pos x="3810" y="102"/>
                </a:cxn>
                <a:cxn ang="0">
                  <a:pos x="3654" y="76"/>
                </a:cxn>
                <a:cxn ang="0">
                  <a:pos x="3594" y="50"/>
                </a:cxn>
                <a:cxn ang="0">
                  <a:pos x="3528" y="44"/>
                </a:cxn>
                <a:cxn ang="0">
                  <a:pos x="3480" y="55"/>
                </a:cxn>
                <a:cxn ang="0">
                  <a:pos x="3420" y="76"/>
                </a:cxn>
                <a:cxn ang="0">
                  <a:pos x="3048" y="112"/>
                </a:cxn>
                <a:cxn ang="0">
                  <a:pos x="2844" y="128"/>
                </a:cxn>
                <a:cxn ang="0">
                  <a:pos x="2742" y="117"/>
                </a:cxn>
                <a:cxn ang="0">
                  <a:pos x="2710" y="56"/>
                </a:cxn>
                <a:cxn ang="0">
                  <a:pos x="2658" y="50"/>
                </a:cxn>
                <a:cxn ang="0">
                  <a:pos x="2558" y="95"/>
                </a:cxn>
                <a:cxn ang="0">
                  <a:pos x="2444" y="109"/>
                </a:cxn>
                <a:cxn ang="0">
                  <a:pos x="2322" y="91"/>
                </a:cxn>
                <a:cxn ang="0">
                  <a:pos x="2274" y="70"/>
                </a:cxn>
                <a:cxn ang="0">
                  <a:pos x="2185" y="3"/>
                </a:cxn>
                <a:cxn ang="0">
                  <a:pos x="2048" y="64"/>
                </a:cxn>
                <a:cxn ang="0">
                  <a:pos x="1794" y="102"/>
                </a:cxn>
                <a:cxn ang="0">
                  <a:pos x="1560" y="91"/>
                </a:cxn>
                <a:cxn ang="0">
                  <a:pos x="1482" y="76"/>
                </a:cxn>
                <a:cxn ang="0">
                  <a:pos x="1428" y="50"/>
                </a:cxn>
                <a:cxn ang="0">
                  <a:pos x="1374" y="44"/>
                </a:cxn>
                <a:cxn ang="0">
                  <a:pos x="1308" y="55"/>
                </a:cxn>
                <a:cxn ang="0">
                  <a:pos x="1140" y="107"/>
                </a:cxn>
                <a:cxn ang="0">
                  <a:pos x="948" y="143"/>
                </a:cxn>
                <a:cxn ang="0">
                  <a:pos x="708" y="138"/>
                </a:cxn>
                <a:cxn ang="0">
                  <a:pos x="534" y="96"/>
                </a:cxn>
                <a:cxn ang="0">
                  <a:pos x="444" y="55"/>
                </a:cxn>
                <a:cxn ang="0">
                  <a:pos x="396" y="34"/>
                </a:cxn>
                <a:cxn ang="0">
                  <a:pos x="378" y="39"/>
                </a:cxn>
                <a:cxn ang="0">
                  <a:pos x="342" y="70"/>
                </a:cxn>
                <a:cxn ang="0">
                  <a:pos x="288" y="96"/>
                </a:cxn>
                <a:cxn ang="0">
                  <a:pos x="192" y="112"/>
                </a:cxn>
                <a:cxn ang="0">
                  <a:pos x="90" y="112"/>
                </a:cxn>
                <a:cxn ang="0">
                  <a:pos x="0" y="96"/>
                </a:cxn>
                <a:cxn ang="0">
                  <a:pos x="5760" y="44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lnTo>
                    <a:pt x="5760" y="445"/>
                  </a:lnTo>
                  <a:lnTo>
                    <a:pt x="5760" y="445"/>
                  </a:lnTo>
                </a:path>
              </a:pathLst>
            </a:custGeom>
            <a:solidFill>
              <a:schemeClr val="accent2">
                <a:alpha val="50000"/>
              </a:schemeClr>
            </a:solidFill>
            <a:ln w="9525">
              <a:noFill/>
              <a:prstDash val="solid"/>
              <a:round/>
              <a:headEnd/>
              <a:tailEnd/>
            </a:ln>
          </p:spPr>
          <p:txBody>
            <a:bodyPr/>
            <a:lstStyle/>
            <a:p>
              <a:pPr algn="l">
                <a:defRPr/>
              </a:pPr>
              <a:endParaRPr lang="fr-FR" sz="1800">
                <a:effectLst/>
                <a:latin typeface="Tahoma" charset="0"/>
              </a:endParaRPr>
            </a:p>
          </p:txBody>
        </p:sp>
        <p:sp>
          <p:nvSpPr>
            <p:cNvPr id="25" name="Freeform 23"/>
            <p:cNvSpPr>
              <a:spLocks/>
            </p:cNvSpPr>
            <p:nvPr userDrawn="1"/>
          </p:nvSpPr>
          <p:spPr bwMode="hidden">
            <a:xfrm>
              <a:off x="0" y="3867"/>
              <a:ext cx="5770" cy="174"/>
            </a:xfrm>
            <a:custGeom>
              <a:avLst/>
              <a:gdLst/>
              <a:ahLst/>
              <a:cxnLst>
                <a:cxn ang="0">
                  <a:pos x="4993" y="66"/>
                </a:cxn>
                <a:cxn ang="0">
                  <a:pos x="4771" y="132"/>
                </a:cxn>
                <a:cxn ang="0">
                  <a:pos x="4640" y="96"/>
                </a:cxn>
                <a:cxn ang="0">
                  <a:pos x="4598" y="36"/>
                </a:cxn>
                <a:cxn ang="0">
                  <a:pos x="4478" y="30"/>
                </a:cxn>
                <a:cxn ang="0">
                  <a:pos x="4186" y="108"/>
                </a:cxn>
                <a:cxn ang="0">
                  <a:pos x="3815" y="120"/>
                </a:cxn>
                <a:cxn ang="0">
                  <a:pos x="3617" y="72"/>
                </a:cxn>
                <a:cxn ang="0">
                  <a:pos x="3510" y="60"/>
                </a:cxn>
                <a:cxn ang="0">
                  <a:pos x="3336" y="96"/>
                </a:cxn>
                <a:cxn ang="0">
                  <a:pos x="2846" y="150"/>
                </a:cxn>
                <a:cxn ang="0">
                  <a:pos x="2703" y="96"/>
                </a:cxn>
                <a:cxn ang="0">
                  <a:pos x="2619" y="90"/>
                </a:cxn>
                <a:cxn ang="0">
                  <a:pos x="2416" y="132"/>
                </a:cxn>
                <a:cxn ang="0">
                  <a:pos x="2278" y="84"/>
                </a:cxn>
                <a:cxn ang="0">
                  <a:pos x="2151" y="36"/>
                </a:cxn>
                <a:cxn ang="0">
                  <a:pos x="1947" y="120"/>
                </a:cxn>
                <a:cxn ang="0">
                  <a:pos x="1525" y="102"/>
                </a:cxn>
                <a:cxn ang="0">
                  <a:pos x="1429" y="60"/>
                </a:cxn>
                <a:cxn ang="0">
                  <a:pos x="1333" y="60"/>
                </a:cxn>
                <a:cxn ang="0">
                  <a:pos x="1058" y="150"/>
                </a:cxn>
                <a:cxn ang="0">
                  <a:pos x="652" y="150"/>
                </a:cxn>
                <a:cxn ang="0">
                  <a:pos x="442" y="66"/>
                </a:cxn>
                <a:cxn ang="0">
                  <a:pos x="377" y="48"/>
                </a:cxn>
                <a:cxn ang="0">
                  <a:pos x="305" y="108"/>
                </a:cxn>
                <a:cxn ang="0">
                  <a:pos x="144" y="138"/>
                </a:cxn>
                <a:cxn ang="0">
                  <a:pos x="0" y="96"/>
                </a:cxn>
                <a:cxn ang="0">
                  <a:pos x="167" y="120"/>
                </a:cxn>
                <a:cxn ang="0">
                  <a:pos x="323" y="84"/>
                </a:cxn>
                <a:cxn ang="0">
                  <a:pos x="383" y="24"/>
                </a:cxn>
                <a:cxn ang="0">
                  <a:pos x="460" y="60"/>
                </a:cxn>
                <a:cxn ang="0">
                  <a:pos x="706" y="144"/>
                </a:cxn>
                <a:cxn ang="0">
                  <a:pos x="1100" y="120"/>
                </a:cxn>
                <a:cxn ang="0">
                  <a:pos x="1345" y="36"/>
                </a:cxn>
                <a:cxn ang="0">
                  <a:pos x="1441" y="48"/>
                </a:cxn>
                <a:cxn ang="0">
                  <a:pos x="1561" y="90"/>
                </a:cxn>
                <a:cxn ang="0">
                  <a:pos x="1971" y="96"/>
                </a:cxn>
                <a:cxn ang="0">
                  <a:pos x="2235" y="3"/>
                </a:cxn>
                <a:cxn ang="0">
                  <a:pos x="2350" y="102"/>
                </a:cxn>
                <a:cxn ang="0">
                  <a:pos x="2559" y="96"/>
                </a:cxn>
                <a:cxn ang="0">
                  <a:pos x="2715" y="24"/>
                </a:cxn>
                <a:cxn ang="0">
                  <a:pos x="2792" y="132"/>
                </a:cxn>
                <a:cxn ang="0">
                  <a:pos x="3127" y="102"/>
                </a:cxn>
                <a:cxn ang="0">
                  <a:pos x="3486" y="48"/>
                </a:cxn>
                <a:cxn ang="0">
                  <a:pos x="3582" y="42"/>
                </a:cxn>
                <a:cxn ang="0">
                  <a:pos x="3731" y="90"/>
                </a:cxn>
                <a:cxn ang="0">
                  <a:pos x="4078" y="102"/>
                </a:cxn>
                <a:cxn ang="0">
                  <a:pos x="4419" y="30"/>
                </a:cxn>
                <a:cxn ang="0">
                  <a:pos x="4574" y="6"/>
                </a:cxn>
                <a:cxn ang="0">
                  <a:pos x="4628" y="60"/>
                </a:cxn>
                <a:cxn ang="0">
                  <a:pos x="4724" y="108"/>
                </a:cxn>
                <a:cxn ang="0">
                  <a:pos x="4927" y="84"/>
                </a:cxn>
                <a:cxn ang="0">
                  <a:pos x="5118" y="14"/>
                </a:cxn>
                <a:cxn ang="0">
                  <a:pos x="5280" y="9"/>
                </a:cxn>
                <a:cxn ang="0">
                  <a:pos x="5453" y="36"/>
                </a:cxn>
                <a:cxn ang="0">
                  <a:pos x="5465" y="72"/>
                </a:cxn>
                <a:cxn ang="0">
                  <a:pos x="5656" y="90"/>
                </a:cxn>
                <a:cxn ang="0">
                  <a:pos x="5710" y="102"/>
                </a:cxn>
                <a:cxn ang="0">
                  <a:pos x="5477" y="90"/>
                </a:cxn>
                <a:cxn ang="0">
                  <a:pos x="5453" y="60"/>
                </a:cxn>
                <a:cxn ang="0">
                  <a:pos x="5393" y="30"/>
                </a:cxn>
                <a:cxn ang="0">
                  <a:pos x="5219" y="24"/>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w="9525">
              <a:noFill/>
              <a:round/>
              <a:headEnd/>
              <a:tailEnd/>
            </a:ln>
          </p:spPr>
          <p:txBody>
            <a:bodyPr/>
            <a:lstStyle/>
            <a:p>
              <a:pPr algn="l">
                <a:defRPr/>
              </a:pPr>
              <a:endParaRPr lang="fr-FR" sz="1800">
                <a:effectLst/>
                <a:latin typeface="Tahoma" charset="0"/>
              </a:endParaRPr>
            </a:p>
          </p:txBody>
        </p:sp>
      </p:grpSp>
      <p:sp>
        <p:nvSpPr>
          <p:cNvPr id="5144" name="Rectangle 24"/>
          <p:cNvSpPr>
            <a:spLocks noGrp="1" noChangeArrowheads="1"/>
          </p:cNvSpPr>
          <p:nvPr>
            <p:ph type="ctrTitle" sz="quarter"/>
          </p:nvPr>
        </p:nvSpPr>
        <p:spPr>
          <a:xfrm>
            <a:off x="685800" y="1600200"/>
            <a:ext cx="7772400" cy="1828800"/>
          </a:xfrm>
        </p:spPr>
        <p:txBody>
          <a:bodyPr/>
          <a:lstStyle>
            <a:lvl1pPr>
              <a:defRPr sz="4800"/>
            </a:lvl1pPr>
          </a:lstStyle>
          <a:p>
            <a:r>
              <a:rPr lang="fr-FR"/>
              <a:t>Cliquez pour modifier le style du titre</a:t>
            </a:r>
          </a:p>
        </p:txBody>
      </p:sp>
      <p:sp>
        <p:nvSpPr>
          <p:cNvPr id="5145" name="Rectangle 2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fr-FR"/>
              <a:t>Cliquez pour modifier le style des sous-titres du masque</a:t>
            </a:r>
          </a:p>
        </p:txBody>
      </p:sp>
      <p:sp>
        <p:nvSpPr>
          <p:cNvPr id="26" name="Rectangle 27"/>
          <p:cNvSpPr>
            <a:spLocks noGrp="1" noChangeArrowheads="1"/>
          </p:cNvSpPr>
          <p:nvPr>
            <p:ph type="ftr" sz="quarter" idx="10"/>
          </p:nvPr>
        </p:nvSpPr>
        <p:spPr/>
        <p:txBody>
          <a:bodyPr/>
          <a:lstStyle>
            <a:lvl1pPr>
              <a:defRPr/>
            </a:lvl1pPr>
          </a:lstStyle>
          <a:p>
            <a:r>
              <a:rPr lang="fr-FR"/>
              <a:t>Samuel VIOLLIN IA-IPR   Créteil        groupe de travail rénovation des programmes ATS ministère                  16 octobre 2009</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20" name="Rectangle 24"/>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fr-FR" smtClean="0"/>
              <a:t>Cliquez pour modifier le style du titre</a:t>
            </a:r>
          </a:p>
        </p:txBody>
      </p:sp>
      <p:sp>
        <p:nvSpPr>
          <p:cNvPr id="52" name="Rectangle 27"/>
          <p:cNvSpPr>
            <a:spLocks noGrp="1" noChangeArrowheads="1"/>
          </p:cNvSpPr>
          <p:nvPr>
            <p:ph type="ftr" sz="quarter" idx="3"/>
          </p:nvPr>
        </p:nvSpPr>
        <p:spPr bwMode="auto">
          <a:xfrm>
            <a:off x="468313" y="6453188"/>
            <a:ext cx="7993062" cy="2159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a:effectLst>
                  <a:outerShdw blurRad="38100" dist="38100" dir="2700000" algn="tl">
                    <a:srgbClr val="000000"/>
                  </a:outerShdw>
                </a:effectLst>
              </a:defRPr>
            </a:lvl1pPr>
          </a:lstStyle>
          <a:p>
            <a:r>
              <a:rPr lang="fr-FR"/>
              <a:t>Samuel VIOLLIN IA-IPR   Créteil        groupe de travail rénovation des programmes ATS ministère                  16 octobre 2009</a:t>
            </a:r>
          </a:p>
        </p:txBody>
      </p:sp>
    </p:spTree>
  </p:cSld>
  <p:clrMap bg1="dk2" tx1="lt1" bg2="dk1" tx2="lt2" accent1="accent1" accent2="accent2" accent3="accent3" accent4="accent4" accent5="accent5" accent6="accent6" hlink="hlink" folHlink="folHlink"/>
  <p:sldLayoutIdLst>
    <p:sldLayoutId id="2147483721" r:id="rId1"/>
  </p:sldLayoutIdLst>
  <p:txStyles>
    <p:titleStyle>
      <a:lvl1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25.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notesSlide" Target="../notesSlides/notesSlide25.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2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7.xml"/><Relationship Id="rId1" Type="http://schemas.openxmlformats.org/officeDocument/2006/relationships/slideLayout" Target="../slideLayouts/slideLayout1.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15.emf"/><Relationship Id="rId5" Type="http://schemas.openxmlformats.org/officeDocument/2006/relationships/oleObject" Target="../embeddings/Feuille_Microsoft_Excel_97-20031.xls"/><Relationship Id="rId4" Type="http://schemas.openxmlformats.org/officeDocument/2006/relationships/oleObject" Target="../embeddings/oleObject2.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16.wmf"/><Relationship Id="rId4"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17.emf"/><Relationship Id="rId5" Type="http://schemas.openxmlformats.org/officeDocument/2006/relationships/package" Target="../embeddings/Classeur_Microsoft_Office_Excel_20071.xlsx"/><Relationship Id="rId4" Type="http://schemas.openxmlformats.org/officeDocument/2006/relationships/oleObject" Target="../embeddings/oleObject4.bin"/></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image" Target="../media/image18.emf"/><Relationship Id="rId5" Type="http://schemas.openxmlformats.org/officeDocument/2006/relationships/package" Target="../embeddings/Classeur_Microsoft_Office_Excel_20072.xlsx"/><Relationship Id="rId4" Type="http://schemas.openxmlformats.org/officeDocument/2006/relationships/oleObject" Target="../embeddings/oleObject5.bin"/></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1.xml"/><Relationship Id="rId1" Type="http://schemas.openxmlformats.org/officeDocument/2006/relationships/vmlDrawing" Target="../drawings/vmlDrawing6.vml"/><Relationship Id="rId6" Type="http://schemas.openxmlformats.org/officeDocument/2006/relationships/image" Target="../media/image19.emf"/><Relationship Id="rId5" Type="http://schemas.openxmlformats.org/officeDocument/2006/relationships/package" Target="../embeddings/Classeur_Microsoft_Office_Excel_20073.xlsx"/><Relationship Id="rId4" Type="http://schemas.openxmlformats.org/officeDocument/2006/relationships/oleObject" Target="../embeddings/oleObject6.bin"/></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1331913" y="0"/>
            <a:ext cx="71437" cy="68580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pic>
        <p:nvPicPr>
          <p:cNvPr id="6" name="Picture 6" descr="logo ME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3319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WordArt 8"/>
          <p:cNvSpPr>
            <a:spLocks noChangeArrowheads="1" noChangeShapeType="1" noTextEdit="1"/>
          </p:cNvSpPr>
          <p:nvPr/>
        </p:nvSpPr>
        <p:spPr bwMode="auto">
          <a:xfrm>
            <a:off x="1619250" y="404813"/>
            <a:ext cx="7267575" cy="1409700"/>
          </a:xfrm>
          <a:prstGeom prst="rect">
            <a:avLst/>
          </a:prstGeom>
        </p:spPr>
        <p:txBody>
          <a:bodyPr wrap="none" fromWordArt="1">
            <a:prstTxWarp prst="textPlain">
              <a:avLst>
                <a:gd name="adj" fmla="val 50000"/>
              </a:avLst>
            </a:prstTxWarp>
          </a:bodyPr>
          <a:lstStyle/>
          <a:p>
            <a:r>
              <a:rPr lang="fr-FR" sz="4000" kern="10" dirty="0">
                <a:ln w="9525">
                  <a:solidFill>
                    <a:srgbClr val="000000"/>
                  </a:solidFill>
                  <a:round/>
                  <a:headEnd/>
                  <a:tailEnd/>
                </a:ln>
                <a:solidFill>
                  <a:schemeClr val="tx2">
                    <a:lumMod val="75000"/>
                  </a:schemeClr>
                </a:solidFill>
                <a:latin typeface="Arial Black"/>
              </a:rPr>
              <a:t>Les Sciences Industrielles</a:t>
            </a:r>
          </a:p>
          <a:p>
            <a:r>
              <a:rPr lang="fr-FR" sz="4000" kern="10" dirty="0">
                <a:ln w="9525">
                  <a:solidFill>
                    <a:srgbClr val="000000"/>
                  </a:solidFill>
                  <a:round/>
                  <a:headEnd/>
                  <a:tailEnd/>
                </a:ln>
                <a:solidFill>
                  <a:schemeClr val="tx2">
                    <a:lumMod val="75000"/>
                  </a:schemeClr>
                </a:solidFill>
                <a:latin typeface="Arial Black"/>
              </a:rPr>
              <a:t>pour l'Ingénieur</a:t>
            </a:r>
          </a:p>
        </p:txBody>
      </p:sp>
      <p:sp>
        <p:nvSpPr>
          <p:cNvPr id="8" name="WordArt 10"/>
          <p:cNvSpPr>
            <a:spLocks noChangeArrowheads="1" noChangeShapeType="1" noTextEdit="1"/>
          </p:cNvSpPr>
          <p:nvPr/>
        </p:nvSpPr>
        <p:spPr bwMode="auto">
          <a:xfrm rot="5400000">
            <a:off x="-1909762" y="3573462"/>
            <a:ext cx="5111750" cy="7905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vert="wordArtVert" wrap="none" fromWordArt="1">
            <a:prstTxWarp prst="textPlain">
              <a:avLst>
                <a:gd name="adj" fmla="val 50000"/>
              </a:avLst>
            </a:prstTxWarp>
          </a:bodyPr>
          <a:lstStyle/>
          <a:p>
            <a:pPr fontAlgn="auto"/>
            <a:r>
              <a:rPr lang="fr-FR" sz="4400" kern="10">
                <a:solidFill>
                  <a:schemeClr val="accent1"/>
                </a:solidFill>
                <a:latin typeface="Arial Black"/>
              </a:rPr>
              <a:t>CPGE ATS</a:t>
            </a:r>
          </a:p>
        </p:txBody>
      </p:sp>
      <p:sp>
        <p:nvSpPr>
          <p:cNvPr id="9" name="Text Box 11"/>
          <p:cNvSpPr txBox="1">
            <a:spLocks noChangeArrowheads="1"/>
          </p:cNvSpPr>
          <p:nvPr/>
        </p:nvSpPr>
        <p:spPr bwMode="auto">
          <a:xfrm>
            <a:off x="2084387" y="2132856"/>
            <a:ext cx="6337300" cy="3785652"/>
          </a:xfrm>
          <a:prstGeom prst="rect">
            <a:avLst/>
          </a:prstGeom>
          <a:solidFill>
            <a:schemeClr val="tx1"/>
          </a:solidFill>
          <a:ln>
            <a:noFill/>
          </a:ln>
          <a:effectLst>
            <a:outerShdw dist="107763" dir="2700000" algn="ctr" rotWithShape="0">
              <a:schemeClr val="bg2">
                <a:alpha val="50000"/>
              </a:schemeClr>
            </a:outerShdw>
          </a:effectLst>
          <a:extLst/>
        </p:spPr>
        <p:txBody>
          <a:bodyPr>
            <a:spAutoFit/>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spcBef>
                <a:spcPct val="50000"/>
              </a:spcBef>
            </a:pPr>
            <a:r>
              <a:rPr lang="fr-FR" dirty="0"/>
              <a:t> </a:t>
            </a:r>
            <a:r>
              <a:rPr lang="fr-FR" b="1" dirty="0">
                <a:solidFill>
                  <a:schemeClr val="tx2">
                    <a:lumMod val="75000"/>
                  </a:schemeClr>
                </a:solidFill>
              </a:rPr>
              <a:t>Présentation </a:t>
            </a:r>
          </a:p>
          <a:p>
            <a:pPr eaLnBrk="1" hangingPunct="1">
              <a:spcBef>
                <a:spcPct val="50000"/>
              </a:spcBef>
            </a:pPr>
            <a:r>
              <a:rPr lang="fr-FR" b="1" dirty="0">
                <a:solidFill>
                  <a:schemeClr val="tx2">
                    <a:lumMod val="75000"/>
                  </a:schemeClr>
                </a:solidFill>
              </a:rPr>
              <a:t>référentiel des programmes </a:t>
            </a:r>
          </a:p>
          <a:p>
            <a:pPr eaLnBrk="1" hangingPunct="1">
              <a:spcBef>
                <a:spcPct val="50000"/>
              </a:spcBef>
            </a:pPr>
            <a:r>
              <a:rPr lang="fr-FR" b="1" dirty="0">
                <a:solidFill>
                  <a:schemeClr val="tx2">
                    <a:lumMod val="75000"/>
                  </a:schemeClr>
                </a:solidFill>
              </a:rPr>
              <a:t>CPGE ATS</a:t>
            </a:r>
            <a:endParaRPr lang="fr-FR" sz="3200" dirty="0">
              <a:solidFill>
                <a:schemeClr val="tx2">
                  <a:lumMod val="75000"/>
                </a:schemeClr>
              </a:solidFill>
            </a:endParaRPr>
          </a:p>
          <a:p>
            <a:pPr eaLnBrk="1" hangingPunct="1">
              <a:spcBef>
                <a:spcPct val="50000"/>
              </a:spcBef>
            </a:pPr>
            <a:r>
              <a:rPr lang="fr-FR" sz="3200" dirty="0" smtClean="0">
                <a:solidFill>
                  <a:schemeClr val="tx2">
                    <a:lumMod val="75000"/>
                  </a:schemeClr>
                </a:solidFill>
              </a:rPr>
              <a:t>04 avril 2012</a:t>
            </a:r>
          </a:p>
          <a:p>
            <a:pPr eaLnBrk="1" hangingPunct="1">
              <a:spcBef>
                <a:spcPct val="50000"/>
              </a:spcBef>
            </a:pPr>
            <a:r>
              <a:rPr lang="fr-FR" sz="3200" dirty="0" smtClean="0">
                <a:solidFill>
                  <a:schemeClr val="tx2">
                    <a:lumMod val="75000"/>
                  </a:schemeClr>
                </a:solidFill>
              </a:rPr>
              <a:t>Ecole Centrale de Nantes</a:t>
            </a:r>
            <a:endParaRPr lang="fr-FR" sz="3200" dirty="0">
              <a:solidFill>
                <a:schemeClr val="tx2">
                  <a:lumMod val="75000"/>
                </a:schemeClr>
              </a:solidFill>
            </a:endParaRPr>
          </a:p>
        </p:txBody>
      </p:sp>
    </p:spTree>
    <p:extLst>
      <p:ext uri="{BB962C8B-B14F-4D97-AF65-F5344CB8AC3E}">
        <p14:creationId xmlns:p14="http://schemas.microsoft.com/office/powerpoint/2010/main" val="884233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9" name="Espace réservé du pied de page 2"/>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a:solidFill>
                  <a:srgbClr val="FFFFD9"/>
                </a:solidFill>
              </a:rPr>
              <a:t>Enseignement en CPGE ATS</a:t>
            </a:r>
          </a:p>
        </p:txBody>
      </p:sp>
      <p:sp>
        <p:nvSpPr>
          <p:cNvPr id="10" name="Text Box 4"/>
          <p:cNvSpPr txBox="1">
            <a:spLocks noChangeArrowheads="1"/>
          </p:cNvSpPr>
          <p:nvPr/>
        </p:nvSpPr>
        <p:spPr bwMode="auto">
          <a:xfrm>
            <a:off x="250825" y="333375"/>
            <a:ext cx="8713788"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spcBef>
                <a:spcPct val="50000"/>
              </a:spcBef>
            </a:pPr>
            <a:r>
              <a:rPr lang="fr-FR" b="1" dirty="0"/>
              <a:t>L’organisation pendant la première période de l’année (fin janvier)</a:t>
            </a:r>
          </a:p>
        </p:txBody>
      </p:sp>
      <p:graphicFrame>
        <p:nvGraphicFramePr>
          <p:cNvPr id="11" name="Object 5"/>
          <p:cNvGraphicFramePr>
            <a:graphicFrameLocks noChangeAspect="1"/>
          </p:cNvGraphicFramePr>
          <p:nvPr>
            <p:extLst>
              <p:ext uri="{D42A27DB-BD31-4B8C-83A1-F6EECF244321}">
                <p14:modId xmlns:p14="http://schemas.microsoft.com/office/powerpoint/2010/main" val="1080476198"/>
              </p:ext>
            </p:extLst>
          </p:nvPr>
        </p:nvGraphicFramePr>
        <p:xfrm>
          <a:off x="2273300" y="1849438"/>
          <a:ext cx="5100638" cy="4137025"/>
        </p:xfrm>
        <a:graphic>
          <a:graphicData uri="http://schemas.openxmlformats.org/presentationml/2006/ole">
            <mc:AlternateContent xmlns:mc="http://schemas.openxmlformats.org/markup-compatibility/2006">
              <mc:Choice xmlns:v="urn:schemas-microsoft-com:vml" Requires="v">
                <p:oleObj spid="_x0000_s100380" name="Picture" r:id="rId4" imgW="3657600" imgH="2532240" progId="Word.Picture.8">
                  <p:embed/>
                </p:oleObj>
              </mc:Choice>
              <mc:Fallback>
                <p:oleObj name="Picture" r:id="rId4" imgW="3657600" imgH="2532240" progId="Word.Picture.8">
                  <p:embed/>
                  <p:pic>
                    <p:nvPicPr>
                      <p:cNvPr id="0" name="Picture 2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73300" y="1849438"/>
                        <a:ext cx="5100638" cy="4137025"/>
                      </a:xfrm>
                      <a:prstGeom prst="rect">
                        <a:avLst/>
                      </a:prstGeom>
                      <a:solidFill>
                        <a:schemeClr val="bg2"/>
                      </a:solidFill>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4"/>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dirty="0">
                <a:solidFill>
                  <a:srgbClr val="FFFFD9"/>
                </a:solidFill>
              </a:rPr>
              <a:t>Enseignement en CPGE ATS</a:t>
            </a:r>
          </a:p>
        </p:txBody>
      </p:sp>
      <p:sp>
        <p:nvSpPr>
          <p:cNvPr id="5" name="Rectangle 2"/>
          <p:cNvSpPr txBox="1">
            <a:spLocks noChangeArrowheads="1"/>
          </p:cNvSpPr>
          <p:nvPr/>
        </p:nvSpPr>
        <p:spPr bwMode="auto">
          <a:xfrm>
            <a:off x="250825" y="188913"/>
            <a:ext cx="8642350" cy="1295400"/>
          </a:xfrm>
          <a:prstGeom prst="rect">
            <a:avLst/>
          </a:prstGeom>
          <a:noFill/>
          <a:ln w="9525">
            <a:noFill/>
            <a:miter lim="800000"/>
            <a:headEnd/>
            <a:tailEnd/>
          </a:ln>
          <a:effectLst/>
          <a:extLst>
            <a:ext uri="{909E8E84-426E-40DD-AFC4-6F175D3DCCD1}">
              <a14:hiddenFill xmlns:a14="http://schemas.microsoft.com/office/drawing/2010/main">
                <a:solidFill>
                  <a:srgbClr val="009999"/>
                </a:solidFill>
              </a14:hiddenFill>
            </a:ext>
            <a:ext uri="{91240B29-F687-4F45-9708-019B960494DF}">
              <a14:hiddenLine xmlns:a14="http://schemas.microsoft.com/office/drawing/2010/main" w="12700">
                <a:solidFill>
                  <a:srgbClr val="00FFFF"/>
                </a:solidFill>
                <a:miter lim="800000"/>
                <a:headEnd/>
                <a:tailEnd/>
              </a14:hiddenLine>
            </a:ext>
          </a:extLst>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48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9pPr>
          </a:lstStyle>
          <a:p>
            <a:pPr eaLnBrk="1" hangingPunct="1"/>
            <a:r>
              <a:rPr lang="fr-FR" sz="4000" b="1" dirty="0" smtClean="0">
                <a:solidFill>
                  <a:schemeClr val="tx1"/>
                </a:solidFill>
              </a:rPr>
              <a:t>L’organisation pendant la première période de l’année</a:t>
            </a:r>
          </a:p>
        </p:txBody>
      </p:sp>
      <p:sp>
        <p:nvSpPr>
          <p:cNvPr id="6" name="Rectangle 3"/>
          <p:cNvSpPr txBox="1">
            <a:spLocks noChangeArrowheads="1"/>
          </p:cNvSpPr>
          <p:nvPr/>
        </p:nvSpPr>
        <p:spPr>
          <a:xfrm>
            <a:off x="457200" y="1772816"/>
            <a:ext cx="8229600" cy="4392488"/>
          </a:xfrm>
        </p:spPr>
        <p:txBody>
          <a:bodyPr/>
          <a:lstStyle>
            <a:lvl1pPr marL="0" indent="0" algn="ctr" rtl="0" eaLnBrk="0" fontAlgn="base" hangingPunct="0">
              <a:spcBef>
                <a:spcPct val="20000"/>
              </a:spcBef>
              <a:spcAft>
                <a:spcPct val="0"/>
              </a:spcAft>
              <a:buClr>
                <a:schemeClr val="hlink"/>
              </a:buClr>
              <a:buSzPct val="80000"/>
              <a:buFont typeface="Wingdings" pitchFamily="2" charset="2"/>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9pPr>
          </a:lstStyle>
          <a:p>
            <a:pPr algn="just" eaLnBrk="1" hangingPunct="1">
              <a:lnSpc>
                <a:spcPct val="80000"/>
              </a:lnSpc>
            </a:pPr>
            <a:r>
              <a:rPr lang="fr-FR" sz="2800" dirty="0" smtClean="0"/>
              <a:t>Il existe trois groupes qui fonctionnent en parallèle (un groupe GE, un groupe GM et un groupe AU). Chaque groupe se voit proposer un enseignement de mécanique (1h de cours, 1h de TD et 1,5h de TP) et d’électricité (1h de cours, 1h de TD et 1,5h de TP). </a:t>
            </a:r>
          </a:p>
          <a:p>
            <a:pPr algn="just" eaLnBrk="1" hangingPunct="1">
              <a:lnSpc>
                <a:spcPct val="80000"/>
              </a:lnSpc>
            </a:pPr>
            <a:r>
              <a:rPr lang="fr-FR" sz="2800" dirty="0" smtClean="0"/>
              <a:t>La formation proposée dans les champs disciplinaires génie électrique et génie mécanique est différenciée et adaptée à chacun des trois groupes. Cette différenciation peut porter sur les niveaux taxonomiques, les contenus ou les méthodes pédagogiques mises en œuvre.</a:t>
            </a:r>
          </a:p>
        </p:txBody>
      </p:sp>
    </p:spTree>
    <p:extLst>
      <p:ext uri="{BB962C8B-B14F-4D97-AF65-F5344CB8AC3E}">
        <p14:creationId xmlns:p14="http://schemas.microsoft.com/office/powerpoint/2010/main" val="25380793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 name="Groupe 54"/>
          <p:cNvGrpSpPr/>
          <p:nvPr/>
        </p:nvGrpSpPr>
        <p:grpSpPr>
          <a:xfrm>
            <a:off x="179512" y="980728"/>
            <a:ext cx="8739187" cy="5454922"/>
            <a:chOff x="227013" y="1214438"/>
            <a:chExt cx="8739187" cy="5454922"/>
          </a:xfrm>
        </p:grpSpPr>
        <p:sp>
          <p:nvSpPr>
            <p:cNvPr id="5" name="Text Box 41"/>
            <p:cNvSpPr txBox="1">
              <a:spLocks noChangeArrowheads="1"/>
            </p:cNvSpPr>
            <p:nvPr/>
          </p:nvSpPr>
          <p:spPr bwMode="auto">
            <a:xfrm>
              <a:off x="7291388" y="1827213"/>
              <a:ext cx="1530350" cy="110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sz="1200"/>
                <a:t>Informations</a:t>
              </a:r>
            </a:p>
            <a:p>
              <a:r>
                <a:rPr lang="fr-FR" sz="1200"/>
                <a:t>Destinées aux autres systèmes et aux interfaces H/M</a:t>
              </a:r>
            </a:p>
          </p:txBody>
        </p:sp>
        <p:sp>
          <p:nvSpPr>
            <p:cNvPr id="6" name="Text Box 45"/>
            <p:cNvSpPr txBox="1">
              <a:spLocks noChangeArrowheads="1"/>
            </p:cNvSpPr>
            <p:nvPr/>
          </p:nvSpPr>
          <p:spPr bwMode="auto">
            <a:xfrm>
              <a:off x="7799388" y="5975350"/>
              <a:ext cx="1166812" cy="6940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fr-FR" sz="1200" dirty="0">
                  <a:solidFill>
                    <a:schemeClr val="accent2"/>
                  </a:solidFill>
                </a:rPr>
                <a:t>Matière</a:t>
              </a:r>
              <a:r>
                <a:rPr lang="fr-FR" sz="1200" dirty="0"/>
                <a:t> </a:t>
              </a:r>
              <a:r>
                <a:rPr lang="fr-FR" sz="1200" dirty="0" smtClean="0">
                  <a:solidFill>
                    <a:schemeClr val="accent2"/>
                  </a:solidFill>
                </a:rPr>
                <a:t>d’œuvre                  </a:t>
              </a:r>
              <a:r>
                <a:rPr lang="fr-FR" sz="1200" dirty="0">
                  <a:solidFill>
                    <a:schemeClr val="accent2"/>
                  </a:solidFill>
                </a:rPr>
                <a:t>Sortante</a:t>
              </a:r>
              <a:endParaRPr lang="fr-FR" dirty="0">
                <a:solidFill>
                  <a:schemeClr val="accent2"/>
                </a:solidFill>
              </a:endParaRPr>
            </a:p>
          </p:txBody>
        </p:sp>
        <p:sp>
          <p:nvSpPr>
            <p:cNvPr id="7" name="Text Box 46"/>
            <p:cNvSpPr txBox="1">
              <a:spLocks noChangeArrowheads="1"/>
            </p:cNvSpPr>
            <p:nvPr/>
          </p:nvSpPr>
          <p:spPr bwMode="auto">
            <a:xfrm>
              <a:off x="7383463" y="3340100"/>
              <a:ext cx="1370012" cy="5143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fr-FR" sz="1200" dirty="0">
                  <a:solidFill>
                    <a:schemeClr val="accent2"/>
                  </a:solidFill>
                </a:rPr>
                <a:t>Matière </a:t>
              </a:r>
              <a:r>
                <a:rPr lang="fr-FR" sz="1200" dirty="0" smtClean="0">
                  <a:solidFill>
                    <a:schemeClr val="accent2"/>
                  </a:solidFill>
                </a:rPr>
                <a:t>d’œuvre                 </a:t>
              </a:r>
              <a:r>
                <a:rPr lang="fr-FR" sz="1200" dirty="0">
                  <a:solidFill>
                    <a:schemeClr val="accent2"/>
                  </a:solidFill>
                </a:rPr>
                <a:t>Entrante</a:t>
              </a:r>
              <a:endParaRPr lang="fr-FR" dirty="0">
                <a:solidFill>
                  <a:schemeClr val="accent2"/>
                </a:solidFill>
              </a:endParaRPr>
            </a:p>
          </p:txBody>
        </p:sp>
        <p:sp>
          <p:nvSpPr>
            <p:cNvPr id="9" name="Rectangle 5"/>
            <p:cNvSpPr>
              <a:spLocks noChangeArrowheads="1"/>
            </p:cNvSpPr>
            <p:nvPr/>
          </p:nvSpPr>
          <p:spPr bwMode="auto">
            <a:xfrm>
              <a:off x="1717675" y="1785938"/>
              <a:ext cx="5478463" cy="1636712"/>
            </a:xfrm>
            <a:prstGeom prst="rect">
              <a:avLst/>
            </a:prstGeom>
            <a:solidFill>
              <a:srgbClr val="FFCC00"/>
            </a:solidFill>
            <a:ln w="9525">
              <a:solidFill>
                <a:srgbClr val="000000"/>
              </a:solidFill>
              <a:miter lim="800000"/>
              <a:headEnd/>
              <a:tailEnd/>
            </a:ln>
          </p:spPr>
          <p:txBody>
            <a:bodyPr/>
            <a:lstStyle/>
            <a:p>
              <a:endParaRPr lang="fr-FR"/>
            </a:p>
          </p:txBody>
        </p:sp>
        <p:sp>
          <p:nvSpPr>
            <p:cNvPr id="10" name="Text Box 6"/>
            <p:cNvSpPr txBox="1">
              <a:spLocks noChangeArrowheads="1"/>
            </p:cNvSpPr>
            <p:nvPr/>
          </p:nvSpPr>
          <p:spPr bwMode="auto">
            <a:xfrm>
              <a:off x="2992438" y="1858963"/>
              <a:ext cx="3536950" cy="327025"/>
            </a:xfrm>
            <a:prstGeom prst="rect">
              <a:avLst/>
            </a:prstGeom>
            <a:solidFill>
              <a:srgbClr val="FFFFFF"/>
            </a:solidFill>
            <a:ln w="9525">
              <a:solidFill>
                <a:srgbClr val="000000"/>
              </a:solidFill>
              <a:miter lim="800000"/>
              <a:headEnd/>
              <a:tailEnd/>
            </a:ln>
          </p:spPr>
          <p:txBody>
            <a:bodyPr/>
            <a:lstStyle/>
            <a:p>
              <a:pPr lvl="1" algn="ctr"/>
              <a:r>
                <a:rPr lang="fr-FR" sz="1200" dirty="0">
                  <a:solidFill>
                    <a:schemeClr val="bg1"/>
                  </a:solidFill>
                </a:rPr>
                <a:t>Chaîne d’Information</a:t>
              </a:r>
              <a:endParaRPr lang="fr-FR" dirty="0">
                <a:solidFill>
                  <a:schemeClr val="bg1"/>
                </a:solidFill>
              </a:endParaRPr>
            </a:p>
          </p:txBody>
        </p:sp>
        <p:sp>
          <p:nvSpPr>
            <p:cNvPr id="11" name="Rectangle 7"/>
            <p:cNvSpPr>
              <a:spLocks noChangeArrowheads="1"/>
            </p:cNvSpPr>
            <p:nvPr/>
          </p:nvSpPr>
          <p:spPr bwMode="auto">
            <a:xfrm>
              <a:off x="1892300" y="2528888"/>
              <a:ext cx="1393825" cy="693737"/>
            </a:xfrm>
            <a:prstGeom prst="rect">
              <a:avLst/>
            </a:prstGeom>
            <a:solidFill>
              <a:srgbClr val="FFFFFF"/>
            </a:solidFill>
            <a:ln w="9525">
              <a:solidFill>
                <a:srgbClr val="000000"/>
              </a:solidFill>
              <a:miter lim="800000"/>
              <a:headEnd/>
              <a:tailEnd/>
            </a:ln>
          </p:spPr>
          <p:txBody>
            <a:bodyPr/>
            <a:lstStyle/>
            <a:p>
              <a:endParaRPr lang="fr-FR"/>
            </a:p>
          </p:txBody>
        </p:sp>
        <p:sp>
          <p:nvSpPr>
            <p:cNvPr id="12" name="Text Box 8"/>
            <p:cNvSpPr txBox="1">
              <a:spLocks noChangeArrowheads="1"/>
            </p:cNvSpPr>
            <p:nvPr/>
          </p:nvSpPr>
          <p:spPr bwMode="auto">
            <a:xfrm>
              <a:off x="1951038" y="2733675"/>
              <a:ext cx="1233487" cy="2857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fr-FR" sz="1100" noProof="1">
                  <a:solidFill>
                    <a:schemeClr val="bg1"/>
                  </a:solidFill>
                </a:rPr>
                <a:t>   ACQUERIR</a:t>
              </a:r>
              <a:endParaRPr lang="fr-FR" dirty="0">
                <a:solidFill>
                  <a:schemeClr val="bg1"/>
                </a:solidFill>
              </a:endParaRPr>
            </a:p>
          </p:txBody>
        </p:sp>
        <p:sp>
          <p:nvSpPr>
            <p:cNvPr id="13" name="Rectangle 9"/>
            <p:cNvSpPr>
              <a:spLocks noChangeArrowheads="1"/>
            </p:cNvSpPr>
            <p:nvPr/>
          </p:nvSpPr>
          <p:spPr bwMode="auto">
            <a:xfrm>
              <a:off x="3571875" y="2528888"/>
              <a:ext cx="1392238" cy="693737"/>
            </a:xfrm>
            <a:prstGeom prst="rect">
              <a:avLst/>
            </a:prstGeom>
            <a:solidFill>
              <a:srgbClr val="FFFFFF"/>
            </a:solidFill>
            <a:ln w="9525">
              <a:solidFill>
                <a:srgbClr val="000000"/>
              </a:solidFill>
              <a:miter lim="800000"/>
              <a:headEnd/>
              <a:tailEnd/>
            </a:ln>
          </p:spPr>
          <p:txBody>
            <a:bodyPr/>
            <a:lstStyle/>
            <a:p>
              <a:endParaRPr lang="fr-FR"/>
            </a:p>
          </p:txBody>
        </p:sp>
        <p:sp>
          <p:nvSpPr>
            <p:cNvPr id="14" name="Text Box 10"/>
            <p:cNvSpPr txBox="1">
              <a:spLocks noChangeArrowheads="1"/>
            </p:cNvSpPr>
            <p:nvPr/>
          </p:nvSpPr>
          <p:spPr bwMode="auto">
            <a:xfrm>
              <a:off x="3657600" y="2733675"/>
              <a:ext cx="1231900" cy="2857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fr-FR" sz="1200" noProof="1"/>
                <a:t>   </a:t>
              </a:r>
              <a:r>
                <a:rPr lang="fr-FR" sz="1100" noProof="1">
                  <a:solidFill>
                    <a:schemeClr val="bg1"/>
                  </a:solidFill>
                </a:rPr>
                <a:t>TRAITER</a:t>
              </a:r>
              <a:endParaRPr lang="fr-FR" dirty="0">
                <a:solidFill>
                  <a:schemeClr val="bg1"/>
                </a:solidFill>
              </a:endParaRPr>
            </a:p>
          </p:txBody>
        </p:sp>
        <p:sp>
          <p:nvSpPr>
            <p:cNvPr id="15" name="Rectangle 11"/>
            <p:cNvSpPr>
              <a:spLocks noChangeArrowheads="1"/>
            </p:cNvSpPr>
            <p:nvPr/>
          </p:nvSpPr>
          <p:spPr bwMode="auto">
            <a:xfrm>
              <a:off x="5400675" y="2528888"/>
              <a:ext cx="1619250" cy="642937"/>
            </a:xfrm>
            <a:prstGeom prst="rect">
              <a:avLst/>
            </a:prstGeom>
            <a:solidFill>
              <a:srgbClr val="FFFFFF"/>
            </a:solidFill>
            <a:ln w="9525">
              <a:solidFill>
                <a:srgbClr val="000000"/>
              </a:solidFill>
              <a:miter lim="800000"/>
              <a:headEnd/>
              <a:tailEnd/>
            </a:ln>
          </p:spPr>
          <p:txBody>
            <a:bodyPr/>
            <a:lstStyle/>
            <a:p>
              <a:endParaRPr lang="fr-FR"/>
            </a:p>
          </p:txBody>
        </p:sp>
        <p:sp>
          <p:nvSpPr>
            <p:cNvPr id="16" name="Text Box 12"/>
            <p:cNvSpPr txBox="1">
              <a:spLocks noChangeArrowheads="1"/>
            </p:cNvSpPr>
            <p:nvPr/>
          </p:nvSpPr>
          <p:spPr bwMode="auto">
            <a:xfrm>
              <a:off x="5456238" y="2684463"/>
              <a:ext cx="1454150" cy="2857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fr-FR" sz="1200" dirty="0">
                  <a:solidFill>
                    <a:schemeClr val="bg1"/>
                  </a:solidFill>
                </a:rPr>
                <a:t> </a:t>
              </a:r>
              <a:r>
                <a:rPr lang="fr-FR" sz="1100" dirty="0">
                  <a:solidFill>
                    <a:schemeClr val="bg1"/>
                  </a:solidFill>
                </a:rPr>
                <a:t>COMMUNIQUER</a:t>
              </a:r>
              <a:endParaRPr lang="fr-FR" dirty="0">
                <a:solidFill>
                  <a:schemeClr val="bg1"/>
                </a:solidFill>
              </a:endParaRPr>
            </a:p>
          </p:txBody>
        </p:sp>
        <p:sp>
          <p:nvSpPr>
            <p:cNvPr id="17" name="Line 13"/>
            <p:cNvSpPr>
              <a:spLocks noChangeShapeType="1"/>
            </p:cNvSpPr>
            <p:nvPr/>
          </p:nvSpPr>
          <p:spPr bwMode="auto">
            <a:xfrm>
              <a:off x="3286125" y="2855913"/>
              <a:ext cx="28575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8" name="Line 14"/>
            <p:cNvSpPr>
              <a:spLocks noChangeShapeType="1"/>
            </p:cNvSpPr>
            <p:nvPr/>
          </p:nvSpPr>
          <p:spPr bwMode="auto">
            <a:xfrm>
              <a:off x="4964113" y="2855913"/>
              <a:ext cx="43656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9" name="Line 15"/>
            <p:cNvSpPr>
              <a:spLocks noChangeShapeType="1"/>
            </p:cNvSpPr>
            <p:nvPr/>
          </p:nvSpPr>
          <p:spPr bwMode="auto">
            <a:xfrm>
              <a:off x="922338" y="3019425"/>
              <a:ext cx="96837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0" name="Rectangle 16"/>
            <p:cNvSpPr>
              <a:spLocks noChangeArrowheads="1"/>
            </p:cNvSpPr>
            <p:nvPr/>
          </p:nvSpPr>
          <p:spPr bwMode="auto">
            <a:xfrm>
              <a:off x="1447800" y="4287838"/>
              <a:ext cx="6581775" cy="1584325"/>
            </a:xfrm>
            <a:prstGeom prst="rect">
              <a:avLst/>
            </a:prstGeom>
            <a:solidFill>
              <a:srgbClr val="00FFFF"/>
            </a:solidFill>
            <a:ln w="9525">
              <a:solidFill>
                <a:srgbClr val="000000"/>
              </a:solidFill>
              <a:miter lim="800000"/>
              <a:headEnd/>
              <a:tailEnd/>
            </a:ln>
          </p:spPr>
          <p:txBody>
            <a:bodyPr/>
            <a:lstStyle/>
            <a:p>
              <a:endParaRPr lang="fr-FR"/>
            </a:p>
          </p:txBody>
        </p:sp>
        <p:sp>
          <p:nvSpPr>
            <p:cNvPr id="21" name="Rectangle 17"/>
            <p:cNvSpPr>
              <a:spLocks noChangeArrowheads="1"/>
            </p:cNvSpPr>
            <p:nvPr/>
          </p:nvSpPr>
          <p:spPr bwMode="auto">
            <a:xfrm>
              <a:off x="5705475" y="4552950"/>
              <a:ext cx="1444625" cy="693738"/>
            </a:xfrm>
            <a:prstGeom prst="rect">
              <a:avLst/>
            </a:prstGeom>
            <a:solidFill>
              <a:srgbClr val="FFFFFF"/>
            </a:solidFill>
            <a:ln w="9525">
              <a:solidFill>
                <a:srgbClr val="000000"/>
              </a:solidFill>
              <a:miter lim="800000"/>
              <a:headEnd/>
              <a:tailEnd/>
            </a:ln>
          </p:spPr>
          <p:txBody>
            <a:bodyPr/>
            <a:lstStyle/>
            <a:p>
              <a:endParaRPr lang="fr-FR"/>
            </a:p>
          </p:txBody>
        </p:sp>
        <p:sp>
          <p:nvSpPr>
            <p:cNvPr id="22" name="Rectangle 18"/>
            <p:cNvSpPr>
              <a:spLocks noChangeArrowheads="1"/>
            </p:cNvSpPr>
            <p:nvPr/>
          </p:nvSpPr>
          <p:spPr bwMode="auto">
            <a:xfrm>
              <a:off x="4394200" y="4552950"/>
              <a:ext cx="1136650" cy="693738"/>
            </a:xfrm>
            <a:prstGeom prst="rect">
              <a:avLst/>
            </a:prstGeom>
            <a:solidFill>
              <a:srgbClr val="FFFFFF"/>
            </a:solidFill>
            <a:ln w="9525">
              <a:solidFill>
                <a:srgbClr val="000000"/>
              </a:solidFill>
              <a:miter lim="800000"/>
              <a:headEnd/>
              <a:tailEnd/>
            </a:ln>
          </p:spPr>
          <p:txBody>
            <a:bodyPr/>
            <a:lstStyle/>
            <a:p>
              <a:endParaRPr lang="fr-FR"/>
            </a:p>
          </p:txBody>
        </p:sp>
        <p:sp>
          <p:nvSpPr>
            <p:cNvPr id="23" name="Rectangle 19"/>
            <p:cNvSpPr>
              <a:spLocks noChangeArrowheads="1"/>
            </p:cNvSpPr>
            <p:nvPr/>
          </p:nvSpPr>
          <p:spPr bwMode="auto">
            <a:xfrm>
              <a:off x="2992438" y="4552950"/>
              <a:ext cx="1208087" cy="693738"/>
            </a:xfrm>
            <a:prstGeom prst="rect">
              <a:avLst/>
            </a:prstGeom>
            <a:solidFill>
              <a:srgbClr val="FFFFFF"/>
            </a:solidFill>
            <a:ln w="9525">
              <a:solidFill>
                <a:srgbClr val="000000"/>
              </a:solidFill>
              <a:miter lim="800000"/>
              <a:headEnd/>
              <a:tailEnd/>
            </a:ln>
          </p:spPr>
          <p:txBody>
            <a:bodyPr/>
            <a:lstStyle/>
            <a:p>
              <a:endParaRPr lang="fr-FR"/>
            </a:p>
          </p:txBody>
        </p:sp>
        <p:sp>
          <p:nvSpPr>
            <p:cNvPr id="24" name="Rectangle 20"/>
            <p:cNvSpPr>
              <a:spLocks noChangeArrowheads="1"/>
            </p:cNvSpPr>
            <p:nvPr/>
          </p:nvSpPr>
          <p:spPr bwMode="auto">
            <a:xfrm>
              <a:off x="1587500" y="4552950"/>
              <a:ext cx="1184275" cy="693738"/>
            </a:xfrm>
            <a:prstGeom prst="rect">
              <a:avLst/>
            </a:prstGeom>
            <a:solidFill>
              <a:srgbClr val="FFFFFF"/>
            </a:solidFill>
            <a:ln w="9525">
              <a:solidFill>
                <a:srgbClr val="000000"/>
              </a:solidFill>
              <a:miter lim="800000"/>
              <a:headEnd/>
              <a:tailEnd/>
            </a:ln>
          </p:spPr>
          <p:txBody>
            <a:bodyPr/>
            <a:lstStyle/>
            <a:p>
              <a:endParaRPr lang="fr-FR"/>
            </a:p>
          </p:txBody>
        </p:sp>
        <p:sp>
          <p:nvSpPr>
            <p:cNvPr id="25" name="Text Box 21"/>
            <p:cNvSpPr txBox="1">
              <a:spLocks noChangeArrowheads="1"/>
            </p:cNvSpPr>
            <p:nvPr/>
          </p:nvSpPr>
          <p:spPr bwMode="auto">
            <a:xfrm>
              <a:off x="1668463" y="4786313"/>
              <a:ext cx="1062037" cy="2857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fr-FR" sz="1100" dirty="0">
                  <a:solidFill>
                    <a:schemeClr val="accent2"/>
                  </a:solidFill>
                </a:rPr>
                <a:t>ALIMENTER</a:t>
              </a:r>
              <a:endParaRPr lang="fr-FR" dirty="0">
                <a:solidFill>
                  <a:schemeClr val="accent2"/>
                </a:solidFill>
              </a:endParaRPr>
            </a:p>
          </p:txBody>
        </p:sp>
        <p:sp>
          <p:nvSpPr>
            <p:cNvPr id="26" name="Text Box 22"/>
            <p:cNvSpPr txBox="1">
              <a:spLocks noChangeArrowheads="1"/>
            </p:cNvSpPr>
            <p:nvPr/>
          </p:nvSpPr>
          <p:spPr bwMode="auto">
            <a:xfrm>
              <a:off x="3081338" y="4786313"/>
              <a:ext cx="1069975" cy="2857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fr-FR" sz="1100">
                  <a:solidFill>
                    <a:schemeClr val="accent2"/>
                  </a:solidFill>
                </a:rPr>
                <a:t>DISTRIBUER</a:t>
              </a:r>
              <a:endParaRPr lang="fr-FR">
                <a:solidFill>
                  <a:schemeClr val="accent2"/>
                </a:solidFill>
              </a:endParaRPr>
            </a:p>
          </p:txBody>
        </p:sp>
        <p:sp>
          <p:nvSpPr>
            <p:cNvPr id="27" name="Text Box 23"/>
            <p:cNvSpPr txBox="1">
              <a:spLocks noChangeArrowheads="1"/>
            </p:cNvSpPr>
            <p:nvPr/>
          </p:nvSpPr>
          <p:spPr bwMode="auto">
            <a:xfrm>
              <a:off x="4443413" y="4786313"/>
              <a:ext cx="1012825" cy="2857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fr-FR" sz="1100" dirty="0">
                  <a:solidFill>
                    <a:schemeClr val="accent2"/>
                  </a:solidFill>
                </a:rPr>
                <a:t>CONVERTIR</a:t>
              </a:r>
              <a:endParaRPr lang="fr-FR" dirty="0">
                <a:solidFill>
                  <a:schemeClr val="accent2"/>
                </a:solidFill>
              </a:endParaRPr>
            </a:p>
          </p:txBody>
        </p:sp>
        <p:sp>
          <p:nvSpPr>
            <p:cNvPr id="28" name="Text Box 24"/>
            <p:cNvSpPr txBox="1">
              <a:spLocks noChangeArrowheads="1"/>
            </p:cNvSpPr>
            <p:nvPr/>
          </p:nvSpPr>
          <p:spPr bwMode="auto">
            <a:xfrm>
              <a:off x="5788025" y="4786313"/>
              <a:ext cx="1358900" cy="2857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fr-FR" sz="1100">
                  <a:solidFill>
                    <a:schemeClr val="accent2"/>
                  </a:solidFill>
                </a:rPr>
                <a:t>TRANSMETTRE</a:t>
              </a:r>
              <a:endParaRPr lang="fr-FR">
                <a:solidFill>
                  <a:schemeClr val="accent2"/>
                </a:solidFill>
              </a:endParaRPr>
            </a:p>
          </p:txBody>
        </p:sp>
        <p:sp>
          <p:nvSpPr>
            <p:cNvPr id="29" name="Text Box 25"/>
            <p:cNvSpPr txBox="1">
              <a:spLocks noChangeArrowheads="1"/>
            </p:cNvSpPr>
            <p:nvPr/>
          </p:nvSpPr>
          <p:spPr bwMode="auto">
            <a:xfrm>
              <a:off x="315913" y="3087688"/>
              <a:ext cx="1352550" cy="8620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fr-FR" sz="1200" dirty="0">
                  <a:solidFill>
                    <a:schemeClr val="accent2"/>
                  </a:solidFill>
                </a:rPr>
                <a:t>Informations</a:t>
              </a:r>
            </a:p>
            <a:p>
              <a:r>
                <a:rPr lang="fr-FR" sz="1200" dirty="0">
                  <a:solidFill>
                    <a:schemeClr val="accent2"/>
                  </a:solidFill>
                </a:rPr>
                <a:t>issues d’autres systèmes et d’interfaces H/M</a:t>
              </a:r>
            </a:p>
          </p:txBody>
        </p:sp>
        <p:sp>
          <p:nvSpPr>
            <p:cNvPr id="30" name="Line 26"/>
            <p:cNvSpPr>
              <a:spLocks noChangeShapeType="1"/>
            </p:cNvSpPr>
            <p:nvPr/>
          </p:nvSpPr>
          <p:spPr bwMode="auto">
            <a:xfrm>
              <a:off x="820738" y="4887913"/>
              <a:ext cx="766762" cy="47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31" name="Rectangle 27"/>
            <p:cNvSpPr>
              <a:spLocks noChangeArrowheads="1"/>
            </p:cNvSpPr>
            <p:nvPr/>
          </p:nvSpPr>
          <p:spPr bwMode="auto">
            <a:xfrm>
              <a:off x="7240588" y="4108450"/>
              <a:ext cx="682625" cy="1854200"/>
            </a:xfrm>
            <a:prstGeom prst="rect">
              <a:avLst/>
            </a:prstGeom>
            <a:solidFill>
              <a:srgbClr val="FFFFFF"/>
            </a:solidFill>
            <a:ln w="9525">
              <a:solidFill>
                <a:srgbClr val="000000"/>
              </a:solidFill>
              <a:miter lim="800000"/>
              <a:headEnd/>
              <a:tailEnd/>
            </a:ln>
          </p:spPr>
          <p:txBody>
            <a:bodyPr/>
            <a:lstStyle/>
            <a:p>
              <a:endParaRPr lang="fr-FR"/>
            </a:p>
          </p:txBody>
        </p:sp>
        <p:sp>
          <p:nvSpPr>
            <p:cNvPr id="32" name="Text Box 28"/>
            <p:cNvSpPr txBox="1">
              <a:spLocks noChangeArrowheads="1"/>
            </p:cNvSpPr>
            <p:nvPr/>
          </p:nvSpPr>
          <p:spPr bwMode="auto">
            <a:xfrm>
              <a:off x="7446963" y="4270375"/>
              <a:ext cx="342900" cy="11604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fr-FR" sz="1200">
                  <a:solidFill>
                    <a:schemeClr val="accent2"/>
                  </a:solidFill>
                </a:rPr>
                <a:t>A</a:t>
              </a:r>
            </a:p>
            <a:p>
              <a:r>
                <a:rPr lang="fr-FR" sz="1200">
                  <a:solidFill>
                    <a:schemeClr val="accent2"/>
                  </a:solidFill>
                </a:rPr>
                <a:t>C</a:t>
              </a:r>
            </a:p>
            <a:p>
              <a:r>
                <a:rPr lang="fr-FR" sz="1200">
                  <a:solidFill>
                    <a:schemeClr val="accent2"/>
                  </a:solidFill>
                </a:rPr>
                <a:t>T</a:t>
              </a:r>
            </a:p>
            <a:p>
              <a:r>
                <a:rPr lang="fr-FR" sz="1200">
                  <a:solidFill>
                    <a:schemeClr val="accent2"/>
                  </a:solidFill>
                </a:rPr>
                <a:t> I</a:t>
              </a:r>
            </a:p>
            <a:p>
              <a:r>
                <a:rPr lang="fr-FR" sz="1200">
                  <a:solidFill>
                    <a:schemeClr val="accent2"/>
                  </a:solidFill>
                </a:rPr>
                <a:t>O</a:t>
              </a:r>
            </a:p>
            <a:p>
              <a:r>
                <a:rPr lang="fr-FR" sz="1200">
                  <a:solidFill>
                    <a:schemeClr val="accent2"/>
                  </a:solidFill>
                </a:rPr>
                <a:t>N</a:t>
              </a:r>
            </a:p>
          </p:txBody>
        </p:sp>
        <p:sp>
          <p:nvSpPr>
            <p:cNvPr id="33" name="Line 29"/>
            <p:cNvSpPr>
              <a:spLocks noChangeShapeType="1"/>
            </p:cNvSpPr>
            <p:nvPr/>
          </p:nvSpPr>
          <p:spPr bwMode="auto">
            <a:xfrm flipV="1">
              <a:off x="2771775" y="4892675"/>
              <a:ext cx="220663" cy="793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34" name="Line 30"/>
            <p:cNvSpPr>
              <a:spLocks noChangeShapeType="1"/>
            </p:cNvSpPr>
            <p:nvPr/>
          </p:nvSpPr>
          <p:spPr bwMode="auto">
            <a:xfrm>
              <a:off x="7019925" y="2916238"/>
              <a:ext cx="2714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5" name="Line 31"/>
            <p:cNvSpPr>
              <a:spLocks noChangeShapeType="1"/>
            </p:cNvSpPr>
            <p:nvPr/>
          </p:nvSpPr>
          <p:spPr bwMode="auto">
            <a:xfrm>
              <a:off x="7291388" y="2916238"/>
              <a:ext cx="0" cy="8747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6" name="Line 32"/>
            <p:cNvSpPr>
              <a:spLocks noChangeShapeType="1"/>
            </p:cNvSpPr>
            <p:nvPr/>
          </p:nvSpPr>
          <p:spPr bwMode="auto">
            <a:xfrm flipH="1">
              <a:off x="2876550" y="3790950"/>
              <a:ext cx="44148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7" name="Line 33"/>
            <p:cNvSpPr>
              <a:spLocks noChangeShapeType="1"/>
            </p:cNvSpPr>
            <p:nvPr/>
          </p:nvSpPr>
          <p:spPr bwMode="auto">
            <a:xfrm>
              <a:off x="2876550" y="3790950"/>
              <a:ext cx="0" cy="8572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8" name="Line 34"/>
            <p:cNvSpPr>
              <a:spLocks noChangeShapeType="1"/>
            </p:cNvSpPr>
            <p:nvPr/>
          </p:nvSpPr>
          <p:spPr bwMode="auto">
            <a:xfrm>
              <a:off x="2876550" y="4648200"/>
              <a:ext cx="11588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39" name="Line 35"/>
            <p:cNvSpPr>
              <a:spLocks noChangeShapeType="1"/>
            </p:cNvSpPr>
            <p:nvPr/>
          </p:nvSpPr>
          <p:spPr bwMode="auto">
            <a:xfrm>
              <a:off x="4200525" y="4892675"/>
              <a:ext cx="193675" cy="793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40" name="Line 36"/>
            <p:cNvSpPr>
              <a:spLocks noChangeShapeType="1"/>
            </p:cNvSpPr>
            <p:nvPr/>
          </p:nvSpPr>
          <p:spPr bwMode="auto">
            <a:xfrm>
              <a:off x="5530850" y="4900613"/>
              <a:ext cx="174625"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41" name="Line 37"/>
            <p:cNvSpPr>
              <a:spLocks noChangeShapeType="1"/>
            </p:cNvSpPr>
            <p:nvPr/>
          </p:nvSpPr>
          <p:spPr bwMode="auto">
            <a:xfrm>
              <a:off x="7099300" y="4900613"/>
              <a:ext cx="141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42" name="Line 38"/>
            <p:cNvSpPr>
              <a:spLocks noChangeShapeType="1"/>
            </p:cNvSpPr>
            <p:nvPr/>
          </p:nvSpPr>
          <p:spPr bwMode="auto">
            <a:xfrm>
              <a:off x="7019925" y="2684463"/>
              <a:ext cx="64611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43" name="Text Box 39"/>
            <p:cNvSpPr txBox="1">
              <a:spLocks noChangeArrowheads="1"/>
            </p:cNvSpPr>
            <p:nvPr/>
          </p:nvSpPr>
          <p:spPr bwMode="auto">
            <a:xfrm>
              <a:off x="227013" y="4965700"/>
              <a:ext cx="1017587" cy="457200"/>
            </a:xfrm>
            <a:prstGeom prst="rect">
              <a:avLst/>
            </a:prstGeom>
            <a:solidFill>
              <a:srgbClr val="FFFFFF"/>
            </a:solidFill>
            <a:ln w="9525">
              <a:solidFill>
                <a:schemeClr val="tx1"/>
              </a:solidFill>
              <a:miter lim="800000"/>
              <a:headEnd/>
              <a:tailEnd/>
            </a:ln>
          </p:spPr>
          <p:txBody>
            <a:bodyPr/>
            <a:lstStyle/>
            <a:p>
              <a:r>
                <a:rPr lang="fr-FR" sz="1200" dirty="0">
                  <a:solidFill>
                    <a:schemeClr val="accent2"/>
                  </a:solidFill>
                </a:rPr>
                <a:t>Énergie disponible</a:t>
              </a:r>
            </a:p>
          </p:txBody>
        </p:sp>
        <p:sp>
          <p:nvSpPr>
            <p:cNvPr id="44" name="Text Box 40"/>
            <p:cNvSpPr txBox="1">
              <a:spLocks noChangeArrowheads="1"/>
            </p:cNvSpPr>
            <p:nvPr/>
          </p:nvSpPr>
          <p:spPr bwMode="auto">
            <a:xfrm>
              <a:off x="2730500" y="5464175"/>
              <a:ext cx="3730625" cy="285750"/>
            </a:xfrm>
            <a:prstGeom prst="rect">
              <a:avLst/>
            </a:prstGeom>
            <a:solidFill>
              <a:srgbClr val="FFFFFF"/>
            </a:solidFill>
            <a:ln w="9525">
              <a:solidFill>
                <a:srgbClr val="000000"/>
              </a:solidFill>
              <a:miter lim="800000"/>
              <a:headEnd/>
              <a:tailEnd/>
            </a:ln>
          </p:spPr>
          <p:txBody>
            <a:bodyPr/>
            <a:lstStyle/>
            <a:p>
              <a:pPr lvl="1" algn="ctr"/>
              <a:r>
                <a:rPr lang="fr-FR" sz="1200">
                  <a:solidFill>
                    <a:schemeClr val="accent2"/>
                  </a:solidFill>
                </a:rPr>
                <a:t>Chaîne d’Énergie</a:t>
              </a:r>
              <a:endParaRPr lang="fr-FR">
                <a:solidFill>
                  <a:schemeClr val="accent2"/>
                </a:solidFill>
              </a:endParaRPr>
            </a:p>
          </p:txBody>
        </p:sp>
        <p:sp>
          <p:nvSpPr>
            <p:cNvPr id="45" name="Text Box 42"/>
            <p:cNvSpPr txBox="1">
              <a:spLocks noChangeArrowheads="1"/>
            </p:cNvSpPr>
            <p:nvPr/>
          </p:nvSpPr>
          <p:spPr bwMode="auto">
            <a:xfrm>
              <a:off x="4394200" y="3481388"/>
              <a:ext cx="703263" cy="2698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fr-FR" sz="1200" dirty="0">
                  <a:solidFill>
                    <a:schemeClr val="accent2"/>
                  </a:solidFill>
                </a:rPr>
                <a:t>ordres</a:t>
              </a:r>
              <a:endParaRPr lang="fr-FR" dirty="0">
                <a:solidFill>
                  <a:schemeClr val="accent2"/>
                </a:solidFill>
              </a:endParaRPr>
            </a:p>
          </p:txBody>
        </p:sp>
        <p:sp>
          <p:nvSpPr>
            <p:cNvPr id="46" name="AutoShape 43"/>
            <p:cNvSpPr>
              <a:spLocks noChangeArrowheads="1"/>
            </p:cNvSpPr>
            <p:nvPr/>
          </p:nvSpPr>
          <p:spPr bwMode="auto">
            <a:xfrm>
              <a:off x="7489825" y="3790950"/>
              <a:ext cx="236538" cy="317500"/>
            </a:xfrm>
            <a:prstGeom prst="downArrow">
              <a:avLst>
                <a:gd name="adj1" fmla="val 50000"/>
                <a:gd name="adj2" fmla="val 33557"/>
              </a:avLst>
            </a:prstGeom>
            <a:solidFill>
              <a:schemeClr val="tx1"/>
            </a:solidFill>
            <a:ln w="9525">
              <a:solidFill>
                <a:schemeClr val="tx1"/>
              </a:solidFill>
              <a:miter lim="800000"/>
              <a:headEnd/>
              <a:tailEnd/>
            </a:ln>
          </p:spPr>
          <p:txBody>
            <a:bodyPr/>
            <a:lstStyle/>
            <a:p>
              <a:endParaRPr lang="fr-FR"/>
            </a:p>
          </p:txBody>
        </p:sp>
        <p:sp>
          <p:nvSpPr>
            <p:cNvPr id="47" name="AutoShape 44"/>
            <p:cNvSpPr>
              <a:spLocks noChangeArrowheads="1"/>
            </p:cNvSpPr>
            <p:nvPr/>
          </p:nvSpPr>
          <p:spPr bwMode="auto">
            <a:xfrm>
              <a:off x="7489825" y="5962650"/>
              <a:ext cx="236538" cy="317500"/>
            </a:xfrm>
            <a:prstGeom prst="downArrow">
              <a:avLst>
                <a:gd name="adj1" fmla="val 50000"/>
                <a:gd name="adj2" fmla="val 33557"/>
              </a:avLst>
            </a:prstGeom>
            <a:solidFill>
              <a:schemeClr val="tx1"/>
            </a:solidFill>
            <a:ln w="9525">
              <a:solidFill>
                <a:schemeClr val="tx1"/>
              </a:solidFill>
              <a:miter lim="800000"/>
              <a:headEnd/>
              <a:tailEnd/>
            </a:ln>
          </p:spPr>
          <p:txBody>
            <a:bodyPr/>
            <a:lstStyle/>
            <a:p>
              <a:endParaRPr lang="fr-FR"/>
            </a:p>
          </p:txBody>
        </p:sp>
        <p:sp>
          <p:nvSpPr>
            <p:cNvPr id="48" name="Line 47"/>
            <p:cNvSpPr>
              <a:spLocks noChangeShapeType="1"/>
            </p:cNvSpPr>
            <p:nvPr/>
          </p:nvSpPr>
          <p:spPr bwMode="auto">
            <a:xfrm>
              <a:off x="7923213" y="4900613"/>
              <a:ext cx="1873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49" name="Line 48"/>
            <p:cNvSpPr>
              <a:spLocks noChangeShapeType="1"/>
            </p:cNvSpPr>
            <p:nvPr/>
          </p:nvSpPr>
          <p:spPr bwMode="auto">
            <a:xfrm flipV="1">
              <a:off x="8110538" y="1497013"/>
              <a:ext cx="0" cy="3403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0" name="Line 49"/>
            <p:cNvSpPr>
              <a:spLocks noChangeShapeType="1"/>
            </p:cNvSpPr>
            <p:nvPr/>
          </p:nvSpPr>
          <p:spPr bwMode="auto">
            <a:xfrm flipH="1">
              <a:off x="1447800" y="1497013"/>
              <a:ext cx="66627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1" name="Line 50"/>
            <p:cNvSpPr>
              <a:spLocks noChangeShapeType="1"/>
            </p:cNvSpPr>
            <p:nvPr/>
          </p:nvSpPr>
          <p:spPr bwMode="auto">
            <a:xfrm>
              <a:off x="1447800" y="1497013"/>
              <a:ext cx="0" cy="11874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2" name="Line 51"/>
            <p:cNvSpPr>
              <a:spLocks noChangeShapeType="1"/>
            </p:cNvSpPr>
            <p:nvPr/>
          </p:nvSpPr>
          <p:spPr bwMode="auto">
            <a:xfrm>
              <a:off x="1447800" y="2684463"/>
              <a:ext cx="44291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53" name="Text Box 52"/>
            <p:cNvSpPr txBox="1">
              <a:spLocks noChangeArrowheads="1"/>
            </p:cNvSpPr>
            <p:nvPr/>
          </p:nvSpPr>
          <p:spPr bwMode="auto">
            <a:xfrm>
              <a:off x="3608388" y="1214438"/>
              <a:ext cx="2840037"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sz="1200"/>
                <a:t>Grandeurs physiques à acquérir</a:t>
              </a:r>
            </a:p>
          </p:txBody>
        </p:sp>
      </p:grpSp>
      <p:sp>
        <p:nvSpPr>
          <p:cNvPr id="54" name="Rectangle 2"/>
          <p:cNvSpPr txBox="1">
            <a:spLocks noChangeArrowheads="1"/>
          </p:cNvSpPr>
          <p:nvPr/>
        </p:nvSpPr>
        <p:spPr bwMode="auto">
          <a:xfrm>
            <a:off x="0" y="-27384"/>
            <a:ext cx="9144000" cy="504056"/>
          </a:xfrm>
          <a:prstGeom prst="rect">
            <a:avLst/>
          </a:prstGeom>
          <a:solidFill>
            <a:srgbClr val="99FF99"/>
          </a:solidFill>
          <a:ln w="9525">
            <a:solidFill>
              <a:srgbClr val="99FF99"/>
            </a:solidFill>
            <a:miter lim="800000"/>
            <a:headEnd/>
            <a:tailEnd/>
          </a:ln>
          <a:effectLst/>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48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9pPr>
          </a:lstStyle>
          <a:p>
            <a:r>
              <a:rPr lang="fr-FR" sz="2000" dirty="0" smtClean="0"/>
              <a:t>2. Exemple de liste de Centres d’intérêt pour la section ATS</a:t>
            </a:r>
            <a:endParaRPr lang="fr-FR" sz="2000" dirty="0"/>
          </a:p>
        </p:txBody>
      </p:sp>
      <p:sp>
        <p:nvSpPr>
          <p:cNvPr id="56" name="Espace réservé du pied de page 4"/>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dirty="0" smtClean="0">
                <a:solidFill>
                  <a:srgbClr val="FFFFD9"/>
                </a:solidFill>
              </a:rPr>
              <a:t>Christel </a:t>
            </a:r>
            <a:r>
              <a:rPr lang="fr-FR" sz="1400" dirty="0" err="1" smtClean="0">
                <a:solidFill>
                  <a:srgbClr val="FFFFD9"/>
                </a:solidFill>
              </a:rPr>
              <a:t>Izac</a:t>
            </a:r>
            <a:r>
              <a:rPr lang="fr-FR" sz="1400" dirty="0" smtClean="0">
                <a:solidFill>
                  <a:srgbClr val="FFFFD9"/>
                </a:solidFill>
              </a:rPr>
              <a:t> et Vincent Boyer</a:t>
            </a:r>
            <a:endParaRPr lang="fr-FR" sz="1400" dirty="0">
              <a:solidFill>
                <a:srgbClr val="FFFFD9"/>
              </a:solidFill>
            </a:endParaRPr>
          </a:p>
        </p:txBody>
      </p:sp>
    </p:spTree>
    <p:extLst>
      <p:ext uri="{BB962C8B-B14F-4D97-AF65-F5344CB8AC3E}">
        <p14:creationId xmlns:p14="http://schemas.microsoft.com/office/powerpoint/2010/main" val="9431735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54"/>
          <p:cNvGraphicFramePr>
            <a:graphicFrameLocks/>
          </p:cNvGraphicFramePr>
          <p:nvPr>
            <p:extLst>
              <p:ext uri="{D42A27DB-BD31-4B8C-83A1-F6EECF244321}">
                <p14:modId xmlns:p14="http://schemas.microsoft.com/office/powerpoint/2010/main" val="870094817"/>
              </p:ext>
            </p:extLst>
          </p:nvPr>
        </p:nvGraphicFramePr>
        <p:xfrm>
          <a:off x="290513" y="1666840"/>
          <a:ext cx="8696325" cy="4282440"/>
        </p:xfrm>
        <a:graphic>
          <a:graphicData uri="http://schemas.openxmlformats.org/drawingml/2006/table">
            <a:tbl>
              <a:tblPr/>
              <a:tblGrid>
                <a:gridCol w="465137"/>
                <a:gridCol w="3951288"/>
                <a:gridCol w="4279900"/>
              </a:tblGrid>
              <a:tr h="508000">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2000" b="0" i="0" u="none" strike="noStrike" cap="none" normalizeH="0" baseline="0" smtClean="0">
                          <a:ln>
                            <a:noFill/>
                          </a:ln>
                          <a:solidFill>
                            <a:schemeClr val="tx1"/>
                          </a:solidFill>
                          <a:effectLst/>
                          <a:latin typeface="Arial" charset="0"/>
                        </a:rPr>
                        <a:t>CI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2000" b="0" i="0" u="none" strike="noStrike" cap="none" normalizeH="0" baseline="0" smtClean="0">
                          <a:ln>
                            <a:noFill/>
                          </a:ln>
                          <a:solidFill>
                            <a:schemeClr val="tx1"/>
                          </a:solidFill>
                          <a:effectLst/>
                          <a:latin typeface="Arial" charset="0"/>
                        </a:rPr>
                        <a:t>CI 1 : </a:t>
                      </a:r>
                      <a:r>
                        <a:rPr kumimoji="0" lang="fr-FR" sz="2000" b="1" i="0" u="none" strike="noStrike" cap="none" normalizeH="0" baseline="0" smtClean="0">
                          <a:ln>
                            <a:noFill/>
                          </a:ln>
                          <a:solidFill>
                            <a:schemeClr val="tx1"/>
                          </a:solidFill>
                          <a:effectLst/>
                          <a:latin typeface="Arial" charset="0"/>
                        </a:rPr>
                        <a:t>Chaînes fonctionnelles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2000" b="0" i="0" u="none" strike="noStrike" cap="none" normalizeH="0" baseline="0" smtClean="0">
                          <a:ln>
                            <a:noFill/>
                          </a:ln>
                          <a:solidFill>
                            <a:schemeClr val="tx1"/>
                          </a:solidFill>
                          <a:effectLst/>
                          <a:latin typeface="Arial" charset="0"/>
                        </a:rPr>
                        <a:t>CI 2 : </a:t>
                      </a:r>
                      <a:r>
                        <a:rPr kumimoji="0" lang="fr-FR" sz="2000" b="1" i="0" u="none" strike="noStrike" cap="none" normalizeH="0" baseline="0" smtClean="0">
                          <a:ln>
                            <a:noFill/>
                          </a:ln>
                          <a:solidFill>
                            <a:schemeClr val="tx1"/>
                          </a:solidFill>
                          <a:effectLst/>
                          <a:latin typeface="Arial" charset="0"/>
                        </a:rPr>
                        <a:t>Étude Globale des systèmes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62100">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smtClean="0">
                          <a:ln>
                            <a:noFill/>
                          </a:ln>
                          <a:solidFill>
                            <a:schemeClr val="tx1"/>
                          </a:solidFill>
                          <a:effectLst/>
                          <a:latin typeface="Arial" charset="0"/>
                        </a:rPr>
                        <a:t>Savoirs</a:t>
                      </a:r>
                    </a:p>
                  </a:txBody>
                  <a:tcPr marL="90000" marR="90000" marT="46800" marB="46800"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Structure générale des systèmes (chaînes d'énergie et d'information, flux d’énergie)</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Analyse fonctionnelle (schémas fonctionnels,  SADT, FAST)</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Systèmes linéaires continus invariants  (schémas blocs, stabilité, précision, rapidité, correction), représentation temporelle et fréquentielle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Démarche d'analyse</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Outils de la communication technique (lire des documents techniques de type schémas et dessins)</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19300">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smtClean="0">
                          <a:ln>
                            <a:noFill/>
                          </a:ln>
                          <a:solidFill>
                            <a:schemeClr val="tx1"/>
                          </a:solidFill>
                          <a:effectLst/>
                          <a:latin typeface="Arial" charset="0"/>
                        </a:rPr>
                        <a:t>Compétences</a:t>
                      </a:r>
                    </a:p>
                  </a:txBody>
                  <a:tcPr marL="90000" marR="90000" marT="46800" marB="46800"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Identifier et caractériser les fonctions assurées par le système et identifier les structures qui les réalisent;</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Décrire avec un vocabulaire adéquat les entrées et les sorties.</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Donner le modèle de connaissance et de comportement d’ un système.</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Régler les paramètres d’un correcteur pour obtenir un asservissement avec des performances données</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Utiliser un logiciel de simulation (DID’ACSYDE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dirty="0" smtClean="0">
                          <a:ln>
                            <a:noFill/>
                          </a:ln>
                          <a:solidFill>
                            <a:schemeClr val="tx1"/>
                          </a:solidFill>
                          <a:effectLst/>
                          <a:latin typeface="Arial" charset="0"/>
                        </a:rPr>
                        <a:t>Lire un plan d’ensemble</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dirty="0" smtClean="0">
                          <a:ln>
                            <a:noFill/>
                          </a:ln>
                          <a:solidFill>
                            <a:schemeClr val="tx1"/>
                          </a:solidFill>
                          <a:effectLst/>
                          <a:latin typeface="Arial" charset="0"/>
                        </a:rPr>
                        <a:t>Lire des documents techniques de type schémas et dessins</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dirty="0" smtClean="0">
                          <a:ln>
                            <a:noFill/>
                          </a:ln>
                          <a:solidFill>
                            <a:schemeClr val="tx1"/>
                          </a:solidFill>
                          <a:effectLst/>
                          <a:latin typeface="Arial" charset="0"/>
                        </a:rPr>
                        <a:t>Utiliser la documentation industrielle</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dirty="0" smtClean="0">
                          <a:ln>
                            <a:noFill/>
                          </a:ln>
                          <a:solidFill>
                            <a:schemeClr val="tx1"/>
                          </a:solidFill>
                          <a:effectLst/>
                          <a:latin typeface="Arial" charset="0"/>
                        </a:rPr>
                        <a:t>Décrire le fonctionnement</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dirty="0" smtClean="0">
                          <a:ln>
                            <a:noFill/>
                          </a:ln>
                          <a:solidFill>
                            <a:schemeClr val="tx1"/>
                          </a:solidFill>
                          <a:effectLst/>
                          <a:latin typeface="Arial" charset="0"/>
                        </a:rPr>
                        <a:t>Vérifier les performances globales et le comportement de certains constituants</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Rectangle 49"/>
          <p:cNvSpPr>
            <a:spLocks noChangeArrowheads="1"/>
          </p:cNvSpPr>
          <p:nvPr/>
        </p:nvSpPr>
        <p:spPr bwMode="auto">
          <a:xfrm>
            <a:off x="481013" y="701998"/>
            <a:ext cx="8382000" cy="638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pPr>
            <a:r>
              <a:rPr lang="fr-FR" sz="2800" b="1" u="sng" dirty="0" smtClean="0">
                <a:solidFill>
                  <a:schemeClr val="tx2">
                    <a:lumMod val="75000"/>
                  </a:schemeClr>
                </a:solidFill>
              </a:rPr>
              <a:t>Exemple </a:t>
            </a:r>
            <a:r>
              <a:rPr lang="fr-FR" sz="2800" b="1" u="sng" dirty="0">
                <a:solidFill>
                  <a:schemeClr val="tx2">
                    <a:lumMod val="75000"/>
                  </a:schemeClr>
                </a:solidFill>
              </a:rPr>
              <a:t>de centres d’intérêt </a:t>
            </a:r>
            <a:r>
              <a:rPr lang="fr-FR" sz="2800" b="1" dirty="0">
                <a:solidFill>
                  <a:schemeClr val="tx2">
                    <a:lumMod val="75000"/>
                  </a:schemeClr>
                </a:solidFill>
              </a:rPr>
              <a:t>:</a:t>
            </a:r>
          </a:p>
        </p:txBody>
      </p:sp>
      <p:sp>
        <p:nvSpPr>
          <p:cNvPr id="6" name="Rectangle 2"/>
          <p:cNvSpPr txBox="1">
            <a:spLocks noChangeArrowheads="1"/>
          </p:cNvSpPr>
          <p:nvPr/>
        </p:nvSpPr>
        <p:spPr bwMode="auto">
          <a:xfrm>
            <a:off x="0" y="-27384"/>
            <a:ext cx="9144000" cy="504056"/>
          </a:xfrm>
          <a:prstGeom prst="rect">
            <a:avLst/>
          </a:prstGeom>
          <a:solidFill>
            <a:srgbClr val="99FF99"/>
          </a:solidFill>
          <a:ln w="9525">
            <a:solidFill>
              <a:srgbClr val="99FF99"/>
            </a:solidFill>
            <a:miter lim="800000"/>
            <a:headEnd/>
            <a:tailEnd/>
          </a:ln>
          <a:effectLst/>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48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9pPr>
          </a:lstStyle>
          <a:p>
            <a:r>
              <a:rPr lang="fr-FR" sz="2000" dirty="0" smtClean="0"/>
              <a:t>2. Exemple de liste de Centres d’intérêt pour la section ATS</a:t>
            </a:r>
            <a:endParaRPr lang="fr-FR" sz="2000" dirty="0"/>
          </a:p>
        </p:txBody>
      </p:sp>
      <p:sp>
        <p:nvSpPr>
          <p:cNvPr id="8" name="Espace réservé du pied de page 4"/>
          <p:cNvSpPr>
            <a:spLocks noGrp="1"/>
          </p:cNvSpPr>
          <p:nvPr>
            <p:ph type="ftr" sz="quarter" idx="4294967295"/>
          </p:nvPr>
        </p:nvSpPr>
        <p:spPr>
          <a:xfrm>
            <a:off x="3276600" y="63976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dirty="0" smtClean="0">
                <a:solidFill>
                  <a:srgbClr val="FFFFD9"/>
                </a:solidFill>
              </a:rPr>
              <a:t>Christel </a:t>
            </a:r>
            <a:r>
              <a:rPr lang="fr-FR" sz="1400" dirty="0" err="1" smtClean="0">
                <a:solidFill>
                  <a:srgbClr val="FFFFD9"/>
                </a:solidFill>
              </a:rPr>
              <a:t>Izac</a:t>
            </a:r>
            <a:r>
              <a:rPr lang="fr-FR" sz="1400" dirty="0" smtClean="0">
                <a:solidFill>
                  <a:srgbClr val="FFFFD9"/>
                </a:solidFill>
              </a:rPr>
              <a:t> et Vincent Boyer</a:t>
            </a:r>
            <a:endParaRPr lang="fr-FR" sz="1400" dirty="0">
              <a:solidFill>
                <a:srgbClr val="FFFFD9"/>
              </a:solidFill>
            </a:endParaRPr>
          </a:p>
        </p:txBody>
      </p:sp>
    </p:spTree>
    <p:extLst>
      <p:ext uri="{BB962C8B-B14F-4D97-AF65-F5344CB8AC3E}">
        <p14:creationId xmlns:p14="http://schemas.microsoft.com/office/powerpoint/2010/main" val="5761106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41"/>
          <p:cNvGraphicFramePr>
            <a:graphicFrameLocks/>
          </p:cNvGraphicFramePr>
          <p:nvPr>
            <p:extLst>
              <p:ext uri="{D42A27DB-BD31-4B8C-83A1-F6EECF244321}">
                <p14:modId xmlns:p14="http://schemas.microsoft.com/office/powerpoint/2010/main" val="972502030"/>
              </p:ext>
            </p:extLst>
          </p:nvPr>
        </p:nvGraphicFramePr>
        <p:xfrm>
          <a:off x="404813" y="1866900"/>
          <a:ext cx="8362950" cy="4289426"/>
        </p:xfrm>
        <a:graphic>
          <a:graphicData uri="http://schemas.openxmlformats.org/drawingml/2006/table">
            <a:tbl>
              <a:tblPr/>
              <a:tblGrid>
                <a:gridCol w="447675"/>
                <a:gridCol w="3800475"/>
                <a:gridCol w="4114800"/>
              </a:tblGrid>
              <a:tr h="549275">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2000" b="0" i="0" u="none" strike="noStrike" cap="none" normalizeH="0" baseline="0" dirty="0" smtClean="0">
                          <a:ln>
                            <a:noFill/>
                          </a:ln>
                          <a:solidFill>
                            <a:schemeClr val="tx1"/>
                          </a:solidFill>
                          <a:effectLst/>
                          <a:latin typeface="Arial" charset="0"/>
                        </a:rPr>
                        <a:t>CI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2000" b="0" i="0" u="none" strike="noStrike" cap="none" normalizeH="0" baseline="0" smtClean="0">
                          <a:ln>
                            <a:noFill/>
                          </a:ln>
                          <a:solidFill>
                            <a:schemeClr val="tx1"/>
                          </a:solidFill>
                          <a:effectLst/>
                          <a:latin typeface="Arial" charset="0"/>
                        </a:rPr>
                        <a:t>CI 3 : </a:t>
                      </a:r>
                      <a:r>
                        <a:rPr kumimoji="0" lang="fr-FR" sz="2000" b="1" i="0" u="none" strike="noStrike" cap="none" normalizeH="0" baseline="0" smtClean="0">
                          <a:ln>
                            <a:noFill/>
                          </a:ln>
                          <a:solidFill>
                            <a:schemeClr val="tx1"/>
                          </a:solidFill>
                          <a:effectLst/>
                          <a:latin typeface="Arial" charset="0"/>
                        </a:rPr>
                        <a:t>Acquisition et conditionnement des informations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2000" b="0" i="0" u="none" strike="noStrike" cap="none" normalizeH="0" baseline="0" smtClean="0">
                          <a:ln>
                            <a:noFill/>
                          </a:ln>
                          <a:solidFill>
                            <a:schemeClr val="tx1"/>
                          </a:solidFill>
                          <a:effectLst/>
                          <a:latin typeface="Arial" charset="0"/>
                        </a:rPr>
                        <a:t>CI 4 :  </a:t>
                      </a:r>
                      <a:r>
                        <a:rPr kumimoji="0" lang="fr-FR" sz="2000" b="1" i="0" u="none" strike="noStrike" cap="none" normalizeH="0" baseline="0" smtClean="0">
                          <a:ln>
                            <a:noFill/>
                          </a:ln>
                          <a:solidFill>
                            <a:schemeClr val="tx1"/>
                          </a:solidFill>
                          <a:effectLst/>
                          <a:latin typeface="Arial" charset="0"/>
                        </a:rPr>
                        <a:t>Logiques combinatoire et séquentielle</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04938">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smtClean="0">
                          <a:ln>
                            <a:noFill/>
                          </a:ln>
                          <a:solidFill>
                            <a:schemeClr val="tx1"/>
                          </a:solidFill>
                          <a:effectLst/>
                          <a:latin typeface="Arial" charset="0"/>
                        </a:rPr>
                        <a:t>Savoirs</a:t>
                      </a:r>
                    </a:p>
                  </a:txBody>
                  <a:tcPr marL="90000" marR="90000" marT="46800" marB="46800"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smtClean="0">
                          <a:ln>
                            <a:noFill/>
                          </a:ln>
                          <a:solidFill>
                            <a:schemeClr val="tx1"/>
                          </a:solidFill>
                          <a:effectLst/>
                          <a:latin typeface="Arial" charset="0"/>
                        </a:rPr>
                        <a:t>Étude des capteurs</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smtClean="0">
                          <a:ln>
                            <a:noFill/>
                          </a:ln>
                          <a:solidFill>
                            <a:schemeClr val="tx1"/>
                          </a:solidFill>
                          <a:effectLst/>
                          <a:latin typeface="Arial" charset="0"/>
                        </a:rPr>
                        <a:t>Conversion A/N et N/A</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smtClean="0">
                          <a:ln>
                            <a:noFill/>
                          </a:ln>
                          <a:solidFill>
                            <a:schemeClr val="tx1"/>
                          </a:solidFill>
                          <a:effectLst/>
                          <a:latin typeface="Arial" charset="0"/>
                        </a:rPr>
                        <a:t>Filtrage analogique</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smtClean="0">
                          <a:ln>
                            <a:noFill/>
                          </a:ln>
                          <a:solidFill>
                            <a:schemeClr val="tx1"/>
                          </a:solidFill>
                          <a:effectLst/>
                          <a:latin typeface="Arial" charset="0"/>
                        </a:rPr>
                        <a:t>Amplification</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dirty="0" smtClean="0">
                          <a:ln>
                            <a:noFill/>
                          </a:ln>
                          <a:solidFill>
                            <a:schemeClr val="tx1"/>
                          </a:solidFill>
                          <a:effectLst/>
                          <a:latin typeface="Arial" charset="0"/>
                        </a:rPr>
                        <a:t>Logique combinatoire</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dirty="0" smtClean="0">
                          <a:ln>
                            <a:noFill/>
                          </a:ln>
                          <a:solidFill>
                            <a:schemeClr val="tx1"/>
                          </a:solidFill>
                          <a:effectLst/>
                          <a:latin typeface="Arial" charset="0"/>
                        </a:rPr>
                        <a:t>Logique  séquentielle </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dirty="0" smtClean="0">
                          <a:ln>
                            <a:noFill/>
                          </a:ln>
                          <a:solidFill>
                            <a:schemeClr val="tx1"/>
                          </a:solidFill>
                          <a:effectLst/>
                          <a:latin typeface="Arial" charset="0"/>
                        </a:rPr>
                        <a:t>Graphe étapes / transitions</a:t>
                      </a:r>
                      <a:endParaRPr kumimoji="0" lang="fr-FR" sz="1400" b="0" i="0" u="none" strike="noStrike" cap="none" normalizeH="0" baseline="0" dirty="0" smtClean="0">
                        <a:ln>
                          <a:noFill/>
                        </a:ln>
                        <a:solidFill>
                          <a:schemeClr val="tx1"/>
                        </a:solidFill>
                        <a:effectLst/>
                        <a:latin typeface="Arial" charset="0"/>
                      </a:endParaRP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817688">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smtClean="0">
                          <a:ln>
                            <a:noFill/>
                          </a:ln>
                          <a:solidFill>
                            <a:schemeClr val="tx1"/>
                          </a:solidFill>
                          <a:effectLst/>
                          <a:latin typeface="Arial" charset="0"/>
                        </a:rPr>
                        <a:t>Compétences</a:t>
                      </a:r>
                    </a:p>
                  </a:txBody>
                  <a:tcPr marL="90000" marR="90000" marT="46800" marB="46800"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smtClean="0">
                          <a:ln>
                            <a:noFill/>
                          </a:ln>
                          <a:solidFill>
                            <a:schemeClr val="tx1"/>
                          </a:solidFill>
                          <a:effectLst/>
                          <a:latin typeface="Arial" charset="0"/>
                        </a:rPr>
                        <a:t>Régler les paramètres d’une cellule de filtrage ou d’amplification, d’un montage astable, en fonction d’un cahier des charges.</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smtClean="0">
                          <a:ln>
                            <a:noFill/>
                          </a:ln>
                          <a:solidFill>
                            <a:schemeClr val="tx1"/>
                          </a:solidFill>
                          <a:effectLst/>
                          <a:latin typeface="Arial" charset="0"/>
                        </a:rPr>
                        <a:t>Utiliser un logiciel de simulation (PSpice,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dirty="0" smtClean="0">
                          <a:ln>
                            <a:noFill/>
                          </a:ln>
                          <a:solidFill>
                            <a:schemeClr val="tx1"/>
                          </a:solidFill>
                          <a:effectLst/>
                          <a:latin typeface="Arial" charset="0"/>
                        </a:rPr>
                        <a:t>Réaliser des montages en logique combinatoire ou séquentielle.</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dirty="0" smtClean="0">
                          <a:ln>
                            <a:noFill/>
                          </a:ln>
                          <a:solidFill>
                            <a:schemeClr val="tx1"/>
                          </a:solidFill>
                          <a:effectLst/>
                          <a:latin typeface="Arial" charset="0"/>
                        </a:rPr>
                        <a:t>Etablir  le GRAFCET d’une fonction simple d’un système industriel.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5" name="Rectangle 49"/>
          <p:cNvSpPr>
            <a:spLocks noChangeArrowheads="1"/>
          </p:cNvSpPr>
          <p:nvPr/>
        </p:nvSpPr>
        <p:spPr bwMode="auto">
          <a:xfrm>
            <a:off x="481013" y="701998"/>
            <a:ext cx="8382000" cy="638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pPr>
            <a:r>
              <a:rPr lang="fr-FR" sz="2800" b="1" u="sng" dirty="0" smtClean="0">
                <a:solidFill>
                  <a:schemeClr val="tx2">
                    <a:lumMod val="75000"/>
                  </a:schemeClr>
                </a:solidFill>
              </a:rPr>
              <a:t>Exemple </a:t>
            </a:r>
            <a:r>
              <a:rPr lang="fr-FR" sz="2800" b="1" u="sng" dirty="0">
                <a:solidFill>
                  <a:schemeClr val="tx2">
                    <a:lumMod val="75000"/>
                  </a:schemeClr>
                </a:solidFill>
              </a:rPr>
              <a:t>de centres d’intérêt </a:t>
            </a:r>
            <a:r>
              <a:rPr lang="fr-FR" sz="2800" b="1" dirty="0">
                <a:solidFill>
                  <a:schemeClr val="tx2">
                    <a:lumMod val="75000"/>
                  </a:schemeClr>
                </a:solidFill>
              </a:rPr>
              <a:t>:</a:t>
            </a:r>
          </a:p>
        </p:txBody>
      </p:sp>
      <p:sp>
        <p:nvSpPr>
          <p:cNvPr id="6" name="Rectangle 2"/>
          <p:cNvSpPr txBox="1">
            <a:spLocks noChangeArrowheads="1"/>
          </p:cNvSpPr>
          <p:nvPr/>
        </p:nvSpPr>
        <p:spPr bwMode="auto">
          <a:xfrm>
            <a:off x="0" y="-27384"/>
            <a:ext cx="9144000" cy="504056"/>
          </a:xfrm>
          <a:prstGeom prst="rect">
            <a:avLst/>
          </a:prstGeom>
          <a:solidFill>
            <a:srgbClr val="99FF99"/>
          </a:solidFill>
          <a:ln w="9525">
            <a:solidFill>
              <a:srgbClr val="99FF99"/>
            </a:solidFill>
            <a:miter lim="800000"/>
            <a:headEnd/>
            <a:tailEnd/>
          </a:ln>
          <a:effectLst/>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48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9pPr>
          </a:lstStyle>
          <a:p>
            <a:r>
              <a:rPr lang="fr-FR" sz="2000" dirty="0" smtClean="0"/>
              <a:t>2. Exemple de liste de Centres d’intérêt pour la section ATS</a:t>
            </a:r>
            <a:endParaRPr lang="fr-FR" sz="2000" dirty="0"/>
          </a:p>
        </p:txBody>
      </p:sp>
      <p:sp>
        <p:nvSpPr>
          <p:cNvPr id="8" name="Espace réservé du pied de page 4"/>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dirty="0" smtClean="0">
                <a:solidFill>
                  <a:srgbClr val="FFFFD9"/>
                </a:solidFill>
              </a:rPr>
              <a:t>Christel </a:t>
            </a:r>
            <a:r>
              <a:rPr lang="fr-FR" sz="1400" dirty="0" err="1" smtClean="0">
                <a:solidFill>
                  <a:srgbClr val="FFFFD9"/>
                </a:solidFill>
              </a:rPr>
              <a:t>Izac</a:t>
            </a:r>
            <a:r>
              <a:rPr lang="fr-FR" sz="1400" dirty="0" smtClean="0">
                <a:solidFill>
                  <a:srgbClr val="FFFFD9"/>
                </a:solidFill>
              </a:rPr>
              <a:t> et Vincent Boyer</a:t>
            </a:r>
            <a:endParaRPr lang="fr-FR" sz="1400" dirty="0">
              <a:solidFill>
                <a:srgbClr val="FFFFD9"/>
              </a:solidFill>
            </a:endParaRPr>
          </a:p>
        </p:txBody>
      </p:sp>
    </p:spTree>
    <p:extLst>
      <p:ext uri="{BB962C8B-B14F-4D97-AF65-F5344CB8AC3E}">
        <p14:creationId xmlns:p14="http://schemas.microsoft.com/office/powerpoint/2010/main" val="35888651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47"/>
          <p:cNvGraphicFramePr>
            <a:graphicFrameLocks/>
          </p:cNvGraphicFramePr>
          <p:nvPr>
            <p:extLst>
              <p:ext uri="{D42A27DB-BD31-4B8C-83A1-F6EECF244321}">
                <p14:modId xmlns:p14="http://schemas.microsoft.com/office/powerpoint/2010/main" val="1387874243"/>
              </p:ext>
            </p:extLst>
          </p:nvPr>
        </p:nvGraphicFramePr>
        <p:xfrm>
          <a:off x="527248" y="1320128"/>
          <a:ext cx="8077200" cy="4773168"/>
        </p:xfrm>
        <a:graphic>
          <a:graphicData uri="http://schemas.openxmlformats.org/drawingml/2006/table">
            <a:tbl>
              <a:tblPr/>
              <a:tblGrid>
                <a:gridCol w="495300"/>
                <a:gridCol w="3740150"/>
                <a:gridCol w="3841750"/>
              </a:tblGrid>
              <a:tr h="549275">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2000" b="0" i="0" u="none" strike="noStrike" cap="none" normalizeH="0" baseline="0" dirty="0" smtClean="0">
                          <a:ln>
                            <a:noFill/>
                          </a:ln>
                          <a:solidFill>
                            <a:schemeClr val="tx1"/>
                          </a:solidFill>
                          <a:effectLst/>
                          <a:latin typeface="Arial" charset="0"/>
                        </a:rPr>
                        <a:t>CI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2000" b="0" i="0" u="none" strike="noStrike" cap="none" normalizeH="0" baseline="0" smtClean="0">
                          <a:ln>
                            <a:noFill/>
                          </a:ln>
                          <a:solidFill>
                            <a:schemeClr val="tx1"/>
                          </a:solidFill>
                          <a:effectLst/>
                          <a:latin typeface="Arial" charset="0"/>
                        </a:rPr>
                        <a:t>CI 5 : </a:t>
                      </a:r>
                      <a:r>
                        <a:rPr kumimoji="0" lang="fr-FR" sz="2000" b="1" i="0" u="none" strike="noStrike" cap="none" normalizeH="0" baseline="0" smtClean="0">
                          <a:ln>
                            <a:noFill/>
                          </a:ln>
                          <a:solidFill>
                            <a:schemeClr val="tx1"/>
                          </a:solidFill>
                          <a:effectLst/>
                          <a:latin typeface="Arial" charset="0"/>
                        </a:rPr>
                        <a:t>Motorisation et conversion d'énergie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2000" b="0" i="0" u="none" strike="noStrike" cap="none" normalizeH="0" baseline="0" smtClean="0">
                          <a:ln>
                            <a:noFill/>
                          </a:ln>
                          <a:solidFill>
                            <a:schemeClr val="tx1"/>
                          </a:solidFill>
                          <a:effectLst/>
                          <a:latin typeface="Arial" charset="0"/>
                        </a:rPr>
                        <a:t>CI 6 : </a:t>
                      </a:r>
                      <a:r>
                        <a:rPr kumimoji="0" lang="fr-FR" sz="2000" b="1" i="0" u="none" strike="noStrike" cap="none" normalizeH="0" baseline="0" smtClean="0">
                          <a:ln>
                            <a:noFill/>
                          </a:ln>
                          <a:solidFill>
                            <a:schemeClr val="tx1"/>
                          </a:solidFill>
                          <a:effectLst/>
                          <a:latin typeface="Arial" charset="0"/>
                        </a:rPr>
                        <a:t>Chaînes de solides indéformables</a:t>
                      </a:r>
                      <a:r>
                        <a:rPr kumimoji="0" lang="fr-FR" sz="20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04938">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smtClean="0">
                          <a:ln>
                            <a:noFill/>
                          </a:ln>
                          <a:solidFill>
                            <a:schemeClr val="tx1"/>
                          </a:solidFill>
                          <a:effectLst/>
                          <a:latin typeface="Arial" charset="0"/>
                        </a:rPr>
                        <a:t>Savoirs</a:t>
                      </a:r>
                    </a:p>
                  </a:txBody>
                  <a:tcPr marL="90000" marR="90000" marT="46800" marB="46800"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dirty="0" smtClean="0">
                          <a:ln>
                            <a:noFill/>
                          </a:ln>
                          <a:solidFill>
                            <a:schemeClr val="tx1"/>
                          </a:solidFill>
                          <a:effectLst/>
                          <a:latin typeface="Arial" charset="0"/>
                        </a:rPr>
                        <a:t>Structure et Fonctionnement d'une Machine à Courant Continu</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dirty="0" smtClean="0">
                          <a:ln>
                            <a:noFill/>
                          </a:ln>
                          <a:solidFill>
                            <a:schemeClr val="tx1"/>
                          </a:solidFill>
                          <a:effectLst/>
                          <a:latin typeface="Arial" charset="0"/>
                        </a:rPr>
                        <a:t>Convertisseurs statiques associés (pont PD2, </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dirty="0" smtClean="0">
                          <a:ln>
                            <a:noFill/>
                          </a:ln>
                          <a:solidFill>
                            <a:schemeClr val="tx1"/>
                          </a:solidFill>
                          <a:effectLst/>
                          <a:latin typeface="Arial" charset="0"/>
                        </a:rPr>
                        <a:t> pont tout thyristors, hacheurs)</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dirty="0" smtClean="0">
                          <a:ln>
                            <a:noFill/>
                          </a:ln>
                          <a:solidFill>
                            <a:schemeClr val="tx1"/>
                          </a:solidFill>
                          <a:effectLst/>
                          <a:latin typeface="Arial" charset="0"/>
                        </a:rPr>
                        <a:t>Structure et fonctionnement d'une machine asynchrone</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dirty="0" smtClean="0">
                          <a:ln>
                            <a:noFill/>
                          </a:ln>
                          <a:solidFill>
                            <a:schemeClr val="tx1"/>
                          </a:solidFill>
                          <a:effectLst/>
                          <a:latin typeface="Arial" charset="0"/>
                        </a:rPr>
                        <a:t>Variateur de vitesse en U/f constant</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Modélisation cinématique des systèmes (graphes des liaisons, schéma cinématique)</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Torseur cinématique</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Liaisons usuelles, profils conjugués.</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Indice de mobilité, degré d'hyperstaticité</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17688">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smtClean="0">
                          <a:ln>
                            <a:noFill/>
                          </a:ln>
                          <a:solidFill>
                            <a:schemeClr val="tx1"/>
                          </a:solidFill>
                          <a:effectLst/>
                          <a:latin typeface="Arial" charset="0"/>
                        </a:rPr>
                        <a:t>Compétences</a:t>
                      </a:r>
                    </a:p>
                  </a:txBody>
                  <a:tcPr marL="90000" marR="90000" marT="46800" marB="46800"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dirty="0" smtClean="0">
                          <a:ln>
                            <a:noFill/>
                          </a:ln>
                          <a:solidFill>
                            <a:schemeClr val="tx1"/>
                          </a:solidFill>
                          <a:effectLst/>
                          <a:latin typeface="Arial" charset="0"/>
                        </a:rPr>
                        <a:t>Choisir le type de convertisseur statique pour la commande d’une machine à courant continu en fonction de l’application</a:t>
                      </a:r>
                      <a:r>
                        <a:rPr kumimoji="0" lang="fr-FR" sz="1200" b="0" i="0" u="none" strike="noStrike" cap="none" normalizeH="0" baseline="0" dirty="0" smtClean="0">
                          <a:ln>
                            <a:noFill/>
                          </a:ln>
                          <a:solidFill>
                            <a:schemeClr val="tx1"/>
                          </a:solidFill>
                          <a:effectLst/>
                          <a:latin typeface="Arial" charset="0"/>
                        </a:rPr>
                        <a:t>.</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dirty="0" smtClean="0">
                          <a:ln>
                            <a:noFill/>
                          </a:ln>
                          <a:solidFill>
                            <a:schemeClr val="tx1"/>
                          </a:solidFill>
                          <a:effectLst/>
                          <a:latin typeface="Arial" charset="0"/>
                        </a:rPr>
                        <a:t>Analyser une solution constructive</a:t>
                      </a:r>
                      <a:r>
                        <a:rPr kumimoji="0" lang="fr-FR" sz="1200" b="0" i="0" u="none" strike="noStrike" cap="none" normalizeH="0" baseline="0" dirty="0" smtClean="0">
                          <a:ln>
                            <a:noFill/>
                          </a:ln>
                          <a:solidFill>
                            <a:schemeClr val="tx1"/>
                          </a:solidFill>
                          <a:effectLst/>
                          <a:latin typeface="Arial" charset="0"/>
                        </a:rPr>
                        <a:t> </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dirty="0" smtClean="0">
                          <a:ln>
                            <a:noFill/>
                          </a:ln>
                          <a:solidFill>
                            <a:schemeClr val="tx1"/>
                          </a:solidFill>
                          <a:effectLst/>
                          <a:latin typeface="Arial" charset="0"/>
                        </a:rPr>
                        <a:t>Classer les mécanismes (2D/3D, chaînes ouvertes, chaînes fermées)</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dirty="0" smtClean="0">
                          <a:ln>
                            <a:noFill/>
                          </a:ln>
                          <a:solidFill>
                            <a:schemeClr val="tx1"/>
                          </a:solidFill>
                          <a:effectLst/>
                          <a:latin typeface="Arial" charset="0"/>
                        </a:rPr>
                        <a:t>Identifier les paramètres d'entrées et les paramètres de sortie</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dirty="0" smtClean="0">
                          <a:ln>
                            <a:noFill/>
                          </a:ln>
                          <a:solidFill>
                            <a:schemeClr val="tx1"/>
                          </a:solidFill>
                          <a:effectLst/>
                          <a:latin typeface="Arial" charset="0"/>
                        </a:rPr>
                        <a:t>Utiliser les fermetures de chaîne pour lier ces paramètres</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dirty="0" smtClean="0">
                          <a:ln>
                            <a:noFill/>
                          </a:ln>
                          <a:solidFill>
                            <a:schemeClr val="tx1"/>
                          </a:solidFill>
                          <a:effectLst/>
                          <a:latin typeface="Arial" charset="0"/>
                        </a:rPr>
                        <a:t>Quantifier le comportement cinématique</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dirty="0" smtClean="0">
                          <a:ln>
                            <a:noFill/>
                          </a:ln>
                          <a:solidFill>
                            <a:schemeClr val="tx1"/>
                          </a:solidFill>
                          <a:effectLst/>
                          <a:latin typeface="Arial" charset="0"/>
                        </a:rPr>
                        <a:t>Déterminer et mettre en œuvre une méthode de résolution d’un problème de cinématique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Rectangle 49"/>
          <p:cNvSpPr>
            <a:spLocks noChangeArrowheads="1"/>
          </p:cNvSpPr>
          <p:nvPr/>
        </p:nvSpPr>
        <p:spPr bwMode="auto">
          <a:xfrm>
            <a:off x="481013" y="548680"/>
            <a:ext cx="8382000" cy="638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pPr>
            <a:r>
              <a:rPr lang="fr-FR" sz="2800" b="1" u="sng" dirty="0" smtClean="0">
                <a:solidFill>
                  <a:schemeClr val="tx2">
                    <a:lumMod val="75000"/>
                  </a:schemeClr>
                </a:solidFill>
              </a:rPr>
              <a:t>Exemple </a:t>
            </a:r>
            <a:r>
              <a:rPr lang="fr-FR" sz="2800" b="1" u="sng" dirty="0">
                <a:solidFill>
                  <a:schemeClr val="tx2">
                    <a:lumMod val="75000"/>
                  </a:schemeClr>
                </a:solidFill>
              </a:rPr>
              <a:t>de centres d’intérêt </a:t>
            </a:r>
            <a:r>
              <a:rPr lang="fr-FR" sz="2800" b="1" dirty="0">
                <a:solidFill>
                  <a:schemeClr val="tx2">
                    <a:lumMod val="75000"/>
                  </a:schemeClr>
                </a:solidFill>
              </a:rPr>
              <a:t>:</a:t>
            </a:r>
          </a:p>
        </p:txBody>
      </p:sp>
      <p:sp>
        <p:nvSpPr>
          <p:cNvPr id="6" name="Rectangle 2"/>
          <p:cNvSpPr txBox="1">
            <a:spLocks noChangeArrowheads="1"/>
          </p:cNvSpPr>
          <p:nvPr/>
        </p:nvSpPr>
        <p:spPr bwMode="auto">
          <a:xfrm>
            <a:off x="0" y="-27384"/>
            <a:ext cx="9144000" cy="504056"/>
          </a:xfrm>
          <a:prstGeom prst="rect">
            <a:avLst/>
          </a:prstGeom>
          <a:solidFill>
            <a:srgbClr val="99FF99"/>
          </a:solidFill>
          <a:ln w="9525">
            <a:solidFill>
              <a:srgbClr val="99FF99"/>
            </a:solidFill>
            <a:miter lim="800000"/>
            <a:headEnd/>
            <a:tailEnd/>
          </a:ln>
          <a:effectLst/>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48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9pPr>
          </a:lstStyle>
          <a:p>
            <a:r>
              <a:rPr lang="fr-FR" sz="2000" dirty="0" smtClean="0"/>
              <a:t>2. Exemple de liste de Centres d’intérêt pour la section ATS</a:t>
            </a:r>
            <a:endParaRPr lang="fr-FR" sz="2000" dirty="0"/>
          </a:p>
        </p:txBody>
      </p:sp>
      <p:sp>
        <p:nvSpPr>
          <p:cNvPr id="8" name="Espace réservé du pied de page 4"/>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dirty="0" smtClean="0">
                <a:solidFill>
                  <a:srgbClr val="FFFFD9"/>
                </a:solidFill>
              </a:rPr>
              <a:t>Christel </a:t>
            </a:r>
            <a:r>
              <a:rPr lang="fr-FR" sz="1400" dirty="0" err="1" smtClean="0">
                <a:solidFill>
                  <a:srgbClr val="FFFFD9"/>
                </a:solidFill>
              </a:rPr>
              <a:t>Izac</a:t>
            </a:r>
            <a:r>
              <a:rPr lang="fr-FR" sz="1400" dirty="0" smtClean="0">
                <a:solidFill>
                  <a:srgbClr val="FFFFD9"/>
                </a:solidFill>
              </a:rPr>
              <a:t> et Vincent Boyer</a:t>
            </a:r>
            <a:endParaRPr lang="fr-FR" sz="1400" dirty="0">
              <a:solidFill>
                <a:srgbClr val="FFFFD9"/>
              </a:solidFill>
            </a:endParaRPr>
          </a:p>
        </p:txBody>
      </p:sp>
    </p:spTree>
    <p:extLst>
      <p:ext uri="{BB962C8B-B14F-4D97-AF65-F5344CB8AC3E}">
        <p14:creationId xmlns:p14="http://schemas.microsoft.com/office/powerpoint/2010/main" val="32419056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66"/>
          <p:cNvGraphicFramePr>
            <a:graphicFrameLocks/>
          </p:cNvGraphicFramePr>
          <p:nvPr>
            <p:extLst>
              <p:ext uri="{D42A27DB-BD31-4B8C-83A1-F6EECF244321}">
                <p14:modId xmlns:p14="http://schemas.microsoft.com/office/powerpoint/2010/main" val="748693513"/>
              </p:ext>
            </p:extLst>
          </p:nvPr>
        </p:nvGraphicFramePr>
        <p:xfrm>
          <a:off x="468313" y="1196752"/>
          <a:ext cx="8280400" cy="4943856"/>
        </p:xfrm>
        <a:graphic>
          <a:graphicData uri="http://schemas.openxmlformats.org/drawingml/2006/table">
            <a:tbl>
              <a:tblPr/>
              <a:tblGrid>
                <a:gridCol w="484187"/>
                <a:gridCol w="3784600"/>
                <a:gridCol w="4011613"/>
              </a:tblGrid>
              <a:tr h="396875">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2000" b="0" i="0" u="none" strike="noStrike" cap="none" normalizeH="0" baseline="0" smtClean="0">
                          <a:ln>
                            <a:noFill/>
                          </a:ln>
                          <a:solidFill>
                            <a:schemeClr val="tx1"/>
                          </a:solidFill>
                          <a:effectLst/>
                          <a:latin typeface="Arial" charset="0"/>
                        </a:rPr>
                        <a:t>CI</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2000" b="0" i="0" u="none" strike="noStrike" cap="none" normalizeH="0" baseline="0" smtClean="0">
                          <a:ln>
                            <a:noFill/>
                          </a:ln>
                          <a:solidFill>
                            <a:schemeClr val="tx1"/>
                          </a:solidFill>
                          <a:effectLst/>
                          <a:latin typeface="Arial" charset="0"/>
                        </a:rPr>
                        <a:t>CI 7 : </a:t>
                      </a:r>
                      <a:r>
                        <a:rPr kumimoji="0" lang="fr-FR" sz="2000" b="1" i="0" u="none" strike="noStrike" cap="none" normalizeH="0" baseline="0" smtClean="0">
                          <a:ln>
                            <a:noFill/>
                          </a:ln>
                          <a:solidFill>
                            <a:schemeClr val="tx1"/>
                          </a:solidFill>
                          <a:effectLst/>
                          <a:latin typeface="Arial" charset="0"/>
                        </a:rPr>
                        <a:t>Actions mécaniques</a:t>
                      </a:r>
                      <a:r>
                        <a:rPr kumimoji="0" lang="fr-FR" sz="2000" b="0" i="0" u="none" strike="noStrike" cap="none" normalizeH="0" baseline="0" smtClean="0">
                          <a:ln>
                            <a:noFill/>
                          </a:ln>
                          <a:solidFill>
                            <a:schemeClr val="tx1"/>
                          </a:solidFill>
                          <a:effectLst/>
                          <a:latin typeface="Arial" charset="0"/>
                        </a:rPr>
                        <a:t>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2000" b="0" i="0" u="none" strike="noStrike" cap="none" normalizeH="0" baseline="0" smtClean="0">
                          <a:ln>
                            <a:noFill/>
                          </a:ln>
                          <a:solidFill>
                            <a:schemeClr val="tx1"/>
                          </a:solidFill>
                          <a:effectLst/>
                          <a:latin typeface="Arial" charset="0"/>
                        </a:rPr>
                        <a:t>CI 8 : </a:t>
                      </a:r>
                      <a:r>
                        <a:rPr kumimoji="0" lang="fr-FR" sz="2000" b="1" i="0" u="none" strike="noStrike" cap="none" normalizeH="0" baseline="0" smtClean="0">
                          <a:ln>
                            <a:noFill/>
                          </a:ln>
                          <a:solidFill>
                            <a:schemeClr val="tx1"/>
                          </a:solidFill>
                          <a:effectLst/>
                          <a:latin typeface="Arial" charset="0"/>
                        </a:rPr>
                        <a:t>Dynamique, puissance et énergies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79563">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smtClean="0">
                          <a:ln>
                            <a:noFill/>
                          </a:ln>
                          <a:solidFill>
                            <a:schemeClr val="tx1"/>
                          </a:solidFill>
                          <a:effectLst/>
                          <a:latin typeface="Arial" charset="0"/>
                        </a:rPr>
                        <a:t>Savoirs</a:t>
                      </a:r>
                    </a:p>
                  </a:txBody>
                  <a:tcPr vert="eaVert"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Modélisation des actions mécaniques (liaisons usuelles, graphe de structure, bilan des actions mécaniques, torseur d'action mécanique)</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PFS</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Lois de Coulomb (frottement, adhérence)</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1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Cinétique et dynamique des solides en translation et des solides en rotation d'un axe fixe.</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Torseur dynamique, énergie cinétique</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Puissance des efforts extérieurs et intérieurs à un système de solides indéformables</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PFD et théorème de l'énergie cinétique</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Puissance électrique</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Rendement</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Réversibilité</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Quadrants de fonctionnement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19300">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smtClean="0">
                          <a:ln>
                            <a:noFill/>
                          </a:ln>
                          <a:solidFill>
                            <a:schemeClr val="tx1"/>
                          </a:solidFill>
                          <a:effectLst/>
                          <a:latin typeface="Arial" charset="0"/>
                        </a:rPr>
                        <a:t>Compétences</a:t>
                      </a:r>
                    </a:p>
                  </a:txBody>
                  <a:tcPr vert="eaVert"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Associer à une liaison le torseur d’action mécanique correspondant</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Construire les schémas d’architecture</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Déterminer et mettre en œuvre une méthode de résolution d’un problème de statique</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1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dirty="0" smtClean="0">
                          <a:ln>
                            <a:noFill/>
                          </a:ln>
                          <a:solidFill>
                            <a:schemeClr val="tx1"/>
                          </a:solidFill>
                          <a:effectLst/>
                          <a:latin typeface="Arial" charset="0"/>
                        </a:rPr>
                        <a:t>Pour un mécanisme donné, déterminer les efforts et les mouvements mis en jeu</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dirty="0" smtClean="0">
                          <a:ln>
                            <a:noFill/>
                          </a:ln>
                          <a:solidFill>
                            <a:schemeClr val="tx1"/>
                          </a:solidFill>
                          <a:effectLst/>
                          <a:latin typeface="Arial" charset="0"/>
                        </a:rPr>
                        <a:t>Établir les relations entre les actions mécaniques et les mouvements qu’elles provoquent</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dirty="0" smtClean="0">
                          <a:ln>
                            <a:noFill/>
                          </a:ln>
                          <a:solidFill>
                            <a:schemeClr val="tx1"/>
                          </a:solidFill>
                          <a:effectLst/>
                          <a:latin typeface="Arial" charset="0"/>
                        </a:rPr>
                        <a:t>Déterminer et mettre en œuvre une méthode de résolution d’un problème de dynamique ou d’énergétique</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dirty="0" smtClean="0">
                          <a:ln>
                            <a:noFill/>
                          </a:ln>
                          <a:solidFill>
                            <a:schemeClr val="tx1"/>
                          </a:solidFill>
                          <a:effectLst/>
                          <a:latin typeface="Arial" charset="0"/>
                        </a:rPr>
                        <a:t>Savoir mesurer une puissance et un rendement , localiser et quantifier les pertes .</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dirty="0" smtClean="0">
                          <a:ln>
                            <a:noFill/>
                          </a:ln>
                          <a:solidFill>
                            <a:schemeClr val="tx1"/>
                          </a:solidFill>
                          <a:effectLst/>
                          <a:latin typeface="Arial" charset="0"/>
                        </a:rPr>
                        <a:t>Définir les quadrants de fonctionnement du moteur d’un système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Rectangle 49"/>
          <p:cNvSpPr>
            <a:spLocks noChangeArrowheads="1"/>
          </p:cNvSpPr>
          <p:nvPr/>
        </p:nvSpPr>
        <p:spPr bwMode="auto">
          <a:xfrm>
            <a:off x="481013" y="548680"/>
            <a:ext cx="8382000" cy="638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pPr>
            <a:r>
              <a:rPr lang="fr-FR" sz="2800" b="1" u="sng" dirty="0" smtClean="0">
                <a:solidFill>
                  <a:schemeClr val="tx2">
                    <a:lumMod val="75000"/>
                  </a:schemeClr>
                </a:solidFill>
              </a:rPr>
              <a:t>Exemple </a:t>
            </a:r>
            <a:r>
              <a:rPr lang="fr-FR" sz="2800" b="1" u="sng" dirty="0">
                <a:solidFill>
                  <a:schemeClr val="tx2">
                    <a:lumMod val="75000"/>
                  </a:schemeClr>
                </a:solidFill>
              </a:rPr>
              <a:t>de centres d’intérêt </a:t>
            </a:r>
            <a:r>
              <a:rPr lang="fr-FR" sz="2800" b="1" dirty="0">
                <a:solidFill>
                  <a:schemeClr val="tx2">
                    <a:lumMod val="75000"/>
                  </a:schemeClr>
                </a:solidFill>
              </a:rPr>
              <a:t>:</a:t>
            </a:r>
          </a:p>
        </p:txBody>
      </p:sp>
      <p:sp>
        <p:nvSpPr>
          <p:cNvPr id="6" name="Rectangle 2"/>
          <p:cNvSpPr txBox="1">
            <a:spLocks noChangeArrowheads="1"/>
          </p:cNvSpPr>
          <p:nvPr/>
        </p:nvSpPr>
        <p:spPr bwMode="auto">
          <a:xfrm>
            <a:off x="0" y="-27384"/>
            <a:ext cx="9144000" cy="504056"/>
          </a:xfrm>
          <a:prstGeom prst="rect">
            <a:avLst/>
          </a:prstGeom>
          <a:solidFill>
            <a:srgbClr val="99FF99"/>
          </a:solidFill>
          <a:ln w="9525">
            <a:solidFill>
              <a:srgbClr val="99FF99"/>
            </a:solidFill>
            <a:miter lim="800000"/>
            <a:headEnd/>
            <a:tailEnd/>
          </a:ln>
          <a:effectLst/>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48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9pPr>
          </a:lstStyle>
          <a:p>
            <a:r>
              <a:rPr lang="fr-FR" sz="2000" dirty="0" smtClean="0"/>
              <a:t>2. Exemple de liste de Centres d’intérêt pour la section ATS</a:t>
            </a:r>
            <a:endParaRPr lang="fr-FR" sz="2000" dirty="0"/>
          </a:p>
        </p:txBody>
      </p:sp>
      <p:sp>
        <p:nvSpPr>
          <p:cNvPr id="8" name="Espace réservé du pied de page 4"/>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dirty="0" smtClean="0">
                <a:solidFill>
                  <a:srgbClr val="FFFFD9"/>
                </a:solidFill>
              </a:rPr>
              <a:t>Christel </a:t>
            </a:r>
            <a:r>
              <a:rPr lang="fr-FR" sz="1400" dirty="0" err="1" smtClean="0">
                <a:solidFill>
                  <a:srgbClr val="FFFFD9"/>
                </a:solidFill>
              </a:rPr>
              <a:t>Izac</a:t>
            </a:r>
            <a:r>
              <a:rPr lang="fr-FR" sz="1400" dirty="0" smtClean="0">
                <a:solidFill>
                  <a:srgbClr val="FFFFD9"/>
                </a:solidFill>
              </a:rPr>
              <a:t> et Vincent Boyer</a:t>
            </a:r>
            <a:endParaRPr lang="fr-FR" sz="1400" dirty="0">
              <a:solidFill>
                <a:srgbClr val="FFFFD9"/>
              </a:solidFill>
            </a:endParaRPr>
          </a:p>
        </p:txBody>
      </p:sp>
    </p:spTree>
    <p:extLst>
      <p:ext uri="{BB962C8B-B14F-4D97-AF65-F5344CB8AC3E}">
        <p14:creationId xmlns:p14="http://schemas.microsoft.com/office/powerpoint/2010/main" val="2873715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40"/>
          <p:cNvGraphicFramePr>
            <a:graphicFrameLocks/>
          </p:cNvGraphicFramePr>
          <p:nvPr>
            <p:extLst>
              <p:ext uri="{D42A27DB-BD31-4B8C-83A1-F6EECF244321}">
                <p14:modId xmlns:p14="http://schemas.microsoft.com/office/powerpoint/2010/main" val="816648705"/>
              </p:ext>
            </p:extLst>
          </p:nvPr>
        </p:nvGraphicFramePr>
        <p:xfrm>
          <a:off x="1879600" y="1752600"/>
          <a:ext cx="5475288" cy="3871913"/>
        </p:xfrm>
        <a:graphic>
          <a:graphicData uri="http://schemas.openxmlformats.org/drawingml/2006/table">
            <a:tbl>
              <a:tblPr/>
              <a:tblGrid>
                <a:gridCol w="454025"/>
                <a:gridCol w="5021263"/>
              </a:tblGrid>
              <a:tr h="508000">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2000" b="0" i="0" u="none" strike="noStrike" cap="none" normalizeH="0" baseline="0" dirty="0" smtClean="0">
                          <a:ln>
                            <a:noFill/>
                          </a:ln>
                          <a:solidFill>
                            <a:schemeClr val="tx1"/>
                          </a:solidFill>
                          <a:effectLst/>
                          <a:latin typeface="Arial" charset="0"/>
                        </a:rPr>
                        <a:t>CI</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2000" b="0" i="0" u="none" strike="noStrike" cap="none" normalizeH="0" baseline="0" dirty="0" smtClean="0">
                          <a:ln>
                            <a:noFill/>
                          </a:ln>
                          <a:solidFill>
                            <a:schemeClr val="tx1"/>
                          </a:solidFill>
                          <a:effectLst/>
                          <a:latin typeface="Arial" charset="0"/>
                        </a:rPr>
                        <a:t>CI 9 : Comportement des systèmes</a:t>
                      </a:r>
                      <a:endParaRPr kumimoji="0" lang="fr-FR" sz="2000" b="1"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44613">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smtClean="0">
                          <a:ln>
                            <a:noFill/>
                          </a:ln>
                          <a:solidFill>
                            <a:schemeClr val="tx1"/>
                          </a:solidFill>
                          <a:effectLst/>
                          <a:latin typeface="Arial" charset="0"/>
                        </a:rPr>
                        <a:t>Savoirs</a:t>
                      </a:r>
                    </a:p>
                  </a:txBody>
                  <a:tcPr vert="eaVert"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dirty="0" smtClean="0">
                          <a:ln>
                            <a:noFill/>
                          </a:ln>
                          <a:solidFill>
                            <a:schemeClr val="tx1"/>
                          </a:solidFill>
                          <a:effectLst/>
                          <a:latin typeface="Arial" charset="0"/>
                        </a:rPr>
                        <a:t>Systèmes linéaires continus et invariants</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dirty="0" smtClean="0">
                          <a:ln>
                            <a:noFill/>
                          </a:ln>
                          <a:solidFill>
                            <a:schemeClr val="tx1"/>
                          </a:solidFill>
                          <a:effectLst/>
                          <a:latin typeface="Arial" charset="0"/>
                        </a:rPr>
                        <a:t>Diagramme de </a:t>
                      </a:r>
                      <a:r>
                        <a:rPr kumimoji="0" lang="fr-FR" sz="1400" b="0" i="0" u="none" strike="noStrike" cap="none" normalizeH="0" baseline="0" dirty="0" err="1" smtClean="0">
                          <a:ln>
                            <a:noFill/>
                          </a:ln>
                          <a:solidFill>
                            <a:schemeClr val="tx1"/>
                          </a:solidFill>
                          <a:effectLst/>
                          <a:latin typeface="Arial" charset="0"/>
                        </a:rPr>
                        <a:t>Bode</a:t>
                      </a:r>
                      <a:endParaRPr kumimoji="0" lang="fr-FR" sz="1400" b="0" i="0" u="none" strike="noStrike" cap="none" normalizeH="0" baseline="0" dirty="0" smtClean="0">
                        <a:ln>
                          <a:noFill/>
                        </a:ln>
                        <a:solidFill>
                          <a:schemeClr val="tx1"/>
                        </a:solidFill>
                        <a:effectLst/>
                        <a:latin typeface="Arial" charset="0"/>
                      </a:endParaRP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dirty="0" smtClean="0">
                          <a:ln>
                            <a:noFill/>
                          </a:ln>
                          <a:solidFill>
                            <a:schemeClr val="tx1"/>
                          </a:solidFill>
                          <a:effectLst/>
                          <a:latin typeface="Arial" charset="0"/>
                        </a:rPr>
                        <a:t>Stabilité en boucle ouverte, marge de phase, marge de gain</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dirty="0" smtClean="0">
                          <a:ln>
                            <a:noFill/>
                          </a:ln>
                          <a:solidFill>
                            <a:schemeClr val="tx1"/>
                          </a:solidFill>
                          <a:effectLst/>
                          <a:latin typeface="Arial" charset="0"/>
                        </a:rPr>
                        <a:t>Précision, écart permanent pour une réponse indicielle</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dirty="0" smtClean="0">
                          <a:ln>
                            <a:noFill/>
                          </a:ln>
                          <a:solidFill>
                            <a:schemeClr val="tx1"/>
                          </a:solidFill>
                          <a:effectLst/>
                          <a:latin typeface="Arial" charset="0"/>
                        </a:rPr>
                        <a:t>Effet d’une action intégrale dans une chaîne directe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19300">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smtClean="0">
                          <a:ln>
                            <a:noFill/>
                          </a:ln>
                          <a:solidFill>
                            <a:schemeClr val="tx1"/>
                          </a:solidFill>
                          <a:effectLst/>
                          <a:latin typeface="Arial" charset="0"/>
                        </a:rPr>
                        <a:t>Compétences</a:t>
                      </a:r>
                    </a:p>
                  </a:txBody>
                  <a:tcPr vert="eaVert"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dirty="0" smtClean="0">
                          <a:ln>
                            <a:noFill/>
                          </a:ln>
                          <a:solidFill>
                            <a:schemeClr val="tx1"/>
                          </a:solidFill>
                          <a:effectLst/>
                          <a:latin typeface="Arial" charset="0"/>
                        </a:rPr>
                        <a:t>Analyser un systèmes pluri-technologiques</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dirty="0" smtClean="0">
                          <a:ln>
                            <a:noFill/>
                          </a:ln>
                          <a:solidFill>
                            <a:schemeClr val="tx1"/>
                          </a:solidFill>
                          <a:effectLst/>
                          <a:latin typeface="Arial" charset="0"/>
                        </a:rPr>
                        <a:t>Modéliser un systèmes pluri-technologiques</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dirty="0" smtClean="0">
                          <a:ln>
                            <a:noFill/>
                          </a:ln>
                          <a:solidFill>
                            <a:schemeClr val="tx1"/>
                          </a:solidFill>
                          <a:effectLst/>
                          <a:latin typeface="Arial" charset="0"/>
                        </a:rPr>
                        <a:t>Expérimenter  et </a:t>
                      </a:r>
                      <a:r>
                        <a:rPr kumimoji="0" lang="fr-FR" sz="1400" b="0" i="0" u="none" strike="noStrike" cap="none" normalizeH="0" baseline="0" dirty="0" err="1" smtClean="0">
                          <a:ln>
                            <a:noFill/>
                          </a:ln>
                          <a:solidFill>
                            <a:schemeClr val="tx1"/>
                          </a:solidFill>
                          <a:effectLst/>
                          <a:latin typeface="Arial" charset="0"/>
                        </a:rPr>
                        <a:t>indentifier</a:t>
                      </a:r>
                      <a:r>
                        <a:rPr kumimoji="0" lang="fr-FR" sz="1400" b="0" i="0" u="none" strike="noStrike" cap="none" normalizeH="0" baseline="0" dirty="0" smtClean="0">
                          <a:ln>
                            <a:noFill/>
                          </a:ln>
                          <a:solidFill>
                            <a:schemeClr val="tx1"/>
                          </a:solidFill>
                          <a:effectLst/>
                          <a:latin typeface="Arial" charset="0"/>
                        </a:rPr>
                        <a:t> les paramètres du modèle</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400" b="0" i="0" u="none" strike="noStrike" cap="none" normalizeH="0" baseline="0" dirty="0" smtClean="0">
                          <a:ln>
                            <a:noFill/>
                          </a:ln>
                          <a:solidFill>
                            <a:schemeClr val="tx1"/>
                          </a:solidFill>
                          <a:effectLst/>
                          <a:latin typeface="Arial" charset="0"/>
                        </a:rPr>
                        <a:t>Optimiser les paramètres du modèle à partir de résultats expérimentaux</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Rectangle 49"/>
          <p:cNvSpPr>
            <a:spLocks noChangeArrowheads="1"/>
          </p:cNvSpPr>
          <p:nvPr/>
        </p:nvSpPr>
        <p:spPr bwMode="auto">
          <a:xfrm>
            <a:off x="481013" y="548680"/>
            <a:ext cx="8382000" cy="638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pPr>
            <a:r>
              <a:rPr lang="fr-FR" sz="2800" b="1" u="sng" dirty="0" smtClean="0">
                <a:solidFill>
                  <a:schemeClr val="tx2">
                    <a:lumMod val="75000"/>
                  </a:schemeClr>
                </a:solidFill>
              </a:rPr>
              <a:t>Exemple </a:t>
            </a:r>
            <a:r>
              <a:rPr lang="fr-FR" sz="2800" b="1" u="sng" dirty="0">
                <a:solidFill>
                  <a:schemeClr val="tx2">
                    <a:lumMod val="75000"/>
                  </a:schemeClr>
                </a:solidFill>
              </a:rPr>
              <a:t>de centres d’intérêt </a:t>
            </a:r>
            <a:r>
              <a:rPr lang="fr-FR" sz="2800" b="1" dirty="0">
                <a:solidFill>
                  <a:schemeClr val="tx2">
                    <a:lumMod val="75000"/>
                  </a:schemeClr>
                </a:solidFill>
              </a:rPr>
              <a:t>:</a:t>
            </a:r>
          </a:p>
        </p:txBody>
      </p:sp>
      <p:sp>
        <p:nvSpPr>
          <p:cNvPr id="6" name="Rectangle 2"/>
          <p:cNvSpPr txBox="1">
            <a:spLocks noChangeArrowheads="1"/>
          </p:cNvSpPr>
          <p:nvPr/>
        </p:nvSpPr>
        <p:spPr bwMode="auto">
          <a:xfrm>
            <a:off x="0" y="-27384"/>
            <a:ext cx="9144000" cy="504056"/>
          </a:xfrm>
          <a:prstGeom prst="rect">
            <a:avLst/>
          </a:prstGeom>
          <a:solidFill>
            <a:srgbClr val="99FF99"/>
          </a:solidFill>
          <a:ln w="9525">
            <a:solidFill>
              <a:srgbClr val="99FF99"/>
            </a:solidFill>
            <a:miter lim="800000"/>
            <a:headEnd/>
            <a:tailEnd/>
          </a:ln>
          <a:effectLst/>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48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9pPr>
          </a:lstStyle>
          <a:p>
            <a:r>
              <a:rPr lang="fr-FR" sz="2000" dirty="0" smtClean="0"/>
              <a:t>2. Exemple de liste de Centres d’intérêt pour la section ATS</a:t>
            </a:r>
            <a:endParaRPr lang="fr-FR" sz="2000" dirty="0"/>
          </a:p>
        </p:txBody>
      </p:sp>
      <p:sp>
        <p:nvSpPr>
          <p:cNvPr id="8" name="Espace réservé du pied de page 4"/>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dirty="0" smtClean="0">
                <a:solidFill>
                  <a:srgbClr val="FFFFD9"/>
                </a:solidFill>
              </a:rPr>
              <a:t>Christel </a:t>
            </a:r>
            <a:r>
              <a:rPr lang="fr-FR" sz="1400" dirty="0" err="1" smtClean="0">
                <a:solidFill>
                  <a:srgbClr val="FFFFD9"/>
                </a:solidFill>
              </a:rPr>
              <a:t>Izac</a:t>
            </a:r>
            <a:r>
              <a:rPr lang="fr-FR" sz="1400" dirty="0" smtClean="0">
                <a:solidFill>
                  <a:srgbClr val="FFFFD9"/>
                </a:solidFill>
              </a:rPr>
              <a:t> et Vincent Boyer</a:t>
            </a:r>
            <a:endParaRPr lang="fr-FR" sz="1400" dirty="0">
              <a:solidFill>
                <a:srgbClr val="FFFFD9"/>
              </a:solidFill>
            </a:endParaRPr>
          </a:p>
        </p:txBody>
      </p:sp>
    </p:spTree>
    <p:extLst>
      <p:ext uri="{BB962C8B-B14F-4D97-AF65-F5344CB8AC3E}">
        <p14:creationId xmlns:p14="http://schemas.microsoft.com/office/powerpoint/2010/main" val="22741304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Rectangle 2"/>
          <p:cNvSpPr txBox="1">
            <a:spLocks noChangeArrowheads="1"/>
          </p:cNvSpPr>
          <p:nvPr/>
        </p:nvSpPr>
        <p:spPr bwMode="auto">
          <a:xfrm>
            <a:off x="0" y="-27384"/>
            <a:ext cx="9144000" cy="504056"/>
          </a:xfrm>
          <a:prstGeom prst="rect">
            <a:avLst/>
          </a:prstGeom>
          <a:solidFill>
            <a:srgbClr val="99FF99"/>
          </a:solidFill>
          <a:ln w="9525">
            <a:solidFill>
              <a:srgbClr val="99FF99"/>
            </a:solidFill>
            <a:miter lim="800000"/>
            <a:headEnd/>
            <a:tailEnd/>
          </a:ln>
          <a:effectLst/>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48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9pPr>
          </a:lstStyle>
          <a:p>
            <a:r>
              <a:rPr lang="fr-FR" sz="2000" dirty="0" smtClean="0"/>
              <a:t>2. Exemple de liste de Centres d’intérêt pour la section ATS</a:t>
            </a:r>
            <a:endParaRPr lang="fr-FR" sz="2000" dirty="0"/>
          </a:p>
        </p:txBody>
      </p:sp>
      <p:grpSp>
        <p:nvGrpSpPr>
          <p:cNvPr id="79" name="Groupe 78"/>
          <p:cNvGrpSpPr/>
          <p:nvPr/>
        </p:nvGrpSpPr>
        <p:grpSpPr>
          <a:xfrm>
            <a:off x="241300" y="979488"/>
            <a:ext cx="8724900" cy="5878512"/>
            <a:chOff x="241300" y="979488"/>
            <a:chExt cx="8724900" cy="5878512"/>
          </a:xfrm>
        </p:grpSpPr>
        <p:sp>
          <p:nvSpPr>
            <p:cNvPr id="4" name="Rectangle 2"/>
            <p:cNvSpPr>
              <a:spLocks noChangeArrowheads="1"/>
            </p:cNvSpPr>
            <p:nvPr/>
          </p:nvSpPr>
          <p:spPr bwMode="auto">
            <a:xfrm>
              <a:off x="1717675" y="1785938"/>
              <a:ext cx="5478463" cy="1636712"/>
            </a:xfrm>
            <a:prstGeom prst="rect">
              <a:avLst/>
            </a:prstGeom>
            <a:solidFill>
              <a:srgbClr val="FFCC00"/>
            </a:solidFill>
            <a:ln w="9525">
              <a:solidFill>
                <a:srgbClr val="000000"/>
              </a:solidFill>
              <a:miter lim="800000"/>
              <a:headEnd/>
              <a:tailEnd/>
            </a:ln>
          </p:spPr>
          <p:txBody>
            <a:bodyPr/>
            <a:lstStyle/>
            <a:p>
              <a:endParaRPr lang="fr-FR"/>
            </a:p>
          </p:txBody>
        </p:sp>
        <p:sp>
          <p:nvSpPr>
            <p:cNvPr id="5" name="Text Box 3"/>
            <p:cNvSpPr txBox="1">
              <a:spLocks noChangeArrowheads="1"/>
            </p:cNvSpPr>
            <p:nvPr/>
          </p:nvSpPr>
          <p:spPr bwMode="auto">
            <a:xfrm>
              <a:off x="2992438" y="1858963"/>
              <a:ext cx="3536950" cy="327025"/>
            </a:xfrm>
            <a:prstGeom prst="rect">
              <a:avLst/>
            </a:prstGeom>
            <a:solidFill>
              <a:srgbClr val="FFFFFF"/>
            </a:solidFill>
            <a:ln w="9525">
              <a:solidFill>
                <a:srgbClr val="000000"/>
              </a:solidFill>
              <a:miter lim="800000"/>
              <a:headEnd/>
              <a:tailEnd/>
            </a:ln>
          </p:spPr>
          <p:txBody>
            <a:bodyPr/>
            <a:lstStyle/>
            <a:p>
              <a:pPr lvl="1" algn="ctr"/>
              <a:r>
                <a:rPr lang="fr-FR" sz="1200" dirty="0">
                  <a:solidFill>
                    <a:schemeClr val="bg1"/>
                  </a:solidFill>
                </a:rPr>
                <a:t>Chaîne d’Information</a:t>
              </a:r>
              <a:endParaRPr lang="fr-FR" dirty="0">
                <a:solidFill>
                  <a:schemeClr val="bg1"/>
                </a:solidFill>
              </a:endParaRPr>
            </a:p>
          </p:txBody>
        </p:sp>
        <p:sp>
          <p:nvSpPr>
            <p:cNvPr id="6" name="Rectangle 4"/>
            <p:cNvSpPr>
              <a:spLocks noChangeArrowheads="1"/>
            </p:cNvSpPr>
            <p:nvPr/>
          </p:nvSpPr>
          <p:spPr bwMode="auto">
            <a:xfrm>
              <a:off x="1892300" y="2528888"/>
              <a:ext cx="1393825" cy="693737"/>
            </a:xfrm>
            <a:prstGeom prst="rect">
              <a:avLst/>
            </a:prstGeom>
            <a:solidFill>
              <a:srgbClr val="FFFFFF"/>
            </a:solidFill>
            <a:ln w="9525">
              <a:solidFill>
                <a:srgbClr val="000000"/>
              </a:solidFill>
              <a:miter lim="800000"/>
              <a:headEnd/>
              <a:tailEnd/>
            </a:ln>
          </p:spPr>
          <p:txBody>
            <a:bodyPr/>
            <a:lstStyle/>
            <a:p>
              <a:endParaRPr lang="fr-FR"/>
            </a:p>
          </p:txBody>
        </p:sp>
        <p:sp>
          <p:nvSpPr>
            <p:cNvPr id="7" name="Text Box 5"/>
            <p:cNvSpPr txBox="1">
              <a:spLocks noChangeArrowheads="1"/>
            </p:cNvSpPr>
            <p:nvPr/>
          </p:nvSpPr>
          <p:spPr bwMode="auto">
            <a:xfrm>
              <a:off x="1951038" y="2733675"/>
              <a:ext cx="1233487" cy="2857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fr-FR" sz="1100" noProof="1">
                  <a:solidFill>
                    <a:schemeClr val="bg1"/>
                  </a:solidFill>
                </a:rPr>
                <a:t>   ACQUERIR</a:t>
              </a:r>
              <a:endParaRPr lang="fr-FR">
                <a:solidFill>
                  <a:schemeClr val="bg1"/>
                </a:solidFill>
              </a:endParaRPr>
            </a:p>
          </p:txBody>
        </p:sp>
        <p:sp>
          <p:nvSpPr>
            <p:cNvPr id="8" name="Rectangle 6"/>
            <p:cNvSpPr>
              <a:spLocks noChangeArrowheads="1"/>
            </p:cNvSpPr>
            <p:nvPr/>
          </p:nvSpPr>
          <p:spPr bwMode="auto">
            <a:xfrm>
              <a:off x="3571875" y="2528888"/>
              <a:ext cx="1392238" cy="693737"/>
            </a:xfrm>
            <a:prstGeom prst="rect">
              <a:avLst/>
            </a:prstGeom>
            <a:solidFill>
              <a:srgbClr val="FFFFFF"/>
            </a:solidFill>
            <a:ln w="9525">
              <a:solidFill>
                <a:srgbClr val="000000"/>
              </a:solidFill>
              <a:miter lim="800000"/>
              <a:headEnd/>
              <a:tailEnd/>
            </a:ln>
          </p:spPr>
          <p:txBody>
            <a:bodyPr/>
            <a:lstStyle/>
            <a:p>
              <a:endParaRPr lang="fr-FR"/>
            </a:p>
          </p:txBody>
        </p:sp>
        <p:sp>
          <p:nvSpPr>
            <p:cNvPr id="9" name="Text Box 7"/>
            <p:cNvSpPr txBox="1">
              <a:spLocks noChangeArrowheads="1"/>
            </p:cNvSpPr>
            <p:nvPr/>
          </p:nvSpPr>
          <p:spPr bwMode="auto">
            <a:xfrm>
              <a:off x="3657600" y="2733675"/>
              <a:ext cx="1231900" cy="2857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fr-FR" sz="1200" noProof="1">
                  <a:solidFill>
                    <a:schemeClr val="bg1"/>
                  </a:solidFill>
                </a:rPr>
                <a:t>   </a:t>
              </a:r>
              <a:r>
                <a:rPr lang="fr-FR" sz="1100" noProof="1">
                  <a:solidFill>
                    <a:schemeClr val="bg1"/>
                  </a:solidFill>
                </a:rPr>
                <a:t>TRAITER</a:t>
              </a:r>
              <a:endParaRPr lang="fr-FR">
                <a:solidFill>
                  <a:schemeClr val="bg1"/>
                </a:solidFill>
              </a:endParaRPr>
            </a:p>
          </p:txBody>
        </p:sp>
        <p:sp>
          <p:nvSpPr>
            <p:cNvPr id="10" name="Rectangle 8"/>
            <p:cNvSpPr>
              <a:spLocks noChangeArrowheads="1"/>
            </p:cNvSpPr>
            <p:nvPr/>
          </p:nvSpPr>
          <p:spPr bwMode="auto">
            <a:xfrm>
              <a:off x="5400675" y="2528888"/>
              <a:ext cx="1619250" cy="642937"/>
            </a:xfrm>
            <a:prstGeom prst="rect">
              <a:avLst/>
            </a:prstGeom>
            <a:solidFill>
              <a:srgbClr val="FFFFFF"/>
            </a:solidFill>
            <a:ln w="9525">
              <a:solidFill>
                <a:srgbClr val="000000"/>
              </a:solidFill>
              <a:miter lim="800000"/>
              <a:headEnd/>
              <a:tailEnd/>
            </a:ln>
          </p:spPr>
          <p:txBody>
            <a:bodyPr/>
            <a:lstStyle/>
            <a:p>
              <a:endParaRPr lang="fr-FR"/>
            </a:p>
          </p:txBody>
        </p:sp>
        <p:sp>
          <p:nvSpPr>
            <p:cNvPr id="11" name="Text Box 9"/>
            <p:cNvSpPr txBox="1">
              <a:spLocks noChangeArrowheads="1"/>
            </p:cNvSpPr>
            <p:nvPr/>
          </p:nvSpPr>
          <p:spPr bwMode="auto">
            <a:xfrm>
              <a:off x="5456238" y="2684463"/>
              <a:ext cx="1454150" cy="2857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fr-FR" sz="1200">
                  <a:solidFill>
                    <a:schemeClr val="bg1"/>
                  </a:solidFill>
                </a:rPr>
                <a:t> </a:t>
              </a:r>
              <a:r>
                <a:rPr lang="fr-FR" sz="1100">
                  <a:solidFill>
                    <a:schemeClr val="bg1"/>
                  </a:solidFill>
                </a:rPr>
                <a:t>COMMUNIQUER</a:t>
              </a:r>
              <a:endParaRPr lang="fr-FR">
                <a:solidFill>
                  <a:schemeClr val="bg1"/>
                </a:solidFill>
              </a:endParaRPr>
            </a:p>
          </p:txBody>
        </p:sp>
        <p:sp>
          <p:nvSpPr>
            <p:cNvPr id="12" name="Line 10"/>
            <p:cNvSpPr>
              <a:spLocks noChangeShapeType="1"/>
            </p:cNvSpPr>
            <p:nvPr/>
          </p:nvSpPr>
          <p:spPr bwMode="auto">
            <a:xfrm>
              <a:off x="3286125" y="2855913"/>
              <a:ext cx="28575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3" name="Line 11"/>
            <p:cNvSpPr>
              <a:spLocks noChangeShapeType="1"/>
            </p:cNvSpPr>
            <p:nvPr/>
          </p:nvSpPr>
          <p:spPr bwMode="auto">
            <a:xfrm>
              <a:off x="4964113" y="2855913"/>
              <a:ext cx="43656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4" name="Line 12"/>
            <p:cNvSpPr>
              <a:spLocks noChangeShapeType="1"/>
            </p:cNvSpPr>
            <p:nvPr/>
          </p:nvSpPr>
          <p:spPr bwMode="auto">
            <a:xfrm>
              <a:off x="922338" y="3019425"/>
              <a:ext cx="96837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5" name="Rectangle 13"/>
            <p:cNvSpPr>
              <a:spLocks noChangeArrowheads="1"/>
            </p:cNvSpPr>
            <p:nvPr/>
          </p:nvSpPr>
          <p:spPr bwMode="auto">
            <a:xfrm>
              <a:off x="1447800" y="4287838"/>
              <a:ext cx="6581775" cy="1584325"/>
            </a:xfrm>
            <a:prstGeom prst="rect">
              <a:avLst/>
            </a:prstGeom>
            <a:solidFill>
              <a:srgbClr val="00FFFF"/>
            </a:solidFill>
            <a:ln w="9525">
              <a:solidFill>
                <a:srgbClr val="000000"/>
              </a:solidFill>
              <a:miter lim="800000"/>
              <a:headEnd/>
              <a:tailEnd/>
            </a:ln>
          </p:spPr>
          <p:txBody>
            <a:bodyPr/>
            <a:lstStyle/>
            <a:p>
              <a:endParaRPr lang="fr-FR"/>
            </a:p>
          </p:txBody>
        </p:sp>
        <p:sp>
          <p:nvSpPr>
            <p:cNvPr id="16" name="Rectangle 14"/>
            <p:cNvSpPr>
              <a:spLocks noChangeArrowheads="1"/>
            </p:cNvSpPr>
            <p:nvPr/>
          </p:nvSpPr>
          <p:spPr bwMode="auto">
            <a:xfrm>
              <a:off x="5705475" y="4552950"/>
              <a:ext cx="1444625" cy="693738"/>
            </a:xfrm>
            <a:prstGeom prst="rect">
              <a:avLst/>
            </a:prstGeom>
            <a:solidFill>
              <a:srgbClr val="FFFFFF"/>
            </a:solidFill>
            <a:ln w="9525">
              <a:solidFill>
                <a:srgbClr val="000000"/>
              </a:solidFill>
              <a:miter lim="800000"/>
              <a:headEnd/>
              <a:tailEnd/>
            </a:ln>
          </p:spPr>
          <p:txBody>
            <a:bodyPr/>
            <a:lstStyle/>
            <a:p>
              <a:endParaRPr lang="fr-FR"/>
            </a:p>
          </p:txBody>
        </p:sp>
        <p:sp>
          <p:nvSpPr>
            <p:cNvPr id="17" name="Rectangle 15"/>
            <p:cNvSpPr>
              <a:spLocks noChangeArrowheads="1"/>
            </p:cNvSpPr>
            <p:nvPr/>
          </p:nvSpPr>
          <p:spPr bwMode="auto">
            <a:xfrm>
              <a:off x="4394200" y="4552950"/>
              <a:ext cx="1136650" cy="693738"/>
            </a:xfrm>
            <a:prstGeom prst="rect">
              <a:avLst/>
            </a:prstGeom>
            <a:solidFill>
              <a:srgbClr val="FFFFFF"/>
            </a:solidFill>
            <a:ln w="9525">
              <a:solidFill>
                <a:srgbClr val="000000"/>
              </a:solidFill>
              <a:miter lim="800000"/>
              <a:headEnd/>
              <a:tailEnd/>
            </a:ln>
          </p:spPr>
          <p:txBody>
            <a:bodyPr/>
            <a:lstStyle/>
            <a:p>
              <a:endParaRPr lang="fr-FR"/>
            </a:p>
          </p:txBody>
        </p:sp>
        <p:sp>
          <p:nvSpPr>
            <p:cNvPr id="18" name="Rectangle 16"/>
            <p:cNvSpPr>
              <a:spLocks noChangeArrowheads="1"/>
            </p:cNvSpPr>
            <p:nvPr/>
          </p:nvSpPr>
          <p:spPr bwMode="auto">
            <a:xfrm>
              <a:off x="2992438" y="4552950"/>
              <a:ext cx="1208087" cy="693738"/>
            </a:xfrm>
            <a:prstGeom prst="rect">
              <a:avLst/>
            </a:prstGeom>
            <a:solidFill>
              <a:srgbClr val="FFFFFF"/>
            </a:solidFill>
            <a:ln w="9525">
              <a:solidFill>
                <a:srgbClr val="000000"/>
              </a:solidFill>
              <a:miter lim="800000"/>
              <a:headEnd/>
              <a:tailEnd/>
            </a:ln>
          </p:spPr>
          <p:txBody>
            <a:bodyPr/>
            <a:lstStyle/>
            <a:p>
              <a:endParaRPr lang="fr-FR"/>
            </a:p>
          </p:txBody>
        </p:sp>
        <p:sp>
          <p:nvSpPr>
            <p:cNvPr id="19" name="Rectangle 17"/>
            <p:cNvSpPr>
              <a:spLocks noChangeArrowheads="1"/>
            </p:cNvSpPr>
            <p:nvPr/>
          </p:nvSpPr>
          <p:spPr bwMode="auto">
            <a:xfrm>
              <a:off x="1587500" y="4552950"/>
              <a:ext cx="1184275" cy="693738"/>
            </a:xfrm>
            <a:prstGeom prst="rect">
              <a:avLst/>
            </a:prstGeom>
            <a:solidFill>
              <a:srgbClr val="FFFFFF"/>
            </a:solidFill>
            <a:ln w="9525">
              <a:solidFill>
                <a:srgbClr val="000000"/>
              </a:solidFill>
              <a:miter lim="800000"/>
              <a:headEnd/>
              <a:tailEnd/>
            </a:ln>
          </p:spPr>
          <p:txBody>
            <a:bodyPr/>
            <a:lstStyle/>
            <a:p>
              <a:endParaRPr lang="fr-FR">
                <a:solidFill>
                  <a:schemeClr val="bg1"/>
                </a:solidFill>
              </a:endParaRPr>
            </a:p>
          </p:txBody>
        </p:sp>
        <p:sp>
          <p:nvSpPr>
            <p:cNvPr id="20" name="Text Box 18"/>
            <p:cNvSpPr txBox="1">
              <a:spLocks noChangeArrowheads="1"/>
            </p:cNvSpPr>
            <p:nvPr/>
          </p:nvSpPr>
          <p:spPr bwMode="auto">
            <a:xfrm>
              <a:off x="1668463" y="4786313"/>
              <a:ext cx="1062037" cy="2857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fr-FR" sz="1100"/>
                <a:t>ALIMENTER</a:t>
              </a:r>
              <a:endParaRPr lang="fr-FR"/>
            </a:p>
          </p:txBody>
        </p:sp>
        <p:sp>
          <p:nvSpPr>
            <p:cNvPr id="21" name="Text Box 19"/>
            <p:cNvSpPr txBox="1">
              <a:spLocks noChangeArrowheads="1"/>
            </p:cNvSpPr>
            <p:nvPr/>
          </p:nvSpPr>
          <p:spPr bwMode="auto">
            <a:xfrm>
              <a:off x="3081338" y="4786313"/>
              <a:ext cx="1069975" cy="2857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fr-FR" sz="1100">
                  <a:solidFill>
                    <a:schemeClr val="bg1"/>
                  </a:solidFill>
                </a:rPr>
                <a:t>DISTRIBUER</a:t>
              </a:r>
              <a:endParaRPr lang="fr-FR">
                <a:solidFill>
                  <a:schemeClr val="bg1"/>
                </a:solidFill>
              </a:endParaRPr>
            </a:p>
          </p:txBody>
        </p:sp>
        <p:sp>
          <p:nvSpPr>
            <p:cNvPr id="22" name="Text Box 20"/>
            <p:cNvSpPr txBox="1">
              <a:spLocks noChangeArrowheads="1"/>
            </p:cNvSpPr>
            <p:nvPr/>
          </p:nvSpPr>
          <p:spPr bwMode="auto">
            <a:xfrm>
              <a:off x="4443413" y="4786313"/>
              <a:ext cx="1012825" cy="2857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fr-FR" sz="1100">
                  <a:solidFill>
                    <a:schemeClr val="bg1"/>
                  </a:solidFill>
                </a:rPr>
                <a:t>CONVERTIR</a:t>
              </a:r>
              <a:endParaRPr lang="fr-FR">
                <a:solidFill>
                  <a:schemeClr val="bg1"/>
                </a:solidFill>
              </a:endParaRPr>
            </a:p>
          </p:txBody>
        </p:sp>
        <p:sp>
          <p:nvSpPr>
            <p:cNvPr id="23" name="Text Box 21"/>
            <p:cNvSpPr txBox="1">
              <a:spLocks noChangeArrowheads="1"/>
            </p:cNvSpPr>
            <p:nvPr/>
          </p:nvSpPr>
          <p:spPr bwMode="auto">
            <a:xfrm>
              <a:off x="5788025" y="4786313"/>
              <a:ext cx="1358900" cy="2857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fr-FR" sz="1100">
                  <a:solidFill>
                    <a:schemeClr val="bg1"/>
                  </a:solidFill>
                </a:rPr>
                <a:t>TRANSMETTRE</a:t>
              </a:r>
              <a:endParaRPr lang="fr-FR">
                <a:solidFill>
                  <a:schemeClr val="bg1"/>
                </a:solidFill>
              </a:endParaRPr>
            </a:p>
          </p:txBody>
        </p:sp>
        <p:sp>
          <p:nvSpPr>
            <p:cNvPr id="24" name="Text Box 22"/>
            <p:cNvSpPr txBox="1">
              <a:spLocks noChangeArrowheads="1"/>
            </p:cNvSpPr>
            <p:nvPr/>
          </p:nvSpPr>
          <p:spPr bwMode="auto">
            <a:xfrm>
              <a:off x="315913" y="3087688"/>
              <a:ext cx="1352550" cy="8620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fr-FR" sz="1200" dirty="0">
                  <a:solidFill>
                    <a:schemeClr val="bg1"/>
                  </a:solidFill>
                </a:rPr>
                <a:t>Informations</a:t>
              </a:r>
            </a:p>
            <a:p>
              <a:r>
                <a:rPr lang="fr-FR" sz="1200" dirty="0">
                  <a:solidFill>
                    <a:schemeClr val="bg1"/>
                  </a:solidFill>
                </a:rPr>
                <a:t>issues d’autres systèmes et d’interfaces H/M</a:t>
              </a:r>
            </a:p>
          </p:txBody>
        </p:sp>
        <p:sp>
          <p:nvSpPr>
            <p:cNvPr id="25" name="Line 23"/>
            <p:cNvSpPr>
              <a:spLocks noChangeShapeType="1"/>
            </p:cNvSpPr>
            <p:nvPr/>
          </p:nvSpPr>
          <p:spPr bwMode="auto">
            <a:xfrm>
              <a:off x="820738" y="4887913"/>
              <a:ext cx="766762" cy="47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6" name="Rectangle 24"/>
            <p:cNvSpPr>
              <a:spLocks noChangeArrowheads="1"/>
            </p:cNvSpPr>
            <p:nvPr/>
          </p:nvSpPr>
          <p:spPr bwMode="auto">
            <a:xfrm>
              <a:off x="7240588" y="4108450"/>
              <a:ext cx="682625" cy="1854200"/>
            </a:xfrm>
            <a:prstGeom prst="rect">
              <a:avLst/>
            </a:prstGeom>
            <a:solidFill>
              <a:srgbClr val="FFFFFF"/>
            </a:solidFill>
            <a:ln w="9525">
              <a:solidFill>
                <a:srgbClr val="000000"/>
              </a:solidFill>
              <a:miter lim="800000"/>
              <a:headEnd/>
              <a:tailEnd/>
            </a:ln>
          </p:spPr>
          <p:txBody>
            <a:bodyPr/>
            <a:lstStyle/>
            <a:p>
              <a:endParaRPr lang="fr-FR"/>
            </a:p>
          </p:txBody>
        </p:sp>
        <p:sp>
          <p:nvSpPr>
            <p:cNvPr id="27" name="Text Box 25"/>
            <p:cNvSpPr txBox="1">
              <a:spLocks noChangeArrowheads="1"/>
            </p:cNvSpPr>
            <p:nvPr/>
          </p:nvSpPr>
          <p:spPr bwMode="auto">
            <a:xfrm>
              <a:off x="7446963" y="4270375"/>
              <a:ext cx="342900" cy="11604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fr-FR" sz="1200">
                  <a:solidFill>
                    <a:schemeClr val="bg1"/>
                  </a:solidFill>
                </a:rPr>
                <a:t>A</a:t>
              </a:r>
            </a:p>
            <a:p>
              <a:r>
                <a:rPr lang="fr-FR" sz="1200">
                  <a:solidFill>
                    <a:schemeClr val="bg1"/>
                  </a:solidFill>
                </a:rPr>
                <a:t>C</a:t>
              </a:r>
            </a:p>
            <a:p>
              <a:r>
                <a:rPr lang="fr-FR" sz="1200">
                  <a:solidFill>
                    <a:schemeClr val="bg1"/>
                  </a:solidFill>
                </a:rPr>
                <a:t>T</a:t>
              </a:r>
            </a:p>
            <a:p>
              <a:r>
                <a:rPr lang="fr-FR" sz="1200">
                  <a:solidFill>
                    <a:schemeClr val="bg1"/>
                  </a:solidFill>
                </a:rPr>
                <a:t> I</a:t>
              </a:r>
            </a:p>
            <a:p>
              <a:r>
                <a:rPr lang="fr-FR" sz="1200">
                  <a:solidFill>
                    <a:schemeClr val="bg1"/>
                  </a:solidFill>
                </a:rPr>
                <a:t>O</a:t>
              </a:r>
            </a:p>
            <a:p>
              <a:r>
                <a:rPr lang="fr-FR" sz="1200">
                  <a:solidFill>
                    <a:schemeClr val="bg1"/>
                  </a:solidFill>
                </a:rPr>
                <a:t>N</a:t>
              </a:r>
            </a:p>
          </p:txBody>
        </p:sp>
        <p:sp>
          <p:nvSpPr>
            <p:cNvPr id="28" name="Line 26"/>
            <p:cNvSpPr>
              <a:spLocks noChangeShapeType="1"/>
            </p:cNvSpPr>
            <p:nvPr/>
          </p:nvSpPr>
          <p:spPr bwMode="auto">
            <a:xfrm flipV="1">
              <a:off x="2771775" y="4892675"/>
              <a:ext cx="220663" cy="793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9" name="Line 27"/>
            <p:cNvSpPr>
              <a:spLocks noChangeShapeType="1"/>
            </p:cNvSpPr>
            <p:nvPr/>
          </p:nvSpPr>
          <p:spPr bwMode="auto">
            <a:xfrm>
              <a:off x="7019925" y="2916238"/>
              <a:ext cx="2714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0" name="Line 28"/>
            <p:cNvSpPr>
              <a:spLocks noChangeShapeType="1"/>
            </p:cNvSpPr>
            <p:nvPr/>
          </p:nvSpPr>
          <p:spPr bwMode="auto">
            <a:xfrm>
              <a:off x="7291388" y="2916238"/>
              <a:ext cx="0" cy="8747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1" name="Line 29"/>
            <p:cNvSpPr>
              <a:spLocks noChangeShapeType="1"/>
            </p:cNvSpPr>
            <p:nvPr/>
          </p:nvSpPr>
          <p:spPr bwMode="auto">
            <a:xfrm flipH="1">
              <a:off x="2876550" y="3790950"/>
              <a:ext cx="44148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2" name="Line 30"/>
            <p:cNvSpPr>
              <a:spLocks noChangeShapeType="1"/>
            </p:cNvSpPr>
            <p:nvPr/>
          </p:nvSpPr>
          <p:spPr bwMode="auto">
            <a:xfrm>
              <a:off x="2876550" y="3790950"/>
              <a:ext cx="0" cy="8572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3" name="Line 31"/>
            <p:cNvSpPr>
              <a:spLocks noChangeShapeType="1"/>
            </p:cNvSpPr>
            <p:nvPr/>
          </p:nvSpPr>
          <p:spPr bwMode="auto">
            <a:xfrm>
              <a:off x="2876550" y="4648200"/>
              <a:ext cx="1158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34" name="Line 32"/>
            <p:cNvSpPr>
              <a:spLocks noChangeShapeType="1"/>
            </p:cNvSpPr>
            <p:nvPr/>
          </p:nvSpPr>
          <p:spPr bwMode="auto">
            <a:xfrm>
              <a:off x="4200525" y="4892675"/>
              <a:ext cx="193675" cy="793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35" name="Line 33"/>
            <p:cNvSpPr>
              <a:spLocks noChangeShapeType="1"/>
            </p:cNvSpPr>
            <p:nvPr/>
          </p:nvSpPr>
          <p:spPr bwMode="auto">
            <a:xfrm>
              <a:off x="5530850" y="4900613"/>
              <a:ext cx="174625"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36" name="Line 34"/>
            <p:cNvSpPr>
              <a:spLocks noChangeShapeType="1"/>
            </p:cNvSpPr>
            <p:nvPr/>
          </p:nvSpPr>
          <p:spPr bwMode="auto">
            <a:xfrm>
              <a:off x="7099300" y="4900613"/>
              <a:ext cx="141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37" name="Line 35"/>
            <p:cNvSpPr>
              <a:spLocks noChangeShapeType="1"/>
            </p:cNvSpPr>
            <p:nvPr/>
          </p:nvSpPr>
          <p:spPr bwMode="auto">
            <a:xfrm>
              <a:off x="7019925" y="2684463"/>
              <a:ext cx="64611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38" name="Text Box 36"/>
            <p:cNvSpPr txBox="1">
              <a:spLocks noChangeArrowheads="1"/>
            </p:cNvSpPr>
            <p:nvPr/>
          </p:nvSpPr>
          <p:spPr bwMode="auto">
            <a:xfrm>
              <a:off x="430213" y="4965700"/>
              <a:ext cx="1017587" cy="4572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fr-FR" sz="1200">
                  <a:solidFill>
                    <a:schemeClr val="bg1"/>
                  </a:solidFill>
                </a:rPr>
                <a:t>Énergie disponible</a:t>
              </a:r>
            </a:p>
          </p:txBody>
        </p:sp>
        <p:sp>
          <p:nvSpPr>
            <p:cNvPr id="39" name="Text Box 37"/>
            <p:cNvSpPr txBox="1">
              <a:spLocks noChangeArrowheads="1"/>
            </p:cNvSpPr>
            <p:nvPr/>
          </p:nvSpPr>
          <p:spPr bwMode="auto">
            <a:xfrm>
              <a:off x="2730500" y="5464175"/>
              <a:ext cx="3730625" cy="285750"/>
            </a:xfrm>
            <a:prstGeom prst="rect">
              <a:avLst/>
            </a:prstGeom>
            <a:solidFill>
              <a:srgbClr val="FFFFFF"/>
            </a:solidFill>
            <a:ln w="9525">
              <a:solidFill>
                <a:srgbClr val="000000"/>
              </a:solidFill>
              <a:miter lim="800000"/>
              <a:headEnd/>
              <a:tailEnd/>
            </a:ln>
          </p:spPr>
          <p:txBody>
            <a:bodyPr/>
            <a:lstStyle/>
            <a:p>
              <a:pPr lvl="1" algn="ctr"/>
              <a:r>
                <a:rPr lang="fr-FR" sz="1200">
                  <a:solidFill>
                    <a:schemeClr val="bg1"/>
                  </a:solidFill>
                </a:rPr>
                <a:t>Chaîne d’Énergie</a:t>
              </a:r>
              <a:endParaRPr lang="fr-FR">
                <a:solidFill>
                  <a:schemeClr val="bg1"/>
                </a:solidFill>
              </a:endParaRPr>
            </a:p>
          </p:txBody>
        </p:sp>
        <p:sp>
          <p:nvSpPr>
            <p:cNvPr id="40" name="Text Box 38"/>
            <p:cNvSpPr txBox="1">
              <a:spLocks noChangeArrowheads="1"/>
            </p:cNvSpPr>
            <p:nvPr/>
          </p:nvSpPr>
          <p:spPr bwMode="auto">
            <a:xfrm>
              <a:off x="7291388" y="1827213"/>
              <a:ext cx="1530350" cy="110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sz="1200" dirty="0"/>
                <a:t>Informations</a:t>
              </a:r>
            </a:p>
            <a:p>
              <a:r>
                <a:rPr lang="fr-FR" sz="1200" dirty="0"/>
                <a:t>Destinées aux autres systèmes et aux interfaces H/M</a:t>
              </a:r>
            </a:p>
          </p:txBody>
        </p:sp>
        <p:sp>
          <p:nvSpPr>
            <p:cNvPr id="41" name="Text Box 39"/>
            <p:cNvSpPr txBox="1">
              <a:spLocks noChangeArrowheads="1"/>
            </p:cNvSpPr>
            <p:nvPr/>
          </p:nvSpPr>
          <p:spPr bwMode="auto">
            <a:xfrm>
              <a:off x="4394200" y="3481388"/>
              <a:ext cx="703263" cy="2698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fr-FR" sz="1200"/>
                <a:t>ordres</a:t>
              </a:r>
              <a:endParaRPr lang="fr-FR"/>
            </a:p>
          </p:txBody>
        </p:sp>
        <p:sp>
          <p:nvSpPr>
            <p:cNvPr id="42" name="AutoShape 40"/>
            <p:cNvSpPr>
              <a:spLocks noChangeArrowheads="1"/>
            </p:cNvSpPr>
            <p:nvPr/>
          </p:nvSpPr>
          <p:spPr bwMode="auto">
            <a:xfrm>
              <a:off x="7489825" y="3790950"/>
              <a:ext cx="236538" cy="317500"/>
            </a:xfrm>
            <a:prstGeom prst="downArrow">
              <a:avLst>
                <a:gd name="adj1" fmla="val 50000"/>
                <a:gd name="adj2" fmla="val 33557"/>
              </a:avLst>
            </a:prstGeom>
            <a:solidFill>
              <a:schemeClr val="tx1"/>
            </a:solidFill>
            <a:ln w="9525">
              <a:solidFill>
                <a:srgbClr val="000000"/>
              </a:solidFill>
              <a:miter lim="800000"/>
              <a:headEnd/>
              <a:tailEnd/>
            </a:ln>
          </p:spPr>
          <p:txBody>
            <a:bodyPr/>
            <a:lstStyle/>
            <a:p>
              <a:endParaRPr lang="fr-FR"/>
            </a:p>
          </p:txBody>
        </p:sp>
        <p:sp>
          <p:nvSpPr>
            <p:cNvPr id="43" name="AutoShape 41"/>
            <p:cNvSpPr>
              <a:spLocks noChangeArrowheads="1"/>
            </p:cNvSpPr>
            <p:nvPr/>
          </p:nvSpPr>
          <p:spPr bwMode="auto">
            <a:xfrm>
              <a:off x="7489825" y="5962650"/>
              <a:ext cx="236538" cy="317500"/>
            </a:xfrm>
            <a:prstGeom prst="downArrow">
              <a:avLst>
                <a:gd name="adj1" fmla="val 50000"/>
                <a:gd name="adj2" fmla="val 33557"/>
              </a:avLst>
            </a:prstGeom>
            <a:solidFill>
              <a:schemeClr val="tx1"/>
            </a:solidFill>
            <a:ln w="9525">
              <a:solidFill>
                <a:srgbClr val="000000"/>
              </a:solidFill>
              <a:miter lim="800000"/>
              <a:headEnd/>
              <a:tailEnd/>
            </a:ln>
          </p:spPr>
          <p:txBody>
            <a:bodyPr/>
            <a:lstStyle/>
            <a:p>
              <a:endParaRPr lang="fr-FR"/>
            </a:p>
          </p:txBody>
        </p:sp>
        <p:sp>
          <p:nvSpPr>
            <p:cNvPr id="44" name="Text Box 42"/>
            <p:cNvSpPr txBox="1">
              <a:spLocks noChangeArrowheads="1"/>
            </p:cNvSpPr>
            <p:nvPr/>
          </p:nvSpPr>
          <p:spPr bwMode="auto">
            <a:xfrm>
              <a:off x="7799388" y="5975350"/>
              <a:ext cx="1166812" cy="6940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fr-FR" sz="1200" dirty="0">
                  <a:solidFill>
                    <a:schemeClr val="bg1"/>
                  </a:solidFill>
                </a:rPr>
                <a:t>Matière d’</a:t>
              </a:r>
              <a:r>
                <a:rPr lang="fr-FR" sz="1200" dirty="0" err="1">
                  <a:solidFill>
                    <a:schemeClr val="bg1"/>
                  </a:solidFill>
                </a:rPr>
                <a:t>oeuvre</a:t>
              </a:r>
              <a:r>
                <a:rPr lang="fr-FR" sz="1200" dirty="0">
                  <a:solidFill>
                    <a:schemeClr val="bg1"/>
                  </a:solidFill>
                </a:rPr>
                <a:t>                  Sortante</a:t>
              </a:r>
              <a:endParaRPr lang="fr-FR" dirty="0">
                <a:solidFill>
                  <a:schemeClr val="bg1"/>
                </a:solidFill>
              </a:endParaRPr>
            </a:p>
          </p:txBody>
        </p:sp>
        <p:sp>
          <p:nvSpPr>
            <p:cNvPr id="45" name="Text Box 43"/>
            <p:cNvSpPr txBox="1">
              <a:spLocks noChangeArrowheads="1"/>
            </p:cNvSpPr>
            <p:nvPr/>
          </p:nvSpPr>
          <p:spPr bwMode="auto">
            <a:xfrm>
              <a:off x="7383463" y="3340100"/>
              <a:ext cx="1370012" cy="5143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fr-FR" sz="1200">
                  <a:solidFill>
                    <a:schemeClr val="bg1"/>
                  </a:solidFill>
                </a:rPr>
                <a:t>Matière d’oeuvre                 Entrante</a:t>
              </a:r>
              <a:endParaRPr lang="fr-FR">
                <a:solidFill>
                  <a:schemeClr val="bg1"/>
                </a:solidFill>
              </a:endParaRPr>
            </a:p>
          </p:txBody>
        </p:sp>
        <p:sp>
          <p:nvSpPr>
            <p:cNvPr id="46" name="Line 44"/>
            <p:cNvSpPr>
              <a:spLocks noChangeShapeType="1"/>
            </p:cNvSpPr>
            <p:nvPr/>
          </p:nvSpPr>
          <p:spPr bwMode="auto">
            <a:xfrm>
              <a:off x="7923213" y="4900613"/>
              <a:ext cx="1873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47" name="Line 45"/>
            <p:cNvSpPr>
              <a:spLocks noChangeShapeType="1"/>
            </p:cNvSpPr>
            <p:nvPr/>
          </p:nvSpPr>
          <p:spPr bwMode="auto">
            <a:xfrm flipV="1">
              <a:off x="8110538" y="1497013"/>
              <a:ext cx="0" cy="3403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48" name="Line 46"/>
            <p:cNvSpPr>
              <a:spLocks noChangeShapeType="1"/>
            </p:cNvSpPr>
            <p:nvPr/>
          </p:nvSpPr>
          <p:spPr bwMode="auto">
            <a:xfrm flipH="1">
              <a:off x="1447800" y="1497013"/>
              <a:ext cx="66627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49" name="Line 47"/>
            <p:cNvSpPr>
              <a:spLocks noChangeShapeType="1"/>
            </p:cNvSpPr>
            <p:nvPr/>
          </p:nvSpPr>
          <p:spPr bwMode="auto">
            <a:xfrm>
              <a:off x="1447800" y="1497013"/>
              <a:ext cx="0" cy="11874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0" name="Line 48"/>
            <p:cNvSpPr>
              <a:spLocks noChangeShapeType="1"/>
            </p:cNvSpPr>
            <p:nvPr/>
          </p:nvSpPr>
          <p:spPr bwMode="auto">
            <a:xfrm>
              <a:off x="1447800" y="2684463"/>
              <a:ext cx="44291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51" name="Text Box 49"/>
            <p:cNvSpPr txBox="1">
              <a:spLocks noChangeArrowheads="1"/>
            </p:cNvSpPr>
            <p:nvPr/>
          </p:nvSpPr>
          <p:spPr bwMode="auto">
            <a:xfrm>
              <a:off x="3419872" y="1124744"/>
              <a:ext cx="2840037"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sz="1200" dirty="0"/>
                <a:t>Grandeurs physiques à acquérir</a:t>
              </a:r>
            </a:p>
          </p:txBody>
        </p:sp>
        <p:sp>
          <p:nvSpPr>
            <p:cNvPr id="53" name="Text Box 52"/>
            <p:cNvSpPr txBox="1">
              <a:spLocks noChangeArrowheads="1"/>
            </p:cNvSpPr>
            <p:nvPr/>
          </p:nvSpPr>
          <p:spPr bwMode="auto">
            <a:xfrm>
              <a:off x="2379663" y="1000125"/>
              <a:ext cx="639762" cy="396875"/>
            </a:xfrm>
            <a:prstGeom prst="rect">
              <a:avLst/>
            </a:prstGeom>
            <a:solidFill>
              <a:srgbClr val="CE391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FR"/>
                <a:t>CI1</a:t>
              </a:r>
            </a:p>
          </p:txBody>
        </p:sp>
        <p:sp>
          <p:nvSpPr>
            <p:cNvPr id="54" name="Line 53"/>
            <p:cNvSpPr>
              <a:spLocks noChangeShapeType="1"/>
            </p:cNvSpPr>
            <p:nvPr/>
          </p:nvSpPr>
          <p:spPr bwMode="auto">
            <a:xfrm>
              <a:off x="2989263" y="1247775"/>
              <a:ext cx="944562" cy="6096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fr-FR"/>
            </a:p>
          </p:txBody>
        </p:sp>
        <p:sp>
          <p:nvSpPr>
            <p:cNvPr id="55" name="Line 54"/>
            <p:cNvSpPr>
              <a:spLocks noChangeShapeType="1"/>
            </p:cNvSpPr>
            <p:nvPr/>
          </p:nvSpPr>
          <p:spPr bwMode="auto">
            <a:xfrm>
              <a:off x="2889250" y="1304925"/>
              <a:ext cx="958850" cy="638175"/>
            </a:xfrm>
            <a:prstGeom prst="line">
              <a:avLst/>
            </a:prstGeom>
            <a:noFill/>
            <a:ln w="9525">
              <a:solidFill>
                <a:srgbClr val="CE391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fr-FR"/>
            </a:p>
          </p:txBody>
        </p:sp>
        <p:sp>
          <p:nvSpPr>
            <p:cNvPr id="56" name="Line 55"/>
            <p:cNvSpPr>
              <a:spLocks noChangeShapeType="1"/>
            </p:cNvSpPr>
            <p:nvPr/>
          </p:nvSpPr>
          <p:spPr bwMode="auto">
            <a:xfrm>
              <a:off x="2873375" y="1306513"/>
              <a:ext cx="1206500" cy="4311650"/>
            </a:xfrm>
            <a:prstGeom prst="line">
              <a:avLst/>
            </a:prstGeom>
            <a:noFill/>
            <a:ln w="9525">
              <a:solidFill>
                <a:srgbClr val="CE391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fr-FR"/>
            </a:p>
          </p:txBody>
        </p:sp>
        <p:sp>
          <p:nvSpPr>
            <p:cNvPr id="57" name="Text Box 56"/>
            <p:cNvSpPr txBox="1">
              <a:spLocks noChangeArrowheads="1"/>
            </p:cNvSpPr>
            <p:nvPr/>
          </p:nvSpPr>
          <p:spPr bwMode="auto">
            <a:xfrm>
              <a:off x="241300" y="6073775"/>
              <a:ext cx="639763" cy="396875"/>
            </a:xfrm>
            <a:prstGeom prst="rect">
              <a:avLst/>
            </a:prstGeom>
            <a:solidFill>
              <a:srgbClr val="CE391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FR"/>
                <a:t>CI2</a:t>
              </a:r>
            </a:p>
          </p:txBody>
        </p:sp>
        <p:sp>
          <p:nvSpPr>
            <p:cNvPr id="58" name="Text Box 58"/>
            <p:cNvSpPr txBox="1">
              <a:spLocks noChangeArrowheads="1"/>
            </p:cNvSpPr>
            <p:nvPr/>
          </p:nvSpPr>
          <p:spPr bwMode="auto">
            <a:xfrm>
              <a:off x="5011738" y="6091238"/>
              <a:ext cx="639762" cy="396875"/>
            </a:xfrm>
            <a:prstGeom prst="rect">
              <a:avLst/>
            </a:prstGeom>
            <a:solidFill>
              <a:srgbClr val="CE391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FR"/>
                <a:t>CI7</a:t>
              </a:r>
            </a:p>
          </p:txBody>
        </p:sp>
        <p:sp>
          <p:nvSpPr>
            <p:cNvPr id="59" name="Text Box 60"/>
            <p:cNvSpPr txBox="1">
              <a:spLocks noChangeArrowheads="1"/>
            </p:cNvSpPr>
            <p:nvPr/>
          </p:nvSpPr>
          <p:spPr bwMode="auto">
            <a:xfrm>
              <a:off x="269875" y="2039938"/>
              <a:ext cx="639763" cy="396875"/>
            </a:xfrm>
            <a:prstGeom prst="rect">
              <a:avLst/>
            </a:prstGeom>
            <a:solidFill>
              <a:srgbClr val="CE391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FR"/>
                <a:t>CI3</a:t>
              </a:r>
            </a:p>
          </p:txBody>
        </p:sp>
        <p:sp>
          <p:nvSpPr>
            <p:cNvPr id="60" name="Text Box 61"/>
            <p:cNvSpPr txBox="1">
              <a:spLocks noChangeArrowheads="1"/>
            </p:cNvSpPr>
            <p:nvPr/>
          </p:nvSpPr>
          <p:spPr bwMode="auto">
            <a:xfrm>
              <a:off x="6350000" y="979488"/>
              <a:ext cx="639763" cy="396875"/>
            </a:xfrm>
            <a:prstGeom prst="rect">
              <a:avLst/>
            </a:prstGeom>
            <a:solidFill>
              <a:srgbClr val="CE391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FR"/>
                <a:t>CI4</a:t>
              </a:r>
            </a:p>
          </p:txBody>
        </p:sp>
        <p:sp>
          <p:nvSpPr>
            <p:cNvPr id="61" name="Text Box 63"/>
            <p:cNvSpPr txBox="1">
              <a:spLocks noChangeArrowheads="1"/>
            </p:cNvSpPr>
            <p:nvPr/>
          </p:nvSpPr>
          <p:spPr bwMode="auto">
            <a:xfrm>
              <a:off x="5948363" y="6102350"/>
              <a:ext cx="639762" cy="396875"/>
            </a:xfrm>
            <a:prstGeom prst="rect">
              <a:avLst/>
            </a:prstGeom>
            <a:solidFill>
              <a:srgbClr val="CE391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FR"/>
                <a:t>CI6</a:t>
              </a:r>
            </a:p>
          </p:txBody>
        </p:sp>
        <p:sp>
          <p:nvSpPr>
            <p:cNvPr id="62" name="Line 64"/>
            <p:cNvSpPr>
              <a:spLocks noChangeShapeType="1"/>
            </p:cNvSpPr>
            <p:nvPr/>
          </p:nvSpPr>
          <p:spPr bwMode="auto">
            <a:xfrm>
              <a:off x="827088" y="2336800"/>
              <a:ext cx="1654175" cy="347663"/>
            </a:xfrm>
            <a:prstGeom prst="line">
              <a:avLst/>
            </a:prstGeom>
            <a:noFill/>
            <a:ln w="9525">
              <a:solidFill>
                <a:srgbClr val="CE391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fr-FR"/>
            </a:p>
          </p:txBody>
        </p:sp>
        <p:sp>
          <p:nvSpPr>
            <p:cNvPr id="63" name="Line 65"/>
            <p:cNvSpPr>
              <a:spLocks noChangeShapeType="1"/>
            </p:cNvSpPr>
            <p:nvPr/>
          </p:nvSpPr>
          <p:spPr bwMode="auto">
            <a:xfrm flipH="1" flipV="1">
              <a:off x="3614738" y="5122863"/>
              <a:ext cx="288925" cy="1016000"/>
            </a:xfrm>
            <a:prstGeom prst="line">
              <a:avLst/>
            </a:prstGeom>
            <a:noFill/>
            <a:ln w="9525">
              <a:solidFill>
                <a:srgbClr val="CE391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fr-FR"/>
            </a:p>
          </p:txBody>
        </p:sp>
        <p:sp>
          <p:nvSpPr>
            <p:cNvPr id="64" name="Line 66"/>
            <p:cNvSpPr>
              <a:spLocks noChangeShapeType="1"/>
            </p:cNvSpPr>
            <p:nvPr/>
          </p:nvSpPr>
          <p:spPr bwMode="auto">
            <a:xfrm flipV="1">
              <a:off x="3932238" y="5183188"/>
              <a:ext cx="711200" cy="928687"/>
            </a:xfrm>
            <a:prstGeom prst="line">
              <a:avLst/>
            </a:prstGeom>
            <a:noFill/>
            <a:ln w="9525">
              <a:solidFill>
                <a:srgbClr val="CE391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fr-FR"/>
            </a:p>
          </p:txBody>
        </p:sp>
        <p:sp>
          <p:nvSpPr>
            <p:cNvPr id="65" name="Line 67"/>
            <p:cNvSpPr>
              <a:spLocks noChangeShapeType="1"/>
            </p:cNvSpPr>
            <p:nvPr/>
          </p:nvSpPr>
          <p:spPr bwMode="auto">
            <a:xfrm flipV="1">
              <a:off x="6516688" y="5181600"/>
              <a:ext cx="231775" cy="942975"/>
            </a:xfrm>
            <a:prstGeom prst="line">
              <a:avLst/>
            </a:prstGeom>
            <a:noFill/>
            <a:ln w="9525">
              <a:solidFill>
                <a:srgbClr val="CE391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fr-FR"/>
            </a:p>
          </p:txBody>
        </p:sp>
        <p:sp>
          <p:nvSpPr>
            <p:cNvPr id="66" name="Line 68"/>
            <p:cNvSpPr>
              <a:spLocks noChangeShapeType="1"/>
            </p:cNvSpPr>
            <p:nvPr/>
          </p:nvSpPr>
          <p:spPr bwMode="auto">
            <a:xfrm flipV="1">
              <a:off x="6530975" y="5384800"/>
              <a:ext cx="885825" cy="754063"/>
            </a:xfrm>
            <a:prstGeom prst="line">
              <a:avLst/>
            </a:prstGeom>
            <a:noFill/>
            <a:ln w="9525">
              <a:solidFill>
                <a:srgbClr val="CE391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fr-FR"/>
            </a:p>
          </p:txBody>
        </p:sp>
        <p:sp>
          <p:nvSpPr>
            <p:cNvPr id="67" name="Line 69"/>
            <p:cNvSpPr>
              <a:spLocks noChangeShapeType="1"/>
            </p:cNvSpPr>
            <p:nvPr/>
          </p:nvSpPr>
          <p:spPr bwMode="auto">
            <a:xfrm flipH="1" flipV="1">
              <a:off x="5181600" y="5149850"/>
              <a:ext cx="12700" cy="939800"/>
            </a:xfrm>
            <a:prstGeom prst="line">
              <a:avLst/>
            </a:prstGeom>
            <a:noFill/>
            <a:ln w="9525">
              <a:solidFill>
                <a:srgbClr val="CE391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fr-FR"/>
            </a:p>
          </p:txBody>
        </p:sp>
        <p:sp>
          <p:nvSpPr>
            <p:cNvPr id="68" name="Line 70"/>
            <p:cNvSpPr>
              <a:spLocks noChangeShapeType="1"/>
            </p:cNvSpPr>
            <p:nvPr/>
          </p:nvSpPr>
          <p:spPr bwMode="auto">
            <a:xfrm flipV="1">
              <a:off x="5200650" y="5175250"/>
              <a:ext cx="635000" cy="914400"/>
            </a:xfrm>
            <a:prstGeom prst="line">
              <a:avLst/>
            </a:prstGeom>
            <a:noFill/>
            <a:ln w="9525">
              <a:solidFill>
                <a:srgbClr val="CE391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fr-FR"/>
            </a:p>
          </p:txBody>
        </p:sp>
        <p:sp>
          <p:nvSpPr>
            <p:cNvPr id="69" name="Rectangle 71"/>
            <p:cNvSpPr>
              <a:spLocks noChangeArrowheads="1"/>
            </p:cNvSpPr>
            <p:nvPr/>
          </p:nvSpPr>
          <p:spPr bwMode="auto">
            <a:xfrm>
              <a:off x="1190625" y="1393825"/>
              <a:ext cx="7300913" cy="4629150"/>
            </a:xfrm>
            <a:prstGeom prst="rect">
              <a:avLst/>
            </a:prstGeom>
            <a:noFill/>
            <a:ln w="9525" algn="ctr">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a:p>
          </p:txBody>
        </p:sp>
        <p:sp>
          <p:nvSpPr>
            <p:cNvPr id="70" name="Line 72"/>
            <p:cNvSpPr>
              <a:spLocks noChangeShapeType="1"/>
            </p:cNvSpPr>
            <p:nvPr/>
          </p:nvSpPr>
          <p:spPr bwMode="auto">
            <a:xfrm flipV="1">
              <a:off x="855663" y="5819775"/>
              <a:ext cx="320675" cy="261938"/>
            </a:xfrm>
            <a:prstGeom prst="line">
              <a:avLst/>
            </a:prstGeom>
            <a:noFill/>
            <a:ln w="9525">
              <a:solidFill>
                <a:srgbClr val="CE391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fr-FR"/>
            </a:p>
          </p:txBody>
        </p:sp>
        <p:sp>
          <p:nvSpPr>
            <p:cNvPr id="71" name="Line 73"/>
            <p:cNvSpPr>
              <a:spLocks noChangeShapeType="1"/>
            </p:cNvSpPr>
            <p:nvPr/>
          </p:nvSpPr>
          <p:spPr bwMode="auto">
            <a:xfrm flipH="1">
              <a:off x="5805488" y="1349375"/>
              <a:ext cx="522287" cy="668338"/>
            </a:xfrm>
            <a:prstGeom prst="line">
              <a:avLst/>
            </a:prstGeom>
            <a:noFill/>
            <a:ln w="9525">
              <a:solidFill>
                <a:srgbClr val="CE391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fr-FR"/>
            </a:p>
          </p:txBody>
        </p:sp>
        <p:sp>
          <p:nvSpPr>
            <p:cNvPr id="72" name="Line 74"/>
            <p:cNvSpPr>
              <a:spLocks noChangeShapeType="1"/>
            </p:cNvSpPr>
            <p:nvPr/>
          </p:nvSpPr>
          <p:spPr bwMode="auto">
            <a:xfrm flipV="1">
              <a:off x="5208588" y="5286375"/>
              <a:ext cx="2101850" cy="798513"/>
            </a:xfrm>
            <a:prstGeom prst="line">
              <a:avLst/>
            </a:prstGeom>
            <a:noFill/>
            <a:ln w="9525">
              <a:solidFill>
                <a:srgbClr val="CE391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fr-FR"/>
            </a:p>
          </p:txBody>
        </p:sp>
        <p:sp>
          <p:nvSpPr>
            <p:cNvPr id="73" name="Text Box 62"/>
            <p:cNvSpPr txBox="1">
              <a:spLocks noChangeArrowheads="1"/>
            </p:cNvSpPr>
            <p:nvPr/>
          </p:nvSpPr>
          <p:spPr bwMode="auto">
            <a:xfrm>
              <a:off x="3695700" y="6118225"/>
              <a:ext cx="639763" cy="396875"/>
            </a:xfrm>
            <a:prstGeom prst="rect">
              <a:avLst/>
            </a:prstGeom>
            <a:solidFill>
              <a:srgbClr val="CE391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FR"/>
                <a:t>CI5</a:t>
              </a:r>
            </a:p>
          </p:txBody>
        </p:sp>
        <p:sp>
          <p:nvSpPr>
            <p:cNvPr id="77" name="Text Box 57"/>
            <p:cNvSpPr txBox="1">
              <a:spLocks noChangeArrowheads="1"/>
            </p:cNvSpPr>
            <p:nvPr/>
          </p:nvSpPr>
          <p:spPr bwMode="auto">
            <a:xfrm>
              <a:off x="5013325" y="6461125"/>
              <a:ext cx="639763" cy="396875"/>
            </a:xfrm>
            <a:prstGeom prst="rect">
              <a:avLst/>
            </a:prstGeom>
            <a:solidFill>
              <a:srgbClr val="CE391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FR" dirty="0"/>
                <a:t>CI8</a:t>
              </a:r>
            </a:p>
          </p:txBody>
        </p:sp>
        <p:sp>
          <p:nvSpPr>
            <p:cNvPr id="78" name="Text Box 59"/>
            <p:cNvSpPr txBox="1">
              <a:spLocks noChangeArrowheads="1"/>
            </p:cNvSpPr>
            <p:nvPr/>
          </p:nvSpPr>
          <p:spPr bwMode="auto">
            <a:xfrm>
              <a:off x="5945188" y="6461125"/>
              <a:ext cx="639762" cy="396875"/>
            </a:xfrm>
            <a:prstGeom prst="rect">
              <a:avLst/>
            </a:prstGeom>
            <a:solidFill>
              <a:srgbClr val="CE391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FR"/>
                <a:t>CI9</a:t>
              </a:r>
            </a:p>
          </p:txBody>
        </p:sp>
      </p:grpSp>
    </p:spTree>
    <p:extLst>
      <p:ext uri="{BB962C8B-B14F-4D97-AF65-F5344CB8AC3E}">
        <p14:creationId xmlns:p14="http://schemas.microsoft.com/office/powerpoint/2010/main" val="32223303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0" y="4165600"/>
            <a:ext cx="8839200" cy="1783680"/>
          </a:xfrm>
          <a:solidFill>
            <a:schemeClr val="bg1"/>
          </a:solidFill>
          <a:ln/>
          <a:extLst>
            <a:ext uri="{91240B29-F687-4F45-9708-019B960494DF}">
              <a14:hiddenLine xmlns:a14="http://schemas.microsoft.com/office/drawing/2010/main" w="9525">
                <a:solidFill>
                  <a:srgbClr val="FF0000"/>
                </a:solidFill>
                <a:miter lim="800000"/>
                <a:headEnd/>
                <a:tailEnd/>
              </a14:hiddenLine>
            </a:ext>
          </a:extLst>
        </p:spPr>
        <p:txBody>
          <a:bodyPr/>
          <a:lstStyle>
            <a:lvl1pPr marL="0" indent="0" algn="ctr" rtl="0" eaLnBrk="0" fontAlgn="base" hangingPunct="0">
              <a:spcBef>
                <a:spcPct val="20000"/>
              </a:spcBef>
              <a:spcAft>
                <a:spcPct val="0"/>
              </a:spcAft>
              <a:buClr>
                <a:schemeClr val="hlink"/>
              </a:buClr>
              <a:buSzPct val="80000"/>
              <a:buFont typeface="Wingdings" pitchFamily="2" charset="2"/>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9pPr>
          </a:lstStyle>
          <a:p>
            <a:pPr marL="457200" indent="-457200" algn="just">
              <a:lnSpc>
                <a:spcPct val="80000"/>
              </a:lnSpc>
              <a:buFontTx/>
              <a:buChar char="-"/>
            </a:pPr>
            <a:r>
              <a:rPr lang="fr-FR" dirty="0" smtClean="0"/>
              <a:t>A partir d’</a:t>
            </a:r>
            <a:r>
              <a:rPr lang="fr-FR" dirty="0" smtClean="0">
                <a:solidFill>
                  <a:schemeClr val="tx2">
                    <a:lumMod val="75000"/>
                  </a:schemeClr>
                </a:solidFill>
              </a:rPr>
              <a:t>1 ou 2 Centres d’Intérêt</a:t>
            </a:r>
          </a:p>
          <a:p>
            <a:pPr marL="457200" indent="-457200" algn="just">
              <a:lnSpc>
                <a:spcPct val="80000"/>
              </a:lnSpc>
              <a:buFontTx/>
              <a:buChar char="-"/>
            </a:pPr>
            <a:r>
              <a:rPr lang="fr-FR" dirty="0" smtClean="0"/>
              <a:t>Durée d’un </a:t>
            </a:r>
            <a:r>
              <a:rPr lang="fr-FR" dirty="0" smtClean="0">
                <a:solidFill>
                  <a:schemeClr val="tx2">
                    <a:lumMod val="75000"/>
                  </a:schemeClr>
                </a:solidFill>
              </a:rPr>
              <a:t>cycle de 2 à 4 semaines</a:t>
            </a:r>
          </a:p>
          <a:p>
            <a:pPr marL="457200" indent="-457200" algn="just">
              <a:lnSpc>
                <a:spcPct val="80000"/>
              </a:lnSpc>
              <a:buFontTx/>
              <a:buChar char="-"/>
            </a:pPr>
            <a:r>
              <a:rPr lang="fr-FR" dirty="0" smtClean="0"/>
              <a:t>Fin de chaque cycle par</a:t>
            </a:r>
            <a:r>
              <a:rPr lang="fr-FR" dirty="0" smtClean="0">
                <a:solidFill>
                  <a:srgbClr val="FF0000"/>
                </a:solidFill>
              </a:rPr>
              <a:t> </a:t>
            </a:r>
            <a:r>
              <a:rPr lang="fr-FR" dirty="0" smtClean="0">
                <a:solidFill>
                  <a:schemeClr val="tx2">
                    <a:lumMod val="75000"/>
                  </a:schemeClr>
                </a:solidFill>
              </a:rPr>
              <a:t>une séance de synthèse</a:t>
            </a:r>
            <a:endParaRPr lang="fr-FR" dirty="0">
              <a:solidFill>
                <a:schemeClr val="tx2">
                  <a:lumMod val="75000"/>
                </a:schemeClr>
              </a:solidFill>
            </a:endParaRPr>
          </a:p>
        </p:txBody>
      </p:sp>
      <p:sp>
        <p:nvSpPr>
          <p:cNvPr id="5" name="Rectangle 4"/>
          <p:cNvSpPr>
            <a:spLocks noChangeArrowheads="1"/>
          </p:cNvSpPr>
          <p:nvPr/>
        </p:nvSpPr>
        <p:spPr bwMode="auto">
          <a:xfrm>
            <a:off x="344488" y="1647825"/>
            <a:ext cx="8362950" cy="147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84163" indent="-284163" algn="just">
              <a:spcBef>
                <a:spcPct val="20000"/>
              </a:spcBef>
              <a:buClr>
                <a:srgbClr val="215383"/>
              </a:buClr>
              <a:buSzPct val="75000"/>
              <a:buFont typeface="Wingdings" pitchFamily="2" charset="2"/>
              <a:buNone/>
            </a:pPr>
            <a:r>
              <a:rPr lang="fr-FR" sz="2400" b="1" u="sng" dirty="0"/>
              <a:t>Contraintes</a:t>
            </a:r>
            <a:r>
              <a:rPr lang="fr-FR" sz="2400" dirty="0"/>
              <a:t>	:   </a:t>
            </a:r>
            <a:r>
              <a:rPr lang="fr-FR" sz="2400" dirty="0" smtClean="0"/>
              <a:t>	Le  </a:t>
            </a:r>
            <a:r>
              <a:rPr lang="fr-FR" sz="2400" dirty="0"/>
              <a:t>programme ATS</a:t>
            </a:r>
          </a:p>
          <a:p>
            <a:pPr marL="284163" indent="-284163" algn="just">
              <a:spcBef>
                <a:spcPct val="20000"/>
              </a:spcBef>
              <a:buClr>
                <a:srgbClr val="215383"/>
              </a:buClr>
              <a:buSzPct val="75000"/>
              <a:buFont typeface="Wingdings" pitchFamily="2" charset="2"/>
              <a:buNone/>
            </a:pPr>
            <a:r>
              <a:rPr lang="fr-FR" sz="2400" dirty="0"/>
              <a:t>         	               </a:t>
            </a:r>
            <a:r>
              <a:rPr lang="fr-FR" sz="2400" dirty="0" smtClean="0"/>
              <a:t>	Le  </a:t>
            </a:r>
            <a:r>
              <a:rPr lang="fr-FR" sz="2400" dirty="0"/>
              <a:t>matériel disponible</a:t>
            </a:r>
          </a:p>
          <a:p>
            <a:pPr marL="284163" indent="-284163" algn="just">
              <a:spcBef>
                <a:spcPct val="20000"/>
              </a:spcBef>
              <a:buClr>
                <a:srgbClr val="215383"/>
              </a:buClr>
              <a:buSzPct val="75000"/>
              <a:buFont typeface="Wingdings" pitchFamily="2" charset="2"/>
              <a:buNone/>
            </a:pPr>
            <a:r>
              <a:rPr lang="fr-FR" sz="2400" dirty="0"/>
              <a:t>			    </a:t>
            </a:r>
            <a:r>
              <a:rPr lang="fr-FR" sz="2400" dirty="0" smtClean="0"/>
              <a:t>	Le </a:t>
            </a:r>
            <a:r>
              <a:rPr lang="fr-FR" sz="2400" dirty="0"/>
              <a:t>temps (1h30 par séance)</a:t>
            </a:r>
          </a:p>
          <a:p>
            <a:pPr marL="284163" indent="-284163">
              <a:spcBef>
                <a:spcPct val="20000"/>
              </a:spcBef>
              <a:buClr>
                <a:srgbClr val="215383"/>
              </a:buClr>
              <a:buSzPct val="75000"/>
              <a:buFont typeface="Wingdings" pitchFamily="2" charset="2"/>
              <a:buNone/>
            </a:pPr>
            <a:r>
              <a:rPr lang="fr-FR" sz="2400" dirty="0"/>
              <a:t>		</a:t>
            </a:r>
            <a:endParaRPr lang="fr-FR" sz="2400" dirty="0">
              <a:solidFill>
                <a:srgbClr val="FF0000"/>
              </a:solidFill>
            </a:endParaRPr>
          </a:p>
        </p:txBody>
      </p:sp>
      <p:sp>
        <p:nvSpPr>
          <p:cNvPr id="6" name="Rectangle 5"/>
          <p:cNvSpPr>
            <a:spLocks noChangeArrowheads="1"/>
          </p:cNvSpPr>
          <p:nvPr/>
        </p:nvSpPr>
        <p:spPr bwMode="auto">
          <a:xfrm>
            <a:off x="382588" y="3514725"/>
            <a:ext cx="8362950"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84163" indent="-284163">
              <a:spcBef>
                <a:spcPct val="20000"/>
              </a:spcBef>
              <a:buClr>
                <a:srgbClr val="215383"/>
              </a:buClr>
              <a:buSzPct val="75000"/>
              <a:buFont typeface="Wingdings" pitchFamily="2" charset="2"/>
              <a:buNone/>
            </a:pPr>
            <a:r>
              <a:rPr lang="fr-FR" sz="2400" b="1" u="sng" dirty="0">
                <a:solidFill>
                  <a:schemeClr val="tx2">
                    <a:lumMod val="75000"/>
                  </a:schemeClr>
                </a:solidFill>
              </a:rPr>
              <a:t>Conception d’un cycle de TP</a:t>
            </a:r>
          </a:p>
        </p:txBody>
      </p:sp>
      <p:sp>
        <p:nvSpPr>
          <p:cNvPr id="7" name="Rectangle 8"/>
          <p:cNvSpPr>
            <a:spLocks noChangeArrowheads="1"/>
          </p:cNvSpPr>
          <p:nvPr/>
        </p:nvSpPr>
        <p:spPr bwMode="auto">
          <a:xfrm>
            <a:off x="506413" y="937543"/>
            <a:ext cx="8382000" cy="40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pPr>
            <a:r>
              <a:rPr lang="fr-FR" sz="2800" b="1" u="sng" dirty="0" smtClean="0">
                <a:solidFill>
                  <a:schemeClr val="tx2">
                    <a:lumMod val="75000"/>
                  </a:schemeClr>
                </a:solidFill>
              </a:rPr>
              <a:t>Comment </a:t>
            </a:r>
            <a:r>
              <a:rPr lang="fr-FR" sz="2800" b="1" u="sng" dirty="0">
                <a:solidFill>
                  <a:schemeClr val="tx2">
                    <a:lumMod val="75000"/>
                  </a:schemeClr>
                </a:solidFill>
              </a:rPr>
              <a:t>organiser un cycle de TP</a:t>
            </a:r>
            <a:r>
              <a:rPr lang="fr-FR" sz="2800" b="1" dirty="0">
                <a:solidFill>
                  <a:schemeClr val="tx2">
                    <a:lumMod val="75000"/>
                  </a:schemeClr>
                </a:solidFill>
              </a:rPr>
              <a:t> ?</a:t>
            </a:r>
          </a:p>
        </p:txBody>
      </p:sp>
      <p:sp>
        <p:nvSpPr>
          <p:cNvPr id="10" name="Espace réservé du pied de page 4"/>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dirty="0">
                <a:solidFill>
                  <a:srgbClr val="FFFFD9"/>
                </a:solidFill>
              </a:rPr>
              <a:t>Enseignement en CPGE ATS</a:t>
            </a:r>
          </a:p>
        </p:txBody>
      </p:sp>
      <p:sp>
        <p:nvSpPr>
          <p:cNvPr id="11" name="Rectangle 7"/>
          <p:cNvSpPr>
            <a:spLocks noChangeArrowheads="1"/>
          </p:cNvSpPr>
          <p:nvPr/>
        </p:nvSpPr>
        <p:spPr bwMode="auto">
          <a:xfrm>
            <a:off x="0" y="-27384"/>
            <a:ext cx="9144000" cy="433387"/>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pPr>
            <a:r>
              <a:rPr lang="fr-FR" sz="2400" b="1" dirty="0" smtClean="0">
                <a:solidFill>
                  <a:srgbClr val="265787"/>
                </a:solidFill>
              </a:rPr>
              <a:t>Proposition </a:t>
            </a:r>
            <a:r>
              <a:rPr lang="fr-FR" sz="2400" b="1" dirty="0">
                <a:solidFill>
                  <a:srgbClr val="265787"/>
                </a:solidFill>
              </a:rPr>
              <a:t>de progression </a:t>
            </a:r>
            <a:r>
              <a:rPr lang="fr-FR" sz="2400" b="1" dirty="0" smtClean="0">
                <a:solidFill>
                  <a:srgbClr val="265787"/>
                </a:solidFill>
              </a:rPr>
              <a:t>en </a:t>
            </a:r>
            <a:r>
              <a:rPr lang="fr-FR" sz="2400" b="1" dirty="0">
                <a:solidFill>
                  <a:srgbClr val="265787"/>
                </a:solidFill>
              </a:rPr>
              <a:t>utilisant les CI</a:t>
            </a:r>
          </a:p>
        </p:txBody>
      </p:sp>
    </p:spTree>
    <p:extLst>
      <p:ext uri="{BB962C8B-B14F-4D97-AF65-F5344CB8AC3E}">
        <p14:creationId xmlns:p14="http://schemas.microsoft.com/office/powerpoint/2010/main" val="2294734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bg/>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2"/>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a:solidFill>
                  <a:srgbClr val="FFFFD9"/>
                </a:solidFill>
              </a:rPr>
              <a:t>Enseignement en CPGE ATS</a:t>
            </a:r>
          </a:p>
        </p:txBody>
      </p:sp>
      <p:sp>
        <p:nvSpPr>
          <p:cNvPr id="5" name="Rectangle 4"/>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fr-FR" sz="4400" dirty="0"/>
              <a:t>Exigence des écoles d’ingénieur</a:t>
            </a:r>
          </a:p>
        </p:txBody>
      </p:sp>
      <p:sp>
        <p:nvSpPr>
          <p:cNvPr id="6" name="Rectangle 5"/>
          <p:cNvSpPr>
            <a:spLocks noChangeArrowheads="1"/>
          </p:cNvSpPr>
          <p:nvPr/>
        </p:nvSpPr>
        <p:spPr bwMode="auto">
          <a:xfrm>
            <a:off x="0" y="764704"/>
            <a:ext cx="9396536" cy="5688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l">
              <a:spcBef>
                <a:spcPct val="20000"/>
              </a:spcBef>
            </a:pPr>
            <a:r>
              <a:rPr lang="fr-FR" sz="3200" dirty="0" smtClean="0"/>
              <a:t>Les compétences demandées à un ingénieur sont :</a:t>
            </a:r>
          </a:p>
          <a:p>
            <a:pPr marL="800100" lvl="1" indent="-342900" algn="l">
              <a:spcBef>
                <a:spcPct val="20000"/>
              </a:spcBef>
              <a:buFontTx/>
              <a:buChar char="•"/>
            </a:pPr>
            <a:r>
              <a:rPr lang="fr-FR" sz="2800" dirty="0" smtClean="0"/>
              <a:t>Entreprendre;</a:t>
            </a:r>
          </a:p>
          <a:p>
            <a:pPr marL="800100" lvl="1" indent="-342900" algn="l">
              <a:spcBef>
                <a:spcPct val="20000"/>
              </a:spcBef>
              <a:buFontTx/>
              <a:buChar char="•"/>
            </a:pPr>
            <a:r>
              <a:rPr lang="fr-FR" sz="2800" dirty="0" smtClean="0"/>
              <a:t>Innover; </a:t>
            </a:r>
          </a:p>
          <a:p>
            <a:pPr marL="800100" lvl="1" indent="-342900" algn="l">
              <a:spcBef>
                <a:spcPct val="20000"/>
              </a:spcBef>
              <a:buFontTx/>
              <a:buChar char="•"/>
            </a:pPr>
            <a:r>
              <a:rPr lang="fr-FR" sz="2800" dirty="0" smtClean="0"/>
              <a:t>Communiquer ( notamment anglais</a:t>
            </a:r>
            <a:r>
              <a:rPr lang="fr-FR" sz="2800" dirty="0"/>
              <a:t>, </a:t>
            </a:r>
            <a:r>
              <a:rPr lang="fr-FR" sz="2800" dirty="0" smtClean="0"/>
              <a:t>…);</a:t>
            </a:r>
          </a:p>
          <a:p>
            <a:pPr marL="800100" lvl="1" indent="-342900" algn="l">
              <a:spcBef>
                <a:spcPct val="20000"/>
              </a:spcBef>
              <a:buFontTx/>
              <a:buChar char="•"/>
            </a:pPr>
            <a:r>
              <a:rPr lang="fr-FR" sz="2800" dirty="0" smtClean="0"/>
              <a:t>Appréhender des </a:t>
            </a:r>
            <a:r>
              <a:rPr lang="fr-FR" sz="2800" dirty="0"/>
              <a:t>systèmes technologiques </a:t>
            </a:r>
            <a:r>
              <a:rPr lang="fr-FR" sz="2800" dirty="0" smtClean="0"/>
              <a:t>complexes;</a:t>
            </a:r>
            <a:endParaRPr lang="fr-FR" sz="2800" dirty="0"/>
          </a:p>
          <a:p>
            <a:pPr marL="800100" lvl="1" indent="-342900" algn="l">
              <a:spcBef>
                <a:spcPct val="20000"/>
              </a:spcBef>
              <a:buFontTx/>
              <a:buChar char="•"/>
            </a:pPr>
            <a:r>
              <a:rPr lang="fr-FR" sz="2800" dirty="0" smtClean="0"/>
              <a:t>Organiser et gérer le travail collaboratif autour de projets;</a:t>
            </a:r>
            <a:endParaRPr lang="fr-FR" sz="2800" dirty="0"/>
          </a:p>
          <a:p>
            <a:pPr marL="800100" lvl="1" indent="-342900" algn="l">
              <a:spcBef>
                <a:spcPct val="20000"/>
              </a:spcBef>
              <a:buFontTx/>
              <a:buChar char="•"/>
            </a:pPr>
            <a:r>
              <a:rPr lang="fr-FR" sz="2800" dirty="0" smtClean="0"/>
              <a:t>Faire preuve d’analyse critique;</a:t>
            </a:r>
          </a:p>
          <a:p>
            <a:pPr marL="800100" lvl="1" indent="-342900" algn="l">
              <a:spcBef>
                <a:spcPct val="20000"/>
              </a:spcBef>
              <a:buFontTx/>
              <a:buChar char="•"/>
            </a:pPr>
            <a:r>
              <a:rPr lang="fr-FR" sz="2800" dirty="0" smtClean="0"/>
              <a:t>Évaluer </a:t>
            </a:r>
            <a:r>
              <a:rPr lang="fr-FR" sz="2800" dirty="0"/>
              <a:t>et </a:t>
            </a:r>
            <a:r>
              <a:rPr lang="fr-FR" sz="2800" dirty="0" smtClean="0"/>
              <a:t>expertiser;</a:t>
            </a:r>
            <a:endParaRPr lang="fr-FR" sz="2800" dirty="0"/>
          </a:p>
          <a:p>
            <a:pPr marL="800100" lvl="1" indent="-342900" algn="l">
              <a:spcBef>
                <a:spcPct val="20000"/>
              </a:spcBef>
              <a:buFontTx/>
              <a:buChar char="•"/>
            </a:pPr>
            <a:r>
              <a:rPr lang="fr-FR" sz="2800" dirty="0" smtClean="0"/>
              <a:t>S’adapter  rapidement.</a:t>
            </a:r>
            <a:endParaRPr lang="fr-FR" sz="2800" dirty="0"/>
          </a:p>
        </p:txBody>
      </p:sp>
    </p:spTree>
    <p:extLst>
      <p:ext uri="{BB962C8B-B14F-4D97-AF65-F5344CB8AC3E}">
        <p14:creationId xmlns:p14="http://schemas.microsoft.com/office/powerpoint/2010/main" val="29652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1108075" y="620688"/>
            <a:ext cx="6672263" cy="1224136"/>
          </a:xfrm>
          <a:noFill/>
          <a:ln>
            <a:solidFill>
              <a:srgbClr val="FF0000"/>
            </a:solidFill>
            <a:miter lim="800000"/>
            <a:headEnd/>
            <a:tailEnd/>
          </a:ln>
          <a:extLst>
            <a:ext uri="{909E8E84-426E-40DD-AFC4-6F175D3DCCD1}">
              <a14:hiddenFill xmlns:a14="http://schemas.microsoft.com/office/drawing/2010/main">
                <a:solidFill>
                  <a:srgbClr val="00FFFF"/>
                </a:solidFill>
              </a14:hiddenFill>
            </a:ext>
          </a:extLst>
        </p:spPr>
        <p:txBody>
          <a:bodyPr/>
          <a:lstStyle>
            <a:lvl1pPr marL="0" indent="0" algn="ctr" rtl="0" eaLnBrk="0" fontAlgn="base" hangingPunct="0">
              <a:spcBef>
                <a:spcPct val="20000"/>
              </a:spcBef>
              <a:spcAft>
                <a:spcPct val="0"/>
              </a:spcAft>
              <a:buClr>
                <a:schemeClr val="hlink"/>
              </a:buClr>
              <a:buSzPct val="80000"/>
              <a:buFont typeface="Wingdings" pitchFamily="2" charset="2"/>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9pPr>
          </a:lstStyle>
          <a:p>
            <a:r>
              <a:rPr lang="fr-FR" dirty="0" smtClean="0"/>
              <a:t>Que veut-on faire ?</a:t>
            </a:r>
          </a:p>
          <a:p>
            <a:r>
              <a:rPr lang="fr-FR" dirty="0" smtClean="0"/>
              <a:t>    Définition du problème technique </a:t>
            </a:r>
          </a:p>
          <a:p>
            <a:endParaRPr lang="fr-FR" sz="2000" dirty="0" smtClean="0"/>
          </a:p>
          <a:p>
            <a:endParaRPr lang="fr-FR" sz="2000" dirty="0"/>
          </a:p>
        </p:txBody>
      </p:sp>
      <p:sp>
        <p:nvSpPr>
          <p:cNvPr id="5" name="Rectangle 4"/>
          <p:cNvSpPr>
            <a:spLocks noChangeArrowheads="1"/>
          </p:cNvSpPr>
          <p:nvPr/>
        </p:nvSpPr>
        <p:spPr bwMode="auto">
          <a:xfrm>
            <a:off x="217488" y="2174850"/>
            <a:ext cx="8534400" cy="965200"/>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rgbClr val="00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Clr>
                <a:srgbClr val="215383"/>
              </a:buClr>
              <a:buSzPct val="75000"/>
              <a:buFont typeface="Wingdings" pitchFamily="2" charset="2"/>
              <a:buChar char="§"/>
            </a:pPr>
            <a:r>
              <a:rPr lang="fr-FR" sz="2400"/>
              <a:t>Comment résoudre ce problème ?</a:t>
            </a:r>
          </a:p>
          <a:p>
            <a:pPr marL="342900" indent="-342900">
              <a:spcBef>
                <a:spcPct val="20000"/>
              </a:spcBef>
              <a:buClr>
                <a:srgbClr val="215383"/>
              </a:buClr>
              <a:buSzPct val="75000"/>
              <a:buFont typeface="Wingdings" pitchFamily="2" charset="2"/>
              <a:buNone/>
            </a:pPr>
            <a:r>
              <a:rPr lang="fr-FR" sz="2400"/>
              <a:t> </a:t>
            </a:r>
            <a:r>
              <a:rPr lang="fr-FR" sz="2200"/>
              <a:t>Apport de cours ou utilisation de connaissances établies en cours</a:t>
            </a:r>
          </a:p>
          <a:p>
            <a:pPr marL="342900" indent="-342900">
              <a:spcBef>
                <a:spcPct val="20000"/>
              </a:spcBef>
              <a:buClr>
                <a:srgbClr val="215383"/>
              </a:buClr>
              <a:buSzPct val="75000"/>
              <a:buFont typeface="Wingdings" pitchFamily="2" charset="2"/>
              <a:buChar char="§"/>
            </a:pPr>
            <a:endParaRPr lang="fr-FR" sz="2200"/>
          </a:p>
          <a:p>
            <a:pPr marL="342900" indent="-342900">
              <a:spcBef>
                <a:spcPct val="20000"/>
              </a:spcBef>
              <a:buClr>
                <a:srgbClr val="215383"/>
              </a:buClr>
              <a:buSzPct val="75000"/>
              <a:buFont typeface="Wingdings" pitchFamily="2" charset="2"/>
              <a:buChar char="§"/>
            </a:pPr>
            <a:endParaRPr lang="fr-FR" sz="2200"/>
          </a:p>
        </p:txBody>
      </p:sp>
      <p:sp>
        <p:nvSpPr>
          <p:cNvPr id="6" name="Rectangle 5"/>
          <p:cNvSpPr>
            <a:spLocks noChangeArrowheads="1"/>
          </p:cNvSpPr>
          <p:nvPr/>
        </p:nvSpPr>
        <p:spPr bwMode="auto">
          <a:xfrm>
            <a:off x="493713" y="3771875"/>
            <a:ext cx="3776662" cy="1311275"/>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rgbClr val="00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Clr>
                <a:srgbClr val="215383"/>
              </a:buClr>
              <a:buSzPct val="75000"/>
              <a:buFont typeface="Wingdings" pitchFamily="2" charset="2"/>
              <a:buChar char="§"/>
            </a:pPr>
            <a:r>
              <a:rPr lang="fr-FR" sz="2400"/>
              <a:t>Analyse de la solution constructive pour un système non évolutif</a:t>
            </a:r>
            <a:endParaRPr lang="fr-FR" sz="2200"/>
          </a:p>
          <a:p>
            <a:pPr marL="342900" indent="-342900">
              <a:spcBef>
                <a:spcPct val="20000"/>
              </a:spcBef>
              <a:buClr>
                <a:srgbClr val="215383"/>
              </a:buClr>
              <a:buSzPct val="75000"/>
              <a:buFont typeface="Wingdings" pitchFamily="2" charset="2"/>
              <a:buChar char="§"/>
            </a:pPr>
            <a:endParaRPr lang="fr-FR" sz="2200"/>
          </a:p>
        </p:txBody>
      </p:sp>
      <p:sp>
        <p:nvSpPr>
          <p:cNvPr id="7" name="Rectangle 6"/>
          <p:cNvSpPr>
            <a:spLocks noChangeArrowheads="1"/>
          </p:cNvSpPr>
          <p:nvPr/>
        </p:nvSpPr>
        <p:spPr bwMode="auto">
          <a:xfrm>
            <a:off x="4579938" y="3765525"/>
            <a:ext cx="4564062" cy="1284288"/>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rgbClr val="00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Clr>
                <a:srgbClr val="215383"/>
              </a:buClr>
              <a:buSzPct val="75000"/>
              <a:buFont typeface="Wingdings" pitchFamily="2" charset="2"/>
              <a:buChar char="§"/>
            </a:pPr>
            <a:r>
              <a:rPr lang="fr-FR" sz="2400"/>
              <a:t>Modification d’une solution  pour un système évolutif</a:t>
            </a:r>
          </a:p>
          <a:p>
            <a:pPr marL="342900" indent="-342900">
              <a:spcBef>
                <a:spcPct val="20000"/>
              </a:spcBef>
              <a:buClr>
                <a:srgbClr val="215383"/>
              </a:buClr>
              <a:buSzPct val="75000"/>
              <a:buFont typeface="Wingdings" pitchFamily="2" charset="2"/>
              <a:buChar char="§"/>
            </a:pPr>
            <a:endParaRPr lang="fr-FR" sz="2200"/>
          </a:p>
          <a:p>
            <a:pPr marL="342900" indent="-342900">
              <a:spcBef>
                <a:spcPct val="20000"/>
              </a:spcBef>
              <a:buClr>
                <a:srgbClr val="215383"/>
              </a:buClr>
              <a:buSzPct val="75000"/>
              <a:buFont typeface="Wingdings" pitchFamily="2" charset="2"/>
              <a:buChar char="§"/>
            </a:pPr>
            <a:endParaRPr lang="fr-FR" sz="2200"/>
          </a:p>
        </p:txBody>
      </p:sp>
      <p:sp>
        <p:nvSpPr>
          <p:cNvPr id="8" name="Rectangle 7"/>
          <p:cNvSpPr>
            <a:spLocks noChangeArrowheads="1"/>
          </p:cNvSpPr>
          <p:nvPr/>
        </p:nvSpPr>
        <p:spPr bwMode="auto">
          <a:xfrm>
            <a:off x="1785938" y="5445224"/>
            <a:ext cx="5778500" cy="660400"/>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rgbClr val="00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Clr>
                <a:srgbClr val="215383"/>
              </a:buClr>
              <a:buSzPct val="75000"/>
              <a:buFont typeface="Wingdings" pitchFamily="2" charset="2"/>
              <a:buChar char="§"/>
            </a:pPr>
            <a:r>
              <a:rPr lang="fr-FR" sz="2400" dirty="0"/>
              <a:t>Critiques, propositions d’améliorations</a:t>
            </a:r>
          </a:p>
          <a:p>
            <a:pPr marL="342900" indent="-342900">
              <a:spcBef>
                <a:spcPct val="20000"/>
              </a:spcBef>
              <a:buClr>
                <a:srgbClr val="215383"/>
              </a:buClr>
              <a:buSzPct val="75000"/>
              <a:buFont typeface="Wingdings" pitchFamily="2" charset="2"/>
              <a:buChar char="§"/>
            </a:pPr>
            <a:endParaRPr lang="fr-FR" sz="2200" dirty="0"/>
          </a:p>
          <a:p>
            <a:pPr marL="342900" indent="-342900">
              <a:spcBef>
                <a:spcPct val="20000"/>
              </a:spcBef>
              <a:buClr>
                <a:srgbClr val="215383"/>
              </a:buClr>
              <a:buSzPct val="75000"/>
              <a:buFont typeface="Wingdings" pitchFamily="2" charset="2"/>
              <a:buChar char="§"/>
            </a:pPr>
            <a:endParaRPr lang="fr-FR" sz="2200" dirty="0"/>
          </a:p>
        </p:txBody>
      </p:sp>
      <p:sp>
        <p:nvSpPr>
          <p:cNvPr id="9" name="AutoShape 8"/>
          <p:cNvSpPr>
            <a:spLocks noChangeArrowheads="1"/>
          </p:cNvSpPr>
          <p:nvPr/>
        </p:nvSpPr>
        <p:spPr bwMode="auto">
          <a:xfrm>
            <a:off x="3962400" y="1886793"/>
            <a:ext cx="217488" cy="246063"/>
          </a:xfrm>
          <a:prstGeom prst="downArrow">
            <a:avLst>
              <a:gd name="adj1" fmla="val 50000"/>
              <a:gd name="adj2" fmla="val 2828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0" name="AutoShape 9"/>
          <p:cNvSpPr>
            <a:spLocks noChangeArrowheads="1"/>
          </p:cNvSpPr>
          <p:nvPr/>
        </p:nvSpPr>
        <p:spPr bwMode="auto">
          <a:xfrm rot="2159263">
            <a:off x="2554288" y="3206725"/>
            <a:ext cx="885825" cy="490538"/>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1" name="AutoShape 10"/>
          <p:cNvSpPr>
            <a:spLocks noChangeArrowheads="1"/>
          </p:cNvSpPr>
          <p:nvPr/>
        </p:nvSpPr>
        <p:spPr bwMode="auto">
          <a:xfrm>
            <a:off x="4294188" y="5078388"/>
            <a:ext cx="276225" cy="304800"/>
          </a:xfrm>
          <a:prstGeom prst="downArrow">
            <a:avLst>
              <a:gd name="adj1" fmla="val 50000"/>
              <a:gd name="adj2" fmla="val 2758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2" name="Rectangle 13"/>
          <p:cNvSpPr>
            <a:spLocks noChangeArrowheads="1"/>
          </p:cNvSpPr>
          <p:nvPr/>
        </p:nvSpPr>
        <p:spPr bwMode="auto">
          <a:xfrm>
            <a:off x="0" y="44624"/>
            <a:ext cx="9144000" cy="40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pPr>
            <a:r>
              <a:rPr lang="fr-FR" sz="2400" b="1" u="sng" dirty="0" smtClean="0">
                <a:solidFill>
                  <a:schemeClr val="tx2">
                    <a:lumMod val="75000"/>
                  </a:schemeClr>
                </a:solidFill>
              </a:rPr>
              <a:t>Questions </a:t>
            </a:r>
            <a:r>
              <a:rPr lang="fr-FR" sz="2400" b="1" u="sng" dirty="0">
                <a:solidFill>
                  <a:schemeClr val="tx2">
                    <a:lumMod val="75000"/>
                  </a:schemeClr>
                </a:solidFill>
              </a:rPr>
              <a:t>posées lors de l’écriture d’un TP sur un CI défini </a:t>
            </a:r>
          </a:p>
        </p:txBody>
      </p:sp>
      <p:sp>
        <p:nvSpPr>
          <p:cNvPr id="13" name="AutoShape 15"/>
          <p:cNvSpPr>
            <a:spLocks noChangeArrowheads="1"/>
          </p:cNvSpPr>
          <p:nvPr/>
        </p:nvSpPr>
        <p:spPr bwMode="auto">
          <a:xfrm rot="19602515">
            <a:off x="5197475" y="3195613"/>
            <a:ext cx="885825" cy="477837"/>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4" name="Espace réservé du pied de page 4"/>
          <p:cNvSpPr>
            <a:spLocks noGrp="1"/>
          </p:cNvSpPr>
          <p:nvPr>
            <p:ph type="ftr" sz="quarter" idx="4294967295"/>
          </p:nvPr>
        </p:nvSpPr>
        <p:spPr>
          <a:xfrm>
            <a:off x="3124200" y="6409134"/>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dirty="0">
                <a:solidFill>
                  <a:srgbClr val="FFFFD9"/>
                </a:solidFill>
              </a:rPr>
              <a:t>Enseignement en CPGE ATS</a:t>
            </a:r>
          </a:p>
        </p:txBody>
      </p:sp>
    </p:spTree>
    <p:extLst>
      <p:ext uri="{BB962C8B-B14F-4D97-AF65-F5344CB8AC3E}">
        <p14:creationId xmlns:p14="http://schemas.microsoft.com/office/powerpoint/2010/main" val="1702992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5" grpId="0" animBg="1"/>
      <p:bldP spid="6" grpId="0" animBg="1"/>
      <p:bldP spid="7" grpId="0" animBg="1"/>
      <p:bldP spid="8" grpId="0" animBg="1"/>
      <p:bldP spid="9" grpId="0" animBg="1"/>
      <p:bldP spid="10" grpId="0" animBg="1"/>
      <p:bldP spid="11" grpId="0" animBg="1"/>
      <p:bldP spid="1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2357983" y="852959"/>
            <a:ext cx="4086225" cy="631825"/>
          </a:xfrm>
          <a:prstGeom prst="rect">
            <a:avLst/>
          </a:prstGeom>
          <a:noFill/>
          <a:ln w="9525">
            <a:noFill/>
            <a:miter lim="800000"/>
            <a:headEnd/>
            <a:tailEnd/>
          </a:ln>
          <a:effectLst/>
          <a:extLst>
            <a:ext uri="{91240B29-F687-4F45-9708-019B960494DF}">
              <a14:hiddenLine xmlns:a14="http://schemas.microsoft.com/office/drawing/2010/main" w="9525">
                <a:solidFill>
                  <a:srgbClr val="CE3910"/>
                </a:solidFill>
                <a:miter lim="800000"/>
                <a:headEnd/>
                <a:tailEnd/>
              </a14:hiddenLine>
            </a:ext>
          </a:extLst>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48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9pPr>
          </a:lstStyle>
          <a:p>
            <a:r>
              <a:rPr lang="fr-FR" sz="2400" dirty="0" smtClean="0">
                <a:solidFill>
                  <a:schemeClr val="tx2">
                    <a:lumMod val="75000"/>
                  </a:schemeClr>
                </a:solidFill>
              </a:rPr>
              <a:t>La séance de synthèse :</a:t>
            </a:r>
            <a:endParaRPr lang="fr-FR" sz="2400" dirty="0">
              <a:solidFill>
                <a:schemeClr val="tx2">
                  <a:lumMod val="75000"/>
                </a:schemeClr>
              </a:solidFill>
            </a:endParaRPr>
          </a:p>
        </p:txBody>
      </p:sp>
      <p:sp>
        <p:nvSpPr>
          <p:cNvPr id="5" name="Rectangle 3"/>
          <p:cNvSpPr txBox="1">
            <a:spLocks noChangeArrowheads="1"/>
          </p:cNvSpPr>
          <p:nvPr/>
        </p:nvSpPr>
        <p:spPr>
          <a:xfrm>
            <a:off x="188913" y="1972576"/>
            <a:ext cx="8343900" cy="1384416"/>
          </a:xfrm>
        </p:spPr>
        <p:txBody>
          <a:bodyPr/>
          <a:lstStyle>
            <a:lvl1pPr marL="0" indent="0" algn="ctr" rtl="0" eaLnBrk="0" fontAlgn="base" hangingPunct="0">
              <a:spcBef>
                <a:spcPct val="20000"/>
              </a:spcBef>
              <a:spcAft>
                <a:spcPct val="0"/>
              </a:spcAft>
              <a:buClr>
                <a:schemeClr val="hlink"/>
              </a:buClr>
              <a:buSzPct val="80000"/>
              <a:buFont typeface="Wingdings" pitchFamily="2" charset="2"/>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9pPr>
          </a:lstStyle>
          <a:p>
            <a:pPr algn="just"/>
            <a:r>
              <a:rPr lang="fr-FR" sz="2400" dirty="0" smtClean="0"/>
              <a:t>recenser</a:t>
            </a:r>
            <a:r>
              <a:rPr lang="fr-FR" sz="2400" dirty="0" smtClean="0">
                <a:solidFill>
                  <a:srgbClr val="FF0000"/>
                </a:solidFill>
              </a:rPr>
              <a:t> </a:t>
            </a:r>
            <a:r>
              <a:rPr lang="fr-FR" sz="2400" dirty="0" smtClean="0"/>
              <a:t>et structurer les connaissances acquises en TP,</a:t>
            </a:r>
          </a:p>
          <a:p>
            <a:pPr algn="just"/>
            <a:r>
              <a:rPr lang="fr-FR" sz="2400" dirty="0" smtClean="0"/>
              <a:t>généraliser les compétences acquises en TP à la résolution de problèmes industriels complexes.</a:t>
            </a:r>
          </a:p>
          <a:p>
            <a:endParaRPr lang="fr-FR" dirty="0"/>
          </a:p>
        </p:txBody>
      </p:sp>
      <p:sp>
        <p:nvSpPr>
          <p:cNvPr id="6" name="Text Box 4"/>
          <p:cNvSpPr txBox="1">
            <a:spLocks noChangeArrowheads="1"/>
          </p:cNvSpPr>
          <p:nvPr/>
        </p:nvSpPr>
        <p:spPr bwMode="auto">
          <a:xfrm>
            <a:off x="188913" y="1484783"/>
            <a:ext cx="21193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fr-FR" sz="2400" u="sng" dirty="0">
                <a:solidFill>
                  <a:schemeClr val="tx2">
                    <a:lumMod val="75000"/>
                  </a:schemeClr>
                </a:solidFill>
              </a:rPr>
              <a:t>Permet de</a:t>
            </a:r>
            <a:r>
              <a:rPr lang="fr-FR" sz="2400" dirty="0">
                <a:solidFill>
                  <a:schemeClr val="tx2">
                    <a:lumMod val="75000"/>
                  </a:schemeClr>
                </a:solidFill>
              </a:rPr>
              <a:t> :</a:t>
            </a:r>
          </a:p>
        </p:txBody>
      </p:sp>
      <p:sp>
        <p:nvSpPr>
          <p:cNvPr id="7" name="Rectangle 5"/>
          <p:cNvSpPr>
            <a:spLocks noChangeArrowheads="1"/>
          </p:cNvSpPr>
          <p:nvPr/>
        </p:nvSpPr>
        <p:spPr bwMode="auto">
          <a:xfrm>
            <a:off x="239847" y="4005065"/>
            <a:ext cx="7956550" cy="18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a:spcBef>
                <a:spcPct val="20000"/>
              </a:spcBef>
              <a:buClr>
                <a:srgbClr val="215383"/>
              </a:buClr>
              <a:buSzPct val="75000"/>
              <a:buFont typeface="Wingdings" pitchFamily="2" charset="2"/>
              <a:buChar char="q"/>
            </a:pPr>
            <a:r>
              <a:rPr lang="fr-FR" sz="2200" dirty="0" smtClean="0"/>
              <a:t>Utilisation </a:t>
            </a:r>
            <a:r>
              <a:rPr lang="fr-FR" sz="2200" dirty="0"/>
              <a:t>de </a:t>
            </a:r>
            <a:r>
              <a:rPr lang="fr-FR" sz="2200" dirty="0" smtClean="0"/>
              <a:t>diaporamas</a:t>
            </a:r>
          </a:p>
          <a:p>
            <a:pPr marL="342900" indent="-342900" algn="just">
              <a:spcBef>
                <a:spcPct val="20000"/>
              </a:spcBef>
              <a:buClr>
                <a:srgbClr val="215383"/>
              </a:buClr>
              <a:buSzPct val="75000"/>
              <a:buFont typeface="Wingdings" pitchFamily="2" charset="2"/>
              <a:buChar char="q"/>
            </a:pPr>
            <a:r>
              <a:rPr lang="fr-FR" sz="2200" dirty="0" smtClean="0"/>
              <a:t>Structuration </a:t>
            </a:r>
            <a:r>
              <a:rPr lang="fr-FR" sz="2200" dirty="0"/>
              <a:t>des savoirs sur support </a:t>
            </a:r>
            <a:r>
              <a:rPr lang="fr-FR" sz="2200" dirty="0" smtClean="0"/>
              <a:t>papier</a:t>
            </a:r>
          </a:p>
          <a:p>
            <a:pPr marL="342900" indent="-342900" algn="just">
              <a:spcBef>
                <a:spcPct val="20000"/>
              </a:spcBef>
              <a:buClr>
                <a:srgbClr val="215383"/>
              </a:buClr>
              <a:buSzPct val="75000"/>
              <a:buFont typeface="Wingdings" pitchFamily="2" charset="2"/>
              <a:buChar char="q"/>
            </a:pPr>
            <a:r>
              <a:rPr lang="fr-FR" sz="2200" dirty="0" smtClean="0"/>
              <a:t>Présentation </a:t>
            </a:r>
            <a:r>
              <a:rPr lang="fr-FR" sz="2200" dirty="0"/>
              <a:t>de méthodes ou de résultats par les </a:t>
            </a:r>
            <a:r>
              <a:rPr lang="fr-FR" sz="2200" dirty="0" smtClean="0"/>
              <a:t>étudiants</a:t>
            </a:r>
          </a:p>
          <a:p>
            <a:pPr marL="342900" indent="-342900" algn="just">
              <a:spcBef>
                <a:spcPct val="20000"/>
              </a:spcBef>
              <a:buClr>
                <a:srgbClr val="215383"/>
              </a:buClr>
              <a:buSzPct val="75000"/>
              <a:buFont typeface="Wingdings" pitchFamily="2" charset="2"/>
              <a:buChar char="q"/>
            </a:pPr>
            <a:r>
              <a:rPr lang="fr-FR" sz="2200" dirty="0" smtClean="0"/>
              <a:t>Possibilité </a:t>
            </a:r>
            <a:r>
              <a:rPr lang="fr-FR" sz="2200" dirty="0"/>
              <a:t>de changer de système pour chaque point </a:t>
            </a:r>
            <a:r>
              <a:rPr lang="fr-FR" sz="2200" dirty="0" smtClean="0"/>
              <a:t>abordé</a:t>
            </a:r>
            <a:endParaRPr lang="fr-FR" sz="2200" dirty="0"/>
          </a:p>
          <a:p>
            <a:pPr marL="342900" indent="-342900" algn="just">
              <a:spcBef>
                <a:spcPct val="20000"/>
              </a:spcBef>
              <a:buClr>
                <a:srgbClr val="215383"/>
              </a:buClr>
              <a:buSzPct val="75000"/>
              <a:buFont typeface="Wingdings" pitchFamily="2" charset="2"/>
              <a:buChar char="§"/>
            </a:pPr>
            <a:endParaRPr lang="fr-FR" sz="2200" dirty="0"/>
          </a:p>
        </p:txBody>
      </p:sp>
      <p:sp>
        <p:nvSpPr>
          <p:cNvPr id="8" name="Text Box 6"/>
          <p:cNvSpPr txBox="1">
            <a:spLocks noChangeArrowheads="1"/>
          </p:cNvSpPr>
          <p:nvPr/>
        </p:nvSpPr>
        <p:spPr bwMode="auto">
          <a:xfrm>
            <a:off x="239712" y="3356992"/>
            <a:ext cx="296413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fr-FR" sz="2400" u="sng" dirty="0">
                <a:solidFill>
                  <a:schemeClr val="tx2">
                    <a:lumMod val="75000"/>
                  </a:schemeClr>
                </a:solidFill>
              </a:rPr>
              <a:t>Moyens utilisables</a:t>
            </a:r>
            <a:r>
              <a:rPr lang="fr-FR" sz="2400" dirty="0">
                <a:solidFill>
                  <a:schemeClr val="tx2">
                    <a:lumMod val="75000"/>
                  </a:schemeClr>
                </a:solidFill>
              </a:rPr>
              <a:t> :</a:t>
            </a:r>
          </a:p>
        </p:txBody>
      </p:sp>
      <p:sp>
        <p:nvSpPr>
          <p:cNvPr id="10" name="Espace réservé du pied de page 4"/>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dirty="0">
                <a:solidFill>
                  <a:srgbClr val="FFFFD9"/>
                </a:solidFill>
              </a:rPr>
              <a:t>Enseignement en CPGE ATS</a:t>
            </a:r>
          </a:p>
        </p:txBody>
      </p:sp>
      <p:sp>
        <p:nvSpPr>
          <p:cNvPr id="11" name="Rectangle 7"/>
          <p:cNvSpPr>
            <a:spLocks noChangeArrowheads="1"/>
          </p:cNvSpPr>
          <p:nvPr/>
        </p:nvSpPr>
        <p:spPr bwMode="auto">
          <a:xfrm>
            <a:off x="0" y="-27384"/>
            <a:ext cx="9144000" cy="433387"/>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pPr>
            <a:r>
              <a:rPr lang="fr-FR" sz="2400" b="1" dirty="0" smtClean="0">
                <a:solidFill>
                  <a:srgbClr val="265787"/>
                </a:solidFill>
              </a:rPr>
              <a:t>Proposition </a:t>
            </a:r>
            <a:r>
              <a:rPr lang="fr-FR" sz="2400" b="1" dirty="0">
                <a:solidFill>
                  <a:srgbClr val="265787"/>
                </a:solidFill>
              </a:rPr>
              <a:t>de progression </a:t>
            </a:r>
            <a:r>
              <a:rPr lang="fr-FR" sz="2400" b="1" dirty="0" smtClean="0">
                <a:solidFill>
                  <a:srgbClr val="265787"/>
                </a:solidFill>
              </a:rPr>
              <a:t>en </a:t>
            </a:r>
            <a:r>
              <a:rPr lang="fr-FR" sz="2400" b="1" dirty="0">
                <a:solidFill>
                  <a:srgbClr val="265787"/>
                </a:solidFill>
              </a:rPr>
              <a:t>utilisant les CI</a:t>
            </a:r>
          </a:p>
        </p:txBody>
      </p:sp>
    </p:spTree>
    <p:extLst>
      <p:ext uri="{BB962C8B-B14F-4D97-AF65-F5344CB8AC3E}">
        <p14:creationId xmlns:p14="http://schemas.microsoft.com/office/powerpoint/2010/main" val="260457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p:bldP spid="7" grpId="0"/>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237"/>
          <p:cNvGraphicFramePr>
            <a:graphicFrameLocks/>
          </p:cNvGraphicFramePr>
          <p:nvPr>
            <p:extLst>
              <p:ext uri="{D42A27DB-BD31-4B8C-83A1-F6EECF244321}">
                <p14:modId xmlns:p14="http://schemas.microsoft.com/office/powerpoint/2010/main" val="2356932400"/>
              </p:ext>
            </p:extLst>
          </p:nvPr>
        </p:nvGraphicFramePr>
        <p:xfrm>
          <a:off x="1016000" y="695871"/>
          <a:ext cx="7826375" cy="5480304"/>
        </p:xfrm>
        <a:graphic>
          <a:graphicData uri="http://schemas.openxmlformats.org/drawingml/2006/table">
            <a:tbl>
              <a:tblPr/>
              <a:tblGrid>
                <a:gridCol w="1612900"/>
                <a:gridCol w="1676400"/>
                <a:gridCol w="2260600"/>
                <a:gridCol w="2276475"/>
              </a:tblGrid>
              <a:tr h="358775">
                <a:tc gridSpan="2">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2000" b="0" i="0" u="none" strike="noStrike" cap="none" normalizeH="0" baseline="0" dirty="0" smtClean="0">
                          <a:ln>
                            <a:noFill/>
                          </a:ln>
                          <a:solidFill>
                            <a:schemeClr val="tx1"/>
                          </a:solidFill>
                          <a:effectLst/>
                          <a:latin typeface="Arial" charset="0"/>
                        </a:rPr>
                        <a:t>TP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2000" b="0" i="0" u="none" strike="noStrike" cap="none" normalizeH="0" baseline="0" smtClean="0">
                          <a:ln>
                            <a:noFill/>
                          </a:ln>
                          <a:solidFill>
                            <a:schemeClr val="tx1"/>
                          </a:solidFill>
                          <a:effectLst/>
                          <a:latin typeface="Arial" charset="0"/>
                        </a:rPr>
                        <a:t>Cours, TD, élec.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2000" b="0" i="0" u="none" strike="noStrike" cap="none" normalizeH="0" baseline="0" smtClean="0">
                          <a:ln>
                            <a:noFill/>
                          </a:ln>
                          <a:solidFill>
                            <a:schemeClr val="tx1"/>
                          </a:solidFill>
                          <a:effectLst/>
                          <a:latin typeface="Arial" charset="0"/>
                        </a:rPr>
                        <a:t>Cours , TD, méca.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alpha val="50000"/>
                      </a:srgbClr>
                    </a:solidFill>
                  </a:tcPr>
                </a:tc>
              </a:tr>
              <a:tr h="527050">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chemeClr val="tx2"/>
                          </a:solidFill>
                          <a:effectLst/>
                          <a:latin typeface="Arial" charset="0"/>
                        </a:rPr>
                        <a:t>CI 1 et 2:Chaînes fonctionnelles, étude globale des systèmes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chemeClr val="tx2"/>
                          </a:solidFill>
                          <a:effectLst/>
                          <a:latin typeface="Arial" charset="0"/>
                        </a:rPr>
                        <a:t>CI 1 et 2:Chaînes  fonctionnelles, étude globale des systèmes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chemeClr val="tx2"/>
                          </a:solidFill>
                          <a:effectLst/>
                          <a:latin typeface="Arial" charset="0"/>
                        </a:rPr>
                        <a:t>Constituants chaînes énergie et information, Schéma blocs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chemeClr val="tx2"/>
                          </a:solidFill>
                          <a:effectLst/>
                          <a:latin typeface="Arial" charset="0"/>
                        </a:rPr>
                        <a:t>Introduction à l’analyse des mécanismes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2450">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chemeClr val="tx2"/>
                          </a:solidFill>
                          <a:effectLst/>
                          <a:latin typeface="Arial" charset="0"/>
                        </a:rPr>
                        <a:t>CI 1et 2:Chaînes fonctionnelles étude globale des systèmes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chemeClr val="tx2"/>
                          </a:solidFill>
                          <a:effectLst/>
                          <a:latin typeface="Arial" charset="0"/>
                        </a:rPr>
                        <a:t>CI 1 et 2:Chaînes  fonctionnelles, étude globale des systèmes</a:t>
                      </a:r>
                      <a:endParaRPr kumimoji="0" lang="fr-FR" sz="2000" b="0" i="0" u="none" strike="noStrike" cap="none" normalizeH="0" baseline="0" smtClean="0">
                        <a:ln>
                          <a:noFill/>
                        </a:ln>
                        <a:solidFill>
                          <a:schemeClr val="tx2"/>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009900"/>
                          </a:solidFill>
                          <a:effectLst/>
                          <a:latin typeface="Arial" charset="0"/>
                        </a:rPr>
                        <a:t>Systèmes linéaires continus invariants</a:t>
                      </a: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2000" b="0" i="0" u="none" strike="noStrike" cap="none" normalizeH="0" baseline="0" smtClean="0">
                        <a:ln>
                          <a:noFill/>
                        </a:ln>
                        <a:solidFill>
                          <a:srgbClr val="0099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F80E0E"/>
                          </a:solidFill>
                          <a:effectLst/>
                          <a:latin typeface="Arial" charset="0"/>
                        </a:rPr>
                        <a:t>Cinématique du solide, modélisation des mouvements d’un solide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2450">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dirty="0" smtClean="0">
                          <a:ln>
                            <a:noFill/>
                          </a:ln>
                          <a:solidFill>
                            <a:schemeClr val="tx2">
                              <a:lumMod val="75000"/>
                            </a:schemeClr>
                          </a:solidFill>
                          <a:effectLst/>
                          <a:latin typeface="Arial" charset="0"/>
                        </a:rPr>
                        <a:t>Synthèse CI1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chemeClr val="tx2"/>
                          </a:solidFill>
                          <a:effectLst/>
                          <a:latin typeface="Arial" charset="0"/>
                        </a:rPr>
                        <a:t>Synthèse modèle de connaissance et schémas bloc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009900"/>
                          </a:solidFill>
                          <a:effectLst/>
                          <a:latin typeface="Arial" charset="0"/>
                        </a:rPr>
                        <a:t>Systèmes linéaires continus invariants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F80E0E"/>
                          </a:solidFill>
                          <a:effectLst/>
                          <a:latin typeface="Arial" charset="0"/>
                        </a:rPr>
                        <a:t>Cinématique du solide</a:t>
                      </a: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F80E0E"/>
                          </a:solidFill>
                          <a:effectLst/>
                          <a:latin typeface="Arial" charset="0"/>
                        </a:rPr>
                        <a:t>modélisation des mouvements d’un solide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2450">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dirty="0" smtClean="0">
                          <a:ln>
                            <a:noFill/>
                          </a:ln>
                          <a:solidFill>
                            <a:srgbClr val="F80E0E"/>
                          </a:solidFill>
                          <a:effectLst/>
                          <a:latin typeface="Arial" charset="0"/>
                        </a:rPr>
                        <a:t>CI 6: Chaînes de solides indéformables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009900"/>
                          </a:solidFill>
                          <a:effectLst/>
                          <a:latin typeface="Arial" charset="0"/>
                        </a:rPr>
                        <a:t>CI 1 :Chaînes  fonctionnelles</a:t>
                      </a: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009900"/>
                          </a:solidFill>
                          <a:effectLst/>
                          <a:latin typeface="Arial" charset="0"/>
                        </a:rPr>
                        <a:t>(asservissements)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009900"/>
                          </a:solidFill>
                          <a:effectLst/>
                          <a:latin typeface="Arial" charset="0"/>
                        </a:rPr>
                        <a:t>Systèmes linéaires continus invariants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F80E0E"/>
                          </a:solidFill>
                          <a:effectLst/>
                          <a:latin typeface="Arial" charset="0"/>
                        </a:rPr>
                        <a:t>Cinématique du solide</a:t>
                      </a: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1" u="none" strike="noStrike" cap="none" normalizeH="0" baseline="0" smtClean="0">
                          <a:ln>
                            <a:noFill/>
                          </a:ln>
                          <a:solidFill>
                            <a:srgbClr val="F80E0E"/>
                          </a:solidFill>
                          <a:effectLst/>
                          <a:latin typeface="Arial" charset="0"/>
                        </a:rPr>
                        <a:t>Dont compléments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9100">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dirty="0" smtClean="0">
                          <a:ln>
                            <a:noFill/>
                          </a:ln>
                          <a:solidFill>
                            <a:srgbClr val="F80E0E"/>
                          </a:solidFill>
                          <a:effectLst/>
                          <a:latin typeface="Arial" charset="0"/>
                        </a:rPr>
                        <a:t>CI 6: Chaînes de solides indéformables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009900"/>
                          </a:solidFill>
                          <a:effectLst/>
                          <a:latin typeface="Arial" charset="0"/>
                        </a:rPr>
                        <a:t>CI 1 :Chaînes  fonctionnelles</a:t>
                      </a: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009900"/>
                          </a:solidFill>
                          <a:effectLst/>
                          <a:latin typeface="Arial" charset="0"/>
                        </a:rPr>
                        <a:t>(asservissements)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009900"/>
                          </a:solidFill>
                          <a:effectLst/>
                          <a:latin typeface="Arial" charset="0"/>
                        </a:rPr>
                        <a:t>Systèmes asservis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F80E0E"/>
                          </a:solidFill>
                          <a:effectLst/>
                          <a:latin typeface="Arial" charset="0"/>
                        </a:rPr>
                        <a:t>Modélisation des liaisons entre solides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2450">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F80E0E"/>
                          </a:solidFill>
                          <a:effectLst/>
                          <a:latin typeface="Arial" charset="0"/>
                        </a:rPr>
                        <a:t>CI 6: Chaînes de solides indéformables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50000"/>
                        </a:spcBef>
                        <a:spcAft>
                          <a:spcPct val="0"/>
                        </a:spcAft>
                        <a:buClrTx/>
                        <a:buSzTx/>
                        <a:buFontTx/>
                        <a:buNone/>
                        <a:tabLst/>
                      </a:pPr>
                      <a:r>
                        <a:rPr kumimoji="0" lang="fr-FR" sz="1200" b="1" i="0" u="none" strike="noStrike" cap="none" normalizeH="0" baseline="0" smtClean="0">
                          <a:ln>
                            <a:noFill/>
                          </a:ln>
                          <a:solidFill>
                            <a:srgbClr val="009900"/>
                          </a:solidFill>
                          <a:effectLst/>
                          <a:latin typeface="Arial" charset="0"/>
                        </a:rPr>
                        <a:t>CI 1 :Chaînes  fonctionnelles</a:t>
                      </a:r>
                    </a:p>
                    <a:p>
                      <a:pPr marL="0" marR="0" lvl="0" indent="0" algn="ctr" defTabSz="914400" rtl="0" eaLnBrk="0" fontAlgn="base" latinLnBrk="0" hangingPunct="0">
                        <a:lnSpc>
                          <a:spcPct val="100000"/>
                        </a:lnSpc>
                        <a:spcBef>
                          <a:spcPct val="50000"/>
                        </a:spcBef>
                        <a:spcAft>
                          <a:spcPct val="0"/>
                        </a:spcAft>
                        <a:buClrTx/>
                        <a:buSzTx/>
                        <a:buFontTx/>
                        <a:buNone/>
                        <a:tabLst/>
                      </a:pPr>
                      <a:r>
                        <a:rPr kumimoji="0" lang="fr-FR" sz="1200" b="1" i="0" u="none" strike="noStrike" cap="none" normalizeH="0" baseline="0" smtClean="0">
                          <a:ln>
                            <a:noFill/>
                          </a:ln>
                          <a:solidFill>
                            <a:srgbClr val="009900"/>
                          </a:solidFill>
                          <a:effectLst/>
                          <a:latin typeface="Arial" charset="0"/>
                        </a:rPr>
                        <a:t>(asservissement)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009900"/>
                          </a:solidFill>
                          <a:effectLst/>
                          <a:latin typeface="Arial" charset="0"/>
                        </a:rPr>
                        <a:t>Systèmes asservis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F80E0E"/>
                          </a:solidFill>
                          <a:effectLst/>
                          <a:latin typeface="Arial" charset="0"/>
                        </a:rPr>
                        <a:t>Modélisation des liaisons entre solides</a:t>
                      </a: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1" u="none" strike="noStrike" cap="none" normalizeH="0" baseline="0" smtClean="0">
                          <a:ln>
                            <a:noFill/>
                          </a:ln>
                          <a:solidFill>
                            <a:srgbClr val="F80E0E"/>
                          </a:solidFill>
                          <a:effectLst/>
                          <a:latin typeface="Arial" charset="0"/>
                        </a:rPr>
                        <a:t>Dont compléments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7513">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F80E0E"/>
                          </a:solidFill>
                          <a:effectLst/>
                          <a:latin typeface="Arial" charset="0"/>
                        </a:rPr>
                        <a:t>CI 6: Chaînes de solides indéformables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009900"/>
                          </a:solidFill>
                          <a:effectLst/>
                          <a:latin typeface="Arial" charset="0"/>
                        </a:rPr>
                        <a:t>CI 1 :Chaînes  fonctionnelles</a:t>
                      </a: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009900"/>
                          </a:solidFill>
                          <a:effectLst/>
                          <a:latin typeface="Arial" charset="0"/>
                        </a:rPr>
                        <a:t>(asservissements)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dirty="0" smtClean="0">
                          <a:ln>
                            <a:noFill/>
                          </a:ln>
                          <a:solidFill>
                            <a:srgbClr val="CC00CC"/>
                          </a:solidFill>
                          <a:effectLst/>
                          <a:latin typeface="Arial" charset="0"/>
                        </a:rPr>
                        <a:t>Machine à courant continu</a:t>
                      </a:r>
                      <a:endParaRPr kumimoji="0" lang="fr-FR" sz="2000" b="0" i="0" u="none" strike="noStrike" cap="none" normalizeH="0" baseline="0" dirty="0" smtClean="0">
                        <a:ln>
                          <a:noFill/>
                        </a:ln>
                        <a:solidFill>
                          <a:srgbClr val="CC00CC"/>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chemeClr val="tx1"/>
                          </a:solidFill>
                          <a:effectLst/>
                          <a:latin typeface="Arial" charset="0"/>
                        </a:rPr>
                        <a:t>Modélisation des actions mécaniques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WordArt 54"/>
          <p:cNvSpPr>
            <a:spLocks noChangeArrowheads="1" noChangeShapeType="1" noTextEdit="1"/>
          </p:cNvSpPr>
          <p:nvPr/>
        </p:nvSpPr>
        <p:spPr bwMode="auto">
          <a:xfrm rot="16556812">
            <a:off x="-1254124" y="2488158"/>
            <a:ext cx="3636962" cy="1128713"/>
          </a:xfrm>
          <a:prstGeom prst="rect">
            <a:avLst/>
          </a:prstGeom>
          <a:extLst>
            <a:ext uri="{AF507438-7753-43E0-B8FC-AC1667EBCBE1}">
              <a14:hiddenEffects xmlns:a14="http://schemas.microsoft.com/office/drawing/2010/main">
                <a:effectLst/>
              </a14:hiddenEffects>
            </a:ext>
          </a:extLst>
        </p:spPr>
        <p:txBody>
          <a:bodyPr wrap="none" fromWordArt="1">
            <a:prstTxWarp prst="textSlantUp">
              <a:avLst>
                <a:gd name="adj" fmla="val 55556"/>
              </a:avLst>
            </a:prstTxWarp>
          </a:bodyPr>
          <a:lstStyle/>
          <a:p>
            <a:pPr algn="ctr"/>
            <a:r>
              <a:rPr lang="fr-FR" sz="3600" kern="10">
                <a:ln w="9525">
                  <a:solidFill>
                    <a:schemeClr val="tx1"/>
                  </a:solidFill>
                  <a:round/>
                  <a:headEnd/>
                  <a:tailEnd/>
                </a:ln>
                <a:solidFill>
                  <a:schemeClr val="accent1">
                    <a:alpha val="85001"/>
                  </a:schemeClr>
                </a:solidFill>
                <a:latin typeface="Arial Black"/>
              </a:rPr>
              <a:t>Période 1</a:t>
            </a:r>
          </a:p>
        </p:txBody>
      </p:sp>
      <p:sp>
        <p:nvSpPr>
          <p:cNvPr id="6" name="Text Box 69"/>
          <p:cNvSpPr txBox="1">
            <a:spLocks noChangeArrowheads="1"/>
          </p:cNvSpPr>
          <p:nvPr/>
        </p:nvSpPr>
        <p:spPr bwMode="auto">
          <a:xfrm>
            <a:off x="0" y="406003"/>
            <a:ext cx="1219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FR" sz="2000" dirty="0"/>
              <a:t>Rentrée</a:t>
            </a:r>
          </a:p>
        </p:txBody>
      </p:sp>
      <p:sp>
        <p:nvSpPr>
          <p:cNvPr id="7" name="Text Box 70"/>
          <p:cNvSpPr txBox="1">
            <a:spLocks noChangeArrowheads="1"/>
          </p:cNvSpPr>
          <p:nvPr/>
        </p:nvSpPr>
        <p:spPr bwMode="auto">
          <a:xfrm>
            <a:off x="0" y="6200477"/>
            <a:ext cx="13589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FR" sz="2000" dirty="0"/>
              <a:t>Toussaint</a:t>
            </a:r>
          </a:p>
        </p:txBody>
      </p:sp>
      <p:sp>
        <p:nvSpPr>
          <p:cNvPr id="8" name="AutoShape 71"/>
          <p:cNvSpPr>
            <a:spLocks noChangeArrowheads="1"/>
          </p:cNvSpPr>
          <p:nvPr/>
        </p:nvSpPr>
        <p:spPr bwMode="auto">
          <a:xfrm>
            <a:off x="292100" y="822796"/>
            <a:ext cx="495300" cy="5270500"/>
          </a:xfrm>
          <a:prstGeom prst="downArrow">
            <a:avLst>
              <a:gd name="adj1" fmla="val 29491"/>
              <a:gd name="adj2" fmla="val 132668"/>
            </a:avLst>
          </a:prstGeom>
          <a:solidFill>
            <a:schemeClr val="accent1">
              <a:alpha val="35001"/>
            </a:schemeClr>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fr-FR"/>
          </a:p>
        </p:txBody>
      </p:sp>
      <p:sp>
        <p:nvSpPr>
          <p:cNvPr id="10" name="Rectangle 7"/>
          <p:cNvSpPr>
            <a:spLocks noChangeArrowheads="1"/>
          </p:cNvSpPr>
          <p:nvPr/>
        </p:nvSpPr>
        <p:spPr bwMode="auto">
          <a:xfrm>
            <a:off x="0" y="-27384"/>
            <a:ext cx="9144000" cy="433387"/>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pPr>
            <a:r>
              <a:rPr lang="fr-FR" sz="2400" b="1" dirty="0" smtClean="0">
                <a:solidFill>
                  <a:srgbClr val="265787"/>
                </a:solidFill>
              </a:rPr>
              <a:t>Proposition </a:t>
            </a:r>
            <a:r>
              <a:rPr lang="fr-FR" sz="2400" b="1" dirty="0">
                <a:solidFill>
                  <a:srgbClr val="265787"/>
                </a:solidFill>
              </a:rPr>
              <a:t>de progression </a:t>
            </a:r>
            <a:r>
              <a:rPr lang="fr-FR" sz="2400" b="1" dirty="0" smtClean="0">
                <a:solidFill>
                  <a:srgbClr val="265787"/>
                </a:solidFill>
              </a:rPr>
              <a:t>en </a:t>
            </a:r>
            <a:r>
              <a:rPr lang="fr-FR" sz="2400" b="1" dirty="0">
                <a:solidFill>
                  <a:srgbClr val="265787"/>
                </a:solidFill>
              </a:rPr>
              <a:t>utilisant les CI</a:t>
            </a:r>
          </a:p>
        </p:txBody>
      </p:sp>
      <p:sp>
        <p:nvSpPr>
          <p:cNvPr id="11" name="Espace réservé du pied de page 4"/>
          <p:cNvSpPr>
            <a:spLocks noGrp="1"/>
          </p:cNvSpPr>
          <p:nvPr>
            <p:ph type="ftr" sz="quarter" idx="4294967295"/>
          </p:nvPr>
        </p:nvSpPr>
        <p:spPr>
          <a:xfrm>
            <a:off x="3124200" y="6337126"/>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dirty="0" smtClean="0">
                <a:solidFill>
                  <a:srgbClr val="FFFFD9"/>
                </a:solidFill>
              </a:rPr>
              <a:t>Christel </a:t>
            </a:r>
            <a:r>
              <a:rPr lang="fr-FR" sz="1400" dirty="0" err="1" smtClean="0">
                <a:solidFill>
                  <a:srgbClr val="FFFFD9"/>
                </a:solidFill>
              </a:rPr>
              <a:t>Izac</a:t>
            </a:r>
            <a:r>
              <a:rPr lang="fr-FR" sz="1400" dirty="0" smtClean="0">
                <a:solidFill>
                  <a:srgbClr val="FFFFD9"/>
                </a:solidFill>
              </a:rPr>
              <a:t> et Vincent Boyer</a:t>
            </a:r>
            <a:endParaRPr lang="fr-FR" sz="1400" dirty="0">
              <a:solidFill>
                <a:srgbClr val="FFFFD9"/>
              </a:solidFill>
            </a:endParaRPr>
          </a:p>
        </p:txBody>
      </p:sp>
    </p:spTree>
    <p:extLst>
      <p:ext uri="{BB962C8B-B14F-4D97-AF65-F5344CB8AC3E}">
        <p14:creationId xmlns:p14="http://schemas.microsoft.com/office/powerpoint/2010/main" val="37050740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83"/>
          <p:cNvGraphicFramePr>
            <a:graphicFrameLocks/>
          </p:cNvGraphicFramePr>
          <p:nvPr>
            <p:extLst>
              <p:ext uri="{D42A27DB-BD31-4B8C-83A1-F6EECF244321}">
                <p14:modId xmlns:p14="http://schemas.microsoft.com/office/powerpoint/2010/main" val="870143414"/>
              </p:ext>
            </p:extLst>
          </p:nvPr>
        </p:nvGraphicFramePr>
        <p:xfrm>
          <a:off x="990600" y="692695"/>
          <a:ext cx="7897812" cy="5447126"/>
        </p:xfrm>
        <a:graphic>
          <a:graphicData uri="http://schemas.openxmlformats.org/drawingml/2006/table">
            <a:tbl>
              <a:tblPr/>
              <a:tblGrid>
                <a:gridCol w="1640438"/>
                <a:gridCol w="1678886"/>
                <a:gridCol w="2281234"/>
                <a:gridCol w="2297254"/>
              </a:tblGrid>
              <a:tr h="414291">
                <a:tc gridSpan="2">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2000" b="0" i="0" u="none" strike="noStrike" cap="none" normalizeH="0" baseline="0" dirty="0" smtClean="0">
                          <a:ln>
                            <a:noFill/>
                          </a:ln>
                          <a:solidFill>
                            <a:schemeClr val="tx1"/>
                          </a:solidFill>
                          <a:effectLst/>
                          <a:latin typeface="Arial" charset="0"/>
                        </a:rPr>
                        <a:t>TP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2000" b="0" i="0" u="none" strike="noStrike" cap="none" normalizeH="0" baseline="0" smtClean="0">
                          <a:ln>
                            <a:noFill/>
                          </a:ln>
                          <a:solidFill>
                            <a:schemeClr val="tx1"/>
                          </a:solidFill>
                          <a:effectLst/>
                          <a:latin typeface="Arial" charset="0"/>
                        </a:rPr>
                        <a:t>Cours, TD, élec.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2000" b="0" i="0" u="none" strike="noStrike" cap="none" normalizeH="0" baseline="0" smtClean="0">
                          <a:ln>
                            <a:noFill/>
                          </a:ln>
                          <a:solidFill>
                            <a:schemeClr val="tx1"/>
                          </a:solidFill>
                          <a:effectLst/>
                          <a:latin typeface="Arial" charset="0"/>
                        </a:rPr>
                        <a:t>Cours , TD, méca.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alpha val="50000"/>
                      </a:srgbClr>
                    </a:solidFill>
                  </a:tcPr>
                </a:tc>
              </a:tr>
              <a:tr h="860450">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dirty="0" smtClean="0">
                          <a:ln>
                            <a:noFill/>
                          </a:ln>
                          <a:solidFill>
                            <a:schemeClr val="tx2">
                              <a:lumMod val="75000"/>
                            </a:schemeClr>
                          </a:solidFill>
                          <a:effectLst/>
                          <a:latin typeface="Arial" charset="0"/>
                        </a:rPr>
                        <a:t>Synthèse CI 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dirty="0" smtClean="0">
                          <a:ln>
                            <a:noFill/>
                          </a:ln>
                          <a:solidFill>
                            <a:schemeClr val="tx2">
                              <a:lumMod val="75000"/>
                            </a:schemeClr>
                          </a:solidFill>
                          <a:effectLst/>
                          <a:latin typeface="Arial" charset="0"/>
                        </a:rPr>
                        <a:t>Synthèse: Modèle de comportement et performances d’un SA</a:t>
                      </a:r>
                      <a:endParaRPr kumimoji="0" lang="fr-FR" sz="2000" b="0" i="0" u="none" strike="noStrike" cap="none" normalizeH="0" baseline="0" dirty="0" smtClean="0">
                        <a:ln>
                          <a:noFill/>
                        </a:ln>
                        <a:solidFill>
                          <a:schemeClr val="tx2">
                            <a:lumMod val="75000"/>
                          </a:schemeClr>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CC00CC"/>
                          </a:solidFill>
                          <a:effectLst/>
                          <a:latin typeface="Arial" charset="0"/>
                        </a:rPr>
                        <a:t>Machine à courant continu</a:t>
                      </a:r>
                      <a:endParaRPr kumimoji="0" lang="fr-FR" sz="2000" b="0" i="0" u="none" strike="noStrike" cap="none" normalizeH="0" baseline="0" smtClean="0">
                        <a:ln>
                          <a:noFill/>
                        </a:ln>
                        <a:solidFill>
                          <a:srgbClr val="CC00CC"/>
                        </a:solidFill>
                        <a:effectLst/>
                        <a:latin typeface="Arial" charset="0"/>
                      </a:endParaRP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2000" b="0" i="0" u="none" strike="noStrike" cap="none" normalizeH="0" baseline="0" smtClean="0">
                        <a:ln>
                          <a:noFill/>
                        </a:ln>
                        <a:solidFill>
                          <a:srgbClr val="CC00CC"/>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dirty="0" smtClean="0">
                          <a:ln>
                            <a:noFill/>
                          </a:ln>
                          <a:solidFill>
                            <a:schemeClr val="tx1"/>
                          </a:solidFill>
                          <a:effectLst/>
                          <a:latin typeface="Arial" charset="0"/>
                        </a:rPr>
                        <a:t>Modélisation des AM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98692">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chemeClr val="tx2"/>
                          </a:solidFill>
                          <a:effectLst/>
                          <a:latin typeface="Arial" charset="0"/>
                        </a:rPr>
                        <a:t>CI 8 : Dynamique puissance et énergie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CC00CC"/>
                          </a:solidFill>
                          <a:effectLst/>
                          <a:latin typeface="Arial" charset="0"/>
                        </a:rPr>
                        <a:t>CI 5 : Motorisation et conversion d’énergie</a:t>
                      </a: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CC00CC"/>
                          </a:solidFill>
                          <a:effectLst/>
                          <a:latin typeface="Arial" charset="0"/>
                        </a:rPr>
                        <a:t>(hacheurs)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CC00CC"/>
                          </a:solidFill>
                          <a:effectLst/>
                          <a:latin typeface="Arial" charset="0"/>
                        </a:rPr>
                        <a:t>Présentation des convertisseurs statiques et des interrupteurs</a:t>
                      </a:r>
                      <a:endParaRPr kumimoji="0" lang="fr-FR" sz="2000" b="0" i="0" u="none" strike="noStrike" cap="none" normalizeH="0" baseline="0" smtClean="0">
                        <a:ln>
                          <a:noFill/>
                        </a:ln>
                        <a:solidFill>
                          <a:srgbClr val="CC00CC"/>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chemeClr val="tx1"/>
                          </a:solidFill>
                          <a:effectLst/>
                          <a:latin typeface="Arial" charset="0"/>
                        </a:rPr>
                        <a:t>Modélisation des AM</a:t>
                      </a: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1" u="none" strike="noStrike" cap="none" normalizeH="0" baseline="0" smtClean="0">
                          <a:ln>
                            <a:noFill/>
                          </a:ln>
                          <a:solidFill>
                            <a:schemeClr val="tx1"/>
                          </a:solidFill>
                          <a:effectLst/>
                          <a:latin typeface="Arial" charset="0"/>
                        </a:rPr>
                        <a:t>Dont compléments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98692">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chemeClr val="tx2"/>
                          </a:solidFill>
                          <a:effectLst/>
                          <a:latin typeface="Arial" charset="0"/>
                        </a:rPr>
                        <a:t>CI 8 : Dynamique puissance et énergie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dirty="0" smtClean="0">
                          <a:ln>
                            <a:noFill/>
                          </a:ln>
                          <a:solidFill>
                            <a:srgbClr val="CC00CC"/>
                          </a:solidFill>
                          <a:effectLst/>
                          <a:latin typeface="Arial" charset="0"/>
                        </a:rPr>
                        <a:t>CI 5 : Motorisation et conversion d’énergie</a:t>
                      </a: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dirty="0" smtClean="0">
                          <a:ln>
                            <a:noFill/>
                          </a:ln>
                          <a:solidFill>
                            <a:srgbClr val="CC00CC"/>
                          </a:solidFill>
                          <a:effectLst/>
                          <a:latin typeface="Arial" charset="0"/>
                        </a:rPr>
                        <a:t>(hacheurs)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CC00CC"/>
                          </a:solidFill>
                          <a:effectLst/>
                          <a:latin typeface="Arial" charset="0"/>
                        </a:rPr>
                        <a:t>Interrupteurs et pertes</a:t>
                      </a: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2000" b="0" i="0" u="none" strike="noStrike" cap="none" normalizeH="0" baseline="0" smtClean="0">
                        <a:ln>
                          <a:noFill/>
                        </a:ln>
                        <a:solidFill>
                          <a:srgbClr val="CC00CC"/>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chemeClr val="tx1"/>
                          </a:solidFill>
                          <a:effectLst/>
                          <a:latin typeface="Arial" charset="0"/>
                        </a:rPr>
                        <a:t>Statique</a:t>
                      </a: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1200" b="1" i="1"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98692">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chemeClr val="tx2"/>
                          </a:solidFill>
                          <a:effectLst/>
                          <a:latin typeface="Arial" charset="0"/>
                        </a:rPr>
                        <a:t>CI 8 : Dynamique puissance et énergie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CC00CC"/>
                          </a:solidFill>
                          <a:effectLst/>
                          <a:latin typeface="Arial" charset="0"/>
                        </a:rPr>
                        <a:t>CI 5 : Motorisation et conversion d’énergie</a:t>
                      </a: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CC00CC"/>
                          </a:solidFill>
                          <a:effectLst/>
                          <a:latin typeface="Arial" charset="0"/>
                        </a:rPr>
                        <a:t>(hacheurs)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CC00CC"/>
                          </a:solidFill>
                          <a:effectLst/>
                          <a:latin typeface="Arial" charset="0"/>
                        </a:rPr>
                        <a:t>Redressement non commandé</a:t>
                      </a: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2000" b="0" i="0" u="none" strike="noStrike" cap="none" normalizeH="0" baseline="0" smtClean="0">
                        <a:ln>
                          <a:noFill/>
                        </a:ln>
                        <a:solidFill>
                          <a:srgbClr val="CC00CC"/>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chemeClr val="tx1"/>
                          </a:solidFill>
                          <a:effectLst/>
                          <a:latin typeface="Arial" charset="0"/>
                        </a:rPr>
                        <a:t>Méthodes de résolution, isostatisme (</a:t>
                      </a:r>
                      <a:r>
                        <a:rPr kumimoji="0" lang="fr-FR" sz="1200" b="1" i="1" u="none" strike="noStrike" cap="none" normalizeH="0" baseline="0" smtClean="0">
                          <a:ln>
                            <a:noFill/>
                          </a:ln>
                          <a:solidFill>
                            <a:schemeClr val="tx1"/>
                          </a:solidFill>
                          <a:effectLst/>
                          <a:latin typeface="Arial" charset="0"/>
                        </a:rPr>
                        <a:t>compléments)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98692">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chemeClr val="tx2"/>
                          </a:solidFill>
                          <a:effectLst/>
                          <a:latin typeface="Arial" charset="0"/>
                        </a:rPr>
                        <a:t>CI 8 : Dynamique puissance et énergie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CC00CC"/>
                          </a:solidFill>
                          <a:effectLst/>
                          <a:latin typeface="Arial" charset="0"/>
                        </a:rPr>
                        <a:t>CI 5 : Motorisation et conversion d’énergie</a:t>
                      </a: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CC00CC"/>
                          </a:solidFill>
                          <a:effectLst/>
                          <a:latin typeface="Arial" charset="0"/>
                        </a:rPr>
                        <a:t>(hacheurs)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CC00CC"/>
                          </a:solidFill>
                          <a:effectLst/>
                          <a:latin typeface="Arial" charset="0"/>
                        </a:rPr>
                        <a:t>Redressement non commandé</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chemeClr val="tx2"/>
                          </a:solidFill>
                          <a:effectLst/>
                          <a:latin typeface="Arial" charset="0"/>
                        </a:rPr>
                        <a:t>Dynamique</a:t>
                      </a: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1200" b="1" i="0" u="none" strike="noStrike" cap="none" normalizeH="0" baseline="0" smtClean="0">
                        <a:ln>
                          <a:noFill/>
                        </a:ln>
                        <a:solidFill>
                          <a:schemeClr val="tx2"/>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7617">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dirty="0" smtClean="0">
                          <a:ln>
                            <a:noFill/>
                          </a:ln>
                          <a:solidFill>
                            <a:schemeClr val="tx2">
                              <a:lumMod val="75000"/>
                            </a:schemeClr>
                          </a:solidFill>
                          <a:effectLst/>
                          <a:latin typeface="Arial" charset="0"/>
                        </a:rPr>
                        <a:t>Synthèse CI 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dirty="0" smtClean="0">
                          <a:ln>
                            <a:noFill/>
                          </a:ln>
                          <a:solidFill>
                            <a:schemeClr val="tx2">
                              <a:lumMod val="75000"/>
                            </a:schemeClr>
                          </a:solidFill>
                          <a:effectLst/>
                          <a:latin typeface="Arial" charset="0"/>
                        </a:rPr>
                        <a:t>Synthèse CI  5 </a:t>
                      </a: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dirty="0" smtClean="0">
                          <a:ln>
                            <a:noFill/>
                          </a:ln>
                          <a:solidFill>
                            <a:schemeClr val="tx2">
                              <a:lumMod val="75000"/>
                            </a:schemeClr>
                          </a:solidFill>
                          <a:effectLst/>
                          <a:latin typeface="Arial" charset="0"/>
                        </a:rPr>
                        <a:t>(hacheurs)</a:t>
                      </a:r>
                      <a:endParaRPr kumimoji="0" lang="fr-FR" sz="2000" b="0" i="0" u="none" strike="noStrike" cap="none" normalizeH="0" baseline="0" dirty="0" smtClean="0">
                        <a:ln>
                          <a:noFill/>
                        </a:ln>
                        <a:solidFill>
                          <a:schemeClr val="tx2">
                            <a:lumMod val="75000"/>
                          </a:schemeClr>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dirty="0" smtClean="0">
                          <a:ln>
                            <a:noFill/>
                          </a:ln>
                          <a:solidFill>
                            <a:srgbClr val="CC00CC"/>
                          </a:solidFill>
                          <a:effectLst/>
                          <a:latin typeface="Arial" charset="0"/>
                        </a:rPr>
                        <a:t>Redressement  commandé</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dirty="0" smtClean="0">
                          <a:ln>
                            <a:noFill/>
                          </a:ln>
                          <a:solidFill>
                            <a:schemeClr val="tx2"/>
                          </a:solidFill>
                          <a:effectLst/>
                          <a:latin typeface="Arial" charset="0"/>
                        </a:rPr>
                        <a:t>Dynamique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WordArt 50"/>
          <p:cNvSpPr>
            <a:spLocks noChangeArrowheads="1" noChangeShapeType="1" noTextEdit="1"/>
          </p:cNvSpPr>
          <p:nvPr/>
        </p:nvSpPr>
        <p:spPr bwMode="auto">
          <a:xfrm rot="16556812">
            <a:off x="-1254124" y="2722314"/>
            <a:ext cx="3636962" cy="1128713"/>
          </a:xfrm>
          <a:prstGeom prst="rect">
            <a:avLst/>
          </a:prstGeom>
          <a:extLst>
            <a:ext uri="{AF507438-7753-43E0-B8FC-AC1667EBCBE1}">
              <a14:hiddenEffects xmlns:a14="http://schemas.microsoft.com/office/drawing/2010/main">
                <a:effectLst/>
              </a14:hiddenEffects>
            </a:ext>
          </a:extLst>
        </p:spPr>
        <p:txBody>
          <a:bodyPr wrap="none" fromWordArt="1">
            <a:prstTxWarp prst="textSlantUp">
              <a:avLst>
                <a:gd name="adj" fmla="val 55556"/>
              </a:avLst>
            </a:prstTxWarp>
          </a:bodyPr>
          <a:lstStyle/>
          <a:p>
            <a:pPr algn="ctr"/>
            <a:r>
              <a:rPr lang="fr-FR" sz="3600" kern="10">
                <a:ln w="9525">
                  <a:solidFill>
                    <a:schemeClr val="tx1"/>
                  </a:solidFill>
                  <a:round/>
                  <a:headEnd/>
                  <a:tailEnd/>
                </a:ln>
                <a:solidFill>
                  <a:schemeClr val="accent1">
                    <a:alpha val="85001"/>
                  </a:schemeClr>
                </a:solidFill>
                <a:latin typeface="Arial Black"/>
              </a:rPr>
              <a:t>Période 2</a:t>
            </a:r>
          </a:p>
        </p:txBody>
      </p:sp>
      <p:sp>
        <p:nvSpPr>
          <p:cNvPr id="6" name="Text Box 51"/>
          <p:cNvSpPr txBox="1">
            <a:spLocks noChangeArrowheads="1"/>
          </p:cNvSpPr>
          <p:nvPr/>
        </p:nvSpPr>
        <p:spPr bwMode="auto">
          <a:xfrm>
            <a:off x="-86546" y="518110"/>
            <a:ext cx="13462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FR" sz="2000" dirty="0"/>
              <a:t>Toussaint</a:t>
            </a:r>
          </a:p>
        </p:txBody>
      </p:sp>
      <p:sp>
        <p:nvSpPr>
          <p:cNvPr id="7" name="Text Box 52"/>
          <p:cNvSpPr txBox="1">
            <a:spLocks noChangeArrowheads="1"/>
          </p:cNvSpPr>
          <p:nvPr/>
        </p:nvSpPr>
        <p:spPr bwMode="auto">
          <a:xfrm>
            <a:off x="24607" y="6197352"/>
            <a:ext cx="10795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FR" sz="2000" dirty="0" smtClean="0"/>
              <a:t>février</a:t>
            </a:r>
            <a:endParaRPr lang="fr-FR" sz="2000" dirty="0"/>
          </a:p>
        </p:txBody>
      </p:sp>
      <p:sp>
        <p:nvSpPr>
          <p:cNvPr id="8" name="AutoShape 53"/>
          <p:cNvSpPr>
            <a:spLocks noChangeArrowheads="1"/>
          </p:cNvSpPr>
          <p:nvPr/>
        </p:nvSpPr>
        <p:spPr bwMode="auto">
          <a:xfrm>
            <a:off x="292100" y="926852"/>
            <a:ext cx="495300" cy="5270500"/>
          </a:xfrm>
          <a:prstGeom prst="downArrow">
            <a:avLst>
              <a:gd name="adj1" fmla="val 29491"/>
              <a:gd name="adj2" fmla="val 132668"/>
            </a:avLst>
          </a:prstGeom>
          <a:solidFill>
            <a:schemeClr val="accent1">
              <a:alpha val="35001"/>
            </a:schemeClr>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fr-FR"/>
          </a:p>
        </p:txBody>
      </p:sp>
      <p:sp>
        <p:nvSpPr>
          <p:cNvPr id="9" name="Rectangle 84"/>
          <p:cNvSpPr>
            <a:spLocks noChangeArrowheads="1"/>
          </p:cNvSpPr>
          <p:nvPr/>
        </p:nvSpPr>
        <p:spPr bwMode="auto">
          <a:xfrm>
            <a:off x="506413" y="692696"/>
            <a:ext cx="8382000" cy="40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pPr>
            <a:r>
              <a:rPr lang="fr-FR" b="1" dirty="0" smtClean="0">
                <a:solidFill>
                  <a:srgbClr val="265787"/>
                </a:solidFill>
              </a:rPr>
              <a:t>:</a:t>
            </a:r>
            <a:endParaRPr lang="fr-FR" b="1" dirty="0">
              <a:solidFill>
                <a:srgbClr val="265787"/>
              </a:solidFill>
            </a:endParaRPr>
          </a:p>
        </p:txBody>
      </p:sp>
      <p:sp>
        <p:nvSpPr>
          <p:cNvPr id="11" name="Rectangle 7"/>
          <p:cNvSpPr>
            <a:spLocks noChangeArrowheads="1"/>
          </p:cNvSpPr>
          <p:nvPr/>
        </p:nvSpPr>
        <p:spPr bwMode="auto">
          <a:xfrm>
            <a:off x="0" y="-27384"/>
            <a:ext cx="9144000" cy="433387"/>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pPr>
            <a:r>
              <a:rPr lang="fr-FR" sz="2400" b="1" dirty="0" smtClean="0">
                <a:solidFill>
                  <a:srgbClr val="265787"/>
                </a:solidFill>
              </a:rPr>
              <a:t>Proposition </a:t>
            </a:r>
            <a:r>
              <a:rPr lang="fr-FR" sz="2400" b="1" dirty="0">
                <a:solidFill>
                  <a:srgbClr val="265787"/>
                </a:solidFill>
              </a:rPr>
              <a:t>de progression </a:t>
            </a:r>
            <a:r>
              <a:rPr lang="fr-FR" sz="2400" b="1" dirty="0" smtClean="0">
                <a:solidFill>
                  <a:srgbClr val="265787"/>
                </a:solidFill>
              </a:rPr>
              <a:t>en </a:t>
            </a:r>
            <a:r>
              <a:rPr lang="fr-FR" sz="2400" b="1" dirty="0">
                <a:solidFill>
                  <a:srgbClr val="265787"/>
                </a:solidFill>
              </a:rPr>
              <a:t>utilisant les CI</a:t>
            </a:r>
          </a:p>
        </p:txBody>
      </p:sp>
      <p:sp>
        <p:nvSpPr>
          <p:cNvPr id="12" name="Espace réservé du pied de page 4"/>
          <p:cNvSpPr>
            <a:spLocks noGrp="1"/>
          </p:cNvSpPr>
          <p:nvPr>
            <p:ph type="ftr" sz="quarter" idx="4294967295"/>
          </p:nvPr>
        </p:nvSpPr>
        <p:spPr>
          <a:xfrm>
            <a:off x="3124200" y="6337126"/>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dirty="0" smtClean="0">
                <a:solidFill>
                  <a:srgbClr val="FFFFD9"/>
                </a:solidFill>
              </a:rPr>
              <a:t>Christel </a:t>
            </a:r>
            <a:r>
              <a:rPr lang="fr-FR" sz="1400" dirty="0" err="1" smtClean="0">
                <a:solidFill>
                  <a:srgbClr val="FFFFD9"/>
                </a:solidFill>
              </a:rPr>
              <a:t>Izac</a:t>
            </a:r>
            <a:r>
              <a:rPr lang="fr-FR" sz="1400" dirty="0" smtClean="0">
                <a:solidFill>
                  <a:srgbClr val="FFFFD9"/>
                </a:solidFill>
              </a:rPr>
              <a:t> et Vincent Boyer</a:t>
            </a:r>
            <a:endParaRPr lang="fr-FR" sz="1400" dirty="0">
              <a:solidFill>
                <a:srgbClr val="FFFFD9"/>
              </a:solidFill>
            </a:endParaRPr>
          </a:p>
        </p:txBody>
      </p:sp>
    </p:spTree>
    <p:extLst>
      <p:ext uri="{BB962C8B-B14F-4D97-AF65-F5344CB8AC3E}">
        <p14:creationId xmlns:p14="http://schemas.microsoft.com/office/powerpoint/2010/main" val="10715630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239713" y="1166618"/>
            <a:ext cx="243363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1" hangingPunct="1">
              <a:spcBef>
                <a:spcPct val="0"/>
              </a:spcBef>
            </a:pPr>
            <a:r>
              <a:rPr lang="en-US" sz="1600" b="1" dirty="0" err="1">
                <a:solidFill>
                  <a:schemeClr val="tx2">
                    <a:lumMod val="75000"/>
                  </a:schemeClr>
                </a:solidFill>
                <a:ea typeface="Times New Roman" pitchFamily="18" charset="0"/>
                <a:cs typeface="Arial" charset="0"/>
              </a:rPr>
              <a:t>Même</a:t>
            </a:r>
            <a:r>
              <a:rPr lang="en-US" sz="1600" b="1" dirty="0">
                <a:solidFill>
                  <a:schemeClr val="tx2">
                    <a:lumMod val="75000"/>
                  </a:schemeClr>
                </a:solidFill>
                <a:ea typeface="Times New Roman" pitchFamily="18" charset="0"/>
                <a:cs typeface="Arial" charset="0"/>
              </a:rPr>
              <a:t> </a:t>
            </a:r>
            <a:r>
              <a:rPr lang="en-US" sz="1600" b="1" dirty="0" err="1">
                <a:solidFill>
                  <a:schemeClr val="tx2">
                    <a:lumMod val="75000"/>
                  </a:schemeClr>
                </a:solidFill>
                <a:ea typeface="Times New Roman" pitchFamily="18" charset="0"/>
                <a:cs typeface="Arial" charset="0"/>
              </a:rPr>
              <a:t>texte</a:t>
            </a:r>
            <a:r>
              <a:rPr lang="en-US" sz="1600" b="1" dirty="0">
                <a:solidFill>
                  <a:schemeClr val="tx2">
                    <a:lumMod val="75000"/>
                  </a:schemeClr>
                </a:solidFill>
                <a:ea typeface="Times New Roman" pitchFamily="18" charset="0"/>
                <a:cs typeface="Arial" charset="0"/>
              </a:rPr>
              <a:t> de TP pour  </a:t>
            </a:r>
            <a:r>
              <a:rPr lang="en-US" sz="1600" b="1" dirty="0" err="1">
                <a:solidFill>
                  <a:schemeClr val="tx2">
                    <a:lumMod val="75000"/>
                  </a:schemeClr>
                </a:solidFill>
                <a:ea typeface="Times New Roman" pitchFamily="18" charset="0"/>
                <a:cs typeface="Arial" charset="0"/>
              </a:rPr>
              <a:t>plusieurs</a:t>
            </a:r>
            <a:r>
              <a:rPr lang="en-US" sz="1600" b="1" dirty="0">
                <a:solidFill>
                  <a:schemeClr val="tx2">
                    <a:lumMod val="75000"/>
                  </a:schemeClr>
                </a:solidFill>
                <a:ea typeface="Times New Roman" pitchFamily="18" charset="0"/>
                <a:cs typeface="Arial" charset="0"/>
              </a:rPr>
              <a:t> </a:t>
            </a:r>
            <a:r>
              <a:rPr lang="en-US" sz="1600" b="1" dirty="0" err="1" smtClean="0">
                <a:solidFill>
                  <a:schemeClr val="tx2">
                    <a:lumMod val="75000"/>
                  </a:schemeClr>
                </a:solidFill>
                <a:ea typeface="Times New Roman" pitchFamily="18" charset="0"/>
                <a:cs typeface="Arial" charset="0"/>
              </a:rPr>
              <a:t>systèmes</a:t>
            </a:r>
            <a:endParaRPr lang="en-US" sz="1600" b="1" dirty="0">
              <a:solidFill>
                <a:schemeClr val="tx2">
                  <a:lumMod val="75000"/>
                </a:schemeClr>
              </a:solidFill>
              <a:ea typeface="Times New Roman" pitchFamily="18" charset="0"/>
              <a:cs typeface="Arial" charset="0"/>
            </a:endParaRPr>
          </a:p>
        </p:txBody>
      </p:sp>
      <p:graphicFrame>
        <p:nvGraphicFramePr>
          <p:cNvPr id="5" name="Group 59"/>
          <p:cNvGraphicFramePr>
            <a:graphicFrameLocks noGrp="1"/>
          </p:cNvGraphicFramePr>
          <p:nvPr>
            <p:extLst>
              <p:ext uri="{D42A27DB-BD31-4B8C-83A1-F6EECF244321}">
                <p14:modId xmlns:p14="http://schemas.microsoft.com/office/powerpoint/2010/main" val="635692693"/>
              </p:ext>
            </p:extLst>
          </p:nvPr>
        </p:nvGraphicFramePr>
        <p:xfrm>
          <a:off x="2913063" y="723280"/>
          <a:ext cx="5848668" cy="5585460"/>
        </p:xfrm>
        <a:graphic>
          <a:graphicData uri="http://schemas.openxmlformats.org/drawingml/2006/table">
            <a:tbl>
              <a:tblPr/>
              <a:tblGrid>
                <a:gridCol w="2924175"/>
                <a:gridCol w="208280"/>
                <a:gridCol w="2716213"/>
              </a:tblGrid>
              <a:tr h="155575">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Arial" charset="0"/>
                          <a:ea typeface="Times New Roman" pitchFamily="18" charset="0"/>
                          <a:cs typeface="Arial" charset="0"/>
                        </a:rPr>
                        <a:t>Problème</a:t>
                      </a:r>
                      <a:r>
                        <a:rPr kumimoji="0" lang="en-US" sz="1400" b="1" i="0" u="none" strike="noStrike" cap="none" normalizeH="0" baseline="0" dirty="0" smtClean="0">
                          <a:ln>
                            <a:noFill/>
                          </a:ln>
                          <a:solidFill>
                            <a:schemeClr val="tx1"/>
                          </a:solidFill>
                          <a:effectLst/>
                          <a:latin typeface="Arial" charset="0"/>
                          <a:ea typeface="Times New Roman" pitchFamily="18" charset="0"/>
                          <a:cs typeface="Arial" charset="0"/>
                        </a:rPr>
                        <a:t> technique </a:t>
                      </a:r>
                      <a:r>
                        <a:rPr kumimoji="0" lang="en-US" sz="1400" b="1" i="0" u="none" strike="noStrike" cap="none" normalizeH="0" baseline="0" dirty="0" err="1" smtClean="0">
                          <a:ln>
                            <a:noFill/>
                          </a:ln>
                          <a:solidFill>
                            <a:schemeClr val="tx1"/>
                          </a:solidFill>
                          <a:effectLst/>
                          <a:latin typeface="Arial" charset="0"/>
                          <a:ea typeface="Times New Roman" pitchFamily="18" charset="0"/>
                          <a:cs typeface="Arial" charset="0"/>
                        </a:rPr>
                        <a:t>posé</a:t>
                      </a:r>
                      <a:endParaRPr kumimoji="0" lang="en-US"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Centre d’intérêt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52500">
                <a:tc gridSpan="2">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600" b="1" i="0" u="none" strike="noStrike" cap="none" normalizeH="0" baseline="0" dirty="0" smtClean="0">
                          <a:ln>
                            <a:noFill/>
                          </a:ln>
                          <a:solidFill>
                            <a:schemeClr val="tx2">
                              <a:lumMod val="75000"/>
                            </a:schemeClr>
                          </a:solidFill>
                          <a:effectLst/>
                          <a:latin typeface="Arial" charset="0"/>
                        </a:rPr>
                        <a:t>Identifier les fonctions du systèmes et celles des composants qui le constituent</a:t>
                      </a:r>
                      <a:endParaRPr kumimoji="0" lang="en-US" sz="1600" b="1" i="0" u="none" strike="noStrike" cap="none" normalizeH="0" baseline="0" dirty="0" smtClean="0">
                        <a:ln>
                          <a:noFill/>
                        </a:ln>
                        <a:solidFill>
                          <a:schemeClr val="tx2">
                            <a:lumMod val="75000"/>
                          </a:schemeClr>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Times New Roman" pitchFamily="18" charset="0"/>
                          <a:cs typeface="Arial" charset="0"/>
                        </a:rPr>
                        <a:t>Centre </a:t>
                      </a:r>
                      <a:r>
                        <a:rPr kumimoji="0" lang="en-US" sz="1200" b="1" i="0" u="none" strike="noStrike" cap="none" normalizeH="0" baseline="0" dirty="0" err="1" smtClean="0">
                          <a:ln>
                            <a:noFill/>
                          </a:ln>
                          <a:solidFill>
                            <a:schemeClr val="tx1"/>
                          </a:solidFill>
                          <a:effectLst/>
                          <a:latin typeface="Arial" charset="0"/>
                          <a:ea typeface="Times New Roman" pitchFamily="18" charset="0"/>
                          <a:cs typeface="Arial" charset="0"/>
                        </a:rPr>
                        <a:t>d’intérêt</a:t>
                      </a:r>
                      <a:r>
                        <a:rPr kumimoji="0" lang="en-US" sz="1200" b="1" i="0" u="none" strike="noStrike" cap="none" normalizeH="0" baseline="0" dirty="0" smtClean="0">
                          <a:ln>
                            <a:noFill/>
                          </a:ln>
                          <a:solidFill>
                            <a:schemeClr val="tx1"/>
                          </a:solidFill>
                          <a:effectLst/>
                          <a:latin typeface="Arial" charset="0"/>
                          <a:ea typeface="Times New Roman" pitchFamily="18" charset="0"/>
                          <a:cs typeface="Arial" charset="0"/>
                        </a:rPr>
                        <a:t> 1 : </a:t>
                      </a:r>
                      <a:r>
                        <a:rPr kumimoji="0" lang="en-US" sz="1200" b="1" i="0" u="none" strike="noStrike" cap="none" normalizeH="0" baseline="0" dirty="0" err="1" smtClean="0">
                          <a:ln>
                            <a:noFill/>
                          </a:ln>
                          <a:solidFill>
                            <a:schemeClr val="tx1"/>
                          </a:solidFill>
                          <a:effectLst/>
                          <a:latin typeface="Arial" charset="0"/>
                          <a:ea typeface="Times New Roman" pitchFamily="18" charset="0"/>
                          <a:cs typeface="Arial" charset="0"/>
                        </a:rPr>
                        <a:t>Chaînes</a:t>
                      </a:r>
                      <a:r>
                        <a:rPr kumimoji="0" lang="en-US" sz="1200" b="1" i="0" u="none" strike="noStrike" cap="none" normalizeH="0" baseline="0" dirty="0" smtClean="0">
                          <a:ln>
                            <a:noFill/>
                          </a:ln>
                          <a:solidFill>
                            <a:schemeClr val="tx1"/>
                          </a:solidFill>
                          <a:effectLst/>
                          <a:latin typeface="Arial" charset="0"/>
                          <a:ea typeface="Times New Roman" pitchFamily="18" charset="0"/>
                          <a:cs typeface="Arial" charset="0"/>
                        </a:rPr>
                        <a:t> </a:t>
                      </a:r>
                      <a:r>
                        <a:rPr kumimoji="0" lang="en-US" sz="1200" b="1" i="0" u="none" strike="noStrike" cap="none" normalizeH="0" baseline="0" dirty="0" err="1" smtClean="0">
                          <a:ln>
                            <a:noFill/>
                          </a:ln>
                          <a:solidFill>
                            <a:schemeClr val="tx1"/>
                          </a:solidFill>
                          <a:effectLst/>
                          <a:latin typeface="Arial" charset="0"/>
                          <a:ea typeface="Times New Roman" pitchFamily="18" charset="0"/>
                          <a:cs typeface="Arial" charset="0"/>
                        </a:rPr>
                        <a:t>fonctionnelles</a:t>
                      </a:r>
                      <a:endParaRPr kumimoji="0" lang="en-US" sz="1000" b="0" i="0" u="none" strike="noStrike" cap="none" normalizeH="0" baseline="0" dirty="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7145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Connaissances nouvelles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Pré requis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388">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Times New Roman" pitchFamily="18" charset="0"/>
                        </a:rPr>
                        <a:t>Analyse fonctionnelle externe: Intéracteurs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Times New Roman" pitchFamily="18" charset="0"/>
                        </a:rPr>
                        <a:t>Analyse fonctionnelle interne: SADT, FAST, schéma fonctionnel, schéma bloc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2">
                              <a:lumMod val="75000"/>
                            </a:schemeClr>
                          </a:solidFill>
                          <a:effectLst/>
                          <a:latin typeface="Arial" charset="0"/>
                          <a:cs typeface="Times New Roman" pitchFamily="18" charset="0"/>
                        </a:rPr>
                        <a:t>Introduction à </a:t>
                      </a:r>
                      <a:r>
                        <a:rPr kumimoji="0" lang="en-US" sz="1600" b="1" i="0" u="none" strike="noStrike" cap="none" normalizeH="0" baseline="0" dirty="0" err="1" smtClean="0">
                          <a:ln>
                            <a:noFill/>
                          </a:ln>
                          <a:solidFill>
                            <a:schemeClr val="tx2">
                              <a:lumMod val="75000"/>
                            </a:schemeClr>
                          </a:solidFill>
                          <a:effectLst/>
                          <a:latin typeface="Arial" charset="0"/>
                          <a:cs typeface="Times New Roman" pitchFamily="18" charset="0"/>
                        </a:rPr>
                        <a:t>l’analyse</a:t>
                      </a:r>
                      <a:r>
                        <a:rPr kumimoji="0" lang="en-US" sz="1600" b="1" i="0" u="none" strike="noStrike" cap="none" normalizeH="0" baseline="0" dirty="0" smtClean="0">
                          <a:ln>
                            <a:noFill/>
                          </a:ln>
                          <a:solidFill>
                            <a:schemeClr val="tx2">
                              <a:lumMod val="75000"/>
                            </a:schemeClr>
                          </a:solidFill>
                          <a:effectLst/>
                          <a:latin typeface="Arial" charset="0"/>
                          <a:cs typeface="Times New Roman" pitchFamily="18" charset="0"/>
                        </a:rPr>
                        <a:t> des </a:t>
                      </a:r>
                      <a:r>
                        <a:rPr kumimoji="0" lang="en-US" sz="1600" b="1" i="0" u="none" strike="noStrike" cap="none" normalizeH="0" baseline="0" dirty="0" err="1" smtClean="0">
                          <a:ln>
                            <a:noFill/>
                          </a:ln>
                          <a:solidFill>
                            <a:schemeClr val="tx2">
                              <a:lumMod val="75000"/>
                            </a:schemeClr>
                          </a:solidFill>
                          <a:effectLst/>
                          <a:latin typeface="Arial" charset="0"/>
                          <a:cs typeface="Times New Roman" pitchFamily="18" charset="0"/>
                        </a:rPr>
                        <a:t>systèmes</a:t>
                      </a:r>
                      <a:endParaRPr kumimoji="0" lang="en-US" sz="1600" b="1" i="0" u="none" strike="noStrike" cap="none" normalizeH="0" baseline="0" dirty="0" smtClean="0">
                        <a:ln>
                          <a:noFill/>
                        </a:ln>
                        <a:solidFill>
                          <a:schemeClr val="tx2">
                            <a:lumMod val="75000"/>
                          </a:schemeClr>
                        </a:solidFill>
                        <a:effectLst/>
                        <a:latin typeface="Arial"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5575">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Compétences nouvelles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Arial" charset="0"/>
                          <a:ea typeface="Times New Roman" pitchFamily="18" charset="0"/>
                          <a:cs typeface="Arial" charset="0"/>
                        </a:rPr>
                        <a:t>Logiciels</a:t>
                      </a:r>
                      <a:r>
                        <a:rPr kumimoji="0" lang="en-US" sz="1400" b="1" i="0" u="none" strike="noStrike" cap="none" normalizeH="0" baseline="0" dirty="0" smtClean="0">
                          <a:ln>
                            <a:noFill/>
                          </a:ln>
                          <a:solidFill>
                            <a:schemeClr val="tx1"/>
                          </a:solidFill>
                          <a:effectLst/>
                          <a:latin typeface="Arial" charset="0"/>
                          <a:ea typeface="Times New Roman" pitchFamily="18" charset="0"/>
                          <a:cs typeface="Arial" charset="0"/>
                        </a:rPr>
                        <a:t> et supports </a:t>
                      </a:r>
                      <a:r>
                        <a:rPr kumimoji="0" lang="en-US" sz="1400" b="1" i="0" u="none" strike="noStrike" cap="none" normalizeH="0" baseline="0" dirty="0" err="1" smtClean="0">
                          <a:ln>
                            <a:noFill/>
                          </a:ln>
                          <a:solidFill>
                            <a:schemeClr val="tx1"/>
                          </a:solidFill>
                          <a:effectLst/>
                          <a:latin typeface="Arial" charset="0"/>
                          <a:ea typeface="Times New Roman" pitchFamily="18" charset="0"/>
                          <a:cs typeface="Arial" charset="0"/>
                        </a:rPr>
                        <a:t>complémentaires</a:t>
                      </a:r>
                      <a:endParaRPr kumimoji="0" lang="en-US"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49263">
                <a:tc gridSpan="2">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Identifier et caractériser les fonctions assurées par le système et identifier les structures qui les réalisent.</a:t>
                      </a: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Times New Roman" pitchFamily="18" charset="0"/>
                        </a:rPr>
                        <a:t>Logiciel, modèle numérique sous SolidWorks, Did’acsyde.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9875">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Documents élèves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Documents à consulter</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7838">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ea typeface="Times New Roman" pitchFamily="18" charset="0"/>
                          <a:cs typeface="Arial" charset="0"/>
                        </a:rPr>
                        <a:t>Texte de TP, documents réponses, documents techniques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2">
                              <a:lumMod val="75000"/>
                            </a:schemeClr>
                          </a:solidFill>
                          <a:effectLst/>
                          <a:latin typeface="Arial" charset="0"/>
                          <a:ea typeface="Times New Roman" pitchFamily="18" charset="0"/>
                          <a:cs typeface="Arial" charset="0"/>
                        </a:rPr>
                        <a:t>Dossier technique,</a:t>
                      </a:r>
                      <a:r>
                        <a:rPr kumimoji="0" lang="en-US" sz="1200" b="0" i="0" u="none" strike="noStrike" cap="none" normalizeH="0" baseline="0" dirty="0" smtClean="0">
                          <a:ln>
                            <a:noFill/>
                          </a:ln>
                          <a:solidFill>
                            <a:schemeClr val="tx2">
                              <a:lumMod val="75000"/>
                            </a:schemeClr>
                          </a:solidFill>
                          <a:effectLst/>
                          <a:latin typeface="Arial" charset="0"/>
                          <a:ea typeface="Times New Roman" pitchFamily="18" charset="0"/>
                          <a:cs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err="1" smtClean="0">
                          <a:ln>
                            <a:noFill/>
                          </a:ln>
                          <a:solidFill>
                            <a:schemeClr val="tx2">
                              <a:lumMod val="75000"/>
                            </a:schemeClr>
                          </a:solidFill>
                          <a:effectLst/>
                          <a:latin typeface="Arial" charset="0"/>
                          <a:ea typeface="Times New Roman" pitchFamily="18" charset="0"/>
                          <a:cs typeface="Arial" charset="0"/>
                        </a:rPr>
                        <a:t>Cours</a:t>
                      </a:r>
                      <a:endParaRPr kumimoji="0" lang="en-US" sz="1600" b="1" i="0" u="none" strike="noStrike" cap="none" normalizeH="0" baseline="0" dirty="0" smtClean="0">
                        <a:ln>
                          <a:noFill/>
                        </a:ln>
                        <a:solidFill>
                          <a:schemeClr val="tx2">
                            <a:lumMod val="75000"/>
                          </a:schemeClr>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763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Travail à réaliser</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Evaluation</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372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ea typeface="Times New Roman" pitchFamily="18" charset="0"/>
                          <a:cs typeface="Arial" charset="0"/>
                        </a:rPr>
                        <a:t>Completer les documents réponse, réaliser les expérimentations, exploiter les résultats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ea typeface="Times New Roman" pitchFamily="18" charset="0"/>
                          <a:cs typeface="Arial" charset="0"/>
                        </a:rPr>
                        <a:t>  </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ea typeface="Times New Roman" pitchFamily="18" charset="0"/>
                          <a:cs typeface="Arial" charset="0"/>
                        </a:rPr>
                        <a:t>Travail en autonomie</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ea typeface="Times New Roman" pitchFamily="18" charset="0"/>
                          <a:cs typeface="Arial" charset="0"/>
                        </a:rPr>
                        <a:t>Remise du compte rendu à la fin de la séance</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2000" b="0" i="0" u="none" strike="noStrike" cap="none" normalizeH="0" baseline="0" smtClean="0">
                        <a:ln>
                          <a:noFill/>
                        </a:ln>
                        <a:solidFill>
                          <a:schemeClr val="tx1"/>
                        </a:solidFill>
                        <a:effectLst/>
                        <a:latin typeface="Arial" charset="0"/>
                      </a:endParaRPr>
                    </a:p>
                  </a:txBody>
                  <a:tcPr anchor="ctr" horzOverflow="overflow">
                    <a:lnL cap="flat">
                      <a:noFill/>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2000" b="0" i="0" u="none" strike="noStrike" cap="none" normalizeH="0" baseline="0" smtClean="0">
                        <a:ln>
                          <a:noFill/>
                        </a:ln>
                        <a:solidFill>
                          <a:schemeClr val="tx1"/>
                        </a:solidFill>
                        <a:effectLst/>
                        <a:latin typeface="Arial" charset="0"/>
                      </a:endParaRPr>
                    </a:p>
                  </a:txBody>
                  <a:tcPr anchor="ctr" horzOverflow="overflow">
                    <a:lnL>
                      <a:noFill/>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2000" b="0" i="0" u="none" strike="noStrike" cap="none" normalizeH="0" baseline="0" dirty="0" smtClean="0">
                        <a:ln>
                          <a:noFill/>
                        </a:ln>
                        <a:solidFill>
                          <a:schemeClr val="tx1"/>
                        </a:solidFill>
                        <a:effectLst/>
                        <a:latin typeface="Arial" charset="0"/>
                      </a:endParaRPr>
                    </a:p>
                  </a:txBody>
                  <a:tcPr anchor="ctr" horzOverflow="overflow">
                    <a:lnL>
                      <a:noFill/>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r>
            </a:tbl>
          </a:graphicData>
        </a:graphic>
      </p:graphicFrame>
      <p:sp>
        <p:nvSpPr>
          <p:cNvPr id="6" name="Rectangle 44"/>
          <p:cNvSpPr>
            <a:spLocks noChangeArrowheads="1"/>
          </p:cNvSpPr>
          <p:nvPr/>
        </p:nvSpPr>
        <p:spPr bwMode="auto">
          <a:xfrm>
            <a:off x="3017838" y="6099904"/>
            <a:ext cx="3858418"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eaLnBrk="1" hangingPunct="1">
              <a:spcBef>
                <a:spcPct val="0"/>
              </a:spcBef>
            </a:pPr>
            <a:r>
              <a:rPr lang="en-US" sz="1200" b="1" dirty="0">
                <a:ea typeface="Times New Roman" pitchFamily="18" charset="0"/>
                <a:cs typeface="Arial" charset="0"/>
              </a:rPr>
              <a:t>- Position du TP </a:t>
            </a:r>
            <a:r>
              <a:rPr lang="en-US" sz="1200" b="1" dirty="0" err="1">
                <a:ea typeface="Times New Roman" pitchFamily="18" charset="0"/>
                <a:cs typeface="Arial" charset="0"/>
              </a:rPr>
              <a:t>dans</a:t>
            </a:r>
            <a:r>
              <a:rPr lang="en-US" sz="1200" b="1" dirty="0">
                <a:ea typeface="Times New Roman" pitchFamily="18" charset="0"/>
                <a:cs typeface="Arial" charset="0"/>
              </a:rPr>
              <a:t> la progression : </a:t>
            </a:r>
            <a:endParaRPr lang="en-US" sz="1100" b="1" dirty="0">
              <a:latin typeface="Times New Roman" pitchFamily="18" charset="0"/>
              <a:ea typeface="Times New Roman" pitchFamily="18" charset="0"/>
              <a:cs typeface="Arial" charset="0"/>
            </a:endParaRPr>
          </a:p>
          <a:p>
            <a:pPr>
              <a:spcBef>
                <a:spcPct val="0"/>
              </a:spcBef>
            </a:pPr>
            <a:r>
              <a:rPr lang="en-US" sz="1800" dirty="0">
                <a:solidFill>
                  <a:schemeClr val="tx2">
                    <a:lumMod val="75000"/>
                  </a:schemeClr>
                </a:solidFill>
                <a:effectLst/>
                <a:ea typeface="Times New Roman" pitchFamily="18" charset="0"/>
                <a:cs typeface="Arial" charset="0"/>
              </a:rPr>
              <a:t>1</a:t>
            </a:r>
            <a:r>
              <a:rPr lang="en-US" sz="1800" baseline="30000" dirty="0">
                <a:solidFill>
                  <a:schemeClr val="tx2">
                    <a:lumMod val="75000"/>
                  </a:schemeClr>
                </a:solidFill>
                <a:effectLst/>
                <a:ea typeface="Times New Roman" pitchFamily="18" charset="0"/>
                <a:cs typeface="Arial" charset="0"/>
              </a:rPr>
              <a:t>er</a:t>
            </a:r>
            <a:r>
              <a:rPr lang="en-US" sz="1800" dirty="0">
                <a:solidFill>
                  <a:schemeClr val="tx2">
                    <a:lumMod val="75000"/>
                  </a:schemeClr>
                </a:solidFill>
                <a:effectLst/>
                <a:ea typeface="Times New Roman" pitchFamily="18" charset="0"/>
                <a:cs typeface="Arial" charset="0"/>
              </a:rPr>
              <a:t> cycle de TP</a:t>
            </a:r>
            <a:r>
              <a:rPr lang="en-US" sz="1800" dirty="0">
                <a:effectLst/>
                <a:ea typeface="Times New Roman" pitchFamily="18" charset="0"/>
                <a:cs typeface="Arial" charset="0"/>
              </a:rPr>
              <a:t>, </a:t>
            </a:r>
            <a:r>
              <a:rPr lang="en-US" sz="1800" dirty="0">
                <a:solidFill>
                  <a:schemeClr val="tx2">
                    <a:lumMod val="75000"/>
                  </a:schemeClr>
                </a:solidFill>
                <a:effectLst/>
                <a:ea typeface="Times New Roman" pitchFamily="18" charset="0"/>
                <a:cs typeface="Arial" charset="0"/>
              </a:rPr>
              <a:t>CI 1 et 2</a:t>
            </a:r>
            <a:endParaRPr lang="en-US" sz="1800" dirty="0">
              <a:solidFill>
                <a:schemeClr val="tx2">
                  <a:lumMod val="75000"/>
                </a:schemeClr>
              </a:solidFill>
              <a:effectLst/>
              <a:latin typeface="Times New Roman" pitchFamily="18" charset="0"/>
              <a:ea typeface="Times New Roman" pitchFamily="18" charset="0"/>
              <a:cs typeface="Arial" charset="0"/>
            </a:endParaRPr>
          </a:p>
          <a:p>
            <a:pPr>
              <a:spcBef>
                <a:spcPct val="0"/>
              </a:spcBef>
            </a:pPr>
            <a:r>
              <a:rPr lang="en-US" sz="1200" b="1" dirty="0">
                <a:ea typeface="Times New Roman" pitchFamily="18" charset="0"/>
                <a:cs typeface="Arial" charset="0"/>
              </a:rPr>
              <a:t>- </a:t>
            </a:r>
            <a:r>
              <a:rPr lang="en-US" sz="1200" b="1" dirty="0" err="1">
                <a:ea typeface="Times New Roman" pitchFamily="18" charset="0"/>
                <a:cs typeface="Arial" charset="0"/>
              </a:rPr>
              <a:t>Durée</a:t>
            </a:r>
            <a:r>
              <a:rPr lang="en-US" sz="1200" b="1" dirty="0">
                <a:ea typeface="Times New Roman" pitchFamily="18" charset="0"/>
                <a:cs typeface="Arial" charset="0"/>
              </a:rPr>
              <a:t> : 1.5 </a:t>
            </a:r>
            <a:r>
              <a:rPr lang="en-US" sz="1200" b="1" dirty="0" smtClean="0">
                <a:ea typeface="Times New Roman" pitchFamily="18" charset="0"/>
                <a:cs typeface="Arial" charset="0"/>
              </a:rPr>
              <a:t>h</a:t>
            </a:r>
            <a:endParaRPr lang="en-US" sz="1100" dirty="0">
              <a:latin typeface="Times New Roman" pitchFamily="18" charset="0"/>
              <a:ea typeface="Times New Roman" pitchFamily="18" charset="0"/>
              <a:cs typeface="Arial" charset="0"/>
            </a:endParaRPr>
          </a:p>
        </p:txBody>
      </p:sp>
      <p:pic>
        <p:nvPicPr>
          <p:cNvPr id="7" name="Picture 45" descr="IMG_307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a:xfrm>
            <a:off x="177800" y="1818655"/>
            <a:ext cx="1423988" cy="1068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 name="Rectangle 47"/>
          <p:cNvSpPr>
            <a:spLocks noChangeArrowheads="1"/>
          </p:cNvSpPr>
          <p:nvPr/>
        </p:nvSpPr>
        <p:spPr bwMode="auto">
          <a:xfrm>
            <a:off x="506413" y="709662"/>
            <a:ext cx="1587500" cy="40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pPr>
            <a:r>
              <a:rPr lang="fr-FR" sz="1600" b="1" u="sng" dirty="0" smtClean="0">
                <a:solidFill>
                  <a:schemeClr val="tx2">
                    <a:lumMod val="75000"/>
                  </a:schemeClr>
                </a:solidFill>
              </a:rPr>
              <a:t>CI </a:t>
            </a:r>
            <a:r>
              <a:rPr lang="fr-FR" sz="1600" b="1" u="sng" dirty="0">
                <a:solidFill>
                  <a:schemeClr val="tx2">
                    <a:lumMod val="75000"/>
                  </a:schemeClr>
                </a:solidFill>
              </a:rPr>
              <a:t>1</a:t>
            </a:r>
          </a:p>
        </p:txBody>
      </p:sp>
      <p:pic>
        <p:nvPicPr>
          <p:cNvPr id="9" name="Picture 48" descr="CordeusePeti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90613" y="2571130"/>
            <a:ext cx="1598612" cy="78263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9" descr="da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5100" y="3191842"/>
            <a:ext cx="1676400" cy="12573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50" descr="galet"/>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43000" y="4087192"/>
            <a:ext cx="1600200" cy="120015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51" descr="port400"/>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66700" y="4938092"/>
            <a:ext cx="1358900" cy="906463"/>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52" descr="velo"/>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257300" y="5503242"/>
            <a:ext cx="1485900" cy="1003300"/>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p:cNvSpPr>
            <a:spLocks noChangeArrowheads="1"/>
          </p:cNvSpPr>
          <p:nvPr/>
        </p:nvSpPr>
        <p:spPr bwMode="auto">
          <a:xfrm>
            <a:off x="2123728" y="44624"/>
            <a:ext cx="6016972" cy="40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pPr>
            <a:r>
              <a:rPr lang="fr-FR" sz="2400" b="1" u="sng" dirty="0" smtClean="0">
                <a:solidFill>
                  <a:schemeClr val="tx2">
                    <a:lumMod val="75000"/>
                  </a:schemeClr>
                </a:solidFill>
              </a:rPr>
              <a:t>Mise en place de premiers TP</a:t>
            </a:r>
            <a:endParaRPr lang="fr-FR" sz="2400" b="1" u="sng" dirty="0">
              <a:solidFill>
                <a:schemeClr val="tx2">
                  <a:lumMod val="75000"/>
                </a:schemeClr>
              </a:solidFill>
            </a:endParaRPr>
          </a:p>
        </p:txBody>
      </p:sp>
    </p:spTree>
    <p:extLst>
      <p:ext uri="{BB962C8B-B14F-4D97-AF65-F5344CB8AC3E}">
        <p14:creationId xmlns:p14="http://schemas.microsoft.com/office/powerpoint/2010/main" val="35764908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239713" y="1309015"/>
            <a:ext cx="2433637"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1" hangingPunct="1">
              <a:spcBef>
                <a:spcPct val="0"/>
              </a:spcBef>
            </a:pPr>
            <a:r>
              <a:rPr lang="en-US" sz="1600" b="1" dirty="0" err="1">
                <a:solidFill>
                  <a:schemeClr val="tx2">
                    <a:lumMod val="75000"/>
                  </a:schemeClr>
                </a:solidFill>
                <a:ea typeface="Times New Roman" pitchFamily="18" charset="0"/>
                <a:cs typeface="Arial" charset="0"/>
              </a:rPr>
              <a:t>Même</a:t>
            </a:r>
            <a:r>
              <a:rPr lang="en-US" sz="1600" b="1" dirty="0">
                <a:solidFill>
                  <a:schemeClr val="tx2">
                    <a:lumMod val="75000"/>
                  </a:schemeClr>
                </a:solidFill>
                <a:ea typeface="Times New Roman" pitchFamily="18" charset="0"/>
                <a:cs typeface="Arial" charset="0"/>
              </a:rPr>
              <a:t> </a:t>
            </a:r>
            <a:r>
              <a:rPr lang="en-US" sz="1600" b="1" dirty="0" err="1">
                <a:solidFill>
                  <a:schemeClr val="tx2">
                    <a:lumMod val="75000"/>
                  </a:schemeClr>
                </a:solidFill>
                <a:ea typeface="Times New Roman" pitchFamily="18" charset="0"/>
                <a:cs typeface="Arial" charset="0"/>
              </a:rPr>
              <a:t>texte</a:t>
            </a:r>
            <a:r>
              <a:rPr lang="en-US" sz="1600" b="1" dirty="0">
                <a:solidFill>
                  <a:schemeClr val="tx2">
                    <a:lumMod val="75000"/>
                  </a:schemeClr>
                </a:solidFill>
                <a:ea typeface="Times New Roman" pitchFamily="18" charset="0"/>
                <a:cs typeface="Arial" charset="0"/>
              </a:rPr>
              <a:t> de TP pour  </a:t>
            </a:r>
            <a:r>
              <a:rPr lang="en-US" sz="1600" b="1" dirty="0" err="1">
                <a:solidFill>
                  <a:schemeClr val="tx2">
                    <a:lumMod val="75000"/>
                  </a:schemeClr>
                </a:solidFill>
                <a:ea typeface="Times New Roman" pitchFamily="18" charset="0"/>
                <a:cs typeface="Arial" charset="0"/>
              </a:rPr>
              <a:t>plusieurs</a:t>
            </a:r>
            <a:r>
              <a:rPr lang="en-US" sz="1600" b="1" dirty="0">
                <a:solidFill>
                  <a:schemeClr val="tx2">
                    <a:lumMod val="75000"/>
                  </a:schemeClr>
                </a:solidFill>
                <a:ea typeface="Times New Roman" pitchFamily="18" charset="0"/>
                <a:cs typeface="Arial" charset="0"/>
              </a:rPr>
              <a:t> </a:t>
            </a:r>
            <a:r>
              <a:rPr lang="en-US" sz="1600" b="1" dirty="0" err="1">
                <a:solidFill>
                  <a:schemeClr val="tx2">
                    <a:lumMod val="75000"/>
                  </a:schemeClr>
                </a:solidFill>
                <a:ea typeface="Times New Roman" pitchFamily="18" charset="0"/>
                <a:cs typeface="Arial" charset="0"/>
              </a:rPr>
              <a:t>systèmes</a:t>
            </a:r>
            <a:endParaRPr lang="en-US" sz="1600" b="1" dirty="0">
              <a:solidFill>
                <a:schemeClr val="tx2">
                  <a:lumMod val="75000"/>
                </a:schemeClr>
              </a:solidFill>
              <a:ea typeface="Times New Roman" pitchFamily="18" charset="0"/>
              <a:cs typeface="Arial" charset="0"/>
            </a:endParaRPr>
          </a:p>
          <a:p>
            <a:pPr>
              <a:spcBef>
                <a:spcPct val="0"/>
              </a:spcBef>
            </a:pPr>
            <a:endParaRPr lang="en-US" sz="1600" b="1" dirty="0">
              <a:solidFill>
                <a:srgbClr val="FF0000"/>
              </a:solidFill>
              <a:ea typeface="Times New Roman" pitchFamily="18" charset="0"/>
              <a:cs typeface="Arial" charset="0"/>
            </a:endParaRPr>
          </a:p>
        </p:txBody>
      </p:sp>
      <p:graphicFrame>
        <p:nvGraphicFramePr>
          <p:cNvPr id="5" name="Group 3"/>
          <p:cNvGraphicFramePr>
            <a:graphicFrameLocks noGrp="1"/>
          </p:cNvGraphicFramePr>
          <p:nvPr>
            <p:extLst>
              <p:ext uri="{D42A27DB-BD31-4B8C-83A1-F6EECF244321}">
                <p14:modId xmlns:p14="http://schemas.microsoft.com/office/powerpoint/2010/main" val="3762040913"/>
              </p:ext>
            </p:extLst>
          </p:nvPr>
        </p:nvGraphicFramePr>
        <p:xfrm>
          <a:off x="2913063" y="922338"/>
          <a:ext cx="5848668" cy="5374450"/>
        </p:xfrm>
        <a:graphic>
          <a:graphicData uri="http://schemas.openxmlformats.org/drawingml/2006/table">
            <a:tbl>
              <a:tblPr/>
              <a:tblGrid>
                <a:gridCol w="2924175"/>
                <a:gridCol w="208280"/>
                <a:gridCol w="2716213"/>
              </a:tblGrid>
              <a:tr h="155575">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Arial" charset="0"/>
                          <a:ea typeface="Times New Roman" pitchFamily="18" charset="0"/>
                          <a:cs typeface="Arial" charset="0"/>
                        </a:rPr>
                        <a:t>Problème</a:t>
                      </a:r>
                      <a:r>
                        <a:rPr kumimoji="0" lang="en-US" sz="1400" b="1" i="0" u="none" strike="noStrike" cap="none" normalizeH="0" baseline="0" dirty="0" smtClean="0">
                          <a:ln>
                            <a:noFill/>
                          </a:ln>
                          <a:solidFill>
                            <a:schemeClr val="tx1"/>
                          </a:solidFill>
                          <a:effectLst/>
                          <a:latin typeface="Arial" charset="0"/>
                          <a:ea typeface="Times New Roman" pitchFamily="18" charset="0"/>
                          <a:cs typeface="Arial" charset="0"/>
                        </a:rPr>
                        <a:t> technique </a:t>
                      </a:r>
                      <a:r>
                        <a:rPr kumimoji="0" lang="en-US" sz="1400" b="1" i="0" u="none" strike="noStrike" cap="none" normalizeH="0" baseline="0" dirty="0" err="1" smtClean="0">
                          <a:ln>
                            <a:noFill/>
                          </a:ln>
                          <a:solidFill>
                            <a:schemeClr val="tx1"/>
                          </a:solidFill>
                          <a:effectLst/>
                          <a:latin typeface="Arial" charset="0"/>
                          <a:ea typeface="Times New Roman" pitchFamily="18" charset="0"/>
                          <a:cs typeface="Arial" charset="0"/>
                        </a:rPr>
                        <a:t>posé</a:t>
                      </a:r>
                      <a:endParaRPr kumimoji="0" lang="en-US"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Centre d’intérêt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52500">
                <a:tc gridSpan="2">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600" b="1" i="0" u="none" strike="noStrike" cap="none" normalizeH="0" baseline="0" dirty="0" smtClean="0">
                          <a:ln>
                            <a:noFill/>
                          </a:ln>
                          <a:solidFill>
                            <a:schemeClr val="tx2">
                              <a:lumMod val="75000"/>
                            </a:schemeClr>
                          </a:solidFill>
                          <a:effectLst/>
                          <a:latin typeface="Arial" charset="0"/>
                        </a:rPr>
                        <a:t>Vérifier les performances globales d’un système</a:t>
                      </a:r>
                      <a:endParaRPr kumimoji="0" lang="en-US" sz="1600" b="1" i="0" u="none" strike="noStrike" cap="none" normalizeH="0" baseline="0" dirty="0" smtClean="0">
                        <a:ln>
                          <a:noFill/>
                        </a:ln>
                        <a:solidFill>
                          <a:schemeClr val="tx2">
                            <a:lumMod val="75000"/>
                          </a:schemeClr>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Times New Roman" pitchFamily="18" charset="0"/>
                          <a:cs typeface="Arial" charset="0"/>
                        </a:rPr>
                        <a:t>Centre </a:t>
                      </a:r>
                      <a:r>
                        <a:rPr kumimoji="0" lang="en-US" sz="1200" b="1" i="0" u="none" strike="noStrike" cap="none" normalizeH="0" baseline="0" dirty="0" err="1" smtClean="0">
                          <a:ln>
                            <a:noFill/>
                          </a:ln>
                          <a:solidFill>
                            <a:schemeClr val="tx1"/>
                          </a:solidFill>
                          <a:effectLst/>
                          <a:latin typeface="Arial" charset="0"/>
                          <a:ea typeface="Times New Roman" pitchFamily="18" charset="0"/>
                          <a:cs typeface="Arial" charset="0"/>
                        </a:rPr>
                        <a:t>d’intérêt</a:t>
                      </a:r>
                      <a:r>
                        <a:rPr kumimoji="0" lang="en-US" sz="1200" b="1" i="0" u="none" strike="noStrike" cap="none" normalizeH="0" baseline="0" dirty="0" smtClean="0">
                          <a:ln>
                            <a:noFill/>
                          </a:ln>
                          <a:solidFill>
                            <a:schemeClr val="tx1"/>
                          </a:solidFill>
                          <a:effectLst/>
                          <a:latin typeface="Arial" charset="0"/>
                          <a:ea typeface="Times New Roman" pitchFamily="18" charset="0"/>
                          <a:cs typeface="Arial" charset="0"/>
                        </a:rPr>
                        <a:t> 2 : Etude </a:t>
                      </a:r>
                      <a:r>
                        <a:rPr kumimoji="0" lang="en-US" sz="1200" b="1" i="0" u="none" strike="noStrike" cap="none" normalizeH="0" baseline="0" dirty="0" err="1" smtClean="0">
                          <a:ln>
                            <a:noFill/>
                          </a:ln>
                          <a:solidFill>
                            <a:schemeClr val="tx1"/>
                          </a:solidFill>
                          <a:effectLst/>
                          <a:latin typeface="Arial" charset="0"/>
                          <a:ea typeface="Times New Roman" pitchFamily="18" charset="0"/>
                          <a:cs typeface="Arial" charset="0"/>
                        </a:rPr>
                        <a:t>globale</a:t>
                      </a:r>
                      <a:r>
                        <a:rPr kumimoji="0" lang="en-US" sz="1200" b="1" i="0" u="none" strike="noStrike" cap="none" normalizeH="0" baseline="0" dirty="0" smtClean="0">
                          <a:ln>
                            <a:noFill/>
                          </a:ln>
                          <a:solidFill>
                            <a:schemeClr val="tx1"/>
                          </a:solidFill>
                          <a:effectLst/>
                          <a:latin typeface="Arial" charset="0"/>
                          <a:ea typeface="Times New Roman" pitchFamily="18" charset="0"/>
                          <a:cs typeface="Arial" charset="0"/>
                        </a:rPr>
                        <a:t> des </a:t>
                      </a:r>
                      <a:r>
                        <a:rPr kumimoji="0" lang="en-US" sz="1200" b="1" i="0" u="none" strike="noStrike" cap="none" normalizeH="0" baseline="0" dirty="0" err="1" smtClean="0">
                          <a:ln>
                            <a:noFill/>
                          </a:ln>
                          <a:solidFill>
                            <a:schemeClr val="tx1"/>
                          </a:solidFill>
                          <a:effectLst/>
                          <a:latin typeface="Arial" charset="0"/>
                          <a:ea typeface="Times New Roman" pitchFamily="18" charset="0"/>
                          <a:cs typeface="Arial" charset="0"/>
                        </a:rPr>
                        <a:t>systèmes</a:t>
                      </a:r>
                      <a:endParaRPr kumimoji="0" lang="en-US" sz="1000" b="0" i="0" u="none" strike="noStrike" cap="none" normalizeH="0" baseline="0" dirty="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7145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Connaissances nouvelles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Pré requis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388">
                <a:tc gridSpan="2">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Démarche d'analyse</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Outils de la communication technique</a:t>
                      </a: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err="1" smtClean="0">
                          <a:ln>
                            <a:noFill/>
                          </a:ln>
                          <a:solidFill>
                            <a:schemeClr val="tx2">
                              <a:lumMod val="75000"/>
                            </a:schemeClr>
                          </a:solidFill>
                          <a:effectLst/>
                          <a:latin typeface="Arial" charset="0"/>
                          <a:cs typeface="Times New Roman" pitchFamily="18" charset="0"/>
                        </a:rPr>
                        <a:t>Aucun</a:t>
                      </a:r>
                      <a:endParaRPr kumimoji="0" lang="en-US" sz="1600" b="1" i="0" u="none" strike="noStrike" cap="none" normalizeH="0" baseline="0" dirty="0" smtClean="0">
                        <a:ln>
                          <a:noFill/>
                        </a:ln>
                        <a:solidFill>
                          <a:schemeClr val="tx2">
                            <a:lumMod val="75000"/>
                          </a:schemeClr>
                        </a:solidFill>
                        <a:effectLst/>
                        <a:latin typeface="Arial"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5575">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Compétences nouvelles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Logiciels et supports complémentaires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49263">
                <a:tc gridSpan="2">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Utiliser la documentation technique,</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Vérifier les performances globales et le comportement de certains constituants</a:t>
                      </a: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Times New Roman" pitchFamily="18" charset="0"/>
                        </a:rPr>
                        <a:t>Logiciel, modèle numérique sous SolidWorks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9875">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Documents élèves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Documents à consulter</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7838">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ea typeface="Times New Roman" pitchFamily="18" charset="0"/>
                          <a:cs typeface="Arial" charset="0"/>
                        </a:rPr>
                        <a:t>Texte de TP, documents réponses, documents techniques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2">
                              <a:lumMod val="75000"/>
                            </a:schemeClr>
                          </a:solidFill>
                          <a:effectLst/>
                          <a:latin typeface="Arial" charset="0"/>
                          <a:ea typeface="Times New Roman" pitchFamily="18" charset="0"/>
                          <a:cs typeface="Arial" charset="0"/>
                        </a:rPr>
                        <a:t>Dossier technique </a:t>
                      </a:r>
                      <a:endParaRPr kumimoji="0" lang="en-US" sz="1600" b="1" i="0" u="none" strike="noStrike" cap="none" normalizeH="0" baseline="0" dirty="0" smtClean="0">
                        <a:ln>
                          <a:noFill/>
                        </a:ln>
                        <a:solidFill>
                          <a:schemeClr val="tx2">
                            <a:lumMod val="75000"/>
                          </a:schemeClr>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763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Travail à réaliser</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Evaluation</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9913">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ea typeface="Times New Roman" pitchFamily="18" charset="0"/>
                          <a:cs typeface="Arial" charset="0"/>
                        </a:rPr>
                        <a:t>Compléter les documents réponse, réaliser les expérimentations, exploiter les résultats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ea typeface="Times New Roman" pitchFamily="18" charset="0"/>
                          <a:cs typeface="Arial" charset="0"/>
                        </a:rPr>
                        <a:t>  </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ea typeface="Times New Roman" pitchFamily="18" charset="0"/>
                          <a:cs typeface="Arial" charset="0"/>
                        </a:rPr>
                        <a:t>Travail en autonomie</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ea typeface="Times New Roman" pitchFamily="18" charset="0"/>
                          <a:cs typeface="Arial" charset="0"/>
                        </a:rPr>
                        <a:t>Remise du compte rendu à la fin de la séance</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2000" b="0" i="0" u="none" strike="noStrike" cap="none" normalizeH="0" baseline="0" dirty="0" smtClean="0">
                        <a:ln>
                          <a:noFill/>
                        </a:ln>
                        <a:solidFill>
                          <a:schemeClr val="tx1"/>
                        </a:solidFill>
                        <a:effectLst/>
                        <a:latin typeface="Arial" charset="0"/>
                      </a:endParaRPr>
                    </a:p>
                  </a:txBody>
                  <a:tcPr anchor="ctr" horzOverflow="overflow">
                    <a:lnL cap="flat">
                      <a:noFill/>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2000" b="0" i="0" u="none" strike="noStrike" cap="none" normalizeH="0" baseline="0" smtClean="0">
                        <a:ln>
                          <a:noFill/>
                        </a:ln>
                        <a:solidFill>
                          <a:schemeClr val="tx1"/>
                        </a:solidFill>
                        <a:effectLst/>
                        <a:latin typeface="Arial" charset="0"/>
                      </a:endParaRPr>
                    </a:p>
                  </a:txBody>
                  <a:tcPr anchor="ctr" horzOverflow="overflow">
                    <a:lnL>
                      <a:noFill/>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2000" b="0" i="0" u="none" strike="noStrike" cap="none" normalizeH="0" baseline="0" dirty="0" smtClean="0">
                        <a:ln>
                          <a:noFill/>
                        </a:ln>
                        <a:solidFill>
                          <a:schemeClr val="tx1"/>
                        </a:solidFill>
                        <a:effectLst/>
                        <a:latin typeface="Arial" charset="0"/>
                      </a:endParaRPr>
                    </a:p>
                  </a:txBody>
                  <a:tcPr anchor="ctr" horzOverflow="overflow">
                    <a:lnL>
                      <a:noFill/>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r>
            </a:tbl>
          </a:graphicData>
        </a:graphic>
      </p:graphicFrame>
      <p:sp>
        <p:nvSpPr>
          <p:cNvPr id="6" name="Rectangle 44"/>
          <p:cNvSpPr>
            <a:spLocks noChangeArrowheads="1"/>
          </p:cNvSpPr>
          <p:nvPr/>
        </p:nvSpPr>
        <p:spPr bwMode="auto">
          <a:xfrm>
            <a:off x="3044824" y="6021288"/>
            <a:ext cx="368741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eaLnBrk="1" hangingPunct="1">
              <a:spcBef>
                <a:spcPct val="0"/>
              </a:spcBef>
            </a:pPr>
            <a:r>
              <a:rPr lang="en-US" sz="1200" b="1" dirty="0">
                <a:ea typeface="Times New Roman" pitchFamily="18" charset="0"/>
                <a:cs typeface="Arial" charset="0"/>
              </a:rPr>
              <a:t>- Position du TP </a:t>
            </a:r>
            <a:r>
              <a:rPr lang="en-US" sz="1200" b="1" dirty="0" err="1">
                <a:ea typeface="Times New Roman" pitchFamily="18" charset="0"/>
                <a:cs typeface="Arial" charset="0"/>
              </a:rPr>
              <a:t>dans</a:t>
            </a:r>
            <a:r>
              <a:rPr lang="en-US" sz="1200" b="1" dirty="0">
                <a:ea typeface="Times New Roman" pitchFamily="18" charset="0"/>
                <a:cs typeface="Arial" charset="0"/>
              </a:rPr>
              <a:t> la progression : </a:t>
            </a:r>
            <a:endParaRPr lang="en-US" sz="1100" b="1" dirty="0">
              <a:latin typeface="Times New Roman" pitchFamily="18" charset="0"/>
              <a:ea typeface="Times New Roman" pitchFamily="18" charset="0"/>
              <a:cs typeface="Arial" charset="0"/>
            </a:endParaRPr>
          </a:p>
          <a:p>
            <a:pPr>
              <a:spcBef>
                <a:spcPct val="0"/>
              </a:spcBef>
            </a:pPr>
            <a:r>
              <a:rPr lang="en-US" sz="2000" dirty="0">
                <a:solidFill>
                  <a:schemeClr val="tx2">
                    <a:lumMod val="75000"/>
                  </a:schemeClr>
                </a:solidFill>
                <a:effectLst/>
                <a:ea typeface="Times New Roman" pitchFamily="18" charset="0"/>
                <a:cs typeface="Arial" charset="0"/>
              </a:rPr>
              <a:t>1</a:t>
            </a:r>
            <a:r>
              <a:rPr lang="en-US" sz="2000" baseline="30000" dirty="0">
                <a:solidFill>
                  <a:schemeClr val="tx2">
                    <a:lumMod val="75000"/>
                  </a:schemeClr>
                </a:solidFill>
                <a:effectLst/>
                <a:ea typeface="Times New Roman" pitchFamily="18" charset="0"/>
                <a:cs typeface="Arial" charset="0"/>
              </a:rPr>
              <a:t>er</a:t>
            </a:r>
            <a:r>
              <a:rPr lang="en-US" sz="2000" dirty="0">
                <a:solidFill>
                  <a:schemeClr val="tx2">
                    <a:lumMod val="75000"/>
                  </a:schemeClr>
                </a:solidFill>
                <a:effectLst/>
                <a:ea typeface="Times New Roman" pitchFamily="18" charset="0"/>
                <a:cs typeface="Arial" charset="0"/>
              </a:rPr>
              <a:t> cycle de TP, CI 1 et 2</a:t>
            </a:r>
            <a:endParaRPr lang="en-US" sz="2000" dirty="0">
              <a:solidFill>
                <a:schemeClr val="tx2">
                  <a:lumMod val="75000"/>
                </a:schemeClr>
              </a:solidFill>
              <a:effectLst/>
              <a:latin typeface="Times New Roman" pitchFamily="18" charset="0"/>
              <a:ea typeface="Times New Roman" pitchFamily="18" charset="0"/>
              <a:cs typeface="Arial" charset="0"/>
            </a:endParaRPr>
          </a:p>
          <a:p>
            <a:pPr>
              <a:spcBef>
                <a:spcPct val="0"/>
              </a:spcBef>
            </a:pPr>
            <a:r>
              <a:rPr lang="en-US" sz="1200" b="1" dirty="0">
                <a:ea typeface="Times New Roman" pitchFamily="18" charset="0"/>
                <a:cs typeface="Arial" charset="0"/>
              </a:rPr>
              <a:t>- </a:t>
            </a:r>
            <a:r>
              <a:rPr lang="en-US" sz="1200" b="1" dirty="0" err="1">
                <a:ea typeface="Times New Roman" pitchFamily="18" charset="0"/>
                <a:cs typeface="Arial" charset="0"/>
              </a:rPr>
              <a:t>Durée</a:t>
            </a:r>
            <a:r>
              <a:rPr lang="en-US" sz="1200" b="1" dirty="0">
                <a:ea typeface="Times New Roman" pitchFamily="18" charset="0"/>
                <a:cs typeface="Arial" charset="0"/>
              </a:rPr>
              <a:t> : 1.5 </a:t>
            </a:r>
            <a:r>
              <a:rPr lang="en-US" sz="1200" b="1" dirty="0" smtClean="0">
                <a:ea typeface="Times New Roman" pitchFamily="18" charset="0"/>
                <a:cs typeface="Arial" charset="0"/>
              </a:rPr>
              <a:t>h</a:t>
            </a:r>
            <a:endParaRPr lang="en-US" sz="1100" dirty="0">
              <a:latin typeface="Times New Roman" pitchFamily="18" charset="0"/>
              <a:ea typeface="Times New Roman" pitchFamily="18" charset="0"/>
              <a:cs typeface="Arial" charset="0"/>
            </a:endParaRPr>
          </a:p>
        </p:txBody>
      </p:sp>
      <p:pic>
        <p:nvPicPr>
          <p:cNvPr id="7" name="Picture 45" descr="IMG_307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a:xfrm>
            <a:off x="177800" y="2017713"/>
            <a:ext cx="1423988" cy="1068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 name="Rectangle 47"/>
          <p:cNvSpPr>
            <a:spLocks noChangeArrowheads="1"/>
          </p:cNvSpPr>
          <p:nvPr/>
        </p:nvSpPr>
        <p:spPr bwMode="auto">
          <a:xfrm>
            <a:off x="506413" y="937543"/>
            <a:ext cx="1587500" cy="40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pPr>
            <a:r>
              <a:rPr lang="fr-FR" sz="1800" b="1" u="sng" dirty="0" smtClean="0">
                <a:solidFill>
                  <a:schemeClr val="tx2">
                    <a:lumMod val="75000"/>
                  </a:schemeClr>
                </a:solidFill>
              </a:rPr>
              <a:t>CI 2</a:t>
            </a:r>
          </a:p>
          <a:p>
            <a:pPr>
              <a:spcBef>
                <a:spcPct val="0"/>
              </a:spcBef>
            </a:pPr>
            <a:endParaRPr lang="fr-FR" sz="1800" b="1" u="sng" dirty="0">
              <a:solidFill>
                <a:schemeClr val="tx2">
                  <a:lumMod val="75000"/>
                </a:schemeClr>
              </a:solidFill>
            </a:endParaRPr>
          </a:p>
        </p:txBody>
      </p:sp>
      <p:pic>
        <p:nvPicPr>
          <p:cNvPr id="9" name="Picture 48" descr="CordeusePeti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90613" y="2770188"/>
            <a:ext cx="1598612" cy="78263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9" descr="da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5100" y="3390900"/>
            <a:ext cx="1676400" cy="12573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50" descr="galet"/>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43000" y="4286250"/>
            <a:ext cx="1600200" cy="120015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51" descr="port400"/>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66700" y="5137150"/>
            <a:ext cx="1358900" cy="906463"/>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52" descr="velo"/>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257300" y="5702300"/>
            <a:ext cx="1485900" cy="1003300"/>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p:cNvSpPr>
            <a:spLocks noChangeArrowheads="1"/>
          </p:cNvSpPr>
          <p:nvPr/>
        </p:nvSpPr>
        <p:spPr bwMode="auto">
          <a:xfrm>
            <a:off x="2123728" y="44624"/>
            <a:ext cx="6016972" cy="40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pPr>
            <a:r>
              <a:rPr lang="fr-FR" sz="2400" b="1" u="sng" dirty="0" smtClean="0">
                <a:solidFill>
                  <a:schemeClr val="tx2">
                    <a:lumMod val="75000"/>
                  </a:schemeClr>
                </a:solidFill>
              </a:rPr>
              <a:t>Mise en place de premiers TP</a:t>
            </a:r>
            <a:endParaRPr lang="fr-FR" sz="2400" b="1" u="sng" dirty="0">
              <a:solidFill>
                <a:schemeClr val="tx2">
                  <a:lumMod val="75000"/>
                </a:schemeClr>
              </a:solidFill>
            </a:endParaRPr>
          </a:p>
        </p:txBody>
      </p:sp>
    </p:spTree>
    <p:extLst>
      <p:ext uri="{BB962C8B-B14F-4D97-AF65-F5344CB8AC3E}">
        <p14:creationId xmlns:p14="http://schemas.microsoft.com/office/powerpoint/2010/main" val="18306580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oup 48"/>
          <p:cNvGraphicFramePr>
            <a:graphicFrameLocks noGrp="1"/>
          </p:cNvGraphicFramePr>
          <p:nvPr>
            <p:extLst>
              <p:ext uri="{D42A27DB-BD31-4B8C-83A1-F6EECF244321}">
                <p14:modId xmlns:p14="http://schemas.microsoft.com/office/powerpoint/2010/main" val="3371947576"/>
              </p:ext>
            </p:extLst>
          </p:nvPr>
        </p:nvGraphicFramePr>
        <p:xfrm>
          <a:off x="2849563" y="909638"/>
          <a:ext cx="6002337" cy="5531232"/>
        </p:xfrm>
        <a:graphic>
          <a:graphicData uri="http://schemas.openxmlformats.org/drawingml/2006/table">
            <a:tbl>
              <a:tblPr/>
              <a:tblGrid>
                <a:gridCol w="2924175"/>
                <a:gridCol w="284162"/>
                <a:gridCol w="2794000"/>
              </a:tblGrid>
              <a:tr h="155575">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Arial" charset="0"/>
                          <a:ea typeface="Times New Roman" pitchFamily="18" charset="0"/>
                          <a:cs typeface="Arial" charset="0"/>
                        </a:rPr>
                        <a:t>Problème</a:t>
                      </a:r>
                      <a:r>
                        <a:rPr kumimoji="0" lang="en-US" sz="1400" b="1" i="0" u="none" strike="noStrike" cap="none" normalizeH="0" baseline="0" dirty="0" smtClean="0">
                          <a:ln>
                            <a:noFill/>
                          </a:ln>
                          <a:solidFill>
                            <a:schemeClr val="tx1"/>
                          </a:solidFill>
                          <a:effectLst/>
                          <a:latin typeface="Arial" charset="0"/>
                          <a:ea typeface="Times New Roman" pitchFamily="18" charset="0"/>
                          <a:cs typeface="Arial" charset="0"/>
                        </a:rPr>
                        <a:t> technique </a:t>
                      </a:r>
                      <a:r>
                        <a:rPr kumimoji="0" lang="en-US" sz="1400" b="1" i="0" u="none" strike="noStrike" cap="none" normalizeH="0" baseline="0" dirty="0" err="1" smtClean="0">
                          <a:ln>
                            <a:noFill/>
                          </a:ln>
                          <a:solidFill>
                            <a:schemeClr val="tx1"/>
                          </a:solidFill>
                          <a:effectLst/>
                          <a:latin typeface="Arial" charset="0"/>
                          <a:ea typeface="Times New Roman" pitchFamily="18" charset="0"/>
                          <a:cs typeface="Arial" charset="0"/>
                        </a:rPr>
                        <a:t>posé</a:t>
                      </a:r>
                      <a:endParaRPr kumimoji="0" lang="en-US"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Centre d’intérêt</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31850">
                <a:tc gridSpan="2">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600" b="1" i="0" u="none" strike="noStrike" cap="none" normalizeH="0" baseline="0" dirty="0" smtClean="0">
                          <a:ln>
                            <a:noFill/>
                          </a:ln>
                          <a:solidFill>
                            <a:schemeClr val="tx2">
                              <a:lumMod val="75000"/>
                            </a:schemeClr>
                          </a:solidFill>
                          <a:effectLst/>
                          <a:latin typeface="Arial" charset="0"/>
                        </a:rPr>
                        <a:t>Déterminer la loi d’entrée sortie du système de transformation de mouvement</a:t>
                      </a:r>
                      <a:endParaRPr kumimoji="0" lang="en-US" sz="1600" b="1" i="0" u="none" strike="noStrike" cap="none" normalizeH="0" baseline="0" dirty="0" smtClean="0">
                        <a:ln>
                          <a:noFill/>
                        </a:ln>
                        <a:solidFill>
                          <a:schemeClr val="tx2">
                            <a:lumMod val="75000"/>
                          </a:schemeClr>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ea typeface="Times New Roman" pitchFamily="18" charset="0"/>
                          <a:cs typeface="Arial" charset="0"/>
                        </a:rPr>
                        <a:t>Centre d’intérêt 6 : Chaîne de solides indéformables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7145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Connaissances nouvelles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Pré requis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388">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Times New Roman" pitchFamily="18" charset="0"/>
                        </a:rPr>
                        <a:t>Modélisation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Times New Roman" pitchFamily="18" charset="0"/>
                        </a:rPr>
                        <a:t>Linéarisation d’un loi entré sortie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err="1" smtClean="0">
                          <a:ln>
                            <a:noFill/>
                          </a:ln>
                          <a:solidFill>
                            <a:schemeClr val="tx2">
                              <a:lumMod val="75000"/>
                            </a:schemeClr>
                          </a:solidFill>
                          <a:effectLst/>
                          <a:latin typeface="Arial" charset="0"/>
                          <a:cs typeface="Times New Roman" pitchFamily="18" charset="0"/>
                        </a:rPr>
                        <a:t>Cours</a:t>
                      </a:r>
                      <a:r>
                        <a:rPr kumimoji="0" lang="en-US" sz="1600" b="1" i="0" u="none" strike="noStrike" cap="none" normalizeH="0" baseline="0" dirty="0" smtClean="0">
                          <a:ln>
                            <a:noFill/>
                          </a:ln>
                          <a:solidFill>
                            <a:schemeClr val="tx2">
                              <a:lumMod val="75000"/>
                            </a:schemeClr>
                          </a:solidFill>
                          <a:effectLst/>
                          <a:latin typeface="Arial" charset="0"/>
                          <a:cs typeface="Times New Roman" pitchFamily="18" charset="0"/>
                        </a:rPr>
                        <a:t> de </a:t>
                      </a:r>
                      <a:r>
                        <a:rPr kumimoji="0" lang="en-US" sz="1600" b="1" i="0" u="none" strike="noStrike" cap="none" normalizeH="0" baseline="0" dirty="0" err="1" smtClean="0">
                          <a:ln>
                            <a:noFill/>
                          </a:ln>
                          <a:solidFill>
                            <a:schemeClr val="tx2">
                              <a:lumMod val="75000"/>
                            </a:schemeClr>
                          </a:solidFill>
                          <a:effectLst/>
                          <a:latin typeface="Arial" charset="0"/>
                          <a:cs typeface="Times New Roman" pitchFamily="18" charset="0"/>
                        </a:rPr>
                        <a:t>modélisation</a:t>
                      </a:r>
                      <a:r>
                        <a:rPr kumimoji="0" lang="en-US" sz="1600" b="1" i="0" u="none" strike="noStrike" cap="none" normalizeH="0" baseline="0" dirty="0" smtClean="0">
                          <a:ln>
                            <a:noFill/>
                          </a:ln>
                          <a:solidFill>
                            <a:schemeClr val="tx2">
                              <a:lumMod val="75000"/>
                            </a:schemeClr>
                          </a:solidFill>
                          <a:effectLst/>
                          <a:latin typeface="Arial" charset="0"/>
                          <a:cs typeface="Times New Roman" pitchFamily="18" charset="0"/>
                        </a:rPr>
                        <a:t> </a:t>
                      </a:r>
                      <a:r>
                        <a:rPr kumimoji="0" lang="en-US" sz="1600" b="1" i="0" u="none" strike="noStrike" cap="none" normalizeH="0" baseline="0" dirty="0" err="1" smtClean="0">
                          <a:ln>
                            <a:noFill/>
                          </a:ln>
                          <a:solidFill>
                            <a:schemeClr val="tx2">
                              <a:lumMod val="75000"/>
                            </a:schemeClr>
                          </a:solidFill>
                          <a:effectLst/>
                          <a:latin typeface="Arial" charset="0"/>
                          <a:cs typeface="Times New Roman" pitchFamily="18" charset="0"/>
                        </a:rPr>
                        <a:t>cinématique</a:t>
                      </a:r>
                      <a:endParaRPr kumimoji="0" lang="en-US" sz="1600" b="1" i="0" u="none" strike="noStrike" cap="none" normalizeH="0" baseline="0" dirty="0" smtClean="0">
                        <a:ln>
                          <a:noFill/>
                        </a:ln>
                        <a:solidFill>
                          <a:schemeClr val="tx2">
                            <a:lumMod val="75000"/>
                          </a:schemeClr>
                        </a:solidFill>
                        <a:effectLst/>
                        <a:latin typeface="Arial"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5575">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Compétences nouvelles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Logiciels et supports complémentaires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52488">
                <a:tc gridSpan="2">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Identifier les paramètres d'entrées et les paramètres de sortie</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Utiliser les fermetures de chaîne pour lier ces paramètres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err="1" smtClean="0">
                          <a:ln>
                            <a:noFill/>
                          </a:ln>
                          <a:solidFill>
                            <a:schemeClr val="tx2">
                              <a:lumMod val="75000"/>
                            </a:schemeClr>
                          </a:solidFill>
                          <a:effectLst/>
                          <a:latin typeface="Arial" charset="0"/>
                          <a:cs typeface="Times New Roman" pitchFamily="18" charset="0"/>
                        </a:rPr>
                        <a:t>Logiciel</a:t>
                      </a:r>
                      <a:r>
                        <a:rPr kumimoji="0" lang="en-US" sz="1600" b="1" i="0" u="none" strike="noStrike" cap="none" normalizeH="0" baseline="0" dirty="0" smtClean="0">
                          <a:ln>
                            <a:noFill/>
                          </a:ln>
                          <a:solidFill>
                            <a:schemeClr val="tx2">
                              <a:lumMod val="75000"/>
                            </a:schemeClr>
                          </a:solidFill>
                          <a:effectLst/>
                          <a:latin typeface="Arial" charset="0"/>
                          <a:cs typeface="Times New Roman" pitchFamily="18" charset="0"/>
                        </a:rPr>
                        <a:t> </a:t>
                      </a:r>
                      <a:r>
                        <a:rPr kumimoji="0" lang="en-US" sz="1600" b="1" i="0" u="none" strike="noStrike" cap="none" normalizeH="0" baseline="0" dirty="0" err="1" smtClean="0">
                          <a:ln>
                            <a:noFill/>
                          </a:ln>
                          <a:solidFill>
                            <a:schemeClr val="tx2">
                              <a:lumMod val="75000"/>
                            </a:schemeClr>
                          </a:solidFill>
                          <a:effectLst/>
                          <a:latin typeface="Arial" charset="0"/>
                          <a:cs typeface="Times New Roman" pitchFamily="18" charset="0"/>
                        </a:rPr>
                        <a:t>Maxpid</a:t>
                      </a:r>
                      <a:r>
                        <a:rPr kumimoji="0" lang="en-US" sz="1600" b="1" i="0" u="none" strike="noStrike" cap="none" normalizeH="0" baseline="0" dirty="0" smtClean="0">
                          <a:ln>
                            <a:noFill/>
                          </a:ln>
                          <a:solidFill>
                            <a:schemeClr val="tx2">
                              <a:lumMod val="75000"/>
                            </a:schemeClr>
                          </a:solidFill>
                          <a:effectLst/>
                          <a:latin typeface="Arial" charset="0"/>
                          <a:cs typeface="Times New Roman" pitchFamily="18" charset="0"/>
                        </a:rPr>
                        <a:t>, </a:t>
                      </a:r>
                      <a:r>
                        <a:rPr kumimoji="0" lang="en-US" sz="1600" b="1" i="0" u="none" strike="noStrike" cap="none" normalizeH="0" baseline="0" dirty="0" err="1" smtClean="0">
                          <a:ln>
                            <a:noFill/>
                          </a:ln>
                          <a:solidFill>
                            <a:schemeClr val="tx2">
                              <a:lumMod val="75000"/>
                            </a:schemeClr>
                          </a:solidFill>
                          <a:effectLst/>
                          <a:latin typeface="Arial" charset="0"/>
                          <a:cs typeface="Times New Roman" pitchFamily="18" charset="0"/>
                        </a:rPr>
                        <a:t>modèle</a:t>
                      </a:r>
                      <a:r>
                        <a:rPr kumimoji="0" lang="en-US" sz="1600" b="1" i="0" u="none" strike="noStrike" cap="none" normalizeH="0" baseline="0" dirty="0" smtClean="0">
                          <a:ln>
                            <a:noFill/>
                          </a:ln>
                          <a:solidFill>
                            <a:schemeClr val="tx2">
                              <a:lumMod val="75000"/>
                            </a:schemeClr>
                          </a:solidFill>
                          <a:effectLst/>
                          <a:latin typeface="Arial" charset="0"/>
                          <a:cs typeface="Times New Roman" pitchFamily="18" charset="0"/>
                        </a:rPr>
                        <a:t> </a:t>
                      </a:r>
                      <a:r>
                        <a:rPr kumimoji="0" lang="en-US" sz="1600" b="1" i="0" u="none" strike="noStrike" cap="none" normalizeH="0" baseline="0" dirty="0" err="1" smtClean="0">
                          <a:ln>
                            <a:noFill/>
                          </a:ln>
                          <a:solidFill>
                            <a:schemeClr val="tx2">
                              <a:lumMod val="75000"/>
                            </a:schemeClr>
                          </a:solidFill>
                          <a:effectLst/>
                          <a:latin typeface="Arial" charset="0"/>
                          <a:cs typeface="Times New Roman" pitchFamily="18" charset="0"/>
                        </a:rPr>
                        <a:t>numérique</a:t>
                      </a:r>
                      <a:r>
                        <a:rPr kumimoji="0" lang="en-US" sz="1600" b="1" i="0" u="none" strike="noStrike" cap="none" normalizeH="0" baseline="0" dirty="0" smtClean="0">
                          <a:ln>
                            <a:noFill/>
                          </a:ln>
                          <a:solidFill>
                            <a:schemeClr val="tx2">
                              <a:lumMod val="75000"/>
                            </a:schemeClr>
                          </a:solidFill>
                          <a:effectLst/>
                          <a:latin typeface="Arial" charset="0"/>
                          <a:cs typeface="Times New Roman" pitchFamily="18" charset="0"/>
                        </a:rPr>
                        <a:t> </a:t>
                      </a:r>
                      <a:r>
                        <a:rPr kumimoji="0" lang="en-US" sz="1600" b="1" i="0" u="none" strike="noStrike" cap="none" normalizeH="0" baseline="0" dirty="0" err="1" smtClean="0">
                          <a:ln>
                            <a:noFill/>
                          </a:ln>
                          <a:solidFill>
                            <a:schemeClr val="tx2">
                              <a:lumMod val="75000"/>
                            </a:schemeClr>
                          </a:solidFill>
                          <a:effectLst/>
                          <a:latin typeface="Arial" charset="0"/>
                          <a:cs typeface="Times New Roman" pitchFamily="18" charset="0"/>
                        </a:rPr>
                        <a:t>Solidworks</a:t>
                      </a:r>
                      <a:r>
                        <a:rPr kumimoji="0" lang="en-US" sz="1600" b="1" i="0" u="none" strike="noStrike" cap="none" normalizeH="0" baseline="0" dirty="0" smtClean="0">
                          <a:ln>
                            <a:noFill/>
                          </a:ln>
                          <a:solidFill>
                            <a:schemeClr val="tx2">
                              <a:lumMod val="75000"/>
                            </a:schemeClr>
                          </a:solidFill>
                          <a:effectLst/>
                          <a:latin typeface="Arial" charset="0"/>
                          <a:cs typeface="Times New Roman" pitchFamily="18" charset="0"/>
                        </a:rPr>
                        <a:t>, </a:t>
                      </a:r>
                      <a:r>
                        <a:rPr kumimoji="0" lang="en-US" sz="1600" b="1" i="0" u="none" strike="noStrike" cap="none" normalizeH="0" baseline="0" dirty="0" err="1" smtClean="0">
                          <a:ln>
                            <a:noFill/>
                          </a:ln>
                          <a:solidFill>
                            <a:schemeClr val="tx2">
                              <a:lumMod val="75000"/>
                            </a:schemeClr>
                          </a:solidFill>
                          <a:effectLst/>
                          <a:latin typeface="Arial" charset="0"/>
                          <a:cs typeface="Times New Roman" pitchFamily="18" charset="0"/>
                        </a:rPr>
                        <a:t>Logiciel</a:t>
                      </a:r>
                      <a:r>
                        <a:rPr kumimoji="0" lang="en-US" sz="1600" b="1" i="0" u="none" strike="noStrike" cap="none" normalizeH="0" baseline="0" dirty="0" smtClean="0">
                          <a:ln>
                            <a:noFill/>
                          </a:ln>
                          <a:solidFill>
                            <a:schemeClr val="tx2">
                              <a:lumMod val="75000"/>
                            </a:schemeClr>
                          </a:solidFill>
                          <a:effectLst/>
                          <a:latin typeface="Arial" charset="0"/>
                          <a:cs typeface="Times New Roman" pitchFamily="18" charset="0"/>
                        </a:rPr>
                        <a:t> de simulation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Documents élèves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Times New Roman" pitchFamily="18" charset="0"/>
                          <a:cs typeface="Arial" charset="0"/>
                        </a:rPr>
                        <a:t>Documents à consulter</a:t>
                      </a:r>
                      <a:endParaRPr kumimoji="0" lang="en-US"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7838">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ea typeface="Times New Roman" pitchFamily="18" charset="0"/>
                          <a:cs typeface="Arial" charset="0"/>
                        </a:rPr>
                        <a:t>Texte de TP, documents réponses, documents techniques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ea typeface="Times New Roman" pitchFamily="18" charset="0"/>
                          <a:cs typeface="Arial" charset="0"/>
                        </a:rPr>
                        <a:t>Dossier technique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763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Travail à réaliser</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Evaluation</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49288">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ea typeface="Times New Roman" pitchFamily="18" charset="0"/>
                          <a:cs typeface="Arial" charset="0"/>
                        </a:rPr>
                        <a:t>Compléter les documents réponse, réaliser les expérimentations, exploiter les résultats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ea typeface="Times New Roman" pitchFamily="18" charset="0"/>
                          <a:cs typeface="Arial" charset="0"/>
                        </a:rPr>
                        <a: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ea typeface="Times New Roman" pitchFamily="18" charset="0"/>
                          <a:cs typeface="Arial" charset="0"/>
                        </a:rPr>
                        <a:t>Travail en autonomie</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ea typeface="Times New Roman" pitchFamily="18" charset="0"/>
                          <a:cs typeface="Arial" charset="0"/>
                        </a:rPr>
                        <a:t>Ecriture d’un compte rendu à la fin de la séance</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2000" b="0" i="0" u="none" strike="noStrike" cap="none" normalizeH="0" baseline="0" dirty="0" smtClean="0">
                        <a:ln>
                          <a:noFill/>
                        </a:ln>
                        <a:solidFill>
                          <a:schemeClr val="tx1"/>
                        </a:solidFill>
                        <a:effectLst/>
                        <a:latin typeface="Arial" charset="0"/>
                      </a:endParaRPr>
                    </a:p>
                  </a:txBody>
                  <a:tcPr anchor="ctr" horzOverflow="overflow">
                    <a:lnL cap="flat">
                      <a:noFill/>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2000" b="0" i="0" u="none" strike="noStrike" cap="none" normalizeH="0" baseline="0" smtClean="0">
                        <a:ln>
                          <a:noFill/>
                        </a:ln>
                        <a:solidFill>
                          <a:schemeClr val="tx1"/>
                        </a:solidFill>
                        <a:effectLst/>
                        <a:latin typeface="Arial" charset="0"/>
                      </a:endParaRPr>
                    </a:p>
                  </a:txBody>
                  <a:tcPr anchor="ctr" horzOverflow="overflow">
                    <a:lnL>
                      <a:noFill/>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2000" b="0" i="0" u="none" strike="noStrike" cap="none" normalizeH="0" baseline="0" smtClean="0">
                        <a:ln>
                          <a:noFill/>
                        </a:ln>
                        <a:solidFill>
                          <a:schemeClr val="tx1"/>
                        </a:solidFill>
                        <a:effectLst/>
                        <a:latin typeface="Arial" charset="0"/>
                      </a:endParaRPr>
                    </a:p>
                  </a:txBody>
                  <a:tcPr anchor="ctr" horzOverflow="overflow">
                    <a:lnL>
                      <a:noFill/>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r>
            </a:tbl>
          </a:graphicData>
        </a:graphic>
      </p:graphicFrame>
      <p:sp>
        <p:nvSpPr>
          <p:cNvPr id="8" name="Rectangle 43"/>
          <p:cNvSpPr>
            <a:spLocks noChangeArrowheads="1"/>
          </p:cNvSpPr>
          <p:nvPr/>
        </p:nvSpPr>
        <p:spPr bwMode="auto">
          <a:xfrm>
            <a:off x="1540" y="5974693"/>
            <a:ext cx="3089307"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1" hangingPunct="1">
              <a:spcBef>
                <a:spcPct val="0"/>
              </a:spcBef>
            </a:pPr>
            <a:r>
              <a:rPr lang="en-US" sz="1200" b="1" dirty="0">
                <a:ea typeface="Times New Roman" pitchFamily="18" charset="0"/>
                <a:cs typeface="Arial" charset="0"/>
              </a:rPr>
              <a:t>- Position du TP </a:t>
            </a:r>
            <a:r>
              <a:rPr lang="en-US" sz="1200" b="1" dirty="0" err="1">
                <a:ea typeface="Times New Roman" pitchFamily="18" charset="0"/>
                <a:cs typeface="Arial" charset="0"/>
              </a:rPr>
              <a:t>dans</a:t>
            </a:r>
            <a:r>
              <a:rPr lang="en-US" sz="1200" b="1" dirty="0">
                <a:ea typeface="Times New Roman" pitchFamily="18" charset="0"/>
                <a:cs typeface="Arial" charset="0"/>
              </a:rPr>
              <a:t> la progression : </a:t>
            </a:r>
            <a:endParaRPr lang="en-US" sz="1100" b="1" dirty="0">
              <a:latin typeface="Times New Roman" pitchFamily="18" charset="0"/>
              <a:ea typeface="Times New Roman" pitchFamily="18" charset="0"/>
              <a:cs typeface="Arial" charset="0"/>
            </a:endParaRPr>
          </a:p>
          <a:p>
            <a:pPr>
              <a:spcBef>
                <a:spcPct val="0"/>
              </a:spcBef>
            </a:pPr>
            <a:r>
              <a:rPr lang="en-US" sz="2000" b="1" dirty="0">
                <a:solidFill>
                  <a:schemeClr val="tx2">
                    <a:lumMod val="75000"/>
                  </a:schemeClr>
                </a:solidFill>
                <a:ea typeface="Times New Roman" pitchFamily="18" charset="0"/>
                <a:cs typeface="Arial" charset="0"/>
              </a:rPr>
              <a:t>2</a:t>
            </a:r>
            <a:r>
              <a:rPr lang="en-US" sz="2000" b="1" baseline="30000" dirty="0">
                <a:solidFill>
                  <a:schemeClr val="tx2">
                    <a:lumMod val="75000"/>
                  </a:schemeClr>
                </a:solidFill>
                <a:ea typeface="Times New Roman" pitchFamily="18" charset="0"/>
                <a:cs typeface="Arial" charset="0"/>
              </a:rPr>
              <a:t>ème</a:t>
            </a:r>
            <a:r>
              <a:rPr lang="en-US" sz="2000" b="1" dirty="0">
                <a:solidFill>
                  <a:schemeClr val="tx2">
                    <a:lumMod val="75000"/>
                  </a:schemeClr>
                </a:solidFill>
                <a:ea typeface="Times New Roman" pitchFamily="18" charset="0"/>
                <a:cs typeface="Arial" charset="0"/>
              </a:rPr>
              <a:t> cycle de TP, CI 6</a:t>
            </a:r>
            <a:endParaRPr lang="en-US" sz="2000" b="1" dirty="0">
              <a:solidFill>
                <a:schemeClr val="tx2">
                  <a:lumMod val="75000"/>
                </a:schemeClr>
              </a:solidFill>
              <a:latin typeface="Times New Roman" pitchFamily="18" charset="0"/>
              <a:ea typeface="Times New Roman" pitchFamily="18" charset="0"/>
              <a:cs typeface="Arial" charset="0"/>
            </a:endParaRPr>
          </a:p>
          <a:p>
            <a:pPr>
              <a:spcBef>
                <a:spcPct val="0"/>
              </a:spcBef>
            </a:pPr>
            <a:r>
              <a:rPr lang="en-US" sz="1200" b="1" dirty="0">
                <a:ea typeface="Times New Roman" pitchFamily="18" charset="0"/>
                <a:cs typeface="Arial" charset="0"/>
              </a:rPr>
              <a:t>- </a:t>
            </a:r>
            <a:r>
              <a:rPr lang="en-US" sz="1200" b="1" dirty="0" err="1">
                <a:ea typeface="Times New Roman" pitchFamily="18" charset="0"/>
                <a:cs typeface="Arial" charset="0"/>
              </a:rPr>
              <a:t>Durée</a:t>
            </a:r>
            <a:r>
              <a:rPr lang="en-US" sz="1200" b="1" dirty="0">
                <a:ea typeface="Times New Roman" pitchFamily="18" charset="0"/>
                <a:cs typeface="Arial" charset="0"/>
              </a:rPr>
              <a:t> : 1.5 </a:t>
            </a:r>
            <a:r>
              <a:rPr lang="en-US" sz="1200" b="1" dirty="0" smtClean="0">
                <a:ea typeface="Times New Roman" pitchFamily="18" charset="0"/>
                <a:cs typeface="Arial" charset="0"/>
              </a:rPr>
              <a:t>h</a:t>
            </a:r>
            <a:endParaRPr lang="en-US" sz="1100" dirty="0">
              <a:latin typeface="Times New Roman" pitchFamily="18" charset="0"/>
              <a:ea typeface="Times New Roman" pitchFamily="18" charset="0"/>
              <a:cs typeface="Arial" charset="0"/>
            </a:endParaRPr>
          </a:p>
        </p:txBody>
      </p:sp>
      <p:sp>
        <p:nvSpPr>
          <p:cNvPr id="10" name="Rectangle 46"/>
          <p:cNvSpPr>
            <a:spLocks noChangeArrowheads="1"/>
          </p:cNvSpPr>
          <p:nvPr/>
        </p:nvSpPr>
        <p:spPr bwMode="auto">
          <a:xfrm>
            <a:off x="323528" y="908720"/>
            <a:ext cx="2339752" cy="40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pPr>
            <a:r>
              <a:rPr lang="fr-FR" sz="2400" b="1" u="sng" dirty="0" err="1" smtClean="0">
                <a:solidFill>
                  <a:schemeClr val="tx2">
                    <a:lumMod val="75000"/>
                  </a:schemeClr>
                </a:solidFill>
              </a:rPr>
              <a:t>Maxpid</a:t>
            </a:r>
            <a:r>
              <a:rPr lang="fr-FR" sz="2400" b="1" u="sng" dirty="0" smtClean="0">
                <a:solidFill>
                  <a:schemeClr val="tx2">
                    <a:lumMod val="75000"/>
                  </a:schemeClr>
                </a:solidFill>
              </a:rPr>
              <a:t> </a:t>
            </a:r>
            <a:r>
              <a:rPr lang="fr-FR" sz="2400" b="1" u="sng" dirty="0">
                <a:solidFill>
                  <a:schemeClr val="tx2">
                    <a:lumMod val="75000"/>
                  </a:schemeClr>
                </a:solidFill>
              </a:rPr>
              <a:t>CI 6</a:t>
            </a:r>
          </a:p>
        </p:txBody>
      </p:sp>
      <p:pic>
        <p:nvPicPr>
          <p:cNvPr id="12" name="Picture 44" descr="IMG_307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a:xfrm>
            <a:off x="489702" y="764704"/>
            <a:ext cx="2351088" cy="1763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5" name="Picture 44" descr="IMG_307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528" y="2315592"/>
            <a:ext cx="2351088" cy="1763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6" name="Rectangle 15"/>
          <p:cNvSpPr>
            <a:spLocks noChangeArrowheads="1"/>
          </p:cNvSpPr>
          <p:nvPr/>
        </p:nvSpPr>
        <p:spPr bwMode="auto">
          <a:xfrm>
            <a:off x="2123728" y="44624"/>
            <a:ext cx="6016972" cy="40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pPr>
            <a:r>
              <a:rPr lang="fr-FR" sz="2400" b="1" u="sng" dirty="0" smtClean="0">
                <a:solidFill>
                  <a:schemeClr val="tx2">
                    <a:lumMod val="75000"/>
                  </a:schemeClr>
                </a:solidFill>
              </a:rPr>
              <a:t>Mise en place du second TP</a:t>
            </a:r>
            <a:endParaRPr lang="fr-FR" sz="2400" b="1" u="sng" dirty="0">
              <a:solidFill>
                <a:schemeClr val="tx2">
                  <a:lumMod val="75000"/>
                </a:schemeClr>
              </a:solidFill>
            </a:endParaRPr>
          </a:p>
        </p:txBody>
      </p:sp>
    </p:spTree>
    <p:extLst>
      <p:ext uri="{BB962C8B-B14F-4D97-AF65-F5344CB8AC3E}">
        <p14:creationId xmlns:p14="http://schemas.microsoft.com/office/powerpoint/2010/main" val="13728813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57"/>
          <p:cNvGraphicFramePr>
            <a:graphicFrameLocks noGrp="1"/>
          </p:cNvGraphicFramePr>
          <p:nvPr>
            <p:extLst>
              <p:ext uri="{D42A27DB-BD31-4B8C-83A1-F6EECF244321}">
                <p14:modId xmlns:p14="http://schemas.microsoft.com/office/powerpoint/2010/main" val="865618557"/>
              </p:ext>
            </p:extLst>
          </p:nvPr>
        </p:nvGraphicFramePr>
        <p:xfrm>
          <a:off x="3259836" y="616800"/>
          <a:ext cx="5848668" cy="5620512"/>
        </p:xfrm>
        <a:graphic>
          <a:graphicData uri="http://schemas.openxmlformats.org/drawingml/2006/table">
            <a:tbl>
              <a:tblPr/>
              <a:tblGrid>
                <a:gridCol w="3132455"/>
                <a:gridCol w="2716213"/>
              </a:tblGrid>
              <a:tr h="285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Arial" charset="0"/>
                          <a:ea typeface="Times New Roman" pitchFamily="18" charset="0"/>
                          <a:cs typeface="Arial" charset="0"/>
                        </a:rPr>
                        <a:t>Problème</a:t>
                      </a:r>
                      <a:r>
                        <a:rPr kumimoji="0" lang="en-US" sz="1400" b="1" i="0" u="none" strike="noStrike" cap="none" normalizeH="0" baseline="0" dirty="0" smtClean="0">
                          <a:ln>
                            <a:noFill/>
                          </a:ln>
                          <a:solidFill>
                            <a:schemeClr val="tx1"/>
                          </a:solidFill>
                          <a:effectLst/>
                          <a:latin typeface="Arial" charset="0"/>
                          <a:ea typeface="Times New Roman" pitchFamily="18" charset="0"/>
                          <a:cs typeface="Arial" charset="0"/>
                        </a:rPr>
                        <a:t> technique </a:t>
                      </a:r>
                      <a:r>
                        <a:rPr kumimoji="0" lang="en-US" sz="1400" b="1" i="0" u="none" strike="noStrike" cap="none" normalizeH="0" baseline="0" dirty="0" err="1" smtClean="0">
                          <a:ln>
                            <a:noFill/>
                          </a:ln>
                          <a:solidFill>
                            <a:schemeClr val="tx1"/>
                          </a:solidFill>
                          <a:effectLst/>
                          <a:latin typeface="Arial" charset="0"/>
                          <a:ea typeface="Times New Roman" pitchFamily="18" charset="0"/>
                          <a:cs typeface="Arial" charset="0"/>
                        </a:rPr>
                        <a:t>posé</a:t>
                      </a:r>
                      <a:endParaRPr kumimoji="0" lang="en-US" sz="14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Centre d’intérêt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70851">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en-US" sz="1600" b="1" i="0" u="none" strike="noStrike" cap="none" normalizeH="0" baseline="0" dirty="0" err="1" smtClean="0">
                          <a:ln>
                            <a:noFill/>
                          </a:ln>
                          <a:solidFill>
                            <a:schemeClr val="tx2">
                              <a:lumMod val="75000"/>
                            </a:schemeClr>
                          </a:solidFill>
                          <a:effectLst/>
                          <a:latin typeface="Arial" charset="0"/>
                          <a:cs typeface="Times New Roman" pitchFamily="18" charset="0"/>
                        </a:rPr>
                        <a:t>Déterminer</a:t>
                      </a:r>
                      <a:r>
                        <a:rPr kumimoji="0" lang="en-US" sz="1600" b="1" i="0" u="none" strike="noStrike" cap="none" normalizeH="0" baseline="0" dirty="0" smtClean="0">
                          <a:ln>
                            <a:noFill/>
                          </a:ln>
                          <a:solidFill>
                            <a:schemeClr val="tx2">
                              <a:lumMod val="75000"/>
                            </a:schemeClr>
                          </a:solidFill>
                          <a:effectLst/>
                          <a:latin typeface="Arial" charset="0"/>
                          <a:cs typeface="Times New Roman" pitchFamily="18" charset="0"/>
                        </a:rPr>
                        <a:t> le </a:t>
                      </a:r>
                      <a:r>
                        <a:rPr kumimoji="0" lang="en-US" sz="1600" b="1" i="0" u="none" strike="noStrike" cap="none" normalizeH="0" baseline="0" dirty="0" err="1" smtClean="0">
                          <a:ln>
                            <a:noFill/>
                          </a:ln>
                          <a:solidFill>
                            <a:schemeClr val="tx2">
                              <a:lumMod val="75000"/>
                            </a:schemeClr>
                          </a:solidFill>
                          <a:effectLst/>
                          <a:latin typeface="Arial" charset="0"/>
                          <a:cs typeface="Times New Roman" pitchFamily="18" charset="0"/>
                        </a:rPr>
                        <a:t>convertisseur</a:t>
                      </a:r>
                      <a:r>
                        <a:rPr kumimoji="0" lang="en-US" sz="1600" b="1" i="0" u="none" strike="noStrike" cap="none" normalizeH="0" baseline="0" dirty="0" smtClean="0">
                          <a:ln>
                            <a:noFill/>
                          </a:ln>
                          <a:solidFill>
                            <a:schemeClr val="tx2">
                              <a:lumMod val="75000"/>
                            </a:schemeClr>
                          </a:solidFill>
                          <a:effectLst/>
                          <a:latin typeface="Arial" charset="0"/>
                          <a:cs typeface="Times New Roman" pitchFamily="18" charset="0"/>
                        </a:rPr>
                        <a:t> </a:t>
                      </a:r>
                      <a:r>
                        <a:rPr kumimoji="0" lang="en-US" sz="1600" b="1" i="0" u="none" strike="noStrike" cap="none" normalizeH="0" baseline="0" dirty="0" err="1" smtClean="0">
                          <a:ln>
                            <a:noFill/>
                          </a:ln>
                          <a:solidFill>
                            <a:schemeClr val="tx2">
                              <a:lumMod val="75000"/>
                            </a:schemeClr>
                          </a:solidFill>
                          <a:effectLst/>
                          <a:latin typeface="Arial" charset="0"/>
                          <a:cs typeface="Times New Roman" pitchFamily="18" charset="0"/>
                        </a:rPr>
                        <a:t>statique</a:t>
                      </a:r>
                      <a:r>
                        <a:rPr kumimoji="0" lang="en-US" sz="1600" b="1" i="0" u="none" strike="noStrike" cap="none" normalizeH="0" baseline="0" dirty="0" smtClean="0">
                          <a:ln>
                            <a:noFill/>
                          </a:ln>
                          <a:solidFill>
                            <a:schemeClr val="tx2">
                              <a:lumMod val="75000"/>
                            </a:schemeClr>
                          </a:solidFill>
                          <a:effectLst/>
                          <a:latin typeface="Arial" charset="0"/>
                          <a:cs typeface="Times New Roman" pitchFamily="18" charset="0"/>
                        </a:rPr>
                        <a:t> commandant la machine à courant </a:t>
                      </a:r>
                      <a:r>
                        <a:rPr kumimoji="0" lang="en-US" sz="1600" b="1" i="0" u="none" strike="noStrike" cap="none" normalizeH="0" baseline="0" dirty="0" err="1" smtClean="0">
                          <a:ln>
                            <a:noFill/>
                          </a:ln>
                          <a:solidFill>
                            <a:schemeClr val="tx2">
                              <a:lumMod val="75000"/>
                            </a:schemeClr>
                          </a:solidFill>
                          <a:effectLst/>
                          <a:latin typeface="Arial" charset="0"/>
                          <a:cs typeface="Times New Roman" pitchFamily="18" charset="0"/>
                        </a:rPr>
                        <a:t>continu</a:t>
                      </a:r>
                      <a:endParaRPr kumimoji="0" lang="en-US" sz="1600" b="1" i="0" u="none" strike="noStrike" cap="none" normalizeH="0" baseline="0" dirty="0" smtClean="0">
                        <a:ln>
                          <a:noFill/>
                        </a:ln>
                        <a:solidFill>
                          <a:schemeClr val="tx2">
                            <a:lumMod val="75000"/>
                          </a:schemeClr>
                        </a:solidFill>
                        <a:effectLst/>
                        <a:latin typeface="Arial"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ea typeface="Times New Roman" pitchFamily="18" charset="0"/>
                          <a:cs typeface="Arial" charset="0"/>
                        </a:rPr>
                        <a:t>Centre d’intérêt 5 : Motorisation et conversion d’énergie,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ea typeface="Times New Roman" pitchFamily="18" charset="0"/>
                          <a:cs typeface="Arial" charset="0"/>
                        </a:rPr>
                        <a:t>Centre d’intérêt 8 : Dynamique et énergétique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5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Connaissances nouvelles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Pré requis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7085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Times New Roman" pitchFamily="18" charset="0"/>
                        </a:rPr>
                        <a:t>Hacheur série et hacheur 4 quadrants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err="1" smtClean="0">
                          <a:ln>
                            <a:noFill/>
                          </a:ln>
                          <a:solidFill>
                            <a:schemeClr val="tx2">
                              <a:lumMod val="75000"/>
                            </a:schemeClr>
                          </a:solidFill>
                          <a:effectLst/>
                          <a:latin typeface="Arial" charset="0"/>
                          <a:cs typeface="Times New Roman" pitchFamily="18" charset="0"/>
                        </a:rPr>
                        <a:t>Interrupteurs</a:t>
                      </a:r>
                      <a:r>
                        <a:rPr kumimoji="0" lang="en-US" sz="1600" b="1" i="0" u="none" strike="noStrike" cap="none" normalizeH="0" baseline="0" dirty="0" smtClean="0">
                          <a:ln>
                            <a:noFill/>
                          </a:ln>
                          <a:solidFill>
                            <a:schemeClr val="tx2">
                              <a:lumMod val="75000"/>
                            </a:schemeClr>
                          </a:solidFill>
                          <a:effectLst/>
                          <a:latin typeface="Arial" charset="0"/>
                          <a:cs typeface="Times New Roman" pitchFamily="18" charset="0"/>
                        </a:rPr>
                        <a:t> de puissance, machine à courant </a:t>
                      </a:r>
                      <a:r>
                        <a:rPr kumimoji="0" lang="en-US" sz="1600" b="1" i="0" u="none" strike="noStrike" cap="none" normalizeH="0" baseline="0" dirty="0" err="1" smtClean="0">
                          <a:ln>
                            <a:noFill/>
                          </a:ln>
                          <a:solidFill>
                            <a:schemeClr val="tx2">
                              <a:lumMod val="75000"/>
                            </a:schemeClr>
                          </a:solidFill>
                          <a:effectLst/>
                          <a:latin typeface="Arial" charset="0"/>
                          <a:cs typeface="Times New Roman" pitchFamily="18" charset="0"/>
                        </a:rPr>
                        <a:t>continu</a:t>
                      </a:r>
                      <a:r>
                        <a:rPr kumimoji="0" lang="en-US" sz="1600" b="1" i="0" u="none" strike="noStrike" cap="none" normalizeH="0" baseline="0" dirty="0" smtClean="0">
                          <a:ln>
                            <a:noFill/>
                          </a:ln>
                          <a:solidFill>
                            <a:schemeClr val="tx2">
                              <a:lumMod val="75000"/>
                            </a:schemeClr>
                          </a:solidFill>
                          <a:effectLst/>
                          <a:latin typeface="Arial" charset="0"/>
                          <a:cs typeface="Times New Roman" pitchFamily="18"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24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Compétences nouvelles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Logiciels et supports complémentaires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10671">
                <a:tc>
                  <a:txBody>
                    <a:bodyPr/>
                    <a:lstStyle/>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Choisir un convertisseur statique en fonction du cahier des charges d’une application</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Mesurer des puissances et un rendement</a:t>
                      </a:r>
                    </a:p>
                    <a:p>
                      <a:pPr marL="0" marR="0" lvl="0" indent="0" algn="l"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0" i="0" u="none" strike="noStrike" cap="none" normalizeH="0" baseline="0" smtClean="0">
                          <a:ln>
                            <a:noFill/>
                          </a:ln>
                          <a:solidFill>
                            <a:schemeClr val="tx1"/>
                          </a:solidFill>
                          <a:effectLst/>
                          <a:latin typeface="Arial" charset="0"/>
                        </a:rPr>
                        <a:t>Localiser et quantifier les pertes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chemeClr val="tx1"/>
                          </a:solidFill>
                          <a:effectLst/>
                          <a:latin typeface="Arial" charset="0"/>
                          <a:cs typeface="Times New Roman" pitchFamily="18" charset="0"/>
                        </a:rPr>
                        <a:t>Logiciel</a:t>
                      </a:r>
                      <a:r>
                        <a:rPr kumimoji="0" lang="en-US" sz="1200" b="0" i="0" u="none" strike="noStrike" cap="none" normalizeH="0" baseline="0" dirty="0" smtClean="0">
                          <a:ln>
                            <a:noFill/>
                          </a:ln>
                          <a:solidFill>
                            <a:schemeClr val="tx1"/>
                          </a:solidFill>
                          <a:effectLst/>
                          <a:latin typeface="Arial" charset="0"/>
                          <a:cs typeface="Times New Roman" pitchFamily="18" charset="0"/>
                        </a:rPr>
                        <a:t> </a:t>
                      </a:r>
                      <a:r>
                        <a:rPr kumimoji="0" lang="en-US" sz="1200" b="0" i="0" u="none" strike="noStrike" cap="none" normalizeH="0" baseline="0" dirty="0" err="1" smtClean="0">
                          <a:ln>
                            <a:noFill/>
                          </a:ln>
                          <a:solidFill>
                            <a:schemeClr val="tx1"/>
                          </a:solidFill>
                          <a:effectLst/>
                          <a:latin typeface="Arial" charset="0"/>
                          <a:cs typeface="Times New Roman" pitchFamily="18" charset="0"/>
                        </a:rPr>
                        <a:t>système</a:t>
                      </a:r>
                      <a:r>
                        <a:rPr kumimoji="0" lang="en-US" sz="1200" b="0" i="0" u="none" strike="noStrike" cap="none" normalizeH="0" baseline="0" dirty="0" smtClean="0">
                          <a:ln>
                            <a:noFill/>
                          </a:ln>
                          <a:solidFill>
                            <a:schemeClr val="tx1"/>
                          </a:solidFill>
                          <a:effectLst/>
                          <a:latin typeface="Arial" charset="0"/>
                          <a:cs typeface="Times New Roman" pitchFamily="18" charset="0"/>
                        </a:rPr>
                        <a:t>, ORCAD (</a:t>
                      </a:r>
                      <a:r>
                        <a:rPr kumimoji="0" lang="en-US" sz="1200" b="0" i="0" u="none" strike="noStrike" cap="none" normalizeH="0" baseline="0" dirty="0" err="1" smtClean="0">
                          <a:ln>
                            <a:noFill/>
                          </a:ln>
                          <a:solidFill>
                            <a:schemeClr val="tx1"/>
                          </a:solidFill>
                          <a:effectLst/>
                          <a:latin typeface="Arial" charset="0"/>
                          <a:cs typeface="Times New Roman" pitchFamily="18" charset="0"/>
                        </a:rPr>
                        <a:t>Pspice</a:t>
                      </a:r>
                      <a:r>
                        <a:rPr kumimoji="0" lang="en-US" sz="1200" b="0" i="0" u="none" strike="noStrike" cap="none" normalizeH="0" baseline="0" dirty="0" smtClean="0">
                          <a:ln>
                            <a:noFill/>
                          </a:ln>
                          <a:solidFill>
                            <a:schemeClr val="tx1"/>
                          </a:solidFill>
                          <a:effectLst/>
                          <a:latin typeface="Arial"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chemeClr val="tx1"/>
                          </a:solidFill>
                          <a:effectLst/>
                          <a:latin typeface="Arial" charset="0"/>
                          <a:cs typeface="Times New Roman" pitchFamily="18" charset="0"/>
                        </a:rPr>
                        <a:t>Scilab</a:t>
                      </a:r>
                      <a:r>
                        <a:rPr kumimoji="0" lang="en-US" sz="1200" b="0" i="0" u="none" strike="noStrike" cap="none" normalizeH="0" baseline="0" dirty="0" smtClean="0">
                          <a:ln>
                            <a:noFill/>
                          </a:ln>
                          <a:solidFill>
                            <a:schemeClr val="tx1"/>
                          </a:solidFill>
                          <a:effectLst/>
                          <a:latin typeface="Arial" charset="0"/>
                          <a:cs typeface="Times New Roman" pitchFamily="18" charset="0"/>
                        </a:rPr>
                        <a:t>, </a:t>
                      </a:r>
                      <a:r>
                        <a:rPr kumimoji="0" lang="en-US" sz="1200" b="0" i="0" u="none" strike="noStrike" cap="none" normalizeH="0" baseline="0" dirty="0" err="1" smtClean="0">
                          <a:ln>
                            <a:noFill/>
                          </a:ln>
                          <a:solidFill>
                            <a:schemeClr val="tx1"/>
                          </a:solidFill>
                          <a:effectLst/>
                          <a:latin typeface="Arial" charset="0"/>
                          <a:cs typeface="Times New Roman" pitchFamily="18" charset="0"/>
                        </a:rPr>
                        <a:t>Matlab</a:t>
                      </a:r>
                      <a:r>
                        <a:rPr kumimoji="0" lang="en-US" sz="1200" b="0" i="0" u="none" strike="noStrike" cap="none" normalizeH="0" baseline="0" dirty="0" smtClean="0">
                          <a:ln>
                            <a:noFill/>
                          </a:ln>
                          <a:solidFill>
                            <a:schemeClr val="tx1"/>
                          </a:solidFill>
                          <a:effectLst/>
                          <a:latin typeface="Arial" charset="0"/>
                          <a:cs typeface="Times New Roman" pitchFamily="18" charset="0"/>
                        </a:rPr>
                        <a: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5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Documents élèves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Documents à consulter</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174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ea typeface="Times New Roman" pitchFamily="18" charset="0"/>
                          <a:cs typeface="Arial" charset="0"/>
                        </a:rPr>
                        <a:t>Texte de TP, documents réponse, documents techniques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ea typeface="Times New Roman" pitchFamily="18" charset="0"/>
                          <a:cs typeface="Arial" charset="0"/>
                        </a:rPr>
                        <a:t>Dossier technique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5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Travail à réaliser</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Evaluation</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955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chemeClr val="tx1"/>
                          </a:solidFill>
                          <a:effectLst/>
                          <a:latin typeface="Arial" charset="0"/>
                          <a:ea typeface="Times New Roman" pitchFamily="18" charset="0"/>
                          <a:cs typeface="Arial" charset="0"/>
                        </a:rPr>
                        <a:t>Compléter</a:t>
                      </a:r>
                      <a:r>
                        <a:rPr kumimoji="0" lang="en-US" sz="1200" b="0" i="0" u="none" strike="noStrike" cap="none" normalizeH="0" baseline="0" dirty="0" smtClean="0">
                          <a:ln>
                            <a:noFill/>
                          </a:ln>
                          <a:solidFill>
                            <a:schemeClr val="tx1"/>
                          </a:solidFill>
                          <a:effectLst/>
                          <a:latin typeface="Arial" charset="0"/>
                          <a:ea typeface="Times New Roman" pitchFamily="18" charset="0"/>
                          <a:cs typeface="Arial" charset="0"/>
                        </a:rPr>
                        <a:t> les documents </a:t>
                      </a:r>
                      <a:r>
                        <a:rPr kumimoji="0" lang="en-US" sz="1200" b="0" i="0" u="none" strike="noStrike" cap="none" normalizeH="0" baseline="0" dirty="0" err="1" smtClean="0">
                          <a:ln>
                            <a:noFill/>
                          </a:ln>
                          <a:solidFill>
                            <a:schemeClr val="tx1"/>
                          </a:solidFill>
                          <a:effectLst/>
                          <a:latin typeface="Arial" charset="0"/>
                          <a:ea typeface="Times New Roman" pitchFamily="18" charset="0"/>
                          <a:cs typeface="Arial" charset="0"/>
                        </a:rPr>
                        <a:t>réponse</a:t>
                      </a:r>
                      <a:r>
                        <a:rPr kumimoji="0" lang="en-US" sz="1200" b="0" i="0" u="none" strike="noStrike" cap="none" normalizeH="0" baseline="0" dirty="0" smtClean="0">
                          <a:ln>
                            <a:noFill/>
                          </a:ln>
                          <a:solidFill>
                            <a:schemeClr val="tx1"/>
                          </a:solidFill>
                          <a:effectLst/>
                          <a:latin typeface="Arial" charset="0"/>
                          <a:ea typeface="Times New Roman" pitchFamily="18" charset="0"/>
                          <a:cs typeface="Arial" charset="0"/>
                        </a:rPr>
                        <a:t>, </a:t>
                      </a:r>
                      <a:r>
                        <a:rPr kumimoji="0" lang="en-US" sz="1200" b="0" i="0" u="none" strike="noStrike" cap="none" normalizeH="0" baseline="0" dirty="0" err="1" smtClean="0">
                          <a:ln>
                            <a:noFill/>
                          </a:ln>
                          <a:solidFill>
                            <a:schemeClr val="tx1"/>
                          </a:solidFill>
                          <a:effectLst/>
                          <a:latin typeface="Arial" charset="0"/>
                          <a:ea typeface="Times New Roman" pitchFamily="18" charset="0"/>
                          <a:cs typeface="Arial" charset="0"/>
                        </a:rPr>
                        <a:t>réaliser</a:t>
                      </a:r>
                      <a:r>
                        <a:rPr kumimoji="0" lang="en-US" sz="1200" b="0" i="0" u="none" strike="noStrike" cap="none" normalizeH="0" baseline="0" dirty="0" smtClean="0">
                          <a:ln>
                            <a:noFill/>
                          </a:ln>
                          <a:solidFill>
                            <a:schemeClr val="tx1"/>
                          </a:solidFill>
                          <a:effectLst/>
                          <a:latin typeface="Arial" charset="0"/>
                          <a:ea typeface="Times New Roman" pitchFamily="18" charset="0"/>
                          <a:cs typeface="Arial" charset="0"/>
                        </a:rPr>
                        <a:t> les </a:t>
                      </a:r>
                      <a:r>
                        <a:rPr kumimoji="0" lang="en-US" sz="1200" b="0" i="0" u="none" strike="noStrike" cap="none" normalizeH="0" baseline="0" dirty="0" err="1" smtClean="0">
                          <a:ln>
                            <a:noFill/>
                          </a:ln>
                          <a:solidFill>
                            <a:schemeClr val="tx1"/>
                          </a:solidFill>
                          <a:effectLst/>
                          <a:latin typeface="Arial" charset="0"/>
                          <a:ea typeface="Times New Roman" pitchFamily="18" charset="0"/>
                          <a:cs typeface="Arial" charset="0"/>
                        </a:rPr>
                        <a:t>expérimentations</a:t>
                      </a:r>
                      <a:r>
                        <a:rPr kumimoji="0" lang="en-US" sz="1200" b="0" i="0" u="none" strike="noStrike" cap="none" normalizeH="0" baseline="0" dirty="0" smtClean="0">
                          <a:ln>
                            <a:noFill/>
                          </a:ln>
                          <a:solidFill>
                            <a:schemeClr val="tx1"/>
                          </a:solidFill>
                          <a:effectLst/>
                          <a:latin typeface="Arial" charset="0"/>
                          <a:ea typeface="Times New Roman" pitchFamily="18" charset="0"/>
                          <a:cs typeface="Arial" charset="0"/>
                        </a:rPr>
                        <a:t>, exploiter les </a:t>
                      </a:r>
                      <a:r>
                        <a:rPr kumimoji="0" lang="en-US" sz="1200" b="0" i="0" u="none" strike="noStrike" cap="none" normalizeH="0" baseline="0" dirty="0" err="1" smtClean="0">
                          <a:ln>
                            <a:noFill/>
                          </a:ln>
                          <a:solidFill>
                            <a:schemeClr val="tx1"/>
                          </a:solidFill>
                          <a:effectLst/>
                          <a:latin typeface="Arial" charset="0"/>
                          <a:ea typeface="Times New Roman" pitchFamily="18" charset="0"/>
                          <a:cs typeface="Arial" charset="0"/>
                        </a:rPr>
                        <a:t>résultats</a:t>
                      </a:r>
                      <a:endParaRPr kumimoji="0" lang="en-US" sz="1000" b="0" i="0" u="none" strike="noStrike" cap="none" normalizeH="0" baseline="0" dirty="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Times New Roman" pitchFamily="18" charset="0"/>
                          <a:cs typeface="Arial" charset="0"/>
                        </a:rPr>
                        <a:t>  </a:t>
                      </a:r>
                      <a:endParaRPr kumimoji="0" lang="en-US" sz="1000" b="0" i="0" u="none" strike="noStrike" cap="none" normalizeH="0" baseline="0" dirty="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Times New Roman" pitchFamily="18" charset="0"/>
                          <a:cs typeface="Arial" charset="0"/>
                        </a:rPr>
                        <a:t>Travail en </a:t>
                      </a:r>
                      <a:r>
                        <a:rPr kumimoji="0" lang="en-US" sz="1200" b="0" i="0" u="none" strike="noStrike" cap="none" normalizeH="0" baseline="0" dirty="0" err="1" smtClean="0">
                          <a:ln>
                            <a:noFill/>
                          </a:ln>
                          <a:solidFill>
                            <a:schemeClr val="tx1"/>
                          </a:solidFill>
                          <a:effectLst/>
                          <a:latin typeface="Arial" charset="0"/>
                          <a:ea typeface="Times New Roman" pitchFamily="18" charset="0"/>
                          <a:cs typeface="Arial" charset="0"/>
                        </a:rPr>
                        <a:t>autonomie</a:t>
                      </a:r>
                      <a:endParaRPr kumimoji="0" lang="en-US" sz="1000" b="0" i="0" u="none" strike="noStrike" cap="none" normalizeH="0" baseline="0" dirty="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chemeClr val="tx1"/>
                          </a:solidFill>
                          <a:effectLst/>
                          <a:latin typeface="Arial" charset="0"/>
                          <a:ea typeface="Times New Roman" pitchFamily="18" charset="0"/>
                          <a:cs typeface="Arial" charset="0"/>
                        </a:rPr>
                        <a:t>Ecriture</a:t>
                      </a:r>
                      <a:r>
                        <a:rPr kumimoji="0" lang="en-US" sz="1200" b="0" i="0" u="none" strike="noStrike" cap="none" normalizeH="0" baseline="0" dirty="0" smtClean="0">
                          <a:ln>
                            <a:noFill/>
                          </a:ln>
                          <a:solidFill>
                            <a:schemeClr val="tx1"/>
                          </a:solidFill>
                          <a:effectLst/>
                          <a:latin typeface="Arial" charset="0"/>
                          <a:ea typeface="Times New Roman" pitchFamily="18" charset="0"/>
                          <a:cs typeface="Arial" charset="0"/>
                        </a:rPr>
                        <a:t> d’un </a:t>
                      </a:r>
                      <a:r>
                        <a:rPr kumimoji="0" lang="en-US" sz="1200" b="0" i="0" u="none" strike="noStrike" cap="none" normalizeH="0" baseline="0" dirty="0" err="1" smtClean="0">
                          <a:ln>
                            <a:noFill/>
                          </a:ln>
                          <a:solidFill>
                            <a:schemeClr val="tx1"/>
                          </a:solidFill>
                          <a:effectLst/>
                          <a:latin typeface="Arial" charset="0"/>
                          <a:ea typeface="Times New Roman" pitchFamily="18" charset="0"/>
                          <a:cs typeface="Arial" charset="0"/>
                        </a:rPr>
                        <a:t>compte</a:t>
                      </a:r>
                      <a:r>
                        <a:rPr kumimoji="0" lang="en-US" sz="1200" b="0" i="0" u="none" strike="noStrike" cap="none" normalizeH="0" baseline="0" dirty="0" smtClean="0">
                          <a:ln>
                            <a:noFill/>
                          </a:ln>
                          <a:solidFill>
                            <a:schemeClr val="tx1"/>
                          </a:solidFill>
                          <a:effectLst/>
                          <a:latin typeface="Arial" charset="0"/>
                          <a:ea typeface="Times New Roman" pitchFamily="18" charset="0"/>
                          <a:cs typeface="Arial" charset="0"/>
                        </a:rPr>
                        <a:t> </a:t>
                      </a:r>
                      <a:r>
                        <a:rPr kumimoji="0" lang="en-US" sz="1200" b="0" i="0" u="none" strike="noStrike" cap="none" normalizeH="0" baseline="0" dirty="0" err="1" smtClean="0">
                          <a:ln>
                            <a:noFill/>
                          </a:ln>
                          <a:solidFill>
                            <a:schemeClr val="tx1"/>
                          </a:solidFill>
                          <a:effectLst/>
                          <a:latin typeface="Arial" charset="0"/>
                          <a:ea typeface="Times New Roman" pitchFamily="18" charset="0"/>
                          <a:cs typeface="Arial" charset="0"/>
                        </a:rPr>
                        <a:t>rendu</a:t>
                      </a:r>
                      <a:r>
                        <a:rPr kumimoji="0" lang="en-US" sz="1200" b="0" i="0" u="none" strike="noStrike" cap="none" normalizeH="0" baseline="0" dirty="0" smtClean="0">
                          <a:ln>
                            <a:noFill/>
                          </a:ln>
                          <a:solidFill>
                            <a:schemeClr val="tx1"/>
                          </a:solidFill>
                          <a:effectLst/>
                          <a:latin typeface="Arial" charset="0"/>
                          <a:ea typeface="Times New Roman" pitchFamily="18" charset="0"/>
                          <a:cs typeface="Arial" charset="0"/>
                        </a:rPr>
                        <a:t> </a:t>
                      </a:r>
                      <a:r>
                        <a:rPr kumimoji="0" lang="en-US" sz="1200" b="0" i="0" u="none" strike="noStrike" cap="none" normalizeH="0" baseline="0" dirty="0" err="1" smtClean="0">
                          <a:ln>
                            <a:noFill/>
                          </a:ln>
                          <a:solidFill>
                            <a:schemeClr val="tx1"/>
                          </a:solidFill>
                          <a:effectLst/>
                          <a:latin typeface="Arial" charset="0"/>
                          <a:ea typeface="Times New Roman" pitchFamily="18" charset="0"/>
                          <a:cs typeface="Arial" charset="0"/>
                        </a:rPr>
                        <a:t>sur</a:t>
                      </a:r>
                      <a:r>
                        <a:rPr kumimoji="0" lang="en-US" sz="1200" b="0" i="0" u="none" strike="noStrike" cap="none" normalizeH="0" baseline="0" dirty="0" smtClean="0">
                          <a:ln>
                            <a:noFill/>
                          </a:ln>
                          <a:solidFill>
                            <a:schemeClr val="tx1"/>
                          </a:solidFill>
                          <a:effectLst/>
                          <a:latin typeface="Arial" charset="0"/>
                          <a:ea typeface="Times New Roman" pitchFamily="18" charset="0"/>
                          <a:cs typeface="Arial" charset="0"/>
                        </a:rPr>
                        <a:t> cahier</a:t>
                      </a:r>
                      <a:endParaRPr kumimoji="0" lang="en-US" sz="1000" b="0" i="0" u="none" strike="noStrike" cap="none" normalizeH="0" baseline="0" dirty="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 name="Rectangle 45"/>
          <p:cNvSpPr>
            <a:spLocks noChangeArrowheads="1"/>
          </p:cNvSpPr>
          <p:nvPr/>
        </p:nvSpPr>
        <p:spPr bwMode="auto">
          <a:xfrm>
            <a:off x="-89332" y="692696"/>
            <a:ext cx="3216622" cy="40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pPr>
            <a:r>
              <a:rPr lang="fr-FR" sz="2400" b="1" u="sng" dirty="0" smtClean="0">
                <a:solidFill>
                  <a:schemeClr val="tx2">
                    <a:lumMod val="75000"/>
                  </a:schemeClr>
                </a:solidFill>
              </a:rPr>
              <a:t>CI </a:t>
            </a:r>
            <a:r>
              <a:rPr lang="fr-FR" sz="2400" b="1" u="sng" dirty="0">
                <a:solidFill>
                  <a:schemeClr val="tx2">
                    <a:lumMod val="75000"/>
                  </a:schemeClr>
                </a:solidFill>
              </a:rPr>
              <a:t>5 et 8</a:t>
            </a:r>
            <a:r>
              <a:rPr lang="fr-FR" sz="2400" b="1" dirty="0">
                <a:solidFill>
                  <a:schemeClr val="tx2">
                    <a:lumMod val="75000"/>
                  </a:schemeClr>
                </a:solidFill>
              </a:rPr>
              <a:t> </a:t>
            </a:r>
          </a:p>
        </p:txBody>
      </p:sp>
      <p:pic>
        <p:nvPicPr>
          <p:cNvPr id="6" name="Picture 4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a:xfrm>
            <a:off x="0" y="1663700"/>
            <a:ext cx="2797175" cy="1520825"/>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pic>
      <p:pic>
        <p:nvPicPr>
          <p:cNvPr id="7" name="Picture 47" descr="IMG_307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a:xfrm>
            <a:off x="191666" y="4266010"/>
            <a:ext cx="1411288" cy="10588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8" name="Picture 48" descr="da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a:xfrm>
            <a:off x="191666" y="2276872"/>
            <a:ext cx="1682750" cy="12620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 name="Rectangle 49"/>
          <p:cNvSpPr>
            <a:spLocks noChangeArrowheads="1"/>
          </p:cNvSpPr>
          <p:nvPr/>
        </p:nvSpPr>
        <p:spPr bwMode="auto">
          <a:xfrm>
            <a:off x="282575" y="1162477"/>
            <a:ext cx="243363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1" hangingPunct="1">
              <a:spcBef>
                <a:spcPct val="0"/>
              </a:spcBef>
            </a:pPr>
            <a:r>
              <a:rPr lang="en-US" sz="1600" b="1" dirty="0" err="1">
                <a:solidFill>
                  <a:schemeClr val="tx2">
                    <a:lumMod val="75000"/>
                  </a:schemeClr>
                </a:solidFill>
                <a:ea typeface="Times New Roman" pitchFamily="18" charset="0"/>
                <a:cs typeface="Arial" charset="0"/>
              </a:rPr>
              <a:t>Même</a:t>
            </a:r>
            <a:r>
              <a:rPr lang="en-US" sz="1600" b="1" dirty="0">
                <a:solidFill>
                  <a:schemeClr val="tx2">
                    <a:lumMod val="75000"/>
                  </a:schemeClr>
                </a:solidFill>
                <a:ea typeface="Times New Roman" pitchFamily="18" charset="0"/>
                <a:cs typeface="Arial" charset="0"/>
              </a:rPr>
              <a:t> </a:t>
            </a:r>
            <a:r>
              <a:rPr lang="en-US" sz="1600" b="1" dirty="0" err="1">
                <a:solidFill>
                  <a:schemeClr val="tx2">
                    <a:lumMod val="75000"/>
                  </a:schemeClr>
                </a:solidFill>
                <a:ea typeface="Times New Roman" pitchFamily="18" charset="0"/>
                <a:cs typeface="Arial" charset="0"/>
              </a:rPr>
              <a:t>texte</a:t>
            </a:r>
            <a:r>
              <a:rPr lang="en-US" sz="1600" b="1" dirty="0">
                <a:solidFill>
                  <a:schemeClr val="tx2">
                    <a:lumMod val="75000"/>
                  </a:schemeClr>
                </a:solidFill>
                <a:ea typeface="Times New Roman" pitchFamily="18" charset="0"/>
                <a:cs typeface="Arial" charset="0"/>
              </a:rPr>
              <a:t> de TP pour </a:t>
            </a:r>
            <a:r>
              <a:rPr lang="en-US" sz="1600" b="1" dirty="0" err="1">
                <a:solidFill>
                  <a:schemeClr val="tx2">
                    <a:lumMod val="75000"/>
                  </a:schemeClr>
                </a:solidFill>
                <a:ea typeface="Times New Roman" pitchFamily="18" charset="0"/>
                <a:cs typeface="Arial" charset="0"/>
              </a:rPr>
              <a:t>plusieurs</a:t>
            </a:r>
            <a:r>
              <a:rPr lang="en-US" sz="1600" b="1" dirty="0">
                <a:solidFill>
                  <a:schemeClr val="tx2">
                    <a:lumMod val="75000"/>
                  </a:schemeClr>
                </a:solidFill>
                <a:ea typeface="Times New Roman" pitchFamily="18" charset="0"/>
                <a:cs typeface="Arial" charset="0"/>
              </a:rPr>
              <a:t> </a:t>
            </a:r>
            <a:r>
              <a:rPr lang="en-US" sz="1600" b="1" dirty="0" err="1">
                <a:solidFill>
                  <a:schemeClr val="tx2">
                    <a:lumMod val="75000"/>
                  </a:schemeClr>
                </a:solidFill>
                <a:ea typeface="Times New Roman" pitchFamily="18" charset="0"/>
                <a:cs typeface="Arial" charset="0"/>
              </a:rPr>
              <a:t>systèmes</a:t>
            </a:r>
            <a:endParaRPr lang="en-US" sz="1600" b="1" dirty="0">
              <a:solidFill>
                <a:schemeClr val="tx2">
                  <a:lumMod val="75000"/>
                </a:schemeClr>
              </a:solidFill>
              <a:ea typeface="Times New Roman" pitchFamily="18" charset="0"/>
              <a:cs typeface="Arial" charset="0"/>
            </a:endParaRPr>
          </a:p>
        </p:txBody>
      </p:sp>
      <p:pic>
        <p:nvPicPr>
          <p:cNvPr id="10" name="Picture 50" descr="pilote"/>
          <p:cNvPicPr>
            <a:picLocks noChangeAspect="1" noChangeArrowheads="1"/>
          </p:cNvPicPr>
          <p:nvPr/>
        </p:nvPicPr>
        <p:blipFill>
          <a:blip r:embed="rId6" cstate="print">
            <a:lum bright="12000"/>
            <a:extLst>
              <a:ext uri="{28A0092B-C50C-407E-A947-70E740481C1C}">
                <a14:useLocalDpi xmlns:a14="http://schemas.microsoft.com/office/drawing/2010/main" val="0"/>
              </a:ext>
            </a:extLst>
          </a:blip>
          <a:srcRect/>
          <a:stretch>
            <a:fillRect/>
          </a:stretch>
        </p:blipFill>
        <p:spPr>
          <a:xfrm>
            <a:off x="1506116" y="3457972"/>
            <a:ext cx="1409700" cy="1092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1" name="Rectangle 58"/>
          <p:cNvSpPr>
            <a:spLocks noChangeArrowheads="1"/>
          </p:cNvSpPr>
          <p:nvPr/>
        </p:nvSpPr>
        <p:spPr bwMode="auto">
          <a:xfrm>
            <a:off x="0" y="6115943"/>
            <a:ext cx="349188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eaLnBrk="1" hangingPunct="1">
              <a:spcBef>
                <a:spcPct val="0"/>
              </a:spcBef>
            </a:pPr>
            <a:r>
              <a:rPr lang="en-US" sz="1200" b="1" dirty="0">
                <a:ea typeface="Times New Roman" pitchFamily="18" charset="0"/>
                <a:cs typeface="Arial" charset="0"/>
              </a:rPr>
              <a:t>- Position du TP </a:t>
            </a:r>
            <a:r>
              <a:rPr lang="en-US" sz="1200" b="1" dirty="0" err="1">
                <a:ea typeface="Times New Roman" pitchFamily="18" charset="0"/>
                <a:cs typeface="Arial" charset="0"/>
              </a:rPr>
              <a:t>dans</a:t>
            </a:r>
            <a:r>
              <a:rPr lang="en-US" sz="1200" b="1" dirty="0">
                <a:ea typeface="Times New Roman" pitchFamily="18" charset="0"/>
                <a:cs typeface="Arial" charset="0"/>
              </a:rPr>
              <a:t> la progression : </a:t>
            </a:r>
            <a:endParaRPr lang="en-US" sz="1100" b="1" dirty="0">
              <a:latin typeface="Times New Roman" pitchFamily="18" charset="0"/>
              <a:ea typeface="Times New Roman" pitchFamily="18" charset="0"/>
              <a:cs typeface="Arial" charset="0"/>
            </a:endParaRPr>
          </a:p>
          <a:p>
            <a:pPr>
              <a:spcBef>
                <a:spcPct val="0"/>
              </a:spcBef>
            </a:pPr>
            <a:r>
              <a:rPr lang="en-US" sz="2000" b="1" dirty="0" smtClean="0">
                <a:solidFill>
                  <a:schemeClr val="tx2">
                    <a:lumMod val="75000"/>
                  </a:schemeClr>
                </a:solidFill>
                <a:ea typeface="Times New Roman" pitchFamily="18" charset="0"/>
                <a:cs typeface="Arial" charset="0"/>
              </a:rPr>
              <a:t>2</a:t>
            </a:r>
            <a:r>
              <a:rPr lang="en-US" sz="2000" b="1" baseline="30000" dirty="0" smtClean="0">
                <a:solidFill>
                  <a:schemeClr val="tx2">
                    <a:lumMod val="75000"/>
                  </a:schemeClr>
                </a:solidFill>
                <a:ea typeface="Times New Roman" pitchFamily="18" charset="0"/>
                <a:cs typeface="Arial" charset="0"/>
              </a:rPr>
              <a:t>ème</a:t>
            </a:r>
            <a:r>
              <a:rPr lang="en-US" sz="2000" b="1" dirty="0" smtClean="0">
                <a:solidFill>
                  <a:schemeClr val="tx2">
                    <a:lumMod val="75000"/>
                  </a:schemeClr>
                </a:solidFill>
                <a:ea typeface="Times New Roman" pitchFamily="18" charset="0"/>
                <a:cs typeface="Arial" charset="0"/>
              </a:rPr>
              <a:t> </a:t>
            </a:r>
            <a:r>
              <a:rPr lang="en-US" sz="2000" b="1" dirty="0">
                <a:solidFill>
                  <a:schemeClr val="tx2">
                    <a:lumMod val="75000"/>
                  </a:schemeClr>
                </a:solidFill>
                <a:ea typeface="Times New Roman" pitchFamily="18" charset="0"/>
                <a:cs typeface="Arial" charset="0"/>
              </a:rPr>
              <a:t>cycle de TP, CI 5 et 8</a:t>
            </a:r>
            <a:endParaRPr lang="en-US" sz="2000" b="1" dirty="0">
              <a:solidFill>
                <a:schemeClr val="tx2">
                  <a:lumMod val="75000"/>
                </a:schemeClr>
              </a:solidFill>
              <a:latin typeface="Times New Roman" pitchFamily="18" charset="0"/>
              <a:ea typeface="Times New Roman" pitchFamily="18" charset="0"/>
              <a:cs typeface="Arial" charset="0"/>
            </a:endParaRPr>
          </a:p>
          <a:p>
            <a:pPr>
              <a:spcBef>
                <a:spcPct val="0"/>
              </a:spcBef>
            </a:pPr>
            <a:r>
              <a:rPr lang="en-US" sz="1200" b="1" dirty="0">
                <a:ea typeface="Times New Roman" pitchFamily="18" charset="0"/>
                <a:cs typeface="Arial" charset="0"/>
              </a:rPr>
              <a:t>- </a:t>
            </a:r>
            <a:r>
              <a:rPr lang="en-US" sz="1200" b="1" dirty="0" err="1">
                <a:ea typeface="Times New Roman" pitchFamily="18" charset="0"/>
                <a:cs typeface="Arial" charset="0"/>
              </a:rPr>
              <a:t>Durée</a:t>
            </a:r>
            <a:r>
              <a:rPr lang="en-US" sz="1200" b="1" dirty="0">
                <a:ea typeface="Times New Roman" pitchFamily="18" charset="0"/>
                <a:cs typeface="Arial" charset="0"/>
              </a:rPr>
              <a:t> : 1.5 h</a:t>
            </a:r>
            <a:endParaRPr lang="en-US" sz="1800" dirty="0">
              <a:ea typeface="Times New Roman" pitchFamily="18" charset="0"/>
              <a:cs typeface="Arial" charset="0"/>
            </a:endParaRPr>
          </a:p>
        </p:txBody>
      </p:sp>
      <p:sp>
        <p:nvSpPr>
          <p:cNvPr id="12" name="Rectangle 11"/>
          <p:cNvSpPr>
            <a:spLocks noChangeArrowheads="1"/>
          </p:cNvSpPr>
          <p:nvPr/>
        </p:nvSpPr>
        <p:spPr bwMode="auto">
          <a:xfrm>
            <a:off x="2123728" y="44624"/>
            <a:ext cx="6016972" cy="40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pPr>
            <a:r>
              <a:rPr lang="fr-FR" sz="2400" b="1" u="sng" dirty="0" smtClean="0">
                <a:solidFill>
                  <a:schemeClr val="tx2">
                    <a:lumMod val="75000"/>
                  </a:schemeClr>
                </a:solidFill>
              </a:rPr>
              <a:t>Mise en place du second TP</a:t>
            </a:r>
            <a:endParaRPr lang="fr-FR" sz="2400" b="1" u="sng" dirty="0">
              <a:solidFill>
                <a:schemeClr val="tx2">
                  <a:lumMod val="75000"/>
                </a:schemeClr>
              </a:solidFill>
            </a:endParaRPr>
          </a:p>
        </p:txBody>
      </p:sp>
    </p:spTree>
    <p:extLst>
      <p:ext uri="{BB962C8B-B14F-4D97-AF65-F5344CB8AC3E}">
        <p14:creationId xmlns:p14="http://schemas.microsoft.com/office/powerpoint/2010/main" val="33164510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t 1"/>
          <p:cNvGraphicFramePr>
            <a:graphicFrameLocks noChangeAspect="1"/>
          </p:cNvGraphicFramePr>
          <p:nvPr>
            <p:extLst>
              <p:ext uri="{D42A27DB-BD31-4B8C-83A1-F6EECF244321}">
                <p14:modId xmlns:p14="http://schemas.microsoft.com/office/powerpoint/2010/main" val="209971379"/>
              </p:ext>
            </p:extLst>
          </p:nvPr>
        </p:nvGraphicFramePr>
        <p:xfrm>
          <a:off x="1043608" y="1268760"/>
          <a:ext cx="7024344" cy="5040560"/>
        </p:xfrm>
        <a:graphic>
          <a:graphicData uri="http://schemas.openxmlformats.org/presentationml/2006/ole">
            <mc:AlternateContent xmlns:mc="http://schemas.openxmlformats.org/markup-compatibility/2006">
              <mc:Choice xmlns:v="urn:schemas-microsoft-com:vml" Requires="v">
                <p:oleObj spid="_x0000_s109578" name="Feuille de calcul" r:id="rId5" imgW="5124450" imgH="3676650" progId="Excel.Sheet.8">
                  <p:embed/>
                </p:oleObj>
              </mc:Choice>
              <mc:Fallback>
                <p:oleObj name="Feuille de calcul" r:id="rId5" imgW="5124450" imgH="3676650" progId="Excel.Sheet.8">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3608" y="1268760"/>
                        <a:ext cx="7024344" cy="504056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ZoneTexte 2"/>
          <p:cNvSpPr txBox="1"/>
          <p:nvPr/>
        </p:nvSpPr>
        <p:spPr>
          <a:xfrm>
            <a:off x="395536" y="188640"/>
            <a:ext cx="8424936" cy="1107996"/>
          </a:xfrm>
          <a:prstGeom prst="rect">
            <a:avLst/>
          </a:prstGeom>
          <a:noFill/>
        </p:spPr>
        <p:txBody>
          <a:bodyPr wrap="square" rtlCol="0">
            <a:spAutoFit/>
          </a:bodyPr>
          <a:lstStyle/>
          <a:p>
            <a:r>
              <a:rPr lang="fr-FR" sz="2800" b="1" dirty="0">
                <a:solidFill>
                  <a:schemeClr val="tx2">
                    <a:lumMod val="75000"/>
                  </a:schemeClr>
                </a:solidFill>
              </a:rPr>
              <a:t>Corrélation entre matériel et centres d’intérêt</a:t>
            </a:r>
            <a:br>
              <a:rPr lang="fr-FR" sz="2800" b="1" dirty="0">
                <a:solidFill>
                  <a:schemeClr val="tx2">
                    <a:lumMod val="75000"/>
                  </a:schemeClr>
                </a:solidFill>
              </a:rPr>
            </a:br>
            <a:r>
              <a:rPr lang="fr-FR" sz="2800" b="1" dirty="0">
                <a:solidFill>
                  <a:schemeClr val="tx2">
                    <a:lumMod val="75000"/>
                  </a:schemeClr>
                </a:solidFill>
              </a:rPr>
              <a:t>    Equipement des laboratoires</a:t>
            </a:r>
          </a:p>
          <a:p>
            <a:endParaRPr lang="fr-FR" dirty="0"/>
          </a:p>
        </p:txBody>
      </p:sp>
      <p:sp>
        <p:nvSpPr>
          <p:cNvPr id="5" name="Espace réservé du pied de page 4"/>
          <p:cNvSpPr>
            <a:spLocks noGrp="1"/>
          </p:cNvSpPr>
          <p:nvPr>
            <p:ph type="ftr" sz="quarter" idx="4294967295"/>
          </p:nvPr>
        </p:nvSpPr>
        <p:spPr>
          <a:xfrm>
            <a:off x="3124200" y="6409134"/>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dirty="0" smtClean="0">
                <a:solidFill>
                  <a:srgbClr val="FFFFD9"/>
                </a:solidFill>
              </a:rPr>
              <a:t>Christel </a:t>
            </a:r>
            <a:r>
              <a:rPr lang="fr-FR" sz="1400" dirty="0" err="1" smtClean="0">
                <a:solidFill>
                  <a:srgbClr val="FFFFD9"/>
                </a:solidFill>
              </a:rPr>
              <a:t>Izac</a:t>
            </a:r>
            <a:r>
              <a:rPr lang="fr-FR" sz="1400" dirty="0" smtClean="0">
                <a:solidFill>
                  <a:srgbClr val="FFFFD9"/>
                </a:solidFill>
              </a:rPr>
              <a:t> et Vincent Boyer</a:t>
            </a:r>
            <a:endParaRPr lang="fr-FR" sz="1400" dirty="0">
              <a:solidFill>
                <a:srgbClr val="FFFFD9"/>
              </a:solidFill>
            </a:endParaRPr>
          </a:p>
        </p:txBody>
      </p:sp>
    </p:spTree>
    <p:extLst>
      <p:ext uri="{BB962C8B-B14F-4D97-AF65-F5344CB8AC3E}">
        <p14:creationId xmlns:p14="http://schemas.microsoft.com/office/powerpoint/2010/main" val="2908491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2"/>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dirty="0">
                <a:solidFill>
                  <a:srgbClr val="FFFFD9"/>
                </a:solidFill>
              </a:rPr>
              <a:t>Enseignement en CPGE ATS</a:t>
            </a:r>
          </a:p>
        </p:txBody>
      </p:sp>
      <p:sp>
        <p:nvSpPr>
          <p:cNvPr id="5" name="Text Box 4"/>
          <p:cNvSpPr txBox="1">
            <a:spLocks noChangeArrowheads="1"/>
          </p:cNvSpPr>
          <p:nvPr/>
        </p:nvSpPr>
        <p:spPr bwMode="auto">
          <a:xfrm>
            <a:off x="179388" y="260350"/>
            <a:ext cx="8713787"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spcBef>
                <a:spcPct val="50000"/>
              </a:spcBef>
            </a:pPr>
            <a:r>
              <a:rPr lang="fr-FR" dirty="0"/>
              <a:t> </a:t>
            </a:r>
            <a:r>
              <a:rPr lang="fr-FR" b="1" dirty="0">
                <a:solidFill>
                  <a:schemeClr val="tx2">
                    <a:lumMod val="75000"/>
                  </a:schemeClr>
                </a:solidFill>
              </a:rPr>
              <a:t>L’organisation pendant la seconde période de l’année</a:t>
            </a:r>
          </a:p>
        </p:txBody>
      </p:sp>
      <p:graphicFrame>
        <p:nvGraphicFramePr>
          <p:cNvPr id="6" name="Object 5"/>
          <p:cNvGraphicFramePr>
            <a:graphicFrameLocks noChangeAspect="1"/>
          </p:cNvGraphicFramePr>
          <p:nvPr>
            <p:extLst>
              <p:ext uri="{D42A27DB-BD31-4B8C-83A1-F6EECF244321}">
                <p14:modId xmlns:p14="http://schemas.microsoft.com/office/powerpoint/2010/main" val="3318053812"/>
              </p:ext>
            </p:extLst>
          </p:nvPr>
        </p:nvGraphicFramePr>
        <p:xfrm>
          <a:off x="12700" y="1778000"/>
          <a:ext cx="9118600" cy="4286250"/>
        </p:xfrm>
        <a:graphic>
          <a:graphicData uri="http://schemas.openxmlformats.org/presentationml/2006/ole">
            <mc:AlternateContent xmlns:mc="http://schemas.openxmlformats.org/markup-compatibility/2006">
              <mc:Choice xmlns:v="urn:schemas-microsoft-com:vml" Requires="v">
                <p:oleObj spid="_x0000_s108563" name="Picture" r:id="rId4" imgW="4572000" imgH="2418120" progId="Word.Picture.8">
                  <p:embed/>
                </p:oleObj>
              </mc:Choice>
              <mc:Fallback>
                <p:oleObj name="Picture" r:id="rId4" imgW="4572000" imgH="2418120" progId="Word.Picture.8">
                  <p:embed/>
                  <p:pic>
                    <p:nvPicPr>
                      <p:cNvPr id="0" name="Picture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0" y="1778000"/>
                        <a:ext cx="9118600" cy="4286250"/>
                      </a:xfrm>
                      <a:prstGeom prst="rect">
                        <a:avLst/>
                      </a:prstGeom>
                      <a:solidFill>
                        <a:schemeClr val="bg2"/>
                      </a:solidFill>
                    </p:spPr>
                  </p:pic>
                </p:oleObj>
              </mc:Fallback>
            </mc:AlternateContent>
          </a:graphicData>
        </a:graphic>
      </p:graphicFrame>
    </p:spTree>
    <p:extLst>
      <p:ext uri="{BB962C8B-B14F-4D97-AF65-F5344CB8AC3E}">
        <p14:creationId xmlns:p14="http://schemas.microsoft.com/office/powerpoint/2010/main" val="9298483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2"/>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a:solidFill>
                  <a:srgbClr val="FFFFD9"/>
                </a:solidFill>
              </a:rPr>
              <a:t>Enseignement en CPGE ATS</a:t>
            </a:r>
          </a:p>
        </p:txBody>
      </p:sp>
      <p:sp>
        <p:nvSpPr>
          <p:cNvPr id="5" name="Rectangle 4"/>
          <p:cNvSpPr>
            <a:spLocks noChangeArrowheads="1"/>
          </p:cNvSpPr>
          <p:nvPr/>
        </p:nvSpPr>
        <p:spPr bwMode="auto">
          <a:xfrm>
            <a:off x="34925" y="44450"/>
            <a:ext cx="8915400" cy="935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fr-FR" sz="4400" dirty="0"/>
              <a:t>Objectifs généraux en ATS</a:t>
            </a:r>
          </a:p>
        </p:txBody>
      </p:sp>
      <p:sp>
        <p:nvSpPr>
          <p:cNvPr id="6" name="Text Box 8"/>
          <p:cNvSpPr txBox="1">
            <a:spLocks noChangeArrowheads="1"/>
          </p:cNvSpPr>
          <p:nvPr/>
        </p:nvSpPr>
        <p:spPr bwMode="auto">
          <a:xfrm>
            <a:off x="323528" y="980728"/>
            <a:ext cx="8208962" cy="569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algn="l" eaLnBrk="1" hangingPunct="1">
              <a:spcBef>
                <a:spcPct val="50000"/>
              </a:spcBef>
            </a:pPr>
            <a:r>
              <a:rPr lang="fr-FR" sz="2800" dirty="0"/>
              <a:t>La </a:t>
            </a:r>
            <a:r>
              <a:rPr lang="fr-FR" sz="2800" dirty="0" smtClean="0"/>
              <a:t>filière </a:t>
            </a:r>
            <a:r>
              <a:rPr lang="fr-FR" sz="2800" dirty="0"/>
              <a:t>CPGE ATS est réservée aux étudiants titulaires d’un </a:t>
            </a:r>
            <a:r>
              <a:rPr lang="fr-FR" sz="2800" dirty="0" smtClean="0"/>
              <a:t>BTS ou d’un DUT</a:t>
            </a:r>
            <a:endParaRPr lang="fr-FR" sz="2800" dirty="0"/>
          </a:p>
          <a:p>
            <a:pPr algn="l" eaLnBrk="1" hangingPunct="1">
              <a:spcBef>
                <a:spcPct val="50000"/>
              </a:spcBef>
            </a:pPr>
            <a:r>
              <a:rPr lang="fr-FR" sz="2800" dirty="0"/>
              <a:t>Le cursus est de quatre années (1+3)</a:t>
            </a:r>
          </a:p>
          <a:p>
            <a:pPr algn="l" eaLnBrk="1" hangingPunct="1">
              <a:spcBef>
                <a:spcPct val="50000"/>
              </a:spcBef>
            </a:pPr>
            <a:r>
              <a:rPr lang="fr-FR" sz="2800" dirty="0"/>
              <a:t>La formation s’appuie sur les compétences professionnelles acquises par les étudiants.</a:t>
            </a:r>
          </a:p>
          <a:p>
            <a:pPr algn="l" eaLnBrk="1" hangingPunct="1">
              <a:spcBef>
                <a:spcPct val="50000"/>
              </a:spcBef>
            </a:pPr>
            <a:r>
              <a:rPr lang="fr-FR" sz="2800" dirty="0"/>
              <a:t>Il faut bâtir un socle de connaissances </a:t>
            </a:r>
            <a:r>
              <a:rPr lang="fr-FR" sz="2800" dirty="0" smtClean="0"/>
              <a:t> et de compétences qui </a:t>
            </a:r>
            <a:r>
              <a:rPr lang="fr-FR" sz="2800" dirty="0"/>
              <a:t>s’accordent avec les exigences des écoles d’ingénieurs.</a:t>
            </a:r>
          </a:p>
          <a:p>
            <a:pPr algn="l" eaLnBrk="1" hangingPunct="1">
              <a:spcBef>
                <a:spcPct val="50000"/>
              </a:spcBef>
            </a:pPr>
            <a:r>
              <a:rPr lang="fr-FR" sz="2800" dirty="0"/>
              <a:t>Le référentiel est décrit à l’aide de compétences associées à des savoirs, savoirs faire et savoirs être</a:t>
            </a:r>
            <a:r>
              <a:rPr lang="fr-FR" sz="2800" dirty="0" smtClean="0"/>
              <a:t>.</a:t>
            </a:r>
            <a:endParaRPr lang="fr-FR" sz="2800" dirty="0"/>
          </a:p>
        </p:txBody>
      </p:sp>
    </p:spTree>
    <p:extLst>
      <p:ext uri="{BB962C8B-B14F-4D97-AF65-F5344CB8AC3E}">
        <p14:creationId xmlns:p14="http://schemas.microsoft.com/office/powerpoint/2010/main" val="10499483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4"/>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dirty="0">
                <a:solidFill>
                  <a:srgbClr val="FFFFD9"/>
                </a:solidFill>
              </a:rPr>
              <a:t>Enseignement en CPGE ATS</a:t>
            </a:r>
          </a:p>
        </p:txBody>
      </p:sp>
      <p:sp>
        <p:nvSpPr>
          <p:cNvPr id="5" name="Rectangle 2"/>
          <p:cNvSpPr txBox="1">
            <a:spLocks noChangeArrowheads="1"/>
          </p:cNvSpPr>
          <p:nvPr/>
        </p:nvSpPr>
        <p:spPr bwMode="auto">
          <a:xfrm>
            <a:off x="179388" y="188913"/>
            <a:ext cx="8713787" cy="1223962"/>
          </a:xfrm>
          <a:prstGeom prst="rect">
            <a:avLst/>
          </a:prstGeom>
          <a:noFill/>
          <a:ln w="9525">
            <a:noFill/>
            <a:miter lim="800000"/>
            <a:headEnd/>
            <a:tailEnd/>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12700">
                <a:solidFill>
                  <a:srgbClr val="00FFFF"/>
                </a:solidFill>
                <a:miter lim="800000"/>
                <a:headEnd/>
                <a:tailEnd/>
              </a14:hiddenLine>
            </a:ext>
          </a:extLst>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48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9pPr>
          </a:lstStyle>
          <a:p>
            <a:pPr eaLnBrk="1" hangingPunct="1"/>
            <a:r>
              <a:rPr lang="fr-FR" sz="3600" b="1" dirty="0" smtClean="0">
                <a:solidFill>
                  <a:schemeClr val="tx2">
                    <a:lumMod val="75000"/>
                  </a:schemeClr>
                </a:solidFill>
              </a:rPr>
              <a:t>L’organisation pendant la seconde période de l’année</a:t>
            </a:r>
          </a:p>
        </p:txBody>
      </p:sp>
      <p:sp>
        <p:nvSpPr>
          <p:cNvPr id="6" name="Rectangle 3"/>
          <p:cNvSpPr txBox="1">
            <a:spLocks noChangeArrowheads="1"/>
          </p:cNvSpPr>
          <p:nvPr/>
        </p:nvSpPr>
        <p:spPr>
          <a:xfrm>
            <a:off x="457200" y="1600200"/>
            <a:ext cx="8229600" cy="4525963"/>
          </a:xfrm>
        </p:spPr>
        <p:txBody>
          <a:bodyPr/>
          <a:lstStyle>
            <a:lvl1pPr marL="0" indent="0" algn="ctr" rtl="0" eaLnBrk="0" fontAlgn="base" hangingPunct="0">
              <a:spcBef>
                <a:spcPct val="20000"/>
              </a:spcBef>
              <a:spcAft>
                <a:spcPct val="0"/>
              </a:spcAft>
              <a:buClr>
                <a:schemeClr val="hlink"/>
              </a:buClr>
              <a:buSzPct val="80000"/>
              <a:buFont typeface="Wingdings" pitchFamily="2" charset="2"/>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9pPr>
          </a:lstStyle>
          <a:p>
            <a:pPr algn="just" eaLnBrk="1" hangingPunct="1"/>
            <a:r>
              <a:rPr lang="fr-FR" dirty="0" smtClean="0"/>
              <a:t>Il existe trois groupes pédagogiques hétérogènes constitués d’élèves issus des trois groupes de la première période (GE, GM et AU). </a:t>
            </a:r>
          </a:p>
          <a:p>
            <a:pPr algn="just" eaLnBrk="1" hangingPunct="1"/>
            <a:r>
              <a:rPr lang="fr-FR" dirty="0" smtClean="0"/>
              <a:t>Chaque groupe pédagogique se voit proposer un enseignement de Sciences Industrielles pour l’Ingénieur (2h de cours, 2h de TD et 3h de mini-projets) articulé autour de mini-projets différenciés </a:t>
            </a:r>
          </a:p>
        </p:txBody>
      </p:sp>
    </p:spTree>
    <p:extLst>
      <p:ext uri="{BB962C8B-B14F-4D97-AF65-F5344CB8AC3E}">
        <p14:creationId xmlns:p14="http://schemas.microsoft.com/office/powerpoint/2010/main" val="279315326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p:cNvSpPr txBox="1">
            <a:spLocks noChangeArrowheads="1"/>
          </p:cNvSpPr>
          <p:nvPr/>
        </p:nvSpPr>
        <p:spPr bwMode="auto">
          <a:xfrm>
            <a:off x="322263" y="1199033"/>
            <a:ext cx="8713787"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algn="just" eaLnBrk="1" hangingPunct="1"/>
            <a:r>
              <a:rPr lang="fr-FR" sz="2400" dirty="0"/>
              <a:t>Les mini-projets sont des travaux incluant un temps d’analyse, de propositions de solutions puis de validation à l’aide de simulations ou d’expérimentations. Il n’y a pas de réalisation matérielle</a:t>
            </a:r>
            <a:r>
              <a:rPr lang="fr-FR" sz="2400" dirty="0" smtClean="0"/>
              <a:t>.</a:t>
            </a:r>
            <a:endParaRPr lang="fr-FR" sz="2400" dirty="0"/>
          </a:p>
          <a:p>
            <a:pPr algn="just" eaLnBrk="1" hangingPunct="1"/>
            <a:r>
              <a:rPr lang="fr-FR" sz="2400" dirty="0"/>
              <a:t>Les mini-projets, sous la responsabilité des deux professeurs, sont réalisés par des équipes mixtes de </a:t>
            </a:r>
            <a:r>
              <a:rPr lang="fr-FR" sz="2400" dirty="0">
                <a:solidFill>
                  <a:schemeClr val="tx2">
                    <a:lumMod val="75000"/>
                  </a:schemeClr>
                </a:solidFill>
              </a:rPr>
              <a:t>trois à cinq étudiants </a:t>
            </a:r>
            <a:r>
              <a:rPr lang="fr-FR" sz="2400" dirty="0"/>
              <a:t>issus des trois groupes de la première période (GE, GM et AU). </a:t>
            </a:r>
            <a:endParaRPr lang="fr-FR" sz="2400" dirty="0" smtClean="0"/>
          </a:p>
          <a:p>
            <a:pPr algn="just" eaLnBrk="1" hangingPunct="1"/>
            <a:r>
              <a:rPr lang="fr-FR" sz="2400" dirty="0" smtClean="0"/>
              <a:t>Les </a:t>
            </a:r>
            <a:r>
              <a:rPr lang="fr-FR" sz="2400" dirty="0"/>
              <a:t>groupes ont des effectifs entre </a:t>
            </a:r>
            <a:r>
              <a:rPr lang="fr-FR" sz="2400" dirty="0">
                <a:solidFill>
                  <a:schemeClr val="tx2">
                    <a:lumMod val="75000"/>
                  </a:schemeClr>
                </a:solidFill>
              </a:rPr>
              <a:t>12 et 15 étudiants</a:t>
            </a:r>
            <a:r>
              <a:rPr lang="fr-FR" sz="2400" dirty="0"/>
              <a:t>.</a:t>
            </a:r>
          </a:p>
          <a:p>
            <a:pPr algn="just" eaLnBrk="1" hangingPunct="1"/>
            <a:r>
              <a:rPr lang="fr-FR" sz="2400" dirty="0"/>
              <a:t>L’équipe pédagogique doit gérer </a:t>
            </a:r>
            <a:r>
              <a:rPr lang="fr-FR" sz="2400" dirty="0">
                <a:solidFill>
                  <a:schemeClr val="tx2">
                    <a:lumMod val="75000"/>
                  </a:schemeClr>
                </a:solidFill>
              </a:rPr>
              <a:t>3 mini projets </a:t>
            </a:r>
            <a:r>
              <a:rPr lang="fr-FR" sz="2400" dirty="0"/>
              <a:t>par groupe</a:t>
            </a:r>
            <a:r>
              <a:rPr lang="fr-FR" sz="2400" dirty="0" smtClean="0"/>
              <a:t>.</a:t>
            </a:r>
            <a:endParaRPr lang="fr-FR" sz="2400" dirty="0"/>
          </a:p>
          <a:p>
            <a:pPr algn="just" eaLnBrk="1" hangingPunct="1"/>
            <a:r>
              <a:rPr lang="fr-FR" sz="2400" dirty="0"/>
              <a:t>Les activités sont encadrées mais une autonomie importante </a:t>
            </a:r>
            <a:r>
              <a:rPr lang="fr-FR" sz="2400" dirty="0">
                <a:solidFill>
                  <a:schemeClr val="tx2">
                    <a:lumMod val="75000"/>
                  </a:schemeClr>
                </a:solidFill>
              </a:rPr>
              <a:t>sera recherchée. </a:t>
            </a:r>
          </a:p>
        </p:txBody>
      </p:sp>
      <p:sp>
        <p:nvSpPr>
          <p:cNvPr id="5" name="Text Box 6"/>
          <p:cNvSpPr txBox="1">
            <a:spLocks noChangeArrowheads="1"/>
          </p:cNvSpPr>
          <p:nvPr/>
        </p:nvSpPr>
        <p:spPr bwMode="auto">
          <a:xfrm>
            <a:off x="539750" y="260350"/>
            <a:ext cx="80645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spcBef>
                <a:spcPct val="50000"/>
              </a:spcBef>
            </a:pPr>
            <a:r>
              <a:rPr lang="fr-FR" b="1" dirty="0">
                <a:solidFill>
                  <a:schemeClr val="tx2">
                    <a:lumMod val="75000"/>
                  </a:schemeClr>
                </a:solidFill>
              </a:rPr>
              <a:t>Les mini-projets</a:t>
            </a:r>
          </a:p>
        </p:txBody>
      </p:sp>
      <p:sp>
        <p:nvSpPr>
          <p:cNvPr id="8" name="Espace réservé du pied de page 4"/>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dirty="0">
                <a:solidFill>
                  <a:srgbClr val="FFFFD9"/>
                </a:solidFill>
              </a:rPr>
              <a:t>Enseignement en CPGE ATS</a:t>
            </a:r>
          </a:p>
        </p:txBody>
      </p:sp>
    </p:spTree>
    <p:extLst>
      <p:ext uri="{BB962C8B-B14F-4D97-AF65-F5344CB8AC3E}">
        <p14:creationId xmlns:p14="http://schemas.microsoft.com/office/powerpoint/2010/main" val="39347160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2"/>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smtClean="0">
                <a:solidFill>
                  <a:srgbClr val="FFFFD9"/>
                </a:solidFill>
              </a:rPr>
              <a:t>Enseignement en CPGE ATS</a:t>
            </a:r>
          </a:p>
        </p:txBody>
      </p:sp>
      <p:sp>
        <p:nvSpPr>
          <p:cNvPr id="5" name="Text Box 4"/>
          <p:cNvSpPr txBox="1">
            <a:spLocks noChangeArrowheads="1"/>
          </p:cNvSpPr>
          <p:nvPr/>
        </p:nvSpPr>
        <p:spPr bwMode="auto">
          <a:xfrm>
            <a:off x="179388" y="656104"/>
            <a:ext cx="8569076"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algn="just" eaLnBrk="1" hangingPunct="1"/>
            <a:r>
              <a:rPr lang="fr-FR" sz="2400" dirty="0"/>
              <a:t>Chaque séance donne lieu à la rédaction d’</a:t>
            </a:r>
            <a:r>
              <a:rPr lang="fr-FR" sz="2400" dirty="0">
                <a:solidFill>
                  <a:schemeClr val="tx2">
                    <a:lumMod val="75000"/>
                  </a:schemeClr>
                </a:solidFill>
              </a:rPr>
              <a:t>une note de synthèse par les élèves </a:t>
            </a:r>
            <a:r>
              <a:rPr lang="fr-FR" sz="2400" dirty="0"/>
              <a:t>qui doit traduire l’avancement des travaux et les difficultés rencontrées. Cette note est analysée par les deux professeurs. Les conclusions de cette analyse </a:t>
            </a:r>
            <a:r>
              <a:rPr lang="fr-FR" sz="2400" dirty="0">
                <a:solidFill>
                  <a:schemeClr val="tx2">
                    <a:lumMod val="75000"/>
                  </a:schemeClr>
                </a:solidFill>
              </a:rPr>
              <a:t>guident la progression pédagogique </a:t>
            </a:r>
            <a:r>
              <a:rPr lang="fr-FR" sz="2400" dirty="0"/>
              <a:t>qui doit être élaborée à partir de centres d’intérêts.</a:t>
            </a:r>
          </a:p>
          <a:p>
            <a:pPr algn="just" eaLnBrk="1" hangingPunct="1"/>
            <a:r>
              <a:rPr lang="fr-FR" sz="2400" dirty="0"/>
              <a:t>Les activités proposées à l’occasion des mini-projets peuvent être :</a:t>
            </a:r>
          </a:p>
          <a:p>
            <a:pPr marL="342900" indent="-342900" algn="just" eaLnBrk="1" hangingPunct="1">
              <a:buFont typeface="Arial" pitchFamily="34" charset="0"/>
              <a:buChar char="•"/>
            </a:pPr>
            <a:r>
              <a:rPr lang="fr-FR" sz="2000" dirty="0"/>
              <a:t>	des travaux de simulation portant sur des systèmes complexes 	réels </a:t>
            </a:r>
            <a:r>
              <a:rPr lang="fr-FR" sz="2000" dirty="0" smtClean="0"/>
              <a:t>;</a:t>
            </a:r>
          </a:p>
          <a:p>
            <a:pPr marL="342900" indent="-342900" algn="just" eaLnBrk="1" hangingPunct="1">
              <a:buFont typeface="Arial" pitchFamily="34" charset="0"/>
              <a:buChar char="•"/>
            </a:pPr>
            <a:r>
              <a:rPr lang="fr-FR" sz="2000" dirty="0"/>
              <a:t>	</a:t>
            </a:r>
            <a:r>
              <a:rPr lang="fr-FR" sz="2000" dirty="0" smtClean="0"/>
              <a:t>des </a:t>
            </a:r>
            <a:r>
              <a:rPr lang="fr-FR" sz="2000" dirty="0"/>
              <a:t>travaux d’essais et de mesures sur des systèmes existants </a:t>
            </a:r>
            <a:r>
              <a:rPr lang="fr-FR" sz="2000" dirty="0" smtClean="0"/>
              <a:t>	soit au </a:t>
            </a:r>
            <a:r>
              <a:rPr lang="fr-FR" sz="2000" dirty="0"/>
              <a:t>laboratoire, soit accessibles en ligne </a:t>
            </a:r>
            <a:r>
              <a:rPr lang="fr-FR" sz="2000" dirty="0" smtClean="0"/>
              <a:t>;</a:t>
            </a:r>
          </a:p>
          <a:p>
            <a:pPr marL="342900" indent="-342900" algn="just" eaLnBrk="1" hangingPunct="1">
              <a:buFont typeface="Arial" pitchFamily="34" charset="0"/>
              <a:buChar char="•"/>
            </a:pPr>
            <a:r>
              <a:rPr lang="fr-FR" sz="2000" dirty="0"/>
              <a:t>	</a:t>
            </a:r>
            <a:r>
              <a:rPr lang="fr-FR" sz="2000" dirty="0" smtClean="0"/>
              <a:t>des </a:t>
            </a:r>
            <a:r>
              <a:rPr lang="fr-FR" sz="2000" dirty="0"/>
              <a:t>modifications concernant  des lois de commande ou des </a:t>
            </a:r>
            <a:r>
              <a:rPr lang="fr-FR" sz="2000" dirty="0" smtClean="0"/>
              <a:t>	cartes </a:t>
            </a:r>
            <a:r>
              <a:rPr lang="fr-FR" sz="2000" dirty="0"/>
              <a:t>	de commande destinées à des systèmes existants dans </a:t>
            </a:r>
            <a:r>
              <a:rPr lang="fr-FR" sz="2000" dirty="0" smtClean="0"/>
              <a:t>	le laboratoire</a:t>
            </a:r>
            <a:r>
              <a:rPr lang="fr-FR" sz="2000" dirty="0"/>
              <a:t> </a:t>
            </a:r>
            <a:r>
              <a:rPr lang="fr-FR" sz="2000" dirty="0" smtClean="0"/>
              <a:t>;</a:t>
            </a:r>
          </a:p>
          <a:p>
            <a:pPr marL="342900" indent="-342900" algn="just" eaLnBrk="1" hangingPunct="1">
              <a:buFont typeface="Arial" pitchFamily="34" charset="0"/>
              <a:buChar char="•"/>
            </a:pPr>
            <a:r>
              <a:rPr lang="fr-FR" sz="2000" dirty="0"/>
              <a:t>	</a:t>
            </a:r>
            <a:r>
              <a:rPr lang="fr-FR" sz="2000" dirty="0" smtClean="0"/>
              <a:t>La </a:t>
            </a:r>
            <a:r>
              <a:rPr lang="fr-FR" sz="2000" dirty="0"/>
              <a:t>rédaction de procédures de réglages ou de mesures.	</a:t>
            </a:r>
            <a:endParaRPr lang="fr-FR" sz="2400" dirty="0"/>
          </a:p>
        </p:txBody>
      </p:sp>
      <p:sp>
        <p:nvSpPr>
          <p:cNvPr id="6" name="Text Box 5"/>
          <p:cNvSpPr txBox="1">
            <a:spLocks noChangeArrowheads="1"/>
          </p:cNvSpPr>
          <p:nvPr/>
        </p:nvSpPr>
        <p:spPr bwMode="auto">
          <a:xfrm>
            <a:off x="539750" y="-26988"/>
            <a:ext cx="8064500" cy="641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spcBef>
                <a:spcPct val="50000"/>
              </a:spcBef>
            </a:pPr>
            <a:r>
              <a:rPr lang="fr-FR" b="1" dirty="0">
                <a:solidFill>
                  <a:schemeClr val="tx2">
                    <a:lumMod val="75000"/>
                  </a:schemeClr>
                </a:solidFill>
              </a:rPr>
              <a:t>Les mini-projets</a:t>
            </a:r>
          </a:p>
        </p:txBody>
      </p:sp>
    </p:spTree>
    <p:extLst>
      <p:ext uri="{BB962C8B-B14F-4D97-AF65-F5344CB8AC3E}">
        <p14:creationId xmlns:p14="http://schemas.microsoft.com/office/powerpoint/2010/main" val="27088293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63"/>
          <p:cNvGraphicFramePr>
            <a:graphicFrameLocks/>
          </p:cNvGraphicFramePr>
          <p:nvPr>
            <p:extLst>
              <p:ext uri="{D42A27DB-BD31-4B8C-83A1-F6EECF244321}">
                <p14:modId xmlns:p14="http://schemas.microsoft.com/office/powerpoint/2010/main" val="3948713048"/>
              </p:ext>
            </p:extLst>
          </p:nvPr>
        </p:nvGraphicFramePr>
        <p:xfrm>
          <a:off x="965200" y="1246053"/>
          <a:ext cx="7826375" cy="4574223"/>
        </p:xfrm>
        <a:graphic>
          <a:graphicData uri="http://schemas.openxmlformats.org/drawingml/2006/table">
            <a:tbl>
              <a:tblPr/>
              <a:tblGrid>
                <a:gridCol w="1625600"/>
                <a:gridCol w="1663700"/>
                <a:gridCol w="2260600"/>
                <a:gridCol w="2276475"/>
              </a:tblGrid>
              <a:tr h="358775">
                <a:tc gridSpan="2">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2000" b="0" i="0" u="none" strike="noStrike" cap="none" normalizeH="0" baseline="0" dirty="0" smtClean="0">
                          <a:ln>
                            <a:noFill/>
                          </a:ln>
                          <a:solidFill>
                            <a:schemeClr val="tx1"/>
                          </a:solidFill>
                          <a:effectLst/>
                          <a:latin typeface="Arial" charset="0"/>
                        </a:rPr>
                        <a:t>Essais sur Projet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2000" b="0" i="0" u="none" strike="noStrike" cap="none" normalizeH="0" baseline="0" smtClean="0">
                          <a:ln>
                            <a:noFill/>
                          </a:ln>
                          <a:solidFill>
                            <a:schemeClr val="tx1"/>
                          </a:solidFill>
                          <a:effectLst/>
                          <a:latin typeface="Arial" charset="0"/>
                        </a:rPr>
                        <a:t>Cours, TD, élec.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2000" b="0" i="0" u="none" strike="noStrike" cap="none" normalizeH="0" baseline="0" dirty="0" smtClean="0">
                          <a:ln>
                            <a:noFill/>
                          </a:ln>
                          <a:solidFill>
                            <a:schemeClr val="tx1"/>
                          </a:solidFill>
                          <a:effectLst/>
                          <a:latin typeface="Arial" charset="0"/>
                        </a:rPr>
                        <a:t>Cours , TD, </a:t>
                      </a:r>
                      <a:r>
                        <a:rPr kumimoji="0" lang="fr-FR" sz="2000" b="0" i="0" u="none" strike="noStrike" cap="none" normalizeH="0" baseline="0" dirty="0" err="1" smtClean="0">
                          <a:ln>
                            <a:noFill/>
                          </a:ln>
                          <a:solidFill>
                            <a:schemeClr val="tx1"/>
                          </a:solidFill>
                          <a:effectLst/>
                          <a:latin typeface="Arial" charset="0"/>
                        </a:rPr>
                        <a:t>méca</a:t>
                      </a:r>
                      <a:r>
                        <a:rPr kumimoji="0" lang="fr-FR" sz="2000" b="0" i="0" u="none" strike="noStrike" cap="none" normalizeH="0" baseline="0" dirty="0" smtClean="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alpha val="50000"/>
                      </a:srgbClr>
                    </a:solidFill>
                  </a:tcPr>
                </a:tc>
              </a:tr>
              <a:tr h="527050">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chemeClr val="tx1"/>
                          </a:solidFill>
                          <a:effectLst/>
                          <a:latin typeface="Arial" charset="0"/>
                        </a:rPr>
                        <a:t>CI 7: Actions mécaniques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F80E0E"/>
                          </a:solidFill>
                          <a:effectLst/>
                          <a:latin typeface="Arial" charset="0"/>
                        </a:rPr>
                        <a:t>CI 3:  Acquisition et conditionnement du signal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chemeClr val="tx1"/>
                          </a:solidFill>
                          <a:effectLst/>
                          <a:latin typeface="Arial" charset="0"/>
                        </a:rPr>
                        <a:t>Transformateur parfait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chemeClr val="tx2"/>
                          </a:solidFill>
                          <a:effectLst/>
                          <a:latin typeface="Arial" charset="0"/>
                        </a:rPr>
                        <a:t>Dynamique</a:t>
                      </a: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1200" b="1" i="0" u="none" strike="noStrike" cap="none" normalizeH="0" baseline="0" smtClean="0">
                        <a:ln>
                          <a:noFill/>
                        </a:ln>
                        <a:solidFill>
                          <a:schemeClr val="tx2"/>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3263">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chemeClr val="tx1"/>
                          </a:solidFill>
                          <a:effectLst/>
                          <a:latin typeface="Arial" charset="0"/>
                        </a:rPr>
                        <a:t>CI 7: Actions mécaniques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50000"/>
                        </a:spcBef>
                        <a:spcAft>
                          <a:spcPct val="0"/>
                        </a:spcAft>
                        <a:buClrTx/>
                        <a:buSzTx/>
                        <a:buFontTx/>
                        <a:buNone/>
                        <a:tabLst/>
                      </a:pPr>
                      <a:r>
                        <a:rPr kumimoji="0" lang="fr-FR" sz="1200" b="1" i="0" u="none" strike="noStrike" cap="none" normalizeH="0" baseline="0" smtClean="0">
                          <a:ln>
                            <a:noFill/>
                          </a:ln>
                          <a:solidFill>
                            <a:srgbClr val="F80E0E"/>
                          </a:solidFill>
                          <a:effectLst/>
                          <a:latin typeface="Arial" charset="0"/>
                        </a:rPr>
                        <a:t>CI 3:  Acquisition et conditionnement du signal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F80E0E"/>
                          </a:solidFill>
                          <a:effectLst/>
                          <a:latin typeface="Arial" charset="0"/>
                        </a:rPr>
                        <a:t>Amplificateurs opérationnels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1200" b="1" i="0" u="none" strike="noStrike" cap="none" normalizeH="0" baseline="0" smtClean="0">
                          <a:ln>
                            <a:noFill/>
                          </a:ln>
                          <a:solidFill>
                            <a:schemeClr val="tx2"/>
                          </a:solidFill>
                          <a:effectLst/>
                          <a:latin typeface="Arial" charset="0"/>
                        </a:rPr>
                        <a:t>Dynamique</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sz="1200" b="1" i="1" u="none" strike="noStrike" cap="none" normalizeH="0" baseline="0" smtClean="0">
                          <a:ln>
                            <a:noFill/>
                          </a:ln>
                          <a:solidFill>
                            <a:schemeClr val="tx2"/>
                          </a:solidFill>
                          <a:effectLst/>
                          <a:latin typeface="Arial" charset="0"/>
                        </a:rPr>
                        <a:t>Dont compléments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2450">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chemeClr val="tx1"/>
                          </a:solidFill>
                          <a:effectLst/>
                          <a:latin typeface="Arial" charset="0"/>
                        </a:rPr>
                        <a:t>CI 7: Actions mécaniques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F80E0E"/>
                          </a:solidFill>
                          <a:effectLst/>
                          <a:latin typeface="Arial" charset="0"/>
                        </a:rPr>
                        <a:t>CI 3:  Acquisition et conditionnement du signal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F80E0E"/>
                          </a:solidFill>
                          <a:effectLst/>
                          <a:latin typeface="Arial" charset="0"/>
                        </a:rPr>
                        <a:t>Amplificateurs opérationnels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chemeClr val="tx2"/>
                          </a:solidFill>
                          <a:effectLst/>
                          <a:latin typeface="Arial" charset="0"/>
                        </a:rPr>
                        <a:t>Dynamique</a:t>
                      </a: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1" u="none" strike="noStrike" cap="none" normalizeH="0" baseline="0" smtClean="0">
                          <a:ln>
                            <a:noFill/>
                          </a:ln>
                          <a:solidFill>
                            <a:schemeClr val="tx2"/>
                          </a:solidFill>
                          <a:effectLst/>
                          <a:latin typeface="Arial" charset="0"/>
                        </a:rPr>
                        <a:t>Dont compléments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2450">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chemeClr val="tx1"/>
                          </a:solidFill>
                          <a:effectLst/>
                          <a:latin typeface="Arial" charset="0"/>
                        </a:rPr>
                        <a:t>CI 7: Actions mécaniques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F80E0E"/>
                          </a:solidFill>
                          <a:effectLst/>
                          <a:latin typeface="Arial" charset="0"/>
                        </a:rPr>
                        <a:t>CI 3:  Acquisition et conditionnement du signal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F80E0E"/>
                          </a:solidFill>
                          <a:effectLst/>
                          <a:latin typeface="Arial" charset="0"/>
                        </a:rPr>
                        <a:t>Filtrage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chemeClr val="tx2"/>
                          </a:solidFill>
                          <a:effectLst/>
                          <a:latin typeface="Arial" charset="0"/>
                        </a:rPr>
                        <a:t>Énergétique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9100">
                <a:tc gridSpan="2">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1800" b="1" i="0" u="none" strike="noStrike" cap="none" normalizeH="0" baseline="0" dirty="0" smtClean="0">
                        <a:ln>
                          <a:noFill/>
                        </a:ln>
                        <a:solidFill>
                          <a:schemeClr val="tx2">
                            <a:lumMod val="75000"/>
                          </a:schemeClr>
                        </a:solidFill>
                        <a:effectLst/>
                        <a:latin typeface="Arial" charset="0"/>
                      </a:endParaRP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800" b="1" i="0" u="none" strike="noStrike" cap="none" normalizeH="0" baseline="0" dirty="0" smtClean="0">
                          <a:ln>
                            <a:noFill/>
                          </a:ln>
                          <a:solidFill>
                            <a:schemeClr val="tx2">
                              <a:lumMod val="75000"/>
                            </a:schemeClr>
                          </a:solidFill>
                          <a:effectLst/>
                          <a:latin typeface="Arial" charset="0"/>
                        </a:rPr>
                        <a:t>Présentation Mini projet 1</a:t>
                      </a: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1200" b="1" i="0" u="none" strike="noStrike" cap="none" normalizeH="0" baseline="0" dirty="0" smtClean="0">
                        <a:ln>
                          <a:noFill/>
                        </a:ln>
                        <a:solidFill>
                          <a:schemeClr val="tx2">
                            <a:lumMod val="75000"/>
                          </a:schemeClr>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hMerge="1">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1200" b="1" i="0" u="none" strike="noStrike" cap="none" normalizeH="0" baseline="0" dirty="0" smtClean="0">
                        <a:ln>
                          <a:noFill/>
                        </a:ln>
                        <a:solidFill>
                          <a:srgbClr val="F80E0E"/>
                        </a:solidFill>
                        <a:effectLst/>
                        <a:latin typeface="Arial" charset="0"/>
                      </a:endParaRPr>
                    </a:p>
                  </a:txBody>
                  <a:tcP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dirty="0" smtClean="0">
                          <a:ln>
                            <a:noFill/>
                          </a:ln>
                          <a:solidFill>
                            <a:srgbClr val="F80E0E"/>
                          </a:solidFill>
                          <a:effectLst/>
                          <a:latin typeface="Arial" charset="0"/>
                        </a:rPr>
                        <a:t>Filtrage</a:t>
                      </a: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1200" b="1" i="0" u="none" strike="noStrike" cap="none" normalizeH="0" baseline="0" dirty="0" smtClean="0">
                        <a:ln>
                          <a:noFill/>
                        </a:ln>
                        <a:solidFill>
                          <a:srgbClr val="F80E0E"/>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chemeClr val="tx2"/>
                          </a:solidFill>
                          <a:effectLst/>
                          <a:latin typeface="Arial" charset="0"/>
                        </a:rPr>
                        <a:t>Énergétique</a:t>
                      </a: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1" u="none" strike="noStrike" cap="none" normalizeH="0" baseline="0" smtClean="0">
                          <a:ln>
                            <a:noFill/>
                          </a:ln>
                          <a:solidFill>
                            <a:schemeClr val="tx2"/>
                          </a:solidFill>
                          <a:effectLst/>
                          <a:latin typeface="Arial" charset="0"/>
                        </a:rPr>
                        <a:t>Dont compléments</a:t>
                      </a:r>
                      <a:endParaRPr kumimoji="0" lang="fr-FR" sz="1200" b="1" i="0" u="none" strike="noStrike" cap="none" normalizeH="0" baseline="0" smtClean="0">
                        <a:ln>
                          <a:noFill/>
                        </a:ln>
                        <a:solidFill>
                          <a:schemeClr val="tx2"/>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2450">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dirty="0" smtClean="0">
                          <a:ln>
                            <a:noFill/>
                          </a:ln>
                          <a:solidFill>
                            <a:srgbClr val="990099"/>
                          </a:solidFill>
                          <a:effectLst/>
                          <a:latin typeface="Arial" charset="0"/>
                        </a:rPr>
                        <a:t>CI 9: Comportement des Systèmes</a:t>
                      </a:r>
                      <a:endParaRPr kumimoji="0" lang="fr-FR" sz="1200" b="1" i="0" u="none" strike="noStrike" cap="none" normalizeH="0" baseline="0" dirty="0" smtClean="0">
                        <a:ln>
                          <a:noFill/>
                        </a:ln>
                        <a:solidFill>
                          <a:srgbClr val="990099"/>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dirty="0" smtClean="0">
                          <a:ln>
                            <a:noFill/>
                          </a:ln>
                          <a:solidFill>
                            <a:srgbClr val="009900"/>
                          </a:solidFill>
                          <a:effectLst/>
                          <a:latin typeface="Arial" charset="0"/>
                        </a:rPr>
                        <a:t>CI 4:  Logique combinatoire et séquentielle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009900"/>
                          </a:solidFill>
                          <a:effectLst/>
                          <a:latin typeface="Arial" charset="0"/>
                        </a:rPr>
                        <a:t>Logique combinatoire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dirty="0" smtClean="0">
                          <a:ln>
                            <a:noFill/>
                          </a:ln>
                          <a:solidFill>
                            <a:srgbClr val="990099"/>
                          </a:solidFill>
                          <a:effectLst/>
                          <a:latin typeface="Arial" charset="0"/>
                        </a:rPr>
                        <a:t>Construction mécanique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WordArt 45"/>
          <p:cNvSpPr>
            <a:spLocks noChangeArrowheads="1" noChangeShapeType="1" noTextEdit="1"/>
          </p:cNvSpPr>
          <p:nvPr/>
        </p:nvSpPr>
        <p:spPr bwMode="auto">
          <a:xfrm rot="16556812">
            <a:off x="-1254124" y="2632174"/>
            <a:ext cx="3636962" cy="1128713"/>
          </a:xfrm>
          <a:prstGeom prst="rect">
            <a:avLst/>
          </a:prstGeom>
          <a:extLst>
            <a:ext uri="{AF507438-7753-43E0-B8FC-AC1667EBCBE1}">
              <a14:hiddenEffects xmlns:a14="http://schemas.microsoft.com/office/drawing/2010/main">
                <a:effectLst/>
              </a14:hiddenEffects>
            </a:ext>
          </a:extLst>
        </p:spPr>
        <p:txBody>
          <a:bodyPr wrap="none" fromWordArt="1">
            <a:prstTxWarp prst="textSlantUp">
              <a:avLst>
                <a:gd name="adj" fmla="val 55556"/>
              </a:avLst>
            </a:prstTxWarp>
          </a:bodyPr>
          <a:lstStyle/>
          <a:p>
            <a:pPr algn="ctr"/>
            <a:r>
              <a:rPr lang="fr-FR" sz="3600" kern="10" dirty="0" smtClean="0">
                <a:ln w="9525">
                  <a:solidFill>
                    <a:schemeClr val="tx1"/>
                  </a:solidFill>
                  <a:round/>
                  <a:headEnd/>
                  <a:tailEnd/>
                </a:ln>
                <a:solidFill>
                  <a:schemeClr val="accent1">
                    <a:alpha val="85001"/>
                  </a:schemeClr>
                </a:solidFill>
                <a:latin typeface="Arial Black"/>
              </a:rPr>
              <a:t>Mini Projet 1</a:t>
            </a:r>
            <a:endParaRPr lang="fr-FR" sz="3600" kern="10" dirty="0">
              <a:ln w="9525">
                <a:solidFill>
                  <a:schemeClr val="tx1"/>
                </a:solidFill>
                <a:round/>
                <a:headEnd/>
                <a:tailEnd/>
              </a:ln>
              <a:solidFill>
                <a:schemeClr val="accent1">
                  <a:alpha val="85001"/>
                </a:schemeClr>
              </a:solidFill>
              <a:latin typeface="Arial Black"/>
            </a:endParaRPr>
          </a:p>
        </p:txBody>
      </p:sp>
      <p:sp>
        <p:nvSpPr>
          <p:cNvPr id="6" name="Text Box 47"/>
          <p:cNvSpPr txBox="1">
            <a:spLocks noChangeArrowheads="1"/>
          </p:cNvSpPr>
          <p:nvPr/>
        </p:nvSpPr>
        <p:spPr bwMode="auto">
          <a:xfrm>
            <a:off x="0" y="476672"/>
            <a:ext cx="1079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FR" sz="2000" dirty="0" smtClean="0"/>
              <a:t>Février</a:t>
            </a:r>
            <a:endParaRPr lang="fr-FR" sz="2000" dirty="0"/>
          </a:p>
        </p:txBody>
      </p:sp>
      <p:sp>
        <p:nvSpPr>
          <p:cNvPr id="7" name="AutoShape 48"/>
          <p:cNvSpPr>
            <a:spLocks noChangeArrowheads="1"/>
          </p:cNvSpPr>
          <p:nvPr/>
        </p:nvSpPr>
        <p:spPr bwMode="auto">
          <a:xfrm>
            <a:off x="292100" y="836712"/>
            <a:ext cx="495300" cy="5270500"/>
          </a:xfrm>
          <a:prstGeom prst="downArrow">
            <a:avLst>
              <a:gd name="adj1" fmla="val 29491"/>
              <a:gd name="adj2" fmla="val 132668"/>
            </a:avLst>
          </a:prstGeom>
          <a:solidFill>
            <a:schemeClr val="accent1">
              <a:alpha val="35001"/>
            </a:schemeClr>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fr-FR"/>
          </a:p>
        </p:txBody>
      </p:sp>
      <p:sp>
        <p:nvSpPr>
          <p:cNvPr id="12" name="Espace réservé du pied de page 4"/>
          <p:cNvSpPr>
            <a:spLocks noGrp="1"/>
          </p:cNvSpPr>
          <p:nvPr>
            <p:ph type="ftr" sz="quarter" idx="4294967295"/>
          </p:nvPr>
        </p:nvSpPr>
        <p:spPr>
          <a:xfrm>
            <a:off x="3124200" y="6409134"/>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dirty="0">
                <a:solidFill>
                  <a:srgbClr val="FFFFD9"/>
                </a:solidFill>
              </a:rPr>
              <a:t>Enseignement en CPGE ATS</a:t>
            </a:r>
          </a:p>
        </p:txBody>
      </p:sp>
      <p:sp>
        <p:nvSpPr>
          <p:cNvPr id="13" name="Rectangle 7"/>
          <p:cNvSpPr>
            <a:spLocks noChangeArrowheads="1"/>
          </p:cNvSpPr>
          <p:nvPr/>
        </p:nvSpPr>
        <p:spPr bwMode="auto">
          <a:xfrm>
            <a:off x="0" y="-27384"/>
            <a:ext cx="9144000" cy="433387"/>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pPr>
            <a:r>
              <a:rPr lang="fr-FR" sz="2400" b="1" dirty="0" smtClean="0">
                <a:solidFill>
                  <a:srgbClr val="265787"/>
                </a:solidFill>
              </a:rPr>
              <a:t>Proposition </a:t>
            </a:r>
            <a:r>
              <a:rPr lang="fr-FR" sz="2400" b="1" dirty="0">
                <a:solidFill>
                  <a:srgbClr val="265787"/>
                </a:solidFill>
              </a:rPr>
              <a:t>de progression </a:t>
            </a:r>
            <a:r>
              <a:rPr lang="fr-FR" sz="2400" b="1" dirty="0" smtClean="0">
                <a:solidFill>
                  <a:srgbClr val="265787"/>
                </a:solidFill>
              </a:rPr>
              <a:t>en </a:t>
            </a:r>
            <a:r>
              <a:rPr lang="fr-FR" sz="2400" b="1" dirty="0">
                <a:solidFill>
                  <a:srgbClr val="265787"/>
                </a:solidFill>
              </a:rPr>
              <a:t>utilisant les CI</a:t>
            </a:r>
          </a:p>
        </p:txBody>
      </p:sp>
    </p:spTree>
    <p:extLst>
      <p:ext uri="{BB962C8B-B14F-4D97-AF65-F5344CB8AC3E}">
        <p14:creationId xmlns:p14="http://schemas.microsoft.com/office/powerpoint/2010/main" val="41978787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58"/>
          <p:cNvGraphicFramePr>
            <a:graphicFrameLocks/>
          </p:cNvGraphicFramePr>
          <p:nvPr>
            <p:extLst>
              <p:ext uri="{D42A27DB-BD31-4B8C-83A1-F6EECF244321}">
                <p14:modId xmlns:p14="http://schemas.microsoft.com/office/powerpoint/2010/main" val="680800082"/>
              </p:ext>
            </p:extLst>
          </p:nvPr>
        </p:nvGraphicFramePr>
        <p:xfrm>
          <a:off x="970041" y="1081187"/>
          <a:ext cx="7826375" cy="4033203"/>
        </p:xfrm>
        <a:graphic>
          <a:graphicData uri="http://schemas.openxmlformats.org/drawingml/2006/table">
            <a:tbl>
              <a:tblPr/>
              <a:tblGrid>
                <a:gridCol w="1625600"/>
                <a:gridCol w="1663700"/>
                <a:gridCol w="2260600"/>
                <a:gridCol w="2276475"/>
              </a:tblGrid>
              <a:tr h="358775">
                <a:tc gridSpan="2">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2000" b="0" i="0" u="none" strike="noStrike" cap="none" normalizeH="0" baseline="0" dirty="0" smtClean="0">
                          <a:ln>
                            <a:noFill/>
                          </a:ln>
                          <a:solidFill>
                            <a:schemeClr val="tx1"/>
                          </a:solidFill>
                          <a:effectLst/>
                          <a:latin typeface="Arial" charset="0"/>
                        </a:rPr>
                        <a:t>Essais sur Projet 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2000" b="0" i="0" u="none" strike="noStrike" cap="none" normalizeH="0" baseline="0" smtClean="0">
                          <a:ln>
                            <a:noFill/>
                          </a:ln>
                          <a:solidFill>
                            <a:schemeClr val="tx1"/>
                          </a:solidFill>
                          <a:effectLst/>
                          <a:latin typeface="Arial" charset="0"/>
                        </a:rPr>
                        <a:t>Cours, TD, élec.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2000" b="0" i="0" u="none" strike="noStrike" cap="none" normalizeH="0" baseline="0" smtClean="0">
                          <a:ln>
                            <a:noFill/>
                          </a:ln>
                          <a:solidFill>
                            <a:schemeClr val="tx1"/>
                          </a:solidFill>
                          <a:effectLst/>
                          <a:latin typeface="Arial" charset="0"/>
                        </a:rPr>
                        <a:t>Cours , TD, méca.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alpha val="50000"/>
                      </a:srgbClr>
                    </a:solidFill>
                  </a:tcPr>
                </a:tc>
              </a:tr>
              <a:tr h="527050">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dirty="0" smtClean="0">
                          <a:ln>
                            <a:noFill/>
                          </a:ln>
                          <a:solidFill>
                            <a:srgbClr val="990099"/>
                          </a:solidFill>
                          <a:effectLst/>
                          <a:latin typeface="Arial" charset="0"/>
                        </a:rPr>
                        <a:t>CI 9: Comportement des Systèmes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009900"/>
                          </a:solidFill>
                          <a:effectLst/>
                          <a:latin typeface="Arial" charset="0"/>
                        </a:rPr>
                        <a:t>CI 4:  Logique combinatoire et séquentielle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dirty="0" smtClean="0">
                          <a:ln>
                            <a:noFill/>
                          </a:ln>
                          <a:solidFill>
                            <a:srgbClr val="009900"/>
                          </a:solidFill>
                          <a:effectLst/>
                          <a:latin typeface="Arial" charset="0"/>
                        </a:rPr>
                        <a:t>Logique séquentielle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990099"/>
                          </a:solidFill>
                          <a:effectLst/>
                          <a:latin typeface="Arial" charset="0"/>
                        </a:rPr>
                        <a:t>Construction mécanique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3263">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dirty="0" smtClean="0">
                          <a:ln>
                            <a:noFill/>
                          </a:ln>
                          <a:solidFill>
                            <a:srgbClr val="990099"/>
                          </a:solidFill>
                          <a:effectLst/>
                          <a:latin typeface="Arial" charset="0"/>
                        </a:rPr>
                        <a:t>CI 9: Comportement des Systèmes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dirty="0" smtClean="0">
                          <a:ln>
                            <a:noFill/>
                          </a:ln>
                          <a:solidFill>
                            <a:srgbClr val="009900"/>
                          </a:solidFill>
                          <a:effectLst/>
                          <a:latin typeface="Arial" charset="0"/>
                        </a:rPr>
                        <a:t>CI 4:  </a:t>
                      </a:r>
                      <a:r>
                        <a:rPr kumimoji="0" lang="fr-FR" sz="1200" b="1" i="0" u="none" strike="noStrike" cap="none" normalizeH="0" baseline="0" dirty="0" smtClean="0">
                          <a:ln>
                            <a:noFill/>
                          </a:ln>
                          <a:solidFill>
                            <a:srgbClr val="009900"/>
                          </a:solidFill>
                          <a:effectLst/>
                          <a:latin typeface="Arial" charset="0"/>
                        </a:rPr>
                        <a:t>Graphe étapes transitions</a:t>
                      </a:r>
                      <a:endParaRPr kumimoji="0" lang="fr-FR" sz="1200" b="1" i="0" u="none" strike="noStrike" cap="none" normalizeH="0" baseline="0" dirty="0" smtClean="0">
                        <a:ln>
                          <a:noFill/>
                        </a:ln>
                        <a:solidFill>
                          <a:srgbClr val="0099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dirty="0" smtClean="0">
                          <a:ln>
                            <a:noFill/>
                          </a:ln>
                          <a:solidFill>
                            <a:srgbClr val="009900"/>
                          </a:solidFill>
                          <a:effectLst/>
                          <a:latin typeface="Arial" charset="0"/>
                        </a:rPr>
                        <a:t>Logique programmable</a:t>
                      </a: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dirty="0" smtClean="0">
                          <a:ln>
                            <a:noFill/>
                          </a:ln>
                          <a:solidFill>
                            <a:srgbClr val="009900"/>
                          </a:solidFill>
                          <a:effectLst/>
                          <a:latin typeface="Arial" charset="0"/>
                        </a:rPr>
                        <a:t>réseaux</a:t>
                      </a:r>
                      <a:endParaRPr kumimoji="0" lang="fr-FR" sz="1200" b="1" i="0" u="none" strike="noStrike" cap="none" normalizeH="0" baseline="0" dirty="0" smtClean="0">
                        <a:ln>
                          <a:noFill/>
                        </a:ln>
                        <a:solidFill>
                          <a:srgbClr val="0099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990099"/>
                          </a:solidFill>
                          <a:effectLst/>
                          <a:latin typeface="Arial" charset="0"/>
                        </a:rPr>
                        <a:t>Construction mécanique</a:t>
                      </a: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1" u="none" strike="noStrike" cap="none" normalizeH="0" baseline="0" smtClean="0">
                          <a:ln>
                            <a:noFill/>
                          </a:ln>
                          <a:solidFill>
                            <a:srgbClr val="990099"/>
                          </a:solidFill>
                          <a:effectLst/>
                          <a:latin typeface="Arial" charset="0"/>
                        </a:rPr>
                        <a:t>Dont compléments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2450">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defRPr/>
                      </a:pPr>
                      <a:r>
                        <a:rPr kumimoji="0" lang="fr-FR" sz="1200" b="1" i="1" u="none" strike="noStrike" cap="none" normalizeH="0" baseline="0" dirty="0" smtClean="0">
                          <a:ln>
                            <a:noFill/>
                          </a:ln>
                          <a:solidFill>
                            <a:schemeClr val="tx1"/>
                          </a:solidFill>
                          <a:effectLst/>
                          <a:latin typeface="Arial" charset="0"/>
                        </a:rPr>
                        <a:t>Compléments</a:t>
                      </a: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1200" b="1" i="0" u="none" strike="noStrike" cap="none" normalizeH="0" baseline="0" dirty="0" smtClean="0">
                        <a:ln>
                          <a:noFill/>
                        </a:ln>
                        <a:solidFill>
                          <a:srgbClr val="990099"/>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defRPr/>
                      </a:pPr>
                      <a:r>
                        <a:rPr kumimoji="0" lang="fr-FR" sz="1200" b="1" i="1" u="none" strike="noStrike" cap="none" normalizeH="0" baseline="0" dirty="0" smtClean="0">
                          <a:ln>
                            <a:noFill/>
                          </a:ln>
                          <a:solidFill>
                            <a:schemeClr val="tx1"/>
                          </a:solidFill>
                          <a:effectLst/>
                          <a:latin typeface="Arial" charset="0"/>
                        </a:rPr>
                        <a:t>Compléments</a:t>
                      </a: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1200" b="1" i="0" u="none" strike="noStrike" cap="none" normalizeH="0" baseline="0" dirty="0" smtClean="0">
                        <a:ln>
                          <a:noFill/>
                        </a:ln>
                        <a:solidFill>
                          <a:srgbClr val="0099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chemeClr val="tx1"/>
                          </a:solidFill>
                          <a:effectLst/>
                          <a:latin typeface="Arial" charset="0"/>
                        </a:rPr>
                        <a:t>Système triphasé équilibré</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rgbClr val="990099"/>
                          </a:solidFill>
                          <a:effectLst/>
                          <a:latin typeface="Arial" charset="0"/>
                        </a:rPr>
                        <a:t>Construction mécanique</a:t>
                      </a: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1" u="none" strike="noStrike" cap="none" normalizeH="0" baseline="0" smtClean="0">
                          <a:ln>
                            <a:noFill/>
                          </a:ln>
                          <a:solidFill>
                            <a:srgbClr val="990099"/>
                          </a:solidFill>
                          <a:effectLst/>
                          <a:latin typeface="Arial" charset="0"/>
                        </a:rPr>
                        <a:t>Dont compléments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2450">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1" u="none" strike="noStrike" cap="none" normalizeH="0" baseline="0" smtClean="0">
                          <a:ln>
                            <a:noFill/>
                          </a:ln>
                          <a:solidFill>
                            <a:schemeClr val="tx1"/>
                          </a:solidFill>
                          <a:effectLst/>
                          <a:latin typeface="Arial" charset="0"/>
                        </a:rPr>
                        <a:t>Compléments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1" u="none" strike="noStrike" cap="none" normalizeH="0" baseline="0" smtClean="0">
                          <a:ln>
                            <a:noFill/>
                          </a:ln>
                          <a:solidFill>
                            <a:schemeClr val="tx1"/>
                          </a:solidFill>
                          <a:effectLst/>
                          <a:latin typeface="Arial" charset="0"/>
                        </a:rPr>
                        <a:t>Compléments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chemeClr val="tx1"/>
                          </a:solidFill>
                          <a:effectLst/>
                          <a:latin typeface="Arial" charset="0"/>
                        </a:rPr>
                        <a:t>Machine asynchrone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1" u="none" strike="noStrike" cap="none" normalizeH="0" baseline="0" dirty="0" smtClean="0">
                          <a:ln>
                            <a:noFill/>
                          </a:ln>
                          <a:solidFill>
                            <a:schemeClr val="tx1"/>
                          </a:solidFill>
                          <a:effectLst/>
                          <a:latin typeface="Arial" charset="0"/>
                        </a:rPr>
                        <a:t>Grandeurs inertielles</a:t>
                      </a: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1" u="none" strike="noStrike" cap="none" normalizeH="0" baseline="0" dirty="0" smtClean="0">
                          <a:ln>
                            <a:noFill/>
                          </a:ln>
                          <a:solidFill>
                            <a:schemeClr val="tx1"/>
                          </a:solidFill>
                          <a:effectLst/>
                          <a:latin typeface="Arial" charset="0"/>
                        </a:rPr>
                        <a:t>Grandeurs cinétiques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9100">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1" u="none" strike="noStrike" cap="none" normalizeH="0" baseline="0" smtClean="0">
                          <a:ln>
                            <a:noFill/>
                          </a:ln>
                          <a:solidFill>
                            <a:schemeClr val="tx1"/>
                          </a:solidFill>
                          <a:effectLst/>
                          <a:latin typeface="Arial" charset="0"/>
                        </a:rPr>
                        <a:t>Compléments</a:t>
                      </a: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1200" b="1" i="1"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1" u="none" strike="noStrike" cap="none" normalizeH="0" baseline="0" dirty="0" smtClean="0">
                          <a:ln>
                            <a:noFill/>
                          </a:ln>
                          <a:solidFill>
                            <a:schemeClr val="tx1"/>
                          </a:solidFill>
                          <a:effectLst/>
                          <a:latin typeface="Arial" charset="0"/>
                        </a:rPr>
                        <a:t>Compléments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chemeClr val="tx1"/>
                          </a:solidFill>
                          <a:effectLst/>
                          <a:latin typeface="Arial" charset="0"/>
                        </a:rPr>
                        <a:t>Machine asynchrone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1" u="none" strike="noStrike" cap="none" normalizeH="0" baseline="0" dirty="0" smtClean="0">
                          <a:ln>
                            <a:noFill/>
                          </a:ln>
                          <a:solidFill>
                            <a:schemeClr val="tx1"/>
                          </a:solidFill>
                          <a:effectLst/>
                          <a:latin typeface="Arial" charset="0"/>
                        </a:rPr>
                        <a:t>Théorème de Huygens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2450">
                <a:tc gridSpan="2">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1800" b="1" i="1" u="none" strike="noStrike" cap="none" normalizeH="0" baseline="0" dirty="0" smtClean="0">
                        <a:ln>
                          <a:noFill/>
                        </a:ln>
                        <a:solidFill>
                          <a:schemeClr val="tx2">
                            <a:lumMod val="75000"/>
                          </a:schemeClr>
                        </a:solidFill>
                        <a:effectLst/>
                        <a:latin typeface="Arial" charset="0"/>
                      </a:endParaRP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800" b="1" i="1" u="none" strike="noStrike" cap="none" normalizeH="0" baseline="0" dirty="0" smtClean="0">
                          <a:ln>
                            <a:noFill/>
                          </a:ln>
                          <a:solidFill>
                            <a:schemeClr val="tx2">
                              <a:lumMod val="75000"/>
                            </a:schemeClr>
                          </a:solidFill>
                          <a:effectLst/>
                          <a:latin typeface="Arial" charset="0"/>
                        </a:rPr>
                        <a:t>Présentation Mini projet 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1200" b="1" i="1"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smtClean="0">
                          <a:ln>
                            <a:noFill/>
                          </a:ln>
                          <a:solidFill>
                            <a:schemeClr val="tx1"/>
                          </a:solidFill>
                          <a:effectLst/>
                          <a:latin typeface="Arial" charset="0"/>
                        </a:rPr>
                        <a:t>Commande en U/f const</a:t>
                      </a:r>
                    </a:p>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endParaRPr kumimoji="0" lang="fr-FR"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215383"/>
                        </a:buClr>
                        <a:buSzPct val="75000"/>
                        <a:buFont typeface="Wingdings" pitchFamily="2" charset="2"/>
                        <a:buNone/>
                        <a:tabLst/>
                      </a:pPr>
                      <a:r>
                        <a:rPr kumimoji="0" lang="fr-FR" sz="1200" b="1" i="0" u="none" strike="noStrike" cap="none" normalizeH="0" baseline="0" dirty="0" smtClean="0">
                          <a:ln>
                            <a:noFill/>
                          </a:ln>
                          <a:solidFill>
                            <a:schemeClr val="tx1"/>
                          </a:solidFill>
                          <a:effectLst/>
                          <a:latin typeface="Arial" charset="0"/>
                        </a:rPr>
                        <a:t>Théorème de l’énergie cinétique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WordArt 45"/>
          <p:cNvSpPr>
            <a:spLocks noChangeArrowheads="1" noChangeShapeType="1" noTextEdit="1"/>
          </p:cNvSpPr>
          <p:nvPr/>
        </p:nvSpPr>
        <p:spPr bwMode="auto">
          <a:xfrm rot="16556812">
            <a:off x="-1249283" y="2632174"/>
            <a:ext cx="3636962" cy="1128713"/>
          </a:xfrm>
          <a:prstGeom prst="rect">
            <a:avLst/>
          </a:prstGeom>
          <a:extLst>
            <a:ext uri="{AF507438-7753-43E0-B8FC-AC1667EBCBE1}">
              <a14:hiddenEffects xmlns:a14="http://schemas.microsoft.com/office/drawing/2010/main">
                <a:effectLst/>
              </a14:hiddenEffects>
            </a:ext>
          </a:extLst>
        </p:spPr>
        <p:txBody>
          <a:bodyPr wrap="none" fromWordArt="1">
            <a:prstTxWarp prst="textSlantUp">
              <a:avLst>
                <a:gd name="adj" fmla="val 55556"/>
              </a:avLst>
            </a:prstTxWarp>
          </a:bodyPr>
          <a:lstStyle/>
          <a:p>
            <a:pPr algn="ctr"/>
            <a:r>
              <a:rPr lang="fr-FR" sz="3600" kern="10" dirty="0" smtClean="0">
                <a:ln w="9525">
                  <a:solidFill>
                    <a:schemeClr val="tx1"/>
                  </a:solidFill>
                  <a:round/>
                  <a:headEnd/>
                  <a:tailEnd/>
                </a:ln>
                <a:solidFill>
                  <a:schemeClr val="accent1">
                    <a:alpha val="85001"/>
                  </a:schemeClr>
                </a:solidFill>
                <a:latin typeface="Arial Black"/>
              </a:rPr>
              <a:t>Mini projet 2</a:t>
            </a:r>
            <a:endParaRPr lang="fr-FR" sz="3600" kern="10" dirty="0">
              <a:ln w="9525">
                <a:solidFill>
                  <a:schemeClr val="tx1"/>
                </a:solidFill>
                <a:round/>
                <a:headEnd/>
                <a:tailEnd/>
              </a:ln>
              <a:solidFill>
                <a:schemeClr val="accent1">
                  <a:alpha val="85001"/>
                </a:schemeClr>
              </a:solidFill>
              <a:latin typeface="Arial Black"/>
            </a:endParaRPr>
          </a:p>
        </p:txBody>
      </p:sp>
      <p:sp>
        <p:nvSpPr>
          <p:cNvPr id="6" name="Text Box 47"/>
          <p:cNvSpPr txBox="1">
            <a:spLocks noChangeArrowheads="1"/>
          </p:cNvSpPr>
          <p:nvPr/>
        </p:nvSpPr>
        <p:spPr bwMode="auto">
          <a:xfrm>
            <a:off x="35496" y="6056461"/>
            <a:ext cx="1460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fr-FR" sz="2000" dirty="0"/>
              <a:t>Pâques</a:t>
            </a:r>
          </a:p>
        </p:txBody>
      </p:sp>
      <p:sp>
        <p:nvSpPr>
          <p:cNvPr id="7" name="AutoShape 48"/>
          <p:cNvSpPr>
            <a:spLocks noChangeArrowheads="1"/>
          </p:cNvSpPr>
          <p:nvPr/>
        </p:nvSpPr>
        <p:spPr bwMode="auto">
          <a:xfrm>
            <a:off x="296941" y="836712"/>
            <a:ext cx="495300" cy="5270500"/>
          </a:xfrm>
          <a:prstGeom prst="downArrow">
            <a:avLst>
              <a:gd name="adj1" fmla="val 29491"/>
              <a:gd name="adj2" fmla="val 132668"/>
            </a:avLst>
          </a:prstGeom>
          <a:solidFill>
            <a:schemeClr val="accent1">
              <a:alpha val="35001"/>
            </a:schemeClr>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fr-FR"/>
          </a:p>
        </p:txBody>
      </p:sp>
      <p:sp>
        <p:nvSpPr>
          <p:cNvPr id="8" name="Espace réservé du pied de page 4"/>
          <p:cNvSpPr>
            <a:spLocks noGrp="1"/>
          </p:cNvSpPr>
          <p:nvPr>
            <p:ph type="ftr" sz="quarter" idx="4294967295"/>
          </p:nvPr>
        </p:nvSpPr>
        <p:spPr>
          <a:xfrm>
            <a:off x="3124200" y="6409134"/>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dirty="0">
                <a:solidFill>
                  <a:srgbClr val="FFFFD9"/>
                </a:solidFill>
              </a:rPr>
              <a:t>Enseignement en CPGE ATS</a:t>
            </a:r>
          </a:p>
        </p:txBody>
      </p:sp>
      <p:sp>
        <p:nvSpPr>
          <p:cNvPr id="9" name="Rectangle 7"/>
          <p:cNvSpPr>
            <a:spLocks noChangeArrowheads="1"/>
          </p:cNvSpPr>
          <p:nvPr/>
        </p:nvSpPr>
        <p:spPr bwMode="auto">
          <a:xfrm>
            <a:off x="0" y="-27384"/>
            <a:ext cx="9144000" cy="433387"/>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pPr>
            <a:r>
              <a:rPr lang="fr-FR" sz="2400" b="1" dirty="0" smtClean="0">
                <a:solidFill>
                  <a:srgbClr val="265787"/>
                </a:solidFill>
              </a:rPr>
              <a:t>Proposition </a:t>
            </a:r>
            <a:r>
              <a:rPr lang="fr-FR" sz="2400" b="1" dirty="0">
                <a:solidFill>
                  <a:srgbClr val="265787"/>
                </a:solidFill>
              </a:rPr>
              <a:t>de progression </a:t>
            </a:r>
            <a:r>
              <a:rPr lang="fr-FR" sz="2400" b="1" dirty="0" smtClean="0">
                <a:solidFill>
                  <a:srgbClr val="265787"/>
                </a:solidFill>
              </a:rPr>
              <a:t>en </a:t>
            </a:r>
            <a:r>
              <a:rPr lang="fr-FR" sz="2400" b="1" dirty="0">
                <a:solidFill>
                  <a:srgbClr val="265787"/>
                </a:solidFill>
              </a:rPr>
              <a:t>utilisant les CI</a:t>
            </a:r>
          </a:p>
        </p:txBody>
      </p:sp>
    </p:spTree>
    <p:extLst>
      <p:ext uri="{BB962C8B-B14F-4D97-AF65-F5344CB8AC3E}">
        <p14:creationId xmlns:p14="http://schemas.microsoft.com/office/powerpoint/2010/main" val="35759041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sz="quarter"/>
          </p:nvPr>
        </p:nvSpPr>
        <p:spPr>
          <a:xfrm>
            <a:off x="500034" y="332656"/>
            <a:ext cx="7772400" cy="1417360"/>
          </a:xfrm>
        </p:spPr>
        <p:txBody>
          <a:bodyPr/>
          <a:lstStyle/>
          <a:p>
            <a:r>
              <a:rPr lang="fr-FR" sz="2400" dirty="0" smtClean="0"/>
              <a:t>Exemple d’organisation des enseignements</a:t>
            </a:r>
            <a:br>
              <a:rPr lang="fr-FR" sz="2400" dirty="0" smtClean="0"/>
            </a:br>
            <a:r>
              <a:rPr lang="fr-FR" sz="2400" dirty="0" smtClean="0"/>
              <a:t>première période</a:t>
            </a:r>
            <a:br>
              <a:rPr lang="fr-FR" sz="2400" dirty="0" smtClean="0"/>
            </a:br>
            <a:r>
              <a:rPr lang="fr-FR" sz="2400" dirty="0" smtClean="0"/>
              <a:t>pour de faibles effectifs</a:t>
            </a:r>
            <a:br>
              <a:rPr lang="fr-FR" sz="2400" dirty="0" smtClean="0"/>
            </a:br>
            <a:r>
              <a:rPr lang="fr-FR" sz="1800" b="1" dirty="0" smtClean="0">
                <a:solidFill>
                  <a:schemeClr val="tx2">
                    <a:lumMod val="75000"/>
                  </a:schemeClr>
                </a:solidFill>
              </a:rPr>
              <a:t>Deux professeurs interviennent sur un service complet de 9 heures</a:t>
            </a:r>
            <a:endParaRPr lang="fr-FR" sz="1800" b="1" dirty="0">
              <a:solidFill>
                <a:schemeClr val="tx2">
                  <a:lumMod val="75000"/>
                </a:schemeClr>
              </a:solidFill>
            </a:endParaRPr>
          </a:p>
        </p:txBody>
      </p:sp>
      <p:sp>
        <p:nvSpPr>
          <p:cNvPr id="3" name="Sous-titre 2"/>
          <p:cNvSpPr>
            <a:spLocks noGrp="1"/>
          </p:cNvSpPr>
          <p:nvPr>
            <p:ph type="subTitle" sz="quarter" idx="1"/>
          </p:nvPr>
        </p:nvSpPr>
        <p:spPr/>
        <p:txBody>
          <a:bodyPr/>
          <a:lstStyle/>
          <a:p>
            <a:endParaRPr lang="fr-FR"/>
          </a:p>
        </p:txBody>
      </p:sp>
      <p:graphicFrame>
        <p:nvGraphicFramePr>
          <p:cNvPr id="7" name="Objet 6"/>
          <p:cNvGraphicFramePr>
            <a:graphicFrameLocks noChangeAspect="1"/>
          </p:cNvGraphicFramePr>
          <p:nvPr/>
        </p:nvGraphicFramePr>
        <p:xfrm>
          <a:off x="357158" y="2214554"/>
          <a:ext cx="8374550" cy="3711590"/>
        </p:xfrm>
        <a:graphic>
          <a:graphicData uri="http://schemas.openxmlformats.org/presentationml/2006/ole">
            <mc:AlternateContent xmlns:mc="http://schemas.openxmlformats.org/markup-compatibility/2006">
              <mc:Choice xmlns:v="urn:schemas-microsoft-com:vml" Requires="v">
                <p:oleObj spid="_x0000_s93214" name="Feuille de calcul" r:id="rId5" imgW="4714875" imgH="2114550" progId="Excel.Sheet.12">
                  <p:embed/>
                </p:oleObj>
              </mc:Choice>
              <mc:Fallback>
                <p:oleObj name="Feuille de calcul" r:id="rId5" imgW="4714875" imgH="2114550" progId="Excel.Sheet.12">
                  <p:embed/>
                  <p:pic>
                    <p:nvPicPr>
                      <p:cNvPr id="0" name="Picture 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7158" y="2214554"/>
                        <a:ext cx="8374550" cy="371159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Espace réservé du pied de page 4"/>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dirty="0" smtClean="0">
                <a:solidFill>
                  <a:srgbClr val="FFFFD9"/>
                </a:solidFill>
              </a:rPr>
              <a:t>Samuel </a:t>
            </a:r>
            <a:r>
              <a:rPr lang="fr-FR" sz="1400" dirty="0" err="1" smtClean="0">
                <a:solidFill>
                  <a:srgbClr val="FFFFD9"/>
                </a:solidFill>
              </a:rPr>
              <a:t>Viollin</a:t>
            </a:r>
            <a:endParaRPr lang="fr-FR" sz="1400" dirty="0">
              <a:solidFill>
                <a:srgbClr val="FFFFD9"/>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sz="quarter"/>
          </p:nvPr>
        </p:nvSpPr>
        <p:spPr>
          <a:xfrm>
            <a:off x="285720" y="214290"/>
            <a:ext cx="8429684" cy="1417360"/>
          </a:xfrm>
        </p:spPr>
        <p:txBody>
          <a:bodyPr/>
          <a:lstStyle/>
          <a:p>
            <a:r>
              <a:rPr lang="fr-FR" sz="2400" dirty="0" smtClean="0"/>
              <a:t>Exemple d’organisation des enseignements</a:t>
            </a:r>
            <a:br>
              <a:rPr lang="fr-FR" sz="2400" dirty="0" smtClean="0"/>
            </a:br>
            <a:r>
              <a:rPr lang="fr-FR" sz="2400" dirty="0" smtClean="0"/>
              <a:t>première période</a:t>
            </a:r>
            <a:br>
              <a:rPr lang="fr-FR" sz="2400" dirty="0" smtClean="0"/>
            </a:br>
            <a:r>
              <a:rPr lang="fr-FR" sz="2400" dirty="0" smtClean="0"/>
              <a:t>pour de faibles effectifs</a:t>
            </a:r>
            <a:br>
              <a:rPr lang="fr-FR" sz="2400" dirty="0" smtClean="0"/>
            </a:br>
            <a:r>
              <a:rPr lang="fr-FR" sz="1800" b="1" dirty="0" smtClean="0">
                <a:solidFill>
                  <a:schemeClr val="tx2">
                    <a:lumMod val="75000"/>
                  </a:schemeClr>
                </a:solidFill>
              </a:rPr>
              <a:t>Variante pour une organisation hebdomadaire</a:t>
            </a:r>
            <a:endParaRPr lang="fr-FR" sz="1800" b="1" dirty="0">
              <a:solidFill>
                <a:schemeClr val="tx2">
                  <a:lumMod val="75000"/>
                </a:schemeClr>
              </a:solidFill>
            </a:endParaRPr>
          </a:p>
        </p:txBody>
      </p:sp>
      <p:sp>
        <p:nvSpPr>
          <p:cNvPr id="3" name="Sous-titre 2"/>
          <p:cNvSpPr>
            <a:spLocks noGrp="1"/>
          </p:cNvSpPr>
          <p:nvPr>
            <p:ph type="subTitle" sz="quarter" idx="1"/>
          </p:nvPr>
        </p:nvSpPr>
        <p:spPr/>
        <p:txBody>
          <a:bodyPr/>
          <a:lstStyle/>
          <a:p>
            <a:endParaRPr lang="fr-FR"/>
          </a:p>
        </p:txBody>
      </p:sp>
      <p:graphicFrame>
        <p:nvGraphicFramePr>
          <p:cNvPr id="7" name="Objet 6"/>
          <p:cNvGraphicFramePr>
            <a:graphicFrameLocks noChangeAspect="1"/>
          </p:cNvGraphicFramePr>
          <p:nvPr/>
        </p:nvGraphicFramePr>
        <p:xfrm>
          <a:off x="714348" y="3429000"/>
          <a:ext cx="7637486" cy="2794202"/>
        </p:xfrm>
        <a:graphic>
          <a:graphicData uri="http://schemas.openxmlformats.org/presentationml/2006/ole">
            <mc:AlternateContent xmlns:mc="http://schemas.openxmlformats.org/markup-compatibility/2006">
              <mc:Choice xmlns:v="urn:schemas-microsoft-com:vml" Requires="v">
                <p:oleObj spid="_x0000_s176135" name="Feuille de calcul" r:id="rId5" imgW="4714875" imgH="1724025" progId="Excel.Sheet.12">
                  <p:embed/>
                </p:oleObj>
              </mc:Choice>
              <mc:Fallback>
                <p:oleObj name="Feuille de calcul" r:id="rId5" imgW="4714875" imgH="1724025" progId="Excel.Sheet.12">
                  <p:embed/>
                  <p:pic>
                    <p:nvPicPr>
                      <p:cNvPr id="0" name="Object 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4348" y="3429000"/>
                        <a:ext cx="7637486" cy="279420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Espace réservé du pied de page 4"/>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dirty="0" smtClean="0">
                <a:solidFill>
                  <a:srgbClr val="FFFFD9"/>
                </a:solidFill>
              </a:rPr>
              <a:t>Samuel </a:t>
            </a:r>
            <a:r>
              <a:rPr lang="fr-FR" sz="1400" dirty="0" err="1" smtClean="0">
                <a:solidFill>
                  <a:srgbClr val="FFFFD9"/>
                </a:solidFill>
              </a:rPr>
              <a:t>Viollin</a:t>
            </a:r>
            <a:endParaRPr lang="fr-FR" sz="1400" dirty="0">
              <a:solidFill>
                <a:srgbClr val="FFFFD9"/>
              </a:solidFill>
            </a:endParaRPr>
          </a:p>
        </p:txBody>
      </p:sp>
      <p:sp>
        <p:nvSpPr>
          <p:cNvPr id="6" name="Titre 1"/>
          <p:cNvSpPr txBox="1">
            <a:spLocks/>
          </p:cNvSpPr>
          <p:nvPr/>
        </p:nvSpPr>
        <p:spPr bwMode="auto">
          <a:xfrm>
            <a:off x="500034" y="1785926"/>
            <a:ext cx="8286808" cy="1571636"/>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lgn="l" eaLnBrk="0" hangingPunct="0"/>
            <a:r>
              <a:rPr kumimoji="0" lang="fr-FR" sz="1400" b="0"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Chaque</a:t>
            </a:r>
            <a:r>
              <a:rPr kumimoji="0" lang="fr-FR" sz="1400" b="0" i="0" u="none" strike="noStrike" kern="0" cap="none" spc="0" normalizeH="0" noProof="0" dirty="0" smtClean="0">
                <a:ln>
                  <a:noFill/>
                </a:ln>
                <a:solidFill>
                  <a:schemeClr val="tx2"/>
                </a:solidFill>
                <a:effectLst>
                  <a:outerShdw blurRad="38100" dist="38100" dir="2700000" algn="tl">
                    <a:srgbClr val="000000"/>
                  </a:outerShdw>
                </a:effectLst>
                <a:uLnTx/>
                <a:uFillTx/>
                <a:latin typeface="+mj-lt"/>
                <a:ea typeface="+mj-ea"/>
                <a:cs typeface="+mj-cs"/>
              </a:rPr>
              <a:t> semaine le professeur GE prend seul chaque groupe séparément en 1 heure de cours et         1 heure de TD  et avec le professeur de GM tous </a:t>
            </a:r>
            <a:r>
              <a:rPr lang="fr-FR" sz="1400" kern="0" dirty="0" smtClean="0">
                <a:solidFill>
                  <a:schemeClr val="tx2"/>
                </a:solidFill>
                <a:effectLst>
                  <a:outerShdw blurRad="38100" dist="38100" dir="2700000" algn="tl">
                    <a:srgbClr val="000000"/>
                  </a:outerShdw>
                </a:effectLst>
                <a:latin typeface="+mj-lt"/>
                <a:ea typeface="+mj-ea"/>
                <a:cs typeface="+mj-cs"/>
              </a:rPr>
              <a:t>les groupes </a:t>
            </a:r>
            <a:r>
              <a:rPr lang="fr-FR" sz="1400" kern="0" smtClean="0">
                <a:solidFill>
                  <a:schemeClr val="tx2"/>
                </a:solidFill>
                <a:effectLst>
                  <a:outerShdw blurRad="38100" dist="38100" dir="2700000" algn="tl">
                    <a:srgbClr val="000000"/>
                  </a:outerShdw>
                </a:effectLst>
                <a:latin typeface="+mj-lt"/>
                <a:ea typeface="+mj-ea"/>
                <a:cs typeface="+mj-cs"/>
              </a:rPr>
              <a:t>ensembles  </a:t>
            </a:r>
            <a:r>
              <a:rPr kumimoji="0" lang="fr-FR" sz="1400" b="0" i="0" u="none" strike="noStrike" kern="0" cap="none" spc="0" normalizeH="0" noProof="0" smtClean="0">
                <a:ln>
                  <a:noFill/>
                </a:ln>
                <a:solidFill>
                  <a:schemeClr val="tx2"/>
                </a:solidFill>
                <a:effectLst>
                  <a:outerShdw blurRad="38100" dist="38100" dir="2700000" algn="tl">
                    <a:srgbClr val="000000"/>
                  </a:outerShdw>
                </a:effectLst>
                <a:uLnTx/>
                <a:uFillTx/>
                <a:latin typeface="+mj-lt"/>
                <a:ea typeface="+mj-ea"/>
                <a:cs typeface="+mj-cs"/>
              </a:rPr>
              <a:t>en </a:t>
            </a:r>
            <a:r>
              <a:rPr kumimoji="0" lang="fr-FR" sz="1400" b="0" i="0" u="none" strike="noStrike" kern="0" cap="none" spc="0" normalizeH="0" noProof="0" dirty="0" smtClean="0">
                <a:ln>
                  <a:noFill/>
                </a:ln>
                <a:solidFill>
                  <a:schemeClr val="tx2"/>
                </a:solidFill>
                <a:effectLst>
                  <a:outerShdw blurRad="38100" dist="38100" dir="2700000" algn="tl">
                    <a:srgbClr val="000000"/>
                  </a:outerShdw>
                </a:effectLst>
                <a:uLnTx/>
                <a:uFillTx/>
                <a:latin typeface="+mj-lt"/>
                <a:ea typeface="+mj-ea"/>
                <a:cs typeface="+mj-cs"/>
              </a:rPr>
              <a:t>3 heures TP</a:t>
            </a:r>
          </a:p>
          <a:p>
            <a:pPr lvl="0" algn="l" eaLnBrk="0" hangingPunct="0"/>
            <a:r>
              <a:rPr kumimoji="0" lang="fr-FR" sz="1400" b="0" i="0" u="none" strike="noStrike" kern="0" cap="none" spc="0" normalizeH="0" noProof="0" dirty="0" smtClean="0">
                <a:ln>
                  <a:noFill/>
                </a:ln>
                <a:solidFill>
                  <a:schemeClr val="tx2"/>
                </a:solidFill>
                <a:effectLst>
                  <a:outerShdw blurRad="38100" dist="38100" dir="2700000" algn="tl">
                    <a:srgbClr val="000000"/>
                  </a:outerShdw>
                </a:effectLst>
                <a:uLnTx/>
                <a:uFillTx/>
                <a:latin typeface="+mj-lt"/>
                <a:ea typeface="+mj-ea"/>
                <a:cs typeface="+mj-cs"/>
              </a:rPr>
              <a:t> (7 heures élèves, 9 heures professeur)</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fr-FR" sz="1600" b="0" i="0" u="none" strike="noStrike" kern="0" cap="none" spc="0" normalizeH="0" noProof="0" dirty="0" smtClean="0">
              <a:ln>
                <a:noFill/>
              </a:ln>
              <a:solidFill>
                <a:schemeClr val="tx2"/>
              </a:solidFill>
              <a:effectLst>
                <a:outerShdw blurRad="38100" dist="38100" dir="2700000" algn="tl">
                  <a:srgbClr val="000000"/>
                </a:outerShdw>
              </a:effectLst>
              <a:uLnTx/>
              <a:uFillTx/>
              <a:latin typeface="+mj-lt"/>
              <a:ea typeface="+mj-ea"/>
              <a:cs typeface="+mj-cs"/>
            </a:endParaRPr>
          </a:p>
          <a:p>
            <a:pPr algn="l" eaLnBrk="0" hangingPunct="0"/>
            <a:r>
              <a:rPr lang="fr-FR" sz="1400" kern="0" dirty="0" smtClean="0">
                <a:solidFill>
                  <a:schemeClr val="tx2"/>
                </a:solidFill>
                <a:effectLst>
                  <a:outerShdw blurRad="38100" dist="38100" dir="2700000" algn="tl">
                    <a:srgbClr val="000000"/>
                  </a:outerShdw>
                </a:effectLst>
                <a:latin typeface="+mj-lt"/>
                <a:ea typeface="+mj-ea"/>
                <a:cs typeface="+mj-cs"/>
              </a:rPr>
              <a:t>Chaque semaine le professeur GM prend seul chaque groupe séparément en 1 heure de cours et         1 heure de TD  et avec le professeur de GE tous les groupes  ensembles en 3 heures TP </a:t>
            </a:r>
          </a:p>
          <a:p>
            <a:pPr algn="l" eaLnBrk="0" hangingPunct="0"/>
            <a:r>
              <a:rPr lang="fr-FR" sz="1400" kern="0" dirty="0" smtClean="0">
                <a:solidFill>
                  <a:schemeClr val="tx2"/>
                </a:solidFill>
                <a:effectLst>
                  <a:outerShdw blurRad="38100" dist="38100" dir="2700000" algn="tl">
                    <a:srgbClr val="000000"/>
                  </a:outerShdw>
                </a:effectLst>
                <a:latin typeface="+mj-lt"/>
                <a:ea typeface="+mj-ea"/>
                <a:cs typeface="+mj-cs"/>
              </a:rPr>
              <a:t>(</a:t>
            </a:r>
            <a:r>
              <a:rPr lang="fr-FR" sz="1400" kern="0" dirty="0" smtClean="0">
                <a:solidFill>
                  <a:schemeClr val="tx2"/>
                </a:solidFill>
                <a:effectLst>
                  <a:outerShdw blurRad="38100" dist="38100" dir="2700000" algn="tl">
                    <a:srgbClr val="000000"/>
                  </a:outerShdw>
                </a:effectLst>
              </a:rPr>
              <a:t>7 heures élèves, </a:t>
            </a:r>
            <a:r>
              <a:rPr lang="fr-FR" sz="1400" kern="0" dirty="0" smtClean="0">
                <a:solidFill>
                  <a:schemeClr val="tx2"/>
                </a:solidFill>
                <a:effectLst>
                  <a:outerShdw blurRad="38100" dist="38100" dir="2700000" algn="tl">
                    <a:srgbClr val="000000"/>
                  </a:outerShdw>
                </a:effectLst>
                <a:latin typeface="+mj-lt"/>
                <a:ea typeface="+mj-ea"/>
                <a:cs typeface="+mj-cs"/>
              </a:rPr>
              <a:t>9heures au total)</a:t>
            </a:r>
            <a:endParaRPr lang="fr-FR" sz="1400" kern="0" dirty="0">
              <a:solidFill>
                <a:schemeClr val="tx2"/>
              </a:solidFill>
              <a:effectLst>
                <a:outerShdw blurRad="38100" dist="38100" dir="2700000" algn="tl">
                  <a:srgbClr val="000000"/>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sz="quarter" idx="1"/>
          </p:nvPr>
        </p:nvSpPr>
        <p:spPr/>
        <p:txBody>
          <a:bodyPr/>
          <a:lstStyle/>
          <a:p>
            <a:endParaRPr lang="fr-FR"/>
          </a:p>
        </p:txBody>
      </p:sp>
      <p:graphicFrame>
        <p:nvGraphicFramePr>
          <p:cNvPr id="7" name="Objet 6"/>
          <p:cNvGraphicFramePr>
            <a:graphicFrameLocks noChangeAspect="1"/>
          </p:cNvGraphicFramePr>
          <p:nvPr/>
        </p:nvGraphicFramePr>
        <p:xfrm>
          <a:off x="434975" y="2147888"/>
          <a:ext cx="8345488" cy="3702050"/>
        </p:xfrm>
        <a:graphic>
          <a:graphicData uri="http://schemas.openxmlformats.org/presentationml/2006/ole">
            <mc:AlternateContent xmlns:mc="http://schemas.openxmlformats.org/markup-compatibility/2006">
              <mc:Choice xmlns:v="urn:schemas-microsoft-com:vml" Requires="v">
                <p:oleObj spid="_x0000_s107550" name="Feuille de calcul" r:id="rId5" imgW="4714875" imgH="2114550" progId="Excel.Sheet.12">
                  <p:embed/>
                </p:oleObj>
              </mc:Choice>
              <mc:Fallback>
                <p:oleObj name="Feuille de calcul" r:id="rId5" imgW="4714875" imgH="2114550" progId="Excel.Sheet.12">
                  <p:embed/>
                  <p:pic>
                    <p:nvPicPr>
                      <p:cNvPr id="0" name="Picture 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4975" y="2147888"/>
                        <a:ext cx="8345488" cy="3702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itre 1"/>
          <p:cNvSpPr>
            <a:spLocks noGrp="1"/>
          </p:cNvSpPr>
          <p:nvPr>
            <p:ph type="ctrTitle" sz="quarter"/>
          </p:nvPr>
        </p:nvSpPr>
        <p:spPr>
          <a:xfrm>
            <a:off x="500034" y="260648"/>
            <a:ext cx="7772400" cy="1417360"/>
          </a:xfrm>
        </p:spPr>
        <p:txBody>
          <a:bodyPr/>
          <a:lstStyle/>
          <a:p>
            <a:r>
              <a:rPr lang="fr-FR" sz="2400" dirty="0" smtClean="0"/>
              <a:t>Exemple d’organisation des enseignements</a:t>
            </a:r>
            <a:br>
              <a:rPr lang="fr-FR" sz="2400" dirty="0" smtClean="0"/>
            </a:br>
            <a:r>
              <a:rPr lang="fr-FR" sz="2400" dirty="0" smtClean="0"/>
              <a:t>deuxième période</a:t>
            </a:r>
            <a:br>
              <a:rPr lang="fr-FR" sz="2400" dirty="0" smtClean="0"/>
            </a:br>
            <a:r>
              <a:rPr lang="fr-FR" sz="2400" dirty="0" smtClean="0"/>
              <a:t>pour de faibles effectifs</a:t>
            </a:r>
            <a:br>
              <a:rPr lang="fr-FR" sz="2400" dirty="0" smtClean="0"/>
            </a:br>
            <a:r>
              <a:rPr lang="fr-FR" sz="1800" b="1" dirty="0" smtClean="0">
                <a:solidFill>
                  <a:schemeClr val="tx2">
                    <a:lumMod val="75000"/>
                  </a:schemeClr>
                </a:solidFill>
              </a:rPr>
              <a:t>Deux professeurs interviennent sur un service complet de 9 heures</a:t>
            </a:r>
            <a:endParaRPr lang="fr-FR" sz="1800" b="1" dirty="0">
              <a:solidFill>
                <a:schemeClr val="tx2">
                  <a:lumMod val="75000"/>
                </a:schemeClr>
              </a:solidFill>
            </a:endParaRPr>
          </a:p>
        </p:txBody>
      </p:sp>
      <p:sp>
        <p:nvSpPr>
          <p:cNvPr id="5" name="Espace réservé du pied de page 4"/>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dirty="0" smtClean="0">
                <a:solidFill>
                  <a:srgbClr val="FFFFD9"/>
                </a:solidFill>
              </a:rPr>
              <a:t>Samuel </a:t>
            </a:r>
            <a:r>
              <a:rPr lang="fr-FR" sz="1400" dirty="0" err="1" smtClean="0">
                <a:solidFill>
                  <a:srgbClr val="FFFFD9"/>
                </a:solidFill>
              </a:rPr>
              <a:t>Viollin</a:t>
            </a:r>
            <a:endParaRPr lang="fr-FR" sz="1400" dirty="0">
              <a:solidFill>
                <a:srgbClr val="FFFFD9"/>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2"/>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smtClean="0">
                <a:solidFill>
                  <a:srgbClr val="FFFFD9"/>
                </a:solidFill>
              </a:rPr>
              <a:t>Enseignement en CPGE ATS</a:t>
            </a:r>
          </a:p>
        </p:txBody>
      </p:sp>
      <p:sp>
        <p:nvSpPr>
          <p:cNvPr id="5" name="Rectangle 2"/>
          <p:cNvSpPr>
            <a:spLocks noChangeArrowheads="1"/>
          </p:cNvSpPr>
          <p:nvPr/>
        </p:nvSpPr>
        <p:spPr bwMode="auto">
          <a:xfrm>
            <a:off x="246063" y="1384717"/>
            <a:ext cx="8662987"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lnSpc>
                <a:spcPct val="150000"/>
              </a:lnSpc>
            </a:pPr>
            <a:r>
              <a:rPr lang="fr-FR" sz="2000" dirty="0"/>
              <a:t>L’ensemble de ces activités doit renforcer l’autonomie des étudiants, les facultés de prise de décisions et favoriser la gestion de projet en équipe.</a:t>
            </a:r>
          </a:p>
          <a:p>
            <a:pPr algn="just">
              <a:lnSpc>
                <a:spcPct val="150000"/>
              </a:lnSpc>
            </a:pPr>
            <a:r>
              <a:rPr lang="fr-FR" sz="2000" dirty="0"/>
              <a:t>Les sciences industrielles pour l’ingénieur doivent permettre d’acquérir les méthodes permettant d’appréhender des systèmes pluri technologiques dans leur globalité et leur complexité. Elles doivent participer pleinement à cette formation mais avec leurs spécificités et uniquement leurs spécificités. </a:t>
            </a:r>
          </a:p>
          <a:p>
            <a:pPr algn="just">
              <a:lnSpc>
                <a:spcPct val="150000"/>
              </a:lnSpc>
            </a:pPr>
            <a:r>
              <a:rPr lang="fr-FR" sz="2000" dirty="0"/>
              <a:t>Pour acquérir ces compétences, il faut du temps : les Grandes Écoles demandent que les CPGE participent pleinement à cette formation.</a:t>
            </a:r>
          </a:p>
        </p:txBody>
      </p:sp>
      <p:sp>
        <p:nvSpPr>
          <p:cNvPr id="6" name="Text Box 3"/>
          <p:cNvSpPr txBox="1">
            <a:spLocks noChangeArrowheads="1"/>
          </p:cNvSpPr>
          <p:nvPr/>
        </p:nvSpPr>
        <p:spPr bwMode="auto">
          <a:xfrm>
            <a:off x="2411413" y="188913"/>
            <a:ext cx="331311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spcBef>
                <a:spcPct val="50000"/>
              </a:spcBef>
            </a:pPr>
            <a:r>
              <a:rPr lang="fr-FR" b="1" dirty="0">
                <a:solidFill>
                  <a:schemeClr val="tx2">
                    <a:lumMod val="75000"/>
                  </a:schemeClr>
                </a:solidFill>
              </a:rPr>
              <a:t>En Synthèse</a:t>
            </a:r>
          </a:p>
        </p:txBody>
      </p:sp>
    </p:spTree>
    <p:extLst>
      <p:ext uri="{BB962C8B-B14F-4D97-AF65-F5344CB8AC3E}">
        <p14:creationId xmlns:p14="http://schemas.microsoft.com/office/powerpoint/2010/main" val="2276181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left)">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left)">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2"/>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a:solidFill>
                  <a:srgbClr val="FFFFD9"/>
                </a:solidFill>
              </a:rPr>
              <a:t>Enseignement en CPGE ATS</a:t>
            </a:r>
          </a:p>
        </p:txBody>
      </p:sp>
      <p:sp>
        <p:nvSpPr>
          <p:cNvPr id="5" name="Text Box 4"/>
          <p:cNvSpPr txBox="1">
            <a:spLocks noChangeArrowheads="1"/>
          </p:cNvSpPr>
          <p:nvPr/>
        </p:nvSpPr>
        <p:spPr bwMode="auto">
          <a:xfrm>
            <a:off x="395288" y="404813"/>
            <a:ext cx="8569325"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spcBef>
                <a:spcPct val="50000"/>
              </a:spcBef>
            </a:pPr>
            <a:r>
              <a:rPr lang="fr-FR" b="1" dirty="0"/>
              <a:t>Carte heuristique des macros compétences</a:t>
            </a:r>
            <a:r>
              <a:rPr lang="fr-FR" dirty="0"/>
              <a:t> </a:t>
            </a:r>
          </a:p>
        </p:txBody>
      </p:sp>
      <p:pic>
        <p:nvPicPr>
          <p:cNvPr id="6" name="Picture 5" descr="Carte macro_compétence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700808"/>
            <a:ext cx="9144000" cy="439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693070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2"/>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a:solidFill>
                  <a:srgbClr val="FFFFD9"/>
                </a:solidFill>
              </a:rPr>
              <a:t>Enseignement en CPGE ATS</a:t>
            </a:r>
          </a:p>
        </p:txBody>
      </p:sp>
      <p:sp>
        <p:nvSpPr>
          <p:cNvPr id="5" name="Rectangle 4"/>
          <p:cNvSpPr>
            <a:spLocks noChangeArrowheads="1"/>
          </p:cNvSpPr>
          <p:nvPr/>
        </p:nvSpPr>
        <p:spPr bwMode="auto">
          <a:xfrm>
            <a:off x="107950" y="44450"/>
            <a:ext cx="89154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fr-FR" sz="4400" dirty="0"/>
              <a:t>Objectifs de formation</a:t>
            </a:r>
          </a:p>
        </p:txBody>
      </p:sp>
      <p:sp>
        <p:nvSpPr>
          <p:cNvPr id="6" name="Rectangle 5"/>
          <p:cNvSpPr>
            <a:spLocks noChangeArrowheads="1"/>
          </p:cNvSpPr>
          <p:nvPr/>
        </p:nvSpPr>
        <p:spPr bwMode="auto">
          <a:xfrm>
            <a:off x="114300" y="1495326"/>
            <a:ext cx="8915400" cy="41659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l">
              <a:spcBef>
                <a:spcPct val="20000"/>
              </a:spcBef>
              <a:buFontTx/>
              <a:buChar char="•"/>
            </a:pPr>
            <a:r>
              <a:rPr lang="fr-FR" sz="2800" dirty="0"/>
              <a:t>Structurer la relation </a:t>
            </a:r>
            <a:r>
              <a:rPr lang="fr-FR" sz="2800" dirty="0" smtClean="0"/>
              <a:t>Réel </a:t>
            </a:r>
            <a:r>
              <a:rPr lang="fr-FR" sz="2800" dirty="0"/>
              <a:t>– Modèle</a:t>
            </a:r>
          </a:p>
          <a:p>
            <a:pPr marL="895350" indent="-342900" algn="l">
              <a:spcBef>
                <a:spcPct val="20000"/>
              </a:spcBef>
              <a:buFont typeface="Courier New" pitchFamily="49" charset="0"/>
              <a:buChar char="o"/>
            </a:pPr>
            <a:r>
              <a:rPr lang="fr-FR" sz="2800" dirty="0" smtClean="0"/>
              <a:t>Les </a:t>
            </a:r>
            <a:r>
              <a:rPr lang="fr-FR" sz="2800" dirty="0"/>
              <a:t>systèmes sont pluri </a:t>
            </a:r>
            <a:r>
              <a:rPr lang="fr-FR" sz="2800" dirty="0" smtClean="0"/>
              <a:t>technologiques</a:t>
            </a:r>
            <a:endParaRPr lang="fr-FR" sz="2800" dirty="0"/>
          </a:p>
          <a:p>
            <a:pPr marL="895350" indent="-342900" algn="l">
              <a:spcBef>
                <a:spcPct val="20000"/>
              </a:spcBef>
              <a:buFont typeface="Courier New" pitchFamily="49" charset="0"/>
              <a:buChar char="o"/>
            </a:pPr>
            <a:r>
              <a:rPr lang="fr-FR" sz="2800" dirty="0" smtClean="0"/>
              <a:t>Eléments </a:t>
            </a:r>
            <a:r>
              <a:rPr lang="fr-FR" sz="2800" dirty="0"/>
              <a:t>fondamentaux: Electricité, Mécanique, </a:t>
            </a:r>
            <a:r>
              <a:rPr lang="fr-FR" sz="2800" dirty="0" smtClean="0"/>
              <a:t>Automatique </a:t>
            </a:r>
            <a:r>
              <a:rPr lang="fr-FR" sz="2800" dirty="0"/>
              <a:t>(mécatronique).</a:t>
            </a:r>
          </a:p>
          <a:p>
            <a:pPr marL="342900" indent="-342900" algn="l">
              <a:spcBef>
                <a:spcPct val="20000"/>
              </a:spcBef>
              <a:buFontTx/>
              <a:buChar char="•"/>
            </a:pPr>
            <a:r>
              <a:rPr lang="fr-FR" sz="2800" dirty="0" smtClean="0"/>
              <a:t>Appliquer</a:t>
            </a:r>
            <a:r>
              <a:rPr lang="fr-FR" sz="2800" dirty="0" smtClean="0">
                <a:solidFill>
                  <a:srgbClr val="FF0000"/>
                </a:solidFill>
              </a:rPr>
              <a:t> </a:t>
            </a:r>
            <a:r>
              <a:rPr lang="fr-FR" sz="2800" dirty="0" smtClean="0"/>
              <a:t>au </a:t>
            </a:r>
            <a:r>
              <a:rPr lang="fr-FR" sz="2800" dirty="0"/>
              <a:t>contexte technologique</a:t>
            </a:r>
          </a:p>
          <a:p>
            <a:pPr marL="342900" indent="-342900" algn="l">
              <a:spcBef>
                <a:spcPct val="20000"/>
              </a:spcBef>
              <a:buFontTx/>
              <a:buChar char="•"/>
            </a:pPr>
            <a:r>
              <a:rPr lang="fr-FR" sz="2800" dirty="0" smtClean="0"/>
              <a:t>Préparer les </a:t>
            </a:r>
            <a:r>
              <a:rPr lang="fr-FR" sz="2800" dirty="0"/>
              <a:t>étudiants aux méthodes de conception des produits.</a:t>
            </a:r>
          </a:p>
          <a:p>
            <a:pPr marL="342900" indent="-342900" algn="l">
              <a:spcBef>
                <a:spcPct val="20000"/>
              </a:spcBef>
              <a:buFontTx/>
              <a:buChar char="•"/>
            </a:pPr>
            <a:r>
              <a:rPr lang="fr-FR" sz="2800" dirty="0" smtClean="0"/>
              <a:t>Développer</a:t>
            </a:r>
            <a:r>
              <a:rPr lang="fr-FR" sz="2800" dirty="0" smtClean="0">
                <a:solidFill>
                  <a:srgbClr val="FF0000"/>
                </a:solidFill>
              </a:rPr>
              <a:t> </a:t>
            </a:r>
            <a:r>
              <a:rPr lang="fr-FR" sz="2800" dirty="0"/>
              <a:t>des capacités de créativité.</a:t>
            </a:r>
          </a:p>
          <a:p>
            <a:pPr marL="342900" indent="-342900" algn="l">
              <a:spcBef>
                <a:spcPct val="20000"/>
              </a:spcBef>
            </a:pPr>
            <a:endParaRPr lang="fr-FR" sz="2800" dirty="0">
              <a:solidFill>
                <a:schemeClr val="accent1"/>
              </a:solidFill>
            </a:endParaRPr>
          </a:p>
        </p:txBody>
      </p:sp>
    </p:spTree>
    <p:extLst>
      <p:ext uri="{BB962C8B-B14F-4D97-AF65-F5344CB8AC3E}">
        <p14:creationId xmlns:p14="http://schemas.microsoft.com/office/powerpoint/2010/main" val="2820338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2"/>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a:solidFill>
                  <a:srgbClr val="FFFFD9"/>
                </a:solidFill>
              </a:rPr>
              <a:t>Enseignement en CPGE ATS</a:t>
            </a:r>
          </a:p>
        </p:txBody>
      </p:sp>
      <p:sp>
        <p:nvSpPr>
          <p:cNvPr id="5" name="Rectangle 4"/>
          <p:cNvSpPr>
            <a:spLocks noChangeArrowheads="1"/>
          </p:cNvSpPr>
          <p:nvPr/>
        </p:nvSpPr>
        <p:spPr bwMode="auto">
          <a:xfrm>
            <a:off x="34925" y="44450"/>
            <a:ext cx="8915400" cy="86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fr-FR" sz="4400" dirty="0"/>
              <a:t>Organisation pédagogique</a:t>
            </a:r>
          </a:p>
        </p:txBody>
      </p:sp>
      <p:sp>
        <p:nvSpPr>
          <p:cNvPr id="6" name="Rectangle 5"/>
          <p:cNvSpPr>
            <a:spLocks noChangeArrowheads="1"/>
          </p:cNvSpPr>
          <p:nvPr/>
        </p:nvSpPr>
        <p:spPr bwMode="auto">
          <a:xfrm>
            <a:off x="467544" y="1628800"/>
            <a:ext cx="8351837"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pPr marL="342900" indent="-342900" algn="l">
              <a:lnSpc>
                <a:spcPct val="90000"/>
              </a:lnSpc>
              <a:spcBef>
                <a:spcPct val="20000"/>
              </a:spcBef>
            </a:pPr>
            <a:r>
              <a:rPr lang="fr-FR" sz="3200" dirty="0"/>
              <a:t>L’enseignement est organisé autour de </a:t>
            </a:r>
          </a:p>
          <a:p>
            <a:pPr marL="342900" indent="-342900" algn="l">
              <a:lnSpc>
                <a:spcPct val="90000"/>
              </a:lnSpc>
              <a:spcBef>
                <a:spcPct val="20000"/>
              </a:spcBef>
            </a:pPr>
            <a:r>
              <a:rPr lang="fr-FR" sz="3200" dirty="0"/>
              <a:t>systèmes réels, en cours, travaux </a:t>
            </a:r>
            <a:r>
              <a:rPr lang="fr-FR" sz="3200" dirty="0" smtClean="0"/>
              <a:t>dirigés,</a:t>
            </a:r>
            <a:endParaRPr lang="fr-FR" sz="3200" dirty="0"/>
          </a:p>
          <a:p>
            <a:pPr marL="342900" indent="-342900" algn="l">
              <a:lnSpc>
                <a:spcPct val="90000"/>
              </a:lnSpc>
              <a:spcBef>
                <a:spcPct val="20000"/>
              </a:spcBef>
            </a:pPr>
            <a:r>
              <a:rPr lang="fr-FR" sz="3200" dirty="0"/>
              <a:t>travaux pratiques </a:t>
            </a:r>
            <a:r>
              <a:rPr lang="fr-FR" sz="3200" dirty="0" smtClean="0"/>
              <a:t>et mini-projets pour maîtriser des macro-compétences</a:t>
            </a:r>
            <a:r>
              <a:rPr lang="fr-FR" sz="3200" dirty="0"/>
              <a:t>.</a:t>
            </a:r>
          </a:p>
        </p:txBody>
      </p:sp>
      <p:sp>
        <p:nvSpPr>
          <p:cNvPr id="7" name="Text Box 6"/>
          <p:cNvSpPr txBox="1">
            <a:spLocks noChangeArrowheads="1"/>
          </p:cNvSpPr>
          <p:nvPr/>
        </p:nvSpPr>
        <p:spPr bwMode="auto">
          <a:xfrm>
            <a:off x="467544" y="4084154"/>
            <a:ext cx="8351837" cy="1865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algn="l" eaLnBrk="1" hangingPunct="1">
              <a:lnSpc>
                <a:spcPct val="90000"/>
              </a:lnSpc>
              <a:spcBef>
                <a:spcPct val="20000"/>
              </a:spcBef>
            </a:pPr>
            <a:r>
              <a:rPr lang="fr-FR" sz="3200" dirty="0"/>
              <a:t>L’organisation est faite autour de centres </a:t>
            </a:r>
            <a:r>
              <a:rPr lang="fr-FR" sz="3200" dirty="0" smtClean="0"/>
              <a:t>d’intérêt </a:t>
            </a:r>
            <a:r>
              <a:rPr lang="fr-FR" sz="3200" dirty="0"/>
              <a:t>(fil conducteur de la formation pour l’équipe pédagogique) et </a:t>
            </a:r>
            <a:r>
              <a:rPr lang="fr-FR" sz="3200" dirty="0" smtClean="0"/>
              <a:t>mobilise des </a:t>
            </a:r>
            <a:r>
              <a:rPr lang="fr-FR" sz="3200" dirty="0"/>
              <a:t>systèmes complexes (</a:t>
            </a:r>
            <a:r>
              <a:rPr lang="fr-FR" sz="3200" dirty="0" smtClean="0"/>
              <a:t>pluri technologique</a:t>
            </a:r>
            <a:r>
              <a:rPr lang="fr-FR" sz="3200" dirty="0"/>
              <a:t>). </a:t>
            </a:r>
          </a:p>
        </p:txBody>
      </p:sp>
    </p:spTree>
    <p:extLst>
      <p:ext uri="{BB962C8B-B14F-4D97-AF65-F5344CB8AC3E}">
        <p14:creationId xmlns:p14="http://schemas.microsoft.com/office/powerpoint/2010/main" val="590741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0" y="-27384"/>
            <a:ext cx="9144000" cy="504056"/>
          </a:xfrm>
          <a:prstGeom prst="rect">
            <a:avLst/>
          </a:prstGeom>
          <a:solidFill>
            <a:srgbClr val="99FF99"/>
          </a:solidFill>
          <a:ln w="9525">
            <a:solidFill>
              <a:srgbClr val="99FF99"/>
            </a:solidFill>
            <a:miter lim="800000"/>
            <a:headEnd/>
            <a:tailEnd/>
          </a:ln>
          <a:effectLst/>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48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9pPr>
          </a:lstStyle>
          <a:p>
            <a:r>
              <a:rPr lang="fr-FR" sz="2000" dirty="0" smtClean="0"/>
              <a:t>2. Exemple de liste de Centres d’intérêt pour la section ATS</a:t>
            </a:r>
            <a:endParaRPr lang="fr-FR" sz="2000" dirty="0"/>
          </a:p>
        </p:txBody>
      </p:sp>
      <p:sp>
        <p:nvSpPr>
          <p:cNvPr id="5" name="Rectangle 3"/>
          <p:cNvSpPr txBox="1">
            <a:spLocks noChangeArrowheads="1"/>
          </p:cNvSpPr>
          <p:nvPr/>
        </p:nvSpPr>
        <p:spPr>
          <a:xfrm>
            <a:off x="455613" y="1340768"/>
            <a:ext cx="8362950" cy="4752528"/>
          </a:xfrm>
        </p:spPr>
        <p:txBody>
          <a:bodyPr/>
          <a:lstStyle>
            <a:lvl1pPr marL="0" indent="0" algn="ctr" rtl="0" eaLnBrk="0" fontAlgn="base" hangingPunct="0">
              <a:spcBef>
                <a:spcPct val="20000"/>
              </a:spcBef>
              <a:spcAft>
                <a:spcPct val="0"/>
              </a:spcAft>
              <a:buClr>
                <a:schemeClr val="hlink"/>
              </a:buClr>
              <a:buSzPct val="80000"/>
              <a:buFont typeface="Wingdings" pitchFamily="2" charset="2"/>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9pPr>
          </a:lstStyle>
          <a:p>
            <a:pPr algn="just"/>
            <a:r>
              <a:rPr lang="fr-FR" sz="2400" dirty="0" smtClean="0"/>
              <a:t>Un centre d’intérêt est un fil conducteur pour un ensemble structuré d’activités (TP, cours, TD) visant des objectifs clairement identifiés (une compétence générale ou une problématique).</a:t>
            </a:r>
          </a:p>
          <a:p>
            <a:pPr algn="just"/>
            <a:r>
              <a:rPr lang="fr-FR" sz="2400" dirty="0" smtClean="0"/>
              <a:t>Il donne du sens aux apprentissages sur une période donnée.</a:t>
            </a:r>
          </a:p>
          <a:p>
            <a:pPr algn="just"/>
            <a:r>
              <a:rPr lang="fr-FR" sz="2400" dirty="0" smtClean="0"/>
              <a:t>Il résulte de :</a:t>
            </a:r>
          </a:p>
          <a:p>
            <a:pPr marL="342900" indent="-342900" algn="just">
              <a:buFont typeface="Arial" pitchFamily="34" charset="0"/>
              <a:buChar char="•"/>
            </a:pPr>
            <a:r>
              <a:rPr lang="fr-FR" sz="2400" dirty="0" smtClean="0"/>
              <a:t>l’analyse des compétences et des savoirs associés décrits dans le programme,</a:t>
            </a:r>
          </a:p>
          <a:p>
            <a:pPr marL="342900" indent="-342900" algn="just">
              <a:buFont typeface="Arial" pitchFamily="34" charset="0"/>
              <a:buChar char="•"/>
            </a:pPr>
            <a:r>
              <a:rPr lang="fr-FR" sz="2400" dirty="0" smtClean="0"/>
              <a:t>de l’expérience de l’enseignant et de sa compétence en didactique qui lui permettent d’identifier les points clés du programme.</a:t>
            </a:r>
          </a:p>
          <a:p>
            <a:pPr lvl="4">
              <a:buFont typeface="Wingdings" pitchFamily="2" charset="2"/>
              <a:buNone/>
            </a:pPr>
            <a:r>
              <a:rPr lang="fr-FR" sz="2400" dirty="0" smtClean="0"/>
              <a:t> </a:t>
            </a:r>
            <a:endParaRPr lang="fr-FR" sz="2400" dirty="0"/>
          </a:p>
        </p:txBody>
      </p:sp>
      <p:sp>
        <p:nvSpPr>
          <p:cNvPr id="6" name="Rectangle 4"/>
          <p:cNvSpPr>
            <a:spLocks noChangeArrowheads="1"/>
          </p:cNvSpPr>
          <p:nvPr/>
        </p:nvSpPr>
        <p:spPr bwMode="auto">
          <a:xfrm>
            <a:off x="481013" y="692696"/>
            <a:ext cx="8382000" cy="40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pPr>
            <a:r>
              <a:rPr lang="fr-FR" sz="2800" b="1" u="sng" dirty="0" smtClean="0"/>
              <a:t>Qu’est-ce </a:t>
            </a:r>
            <a:r>
              <a:rPr lang="fr-FR" sz="2800" b="1" u="sng" dirty="0"/>
              <a:t>qu’un centre </a:t>
            </a:r>
            <a:r>
              <a:rPr lang="fr-FR" sz="2800" b="1" u="sng" dirty="0" smtClean="0"/>
              <a:t>d’intérêt ?</a:t>
            </a:r>
            <a:endParaRPr lang="fr-FR" sz="2800" b="1" dirty="0">
              <a:solidFill>
                <a:srgbClr val="265787"/>
              </a:solidFill>
            </a:endParaRPr>
          </a:p>
        </p:txBody>
      </p:sp>
      <p:sp>
        <p:nvSpPr>
          <p:cNvPr id="7" name="Text Box 5"/>
          <p:cNvSpPr txBox="1">
            <a:spLocks noChangeArrowheads="1"/>
          </p:cNvSpPr>
          <p:nvPr/>
        </p:nvSpPr>
        <p:spPr bwMode="auto">
          <a:xfrm>
            <a:off x="481013" y="6309320"/>
            <a:ext cx="84834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fr-FR" sz="2400" dirty="0">
                <a:solidFill>
                  <a:schemeClr val="tx2">
                    <a:lumMod val="75000"/>
                  </a:schemeClr>
                </a:solidFill>
              </a:rPr>
              <a:t>Les CI peuvent varier d’une équipe pédagogique à l’autre</a:t>
            </a:r>
          </a:p>
        </p:txBody>
      </p:sp>
    </p:spTree>
    <p:extLst>
      <p:ext uri="{BB962C8B-B14F-4D97-AF65-F5344CB8AC3E}">
        <p14:creationId xmlns:p14="http://schemas.microsoft.com/office/powerpoint/2010/main" val="2488325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2"/>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a:solidFill>
                  <a:srgbClr val="FFFFD9"/>
                </a:solidFill>
              </a:rPr>
              <a:t>Enseignement en CPGE ATS</a:t>
            </a:r>
          </a:p>
        </p:txBody>
      </p:sp>
      <p:sp>
        <p:nvSpPr>
          <p:cNvPr id="5" name="Rectangle 4"/>
          <p:cNvSpPr>
            <a:spLocks noChangeArrowheads="1"/>
          </p:cNvSpPr>
          <p:nvPr/>
        </p:nvSpPr>
        <p:spPr bwMode="auto">
          <a:xfrm>
            <a:off x="34925" y="44450"/>
            <a:ext cx="8915400" cy="865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fr-FR" sz="4400" dirty="0"/>
              <a:t>Objectif des travaux pratiques</a:t>
            </a:r>
          </a:p>
        </p:txBody>
      </p:sp>
      <p:sp>
        <p:nvSpPr>
          <p:cNvPr id="6" name="Rectangle 5"/>
          <p:cNvSpPr>
            <a:spLocks noChangeArrowheads="1"/>
          </p:cNvSpPr>
          <p:nvPr/>
        </p:nvSpPr>
        <p:spPr bwMode="auto">
          <a:xfrm>
            <a:off x="250825" y="1196975"/>
            <a:ext cx="8699500" cy="475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l">
              <a:lnSpc>
                <a:spcPct val="80000"/>
              </a:lnSpc>
              <a:spcBef>
                <a:spcPct val="20000"/>
              </a:spcBef>
              <a:buFontTx/>
              <a:buChar char="•"/>
            </a:pPr>
            <a:r>
              <a:rPr lang="fr-FR" sz="2800" dirty="0"/>
              <a:t>Découverte de la réalité de solutions industrielles</a:t>
            </a:r>
          </a:p>
          <a:p>
            <a:pPr marL="742950" lvl="1" indent="-285750" algn="l">
              <a:lnSpc>
                <a:spcPct val="80000"/>
              </a:lnSpc>
              <a:spcBef>
                <a:spcPct val="20000"/>
              </a:spcBef>
              <a:buFontTx/>
              <a:buChar char="–"/>
            </a:pPr>
            <a:r>
              <a:rPr lang="fr-FR" sz="2800" dirty="0"/>
              <a:t>Vérification des performances</a:t>
            </a:r>
          </a:p>
          <a:p>
            <a:pPr marL="742950" lvl="1" indent="-285750" algn="l">
              <a:lnSpc>
                <a:spcPct val="80000"/>
              </a:lnSpc>
              <a:spcBef>
                <a:spcPct val="20000"/>
              </a:spcBef>
              <a:buFontTx/>
              <a:buChar char="–"/>
            </a:pPr>
            <a:r>
              <a:rPr lang="fr-FR" sz="2800" dirty="0"/>
              <a:t>Validation des concepts de base.</a:t>
            </a:r>
          </a:p>
          <a:p>
            <a:pPr marL="742950" lvl="1" indent="-285750" algn="l">
              <a:lnSpc>
                <a:spcPct val="80000"/>
              </a:lnSpc>
              <a:spcBef>
                <a:spcPct val="20000"/>
              </a:spcBef>
              <a:buFontTx/>
              <a:buChar char="–"/>
            </a:pPr>
            <a:r>
              <a:rPr lang="fr-FR" sz="2800" dirty="0"/>
              <a:t>Veille technologique </a:t>
            </a:r>
          </a:p>
          <a:p>
            <a:pPr marL="342900" indent="-342900" algn="l">
              <a:lnSpc>
                <a:spcPct val="80000"/>
              </a:lnSpc>
              <a:spcBef>
                <a:spcPct val="20000"/>
              </a:spcBef>
            </a:pPr>
            <a:endParaRPr lang="fr-FR" sz="2800" dirty="0"/>
          </a:p>
          <a:p>
            <a:pPr marL="342900" indent="-342900" algn="l">
              <a:lnSpc>
                <a:spcPct val="80000"/>
              </a:lnSpc>
              <a:spcBef>
                <a:spcPct val="20000"/>
              </a:spcBef>
              <a:buFontTx/>
              <a:buChar char="•"/>
            </a:pPr>
            <a:r>
              <a:rPr lang="fr-FR" sz="2800" dirty="0"/>
              <a:t>Manipulations sur systèmes industriels réels, instrumentés..</a:t>
            </a:r>
          </a:p>
          <a:p>
            <a:pPr marL="342900" indent="-342900" algn="l">
              <a:lnSpc>
                <a:spcPct val="80000"/>
              </a:lnSpc>
              <a:spcBef>
                <a:spcPct val="20000"/>
              </a:spcBef>
              <a:buFontTx/>
              <a:buChar char="•"/>
            </a:pPr>
            <a:r>
              <a:rPr lang="fr-FR" sz="2800" dirty="0"/>
              <a:t>Ingénierie simultanée.</a:t>
            </a:r>
          </a:p>
          <a:p>
            <a:pPr marL="342900" indent="-342900" algn="l">
              <a:lnSpc>
                <a:spcPct val="80000"/>
              </a:lnSpc>
              <a:spcBef>
                <a:spcPct val="20000"/>
              </a:spcBef>
              <a:buFontTx/>
              <a:buChar char="•"/>
            </a:pPr>
            <a:r>
              <a:rPr lang="fr-FR" sz="2800" dirty="0"/>
              <a:t>Gestion de projet incluant des données économiques et une démarche qualité.</a:t>
            </a:r>
          </a:p>
          <a:p>
            <a:pPr marL="342900" indent="-342900" algn="l">
              <a:lnSpc>
                <a:spcPct val="80000"/>
              </a:lnSpc>
              <a:spcBef>
                <a:spcPct val="20000"/>
              </a:spcBef>
              <a:buFontTx/>
              <a:buChar char="•"/>
            </a:pPr>
            <a:r>
              <a:rPr lang="fr-FR" sz="2800" dirty="0"/>
              <a:t>Acquisition d’une culture technologique</a:t>
            </a:r>
          </a:p>
        </p:txBody>
      </p:sp>
    </p:spTree>
    <p:extLst>
      <p:ext uri="{BB962C8B-B14F-4D97-AF65-F5344CB8AC3E}">
        <p14:creationId xmlns:p14="http://schemas.microsoft.com/office/powerpoint/2010/main" val="3016385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2"/>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dirty="0">
                <a:solidFill>
                  <a:srgbClr val="FFFFD9"/>
                </a:solidFill>
              </a:rPr>
              <a:t>Enseignement en CPGE ATS</a:t>
            </a:r>
          </a:p>
        </p:txBody>
      </p:sp>
      <p:sp>
        <p:nvSpPr>
          <p:cNvPr id="5" name="Text Box 4"/>
          <p:cNvSpPr txBox="1">
            <a:spLocks noChangeArrowheads="1"/>
          </p:cNvSpPr>
          <p:nvPr/>
        </p:nvSpPr>
        <p:spPr bwMode="auto">
          <a:xfrm>
            <a:off x="422275" y="1304925"/>
            <a:ext cx="8229600" cy="2314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algn="l" eaLnBrk="1" hangingPunct="1">
              <a:lnSpc>
                <a:spcPct val="130000"/>
              </a:lnSpc>
            </a:pPr>
            <a:r>
              <a:rPr lang="fr-FR" sz="2800" b="1" dirty="0"/>
              <a:t>Enseignement de S2I : </a:t>
            </a:r>
          </a:p>
          <a:p>
            <a:pPr algn="l" eaLnBrk="1" hangingPunct="1">
              <a:lnSpc>
                <a:spcPct val="130000"/>
              </a:lnSpc>
            </a:pPr>
            <a:r>
              <a:rPr lang="fr-FR" sz="2800" b="1" dirty="0"/>
              <a:t>	2 heures de cours ;</a:t>
            </a:r>
          </a:p>
          <a:p>
            <a:pPr algn="l" eaLnBrk="1" hangingPunct="1">
              <a:lnSpc>
                <a:spcPct val="130000"/>
              </a:lnSpc>
            </a:pPr>
            <a:r>
              <a:rPr lang="fr-FR" sz="2800" b="1" dirty="0"/>
              <a:t>	2 heures de TD ;</a:t>
            </a:r>
          </a:p>
          <a:p>
            <a:pPr algn="l" eaLnBrk="1" hangingPunct="1">
              <a:lnSpc>
                <a:spcPct val="130000"/>
              </a:lnSpc>
            </a:pPr>
            <a:r>
              <a:rPr lang="fr-FR" sz="2800" b="1" dirty="0"/>
              <a:t>	3 heures de TP.</a:t>
            </a:r>
            <a:endParaRPr lang="fr-FR" sz="2800" dirty="0"/>
          </a:p>
        </p:txBody>
      </p:sp>
      <p:sp>
        <p:nvSpPr>
          <p:cNvPr id="6" name="Text Box 5"/>
          <p:cNvSpPr txBox="1">
            <a:spLocks noChangeArrowheads="1"/>
          </p:cNvSpPr>
          <p:nvPr/>
        </p:nvSpPr>
        <p:spPr bwMode="auto">
          <a:xfrm>
            <a:off x="174625" y="3817938"/>
            <a:ext cx="8520113" cy="2548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algn="just" eaLnBrk="1" hangingPunct="1">
              <a:lnSpc>
                <a:spcPct val="130000"/>
              </a:lnSpc>
              <a:spcBef>
                <a:spcPct val="50000"/>
              </a:spcBef>
            </a:pPr>
            <a:r>
              <a:rPr lang="fr-FR" sz="2800" b="1" dirty="0"/>
              <a:t>L’enseignement doit être organisé autour </a:t>
            </a:r>
            <a:r>
              <a:rPr lang="fr-FR" sz="2800" b="1" dirty="0" smtClean="0"/>
              <a:t>d’activités pratiques </a:t>
            </a:r>
            <a:r>
              <a:rPr lang="fr-FR" sz="2800" b="1" dirty="0"/>
              <a:t>qui sont primordiales !</a:t>
            </a:r>
          </a:p>
          <a:p>
            <a:pPr algn="l" eaLnBrk="1" hangingPunct="1">
              <a:lnSpc>
                <a:spcPct val="130000"/>
              </a:lnSpc>
              <a:spcBef>
                <a:spcPct val="50000"/>
              </a:spcBef>
            </a:pPr>
            <a:r>
              <a:rPr lang="fr-FR" sz="2800" b="1" dirty="0" smtClean="0"/>
              <a:t>Une </a:t>
            </a:r>
            <a:r>
              <a:rPr lang="fr-FR" sz="2800" b="1" dirty="0"/>
              <a:t>organisation adéquate des laboratoires de </a:t>
            </a:r>
            <a:r>
              <a:rPr lang="fr-FR" sz="2800" b="1" dirty="0" smtClean="0"/>
              <a:t>S2I est donc nécessaire</a:t>
            </a:r>
            <a:r>
              <a:rPr lang="fr-FR" sz="2800" b="1" dirty="0" smtClean="0">
                <a:solidFill>
                  <a:srgbClr val="006600"/>
                </a:solidFill>
              </a:rPr>
              <a:t>.</a:t>
            </a:r>
            <a:r>
              <a:rPr lang="fr-FR" sz="2800" dirty="0" smtClean="0">
                <a:solidFill>
                  <a:srgbClr val="006600"/>
                </a:solidFill>
              </a:rPr>
              <a:t> </a:t>
            </a:r>
            <a:endParaRPr lang="fr-FR" sz="2800" dirty="0">
              <a:solidFill>
                <a:srgbClr val="006600"/>
              </a:solidFill>
            </a:endParaRPr>
          </a:p>
        </p:txBody>
      </p:sp>
      <p:sp>
        <p:nvSpPr>
          <p:cNvPr id="7" name="Text Box 8"/>
          <p:cNvSpPr txBox="1">
            <a:spLocks noChangeArrowheads="1"/>
          </p:cNvSpPr>
          <p:nvPr/>
        </p:nvSpPr>
        <p:spPr bwMode="auto">
          <a:xfrm>
            <a:off x="323528" y="260648"/>
            <a:ext cx="7954963"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spcBef>
                <a:spcPct val="50000"/>
              </a:spcBef>
            </a:pPr>
            <a:r>
              <a:rPr lang="fr-FR" sz="4400" b="1" dirty="0"/>
              <a:t>Les moyens pédagogiques</a:t>
            </a:r>
          </a:p>
        </p:txBody>
      </p:sp>
    </p:spTree>
    <p:extLst>
      <p:ext uri="{BB962C8B-B14F-4D97-AF65-F5344CB8AC3E}">
        <p14:creationId xmlns:p14="http://schemas.microsoft.com/office/powerpoint/2010/main" val="4117204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left)">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left)">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9" presetClass="entr" presetSubtype="0" decel="10000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 calcmode="lin" valueType="num">
                                      <p:cBhvr>
                                        <p:cTn id="22"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5">
                                            <p:txEl>
                                              <p:pRg st="3" end="3"/>
                                            </p:txEl>
                                          </p:spTgt>
                                        </p:tgtEl>
                                        <p:attrNameLst>
                                          <p:attrName>ppt_h</p:attrName>
                                        </p:attrNameLst>
                                      </p:cBhvr>
                                      <p:tavLst>
                                        <p:tav tm="0">
                                          <p:val>
                                            <p:fltVal val="0"/>
                                          </p:val>
                                        </p:tav>
                                        <p:tav tm="100000">
                                          <p:val>
                                            <p:strVal val="#ppt_h"/>
                                          </p:val>
                                        </p:tav>
                                      </p:tavLst>
                                    </p:anim>
                                    <p:anim calcmode="lin" valueType="num">
                                      <p:cBhvr>
                                        <p:cTn id="24" dur="500" fill="hold"/>
                                        <p:tgtEl>
                                          <p:spTgt spid="5">
                                            <p:txEl>
                                              <p:pRg st="3" end="3"/>
                                            </p:txEl>
                                          </p:spTgt>
                                        </p:tgtEl>
                                        <p:attrNameLst>
                                          <p:attrName>style.rotation</p:attrName>
                                        </p:attrNameLst>
                                      </p:cBhvr>
                                      <p:tavLst>
                                        <p:tav tm="0">
                                          <p:val>
                                            <p:fltVal val="360"/>
                                          </p:val>
                                        </p:tav>
                                        <p:tav tm="100000">
                                          <p:val>
                                            <p:fltVal val="0"/>
                                          </p:val>
                                        </p:tav>
                                      </p:tavLst>
                                    </p:anim>
                                    <p:animEffect transition="in" filter="fade">
                                      <p:cBhvr>
                                        <p:cTn id="25" dur="500"/>
                                        <p:tgtEl>
                                          <p:spTgt spid="5">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6">
                                            <p:txEl>
                                              <p:pRg st="0" end="0"/>
                                            </p:txEl>
                                          </p:spTgt>
                                        </p:tgtEl>
                                        <p:attrNameLst>
                                          <p:attrName>style.visibility</p:attrName>
                                        </p:attrNameLst>
                                      </p:cBhvr>
                                      <p:to>
                                        <p:strVal val="visible"/>
                                      </p:to>
                                    </p:set>
                                    <p:animEffect transition="in" filter="wipe(left)">
                                      <p:cBhvr>
                                        <p:cTn id="30" dur="500"/>
                                        <p:tgtEl>
                                          <p:spTgt spid="6">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9" presetClass="entr" presetSubtype="0" decel="100000" fill="hold"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anim calcmode="lin" valueType="num">
                                      <p:cBhvr>
                                        <p:cTn id="35" dur="500" fill="hold"/>
                                        <p:tgtEl>
                                          <p:spTgt spid="6">
                                            <p:txEl>
                                              <p:pRg st="1" end="1"/>
                                            </p:txEl>
                                          </p:spTgt>
                                        </p:tgtEl>
                                        <p:attrNameLst>
                                          <p:attrName>ppt_w</p:attrName>
                                        </p:attrNameLst>
                                      </p:cBhvr>
                                      <p:tavLst>
                                        <p:tav tm="0">
                                          <p:val>
                                            <p:fltVal val="0"/>
                                          </p:val>
                                        </p:tav>
                                        <p:tav tm="100000">
                                          <p:val>
                                            <p:strVal val="#ppt_w"/>
                                          </p:val>
                                        </p:tav>
                                      </p:tavLst>
                                    </p:anim>
                                    <p:anim calcmode="lin" valueType="num">
                                      <p:cBhvr>
                                        <p:cTn id="36" dur="500" fill="hold"/>
                                        <p:tgtEl>
                                          <p:spTgt spid="6">
                                            <p:txEl>
                                              <p:pRg st="1" end="1"/>
                                            </p:txEl>
                                          </p:spTgt>
                                        </p:tgtEl>
                                        <p:attrNameLst>
                                          <p:attrName>ppt_h</p:attrName>
                                        </p:attrNameLst>
                                      </p:cBhvr>
                                      <p:tavLst>
                                        <p:tav tm="0">
                                          <p:val>
                                            <p:fltVal val="0"/>
                                          </p:val>
                                        </p:tav>
                                        <p:tav tm="100000">
                                          <p:val>
                                            <p:strVal val="#ppt_h"/>
                                          </p:val>
                                        </p:tav>
                                      </p:tavLst>
                                    </p:anim>
                                    <p:anim calcmode="lin" valueType="num">
                                      <p:cBhvr>
                                        <p:cTn id="37" dur="500" fill="hold"/>
                                        <p:tgtEl>
                                          <p:spTgt spid="6">
                                            <p:txEl>
                                              <p:pRg st="1" end="1"/>
                                            </p:txEl>
                                          </p:spTgt>
                                        </p:tgtEl>
                                        <p:attrNameLst>
                                          <p:attrName>style.rotation</p:attrName>
                                        </p:attrNameLst>
                                      </p:cBhvr>
                                      <p:tavLst>
                                        <p:tav tm="0">
                                          <p:val>
                                            <p:fltVal val="360"/>
                                          </p:val>
                                        </p:tav>
                                        <p:tav tm="100000">
                                          <p:val>
                                            <p:fltVal val="0"/>
                                          </p:val>
                                        </p:tav>
                                      </p:tavLst>
                                    </p:anim>
                                    <p:animEffect transition="in" filter="fade">
                                      <p:cBhvr>
                                        <p:cTn id="38"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2_Rideau">
  <a:themeElements>
    <a:clrScheme name="Rideau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fontScheme name="2_Rideau">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ideau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clrMap bg1="dk2" tx1="lt1" bg2="dk1" tx2="lt2" accent1="accent1" accent2="accent2" accent3="accent3" accent4="accent4" accent5="accent5" accent6="accent6" hlink="hlink" folHlink="folHlink"/>
    </a:extraClrScheme>
    <a:extraClrScheme>
      <a:clrScheme name="Rideau 2">
        <a:dk1>
          <a:srgbClr val="000066"/>
        </a:dk1>
        <a:lt1>
          <a:srgbClr val="FFFFFF"/>
        </a:lt1>
        <a:dk2>
          <a:srgbClr val="000099"/>
        </a:dk2>
        <a:lt2>
          <a:srgbClr val="D8F6F8"/>
        </a:lt2>
        <a:accent1>
          <a:srgbClr val="0099FF"/>
        </a:accent1>
        <a:accent2>
          <a:srgbClr val="00003A"/>
        </a:accent2>
        <a:accent3>
          <a:srgbClr val="AAAACA"/>
        </a:accent3>
        <a:accent4>
          <a:srgbClr val="DADADA"/>
        </a:accent4>
        <a:accent5>
          <a:srgbClr val="AACAFF"/>
        </a:accent5>
        <a:accent6>
          <a:srgbClr val="000034"/>
        </a:accent6>
        <a:hlink>
          <a:srgbClr val="DDD925"/>
        </a:hlink>
        <a:folHlink>
          <a:srgbClr val="72C676"/>
        </a:folHlink>
      </a:clrScheme>
      <a:clrMap bg1="dk2" tx1="lt1" bg2="dk1" tx2="lt2" accent1="accent1" accent2="accent2" accent3="accent3" accent4="accent4" accent5="accent5" accent6="accent6" hlink="hlink" folHlink="folHlink"/>
    </a:extraClrScheme>
    <a:extraClrScheme>
      <a:clrScheme name="Rideau 3">
        <a:dk1>
          <a:srgbClr val="4C3D57"/>
        </a:dk1>
        <a:lt1>
          <a:srgbClr val="FFFFFF"/>
        </a:lt1>
        <a:dk2>
          <a:srgbClr val="660066"/>
        </a:dk2>
        <a:lt2>
          <a:srgbClr val="FDFBE3"/>
        </a:lt2>
        <a:accent1>
          <a:srgbClr val="976C9E"/>
        </a:accent1>
        <a:accent2>
          <a:srgbClr val="1E1822"/>
        </a:accent2>
        <a:accent3>
          <a:srgbClr val="B8AAB8"/>
        </a:accent3>
        <a:accent4>
          <a:srgbClr val="DADADA"/>
        </a:accent4>
        <a:accent5>
          <a:srgbClr val="C9BACC"/>
        </a:accent5>
        <a:accent6>
          <a:srgbClr val="1A151E"/>
        </a:accent6>
        <a:hlink>
          <a:srgbClr val="D8C460"/>
        </a:hlink>
        <a:folHlink>
          <a:srgbClr val="C3C2BD"/>
        </a:folHlink>
      </a:clrScheme>
      <a:clrMap bg1="dk2" tx1="lt1" bg2="dk1" tx2="lt2" accent1="accent1" accent2="accent2" accent3="accent3" accent4="accent4" accent5="accent5" accent6="accent6" hlink="hlink" folHlink="folHlink"/>
    </a:extraClrScheme>
    <a:extraClrScheme>
      <a:clrScheme name="Rideau 4">
        <a:dk1>
          <a:srgbClr val="334D3F"/>
        </a:dk1>
        <a:lt1>
          <a:srgbClr val="FFFFFF"/>
        </a:lt1>
        <a:dk2>
          <a:srgbClr val="008000"/>
        </a:dk2>
        <a:lt2>
          <a:srgbClr val="D3F1DB"/>
        </a:lt2>
        <a:accent1>
          <a:srgbClr val="4A6D84"/>
        </a:accent1>
        <a:accent2>
          <a:srgbClr val="213329"/>
        </a:accent2>
        <a:accent3>
          <a:srgbClr val="AAC0AA"/>
        </a:accent3>
        <a:accent4>
          <a:srgbClr val="DADADA"/>
        </a:accent4>
        <a:accent5>
          <a:srgbClr val="B1BAC2"/>
        </a:accent5>
        <a:accent6>
          <a:srgbClr val="1D2D24"/>
        </a:accent6>
        <a:hlink>
          <a:srgbClr val="F0B100"/>
        </a:hlink>
        <a:folHlink>
          <a:srgbClr val="C37103"/>
        </a:folHlink>
      </a:clrScheme>
      <a:clrMap bg1="dk2" tx1="lt1" bg2="dk1" tx2="lt2" accent1="accent1" accent2="accent2" accent3="accent3" accent4="accent4" accent5="accent5" accent6="accent6" hlink="hlink" folHlink="folHlink"/>
    </a:extraClrScheme>
    <a:extraClrScheme>
      <a:clrScheme name="Rideau 5">
        <a:dk1>
          <a:srgbClr val="566858"/>
        </a:dk1>
        <a:lt1>
          <a:srgbClr val="FFFFFF"/>
        </a:lt1>
        <a:dk2>
          <a:srgbClr val="6D8771"/>
        </a:dk2>
        <a:lt2>
          <a:srgbClr val="ECECB2"/>
        </a:lt2>
        <a:accent1>
          <a:srgbClr val="76A571"/>
        </a:accent1>
        <a:accent2>
          <a:srgbClr val="465648"/>
        </a:accent2>
        <a:accent3>
          <a:srgbClr val="BAC3BB"/>
        </a:accent3>
        <a:accent4>
          <a:srgbClr val="DADADA"/>
        </a:accent4>
        <a:accent5>
          <a:srgbClr val="BDCFBB"/>
        </a:accent5>
        <a:accent6>
          <a:srgbClr val="3F4D40"/>
        </a:accent6>
        <a:hlink>
          <a:srgbClr val="FFDC0B"/>
        </a:hlink>
        <a:folHlink>
          <a:srgbClr val="FC9916"/>
        </a:folHlink>
      </a:clrScheme>
      <a:clrMap bg1="dk2" tx1="lt1" bg2="dk1" tx2="lt2" accent1="accent1" accent2="accent2" accent3="accent3" accent4="accent4" accent5="accent5" accent6="accent6" hlink="hlink" folHlink="folHlink"/>
    </a:extraClrScheme>
    <a:extraClrScheme>
      <a:clrScheme name="Rideau 6">
        <a:dk1>
          <a:srgbClr val="0A6866"/>
        </a:dk1>
        <a:lt1>
          <a:srgbClr val="FFFFFF"/>
        </a:lt1>
        <a:dk2>
          <a:srgbClr val="0D8784"/>
        </a:dk2>
        <a:lt2>
          <a:srgbClr val="B8DEC6"/>
        </a:lt2>
        <a:accent1>
          <a:srgbClr val="3C7652"/>
        </a:accent1>
        <a:accent2>
          <a:srgbClr val="005250"/>
        </a:accent2>
        <a:accent3>
          <a:srgbClr val="AAC3C2"/>
        </a:accent3>
        <a:accent4>
          <a:srgbClr val="DADADA"/>
        </a:accent4>
        <a:accent5>
          <a:srgbClr val="AFBDB3"/>
        </a:accent5>
        <a:accent6>
          <a:srgbClr val="004948"/>
        </a:accent6>
        <a:hlink>
          <a:srgbClr val="00E0A5"/>
        </a:hlink>
        <a:folHlink>
          <a:srgbClr val="00CCFF"/>
        </a:folHlink>
      </a:clrScheme>
      <a:clrMap bg1="dk2" tx1="lt1" bg2="dk1" tx2="lt2" accent1="accent1" accent2="accent2" accent3="accent3" accent4="accent4" accent5="accent5" accent6="accent6" hlink="hlink" folHlink="folHlink"/>
    </a:extraClrScheme>
    <a:extraClrScheme>
      <a:clrScheme name="Rideau 7">
        <a:dk1>
          <a:srgbClr val="50688C"/>
        </a:dk1>
        <a:lt1>
          <a:srgbClr val="FFFFFF"/>
        </a:lt1>
        <a:dk2>
          <a:srgbClr val="6E87AC"/>
        </a:dk2>
        <a:lt2>
          <a:srgbClr val="FFFFFF"/>
        </a:lt2>
        <a:accent1>
          <a:srgbClr val="376EA5"/>
        </a:accent1>
        <a:accent2>
          <a:srgbClr val="445876"/>
        </a:accent2>
        <a:accent3>
          <a:srgbClr val="BAC3D2"/>
        </a:accent3>
        <a:accent4>
          <a:srgbClr val="DADADA"/>
        </a:accent4>
        <a:accent5>
          <a:srgbClr val="AEBACF"/>
        </a:accent5>
        <a:accent6>
          <a:srgbClr val="3D4F6A"/>
        </a:accent6>
        <a:hlink>
          <a:srgbClr val="66CCFF"/>
        </a:hlink>
        <a:folHlink>
          <a:srgbClr val="CCCCFF"/>
        </a:folHlink>
      </a:clrScheme>
      <a:clrMap bg1="dk2" tx1="lt1" bg2="dk1" tx2="lt2" accent1="accent1" accent2="accent2" accent3="accent3" accent4="accent4" accent5="accent5" accent6="accent6" hlink="hlink" folHlink="folHlink"/>
    </a:extraClrScheme>
    <a:extraClrScheme>
      <a:clrScheme name="Rideau 8">
        <a:dk1>
          <a:srgbClr val="000000"/>
        </a:dk1>
        <a:lt1>
          <a:srgbClr val="DDDCC5"/>
        </a:lt1>
        <a:dk2>
          <a:srgbClr val="000000"/>
        </a:dk2>
        <a:lt2>
          <a:srgbClr val="C9C6A5"/>
        </a:lt2>
        <a:accent1>
          <a:srgbClr val="C0C0C0"/>
        </a:accent1>
        <a:accent2>
          <a:srgbClr val="B0AC90"/>
        </a:accent2>
        <a:accent3>
          <a:srgbClr val="EBEBDF"/>
        </a:accent3>
        <a:accent4>
          <a:srgbClr val="000000"/>
        </a:accent4>
        <a:accent5>
          <a:srgbClr val="DCDCDC"/>
        </a:accent5>
        <a:accent6>
          <a:srgbClr val="9F9B82"/>
        </a:accent6>
        <a:hlink>
          <a:srgbClr val="666699"/>
        </a:hlink>
        <a:folHlink>
          <a:srgbClr val="905C80"/>
        </a:folHlink>
      </a:clrScheme>
      <a:clrMap bg1="lt1" tx1="dk1" bg2="lt2" tx2="dk2" accent1="accent1" accent2="accent2" accent3="accent3" accent4="accent4" accent5="accent5" accent6="accent6" hlink="hlink" folHlink="folHlink"/>
    </a:extraClrScheme>
    <a:extraClrScheme>
      <a:clrScheme name="Rideau 9">
        <a:dk1>
          <a:srgbClr val="000000"/>
        </a:dk1>
        <a:lt1>
          <a:srgbClr val="FFFFFF"/>
        </a:lt1>
        <a:dk2>
          <a:srgbClr val="000099"/>
        </a:dk2>
        <a:lt2>
          <a:srgbClr val="DDDDDD"/>
        </a:lt2>
        <a:accent1>
          <a:srgbClr val="C6D4D4"/>
        </a:accent1>
        <a:accent2>
          <a:srgbClr val="C0C0C0"/>
        </a:accent2>
        <a:accent3>
          <a:srgbClr val="FFFFFF"/>
        </a:accent3>
        <a:accent4>
          <a:srgbClr val="000000"/>
        </a:accent4>
        <a:accent5>
          <a:srgbClr val="DFE6E6"/>
        </a:accent5>
        <a:accent6>
          <a:srgbClr val="AEAEAE"/>
        </a:accent6>
        <a:hlink>
          <a:srgbClr val="6600FF"/>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1384</TotalTime>
  <Words>3271</Words>
  <Application>Microsoft Office PowerPoint</Application>
  <PresentationFormat>Affichage à l'écran (4:3)</PresentationFormat>
  <Paragraphs>625</Paragraphs>
  <Slides>38</Slides>
  <Notes>38</Notes>
  <HiddenSlides>0</HiddenSlides>
  <MMClips>0</MMClips>
  <ScaleCrop>false</ScaleCrop>
  <HeadingPairs>
    <vt:vector size="6" baseType="variant">
      <vt:variant>
        <vt:lpstr>Thème</vt:lpstr>
      </vt:variant>
      <vt:variant>
        <vt:i4>1</vt:i4>
      </vt:variant>
      <vt:variant>
        <vt:lpstr>Serveurs OLE incorporés</vt:lpstr>
      </vt:variant>
      <vt:variant>
        <vt:i4>2</vt:i4>
      </vt:variant>
      <vt:variant>
        <vt:lpstr>Titres des diapositives</vt:lpstr>
      </vt:variant>
      <vt:variant>
        <vt:i4>38</vt:i4>
      </vt:variant>
    </vt:vector>
  </HeadingPairs>
  <TitlesOfParts>
    <vt:vector size="41" baseType="lpstr">
      <vt:lpstr>2_Rideau</vt:lpstr>
      <vt:lpstr>Picture</vt:lpstr>
      <vt:lpstr>Feuille de calcul</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Exemple d’organisation des enseignements première période pour de faibles effectifs Deux professeurs interviennent sur un service complet de 9 heures</vt:lpstr>
      <vt:lpstr>Exemple d’organisation des enseignements première période pour de faibles effectifs Variante pour une organisation hebdomadaire</vt:lpstr>
      <vt:lpstr>Exemple d’organisation des enseignements deuxième période pour de faibles effectifs Deux professeurs interviennent sur un service complet de 9 heures</vt:lpstr>
      <vt:lpstr>Présentation PowerPoint</vt:lpstr>
    </vt:vector>
  </TitlesOfParts>
  <Company>EDUCATION NATIONALE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Analyse recrutement ATS 2009</dc:title>
  <dc:creator>Samuel VIOLLIN IA-IPR</dc:creator>
  <cp:lastModifiedBy>Claude</cp:lastModifiedBy>
  <cp:revision>135</cp:revision>
  <dcterms:created xsi:type="dcterms:W3CDTF">2009-09-22T13:03:49Z</dcterms:created>
  <dcterms:modified xsi:type="dcterms:W3CDTF">2012-03-29T07:30:20Z</dcterms:modified>
</cp:coreProperties>
</file>